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4" r:id="rId2"/>
  </p:sldMasterIdLst>
  <p:notesMasterIdLst>
    <p:notesMasterId r:id="rId61"/>
  </p:notesMasterIdLst>
  <p:sldIdLst>
    <p:sldId id="256" r:id="rId3"/>
    <p:sldId id="656" r:id="rId4"/>
    <p:sldId id="657" r:id="rId5"/>
    <p:sldId id="658" r:id="rId6"/>
    <p:sldId id="663" r:id="rId7"/>
    <p:sldId id="659" r:id="rId8"/>
    <p:sldId id="660" r:id="rId9"/>
    <p:sldId id="492" r:id="rId10"/>
    <p:sldId id="722" r:id="rId11"/>
    <p:sldId id="487" r:id="rId12"/>
    <p:sldId id="673" r:id="rId13"/>
    <p:sldId id="706" r:id="rId14"/>
    <p:sldId id="707" r:id="rId15"/>
    <p:sldId id="674" r:id="rId16"/>
    <p:sldId id="273" r:id="rId17"/>
    <p:sldId id="661" r:id="rId18"/>
    <p:sldId id="677" r:id="rId19"/>
    <p:sldId id="678" r:id="rId20"/>
    <p:sldId id="679" r:id="rId21"/>
    <p:sldId id="681" r:id="rId22"/>
    <p:sldId id="682" r:id="rId23"/>
    <p:sldId id="683" r:id="rId24"/>
    <p:sldId id="684" r:id="rId25"/>
    <p:sldId id="685" r:id="rId26"/>
    <p:sldId id="708" r:id="rId27"/>
    <p:sldId id="709" r:id="rId28"/>
    <p:sldId id="710" r:id="rId29"/>
    <p:sldId id="686" r:id="rId30"/>
    <p:sldId id="687" r:id="rId31"/>
    <p:sldId id="688" r:id="rId32"/>
    <p:sldId id="689" r:id="rId33"/>
    <p:sldId id="694" r:id="rId34"/>
    <p:sldId id="695" r:id="rId35"/>
    <p:sldId id="696" r:id="rId36"/>
    <p:sldId id="596" r:id="rId37"/>
    <p:sldId id="557" r:id="rId38"/>
    <p:sldId id="558" r:id="rId39"/>
    <p:sldId id="576" r:id="rId40"/>
    <p:sldId id="560" r:id="rId41"/>
    <p:sldId id="565" r:id="rId42"/>
    <p:sldId id="605" r:id="rId43"/>
    <p:sldId id="602" r:id="rId44"/>
    <p:sldId id="600" r:id="rId45"/>
    <p:sldId id="637" r:id="rId46"/>
    <p:sldId id="583" r:id="rId47"/>
    <p:sldId id="711" r:id="rId48"/>
    <p:sldId id="713" r:id="rId49"/>
    <p:sldId id="613" r:id="rId50"/>
    <p:sldId id="624" r:id="rId51"/>
    <p:sldId id="609" r:id="rId52"/>
    <p:sldId id="541" r:id="rId53"/>
    <p:sldId id="715" r:id="rId54"/>
    <p:sldId id="716" r:id="rId55"/>
    <p:sldId id="717" r:id="rId56"/>
    <p:sldId id="719" r:id="rId57"/>
    <p:sldId id="720" r:id="rId58"/>
    <p:sldId id="635" r:id="rId59"/>
    <p:sldId id="65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FFFFF"/>
    <a:srgbClr val="CCFFCC"/>
    <a:srgbClr val="FFFF99"/>
    <a:srgbClr val="993300"/>
    <a:srgbClr val="008080"/>
    <a:srgbClr val="336600"/>
    <a:srgbClr val="00CC66"/>
    <a:srgbClr val="CC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6981" autoAdjust="0"/>
  </p:normalViewPr>
  <p:slideViewPr>
    <p:cSldViewPr>
      <p:cViewPr>
        <p:scale>
          <a:sx n="70" d="100"/>
          <a:sy n="70" d="100"/>
        </p:scale>
        <p:origin x="-17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harsh" dir="t"/>
            </a:scene3d>
            <a:sp3d prstMaterial="matte">
              <a:bevelT/>
            </a:sp3d>
          </c:spPr>
          <c:dLbls>
            <c:dLbl>
              <c:idx val="0"/>
              <c:layout>
                <c:manualLayout>
                  <c:x val="-0.20931048212747042"/>
                  <c:y val="0.20642081474772955"/>
                </c:manualLayout>
              </c:layout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en-US" sz="2800" b="1" dirty="0" smtClean="0">
                        <a:solidFill>
                          <a:srgbClr val="FFFF00"/>
                        </a:solidFill>
                      </a:rPr>
                      <a:t>X(3872)</a:t>
                    </a:r>
                    <a:endParaRPr lang="ru-RU" sz="2800" b="1" dirty="0" smtClean="0">
                      <a:solidFill>
                        <a:srgbClr val="FFFF00"/>
                      </a:solidFill>
                    </a:endParaRPr>
                  </a:p>
                  <a:p>
                    <a:pPr>
                      <a:defRPr sz="2800"/>
                    </a:pPr>
                    <a:r>
                      <a:rPr lang="en-US" sz="2800" b="1" dirty="0" smtClean="0">
                        <a:solidFill>
                          <a:srgbClr val="FFFF00"/>
                        </a:solidFill>
                      </a:rPr>
                      <a:t> 1509</a:t>
                    </a:r>
                    <a:endParaRPr lang="en-US" sz="2800" b="1" dirty="0">
                      <a:solidFill>
                        <a:srgbClr val="FFFF00"/>
                      </a:solidFill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-0.1989004581024936"/>
                  <c:y val="-0.11264454776350981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CP </a:t>
                    </a:r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violation</a:t>
                    </a:r>
                    <a:endParaRPr lang="ru-RU" b="1" dirty="0" smtClean="0">
                      <a:solidFill>
                        <a:srgbClr val="FF0000"/>
                      </a:solidFill>
                    </a:endParaRPr>
                  </a:p>
                  <a:p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 922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8.4280087991348007E-2"/>
                  <c:y val="-0.1288920712202725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rgbClr val="FFFF00"/>
                        </a:solidFill>
                      </a:rPr>
                      <a:t>Z(4430</a:t>
                    </a:r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)</a:t>
                    </a:r>
                    <a:r>
                      <a:rPr lang="en-US" sz="1600" b="1" baseline="30000" dirty="0" smtClean="0">
                        <a:solidFill>
                          <a:srgbClr val="FFFF00"/>
                        </a:solidFill>
                      </a:rPr>
                      <a:t>+</a:t>
                    </a:r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 </a:t>
                    </a:r>
                  </a:p>
                  <a:p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567</a:t>
                    </a:r>
                    <a:endParaRPr lang="en-US" sz="1600" b="1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5.9611455361966312E-2"/>
                  <c:y val="-0.13736700889569795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rgbClr val="FFFF00"/>
                        </a:solidFill>
                      </a:rPr>
                      <a:t>Z(3900</a:t>
                    </a:r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)</a:t>
                    </a:r>
                    <a:r>
                      <a:rPr lang="en-US" sz="1600" b="1" baseline="30000" dirty="0" smtClean="0">
                        <a:solidFill>
                          <a:srgbClr val="FFFF00"/>
                        </a:solidFill>
                      </a:rPr>
                      <a:t>+</a:t>
                    </a:r>
                    <a:endParaRPr lang="en-US" sz="1600" b="1" dirty="0" smtClean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 506</a:t>
                    </a:r>
                    <a:endParaRPr lang="en-US" sz="1600" b="1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6.4743398315866757E-2"/>
                  <c:y val="-0.2625907360517633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B→</a:t>
                    </a:r>
                    <a:r>
                      <a:rPr lang="en-US" b="1" dirty="0" smtClean="0"/>
                      <a:t>X</a:t>
                    </a:r>
                    <a:r>
                      <a:rPr lang="en-US" b="1" baseline="-25000" dirty="0" smtClean="0"/>
                      <a:t>s</a:t>
                    </a:r>
                    <a:r>
                      <a:rPr lang="el-GR" b="1" dirty="0" smtClean="0"/>
                      <a:t>γ</a:t>
                    </a:r>
                    <a:endParaRPr lang="ru-RU" b="1" dirty="0" smtClean="0"/>
                  </a:p>
                  <a:p>
                    <a:r>
                      <a:rPr lang="el-GR" b="1" dirty="0" smtClean="0"/>
                      <a:t>4</a:t>
                    </a:r>
                    <a:r>
                      <a:rPr lang="en-US" b="1" dirty="0" smtClean="0"/>
                      <a:t>45</a:t>
                    </a:r>
                    <a:endParaRPr lang="el-GR" b="1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0.21802676763648329"/>
                  <c:y val="5.723760126313939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rgbClr val="FFFF00"/>
                        </a:solidFill>
                      </a:rPr>
                      <a:t>Y(3940</a:t>
                    </a:r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) </a:t>
                    </a:r>
                  </a:p>
                  <a:p>
                    <a:r>
                      <a:rPr lang="en-US" sz="1600" b="1" dirty="0" smtClean="0">
                        <a:solidFill>
                          <a:srgbClr val="FFFF00"/>
                        </a:solidFill>
                      </a:rPr>
                      <a:t>452</a:t>
                    </a:r>
                    <a:endParaRPr lang="en-US" b="1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0.13295846800074243"/>
                  <c:y val="1.074248442780864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FF00"/>
                        </a:solidFill>
                      </a:rPr>
                      <a:t>Z</a:t>
                    </a:r>
                    <a:r>
                      <a:rPr lang="en-US" b="1" baseline="-25000" dirty="0">
                        <a:solidFill>
                          <a:srgbClr val="FFFF00"/>
                        </a:solidFill>
                      </a:rPr>
                      <a:t>b</a:t>
                    </a:r>
                    <a:r>
                      <a:rPr lang="en-US" b="1" baseline="30000" dirty="0" smtClean="0">
                        <a:solidFill>
                          <a:srgbClr val="FFFF00"/>
                        </a:solidFill>
                      </a:rPr>
                      <a:t>+</a:t>
                    </a:r>
                    <a:endParaRPr lang="ru-RU" b="1" baseline="0" dirty="0" smtClean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b="1" dirty="0" smtClean="0">
                        <a:solidFill>
                          <a:srgbClr val="FFFF00"/>
                        </a:solidFill>
                      </a:rPr>
                      <a:t> 437</a:t>
                    </a:r>
                    <a:endParaRPr lang="en-US" b="1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0.30390595988499391"/>
                  <c:y val="-7.91291935006747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D</a:t>
                    </a:r>
                    <a:r>
                      <a:rPr lang="en-US" sz="1600" b="1" baseline="30000" dirty="0"/>
                      <a:t>0</a:t>
                    </a:r>
                    <a:r>
                      <a:rPr lang="en-US" sz="1600" b="1" dirty="0"/>
                      <a:t>-D</a:t>
                    </a:r>
                    <a:r>
                      <a:rPr lang="en-US" sz="1600" b="1" baseline="30000" dirty="0"/>
                      <a:t>0</a:t>
                    </a:r>
                    <a:r>
                      <a:rPr lang="en-US" sz="1600" b="1" dirty="0"/>
                      <a:t>bar </a:t>
                    </a:r>
                    <a:endParaRPr lang="en-US" sz="1600" b="1" dirty="0" smtClean="0"/>
                  </a:p>
                  <a:p>
                    <a:r>
                      <a:rPr lang="en-US" sz="1600" b="1" dirty="0" smtClean="0"/>
                      <a:t>mixing </a:t>
                    </a:r>
                  </a:p>
                  <a:p>
                    <a:r>
                      <a:rPr lang="en-US" sz="1600" b="1" dirty="0" smtClean="0"/>
                      <a:t> 401</a:t>
                    </a:r>
                    <a:endParaRPr lang="en-US" sz="1600" b="1" dirty="0"/>
                  </a:p>
                </c:rich>
              </c:tx>
              <c:showVal val="1"/>
              <c:showCatName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CP </a:t>
                    </a:r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violation 401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9"/>
              <c:layout>
                <c:manualLayout>
                  <c:x val="-0.10100950007932286"/>
                  <c:y val="0.31249125112067089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B→</a:t>
                    </a:r>
                    <a:r>
                      <a:rPr lang="en-US" b="1" dirty="0" smtClean="0"/>
                      <a:t>K</a:t>
                    </a:r>
                    <a:r>
                      <a:rPr lang="en-US" b="1" baseline="30000" dirty="0" smtClean="0"/>
                      <a:t>*</a:t>
                    </a:r>
                    <a:r>
                      <a:rPr lang="en-US" b="1" dirty="0" smtClean="0"/>
                      <a:t>ll</a:t>
                    </a:r>
                  </a:p>
                  <a:p>
                    <a:r>
                      <a:rPr lang="en-US" b="1" dirty="0" smtClean="0"/>
                      <a:t> 416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showVal val="1"/>
            <c:showCatName val="1"/>
            <c:showLeaderLines val="1"/>
          </c:dLbls>
          <c:cat>
            <c:strRef>
              <c:f>Лист1!$A$2:$A$11</c:f>
              <c:strCache>
                <c:ptCount val="10"/>
                <c:pt idx="0">
                  <c:v>X(3872)</c:v>
                </c:pt>
                <c:pt idx="1">
                  <c:v>CP violation</c:v>
                </c:pt>
                <c:pt idx="2">
                  <c:v>Z(4430)+</c:v>
                </c:pt>
                <c:pt idx="3">
                  <c:v>Z(3900)+</c:v>
                </c:pt>
                <c:pt idx="4">
                  <c:v>Y(3940)</c:v>
                </c:pt>
                <c:pt idx="5">
                  <c:v>B→X(s)γ</c:v>
                </c:pt>
                <c:pt idx="6">
                  <c:v>Zb+</c:v>
                </c:pt>
                <c:pt idx="7">
                  <c:v> B→K*ll</c:v>
                </c:pt>
                <c:pt idx="8">
                  <c:v>D0-D0bar mixing</c:v>
                </c:pt>
                <c:pt idx="9">
                  <c:v>CP violation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1509</c:v>
                </c:pt>
                <c:pt idx="1">
                  <c:v>922</c:v>
                </c:pt>
                <c:pt idx="2">
                  <c:v>567</c:v>
                </c:pt>
                <c:pt idx="3">
                  <c:v>506</c:v>
                </c:pt>
                <c:pt idx="4">
                  <c:v>452</c:v>
                </c:pt>
                <c:pt idx="5">
                  <c:v>445</c:v>
                </c:pt>
                <c:pt idx="6">
                  <c:v>437</c:v>
                </c:pt>
                <c:pt idx="7">
                  <c:v>416</c:v>
                </c:pt>
                <c:pt idx="8">
                  <c:v>401</c:v>
                </c:pt>
                <c:pt idx="9">
                  <c:v>401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</c:v>
                </c:pt>
                <c:pt idx="2">
                  <c:v>0.8</c:v>
                </c:pt>
                <c:pt idx="3">
                  <c:v>0.5</c:v>
                </c:pt>
                <c:pt idx="4">
                  <c:v>0.21000000000000008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BB5C-66B8-422A-85FF-A57728A6B446}" type="datetimeFigureOut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3F031-8D90-4A0B-BF2E-91460A0F7C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C26D31-A999-40CB-B62E-84356EC28452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BE07D1C8-F3CB-4030-A0DB-E8AF768D0F36}" type="slidenum">
              <a:rPr lang="ru-RU" sz="1200">
                <a:solidFill>
                  <a:schemeClr val="tx1"/>
                </a:solidFill>
                <a:latin typeface="Arial" charset="0"/>
              </a:rPr>
              <a:pPr algn="r" defTabSz="914400"/>
              <a:t>2</a:t>
            </a:fld>
            <a:endParaRPr lang="ru-RU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1440" tIns="45720" rIns="91440" bIns="45720"/>
          <a:lstStyle/>
          <a:p>
            <a:pPr defTabSz="914400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59DBD-7942-4823-B4A9-31C7009D0465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psi(2D) in Y(3S)→</a:t>
            </a:r>
            <a:r>
              <a:rPr lang="el-GR"/>
              <a:t>γ</a:t>
            </a:r>
            <a:r>
              <a:rPr lang="pl-PL"/>
              <a:t>psi by Cleo </a:t>
            </a:r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A41E5C-AF29-4B7B-90E4-2C6658D7B275}" type="slidenum">
              <a:rPr lang="ru-RU"/>
              <a:pPr/>
              <a:t>41</a:t>
            </a:fld>
            <a:endParaRPr lang="ru-RU" dirty="0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13AE63-BFB5-4B6F-B9A1-8921F837BF58}" type="slidenum">
              <a:rPr lang="ru-RU"/>
              <a:pPr/>
              <a:t>42</a:t>
            </a:fld>
            <a:endParaRPr lang="ru-RU" dirty="0"/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E577AD-5963-4290-A926-3C2AC77DE1E2}" type="slidenum">
              <a:rPr lang="ru-RU"/>
              <a:pPr/>
              <a:t>43</a:t>
            </a:fld>
            <a:endParaRPr lang="ru-RU" dirty="0"/>
          </a:p>
        </p:txBody>
      </p:sp>
      <p:sp>
        <p:nvSpPr>
          <p:cNvPr id="182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BF0055-E104-40E0-B46E-B60892A85C0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A41E5C-AF29-4B7B-90E4-2C6658D7B275}" type="slidenum">
              <a:rPr lang="ru-RU"/>
              <a:pPr/>
              <a:t>46</a:t>
            </a:fld>
            <a:endParaRPr lang="ru-RU" dirty="0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A41E5C-AF29-4B7B-90E4-2C6658D7B275}" type="slidenum">
              <a:rPr lang="ru-RU"/>
              <a:pPr/>
              <a:t>47</a:t>
            </a:fld>
            <a:endParaRPr lang="ru-RU" dirty="0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32FB08-2A4B-433C-B858-B44026102EC8}" type="slidenum">
              <a:rPr lang="ru-RU" smtClean="0"/>
              <a:pPr/>
              <a:t>48</a:t>
            </a:fld>
            <a:endParaRPr lang="ru-RU" dirty="0" smtClean="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463" y="8685877"/>
            <a:ext cx="2970470" cy="455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6" rIns="89991" bIns="46796" anchor="b"/>
          <a:lstStyle/>
          <a:p>
            <a:pPr algn="r" defTabSz="449885">
              <a:tabLst>
                <a:tab pos="723918" algn="l"/>
                <a:tab pos="1447836" algn="l"/>
                <a:tab pos="2171754" algn="l"/>
                <a:tab pos="2895672" algn="l"/>
              </a:tabLst>
            </a:pPr>
            <a:fld id="{3119041C-0148-432D-9F1C-B692282B1C38}" type="slidenum">
              <a:rPr lang="ru-RU" sz="1200" b="1">
                <a:solidFill>
                  <a:srgbClr val="000000"/>
                </a:solidFill>
                <a:cs typeface="Arial" pitchFamily="34" charset="0"/>
              </a:rPr>
              <a:pPr algn="r" defTabSz="449885">
                <a:tabLst>
                  <a:tab pos="723918" algn="l"/>
                  <a:tab pos="1447836" algn="l"/>
                  <a:tab pos="2171754" algn="l"/>
                  <a:tab pos="2895672" algn="l"/>
                </a:tabLst>
              </a:pPr>
              <a:t>48</a:t>
            </a:fld>
            <a:endParaRPr lang="ru-RU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3524ACC-F4B4-44EC-9FDE-96978ABF7B37}" type="slidenum">
              <a:rPr lang="ru-RU" smtClean="0"/>
              <a:pPr/>
              <a:t>8</a:t>
            </a:fld>
            <a:endParaRPr lang="ru-RU" dirty="0" smtClean="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6" rIns="89991" bIns="46796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B09F67D-2E3D-459A-8AC7-CAABFC7BB1EA}" type="slidenum">
              <a:rPr lang="ru-RU" sz="1200" b="1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8</a:t>
            </a:fld>
            <a:endParaRPr lang="ru-RU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DB0DED-AE8F-4CB7-8AD8-1EBDD4A31E2A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6875" cy="42005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3F031-8D90-4A0B-BF2E-91460A0F7C70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E50355-4388-44B9-88E0-3485CAAC4D6E}" type="slidenum">
              <a:rPr lang="ru-RU"/>
              <a:pPr/>
              <a:t>27</a:t>
            </a:fld>
            <a:endParaRPr lang="ru-RU" dirty="0"/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4463" y="8685877"/>
            <a:ext cx="2970470" cy="455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6" rIns="89991" bIns="46796" anchor="b"/>
          <a:lstStyle/>
          <a:p>
            <a:pPr defTabSz="449885">
              <a:tabLst>
                <a:tab pos="723918" algn="l"/>
                <a:tab pos="1447836" algn="l"/>
                <a:tab pos="2171754" algn="l"/>
                <a:tab pos="2895672" algn="l"/>
              </a:tabLst>
            </a:pPr>
            <a:fld id="{D9A3A690-B994-42FF-8FD1-F500A60AD637}" type="slidenum">
              <a:rPr lang="ru-RU" sz="1200" b="1">
                <a:solidFill>
                  <a:srgbClr val="000000"/>
                </a:solidFill>
                <a:latin typeface="Arial" charset="0"/>
                <a:cs typeface="Arial" charset="0"/>
              </a:rPr>
              <a:pPr defTabSz="449885">
                <a:tabLst>
                  <a:tab pos="723918" algn="l"/>
                  <a:tab pos="1447836" algn="l"/>
                  <a:tab pos="2171754" algn="l"/>
                  <a:tab pos="2895672" algn="l"/>
                </a:tabLst>
              </a:pPr>
              <a:t>27</a:t>
            </a:fld>
            <a:endParaRPr lang="ru-RU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BF0055-E104-40E0-B46E-B60892A85C0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3612BB9-CE46-4963-B780-3C3AD82091B4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BFA-46A7-473A-A757-0EA386091274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B9085-FCD3-4965-8B7D-0347E3EC0752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55AB-EB44-4CE9-A714-4F653AE8A1FB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35443-E474-4829-9CAE-FC4B1D2ACB85}" type="datetime1">
              <a:rPr lang="en-GB" smtClean="0">
                <a:solidFill>
                  <a:prstClr val="black"/>
                </a:solidFill>
              </a:rPr>
              <a:pPr/>
              <a:t>16/09/2018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97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BBB0-8AD8-4D7E-822A-E7DB1CEC7290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9DFBD-22A5-45B0-88B3-F6A83FD788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21270-9981-46B2-9C4E-52A20D61A206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57143-3E92-4772-BB53-D3962E846D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73ABA-1AA2-4595-8FC9-116DE221E9AF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A6998-30B3-4257-81B1-B93251E136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1A784-6E3E-4035-9789-330DC2DFCAE5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B8134-DD36-4296-949F-A94F5A391D4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2ED9-B160-4E0D-9E01-A2B83E2B23F5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97C9C-C66F-4E57-A678-73D4D6E545E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02E5-DA4F-447D-944F-96211F3537DF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B1ED1-942A-4899-A769-AADCB3A6D1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8E58-FBAB-4A25-B5FB-21BF68B854F6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F9178-517A-4E4D-B795-1EA020A5414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0C003-A7F2-4A0F-AE01-4C3168F782BA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5D5A7-0503-4B21-8ABD-EE4D05CF503E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A5F00-82D7-415B-8F4C-D5E7CBD5D8D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764C3-72F2-41D9-869F-669F45119A38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E48B8-6957-4AC6-8070-24E60C5D07E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E3506-B8F2-4302-8313-1CD5F18E9800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45A67-DBAB-4690-87DE-1CDAF686CC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53095-43DB-434E-A148-E1F6416511C7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546D4-A12A-49DD-A67C-2C6759D207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BA8F2-8157-4B71-B3FE-B5C159779D01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62966-3C0D-4B2B-8F19-921EBF8C61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8DB09-5E59-4FA0-9836-39FD11CF0F50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A7EC-DABE-417B-A1A1-3220D360867F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8700-9218-4423-BE6F-87060CFD9E50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66A10-44AC-4995-8EDA-AB32003FE535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F595-F9EB-4DE1-ADC0-7E3045105B57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41D1F-2177-4043-8E30-B56781DD0BE9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3E34-C5F8-4716-AD72-A7D619EC580B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FBA83-A71F-4312-B243-AE85D8260FDB}" type="datetime1">
              <a:rPr lang="en-GB" smtClean="0"/>
              <a:pPr/>
              <a:t>16/09/2018</a:t>
            </a:fld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9202-E079-4A08-AD72-292CD527283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0AEDE-C81D-4C57-A929-5B57CDAC018A}" type="datetime1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16/09/2018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BF8F49-3B3A-4049-A8E8-67E18E33D0DD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40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5" Type="http://schemas.openxmlformats.org/officeDocument/2006/relationships/image" Target="../media/image52.jpeg"/><Relationship Id="rId10" Type="http://schemas.openxmlformats.org/officeDocument/2006/relationships/image" Target="../media/image4.wmf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w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4.wmf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26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11" Type="http://schemas.openxmlformats.org/officeDocument/2006/relationships/image" Target="../media/image8.png"/><Relationship Id="rId5" Type="http://schemas.openxmlformats.org/officeDocument/2006/relationships/image" Target="../media/image79.png"/><Relationship Id="rId15" Type="http://schemas.openxmlformats.org/officeDocument/2006/relationships/image" Target="../media/image87.png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2.jpe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6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99.wmf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9.png"/><Relationship Id="rId7" Type="http://schemas.openxmlformats.org/officeDocument/2006/relationships/image" Target="../media/image112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4.wmf"/><Relationship Id="rId7" Type="http://schemas.openxmlformats.org/officeDocument/2006/relationships/image" Target="../media/image105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03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4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03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4.wmf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4.wmf"/><Relationship Id="rId4" Type="http://schemas.openxmlformats.org/officeDocument/2006/relationships/image" Target="../media/image13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4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98.030001" TargetMode="External"/><Relationship Id="rId2" Type="http://schemas.openxmlformats.org/officeDocument/2006/relationships/hyperlink" Target="http://pdg.lbl.gov/2018/html/authors_2018.html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miyazaki-wallpaper-1920x1080-15.jpg"/>
          <p:cNvPicPr>
            <a:picLocks/>
          </p:cNvPicPr>
          <p:nvPr/>
        </p:nvPicPr>
        <p:blipFill>
          <a:blip r:embed="rId2" cstate="print"/>
          <a:srcRect l="10335" r="5167"/>
          <a:stretch>
            <a:fillRect/>
          </a:stretch>
        </p:blipFill>
        <p:spPr>
          <a:xfrm>
            <a:off x="0" y="0"/>
            <a:ext cx="92717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6" y="4643446"/>
            <a:ext cx="8929718" cy="1071570"/>
          </a:xfrm>
          <a:noFill/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Exotic quarkonium in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smtClean="0">
                <a:solidFill>
                  <a:srgbClr val="FFFF00"/>
                </a:solidFill>
              </a:rPr>
              <a:t>e</a:t>
            </a:r>
            <a:r>
              <a:rPr lang="en-GB" sz="4000" b="1" baseline="30000" dirty="0" smtClean="0">
                <a:solidFill>
                  <a:srgbClr val="FFFF00"/>
                </a:solidFill>
              </a:rPr>
              <a:t>+</a:t>
            </a:r>
            <a:r>
              <a:rPr lang="en-GB" sz="4000" b="1" dirty="0" smtClean="0">
                <a:solidFill>
                  <a:srgbClr val="FFFF00"/>
                </a:solidFill>
              </a:rPr>
              <a:t>e</a:t>
            </a:r>
            <a:r>
              <a:rPr lang="en-GB" sz="4000" b="1" baseline="30000" dirty="0" smtClean="0">
                <a:solidFill>
                  <a:srgbClr val="FFFF00"/>
                </a:solidFill>
              </a:rPr>
              <a:t>−</a:t>
            </a:r>
            <a:r>
              <a:rPr lang="en-GB" sz="4000" b="1" dirty="0" smtClean="0">
                <a:solidFill>
                  <a:srgbClr val="FFFF00"/>
                </a:solidFill>
              </a:rPr>
              <a:t> collisions</a:t>
            </a:r>
            <a:endParaRPr lang="en-GB" sz="40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5074" y="5639588"/>
            <a:ext cx="2520280" cy="504056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92D050"/>
                </a:solidFill>
              </a:rPr>
              <a:t>Galina Pakhlova</a:t>
            </a:r>
            <a:endParaRPr lang="en-GB" sz="2400" b="1" i="1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143644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The XXIV International Baldin Seminar on High Energy Physics Problems 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"Relativistic Nuclear Physics and Quantum Chromodynamics" </a:t>
            </a:r>
          </a:p>
          <a:p>
            <a:pPr algn="r"/>
            <a:r>
              <a:rPr lang="en-US" sz="1400" i="1" dirty="0" smtClean="0">
                <a:solidFill>
                  <a:schemeClr val="bg1"/>
                </a:solidFill>
              </a:rPr>
              <a:t>September 17 - 22, 2018,  Dubna</a:t>
            </a:r>
            <a:endParaRPr lang="en-GB" sz="1400" i="1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14282" y="142852"/>
            <a:ext cx="8901218" cy="869111"/>
            <a:chOff x="214282" y="142852"/>
            <a:chExt cx="8901218" cy="869111"/>
          </a:xfrm>
        </p:grpSpPr>
        <p:pic>
          <p:nvPicPr>
            <p:cNvPr id="8" name="Рисунок 7" descr="index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074" y="142852"/>
              <a:ext cx="1242490" cy="576064"/>
            </a:xfrm>
            <a:prstGeom prst="rect">
              <a:avLst/>
            </a:prstGeom>
          </p:spPr>
        </p:pic>
        <p:pic>
          <p:nvPicPr>
            <p:cNvPr id="9" name="Рисунок 8" descr="index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3900" y="142852"/>
              <a:ext cx="971600" cy="869111"/>
            </a:xfrm>
            <a:prstGeom prst="rect">
              <a:avLst/>
            </a:prstGeom>
          </p:spPr>
        </p:pic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142852"/>
              <a:ext cx="838200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79512" y="764704"/>
            <a:ext cx="4334347" cy="3528392"/>
            <a:chOff x="0" y="1125538"/>
            <a:chExt cx="6278563" cy="4713287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25538"/>
              <a:ext cx="6278563" cy="4713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701675" y="3065463"/>
              <a:ext cx="5441950" cy="9525"/>
            </a:xfrm>
            <a:prstGeom prst="line">
              <a:avLst/>
            </a:prstGeom>
            <a:noFill/>
            <a:ln w="3816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1692275" y="1125538"/>
              <a:ext cx="971550" cy="4524375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8" name="Group 70"/>
          <p:cNvGrpSpPr>
            <a:grpSpLocks/>
          </p:cNvGrpSpPr>
          <p:nvPr/>
        </p:nvGrpSpPr>
        <p:grpSpPr bwMode="auto">
          <a:xfrm>
            <a:off x="4499992" y="1342058"/>
            <a:ext cx="4432300" cy="3167062"/>
            <a:chOff x="0" y="83"/>
            <a:chExt cx="2792" cy="1995"/>
          </a:xfrm>
        </p:grpSpPr>
        <p:pic>
          <p:nvPicPr>
            <p:cNvPr id="29" name="Picture 7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3"/>
              <a:ext cx="2736" cy="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72" descr="besst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227"/>
              <a:ext cx="432" cy="265"/>
            </a:xfrm>
            <a:prstGeom prst="rect">
              <a:avLst/>
            </a:prstGeom>
            <a:noFill/>
          </p:spPr>
        </p:pic>
        <p:sp>
          <p:nvSpPr>
            <p:cNvPr id="31" name="Text Box 73"/>
            <p:cNvSpPr txBox="1">
              <a:spLocks noChangeArrowheads="1"/>
            </p:cNvSpPr>
            <p:nvPr/>
          </p:nvSpPr>
          <p:spPr bwMode="auto">
            <a:xfrm>
              <a:off x="192" y="1866"/>
              <a:ext cx="10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kumimoji="1"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Resonance shapes</a:t>
              </a:r>
            </a:p>
          </p:txBody>
        </p:sp>
        <p:sp>
          <p:nvSpPr>
            <p:cNvPr id="32" name="Text Box 74"/>
            <p:cNvSpPr txBox="1">
              <a:spLocks noChangeArrowheads="1"/>
            </p:cNvSpPr>
            <p:nvPr/>
          </p:nvSpPr>
          <p:spPr bwMode="auto">
            <a:xfrm>
              <a:off x="1703" y="1864"/>
              <a:ext cx="1089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kumimoji="1" lang="ru-RU" sz="1600" b="1" dirty="0">
                  <a:cs typeface="Times New Roman" pitchFamily="18" charset="0"/>
                </a:rPr>
                <a:t>Interference term</a:t>
              </a:r>
            </a:p>
          </p:txBody>
        </p:sp>
        <p:sp>
          <p:nvSpPr>
            <p:cNvPr id="33" name="Text Box 75"/>
            <p:cNvSpPr txBox="1">
              <a:spLocks noChangeArrowheads="1"/>
            </p:cNvSpPr>
            <p:nvPr/>
          </p:nvSpPr>
          <p:spPr bwMode="auto">
            <a:xfrm>
              <a:off x="1056" y="962"/>
              <a:ext cx="987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kumimoji="1" lang="ru-RU" b="1" dirty="0">
                  <a:solidFill>
                    <a:schemeClr val="tx1"/>
                  </a:solidFill>
                  <a:cs typeface="Times New Roman" pitchFamily="18" charset="0"/>
                </a:rPr>
                <a:t>R</a:t>
              </a:r>
              <a:r>
                <a:rPr kumimoji="1" lang="ru-RU" b="1" baseline="-25000" dirty="0">
                  <a:solidFill>
                    <a:schemeClr val="tx1"/>
                  </a:solidFill>
                  <a:cs typeface="Times New Roman" pitchFamily="18" charset="0"/>
                </a:rPr>
                <a:t>res</a:t>
              </a:r>
              <a:r>
                <a:rPr kumimoji="1" lang="ru-RU" b="1" dirty="0">
                  <a:solidFill>
                    <a:schemeClr val="tx1"/>
                  </a:solidFill>
                  <a:cs typeface="Times New Roman" pitchFamily="18" charset="0"/>
                </a:rPr>
                <a:t>=R</a:t>
              </a:r>
              <a:r>
                <a:rPr kumimoji="1" lang="ru-RU" b="1" baseline="-25000" dirty="0">
                  <a:solidFill>
                    <a:schemeClr val="tx1"/>
                  </a:solidFill>
                  <a:cs typeface="Times New Roman" pitchFamily="18" charset="0"/>
                </a:rPr>
                <a:t>BW</a:t>
              </a:r>
              <a:r>
                <a:rPr kumimoji="1" lang="ru-RU" b="1" dirty="0">
                  <a:solidFill>
                    <a:schemeClr val="tx1"/>
                  </a:solidFill>
                  <a:cs typeface="Times New Roman" pitchFamily="18" charset="0"/>
                </a:rPr>
                <a:t>+R</a:t>
              </a:r>
              <a:r>
                <a:rPr kumimoji="1" lang="ru-RU" b="1" baseline="-25000" dirty="0">
                  <a:solidFill>
                    <a:schemeClr val="tx1"/>
                  </a:solidFill>
                  <a:cs typeface="Times New Roman" pitchFamily="18" charset="0"/>
                </a:rPr>
                <a:t>int</a:t>
              </a:r>
            </a:p>
          </p:txBody>
        </p:sp>
        <p:sp>
          <p:nvSpPr>
            <p:cNvPr id="34" name="Rectangle 76"/>
            <p:cNvSpPr>
              <a:spLocks noChangeArrowheads="1"/>
            </p:cNvSpPr>
            <p:nvPr/>
          </p:nvSpPr>
          <p:spPr bwMode="auto">
            <a:xfrm>
              <a:off x="336" y="83"/>
              <a:ext cx="837" cy="16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lang="ru-RU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P</a:t>
              </a:r>
              <a:r>
                <a:rPr lang="en-US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L</a:t>
              </a:r>
              <a:r>
                <a:rPr lang="ru-RU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r>
                <a:rPr lang="en-US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ru-RU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660,315(2008</a:t>
              </a:r>
              <a:r>
                <a:rPr lang="ru-RU" sz="1100" b="1" i="1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ru-RU" sz="1100" b="1" i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5" name="Line 77"/>
            <p:cNvSpPr>
              <a:spLocks noChangeShapeType="1"/>
            </p:cNvSpPr>
            <p:nvPr/>
          </p:nvSpPr>
          <p:spPr bwMode="auto">
            <a:xfrm flipV="1">
              <a:off x="634" y="1293"/>
              <a:ext cx="294" cy="627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" name="Line 78"/>
            <p:cNvSpPr>
              <a:spLocks noChangeShapeType="1"/>
            </p:cNvSpPr>
            <p:nvPr/>
          </p:nvSpPr>
          <p:spPr bwMode="auto">
            <a:xfrm flipH="1" flipV="1">
              <a:off x="1363" y="1645"/>
              <a:ext cx="704" cy="269"/>
            </a:xfrm>
            <a:prstGeom prst="line">
              <a:avLst/>
            </a:prstGeom>
            <a:noFill/>
            <a:ln w="38100" cap="rnd">
              <a:solidFill>
                <a:srgbClr val="8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37" name="Picture 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653136"/>
            <a:ext cx="4104456" cy="980819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</p:pic>
      <p:sp>
        <p:nvSpPr>
          <p:cNvPr id="38" name="Rectangle 82"/>
          <p:cNvSpPr>
            <a:spLocks noChangeArrowheads="1"/>
          </p:cNvSpPr>
          <p:nvPr/>
        </p:nvSpPr>
        <p:spPr bwMode="auto">
          <a:xfrm>
            <a:off x="3635896" y="5805264"/>
            <a:ext cx="5508104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Model dependent results</a:t>
            </a:r>
            <a:r>
              <a:rPr lang="ru-RU" dirty="0" smtClean="0"/>
              <a:t> </a:t>
            </a:r>
            <a:endParaRPr lang="en-US" dirty="0" smtClean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T</a:t>
            </a:r>
            <a:r>
              <a:rPr lang="ru-RU" dirty="0" smtClean="0"/>
              <a:t>he interference is large </a:t>
            </a:r>
            <a:r>
              <a:rPr lang="en-US" dirty="0" smtClean="0"/>
              <a:t>&amp; </a:t>
            </a:r>
            <a:r>
              <a:rPr lang="ru-RU" dirty="0" smtClean="0"/>
              <a:t>the total contribution</a:t>
            </a:r>
            <a:r>
              <a:rPr lang="en-US" dirty="0" smtClean="0"/>
              <a:t> </a:t>
            </a:r>
            <a:r>
              <a:rPr lang="ru-RU" dirty="0" smtClean="0"/>
              <a:t>differ</a:t>
            </a:r>
            <a:r>
              <a:rPr lang="en-US" dirty="0" smtClean="0"/>
              <a:t>s </a:t>
            </a:r>
            <a:r>
              <a:rPr lang="ru-RU" dirty="0" smtClean="0"/>
              <a:t>from the simple sum of the Breit </a:t>
            </a:r>
            <a:r>
              <a:rPr lang="en-US" dirty="0" smtClean="0"/>
              <a:t>-</a:t>
            </a:r>
            <a:r>
              <a:rPr lang="ru-RU" dirty="0" smtClean="0"/>
              <a:t>Wigner resonances</a:t>
            </a:r>
            <a:endParaRPr lang="en-US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95536" y="4364583"/>
            <a:ext cx="3290273" cy="2376785"/>
            <a:chOff x="395536" y="3933056"/>
            <a:chExt cx="3290273" cy="2376785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3933056"/>
              <a:ext cx="3290273" cy="237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2339752" y="4293096"/>
              <a:ext cx="1224136" cy="576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algn="r">
                <a:lnSpc>
                  <a:spcPct val="9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i="1" dirty="0" smtClean="0">
                  <a:solidFill>
                    <a:srgbClr val="000066"/>
                  </a:solidFill>
                  <a:cs typeface="Times New Roman" pitchFamily="18" charset="0"/>
                </a:rPr>
                <a:t>Crystal </a:t>
              </a:r>
              <a:r>
                <a:rPr lang="ru-RU" sz="1000" b="1" i="1" dirty="0">
                  <a:solidFill>
                    <a:srgbClr val="000066"/>
                  </a:solidFill>
                  <a:cs typeface="Times New Roman" pitchFamily="18" charset="0"/>
                </a:rPr>
                <a:t>Ball 1986</a:t>
              </a:r>
              <a:endParaRPr lang="en-US" sz="1000" b="1" i="1" dirty="0">
                <a:solidFill>
                  <a:srgbClr val="000066"/>
                </a:solidFill>
                <a:cs typeface="Times New Roman" pitchFamily="18" charset="0"/>
              </a:endParaRPr>
            </a:p>
            <a:p>
              <a:pPr algn="r">
                <a:lnSpc>
                  <a:spcPct val="12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i="1" dirty="0">
                  <a:solidFill>
                    <a:srgbClr val="000066"/>
                  </a:solidFill>
                  <a:cs typeface="Times New Roman" pitchFamily="18" charset="0"/>
                </a:rPr>
                <a:t>BESII 200</a:t>
              </a:r>
              <a:r>
                <a:rPr lang="en-US" sz="1000" b="1" i="1" dirty="0">
                  <a:solidFill>
                    <a:srgbClr val="000066"/>
                  </a:solidFill>
                  <a:cs typeface="Times New Roman" pitchFamily="18" charset="0"/>
                </a:rPr>
                <a:t>5</a:t>
              </a:r>
            </a:p>
            <a:p>
              <a:pPr algn="r">
                <a:lnSpc>
                  <a:spcPct val="12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000" b="1" i="1" dirty="0">
                  <a:solidFill>
                    <a:srgbClr val="000066"/>
                  </a:solidFill>
                  <a:cs typeface="Times New Roman" pitchFamily="18" charset="0"/>
                </a:rPr>
                <a:t>CLEO 2009</a:t>
              </a:r>
              <a:endParaRPr lang="ru-RU" sz="1000" b="1" i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84473" y="4005064"/>
              <a:ext cx="277941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l-GR" sz="1600" b="1" dirty="0" smtClean="0">
                  <a:cs typeface="Times New Roman" pitchFamily="18" charset="0"/>
                </a:rPr>
                <a:t>σ</a:t>
              </a:r>
              <a:r>
                <a:rPr lang="en-US" sz="1600" b="1" dirty="0" smtClean="0">
                  <a:cs typeface="Times New Roman" pitchFamily="18" charset="0"/>
                </a:rPr>
                <a:t>(e</a:t>
              </a:r>
              <a:r>
                <a:rPr lang="en-US" sz="1600" b="1" baseline="30000" dirty="0" smtClean="0">
                  <a:cs typeface="Times New Roman" pitchFamily="18" charset="0"/>
                </a:rPr>
                <a:t>+</a:t>
              </a:r>
              <a:r>
                <a:rPr lang="en-US" sz="1600" b="1" dirty="0" smtClean="0">
                  <a:cs typeface="Times New Roman" pitchFamily="18" charset="0"/>
                </a:rPr>
                <a:t>e</a:t>
              </a:r>
              <a:r>
                <a:rPr lang="el-GR" sz="1600" b="1" baseline="30000" dirty="0" smtClean="0">
                  <a:cs typeface="Times New Roman" pitchFamily="18" charset="0"/>
                </a:rPr>
                <a:t>–</a:t>
              </a:r>
              <a:r>
                <a:rPr lang="el-GR" sz="1600" b="1" dirty="0" smtClean="0">
                  <a:cs typeface="Times New Roman"/>
                  <a:sym typeface="Symbol" pitchFamily="18" charset="2"/>
                </a:rPr>
                <a:t>→</a:t>
              </a:r>
              <a:r>
                <a:rPr lang="en-US" sz="1600" b="1" dirty="0" smtClean="0">
                  <a:cs typeface="Times New Roman" pitchFamily="18" charset="0"/>
                  <a:sym typeface="Symbol" pitchFamily="18" charset="2"/>
                </a:rPr>
                <a:t>hadrons/(e</a:t>
              </a:r>
              <a:r>
                <a:rPr lang="en-US" sz="1600" b="1" baseline="30000" dirty="0" smtClean="0"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1600" b="1" dirty="0" smtClean="0"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l-GR" sz="1600" b="1" baseline="30000" dirty="0" smtClean="0"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l-GR" sz="1600" b="1" dirty="0" smtClean="0">
                  <a:cs typeface="Times New Roman" pitchFamily="18" charset="0"/>
                  <a:sym typeface="Symbol" pitchFamily="18" charset="2"/>
                </a:rPr>
                <a:t></a:t>
              </a:r>
              <a:r>
                <a:rPr lang="en-US" sz="1600" b="1" baseline="30000" dirty="0" smtClean="0"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l-GR" sz="1600" b="1" dirty="0" smtClean="0">
                  <a:cs typeface="Times New Roman" pitchFamily="18" charset="0"/>
                  <a:sym typeface="Symbol" pitchFamily="18" charset="2"/>
                </a:rPr>
                <a:t></a:t>
              </a:r>
              <a:r>
                <a:rPr lang="el-GR" sz="1600" b="1" baseline="30000" dirty="0" smtClean="0"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n-US" sz="1600" b="1" dirty="0" smtClean="0"/>
                <a:t> )</a:t>
              </a:r>
              <a:endParaRPr lang="ru-RU" sz="16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6144" y="71414"/>
            <a:ext cx="4194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Vector charmonium states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02453" y="550421"/>
            <a:ext cx="4183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Direct measurements at charm factories </a:t>
            </a:r>
          </a:p>
          <a:p>
            <a:pPr algn="ctr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ψ  states: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ru-RU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– 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>
          <a:xfrm>
            <a:off x="7010432" y="6564337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35544" y="20165"/>
            <a:ext cx="5616576" cy="5353051"/>
            <a:chOff x="-36512" y="-27384"/>
            <a:chExt cx="5616624" cy="5353976"/>
          </a:xfrm>
          <a:solidFill>
            <a:schemeClr val="bg1">
              <a:lumMod val="95000"/>
            </a:schemeClr>
          </a:solidFill>
        </p:grpSpPr>
        <p:pic>
          <p:nvPicPr>
            <p:cNvPr id="2870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-27384"/>
              <a:ext cx="5616624" cy="53539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8696" name="Text Box 25"/>
            <p:cNvSpPr txBox="1">
              <a:spLocks noChangeArrowheads="1"/>
            </p:cNvSpPr>
            <p:nvPr/>
          </p:nvSpPr>
          <p:spPr bwMode="auto">
            <a:xfrm>
              <a:off x="2229664" y="3800073"/>
              <a:ext cx="542136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r>
                <a:rPr lang="el-GR" sz="1200" b="1">
                  <a:solidFill>
                    <a:srgbClr val="C00000"/>
                  </a:solidFill>
                  <a:cs typeface="Times New Roman" pitchFamily="18" charset="0"/>
                </a:rPr>
                <a:t>π</a:t>
              </a:r>
            </a:p>
          </p:txBody>
        </p:sp>
        <p:sp>
          <p:nvSpPr>
            <p:cNvPr id="28697" name="Text Box 22"/>
            <p:cNvSpPr txBox="1">
              <a:spLocks noChangeArrowheads="1"/>
            </p:cNvSpPr>
            <p:nvPr/>
          </p:nvSpPr>
          <p:spPr bwMode="auto">
            <a:xfrm>
              <a:off x="2339752" y="1088469"/>
              <a:ext cx="457176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endParaRPr lang="ru-RU" sz="12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8698" name="Text Box 22"/>
            <p:cNvSpPr txBox="1">
              <a:spLocks noChangeArrowheads="1"/>
            </p:cNvSpPr>
            <p:nvPr/>
          </p:nvSpPr>
          <p:spPr bwMode="auto">
            <a:xfrm>
              <a:off x="4906912" y="1063769"/>
              <a:ext cx="457176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endParaRPr lang="ru-RU" sz="12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8699" name="Text Box 23"/>
            <p:cNvSpPr txBox="1">
              <a:spLocks noChangeArrowheads="1"/>
            </p:cNvSpPr>
            <p:nvPr/>
          </p:nvSpPr>
          <p:spPr bwMode="auto">
            <a:xfrm>
              <a:off x="4855615" y="1999873"/>
              <a:ext cx="508473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r>
                <a:rPr lang="en-US" sz="1200" b="1" dirty="0">
                  <a:solidFill>
                    <a:srgbClr val="C00000"/>
                  </a:solidFill>
                </a:rPr>
                <a:t>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endParaRPr lang="ru-RU" sz="12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8700" name="Text Box 23"/>
            <p:cNvSpPr txBox="1">
              <a:spLocks noChangeArrowheads="1"/>
            </p:cNvSpPr>
            <p:nvPr/>
          </p:nvSpPr>
          <p:spPr bwMode="auto">
            <a:xfrm>
              <a:off x="2267716" y="1988840"/>
              <a:ext cx="508473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r>
                <a:rPr lang="en-US" sz="1200" b="1" dirty="0">
                  <a:solidFill>
                    <a:srgbClr val="C00000"/>
                  </a:solidFill>
                </a:rPr>
                <a:t>D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*</a:t>
              </a:r>
              <a:endParaRPr lang="ru-RU" sz="12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8701" name="Text Box 28"/>
            <p:cNvSpPr txBox="1">
              <a:spLocks noChangeArrowheads="1"/>
            </p:cNvSpPr>
            <p:nvPr/>
          </p:nvSpPr>
          <p:spPr bwMode="auto">
            <a:xfrm>
              <a:off x="4860032" y="3789040"/>
              <a:ext cx="495649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200" b="1">
                  <a:solidFill>
                    <a:srgbClr val="C00000"/>
                  </a:solidFill>
                  <a:cs typeface="Times New Roman" pitchFamily="18" charset="0"/>
                </a:rPr>
                <a:t>Λ</a:t>
              </a:r>
              <a:r>
                <a:rPr lang="en-US" sz="1200" b="1" baseline="-25000" dirty="0">
                  <a:solidFill>
                    <a:srgbClr val="C00000"/>
                  </a:solidFill>
                  <a:cs typeface="Times New Roman" pitchFamily="18" charset="0"/>
                </a:rPr>
                <a:t>c</a:t>
              </a:r>
              <a:r>
                <a:rPr lang="el-GR" sz="1200" b="1">
                  <a:solidFill>
                    <a:srgbClr val="C00000"/>
                  </a:solidFill>
                  <a:cs typeface="Times New Roman" pitchFamily="18" charset="0"/>
                </a:rPr>
                <a:t>Λ</a:t>
              </a:r>
              <a:r>
                <a:rPr lang="en-US" sz="1200" b="1" baseline="-25000" dirty="0">
                  <a:solidFill>
                    <a:srgbClr val="C00000"/>
                  </a:solidFill>
                  <a:cs typeface="Times New Roman" pitchFamily="18" charset="0"/>
                </a:rPr>
                <a:t>c</a:t>
              </a:r>
              <a:endParaRPr lang="ru-RU" sz="1200" b="1" baseline="-25000" dirty="0">
                <a:solidFill>
                  <a:srgbClr val="C00000"/>
                </a:solidFill>
                <a:cs typeface="Times New Roman" pitchFamily="18" charset="0"/>
              </a:endParaRPr>
            </a:p>
          </p:txBody>
        </p:sp>
        <p:sp>
          <p:nvSpPr>
            <p:cNvPr id="28702" name="Text Box 21"/>
            <p:cNvSpPr txBox="1">
              <a:spLocks noChangeArrowheads="1"/>
            </p:cNvSpPr>
            <p:nvPr/>
          </p:nvSpPr>
          <p:spPr bwMode="auto">
            <a:xfrm>
              <a:off x="4919734" y="188640"/>
              <a:ext cx="44435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DD</a:t>
              </a:r>
              <a:endParaRPr lang="ru-RU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8703" name="Text Box 21"/>
            <p:cNvSpPr txBox="1">
              <a:spLocks noChangeArrowheads="1"/>
            </p:cNvSpPr>
            <p:nvPr/>
          </p:nvSpPr>
          <p:spPr bwMode="auto">
            <a:xfrm>
              <a:off x="2339724" y="213141"/>
              <a:ext cx="44435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DD</a:t>
              </a:r>
              <a:endParaRPr lang="ru-RU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8704" name="Text Box 24"/>
            <p:cNvSpPr txBox="1">
              <a:spLocks noChangeArrowheads="1"/>
            </p:cNvSpPr>
            <p:nvPr/>
          </p:nvSpPr>
          <p:spPr bwMode="auto">
            <a:xfrm>
              <a:off x="2339752" y="2924944"/>
              <a:ext cx="490840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DD</a:t>
              </a:r>
              <a:r>
                <a:rPr lang="el-GR" sz="1200" b="1">
                  <a:solidFill>
                    <a:srgbClr val="C00000"/>
                  </a:solidFill>
                  <a:cs typeface="Times New Roman" pitchFamily="18" charset="0"/>
                </a:rPr>
                <a:t>π</a:t>
              </a:r>
            </a:p>
          </p:txBody>
        </p:sp>
      </p:grpSp>
      <p:grpSp>
        <p:nvGrpSpPr>
          <p:cNvPr id="3" name="Группа 72"/>
          <p:cNvGrpSpPr>
            <a:grpSpLocks/>
          </p:cNvGrpSpPr>
          <p:nvPr/>
        </p:nvGrpSpPr>
        <p:grpSpPr bwMode="auto">
          <a:xfrm>
            <a:off x="4857752" y="4943010"/>
            <a:ext cx="4176712" cy="1914993"/>
            <a:chOff x="4931820" y="4970856"/>
            <a:chExt cx="4176464" cy="1914528"/>
          </a:xfrm>
          <a:solidFill>
            <a:schemeClr val="bg1">
              <a:lumMod val="95000"/>
            </a:schemeClr>
          </a:solidFill>
        </p:grpSpPr>
        <p:pic>
          <p:nvPicPr>
            <p:cNvPr id="28680" name="Picture 6" descr="dsds_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1820" y="4970856"/>
              <a:ext cx="4176464" cy="19145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6096" y="5013176"/>
              <a:ext cx="444746" cy="3603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 Box 8"/>
            <p:cNvSpPr txBox="1">
              <a:spLocks noChangeArrowheads="1"/>
            </p:cNvSpPr>
            <p:nvPr/>
          </p:nvSpPr>
          <p:spPr bwMode="auto">
            <a:xfrm>
              <a:off x="5508104" y="5445224"/>
              <a:ext cx="700833" cy="2400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80000"/>
                </a:lnSpc>
              </a:pPr>
              <a:r>
                <a:rPr lang="ru-RU" sz="1200" b="1" dirty="0">
                  <a:solidFill>
                    <a:srgbClr val="C00000"/>
                  </a:solidFill>
                  <a:sym typeface="Symbol" pitchFamily="18" charset="2"/>
                </a:rPr>
                <a:t>(4040)</a:t>
              </a:r>
            </a:p>
          </p:txBody>
        </p:sp>
        <p:sp>
          <p:nvSpPr>
            <p:cNvPr id="28686" name="Text Box 10"/>
            <p:cNvSpPr txBox="1">
              <a:spLocks noChangeArrowheads="1"/>
            </p:cNvSpPr>
            <p:nvPr/>
          </p:nvSpPr>
          <p:spPr bwMode="auto">
            <a:xfrm>
              <a:off x="7092280" y="5085184"/>
              <a:ext cx="700833" cy="2400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80000"/>
                </a:lnSpc>
              </a:pPr>
              <a:r>
                <a:rPr lang="ru-RU" sz="1200" b="1" dirty="0">
                  <a:solidFill>
                    <a:srgbClr val="C00000"/>
                  </a:solidFill>
                  <a:sym typeface="Symbol" pitchFamily="18" charset="2"/>
                </a:rPr>
                <a:t>(4415)</a:t>
              </a:r>
            </a:p>
          </p:txBody>
        </p:sp>
        <p:sp>
          <p:nvSpPr>
            <p:cNvPr id="28687" name="Text Box 9"/>
            <p:cNvSpPr txBox="1">
              <a:spLocks noChangeArrowheads="1"/>
            </p:cNvSpPr>
            <p:nvPr/>
          </p:nvSpPr>
          <p:spPr bwMode="auto">
            <a:xfrm>
              <a:off x="6012157" y="5039658"/>
              <a:ext cx="718465" cy="2893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80000"/>
                </a:lnSpc>
              </a:pPr>
              <a:r>
                <a:rPr lang="ru-RU" sz="1200" b="1" dirty="0">
                  <a:solidFill>
                    <a:srgbClr val="C00000"/>
                  </a:solidFill>
                  <a:sym typeface="Symbol" pitchFamily="18" charset="2"/>
                </a:rPr>
                <a:t>(4160</a:t>
              </a:r>
              <a:r>
                <a:rPr lang="ru-RU" sz="1600" dirty="0">
                  <a:solidFill>
                    <a:srgbClr val="C00000"/>
                  </a:solidFill>
                  <a:sym typeface="Symbol" pitchFamily="18" charset="2"/>
                </a:rPr>
                <a:t>)</a:t>
              </a:r>
            </a:p>
          </p:txBody>
        </p:sp>
        <p:sp>
          <p:nvSpPr>
            <p:cNvPr id="28688" name="Text Box 26"/>
            <p:cNvSpPr txBox="1">
              <a:spLocks noChangeArrowheads="1"/>
            </p:cNvSpPr>
            <p:nvPr/>
          </p:nvSpPr>
          <p:spPr bwMode="auto">
            <a:xfrm>
              <a:off x="7503435" y="5242730"/>
              <a:ext cx="1512166" cy="27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/>
                <a:t>D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D</a:t>
              </a:r>
              <a:r>
                <a:rPr lang="en-US" sz="1200" b="1" baseline="-25000" dirty="0"/>
                <a:t>s </a:t>
              </a:r>
              <a:r>
                <a:rPr lang="en-US" sz="1200" b="1" dirty="0"/>
                <a:t>+D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D</a:t>
              </a:r>
              <a:r>
                <a:rPr lang="en-US" sz="1200" b="1" baseline="-25000" dirty="0"/>
                <a:t>s</a:t>
              </a:r>
              <a:r>
                <a:rPr lang="en-US" sz="1200" b="1" baseline="30000" dirty="0"/>
                <a:t>* </a:t>
              </a:r>
              <a:r>
                <a:rPr lang="en-US" sz="1200" b="1" dirty="0"/>
                <a:t>+D</a:t>
              </a:r>
              <a:r>
                <a:rPr lang="en-US" sz="1200" b="1" baseline="-25000" dirty="0"/>
                <a:t>s</a:t>
              </a:r>
              <a:r>
                <a:rPr lang="en-US" sz="1200" b="1" baseline="30000" dirty="0"/>
                <a:t>*</a:t>
              </a:r>
              <a:r>
                <a:rPr lang="en-US" sz="1200" b="1" dirty="0"/>
                <a:t>D</a:t>
              </a:r>
              <a:r>
                <a:rPr lang="en-US" sz="1200" b="1" baseline="-25000" dirty="0"/>
                <a:t>s</a:t>
              </a:r>
              <a:r>
                <a:rPr lang="en-US" sz="1200" b="1" baseline="30000" dirty="0"/>
                <a:t>*</a:t>
              </a:r>
              <a:endParaRPr lang="ru-RU" sz="1200" b="1" dirty="0"/>
            </a:p>
          </p:txBody>
        </p:sp>
      </p:grpSp>
      <p:sp>
        <p:nvSpPr>
          <p:cNvPr id="28679" name="Прямоугольник 76"/>
          <p:cNvSpPr>
            <a:spLocks noChangeArrowheads="1"/>
          </p:cNvSpPr>
          <p:nvPr/>
        </p:nvSpPr>
        <p:spPr bwMode="auto">
          <a:xfrm>
            <a:off x="5508104" y="142852"/>
            <a:ext cx="374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→ open charm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5572132" y="2116441"/>
            <a:ext cx="3744416" cy="21698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  <a:buSzPct val="90000"/>
            </a:pPr>
            <a:r>
              <a:rPr lang="ru-RU" dirty="0" smtClean="0">
                <a:solidFill>
                  <a:srgbClr val="C00000"/>
                </a:solidFill>
                <a:sym typeface="Symbol" pitchFamily="18" charset="2"/>
              </a:rPr>
              <a:t></a:t>
            </a:r>
            <a:r>
              <a:rPr lang="ru-RU" dirty="0">
                <a:solidFill>
                  <a:srgbClr val="C00000"/>
                </a:solidFill>
                <a:sym typeface="Symbol" pitchFamily="18" charset="2"/>
              </a:rPr>
              <a:t>(4040</a:t>
            </a:r>
            <a:r>
              <a:rPr lang="ru-RU" dirty="0" smtClean="0">
                <a:solidFill>
                  <a:srgbClr val="C00000"/>
                </a:solidFill>
                <a:sym typeface="Symbol" pitchFamily="18" charset="2"/>
              </a:rPr>
              <a:t>)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is seen in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DD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*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,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*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*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– </a:t>
            </a:r>
            <a:endParaRPr lang="en-US" baseline="300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150000"/>
              </a:lnSpc>
              <a:buSzPct val="90000"/>
            </a:pPr>
            <a:r>
              <a:rPr lang="el-GR" dirty="0" smtClean="0">
                <a:solidFill>
                  <a:srgbClr val="C00000"/>
                </a:solidFill>
                <a:sym typeface="Symbol" pitchFamily="18" charset="2"/>
              </a:rPr>
              <a:t>ψ</a:t>
            </a:r>
            <a:r>
              <a:rPr lang="ru-RU" dirty="0" smtClean="0">
                <a:solidFill>
                  <a:srgbClr val="C00000"/>
                </a:solidFill>
                <a:sym typeface="Symbol" pitchFamily="18" charset="2"/>
              </a:rPr>
              <a:t>(4160</a:t>
            </a:r>
            <a:r>
              <a:rPr lang="ru-RU" dirty="0">
                <a:solidFill>
                  <a:srgbClr val="C00000"/>
                </a:solidFill>
                <a:sym typeface="Symbol" pitchFamily="18" charset="2"/>
              </a:rPr>
              <a:t>)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is seen in 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*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*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, 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*–</a:t>
            </a:r>
            <a:endParaRPr lang="en-US" dirty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150000"/>
              </a:lnSpc>
              <a:buSzPct val="90000"/>
            </a:pPr>
            <a:r>
              <a:rPr lang="ru-RU" dirty="0" smtClean="0">
                <a:solidFill>
                  <a:srgbClr val="C00000"/>
                </a:solidFill>
                <a:sym typeface="Symbol" pitchFamily="18" charset="2"/>
              </a:rPr>
              <a:t>(4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415</a:t>
            </a:r>
            <a:r>
              <a:rPr lang="ru-RU" dirty="0" smtClean="0">
                <a:solidFill>
                  <a:srgbClr val="C00000"/>
                </a:solidFill>
                <a:sym typeface="Symbol" pitchFamily="18" charset="2"/>
              </a:rPr>
              <a:t>)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is seen in 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DD</a:t>
            </a:r>
            <a:r>
              <a:rPr lang="el-GR" dirty="0" smtClean="0">
                <a:solidFill>
                  <a:srgbClr val="C00000"/>
                </a:solidFill>
                <a:sym typeface="Symbol" pitchFamily="18" charset="2"/>
              </a:rPr>
              <a:t>π</a:t>
            </a:r>
            <a:r>
              <a:rPr lang="ru-RU" dirty="0" smtClean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*–</a:t>
            </a:r>
            <a:r>
              <a:rPr lang="ru-RU" baseline="30000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C00000"/>
                </a:solidFill>
                <a:cs typeface="Times New Roman"/>
                <a:sym typeface="Symbol" pitchFamily="18" charset="2"/>
              </a:rPr>
              <a:t>−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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DD</a:t>
            </a:r>
            <a:r>
              <a:rPr lang="ru-RU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peak at </a:t>
            </a:r>
            <a:r>
              <a:rPr lang="ru-RU" dirty="0" smtClean="0">
                <a:solidFill>
                  <a:srgbClr val="002060"/>
                </a:solidFill>
                <a:sym typeface="Symbol" pitchFamily="18" charset="2"/>
              </a:rPr>
              <a:t>3</a:t>
            </a:r>
            <a:r>
              <a:rPr lang="en-US" dirty="0">
                <a:solidFill>
                  <a:srgbClr val="002060"/>
                </a:solidFill>
                <a:sym typeface="Symbol" pitchFamily="18" charset="2"/>
              </a:rPr>
              <a:t>.</a:t>
            </a:r>
            <a:r>
              <a:rPr lang="ru-RU" dirty="0">
                <a:solidFill>
                  <a:srgbClr val="002060"/>
                </a:solidFill>
                <a:sym typeface="Symbol" pitchFamily="18" charset="2"/>
              </a:rPr>
              <a:t>9 </a:t>
            </a:r>
            <a:r>
              <a:rPr lang="en-US" dirty="0">
                <a:solidFill>
                  <a:srgbClr val="002060"/>
                </a:solidFill>
                <a:sym typeface="Symbol" pitchFamily="18" charset="2"/>
              </a:rPr>
              <a:t>GeV</a:t>
            </a:r>
          </a:p>
          <a:p>
            <a:pPr>
              <a:lnSpc>
                <a:spcPct val="150000"/>
              </a:lnSpc>
              <a:buSzPct val="90000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Y(4260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) </a:t>
            </a:r>
            <a:r>
              <a:rPr lang="en-US" dirty="0" smtClean="0">
                <a:solidFill>
                  <a:srgbClr val="002060"/>
                </a:solidFill>
              </a:rPr>
              <a:t>is seen as a dip </a:t>
            </a:r>
            <a:endParaRPr lang="el-GR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547664" y="2996952"/>
            <a:ext cx="700874" cy="2401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ru-RU" sz="1200" b="1" dirty="0">
                <a:solidFill>
                  <a:srgbClr val="C00000"/>
                </a:solidFill>
                <a:sym typeface="Symbol" pitchFamily="18" charset="2"/>
              </a:rPr>
              <a:t>(4415)</a:t>
            </a: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853096" y="2639554"/>
            <a:ext cx="718508" cy="2893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ru-RU" sz="1200" b="1" dirty="0">
                <a:solidFill>
                  <a:srgbClr val="C00000"/>
                </a:solidFill>
                <a:sym typeface="Symbol" pitchFamily="18" charset="2"/>
              </a:rPr>
              <a:t>(4160</a:t>
            </a:r>
            <a:r>
              <a:rPr lang="ru-RU" sz="1600" dirty="0">
                <a:solidFill>
                  <a:srgbClr val="C00000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827584" y="1124744"/>
            <a:ext cx="700874" cy="2401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ru-RU" sz="1200" b="1" dirty="0">
                <a:solidFill>
                  <a:srgbClr val="C00000"/>
                </a:solidFill>
                <a:sym typeface="Symbol" pitchFamily="18" charset="2"/>
              </a:rPr>
              <a:t>(4040)</a:t>
            </a:r>
          </a:p>
        </p:txBody>
      </p:sp>
      <p:grpSp>
        <p:nvGrpSpPr>
          <p:cNvPr id="4" name="Группа 30"/>
          <p:cNvGrpSpPr/>
          <p:nvPr/>
        </p:nvGrpSpPr>
        <p:grpSpPr>
          <a:xfrm>
            <a:off x="1428728" y="5587574"/>
            <a:ext cx="3357586" cy="841822"/>
            <a:chOff x="1071538" y="5643578"/>
            <a:chExt cx="3357586" cy="841822"/>
          </a:xfrm>
        </p:grpSpPr>
        <p:sp>
          <p:nvSpPr>
            <p:cNvPr id="30" name="Стрелка вправо 29"/>
            <p:cNvSpPr/>
            <p:nvPr/>
          </p:nvSpPr>
          <p:spPr>
            <a:xfrm>
              <a:off x="1071538" y="5643578"/>
              <a:ext cx="3357586" cy="84182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675" name="Text Box 20"/>
            <p:cNvSpPr txBox="1">
              <a:spLocks noChangeArrowheads="1"/>
            </p:cNvSpPr>
            <p:nvPr/>
          </p:nvSpPr>
          <p:spPr bwMode="auto">
            <a:xfrm>
              <a:off x="3491880" y="6039821"/>
              <a:ext cx="178877" cy="366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285852" y="5857892"/>
              <a:ext cx="2749471" cy="3877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Sum of </a:t>
              </a:r>
              <a:r>
                <a:rPr lang="ru-RU" b="1" dirty="0" smtClean="0">
                  <a:solidFill>
                    <a:srgbClr val="A50021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e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+</a:t>
              </a: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e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– </a:t>
              </a: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→ D</a:t>
              </a:r>
              <a:r>
                <a:rPr lang="en-US" b="1" baseline="-25000" dirty="0" smtClean="0">
                  <a:solidFill>
                    <a:srgbClr val="A50021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(*)+</a:t>
              </a: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D</a:t>
              </a:r>
              <a:r>
                <a:rPr lang="en-US" b="1" baseline="-25000" dirty="0" smtClean="0">
                  <a:solidFill>
                    <a:srgbClr val="A50021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(*)–</a:t>
              </a:r>
              <a:r>
                <a:rPr lang="ru-RU" sz="2400" b="1" dirty="0" smtClean="0">
                  <a:solidFill>
                    <a:srgbClr val="000066"/>
                  </a:solidFill>
                  <a:cs typeface="Times New Roman" pitchFamily="18" charset="0"/>
                </a:rPr>
                <a:t> </a:t>
              </a:r>
              <a:endParaRPr lang="ru-RU" sz="2400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5500694" y="862596"/>
            <a:ext cx="34698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ISR measurements at B factories 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Fixed quantum numbers 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final state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ru-RU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– </a:t>
            </a: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2928926" y="6429396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elle_babar_ddst_n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661798"/>
            <a:ext cx="4046220" cy="26951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71462"/>
            <a:ext cx="8532440" cy="76470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New measurements of</a:t>
            </a:r>
            <a:r>
              <a:rPr lang="it-IT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cs typeface="Times New Roman"/>
              </a:rPr>
              <a:t>σ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  <a:cs typeface="Times New Roman"/>
              </a:rPr>
              <a:t>(</a:t>
            </a:r>
            <a:r>
              <a:rPr lang="it-IT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+</a:t>
            </a:r>
            <a:r>
              <a:rPr lang="it-IT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−</a:t>
            </a:r>
            <a:r>
              <a:rPr lang="it-IT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→D</a:t>
            </a:r>
            <a:r>
              <a:rPr lang="it-IT" sz="2800" b="1" baseline="30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(*)+</a:t>
            </a:r>
            <a:r>
              <a:rPr lang="it-IT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D</a:t>
            </a:r>
            <a:r>
              <a:rPr lang="it-IT" sz="2800" b="1" baseline="30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*</a:t>
            </a:r>
            <a:r>
              <a:rPr lang="it-IT" sz="2800" b="1" baseline="30000" dirty="0" smtClean="0">
                <a:solidFill>
                  <a:srgbClr val="C00000"/>
                </a:solidFill>
                <a:latin typeface="+mn-lt"/>
                <a:cs typeface="Times New Roman"/>
              </a:rPr>
              <a:t>−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) via ISR</a:t>
            </a:r>
            <a:endParaRPr lang="en-GB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44624"/>
            <a:ext cx="58905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15"/>
          <p:cNvGrpSpPr/>
          <p:nvPr/>
        </p:nvGrpSpPr>
        <p:grpSpPr>
          <a:xfrm>
            <a:off x="539552" y="4005064"/>
            <a:ext cx="4046220" cy="2695194"/>
            <a:chOff x="539552" y="3429000"/>
            <a:chExt cx="4046220" cy="2695194"/>
          </a:xfrm>
        </p:grpSpPr>
        <p:pic>
          <p:nvPicPr>
            <p:cNvPr id="8" name="Рисунок 7" descr="belle_dstdst_ne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3429000"/>
              <a:ext cx="4046220" cy="26951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31840" y="3573016"/>
              <a:ext cx="11913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 pitchFamily="18" charset="0"/>
                </a:rPr>
                <a:t>*+</a:t>
              </a:r>
              <a:r>
                <a:rPr lang="it-IT" b="1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 pitchFamily="18" charset="0"/>
                </a:rPr>
                <a:t>*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/>
                </a:rPr>
                <a:t>− </a:t>
              </a:r>
            </a:p>
            <a:p>
              <a:r>
                <a:rPr lang="en-US" b="1" dirty="0" smtClean="0"/>
                <a:t>Belle 2007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Belle 2017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444208" y="838453"/>
            <a:ext cx="216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cs typeface="Times New Roman" pitchFamily="18" charset="0"/>
              </a:rPr>
              <a:t>DD</a:t>
            </a:r>
            <a:r>
              <a:rPr lang="it-IT" b="1" baseline="30000" dirty="0" smtClean="0">
                <a:cs typeface="Times New Roman" pitchFamily="18" charset="0"/>
              </a:rPr>
              <a:t>*</a:t>
            </a:r>
            <a:r>
              <a:rPr lang="it-IT" b="1" baseline="30000" dirty="0" smtClean="0">
                <a:cs typeface="Times New Roman"/>
              </a:rPr>
              <a:t> </a:t>
            </a:r>
            <a:r>
              <a:rPr lang="en-US" b="1" dirty="0" smtClean="0"/>
              <a:t>BaBar </a:t>
            </a:r>
          </a:p>
          <a:p>
            <a:pPr algn="r"/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2</a:t>
            </a:r>
            <a:r>
              <a:rPr lang="it-IT" b="1" dirty="0" smtClean="0">
                <a:solidFill>
                  <a:srgbClr val="C00000"/>
                </a:solidFill>
                <a:cs typeface="Times New Roman"/>
              </a:rPr>
              <a:t>∙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dirty="0" smtClean="0">
                <a:solidFill>
                  <a:srgbClr val="C00000"/>
                </a:solidFill>
                <a:cs typeface="Times New Roman"/>
              </a:rPr>
              <a:t>− </a:t>
            </a:r>
            <a:r>
              <a:rPr lang="en-US" b="1" dirty="0" smtClean="0">
                <a:solidFill>
                  <a:srgbClr val="C00000"/>
                </a:solidFill>
              </a:rPr>
              <a:t>Belle 2017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4774252" y="4005064"/>
            <a:ext cx="4046220" cy="2695194"/>
            <a:chOff x="4788024" y="3429000"/>
            <a:chExt cx="4046220" cy="2695194"/>
          </a:xfrm>
        </p:grpSpPr>
        <p:pic>
          <p:nvPicPr>
            <p:cNvPr id="6" name="Рисунок 5" descr="belle_babar_dstdst_new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8024" y="3429000"/>
              <a:ext cx="4046220" cy="26951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16216" y="3574757"/>
              <a:ext cx="21602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 smtClean="0"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cs typeface="Times New Roman" pitchFamily="18" charset="0"/>
                </a:rPr>
                <a:t>*</a:t>
              </a:r>
              <a:r>
                <a:rPr lang="it-IT" b="1" dirty="0" smtClean="0"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cs typeface="Times New Roman" pitchFamily="18" charset="0"/>
                </a:rPr>
                <a:t>*</a:t>
              </a:r>
              <a:r>
                <a:rPr lang="it-IT" b="1" baseline="30000" dirty="0" smtClean="0">
                  <a:cs typeface="Times New Roman"/>
                </a:rPr>
                <a:t> </a:t>
              </a:r>
              <a:r>
                <a:rPr lang="en-US" b="1" dirty="0" smtClean="0"/>
                <a:t>BaBar </a:t>
              </a:r>
            </a:p>
            <a:p>
              <a:pPr algn="r"/>
              <a:r>
                <a:rPr lang="it-IT" b="1" dirty="0" smtClean="0">
                  <a:solidFill>
                    <a:srgbClr val="C00000"/>
                  </a:solidFill>
                  <a:cs typeface="Times New Roman" pitchFamily="18" charset="0"/>
                </a:rPr>
                <a:t>2</a:t>
              </a:r>
              <a:r>
                <a:rPr lang="it-IT" b="1" dirty="0" smtClean="0">
                  <a:solidFill>
                    <a:srgbClr val="C00000"/>
                  </a:solidFill>
                  <a:cs typeface="Times New Roman"/>
                </a:rPr>
                <a:t>∙</a:t>
              </a:r>
              <a:r>
                <a:rPr lang="it-IT" b="1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 pitchFamily="18" charset="0"/>
                </a:rPr>
                <a:t>+</a:t>
              </a:r>
              <a:r>
                <a:rPr lang="it-IT" b="1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 pitchFamily="18" charset="0"/>
                </a:rPr>
                <a:t>*</a:t>
              </a:r>
              <a:r>
                <a:rPr lang="it-IT" b="1" baseline="30000" dirty="0" smtClean="0">
                  <a:solidFill>
                    <a:srgbClr val="C00000"/>
                  </a:solidFill>
                  <a:cs typeface="Times New Roman"/>
                </a:rPr>
                <a:t>− </a:t>
              </a:r>
              <a:r>
                <a:rPr lang="en-US" b="1" dirty="0" smtClean="0">
                  <a:solidFill>
                    <a:srgbClr val="C00000"/>
                  </a:solidFill>
                </a:rPr>
                <a:t>Belle 2017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9512" y="3297758"/>
            <a:ext cx="871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Ideal agreement with previous Belle and BaBar measurements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The accuracy is increased by a factor of two over the first Belle study 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grpSp>
        <p:nvGrpSpPr>
          <p:cNvPr id="13" name="Группа 25"/>
          <p:cNvGrpSpPr/>
          <p:nvPr/>
        </p:nvGrpSpPr>
        <p:grpSpPr>
          <a:xfrm>
            <a:off x="539552" y="661798"/>
            <a:ext cx="4046220" cy="5049972"/>
            <a:chOff x="539552" y="661798"/>
            <a:chExt cx="4046220" cy="5049972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39552" y="661798"/>
              <a:ext cx="4046220" cy="2695194"/>
              <a:chOff x="539552" y="661798"/>
              <a:chExt cx="4046220" cy="2695194"/>
            </a:xfrm>
          </p:grpSpPr>
          <p:pic>
            <p:nvPicPr>
              <p:cNvPr id="7" name="Рисунок 6" descr="belle_ddst_new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39552" y="661798"/>
                <a:ext cx="4046220" cy="269519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131840" y="777478"/>
                <a:ext cx="11913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D</a:t>
                </a:r>
                <a:r>
                  <a:rPr lang="it-IT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+</a:t>
                </a:r>
                <a:r>
                  <a:rPr lang="it-IT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D</a:t>
                </a:r>
                <a:r>
                  <a:rPr lang="it-IT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*</a:t>
                </a:r>
                <a:r>
                  <a:rPr lang="it-IT" b="1" baseline="30000" dirty="0" smtClean="0">
                    <a:solidFill>
                      <a:srgbClr val="C00000"/>
                    </a:solidFill>
                    <a:cs typeface="Times New Roman"/>
                  </a:rPr>
                  <a:t>− </a:t>
                </a:r>
              </a:p>
              <a:p>
                <a:r>
                  <a:rPr lang="en-US" b="1" dirty="0" smtClean="0"/>
                  <a:t>Belle 2007</a:t>
                </a:r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Belle 2017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1000100" y="785793"/>
              <a:ext cx="1668677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100" b="1" i="1" dirty="0" smtClean="0"/>
                <a:t>PRD 97, 012002 (2018)</a:t>
              </a:r>
              <a:endParaRPr lang="ru-RU" sz="1100" b="1" i="1" dirty="0" smtClean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022914" y="4096084"/>
              <a:ext cx="1548822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100" b="1" i="1" dirty="0" smtClean="0"/>
                <a:t>PRD 97, 012002 (2018)</a:t>
              </a:r>
              <a:endParaRPr lang="ru-RU" sz="1100" b="1" i="1" dirty="0" smtClean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19872" y="2132856"/>
              <a:ext cx="822661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951fb</a:t>
              </a:r>
              <a:r>
                <a:rPr lang="en-US" sz="1600" b="1" baseline="30000" dirty="0" smtClean="0">
                  <a:cs typeface="Times New Roman"/>
                </a:rPr>
                <a:t>−1</a:t>
              </a:r>
              <a:endParaRPr lang="en-GB" sz="1600" b="1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19872" y="5373216"/>
              <a:ext cx="822661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951fb</a:t>
              </a:r>
              <a:r>
                <a:rPr lang="en-US" sz="1600" b="1" baseline="30000" dirty="0" smtClean="0">
                  <a:cs typeface="Times New Roman"/>
                </a:rPr>
                <a:t>−1</a:t>
              </a:r>
              <a:endParaRPr lang="en-GB" sz="1600" b="1" baseline="30000" dirty="0"/>
            </a:p>
          </p:txBody>
        </p:sp>
      </p:grpSp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692696"/>
            <a:ext cx="432048" cy="46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005064"/>
            <a:ext cx="432048" cy="46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42900"/>
            <a:ext cx="5148064" cy="1296144"/>
          </a:xfrm>
          <a:noFill/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 first angular analysis of 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the 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−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→D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/>
              </a:rPr>
              <a:t>− </a:t>
            </a:r>
            <a:r>
              <a:rPr lang="en-US" sz="2800" b="1" dirty="0" smtClean="0">
                <a:solidFill>
                  <a:srgbClr val="C00000"/>
                </a:solidFill>
              </a:rPr>
              <a:t> process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-71462"/>
            <a:ext cx="37038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25943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60648"/>
            <a:ext cx="58905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51520" y="1196753"/>
            <a:ext cx="5040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 Study of the 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</a:rPr>
              <a:t>∗±</a:t>
            </a:r>
            <a:r>
              <a:rPr lang="en-US" dirty="0" smtClean="0">
                <a:solidFill>
                  <a:srgbClr val="C00000"/>
                </a:solidFill>
              </a:rPr>
              <a:t> helicity angle </a:t>
            </a:r>
            <a:r>
              <a:rPr lang="en-US" dirty="0" smtClean="0">
                <a:solidFill>
                  <a:srgbClr val="002060"/>
                </a:solidFill>
              </a:rPr>
              <a:t>distribution in each bin of </a:t>
            </a:r>
            <a:r>
              <a:rPr lang="en-US" dirty="0" smtClean="0">
                <a:solidFill>
                  <a:srgbClr val="C00000"/>
                </a:solidFill>
              </a:rPr>
              <a:t>M(D</a:t>
            </a:r>
            <a:r>
              <a:rPr lang="en-US" baseline="30000" dirty="0" smtClean="0">
                <a:solidFill>
                  <a:srgbClr val="C00000"/>
                </a:solidFill>
              </a:rPr>
              <a:t>∗+</a:t>
            </a:r>
            <a:r>
              <a:rPr lang="en-US" dirty="0" smtClean="0">
                <a:solidFill>
                  <a:srgbClr val="C00000"/>
                </a:solidFill>
              </a:rPr>
              <a:t>D</a:t>
            </a:r>
            <a:r>
              <a:rPr lang="en-US" baseline="30000" dirty="0" smtClean="0">
                <a:solidFill>
                  <a:srgbClr val="C00000"/>
                </a:solidFill>
              </a:rPr>
              <a:t>∗−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 D</a:t>
            </a:r>
            <a:r>
              <a:rPr lang="ru-RU" dirty="0" smtClean="0">
                <a:solidFill>
                  <a:srgbClr val="002060"/>
                </a:solidFill>
                <a:cs typeface="Arial" pitchFamily="34" charset="0"/>
              </a:rPr>
              <a:t>ecompos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ition </a:t>
            </a:r>
            <a:r>
              <a:rPr lang="ru-RU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of the </a:t>
            </a:r>
            <a:r>
              <a:rPr lang="ru-RU" dirty="0" smtClean="0">
                <a:solidFill>
                  <a:srgbClr val="002060"/>
                </a:solidFill>
                <a:cs typeface="Arial" pitchFamily="34" charset="0"/>
              </a:rPr>
              <a:t>exclusive</a:t>
            </a:r>
            <a:r>
              <a:rPr lang="en-US" dirty="0" smtClean="0">
                <a:solidFill>
                  <a:srgbClr val="002060"/>
                </a:solidFill>
              </a:rPr>
              <a:t> cross section into three components : </a:t>
            </a:r>
          </a:p>
          <a:p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</a:rPr>
              <a:t>         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dirty="0" smtClean="0">
                <a:solidFill>
                  <a:srgbClr val="C00000"/>
                </a:solidFill>
                <a:cs typeface="Times New Roman" pitchFamily="18" charset="0"/>
              </a:rPr>
              <a:t>T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dirty="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T</a:t>
            </a:r>
            <a:r>
              <a:rPr lang="it-IT" b="1" baseline="30000" dirty="0" smtClean="0">
                <a:solidFill>
                  <a:srgbClr val="C00000"/>
                </a:solidFill>
                <a:cs typeface="Times New Roman"/>
              </a:rPr>
              <a:t>  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, 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dirty="0" smtClean="0">
                <a:solidFill>
                  <a:srgbClr val="C00000"/>
                </a:solidFill>
                <a:cs typeface="Times New Roman" pitchFamily="18" charset="0"/>
              </a:rPr>
              <a:t>L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dirty="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T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  </a:t>
            </a:r>
            <a:r>
              <a:rPr lang="it-IT" dirty="0" smtClean="0">
                <a:solidFill>
                  <a:srgbClr val="002060"/>
                </a:solidFill>
                <a:cs typeface="Times New Roman" pitchFamily="18" charset="0"/>
              </a:rPr>
              <a:t>and</a:t>
            </a:r>
            <a:r>
              <a:rPr lang="it-IT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dirty="0" smtClean="0">
                <a:solidFill>
                  <a:srgbClr val="C00000"/>
                </a:solidFill>
                <a:cs typeface="Times New Roman" pitchFamily="18" charset="0"/>
              </a:rPr>
              <a:t>L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dirty="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L</a:t>
            </a:r>
            <a:r>
              <a:rPr lang="it-IT" b="1" dirty="0" smtClean="0">
                <a:solidFill>
                  <a:srgbClr val="C00000"/>
                </a:solidFill>
                <a:cs typeface="Times New Roman"/>
              </a:rPr>
              <a:t> </a:t>
            </a:r>
            <a:endParaRPr lang="it-IT" b="1" baseline="-25000" dirty="0" smtClean="0">
              <a:solidFill>
                <a:srgbClr val="C00000"/>
              </a:solidFill>
              <a:cs typeface="Times New Roman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T</a:t>
            </a:r>
            <a:r>
              <a:rPr lang="it-IT" b="1" baseline="-25000" dirty="0" smtClean="0">
                <a:solidFill>
                  <a:srgbClr val="002060"/>
                </a:solidFill>
                <a:cs typeface="Times New Roman"/>
              </a:rPr>
              <a:t>  </a:t>
            </a:r>
            <a:r>
              <a:rPr lang="it-IT" dirty="0" smtClean="0">
                <a:solidFill>
                  <a:srgbClr val="002060"/>
                </a:solidFill>
                <a:cs typeface="Times New Roman"/>
              </a:rPr>
              <a:t>transversely polarized  </a:t>
            </a:r>
            <a:r>
              <a:rPr lang="it-IT" dirty="0" smtClean="0">
                <a:solidFill>
                  <a:srgbClr val="C00000"/>
                </a:solidFill>
                <a:cs typeface="Times New Roman"/>
              </a:rPr>
              <a:t>D</a:t>
            </a:r>
            <a:r>
              <a:rPr lang="it-IT" baseline="30000" dirty="0" smtClean="0">
                <a:solidFill>
                  <a:srgbClr val="C00000"/>
                </a:solidFill>
                <a:cs typeface="Times New Roman"/>
              </a:rPr>
              <a:t>* </a:t>
            </a:r>
            <a:r>
              <a:rPr lang="it-IT" dirty="0" smtClean="0">
                <a:solidFill>
                  <a:srgbClr val="002060"/>
                </a:solidFill>
                <a:cs typeface="Times New Roman"/>
              </a:rPr>
              <a:t>meson</a:t>
            </a:r>
            <a:r>
              <a:rPr lang="it-IT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dirty="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-25000" dirty="0" smtClean="0">
                <a:solidFill>
                  <a:srgbClr val="C00000"/>
                </a:solidFill>
                <a:cs typeface="Times New Roman"/>
              </a:rPr>
              <a:t>L</a:t>
            </a:r>
            <a:r>
              <a:rPr lang="it-IT" b="1" baseline="-25000" dirty="0" smtClean="0">
                <a:solidFill>
                  <a:srgbClr val="002060"/>
                </a:solidFill>
                <a:cs typeface="Times New Roman"/>
              </a:rPr>
              <a:t>  </a:t>
            </a:r>
            <a:r>
              <a:rPr lang="it-IT" dirty="0" smtClean="0">
                <a:solidFill>
                  <a:srgbClr val="002060"/>
                </a:solidFill>
                <a:cs typeface="Times New Roman"/>
              </a:rPr>
              <a:t>longitudinally polarized  </a:t>
            </a:r>
            <a:r>
              <a:rPr lang="it-IT" dirty="0" smtClean="0">
                <a:solidFill>
                  <a:srgbClr val="C00000"/>
                </a:solidFill>
                <a:cs typeface="Times New Roman"/>
              </a:rPr>
              <a:t>D</a:t>
            </a:r>
            <a:r>
              <a:rPr lang="it-IT" baseline="30000" dirty="0" smtClean="0">
                <a:solidFill>
                  <a:srgbClr val="C00000"/>
                </a:solidFill>
                <a:cs typeface="Times New Roman"/>
              </a:rPr>
              <a:t>*</a:t>
            </a:r>
            <a:r>
              <a:rPr lang="it-IT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it-IT" dirty="0" smtClean="0">
                <a:solidFill>
                  <a:srgbClr val="002060"/>
                </a:solidFill>
                <a:cs typeface="Times New Roman"/>
              </a:rPr>
              <a:t>meson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3501008"/>
            <a:ext cx="2016224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cos</a:t>
            </a:r>
            <a:r>
              <a:rPr lang="en-US" b="1" baseline="-25000" dirty="0" smtClean="0"/>
              <a:t>f</a:t>
            </a:r>
            <a:r>
              <a:rPr lang="en-US" b="1" dirty="0" smtClean="0"/>
              <a:t> vs. cos</a:t>
            </a:r>
            <a:r>
              <a:rPr lang="en-US" b="1" baseline="-25000" dirty="0" smtClean="0"/>
              <a:t>p</a:t>
            </a:r>
          </a:p>
          <a:p>
            <a:r>
              <a:rPr lang="en-GB" dirty="0" smtClean="0"/>
              <a:t>M(D</a:t>
            </a:r>
            <a:r>
              <a:rPr lang="en-GB" baseline="30000" dirty="0" smtClean="0"/>
              <a:t>∗+</a:t>
            </a:r>
            <a:r>
              <a:rPr lang="en-GB" dirty="0" smtClean="0"/>
              <a:t>D</a:t>
            </a:r>
            <a:r>
              <a:rPr lang="en-GB" baseline="30000" dirty="0" smtClean="0"/>
              <a:t>∗−</a:t>
            </a:r>
            <a:r>
              <a:rPr lang="en-GB" dirty="0" smtClean="0"/>
              <a:t>) : </a:t>
            </a:r>
          </a:p>
          <a:p>
            <a:r>
              <a:rPr lang="en-GB" dirty="0" smtClean="0"/>
              <a:t>a)  4.0-4.1GeV/c</a:t>
            </a:r>
            <a:r>
              <a:rPr lang="en-GB" baseline="30000" dirty="0" smtClean="0"/>
              <a:t>2</a:t>
            </a:r>
            <a:endParaRPr lang="en-GB" dirty="0" smtClean="0"/>
          </a:p>
          <a:p>
            <a:pPr marL="342900" indent="-342900"/>
            <a:r>
              <a:rPr lang="en-GB" dirty="0" smtClean="0"/>
              <a:t>b)  4.1-4.25GeV/c</a:t>
            </a:r>
            <a:r>
              <a:rPr lang="en-GB" baseline="30000" dirty="0" smtClean="0"/>
              <a:t>2</a:t>
            </a:r>
            <a:endParaRPr lang="en-GB" dirty="0" smtClean="0"/>
          </a:p>
          <a:p>
            <a:r>
              <a:rPr lang="en-GB" dirty="0" smtClean="0"/>
              <a:t>c) 4.25-4.6GeV/c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d) &gt;</a:t>
            </a:r>
            <a:r>
              <a:rPr lang="ru-RU" dirty="0" smtClean="0"/>
              <a:t> </a:t>
            </a:r>
            <a:r>
              <a:rPr lang="en-GB" dirty="0" smtClean="0"/>
              <a:t>4.6GeV/c</a:t>
            </a:r>
            <a:r>
              <a:rPr lang="en-GB" baseline="30000" dirty="0" smtClean="0"/>
              <a:t>2</a:t>
            </a:r>
            <a:endParaRPr lang="en-GB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12360" y="188640"/>
            <a:ext cx="108920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smtClean="0">
                <a:solidFill>
                  <a:srgbClr val="C00000"/>
                </a:solidFill>
                <a:cs typeface="Times New Roman" pitchFamily="18" charset="0"/>
              </a:rPr>
              <a:t>T</a:t>
            </a:r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smtClean="0">
                <a:solidFill>
                  <a:srgbClr val="C00000"/>
                </a:solidFill>
                <a:cs typeface="Times New Roman"/>
              </a:rPr>
              <a:t>T</a:t>
            </a:r>
            <a:r>
              <a:rPr lang="it-IT" b="1" baseline="30000" smtClean="0">
                <a:solidFill>
                  <a:srgbClr val="C00000"/>
                </a:solidFill>
                <a:cs typeface="Times New Roman"/>
              </a:rPr>
              <a:t>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2360" y="2276872"/>
            <a:ext cx="11084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smtClean="0">
                <a:solidFill>
                  <a:srgbClr val="C00000"/>
                </a:solidFill>
                <a:cs typeface="Times New Roman" pitchFamily="18" charset="0"/>
              </a:rPr>
              <a:t>L</a:t>
            </a:r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smtClean="0">
                <a:solidFill>
                  <a:srgbClr val="C00000"/>
                </a:solidFill>
                <a:cs typeface="Times New Roman"/>
              </a:rPr>
              <a:t>T</a:t>
            </a:r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2360" y="4365104"/>
            <a:ext cx="110273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*+</a:t>
            </a:r>
            <a:r>
              <a:rPr lang="it-IT" b="1" baseline="-25000" smtClean="0">
                <a:solidFill>
                  <a:srgbClr val="C00000"/>
                </a:solidFill>
                <a:cs typeface="Times New Roman" pitchFamily="18" charset="0"/>
              </a:rPr>
              <a:t>L</a:t>
            </a:r>
            <a:r>
              <a:rPr lang="it-IT" b="1" smtClean="0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it-IT" b="1" baseline="30000" smtClean="0">
                <a:solidFill>
                  <a:srgbClr val="C00000"/>
                </a:solidFill>
                <a:cs typeface="Times New Roman" pitchFamily="18" charset="0"/>
              </a:rPr>
              <a:t>*</a:t>
            </a:r>
            <a:r>
              <a:rPr lang="it-IT" b="1" baseline="3000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it-IT" b="1" baseline="-25000" smtClean="0">
                <a:solidFill>
                  <a:srgbClr val="C00000"/>
                </a:solidFill>
                <a:cs typeface="Times New Roman"/>
              </a:rPr>
              <a:t>L</a:t>
            </a:r>
            <a:r>
              <a:rPr lang="it-IT" b="1" smtClean="0">
                <a:solidFill>
                  <a:srgbClr val="C00000"/>
                </a:solidFill>
                <a:cs typeface="Times New Roman"/>
              </a:rPr>
              <a:t>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89240"/>
            <a:ext cx="550810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Obtained components should allow to</a:t>
            </a:r>
            <a:r>
              <a:rPr lang="ru-RU" b="1" dirty="0" smtClean="0">
                <a:solidFill>
                  <a:srgbClr val="002060"/>
                </a:solidFill>
              </a:rPr>
              <a:t> describe all the measured exclusive cross-sections simultaneously in the framework of the coupled channel model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524000" y="3108960"/>
          <a:ext cx="6096000" cy="36576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7779" y="6525344"/>
            <a:ext cx="646843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b="1" i="1" dirty="0" smtClean="0"/>
              <a:t>JETP L 105, 3 (2017)</a:t>
            </a:r>
            <a:r>
              <a:rPr lang="en-US" sz="1100" b="1" dirty="0" smtClean="0"/>
              <a:t> Exclusive open-charm near-threshold cross sections in a coupled-channel approach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81870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 descr="r_six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54" name="Рисунок 53" descr="r_on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grpSp>
        <p:nvGrpSpPr>
          <p:cNvPr id="2" name="Группа 40"/>
          <p:cNvGrpSpPr/>
          <p:nvPr/>
        </p:nvGrpSpPr>
        <p:grpSpPr>
          <a:xfrm>
            <a:off x="142844" y="71414"/>
            <a:ext cx="2159000" cy="1437640"/>
            <a:chOff x="30" y="30"/>
            <a:chExt cx="2159000" cy="1437640"/>
          </a:xfrm>
        </p:grpSpPr>
        <p:pic>
          <p:nvPicPr>
            <p:cNvPr id="32" name="Рисунок 31" descr="r_one_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" y="30"/>
              <a:ext cx="2159000" cy="1437640"/>
            </a:xfrm>
            <a:prstGeom prst="rect">
              <a:avLst/>
            </a:prstGeom>
          </p:spPr>
        </p:pic>
        <p:sp>
          <p:nvSpPr>
            <p:cNvPr id="400389" name="Text Box 5"/>
            <p:cNvSpPr txBox="1">
              <a:spLocks noChangeArrowheads="1"/>
            </p:cNvSpPr>
            <p:nvPr/>
          </p:nvSpPr>
          <p:spPr bwMode="auto">
            <a:xfrm>
              <a:off x="1571604" y="71414"/>
              <a:ext cx="571504" cy="3756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DD</a:t>
              </a: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2214546" y="62534"/>
            <a:ext cx="2159000" cy="1437640"/>
            <a:chOff x="2214546" y="0"/>
            <a:chExt cx="2159000" cy="1437640"/>
          </a:xfrm>
        </p:grpSpPr>
        <p:pic>
          <p:nvPicPr>
            <p:cNvPr id="33" name="Рисунок 32" descr="r_one_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4546" y="0"/>
              <a:ext cx="2159000" cy="1437640"/>
            </a:xfrm>
            <a:prstGeom prst="rect">
              <a:avLst/>
            </a:prstGeom>
          </p:spPr>
        </p:pic>
        <p:sp>
          <p:nvSpPr>
            <p:cNvPr id="400392" name="Text Box 8"/>
            <p:cNvSpPr txBox="1">
              <a:spLocks noChangeArrowheads="1"/>
            </p:cNvSpPr>
            <p:nvPr/>
          </p:nvSpPr>
          <p:spPr bwMode="auto">
            <a:xfrm>
              <a:off x="3518281" y="59272"/>
              <a:ext cx="839405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DD</a:t>
              </a:r>
              <a:r>
                <a:rPr lang="en-US" b="1" baseline="30000" dirty="0">
                  <a:solidFill>
                    <a:srgbClr val="C00000"/>
                  </a:solidFill>
                  <a:cs typeface="Rod" pitchFamily="49" charset="-79"/>
                </a:rPr>
                <a:t>*</a:t>
              </a:r>
            </a:p>
          </p:txBody>
        </p:sp>
      </p:grpSp>
      <p:grpSp>
        <p:nvGrpSpPr>
          <p:cNvPr id="4" name="Группа 45"/>
          <p:cNvGrpSpPr/>
          <p:nvPr/>
        </p:nvGrpSpPr>
        <p:grpSpPr>
          <a:xfrm>
            <a:off x="4357686" y="62534"/>
            <a:ext cx="2159000" cy="1437640"/>
            <a:chOff x="4357686" y="0"/>
            <a:chExt cx="2159000" cy="1437640"/>
          </a:xfrm>
        </p:grpSpPr>
        <p:pic>
          <p:nvPicPr>
            <p:cNvPr id="34" name="Рисунок 33" descr="r_one_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7686" y="0"/>
              <a:ext cx="2159000" cy="1437640"/>
            </a:xfrm>
            <a:prstGeom prst="rect">
              <a:avLst/>
            </a:prstGeom>
          </p:spPr>
        </p:pic>
        <p:sp>
          <p:nvSpPr>
            <p:cNvPr id="400395" name="Text Box 11"/>
            <p:cNvSpPr txBox="1">
              <a:spLocks noChangeArrowheads="1"/>
            </p:cNvSpPr>
            <p:nvPr/>
          </p:nvSpPr>
          <p:spPr bwMode="auto">
            <a:xfrm>
              <a:off x="5572132" y="71414"/>
              <a:ext cx="866964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</a:t>
              </a:r>
              <a:r>
                <a:rPr lang="en-US" b="1" baseline="30000" dirty="0">
                  <a:solidFill>
                    <a:srgbClr val="C00000"/>
                  </a:solidFill>
                  <a:cs typeface="Rod" pitchFamily="49" charset="-79"/>
                </a:rPr>
                <a:t>*</a:t>
              </a:r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</a:t>
              </a:r>
              <a:r>
                <a:rPr lang="en-US" b="1" baseline="30000" dirty="0">
                  <a:solidFill>
                    <a:srgbClr val="C00000"/>
                  </a:solidFill>
                  <a:cs typeface="Rod" pitchFamily="49" charset="-79"/>
                </a:rPr>
                <a:t>*</a:t>
              </a:r>
            </a:p>
          </p:txBody>
        </p:sp>
      </p:grpSp>
      <p:grpSp>
        <p:nvGrpSpPr>
          <p:cNvPr id="5" name="Группа 41"/>
          <p:cNvGrpSpPr/>
          <p:nvPr/>
        </p:nvGrpSpPr>
        <p:grpSpPr>
          <a:xfrm>
            <a:off x="142844" y="1785926"/>
            <a:ext cx="2159000" cy="1437640"/>
            <a:chOff x="2" y="1428738"/>
            <a:chExt cx="2159000" cy="1437640"/>
          </a:xfrm>
        </p:grpSpPr>
        <p:pic>
          <p:nvPicPr>
            <p:cNvPr id="36" name="Рисунок 35" descr="r_one_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" y="1428738"/>
              <a:ext cx="2159000" cy="1437640"/>
            </a:xfrm>
            <a:prstGeom prst="rect">
              <a:avLst/>
            </a:prstGeom>
          </p:spPr>
        </p:pic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303472" y="1500174"/>
              <a:ext cx="839636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DD</a:t>
              </a:r>
              <a:r>
                <a:rPr lang="el-GR" b="1" dirty="0">
                  <a:solidFill>
                    <a:srgbClr val="C00000"/>
                  </a:solidFill>
                  <a:cs typeface="Rod" pitchFamily="49" charset="-79"/>
                </a:rPr>
                <a:t>π</a:t>
              </a:r>
            </a:p>
          </p:txBody>
        </p:sp>
      </p:grpSp>
      <p:grpSp>
        <p:nvGrpSpPr>
          <p:cNvPr id="6" name="Группа 42"/>
          <p:cNvGrpSpPr/>
          <p:nvPr/>
        </p:nvGrpSpPr>
        <p:grpSpPr>
          <a:xfrm>
            <a:off x="142844" y="3429000"/>
            <a:ext cx="2159000" cy="1437640"/>
            <a:chOff x="2" y="3000374"/>
            <a:chExt cx="2159000" cy="1437640"/>
          </a:xfrm>
        </p:grpSpPr>
        <p:pic>
          <p:nvPicPr>
            <p:cNvPr id="37" name="Рисунок 36" descr="r_one_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" y="3000374"/>
              <a:ext cx="2159000" cy="1437640"/>
            </a:xfrm>
            <a:prstGeom prst="rect">
              <a:avLst/>
            </a:prstGeom>
          </p:spPr>
        </p:pic>
        <p:sp>
          <p:nvSpPr>
            <p:cNvPr id="400401" name="Text Box 17"/>
            <p:cNvSpPr txBox="1">
              <a:spLocks noChangeArrowheads="1"/>
            </p:cNvSpPr>
            <p:nvPr/>
          </p:nvSpPr>
          <p:spPr bwMode="auto">
            <a:xfrm>
              <a:off x="1357291" y="3059668"/>
              <a:ext cx="785818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cs typeface="Rod" pitchFamily="49" charset="-79"/>
                </a:rPr>
                <a:t>DD</a:t>
              </a:r>
              <a:r>
                <a:rPr lang="en-US" b="1" baseline="30000" dirty="0">
                  <a:solidFill>
                    <a:srgbClr val="C00000"/>
                  </a:solidFill>
                  <a:cs typeface="Rod" pitchFamily="49" charset="-79"/>
                </a:rPr>
                <a:t>*</a:t>
              </a:r>
              <a:r>
                <a:rPr lang="el-GR" b="1" dirty="0">
                  <a:solidFill>
                    <a:srgbClr val="C00000"/>
                  </a:solidFill>
                  <a:cs typeface="Rod" pitchFamily="49" charset="-79"/>
                </a:rPr>
                <a:t>π</a:t>
              </a:r>
            </a:p>
          </p:txBody>
        </p:sp>
      </p:grpSp>
      <p:grpSp>
        <p:nvGrpSpPr>
          <p:cNvPr id="7" name="Группа 43"/>
          <p:cNvGrpSpPr/>
          <p:nvPr/>
        </p:nvGrpSpPr>
        <p:grpSpPr>
          <a:xfrm>
            <a:off x="142844" y="5072074"/>
            <a:ext cx="2159000" cy="1437640"/>
            <a:chOff x="142846" y="4643448"/>
            <a:chExt cx="2159000" cy="1437640"/>
          </a:xfrm>
        </p:grpSpPr>
        <p:pic>
          <p:nvPicPr>
            <p:cNvPr id="38" name="Рисунок 37" descr="r_one_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846" y="4643448"/>
              <a:ext cx="2159000" cy="1437640"/>
            </a:xfrm>
            <a:prstGeom prst="rect">
              <a:avLst/>
            </a:prstGeom>
          </p:spPr>
        </p:pic>
        <p:sp>
          <p:nvSpPr>
            <p:cNvPr id="400404" name="Text Box 20"/>
            <p:cNvSpPr txBox="1">
              <a:spLocks noChangeArrowheads="1"/>
            </p:cNvSpPr>
            <p:nvPr/>
          </p:nvSpPr>
          <p:spPr bwMode="auto">
            <a:xfrm>
              <a:off x="1373237" y="4702742"/>
              <a:ext cx="912747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l-GR" b="1" dirty="0">
                  <a:solidFill>
                    <a:srgbClr val="C00000"/>
                  </a:solidFill>
                  <a:cs typeface="Rod" pitchFamily="49" charset="-79"/>
                </a:rPr>
                <a:t>Λ</a:t>
              </a:r>
              <a:r>
                <a:rPr lang="en-US" b="1" baseline="30000" dirty="0">
                  <a:solidFill>
                    <a:srgbClr val="C00000"/>
                  </a:solidFill>
                  <a:cs typeface="Rod" pitchFamily="49" charset="-79"/>
                </a:rPr>
                <a:t>+</a:t>
              </a:r>
              <a:r>
                <a:rPr lang="en-US" b="1" baseline="-25000" dirty="0">
                  <a:solidFill>
                    <a:srgbClr val="C00000"/>
                  </a:solidFill>
                  <a:cs typeface="Rod" pitchFamily="49" charset="-79"/>
                </a:rPr>
                <a:t>c </a:t>
              </a:r>
              <a:r>
                <a:rPr lang="el-GR" b="1" dirty="0">
                  <a:solidFill>
                    <a:srgbClr val="C00000"/>
                  </a:solidFill>
                  <a:cs typeface="Rod" pitchFamily="49" charset="-79"/>
                </a:rPr>
                <a:t>Λ</a:t>
              </a:r>
              <a:r>
                <a:rPr lang="el-GR" b="1" baseline="30000" dirty="0">
                  <a:solidFill>
                    <a:srgbClr val="C00000"/>
                  </a:solidFill>
                  <a:cs typeface="Rod" pitchFamily="49" charset="-79"/>
                  <a:sym typeface="Symbol" pitchFamily="18" charset="2"/>
                </a:rPr>
                <a:t></a:t>
              </a:r>
              <a:r>
                <a:rPr lang="en-US" b="1" baseline="-25000" dirty="0">
                  <a:solidFill>
                    <a:srgbClr val="C00000"/>
                  </a:solidFill>
                  <a:cs typeface="Rod" pitchFamily="49" charset="-79"/>
                </a:rPr>
                <a:t>c</a:t>
              </a:r>
              <a:endParaRPr lang="el-GR" b="1" baseline="-25000" dirty="0">
                <a:solidFill>
                  <a:srgbClr val="C00000"/>
                </a:solidFill>
                <a:cs typeface="Rod" pitchFamily="49" charset="-79"/>
              </a:endParaRPr>
            </a:p>
          </p:txBody>
        </p:sp>
      </p:grpSp>
      <p:sp>
        <p:nvSpPr>
          <p:cNvPr id="400411" name="Rectangle 27"/>
          <p:cNvSpPr>
            <a:spLocks noChangeArrowheads="1"/>
          </p:cNvSpPr>
          <p:nvPr/>
        </p:nvSpPr>
        <p:spPr bwMode="auto">
          <a:xfrm>
            <a:off x="3286116" y="1500174"/>
            <a:ext cx="5139609" cy="81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algn="r">
              <a:lnSpc>
                <a:spcPct val="80000"/>
              </a:lnSpc>
            </a:pPr>
            <a:r>
              <a:rPr lang="en-US" sz="2800" b="1" dirty="0" smtClean="0">
                <a:solidFill>
                  <a:srgbClr val="C00000"/>
                </a:solidFill>
                <a:cs typeface="Rod" pitchFamily="49" charset="-79"/>
              </a:rPr>
              <a:t>Sum of all measured exclusive cross-sections to open charm</a:t>
            </a:r>
            <a:endParaRPr lang="ru-RU" sz="2800" b="1" dirty="0">
              <a:solidFill>
                <a:srgbClr val="C00000"/>
              </a:solidFill>
              <a:cs typeface="Rod" pitchFamily="49" charset="-79"/>
            </a:endParaRPr>
          </a:p>
        </p:txBody>
      </p:sp>
      <p:pic>
        <p:nvPicPr>
          <p:cNvPr id="400413" name="Picture 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1571612"/>
            <a:ext cx="7302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3254328" y="6000768"/>
            <a:ext cx="5357850" cy="53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66"/>
                </a:solidFill>
                <a:cs typeface="Times New Roman" pitchFamily="18" charset="0"/>
              </a:rPr>
              <a:t>Contributions of</a:t>
            </a:r>
            <a:r>
              <a:rPr lang="ru-RU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+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*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,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*+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*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, 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l-GR" dirty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dirty="0">
                <a:solidFill>
                  <a:srgbClr val="000066"/>
                </a:solidFill>
                <a:cs typeface="Times New Roman" pitchFamily="18" charset="0"/>
              </a:rPr>
              <a:t> and 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baseline="30000" dirty="0">
                <a:solidFill>
                  <a:srgbClr val="C00000"/>
                </a:solidFill>
              </a:rPr>
              <a:t>*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l-GR" dirty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C00000"/>
                </a:solidFill>
                <a:cs typeface="Times New Roman" pitchFamily="18" charset="0"/>
              </a:rPr>
              <a:t>+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0066"/>
                </a:solidFill>
              </a:rPr>
              <a:t>are scaled following </a:t>
            </a:r>
            <a:r>
              <a:rPr lang="en-US" dirty="0" smtClean="0">
                <a:solidFill>
                  <a:srgbClr val="000066"/>
                </a:solidFill>
              </a:rPr>
              <a:t>isospin </a:t>
            </a:r>
            <a:r>
              <a:rPr lang="en-US" dirty="0">
                <a:solidFill>
                  <a:srgbClr val="000066"/>
                </a:solidFill>
              </a:rPr>
              <a:t>symmetry</a:t>
            </a:r>
            <a:endParaRPr lang="ru-RU" dirty="0">
              <a:solidFill>
                <a:srgbClr val="000066"/>
              </a:solidFill>
              <a:cs typeface="Times New Roman" pitchFamily="18" charset="0"/>
            </a:endParaRPr>
          </a:p>
        </p:txBody>
      </p:sp>
      <p:grpSp>
        <p:nvGrpSpPr>
          <p:cNvPr id="8" name="Группа 46"/>
          <p:cNvGrpSpPr/>
          <p:nvPr/>
        </p:nvGrpSpPr>
        <p:grpSpPr>
          <a:xfrm>
            <a:off x="6770718" y="62534"/>
            <a:ext cx="2325269" cy="1437640"/>
            <a:chOff x="6770718" y="62534"/>
            <a:chExt cx="2325269" cy="1437640"/>
          </a:xfrm>
        </p:grpSpPr>
        <p:pic>
          <p:nvPicPr>
            <p:cNvPr id="39" name="Рисунок 38" descr="r_one_7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70718" y="62534"/>
              <a:ext cx="2159000" cy="1437640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7858148" y="71414"/>
              <a:ext cx="123783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D</a:t>
              </a:r>
              <a:r>
                <a:rPr lang="en-US" b="1" baseline="-25000" dirty="0" smtClean="0">
                  <a:solidFill>
                    <a:srgbClr val="A50021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(*)+</a:t>
              </a:r>
              <a:r>
                <a:rPr lang="en-US" b="1" dirty="0" smtClean="0">
                  <a:solidFill>
                    <a:srgbClr val="A50021"/>
                  </a:solidFill>
                  <a:cs typeface="Times New Roman" pitchFamily="18" charset="0"/>
                </a:rPr>
                <a:t>D</a:t>
              </a:r>
              <a:r>
                <a:rPr lang="en-US" b="1" baseline="-25000" dirty="0" smtClean="0">
                  <a:solidFill>
                    <a:srgbClr val="A50021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A50021"/>
                  </a:solidFill>
                  <a:cs typeface="Times New Roman" pitchFamily="18" charset="0"/>
                </a:rPr>
                <a:t>(*)–</a:t>
              </a:r>
              <a:r>
                <a:rPr lang="ru-RU" sz="2400" b="1" dirty="0" smtClean="0">
                  <a:solidFill>
                    <a:srgbClr val="000066"/>
                  </a:solidFill>
                  <a:cs typeface="Times New Roman" pitchFamily="18" charset="0"/>
                </a:rPr>
                <a:t> </a:t>
              </a:r>
              <a:endParaRPr lang="ru-RU" dirty="0"/>
            </a:p>
          </p:txBody>
        </p:sp>
      </p:grpSp>
      <p:pic>
        <p:nvPicPr>
          <p:cNvPr id="48" name="Рисунок 47" descr="r_six_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49" name="Рисунок 48" descr="r_six_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50" name="Рисунок 49" descr="r_six_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51" name="Рисунок 50" descr="r_six_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52" name="Рисунок 51" descr="r_six_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pic>
        <p:nvPicPr>
          <p:cNvPr id="53" name="Рисунок 52" descr="r_six_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14678" y="2310611"/>
            <a:ext cx="5397500" cy="3594100"/>
          </a:xfrm>
          <a:prstGeom prst="rect">
            <a:avLst/>
          </a:prstGeom>
        </p:spPr>
      </p:pic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40560" y="836712"/>
            <a:ext cx="4103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Peaks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of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ψ(4040)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ψ(4160)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No sign of any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state 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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((4040,4160)  J/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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 1 MeV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Anomalous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transitions: common feature of all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–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states above threshold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80112" y="0"/>
            <a:ext cx="2326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lang="it-IT" sz="3200" b="1" baseline="3000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+</a:t>
            </a:r>
            <a:r>
              <a:rPr lang="it-IT" sz="3200" b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lang="it-IT" sz="3200" b="1" baseline="3000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−</a:t>
            </a:r>
            <a:r>
              <a:rPr lang="it-IT" sz="3200" b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→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it-IT" sz="3200" b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J/</a:t>
            </a:r>
            <a:r>
              <a:rPr lang="el-GR" sz="3200" b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ψ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683568" y="3717032"/>
            <a:ext cx="3888432" cy="701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 rtlCol="0">
            <a:spAutoFit/>
          </a:bodyPr>
          <a:lstStyle/>
          <a:p>
            <a:pPr defTabSz="407526">
              <a:buSzPct val="60000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BESIII scan is in agreement with Belle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(4160)  J/ 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structure </a:t>
            </a:r>
            <a:endParaRPr lang="en-GB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53"/>
          <p:cNvGrpSpPr/>
          <p:nvPr/>
        </p:nvGrpSpPr>
        <p:grpSpPr>
          <a:xfrm>
            <a:off x="4788024" y="2852936"/>
            <a:ext cx="4176464" cy="3851562"/>
            <a:chOff x="4860032" y="2889806"/>
            <a:chExt cx="4176464" cy="3851562"/>
          </a:xfrm>
        </p:grpSpPr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2889806"/>
              <a:ext cx="4176464" cy="385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Прямая со стрелкой 39"/>
            <p:cNvCxnSpPr/>
            <p:nvPr/>
          </p:nvCxnSpPr>
          <p:spPr>
            <a:xfrm flipH="1">
              <a:off x="5796136" y="4149080"/>
              <a:ext cx="2304256" cy="172819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>
              <a:off x="5796136" y="4365104"/>
              <a:ext cx="0" cy="151216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>
              <a:off x="5566458" y="5250686"/>
              <a:ext cx="3016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η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516216" y="4869160"/>
              <a:ext cx="3016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η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179512" y="4725144"/>
            <a:ext cx="4608512" cy="1849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544"/>
              </a:spcBef>
            </a:pPr>
            <a:r>
              <a:rPr lang="en-US" sz="2000" i="1" dirty="0" smtClean="0">
                <a:solidFill>
                  <a:srgbClr val="002060"/>
                </a:solidFill>
              </a:rPr>
              <a:t>Do we understand conventional charmonium above DD threshold, in particular </a:t>
            </a:r>
            <a:r>
              <a:rPr lang="el-GR" sz="2000" i="1" dirty="0" smtClean="0">
                <a:solidFill>
                  <a:srgbClr val="002060"/>
                </a:solidFill>
              </a:rPr>
              <a:t>ψ</a:t>
            </a:r>
            <a:r>
              <a:rPr lang="en-US" sz="2000" i="1" dirty="0" smtClean="0">
                <a:solidFill>
                  <a:srgbClr val="002060"/>
                </a:solidFill>
              </a:rPr>
              <a:t> states? </a:t>
            </a:r>
          </a:p>
          <a:p>
            <a:pPr>
              <a:lnSpc>
                <a:spcPct val="110000"/>
              </a:lnSpc>
              <a:spcBef>
                <a:spcPts val="544"/>
              </a:spcBef>
            </a:pPr>
            <a:r>
              <a:rPr lang="en-US" sz="2000" i="1" u="sng" dirty="0" smtClean="0">
                <a:solidFill>
                  <a:srgbClr val="002060"/>
                </a:solidFill>
              </a:rPr>
              <a:t>In fact, we even have not measured their parameters reliably…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07504" y="116632"/>
            <a:ext cx="4896544" cy="3384376"/>
            <a:chOff x="107504" y="116632"/>
            <a:chExt cx="4896544" cy="3384376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107504" y="116632"/>
              <a:ext cx="4896544" cy="3384376"/>
              <a:chOff x="1115616" y="3824420"/>
              <a:chExt cx="4032448" cy="3033580"/>
            </a:xfrm>
          </p:grpSpPr>
          <p:pic>
            <p:nvPicPr>
              <p:cNvPr id="17409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6604" y="3824420"/>
                <a:ext cx="4021460" cy="3033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Прямоугольник 54"/>
              <p:cNvSpPr/>
              <p:nvPr/>
            </p:nvSpPr>
            <p:spPr>
              <a:xfrm>
                <a:off x="3838344" y="4509120"/>
                <a:ext cx="116570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latin typeface="Times New Roman" pitchFamily="18" charset="0"/>
                    <a:cs typeface="Times New Roman" pitchFamily="18" charset="0"/>
                  </a:rPr>
                  <a:t>BESIII scan </a:t>
                </a:r>
                <a:endParaRPr lang="en-GB" sz="1400" b="1" dirty="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2696928" y="5949280"/>
                <a:ext cx="1443024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100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PRD91,112005(2015)</a:t>
                </a:r>
                <a:endParaRPr lang="en-US" sz="11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1115616" y="4149080"/>
                <a:ext cx="360040" cy="5760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6" name="Прямоугольник 35"/>
            <p:cNvSpPr/>
            <p:nvPr/>
          </p:nvSpPr>
          <p:spPr>
            <a:xfrm>
              <a:off x="1069325" y="478835"/>
              <a:ext cx="437191" cy="562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2727" y="1431526"/>
              <a:ext cx="461281" cy="341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1043608" y="384919"/>
              <a:ext cx="7857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</a:t>
              </a:r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(4040)</a:t>
              </a:r>
              <a:endParaRPr lang="ru-RU" sz="1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1331640" y="692696"/>
              <a:ext cx="432048" cy="36004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2627784" y="456927"/>
              <a:ext cx="7857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</a:t>
              </a:r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(4160)</a:t>
              </a:r>
              <a:endParaRPr lang="ru-RU" sz="1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4049746" y="1783849"/>
              <a:ext cx="7382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980 fb</a:t>
              </a:r>
              <a:r>
                <a:rPr lang="en-US" sz="12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-1</a:t>
              </a: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H="1">
              <a:off x="2771799" y="720637"/>
              <a:ext cx="272269" cy="332099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>
              <a:off x="3322432" y="116632"/>
              <a:ext cx="1537600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PRD87,051101R(2013)</a:t>
              </a:r>
            </a:p>
          </p:txBody>
        </p:sp>
        <p:pic>
          <p:nvPicPr>
            <p:cNvPr id="38" name="Рисунок 37" descr="bes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9872" y="2420888"/>
              <a:ext cx="407442" cy="360040"/>
            </a:xfrm>
            <a:prstGeom prst="rect">
              <a:avLst/>
            </a:prstGeom>
          </p:spPr>
        </p:pic>
      </p:grp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2500298" y="6421461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odama_anime.jpg"/>
          <p:cNvPicPr>
            <a:picLocks noChangeAspect="1"/>
          </p:cNvPicPr>
          <p:nvPr/>
        </p:nvPicPr>
        <p:blipFill>
          <a:blip r:embed="rId2" cstate="print"/>
          <a:srcRect l="17224" r="10581"/>
          <a:stretch>
            <a:fillRect/>
          </a:stretch>
        </p:blipFill>
        <p:spPr>
          <a:xfrm>
            <a:off x="-31290" y="-23293"/>
            <a:ext cx="9188645" cy="6881317"/>
          </a:xfrm>
          <a:prstGeom prst="rect">
            <a:avLst/>
          </a:prstGeom>
        </p:spPr>
      </p:pic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642910" y="5429264"/>
            <a:ext cx="7858180" cy="71438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Charmoniumlike states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"/>
          <p:cNvSpPr txBox="1">
            <a:spLocks noChangeArrowheads="1"/>
          </p:cNvSpPr>
          <p:nvPr/>
        </p:nvSpPr>
        <p:spPr>
          <a:xfrm>
            <a:off x="-144016" y="44624"/>
            <a:ext cx="9540552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Charmoniumlike states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(before PDG2018 naming scheme)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58"/>
          <p:cNvGrpSpPr/>
          <p:nvPr/>
        </p:nvGrpSpPr>
        <p:grpSpPr>
          <a:xfrm>
            <a:off x="6613486" y="704890"/>
            <a:ext cx="2313513" cy="2023641"/>
            <a:chOff x="6337681" y="-152697"/>
            <a:chExt cx="2313513" cy="2023641"/>
          </a:xfrm>
        </p:grpSpPr>
        <p:sp>
          <p:nvSpPr>
            <p:cNvPr id="122" name="Овал 121"/>
            <p:cNvSpPr/>
            <p:nvPr/>
          </p:nvSpPr>
          <p:spPr>
            <a:xfrm rot="19885840">
              <a:off x="6337681" y="-147241"/>
              <a:ext cx="2313513" cy="19504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372200" y="332656"/>
              <a:ext cx="2028825" cy="1538288"/>
              <a:chOff x="4413" y="-22"/>
              <a:chExt cx="1278" cy="969"/>
            </a:xfrm>
          </p:grpSpPr>
          <p:sp>
            <p:nvSpPr>
              <p:cNvPr id="102" name="Oval 3"/>
              <p:cNvSpPr>
                <a:spLocks noChangeArrowheads="1"/>
              </p:cNvSpPr>
              <p:nvPr/>
            </p:nvSpPr>
            <p:spPr bwMode="auto">
              <a:xfrm>
                <a:off x="4567" y="118"/>
                <a:ext cx="544" cy="499"/>
              </a:xfrm>
              <a:prstGeom prst="ellipse">
                <a:avLst/>
              </a:prstGeom>
              <a:gradFill rotWithShape="0">
                <a:gsLst>
                  <a:gs pos="0">
                    <a:srgbClr val="8686A8"/>
                  </a:gs>
                  <a:gs pos="100000">
                    <a:srgbClr val="CCCCFF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4800" b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119" name="Line 4"/>
              <p:cNvSpPr>
                <a:spLocks noChangeShapeType="1"/>
              </p:cNvSpPr>
              <p:nvPr/>
            </p:nvSpPr>
            <p:spPr bwMode="auto">
              <a:xfrm>
                <a:off x="4772" y="283"/>
                <a:ext cx="127" cy="1"/>
              </a:xfrm>
              <a:prstGeom prst="line">
                <a:avLst/>
              </a:prstGeom>
              <a:noFill/>
              <a:ln w="3816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srgbClr val="A50021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0" name="Oval 5"/>
              <p:cNvSpPr>
                <a:spLocks noChangeArrowheads="1"/>
              </p:cNvSpPr>
              <p:nvPr/>
            </p:nvSpPr>
            <p:spPr bwMode="auto">
              <a:xfrm>
                <a:off x="4989" y="275"/>
                <a:ext cx="544" cy="499"/>
              </a:xfrm>
              <a:prstGeom prst="ellipse">
                <a:avLst/>
              </a:prstGeom>
              <a:gradFill rotWithShape="0">
                <a:gsLst>
                  <a:gs pos="0">
                    <a:srgbClr val="634359"/>
                  </a:gs>
                  <a:gs pos="100000">
                    <a:srgbClr val="D793C2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4800" b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121" name="Oval 6"/>
              <p:cNvSpPr>
                <a:spLocks noChangeArrowheads="1"/>
              </p:cNvSpPr>
              <p:nvPr/>
            </p:nvSpPr>
            <p:spPr bwMode="auto">
              <a:xfrm rot="-4260000">
                <a:off x="4734" y="-103"/>
                <a:ext cx="635" cy="1134"/>
              </a:xfrm>
              <a:prstGeom prst="ellipse">
                <a:avLst/>
              </a:prstGeom>
              <a:noFill/>
              <a:ln w="28440">
                <a:solidFill>
                  <a:srgbClr val="717EB5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dirty="0">
                  <a:solidFill>
                    <a:srgbClr val="A50021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7020272" y="-152697"/>
              <a:ext cx="13083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&amp;</a:t>
              </a:r>
            </a:p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something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4" name="Прямоугольник 123"/>
          <p:cNvSpPr/>
          <p:nvPr/>
        </p:nvSpPr>
        <p:spPr>
          <a:xfrm>
            <a:off x="5000628" y="3000372"/>
            <a:ext cx="41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-2016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Discovery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two dozens exotic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charmonium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All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them above open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charm threshold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61"/>
          <p:cNvGrpSpPr/>
          <p:nvPr/>
        </p:nvGrpSpPr>
        <p:grpSpPr>
          <a:xfrm>
            <a:off x="0" y="4365104"/>
            <a:ext cx="9001000" cy="1844824"/>
            <a:chOff x="35496" y="4581128"/>
            <a:chExt cx="9001000" cy="1844824"/>
          </a:xfrm>
        </p:grpSpPr>
        <p:sp>
          <p:nvSpPr>
            <p:cNvPr id="63" name="Text Box 3"/>
            <p:cNvSpPr txBox="1">
              <a:spLocks noChangeArrowheads="1"/>
            </p:cNvSpPr>
            <p:nvPr/>
          </p:nvSpPr>
          <p:spPr bwMode="auto">
            <a:xfrm>
              <a:off x="35496" y="4797152"/>
              <a:ext cx="3960440" cy="1628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331788" lvl="0" indent="-331788" defTabSz="449263" fontAlgn="base">
                <a:spcBef>
                  <a:spcPts val="450"/>
                </a:spcBef>
                <a:spcAft>
                  <a:spcPct val="0"/>
                </a:spcAft>
                <a:buClr>
                  <a:srgbClr val="A50021"/>
                </a:buClr>
                <a:tabLst>
                  <a:tab pos="0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</a:pPr>
              <a:r>
                <a:rPr lang="en-US" b="1" u="sng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Multiquark states </a:t>
              </a:r>
              <a:endPara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u="sng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Tetraquark </a:t>
              </a:r>
            </a:p>
            <a:p>
              <a:pPr marL="285750" indent="-28575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tightly bound four-quark state </a:t>
              </a:r>
            </a:p>
            <a:p>
              <a:pPr marL="285750" indent="-28575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u="sng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Molecular state</a:t>
              </a:r>
            </a:p>
            <a:p>
              <a:pPr marL="285750" indent="-28575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two loosely bound charm mesons</a:t>
              </a:r>
            </a:p>
            <a:p>
              <a:pPr marL="331788" indent="-331788" defTabSz="449263" fontAlgn="base">
                <a:lnSpc>
                  <a:spcPct val="80000"/>
                </a:lnSpc>
                <a:spcBef>
                  <a:spcPts val="450"/>
                </a:spcBef>
                <a:spcAft>
                  <a:spcPct val="0"/>
                </a:spcAft>
                <a:buClr>
                  <a:srgbClr val="A50021"/>
                </a:buClr>
                <a:buFont typeface="Wingding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</a:pPr>
              <a:endPara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31788" indent="-331788" defTabSz="449263" fontAlgn="base">
                <a:lnSpc>
                  <a:spcPct val="80000"/>
                </a:lnSpc>
                <a:spcBef>
                  <a:spcPts val="450"/>
                </a:spcBef>
                <a:spcAft>
                  <a:spcPct val="0"/>
                </a:spcAft>
                <a:buClr>
                  <a:srgbClr val="A50021"/>
                </a:buClr>
                <a:buFont typeface="Wingding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</a:pPr>
              <a:endParaRPr lang="en-US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1074738" lvl="1" indent="-617538" defTabSz="449263" fontAlgn="base">
                <a:spcBef>
                  <a:spcPts val="450"/>
                </a:spcBef>
                <a:spcAft>
                  <a:spcPct val="0"/>
                </a:spcAft>
                <a:buClr>
                  <a:srgbClr val="A50021"/>
                </a:buClr>
                <a:buFont typeface="Wingding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</a:pPr>
              <a:endPara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Рисунок 63" descr="Рисунок20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405385">
              <a:off x="2104556" y="4816965"/>
              <a:ext cx="720080" cy="698037"/>
            </a:xfrm>
            <a:prstGeom prst="rect">
              <a:avLst/>
            </a:prstGeom>
            <a:noFill/>
          </p:spPr>
        </p:pic>
        <p:pic>
          <p:nvPicPr>
            <p:cNvPr id="112" name="Рисунок 111" descr="Рисунок2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926927">
              <a:off x="2473250" y="5378410"/>
              <a:ext cx="864096" cy="717016"/>
            </a:xfrm>
            <a:prstGeom prst="rect">
              <a:avLst/>
            </a:prstGeom>
            <a:noFill/>
          </p:spPr>
        </p:pic>
        <p:pic>
          <p:nvPicPr>
            <p:cNvPr id="113" name="Рисунок 112" descr="Рисунок2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9536" y="5157192"/>
              <a:ext cx="676600" cy="709516"/>
            </a:xfrm>
            <a:prstGeom prst="rect">
              <a:avLst/>
            </a:prstGeom>
            <a:noFill/>
          </p:spPr>
        </p:pic>
        <p:pic>
          <p:nvPicPr>
            <p:cNvPr id="114" name="Рисунок 113" descr="Рисунок2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5087" y="4581128"/>
              <a:ext cx="881409" cy="607111"/>
            </a:xfrm>
            <a:prstGeom prst="rect">
              <a:avLst/>
            </a:prstGeom>
            <a:noFill/>
          </p:spPr>
        </p:pic>
        <p:sp>
          <p:nvSpPr>
            <p:cNvPr id="115" name="Text Box 3"/>
            <p:cNvSpPr txBox="1">
              <a:spLocks noChangeArrowheads="1"/>
            </p:cNvSpPr>
            <p:nvPr/>
          </p:nvSpPr>
          <p:spPr bwMode="auto">
            <a:xfrm>
              <a:off x="3347740" y="4725144"/>
              <a:ext cx="2736428" cy="8198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b="1" u="sng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Charmonium hybrids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States with excited gluonic 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degrees of freedom</a:t>
              </a:r>
            </a:p>
          </p:txBody>
        </p:sp>
        <p:sp>
          <p:nvSpPr>
            <p:cNvPr id="116" name="Text Box 3"/>
            <p:cNvSpPr txBox="1">
              <a:spLocks noChangeArrowheads="1"/>
            </p:cNvSpPr>
            <p:nvPr/>
          </p:nvSpPr>
          <p:spPr bwMode="auto">
            <a:xfrm>
              <a:off x="5903640" y="4869160"/>
              <a:ext cx="3132856" cy="10081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A50021"/>
                </a:buClr>
                <a:buSzPct val="65000"/>
              </a:pPr>
              <a:r>
                <a:rPr lang="en-US" b="1" u="sng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Hadrocharmonium </a:t>
              </a:r>
            </a:p>
            <a:p>
              <a:pPr marL="342900" indent="-342900">
                <a:spcBef>
                  <a:spcPct val="20000"/>
                </a:spcBef>
                <a:buClr>
                  <a:srgbClr val="A50021"/>
                </a:buClr>
                <a:buSzPct val="65000"/>
              </a:pPr>
              <a:r>
                <a:rPr lang="en-US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Specific charmonium state “coated” </a:t>
              </a:r>
            </a:p>
            <a:p>
              <a:pPr marL="342900" indent="-342900">
                <a:spcBef>
                  <a:spcPct val="20000"/>
                </a:spcBef>
                <a:buClr>
                  <a:srgbClr val="A50021"/>
                </a:buClr>
                <a:buSzPct val="65000"/>
              </a:pPr>
              <a:r>
                <a:rPr lang="en-US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by excited light-hadron matter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5004048" y="5661248"/>
            <a:ext cx="3816424" cy="120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1045" indent="-311045">
              <a:spcBef>
                <a:spcPct val="20000"/>
              </a:spcBef>
              <a:buClr>
                <a:srgbClr val="A50021"/>
              </a:buClr>
              <a:buSzPct val="65000"/>
            </a:pPr>
            <a:r>
              <a:rPr lang="en-US" b="1" u="sng" dirty="0" smtClean="0">
                <a:solidFill>
                  <a:srgbClr val="002060"/>
                </a:solidFill>
                <a:latin typeface="+mj-lt"/>
              </a:rPr>
              <a:t>Threshold effects</a:t>
            </a:r>
          </a:p>
          <a:p>
            <a:pPr marL="216730" indent="-259204">
              <a:spcBef>
                <a:spcPct val="20000"/>
              </a:spcBef>
              <a:buClr>
                <a:srgbClr val="A50021"/>
              </a:buClr>
              <a:buSzPct val="65000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Virtual states at thresholds</a:t>
            </a:r>
            <a:endParaRPr lang="en-US" sz="1600" b="1" dirty="0" smtClean="0">
              <a:solidFill>
                <a:srgbClr val="002060"/>
              </a:solidFill>
              <a:latin typeface="+mj-lt"/>
            </a:endParaRPr>
          </a:p>
          <a:p>
            <a:pPr marL="216730" indent="-259204">
              <a:spcBef>
                <a:spcPct val="20000"/>
              </a:spcBef>
              <a:buClr>
                <a:srgbClr val="A50021"/>
              </a:buClr>
              <a:buSzPct val="65000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Charmonium states with masses shifted by nearby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1600" b="1" baseline="-25000" dirty="0" smtClean="0">
                <a:solidFill>
                  <a:srgbClr val="002060"/>
                </a:solidFill>
                <a:latin typeface="+mj-lt"/>
              </a:rPr>
              <a:t>(s)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(*)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1600" b="1" baseline="-25000" dirty="0" smtClean="0">
                <a:solidFill>
                  <a:srgbClr val="002060"/>
                </a:solidFill>
                <a:latin typeface="+mj-lt"/>
              </a:rPr>
              <a:t>(s)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(*)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thresholds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691680" y="5974365"/>
            <a:ext cx="2952328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" indent="-259204">
              <a:spcBef>
                <a:spcPct val="20000"/>
              </a:spcBef>
              <a:buClr>
                <a:srgbClr val="A50021"/>
              </a:buClr>
              <a:buSzPct val="65000"/>
            </a:pPr>
            <a:r>
              <a:rPr lang="en-US" b="1" u="sng" dirty="0" smtClean="0">
                <a:solidFill>
                  <a:srgbClr val="002060"/>
                </a:solidFill>
                <a:latin typeface="+mj-lt"/>
              </a:rPr>
              <a:t>Rescattering </a:t>
            </a:r>
          </a:p>
          <a:p>
            <a:pPr marL="216730" indent="-259204">
              <a:spcBef>
                <a:spcPct val="20000"/>
              </a:spcBef>
              <a:buClr>
                <a:srgbClr val="A50021"/>
              </a:buClr>
              <a:buSzPct val="65000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Two D-mesons, produced closely,                    exchange quarks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Группа 137"/>
          <p:cNvGrpSpPr/>
          <p:nvPr/>
        </p:nvGrpSpPr>
        <p:grpSpPr>
          <a:xfrm>
            <a:off x="179512" y="476672"/>
            <a:ext cx="5852729" cy="3906639"/>
            <a:chOff x="179512" y="476672"/>
            <a:chExt cx="5852729" cy="3906639"/>
          </a:xfrm>
        </p:grpSpPr>
        <p:grpSp>
          <p:nvGrpSpPr>
            <p:cNvPr id="5" name="Группа 171"/>
            <p:cNvGrpSpPr/>
            <p:nvPr/>
          </p:nvGrpSpPr>
          <p:grpSpPr>
            <a:xfrm>
              <a:off x="179512" y="476672"/>
              <a:ext cx="5852729" cy="3906639"/>
              <a:chOff x="179512" y="692696"/>
              <a:chExt cx="5852729" cy="3906639"/>
            </a:xfrm>
          </p:grpSpPr>
          <p:pic>
            <p:nvPicPr>
              <p:cNvPr id="65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9512" y="692696"/>
                <a:ext cx="4829175" cy="3887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19512" y="2469108"/>
                <a:ext cx="244475" cy="14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Oval 15"/>
              <p:cNvSpPr>
                <a:spLocks noChangeArrowheads="1"/>
              </p:cNvSpPr>
              <p:nvPr/>
            </p:nvSpPr>
            <p:spPr bwMode="auto">
              <a:xfrm flipH="1">
                <a:off x="749425" y="2737396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16"/>
              <p:cNvSpPr>
                <a:spLocks noChangeArrowheads="1"/>
              </p:cNvSpPr>
              <p:nvPr/>
            </p:nvSpPr>
            <p:spPr bwMode="auto">
              <a:xfrm flipH="1">
                <a:off x="1630487" y="2932658"/>
                <a:ext cx="163513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17"/>
              <p:cNvSpPr>
                <a:spLocks noChangeArrowheads="1"/>
              </p:cNvSpPr>
              <p:nvPr/>
            </p:nvSpPr>
            <p:spPr bwMode="auto">
              <a:xfrm flipH="1">
                <a:off x="2921125" y="2261146"/>
                <a:ext cx="163512" cy="168275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19"/>
              <p:cNvSpPr>
                <a:spLocks noChangeArrowheads="1"/>
              </p:cNvSpPr>
              <p:nvPr/>
            </p:nvSpPr>
            <p:spPr bwMode="auto">
              <a:xfrm flipH="1">
                <a:off x="2060700" y="2265908"/>
                <a:ext cx="163512" cy="169863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20"/>
              <p:cNvSpPr>
                <a:spLocks noChangeArrowheads="1"/>
              </p:cNvSpPr>
              <p:nvPr/>
            </p:nvSpPr>
            <p:spPr bwMode="auto">
              <a:xfrm flipH="1">
                <a:off x="749425" y="1861096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21"/>
              <p:cNvSpPr>
                <a:spLocks noChangeArrowheads="1"/>
              </p:cNvSpPr>
              <p:nvPr/>
            </p:nvSpPr>
            <p:spPr bwMode="auto">
              <a:xfrm flipH="1">
                <a:off x="3830762" y="1680121"/>
                <a:ext cx="163513" cy="169862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22"/>
              <p:cNvSpPr>
                <a:spLocks noChangeArrowheads="1"/>
              </p:cNvSpPr>
              <p:nvPr/>
            </p:nvSpPr>
            <p:spPr bwMode="auto">
              <a:xfrm flipH="1">
                <a:off x="3830762" y="1537246"/>
                <a:ext cx="163513" cy="169862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23"/>
              <p:cNvSpPr>
                <a:spLocks noChangeArrowheads="1"/>
              </p:cNvSpPr>
              <p:nvPr/>
            </p:nvSpPr>
            <p:spPr bwMode="auto">
              <a:xfrm flipH="1">
                <a:off x="3830762" y="1037183"/>
                <a:ext cx="163513" cy="169863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24"/>
              <p:cNvSpPr>
                <a:spLocks noChangeArrowheads="1"/>
              </p:cNvSpPr>
              <p:nvPr/>
            </p:nvSpPr>
            <p:spPr bwMode="auto">
              <a:xfrm flipH="1">
                <a:off x="2521075" y="2334171"/>
                <a:ext cx="163512" cy="169862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25"/>
              <p:cNvSpPr>
                <a:spLocks noChangeArrowheads="1"/>
              </p:cNvSpPr>
              <p:nvPr/>
            </p:nvSpPr>
            <p:spPr bwMode="auto">
              <a:xfrm flipH="1">
                <a:off x="749425" y="2238921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AutoShape 26"/>
              <p:cNvSpPr>
                <a:spLocks noChangeArrowheads="1"/>
              </p:cNvSpPr>
              <p:nvPr/>
            </p:nvSpPr>
            <p:spPr bwMode="auto">
              <a:xfrm>
                <a:off x="4938837" y="1662658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AutoShape 27"/>
              <p:cNvSpPr>
                <a:spLocks noChangeArrowheads="1"/>
              </p:cNvSpPr>
              <p:nvPr/>
            </p:nvSpPr>
            <p:spPr bwMode="auto">
              <a:xfrm>
                <a:off x="4938837" y="2034133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28"/>
              <p:cNvSpPr>
                <a:spLocks noChangeArrowheads="1"/>
              </p:cNvSpPr>
              <p:nvPr/>
            </p:nvSpPr>
            <p:spPr bwMode="auto">
              <a:xfrm>
                <a:off x="4940425" y="1348333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Text Box 29"/>
              <p:cNvSpPr txBox="1">
                <a:spLocks noChangeArrowheads="1"/>
              </p:cNvSpPr>
              <p:nvPr/>
            </p:nvSpPr>
            <p:spPr bwMode="auto">
              <a:xfrm>
                <a:off x="5153150" y="1207046"/>
                <a:ext cx="85151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Z(4430)</a:t>
                </a:r>
                <a:r>
                  <a:rPr lang="en-US" sz="1400" b="1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Text Box 30"/>
              <p:cNvSpPr txBox="1">
                <a:spLocks noChangeArrowheads="1"/>
              </p:cNvSpPr>
              <p:nvPr/>
            </p:nvSpPr>
            <p:spPr bwMode="auto">
              <a:xfrm>
                <a:off x="5153150" y="1592808"/>
                <a:ext cx="85151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Z(4250)</a:t>
                </a:r>
                <a:r>
                  <a:rPr lang="en-US" sz="1400" b="1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Text Box 31"/>
              <p:cNvSpPr txBox="1">
                <a:spLocks noChangeArrowheads="1"/>
              </p:cNvSpPr>
              <p:nvPr/>
            </p:nvSpPr>
            <p:spPr bwMode="auto">
              <a:xfrm>
                <a:off x="5153150" y="2007146"/>
                <a:ext cx="84991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Z(4050</a:t>
                </a:r>
                <a:r>
                  <a:rPr lang="en-US" sz="14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1400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Text Box 32"/>
              <p:cNvSpPr txBox="1">
                <a:spLocks noChangeArrowheads="1"/>
              </p:cNvSpPr>
              <p:nvPr/>
            </p:nvSpPr>
            <p:spPr bwMode="auto">
              <a:xfrm>
                <a:off x="3930775" y="978446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Y(4660)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Text Box 33"/>
              <p:cNvSpPr txBox="1">
                <a:spLocks noChangeArrowheads="1"/>
              </p:cNvSpPr>
              <p:nvPr/>
            </p:nvSpPr>
            <p:spPr bwMode="auto">
              <a:xfrm>
                <a:off x="3930775" y="1479859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Y(4360</a:t>
                </a:r>
                <a:r>
                  <a:rPr lang="en-US" sz="14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Text Box 34"/>
              <p:cNvSpPr txBox="1">
                <a:spLocks noChangeArrowheads="1"/>
              </p:cNvSpPr>
              <p:nvPr/>
            </p:nvSpPr>
            <p:spPr bwMode="auto">
              <a:xfrm>
                <a:off x="3930775" y="1621383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Y(4260</a:t>
                </a:r>
                <a:r>
                  <a:rPr lang="en-US" sz="14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Text Box 36"/>
              <p:cNvSpPr txBox="1">
                <a:spLocks noChangeArrowheads="1"/>
              </p:cNvSpPr>
              <p:nvPr/>
            </p:nvSpPr>
            <p:spPr bwMode="auto">
              <a:xfrm>
                <a:off x="1547664" y="1988840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X(3915)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Text Box 37"/>
              <p:cNvSpPr txBox="1">
                <a:spLocks noChangeArrowheads="1"/>
              </p:cNvSpPr>
              <p:nvPr/>
            </p:nvSpPr>
            <p:spPr bwMode="auto">
              <a:xfrm>
                <a:off x="2143250" y="2003971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X(3872)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Text Box 38"/>
              <p:cNvSpPr txBox="1">
                <a:spLocks noChangeArrowheads="1"/>
              </p:cNvSpPr>
              <p:nvPr/>
            </p:nvSpPr>
            <p:spPr bwMode="auto">
              <a:xfrm>
                <a:off x="558925" y="2365921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X(3940)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Text Box 39"/>
              <p:cNvSpPr txBox="1">
                <a:spLocks noChangeArrowheads="1"/>
              </p:cNvSpPr>
              <p:nvPr/>
            </p:nvSpPr>
            <p:spPr bwMode="auto">
              <a:xfrm>
                <a:off x="530350" y="1642021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X(4160)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Text Box 44"/>
              <p:cNvSpPr txBox="1">
                <a:spLocks noChangeArrowheads="1"/>
              </p:cNvSpPr>
              <p:nvPr/>
            </p:nvSpPr>
            <p:spPr bwMode="auto">
              <a:xfrm>
                <a:off x="4811837" y="4291558"/>
                <a:ext cx="4347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sz="1400" b="1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PC</a:t>
                </a:r>
                <a:endParaRPr lang="ru-RU" sz="14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Text Box 95"/>
              <p:cNvSpPr txBox="1">
                <a:spLocks noChangeArrowheads="1"/>
              </p:cNvSpPr>
              <p:nvPr/>
            </p:nvSpPr>
            <p:spPr bwMode="auto">
              <a:xfrm>
                <a:off x="3972050" y="2192883"/>
                <a:ext cx="8451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</a:t>
                </a:r>
                <a:r>
                  <a:rPr lang="en-US" sz="1400" b="1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4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(382</a:t>
                </a:r>
                <a:r>
                  <a:rPr lang="ru-RU" sz="14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3</a:t>
                </a:r>
                <a:r>
                  <a:rPr lang="en-US" sz="14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Text Box 137"/>
              <p:cNvSpPr txBox="1">
                <a:spLocks noChangeArrowheads="1"/>
              </p:cNvSpPr>
              <p:nvPr/>
            </p:nvSpPr>
            <p:spPr bwMode="auto">
              <a:xfrm>
                <a:off x="4080000" y="3724821"/>
                <a:ext cx="4748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S=1</a:t>
                </a:r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AutoShape 135"/>
              <p:cNvSpPr>
                <a:spLocks/>
              </p:cNvSpPr>
              <p:nvPr/>
            </p:nvSpPr>
            <p:spPr bwMode="auto">
              <a:xfrm rot="16200000">
                <a:off x="4237162" y="3424783"/>
                <a:ext cx="161925" cy="1311275"/>
              </a:xfrm>
              <a:prstGeom prst="rightBrace">
                <a:avLst>
                  <a:gd name="adj1" fmla="val 59311"/>
                  <a:gd name="adj2" fmla="val 50000"/>
                </a:avLst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Text Box 137"/>
              <p:cNvSpPr txBox="1">
                <a:spLocks noChangeArrowheads="1"/>
              </p:cNvSpPr>
              <p:nvPr/>
            </p:nvSpPr>
            <p:spPr bwMode="auto">
              <a:xfrm>
                <a:off x="2328987" y="3724821"/>
                <a:ext cx="4748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S=1</a:t>
                </a:r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AutoShape 135"/>
              <p:cNvSpPr>
                <a:spLocks/>
              </p:cNvSpPr>
              <p:nvPr/>
            </p:nvSpPr>
            <p:spPr bwMode="auto">
              <a:xfrm rot="16200000">
                <a:off x="2486943" y="3425577"/>
                <a:ext cx="161925" cy="1309688"/>
              </a:xfrm>
              <a:prstGeom prst="rightBrace">
                <a:avLst>
                  <a:gd name="adj1" fmla="val 59239"/>
                  <a:gd name="adj2" fmla="val 50000"/>
                </a:avLst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Text Box 137"/>
              <p:cNvSpPr txBox="1">
                <a:spLocks noChangeArrowheads="1"/>
              </p:cNvSpPr>
              <p:nvPr/>
            </p:nvSpPr>
            <p:spPr bwMode="auto">
              <a:xfrm>
                <a:off x="3192587" y="3829596"/>
                <a:ext cx="4748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S=0</a:t>
                </a:r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Text Box 137"/>
              <p:cNvSpPr txBox="1">
                <a:spLocks noChangeArrowheads="1"/>
              </p:cNvSpPr>
              <p:nvPr/>
            </p:nvSpPr>
            <p:spPr bwMode="auto">
              <a:xfrm>
                <a:off x="1428875" y="3829596"/>
                <a:ext cx="4748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S=0</a:t>
                </a:r>
                <a:endParaRPr lang="ru-RU" sz="1400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AutoShape 27"/>
              <p:cNvSpPr>
                <a:spLocks noChangeArrowheads="1"/>
              </p:cNvSpPr>
              <p:nvPr/>
            </p:nvSpPr>
            <p:spPr bwMode="auto">
              <a:xfrm>
                <a:off x="4938837" y="2243683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AutoShape 27"/>
              <p:cNvSpPr>
                <a:spLocks noChangeArrowheads="1"/>
              </p:cNvSpPr>
              <p:nvPr/>
            </p:nvSpPr>
            <p:spPr bwMode="auto">
              <a:xfrm>
                <a:off x="4938837" y="2138908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1"/>
              <p:cNvSpPr txBox="1">
                <a:spLocks noChangeArrowheads="1"/>
              </p:cNvSpPr>
              <p:nvPr/>
            </p:nvSpPr>
            <p:spPr bwMode="auto">
              <a:xfrm>
                <a:off x="5119812" y="2188121"/>
                <a:ext cx="91242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sz="1400" b="1" baseline="-25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(4020)</a:t>
                </a:r>
                <a:r>
                  <a:rPr lang="en-US" sz="1400" b="1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31"/>
              <p:cNvSpPr txBox="1">
                <a:spLocks noChangeArrowheads="1"/>
              </p:cNvSpPr>
              <p:nvPr/>
            </p:nvSpPr>
            <p:spPr bwMode="auto">
              <a:xfrm>
                <a:off x="5111875" y="2372271"/>
                <a:ext cx="91242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sz="1400" b="1" baseline="-25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(3900)</a:t>
                </a:r>
                <a:r>
                  <a:rPr lang="en-US" sz="1400" b="1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" name="Group 91"/>
              <p:cNvGrpSpPr>
                <a:grpSpLocks/>
              </p:cNvGrpSpPr>
              <p:nvPr/>
            </p:nvGrpSpPr>
            <p:grpSpPr bwMode="auto">
              <a:xfrm>
                <a:off x="4526092" y="2440533"/>
                <a:ext cx="452438" cy="538163"/>
                <a:chOff x="3227" y="1332"/>
                <a:chExt cx="285" cy="339"/>
              </a:xfrm>
            </p:grpSpPr>
            <p:sp>
              <p:nvSpPr>
                <p:cNvPr id="110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3227" y="1477"/>
                  <a:ext cx="28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DD</a:t>
                  </a:r>
                  <a:endParaRPr lang="ru-RU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3339" y="1332"/>
                  <a:ext cx="173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_</a:t>
                  </a:r>
                  <a:endParaRPr lang="ru-RU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3" name="AutoShape 26"/>
              <p:cNvSpPr>
                <a:spLocks noChangeArrowheads="1"/>
              </p:cNvSpPr>
              <p:nvPr/>
            </p:nvSpPr>
            <p:spPr bwMode="auto">
              <a:xfrm>
                <a:off x="4938837" y="1727746"/>
                <a:ext cx="257175" cy="257175"/>
              </a:xfrm>
              <a:prstGeom prst="flowChartExtra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Text Box 30"/>
              <p:cNvSpPr txBox="1">
                <a:spLocks noChangeArrowheads="1"/>
              </p:cNvSpPr>
              <p:nvPr/>
            </p:nvSpPr>
            <p:spPr bwMode="auto">
              <a:xfrm>
                <a:off x="5153150" y="1749971"/>
                <a:ext cx="85151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Z(42</a:t>
                </a:r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1400" b="1" baseline="30000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94"/>
              <p:cNvSpPr>
                <a:spLocks noChangeArrowheads="1"/>
              </p:cNvSpPr>
              <p:nvPr/>
            </p:nvSpPr>
            <p:spPr bwMode="auto">
              <a:xfrm flipH="1">
                <a:off x="4264150" y="2408783"/>
                <a:ext cx="163512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Text Box 32"/>
              <p:cNvSpPr txBox="1">
                <a:spLocks noChangeArrowheads="1"/>
              </p:cNvSpPr>
              <p:nvPr/>
            </p:nvSpPr>
            <p:spPr bwMode="auto">
              <a:xfrm>
                <a:off x="4043842" y="1140296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Х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(4630</a:t>
                </a:r>
                <a:r>
                  <a:rPr lang="en-US" sz="14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Блок-схема: узел 108"/>
              <p:cNvSpPr/>
              <p:nvPr/>
            </p:nvSpPr>
            <p:spPr bwMode="auto">
              <a:xfrm>
                <a:off x="3827935" y="1160041"/>
                <a:ext cx="144462" cy="144463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Oval 19"/>
              <p:cNvSpPr>
                <a:spLocks noChangeArrowheads="1"/>
              </p:cNvSpPr>
              <p:nvPr/>
            </p:nvSpPr>
            <p:spPr bwMode="auto">
              <a:xfrm flipH="1">
                <a:off x="2483768" y="1700808"/>
                <a:ext cx="160787" cy="165278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Oval 24"/>
              <p:cNvSpPr>
                <a:spLocks noChangeArrowheads="1"/>
              </p:cNvSpPr>
              <p:nvPr/>
            </p:nvSpPr>
            <p:spPr bwMode="auto">
              <a:xfrm flipH="1">
                <a:off x="2483768" y="1916832"/>
                <a:ext cx="160787" cy="165277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Text Box 37"/>
              <p:cNvSpPr txBox="1">
                <a:spLocks noChangeArrowheads="1"/>
              </p:cNvSpPr>
              <p:nvPr/>
            </p:nvSpPr>
            <p:spPr bwMode="auto">
              <a:xfrm>
                <a:off x="2699792" y="1628800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</a:t>
                </a:r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4274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Oval 19"/>
              <p:cNvSpPr>
                <a:spLocks noChangeArrowheads="1"/>
              </p:cNvSpPr>
              <p:nvPr/>
            </p:nvSpPr>
            <p:spPr bwMode="auto">
              <a:xfrm flipH="1">
                <a:off x="2051720" y="1340768"/>
                <a:ext cx="160787" cy="165278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Oval 19"/>
              <p:cNvSpPr>
                <a:spLocks noChangeArrowheads="1"/>
              </p:cNvSpPr>
              <p:nvPr/>
            </p:nvSpPr>
            <p:spPr bwMode="auto">
              <a:xfrm flipH="1">
                <a:off x="2051720" y="980728"/>
                <a:ext cx="160787" cy="165278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Text Box 37"/>
              <p:cNvSpPr txBox="1">
                <a:spLocks noChangeArrowheads="1"/>
              </p:cNvSpPr>
              <p:nvPr/>
            </p:nvSpPr>
            <p:spPr bwMode="auto">
              <a:xfrm>
                <a:off x="2699792" y="1844824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</a:t>
                </a:r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4140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Text Box 37"/>
              <p:cNvSpPr txBox="1">
                <a:spLocks noChangeArrowheads="1"/>
              </p:cNvSpPr>
              <p:nvPr/>
            </p:nvSpPr>
            <p:spPr bwMode="auto">
              <a:xfrm>
                <a:off x="2267744" y="980728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</a:t>
                </a:r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4700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Text Box 37"/>
              <p:cNvSpPr txBox="1">
                <a:spLocks noChangeArrowheads="1"/>
              </p:cNvSpPr>
              <p:nvPr/>
            </p:nvSpPr>
            <p:spPr bwMode="auto">
              <a:xfrm>
                <a:off x="2267744" y="1268760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X(</a:t>
                </a:r>
                <a:r>
                  <a:rPr lang="ru-RU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4500</a:t>
                </a:r>
                <a:r>
                  <a:rPr lang="en-US" sz="1400" b="1" dirty="0" smtClean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2" name="Прямоугольник 151"/>
              <p:cNvSpPr/>
              <p:nvPr/>
            </p:nvSpPr>
            <p:spPr>
              <a:xfrm>
                <a:off x="1680937" y="2503639"/>
                <a:ext cx="9468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90000"/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X(38</a:t>
                </a:r>
                <a:r>
                  <a:rPr lang="ru-RU" sz="1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en-US" sz="1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0)</a:t>
                </a:r>
                <a:endPara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0" name="Oval 19"/>
              <p:cNvSpPr>
                <a:spLocks noChangeArrowheads="1"/>
              </p:cNvSpPr>
              <p:nvPr/>
            </p:nvSpPr>
            <p:spPr bwMode="auto">
              <a:xfrm flipH="1">
                <a:off x="2051720" y="2418308"/>
                <a:ext cx="163512" cy="169863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5" name="Text Box 34"/>
            <p:cNvSpPr txBox="1">
              <a:spLocks noChangeArrowheads="1"/>
            </p:cNvSpPr>
            <p:nvPr/>
          </p:nvSpPr>
          <p:spPr bwMode="auto">
            <a:xfrm>
              <a:off x="3929058" y="1557759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Y(42</a:t>
              </a:r>
              <a:r>
                <a:rPr lang="ru-RU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14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5" name="Oval 19"/>
            <p:cNvSpPr>
              <a:spLocks noChangeArrowheads="1"/>
            </p:cNvSpPr>
            <p:nvPr/>
          </p:nvSpPr>
          <p:spPr bwMode="auto">
            <a:xfrm flipH="1">
              <a:off x="3839709" y="1549210"/>
              <a:ext cx="160787" cy="165278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Text Box 33"/>
            <p:cNvSpPr txBox="1">
              <a:spLocks noChangeArrowheads="1"/>
            </p:cNvSpPr>
            <p:nvPr/>
          </p:nvSpPr>
          <p:spPr bwMode="auto">
            <a:xfrm>
              <a:off x="3929058" y="1120959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Y(43</a:t>
              </a:r>
              <a:r>
                <a:rPr lang="ru-RU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sz="14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14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7" name="Oval 19"/>
            <p:cNvSpPr>
              <a:spLocks noChangeArrowheads="1"/>
            </p:cNvSpPr>
            <p:nvPr/>
          </p:nvSpPr>
          <p:spPr bwMode="auto">
            <a:xfrm flipH="1">
              <a:off x="3839709" y="1192020"/>
              <a:ext cx="160787" cy="165278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5" name="Номер слайда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32" y="24"/>
            <a:ext cx="9174074" cy="6858000"/>
            <a:chOff x="-32" y="24"/>
            <a:chExt cx="9174074" cy="6858000"/>
          </a:xfrm>
        </p:grpSpPr>
        <p:pic>
          <p:nvPicPr>
            <p:cNvPr id="8" name="Рисунок 7" descr="Kodama.(Spirit).full.1286459.jpg"/>
            <p:cNvPicPr>
              <a:picLocks noChangeAspect="1"/>
            </p:cNvPicPr>
            <p:nvPr/>
          </p:nvPicPr>
          <p:blipFill>
            <a:blip r:embed="rId2" cstate="print"/>
            <a:srcRect l="8563" r="7825"/>
            <a:stretch>
              <a:fillRect/>
            </a:stretch>
          </p:blipFill>
          <p:spPr>
            <a:xfrm>
              <a:off x="-32" y="24"/>
              <a:ext cx="9174074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4282" y="5572140"/>
              <a:ext cx="44291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FF00"/>
                  </a:solidFill>
                </a:rPr>
                <a:t>Exotic vector states</a:t>
              </a:r>
              <a:endParaRPr lang="en-GB" sz="40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/>
          <p:nvPr/>
        </p:nvGrpSpPr>
        <p:grpSpPr>
          <a:xfrm>
            <a:off x="0" y="44624"/>
            <a:ext cx="8820472" cy="2016224"/>
            <a:chOff x="179512" y="404664"/>
            <a:chExt cx="8424936" cy="1865392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179512" y="404664"/>
              <a:ext cx="8424936" cy="1865392"/>
              <a:chOff x="179512" y="404664"/>
              <a:chExt cx="8424936" cy="1865392"/>
            </a:xfrm>
          </p:grpSpPr>
          <p:pic>
            <p:nvPicPr>
              <p:cNvPr id="14" name="Рисунок 13" descr="Рисунок11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131840" y="476672"/>
                <a:ext cx="2448272" cy="1793384"/>
              </a:xfrm>
              <a:prstGeom prst="rect">
                <a:avLst/>
              </a:prstGeom>
            </p:spPr>
          </p:pic>
          <p:pic>
            <p:nvPicPr>
              <p:cNvPr id="15" name="Рисунок 14" descr="Рисунок12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993092" y="404664"/>
                <a:ext cx="2611356" cy="1800200"/>
              </a:xfrm>
              <a:prstGeom prst="rect">
                <a:avLst/>
              </a:prstGeom>
            </p:spPr>
          </p:pic>
          <p:pic>
            <p:nvPicPr>
              <p:cNvPr id="16" name="Рисунок 15" descr="Рисунок13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9512" y="548680"/>
                <a:ext cx="2384543" cy="1656184"/>
              </a:xfrm>
              <a:prstGeom prst="rect">
                <a:avLst/>
              </a:prstGeom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3923928" y="548680"/>
              <a:ext cx="128592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→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(2</a:t>
              </a: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S)</a:t>
              </a:r>
              <a:endPara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59632" y="1351801"/>
              <a:ext cx="11521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→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2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r>
                <a:rPr lang="it-IT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J/</a:t>
              </a:r>
              <a:r>
                <a:rPr lang="el-GR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endPara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88"/>
          <p:cNvGrpSpPr/>
          <p:nvPr/>
        </p:nvGrpSpPr>
        <p:grpSpPr>
          <a:xfrm>
            <a:off x="4860032" y="2961814"/>
            <a:ext cx="4176464" cy="3851562"/>
            <a:chOff x="4788025" y="2852936"/>
            <a:chExt cx="4176464" cy="3851562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8025" y="2852936"/>
              <a:ext cx="4176464" cy="385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Oval 21"/>
            <p:cNvSpPr>
              <a:spLocks noChangeArrowheads="1"/>
            </p:cNvSpPr>
            <p:nvPr/>
          </p:nvSpPr>
          <p:spPr bwMode="auto">
            <a:xfrm flipH="1">
              <a:off x="7945772" y="3831160"/>
              <a:ext cx="141413" cy="168279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 flipH="1">
              <a:off x="7945772" y="3689617"/>
              <a:ext cx="141413" cy="168279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 flipH="1">
              <a:off x="7945772" y="3194214"/>
              <a:ext cx="141413" cy="168280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8032268" y="3136023"/>
              <a:ext cx="801482" cy="32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Y(4660)</a:t>
              </a:r>
              <a:endParaRPr lang="ru-RU" sz="12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8032268" y="3546500"/>
              <a:ext cx="801482" cy="32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Y(4360</a:t>
              </a:r>
              <a:r>
                <a:rPr lang="en-US" sz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2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34"/>
            <p:cNvSpPr txBox="1">
              <a:spLocks noChangeArrowheads="1"/>
            </p:cNvSpPr>
            <p:nvPr/>
          </p:nvSpPr>
          <p:spPr bwMode="auto">
            <a:xfrm>
              <a:off x="8032268" y="3772970"/>
              <a:ext cx="801482" cy="32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Y(4260</a:t>
              </a:r>
              <a:r>
                <a:rPr lang="en-US" sz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2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8130052" y="3296365"/>
              <a:ext cx="7056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(4630</a:t>
              </a:r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2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Блок-схема: узел 63"/>
            <p:cNvSpPr/>
            <p:nvPr/>
          </p:nvSpPr>
          <p:spPr bwMode="auto">
            <a:xfrm>
              <a:off x="7943328" y="3315927"/>
              <a:ext cx="124937" cy="143116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3" name="Прямая со стрелкой 72"/>
            <p:cNvCxnSpPr/>
            <p:nvPr/>
          </p:nvCxnSpPr>
          <p:spPr>
            <a:xfrm flipH="1">
              <a:off x="5724128" y="3933056"/>
              <a:ext cx="2308140" cy="186943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flipH="1">
              <a:off x="5724128" y="3284984"/>
              <a:ext cx="2236132" cy="158417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/>
            <p:nvPr/>
          </p:nvCxnSpPr>
          <p:spPr>
            <a:xfrm flipH="1">
              <a:off x="5724128" y="3789040"/>
              <a:ext cx="2304256" cy="108779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Прямоугольник 84"/>
            <p:cNvSpPr/>
            <p:nvPr/>
          </p:nvSpPr>
          <p:spPr>
            <a:xfrm>
              <a:off x="6660232" y="3645024"/>
              <a:ext cx="5661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7246179" y="3717032"/>
              <a:ext cx="5661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228184" y="4797152"/>
              <a:ext cx="5661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164288" y="4797152"/>
              <a:ext cx="5661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="1" baseline="30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Группа 51"/>
          <p:cNvGrpSpPr>
            <a:grpSpLocks/>
          </p:cNvGrpSpPr>
          <p:nvPr/>
        </p:nvGrpSpPr>
        <p:grpSpPr bwMode="auto">
          <a:xfrm rot="1216494">
            <a:off x="7362399" y="5304666"/>
            <a:ext cx="1443037" cy="985838"/>
            <a:chOff x="2843215" y="5229231"/>
            <a:chExt cx="1443039" cy="985838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2843215" y="5229231"/>
              <a:ext cx="1443039" cy="985838"/>
              <a:chOff x="3288" y="2835"/>
              <a:chExt cx="909" cy="621"/>
            </a:xfrm>
          </p:grpSpPr>
          <p:sp>
            <p:nvSpPr>
              <p:cNvPr id="94" name="AutoShape 25"/>
              <p:cNvSpPr>
                <a:spLocks noChangeArrowheads="1"/>
              </p:cNvSpPr>
              <p:nvPr/>
            </p:nvSpPr>
            <p:spPr bwMode="auto">
              <a:xfrm>
                <a:off x="3288" y="2835"/>
                <a:ext cx="909" cy="621"/>
              </a:xfrm>
              <a:prstGeom prst="cloudCallout">
                <a:avLst>
                  <a:gd name="adj1" fmla="val 11056"/>
                  <a:gd name="adj2" fmla="val 7810"/>
                </a:avLst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3500" y="2979"/>
                <a:ext cx="426" cy="318"/>
                <a:chOff x="3500" y="2979"/>
                <a:chExt cx="426" cy="318"/>
              </a:xfrm>
            </p:grpSpPr>
            <p:sp>
              <p:nvSpPr>
                <p:cNvPr id="96" name="Oval 27"/>
                <p:cNvSpPr>
                  <a:spLocks noChangeArrowheads="1"/>
                </p:cNvSpPr>
                <p:nvPr/>
              </p:nvSpPr>
              <p:spPr bwMode="auto">
                <a:xfrm>
                  <a:off x="3500" y="2987"/>
                  <a:ext cx="256" cy="2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34359"/>
                    </a:gs>
                    <a:gs pos="100000">
                      <a:srgbClr val="D793C2"/>
                    </a:gs>
                  </a:gsLst>
                  <a:path path="shape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algn="ctr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ru-RU" sz="3200" dirty="0" smtClean="0">
                      <a:solidFill>
                        <a:srgbClr val="000066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grpSp>
              <p:nvGrpSpPr>
                <p:cNvPr id="8" name="Group 28"/>
                <p:cNvGrpSpPr>
                  <a:grpSpLocks/>
                </p:cNvGrpSpPr>
                <p:nvPr/>
              </p:nvGrpSpPr>
              <p:grpSpPr bwMode="auto">
                <a:xfrm>
                  <a:off x="3668" y="2979"/>
                  <a:ext cx="258" cy="318"/>
                  <a:chOff x="3668" y="2979"/>
                  <a:chExt cx="258" cy="318"/>
                </a:xfrm>
              </p:grpSpPr>
              <p:sp>
                <p:nvSpPr>
                  <p:cNvPr id="98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668" y="2989"/>
                    <a:ext cx="256" cy="26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4A5276"/>
                      </a:gs>
                      <a:gs pos="100000">
                        <a:srgbClr val="717EB5"/>
                      </a:gs>
                    </a:gsLst>
                    <a:path path="shape">
                      <a:fillToRect l="50000" t="50000" r="50000" b="50000"/>
                    </a:path>
                  </a:gra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/>
                  <a:p>
                    <a:pPr algn="ctr" defTabSz="449263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ru-RU" sz="3200" dirty="0" smtClean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99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03" y="2979"/>
                    <a:ext cx="223" cy="318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defTabSz="449263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ru-RU" sz="4000" b="1" baseline="30000" dirty="0" smtClean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–</a:t>
                    </a:r>
                  </a:p>
                </p:txBody>
              </p:sp>
            </p:grpSp>
          </p:grpSp>
        </p:grpSp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3424238" y="5848351"/>
              <a:ext cx="293968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</a:p>
          </p:txBody>
        </p: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3736975" y="5240338"/>
              <a:ext cx="293968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</a:p>
          </p:txBody>
        </p:sp>
      </p:grpSp>
      <p:sp>
        <p:nvSpPr>
          <p:cNvPr id="48" name="Rectangle 137"/>
          <p:cNvSpPr txBox="1">
            <a:spLocks noChangeArrowheads="1"/>
          </p:cNvSpPr>
          <p:nvPr/>
        </p:nvSpPr>
        <p:spPr>
          <a:xfrm>
            <a:off x="35496" y="3861048"/>
            <a:ext cx="4896544" cy="2749336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u="sng" dirty="0" smtClean="0">
                <a:solidFill>
                  <a:srgbClr val="002060"/>
                </a:solidFill>
                <a:cs typeface="Times New Roman" pitchFamily="18" charset="0"/>
              </a:rPr>
              <a:t>Unlike  conventional charmonium</a:t>
            </a:r>
            <a:endParaRPr lang="en-GB" b="1" u="sng" dirty="0" smtClean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No room for Y states among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1</a:t>
            </a: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– –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charmonium </a:t>
            </a:r>
          </a:p>
          <a:p>
            <a:pPr marL="285750" indent="-285750">
              <a:spcBef>
                <a:spcPct val="20000"/>
              </a:spcBef>
            </a:pP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1 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=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(4040); 2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D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1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=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(4160) ; 4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S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1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=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(4415);</a:t>
            </a:r>
            <a:r>
              <a:rPr kumimoji="0" lang="en-US" sz="140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masses of predicted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D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1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(4520);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5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1 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(4760); 4</a:t>
            </a: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3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D</a:t>
            </a:r>
            <a:r>
              <a:rPr kumimoji="0" lang="en-US" sz="140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1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(4810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) are higher (lower) </a:t>
            </a:r>
          </a:p>
          <a:p>
            <a:pPr>
              <a:buFont typeface="Courier New" pitchFamily="49" charset="0"/>
              <a:buChar char="o"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Absence of open charm production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 Anomalous large partial width </a:t>
            </a:r>
          </a:p>
          <a:p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  (Y  J/) &gt; 1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MeV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Only one decay channel per one Y state:</a:t>
            </a:r>
          </a:p>
          <a:p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	</a:t>
            </a:r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light charmonium + 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107504" y="2204864"/>
          <a:ext cx="4608512" cy="1317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9217"/>
                <a:gridCol w="889306"/>
                <a:gridCol w="690662"/>
                <a:gridCol w="966927"/>
                <a:gridCol w="1362400"/>
              </a:tblGrid>
              <a:tr h="251437"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M(MeV)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b="1" dirty="0" smtClean="0"/>
                        <a:t>Γ</a:t>
                      </a:r>
                      <a:r>
                        <a:rPr lang="en-US" sz="1300" b="1" dirty="0" smtClean="0"/>
                        <a:t>(MeV)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decay mode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experiment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43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Y(4260)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4263</a:t>
                      </a:r>
                      <a:r>
                        <a:rPr lang="en-US" sz="1300" b="1" baseline="30000" dirty="0" smtClean="0"/>
                        <a:t>+8</a:t>
                      </a:r>
                      <a:r>
                        <a:rPr lang="en-US" sz="1300" b="1" baseline="-25000" dirty="0" smtClean="0"/>
                        <a:t>−9</a:t>
                      </a:r>
                      <a:r>
                        <a:rPr lang="en-US" sz="1300" b="1" dirty="0" smtClean="0"/>
                        <a:t> 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95±14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J/</a:t>
                      </a:r>
                      <a:r>
                        <a:rPr lang="el-GR" sz="1300" b="1" smtClean="0">
                          <a:sym typeface="Symbol"/>
                        </a:rPr>
                        <a:t>ψ</a:t>
                      </a:r>
                      <a:r>
                        <a:rPr lang="el-GR" sz="1300" b="1" smtClean="0"/>
                        <a:t>ππ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/>
                        <a:t>BaBar</a:t>
                      </a:r>
                      <a:r>
                        <a:rPr lang="ru-RU" sz="1300" b="1" baseline="0" dirty="0" smtClean="0"/>
                        <a:t>, </a:t>
                      </a:r>
                      <a:r>
                        <a:rPr lang="en-US" sz="1300" b="1" baseline="0" dirty="0" smtClean="0"/>
                        <a:t>Belle</a:t>
                      </a:r>
                      <a:endParaRPr lang="ru-RU" sz="1300" b="1" baseline="0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43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Y(4360)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4361±13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74±18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b="1" smtClean="0">
                          <a:sym typeface="Symbol"/>
                        </a:rPr>
                        <a:t>ψ</a:t>
                      </a:r>
                      <a:r>
                        <a:rPr lang="en-US" sz="1300" b="1" dirty="0" smtClean="0">
                          <a:sym typeface="Symbol"/>
                        </a:rPr>
                        <a:t>(2S)</a:t>
                      </a:r>
                      <a:r>
                        <a:rPr lang="el-GR" sz="1300" b="1" smtClean="0"/>
                        <a:t>ππ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/>
                        <a:t>BaBar, Belle</a:t>
                      </a:r>
                      <a:endParaRPr lang="ru-RU" sz="1300" b="1" baseline="0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43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C00000"/>
                          </a:solidFill>
                        </a:rPr>
                        <a:t>X(46</a:t>
                      </a:r>
                      <a:r>
                        <a:rPr lang="ru-RU" sz="13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rgbClr val="C00000"/>
                          </a:solidFill>
                        </a:rPr>
                        <a:t>0)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C00000"/>
                          </a:solidFill>
                        </a:rPr>
                        <a:t>4634</a:t>
                      </a:r>
                      <a:r>
                        <a:rPr lang="ru-RU" sz="1300" b="1" baseline="30000" dirty="0" smtClean="0">
                          <a:solidFill>
                            <a:srgbClr val="C00000"/>
                          </a:solidFill>
                        </a:rPr>
                        <a:t>+9</a:t>
                      </a:r>
                      <a:r>
                        <a:rPr lang="ru-RU" sz="1300" b="1" baseline="-25000" dirty="0" smtClean="0">
                          <a:solidFill>
                            <a:srgbClr val="C00000"/>
                          </a:solidFill>
                        </a:rPr>
                        <a:t>−11</a:t>
                      </a:r>
                      <a:endParaRPr lang="ru-RU" sz="1300" b="1" baseline="-2500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C00000"/>
                          </a:solidFill>
                        </a:rPr>
                        <a:t>92</a:t>
                      </a:r>
                      <a:r>
                        <a:rPr lang="ru-RU" sz="1300" b="1" baseline="30000" dirty="0" smtClean="0">
                          <a:solidFill>
                            <a:srgbClr val="C00000"/>
                          </a:solidFill>
                        </a:rPr>
                        <a:t>+41</a:t>
                      </a:r>
                      <a:r>
                        <a:rPr lang="ru-RU" sz="1300" b="1" baseline="-25000" dirty="0" smtClean="0">
                          <a:solidFill>
                            <a:srgbClr val="C00000"/>
                          </a:solidFill>
                        </a:rPr>
                        <a:t>−32</a:t>
                      </a:r>
                      <a:endParaRPr lang="ru-RU" sz="1300" b="1" baseline="-2500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b="1" dirty="0" smtClean="0">
                          <a:solidFill>
                            <a:srgbClr val="C00000"/>
                          </a:solidFill>
                        </a:rPr>
                        <a:t>Λ</a:t>
                      </a:r>
                      <a:r>
                        <a:rPr lang="ru-RU" sz="1300" b="1" baseline="-25000" dirty="0" smtClean="0">
                          <a:solidFill>
                            <a:srgbClr val="C00000"/>
                          </a:solidFill>
                        </a:rPr>
                        <a:t>с</a:t>
                      </a:r>
                      <a:r>
                        <a:rPr lang="ru-RU" sz="1300" b="1" baseline="30000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l-GR" sz="1300" b="1" dirty="0" smtClean="0">
                          <a:solidFill>
                            <a:srgbClr val="C00000"/>
                          </a:solidFill>
                        </a:rPr>
                        <a:t>Λ</a:t>
                      </a:r>
                      <a:r>
                        <a:rPr lang="ru-RU" sz="1300" b="1" baseline="-25000" dirty="0" smtClean="0">
                          <a:solidFill>
                            <a:srgbClr val="C00000"/>
                          </a:solidFill>
                        </a:rPr>
                        <a:t>с</a:t>
                      </a:r>
                      <a:r>
                        <a:rPr lang="el-GR" sz="1300" b="1" baseline="30000" dirty="0" smtClean="0">
                          <a:solidFill>
                            <a:srgbClr val="C00000"/>
                          </a:solidFill>
                        </a:rPr>
                        <a:t>−</a:t>
                      </a:r>
                      <a:endParaRPr lang="ru-RU" sz="1300" b="1" baseline="30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rgbClr val="C00000"/>
                          </a:solidFill>
                        </a:rPr>
                        <a:t>Belle</a:t>
                      </a:r>
                      <a:endParaRPr lang="ru-RU" sz="1300" b="1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43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Y(4660)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4664±12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48±15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1" smtClean="0">
                          <a:sym typeface="Symbol"/>
                        </a:rPr>
                        <a:t>ψ</a:t>
                      </a:r>
                      <a:r>
                        <a:rPr lang="en-US" sz="1300" b="1" dirty="0" smtClean="0">
                          <a:sym typeface="Symbol"/>
                        </a:rPr>
                        <a:t>(2S)</a:t>
                      </a:r>
                      <a:r>
                        <a:rPr lang="el-GR" sz="1300" b="1" smtClean="0"/>
                        <a:t>ππ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/>
                        <a:t>BaBar</a:t>
                      </a:r>
                      <a:r>
                        <a:rPr lang="ru-RU" sz="1300" b="1" baseline="0" dirty="0" smtClean="0"/>
                        <a:t>, </a:t>
                      </a:r>
                      <a:r>
                        <a:rPr lang="en-US" sz="1300" b="1" baseline="0" dirty="0" smtClean="0"/>
                        <a:t>Belle</a:t>
                      </a:r>
                      <a:endParaRPr lang="ru-RU" sz="1300" b="1" baseline="0" dirty="0" smtClean="0"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072066" y="2000240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Y states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at B factories via ISR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>
          <a:xfrm>
            <a:off x="2643174" y="6421461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07504" y="119698"/>
            <a:ext cx="5400600" cy="4029382"/>
            <a:chOff x="0" y="225315"/>
            <a:chExt cx="6186413" cy="4328560"/>
          </a:xfrm>
        </p:grpSpPr>
        <p:pic>
          <p:nvPicPr>
            <p:cNvPr id="21513" name="Picture 9" descr="lumi_bel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04664"/>
              <a:ext cx="5897132" cy="4149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164971" y="225315"/>
              <a:ext cx="6021442" cy="5620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C00000"/>
                  </a:solidFill>
                  <a:latin typeface="+mj-lt"/>
                </a:rPr>
                <a:t>e</a:t>
              </a:r>
              <a:r>
                <a:rPr lang="en-GB" sz="2800" b="1" baseline="30000" dirty="0" smtClean="0">
                  <a:solidFill>
                    <a:srgbClr val="C00000"/>
                  </a:solidFill>
                  <a:latin typeface="+mj-lt"/>
                </a:rPr>
                <a:t>+</a:t>
              </a:r>
              <a:r>
                <a:rPr lang="en-GB" sz="2800" b="1" dirty="0" smtClean="0">
                  <a:solidFill>
                    <a:srgbClr val="C00000"/>
                  </a:solidFill>
                  <a:latin typeface="+mj-lt"/>
                </a:rPr>
                <a:t>e</a:t>
              </a:r>
              <a:r>
                <a:rPr lang="en-GB" sz="2800" b="1" baseline="30000" dirty="0" smtClean="0">
                  <a:solidFill>
                    <a:srgbClr val="C00000"/>
                  </a:solidFill>
                  <a:latin typeface="+mj-lt"/>
                </a:rPr>
                <a:t>−</a:t>
              </a:r>
              <a:r>
                <a:rPr lang="en-GB" sz="2800" b="1" dirty="0" smtClean="0">
                  <a:solidFill>
                    <a:srgbClr val="C00000"/>
                  </a:solidFill>
                  <a:latin typeface="+mj-lt"/>
                </a:rPr>
                <a:t> collisions at </a:t>
              </a:r>
              <a:r>
                <a:rPr lang="en-GB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B factories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745163" y="115888"/>
            <a:ext cx="3363912" cy="2384425"/>
            <a:chOff x="3587" y="215"/>
            <a:chExt cx="2119" cy="1502"/>
          </a:xfrm>
        </p:grpSpPr>
        <p:pic>
          <p:nvPicPr>
            <p:cNvPr id="21511" name="Picture 4" descr="belle_detec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7" y="333"/>
              <a:ext cx="2119" cy="1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11" y="215"/>
              <a:ext cx="366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148064" y="3292966"/>
            <a:ext cx="3995936" cy="142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</a:rPr>
              <a:t>8 GeV (e</a:t>
            </a:r>
            <a:r>
              <a:rPr kumimoji="1" lang="en-US" altLang="ja-JP" b="1" baseline="30000" dirty="0">
                <a:solidFill>
                  <a:srgbClr val="C00000"/>
                </a:solidFill>
                <a:ea typeface="MS PGothic" pitchFamily="34" charset="-128"/>
              </a:rPr>
              <a:t>–</a:t>
            </a: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</a:rPr>
              <a:t>) </a:t>
            </a: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</a:t>
            </a: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</a:rPr>
              <a:t> 3.5 GeV (e</a:t>
            </a:r>
            <a:r>
              <a:rPr kumimoji="1" lang="en-US" altLang="ja-JP" b="1" baseline="30000" dirty="0">
                <a:solidFill>
                  <a:srgbClr val="C00000"/>
                </a:solidFill>
                <a:ea typeface="MS PGothic" pitchFamily="34" charset="-128"/>
              </a:rPr>
              <a:t>+</a:t>
            </a: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</a:rPr>
              <a:t>)</a:t>
            </a:r>
          </a:p>
          <a:p>
            <a:pPr>
              <a:lnSpc>
                <a:spcPct val="120000"/>
              </a:lnSpc>
            </a:pP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</a:rPr>
              <a:t>designed luminosity: 10.0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10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33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cm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</a:rPr>
              <a:t>–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2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s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</a:rPr>
              <a:t>–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1</a:t>
            </a:r>
          </a:p>
          <a:p>
            <a:pPr>
              <a:lnSpc>
                <a:spcPct val="120000"/>
              </a:lnSpc>
            </a:pP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achieved 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</a:rPr>
              <a:t>21.2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10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33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cm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</a:rPr>
              <a:t>–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2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s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</a:rPr>
              <a:t>–</a:t>
            </a:r>
            <a:r>
              <a:rPr kumimoji="1" lang="en-US" altLang="ja-JP" b="1" baseline="30000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1</a:t>
            </a:r>
            <a:r>
              <a:rPr kumimoji="1" lang="en-US" altLang="ja-JP" b="1" dirty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 </a:t>
            </a:r>
            <a:endParaRPr kumimoji="1" lang="en-US" altLang="ja-JP" b="1" dirty="0" smtClean="0">
              <a:solidFill>
                <a:srgbClr val="002060"/>
              </a:solidFill>
              <a:ea typeface="MS PGothic" pitchFamily="34" charset="-128"/>
              <a:sym typeface="Symbol" pitchFamily="18" charset="2"/>
            </a:endParaRPr>
          </a:p>
          <a:p>
            <a:pPr algn="r">
              <a:lnSpc>
                <a:spcPct val="120000"/>
              </a:lnSpc>
            </a:pPr>
            <a:r>
              <a:rPr kumimoji="1" lang="en-US" altLang="ja-JP" b="1" dirty="0" smtClean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&gt;</a:t>
            </a:r>
            <a:r>
              <a:rPr kumimoji="1" lang="en-US" altLang="ja-JP" b="1" dirty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2 times larger</a:t>
            </a:r>
            <a:r>
              <a:rPr kumimoji="1" lang="en-US" altLang="ja-JP" b="1" dirty="0" smtClean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!</a:t>
            </a:r>
            <a:endParaRPr kumimoji="1" lang="en-US" altLang="ja-JP" b="1" dirty="0">
              <a:solidFill>
                <a:srgbClr val="C00000"/>
              </a:solidFill>
              <a:ea typeface="MS PGothic" pitchFamily="34" charset="-128"/>
              <a:sym typeface="Symbol" pitchFamily="18" charset="2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000628" y="5006010"/>
            <a:ext cx="4138274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b="1" dirty="0" smtClean="0">
                <a:solidFill>
                  <a:srgbClr val="002060"/>
                </a:solidFill>
                <a:ea typeface="MS PGothic" pitchFamily="34" charset="-128"/>
              </a:rPr>
              <a:t>Belle</a:t>
            </a:r>
          </a:p>
          <a:p>
            <a:pPr>
              <a:lnSpc>
                <a:spcPct val="100000"/>
              </a:lnSpc>
            </a:pPr>
            <a:r>
              <a:rPr kumimoji="1" lang="en-US" altLang="ja-JP" b="1" dirty="0" smtClean="0">
                <a:solidFill>
                  <a:srgbClr val="002060"/>
                </a:solidFill>
                <a:ea typeface="MS PGothic" pitchFamily="34" charset="-128"/>
              </a:rPr>
              <a:t>completed data taking on June, 2010</a:t>
            </a:r>
          </a:p>
          <a:p>
            <a:pPr>
              <a:lnSpc>
                <a:spcPct val="100000"/>
              </a:lnSpc>
            </a:pPr>
            <a:r>
              <a:rPr kumimoji="1" lang="en-US" altLang="ja-JP" b="1" dirty="0" smtClean="0">
                <a:solidFill>
                  <a:srgbClr val="002060"/>
                </a:solidFill>
                <a:ea typeface="MS PGothic" pitchFamily="34" charset="-128"/>
                <a:sym typeface="Symbol" pitchFamily="18" charset="2"/>
              </a:rPr>
              <a:t>to start </a:t>
            </a:r>
            <a:r>
              <a:rPr kumimoji="1" lang="en-US" altLang="ja-JP" b="1" dirty="0" smtClean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Su</a:t>
            </a:r>
            <a:r>
              <a:rPr kumimoji="1" lang="ru-RU" altLang="ja-JP" b="1" dirty="0" smtClean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р</a:t>
            </a:r>
            <a:r>
              <a:rPr kumimoji="1" lang="en-US" altLang="ja-JP" b="1" dirty="0" smtClean="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erKEKB/Belle II upgrade</a:t>
            </a:r>
            <a:endParaRPr kumimoji="1" lang="en-US" altLang="ja-JP" b="1" dirty="0">
              <a:solidFill>
                <a:srgbClr val="C00000"/>
              </a:solidFill>
              <a:ea typeface="MS PGothic" pitchFamily="34" charset="-128"/>
              <a:sym typeface="Symbol" pitchFamily="18" charset="2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537" y="4005064"/>
            <a:ext cx="4176464" cy="2645221"/>
            <a:chOff x="3127" y="2341"/>
            <a:chExt cx="2633" cy="1757"/>
          </a:xfrm>
        </p:grpSpPr>
        <p:pic>
          <p:nvPicPr>
            <p:cNvPr id="21515" name="Picture 7" descr="de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7" y="2765"/>
              <a:ext cx="2633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9" y="2341"/>
              <a:ext cx="371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513202"/>
            <a:ext cx="8712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it-IT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it-IT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− </a:t>
            </a:r>
            <a:r>
              <a:rPr lang="it-IT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J/</a:t>
            </a:r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cross section is inconsistent with a single pick of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Y(4260)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Two peaks are favored over one peak by 7.6 </a:t>
            </a:r>
            <a:r>
              <a:rPr lang="el-G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4434248"/>
          <a:ext cx="8424936" cy="188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6234"/>
                <a:gridCol w="2106234"/>
                <a:gridCol w="2106234"/>
                <a:gridCol w="2106234"/>
              </a:tblGrid>
              <a:tr h="280636">
                <a:tc>
                  <a:txBody>
                    <a:bodyPr/>
                    <a:lstStyle/>
                    <a:p>
                      <a:pPr algn="l"/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M,</a:t>
                      </a:r>
                      <a:r>
                        <a:rPr lang="en-US" sz="1600" b="1" baseline="0" dirty="0" smtClean="0"/>
                        <a:t> GeV/c</a:t>
                      </a:r>
                      <a:r>
                        <a:rPr lang="en-US" sz="1600" b="1" baseline="30000" dirty="0" smtClean="0"/>
                        <a:t>2</a:t>
                      </a:r>
                      <a:endParaRPr lang="en-US" sz="1600" b="1" baseline="300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Γ</a:t>
                      </a:r>
                      <a:r>
                        <a:rPr lang="en-US" sz="1600" b="1" dirty="0" smtClean="0"/>
                        <a:t>, MeV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Decay</a:t>
                      </a:r>
                      <a:r>
                        <a:rPr lang="en-US" sz="1600" b="1" baseline="0" dirty="0" smtClean="0"/>
                        <a:t> mode 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7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X(4260), PDG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4230±8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55±19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smtClean="0"/>
                        <a:t>π</a:t>
                      </a:r>
                      <a:r>
                        <a:rPr lang="it-IT" sz="1600" b="1" baseline="30000" smtClean="0"/>
                        <a:t>+</a:t>
                      </a:r>
                      <a:r>
                        <a:rPr lang="el-GR" sz="1600" b="1" smtClean="0"/>
                        <a:t>π</a:t>
                      </a:r>
                      <a:r>
                        <a:rPr lang="it-IT" sz="1600" b="1" baseline="30000" smtClean="0"/>
                        <a:t>− </a:t>
                      </a:r>
                      <a:r>
                        <a:rPr lang="it-IT" sz="1600" b="1" smtClean="0"/>
                        <a:t>J/</a:t>
                      </a:r>
                      <a:r>
                        <a:rPr lang="el-GR" sz="1600" b="1" smtClean="0"/>
                        <a:t>ψ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Y(4220),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BESIII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4222.0±3.1±1.4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44.1±4.3±2.0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600" b="1" baseline="30000" smtClean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l-GR" sz="1600" b="1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600" b="1" baseline="30000" smtClean="0">
                          <a:solidFill>
                            <a:srgbClr val="C00000"/>
                          </a:solidFill>
                        </a:rPr>
                        <a:t>− </a:t>
                      </a:r>
                      <a:r>
                        <a:rPr lang="it-IT" sz="1600" b="1" smtClean="0">
                          <a:solidFill>
                            <a:srgbClr val="C00000"/>
                          </a:solidFill>
                        </a:rPr>
                        <a:t>J/</a:t>
                      </a:r>
                      <a:r>
                        <a:rPr lang="el-GR" sz="1600" b="1" smtClean="0">
                          <a:solidFill>
                            <a:srgbClr val="C00000"/>
                          </a:solidFill>
                        </a:rPr>
                        <a:t>ψ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9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X(4360),</a:t>
                      </a:r>
                      <a:r>
                        <a:rPr lang="en-GB" sz="1600" b="1" baseline="0" dirty="0" smtClean="0"/>
                        <a:t>  </a:t>
                      </a:r>
                      <a:r>
                        <a:rPr lang="en-US" sz="1600" b="1" dirty="0" smtClean="0"/>
                        <a:t>PDG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4341±8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102±9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u="none" dirty="0" smtClean="0"/>
                        <a:t>π</a:t>
                      </a:r>
                      <a:r>
                        <a:rPr lang="it-IT" sz="1600" b="1" u="none" baseline="30000" dirty="0" smtClean="0"/>
                        <a:t>+</a:t>
                      </a:r>
                      <a:r>
                        <a:rPr lang="el-GR" sz="1600" b="1" u="none" dirty="0" smtClean="0"/>
                        <a:t>π</a:t>
                      </a:r>
                      <a:r>
                        <a:rPr lang="it-IT" sz="1600" b="1" u="none" baseline="30000" dirty="0" smtClean="0"/>
                        <a:t>− </a:t>
                      </a:r>
                      <a:r>
                        <a:rPr lang="el-GR" sz="1600" b="1" u="none" dirty="0" smtClean="0"/>
                        <a:t>ψ</a:t>
                      </a:r>
                      <a:r>
                        <a:rPr lang="en-US" sz="1600" b="1" u="none" dirty="0" smtClean="0"/>
                        <a:t>(2S)</a:t>
                      </a:r>
                      <a:endParaRPr lang="en-GB" sz="1600" b="1" u="none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Y(4360), BESIII</a:t>
                      </a:r>
                      <a:endParaRPr lang="en-GB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4320.0±10.4±7.0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101.4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</a:rPr>
                        <a:t>+25.3</a:t>
                      </a:r>
                      <a:r>
                        <a:rPr lang="en-US" sz="1600" b="1" baseline="-26000" dirty="0" smtClean="0">
                          <a:solidFill>
                            <a:srgbClr val="C00000"/>
                          </a:solidFill>
                        </a:rPr>
                        <a:t>−19.7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±10.2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u="sng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600" b="1" u="sng" baseline="30000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l-GR" sz="1600" b="1" u="sng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600" b="1" u="sng" baseline="30000" dirty="0" smtClean="0">
                          <a:solidFill>
                            <a:srgbClr val="C00000"/>
                          </a:solidFill>
                        </a:rPr>
                        <a:t>− </a:t>
                      </a:r>
                      <a:r>
                        <a:rPr lang="it-IT" sz="1600" b="1" u="sng" dirty="0" smtClean="0">
                          <a:solidFill>
                            <a:srgbClr val="C00000"/>
                          </a:solidFill>
                        </a:rPr>
                        <a:t>J/</a:t>
                      </a:r>
                      <a:r>
                        <a:rPr lang="el-GR" sz="1600" b="1" u="sng" dirty="0" smtClean="0">
                          <a:solidFill>
                            <a:srgbClr val="C00000"/>
                          </a:solidFill>
                        </a:rPr>
                        <a:t>ψ</a:t>
                      </a:r>
                      <a:endParaRPr lang="en-GB" sz="1600" b="1" u="sng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Группа 14"/>
          <p:cNvGrpSpPr/>
          <p:nvPr/>
        </p:nvGrpSpPr>
        <p:grpSpPr>
          <a:xfrm>
            <a:off x="50017" y="71414"/>
            <a:ext cx="9058487" cy="3357586"/>
            <a:chOff x="0" y="-151678"/>
            <a:chExt cx="9058487" cy="3357586"/>
          </a:xfrm>
        </p:grpSpPr>
        <p:pic>
          <p:nvPicPr>
            <p:cNvPr id="9216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32656"/>
              <a:ext cx="9058487" cy="287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4" name="Rectangle 4"/>
            <p:cNvSpPr>
              <a:spLocks noChangeArrowheads="1"/>
            </p:cNvSpPr>
            <p:nvPr/>
          </p:nvSpPr>
          <p:spPr bwMode="auto">
            <a:xfrm>
              <a:off x="950083" y="-151678"/>
              <a:ext cx="71768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cs typeface="Arial" charset="0"/>
                </a:rPr>
                <a:t>New</a:t>
              </a:r>
              <a:r>
                <a:rPr kumimoji="0" lang="en-US" sz="2800" b="1" i="0" u="none" strike="noStrike" cap="none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cs typeface="Arial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+mj-lt"/>
                  <a:cs typeface="Arial" charset="0"/>
                </a:rPr>
                <a:t>p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cs typeface="Arial" charset="0"/>
                </a:rPr>
                <a:t>recise</a:t>
              </a:r>
              <a:r>
                <a:rPr kumimoji="0" lang="en-US" sz="2800" b="1" i="0" u="none" strike="noStrike" cap="none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cs typeface="Arial" charset="0"/>
                </a:rPr>
                <a:t> measurements of </a:t>
              </a:r>
              <a:r>
                <a:rPr lang="it-IT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e</a:t>
              </a:r>
              <a:r>
                <a:rPr lang="it-IT" sz="2800" b="1" baseline="30000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+</a:t>
              </a:r>
              <a:r>
                <a:rPr lang="it-IT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e</a:t>
              </a:r>
              <a:r>
                <a:rPr lang="it-IT" sz="2800" b="1" baseline="30000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−</a:t>
              </a:r>
              <a:r>
                <a:rPr lang="it-IT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 →</a:t>
              </a:r>
              <a:r>
                <a:rPr lang="el-GR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π</a:t>
              </a:r>
              <a:r>
                <a:rPr lang="it-IT" sz="2800" b="1" baseline="30000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+</a:t>
              </a:r>
              <a:r>
                <a:rPr lang="el-GR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π</a:t>
              </a:r>
              <a:r>
                <a:rPr lang="it-IT" sz="2800" b="1" baseline="30000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− </a:t>
              </a:r>
              <a:r>
                <a:rPr lang="it-IT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J/</a:t>
              </a:r>
              <a:r>
                <a:rPr lang="el-GR" sz="2800" b="1" dirty="0" smtClean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ψ </a:t>
              </a:r>
              <a:endPara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715911" y="476672"/>
              <a:ext cx="1568057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i="1" dirty="0" smtClean="0">
                  <a:cs typeface="Arial" charset="0"/>
                </a:rPr>
                <a:t>PRL118 </a:t>
              </a:r>
              <a:r>
                <a:rPr lang="en-US" sz="1100" b="1" i="1" dirty="0" smtClean="0">
                  <a:cs typeface="Arial" charset="0"/>
                </a:rPr>
                <a:t>092001 </a:t>
              </a:r>
              <a:r>
                <a:rPr lang="ru-RU" sz="1100" b="1" i="1" dirty="0" smtClean="0">
                  <a:cs typeface="Arial" charset="0"/>
                </a:rPr>
                <a:t>(2017) </a:t>
              </a:r>
              <a:endParaRPr lang="en-GB" sz="1100" i="1" dirty="0"/>
            </a:p>
          </p:txBody>
        </p:sp>
        <p:pic>
          <p:nvPicPr>
            <p:cNvPr id="11" name="Рисунок 10" descr="bes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1840" y="836712"/>
              <a:ext cx="896373" cy="792088"/>
            </a:xfrm>
            <a:prstGeom prst="rect">
              <a:avLst/>
            </a:prstGeom>
          </p:spPr>
        </p:pic>
        <p:pic>
          <p:nvPicPr>
            <p:cNvPr id="12" name="Рисунок 11" descr="bes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6107" y="548680"/>
              <a:ext cx="896373" cy="792088"/>
            </a:xfrm>
            <a:prstGeom prst="rect">
              <a:avLst/>
            </a:prstGeom>
          </p:spPr>
        </p:pic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80894" y="-24"/>
            <a:ext cx="87488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Arial" charset="0"/>
              </a:rPr>
              <a:t>New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charset="0"/>
              </a:rPr>
              <a:t>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Arial" charset="0"/>
              </a:rPr>
              <a:t>recise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Arial" charset="0"/>
              </a:rPr>
              <a:t> measurements of </a:t>
            </a:r>
            <a:r>
              <a:rPr lang="it-IT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+</a:t>
            </a:r>
            <a:r>
              <a:rPr lang="it-IT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−</a:t>
            </a:r>
            <a:r>
              <a:rPr lang="it-IT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→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+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− 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ψ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(2S),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latin typeface="+mj-lt"/>
              </a:rPr>
              <a:t>−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latin typeface="+mj-lt"/>
              </a:rPr>
              <a:t>c</a:t>
            </a:r>
            <a:endParaRPr lang="en-GB" sz="2800" b="1" baseline="-25000" dirty="0" smtClean="0">
              <a:solidFill>
                <a:srgbClr val="C00000"/>
              </a:solidFill>
              <a:latin typeface="+mj-l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23725" y="4509120"/>
          <a:ext cx="6048671" cy="2010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433"/>
                <a:gridCol w="1443433"/>
                <a:gridCol w="1512168"/>
                <a:gridCol w="1649637"/>
              </a:tblGrid>
              <a:tr h="316340">
                <a:tc>
                  <a:txBody>
                    <a:bodyPr/>
                    <a:lstStyle/>
                    <a:p>
                      <a:pPr algn="l"/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M,</a:t>
                      </a:r>
                      <a:r>
                        <a:rPr lang="en-US" sz="1600" b="1" baseline="0" dirty="0" smtClean="0"/>
                        <a:t> GeV/c2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Γ</a:t>
                      </a:r>
                      <a:r>
                        <a:rPr lang="en-US" sz="1600" b="1" dirty="0" smtClean="0"/>
                        <a:t>, MeV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Decay</a:t>
                      </a:r>
                      <a:r>
                        <a:rPr lang="en-US" sz="1600" b="1" baseline="0" dirty="0" smtClean="0"/>
                        <a:t> mode 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011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baseline="0" dirty="0" smtClean="0">
                          <a:solidFill>
                            <a:srgbClr val="C00000"/>
                          </a:solidFill>
                        </a:rPr>
                        <a:t>Y(4220)</a:t>
                      </a:r>
                      <a:endParaRPr lang="en-GB" sz="1400" b="1" u="none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4209.5±7.4±1.4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80.1±24.6±2.9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l-GR" sz="1400" b="1" u="none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rgbClr val="C00000"/>
                          </a:solidFill>
                        </a:rPr>
                        <a:t>− </a:t>
                      </a:r>
                      <a:r>
                        <a:rPr lang="el-GR" sz="1400" b="1" u="none" dirty="0" smtClean="0">
                          <a:solidFill>
                            <a:srgbClr val="C00000"/>
                          </a:solidFill>
                        </a:rPr>
                        <a:t>ψ</a:t>
                      </a:r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(2S)</a:t>
                      </a:r>
                      <a:endParaRPr lang="en-GB" sz="1400" b="1" u="none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011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baseline="0" dirty="0" smtClean="0">
                          <a:solidFill>
                            <a:srgbClr val="C00000"/>
                          </a:solidFill>
                        </a:rPr>
                        <a:t>Y(4220)</a:t>
                      </a:r>
                      <a:endParaRPr lang="en-GB" sz="1400" b="1" u="none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4218.4</a:t>
                      </a:r>
                      <a:r>
                        <a:rPr lang="en-US" sz="1400" b="1" u="none" baseline="30000" dirty="0" smtClean="0">
                          <a:solidFill>
                            <a:srgbClr val="C00000"/>
                          </a:solidFill>
                        </a:rPr>
                        <a:t>+5.5</a:t>
                      </a:r>
                      <a:r>
                        <a:rPr lang="en-US" sz="1400" b="1" u="none" baseline="-25000" dirty="0" smtClean="0">
                          <a:solidFill>
                            <a:srgbClr val="C00000"/>
                          </a:solidFill>
                        </a:rPr>
                        <a:t>−4.5</a:t>
                      </a:r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±0.9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66.0</a:t>
                      </a:r>
                      <a:r>
                        <a:rPr lang="en-US" sz="1400" b="1" u="none" baseline="30000" dirty="0" smtClean="0">
                          <a:solidFill>
                            <a:srgbClr val="C00000"/>
                          </a:solidFill>
                        </a:rPr>
                        <a:t>+12.3</a:t>
                      </a:r>
                      <a:r>
                        <a:rPr lang="en-US" sz="1400" b="1" u="none" baseline="-25000" dirty="0" smtClean="0">
                          <a:solidFill>
                            <a:srgbClr val="C00000"/>
                          </a:solidFill>
                        </a:rPr>
                        <a:t>−8.3</a:t>
                      </a:r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±0.4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l-GR" sz="1400" b="1" u="none" dirty="0" smtClean="0">
                          <a:solidFill>
                            <a:srgbClr val="C00000"/>
                          </a:solidFill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rgbClr val="C00000"/>
                          </a:solidFill>
                        </a:rPr>
                        <a:t>− </a:t>
                      </a:r>
                      <a:r>
                        <a:rPr lang="en-US" sz="1400" b="1" u="none" baseline="0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1400" b="1" u="none" baseline="-250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endParaRPr lang="en-GB" sz="1400" b="1" u="none" baseline="-2500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 smtClean="0"/>
                        <a:t>Y(4390)</a:t>
                      </a:r>
                      <a:endParaRPr lang="en-GB" sz="1400" b="1" u="none" baseline="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4383.8±4.2±0.8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84.2±12.5±2.1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smtClean="0"/>
                        <a:t>π</a:t>
                      </a:r>
                      <a:r>
                        <a:rPr lang="it-IT" sz="1400" b="1" u="none" baseline="30000" smtClean="0"/>
                        <a:t>+</a:t>
                      </a:r>
                      <a:r>
                        <a:rPr lang="el-GR" sz="1400" b="1" u="none" smtClean="0"/>
                        <a:t>π</a:t>
                      </a:r>
                      <a:r>
                        <a:rPr lang="it-IT" sz="1400" b="1" u="none" baseline="30000" smtClean="0"/>
                        <a:t>− </a:t>
                      </a:r>
                      <a:r>
                        <a:rPr lang="el-GR" sz="1400" b="1" u="none" smtClean="0"/>
                        <a:t>ψ</a:t>
                      </a:r>
                      <a:r>
                        <a:rPr lang="en-US" sz="1400" b="1" u="none" dirty="0" smtClean="0"/>
                        <a:t>(2S)</a:t>
                      </a:r>
                      <a:endParaRPr lang="en-GB" sz="1400" b="1" u="none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011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 smtClean="0"/>
                        <a:t>Y(4390)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4391.5</a:t>
                      </a:r>
                      <a:r>
                        <a:rPr lang="en-US" sz="1400" b="1" u="none" baseline="30000" dirty="0" smtClean="0"/>
                        <a:t>+6.3</a:t>
                      </a:r>
                      <a:r>
                        <a:rPr lang="en-US" sz="1400" b="1" u="none" baseline="-25000" dirty="0" smtClean="0"/>
                        <a:t>−6.8</a:t>
                      </a:r>
                      <a:r>
                        <a:rPr lang="en-US" sz="1400" b="1" u="none" dirty="0" smtClean="0"/>
                        <a:t>±0.9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139.5</a:t>
                      </a:r>
                      <a:r>
                        <a:rPr lang="en-US" sz="1400" b="1" u="none" baseline="30000" dirty="0" smtClean="0"/>
                        <a:t>+16.2</a:t>
                      </a:r>
                      <a:r>
                        <a:rPr lang="en-US" sz="1400" b="1" u="none" baseline="-25000" dirty="0" smtClean="0"/>
                        <a:t>−20.6</a:t>
                      </a:r>
                      <a:r>
                        <a:rPr lang="en-US" sz="1400" b="1" u="none" dirty="0" smtClean="0"/>
                        <a:t>±0.6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dirty="0" smtClean="0"/>
                        <a:t>π</a:t>
                      </a:r>
                      <a:r>
                        <a:rPr lang="it-IT" sz="1400" b="1" u="none" baseline="30000" dirty="0" smtClean="0"/>
                        <a:t>+</a:t>
                      </a:r>
                      <a:r>
                        <a:rPr lang="el-GR" sz="1400" b="1" u="none" dirty="0" smtClean="0"/>
                        <a:t>π</a:t>
                      </a:r>
                      <a:r>
                        <a:rPr lang="it-IT" sz="1400" b="1" u="none" baseline="30000" dirty="0" smtClean="0"/>
                        <a:t>− </a:t>
                      </a:r>
                      <a:r>
                        <a:rPr lang="en-US" sz="1400" b="1" u="none" baseline="0" dirty="0" smtClean="0"/>
                        <a:t>h</a:t>
                      </a:r>
                      <a:r>
                        <a:rPr lang="en-US" sz="1400" b="1" u="none" baseline="-25000" dirty="0" smtClean="0"/>
                        <a:t>c</a:t>
                      </a:r>
                      <a:endParaRPr lang="en-GB" sz="1400" b="1" u="none" baseline="-250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3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/>
                        <a:t>X(4360),</a:t>
                      </a:r>
                      <a:r>
                        <a:rPr lang="en-GB" sz="1400" b="1" u="sng" baseline="0" dirty="0" smtClean="0"/>
                        <a:t>  </a:t>
                      </a:r>
                      <a:r>
                        <a:rPr lang="en-US" sz="1400" b="1" u="sng" dirty="0" smtClean="0"/>
                        <a:t>PDG</a:t>
                      </a:r>
                      <a:endParaRPr lang="en-GB" sz="1400" b="1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 smtClean="0"/>
                        <a:t>4341±8</a:t>
                      </a:r>
                      <a:endParaRPr lang="en-GB" sz="1400" b="1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 smtClean="0"/>
                        <a:t>102±9</a:t>
                      </a:r>
                      <a:endParaRPr lang="en-GB" sz="1400" b="1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sng" dirty="0" smtClean="0"/>
                        <a:t>π</a:t>
                      </a:r>
                      <a:r>
                        <a:rPr lang="it-IT" sz="1400" b="1" u="sng" baseline="30000" dirty="0" smtClean="0"/>
                        <a:t>+</a:t>
                      </a:r>
                      <a:r>
                        <a:rPr lang="el-GR" sz="1400" b="1" u="sng" dirty="0" smtClean="0"/>
                        <a:t>π</a:t>
                      </a:r>
                      <a:r>
                        <a:rPr lang="it-IT" sz="1400" b="1" u="sng" baseline="30000" dirty="0" smtClean="0"/>
                        <a:t>− </a:t>
                      </a:r>
                      <a:r>
                        <a:rPr lang="el-GR" sz="1400" b="1" u="sng" dirty="0" smtClean="0"/>
                        <a:t>ψ</a:t>
                      </a:r>
                      <a:r>
                        <a:rPr lang="en-US" sz="1400" b="1" u="sng" dirty="0" smtClean="0"/>
                        <a:t>(2S)</a:t>
                      </a:r>
                      <a:endParaRPr lang="en-GB" sz="1400" b="1" u="sng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Группа 23"/>
          <p:cNvGrpSpPr/>
          <p:nvPr/>
        </p:nvGrpSpPr>
        <p:grpSpPr>
          <a:xfrm>
            <a:off x="179512" y="594568"/>
            <a:ext cx="8568952" cy="3810606"/>
            <a:chOff x="179512" y="594568"/>
            <a:chExt cx="8568952" cy="3810606"/>
          </a:xfrm>
        </p:grpSpPr>
        <p:pic>
          <p:nvPicPr>
            <p:cNvPr id="1536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594568"/>
              <a:ext cx="4091313" cy="343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51520" y="4005064"/>
              <a:ext cx="583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BESIII confirms lineshape in </a:t>
              </a:r>
              <a:r>
                <a:rPr lang="it-IT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20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it-IT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20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−</a:t>
              </a:r>
              <a:r>
                <a:rPr lang="it-IT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→</a:t>
              </a:r>
              <a:r>
                <a:rPr lang="el-GR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20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l-GR" sz="2000" b="1" baseline="30000" dirty="0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−</a:t>
              </a:r>
              <a:r>
                <a:rPr lang="el-GR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(2S) </a:t>
              </a:r>
              <a:endPara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603" name="Rectangle 3"/>
            <p:cNvSpPr>
              <a:spLocks noChangeArrowheads="1"/>
            </p:cNvSpPr>
            <p:nvPr/>
          </p:nvSpPr>
          <p:spPr bwMode="auto">
            <a:xfrm>
              <a:off x="971600" y="836712"/>
              <a:ext cx="1584176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i="1" dirty="0" smtClean="0">
                  <a:cs typeface="Arial" charset="0"/>
                </a:rPr>
                <a:t>PRD96 032004 </a:t>
              </a:r>
              <a:r>
                <a:rPr kumimoji="0" lang="ru-RU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(2017) </a:t>
              </a:r>
            </a:p>
          </p:txBody>
        </p:sp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2032" y="666576"/>
              <a:ext cx="4396432" cy="3096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7092280" y="810592"/>
              <a:ext cx="1584176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i="1" dirty="0" smtClean="0">
                  <a:cs typeface="Arial" charset="0"/>
                </a:rPr>
                <a:t>PR</a:t>
              </a:r>
              <a:r>
                <a:rPr lang="en-US" sz="1100" b="1" i="1" dirty="0" smtClean="0">
                  <a:cs typeface="Arial" charset="0"/>
                </a:rPr>
                <a:t>L118</a:t>
              </a:r>
              <a:r>
                <a:rPr lang="ru-RU" sz="1100" b="1" i="1" dirty="0" smtClean="0">
                  <a:cs typeface="Arial" charset="0"/>
                </a:rPr>
                <a:t> 0</a:t>
              </a:r>
              <a:r>
                <a:rPr lang="en-US" sz="1100" b="1" i="1" dirty="0" smtClean="0">
                  <a:cs typeface="Arial" charset="0"/>
                </a:rPr>
                <a:t>92002</a:t>
              </a:r>
              <a:r>
                <a:rPr lang="ru-RU" sz="1100" b="1" i="1" dirty="0" smtClean="0">
                  <a:cs typeface="Arial" charset="0"/>
                </a:rPr>
                <a:t> </a:t>
              </a:r>
              <a:r>
                <a:rPr kumimoji="0" lang="ru-RU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(2017) </a:t>
              </a:r>
            </a:p>
          </p:txBody>
        </p:sp>
        <p:grpSp>
          <p:nvGrpSpPr>
            <p:cNvPr id="5" name="Группа 22"/>
            <p:cNvGrpSpPr/>
            <p:nvPr/>
          </p:nvGrpSpPr>
          <p:grpSpPr>
            <a:xfrm>
              <a:off x="1083339" y="1124744"/>
              <a:ext cx="7553386" cy="936104"/>
              <a:chOff x="1083339" y="1124744"/>
              <a:chExt cx="7553386" cy="936104"/>
            </a:xfrm>
          </p:grpSpPr>
          <p:pic>
            <p:nvPicPr>
              <p:cNvPr id="17" name="Рисунок 16" descr="bes3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83339" y="1268760"/>
                <a:ext cx="896373" cy="792088"/>
              </a:xfrm>
              <a:prstGeom prst="rect">
                <a:avLst/>
              </a:prstGeom>
            </p:spPr>
          </p:pic>
          <p:pic>
            <p:nvPicPr>
              <p:cNvPr id="19" name="Рисунок 18" descr="bes3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0352" y="1124744"/>
                <a:ext cx="896373" cy="792088"/>
              </a:xfrm>
              <a:prstGeom prst="rect">
                <a:avLst/>
              </a:prstGeom>
            </p:spPr>
          </p:pic>
        </p:grpSp>
      </p:grpSp>
      <p:sp>
        <p:nvSpPr>
          <p:cNvPr id="36" name="Прямоугольник 35"/>
          <p:cNvSpPr/>
          <p:nvPr/>
        </p:nvSpPr>
        <p:spPr>
          <a:xfrm>
            <a:off x="7826543" y="1052736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/>
              <a:t>π</a:t>
            </a:r>
            <a:r>
              <a:rPr lang="it-IT" b="1" baseline="30000" dirty="0" smtClean="0"/>
              <a:t>+</a:t>
            </a:r>
            <a:r>
              <a:rPr lang="el-GR" b="1" dirty="0" smtClean="0"/>
              <a:t>π</a:t>
            </a:r>
            <a:r>
              <a:rPr lang="it-IT" b="1" baseline="30000" dirty="0" smtClean="0"/>
              <a:t>− </a:t>
            </a:r>
            <a:r>
              <a:rPr lang="en-US" b="1" dirty="0" smtClean="0"/>
              <a:t>h</a:t>
            </a:r>
            <a:r>
              <a:rPr lang="en-US" b="1" baseline="-25000" dirty="0" smtClean="0"/>
              <a:t>c</a:t>
            </a:r>
            <a:endParaRPr lang="en-GB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043608" y="1196752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smtClean="0">
                <a:cs typeface="Times New Roman" pitchFamily="18" charset="0"/>
              </a:rPr>
              <a:t>π</a:t>
            </a:r>
            <a:r>
              <a:rPr lang="it-IT" b="1" baseline="30000" smtClean="0">
                <a:cs typeface="Times New Roman" pitchFamily="18" charset="0"/>
              </a:rPr>
              <a:t>+</a:t>
            </a:r>
            <a:r>
              <a:rPr lang="el-GR" b="1" smtClean="0">
                <a:cs typeface="Times New Roman" pitchFamily="18" charset="0"/>
              </a:rPr>
              <a:t>π</a:t>
            </a:r>
            <a:r>
              <a:rPr lang="it-IT" b="1" baseline="30000" smtClean="0">
                <a:cs typeface="Times New Roman" pitchFamily="18" charset="0"/>
              </a:rPr>
              <a:t>− </a:t>
            </a:r>
            <a:r>
              <a:rPr lang="el-GR" b="1" smtClean="0">
                <a:cs typeface="Times New Roman" pitchFamily="18" charset="0"/>
              </a:rPr>
              <a:t>ψ</a:t>
            </a:r>
            <a:r>
              <a:rPr lang="en-US" b="1" dirty="0" smtClean="0">
                <a:cs typeface="Times New Roman" pitchFamily="18" charset="0"/>
              </a:rPr>
              <a:t>(2S)</a:t>
            </a:r>
            <a:r>
              <a:rPr lang="el-GR" b="1" smtClean="0">
                <a:cs typeface="Times New Roman" pitchFamily="18" charset="0"/>
              </a:rPr>
              <a:t> </a:t>
            </a:r>
            <a:endParaRPr lang="en-GB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70489" y="0"/>
            <a:ext cx="2815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−</a:t>
            </a:r>
            <a:r>
              <a:rPr lang="it-IT" sz="2800" b="1" dirty="0" smtClean="0">
                <a:solidFill>
                  <a:srgbClr val="C00000"/>
                </a:solidFill>
                <a:cs typeface="Times New Roman" pitchFamily="18" charset="0"/>
              </a:rPr>
              <a:t> →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it-IT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</a:rPr>
              <a:t>ψ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(2S)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21962" y="489588"/>
            <a:ext cx="4792980" cy="3368040"/>
            <a:chOff x="357158" y="418150"/>
            <a:chExt cx="4792980" cy="33680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418150"/>
              <a:ext cx="4792980" cy="3368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Прямая со стрелкой 9"/>
            <p:cNvCxnSpPr/>
            <p:nvPr/>
          </p:nvCxnSpPr>
          <p:spPr>
            <a:xfrm rot="16200000" flipV="1">
              <a:off x="2884010" y="2669703"/>
              <a:ext cx="507061" cy="11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643174" y="2845354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Y(4360)?</a:t>
              </a:r>
              <a:endParaRPr lang="en-GB" sz="1600" b="1" dirty="0"/>
            </a:p>
          </p:txBody>
        </p:sp>
      </p:grp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07504" y="4560607"/>
          <a:ext cx="5400600" cy="1440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2726"/>
                <a:gridCol w="1563332"/>
                <a:gridCol w="1421211"/>
                <a:gridCol w="1563331"/>
              </a:tblGrid>
              <a:tr h="341174">
                <a:tc>
                  <a:txBody>
                    <a:bodyPr/>
                    <a:lstStyle/>
                    <a:p>
                      <a:pPr algn="l"/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M,</a:t>
                      </a:r>
                      <a:r>
                        <a:rPr lang="en-US" sz="1600" b="1" baseline="0" dirty="0" smtClean="0"/>
                        <a:t> GeV/c2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Γ</a:t>
                      </a:r>
                      <a:r>
                        <a:rPr lang="en-US" sz="1600" b="1" dirty="0" smtClean="0"/>
                        <a:t>, MeV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Decay</a:t>
                      </a:r>
                      <a:r>
                        <a:rPr lang="en-US" sz="1600" b="1" baseline="0" dirty="0" smtClean="0"/>
                        <a:t> mode </a:t>
                      </a:r>
                      <a:endParaRPr lang="en-GB" sz="16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329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baseline="0" dirty="0" smtClean="0"/>
                        <a:t>Y(4220)</a:t>
                      </a:r>
                      <a:endParaRPr lang="en-GB" sz="1400" b="1" u="none" baseline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4209.5±7.4±1.4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80.1±24.6±2.9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smtClean="0"/>
                        <a:t>π</a:t>
                      </a:r>
                      <a:r>
                        <a:rPr lang="it-IT" sz="1400" b="1" u="none" baseline="30000" smtClean="0"/>
                        <a:t>+</a:t>
                      </a:r>
                      <a:r>
                        <a:rPr lang="el-GR" sz="1400" b="1" u="none" smtClean="0"/>
                        <a:t>π</a:t>
                      </a:r>
                      <a:r>
                        <a:rPr lang="it-IT" sz="1400" b="1" u="none" baseline="30000" smtClean="0"/>
                        <a:t>− </a:t>
                      </a:r>
                      <a:r>
                        <a:rPr lang="el-GR" sz="1400" b="1" u="none" smtClean="0"/>
                        <a:t>ψ</a:t>
                      </a:r>
                      <a:r>
                        <a:rPr lang="en-US" sz="1400" b="1" u="none" dirty="0" smtClean="0"/>
                        <a:t>(2S)</a:t>
                      </a:r>
                      <a:endParaRPr lang="en-GB" sz="1400" b="1" u="none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329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baseline="0" dirty="0" smtClean="0"/>
                        <a:t>Y(4220)</a:t>
                      </a:r>
                      <a:endParaRPr lang="en-GB" sz="1400" b="1" u="none" baseline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4218.4</a:t>
                      </a:r>
                      <a:r>
                        <a:rPr lang="en-US" sz="1400" b="1" u="none" baseline="30000" dirty="0" smtClean="0"/>
                        <a:t>+5.5</a:t>
                      </a:r>
                      <a:r>
                        <a:rPr lang="en-US" sz="1400" b="1" u="none" baseline="-25000" dirty="0" smtClean="0"/>
                        <a:t>−4.5</a:t>
                      </a:r>
                      <a:r>
                        <a:rPr lang="en-US" sz="1400" b="1" u="none" dirty="0" smtClean="0"/>
                        <a:t>±0.9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/>
                        <a:t>66.0</a:t>
                      </a:r>
                      <a:r>
                        <a:rPr lang="en-US" sz="1400" b="1" u="none" baseline="30000" dirty="0" smtClean="0"/>
                        <a:t>+12.3</a:t>
                      </a:r>
                      <a:r>
                        <a:rPr lang="en-US" sz="1400" b="1" u="none" baseline="-25000" dirty="0" smtClean="0"/>
                        <a:t>−8.3</a:t>
                      </a:r>
                      <a:r>
                        <a:rPr lang="en-US" sz="1400" b="1" u="none" dirty="0" smtClean="0"/>
                        <a:t>±0.4</a:t>
                      </a:r>
                      <a:endParaRPr lang="en-GB" sz="1400" b="1" u="non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u="none" dirty="0" smtClean="0"/>
                        <a:t>π</a:t>
                      </a:r>
                      <a:r>
                        <a:rPr lang="it-IT" sz="1400" b="1" u="none" baseline="30000" dirty="0" smtClean="0"/>
                        <a:t>+</a:t>
                      </a:r>
                      <a:r>
                        <a:rPr lang="el-GR" sz="1400" b="1" u="none" dirty="0" smtClean="0"/>
                        <a:t>π</a:t>
                      </a:r>
                      <a:r>
                        <a:rPr lang="it-IT" sz="1400" b="1" u="none" baseline="30000" dirty="0" smtClean="0"/>
                        <a:t>− </a:t>
                      </a:r>
                      <a:r>
                        <a:rPr lang="en-US" sz="1400" b="1" u="none" baseline="0" dirty="0" smtClean="0"/>
                        <a:t>h</a:t>
                      </a:r>
                      <a:r>
                        <a:rPr lang="en-US" sz="1400" b="1" u="none" baseline="-25000" dirty="0" smtClean="0"/>
                        <a:t>c</a:t>
                      </a:r>
                      <a:endParaRPr lang="en-GB" sz="1400" b="1" u="none" baseline="-250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 smtClean="0">
                          <a:solidFill>
                            <a:srgbClr val="C00000"/>
                          </a:solidFill>
                        </a:rPr>
                        <a:t>Y(4220)</a:t>
                      </a:r>
                      <a:endParaRPr lang="en-US" sz="1400" b="1" u="non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4230±8±6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smtClean="0">
                          <a:solidFill>
                            <a:srgbClr val="C00000"/>
                          </a:solidFill>
                        </a:rPr>
                        <a:t>38±12±2</a:t>
                      </a:r>
                      <a:endParaRPr lang="en-GB" sz="1400" b="1" u="non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solidFill>
                            <a:srgbClr val="C00000"/>
                          </a:solidFill>
                        </a:rPr>
                        <a:t>χ</a:t>
                      </a:r>
                      <a:r>
                        <a:rPr lang="en-US" sz="1400" b="1" baseline="-25000" dirty="0" smtClean="0">
                          <a:solidFill>
                            <a:srgbClr val="C00000"/>
                          </a:solidFill>
                        </a:rPr>
                        <a:t>c0</a:t>
                      </a:r>
                      <a:r>
                        <a:rPr lang="el-GR" sz="1400" b="1" dirty="0" smtClean="0">
                          <a:solidFill>
                            <a:srgbClr val="C00000"/>
                          </a:solidFill>
                        </a:rPr>
                        <a:t>ω</a:t>
                      </a:r>
                      <a:endParaRPr lang="en-GB" sz="1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627784" y="6093296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First measurements of </a:t>
            </a:r>
            <a:r>
              <a:rPr lang="el-GR" sz="2000" b="1" dirty="0" smtClean="0">
                <a:solidFill>
                  <a:srgbClr val="C00000"/>
                </a:solidFill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</a:rPr>
              <a:t>(4415)</a:t>
            </a:r>
            <a:r>
              <a:rPr lang="it-IT" sz="2000" b="1" dirty="0" smtClean="0">
                <a:solidFill>
                  <a:srgbClr val="C00000"/>
                </a:solidFill>
                <a:cs typeface="Times New Roman" pitchFamily="18" charset="0"/>
              </a:rPr>
              <a:t>→</a:t>
            </a:r>
            <a:r>
              <a:rPr lang="el-GR" sz="2000" b="1" dirty="0" smtClean="0">
                <a:solidFill>
                  <a:srgbClr val="C00000"/>
                </a:solidFill>
                <a:cs typeface="Times New Roman"/>
              </a:rPr>
              <a:t> χ</a:t>
            </a:r>
            <a:r>
              <a:rPr lang="en-US" sz="2000" b="1" baseline="-25000" dirty="0" smtClean="0">
                <a:solidFill>
                  <a:srgbClr val="C00000"/>
                </a:solidFill>
                <a:cs typeface="Times New Roman"/>
              </a:rPr>
              <a:t>cJ</a:t>
            </a:r>
            <a:r>
              <a:rPr lang="el-GR" sz="2000" b="1" dirty="0" smtClean="0">
                <a:solidFill>
                  <a:srgbClr val="C00000"/>
                </a:solidFill>
                <a:cs typeface="Times New Roman"/>
              </a:rPr>
              <a:t>ω</a:t>
            </a:r>
            <a:endParaRPr lang="en-US" sz="2000" b="1" dirty="0" smtClean="0">
              <a:solidFill>
                <a:srgbClr val="C00000"/>
              </a:solidFill>
              <a:cs typeface="Times New Roman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Times New Roman"/>
              </a:rPr>
              <a:t> mass, width, </a:t>
            </a:r>
            <a:r>
              <a:rPr lang="el-GR" sz="2000" dirty="0" smtClean="0">
                <a:solidFill>
                  <a:srgbClr val="002060"/>
                </a:solidFill>
                <a:cs typeface="Times New Roman"/>
              </a:rPr>
              <a:t>Γ</a:t>
            </a:r>
            <a:r>
              <a:rPr lang="en-US" sz="2000" baseline="-25000" dirty="0" smtClean="0">
                <a:solidFill>
                  <a:srgbClr val="002060"/>
                </a:solidFill>
                <a:cs typeface="Times New Roman"/>
              </a:rPr>
              <a:t>ee</a:t>
            </a:r>
            <a:r>
              <a:rPr lang="en-US" sz="2000" dirty="0" smtClean="0">
                <a:solidFill>
                  <a:srgbClr val="002060"/>
                </a:solidFill>
                <a:cs typeface="Times New Roman"/>
              </a:rPr>
              <a:t> for</a:t>
            </a:r>
            <a:r>
              <a:rPr lang="el-GR" sz="2000" dirty="0" smtClean="0">
                <a:solidFill>
                  <a:srgbClr val="002060"/>
                </a:solidFill>
              </a:rPr>
              <a:t> ψ</a:t>
            </a:r>
            <a:r>
              <a:rPr lang="en-US" sz="2000" dirty="0" smtClean="0">
                <a:solidFill>
                  <a:srgbClr val="002060"/>
                </a:solidFill>
              </a:rPr>
              <a:t>(4415)</a:t>
            </a:r>
            <a:r>
              <a:rPr lang="en-US" sz="2000" dirty="0" smtClean="0">
                <a:solidFill>
                  <a:srgbClr val="002060"/>
                </a:solidFill>
                <a:cs typeface="Times New Roman"/>
              </a:rPr>
              <a:t> are fixed to PDG parameters</a:t>
            </a:r>
            <a:endParaRPr lang="en-GB" sz="2000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5580112" y="44624"/>
            <a:ext cx="3528392" cy="5780821"/>
            <a:chOff x="5580112" y="44624"/>
            <a:chExt cx="3528392" cy="5780821"/>
          </a:xfrm>
        </p:grpSpPr>
        <p:grpSp>
          <p:nvGrpSpPr>
            <p:cNvPr id="4" name="Группа 26"/>
            <p:cNvGrpSpPr/>
            <p:nvPr/>
          </p:nvGrpSpPr>
          <p:grpSpPr>
            <a:xfrm>
              <a:off x="5580112" y="44624"/>
              <a:ext cx="3528392" cy="5780821"/>
              <a:chOff x="5580112" y="-99392"/>
              <a:chExt cx="3528392" cy="5780821"/>
            </a:xfrm>
          </p:grpSpPr>
          <p:pic>
            <p:nvPicPr>
              <p:cNvPr id="1024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80112" y="332656"/>
                <a:ext cx="3528392" cy="5348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6084168" y="-99392"/>
                <a:ext cx="2416594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e</a:t>
                </a:r>
                <a:r>
                  <a:rPr lang="it-IT" sz="2800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+</a:t>
                </a:r>
                <a:r>
                  <a:rPr lang="it-IT" sz="28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e</a:t>
                </a:r>
                <a:r>
                  <a:rPr lang="it-IT" sz="2800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−</a:t>
                </a:r>
                <a:r>
                  <a:rPr lang="it-IT" sz="28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 →</a:t>
                </a:r>
                <a:r>
                  <a:rPr lang="el-GR" sz="2800" b="1" dirty="0" smtClean="0">
                    <a:solidFill>
                      <a:srgbClr val="C00000"/>
                    </a:solidFill>
                    <a:cs typeface="Times New Roman"/>
                  </a:rPr>
                  <a:t> χ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  <a:cs typeface="Times New Roman"/>
                  </a:rPr>
                  <a:t>cJ</a:t>
                </a:r>
                <a:r>
                  <a:rPr lang="el-GR" sz="2800" b="1" dirty="0" smtClean="0">
                    <a:solidFill>
                      <a:srgbClr val="C00000"/>
                    </a:solidFill>
                    <a:cs typeface="Times New Roman"/>
                  </a:rPr>
                  <a:t>ω</a:t>
                </a:r>
                <a:endParaRPr lang="en-GB" sz="2800" b="1" dirty="0" smtClean="0">
                  <a:solidFill>
                    <a:srgbClr val="C00000"/>
                  </a:solidFill>
                </a:endParaRPr>
              </a:p>
              <a:p>
                <a:r>
                  <a:rPr lang="el-GR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 </a:t>
                </a:r>
                <a:endParaRPr lang="en-GB" dirty="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884368" y="764704"/>
                <a:ext cx="745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smtClean="0">
                    <a:cs typeface="Times New Roman"/>
                  </a:rPr>
                  <a:t>χ</a:t>
                </a:r>
                <a:r>
                  <a:rPr lang="en-US" sz="2400" b="1" baseline="-25000" dirty="0" smtClean="0">
                    <a:cs typeface="Times New Roman"/>
                  </a:rPr>
                  <a:t>c0</a:t>
                </a:r>
                <a:r>
                  <a:rPr lang="el-GR" sz="2400" b="1" smtClean="0">
                    <a:cs typeface="Times New Roman"/>
                  </a:rPr>
                  <a:t>ω</a:t>
                </a:r>
                <a:endParaRPr lang="en-GB" sz="2400" dirty="0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6202547" y="3933056"/>
                <a:ext cx="745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smtClean="0">
                    <a:cs typeface="Times New Roman"/>
                  </a:rPr>
                  <a:t>χ</a:t>
                </a:r>
                <a:r>
                  <a:rPr lang="en-US" sz="2400" b="1" baseline="-25000" dirty="0" smtClean="0">
                    <a:cs typeface="Times New Roman"/>
                  </a:rPr>
                  <a:t>c2</a:t>
                </a:r>
                <a:r>
                  <a:rPr lang="el-GR" sz="2400" b="1" smtClean="0">
                    <a:cs typeface="Times New Roman"/>
                  </a:rPr>
                  <a:t>ω</a:t>
                </a:r>
                <a:endParaRPr lang="en-GB" sz="2400" dirty="0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6202547" y="2348880"/>
                <a:ext cx="745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smtClean="0">
                    <a:cs typeface="Times New Roman"/>
                  </a:rPr>
                  <a:t>χ</a:t>
                </a:r>
                <a:r>
                  <a:rPr lang="en-US" sz="2400" b="1" baseline="-25000" dirty="0" smtClean="0">
                    <a:cs typeface="Times New Roman"/>
                  </a:rPr>
                  <a:t>c1</a:t>
                </a:r>
                <a:r>
                  <a:rPr lang="el-GR" sz="2400" b="1" smtClean="0">
                    <a:cs typeface="Times New Roman"/>
                  </a:rPr>
                  <a:t>ω</a:t>
                </a:r>
                <a:endParaRPr lang="en-GB" sz="2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43959" y="1002214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Y(4220)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Прямая со стрелкой 21"/>
              <p:cNvCxnSpPr>
                <a:stCxn id="20" idx="2"/>
              </p:cNvCxnSpPr>
              <p:nvPr/>
            </p:nvCxnSpPr>
            <p:spPr>
              <a:xfrm flipH="1">
                <a:off x="6787975" y="1340768"/>
                <a:ext cx="296169" cy="1440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372200" y="4509120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b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(4415)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Прямая со стрелкой 24"/>
              <p:cNvCxnSpPr>
                <a:stCxn id="23" idx="2"/>
              </p:cNvCxnSpPr>
              <p:nvPr/>
            </p:nvCxnSpPr>
            <p:spPr>
              <a:xfrm>
                <a:off x="6809179" y="4847674"/>
                <a:ext cx="427117" cy="93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7452320" y="719118"/>
              <a:ext cx="1512168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P</a:t>
              </a:r>
              <a:r>
                <a:rPr kumimoji="0" lang="en-US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R</a:t>
              </a:r>
              <a:r>
                <a:rPr kumimoji="0" lang="ru-RU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D93 </a:t>
              </a:r>
              <a:r>
                <a:rPr lang="ru-RU" sz="1100" b="1" i="1" dirty="0" smtClean="0">
                  <a:cs typeface="Arial" charset="0"/>
                </a:rPr>
                <a:t>011102</a:t>
              </a:r>
              <a:r>
                <a:rPr lang="ru-RU" sz="1100" i="1" dirty="0" smtClean="0">
                  <a:cs typeface="Arial" charset="0"/>
                </a:rPr>
                <a:t> </a:t>
              </a:r>
              <a:r>
                <a:rPr kumimoji="0" lang="ru-RU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(2016) </a:t>
              </a:r>
              <a:endPara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endParaRPr>
            </a:p>
          </p:txBody>
        </p:sp>
        <p:pic>
          <p:nvPicPr>
            <p:cNvPr id="24" name="Рисунок 23" descr="bes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320" y="2348880"/>
              <a:ext cx="651906" cy="576064"/>
            </a:xfrm>
            <a:prstGeom prst="rect">
              <a:avLst/>
            </a:prstGeom>
          </p:spPr>
        </p:pic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148064" y="5715016"/>
            <a:ext cx="1584176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</a:t>
            </a:r>
            <a:r>
              <a:rPr kumimoji="0" 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RL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114 </a:t>
            </a:r>
            <a:r>
              <a:rPr lang="ru-RU" sz="1100" b="1" i="1" dirty="0" smtClean="0">
                <a:cs typeface="Arial" charset="0"/>
              </a:rPr>
              <a:t>092003</a:t>
            </a:r>
            <a:r>
              <a:rPr lang="en-US" sz="1100" b="1" i="1" dirty="0" smtClean="0">
                <a:cs typeface="Arial" charset="0"/>
              </a:rPr>
              <a:t>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(2015)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786190"/>
            <a:ext cx="54843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it-IT" sz="20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it-IT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−</a:t>
            </a:r>
            <a:r>
              <a:rPr lang="it-IT" sz="2000" b="1" dirty="0" smtClean="0">
                <a:solidFill>
                  <a:srgbClr val="C00000"/>
                </a:solidFill>
                <a:cs typeface="Times New Roman" pitchFamily="18" charset="0"/>
              </a:rPr>
              <a:t>→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it-IT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/>
              </a:rPr>
              <a:t>0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(2S)</a:t>
            </a:r>
            <a:r>
              <a:rPr lang="en-US" sz="2000" dirty="0" smtClean="0"/>
              <a:t> consistent with the charged mode </a:t>
            </a:r>
          </a:p>
          <a:p>
            <a:r>
              <a:rPr lang="en-US" sz="2000" dirty="0" smtClean="0"/>
              <a:t>from isospin symmetry (scan five points)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3286116" y="642918"/>
            <a:ext cx="1672253" cy="934964"/>
            <a:chOff x="3286116" y="642918"/>
            <a:chExt cx="1672253" cy="934964"/>
          </a:xfrm>
        </p:grpSpPr>
        <p:pic>
          <p:nvPicPr>
            <p:cNvPr id="30" name="Рисунок 29" descr="bes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0496" y="785794"/>
              <a:ext cx="896373" cy="792088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3286116" y="642918"/>
              <a:ext cx="1672253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200" b="1" i="1" dirty="0" smtClean="0"/>
                <a:t>PRD 97, 052001 (2018)</a:t>
              </a:r>
            </a:p>
          </p:txBody>
        </p:sp>
      </p:grp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464496" cy="79208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BESIII: </a:t>
            </a:r>
            <a:r>
              <a:rPr lang="ru-RU" sz="2800" b="1" dirty="0" smtClean="0">
                <a:solidFill>
                  <a:srgbClr val="C00000"/>
                </a:solidFill>
              </a:rPr>
              <a:t>e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</a:rPr>
              <a:t>e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−</a:t>
            </a:r>
            <a:r>
              <a:rPr lang="ru-RU" sz="2800" b="1" dirty="0" smtClean="0">
                <a:solidFill>
                  <a:srgbClr val="C00000"/>
                </a:solidFill>
              </a:rPr>
              <a:t>→ D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0</a:t>
            </a:r>
            <a:r>
              <a:rPr lang="ru-RU" sz="2800" b="1" dirty="0" smtClean="0">
                <a:solidFill>
                  <a:srgbClr val="C00000"/>
                </a:solidFill>
              </a:rPr>
              <a:t>D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*–</a:t>
            </a:r>
            <a:r>
              <a:rPr lang="el-GR" sz="2800" b="1" dirty="0" smtClean="0">
                <a:solidFill>
                  <a:srgbClr val="C00000"/>
                </a:solidFill>
              </a:rPr>
              <a:t>π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+</a:t>
            </a:r>
            <a:endParaRPr lang="en-GB" sz="2800" b="1" dirty="0">
              <a:solidFill>
                <a:srgbClr val="C00000"/>
              </a:solidFill>
            </a:endParaRPr>
          </a:p>
        </p:txBody>
      </p:sp>
      <p:grpSp>
        <p:nvGrpSpPr>
          <p:cNvPr id="3" name="Группа 36"/>
          <p:cNvGrpSpPr/>
          <p:nvPr/>
        </p:nvGrpSpPr>
        <p:grpSpPr>
          <a:xfrm>
            <a:off x="179512" y="980728"/>
            <a:ext cx="3816424" cy="4608512"/>
            <a:chOff x="179512" y="116632"/>
            <a:chExt cx="3816424" cy="4608512"/>
          </a:xfrm>
        </p:grpSpPr>
        <p:grpSp>
          <p:nvGrpSpPr>
            <p:cNvPr id="4" name="Группа 30"/>
            <p:cNvGrpSpPr/>
            <p:nvPr/>
          </p:nvGrpSpPr>
          <p:grpSpPr>
            <a:xfrm>
              <a:off x="179512" y="2629622"/>
              <a:ext cx="3816424" cy="2095522"/>
              <a:chOff x="179512" y="2492896"/>
              <a:chExt cx="3816424" cy="2095522"/>
            </a:xfrm>
          </p:grpSpPr>
          <p:pic>
            <p:nvPicPr>
              <p:cNvPr id="15565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9512" y="2492896"/>
                <a:ext cx="3816424" cy="2095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259632" y="2852936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C00000"/>
                    </a:solidFill>
                  </a:rPr>
                  <a:t>Y(4220)</a:t>
                </a:r>
                <a:endParaRPr lang="en-GB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59632" y="3212976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C00000"/>
                    </a:solidFill>
                  </a:rPr>
                  <a:t>Y(4390</a:t>
                </a:r>
                <a:r>
                  <a:rPr lang="en-GB" sz="1600" dirty="0" smtClean="0">
                    <a:solidFill>
                      <a:srgbClr val="C00000"/>
                    </a:solidFill>
                  </a:rPr>
                  <a:t>)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1331640" y="2924944"/>
                <a:ext cx="1656184" cy="21602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1331640" y="3284984"/>
                <a:ext cx="1656184" cy="21602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Группа 35"/>
            <p:cNvGrpSpPr/>
            <p:nvPr/>
          </p:nvGrpSpPr>
          <p:grpSpPr>
            <a:xfrm>
              <a:off x="179512" y="116632"/>
              <a:ext cx="3816424" cy="2439648"/>
              <a:chOff x="179512" y="116632"/>
              <a:chExt cx="3816424" cy="2439648"/>
            </a:xfrm>
          </p:grpSpPr>
          <p:pic>
            <p:nvPicPr>
              <p:cNvPr id="15565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116632"/>
                <a:ext cx="3816424" cy="2439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971600" y="1052736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C00000"/>
                    </a:solidFill>
                  </a:rPr>
                  <a:t>Y(4220)</a:t>
                </a:r>
                <a:endParaRPr lang="en-GB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67744" y="1268760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C00000"/>
                    </a:solidFill>
                  </a:rPr>
                  <a:t>Y(4390</a:t>
                </a:r>
                <a:r>
                  <a:rPr lang="en-GB" sz="1600" dirty="0" smtClean="0">
                    <a:solidFill>
                      <a:srgbClr val="C00000"/>
                    </a:solidFill>
                  </a:rPr>
                  <a:t>)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3" name="Прямая со стрелкой 32"/>
              <p:cNvCxnSpPr>
                <a:stCxn id="26" idx="2"/>
              </p:cNvCxnSpPr>
              <p:nvPr/>
            </p:nvCxnSpPr>
            <p:spPr>
              <a:xfrm rot="16200000" flipH="1">
                <a:off x="1396973" y="1406102"/>
                <a:ext cx="165502" cy="13587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/>
              <p:cNvCxnSpPr>
                <a:stCxn id="27" idx="0"/>
              </p:cNvCxnSpPr>
              <p:nvPr/>
            </p:nvCxnSpPr>
            <p:spPr>
              <a:xfrm flipH="1" flipV="1">
                <a:off x="2699793" y="1052736"/>
                <a:ext cx="8136" cy="21602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Прямоугольник 37"/>
          <p:cNvSpPr/>
          <p:nvPr/>
        </p:nvSpPr>
        <p:spPr>
          <a:xfrm>
            <a:off x="107504" y="5756483"/>
            <a:ext cx="4680520" cy="984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ψ(4415)→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D</a:t>
            </a:r>
            <a:r>
              <a:rPr lang="ru-RU" sz="2000" b="1" baseline="30000" dirty="0" smtClean="0">
                <a:solidFill>
                  <a:srgbClr val="002060"/>
                </a:solidFill>
                <a:cs typeface="Times New Roman" pitchFamily="18" charset="0"/>
              </a:rPr>
              <a:t>0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D</a:t>
            </a:r>
            <a:r>
              <a:rPr lang="ru-RU" sz="2000" b="1" baseline="-25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(2460)</a:t>
            </a:r>
            <a:r>
              <a:rPr lang="ru-RU" sz="2000" b="1" baseline="30000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ru-RU" sz="2000" b="1" baseline="300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→ </a:t>
            </a:r>
            <a:r>
              <a:rPr lang="ru-RU" sz="2000" b="1" kern="0" dirty="0" smtClean="0">
                <a:solidFill>
                  <a:srgbClr val="002060"/>
                </a:solidFill>
              </a:rPr>
              <a:t>D</a:t>
            </a:r>
            <a:r>
              <a:rPr lang="ru-RU" sz="2000" b="1" kern="0" baseline="30000" dirty="0" smtClean="0">
                <a:solidFill>
                  <a:srgbClr val="002060"/>
                </a:solidFill>
              </a:rPr>
              <a:t>0</a:t>
            </a:r>
            <a:r>
              <a:rPr lang="ru-RU" sz="2000" b="1" kern="0" dirty="0" smtClean="0">
                <a:solidFill>
                  <a:srgbClr val="FF0000"/>
                </a:solidFill>
              </a:rPr>
              <a:t>D</a:t>
            </a:r>
            <a:r>
              <a:rPr lang="ru-RU" sz="2000" b="1" kern="0" baseline="30000" dirty="0" smtClean="0">
                <a:solidFill>
                  <a:srgbClr val="FF0000"/>
                </a:solidFill>
              </a:rPr>
              <a:t>–</a:t>
            </a:r>
            <a:r>
              <a:rPr lang="el-GR" sz="2000" b="1" kern="0" dirty="0" smtClean="0">
                <a:solidFill>
                  <a:srgbClr val="FF0000"/>
                </a:solidFill>
              </a:rPr>
              <a:t>π</a:t>
            </a:r>
            <a:r>
              <a:rPr lang="ru-RU" sz="2000" b="1" kern="0" baseline="30000" dirty="0" smtClean="0">
                <a:solidFill>
                  <a:srgbClr val="FF0000"/>
                </a:solidFill>
              </a:rPr>
              <a:t>+</a:t>
            </a:r>
            <a:r>
              <a:rPr lang="ru-RU" sz="2000" b="1" kern="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ψ(4415)→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D</a:t>
            </a:r>
            <a:r>
              <a:rPr lang="ru-RU" sz="2000" b="1" baseline="30000" dirty="0" smtClean="0">
                <a:solidFill>
                  <a:srgbClr val="002060"/>
                </a:solidFill>
                <a:cs typeface="Times New Roman" pitchFamily="18" charset="0"/>
              </a:rPr>
              <a:t>0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D</a:t>
            </a:r>
            <a:r>
              <a:rPr lang="ru-RU" sz="2000" b="1" baseline="-25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(2460)</a:t>
            </a:r>
            <a:r>
              <a:rPr lang="ru-RU" sz="2000" b="1" baseline="30000" dirty="0" smtClean="0">
                <a:solidFill>
                  <a:srgbClr val="FF0000"/>
                </a:solidFill>
                <a:cs typeface="Times New Roman" pitchFamily="18" charset="0"/>
              </a:rPr>
              <a:t>0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→ </a:t>
            </a:r>
            <a:r>
              <a:rPr lang="ru-RU" sz="2000" b="1" kern="0" dirty="0" smtClean="0">
                <a:solidFill>
                  <a:srgbClr val="002060"/>
                </a:solidFill>
              </a:rPr>
              <a:t>D</a:t>
            </a:r>
            <a:r>
              <a:rPr lang="ru-RU" sz="2000" b="1" kern="0" baseline="30000" dirty="0" smtClean="0">
                <a:solidFill>
                  <a:srgbClr val="002060"/>
                </a:solidFill>
              </a:rPr>
              <a:t>0</a:t>
            </a:r>
            <a:r>
              <a:rPr lang="ru-RU" sz="2000" b="1" kern="0" dirty="0" smtClean="0">
                <a:solidFill>
                  <a:srgbClr val="FF0000"/>
                </a:solidFill>
              </a:rPr>
              <a:t>D</a:t>
            </a:r>
            <a:r>
              <a:rPr lang="en-US" sz="2000" b="1" kern="0" baseline="30000" dirty="0" smtClean="0">
                <a:solidFill>
                  <a:srgbClr val="FF0000"/>
                </a:solidFill>
              </a:rPr>
              <a:t>*</a:t>
            </a:r>
            <a:r>
              <a:rPr lang="ru-RU" sz="2000" b="1" kern="0" baseline="30000" dirty="0" smtClean="0">
                <a:solidFill>
                  <a:srgbClr val="FF0000"/>
                </a:solidFill>
              </a:rPr>
              <a:t>–</a:t>
            </a:r>
            <a:r>
              <a:rPr lang="el-GR" sz="2000" b="1" kern="0" dirty="0" smtClean="0">
                <a:solidFill>
                  <a:srgbClr val="FF0000"/>
                </a:solidFill>
              </a:rPr>
              <a:t>π</a:t>
            </a:r>
            <a:r>
              <a:rPr lang="ru-RU" sz="2000" b="1" kern="0" baseline="30000" dirty="0" smtClean="0">
                <a:solidFill>
                  <a:srgbClr val="FF0000"/>
                </a:solidFill>
              </a:rPr>
              <a:t>+</a:t>
            </a:r>
            <a:r>
              <a:rPr lang="en-US" sz="2000" b="1" kern="0" baseline="30000" dirty="0" smtClean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kern="0" dirty="0" smtClean="0">
                <a:solidFill>
                  <a:srgbClr val="002060"/>
                </a:solidFill>
              </a:rPr>
              <a:t>UL due to limited statistics</a:t>
            </a:r>
            <a:endParaRPr lang="en-GB" dirty="0" smtClean="0">
              <a:solidFill>
                <a:srgbClr val="002060"/>
              </a:solidFill>
            </a:endParaRPr>
          </a:p>
        </p:txBody>
      </p:sp>
      <p:grpSp>
        <p:nvGrpSpPr>
          <p:cNvPr id="6" name="Группа 45"/>
          <p:cNvGrpSpPr/>
          <p:nvPr/>
        </p:nvGrpSpPr>
        <p:grpSpPr>
          <a:xfrm>
            <a:off x="4860032" y="3632338"/>
            <a:ext cx="4104456" cy="3018095"/>
            <a:chOff x="4644008" y="0"/>
            <a:chExt cx="4104456" cy="3018095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5148064" y="0"/>
              <a:ext cx="3600400" cy="3018095"/>
              <a:chOff x="2857" y="1397"/>
              <a:chExt cx="2903" cy="1934"/>
            </a:xfrm>
          </p:grpSpPr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" y="1397"/>
                <a:ext cx="2903" cy="193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3933" y="2334"/>
                <a:ext cx="1615" cy="21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600" b="1" dirty="0">
                    <a:cs typeface="Times New Roman" pitchFamily="18" charset="0"/>
                  </a:rPr>
                  <a:t>DDπ </a:t>
                </a:r>
                <a:r>
                  <a:rPr lang="en-US" sz="1600" b="1" dirty="0" smtClean="0">
                    <a:cs typeface="Times New Roman" pitchFamily="18" charset="0"/>
                  </a:rPr>
                  <a:t> non</a:t>
                </a:r>
                <a:r>
                  <a:rPr lang="ru-RU" sz="1600" b="1" dirty="0" smtClean="0">
                    <a:cs typeface="Times New Roman" pitchFamily="18" charset="0"/>
                  </a:rPr>
                  <a:t>-DD</a:t>
                </a:r>
                <a:r>
                  <a:rPr lang="ru-RU" sz="1600" b="1" baseline="-25000" dirty="0" smtClean="0">
                    <a:cs typeface="Times New Roman" pitchFamily="18" charset="0"/>
                  </a:rPr>
                  <a:t>2</a:t>
                </a:r>
                <a:r>
                  <a:rPr lang="ru-RU" sz="1600" b="1" dirty="0" smtClean="0">
                    <a:cs typeface="Times New Roman" pitchFamily="18" charset="0"/>
                  </a:rPr>
                  <a:t>(2460</a:t>
                </a:r>
                <a:r>
                  <a:rPr lang="ru-RU" sz="1600" b="1" dirty="0"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4599" y="1656"/>
                <a:ext cx="916" cy="21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r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600" b="1" dirty="0">
                    <a:cs typeface="Times New Roman" pitchFamily="18" charset="0"/>
                  </a:rPr>
                  <a:t>DD</a:t>
                </a:r>
                <a:r>
                  <a:rPr lang="ru-RU" sz="1600" b="1" baseline="-25000" dirty="0">
                    <a:cs typeface="Times New Roman" pitchFamily="18" charset="0"/>
                  </a:rPr>
                  <a:t>2</a:t>
                </a:r>
                <a:r>
                  <a:rPr lang="ru-RU" sz="1600" b="1" dirty="0">
                    <a:cs typeface="Times New Roman" pitchFamily="18" charset="0"/>
                  </a:rPr>
                  <a:t>(2460)</a:t>
                </a: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438" y="1933"/>
                <a:ext cx="444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2000" b="1" dirty="0">
                    <a:cs typeface="Times New Roman" pitchFamily="18" charset="0"/>
                  </a:rPr>
                  <a:t>~10σ</a:t>
                </a:r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4831" y="2533"/>
                <a:ext cx="608" cy="199"/>
              </a:xfrm>
              <a:prstGeom prst="rect">
                <a:avLst/>
              </a:prstGeom>
              <a:solidFill>
                <a:srgbClr val="DDDDDD">
                  <a:alpha val="79999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400" b="1" dirty="0">
                    <a:solidFill>
                      <a:srgbClr val="000000"/>
                    </a:solidFill>
                  </a:rPr>
                  <a:t>670 fb</a:t>
                </a:r>
                <a:r>
                  <a:rPr lang="ru-RU" sz="1400" b="1" baseline="30000" dirty="0">
                    <a:solidFill>
                      <a:srgbClr val="000000"/>
                    </a:solidFill>
                  </a:rPr>
                  <a:t>-1</a:t>
                </a:r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4368" y="1455"/>
                <a:ext cx="1218" cy="169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100" b="1" i="1" dirty="0" smtClean="0">
                    <a:solidFill>
                      <a:srgbClr val="000000"/>
                    </a:solidFill>
                    <a:cs typeface="Times New Roman" pitchFamily="18" charset="0"/>
                  </a:rPr>
                  <a:t>PRL100</a:t>
                </a:r>
                <a:r>
                  <a:rPr lang="en-US" sz="1100" b="1" i="1" dirty="0" smtClean="0">
                    <a:solidFill>
                      <a:srgbClr val="000000"/>
                    </a:solidFill>
                    <a:cs typeface="Times New Roman" pitchFamily="18" charset="0"/>
                  </a:rPr>
                  <a:t> </a:t>
                </a:r>
                <a:r>
                  <a:rPr lang="ru-RU" sz="1100" b="1" i="1" dirty="0" smtClean="0">
                    <a:solidFill>
                      <a:srgbClr val="000000"/>
                    </a:solidFill>
                    <a:cs typeface="Times New Roman" pitchFamily="18" charset="0"/>
                  </a:rPr>
                  <a:t>062001(2008</a:t>
                </a:r>
                <a:r>
                  <a:rPr lang="ru-RU" sz="1100" b="1" i="1" dirty="0">
                    <a:solidFill>
                      <a:srgbClr val="000000"/>
                    </a:solidFill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2918" y="2709"/>
                <a:ext cx="116" cy="2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4644008" y="1844824"/>
              <a:ext cx="1872208" cy="5377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b="1" dirty="0">
                  <a:cs typeface="Times New Roman" pitchFamily="18" charset="0"/>
                </a:rPr>
                <a:t>M = 4411 ± 7 МэВ</a:t>
              </a:r>
            </a:p>
            <a:p>
              <a:pPr>
                <a:lnSpc>
                  <a:spcPct val="9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b="1" dirty="0">
                  <a:cs typeface="Times New Roman" pitchFamily="18" charset="0"/>
                </a:rPr>
                <a:t>Γ</a:t>
              </a:r>
              <a:r>
                <a:rPr lang="ru-RU" sz="1600" b="1" baseline="-25000" dirty="0">
                  <a:cs typeface="Times New Roman" pitchFamily="18" charset="0"/>
                </a:rPr>
                <a:t>tot </a:t>
              </a:r>
              <a:r>
                <a:rPr lang="ru-RU" sz="1600" b="1" dirty="0">
                  <a:cs typeface="Times New Roman" pitchFamily="18" charset="0"/>
                </a:rPr>
                <a:t>= 77 ± 20 </a:t>
              </a:r>
              <a:r>
                <a:rPr lang="ru-RU" sz="1600" b="1" dirty="0" smtClean="0">
                  <a:cs typeface="Times New Roman" pitchFamily="18" charset="0"/>
                </a:rPr>
                <a:t>МэВ</a:t>
              </a:r>
              <a:endParaRPr lang="ru-RU" sz="1600" b="1" dirty="0">
                <a:cs typeface="Times New Roman" pitchFamily="18" charset="0"/>
              </a:endParaRPr>
            </a:p>
          </p:txBody>
        </p:sp>
        <p:pic>
          <p:nvPicPr>
            <p:cNvPr id="39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6136" y="1484784"/>
              <a:ext cx="360040" cy="29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Прямоугольник 40"/>
            <p:cNvSpPr/>
            <p:nvPr/>
          </p:nvSpPr>
          <p:spPr>
            <a:xfrm>
              <a:off x="5796136" y="303039"/>
              <a:ext cx="10081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ru-RU" sz="1600" b="1" kern="0" dirty="0" smtClean="0">
                  <a:solidFill>
                    <a:srgbClr val="C00000"/>
                  </a:solidFill>
                  <a:cs typeface="Times New Roman" pitchFamily="18" charset="0"/>
                </a:rPr>
                <a:t>ψ(4415)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43" name="Прямая со стрелкой 42"/>
            <p:cNvCxnSpPr/>
            <p:nvPr/>
          </p:nvCxnSpPr>
          <p:spPr>
            <a:xfrm>
              <a:off x="6444208" y="692696"/>
              <a:ext cx="216024" cy="28803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Рисунок 39" descr="bes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196752"/>
            <a:ext cx="651908" cy="576064"/>
          </a:xfrm>
          <a:prstGeom prst="rect">
            <a:avLst/>
          </a:prstGeom>
        </p:spPr>
      </p:pic>
      <p:grpSp>
        <p:nvGrpSpPr>
          <p:cNvPr id="19" name="Группа 48"/>
          <p:cNvGrpSpPr/>
          <p:nvPr/>
        </p:nvGrpSpPr>
        <p:grpSpPr>
          <a:xfrm>
            <a:off x="5059808" y="97468"/>
            <a:ext cx="3976688" cy="3115508"/>
            <a:chOff x="5059808" y="97468"/>
            <a:chExt cx="3976688" cy="3115508"/>
          </a:xfrm>
        </p:grpSpPr>
        <p:grpSp>
          <p:nvGrpSpPr>
            <p:cNvPr id="20" name="Группа 47"/>
            <p:cNvGrpSpPr/>
            <p:nvPr/>
          </p:nvGrpSpPr>
          <p:grpSpPr>
            <a:xfrm>
              <a:off x="5059808" y="579314"/>
              <a:ext cx="3976688" cy="2633662"/>
              <a:chOff x="5167312" y="3243610"/>
              <a:chExt cx="3976688" cy="2633662"/>
            </a:xfrm>
          </p:grpSpPr>
          <p:grpSp>
            <p:nvGrpSpPr>
              <p:cNvPr id="22" name="Group 26"/>
              <p:cNvGrpSpPr>
                <a:grpSpLocks/>
              </p:cNvGrpSpPr>
              <p:nvPr/>
            </p:nvGrpSpPr>
            <p:grpSpPr bwMode="auto">
              <a:xfrm>
                <a:off x="5167312" y="3243610"/>
                <a:ext cx="3976688" cy="2633662"/>
                <a:chOff x="158" y="482"/>
                <a:chExt cx="2505" cy="1659"/>
              </a:xfrm>
            </p:grpSpPr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58" y="482"/>
                  <a:ext cx="2505" cy="165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8" name="Rectangle 3"/>
                <p:cNvSpPr>
                  <a:spLocks noChangeArrowheads="1"/>
                </p:cNvSpPr>
                <p:nvPr/>
              </p:nvSpPr>
              <p:spPr bwMode="auto">
                <a:xfrm>
                  <a:off x="1266" y="770"/>
                  <a:ext cx="549" cy="21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r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ru-RU" sz="1600" b="1" dirty="0">
                      <a:solidFill>
                        <a:srgbClr val="C00000"/>
                      </a:solidFill>
                      <a:cs typeface="Times New Roman" pitchFamily="18" charset="0"/>
                    </a:rPr>
                    <a:t>ψ(4415)</a:t>
                  </a:r>
                </a:p>
              </p:txBody>
            </p:sp>
            <p:sp>
              <p:nvSpPr>
                <p:cNvPr id="9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287" y="949"/>
                  <a:ext cx="254" cy="196"/>
                </a:xfrm>
                <a:prstGeom prst="line">
                  <a:avLst/>
                </a:prstGeom>
                <a:noFill/>
                <a:ln w="38160" cap="rnd">
                  <a:solidFill>
                    <a:srgbClr val="C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" name="Rectangle 25"/>
                <p:cNvSpPr>
                  <a:spLocks noChangeArrowheads="1"/>
                </p:cNvSpPr>
                <p:nvPr/>
              </p:nvSpPr>
              <p:spPr bwMode="auto">
                <a:xfrm>
                  <a:off x="1529" y="928"/>
                  <a:ext cx="293" cy="21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600" b="1" dirty="0" smtClean="0">
                      <a:solidFill>
                        <a:srgbClr val="C00000"/>
                      </a:solidFill>
                      <a:cs typeface="Times New Roman" pitchFamily="18" charset="0"/>
                    </a:rPr>
                    <a:t>UL</a:t>
                  </a:r>
                  <a:endParaRPr lang="ru-RU" sz="1600" b="1" dirty="0">
                    <a:solidFill>
                      <a:srgbClr val="C00000"/>
                    </a:solidFill>
                    <a:cs typeface="Times New Roman" pitchFamily="18" charset="0"/>
                  </a:endParaRPr>
                </a:p>
              </p:txBody>
            </p:sp>
          </p:grpSp>
          <p:pic>
            <p:nvPicPr>
              <p:cNvPr id="45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567936" y="3356992"/>
                <a:ext cx="360040" cy="291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Прямоугольник 46"/>
              <p:cNvSpPr/>
              <p:nvPr/>
            </p:nvSpPr>
            <p:spPr>
              <a:xfrm>
                <a:off x="5873451" y="5157192"/>
                <a:ext cx="31630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b="1" kern="0" dirty="0" smtClean="0">
                    <a:solidFill>
                      <a:srgbClr val="C00000"/>
                    </a:solidFill>
                    <a:cs typeface="Times New Roman" pitchFamily="18" charset="0"/>
                  </a:rPr>
                  <a:t>ψ(4415)→</a:t>
                </a:r>
                <a:r>
                  <a:rPr lang="ru-RU" sz="16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 D</a:t>
                </a:r>
                <a:r>
                  <a:rPr lang="ru-RU" sz="1600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0</a:t>
                </a:r>
                <a:r>
                  <a:rPr lang="ru-RU" sz="16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D</a:t>
                </a:r>
                <a:r>
                  <a:rPr lang="ru-RU" sz="1600" b="1" baseline="-25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2</a:t>
                </a:r>
                <a:r>
                  <a:rPr lang="ru-RU" sz="1600" b="1" dirty="0" smtClean="0">
                    <a:solidFill>
                      <a:srgbClr val="C00000"/>
                    </a:solidFill>
                    <a:cs typeface="Times New Roman" pitchFamily="18" charset="0"/>
                  </a:rPr>
                  <a:t>(2460)</a:t>
                </a:r>
                <a:r>
                  <a:rPr lang="ru-RU" sz="1600" b="1" baseline="30000" dirty="0" smtClean="0">
                    <a:solidFill>
                      <a:srgbClr val="C00000"/>
                    </a:solidFill>
                    <a:cs typeface="Times New Roman" pitchFamily="18" charset="0"/>
                  </a:rPr>
                  <a:t>0 </a:t>
                </a:r>
                <a:r>
                  <a:rPr lang="ru-RU" sz="1600" b="1" kern="0" dirty="0" smtClean="0">
                    <a:solidFill>
                      <a:srgbClr val="C00000"/>
                    </a:solidFill>
                    <a:cs typeface="Times New Roman" pitchFamily="18" charset="0"/>
                  </a:rPr>
                  <a:t>→ </a:t>
                </a:r>
                <a:r>
                  <a:rPr lang="ru-RU" sz="1600" b="1" kern="0" dirty="0" smtClean="0">
                    <a:solidFill>
                      <a:srgbClr val="C00000"/>
                    </a:solidFill>
                  </a:rPr>
                  <a:t>D</a:t>
                </a:r>
                <a:r>
                  <a:rPr lang="ru-RU" sz="1600" b="1" kern="0" baseline="30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ru-RU" sz="1600" b="1" kern="0" dirty="0" smtClean="0">
                    <a:solidFill>
                      <a:srgbClr val="C00000"/>
                    </a:solidFill>
                  </a:rPr>
                  <a:t>D</a:t>
                </a:r>
                <a:r>
                  <a:rPr lang="en-US" sz="1600" b="1" kern="0" baseline="30000" dirty="0" smtClean="0">
                    <a:solidFill>
                      <a:srgbClr val="C00000"/>
                    </a:solidFill>
                  </a:rPr>
                  <a:t>*</a:t>
                </a:r>
                <a:r>
                  <a:rPr lang="ru-RU" sz="1600" b="1" kern="0" baseline="30000" dirty="0" smtClean="0">
                    <a:solidFill>
                      <a:srgbClr val="C00000"/>
                    </a:solidFill>
                  </a:rPr>
                  <a:t>–</a:t>
                </a:r>
                <a:r>
                  <a:rPr lang="el-GR" sz="1600" b="1" kern="0" dirty="0" smtClean="0">
                    <a:solidFill>
                      <a:srgbClr val="C00000"/>
                    </a:solidFill>
                  </a:rPr>
                  <a:t>π</a:t>
                </a:r>
                <a:r>
                  <a:rPr lang="ru-RU" sz="1600" b="1" kern="0" baseline="30000" dirty="0" smtClean="0">
                    <a:solidFill>
                      <a:srgbClr val="FF0000"/>
                    </a:solidFill>
                  </a:rPr>
                  <a:t>+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5652120" y="692696"/>
              <a:ext cx="1553928" cy="263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100" b="1" i="1" dirty="0" smtClean="0">
                  <a:solidFill>
                    <a:srgbClr val="000000"/>
                  </a:solidFill>
                  <a:cs typeface="Times New Roman" pitchFamily="18" charset="0"/>
                </a:rPr>
                <a:t>PRD </a:t>
              </a:r>
              <a:r>
                <a:rPr lang="en-US" sz="1100" b="1" i="1" dirty="0">
                  <a:solidFill>
                    <a:srgbClr val="000000"/>
                  </a:solidFill>
                  <a:cs typeface="Times New Roman" pitchFamily="18" charset="0"/>
                </a:rPr>
                <a:t>80, 091101 (2009)</a:t>
              </a:r>
              <a:endParaRPr lang="ru-RU" sz="1100" b="1" i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508104" y="97468"/>
              <a:ext cx="34018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</a:rPr>
                <a:t>Belle: </a:t>
              </a:r>
              <a:r>
                <a:rPr lang="ru-RU" sz="2800" b="1" dirty="0" smtClean="0">
                  <a:solidFill>
                    <a:srgbClr val="002060"/>
                  </a:solidFill>
                </a:rPr>
                <a:t>e</a:t>
              </a:r>
              <a:r>
                <a:rPr lang="ru-RU" sz="2800" b="1" baseline="30000" dirty="0" smtClean="0">
                  <a:solidFill>
                    <a:srgbClr val="002060"/>
                  </a:solidFill>
                </a:rPr>
                <a:t>+</a:t>
              </a:r>
              <a:r>
                <a:rPr lang="ru-RU" sz="2800" b="1" dirty="0" smtClean="0">
                  <a:solidFill>
                    <a:srgbClr val="002060"/>
                  </a:solidFill>
                </a:rPr>
                <a:t>e</a:t>
              </a:r>
              <a:r>
                <a:rPr lang="ru-RU" sz="2800" b="1" baseline="30000" dirty="0" smtClean="0">
                  <a:solidFill>
                    <a:srgbClr val="002060"/>
                  </a:solidFill>
                </a:rPr>
                <a:t>−</a:t>
              </a:r>
              <a:r>
                <a:rPr lang="ru-RU" sz="2800" b="1" dirty="0" smtClean="0">
                  <a:solidFill>
                    <a:srgbClr val="002060"/>
                  </a:solidFill>
                </a:rPr>
                <a:t>→ D</a:t>
              </a:r>
              <a:r>
                <a:rPr lang="ru-RU" sz="2800" b="1" baseline="30000" dirty="0" smtClean="0">
                  <a:solidFill>
                    <a:srgbClr val="002060"/>
                  </a:solidFill>
                </a:rPr>
                <a:t>0</a:t>
              </a:r>
              <a:r>
                <a:rPr lang="ru-RU" sz="2800" b="1" u="sng" dirty="0" smtClean="0">
                  <a:solidFill>
                    <a:srgbClr val="002060"/>
                  </a:solidFill>
                </a:rPr>
                <a:t>D</a:t>
              </a:r>
              <a:r>
                <a:rPr lang="ru-RU" sz="2800" b="1" u="sng" baseline="30000" dirty="0" smtClean="0">
                  <a:solidFill>
                    <a:srgbClr val="002060"/>
                  </a:solidFill>
                </a:rPr>
                <a:t>*–</a:t>
              </a:r>
              <a:r>
                <a:rPr lang="el-GR" sz="2800" b="1" u="sng" dirty="0" smtClean="0">
                  <a:solidFill>
                    <a:srgbClr val="002060"/>
                  </a:solidFill>
                </a:rPr>
                <a:t>π</a:t>
              </a:r>
              <a:r>
                <a:rPr lang="ru-RU" sz="2800" b="1" u="sng" baseline="30000" dirty="0" smtClean="0">
                  <a:solidFill>
                    <a:srgbClr val="002060"/>
                  </a:solidFill>
                </a:rPr>
                <a:t>+</a:t>
              </a:r>
              <a:endParaRPr lang="en-GB" sz="2800" u="sng" dirty="0">
                <a:solidFill>
                  <a:srgbClr val="002060"/>
                </a:solidFill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5508104" y="3265820"/>
            <a:ext cx="340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Belle: </a:t>
            </a:r>
            <a:r>
              <a:rPr lang="ru-RU" sz="2800" b="1" dirty="0" smtClean="0">
                <a:solidFill>
                  <a:srgbClr val="002060"/>
                </a:solidFill>
              </a:rPr>
              <a:t>e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+</a:t>
            </a:r>
            <a:r>
              <a:rPr lang="ru-RU" sz="2800" b="1" dirty="0" smtClean="0">
                <a:solidFill>
                  <a:srgbClr val="002060"/>
                </a:solidFill>
              </a:rPr>
              <a:t>e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−</a:t>
            </a:r>
            <a:r>
              <a:rPr lang="ru-RU" sz="2800" b="1" dirty="0" smtClean="0">
                <a:solidFill>
                  <a:srgbClr val="002060"/>
                </a:solidFill>
              </a:rPr>
              <a:t>→ D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0</a:t>
            </a:r>
            <a:r>
              <a:rPr lang="ru-RU" sz="2800" b="1" u="sng" dirty="0" smtClean="0">
                <a:solidFill>
                  <a:srgbClr val="002060"/>
                </a:solidFill>
              </a:rPr>
              <a:t>D</a:t>
            </a:r>
            <a:r>
              <a:rPr lang="ru-RU" sz="2800" b="1" u="sng" baseline="30000" dirty="0" smtClean="0">
                <a:solidFill>
                  <a:srgbClr val="002060"/>
                </a:solidFill>
              </a:rPr>
              <a:t>–</a:t>
            </a:r>
            <a:r>
              <a:rPr lang="el-GR" sz="2800" b="1" u="sng" dirty="0" smtClean="0">
                <a:solidFill>
                  <a:srgbClr val="002060"/>
                </a:solidFill>
              </a:rPr>
              <a:t>π</a:t>
            </a:r>
            <a:r>
              <a:rPr lang="ru-RU" sz="2800" b="1" u="sng" baseline="30000" dirty="0" smtClean="0">
                <a:solidFill>
                  <a:srgbClr val="002060"/>
                </a:solidFill>
              </a:rPr>
              <a:t>+</a:t>
            </a:r>
            <a:endParaRPr lang="en-GB" sz="2800" u="sng" dirty="0">
              <a:solidFill>
                <a:srgbClr val="002060"/>
              </a:solidFill>
            </a:endParaRPr>
          </a:p>
        </p:txBody>
      </p:sp>
      <p:pic>
        <p:nvPicPr>
          <p:cNvPr id="51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901683"/>
            <a:ext cx="504056" cy="40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139953" y="1916832"/>
            <a:ext cx="122413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Y(4390) or </a:t>
            </a:r>
            <a:r>
              <a:rPr lang="el-GR" sz="2000" b="1" dirty="0" smtClean="0">
                <a:solidFill>
                  <a:srgbClr val="C00000"/>
                </a:solidFill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</a:rPr>
              <a:t>(4415)?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>
          <a:xfrm>
            <a:off x="6938994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4" y="641263"/>
          <a:ext cx="8856983" cy="378786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78480"/>
                <a:gridCol w="857256"/>
                <a:gridCol w="785818"/>
                <a:gridCol w="1000132"/>
                <a:gridCol w="714380"/>
                <a:gridCol w="571504"/>
                <a:gridCol w="571504"/>
                <a:gridCol w="571504"/>
                <a:gridCol w="1606405"/>
              </a:tblGrid>
              <a:tr h="511553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Open</a:t>
                      </a: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  <a:latin typeface="+mn-lt"/>
                        </a:rPr>
                        <a:t> charm</a:t>
                      </a:r>
                      <a:endParaRPr lang="en-GB" sz="14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J/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ψπ</a:t>
                      </a: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π</a:t>
                      </a: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− </a:t>
                      </a:r>
                      <a:endParaRPr lang="en-GB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(2S)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π</a:t>
                      </a: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π</a:t>
                      </a: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− </a:t>
                      </a:r>
                      <a:endParaRPr lang="en-GB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</a:t>
                      </a:r>
                      <a:r>
                        <a:rPr lang="en-US" sz="1400" b="1" u="none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lang="el-GR" sz="14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r>
                        <a:rPr lang="el-GR" sz="14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π</a:t>
                      </a:r>
                      <a:r>
                        <a:rPr lang="it-IT" sz="1400" b="1" u="none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−</a:t>
                      </a:r>
                      <a:endParaRPr lang="en-GB" sz="1400" b="1" u="none" baseline="-25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J/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η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χ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c0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ω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χ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c2</a:t>
                      </a:r>
                      <a:r>
                        <a:rPr lang="el-GR" sz="1400" b="1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ω</a:t>
                      </a:r>
                      <a:endParaRPr lang="en-GB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212">
                <a:tc>
                  <a:txBody>
                    <a:bodyPr/>
                    <a:lstStyle/>
                    <a:p>
                      <a:pPr algn="ctr"/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(3770)</a:t>
                      </a:r>
                      <a:endParaRPr lang="en-GB" sz="14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ok</a:t>
                      </a:r>
                      <a:endParaRPr lang="en-GB" sz="14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73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(4040)</a:t>
                      </a:r>
                      <a:endParaRPr lang="en-GB" sz="1400" b="1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6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16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0)</a:t>
                      </a:r>
                      <a:endParaRPr lang="en-GB" sz="1400" b="1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62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Y(4220)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0)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PDG 2018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Y(4260) 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0)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PDG 2018</a:t>
                      </a:r>
                      <a:endParaRPr lang="en-GB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DD</a:t>
                      </a:r>
                      <a:r>
                        <a:rPr lang="en-US" sz="1400" b="1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*</a:t>
                      </a:r>
                      <a:r>
                        <a:rPr lang="el-GR" sz="14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/>
                        </a:rPr>
                        <a:t>π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Same state</a:t>
                      </a:r>
                      <a:r>
                        <a:rPr lang="en-GB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?</a:t>
                      </a:r>
                      <a:endParaRPr lang="en-GB" sz="14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05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Y(4390)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39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0)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PDG 2018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Y(4360) 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0)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PDG 2018</a:t>
                      </a:r>
                      <a:endParaRPr lang="en-GB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none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Same state</a:t>
                      </a:r>
                      <a:r>
                        <a:rPr lang="en-GB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?</a:t>
                      </a:r>
                      <a:endParaRPr lang="en-GB" sz="14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1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Y(4390)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DD</a:t>
                      </a:r>
                      <a:r>
                        <a:rPr lang="en-US" sz="1400" b="1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*</a:t>
                      </a:r>
                      <a:r>
                        <a:rPr lang="el-GR" sz="14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/>
                        </a:rPr>
                        <a:t>π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(44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15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)</a:t>
                      </a:r>
                      <a:r>
                        <a:rPr lang="en-GB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?</a:t>
                      </a:r>
                      <a:endParaRPr lang="en-GB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1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(44</a:t>
                      </a:r>
                      <a:r>
                        <a:rPr lang="en-US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15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)</a:t>
                      </a:r>
                      <a:endParaRPr lang="en-GB" sz="1400" b="1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DD</a:t>
                      </a:r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  <a:cs typeface="Times New Roman"/>
                        </a:rPr>
                        <a:t>π</a:t>
                      </a:r>
                      <a:endParaRPr lang="en-GB" sz="1400" b="1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3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Y(4630)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66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PDG 2018</a:t>
                      </a:r>
                      <a:endParaRPr lang="en-GB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Λ</a:t>
                      </a:r>
                      <a:r>
                        <a:rPr lang="en-US" sz="1400" b="1" baseline="-25000" dirty="0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lang="en-US" sz="1400" b="1" baseline="30000" dirty="0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+</a:t>
                      </a:r>
                      <a:r>
                        <a:rPr lang="el-GR" sz="1400" b="1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Λ</a:t>
                      </a:r>
                      <a:r>
                        <a:rPr lang="en-US" sz="1400" b="1" baseline="-25000" dirty="0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lang="en-US" sz="1400" b="1" baseline="30000" dirty="0" smtClean="0">
                          <a:solidFill>
                            <a:srgbClr val="00B050"/>
                          </a:solidFill>
                          <a:latin typeface="+mn-lt"/>
                          <a:cs typeface="Times New Roman"/>
                        </a:rPr>
                        <a:t>−</a:t>
                      </a:r>
                      <a:endParaRPr lang="ru-RU" sz="1400" b="1" baseline="30000" dirty="0">
                        <a:solidFill>
                          <a:srgbClr val="00B05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Same state </a:t>
                      </a:r>
                      <a:r>
                        <a:rPr lang="el-GR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66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0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)</a:t>
                      </a:r>
                      <a:r>
                        <a:rPr lang="en-GB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?</a:t>
                      </a:r>
                      <a:endParaRPr lang="en-GB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3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Y(4660) = 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(4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66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0)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PDG 2018</a:t>
                      </a:r>
                      <a:endParaRPr lang="en-GB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none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ok</a:t>
                      </a:r>
                      <a:endParaRPr lang="en-GB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65"/>
          <p:cNvSpPr txBox="1">
            <a:spLocks noChangeArrowheads="1"/>
          </p:cNvSpPr>
          <p:nvPr/>
        </p:nvSpPr>
        <p:spPr bwMode="auto">
          <a:xfrm>
            <a:off x="71406" y="4572008"/>
            <a:ext cx="5857916" cy="23574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07" rIns="0" bIns="0" numCol="1" anchor="t" anchorCtr="0" compatLnSpc="1">
            <a:prstTxWarp prst="textNoShape">
              <a:avLst/>
            </a:prstTxWarp>
          </a:bodyPr>
          <a:lstStyle/>
          <a:p>
            <a:pPr marL="457200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2000" b="1" kern="0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Two newborns in Y family: </a:t>
            </a:r>
            <a:r>
              <a:rPr lang="en-US" sz="2000" b="1" kern="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Y(4220), Y(4390)</a:t>
            </a:r>
            <a:r>
              <a:rPr lang="en-US" sz="2000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</a:t>
            </a:r>
          </a:p>
          <a:p>
            <a:pPr marL="457200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strike="sngStrike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Only one 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 Few decay channels per one Y state </a:t>
            </a:r>
          </a:p>
          <a:p>
            <a:pPr marL="914400" lvl="1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buFont typeface="Courier New" pitchFamily="49" charset="0"/>
              <a:buChar char="o"/>
              <a:defRPr/>
            </a:pPr>
            <a:r>
              <a:rPr lang="ru-RU" sz="2000" b="1" dirty="0" smtClean="0"/>
              <a:t>hadrocharmonium</a:t>
            </a:r>
            <a:r>
              <a:rPr lang="en-US" sz="2000" b="1" dirty="0" smtClean="0"/>
              <a:t> is excluded!</a:t>
            </a:r>
            <a:endParaRPr lang="en-US" sz="2000" b="1" kern="0" dirty="0" smtClean="0">
              <a:solidFill>
                <a:srgbClr val="C00000"/>
              </a:solidFill>
              <a:cs typeface="Times New Roman" pitchFamily="18" charset="0"/>
              <a:sym typeface="Symbol" pitchFamily="18" charset="2"/>
            </a:endParaRPr>
          </a:p>
          <a:p>
            <a:pPr marL="457200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Nature of 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Y 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states?</a:t>
            </a:r>
            <a:endParaRPr lang="en-US" sz="2000" b="1" dirty="0" smtClean="0"/>
          </a:p>
          <a:p>
            <a:pPr marL="457200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2000" b="1" u="sng" dirty="0" smtClean="0">
                <a:solidFill>
                  <a:srgbClr val="C00000"/>
                </a:solidFill>
              </a:rPr>
              <a:t>PDG revolution 2018 </a:t>
            </a:r>
          </a:p>
          <a:p>
            <a:pPr marL="914400" lvl="1" indent="-457200" defTabSz="449216" fontAlgn="base">
              <a:lnSpc>
                <a:spcPct val="120000"/>
              </a:lnSpc>
              <a:buClr>
                <a:srgbClr val="002060"/>
              </a:buClr>
              <a:buSzPct val="100000"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Y states with J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PC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=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1</a:t>
            </a:r>
            <a:r>
              <a:rPr lang="ru-RU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– –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turn into 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states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84" y="6470"/>
            <a:ext cx="4482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Vector states summary 2018</a:t>
            </a:r>
            <a:endParaRPr lang="en-GB" sz="2800" b="1" dirty="0" smtClean="0">
              <a:solidFill>
                <a:srgbClr val="C00000"/>
              </a:solidFill>
            </a:endParaRPr>
          </a:p>
          <a:p>
            <a:r>
              <a:rPr lang="en-US" baseline="30000" dirty="0" smtClean="0">
                <a:latin typeface="Times New Roman"/>
                <a:cs typeface="Times New Roman"/>
              </a:rPr>
              <a:t>  </a:t>
            </a:r>
            <a:endParaRPr lang="en-GB" baseline="30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535344" y="4530874"/>
            <a:ext cx="3608688" cy="2255712"/>
            <a:chOff x="5535344" y="4530874"/>
            <a:chExt cx="3608688" cy="2255712"/>
          </a:xfrm>
        </p:grpSpPr>
        <p:pic>
          <p:nvPicPr>
            <p:cNvPr id="5" name="Рисунок 4" descr="filmz.ru_f_136583.jpg"/>
            <p:cNvPicPr>
              <a:picLocks noChangeAspect="1"/>
            </p:cNvPicPr>
            <p:nvPr/>
          </p:nvPicPr>
          <p:blipFill>
            <a:blip r:embed="rId2" cstate="print"/>
            <a:srcRect l="29528" t="12510" b="5151"/>
            <a:stretch>
              <a:fillRect/>
            </a:stretch>
          </p:blipFill>
          <p:spPr>
            <a:xfrm>
              <a:off x="5535344" y="4530874"/>
              <a:ext cx="3608688" cy="22557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7329045" y="570287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PDG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>
          <a:xfrm>
            <a:off x="-32" y="-25140"/>
            <a:ext cx="9596269" cy="6883164"/>
            <a:chOff x="-34" y="-25140"/>
            <a:chExt cx="9501256" cy="6883164"/>
          </a:xfrm>
        </p:grpSpPr>
        <p:pic>
          <p:nvPicPr>
            <p:cNvPr id="5" name="Рисунок 4" descr="1413876_anime_hayao_miyadzaki.jpg"/>
            <p:cNvPicPr>
              <a:picLocks noChangeAspect="1"/>
            </p:cNvPicPr>
            <p:nvPr/>
          </p:nvPicPr>
          <p:blipFill>
            <a:blip r:embed="rId2" cstate="print"/>
            <a:srcRect r="6367" b="5906"/>
            <a:stretch>
              <a:fillRect/>
            </a:stretch>
          </p:blipFill>
          <p:spPr>
            <a:xfrm>
              <a:off x="-34" y="-25140"/>
              <a:ext cx="9132312" cy="6883164"/>
            </a:xfrm>
            <a:prstGeom prst="rect">
              <a:avLst/>
            </a:prstGeom>
          </p:spPr>
        </p:pic>
        <p:sp>
          <p:nvSpPr>
            <p:cNvPr id="3" name="Заголовок 8"/>
            <p:cNvSpPr txBox="1">
              <a:spLocks/>
            </p:cNvSpPr>
            <p:nvPr/>
          </p:nvSpPr>
          <p:spPr>
            <a:xfrm>
              <a:off x="5500694" y="3643314"/>
              <a:ext cx="4000528" cy="264320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X(3872)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as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el-GR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sz="4000" b="1" baseline="-25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c1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(3872) in PDG2018</a:t>
              </a:r>
              <a:endPara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7"/>
          <p:cNvGrpSpPr/>
          <p:nvPr/>
        </p:nvGrpSpPr>
        <p:grpSpPr>
          <a:xfrm>
            <a:off x="35496" y="44624"/>
            <a:ext cx="8968135" cy="6676419"/>
            <a:chOff x="35496" y="44624"/>
            <a:chExt cx="8968135" cy="6676419"/>
          </a:xfrm>
        </p:grpSpPr>
        <p:sp>
          <p:nvSpPr>
            <p:cNvPr id="45" name="Text Box 28"/>
            <p:cNvSpPr txBox="1">
              <a:spLocks noChangeArrowheads="1"/>
            </p:cNvSpPr>
            <p:nvPr/>
          </p:nvSpPr>
          <p:spPr bwMode="auto">
            <a:xfrm>
              <a:off x="35496" y="5742170"/>
              <a:ext cx="5904655" cy="9788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>
                <a:spcBef>
                  <a:spcPts val="544"/>
                </a:spcBef>
                <a:buSzPct val="65000"/>
              </a:pPr>
              <a:r>
                <a:rPr lang="en-US" sz="1500" b="1" dirty="0" smtClean="0"/>
                <a:t> </a:t>
              </a:r>
              <a:r>
                <a:rPr lang="en-US" dirty="0" smtClean="0">
                  <a:solidFill>
                    <a:srgbClr val="002060"/>
                  </a:solidFill>
                </a:rPr>
                <a:t>M</a:t>
              </a:r>
              <a:r>
                <a:rPr lang="en-US" baseline="-25000" dirty="0" smtClean="0">
                  <a:solidFill>
                    <a:srgbClr val="002060"/>
                  </a:solidFill>
                </a:rPr>
                <a:t>X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>
                  <a:solidFill>
                    <a:srgbClr val="002060"/>
                  </a:solidFill>
                </a:rPr>
                <a:t>close to </a:t>
              </a:r>
              <a:r>
                <a:rPr lang="en-US" b="1" dirty="0">
                  <a:solidFill>
                    <a:srgbClr val="C00000"/>
                  </a:solidFill>
                </a:rPr>
                <a:t>D</a:t>
              </a:r>
              <a:r>
                <a:rPr lang="en-US" b="1" baseline="30000" dirty="0">
                  <a:solidFill>
                    <a:srgbClr val="C00000"/>
                  </a:solidFill>
                </a:rPr>
                <a:t>0</a:t>
              </a:r>
              <a:r>
                <a:rPr lang="en-US" b="1" dirty="0">
                  <a:solidFill>
                    <a:srgbClr val="C00000"/>
                  </a:solidFill>
                </a:rPr>
                <a:t>D</a:t>
              </a:r>
              <a:r>
                <a:rPr lang="en-US" b="1" baseline="30000" dirty="0">
                  <a:solidFill>
                    <a:srgbClr val="C00000"/>
                  </a:solidFill>
                </a:rPr>
                <a:t>*0</a:t>
              </a:r>
              <a:r>
                <a:rPr lang="en-US" dirty="0">
                  <a:solidFill>
                    <a:srgbClr val="002060"/>
                  </a:solidFill>
                </a:rPr>
                <a:t> threshold </a:t>
              </a:r>
              <a:r>
                <a:rPr lang="en-US" b="1" dirty="0">
                  <a:solidFill>
                    <a:srgbClr val="C00000"/>
                  </a:solidFill>
                </a:rPr>
                <a:t>M = </a:t>
              </a:r>
              <a:r>
                <a:rPr lang="en-US" b="1" dirty="0" smtClean="0">
                  <a:solidFill>
                    <a:srgbClr val="C00000"/>
                  </a:solidFill>
                </a:rPr>
                <a:t>3871.69± 0.17 </a:t>
              </a:r>
              <a:r>
                <a:rPr lang="en-US" b="1" dirty="0">
                  <a:solidFill>
                    <a:srgbClr val="C00000"/>
                  </a:solidFill>
                </a:rPr>
                <a:t>MeV </a:t>
              </a:r>
            </a:p>
            <a:p>
              <a:pPr>
                <a:buSzPct val="65000"/>
              </a:pPr>
              <a:r>
                <a:rPr lang="en-US" dirty="0" smtClean="0">
                  <a:solidFill>
                    <a:srgbClr val="002060"/>
                  </a:solidFill>
                </a:rPr>
                <a:t>      not clear below or above: </a:t>
              </a:r>
              <a:r>
                <a:rPr lang="en-US" b="1" dirty="0" smtClean="0">
                  <a:solidFill>
                    <a:srgbClr val="C00000"/>
                  </a:solidFill>
                </a:rPr>
                <a:t>Δm = – 0.01 ± 0.18 MeV</a:t>
              </a:r>
              <a:endParaRPr lang="en-US" b="1" dirty="0">
                <a:solidFill>
                  <a:srgbClr val="C00000"/>
                </a:solidFill>
              </a:endParaRPr>
            </a:p>
            <a:p>
              <a:pPr>
                <a:spcBef>
                  <a:spcPts val="544"/>
                </a:spcBef>
                <a:buSzPct val="65000"/>
              </a:pPr>
              <a:r>
                <a:rPr lang="en-US" dirty="0" smtClean="0">
                  <a:solidFill>
                    <a:srgbClr val="002060"/>
                  </a:solidFill>
                </a:rPr>
                <a:t> Surprisingly </a:t>
              </a:r>
              <a:r>
                <a:rPr lang="en-US" dirty="0">
                  <a:solidFill>
                    <a:srgbClr val="002060"/>
                  </a:solidFill>
                </a:rPr>
                <a:t>narrow:  </a:t>
              </a:r>
              <a:r>
                <a:rPr lang="el-GR" b="1" dirty="0" smtClean="0">
                  <a:solidFill>
                    <a:srgbClr val="C00000"/>
                  </a:solidFill>
                </a:rPr>
                <a:t>Γ</a:t>
              </a:r>
              <a:r>
                <a:rPr lang="en-US" b="1" baseline="-25000" dirty="0" smtClean="0">
                  <a:solidFill>
                    <a:srgbClr val="C00000"/>
                  </a:solidFill>
                </a:rPr>
                <a:t>tot</a:t>
              </a:r>
              <a:r>
                <a:rPr lang="en-US" b="1" dirty="0" smtClean="0">
                  <a:solidFill>
                    <a:srgbClr val="C00000"/>
                  </a:solidFill>
                </a:rPr>
                <a:t>&lt; 1.2 </a:t>
              </a:r>
              <a:r>
                <a:rPr lang="en-US" b="1" dirty="0">
                  <a:solidFill>
                    <a:srgbClr val="C00000"/>
                  </a:solidFill>
                </a:rPr>
                <a:t>MeV </a:t>
              </a:r>
              <a:r>
                <a:rPr lang="en-US" dirty="0">
                  <a:solidFill>
                    <a:srgbClr val="002060"/>
                  </a:solidFill>
                  <a:sym typeface="Symbol" pitchFamily="18" charset="2"/>
                </a:rPr>
                <a:t>at 90% CL</a:t>
              </a:r>
            </a:p>
          </p:txBody>
        </p:sp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4554" t="7058" r="2277" b="2353"/>
            <a:stretch>
              <a:fillRect/>
            </a:stretch>
          </p:blipFill>
          <p:spPr bwMode="auto">
            <a:xfrm>
              <a:off x="2505065" y="1050087"/>
              <a:ext cx="2653715" cy="2326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Группа 23"/>
            <p:cNvGrpSpPr/>
            <p:nvPr/>
          </p:nvGrpSpPr>
          <p:grpSpPr>
            <a:xfrm>
              <a:off x="5993338" y="4544442"/>
              <a:ext cx="2724247" cy="2124918"/>
              <a:chOff x="504967" y="4080680"/>
              <a:chExt cx="3797612" cy="2805729"/>
            </a:xfrm>
          </p:grpSpPr>
          <p:pic>
            <p:nvPicPr>
              <p:cNvPr id="716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5275" y="4080680"/>
                <a:ext cx="3577304" cy="280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4967" y="4143565"/>
                <a:ext cx="233173" cy="1607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980" y="44624"/>
              <a:ext cx="2413440" cy="2409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264" y="260648"/>
              <a:ext cx="472320" cy="409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931390" y="44624"/>
              <a:ext cx="1480370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100" b="1" i="1" dirty="0"/>
                <a:t>PR</a:t>
              </a:r>
              <a:r>
                <a:rPr lang="ru-RU" sz="1100" b="1" i="1" dirty="0"/>
                <a:t>L91</a:t>
              </a:r>
              <a:r>
                <a:rPr lang="en-US" sz="1100" b="1" i="1" dirty="0"/>
                <a:t>, </a:t>
              </a:r>
              <a:r>
                <a:rPr lang="ru-RU" sz="1100" b="1" i="1" dirty="0" smtClean="0"/>
                <a:t>262001</a:t>
              </a:r>
              <a:r>
                <a:rPr lang="en-US" sz="1100" b="1" i="1" dirty="0" smtClean="0"/>
                <a:t> (</a:t>
              </a:r>
              <a:r>
                <a:rPr lang="ru-RU" sz="1100" b="1" i="1" dirty="0" smtClean="0"/>
                <a:t>2003</a:t>
              </a:r>
              <a:r>
                <a:rPr lang="en-US" sz="1100" b="1" i="1" dirty="0" smtClean="0"/>
                <a:t>)</a:t>
              </a:r>
              <a:endParaRPr lang="ru-RU" sz="1100" b="1" i="1" dirty="0"/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395536" y="2348880"/>
              <a:ext cx="969011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2945" tIns="0" rIns="82945" bIns="0">
              <a:spAutoFit/>
            </a:bodyPr>
            <a:lstStyle/>
            <a:p>
              <a:r>
                <a:rPr lang="en-US" sz="1500" b="1" dirty="0"/>
                <a:t>M(J/</a:t>
              </a:r>
              <a:r>
                <a:rPr lang="en-US" sz="1500" b="1" dirty="0">
                  <a:sym typeface="Symbol" pitchFamily="18" charset="2"/>
                </a:rPr>
                <a:t></a:t>
              </a:r>
              <a:r>
                <a:rPr lang="el-GR" sz="1500" b="1" smtClean="0">
                  <a:sym typeface="Symbol" pitchFamily="18" charset="2"/>
                </a:rPr>
                <a:t>ππ</a:t>
              </a:r>
              <a:r>
                <a:rPr lang="en-US" sz="1500" b="1" dirty="0" smtClean="0">
                  <a:sym typeface="Symbol" pitchFamily="18" charset="2"/>
                </a:rPr>
                <a:t>)</a:t>
              </a:r>
              <a:endParaRPr lang="en-US" sz="1500" b="1" dirty="0">
                <a:sym typeface="Symbol" pitchFamily="18" charset="2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1475656" y="1124744"/>
              <a:ext cx="526583" cy="360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</a:t>
              </a:r>
              <a:r>
                <a:rPr lang="el-GR" b="1">
                  <a:solidFill>
                    <a:srgbClr val="FF0000"/>
                  </a:solidFill>
                </a:rPr>
                <a:t>σ</a:t>
              </a:r>
            </a:p>
          </p:txBody>
        </p:sp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4153" y="3349273"/>
              <a:ext cx="3205719" cy="214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5" descr="dzero_11-18"/>
            <p:cNvPicPr>
              <a:picLocks noChangeAspect="1" noChangeArrowheads="1"/>
            </p:cNvPicPr>
            <p:nvPr/>
          </p:nvPicPr>
          <p:blipFill>
            <a:blip r:embed="rId9" cstate="print"/>
            <a:srcRect l="1890" t="8392" r="3307" b="2797"/>
            <a:stretch>
              <a:fillRect/>
            </a:stretch>
          </p:blipFill>
          <p:spPr>
            <a:xfrm>
              <a:off x="6198038" y="51049"/>
              <a:ext cx="2805593" cy="2448448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42" name="Picture 12" descr="d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8398080" y="112112"/>
              <a:ext cx="496838" cy="258931"/>
            </a:xfrm>
            <a:prstGeom prst="rect">
              <a:avLst/>
            </a:prstGeom>
            <a:noFill/>
            <a:ln/>
          </p:spPr>
        </p:pic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87446" y="1151729"/>
              <a:ext cx="475200" cy="540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5541" y="3506616"/>
              <a:ext cx="554895" cy="38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3451494" y="116632"/>
              <a:ext cx="2488658" cy="637754"/>
            </a:xfrm>
            <a:prstGeom prst="rect">
              <a:avLst/>
            </a:prstGeom>
          </p:spPr>
          <p:txBody>
            <a:bodyPr wrap="none" lIns="82945" tIns="41473" rIns="82945" bIns="41473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2060"/>
                  </a:solidFill>
                </a:rPr>
                <a:t>First observed by </a:t>
              </a:r>
              <a:r>
                <a:rPr lang="en-US" b="1" dirty="0" smtClean="0">
                  <a:solidFill>
                    <a:srgbClr val="C00000"/>
                  </a:solidFill>
                </a:rPr>
                <a:t>Belle</a:t>
              </a:r>
              <a:r>
                <a:rPr lang="en-US" b="1" dirty="0" smtClean="0">
                  <a:solidFill>
                    <a:srgbClr val="002060"/>
                  </a:solidFill>
                </a:rPr>
                <a:t> </a:t>
              </a:r>
            </a:p>
            <a:p>
              <a:pPr algn="r"/>
              <a:r>
                <a:rPr lang="en-US" b="1" dirty="0" smtClean="0">
                  <a:solidFill>
                    <a:srgbClr val="002060"/>
                  </a:solidFill>
                </a:rPr>
                <a:t>in </a:t>
              </a:r>
              <a:r>
                <a:rPr lang="en-US" b="1" dirty="0" smtClean="0">
                  <a:solidFill>
                    <a:srgbClr val="C00000"/>
                  </a:solidFill>
                </a:rPr>
                <a:t>B→K J/</a:t>
              </a:r>
              <a:r>
                <a:rPr lang="en-US" b="1" dirty="0" smtClean="0">
                  <a:solidFill>
                    <a:srgbClr val="C00000"/>
                  </a:solidFill>
                  <a:sym typeface="Symbol" pitchFamily="18" charset="2"/>
                </a:rPr>
                <a:t></a:t>
              </a:r>
              <a:r>
                <a:rPr lang="el-GR" b="1" dirty="0" smtClean="0">
                  <a:solidFill>
                    <a:srgbClr val="C00000"/>
                  </a:solidFill>
                  <a:sym typeface="Symbol" pitchFamily="18" charset="2"/>
                </a:rPr>
                <a:t>π</a:t>
              </a:r>
              <a:r>
                <a:rPr lang="en-US" b="1" baseline="30000" dirty="0" smtClean="0">
                  <a:solidFill>
                    <a:srgbClr val="C00000"/>
                  </a:solidFill>
                  <a:sym typeface="Symbol" pitchFamily="18" charset="2"/>
                </a:rPr>
                <a:t>+</a:t>
              </a:r>
              <a:r>
                <a:rPr lang="el-GR" b="1" dirty="0" smtClean="0">
                  <a:solidFill>
                    <a:srgbClr val="C00000"/>
                  </a:solidFill>
                  <a:sym typeface="Symbol" pitchFamily="18" charset="2"/>
                </a:rPr>
                <a:t>π</a:t>
              </a:r>
              <a:r>
                <a:rPr lang="en-US" b="1" baseline="30000" dirty="0" smtClean="0">
                  <a:solidFill>
                    <a:srgbClr val="C00000"/>
                  </a:solidFill>
                  <a:sym typeface="Symbol" pitchFamily="18" charset="2"/>
                </a:rPr>
                <a:t>–</a:t>
              </a:r>
              <a:endParaRPr lang="ru-RU" sz="1300" b="1" dirty="0">
                <a:solidFill>
                  <a:srgbClr val="C00000"/>
                </a:solidFill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 l="368" t="4465" r="1839" b="496"/>
            <a:stretch>
              <a:fillRect/>
            </a:stretch>
          </p:blipFill>
          <p:spPr bwMode="auto">
            <a:xfrm>
              <a:off x="5138470" y="2133068"/>
              <a:ext cx="2896371" cy="214224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1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41192" y="2191222"/>
              <a:ext cx="502840" cy="49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Прямоугольник 30"/>
            <p:cNvSpPr/>
            <p:nvPr/>
          </p:nvSpPr>
          <p:spPr>
            <a:xfrm>
              <a:off x="3500430" y="4429132"/>
              <a:ext cx="2222558" cy="1314862"/>
            </a:xfrm>
            <a:prstGeom prst="rect">
              <a:avLst/>
            </a:prstGeom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1600" b="0" i="1" dirty="0" smtClean="0">
                  <a:solidFill>
                    <a:srgbClr val="002060"/>
                  </a:solidFill>
                </a:rPr>
                <a:t>Hadronic collisions: </a:t>
              </a:r>
            </a:p>
            <a:p>
              <a:r>
                <a:rPr lang="en-US" sz="1600" b="0" i="1" dirty="0" smtClean="0">
                  <a:solidFill>
                    <a:srgbClr val="002060"/>
                  </a:solidFill>
                </a:rPr>
                <a:t>produced mostly promptly; only </a:t>
              </a:r>
            </a:p>
            <a:p>
              <a:r>
                <a:rPr lang="en-US" sz="1600" b="0" i="1" dirty="0" smtClean="0">
                  <a:solidFill>
                    <a:srgbClr val="C00000"/>
                  </a:solidFill>
                </a:rPr>
                <a:t>0.263±0.023±0.016 </a:t>
              </a:r>
            </a:p>
            <a:p>
              <a:r>
                <a:rPr lang="en-US" sz="1600" b="0" i="1" dirty="0" smtClean="0">
                  <a:solidFill>
                    <a:srgbClr val="002060"/>
                  </a:solidFill>
                </a:rPr>
                <a:t>from B-decays (CMS)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336621" y="4653136"/>
              <a:ext cx="430426" cy="436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Прямоугольник 31"/>
            <p:cNvSpPr/>
            <p:nvPr/>
          </p:nvSpPr>
          <p:spPr bwMode="auto">
            <a:xfrm>
              <a:off x="7292160" y="120973"/>
              <a:ext cx="656640" cy="155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5" tIns="41473" rIns="82945" bIns="41473" numCol="1" rtlCol="0" anchor="t" anchorCtr="0" compatLnSpc="1">
              <a:prstTxWarp prst="textNoShape">
                <a:avLst/>
              </a:prstTxWarp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600" b="1" dirty="0" smtClean="0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3563888" y="836712"/>
              <a:ext cx="1488384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100" b="1" i="1" dirty="0" smtClean="0"/>
                <a:t>PRD73</a:t>
              </a:r>
              <a:r>
                <a:rPr lang="en-US" sz="1100" b="1" i="1" dirty="0"/>
                <a:t>, 011101 (2006)</a:t>
              </a:r>
              <a:endParaRPr lang="ru-RU" sz="1100" b="1" i="1" dirty="0"/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629111" y="3175967"/>
              <a:ext cx="1494617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1100" b="1" i="1" dirty="0" smtClean="0"/>
                <a:t>EPJ C72 1972 (2012)</a:t>
              </a:r>
              <a:endParaRPr lang="ru-RU" sz="1100" b="1" i="1" dirty="0"/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7152200" y="4509120"/>
              <a:ext cx="1524256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/>
              <a:r>
                <a:rPr lang="en-US" sz="1100" b="1" i="1" dirty="0" smtClean="0"/>
                <a:t>JHEP 04, 154 (2013)</a:t>
              </a:r>
              <a:endParaRPr lang="ru-RU" sz="1100" b="1" i="1" dirty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6388231" y="3573016"/>
              <a:ext cx="1568145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/>
              <a:r>
                <a:rPr lang="en-US" sz="1100" b="1" i="1" dirty="0"/>
                <a:t>PR</a:t>
              </a:r>
              <a:r>
                <a:rPr lang="ru-RU" sz="1100" b="1" i="1" dirty="0" smtClean="0"/>
                <a:t>L9</a:t>
              </a:r>
              <a:r>
                <a:rPr lang="en-US" sz="1100" b="1" i="1" dirty="0" smtClean="0"/>
                <a:t>3, 072</a:t>
              </a:r>
              <a:r>
                <a:rPr lang="ru-RU" sz="1100" b="1" i="1" dirty="0" smtClean="0"/>
                <a:t>001</a:t>
              </a:r>
              <a:r>
                <a:rPr lang="en-US" sz="1100" b="1" i="1" dirty="0" smtClean="0"/>
                <a:t> (</a:t>
              </a:r>
              <a:r>
                <a:rPr lang="ru-RU" sz="1100" b="1" i="1" dirty="0" smtClean="0"/>
                <a:t>200</a:t>
              </a:r>
              <a:r>
                <a:rPr lang="en-US" sz="1100" b="1" i="1" dirty="0" smtClean="0"/>
                <a:t>4)</a:t>
              </a:r>
              <a:endParaRPr lang="ru-RU" sz="1100" b="1" i="1" dirty="0"/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>
              <a:off x="7340102" y="1772816"/>
              <a:ext cx="1480370" cy="253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100" b="1" i="1" dirty="0"/>
                <a:t>PR</a:t>
              </a:r>
              <a:r>
                <a:rPr lang="ru-RU" sz="1100" b="1" i="1" dirty="0" smtClean="0"/>
                <a:t>L9</a:t>
              </a:r>
              <a:r>
                <a:rPr lang="en-US" sz="1100" b="1" i="1" dirty="0" smtClean="0"/>
                <a:t>3, 162</a:t>
              </a:r>
              <a:r>
                <a:rPr lang="ru-RU" sz="1100" b="1" i="1" dirty="0" smtClean="0"/>
                <a:t>00</a:t>
              </a:r>
              <a:r>
                <a:rPr lang="en-US" sz="1100" b="1" i="1" dirty="0" smtClean="0"/>
                <a:t>2 (</a:t>
              </a:r>
              <a:r>
                <a:rPr lang="ru-RU" sz="1100" b="1" i="1" dirty="0" smtClean="0"/>
                <a:t>200</a:t>
              </a:r>
              <a:r>
                <a:rPr lang="en-US" sz="1100" b="1" i="1" dirty="0" smtClean="0"/>
                <a:t>4)</a:t>
              </a:r>
              <a:endParaRPr lang="ru-RU" sz="1100" b="1" i="1" dirty="0"/>
            </a:p>
          </p:txBody>
        </p:sp>
      </p:grp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3635896" y="3429000"/>
            <a:ext cx="1440160" cy="9455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en-US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++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finally</a:t>
            </a: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established</a:t>
            </a:r>
            <a:endParaRPr lang="en-US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1629290" y="404664"/>
            <a:ext cx="158248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Belle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top cited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1500+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1"/>
          </p:nvPr>
        </p:nvSpPr>
        <p:spPr>
          <a:xfrm>
            <a:off x="6938994" y="6421461"/>
            <a:ext cx="2133600" cy="365125"/>
          </a:xfrm>
        </p:spPr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142844" y="3497454"/>
          <a:ext cx="4392488" cy="3146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/>
                <a:gridCol w="3384376"/>
              </a:tblGrid>
              <a:tr h="3291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Search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 X(3872) partners decays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Molecules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with  J</a:t>
                      </a:r>
                      <a:r>
                        <a:rPr lang="en-US" sz="1600" i="1" baseline="3000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PC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 = 0</a:t>
                      </a:r>
                      <a:r>
                        <a:rPr lang="en-US" sz="1600" i="1" baseline="3000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++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, 1</a:t>
                      </a:r>
                      <a:r>
                        <a:rPr lang="en-US" sz="1600" i="1" baseline="3000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+–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, 2</a:t>
                      </a:r>
                      <a:r>
                        <a:rPr lang="en-US" sz="1600" i="1" baseline="3000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++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…</a:t>
                      </a:r>
                      <a:r>
                        <a:rPr lang="en-US" sz="1600" i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 </a:t>
                      </a:r>
                      <a:endParaRPr lang="en-US" sz="1600" i="1" baseline="30000" dirty="0" smtClean="0">
                        <a:solidFill>
                          <a:srgbClr val="C00000"/>
                        </a:solidFill>
                        <a:sym typeface="Symbol" pitchFamily="18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21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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c1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 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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c2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 </a:t>
                      </a:r>
                      <a:endParaRPr lang="en-US" sz="1600" b="1" baseline="-25000" dirty="0" smtClean="0">
                        <a:solidFill>
                          <a:srgbClr val="C00000"/>
                        </a:solidFill>
                        <a:sym typeface="Symbol" pitchFamily="18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Forbidden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by C-parity conservation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sym typeface="Wingdings" pitchFamily="2" charset="2"/>
                        </a:rPr>
                        <a:t>C-odd partners: tetraquark, molecule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sym typeface="Wingdings" pitchFamily="2" charset="2"/>
                        </a:rPr>
                        <a:t>UL :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+mn-lt"/>
                          <a:sym typeface="Wingdings" pitchFamily="2" charset="2"/>
                        </a:rPr>
                        <a:t>&lt; 1/4 from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J/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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+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–   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  <a:sym typeface="Wingdings" pitchFamily="2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291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J/ </a:t>
                      </a:r>
                      <a:endParaRPr lang="en-US" sz="1600" b="1" baseline="-25000" dirty="0" smtClean="0">
                        <a:solidFill>
                          <a:srgbClr val="C00000"/>
                        </a:solidFill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sym typeface="Wingdings" pitchFamily="2" charset="2"/>
                        </a:rPr>
                        <a:t>C-odd partners: tetraquark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sym typeface="Wingdings" pitchFamily="2" charset="2"/>
                        </a:rPr>
                        <a:t>UL :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+mn-lt"/>
                          <a:sym typeface="Wingdings" pitchFamily="2" charset="2"/>
                        </a:rPr>
                        <a:t>&lt; 1/2 from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J/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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+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–   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  <a:sym typeface="Wingdings" pitchFamily="2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291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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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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0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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–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</a:t>
                      </a:r>
                      <a:r>
                        <a:rPr lang="en-US" sz="1600" b="1" baseline="-25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c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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Search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 other X-like molecular states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sym typeface="Wingdings" pitchFamily="2" charset="2"/>
                        </a:rPr>
                        <a:t>UL :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+mn-lt"/>
                          <a:sym typeface="Wingdings" pitchFamily="2" charset="2"/>
                        </a:rPr>
                        <a:t>~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J/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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r>
                        <a:rPr lang="en-US" sz="1600" baseline="300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+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sym typeface="Symbol" pitchFamily="18" charset="2"/>
                        </a:rPr>
                        <a:t>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  <a:sym typeface="Wingdings" pitchFamily="2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C00000"/>
                        </a:solidFill>
                        <a:latin typeface="+mn-lt"/>
                        <a:sym typeface="Symbol" pitchFamily="18" charset="2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5996778"/>
            <a:ext cx="58208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8"/>
          <p:cNvGrpSpPr>
            <a:grpSpLocks noChangeAspect="1"/>
          </p:cNvGrpSpPr>
          <p:nvPr/>
        </p:nvGrpSpPr>
        <p:grpSpPr>
          <a:xfrm>
            <a:off x="5013345" y="3631138"/>
            <a:ext cx="3879135" cy="3110230"/>
            <a:chOff x="179512" y="2780928"/>
            <a:chExt cx="4848916" cy="3887787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2780928"/>
              <a:ext cx="4829175" cy="388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9512" y="4557340"/>
              <a:ext cx="244475" cy="14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5"/>
            <p:cNvSpPr>
              <a:spLocks noChangeArrowheads="1"/>
            </p:cNvSpPr>
            <p:nvPr/>
          </p:nvSpPr>
          <p:spPr bwMode="auto">
            <a:xfrm flipH="1">
              <a:off x="749425" y="4825628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 flipH="1">
              <a:off x="1630487" y="5020890"/>
              <a:ext cx="163513" cy="169863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 flipH="1">
              <a:off x="2921125" y="4349378"/>
              <a:ext cx="163512" cy="168275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20"/>
            <p:cNvSpPr>
              <a:spLocks noChangeArrowheads="1"/>
            </p:cNvSpPr>
            <p:nvPr/>
          </p:nvSpPr>
          <p:spPr bwMode="auto">
            <a:xfrm flipH="1">
              <a:off x="749425" y="3949328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24"/>
            <p:cNvSpPr>
              <a:spLocks noChangeArrowheads="1"/>
            </p:cNvSpPr>
            <p:nvPr/>
          </p:nvSpPr>
          <p:spPr bwMode="auto">
            <a:xfrm flipH="1">
              <a:off x="2521075" y="4422403"/>
              <a:ext cx="163512" cy="169862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25"/>
            <p:cNvSpPr>
              <a:spLocks noChangeArrowheads="1"/>
            </p:cNvSpPr>
            <p:nvPr/>
          </p:nvSpPr>
          <p:spPr bwMode="auto">
            <a:xfrm flipH="1">
              <a:off x="749425" y="4327153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37"/>
            <p:cNvSpPr txBox="1">
              <a:spLocks noChangeArrowheads="1"/>
            </p:cNvSpPr>
            <p:nvPr/>
          </p:nvSpPr>
          <p:spPr bwMode="auto">
            <a:xfrm>
              <a:off x="2179461" y="3899892"/>
              <a:ext cx="1100461" cy="423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strike="sngStrike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X(3872)</a:t>
              </a:r>
              <a:endParaRPr lang="ru-RU" sz="1600" b="1" strike="sngStrike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38"/>
            <p:cNvSpPr txBox="1">
              <a:spLocks noChangeArrowheads="1"/>
            </p:cNvSpPr>
            <p:nvPr/>
          </p:nvSpPr>
          <p:spPr bwMode="auto">
            <a:xfrm>
              <a:off x="558925" y="4454153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X(3940)</a:t>
              </a:r>
              <a:endParaRPr lang="ru-RU" sz="1400" b="1" baseline="30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 Box 39"/>
            <p:cNvSpPr txBox="1">
              <a:spLocks noChangeArrowheads="1"/>
            </p:cNvSpPr>
            <p:nvPr/>
          </p:nvSpPr>
          <p:spPr bwMode="auto">
            <a:xfrm>
              <a:off x="530350" y="3730253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X(4160)</a:t>
              </a:r>
              <a:endParaRPr lang="ru-RU" sz="1400" b="1" baseline="30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95"/>
            <p:cNvSpPr txBox="1">
              <a:spLocks noChangeArrowheads="1"/>
            </p:cNvSpPr>
            <p:nvPr/>
          </p:nvSpPr>
          <p:spPr bwMode="auto">
            <a:xfrm>
              <a:off x="3972050" y="4110688"/>
              <a:ext cx="1056378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</a:t>
              </a:r>
              <a:r>
                <a:rPr lang="en-US" sz="1400" b="1" baseline="-250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1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(3830</a:t>
              </a:r>
              <a:r>
                <a:rPr lang="en-US" sz="1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ru-RU" sz="1400" b="1" baseline="30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91"/>
            <p:cNvGrpSpPr>
              <a:grpSpLocks/>
            </p:cNvGrpSpPr>
            <p:nvPr/>
          </p:nvGrpSpPr>
          <p:grpSpPr bwMode="auto">
            <a:xfrm>
              <a:off x="4526092" y="4528765"/>
              <a:ext cx="452438" cy="538163"/>
              <a:chOff x="3227" y="1332"/>
              <a:chExt cx="285" cy="339"/>
            </a:xfrm>
          </p:grpSpPr>
          <p:sp>
            <p:nvSpPr>
              <p:cNvPr id="23" name="Text Box 92"/>
              <p:cNvSpPr txBox="1">
                <a:spLocks noChangeArrowheads="1"/>
              </p:cNvSpPr>
              <p:nvPr/>
            </p:nvSpPr>
            <p:spPr bwMode="auto">
              <a:xfrm>
                <a:off x="3227" y="1477"/>
                <a:ext cx="28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DD</a:t>
                </a:r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Rectangle 93"/>
              <p:cNvSpPr>
                <a:spLocks noChangeArrowheads="1"/>
              </p:cNvSpPr>
              <p:nvPr/>
            </p:nvSpPr>
            <p:spPr bwMode="auto">
              <a:xfrm>
                <a:off x="3339" y="1332"/>
                <a:ext cx="17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_</a:t>
                </a:r>
                <a:endPara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Oval 94"/>
            <p:cNvSpPr>
              <a:spLocks noChangeArrowheads="1"/>
            </p:cNvSpPr>
            <p:nvPr/>
          </p:nvSpPr>
          <p:spPr bwMode="auto">
            <a:xfrm flipH="1">
              <a:off x="4264150" y="4497015"/>
              <a:ext cx="163512" cy="169863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000496" y="785794"/>
            <a:ext cx="4928620" cy="211508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marL="311045" indent="-311045">
              <a:spcBef>
                <a:spcPts val="181"/>
              </a:spcBef>
            </a:pP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u="sng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u="sng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*0</a:t>
            </a: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molecular state: (the most popular)</a:t>
            </a: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~ M</a:t>
            </a:r>
            <a:r>
              <a:rPr lang="en-US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aseline="-1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+ M</a:t>
            </a:r>
            <a:r>
              <a:rPr lang="en-US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aseline="-1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*0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not accidental</a:t>
            </a: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en-US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++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(D</a:t>
            </a:r>
            <a:r>
              <a:rPr lang="en-US" sz="16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*0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S-wave)</a:t>
            </a: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pl-PL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pl-PL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pl-PL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decay 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Small  rate for decay into 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J/</a:t>
            </a:r>
            <a:r>
              <a:rPr lang="el-GR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ψγ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expected</a:t>
            </a:r>
            <a:endParaRPr lang="en-US" sz="14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pl-PL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too large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X(3872) → </a:t>
            </a:r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(2S)</a:t>
            </a:r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>
              <a:spcBef>
                <a:spcPts val="181"/>
              </a:spcBef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too small binding energy: D</a:t>
            </a:r>
            <a:r>
              <a:rPr lang="en-US" sz="1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1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*0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too far in space to be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produced in high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pp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collisions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644008" y="0"/>
            <a:ext cx="4499992" cy="885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X(3872)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Times New Roman" pitchFamily="18" charset="0"/>
              </a:rPr>
              <a:t>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nterpretation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60032" y="292494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C00000"/>
                </a:solidFill>
              </a:rPr>
              <a:t>Mixture of P-wave charmonium  </a:t>
            </a:r>
            <a:r>
              <a:rPr lang="el-GR" b="1" dirty="0" smtClean="0">
                <a:solidFill>
                  <a:srgbClr val="C00000"/>
                </a:solidFill>
                <a:cs typeface="Times New Roman"/>
              </a:rPr>
              <a:t>χ</a:t>
            </a:r>
            <a:r>
              <a:rPr lang="en-US" b="1" baseline="-25000" dirty="0" smtClean="0">
                <a:solidFill>
                  <a:srgbClr val="C00000"/>
                </a:solidFill>
              </a:rPr>
              <a:t>c1</a:t>
            </a:r>
            <a:r>
              <a:rPr lang="en-US" b="1" dirty="0" smtClean="0">
                <a:solidFill>
                  <a:srgbClr val="C00000"/>
                </a:solidFill>
              </a:rPr>
              <a:t>(2P) and S-wave DD</a:t>
            </a:r>
            <a:r>
              <a:rPr lang="en-US" b="1" baseline="30000" dirty="0" smtClean="0">
                <a:solidFill>
                  <a:srgbClr val="C00000"/>
                </a:solidFill>
              </a:rPr>
              <a:t>*0</a:t>
            </a:r>
            <a:r>
              <a:rPr lang="en-US" b="1" dirty="0" smtClean="0">
                <a:solidFill>
                  <a:srgbClr val="C00000"/>
                </a:solidFill>
              </a:rPr>
              <a:t> molecule 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27179" y="-71462"/>
            <a:ext cx="3744754" cy="3643314"/>
            <a:chOff x="536800" y="0"/>
            <a:chExt cx="3320820" cy="3214686"/>
          </a:xfrm>
        </p:grpSpPr>
        <p:graphicFrame>
          <p:nvGraphicFramePr>
            <p:cNvPr id="29" name="Диаграмма 28"/>
            <p:cNvGraphicFramePr/>
            <p:nvPr/>
          </p:nvGraphicFramePr>
          <p:xfrm>
            <a:off x="714348" y="142852"/>
            <a:ext cx="3143272" cy="3071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0" name="Прямоугольник 29"/>
            <p:cNvSpPr/>
            <p:nvPr/>
          </p:nvSpPr>
          <p:spPr>
            <a:xfrm>
              <a:off x="536800" y="702214"/>
              <a:ext cx="576005" cy="325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J/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sym typeface="Symbol" pitchFamily="18" charset="2"/>
                </a:rPr>
                <a:t>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2561" y="252134"/>
              <a:ext cx="604435" cy="325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sym typeface="Symbol" pitchFamily="18" charset="2"/>
                </a:rPr>
                <a:t>J/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454" y="324036"/>
              <a:ext cx="547574" cy="325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sym typeface="Symbol" pitchFamily="18" charset="2"/>
                </a:rPr>
                <a:t>J/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476021" y="0"/>
              <a:ext cx="740902" cy="325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  <a:sym typeface="Symbol" pitchFamily="18" charset="2"/>
                </a:rPr>
                <a:t>(2S)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060809" y="2530207"/>
              <a:ext cx="944181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rgbClr val="FFFF00"/>
                  </a:solidFill>
                  <a:sym typeface="Symbol" pitchFamily="18" charset="2"/>
                </a:rPr>
                <a:t>D</a:t>
              </a:r>
              <a:r>
                <a:rPr lang="en-US" sz="2800" b="1" baseline="30000" dirty="0" smtClean="0">
                  <a:solidFill>
                    <a:srgbClr val="FFFF00"/>
                  </a:solidFill>
                  <a:sym typeface="Symbol" pitchFamily="18" charset="2"/>
                </a:rPr>
                <a:t>0</a:t>
              </a:r>
              <a:r>
                <a:rPr lang="en-US" sz="2800" b="1" dirty="0" smtClean="0">
                  <a:solidFill>
                    <a:srgbClr val="FFFF00"/>
                  </a:solidFill>
                  <a:sym typeface="Symbol" pitchFamily="18" charset="2"/>
                </a:rPr>
                <a:t>D</a:t>
              </a:r>
              <a:r>
                <a:rPr lang="en-US" sz="2800" b="1" baseline="30000" dirty="0" smtClean="0">
                  <a:solidFill>
                    <a:srgbClr val="FFFF00"/>
                  </a:solidFill>
                  <a:sym typeface="Symbol" pitchFamily="18" charset="2"/>
                </a:rPr>
                <a:t>*0</a:t>
              </a:r>
              <a:endParaRPr lang="en-US" sz="2800" b="1" dirty="0" smtClean="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893750" y="1643050"/>
              <a:ext cx="1089177" cy="4073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cs typeface="Times New Roman" pitchFamily="18" charset="0"/>
                </a:rPr>
                <a:t>X(3872)</a:t>
              </a:r>
              <a:endParaRPr lang="ru-RU" sz="24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6532632" y="4202676"/>
            <a:ext cx="18020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c1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(3872) 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PDG2018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53194-spirited-away-unesennye_2.jpg"/>
          <p:cNvPicPr>
            <a:picLocks noChangeAspect="1"/>
          </p:cNvPicPr>
          <p:nvPr/>
        </p:nvPicPr>
        <p:blipFill>
          <a:blip r:embed="rId3" cstate="print"/>
          <a:srcRect l="2953" r="295" b="10335"/>
          <a:stretch>
            <a:fillRect/>
          </a:stretch>
        </p:blipFill>
        <p:spPr>
          <a:xfrm>
            <a:off x="-32" y="-24"/>
            <a:ext cx="9330680" cy="69089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1472" y="5935824"/>
            <a:ext cx="8001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Charged charmoniumlike states</a:t>
            </a:r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9613" y="3149742"/>
            <a:ext cx="873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4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72008"/>
            <a:ext cx="3888432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2859" y="2852936"/>
            <a:ext cx="1217613" cy="1052513"/>
            <a:chOff x="819" y="2296"/>
            <a:chExt cx="767" cy="663"/>
          </a:xfrm>
        </p:grpSpPr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819" y="2296"/>
              <a:ext cx="767" cy="663"/>
            </a:xfrm>
            <a:prstGeom prst="ellipse">
              <a:avLst/>
            </a:prstGeom>
            <a:solidFill>
              <a:srgbClr val="FFFF00">
                <a:alpha val="55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911" y="2468"/>
              <a:ext cx="256" cy="26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935" y="2449"/>
              <a:ext cx="22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098" y="2349"/>
              <a:ext cx="256" cy="2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1228" y="2548"/>
              <a:ext cx="256" cy="260"/>
            </a:xfrm>
            <a:prstGeom prst="ellipse">
              <a:avLst/>
            </a:prstGeom>
            <a:gradFill rotWithShape="1">
              <a:gsLst>
                <a:gs pos="0">
                  <a:srgbClr val="CCFF66"/>
                </a:gs>
                <a:gs pos="100000">
                  <a:srgbClr val="5E76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019" y="2643"/>
              <a:ext cx="256" cy="2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046" y="2633"/>
              <a:ext cx="22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</p:grp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180683" y="4929198"/>
          <a:ext cx="8820473" cy="1848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2596"/>
                <a:gridCol w="928694"/>
                <a:gridCol w="1357322"/>
                <a:gridCol w="1000132"/>
                <a:gridCol w="785818"/>
                <a:gridCol w="1285884"/>
                <a:gridCol w="1302283"/>
                <a:gridCol w="1267744"/>
              </a:tblGrid>
              <a:tr h="33564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PDG2018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M(MeV)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>
                          <a:solidFill>
                            <a:schemeClr val="tx1"/>
                          </a:solidFill>
                        </a:rPr>
                        <a:t>Γ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(MeV)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PC</a:t>
                      </a:r>
                      <a:endParaRPr lang="ru-RU" sz="1600" b="1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decay mode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production mode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(4050)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X(4050)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4051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+24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+5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−2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600" b="1" baseline="-25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c1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π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KZ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Belle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(4250)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X(4250)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4248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177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+320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−7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600" b="1" baseline="-25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c1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π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KZ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Belle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(4200)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lang="en-US" sz="1400" b="1" baseline="-25000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400" b="1" baseline="300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(4200)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+17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−13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370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ru-RU" sz="1600" b="1" baseline="-250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1600" b="1" baseline="-25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J/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  <a:sym typeface="Symbol"/>
                        </a:rPr>
                        <a:t>ψ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π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KZ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Belle/LHCb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(4430)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lang="en-US" sz="1400" b="1" baseline="-25000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400" b="1" baseline="300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(4430)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ru-RU" sz="1600" b="1" baseline="30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−18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±31</a:t>
                      </a:r>
                      <a:endParaRPr lang="ru-RU" sz="1600" b="1" baseline="-25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ψ(2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S)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J/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  <a:sym typeface="Symbol"/>
                        </a:rPr>
                        <a:t>ψ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π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l-GR" sz="1600" b="1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KZ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Belle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LHCb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2655" marR="32655" marT="32659" marB="3265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Группа 50"/>
          <p:cNvGrpSpPr/>
          <p:nvPr/>
        </p:nvGrpSpPr>
        <p:grpSpPr>
          <a:xfrm>
            <a:off x="0" y="743214"/>
            <a:ext cx="2880320" cy="2397754"/>
            <a:chOff x="4716016" y="260648"/>
            <a:chExt cx="4427984" cy="3093289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6016" y="400216"/>
              <a:ext cx="4427984" cy="2742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5482" y="539336"/>
              <a:ext cx="655496" cy="383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6481795" y="260648"/>
              <a:ext cx="2464828" cy="33749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PRL 100, 142001 (2008)</a:t>
              </a:r>
              <a:endParaRPr lang="it-IT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6516216" y="908720"/>
              <a:ext cx="1076786" cy="4367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6.5 </a:t>
              </a:r>
              <a:r>
                <a:rPr lang="en-US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</a:t>
              </a:r>
              <a:endPara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6037687" y="2956881"/>
              <a:ext cx="2278729" cy="397056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M(</a:t>
              </a:r>
              <a:r>
                <a:rPr lang="el-GR" altLang="ko-KR" sz="1400" b="1" smtClean="0">
                  <a:latin typeface="Times New Roman"/>
                  <a:ea typeface="Gulim" pitchFamily="34" charset="-127"/>
                  <a:cs typeface="Times New Roman"/>
                </a:rPr>
                <a:t>π</a:t>
              </a:r>
              <a:r>
                <a:rPr lang="en-US" altLang="ko-KR" sz="1400" b="1" baseline="30000" dirty="0" smtClean="0"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+</a:t>
              </a:r>
              <a:r>
                <a:rPr lang="el-GR" altLang="ko-KR" sz="1400" b="1" smtClean="0"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ψ</a:t>
              </a:r>
              <a:r>
                <a:rPr lang="en-US" altLang="ko-KR" sz="1400" b="1" dirty="0" smtClean="0"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(2S</a:t>
              </a:r>
              <a:r>
                <a:rPr lang="en-US" altLang="ko-KR" sz="1400" b="1" dirty="0"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))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8"/>
            <p:cNvSpPr>
              <a:spLocks noChangeArrowheads="1"/>
            </p:cNvSpPr>
            <p:nvPr/>
          </p:nvSpPr>
          <p:spPr bwMode="auto">
            <a:xfrm>
              <a:off x="5626822" y="1375399"/>
              <a:ext cx="1037978" cy="357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tx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  <a:sym typeface="Wingdings" pitchFamily="2" charset="2"/>
                </a:rPr>
                <a:t>548 fb</a:t>
              </a:r>
              <a:r>
                <a:rPr lang="en-US" altLang="ko-KR" sz="1200" b="1" baseline="30000" dirty="0">
                  <a:solidFill>
                    <a:schemeClr val="tx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  <a:sym typeface="Wingdings" pitchFamily="2" charset="2"/>
                </a:rPr>
                <a:t>-1</a:t>
              </a:r>
              <a:endParaRPr lang="en-US" sz="1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6156176" y="836712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Z(4430)</a:t>
            </a:r>
            <a:r>
              <a:rPr lang="en-US" altLang="ko-KR" sz="2400" b="1" baseline="30000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C00000"/>
                </a:solidFill>
                <a:cs typeface="Times New Roman"/>
                <a:sym typeface="Wingdings" pitchFamily="2" charset="2"/>
              </a:rPr>
              <a:t>→</a:t>
            </a:r>
            <a:r>
              <a:rPr lang="el-GR" sz="2400" b="1" dirty="0" smtClean="0">
                <a:solidFill>
                  <a:srgbClr val="C00000"/>
                </a:solidFill>
                <a:sym typeface="Wingdings" pitchFamily="2" charset="2"/>
              </a:rPr>
              <a:t>ψ</a:t>
            </a:r>
            <a:r>
              <a:rPr lang="en-US" sz="2400" b="1" dirty="0" smtClean="0">
                <a:solidFill>
                  <a:srgbClr val="C00000"/>
                </a:solidFill>
                <a:sym typeface="Wingdings" pitchFamily="2" charset="2"/>
              </a:rPr>
              <a:t>(2S) </a:t>
            </a:r>
            <a:r>
              <a:rPr lang="el-GR" sz="2400" b="1" dirty="0" smtClean="0">
                <a:solidFill>
                  <a:srgbClr val="C00000"/>
                </a:solidFill>
                <a:sym typeface="Wingdings" pitchFamily="2" charset="2"/>
              </a:rPr>
              <a:t>π</a:t>
            </a:r>
            <a:r>
              <a:rPr lang="en-US" sz="2400" b="1" baseline="30000" dirty="0" smtClean="0">
                <a:solidFill>
                  <a:srgbClr val="C00000"/>
                </a:solidFill>
                <a:sym typeface="Wingdings" pitchFamily="2" charset="2"/>
              </a:rPr>
              <a:t>+</a:t>
            </a:r>
            <a:r>
              <a:rPr lang="ru-RU" altLang="ko-KR" sz="2400" b="1" baseline="30000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2400" b="1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 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228184" y="1268760"/>
            <a:ext cx="2771800" cy="137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LHCb: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Parameters (including quantum numbers) are consistent with the Belle results</a:t>
            </a:r>
          </a:p>
          <a:p>
            <a:pPr>
              <a:spcBef>
                <a:spcPts val="544"/>
              </a:spcBef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Another peak at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 MeV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with significance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~5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endParaRPr lang="en-US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2"/>
          <p:cNvGrpSpPr/>
          <p:nvPr/>
        </p:nvGrpSpPr>
        <p:grpSpPr>
          <a:xfrm>
            <a:off x="2915816" y="770598"/>
            <a:ext cx="3168353" cy="2276872"/>
            <a:chOff x="323528" y="4221088"/>
            <a:chExt cx="3744417" cy="2520280"/>
          </a:xfrm>
        </p:grpSpPr>
        <p:grpSp>
          <p:nvGrpSpPr>
            <p:cNvPr id="6" name="Группа 10"/>
            <p:cNvGrpSpPr/>
            <p:nvPr/>
          </p:nvGrpSpPr>
          <p:grpSpPr>
            <a:xfrm>
              <a:off x="323528" y="4221088"/>
              <a:ext cx="3744417" cy="2520280"/>
              <a:chOff x="323528" y="574968"/>
              <a:chExt cx="5076058" cy="3502104"/>
            </a:xfrm>
          </p:grpSpPr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3528" y="656435"/>
                <a:ext cx="5076056" cy="3420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Рисунок 49" descr="lhcb-logo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19672" y="872459"/>
                <a:ext cx="720080" cy="489760"/>
              </a:xfrm>
              <a:prstGeom prst="rect">
                <a:avLst/>
              </a:prstGeom>
            </p:spPr>
          </p:pic>
          <p:sp>
            <p:nvSpPr>
              <p:cNvPr id="55" name="Овал 54"/>
              <p:cNvSpPr/>
              <p:nvPr/>
            </p:nvSpPr>
            <p:spPr>
              <a:xfrm>
                <a:off x="2231232" y="2816675"/>
                <a:ext cx="914400" cy="914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3311352" y="2240611"/>
                <a:ext cx="914400" cy="914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Text Box 19"/>
              <p:cNvSpPr txBox="1">
                <a:spLocks noChangeArrowheads="1"/>
              </p:cNvSpPr>
              <p:nvPr/>
            </p:nvSpPr>
            <p:spPr bwMode="auto">
              <a:xfrm>
                <a:off x="2746193" y="574968"/>
                <a:ext cx="2653393" cy="3891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82945" tIns="41473" rIns="82945" bIns="41473">
                <a:spAutoFit/>
              </a:bodyPr>
              <a:lstStyle/>
              <a:p>
                <a:pPr marL="311045" indent="-311045" algn="ctr">
                  <a:spcBef>
                    <a:spcPct val="20000"/>
                  </a:spcBef>
                  <a:buClr>
                    <a:schemeClr val="folHlink"/>
                  </a:buClr>
                  <a:buSzPct val="60000"/>
                </a:pPr>
                <a:r>
                  <a:rPr lang="en-US" sz="1100" b="1" i="1" dirty="0" smtClean="0">
                    <a:latin typeface="Times New Roman" pitchFamily="18" charset="0"/>
                    <a:cs typeface="Times New Roman" pitchFamily="18" charset="0"/>
                  </a:rPr>
                  <a:t>PRL 112, 222002(2014)</a:t>
                </a:r>
                <a:endParaRPr lang="en-US" sz="11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" name="Прямоугольник 46"/>
            <p:cNvSpPr/>
            <p:nvPr/>
          </p:nvSpPr>
          <p:spPr>
            <a:xfrm>
              <a:off x="3038077" y="5877272"/>
              <a:ext cx="787623" cy="3702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&gt;14 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</a:t>
              </a:r>
              <a:endPara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095376" y="5445224"/>
              <a:ext cx="657959" cy="3702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~5 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</a:t>
              </a:r>
              <a:endPara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323528" y="44624"/>
            <a:ext cx="8496944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Charged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Z</a:t>
            </a:r>
            <a:r>
              <a:rPr lang="en-US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states in B decays </a:t>
            </a:r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5759624" y="4025835"/>
            <a:ext cx="3132856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cannot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conventional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charmonium </a:t>
            </a:r>
          </a:p>
        </p:txBody>
      </p:sp>
      <p:sp>
        <p:nvSpPr>
          <p:cNvPr id="61" name="Прямоугольник 34"/>
          <p:cNvSpPr>
            <a:spLocks noChangeArrowheads="1"/>
          </p:cNvSpPr>
          <p:nvPr/>
        </p:nvSpPr>
        <p:spPr bwMode="auto">
          <a:xfrm>
            <a:off x="179512" y="3140968"/>
            <a:ext cx="55446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Belle:</a:t>
            </a:r>
            <a:r>
              <a:rPr lang="en-US" altLang="ko-KR" sz="1600" b="1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 Z(4430)</a:t>
            </a:r>
            <a:r>
              <a:rPr lang="en-US" altLang="ko-KR" sz="1600" b="1" baseline="30000" dirty="0" smtClean="0">
                <a:solidFill>
                  <a:srgbClr val="C00000"/>
                </a:solidFill>
                <a:ea typeface="Gulim" pitchFamily="34" charset="-127"/>
                <a:cs typeface="Times New Roman" pitchFamily="18" charset="0"/>
              </a:rPr>
              <a:t>+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three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analysis,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6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en-US" sz="16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Discovery: fit 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kumimoji="1"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M(</a:t>
            </a:r>
            <a:r>
              <a:rPr kumimoji="1"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(2S)</a:t>
            </a:r>
            <a:r>
              <a:rPr kumimoji="1" lang="en-US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kumimoji="1"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kumimoji="1"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1"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with </a:t>
            </a:r>
            <a:r>
              <a:rPr lang="en-US" altLang="ja-JP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ja-JP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</a:t>
            </a:r>
            <a:r>
              <a:rPr lang="en-US" altLang="ja-JP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(890)&amp;K</a:t>
            </a:r>
            <a:r>
              <a:rPr lang="en-US" altLang="ja-JP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</a:t>
            </a:r>
            <a:r>
              <a:rPr lang="en-US" altLang="ja-JP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(1430) </a:t>
            </a:r>
            <a:r>
              <a:rPr lang="en-US" altLang="ja-JP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veto</a:t>
            </a:r>
            <a:endParaRPr lang="en-US" altLang="ja-JP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Dalitz analysis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Full amplitude analysis to obtain spin-parity</a:t>
            </a:r>
            <a:endParaRPr lang="en-US" sz="16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ja-JP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 values are the same, width depends on method</a:t>
            </a:r>
            <a:endParaRPr lang="ru-RU" altLang="ja-JP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8534" y="4500570"/>
            <a:ext cx="310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Four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states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found by Belle</a:t>
            </a:r>
            <a:endParaRPr lang="en-GB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/>
          <p:nvPr/>
        </p:nvGrpSpPr>
        <p:grpSpPr>
          <a:xfrm>
            <a:off x="1043608" y="4221088"/>
            <a:ext cx="3024579" cy="1506396"/>
            <a:chOff x="586015" y="4823927"/>
            <a:chExt cx="3334388" cy="1660523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015" y="4870578"/>
              <a:ext cx="3334388" cy="161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 bwMode="auto">
            <a:xfrm>
              <a:off x="3480318" y="4823927"/>
              <a:ext cx="317241" cy="3265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33424"/>
            <a:ext cx="3001180" cy="140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28" y="1233424"/>
            <a:ext cx="3566579" cy="146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72008"/>
            <a:ext cx="8280920" cy="7647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Charmonium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(+like)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production at B factories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3568" y="2714620"/>
            <a:ext cx="3959870" cy="7021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Any quantum numbers are possible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can be measured in angular analysis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80228" y="764704"/>
            <a:ext cx="1146448" cy="4000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 decays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99592" y="3717032"/>
            <a:ext cx="3013946" cy="4000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−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annihilation with ISR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12160" y="3028900"/>
            <a:ext cx="1800200" cy="4000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±+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±+    </a:t>
            </a:r>
            <a:endParaRPr lang="ru-RU" sz="2000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92080" y="3717032"/>
            <a:ext cx="3668163" cy="4000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double charmonium production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92080" y="764704"/>
            <a:ext cx="1157669" cy="4000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γγ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fusion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0518" y="4424554"/>
            <a:ext cx="2944271" cy="130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508104" y="5949280"/>
            <a:ext cx="2952328" cy="717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association with J/</a:t>
            </a:r>
            <a:r>
              <a:rPr lang="el-G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±+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seen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67544" y="5661248"/>
            <a:ext cx="4248472" cy="10156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endParaRPr lang="en-US" sz="2000" baseline="30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Study of charmonium(+like) final states from threshold in wide energy region 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bes3.jpg"/>
          <p:cNvPicPr>
            <a:picLocks noChangeAspect="1"/>
          </p:cNvPicPr>
          <p:nvPr/>
        </p:nvPicPr>
        <p:blipFill>
          <a:blip r:embed="rId2" cstate="print"/>
          <a:srcRect t="16873"/>
          <a:stretch>
            <a:fillRect/>
          </a:stretch>
        </p:blipFill>
        <p:spPr>
          <a:xfrm>
            <a:off x="8001024" y="393"/>
            <a:ext cx="1152128" cy="846295"/>
          </a:xfrm>
          <a:prstGeom prst="rect">
            <a:avLst/>
          </a:prstGeom>
        </p:spPr>
      </p:pic>
      <p:grpSp>
        <p:nvGrpSpPr>
          <p:cNvPr id="2" name="Группа 3"/>
          <p:cNvGrpSpPr/>
          <p:nvPr/>
        </p:nvGrpSpPr>
        <p:grpSpPr>
          <a:xfrm>
            <a:off x="71406" y="4221088"/>
            <a:ext cx="3312368" cy="2403648"/>
            <a:chOff x="251520" y="620688"/>
            <a:chExt cx="4090515" cy="302433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692696"/>
              <a:ext cx="4090515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71600" y="1115452"/>
              <a:ext cx="1227541" cy="34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(3900)</a:t>
              </a:r>
              <a:r>
                <a:rPr lang="en-US" sz="1200" b="1" baseline="30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V="1">
              <a:off x="1429082" y="1421766"/>
              <a:ext cx="806224" cy="940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42"/>
            <p:cNvSpPr>
              <a:spLocks noChangeArrowheads="1"/>
            </p:cNvSpPr>
            <p:nvPr/>
          </p:nvSpPr>
          <p:spPr bwMode="auto">
            <a:xfrm>
              <a:off x="2411760" y="620688"/>
              <a:ext cx="1800200" cy="27964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10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110, 252002 (2013)</a:t>
              </a:r>
              <a:endParaRPr lang="ru-RU" sz="1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31"/>
          <p:cNvGrpSpPr/>
          <p:nvPr/>
        </p:nvGrpSpPr>
        <p:grpSpPr>
          <a:xfrm>
            <a:off x="3428992" y="4121696"/>
            <a:ext cx="3312368" cy="2619672"/>
            <a:chOff x="4799409" y="3140968"/>
            <a:chExt cx="4093071" cy="3388756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9409" y="3140968"/>
              <a:ext cx="4093071" cy="3388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652120" y="3645024"/>
              <a:ext cx="1224135" cy="372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(4050)</a:t>
              </a:r>
              <a:r>
                <a:rPr lang="en-US" sz="1200" b="1" baseline="30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65056" y="3738144"/>
              <a:ext cx="482525" cy="3697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155911" y="4517339"/>
              <a:ext cx="681799" cy="398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3.5 </a:t>
              </a:r>
              <a:r>
                <a:rPr lang="el-GR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endPara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 стрелкой 13"/>
            <p:cNvCxnSpPr>
              <a:stCxn id="11" idx="2"/>
            </p:cNvCxnSpPr>
            <p:nvPr/>
          </p:nvCxnSpPr>
          <p:spPr>
            <a:xfrm>
              <a:off x="6264188" y="4017476"/>
              <a:ext cx="540060" cy="56365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5292080" y="4214857"/>
            <a:ext cx="1440160" cy="22225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 defTabSz="829452">
              <a:lnSpc>
                <a:spcPct val="90000"/>
              </a:lnSpc>
            </a:pPr>
            <a:r>
              <a:rPr lang="en-US" sz="1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PRD91, 112007(2015)</a:t>
            </a:r>
            <a:endParaRPr lang="ru-RU" sz="1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44"/>
          <p:cNvGrpSpPr/>
          <p:nvPr/>
        </p:nvGrpSpPr>
        <p:grpSpPr>
          <a:xfrm>
            <a:off x="32" y="548680"/>
            <a:ext cx="9144000" cy="3501831"/>
            <a:chOff x="36544" y="404663"/>
            <a:chExt cx="9144000" cy="350183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544" y="404663"/>
              <a:ext cx="9144000" cy="350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755576" y="484290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110,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252001 </a:t>
              </a: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(2013)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9672" y="908720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C00000"/>
                  </a:solidFill>
                </a:rPr>
                <a:t>8</a:t>
              </a:r>
              <a:r>
                <a:rPr lang="el-GR" sz="1200" b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σ</a:t>
              </a:r>
              <a:endParaRPr lang="en-GB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7544" y="69269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307</a:t>
              </a:r>
              <a:r>
                <a:rPr lang="en-US" sz="1200" b="1" dirty="0" smtClean="0">
                  <a:latin typeface="Times New Roman"/>
                  <a:cs typeface="Times New Roman"/>
                </a:rPr>
                <a:t>±48</a:t>
              </a:r>
              <a:endParaRPr lang="en-GB" sz="1200" b="1" dirty="0"/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>
              <a:off x="755576" y="191683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110,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252001 </a:t>
              </a: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(2013)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3059832" y="47667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115, 112003 (2015)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42"/>
            <p:cNvSpPr>
              <a:spLocks noChangeArrowheads="1"/>
            </p:cNvSpPr>
            <p:nvPr/>
          </p:nvSpPr>
          <p:spPr bwMode="auto">
            <a:xfrm>
              <a:off x="3059832" y="1910601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115, 222002 (2015)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7596336" y="47667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113, 212002 (2014)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7596336" y="191683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115, 182002 (2015)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5346504" y="191683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113, 132002 (2014)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0152" y="1279793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C00000"/>
                  </a:solidFill>
                </a:rPr>
                <a:t>8.9</a:t>
              </a:r>
              <a:r>
                <a:rPr lang="el-GR" sz="1200" b="1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σ</a:t>
              </a:r>
              <a:endParaRPr lang="en-GB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5364088" y="476672"/>
              <a:ext cx="1457744" cy="2084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 algn="ctr" defTabSz="829452">
                <a:lnSpc>
                  <a:spcPct val="90000"/>
                </a:lnSpc>
              </a:pPr>
              <a:r>
                <a:rPr lang="en-US" sz="9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</a:t>
              </a:r>
              <a:r>
                <a:rPr lang="en-US" sz="9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111, 242002 (2013)</a:t>
              </a:r>
              <a:endParaRPr lang="ru-RU" sz="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2699792" y="5229200"/>
            <a:ext cx="598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5.2</a:t>
            </a:r>
            <a:r>
              <a:rPr lang="el-GR" b="1" smtClean="0">
                <a:solidFill>
                  <a:srgbClr val="C00000"/>
                </a:solidFill>
                <a:cs typeface="Times New Roman"/>
              </a:rPr>
              <a:t>σ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31640" y="5589240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159</a:t>
            </a:r>
            <a:r>
              <a:rPr lang="en-US" b="1" dirty="0" smtClean="0">
                <a:cs typeface="Times New Roman"/>
              </a:rPr>
              <a:t>±49</a:t>
            </a:r>
            <a:endParaRPr lang="en-GB" b="1" dirty="0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Z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family in e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+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−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annihilation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786610" y="4295010"/>
            <a:ext cx="2285982" cy="2246769"/>
            <a:chOff x="6715140" y="4214820"/>
            <a:chExt cx="2590784" cy="2171570"/>
          </a:xfrm>
        </p:grpSpPr>
        <p:sp>
          <p:nvSpPr>
            <p:cNvPr id="16" name="TextBox 15"/>
            <p:cNvSpPr txBox="1"/>
            <p:nvPr/>
          </p:nvSpPr>
          <p:spPr>
            <a:xfrm>
              <a:off x="6715140" y="4214820"/>
              <a:ext cx="2428860" cy="2171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New signal in</a:t>
              </a:r>
            </a:p>
            <a:p>
              <a:r>
                <a:rPr lang="en-US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Y(4360)→ </a:t>
              </a:r>
              <a:r>
                <a:rPr lang="el-GR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4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‒ </a:t>
              </a:r>
              <a:r>
                <a:rPr lang="it-IT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Z(4050)</a:t>
              </a:r>
              <a:r>
                <a:rPr lang="it-IT" sz="14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</a:p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M = 4054±3±1 MeV/c</a:t>
              </a:r>
              <a:r>
                <a:rPr lang="en-US" sz="1400" b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1400" b="1" baseline="300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Γ  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45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±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±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MeV </a:t>
              </a:r>
            </a:p>
            <a:p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BESIII</a:t>
              </a:r>
            </a:p>
            <a:p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(4030)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M = 4032.1±2.4 MeV/c</a:t>
              </a:r>
              <a:r>
                <a:rPr lang="en-US" sz="1400" b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1400" b="1" baseline="300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Γ  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26.1±5.3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MeV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07206" y="5250524"/>
              <a:ext cx="1798718" cy="267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/>
                <a:t>PRD96,032004(2017)</a:t>
              </a:r>
              <a:endParaRPr lang="ru-RU" sz="1200" b="1" i="1" dirty="0"/>
            </a:p>
          </p:txBody>
        </p:sp>
      </p:grp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5429264"/>
            <a:ext cx="828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Same states with different final states </a:t>
            </a: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</a:rPr>
              <a:t>Two isospin triplets: </a:t>
            </a:r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(3900)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/>
              </a:rPr>
              <a:t>±/0  </a:t>
            </a:r>
            <a:r>
              <a:rPr lang="en-US" sz="2000" b="1" dirty="0" smtClean="0">
                <a:solidFill>
                  <a:srgbClr val="002060"/>
                </a:solidFill>
                <a:cs typeface="Times New Roman"/>
              </a:rPr>
              <a:t>and  </a:t>
            </a:r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(4200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)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/>
              </a:rPr>
              <a:t>±/0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Times New Roman"/>
              </a:rPr>
              <a:t>Amplitude analysis on </a:t>
            </a:r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(3900)</a:t>
            </a:r>
            <a:r>
              <a:rPr lang="en-US" sz="2000" b="1" dirty="0" smtClean="0">
                <a:solidFill>
                  <a:srgbClr val="002060"/>
                </a:solidFill>
              </a:rPr>
              <a:t> :  </a:t>
            </a:r>
            <a:r>
              <a:rPr lang="en-US" sz="2000" b="1" dirty="0" smtClean="0">
                <a:solidFill>
                  <a:srgbClr val="C00000"/>
                </a:solidFill>
              </a:rPr>
              <a:t>J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P</a:t>
            </a:r>
            <a:r>
              <a:rPr lang="en-US" sz="2000" b="1" dirty="0" smtClean="0">
                <a:solidFill>
                  <a:srgbClr val="C00000"/>
                </a:solidFill>
              </a:rPr>
              <a:t>=1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</a:t>
            </a: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</a:rPr>
              <a:t> Interpretation? Molecular states?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(4050)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(4030)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002060"/>
                </a:solidFill>
                <a:cs typeface="Times New Roman"/>
              </a:rPr>
              <a:t>?</a:t>
            </a:r>
            <a:r>
              <a:rPr lang="en-US" b="1" baseline="30000" dirty="0" smtClean="0">
                <a:solidFill>
                  <a:srgbClr val="002060"/>
                </a:solidFill>
                <a:cs typeface="Times New Roman"/>
              </a:rPr>
              <a:t>  </a:t>
            </a:r>
            <a:endParaRPr lang="en-GB" b="1" baseline="30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67271"/>
            <a:ext cx="207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Z</a:t>
            </a:r>
            <a:r>
              <a:rPr lang="en-US" sz="2800" b="1" baseline="-25000" dirty="0" smtClean="0">
                <a:solidFill>
                  <a:srgbClr val="C00000"/>
                </a:solidFill>
              </a:rPr>
              <a:t>c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summary</a:t>
            </a:r>
            <a:endParaRPr lang="en-GB" sz="2800" b="1" dirty="0" smtClean="0">
              <a:solidFill>
                <a:srgbClr val="C00000"/>
              </a:solidFill>
            </a:endParaRPr>
          </a:p>
          <a:p>
            <a:r>
              <a:rPr lang="en-US" baseline="30000" dirty="0" smtClean="0">
                <a:latin typeface="Times New Roman"/>
                <a:cs typeface="Times New Roman"/>
              </a:rPr>
              <a:t>  </a:t>
            </a:r>
            <a:endParaRPr lang="en-GB" baseline="30000" dirty="0"/>
          </a:p>
        </p:txBody>
      </p:sp>
      <p:pic>
        <p:nvPicPr>
          <p:cNvPr id="6" name="Рисунок 5" descr="be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6376" y="34648"/>
            <a:ext cx="1152128" cy="1018088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8820472" cy="455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48067" y="-24"/>
            <a:ext cx="9192067" cy="6858000"/>
            <a:chOff x="-48067" y="-24"/>
            <a:chExt cx="9192067" cy="6858000"/>
          </a:xfrm>
        </p:grpSpPr>
        <p:pic>
          <p:nvPicPr>
            <p:cNvPr id="6" name="Рисунок 5" descr="no-face-assembled-001.jpg"/>
            <p:cNvPicPr>
              <a:picLocks noChangeAspect="1"/>
            </p:cNvPicPr>
            <p:nvPr/>
          </p:nvPicPr>
          <p:blipFill>
            <a:blip r:embed="rId2" cstate="print"/>
            <a:srcRect l="2461" r="22146"/>
            <a:stretch>
              <a:fillRect/>
            </a:stretch>
          </p:blipFill>
          <p:spPr>
            <a:xfrm>
              <a:off x="-48067" y="-24"/>
              <a:ext cx="9192067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2508" y="-24"/>
              <a:ext cx="236635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smtClean="0"/>
                <a:t>Standard </a:t>
              </a:r>
            </a:p>
            <a:p>
              <a:pPr algn="ctr"/>
              <a:r>
                <a:rPr lang="en-US" sz="4000" b="1" dirty="0" smtClean="0"/>
                <a:t>or/and </a:t>
              </a:r>
            </a:p>
            <a:p>
              <a:pPr algn="ctr"/>
              <a:r>
                <a:rPr lang="en-US" sz="4000" b="1" dirty="0" smtClean="0"/>
                <a:t> Exotic</a:t>
              </a:r>
              <a:r>
                <a:rPr lang="ru-RU" sz="4000" b="1" dirty="0" smtClean="0"/>
                <a:t> </a:t>
              </a:r>
              <a:endParaRPr lang="en-GB" sz="4000" b="1" dirty="0"/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3"/>
          <p:cNvGrpSpPr/>
          <p:nvPr/>
        </p:nvGrpSpPr>
        <p:grpSpPr>
          <a:xfrm>
            <a:off x="251520" y="4509120"/>
            <a:ext cx="3851920" cy="2232248"/>
            <a:chOff x="4788024" y="2521702"/>
            <a:chExt cx="3851920" cy="2232248"/>
          </a:xfrm>
        </p:grpSpPr>
        <p:pic>
          <p:nvPicPr>
            <p:cNvPr id="32" name="Picture 5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8024" y="2521702"/>
              <a:ext cx="3851920" cy="2177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56"/>
            <p:cNvSpPr txBox="1">
              <a:spLocks noChangeArrowheads="1"/>
            </p:cNvSpPr>
            <p:nvPr/>
          </p:nvSpPr>
          <p:spPr bwMode="auto">
            <a:xfrm>
              <a:off x="6012160" y="3429000"/>
              <a:ext cx="5991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7.7 </a:t>
              </a:r>
              <a:r>
                <a:rPr lang="el-GR" sz="1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6444208" y="4365104"/>
              <a:ext cx="106311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M(</a:t>
              </a:r>
              <a:r>
                <a:rPr lang="el-GR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ω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J/</a:t>
              </a:r>
              <a:r>
                <a:rPr lang="el-GR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ψ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6" name="Text Box 58"/>
            <p:cNvSpPr txBox="1">
              <a:spLocks noChangeArrowheads="1"/>
            </p:cNvSpPr>
            <p:nvPr/>
          </p:nvSpPr>
          <p:spPr bwMode="auto">
            <a:xfrm>
              <a:off x="6742273" y="3547760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60"/>
            <p:cNvSpPr txBox="1">
              <a:spLocks noChangeArrowheads="1"/>
            </p:cNvSpPr>
            <p:nvPr/>
          </p:nvSpPr>
          <p:spPr bwMode="auto">
            <a:xfrm>
              <a:off x="5830835" y="2736989"/>
              <a:ext cx="966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Y(3915)</a:t>
              </a:r>
              <a:endPara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64"/>
            <p:cNvSpPr txBox="1">
              <a:spLocks noChangeArrowheads="1"/>
            </p:cNvSpPr>
            <p:nvPr/>
          </p:nvSpPr>
          <p:spPr bwMode="auto">
            <a:xfrm>
              <a:off x="4788024" y="438461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4" descr="Belle-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2636912"/>
              <a:ext cx="358551" cy="316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Прямоугольник 40"/>
            <p:cNvSpPr/>
            <p:nvPr/>
          </p:nvSpPr>
          <p:spPr bwMode="auto">
            <a:xfrm>
              <a:off x="6839743" y="2537519"/>
              <a:ext cx="1800200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PRL 104, 092001 (2010)</a:t>
              </a:r>
              <a:endParaRPr lang="ru-RU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254506" y="3068960"/>
              <a:ext cx="21339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smtClean="0">
                  <a:latin typeface="Times New Roman" pitchFamily="18" charset="0"/>
                  <a:ea typeface="+mj-ea"/>
                  <a:cs typeface="Times New Roman" pitchFamily="18" charset="0"/>
                </a:rPr>
                <a:t>γγ</a:t>
              </a:r>
              <a:r>
                <a:rPr lang="en-US" sz="1600" b="1" dirty="0" smtClean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1600" b="1" dirty="0" smtClean="0">
                  <a:latin typeface="Times New Roman" pitchFamily="18" charset="0"/>
                  <a:ea typeface="+mj-ea"/>
                  <a:cs typeface="Times New Roman" pitchFamily="18" charset="0"/>
                  <a:sym typeface="Symbol" pitchFamily="18" charset="2"/>
                </a:rPr>
                <a:t> </a:t>
              </a:r>
              <a:r>
                <a:rPr lang="en-US" sz="1600" b="1" dirty="0" smtClean="0">
                  <a:latin typeface="Times New Roman" pitchFamily="18" charset="0"/>
                  <a:ea typeface="+mj-ea"/>
                  <a:cs typeface="Times New Roman" pitchFamily="18" charset="0"/>
                </a:rPr>
                <a:t>X(3915) </a:t>
              </a:r>
              <a:r>
                <a:rPr lang="en-US" sz="1600" b="1" dirty="0" smtClean="0">
                  <a:latin typeface="Times New Roman" pitchFamily="18" charset="0"/>
                  <a:ea typeface="+mj-ea"/>
                  <a:cs typeface="Times New Roman" pitchFamily="18" charset="0"/>
                  <a:sym typeface="Symbol" pitchFamily="18" charset="2"/>
                </a:rPr>
                <a:t> </a:t>
              </a:r>
              <a:r>
                <a:rPr lang="el-GR" sz="1600" b="1" smtClean="0">
                  <a:latin typeface="Times New Roman" pitchFamily="18" charset="0"/>
                  <a:ea typeface="+mj-ea"/>
                  <a:cs typeface="Times New Roman" pitchFamily="18" charset="0"/>
                  <a:sym typeface="Symbol" pitchFamily="18" charset="2"/>
                </a:rPr>
                <a:t>ω</a:t>
              </a:r>
              <a:r>
                <a:rPr lang="en-US" sz="1600" b="1" dirty="0" smtClean="0">
                  <a:latin typeface="Times New Roman" pitchFamily="18" charset="0"/>
                  <a:ea typeface="+mj-ea"/>
                  <a:cs typeface="Times New Roman" pitchFamily="18" charset="0"/>
                  <a:sym typeface="Symbol" pitchFamily="18" charset="2"/>
                </a:rPr>
                <a:t>J/</a:t>
              </a:r>
              <a:r>
                <a:rPr lang="el-GR" sz="1600" b="1" smtClean="0">
                  <a:latin typeface="Times New Roman" pitchFamily="18" charset="0"/>
                  <a:ea typeface="+mj-ea"/>
                  <a:cs typeface="Times New Roman" pitchFamily="18" charset="0"/>
                  <a:sym typeface="Symbol" pitchFamily="18" charset="2"/>
                </a:rPr>
                <a:t>ψ</a:t>
              </a:r>
              <a:endParaRPr lang="en-GB" sz="105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164288" y="3573016"/>
              <a:ext cx="1374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 = 0, 2 only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283968" y="4462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 (3915)  ≡ Y(3940)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2"/>
          <p:cNvGrpSpPr/>
          <p:nvPr/>
        </p:nvGrpSpPr>
        <p:grpSpPr>
          <a:xfrm>
            <a:off x="550813" y="116632"/>
            <a:ext cx="3013075" cy="3024336"/>
            <a:chOff x="611560" y="260648"/>
            <a:chExt cx="3013075" cy="324008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556530" y="2348880"/>
              <a:ext cx="10374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Y </a:t>
              </a:r>
              <a:r>
                <a:rPr lang="el-GR" sz="16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ω</a:t>
              </a:r>
              <a:r>
                <a:rPr lang="en-US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J/</a:t>
              </a:r>
              <a:r>
                <a:rPr lang="el-GR" sz="16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ψ</a:t>
              </a:r>
              <a:endParaRPr lang="en-GB" sz="10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547664" y="620688"/>
              <a:ext cx="10374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Y </a:t>
              </a:r>
              <a:r>
                <a:rPr lang="el-GR" sz="16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ω</a:t>
              </a:r>
              <a:r>
                <a:rPr lang="en-US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J/</a:t>
              </a:r>
              <a:r>
                <a:rPr lang="el-GR" sz="16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ψ</a:t>
              </a:r>
              <a:endParaRPr lang="en-GB" sz="10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611560" y="260648"/>
              <a:ext cx="3013075" cy="3240088"/>
              <a:chOff x="158" y="210"/>
              <a:chExt cx="1898" cy="2041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8" y="255"/>
                <a:ext cx="1898" cy="1996"/>
              </a:xfrm>
              <a:prstGeom prst="rect">
                <a:avLst/>
              </a:prstGeom>
              <a:noFill/>
              <a:ln w="12700" cap="sq" algn="ctr">
                <a:noFill/>
                <a:miter lim="800000"/>
                <a:headEnd/>
                <a:tailEnd/>
              </a:ln>
            </p:spPr>
          </p:pic>
          <p:sp>
            <p:nvSpPr>
              <p:cNvPr id="54" name="Rectangle 5"/>
              <p:cNvSpPr>
                <a:spLocks noChangeArrowheads="1"/>
              </p:cNvSpPr>
              <p:nvPr/>
            </p:nvSpPr>
            <p:spPr bwMode="auto">
              <a:xfrm>
                <a:off x="1060" y="210"/>
                <a:ext cx="966" cy="165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1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PRL 94, 182002 (2005)</a:t>
                </a:r>
              </a:p>
            </p:txBody>
          </p:sp>
          <p:pic>
            <p:nvPicPr>
              <p:cNvPr id="55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0" y="300"/>
                <a:ext cx="281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Text Box 7"/>
              <p:cNvSpPr txBox="1">
                <a:spLocks noChangeArrowheads="1"/>
              </p:cNvSpPr>
              <p:nvPr/>
            </p:nvSpPr>
            <p:spPr bwMode="auto">
              <a:xfrm>
                <a:off x="1128" y="754"/>
                <a:ext cx="61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Y→</a:t>
                </a:r>
                <a:r>
                  <a:rPr lang="en-US" sz="16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J/</a:t>
                </a:r>
                <a:r>
                  <a:rPr lang="en-US" sz="1600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</a:t>
                </a:r>
                <a:endParaRPr lang="it-IT" sz="1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1428" y="1661"/>
                <a:ext cx="497" cy="228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253fb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-1</a:t>
                </a:r>
                <a:endParaRPr lang="ru-RU" sz="1600" b="1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430" y="1389"/>
                <a:ext cx="349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8.1</a:t>
                </a:r>
                <a:r>
                  <a:rPr lang="el-GR" sz="16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σ</a:t>
                </a:r>
              </a:p>
            </p:txBody>
          </p:sp>
          <p:sp>
            <p:nvSpPr>
              <p:cNvPr id="63" name="Text Box 10"/>
              <p:cNvSpPr txBox="1">
                <a:spLocks noChangeArrowheads="1"/>
              </p:cNvSpPr>
              <p:nvPr/>
            </p:nvSpPr>
            <p:spPr bwMode="auto">
              <a:xfrm>
                <a:off x="839" y="645"/>
                <a:ext cx="635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1600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→YK</a:t>
                </a:r>
                <a:endParaRPr lang="en-US" sz="1600" b="1" baseline="30000" dirty="0"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70" name="Прямоугольник 69"/>
            <p:cNvSpPr/>
            <p:nvPr/>
          </p:nvSpPr>
          <p:spPr>
            <a:xfrm>
              <a:off x="1475656" y="1547500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Y(3940</a:t>
              </a:r>
              <a:r>
                <a:rPr lang="en-US" b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GB" sz="1100" dirty="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4932040" y="764704"/>
            <a:ext cx="3456384" cy="69930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82945" tIns="41473" rIns="82945" bIns="41473">
            <a:spAutoFit/>
          </a:bodyPr>
          <a:lstStyle/>
          <a:p>
            <a:pPr algn="ctr">
              <a:buSzPct val="90000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Particle Data Group 2016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90000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Y(3940) 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≡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X(3915) 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≡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c0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(3915)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1520" y="321297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 same decay mode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Similar masses and widths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Different production mechanisms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Found by Belle &amp; confirmed by BaBar</a:t>
            </a:r>
            <a:endParaRPr lang="en-US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67"/>
          <p:cNvGrpSpPr/>
          <p:nvPr/>
        </p:nvGrpSpPr>
        <p:grpSpPr>
          <a:xfrm>
            <a:off x="4572000" y="1700808"/>
            <a:ext cx="4248472" cy="3384376"/>
            <a:chOff x="4572000" y="1340768"/>
            <a:chExt cx="4248472" cy="3384376"/>
          </a:xfrm>
        </p:grpSpPr>
        <p:grpSp>
          <p:nvGrpSpPr>
            <p:cNvPr id="6" name="Группа 77"/>
            <p:cNvGrpSpPr/>
            <p:nvPr/>
          </p:nvGrpSpPr>
          <p:grpSpPr>
            <a:xfrm>
              <a:off x="4572000" y="1340768"/>
              <a:ext cx="4248472" cy="3384376"/>
              <a:chOff x="4572000" y="2708920"/>
              <a:chExt cx="4248472" cy="3384376"/>
            </a:xfrm>
          </p:grpSpPr>
          <p:grpSp>
            <p:nvGrpSpPr>
              <p:cNvPr id="7" name="Группа 74"/>
              <p:cNvGrpSpPr/>
              <p:nvPr/>
            </p:nvGrpSpPr>
            <p:grpSpPr>
              <a:xfrm>
                <a:off x="4572000" y="2708920"/>
                <a:ext cx="4248472" cy="3384376"/>
                <a:chOff x="4499992" y="2708920"/>
                <a:chExt cx="4248472" cy="3384376"/>
              </a:xfrm>
            </p:grpSpPr>
            <p:grpSp>
              <p:nvGrpSpPr>
                <p:cNvPr id="8" name="Группа 27"/>
                <p:cNvGrpSpPr/>
                <p:nvPr/>
              </p:nvGrpSpPr>
              <p:grpSpPr>
                <a:xfrm>
                  <a:off x="4499992" y="2708920"/>
                  <a:ext cx="4248472" cy="3384376"/>
                  <a:chOff x="3707904" y="332656"/>
                  <a:chExt cx="5137592" cy="3968194"/>
                </a:xfrm>
              </p:grpSpPr>
              <p:pic>
                <p:nvPicPr>
                  <p:cNvPr id="29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707904" y="332656"/>
                    <a:ext cx="4829175" cy="38877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6247904" y="2109068"/>
                    <a:ext cx="244475" cy="1476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1" name="Oval 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277817" y="2377356"/>
                    <a:ext cx="163512" cy="169862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" name="Oval 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58879" y="2572618"/>
                    <a:ext cx="163513" cy="169863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Oval 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49517" y="1901106"/>
                    <a:ext cx="163512" cy="1682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3" name="Oval 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9092" y="2060848"/>
                    <a:ext cx="163512" cy="16986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" name="Oval 2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277817" y="1501056"/>
                    <a:ext cx="163512" cy="169862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600" dirty="0">
                      <a:solidFill>
                        <a:srgbClr val="CC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Oval 2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277817" y="1878881"/>
                    <a:ext cx="163512" cy="169862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6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9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7317" y="2005881"/>
                    <a:ext cx="792205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X(3940)</a:t>
                    </a:r>
                    <a:endParaRPr lang="ru-RU" sz="1400" b="1" baseline="30000" dirty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0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58742" y="1281981"/>
                    <a:ext cx="792205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X(4160)</a:t>
                    </a:r>
                    <a:endParaRPr lang="ru-RU" sz="1400" b="1" baseline="30000" dirty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1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40229" y="3931518"/>
                    <a:ext cx="505267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J</a:t>
                    </a:r>
                    <a:r>
                      <a:rPr lang="en-US" b="1" baseline="30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PC</a:t>
                    </a:r>
                    <a:endParaRPr lang="ru-RU" b="1" baseline="300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2" name="Text Box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65173" y="1767960"/>
                    <a:ext cx="909535" cy="3247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</a:t>
                    </a:r>
                    <a:r>
                      <a:rPr lang="en-US" sz="1200" b="1" baseline="-25000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2</a:t>
                    </a:r>
                    <a:r>
                      <a:rPr lang="en-US" sz="12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(3830</a:t>
                    </a:r>
                    <a:r>
                      <a:rPr lang="en-US" sz="1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)</a:t>
                    </a:r>
                    <a:endParaRPr lang="ru-RU" sz="1200" b="1" baseline="30000" dirty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9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8054485" y="2080491"/>
                    <a:ext cx="401638" cy="663575"/>
                    <a:chOff x="3227" y="1332"/>
                    <a:chExt cx="253" cy="418"/>
                  </a:xfrm>
                </p:grpSpPr>
                <p:sp>
                  <p:nvSpPr>
                    <p:cNvPr id="60" name="Text Box 9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7" y="1477"/>
                      <a:ext cx="141" cy="2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endParaRPr lang="ru-RU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1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9" y="1332"/>
                      <a:ext cx="141" cy="2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endParaRPr lang="ru-RU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57" name="Oval 9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792542" y="2048743"/>
                    <a:ext cx="163512" cy="169863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2" name="Прямоугольник 71"/>
                <p:cNvSpPr/>
                <p:nvPr/>
              </p:nvSpPr>
              <p:spPr>
                <a:xfrm>
                  <a:off x="5940152" y="2708920"/>
                  <a:ext cx="360040" cy="3384376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74" name="Прямая со стрелкой 73"/>
              <p:cNvCxnSpPr/>
              <p:nvPr/>
            </p:nvCxnSpPr>
            <p:spPr>
              <a:xfrm flipH="1">
                <a:off x="6372200" y="5445224"/>
                <a:ext cx="1080120" cy="360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Прямоугольник 76"/>
              <p:cNvSpPr/>
              <p:nvPr/>
            </p:nvSpPr>
            <p:spPr>
              <a:xfrm rot="16200000">
                <a:off x="5662863" y="3439743"/>
                <a:ext cx="93610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90000"/>
                </a:pPr>
                <a:r>
                  <a:rPr lang="el-GR" sz="1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χ</a:t>
                </a:r>
                <a:r>
                  <a:rPr lang="en-US" sz="1600" b="1" baseline="-25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c0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(2P)</a:t>
                </a:r>
                <a:endPara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 bwMode="auto">
            <a:xfrm>
              <a:off x="7452320" y="3284984"/>
              <a:ext cx="1008112" cy="9167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BaBar prefers 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=0</a:t>
              </a:r>
              <a:r>
                <a:rPr lang="en-US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4283968" y="5229200"/>
            <a:ext cx="4608512" cy="13148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pPr>
              <a:buSzPct val="90000"/>
            </a:pP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Theory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SzPct val="90000"/>
              <a:buFont typeface="Courier New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c0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(2P)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production in two body B decays is suppressed</a:t>
            </a:r>
          </a:p>
          <a:p>
            <a:pPr>
              <a:buSzPct val="90000"/>
              <a:buFont typeface="Courier New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c0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(2P) </a:t>
            </a:r>
            <a:r>
              <a:rPr lang="el-GR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should be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dominant</a:t>
            </a:r>
          </a:p>
        </p:txBody>
      </p:sp>
      <p:sp>
        <p:nvSpPr>
          <p:cNvPr id="66" name="Номер слайда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2"/>
          <p:cNvGrpSpPr/>
          <p:nvPr/>
        </p:nvGrpSpPr>
        <p:grpSpPr>
          <a:xfrm>
            <a:off x="3600115" y="764704"/>
            <a:ext cx="5512097" cy="2160240"/>
            <a:chOff x="3419872" y="116632"/>
            <a:chExt cx="5512097" cy="2160240"/>
          </a:xfrm>
        </p:grpSpPr>
        <p:pic>
          <p:nvPicPr>
            <p:cNvPr id="12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9872" y="188640"/>
              <a:ext cx="5512097" cy="183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Прямоугольник 124"/>
            <p:cNvSpPr/>
            <p:nvPr/>
          </p:nvSpPr>
          <p:spPr>
            <a:xfrm>
              <a:off x="3995936" y="404664"/>
              <a:ext cx="26642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6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6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→J/</a:t>
              </a:r>
              <a:r>
                <a:rPr lang="el-GR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X(3880) →J/</a:t>
              </a:r>
              <a:r>
                <a:rPr lang="el-GR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DD</a:t>
              </a:r>
              <a:endParaRPr lang="en-GB" sz="1600" b="1" dirty="0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7868095" y="426150"/>
              <a:ext cx="8803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X(3880)</a:t>
              </a:r>
              <a:endParaRPr lang="en-GB" sz="1600" dirty="0"/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5940152" y="193831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M(DD)</a:t>
              </a:r>
              <a:endPara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5796136" y="1052736"/>
              <a:ext cx="553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 dirty="0" smtClean="0">
                  <a:solidFill>
                    <a:srgbClr val="C00000"/>
                  </a:solidFill>
                  <a:latin typeface="Times New Roman" pitchFamily="18" charset="0"/>
                  <a:cs typeface="Arial" charset="0"/>
                </a:rPr>
                <a:t>3.8</a:t>
              </a:r>
              <a:r>
                <a:rPr lang="el-GR" sz="1600" b="1" smtClean="0">
                  <a:solidFill>
                    <a:srgbClr val="C00000"/>
                  </a:solidFill>
                  <a:latin typeface="Times New Roman" pitchFamily="18" charset="0"/>
                  <a:cs typeface="Arial" charset="0"/>
                </a:rPr>
                <a:t>σ</a:t>
              </a:r>
            </a:p>
          </p:txBody>
        </p:sp>
        <p:pic>
          <p:nvPicPr>
            <p:cNvPr id="12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8424" y="1340768"/>
              <a:ext cx="4572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" name="Rectangle 5"/>
            <p:cNvSpPr>
              <a:spLocks noChangeArrowheads="1"/>
            </p:cNvSpPr>
            <p:nvPr/>
          </p:nvSpPr>
          <p:spPr bwMode="auto">
            <a:xfrm>
              <a:off x="7236296" y="116632"/>
              <a:ext cx="1603324" cy="2616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sz="1100" b="1" i="1" smtClean="0">
                  <a:solidFill>
                    <a:prstClr val="black"/>
                  </a:solidFill>
                  <a:latin typeface="Times New Roman" pitchFamily="18" charset="0"/>
                  <a:cs typeface="Arial" charset="0"/>
                </a:rPr>
                <a:t>PRL 100, 202001 (2008)</a:t>
              </a: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5652120" y="692696"/>
              <a:ext cx="925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PC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=0</a:t>
              </a:r>
              <a:r>
                <a:rPr lang="en-US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±+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62"/>
          <p:cNvGrpSpPr/>
          <p:nvPr/>
        </p:nvGrpSpPr>
        <p:grpSpPr>
          <a:xfrm>
            <a:off x="4572000" y="2564904"/>
            <a:ext cx="4248473" cy="3816424"/>
            <a:chOff x="4499992" y="332656"/>
            <a:chExt cx="4248473" cy="3816424"/>
          </a:xfrm>
        </p:grpSpPr>
        <p:grpSp>
          <p:nvGrpSpPr>
            <p:cNvPr id="4" name="Группа 27"/>
            <p:cNvGrpSpPr/>
            <p:nvPr/>
          </p:nvGrpSpPr>
          <p:grpSpPr>
            <a:xfrm>
              <a:off x="4499992" y="764704"/>
              <a:ext cx="4248473" cy="3384376"/>
              <a:chOff x="3707903" y="332656"/>
              <a:chExt cx="5137593" cy="3968194"/>
            </a:xfrm>
          </p:grpSpPr>
          <p:pic>
            <p:nvPicPr>
              <p:cNvPr id="42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07903" y="332656"/>
                <a:ext cx="4829174" cy="3887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47904" y="2109068"/>
                <a:ext cx="244475" cy="14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Oval 15"/>
              <p:cNvSpPr>
                <a:spLocks noChangeArrowheads="1"/>
              </p:cNvSpPr>
              <p:nvPr/>
            </p:nvSpPr>
            <p:spPr bwMode="auto">
              <a:xfrm flipH="1">
                <a:off x="4277817" y="2377356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 flipH="1">
                <a:off x="5158879" y="2572618"/>
                <a:ext cx="163513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17"/>
              <p:cNvSpPr>
                <a:spLocks noChangeArrowheads="1"/>
              </p:cNvSpPr>
              <p:nvPr/>
            </p:nvSpPr>
            <p:spPr bwMode="auto">
              <a:xfrm flipH="1">
                <a:off x="6449517" y="1901106"/>
                <a:ext cx="163512" cy="168275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19"/>
              <p:cNvSpPr>
                <a:spLocks noChangeArrowheads="1"/>
              </p:cNvSpPr>
              <p:nvPr/>
            </p:nvSpPr>
            <p:spPr bwMode="auto">
              <a:xfrm flipH="1">
                <a:off x="5589092" y="2060848"/>
                <a:ext cx="163512" cy="16986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20"/>
              <p:cNvSpPr>
                <a:spLocks noChangeArrowheads="1"/>
              </p:cNvSpPr>
              <p:nvPr/>
            </p:nvSpPr>
            <p:spPr bwMode="auto">
              <a:xfrm flipH="1">
                <a:off x="4277817" y="1501056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6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Oval 25"/>
              <p:cNvSpPr>
                <a:spLocks noChangeArrowheads="1"/>
              </p:cNvSpPr>
              <p:nvPr/>
            </p:nvSpPr>
            <p:spPr bwMode="auto">
              <a:xfrm flipH="1">
                <a:off x="4277817" y="1878881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 Box 38"/>
              <p:cNvSpPr txBox="1">
                <a:spLocks noChangeArrowheads="1"/>
              </p:cNvSpPr>
              <p:nvPr/>
            </p:nvSpPr>
            <p:spPr bwMode="auto">
              <a:xfrm>
                <a:off x="4087317" y="2005881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X(3940)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Text Box 39"/>
              <p:cNvSpPr txBox="1">
                <a:spLocks noChangeArrowheads="1"/>
              </p:cNvSpPr>
              <p:nvPr/>
            </p:nvSpPr>
            <p:spPr bwMode="auto">
              <a:xfrm>
                <a:off x="4058742" y="1281981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X(4160)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 Box 44"/>
              <p:cNvSpPr txBox="1">
                <a:spLocks noChangeArrowheads="1"/>
              </p:cNvSpPr>
              <p:nvPr/>
            </p:nvSpPr>
            <p:spPr bwMode="auto">
              <a:xfrm>
                <a:off x="8340229" y="3931518"/>
                <a:ext cx="5052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b="1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PC</a:t>
                </a:r>
                <a:endParaRPr lang="ru-RU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Text Box 95"/>
              <p:cNvSpPr txBox="1">
                <a:spLocks noChangeArrowheads="1"/>
              </p:cNvSpPr>
              <p:nvPr/>
            </p:nvSpPr>
            <p:spPr bwMode="auto">
              <a:xfrm>
                <a:off x="7524327" y="1780896"/>
                <a:ext cx="909535" cy="324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</a:t>
                </a:r>
                <a:r>
                  <a:rPr lang="en-US" sz="1200" b="1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2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(3830</a:t>
                </a:r>
                <a:r>
                  <a:rPr lang="en-US" sz="12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</a:t>
                </a:r>
                <a:endParaRPr lang="ru-RU" sz="12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" name="Group 91"/>
              <p:cNvGrpSpPr>
                <a:grpSpLocks/>
              </p:cNvGrpSpPr>
              <p:nvPr/>
            </p:nvGrpSpPr>
            <p:grpSpPr bwMode="auto">
              <a:xfrm>
                <a:off x="8054485" y="2080491"/>
                <a:ext cx="401638" cy="663575"/>
                <a:chOff x="3227" y="1332"/>
                <a:chExt cx="253" cy="418"/>
              </a:xfrm>
            </p:grpSpPr>
            <p:sp>
              <p:nvSpPr>
                <p:cNvPr id="58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3227" y="1477"/>
                  <a:ext cx="141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9" name="Rectangle 93"/>
                <p:cNvSpPr>
                  <a:spLocks noChangeArrowheads="1"/>
                </p:cNvSpPr>
                <p:nvPr/>
              </p:nvSpPr>
              <p:spPr bwMode="auto">
                <a:xfrm>
                  <a:off x="3339" y="1332"/>
                  <a:ext cx="141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7" name="Oval 94"/>
              <p:cNvSpPr>
                <a:spLocks noChangeArrowheads="1"/>
              </p:cNvSpPr>
              <p:nvPr/>
            </p:nvSpPr>
            <p:spPr bwMode="auto">
              <a:xfrm flipH="1">
                <a:off x="7792542" y="2048743"/>
                <a:ext cx="163512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5940152" y="764704"/>
              <a:ext cx="360040" cy="33843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 rot="16200000">
              <a:off x="5209329" y="1063479"/>
              <a:ext cx="1800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90000"/>
              </a:pPr>
              <a:r>
                <a:rPr lang="en-US" sz="1600" b="1" strike="sngStrik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600" b="1" strike="sngStrike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1600" b="1" strike="sngStrik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(3860)</a:t>
              </a:r>
              <a:endParaRPr lang="en-US" sz="1600" b="1" strike="sngStrik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216024" y="620688"/>
            <a:ext cx="3419872" cy="1468751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buSzPct val="90000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New ideas:</a:t>
            </a:r>
          </a:p>
          <a:p>
            <a:pPr>
              <a:buSzPct val="9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BaBar angular analysis based on non strict exclusion of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=2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9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New better candidate for 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c0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(2P)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seen in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(3860)→ DD</a:t>
            </a:r>
            <a:endParaRPr lang="ru-RU" b="1" baseline="30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Заголовок 2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C00000"/>
                </a:solidFill>
                <a:ea typeface="+mj-ea"/>
                <a:cs typeface="+mj-cs"/>
              </a:rPr>
              <a:t>Better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χ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c0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(2P)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candidate in e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+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e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−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→J/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ψ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Times New Roman"/>
              </a:rPr>
              <a:t>DD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6" name="Группа 72"/>
          <p:cNvGrpSpPr/>
          <p:nvPr/>
        </p:nvGrpSpPr>
        <p:grpSpPr>
          <a:xfrm>
            <a:off x="0" y="2145049"/>
            <a:ext cx="4860032" cy="4020255"/>
            <a:chOff x="0" y="2564904"/>
            <a:chExt cx="4860032" cy="4020255"/>
          </a:xfrm>
        </p:grpSpPr>
        <p:pic>
          <p:nvPicPr>
            <p:cNvPr id="38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564904"/>
              <a:ext cx="3744416" cy="352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Текст 1"/>
            <p:cNvSpPr txBox="1">
              <a:spLocks/>
            </p:cNvSpPr>
            <p:nvPr/>
          </p:nvSpPr>
          <p:spPr>
            <a:xfrm>
              <a:off x="2123728" y="2708920"/>
              <a:ext cx="165618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noAutofit/>
            </a:bodyPr>
            <a:lstStyle/>
            <a:p>
              <a:pPr marL="342900" lvl="0" indent="-342900" algn="ctr">
                <a:spcBef>
                  <a:spcPct val="20000"/>
                </a:spcBef>
              </a:pPr>
              <a:r>
                <a:rPr lang="en-US" sz="1100" b="1" i="1" dirty="0" smtClean="0"/>
                <a:t>PRD95, 112003 (2017) </a:t>
              </a:r>
              <a:endPara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627784" y="4653136"/>
              <a:ext cx="873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980 fb</a:t>
              </a:r>
              <a:r>
                <a:rPr lang="en-US" sz="1600" b="1" baseline="30000" dirty="0" smtClean="0"/>
                <a:t>−1</a:t>
              </a:r>
              <a:endParaRPr lang="en-GB" sz="1600" b="1" baseline="30000" dirty="0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381167" y="3275692"/>
              <a:ext cx="1678665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X</a:t>
              </a:r>
              <a:r>
                <a:rPr lang="en-US" b="1" baseline="30000" dirty="0" smtClean="0">
                  <a:solidFill>
                    <a:srgbClr val="002060"/>
                  </a:solidFill>
                </a:rPr>
                <a:t>*</a:t>
              </a:r>
              <a:r>
                <a:rPr lang="en-US" b="1" dirty="0" smtClean="0">
                  <a:solidFill>
                    <a:srgbClr val="002060"/>
                  </a:solidFill>
                </a:rPr>
                <a:t>(3860)</a:t>
              </a:r>
              <a:r>
                <a:rPr lang="en-US" b="1" dirty="0" smtClean="0">
                  <a:solidFill>
                    <a:srgbClr val="002060"/>
                  </a:solidFill>
                  <a:cs typeface="Times New Roman"/>
                </a:rPr>
                <a:t>→</a:t>
              </a:r>
              <a:r>
                <a:rPr lang="en-US" b="1" dirty="0" smtClean="0">
                  <a:solidFill>
                    <a:srgbClr val="002060"/>
                  </a:solidFill>
                </a:rPr>
                <a:t> DD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691680" y="3933056"/>
              <a:ext cx="282551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M=3862</a:t>
              </a:r>
              <a:r>
                <a:rPr lang="en-US" b="1" baseline="30000" dirty="0" smtClean="0"/>
                <a:t>+26</a:t>
              </a:r>
              <a:r>
                <a:rPr lang="en-US" b="1" baseline="-25000" dirty="0" smtClean="0"/>
                <a:t>−32</a:t>
              </a:r>
              <a:r>
                <a:rPr lang="en-US" b="1" baseline="30000" dirty="0" smtClean="0"/>
                <a:t>+40</a:t>
              </a:r>
              <a:r>
                <a:rPr lang="en-US" b="1" baseline="-25000" dirty="0" smtClean="0"/>
                <a:t>−13</a:t>
              </a:r>
              <a:r>
                <a:rPr lang="en-US" b="1" dirty="0" smtClean="0"/>
                <a:t> MeV/c</a:t>
              </a:r>
              <a:r>
                <a:rPr lang="en-US" b="1" baseline="30000" dirty="0" smtClean="0"/>
                <a:t>2</a:t>
              </a:r>
            </a:p>
            <a:p>
              <a:r>
                <a:rPr lang="en-US" b="1" dirty="0" smtClean="0">
                  <a:cs typeface="Times New Roman"/>
                </a:rPr>
                <a:t>Γ=</a:t>
              </a:r>
              <a:r>
                <a:rPr lang="en-US" b="1" dirty="0" smtClean="0"/>
                <a:t> 201</a:t>
              </a:r>
              <a:r>
                <a:rPr lang="en-US" b="1" baseline="30000" dirty="0" smtClean="0"/>
                <a:t>+154</a:t>
              </a:r>
              <a:r>
                <a:rPr lang="en-US" b="1" baseline="-25000" dirty="0" smtClean="0"/>
                <a:t>−67</a:t>
              </a:r>
              <a:r>
                <a:rPr lang="en-US" b="1" baseline="30000" dirty="0" smtClean="0"/>
                <a:t>+88</a:t>
              </a:r>
              <a:r>
                <a:rPr lang="en-US" b="1" baseline="-25000" dirty="0" smtClean="0"/>
                <a:t>−82</a:t>
              </a:r>
              <a:r>
                <a:rPr lang="en-US" b="1" dirty="0" smtClean="0"/>
                <a:t> MeV</a:t>
              </a:r>
              <a:endParaRPr lang="en-GB" b="1" dirty="0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043608" y="3717032"/>
              <a:ext cx="5982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6.5</a:t>
              </a:r>
              <a:r>
                <a:rPr lang="el-GR" b="1" smtClean="0">
                  <a:cs typeface="Times New Roman"/>
                </a:rPr>
                <a:t>σ</a:t>
              </a:r>
              <a:endParaRPr lang="en-GB" b="1" dirty="0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5496" y="5877272"/>
              <a:ext cx="4824536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Full amplitude analysis </a:t>
              </a:r>
              <a:endParaRPr lang="en-GB" sz="2000" b="1" dirty="0" smtClean="0">
                <a:solidFill>
                  <a:srgbClr val="002060"/>
                </a:solidFill>
              </a:endParaRPr>
            </a:p>
            <a:p>
              <a:r>
                <a:rPr lang="en-US" sz="2000" b="1" dirty="0" smtClean="0">
                  <a:solidFill>
                    <a:srgbClr val="C00000"/>
                  </a:solidFill>
                </a:rPr>
                <a:t>J</a:t>
              </a:r>
              <a:r>
                <a:rPr lang="en-US" sz="2000" b="1" baseline="30000" dirty="0" smtClean="0">
                  <a:solidFill>
                    <a:srgbClr val="C00000"/>
                  </a:solidFill>
                </a:rPr>
                <a:t>PC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=0</a:t>
              </a:r>
              <a:r>
                <a:rPr lang="en-US" sz="2000" b="1" baseline="30000" dirty="0" smtClean="0">
                  <a:solidFill>
                    <a:srgbClr val="C00000"/>
                  </a:solidFill>
                </a:rPr>
                <a:t>++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 </a:t>
              </a:r>
              <a:r>
                <a:rPr lang="en-US" sz="2000" dirty="0" smtClean="0">
                  <a:solidFill>
                    <a:srgbClr val="002060"/>
                  </a:solidFill>
                </a:rPr>
                <a:t>is favored over the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2</a:t>
              </a:r>
              <a:r>
                <a:rPr lang="en-US" sz="2000" b="1" baseline="30000" dirty="0" smtClean="0">
                  <a:solidFill>
                    <a:srgbClr val="C00000"/>
                  </a:solidFill>
                </a:rPr>
                <a:t>++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smtClean="0">
                  <a:solidFill>
                    <a:srgbClr val="002060"/>
                  </a:solidFill>
                </a:rPr>
                <a:t>at </a:t>
              </a:r>
              <a:r>
                <a:rPr lang="en-US" sz="2000" dirty="0" smtClean="0">
                  <a:solidFill>
                    <a:srgbClr val="C00000"/>
                  </a:solidFill>
                </a:rPr>
                <a:t>2.5σ</a:t>
              </a:r>
              <a:r>
                <a:rPr lang="en-US" sz="2000" dirty="0" smtClean="0">
                  <a:solidFill>
                    <a:srgbClr val="002060"/>
                  </a:solidFill>
                </a:rPr>
                <a:t> level 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824" y="2987105"/>
              <a:ext cx="4572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TextBox 69"/>
            <p:cNvSpPr txBox="1"/>
            <p:nvPr/>
          </p:nvSpPr>
          <p:spPr>
            <a:xfrm>
              <a:off x="1115616" y="2843644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NEW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72" name="Прямая со стрелкой 71"/>
            <p:cNvCxnSpPr/>
            <p:nvPr/>
          </p:nvCxnSpPr>
          <p:spPr>
            <a:xfrm flipH="1">
              <a:off x="1259632" y="3645024"/>
              <a:ext cx="576064" cy="8640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Прямоугольник 64"/>
          <p:cNvSpPr/>
          <p:nvPr/>
        </p:nvSpPr>
        <p:spPr>
          <a:xfrm>
            <a:off x="1523392" y="6381328"/>
            <a:ext cx="529382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buSzPct val="90000"/>
            </a:pP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Nature of X(3915) is the open question… again</a:t>
            </a:r>
            <a:endParaRPr lang="en-US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rot="16200000">
            <a:off x="6158745" y="3436343"/>
            <a:ext cx="1053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c0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(3860)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PDG2018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7" name="Номер слайда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3586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142852"/>
            <a:ext cx="3207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rgbClr val="FFFF00"/>
                </a:solidFill>
              </a:rPr>
              <a:t>Bottomoni</a:t>
            </a:r>
            <a:r>
              <a:rPr lang="en-US" sz="4000" b="1" dirty="0" smtClean="0">
                <a:solidFill>
                  <a:srgbClr val="FFFF00"/>
                </a:solidFill>
              </a:rPr>
              <a:t>um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76213"/>
            <a:ext cx="5586413" cy="6635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2800" b="1" dirty="0" smtClean="0">
                <a:solidFill>
                  <a:srgbClr val="C00000"/>
                </a:solidFill>
              </a:rPr>
              <a:t>Bottomoni</a:t>
            </a:r>
            <a:r>
              <a:rPr lang="en-US" sz="2800" b="1" dirty="0">
                <a:solidFill>
                  <a:srgbClr val="C00000"/>
                </a:solidFill>
              </a:rPr>
              <a:t>um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in </a:t>
            </a:r>
            <a:r>
              <a:rPr lang="en-US" sz="2800" b="1" dirty="0" smtClean="0">
                <a:solidFill>
                  <a:srgbClr val="C00000"/>
                </a:solidFill>
              </a:rPr>
              <a:t>standard quark model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71720" name="Text Box 40"/>
          <p:cNvSpPr txBox="1">
            <a:spLocks noGrp="1" noChangeArrowheads="1"/>
          </p:cNvSpPr>
          <p:nvPr>
            <p:ph type="body" idx="1"/>
          </p:nvPr>
        </p:nvSpPr>
        <p:spPr>
          <a:xfrm>
            <a:off x="6240463" y="1770063"/>
            <a:ext cx="2770187" cy="2852737"/>
          </a:xfrm>
          <a:gradFill rotWithShape="1">
            <a:gsLst>
              <a:gs pos="0">
                <a:srgbClr val="DDDDDD">
                  <a:alpha val="51999"/>
                </a:srgbClr>
              </a:gs>
              <a:gs pos="100000">
                <a:srgbClr val="E5E5E5"/>
              </a:gs>
            </a:gsLst>
            <a:lin ang="5400000" scaled="1"/>
          </a:gradFill>
          <a:ln/>
        </p:spPr>
        <p:txBody>
          <a:bodyPr/>
          <a:lstStyle/>
          <a:p>
            <a:pPr algn="r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solidFill>
                  <a:schemeClr val="tx1"/>
                </a:solidFill>
              </a:rPr>
              <a:t>n</a:t>
            </a:r>
            <a:r>
              <a:rPr lang="en-US" sz="2800" b="1" baseline="30000" dirty="0">
                <a:solidFill>
                  <a:schemeClr val="tx1"/>
                </a:solidFill>
              </a:rPr>
              <a:t>(2S+1)</a:t>
            </a:r>
            <a:r>
              <a:rPr lang="en-US" sz="2800" b="1" dirty="0">
                <a:solidFill>
                  <a:schemeClr val="tx1"/>
                </a:solidFill>
              </a:rPr>
              <a:t>L</a:t>
            </a:r>
            <a:r>
              <a:rPr lang="en-US" sz="2800" b="1" baseline="-25000" dirty="0">
                <a:solidFill>
                  <a:schemeClr val="tx1"/>
                </a:solidFill>
              </a:rPr>
              <a:t>J</a:t>
            </a:r>
            <a:endParaRPr lang="it-IT" sz="2800" b="1" baseline="-25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n  </a:t>
            </a:r>
            <a:r>
              <a:rPr lang="en-US" sz="1600" b="1" dirty="0">
                <a:solidFill>
                  <a:schemeClr val="tx1"/>
                </a:solidFill>
              </a:rPr>
              <a:t>radial </a:t>
            </a:r>
            <a:r>
              <a:rPr lang="en-US" sz="1600" b="1" dirty="0" smtClean="0">
                <a:solidFill>
                  <a:schemeClr val="tx1"/>
                </a:solidFill>
              </a:rPr>
              <a:t>quantum </a:t>
            </a:r>
            <a:r>
              <a:rPr lang="en-US" sz="1600" b="1" dirty="0">
                <a:solidFill>
                  <a:schemeClr val="tx1"/>
                </a:solidFill>
              </a:rPr>
              <a:t>number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S </a:t>
            </a:r>
            <a:r>
              <a:rPr lang="en-US" sz="1600" b="1" dirty="0">
                <a:solidFill>
                  <a:schemeClr val="tx1"/>
                </a:solidFill>
              </a:rPr>
              <a:t>total spin of q-antiq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L </a:t>
            </a:r>
            <a:r>
              <a:rPr lang="en-US" sz="1600" b="1" dirty="0">
                <a:solidFill>
                  <a:schemeClr val="tx1"/>
                </a:solidFill>
              </a:rPr>
              <a:t>relative orbital ang. mom.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b="1" dirty="0">
                <a:solidFill>
                  <a:schemeClr val="tx1"/>
                </a:solidFill>
              </a:rPr>
              <a:t>L = </a:t>
            </a:r>
            <a:r>
              <a:rPr lang="en-US" sz="1400" b="1" dirty="0">
                <a:solidFill>
                  <a:srgbClr val="990033"/>
                </a:solidFill>
              </a:rPr>
              <a:t>0, 1, 2 ...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chemeClr val="tx1"/>
                </a:solidFill>
              </a:rPr>
              <a:t>correspond to </a:t>
            </a:r>
            <a:r>
              <a:rPr lang="en-US" sz="1400" b="1" dirty="0">
                <a:solidFill>
                  <a:srgbClr val="990033"/>
                </a:solidFill>
              </a:rPr>
              <a:t>S, P, D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J = S + L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P = (–1)</a:t>
            </a:r>
            <a:r>
              <a:rPr lang="en-US" sz="2000" b="1" baseline="30000" dirty="0">
                <a:solidFill>
                  <a:schemeClr val="tx1"/>
                </a:solidFill>
              </a:rPr>
              <a:t>L+1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parity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C = (–1)</a:t>
            </a:r>
            <a:r>
              <a:rPr lang="en-US" sz="2000" b="1" baseline="30000" dirty="0">
                <a:solidFill>
                  <a:schemeClr val="tx1"/>
                </a:solidFill>
              </a:rPr>
              <a:t>L+S</a:t>
            </a:r>
            <a:r>
              <a:rPr lang="en-US" sz="2000" b="1" dirty="0">
                <a:solidFill>
                  <a:schemeClr val="tx1"/>
                </a:solidFill>
              </a:rPr>
              <a:t>  </a:t>
            </a:r>
            <a:r>
              <a:rPr lang="en-US" sz="1600" b="1" dirty="0">
                <a:solidFill>
                  <a:schemeClr val="tx1"/>
                </a:solidFill>
              </a:rPr>
              <a:t>charge conj.</a:t>
            </a:r>
          </a:p>
        </p:txBody>
      </p:sp>
      <p:sp>
        <p:nvSpPr>
          <p:cNvPr id="371734" name="Text Box 22"/>
          <p:cNvSpPr txBox="1">
            <a:spLocks noChangeArrowheads="1"/>
          </p:cNvSpPr>
          <p:nvPr/>
        </p:nvSpPr>
        <p:spPr bwMode="auto">
          <a:xfrm>
            <a:off x="822325" y="5832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71735" name="Text Box 23"/>
          <p:cNvSpPr txBox="1">
            <a:spLocks noChangeArrowheads="1"/>
          </p:cNvSpPr>
          <p:nvPr/>
        </p:nvSpPr>
        <p:spPr bwMode="auto">
          <a:xfrm>
            <a:off x="1039813" y="5819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71737" name="Text Box 25"/>
          <p:cNvSpPr txBox="1">
            <a:spLocks noChangeArrowheads="1"/>
          </p:cNvSpPr>
          <p:nvPr/>
        </p:nvSpPr>
        <p:spPr bwMode="auto">
          <a:xfrm>
            <a:off x="865188" y="5648325"/>
            <a:ext cx="7413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2060"/>
                </a:solidFill>
              </a:rPr>
              <a:t>The heaviest quarkonium provide a unique non-relativistic system </a:t>
            </a:r>
          </a:p>
          <a:p>
            <a:pPr algn="r"/>
            <a:r>
              <a:rPr lang="en-US" sz="2000" b="1" dirty="0">
                <a:solidFill>
                  <a:srgbClr val="002060"/>
                </a:solidFill>
              </a:rPr>
              <a:t>for QCD testing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pSp>
        <p:nvGrpSpPr>
          <p:cNvPr id="29" name="Group 2"/>
          <p:cNvGrpSpPr>
            <a:grpSpLocks/>
          </p:cNvGrpSpPr>
          <p:nvPr/>
        </p:nvGrpSpPr>
        <p:grpSpPr bwMode="auto">
          <a:xfrm>
            <a:off x="7020272" y="260648"/>
            <a:ext cx="1800225" cy="1052513"/>
            <a:chOff x="4485" y="118"/>
            <a:chExt cx="1134" cy="663"/>
          </a:xfrm>
        </p:grpSpPr>
        <p:sp>
          <p:nvSpPr>
            <p:cNvPr id="30" name="Oval 3"/>
            <p:cNvSpPr>
              <a:spLocks noChangeArrowheads="1"/>
            </p:cNvSpPr>
            <p:nvPr/>
          </p:nvSpPr>
          <p:spPr bwMode="auto">
            <a:xfrm>
              <a:off x="4567" y="118"/>
              <a:ext cx="544" cy="49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3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3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48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1" name="Line 4"/>
            <p:cNvSpPr>
              <a:spLocks noChangeShapeType="1"/>
            </p:cNvSpPr>
            <p:nvPr/>
          </p:nvSpPr>
          <p:spPr bwMode="auto">
            <a:xfrm>
              <a:off x="4772" y="205"/>
              <a:ext cx="127" cy="1"/>
            </a:xfrm>
            <a:prstGeom prst="line">
              <a:avLst/>
            </a:prstGeom>
            <a:noFill/>
            <a:ln w="38160">
              <a:solidFill>
                <a:srgbClr val="00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A50021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4989" y="275"/>
              <a:ext cx="544" cy="4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48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3" name="Oval 6"/>
            <p:cNvSpPr>
              <a:spLocks noChangeArrowheads="1"/>
            </p:cNvSpPr>
            <p:nvPr/>
          </p:nvSpPr>
          <p:spPr bwMode="auto">
            <a:xfrm rot="-4260000">
              <a:off x="4734" y="-103"/>
              <a:ext cx="635" cy="1134"/>
            </a:xfrm>
            <a:prstGeom prst="ellipse">
              <a:avLst/>
            </a:prstGeom>
            <a:noFill/>
            <a:ln w="28440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dirty="0">
                <a:solidFill>
                  <a:srgbClr val="A50021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07963" y="1016000"/>
            <a:ext cx="5764212" cy="4498975"/>
            <a:chOff x="207963" y="1016000"/>
            <a:chExt cx="5764212" cy="4498975"/>
          </a:xfrm>
        </p:grpSpPr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207963" y="1016000"/>
              <a:ext cx="5764212" cy="4498975"/>
              <a:chOff x="131" y="640"/>
              <a:chExt cx="3631" cy="2834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31" y="640"/>
                <a:ext cx="3630" cy="2804"/>
                <a:chOff x="0" y="752"/>
                <a:chExt cx="3630" cy="2804"/>
              </a:xfrm>
            </p:grpSpPr>
            <p:pic>
              <p:nvPicPr>
                <p:cNvPr id="371722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752"/>
                  <a:ext cx="3630" cy="28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71723" name="Line 11"/>
                <p:cNvSpPr>
                  <a:spLocks noChangeShapeType="1"/>
                </p:cNvSpPr>
                <p:nvPr/>
              </p:nvSpPr>
              <p:spPr bwMode="auto">
                <a:xfrm>
                  <a:off x="383" y="1659"/>
                  <a:ext cx="3147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717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902" y="1449"/>
                  <a:ext cx="15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open bottom threshold</a:t>
                  </a:r>
                  <a:endParaRPr lang="ru-RU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17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58" y="1429"/>
                  <a:ext cx="3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2M</a:t>
                  </a:r>
                  <a:r>
                    <a:rPr lang="en-US" b="1" baseline="-25000" dirty="0">
                      <a:solidFill>
                        <a:srgbClr val="FF0000"/>
                      </a:solidFill>
                    </a:rPr>
                    <a:t>B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1726" name="Oval 14"/>
                <p:cNvSpPr>
                  <a:spLocks noChangeArrowheads="1"/>
                </p:cNvSpPr>
                <p:nvPr/>
              </p:nvSpPr>
              <p:spPr bwMode="auto">
                <a:xfrm>
                  <a:off x="418" y="3000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371728" name="Oval 16"/>
                <p:cNvSpPr>
                  <a:spLocks noChangeArrowheads="1"/>
                </p:cNvSpPr>
                <p:nvPr/>
              </p:nvSpPr>
              <p:spPr bwMode="auto">
                <a:xfrm>
                  <a:off x="1677" y="2323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371729" name="Oval 17"/>
                <p:cNvSpPr>
                  <a:spLocks noChangeArrowheads="1"/>
                </p:cNvSpPr>
                <p:nvPr/>
              </p:nvSpPr>
              <p:spPr bwMode="auto">
                <a:xfrm>
                  <a:off x="1680" y="1868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371730" name="Oval 18"/>
                <p:cNvSpPr>
                  <a:spLocks noChangeArrowheads="1"/>
                </p:cNvSpPr>
                <p:nvPr/>
              </p:nvSpPr>
              <p:spPr bwMode="auto">
                <a:xfrm>
                  <a:off x="2977" y="1997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371732" name="Oval 20"/>
                <p:cNvSpPr>
                  <a:spLocks noChangeArrowheads="1"/>
                </p:cNvSpPr>
                <p:nvPr/>
              </p:nvSpPr>
              <p:spPr bwMode="auto">
                <a:xfrm>
                  <a:off x="422" y="2234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371736" name="Text Box 24"/>
              <p:cNvSpPr txBox="1">
                <a:spLocks noChangeArrowheads="1"/>
              </p:cNvSpPr>
              <p:nvPr/>
            </p:nvSpPr>
            <p:spPr bwMode="auto">
              <a:xfrm>
                <a:off x="1997" y="2688"/>
                <a:ext cx="176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States below open bottom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 threshold are narrow </a:t>
                </a:r>
              </a:p>
            </p:txBody>
          </p:sp>
          <p:sp>
            <p:nvSpPr>
              <p:cNvPr id="371739" name="Rectangle 27"/>
              <p:cNvSpPr>
                <a:spLocks noChangeArrowheads="1"/>
              </p:cNvSpPr>
              <p:nvPr/>
            </p:nvSpPr>
            <p:spPr bwMode="auto">
              <a:xfrm>
                <a:off x="1117" y="689"/>
                <a:ext cx="646" cy="278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3923928" y="2780928"/>
              <a:ext cx="817563" cy="3825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3923928" y="3573016"/>
              <a:ext cx="817563" cy="3825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0"/>
            <a:ext cx="5297661" cy="62068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Vector bottomonium states</a:t>
            </a:r>
            <a:endParaRPr lang="el-GR" sz="2800" b="1" dirty="0">
              <a:solidFill>
                <a:srgbClr val="C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3791" name="Text Box 31"/>
          <p:cNvSpPr txBox="1">
            <a:spLocks noChangeArrowheads="1"/>
          </p:cNvSpPr>
          <p:nvPr/>
        </p:nvSpPr>
        <p:spPr bwMode="auto">
          <a:xfrm>
            <a:off x="2227263" y="531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73801" name="Rectangle 41"/>
          <p:cNvSpPr>
            <a:spLocks noChangeArrowheads="1"/>
          </p:cNvSpPr>
          <p:nvPr/>
        </p:nvSpPr>
        <p:spPr bwMode="auto">
          <a:xfrm>
            <a:off x="107504" y="3571876"/>
            <a:ext cx="475024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PDG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ϒ(1S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), ϒ(2S), ϒ(3S), ϒ(4S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), </a:t>
            </a: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but...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ϒ(10860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) </a:t>
            </a:r>
            <a:r>
              <a:rPr lang="en-US" b="1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and 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ϒ(11020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)  </a:t>
            </a: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[Common names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ϒ(5S), ϒ(6S)</a:t>
            </a: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</a:pPr>
            <a:endParaRPr lang="en-US" dirty="0" smtClean="0">
              <a:solidFill>
                <a:srgbClr val="002060"/>
              </a:solidFill>
              <a:cs typeface="Times New Roman" pitchFamily="18" charset="0"/>
              <a:sym typeface="Symbol" pitchFamily="18" charset="2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en-US" b="1" i="1" dirty="0" smtClean="0">
                <a:solidFill>
                  <a:srgbClr val="002060"/>
                </a:solidFill>
                <a:cs typeface="Times New Roman" pitchFamily="18" charset="0"/>
              </a:rPr>
              <a:t>Study bottomonium states using transitions of </a:t>
            </a:r>
            <a:r>
              <a:rPr lang="en-US" b="1" i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ϒ(nS)</a:t>
            </a:r>
            <a:r>
              <a:rPr lang="en-US" b="1" i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states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 typeface="Courier New" pitchFamily="49" charset="0"/>
              <a:buChar char="o"/>
            </a:pPr>
            <a:r>
              <a:rPr lang="el-GR" dirty="0" smtClean="0">
                <a:solidFill>
                  <a:srgbClr val="002060"/>
                </a:solidFill>
                <a:cs typeface="Times New Roman" pitchFamily="18" charset="0"/>
              </a:rPr>
              <a:t>ϒ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(4S)</a:t>
            </a:r>
            <a:r>
              <a:rPr lang="en-US" dirty="0" smtClean="0">
                <a:solidFill>
                  <a:srgbClr val="002060"/>
                </a:solidFill>
                <a:cs typeface="Times New Roman"/>
              </a:rPr>
              <a:t>→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BB   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(B = B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0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or B</a:t>
            </a:r>
            <a:r>
              <a:rPr lang="en-US" i="1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i="1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) </a:t>
            </a:r>
            <a:endParaRPr lang="en-US" i="1" dirty="0" smtClean="0">
              <a:solidFill>
                <a:srgbClr val="002060"/>
              </a:solidFill>
              <a:cs typeface="Times New Roman" pitchFamily="18" charset="0"/>
              <a:sym typeface="Symbol" pitchFamily="18" charset="2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en-US" b="1" i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b="1" i="1" u="sng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“B physics” </a:t>
            </a:r>
            <a:r>
              <a:rPr lang="en-US" b="1" i="1" u="sng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at B-factories</a:t>
            </a:r>
            <a:r>
              <a:rPr lang="el-GR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 typeface="Courier New" pitchFamily="49" charset="0"/>
              <a:buChar char="o"/>
            </a:pPr>
            <a:r>
              <a:rPr lang="el-GR" dirty="0" smtClean="0">
                <a:solidFill>
                  <a:srgbClr val="002060"/>
                </a:solidFill>
                <a:cs typeface="Times New Roman" pitchFamily="18" charset="0"/>
              </a:rPr>
              <a:t>ϒ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(nS)</a:t>
            </a:r>
            <a:r>
              <a:rPr lang="en-US" dirty="0" smtClean="0">
                <a:solidFill>
                  <a:srgbClr val="002060"/>
                </a:solidFill>
                <a:cs typeface="Times New Roman"/>
              </a:rPr>
              <a:t>→</a:t>
            </a:r>
            <a:r>
              <a:rPr lang="el-GR" dirty="0" smtClean="0">
                <a:solidFill>
                  <a:srgbClr val="002060"/>
                </a:solidFill>
                <a:cs typeface="Times New Roman"/>
              </a:rPr>
              <a:t>γ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bb , n =2,3</a:t>
            </a:r>
            <a:endParaRPr lang="en-US" i="1" u="sng" dirty="0">
              <a:solidFill>
                <a:srgbClr val="002060"/>
              </a:solidFill>
              <a:cs typeface="Times New Roman" pitchFamily="18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 typeface="Courier New" pitchFamily="49" charset="0"/>
              <a:buChar char="o"/>
            </a:pPr>
            <a:r>
              <a:rPr lang="el-GR" dirty="0">
                <a:solidFill>
                  <a:srgbClr val="002060"/>
                </a:solidFill>
                <a:cs typeface="Times New Roman" pitchFamily="18" charset="0"/>
              </a:rPr>
              <a:t>ϒ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(10860) </a:t>
            </a:r>
            <a:r>
              <a:rPr lang="en-US" dirty="0" smtClean="0">
                <a:solidFill>
                  <a:srgbClr val="002060"/>
                </a:solidFill>
                <a:cs typeface="Times New Roman"/>
              </a:rPr>
              <a:t>→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, B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l-GR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, BB</a:t>
            </a:r>
            <a:r>
              <a:rPr lang="el-GR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ππ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, B</a:t>
            </a:r>
            <a:r>
              <a:rPr lang="en-US" baseline="-25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s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</a:t>
            </a:r>
            <a:r>
              <a:rPr lang="en-US" baseline="-25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s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(*)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, </a:t>
            </a:r>
            <a:r>
              <a:rPr lang="el-GR" dirty="0">
                <a:solidFill>
                  <a:srgbClr val="002060"/>
                </a:solidFill>
                <a:cs typeface="Times New Roman" pitchFamily="18" charset="0"/>
              </a:rPr>
              <a:t>ϒ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(nS) </a:t>
            </a:r>
            <a:r>
              <a:rPr lang="el-GR" dirty="0">
                <a:solidFill>
                  <a:srgbClr val="002060"/>
                </a:solidFill>
                <a:cs typeface="Times New Roman" pitchFamily="18" charset="0"/>
              </a:rPr>
              <a:t>ππ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l-GR" dirty="0">
                <a:solidFill>
                  <a:srgbClr val="002060"/>
                </a:solidFill>
                <a:cs typeface="Times New Roman" pitchFamily="18" charset="0"/>
              </a:rPr>
              <a:t>ϒ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(nS)X...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etc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pSp>
        <p:nvGrpSpPr>
          <p:cNvPr id="34" name="Group 210"/>
          <p:cNvGrpSpPr>
            <a:grpSpLocks/>
          </p:cNvGrpSpPr>
          <p:nvPr/>
        </p:nvGrpSpPr>
        <p:grpSpPr bwMode="auto">
          <a:xfrm>
            <a:off x="5796136" y="116632"/>
            <a:ext cx="3141662" cy="3270250"/>
            <a:chOff x="3678" y="94"/>
            <a:chExt cx="1979" cy="2060"/>
          </a:xfrm>
        </p:grpSpPr>
        <p:pic>
          <p:nvPicPr>
            <p:cNvPr id="35" name="Picture 81" descr="ypsil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78" y="94"/>
              <a:ext cx="1979" cy="2060"/>
            </a:xfrm>
            <a:prstGeom prst="rect">
              <a:avLst/>
            </a:prstGeom>
            <a:noFill/>
          </p:spPr>
        </p:pic>
        <p:pic>
          <p:nvPicPr>
            <p:cNvPr id="36" name="Picture 198" descr="imag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9" y="283"/>
              <a:ext cx="355" cy="355"/>
            </a:xfrm>
            <a:prstGeom prst="rect">
              <a:avLst/>
            </a:prstGeom>
            <a:noFill/>
          </p:spPr>
        </p:pic>
        <p:sp>
          <p:nvSpPr>
            <p:cNvPr id="37" name="Rectangle 199"/>
            <p:cNvSpPr>
              <a:spLocks noChangeArrowheads="1"/>
            </p:cNvSpPr>
            <p:nvPr/>
          </p:nvSpPr>
          <p:spPr bwMode="auto">
            <a:xfrm>
              <a:off x="4841" y="94"/>
              <a:ext cx="788" cy="14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b="1" i="1" dirty="0">
                  <a:solidFill>
                    <a:schemeClr val="tx1"/>
                  </a:solidFill>
                </a:rPr>
                <a:t>PRL54,381(1985) </a:t>
              </a:r>
            </a:p>
          </p:txBody>
        </p:sp>
        <p:sp>
          <p:nvSpPr>
            <p:cNvPr id="38" name="Text Box 202"/>
            <p:cNvSpPr txBox="1">
              <a:spLocks noChangeArrowheads="1"/>
            </p:cNvSpPr>
            <p:nvPr/>
          </p:nvSpPr>
          <p:spPr bwMode="auto">
            <a:xfrm>
              <a:off x="4515" y="718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(10860)</a:t>
              </a:r>
              <a:endParaRPr lang="el-GR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39" name="Text Box 203"/>
            <p:cNvSpPr txBox="1">
              <a:spLocks noChangeArrowheads="1"/>
            </p:cNvSpPr>
            <p:nvPr/>
          </p:nvSpPr>
          <p:spPr bwMode="auto">
            <a:xfrm>
              <a:off x="4786" y="1604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(11020</a:t>
              </a:r>
              <a:r>
                <a:rPr lang="en-US" b="1" dirty="0">
                  <a:solidFill>
                    <a:srgbClr val="A50021"/>
                  </a:solidFill>
                  <a:cs typeface="Times New Roman" pitchFamily="18" charset="0"/>
                </a:rPr>
                <a:t>)</a:t>
              </a:r>
              <a:endParaRPr lang="el-GR" b="1">
                <a:solidFill>
                  <a:srgbClr val="A50021"/>
                </a:solidFill>
                <a:cs typeface="Times New Roman" pitchFamily="18" charset="0"/>
              </a:endParaRPr>
            </a:p>
          </p:txBody>
        </p:sp>
        <p:sp>
          <p:nvSpPr>
            <p:cNvPr id="40" name="Line 204"/>
            <p:cNvSpPr>
              <a:spLocks noChangeShapeType="1"/>
            </p:cNvSpPr>
            <p:nvPr/>
          </p:nvSpPr>
          <p:spPr bwMode="auto">
            <a:xfrm>
              <a:off x="4832" y="911"/>
              <a:ext cx="34" cy="2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1" name="Line 205"/>
            <p:cNvSpPr>
              <a:spLocks noChangeShapeType="1"/>
            </p:cNvSpPr>
            <p:nvPr/>
          </p:nvSpPr>
          <p:spPr bwMode="auto">
            <a:xfrm flipV="1">
              <a:off x="5124" y="1367"/>
              <a:ext cx="0" cy="2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30" name="Группа 44"/>
          <p:cNvGrpSpPr/>
          <p:nvPr/>
        </p:nvGrpSpPr>
        <p:grpSpPr>
          <a:xfrm>
            <a:off x="4896544" y="3573016"/>
            <a:ext cx="4139952" cy="3104812"/>
            <a:chOff x="4537323" y="862807"/>
            <a:chExt cx="4139952" cy="3104812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7323" y="908721"/>
              <a:ext cx="4139952" cy="3058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430838" y="1144588"/>
              <a:ext cx="2517036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R</a:t>
              </a:r>
              <a:r>
                <a:rPr lang="en-US" sz="1400" b="1" baseline="-25000" dirty="0">
                  <a:solidFill>
                    <a:schemeClr val="tx1"/>
                  </a:solidFill>
                </a:rPr>
                <a:t>b</a:t>
              </a:r>
              <a:r>
                <a:rPr lang="en-US" sz="1400" b="1" dirty="0">
                  <a:solidFill>
                    <a:schemeClr val="tx1"/>
                  </a:solidFill>
                </a:rPr>
                <a:t> = </a:t>
              </a:r>
              <a:r>
                <a:rPr lang="el-GR" sz="1400" b="1" dirty="0">
                  <a:solidFill>
                    <a:schemeClr val="tx1"/>
                  </a:solidFill>
                  <a:cs typeface="Times New Roman" pitchFamily="18" charset="0"/>
                </a:rPr>
                <a:t>σ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(e</a:t>
              </a:r>
              <a:r>
                <a:rPr lang="en-US" sz="1400" b="1" baseline="30000" dirty="0">
                  <a:solidFill>
                    <a:schemeClr val="tx1"/>
                  </a:solidFill>
                  <a:cs typeface="Times New Roman" pitchFamily="18" charset="0"/>
                </a:rPr>
                <a:t>+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e</a:t>
              </a:r>
              <a:r>
                <a:rPr lang="el-GR" sz="1400" b="1" baseline="30000" dirty="0">
                  <a:solidFill>
                    <a:schemeClr val="tx1"/>
                  </a:solidFill>
                  <a:cs typeface="Times New Roman" pitchFamily="18" charset="0"/>
                </a:rPr>
                <a:t>–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 </a:t>
              </a:r>
              <a:r>
                <a:rPr lang="el-GR" sz="14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bb)/(e</a:t>
              </a:r>
              <a:r>
                <a:rPr lang="en-US" sz="14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l-GR" sz="14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l-GR" sz="14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</a:t>
              </a:r>
              <a:r>
                <a:rPr lang="en-US" sz="14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l-GR" sz="14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</a:t>
              </a:r>
              <a:r>
                <a:rPr lang="el-GR" sz="14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n-US" sz="1400" b="1" dirty="0">
                  <a:solidFill>
                    <a:schemeClr val="tx1"/>
                  </a:solidFill>
                </a:rPr>
                <a:t> )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6913587" y="862807"/>
              <a:ext cx="1584325" cy="26193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l-PL" sz="1100" b="1" i="1">
                  <a:solidFill>
                    <a:schemeClr val="tx1"/>
                  </a:solidFill>
                </a:rPr>
                <a:t>PRL102, 012001 (2009)</a:t>
              </a:r>
              <a:endParaRPr lang="ru-RU" sz="1100" b="1" i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16" descr="BABART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39100" y="1573213"/>
              <a:ext cx="330200" cy="485775"/>
            </a:xfrm>
            <a:prstGeom prst="rect">
              <a:avLst/>
            </a:prstGeom>
            <a:noFill/>
          </p:spPr>
        </p:pic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6290666" y="3068961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600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sz="1600" b="1" dirty="0">
                  <a:solidFill>
                    <a:srgbClr val="FF0000"/>
                  </a:solidFill>
                  <a:cs typeface="Times New Roman" pitchFamily="18" charset="0"/>
                </a:rPr>
                <a:t>(10860)</a:t>
              </a:r>
              <a:endParaRPr lang="el-GR" sz="16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46" name="Text Box 19"/>
            <p:cNvSpPr txBox="1">
              <a:spLocks noChangeArrowheads="1"/>
            </p:cNvSpPr>
            <p:nvPr/>
          </p:nvSpPr>
          <p:spPr bwMode="auto">
            <a:xfrm>
              <a:off x="7073900" y="2298359"/>
              <a:ext cx="9716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600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sz="1600" b="1" dirty="0">
                  <a:solidFill>
                    <a:srgbClr val="FF0000"/>
                  </a:solidFill>
                  <a:cs typeface="Times New Roman" pitchFamily="18" charset="0"/>
                </a:rPr>
                <a:t>(11020)</a:t>
              </a:r>
              <a:endParaRPr lang="el-GR" sz="16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 flipV="1">
              <a:off x="6769100" y="2852937"/>
              <a:ext cx="0" cy="2047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" name="Line 22"/>
            <p:cNvSpPr>
              <a:spLocks noChangeShapeType="1"/>
            </p:cNvSpPr>
            <p:nvPr/>
          </p:nvSpPr>
          <p:spPr bwMode="auto">
            <a:xfrm>
              <a:off x="7561659" y="2636913"/>
              <a:ext cx="0" cy="1968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" name="Line 23"/>
            <p:cNvSpPr>
              <a:spLocks noChangeShapeType="1"/>
            </p:cNvSpPr>
            <p:nvPr/>
          </p:nvSpPr>
          <p:spPr bwMode="auto">
            <a:xfrm>
              <a:off x="5220891" y="980729"/>
              <a:ext cx="0" cy="24415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5863441" y="1412777"/>
              <a:ext cx="19142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open bottom threshold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07504" y="980728"/>
            <a:ext cx="3953881" cy="2592288"/>
            <a:chOff x="186071" y="548680"/>
            <a:chExt cx="3953881" cy="259228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86071" y="548680"/>
              <a:ext cx="3953881" cy="2592288"/>
              <a:chOff x="809634" y="836712"/>
              <a:chExt cx="4208915" cy="3096344"/>
            </a:xfrm>
          </p:grpSpPr>
          <p:pic>
            <p:nvPicPr>
              <p:cNvPr id="37376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09634" y="924743"/>
                <a:ext cx="4132262" cy="3008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  <p:sp>
            <p:nvSpPr>
              <p:cNvPr id="373766" name="Rectangle 6"/>
              <p:cNvSpPr>
                <a:spLocks noChangeArrowheads="1"/>
              </p:cNvSpPr>
              <p:nvPr/>
            </p:nvSpPr>
            <p:spPr bwMode="auto">
              <a:xfrm>
                <a:off x="1699093" y="1106463"/>
                <a:ext cx="2782887" cy="1323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600" dirty="0"/>
              </a:p>
            </p:txBody>
          </p:sp>
          <p:sp>
            <p:nvSpPr>
              <p:cNvPr id="373787" name="Rectangle 27"/>
              <p:cNvSpPr>
                <a:spLocks noChangeArrowheads="1"/>
              </p:cNvSpPr>
              <p:nvPr/>
            </p:nvSpPr>
            <p:spPr bwMode="auto">
              <a:xfrm>
                <a:off x="3569130" y="2298874"/>
                <a:ext cx="1449419" cy="6984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endParaRPr lang="en-US" sz="1600" b="1" dirty="0" smtClean="0">
                  <a:solidFill>
                    <a:srgbClr val="FF0000"/>
                  </a:solidFill>
                  <a:sym typeface="Symbol" pitchFamily="18" charset="2"/>
                </a:endParaRPr>
              </a:p>
              <a:p>
                <a:r>
                  <a:rPr lang="el-GR" sz="1600" b="1" smtClean="0">
                    <a:solidFill>
                      <a:srgbClr val="FF0000"/>
                    </a:solidFill>
                    <a:sym typeface="Symbol" pitchFamily="18" charset="2"/>
                  </a:rPr>
                  <a:t>ϒ</a:t>
                </a:r>
                <a:r>
                  <a:rPr lang="en-US" sz="1600" b="1" dirty="0">
                    <a:solidFill>
                      <a:srgbClr val="FF0000"/>
                    </a:solidFill>
                    <a:sym typeface="Symbol" pitchFamily="18" charset="2"/>
                  </a:rPr>
                  <a:t>(4S</a:t>
                </a:r>
                <a:r>
                  <a:rPr lang="en-US" sz="1600" b="1" dirty="0" smtClean="0">
                    <a:solidFill>
                      <a:srgbClr val="FF0000"/>
                    </a:solidFill>
                    <a:sym typeface="Symbol" pitchFamily="18" charset="2"/>
                  </a:rPr>
                  <a:t>)   </a:t>
                </a:r>
              </a:p>
            </p:txBody>
          </p:sp>
          <p:sp>
            <p:nvSpPr>
              <p:cNvPr id="373788" name="Rectangle 28"/>
              <p:cNvSpPr>
                <a:spLocks noChangeArrowheads="1"/>
              </p:cNvSpPr>
              <p:nvPr/>
            </p:nvSpPr>
            <p:spPr bwMode="auto">
              <a:xfrm>
                <a:off x="2272085" y="2355826"/>
                <a:ext cx="730681" cy="404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 b="1">
                    <a:solidFill>
                      <a:srgbClr val="FF0000"/>
                    </a:solidFill>
                    <a:sym typeface="Symbol" pitchFamily="18" charset="2"/>
                  </a:rPr>
                  <a:t>ϒ</a:t>
                </a:r>
                <a:r>
                  <a:rPr lang="en-US" sz="1600" b="1" dirty="0">
                    <a:solidFill>
                      <a:srgbClr val="FF0000"/>
                    </a:solidFill>
                    <a:sym typeface="Symbol" pitchFamily="18" charset="2"/>
                  </a:rPr>
                  <a:t>(3S)</a:t>
                </a:r>
                <a:endParaRPr lang="ru-RU" sz="1600" b="1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sp>
            <p:nvSpPr>
              <p:cNvPr id="373789" name="Rectangle 29"/>
              <p:cNvSpPr>
                <a:spLocks noChangeArrowheads="1"/>
              </p:cNvSpPr>
              <p:nvPr/>
            </p:nvSpPr>
            <p:spPr bwMode="auto">
              <a:xfrm>
                <a:off x="1564060" y="2100238"/>
                <a:ext cx="730681" cy="404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 b="1">
                    <a:solidFill>
                      <a:srgbClr val="FF0000"/>
                    </a:solidFill>
                    <a:sym typeface="Symbol" pitchFamily="18" charset="2"/>
                  </a:rPr>
                  <a:t>ϒ</a:t>
                </a:r>
                <a:r>
                  <a:rPr lang="en-US" sz="1600" b="1" dirty="0">
                    <a:solidFill>
                      <a:srgbClr val="FF0000"/>
                    </a:solidFill>
                    <a:sym typeface="Symbol" pitchFamily="18" charset="2"/>
                  </a:rPr>
                  <a:t>(2S)</a:t>
                </a:r>
                <a:endParaRPr lang="ru-RU" sz="1600" b="1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sp>
            <p:nvSpPr>
              <p:cNvPr id="373786" name="Rectangle 26"/>
              <p:cNvSpPr>
                <a:spLocks noChangeArrowheads="1"/>
              </p:cNvSpPr>
              <p:nvPr/>
            </p:nvSpPr>
            <p:spPr bwMode="auto">
              <a:xfrm>
                <a:off x="1528372" y="1266760"/>
                <a:ext cx="730681" cy="404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 b="1">
                    <a:solidFill>
                      <a:srgbClr val="FF0000"/>
                    </a:solidFill>
                    <a:sym typeface="Symbol" pitchFamily="18" charset="2"/>
                  </a:rPr>
                  <a:t>ϒ</a:t>
                </a:r>
                <a:r>
                  <a:rPr lang="en-US" sz="1600" b="1" dirty="0">
                    <a:solidFill>
                      <a:srgbClr val="FF0000"/>
                    </a:solidFill>
                    <a:sym typeface="Symbol" pitchFamily="18" charset="2"/>
                  </a:rPr>
                  <a:t>(1S)</a:t>
                </a:r>
                <a:endParaRPr lang="ru-RU" sz="1600" b="1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sp>
            <p:nvSpPr>
              <p:cNvPr id="373803" name="Text Box 43"/>
              <p:cNvSpPr txBox="1">
                <a:spLocks noChangeArrowheads="1"/>
              </p:cNvSpPr>
              <p:nvPr/>
            </p:nvSpPr>
            <p:spPr bwMode="auto">
              <a:xfrm>
                <a:off x="3119810" y="1257276"/>
                <a:ext cx="1007118" cy="404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</a:rPr>
                  <a:t>J</a:t>
                </a:r>
                <a:r>
                  <a:rPr lang="en-US" sz="1600" b="1" baseline="30000" dirty="0">
                    <a:solidFill>
                      <a:schemeClr val="tx1"/>
                    </a:solidFill>
                  </a:rPr>
                  <a:t>PC 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= 1</a:t>
                </a:r>
                <a:r>
                  <a:rPr lang="en-US" sz="1600" b="1" baseline="30000" dirty="0">
                    <a:solidFill>
                      <a:schemeClr val="tx1"/>
                    </a:solidFill>
                    <a:cs typeface="Times New Roman" pitchFamily="18" charset="0"/>
                  </a:rPr>
                  <a:t>–</a:t>
                </a:r>
                <a:r>
                  <a:rPr lang="en-US" sz="1600" b="1" baseline="30000" dirty="0">
                    <a:solidFill>
                      <a:schemeClr val="tx1"/>
                    </a:solidFill>
                  </a:rPr>
                  <a:t> –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763688" y="836712"/>
                <a:ext cx="122413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</p:grpSp>
        <p:cxnSp>
          <p:nvCxnSpPr>
            <p:cNvPr id="52" name="Прямая соединительная линия 51"/>
            <p:cNvCxnSpPr/>
            <p:nvPr/>
          </p:nvCxnSpPr>
          <p:spPr>
            <a:xfrm>
              <a:off x="971600" y="692696"/>
              <a:ext cx="144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/>
        </p:nvSpPr>
        <p:spPr>
          <a:xfrm>
            <a:off x="971600" y="620688"/>
            <a:ext cx="496855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sz="2000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Direct measurements at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ru-RU" sz="2000" b="1" baseline="30000" dirty="0" smtClean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Times New Roman" pitchFamily="18" charset="0"/>
              </a:rPr>
              <a:t>colliders from CUSB&amp;ARGUS&amp;CLEO to Belle &amp; BaBar</a:t>
            </a:r>
            <a:endParaRPr lang="en-US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635896" y="1700808"/>
            <a:ext cx="237626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The most accurate measurements of masses and widths of </a:t>
            </a:r>
            <a:r>
              <a:rPr lang="en-US" sz="2000" dirty="0" smtClean="0">
                <a:solidFill>
                  <a:srgbClr val="C00000"/>
                </a:solidFill>
              </a:rPr>
              <a:t>ϒ(nS) </a:t>
            </a:r>
            <a:r>
              <a:rPr lang="en-US" sz="2000" dirty="0" smtClean="0">
                <a:solidFill>
                  <a:srgbClr val="002060"/>
                </a:solidFill>
              </a:rPr>
              <a:t>states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32657"/>
            <a:ext cx="2160240" cy="1224136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</a:rPr>
              <a:t>χ</a:t>
            </a:r>
            <a:r>
              <a:rPr lang="en-US" sz="2800" b="1" baseline="-25000" dirty="0">
                <a:solidFill>
                  <a:srgbClr val="C00000"/>
                </a:solidFill>
                <a:cs typeface="Times New Roman" pitchFamily="18" charset="0"/>
              </a:rPr>
              <a:t>bJ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(1P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)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</a:rPr>
              <a:t> χ</a:t>
            </a:r>
            <a:r>
              <a:rPr lang="en-US" sz="2800" b="1" baseline="-25000" dirty="0" smtClean="0">
                <a:solidFill>
                  <a:srgbClr val="C00000"/>
                </a:solidFill>
                <a:cs typeface="Times New Roman" pitchFamily="18" charset="0"/>
              </a:rPr>
              <a:t>bJ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(2P)</a:t>
            </a:r>
            <a:endParaRPr lang="el-GR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1906588"/>
            <a:ext cx="5762625" cy="4548187"/>
            <a:chOff x="0" y="1201"/>
            <a:chExt cx="3630" cy="2865"/>
          </a:xfrm>
        </p:grpSpPr>
        <p:pic>
          <p:nvPicPr>
            <p:cNvPr id="36967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62"/>
              <a:ext cx="3630" cy="2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9675" name="Line 11"/>
            <p:cNvSpPr>
              <a:spLocks noChangeShapeType="1"/>
            </p:cNvSpPr>
            <p:nvPr/>
          </p:nvSpPr>
          <p:spPr bwMode="auto">
            <a:xfrm>
              <a:off x="374" y="2178"/>
              <a:ext cx="314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9676" name="Text Box 12"/>
            <p:cNvSpPr txBox="1">
              <a:spLocks noChangeArrowheads="1"/>
            </p:cNvSpPr>
            <p:nvPr/>
          </p:nvSpPr>
          <p:spPr bwMode="auto">
            <a:xfrm>
              <a:off x="1893" y="1968"/>
              <a:ext cx="1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open bottom threshold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69677" name="Text Box 13"/>
            <p:cNvSpPr txBox="1">
              <a:spLocks noChangeArrowheads="1"/>
            </p:cNvSpPr>
            <p:nvPr/>
          </p:nvSpPr>
          <p:spPr bwMode="auto">
            <a:xfrm>
              <a:off x="449" y="1948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2M</a:t>
              </a:r>
              <a:r>
                <a:rPr lang="en-US" b="1" baseline="-25000" dirty="0">
                  <a:solidFill>
                    <a:srgbClr val="FF0000"/>
                  </a:solidFill>
                </a:rPr>
                <a:t>B</a:t>
              </a:r>
              <a:endParaRPr lang="ru-RU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9678" name="Rectangle 14"/>
            <p:cNvSpPr>
              <a:spLocks noChangeArrowheads="1"/>
            </p:cNvSpPr>
            <p:nvPr/>
          </p:nvSpPr>
          <p:spPr bwMode="auto">
            <a:xfrm>
              <a:off x="1019" y="1201"/>
              <a:ext cx="682" cy="10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79" name="Rectangle 15"/>
            <p:cNvSpPr>
              <a:spLocks noChangeArrowheads="1"/>
            </p:cNvSpPr>
            <p:nvPr/>
          </p:nvSpPr>
          <p:spPr bwMode="auto">
            <a:xfrm>
              <a:off x="388" y="1842"/>
              <a:ext cx="632" cy="19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80" name="Rectangle 16"/>
            <p:cNvSpPr>
              <a:spLocks noChangeArrowheads="1"/>
            </p:cNvSpPr>
            <p:nvPr/>
          </p:nvSpPr>
          <p:spPr bwMode="auto">
            <a:xfrm>
              <a:off x="1601" y="1442"/>
              <a:ext cx="1979" cy="85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81" name="Rectangle 17"/>
            <p:cNvSpPr>
              <a:spLocks noChangeArrowheads="1"/>
            </p:cNvSpPr>
            <p:nvPr/>
          </p:nvSpPr>
          <p:spPr bwMode="auto">
            <a:xfrm>
              <a:off x="1624" y="2306"/>
              <a:ext cx="621" cy="9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82" name="Rectangle 18"/>
            <p:cNvSpPr>
              <a:spLocks noChangeArrowheads="1"/>
            </p:cNvSpPr>
            <p:nvPr/>
          </p:nvSpPr>
          <p:spPr bwMode="auto">
            <a:xfrm>
              <a:off x="2925" y="2296"/>
              <a:ext cx="635" cy="4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83" name="Line 19"/>
            <p:cNvSpPr>
              <a:spLocks noChangeShapeType="1"/>
            </p:cNvSpPr>
            <p:nvPr/>
          </p:nvSpPr>
          <p:spPr bwMode="auto">
            <a:xfrm>
              <a:off x="1400" y="2870"/>
              <a:ext cx="1022" cy="1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9684" name="Text Box 20"/>
            <p:cNvSpPr txBox="1">
              <a:spLocks noChangeArrowheads="1"/>
            </p:cNvSpPr>
            <p:nvPr/>
          </p:nvSpPr>
          <p:spPr bwMode="auto">
            <a:xfrm>
              <a:off x="1837" y="2432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369686" name="Oval 22"/>
            <p:cNvSpPr>
              <a:spLocks noChangeArrowheads="1"/>
            </p:cNvSpPr>
            <p:nvPr/>
          </p:nvSpPr>
          <p:spPr bwMode="auto">
            <a:xfrm>
              <a:off x="2295" y="2808"/>
              <a:ext cx="585" cy="34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9689" name="Line 25"/>
            <p:cNvSpPr>
              <a:spLocks noChangeShapeType="1"/>
            </p:cNvSpPr>
            <p:nvPr/>
          </p:nvSpPr>
          <p:spPr bwMode="auto">
            <a:xfrm>
              <a:off x="1474" y="2432"/>
              <a:ext cx="953" cy="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9690" name="Text Box 26"/>
            <p:cNvSpPr txBox="1">
              <a:spLocks noChangeArrowheads="1"/>
            </p:cNvSpPr>
            <p:nvPr/>
          </p:nvSpPr>
          <p:spPr bwMode="auto">
            <a:xfrm>
              <a:off x="1621" y="2650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</p:grpSp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2515344" y="0"/>
            <a:ext cx="6521152" cy="3573016"/>
            <a:chOff x="384" y="352"/>
            <a:chExt cx="4992" cy="2572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352"/>
              <a:ext cx="4992" cy="2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4252" y="415"/>
              <a:ext cx="1069" cy="1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050" b="1" dirty="0">
                  <a:solidFill>
                    <a:schemeClr val="tx1"/>
                  </a:solidFill>
                </a:rPr>
                <a:t>PRL94,032001(2005) </a:t>
              </a: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1223" y="1136"/>
              <a:ext cx="126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</a:rPr>
                <a:t>ϒ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</a:rPr>
                <a:t>(2S) 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 </a:t>
              </a:r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γ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6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b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(1P)</a:t>
              </a:r>
              <a:endParaRPr lang="ru-RU" sz="16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812" y="1170"/>
              <a:ext cx="126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</a:rPr>
                <a:t>ϒ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</a:rPr>
                <a:t>(3S) 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 </a:t>
              </a:r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γ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l-GR" sz="16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6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b</a:t>
              </a:r>
              <a:r>
                <a:rPr lang="en-US" sz="16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(2P)</a:t>
              </a:r>
              <a:endParaRPr lang="ru-RU" sz="16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1093" y="1978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(1P)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1866" y="1701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(1P)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2162" y="2019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0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(1P)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3582" y="2032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(2P)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4397" y="1783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(2P)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4648" y="2068"/>
              <a:ext cx="4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 b="1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χ</a:t>
              </a:r>
              <a:r>
                <a:rPr lang="en-US" sz="1400" b="1" baseline="-25000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0</a:t>
              </a:r>
              <a:r>
                <a:rPr lang="en-US" sz="1400" b="1" dirty="0">
                  <a:solidFill>
                    <a:srgbClr val="A50021"/>
                  </a:solidFill>
                  <a:cs typeface="Times New Roman" pitchFamily="18" charset="0"/>
                  <a:sym typeface="Symbol" pitchFamily="18" charset="2"/>
                </a:rPr>
                <a:t>(2P)</a:t>
              </a:r>
              <a:endParaRPr lang="ru-RU" sz="1400" b="1" dirty="0">
                <a:solidFill>
                  <a:srgbClr val="A5002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pic>
          <p:nvPicPr>
            <p:cNvPr id="39" name="Picture 16" descr="imag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8" y="600"/>
              <a:ext cx="263" cy="263"/>
            </a:xfrm>
            <a:prstGeom prst="rect">
              <a:avLst/>
            </a:prstGeom>
            <a:noFill/>
          </p:spPr>
        </p:pic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1558" y="874"/>
              <a:ext cx="97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9.3 </a:t>
              </a:r>
              <a:r>
                <a:rPr lang="en-US" sz="1200" b="1" dirty="0">
                  <a:solidFill>
                    <a:schemeClr val="tx1"/>
                  </a:solidFill>
                </a:rPr>
                <a:t>×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 10</a:t>
              </a:r>
              <a:r>
                <a:rPr lang="en-US" sz="1400" b="1" baseline="30000" dirty="0">
                  <a:solidFill>
                    <a:schemeClr val="tx1"/>
                  </a:solidFill>
                  <a:cs typeface="Times New Roman" pitchFamily="18" charset="0"/>
                </a:rPr>
                <a:t>6 </a:t>
              </a:r>
              <a:r>
                <a:rPr lang="el-GR" sz="1400" b="1">
                  <a:solidFill>
                    <a:schemeClr val="tx1"/>
                  </a:solidFill>
                  <a:cs typeface="Times New Roman" pitchFamily="18" charset="0"/>
                </a:rPr>
                <a:t>ϒ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(2S)</a:t>
              </a:r>
              <a:endParaRPr lang="el-GR" sz="1400" b="1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3158" y="557"/>
              <a:ext cx="98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5.9 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× 10</a:t>
              </a:r>
              <a:r>
                <a:rPr lang="en-US" sz="1400" b="1" baseline="30000" dirty="0">
                  <a:solidFill>
                    <a:schemeClr val="tx1"/>
                  </a:solidFill>
                  <a:cs typeface="Times New Roman" pitchFamily="18" charset="0"/>
                </a:rPr>
                <a:t>6 </a:t>
              </a:r>
              <a:r>
                <a:rPr lang="el-GR" sz="1400" b="1">
                  <a:solidFill>
                    <a:schemeClr val="tx1"/>
                  </a:solidFill>
                  <a:cs typeface="Times New Roman" pitchFamily="18" charset="0"/>
                </a:rPr>
                <a:t>ϒ</a:t>
              </a:r>
              <a:r>
                <a:rPr lang="en-US" sz="1400" b="1" dirty="0">
                  <a:solidFill>
                    <a:schemeClr val="tx1"/>
                  </a:solidFill>
                  <a:cs typeface="Times New Roman" pitchFamily="18" charset="0"/>
                </a:rPr>
                <a:t>(3S)</a:t>
              </a:r>
              <a:endParaRPr lang="el-GR" sz="1400" b="1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917" y="1491"/>
              <a:ext cx="1532" cy="1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b="1" dirty="0">
                  <a:solidFill>
                    <a:schemeClr val="tx1"/>
                  </a:solidFill>
                </a:rPr>
                <a:t>The inclusive photon spectrum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3402" y="1500"/>
              <a:ext cx="1532" cy="1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b="1" dirty="0">
                  <a:solidFill>
                    <a:schemeClr val="tx1"/>
                  </a:solidFill>
                </a:rPr>
                <a:t>The inclusive photon spectrum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3707904" y="3717032"/>
            <a:ext cx="928688" cy="5461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45" name="Group 32"/>
          <p:cNvGrpSpPr>
            <a:grpSpLocks/>
          </p:cNvGrpSpPr>
          <p:nvPr/>
        </p:nvGrpSpPr>
        <p:grpSpPr bwMode="auto">
          <a:xfrm>
            <a:off x="4788024" y="4437112"/>
            <a:ext cx="4176464" cy="1440160"/>
            <a:chOff x="244" y="2898"/>
            <a:chExt cx="5271" cy="1307"/>
          </a:xfrm>
        </p:grpSpPr>
        <p:grpSp>
          <p:nvGrpSpPr>
            <p:cNvPr id="46" name="Group 28"/>
            <p:cNvGrpSpPr>
              <a:grpSpLocks/>
            </p:cNvGrpSpPr>
            <p:nvPr/>
          </p:nvGrpSpPr>
          <p:grpSpPr bwMode="auto">
            <a:xfrm>
              <a:off x="244" y="2907"/>
              <a:ext cx="5271" cy="1266"/>
              <a:chOff x="100" y="2889"/>
              <a:chExt cx="5271" cy="1266"/>
            </a:xfrm>
          </p:grpSpPr>
          <p:pic>
            <p:nvPicPr>
              <p:cNvPr id="49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1" y="2889"/>
                <a:ext cx="5164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Picture 2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0" y="3080"/>
                <a:ext cx="5271" cy="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1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24" y="3496"/>
                <a:ext cx="5121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" name="Picture 2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3" y="3709"/>
                <a:ext cx="5130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271" y="2898"/>
              <a:ext cx="5218" cy="64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271" y="3561"/>
              <a:ext cx="5218" cy="64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53" name="Номер слайда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38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82" name="Rectangle 34"/>
          <p:cNvSpPr>
            <a:spLocks noChangeArrowheads="1"/>
          </p:cNvSpPr>
          <p:nvPr/>
        </p:nvSpPr>
        <p:spPr bwMode="auto">
          <a:xfrm>
            <a:off x="627063" y="852488"/>
            <a:ext cx="992187" cy="42068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dirty="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0" y="2287985"/>
            <a:ext cx="5762625" cy="4597401"/>
            <a:chOff x="0" y="935"/>
            <a:chExt cx="3630" cy="289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1027"/>
              <a:ext cx="3630" cy="2804"/>
              <a:chOff x="0" y="752"/>
              <a:chExt cx="3630" cy="2804"/>
            </a:xfrm>
          </p:grpSpPr>
          <p:pic>
            <p:nvPicPr>
              <p:cNvPr id="283671" name="Picture 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752"/>
                <a:ext cx="3630" cy="2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3672" name="Line 24"/>
              <p:cNvSpPr>
                <a:spLocks noChangeShapeType="1"/>
              </p:cNvSpPr>
              <p:nvPr/>
            </p:nvSpPr>
            <p:spPr bwMode="auto">
              <a:xfrm>
                <a:off x="383" y="1659"/>
                <a:ext cx="314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83673" name="Text Box 25"/>
              <p:cNvSpPr txBox="1">
                <a:spLocks noChangeArrowheads="1"/>
              </p:cNvSpPr>
              <p:nvPr/>
            </p:nvSpPr>
            <p:spPr bwMode="auto">
              <a:xfrm>
                <a:off x="1902" y="1449"/>
                <a:ext cx="1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open bottom threshold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3674" name="Text Box 26"/>
              <p:cNvSpPr txBox="1">
                <a:spLocks noChangeArrowheads="1"/>
              </p:cNvSpPr>
              <p:nvPr/>
            </p:nvSpPr>
            <p:spPr bwMode="auto">
              <a:xfrm>
                <a:off x="458" y="1429"/>
                <a:ext cx="3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2M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B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3675" name="Oval 27"/>
              <p:cNvSpPr>
                <a:spLocks noChangeArrowheads="1"/>
              </p:cNvSpPr>
              <p:nvPr/>
            </p:nvSpPr>
            <p:spPr bwMode="auto">
              <a:xfrm>
                <a:off x="418" y="3000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283677" name="Oval 29"/>
              <p:cNvSpPr>
                <a:spLocks noChangeArrowheads="1"/>
              </p:cNvSpPr>
              <p:nvPr/>
            </p:nvSpPr>
            <p:spPr bwMode="auto">
              <a:xfrm>
                <a:off x="1677" y="2323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283678" name="Oval 30"/>
              <p:cNvSpPr>
                <a:spLocks noChangeArrowheads="1"/>
              </p:cNvSpPr>
              <p:nvPr/>
            </p:nvSpPr>
            <p:spPr bwMode="auto">
              <a:xfrm>
                <a:off x="1680" y="1868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283679" name="Oval 31"/>
              <p:cNvSpPr>
                <a:spLocks noChangeArrowheads="1"/>
              </p:cNvSpPr>
              <p:nvPr/>
            </p:nvSpPr>
            <p:spPr bwMode="auto">
              <a:xfrm>
                <a:off x="2977" y="1997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283680" name="Oval 32"/>
              <p:cNvSpPr>
                <a:spLocks noChangeArrowheads="1"/>
              </p:cNvSpPr>
              <p:nvPr/>
            </p:nvSpPr>
            <p:spPr bwMode="auto">
              <a:xfrm>
                <a:off x="2970" y="1716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283683" name="Rectangle 35"/>
            <p:cNvSpPr>
              <a:spLocks noChangeArrowheads="1"/>
            </p:cNvSpPr>
            <p:nvPr/>
          </p:nvSpPr>
          <p:spPr bwMode="auto">
            <a:xfrm>
              <a:off x="1566" y="935"/>
              <a:ext cx="2021" cy="2614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3686" name="Rectangle 38"/>
            <p:cNvSpPr>
              <a:spLocks noChangeArrowheads="1"/>
            </p:cNvSpPr>
            <p:nvPr/>
          </p:nvSpPr>
          <p:spPr bwMode="auto">
            <a:xfrm>
              <a:off x="1000" y="971"/>
              <a:ext cx="613" cy="103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3663" name="Line 15"/>
            <p:cNvSpPr>
              <a:spLocks noChangeShapeType="1"/>
            </p:cNvSpPr>
            <p:nvPr/>
          </p:nvSpPr>
          <p:spPr bwMode="auto">
            <a:xfrm flipH="1">
              <a:off x="779" y="2195"/>
              <a:ext cx="492" cy="123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83664" name="Line 16"/>
            <p:cNvSpPr>
              <a:spLocks noChangeShapeType="1"/>
            </p:cNvSpPr>
            <p:nvPr/>
          </p:nvSpPr>
          <p:spPr bwMode="auto">
            <a:xfrm flipH="1">
              <a:off x="791" y="2626"/>
              <a:ext cx="610" cy="8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83667" name="Text Box 19"/>
            <p:cNvSpPr txBox="1">
              <a:spLocks noChangeArrowheads="1"/>
            </p:cNvSpPr>
            <p:nvPr/>
          </p:nvSpPr>
          <p:spPr bwMode="auto">
            <a:xfrm>
              <a:off x="1165" y="2776"/>
              <a:ext cx="2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283707" name="Rectangle 59"/>
            <p:cNvSpPr>
              <a:spLocks noChangeArrowheads="1"/>
            </p:cNvSpPr>
            <p:nvPr/>
          </p:nvSpPr>
          <p:spPr bwMode="auto">
            <a:xfrm>
              <a:off x="391" y="1518"/>
              <a:ext cx="622" cy="1228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3666" name="Text Box 18"/>
            <p:cNvSpPr txBox="1">
              <a:spLocks noChangeArrowheads="1"/>
            </p:cNvSpPr>
            <p:nvPr/>
          </p:nvSpPr>
          <p:spPr bwMode="auto">
            <a:xfrm>
              <a:off x="939" y="2284"/>
              <a:ext cx="2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</p:grpSp>
      <p:sp>
        <p:nvSpPr>
          <p:cNvPr id="283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72008"/>
            <a:ext cx="5472608" cy="8367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</a:rPr>
              <a:t>η</a:t>
            </a:r>
            <a:r>
              <a:rPr lang="en-US" sz="2800" b="1" baseline="-25000" dirty="0">
                <a:solidFill>
                  <a:srgbClr val="C00000"/>
                </a:solidFill>
                <a:cs typeface="Times New Roman" pitchFamily="18" charset="0"/>
              </a:rPr>
              <a:t>b 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(1S) 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the 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ground state </a:t>
            </a:r>
            <a:b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of bottomonium</a:t>
            </a:r>
            <a:endParaRPr lang="el-GR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5868144" y="31416"/>
            <a:ext cx="3168352" cy="6747071"/>
            <a:chOff x="5868144" y="31416"/>
            <a:chExt cx="3168352" cy="6747071"/>
          </a:xfrm>
        </p:grpSpPr>
        <p:grpSp>
          <p:nvGrpSpPr>
            <p:cNvPr id="43" name="Group 60"/>
            <p:cNvGrpSpPr>
              <a:grpSpLocks noChangeAspect="1"/>
            </p:cNvGrpSpPr>
            <p:nvPr/>
          </p:nvGrpSpPr>
          <p:grpSpPr bwMode="auto">
            <a:xfrm>
              <a:off x="5885290" y="31416"/>
              <a:ext cx="3079198" cy="2029432"/>
              <a:chOff x="0" y="320"/>
              <a:chExt cx="3001" cy="1915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20"/>
                <a:ext cx="3001" cy="1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5" name="Text Box 6"/>
              <p:cNvSpPr txBox="1">
                <a:spLocks noChangeArrowheads="1"/>
              </p:cNvSpPr>
              <p:nvPr/>
            </p:nvSpPr>
            <p:spPr bwMode="auto">
              <a:xfrm>
                <a:off x="1387" y="1759"/>
                <a:ext cx="1474" cy="189"/>
              </a:xfrm>
              <a:prstGeom prst="rect">
                <a:avLst/>
              </a:prstGeom>
              <a:solidFill>
                <a:srgbClr val="DDDDDD">
                  <a:alpha val="55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7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pl-PL" sz="1000" b="1">
                    <a:solidFill>
                      <a:schemeClr val="tx1"/>
                    </a:solidFill>
                    <a:cs typeface="Arial" pitchFamily="34" charset="0"/>
                  </a:rPr>
                  <a:t>PRL 10</a:t>
                </a:r>
                <a:r>
                  <a:rPr lang="en-US" sz="1000" b="1" dirty="0">
                    <a:solidFill>
                      <a:schemeClr val="tx1"/>
                    </a:solidFill>
                    <a:cs typeface="Arial" pitchFamily="34" charset="0"/>
                  </a:rPr>
                  <a:t>1</a:t>
                </a:r>
                <a:r>
                  <a:rPr lang="pl-PL" sz="1000" b="1">
                    <a:solidFill>
                      <a:schemeClr val="tx1"/>
                    </a:solidFill>
                    <a:cs typeface="Arial" pitchFamily="34" charset="0"/>
                  </a:rPr>
                  <a:t>, 0</a:t>
                </a:r>
                <a:r>
                  <a:rPr lang="en-US" sz="1000" b="1" dirty="0">
                    <a:solidFill>
                      <a:schemeClr val="tx1"/>
                    </a:solidFill>
                    <a:cs typeface="Arial" pitchFamily="34" charset="0"/>
                  </a:rPr>
                  <a:t>71801</a:t>
                </a:r>
                <a:r>
                  <a:rPr lang="pl-PL" sz="1000" b="1">
                    <a:solidFill>
                      <a:schemeClr val="tx1"/>
                    </a:solidFill>
                    <a:cs typeface="Arial" pitchFamily="34" charset="0"/>
                  </a:rPr>
                  <a:t>(2008)</a:t>
                </a:r>
                <a:endParaRPr lang="en-US" sz="10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6" name="Rectangle 7"/>
              <p:cNvSpPr>
                <a:spLocks noChangeArrowheads="1"/>
              </p:cNvSpPr>
              <p:nvPr/>
            </p:nvSpPr>
            <p:spPr bwMode="auto">
              <a:xfrm>
                <a:off x="935" y="1609"/>
                <a:ext cx="2025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50" b="1" dirty="0">
                    <a:solidFill>
                      <a:srgbClr val="000000"/>
                    </a:solidFill>
                  </a:rPr>
                  <a:t>non-peaking background subtracted</a:t>
                </a:r>
              </a:p>
            </p:txBody>
          </p:sp>
          <p:sp>
            <p:nvSpPr>
              <p:cNvPr id="47" name="Rectangle 8"/>
              <p:cNvSpPr>
                <a:spLocks noChangeArrowheads="1"/>
              </p:cNvSpPr>
              <p:nvPr/>
            </p:nvSpPr>
            <p:spPr bwMode="auto">
              <a:xfrm>
                <a:off x="1922" y="759"/>
                <a:ext cx="437" cy="28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 b="1">
                    <a:cs typeface="Times New Roman" pitchFamily="18" charset="0"/>
                  </a:rPr>
                  <a:t>γ</a:t>
                </a:r>
                <a:r>
                  <a:rPr lang="en-US" sz="1600" b="1" baseline="-25000" dirty="0">
                    <a:cs typeface="Arial" pitchFamily="34" charset="0"/>
                  </a:rPr>
                  <a:t>ISR</a:t>
                </a:r>
                <a:endParaRPr lang="pl-PL" sz="1600" b="1" baseline="-25000">
                  <a:cs typeface="Arial" pitchFamily="34" charset="0"/>
                </a:endParaRPr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1060" y="1139"/>
                <a:ext cx="694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 dirty="0">
                    <a:solidFill>
                      <a:schemeClr val="tx1"/>
                    </a:solidFill>
                    <a:cs typeface="Times New Roman" pitchFamily="18" charset="0"/>
                  </a:rPr>
                  <a:t>χ</a:t>
                </a:r>
                <a:r>
                  <a:rPr lang="en-US" sz="140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bJ</a:t>
                </a:r>
                <a:r>
                  <a:rPr lang="en-US" sz="1400" b="1" dirty="0">
                    <a:solidFill>
                      <a:schemeClr val="tx1"/>
                    </a:solidFill>
                    <a:cs typeface="Times New Roman" pitchFamily="18" charset="0"/>
                  </a:rPr>
                  <a:t>(2P)</a:t>
                </a:r>
                <a:endParaRPr lang="el-GR" sz="14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9" name="Rectangle 10"/>
              <p:cNvSpPr>
                <a:spLocks noChangeArrowheads="1"/>
              </p:cNvSpPr>
              <p:nvPr/>
            </p:nvSpPr>
            <p:spPr bwMode="auto">
              <a:xfrm>
                <a:off x="423" y="393"/>
                <a:ext cx="1120" cy="24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None/>
                </a:pPr>
                <a:r>
                  <a:rPr lang="el-GR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pl-PL" b="1">
                    <a:solidFill>
                      <a:srgbClr val="A50021"/>
                    </a:solidFill>
                  </a:rPr>
                  <a:t>(3S)→</a:t>
                </a:r>
                <a:r>
                  <a:rPr lang="el-GR" b="1">
                    <a:solidFill>
                      <a:srgbClr val="A50021"/>
                    </a:solidFill>
                  </a:rPr>
                  <a:t>γη</a:t>
                </a:r>
                <a:r>
                  <a:rPr lang="pl-PL" b="1" baseline="-12000">
                    <a:solidFill>
                      <a:srgbClr val="A50021"/>
                    </a:solidFill>
                  </a:rPr>
                  <a:t>b</a:t>
                </a:r>
              </a:p>
            </p:txBody>
          </p:sp>
          <p:sp>
            <p:nvSpPr>
              <p:cNvPr id="50" name="Rectangle 11"/>
              <p:cNvSpPr>
                <a:spLocks noChangeArrowheads="1"/>
              </p:cNvSpPr>
              <p:nvPr/>
            </p:nvSpPr>
            <p:spPr bwMode="auto">
              <a:xfrm>
                <a:off x="2314" y="1153"/>
                <a:ext cx="431" cy="28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A50021"/>
                    </a:solidFill>
                    <a:cs typeface="Arial" pitchFamily="34" charset="0"/>
                  </a:rPr>
                  <a:t>10</a:t>
                </a:r>
                <a:r>
                  <a:rPr lang="el-GR" sz="1600" b="1">
                    <a:solidFill>
                      <a:srgbClr val="A50021"/>
                    </a:solidFill>
                    <a:cs typeface="Times New Roman" pitchFamily="18" charset="0"/>
                  </a:rPr>
                  <a:t>σ</a:t>
                </a:r>
              </a:p>
            </p:txBody>
          </p:sp>
          <p:sp>
            <p:nvSpPr>
              <p:cNvPr id="51" name="Line 12"/>
              <p:cNvSpPr>
                <a:spLocks noChangeShapeType="1"/>
              </p:cNvSpPr>
              <p:nvPr/>
            </p:nvSpPr>
            <p:spPr bwMode="auto">
              <a:xfrm flipH="1">
                <a:off x="1946" y="1078"/>
                <a:ext cx="107" cy="159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52" name="Line 13"/>
              <p:cNvSpPr>
                <a:spLocks noChangeShapeType="1"/>
              </p:cNvSpPr>
              <p:nvPr/>
            </p:nvSpPr>
            <p:spPr bwMode="auto">
              <a:xfrm flipH="1">
                <a:off x="2193" y="1074"/>
                <a:ext cx="151" cy="262"/>
              </a:xfrm>
              <a:prstGeom prst="line">
                <a:avLst/>
              </a:prstGeom>
              <a:noFill/>
              <a:ln w="5715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z="1200" dirty="0"/>
              </a:p>
            </p:txBody>
          </p:sp>
          <p:pic>
            <p:nvPicPr>
              <p:cNvPr id="53" name="Picture 14" descr="NEWBABAR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73714"/>
              <a:stretch>
                <a:fillRect/>
              </a:stretch>
            </p:blipFill>
            <p:spPr bwMode="auto">
              <a:xfrm>
                <a:off x="547" y="904"/>
                <a:ext cx="267" cy="336"/>
              </a:xfrm>
              <a:prstGeom prst="rect">
                <a:avLst/>
              </a:prstGeom>
              <a:noFill/>
            </p:spPr>
          </p:pic>
          <p:sp>
            <p:nvSpPr>
              <p:cNvPr id="54" name="Rectangle 15"/>
              <p:cNvSpPr>
                <a:spLocks noChangeArrowheads="1"/>
              </p:cNvSpPr>
              <p:nvPr/>
            </p:nvSpPr>
            <p:spPr bwMode="auto">
              <a:xfrm>
                <a:off x="563" y="1695"/>
                <a:ext cx="819" cy="23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l-PL" sz="11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  <a:r>
                  <a:rPr lang="en-US" sz="1100" b="1" dirty="0">
                    <a:solidFill>
                      <a:srgbClr val="000000"/>
                    </a:solidFill>
                    <a:cs typeface="Arial" pitchFamily="34" charset="0"/>
                  </a:rPr>
                  <a:t>09</a:t>
                </a:r>
                <a:r>
                  <a:rPr lang="pl-PL" sz="1100" b="1">
                    <a:solidFill>
                      <a:srgbClr val="000000"/>
                    </a:solidFill>
                    <a:cs typeface="Arial" pitchFamily="34" charset="0"/>
                  </a:rPr>
                  <a:t>M </a:t>
                </a:r>
                <a:r>
                  <a:rPr lang="el-GR" sz="1200" b="1">
                    <a:solidFill>
                      <a:schemeClr val="tx1"/>
                    </a:solidFill>
                  </a:rPr>
                  <a:t>ϒ</a:t>
                </a:r>
                <a:r>
                  <a:rPr lang="en-US" sz="1100" b="1" dirty="0">
                    <a:solidFill>
                      <a:srgbClr val="000000"/>
                    </a:solidFill>
                    <a:cs typeface="Arial" pitchFamily="34" charset="0"/>
                  </a:rPr>
                  <a:t>(3S)</a:t>
                </a:r>
                <a:r>
                  <a:rPr lang="pl-PL" sz="1200" b="1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en-GB" sz="1200" b="1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55" name="Text Box 53"/>
              <p:cNvSpPr txBox="1">
                <a:spLocks noChangeArrowheads="1"/>
              </p:cNvSpPr>
              <p:nvPr/>
            </p:nvSpPr>
            <p:spPr bwMode="auto">
              <a:xfrm>
                <a:off x="416" y="2002"/>
                <a:ext cx="189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The inclusive photon spectrum</a:t>
                </a:r>
                <a:endParaRPr lang="ru-RU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 Box 59"/>
              <p:cNvSpPr txBox="1">
                <a:spLocks noChangeArrowheads="1"/>
              </p:cNvSpPr>
              <p:nvPr/>
            </p:nvSpPr>
            <p:spPr bwMode="auto">
              <a:xfrm>
                <a:off x="2229" y="770"/>
                <a:ext cx="414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2000" b="1">
                    <a:solidFill>
                      <a:srgbClr val="A50021"/>
                    </a:solidFill>
                    <a:cs typeface="Times New Roman" pitchFamily="18" charset="0"/>
                  </a:rPr>
                  <a:t>η</a:t>
                </a:r>
                <a:r>
                  <a:rPr lang="en-US" sz="2000" b="1" baseline="-25000" dirty="0">
                    <a:solidFill>
                      <a:srgbClr val="A50021"/>
                    </a:solidFill>
                    <a:cs typeface="Times New Roman" pitchFamily="18" charset="0"/>
                  </a:rPr>
                  <a:t>b</a:t>
                </a:r>
                <a:endParaRPr lang="el-GR" sz="2000" b="1" baseline="-25000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57" name="Group 61"/>
            <p:cNvGrpSpPr>
              <a:grpSpLocks/>
            </p:cNvGrpSpPr>
            <p:nvPr/>
          </p:nvGrpSpPr>
          <p:grpSpPr bwMode="auto">
            <a:xfrm>
              <a:off x="5868144" y="2060848"/>
              <a:ext cx="3131841" cy="2520280"/>
              <a:chOff x="2448" y="2214"/>
              <a:chExt cx="3186" cy="1971"/>
            </a:xfrm>
          </p:grpSpPr>
          <p:pic>
            <p:nvPicPr>
              <p:cNvPr id="58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1007"/>
              <a:stretch>
                <a:fillRect/>
              </a:stretch>
            </p:blipFill>
            <p:spPr bwMode="auto">
              <a:xfrm>
                <a:off x="2448" y="2214"/>
                <a:ext cx="3186" cy="1971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9" name="Picture 24" descr="NEWBABAR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73714"/>
              <a:stretch>
                <a:fillRect/>
              </a:stretch>
            </p:blipFill>
            <p:spPr bwMode="auto">
              <a:xfrm>
                <a:off x="2893" y="2346"/>
                <a:ext cx="267" cy="336"/>
              </a:xfrm>
              <a:prstGeom prst="rect">
                <a:avLst/>
              </a:prstGeom>
              <a:noFill/>
            </p:spPr>
          </p:pic>
          <p:sp>
            <p:nvSpPr>
              <p:cNvPr id="60" name="Rectangle 25"/>
              <p:cNvSpPr>
                <a:spLocks noChangeArrowheads="1"/>
              </p:cNvSpPr>
              <p:nvPr/>
            </p:nvSpPr>
            <p:spPr bwMode="auto">
              <a:xfrm>
                <a:off x="2893" y="3679"/>
                <a:ext cx="842" cy="21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00"/>
                    </a:solidFill>
                    <a:cs typeface="Arial" pitchFamily="34" charset="0"/>
                  </a:rPr>
                  <a:t>92</a:t>
                </a:r>
                <a:r>
                  <a:rPr lang="pl-PL" sz="1100" b="1">
                    <a:solidFill>
                      <a:srgbClr val="000000"/>
                    </a:solidFill>
                    <a:cs typeface="Arial" pitchFamily="34" charset="0"/>
                  </a:rPr>
                  <a:t>M </a:t>
                </a:r>
                <a:r>
                  <a:rPr lang="el-GR" sz="1200" b="1">
                    <a:solidFill>
                      <a:schemeClr val="tx1"/>
                    </a:solidFill>
                  </a:rPr>
                  <a:t>ϒ</a:t>
                </a:r>
                <a:r>
                  <a:rPr lang="en-US" sz="1100" b="1" dirty="0">
                    <a:solidFill>
                      <a:srgbClr val="000000"/>
                    </a:solidFill>
                    <a:cs typeface="Arial" pitchFamily="34" charset="0"/>
                  </a:rPr>
                  <a:t>(</a:t>
                </a:r>
                <a:r>
                  <a:rPr lang="pl-PL" sz="1100" b="1">
                    <a:solidFill>
                      <a:srgbClr val="000000"/>
                    </a:solidFill>
                    <a:cs typeface="Arial" pitchFamily="34" charset="0"/>
                  </a:rPr>
                  <a:t>2</a:t>
                </a:r>
                <a:r>
                  <a:rPr lang="en-US" sz="1100" b="1" dirty="0">
                    <a:solidFill>
                      <a:srgbClr val="000000"/>
                    </a:solidFill>
                    <a:cs typeface="Arial" pitchFamily="34" charset="0"/>
                  </a:rPr>
                  <a:t>S)</a:t>
                </a:r>
                <a:r>
                  <a:rPr lang="pl-PL" sz="1200" b="1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en-GB" sz="1200" b="1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" name="Rectangle 26"/>
              <p:cNvSpPr>
                <a:spLocks noChangeArrowheads="1"/>
              </p:cNvSpPr>
              <p:nvPr/>
            </p:nvSpPr>
            <p:spPr bwMode="auto">
              <a:xfrm>
                <a:off x="3254" y="3212"/>
                <a:ext cx="724" cy="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 dirty="0">
                    <a:solidFill>
                      <a:schemeClr val="tx1"/>
                    </a:solidFill>
                    <a:cs typeface="Times New Roman" pitchFamily="18" charset="0"/>
                  </a:rPr>
                  <a:t>χ</a:t>
                </a:r>
                <a:r>
                  <a:rPr lang="en-US" sz="1400" b="1" baseline="-25000" dirty="0" smtClean="0">
                    <a:solidFill>
                      <a:schemeClr val="tx1"/>
                    </a:solidFill>
                    <a:cs typeface="Times New Roman" pitchFamily="18" charset="0"/>
                  </a:rPr>
                  <a:t>bJ</a:t>
                </a:r>
                <a:r>
                  <a:rPr lang="en-US" sz="1400" b="1" dirty="0" smtClean="0">
                    <a:solidFill>
                      <a:schemeClr val="tx1"/>
                    </a:solidFill>
                    <a:cs typeface="Times New Roman" pitchFamily="18" charset="0"/>
                  </a:rPr>
                  <a:t>(1P)</a:t>
                </a:r>
                <a:endParaRPr lang="el-GR" sz="14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2" name="Rectangle 27"/>
              <p:cNvSpPr>
                <a:spLocks noChangeArrowheads="1"/>
              </p:cNvSpPr>
              <p:nvPr/>
            </p:nvSpPr>
            <p:spPr bwMode="auto">
              <a:xfrm>
                <a:off x="4058" y="2779"/>
                <a:ext cx="484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600" b="1">
                    <a:cs typeface="Times New Roman" pitchFamily="18" charset="0"/>
                  </a:rPr>
                  <a:t>γ</a:t>
                </a:r>
                <a:r>
                  <a:rPr lang="en-US" sz="1600" b="1" baseline="-25000" dirty="0">
                    <a:cs typeface="Arial" pitchFamily="34" charset="0"/>
                  </a:rPr>
                  <a:t>ISR</a:t>
                </a:r>
              </a:p>
            </p:txBody>
          </p:sp>
          <p:sp>
            <p:nvSpPr>
              <p:cNvPr id="63" name="Text Box 28"/>
              <p:cNvSpPr txBox="1">
                <a:spLocks noChangeArrowheads="1"/>
              </p:cNvSpPr>
              <p:nvPr/>
            </p:nvSpPr>
            <p:spPr bwMode="auto">
              <a:xfrm>
                <a:off x="4024" y="3734"/>
                <a:ext cx="1438" cy="156"/>
              </a:xfrm>
              <a:prstGeom prst="rect">
                <a:avLst/>
              </a:prstGeom>
              <a:solidFill>
                <a:srgbClr val="DDDDDD">
                  <a:alpha val="55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7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pl-PL" sz="1000" b="1">
                    <a:solidFill>
                      <a:schemeClr val="tx1"/>
                    </a:solidFill>
                    <a:cs typeface="Arial" pitchFamily="34" charset="0"/>
                  </a:rPr>
                  <a:t>PRL103,161801 (2009)</a:t>
                </a:r>
                <a:endParaRPr lang="en-US" sz="10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64" name="Rectangle 29"/>
              <p:cNvSpPr>
                <a:spLocks noChangeArrowheads="1"/>
              </p:cNvSpPr>
              <p:nvPr/>
            </p:nvSpPr>
            <p:spPr bwMode="auto">
              <a:xfrm>
                <a:off x="4269" y="2314"/>
                <a:ext cx="1241" cy="28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pl-PL" b="1">
                    <a:solidFill>
                      <a:srgbClr val="A50021"/>
                    </a:solidFill>
                  </a:rPr>
                  <a:t>(</a:t>
                </a:r>
                <a:r>
                  <a:rPr lang="en-US" b="1" dirty="0">
                    <a:solidFill>
                      <a:srgbClr val="A50021"/>
                    </a:solidFill>
                  </a:rPr>
                  <a:t>2</a:t>
                </a:r>
                <a:r>
                  <a:rPr lang="pl-PL" b="1">
                    <a:solidFill>
                      <a:srgbClr val="A50021"/>
                    </a:solidFill>
                  </a:rPr>
                  <a:t>S)→</a:t>
                </a:r>
                <a:r>
                  <a:rPr lang="el-GR" b="1">
                    <a:solidFill>
                      <a:srgbClr val="A50021"/>
                    </a:solidFill>
                  </a:rPr>
                  <a:t>γη</a:t>
                </a:r>
                <a:r>
                  <a:rPr lang="pl-PL" b="1" baseline="-12000">
                    <a:solidFill>
                      <a:srgbClr val="A50021"/>
                    </a:solidFill>
                  </a:rPr>
                  <a:t>b</a:t>
                </a:r>
                <a:endParaRPr lang="en-US" b="1" baseline="-120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65" name="Rectangle 30"/>
              <p:cNvSpPr>
                <a:spLocks noChangeArrowheads="1"/>
              </p:cNvSpPr>
              <p:nvPr/>
            </p:nvSpPr>
            <p:spPr bwMode="auto">
              <a:xfrm>
                <a:off x="3053" y="3562"/>
                <a:ext cx="2173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solidFill>
                      <a:srgbClr val="000000"/>
                    </a:solidFill>
                  </a:rPr>
                  <a:t>non-peaking background subtracted</a:t>
                </a:r>
              </a:p>
            </p:txBody>
          </p:sp>
          <p:sp>
            <p:nvSpPr>
              <p:cNvPr id="66" name="Text Box 31"/>
              <p:cNvSpPr txBox="1">
                <a:spLocks noChangeArrowheads="1"/>
              </p:cNvSpPr>
              <p:nvPr/>
            </p:nvSpPr>
            <p:spPr bwMode="auto">
              <a:xfrm>
                <a:off x="4571" y="2890"/>
                <a:ext cx="432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2000" b="1">
                    <a:solidFill>
                      <a:srgbClr val="A50021"/>
                    </a:solidFill>
                    <a:cs typeface="Times New Roman" pitchFamily="18" charset="0"/>
                  </a:rPr>
                  <a:t>η</a:t>
                </a:r>
                <a:r>
                  <a:rPr lang="en-US" sz="2000" b="1" baseline="-25000" dirty="0">
                    <a:solidFill>
                      <a:srgbClr val="A50021"/>
                    </a:solidFill>
                    <a:cs typeface="Times New Roman" pitchFamily="18" charset="0"/>
                  </a:rPr>
                  <a:t>b</a:t>
                </a:r>
                <a:endParaRPr lang="el-GR" sz="2000" b="1" baseline="-25000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7" name="Line 32"/>
              <p:cNvSpPr>
                <a:spLocks noChangeShapeType="1"/>
              </p:cNvSpPr>
              <p:nvPr/>
            </p:nvSpPr>
            <p:spPr bwMode="auto">
              <a:xfrm flipH="1">
                <a:off x="4247" y="3082"/>
                <a:ext cx="22" cy="194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68" name="Line 33"/>
              <p:cNvSpPr>
                <a:spLocks noChangeShapeType="1"/>
              </p:cNvSpPr>
              <p:nvPr/>
            </p:nvSpPr>
            <p:spPr bwMode="auto">
              <a:xfrm flipH="1">
                <a:off x="4650" y="3204"/>
                <a:ext cx="72" cy="151"/>
              </a:xfrm>
              <a:prstGeom prst="line">
                <a:avLst/>
              </a:prstGeom>
              <a:noFill/>
              <a:ln w="5715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69" name="Text Box 54"/>
              <p:cNvSpPr txBox="1">
                <a:spLocks noChangeArrowheads="1"/>
              </p:cNvSpPr>
              <p:nvPr/>
            </p:nvSpPr>
            <p:spPr bwMode="auto">
              <a:xfrm>
                <a:off x="3037" y="3933"/>
                <a:ext cx="2099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The inclusive photon spectrum</a:t>
                </a:r>
                <a:endParaRPr lang="ru-RU" sz="12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04656" y="4509120"/>
              <a:ext cx="3131840" cy="2269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160"/>
            <p:cNvSpPr txBox="1">
              <a:spLocks noChangeArrowheads="1"/>
            </p:cNvSpPr>
            <p:nvPr/>
          </p:nvSpPr>
          <p:spPr bwMode="auto">
            <a:xfrm>
              <a:off x="7524328" y="6165304"/>
              <a:ext cx="1393330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000" b="1" i="1" dirty="0"/>
                <a:t>PRD81, 031104 (2010)</a:t>
              </a:r>
              <a:endParaRPr lang="ru-RU" sz="1000" b="1" i="1" dirty="0"/>
            </a:p>
          </p:txBody>
        </p:sp>
        <p:sp>
          <p:nvSpPr>
            <p:cNvPr id="89" name="Rectangle 10"/>
            <p:cNvSpPr>
              <a:spLocks noChangeArrowheads="1"/>
            </p:cNvSpPr>
            <p:nvPr/>
          </p:nvSpPr>
          <p:spPr bwMode="auto">
            <a:xfrm>
              <a:off x="7740352" y="4725144"/>
              <a:ext cx="1149184" cy="2554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None/>
              </a:pPr>
              <a:r>
                <a:rPr lang="el-GR" b="1">
                  <a:solidFill>
                    <a:srgbClr val="A50021"/>
                  </a:solidFill>
                  <a:cs typeface="Times New Roman" pitchFamily="18" charset="0"/>
                </a:rPr>
                <a:t>ϒ</a:t>
              </a:r>
              <a:r>
                <a:rPr lang="pl-PL" b="1">
                  <a:solidFill>
                    <a:srgbClr val="A50021"/>
                  </a:solidFill>
                </a:rPr>
                <a:t>(3S)→</a:t>
              </a:r>
              <a:r>
                <a:rPr lang="el-GR" b="1">
                  <a:solidFill>
                    <a:srgbClr val="A50021"/>
                  </a:solidFill>
                </a:rPr>
                <a:t>γη</a:t>
              </a:r>
              <a:r>
                <a:rPr lang="pl-PL" b="1" baseline="-12000">
                  <a:solidFill>
                    <a:srgbClr val="A50021"/>
                  </a:solidFill>
                </a:rPr>
                <a:t>b</a:t>
              </a:r>
            </a:p>
          </p:txBody>
        </p:sp>
        <p:sp>
          <p:nvSpPr>
            <p:cNvPr id="90" name="Rectangle 27"/>
            <p:cNvSpPr>
              <a:spLocks noChangeArrowheads="1"/>
            </p:cNvSpPr>
            <p:nvPr/>
          </p:nvSpPr>
          <p:spPr bwMode="auto">
            <a:xfrm>
              <a:off x="7668344" y="4962358"/>
              <a:ext cx="504056" cy="338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l-GR" sz="1600" b="1">
                  <a:cs typeface="Times New Roman" pitchFamily="18" charset="0"/>
                </a:rPr>
                <a:t>γ</a:t>
              </a:r>
              <a:r>
                <a:rPr lang="en-US" sz="1600" b="1" baseline="-25000" dirty="0">
                  <a:cs typeface="Arial" pitchFamily="34" charset="0"/>
                </a:rPr>
                <a:t>ISR</a:t>
              </a:r>
            </a:p>
          </p:txBody>
        </p:sp>
        <p:sp>
          <p:nvSpPr>
            <p:cNvPr id="91" name="Text Box 31"/>
            <p:cNvSpPr txBox="1">
              <a:spLocks noChangeArrowheads="1"/>
            </p:cNvSpPr>
            <p:nvPr/>
          </p:nvSpPr>
          <p:spPr bwMode="auto">
            <a:xfrm>
              <a:off x="8100392" y="5045114"/>
              <a:ext cx="576064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l-GR" sz="2000" b="1">
                  <a:solidFill>
                    <a:srgbClr val="A50021"/>
                  </a:solidFill>
                  <a:cs typeface="Times New Roman" pitchFamily="18" charset="0"/>
                </a:rPr>
                <a:t>η</a:t>
              </a:r>
              <a:r>
                <a:rPr lang="en-US" sz="2000" b="1" baseline="-25000" dirty="0">
                  <a:solidFill>
                    <a:srgbClr val="A50021"/>
                  </a:solidFill>
                  <a:cs typeface="Times New Roman" pitchFamily="18" charset="0"/>
                </a:rPr>
                <a:t>b</a:t>
              </a:r>
              <a:endParaRPr lang="el-GR" sz="2000" b="1" baseline="-25000">
                <a:solidFill>
                  <a:srgbClr val="A50021"/>
                </a:solidFill>
                <a:cs typeface="Times New Roman" pitchFamily="18" charset="0"/>
              </a:endParaRPr>
            </a:p>
          </p:txBody>
        </p:sp>
        <p:sp>
          <p:nvSpPr>
            <p:cNvPr id="92" name="Line 33"/>
            <p:cNvSpPr>
              <a:spLocks noChangeShapeType="1"/>
            </p:cNvSpPr>
            <p:nvPr/>
          </p:nvSpPr>
          <p:spPr bwMode="auto">
            <a:xfrm flipH="1">
              <a:off x="8172400" y="5373216"/>
              <a:ext cx="70776" cy="193081"/>
            </a:xfrm>
            <a:prstGeom prst="line">
              <a:avLst/>
            </a:prstGeom>
            <a:noFill/>
            <a:ln w="5715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3" name="Line 32"/>
            <p:cNvSpPr>
              <a:spLocks noChangeShapeType="1"/>
            </p:cNvSpPr>
            <p:nvPr/>
          </p:nvSpPr>
          <p:spPr bwMode="auto">
            <a:xfrm flipH="1">
              <a:off x="7884368" y="5301208"/>
              <a:ext cx="21626" cy="24806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</p:grpSp>
      <p:pic>
        <p:nvPicPr>
          <p:cNvPr id="99" name="Picture 15" descr="imag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725144"/>
            <a:ext cx="431800" cy="431800"/>
          </a:xfrm>
          <a:prstGeom prst="rect">
            <a:avLst/>
          </a:prstGeom>
          <a:noFill/>
        </p:spPr>
      </p:pic>
      <p:grpSp>
        <p:nvGrpSpPr>
          <p:cNvPr id="100" name="Group 31"/>
          <p:cNvGrpSpPr>
            <a:grpSpLocks/>
          </p:cNvGrpSpPr>
          <p:nvPr/>
        </p:nvGrpSpPr>
        <p:grpSpPr bwMode="auto">
          <a:xfrm>
            <a:off x="1907704" y="980728"/>
            <a:ext cx="3669680" cy="2952328"/>
            <a:chOff x="2768" y="283"/>
            <a:chExt cx="2992" cy="2169"/>
          </a:xfrm>
        </p:grpSpPr>
        <p:pic>
          <p:nvPicPr>
            <p:cNvPr id="101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68" y="538"/>
              <a:ext cx="2795" cy="1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2" name="Rectangle 21"/>
            <p:cNvSpPr>
              <a:spLocks noChangeArrowheads="1"/>
            </p:cNvSpPr>
            <p:nvPr/>
          </p:nvSpPr>
          <p:spPr bwMode="auto">
            <a:xfrm>
              <a:off x="2990" y="283"/>
              <a:ext cx="20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buClr>
                  <a:srgbClr val="A50021"/>
                </a:buClr>
                <a:buFont typeface="Wingdings" pitchFamily="2" charset="2"/>
                <a:buNone/>
              </a:pPr>
              <a:r>
                <a:rPr lang="en-US" sz="2000" dirty="0">
                  <a:solidFill>
                    <a:srgbClr val="002060"/>
                  </a:solidFill>
                  <a:cs typeface="Times New Roman" pitchFamily="18" charset="0"/>
                </a:rPr>
                <a:t>Measured </a:t>
              </a:r>
              <a:r>
                <a:rPr lang="el-GR" sz="2000">
                  <a:solidFill>
                    <a:srgbClr val="002060"/>
                  </a:solidFill>
                  <a:cs typeface="Times New Roman" pitchFamily="18" charset="0"/>
                </a:rPr>
                <a:t>η</a:t>
              </a:r>
              <a:r>
                <a:rPr lang="en-US" sz="2000" baseline="-25000" dirty="0">
                  <a:solidFill>
                    <a:srgbClr val="002060"/>
                  </a:solidFill>
                  <a:cs typeface="Times New Roman" pitchFamily="18" charset="0"/>
                </a:rPr>
                <a:t>b</a:t>
              </a:r>
              <a:r>
                <a:rPr lang="en-US" sz="2000" dirty="0">
                  <a:solidFill>
                    <a:srgbClr val="002060"/>
                  </a:solidFill>
                  <a:cs typeface="Times New Roman" pitchFamily="18" charset="0"/>
                </a:rPr>
                <a:t> properties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pic>
          <p:nvPicPr>
            <p:cNvPr id="103" name="Picture 23" descr="NEWBABAR2"/>
            <p:cNvPicPr>
              <a:picLocks noChangeAspect="1" noChangeArrowheads="1"/>
            </p:cNvPicPr>
            <p:nvPr/>
          </p:nvPicPr>
          <p:blipFill>
            <a:blip r:embed="rId4" cstate="print"/>
            <a:srcRect r="73714"/>
            <a:stretch>
              <a:fillRect/>
            </a:stretch>
          </p:blipFill>
          <p:spPr bwMode="auto">
            <a:xfrm>
              <a:off x="5506" y="782"/>
              <a:ext cx="137" cy="173"/>
            </a:xfrm>
            <a:prstGeom prst="rect">
              <a:avLst/>
            </a:prstGeom>
            <a:noFill/>
          </p:spPr>
        </p:pic>
        <p:pic>
          <p:nvPicPr>
            <p:cNvPr id="104" name="Picture 24" descr="imag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91" y="962"/>
              <a:ext cx="169" cy="169"/>
            </a:xfrm>
            <a:prstGeom prst="rect">
              <a:avLst/>
            </a:prstGeom>
            <a:noFill/>
          </p:spPr>
        </p:pic>
        <p:pic>
          <p:nvPicPr>
            <p:cNvPr id="105" name="Picture 25" descr="NEWBABAR2"/>
            <p:cNvPicPr>
              <a:picLocks noChangeAspect="1" noChangeArrowheads="1"/>
            </p:cNvPicPr>
            <p:nvPr/>
          </p:nvPicPr>
          <p:blipFill>
            <a:blip r:embed="rId4" cstate="print"/>
            <a:srcRect r="73714"/>
            <a:stretch>
              <a:fillRect/>
            </a:stretch>
          </p:blipFill>
          <p:spPr bwMode="auto">
            <a:xfrm>
              <a:off x="5478" y="1868"/>
              <a:ext cx="137" cy="173"/>
            </a:xfrm>
            <a:prstGeom prst="rect">
              <a:avLst/>
            </a:prstGeom>
            <a:noFill/>
          </p:spPr>
        </p:pic>
        <p:pic>
          <p:nvPicPr>
            <p:cNvPr id="106" name="Picture 26" descr="NEWBABAR2"/>
            <p:cNvPicPr>
              <a:picLocks noChangeAspect="1" noChangeArrowheads="1"/>
            </p:cNvPicPr>
            <p:nvPr/>
          </p:nvPicPr>
          <p:blipFill>
            <a:blip r:embed="rId4" cstate="print"/>
            <a:srcRect r="73714"/>
            <a:stretch>
              <a:fillRect/>
            </a:stretch>
          </p:blipFill>
          <p:spPr bwMode="auto">
            <a:xfrm>
              <a:off x="5462" y="1516"/>
              <a:ext cx="137" cy="173"/>
            </a:xfrm>
            <a:prstGeom prst="rect">
              <a:avLst/>
            </a:prstGeom>
            <a:noFill/>
          </p:spPr>
        </p:pic>
        <p:pic>
          <p:nvPicPr>
            <p:cNvPr id="107" name="Picture 27" descr="NEWBABAR2"/>
            <p:cNvPicPr>
              <a:picLocks noChangeAspect="1" noChangeArrowheads="1"/>
            </p:cNvPicPr>
            <p:nvPr/>
          </p:nvPicPr>
          <p:blipFill>
            <a:blip r:embed="rId4" cstate="print"/>
            <a:srcRect r="73714"/>
            <a:stretch>
              <a:fillRect/>
            </a:stretch>
          </p:blipFill>
          <p:spPr bwMode="auto">
            <a:xfrm>
              <a:off x="5524" y="1147"/>
              <a:ext cx="137" cy="173"/>
            </a:xfrm>
            <a:prstGeom prst="rect">
              <a:avLst/>
            </a:prstGeom>
            <a:noFill/>
          </p:spPr>
        </p:pic>
        <p:pic>
          <p:nvPicPr>
            <p:cNvPr id="108" name="Picture 28" descr="imag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46" y="1703"/>
              <a:ext cx="169" cy="169"/>
            </a:xfrm>
            <a:prstGeom prst="rect">
              <a:avLst/>
            </a:prstGeom>
            <a:noFill/>
          </p:spPr>
        </p:pic>
        <p:pic>
          <p:nvPicPr>
            <p:cNvPr id="109" name="Picture 29" descr="imag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91" y="1334"/>
              <a:ext cx="169" cy="169"/>
            </a:xfrm>
            <a:prstGeom prst="rect">
              <a:avLst/>
            </a:prstGeom>
            <a:noFill/>
          </p:spPr>
        </p:pic>
        <p:pic>
          <p:nvPicPr>
            <p:cNvPr id="110" name="Picture 30" descr="imag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57" y="2069"/>
              <a:ext cx="169" cy="169"/>
            </a:xfrm>
            <a:prstGeom prst="rect">
              <a:avLst/>
            </a:prstGeom>
            <a:noFill/>
          </p:spPr>
        </p:pic>
      </p:grpSp>
      <p:sp>
        <p:nvSpPr>
          <p:cNvPr id="111" name="Content Placeholder 1"/>
          <p:cNvSpPr>
            <a:spLocks/>
          </p:cNvSpPr>
          <p:nvPr/>
        </p:nvSpPr>
        <p:spPr bwMode="auto">
          <a:xfrm>
            <a:off x="2483768" y="4221088"/>
            <a:ext cx="3384376" cy="18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sz="2000" dirty="0">
                <a:solidFill>
                  <a:srgbClr val="A50021"/>
                </a:solidFill>
                <a:cs typeface="Times New Roman" pitchFamily="18" charset="0"/>
              </a:rPr>
              <a:t>Good agreement </a:t>
            </a:r>
            <a:r>
              <a:rPr lang="en-US" sz="2000" dirty="0" smtClean="0">
                <a:solidFill>
                  <a:srgbClr val="A50021"/>
                </a:solidFill>
                <a:cs typeface="Times New Roman" pitchFamily="18" charset="0"/>
              </a:rPr>
              <a:t>between BaBar </a:t>
            </a:r>
            <a:r>
              <a:rPr lang="en-US" sz="2000" dirty="0">
                <a:solidFill>
                  <a:srgbClr val="A50021"/>
                </a:solidFill>
                <a:cs typeface="Times New Roman" pitchFamily="18" charset="0"/>
              </a:rPr>
              <a:t>&amp; CLEO</a:t>
            </a:r>
            <a:r>
              <a:rPr lang="en-US" sz="2000" dirty="0"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sz="2000" dirty="0">
                <a:solidFill>
                  <a:srgbClr val="002060"/>
                </a:solidFill>
                <a:cs typeface="Times New Roman" pitchFamily="18" charset="0"/>
              </a:rPr>
              <a:t>Hyperfine splitting predictions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sz="2000" dirty="0">
                <a:solidFill>
                  <a:srgbClr val="002060"/>
                </a:solidFill>
                <a:cs typeface="Times New Roman" pitchFamily="18" charset="0"/>
              </a:rPr>
              <a:t>Lattice: ~ 50-60 MeV/c</a:t>
            </a:r>
            <a:r>
              <a:rPr lang="en-US" sz="2000" baseline="30000" dirty="0">
                <a:solidFill>
                  <a:srgbClr val="002060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en-US" sz="2000" dirty="0">
                <a:solidFill>
                  <a:srgbClr val="002060"/>
                </a:solidFill>
                <a:cs typeface="Times New Roman" pitchFamily="18" charset="0"/>
              </a:rPr>
              <a:t>NRQCD: ~ 40 MeV/c</a:t>
            </a:r>
            <a:r>
              <a:rPr lang="en-US" sz="2000" baseline="30000" dirty="0">
                <a:solidFill>
                  <a:srgbClr val="002060"/>
                </a:solidFill>
                <a:cs typeface="Times New Roman" pitchFamily="18" charset="0"/>
              </a:rPr>
              <a:t>2</a:t>
            </a:r>
            <a:endParaRPr lang="en-US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0" name="Номер слайда 69"/>
          <p:cNvSpPr>
            <a:spLocks noGrp="1"/>
          </p:cNvSpPr>
          <p:nvPr>
            <p:ph type="sldNum" sz="quarter" idx="12"/>
          </p:nvPr>
        </p:nvSpPr>
        <p:spPr>
          <a:xfrm>
            <a:off x="4000496" y="6429396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be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57290" cy="1199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9778"/>
            <a:ext cx="8219256" cy="692696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e</a:t>
            </a:r>
            <a:r>
              <a:rPr lang="en-GB" sz="2800" b="1" baseline="30000" dirty="0" smtClean="0">
                <a:solidFill>
                  <a:srgbClr val="C00000"/>
                </a:solidFill>
              </a:rPr>
              <a:t>+</a:t>
            </a:r>
            <a:r>
              <a:rPr lang="en-GB" sz="2800" b="1" dirty="0" smtClean="0">
                <a:solidFill>
                  <a:srgbClr val="C00000"/>
                </a:solidFill>
              </a:rPr>
              <a:t>e</a:t>
            </a:r>
            <a:r>
              <a:rPr lang="en-GB" sz="2800" b="1" baseline="30000" dirty="0" smtClean="0">
                <a:solidFill>
                  <a:srgbClr val="C00000"/>
                </a:solidFill>
              </a:rPr>
              <a:t>−</a:t>
            </a:r>
            <a:r>
              <a:rPr lang="en-GB" sz="2800" b="1" dirty="0" smtClean="0">
                <a:solidFill>
                  <a:srgbClr val="C00000"/>
                </a:solidFill>
              </a:rPr>
              <a:t> collisions at 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  <a:sym typeface="Wingdings" pitchFamily="2" charset="2"/>
              </a:rPr>
              <a:t>Charm factory</a:t>
            </a: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  <a:sym typeface="Wingdings" pitchFamily="2" charset="2"/>
              </a:rPr>
              <a:t>BESIII</a:t>
            </a: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  <a:sym typeface="Wingdings" pitchFamily="2" charset="2"/>
              </a:rPr>
              <a:t>      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9" y="857232"/>
            <a:ext cx="8799289" cy="565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8244408" y="332656"/>
            <a:ext cx="3384376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endParaRPr lang="en-US" u="sng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143504" y="4985105"/>
            <a:ext cx="392909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BESIII  symmetric e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collider</a:t>
            </a:r>
          </a:p>
          <a:p>
            <a:pPr eaLnBrk="0" hangingPunct="0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scan 2.0 - 4.6 GeV;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 ~ 10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pPr eaLnBrk="0" hangingPunct="0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→J/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, (2S), (3770), etc…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107504" y="2263601"/>
            <a:ext cx="5762625" cy="4549775"/>
            <a:chOff x="0" y="1197"/>
            <a:chExt cx="3630" cy="2866"/>
          </a:xfrm>
        </p:grpSpPr>
        <p:pic>
          <p:nvPicPr>
            <p:cNvPr id="36660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59"/>
              <a:ext cx="3630" cy="2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6601" name="Line 9"/>
            <p:cNvSpPr>
              <a:spLocks noChangeShapeType="1"/>
            </p:cNvSpPr>
            <p:nvPr/>
          </p:nvSpPr>
          <p:spPr bwMode="auto">
            <a:xfrm>
              <a:off x="374" y="2175"/>
              <a:ext cx="314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02" name="Text Box 10"/>
            <p:cNvSpPr txBox="1">
              <a:spLocks noChangeArrowheads="1"/>
            </p:cNvSpPr>
            <p:nvPr/>
          </p:nvSpPr>
          <p:spPr bwMode="auto">
            <a:xfrm>
              <a:off x="1893" y="1965"/>
              <a:ext cx="1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open bottom threshold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66603" name="Text Box 11"/>
            <p:cNvSpPr txBox="1">
              <a:spLocks noChangeArrowheads="1"/>
            </p:cNvSpPr>
            <p:nvPr/>
          </p:nvSpPr>
          <p:spPr bwMode="auto">
            <a:xfrm>
              <a:off x="449" y="1945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2M</a:t>
              </a:r>
              <a:r>
                <a:rPr lang="en-US" b="1" baseline="-25000" dirty="0">
                  <a:solidFill>
                    <a:srgbClr val="FF0000"/>
                  </a:solidFill>
                </a:rPr>
                <a:t>B</a:t>
              </a:r>
              <a:endParaRPr lang="ru-RU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6612" name="Rectangle 20"/>
            <p:cNvSpPr>
              <a:spLocks noChangeArrowheads="1"/>
            </p:cNvSpPr>
            <p:nvPr/>
          </p:nvSpPr>
          <p:spPr bwMode="auto">
            <a:xfrm>
              <a:off x="1007" y="1197"/>
              <a:ext cx="613" cy="103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16" name="Rectangle 24"/>
            <p:cNvSpPr>
              <a:spLocks noChangeArrowheads="1"/>
            </p:cNvSpPr>
            <p:nvPr/>
          </p:nvSpPr>
          <p:spPr bwMode="auto">
            <a:xfrm>
              <a:off x="403" y="1795"/>
              <a:ext cx="640" cy="200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25" name="Text Box 33"/>
            <p:cNvSpPr txBox="1">
              <a:spLocks noChangeArrowheads="1"/>
            </p:cNvSpPr>
            <p:nvPr/>
          </p:nvSpPr>
          <p:spPr bwMode="auto">
            <a:xfrm>
              <a:off x="2840" y="2339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366627" name="Text Box 35"/>
            <p:cNvSpPr txBox="1">
              <a:spLocks noChangeArrowheads="1"/>
            </p:cNvSpPr>
            <p:nvPr/>
          </p:nvSpPr>
          <p:spPr bwMode="auto">
            <a:xfrm>
              <a:off x="2952" y="2762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366628" name="Line 36"/>
            <p:cNvSpPr>
              <a:spLocks noChangeShapeType="1"/>
            </p:cNvSpPr>
            <p:nvPr/>
          </p:nvSpPr>
          <p:spPr bwMode="auto">
            <a:xfrm>
              <a:off x="1321" y="3553"/>
              <a:ext cx="111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29" name="Line 37"/>
            <p:cNvSpPr>
              <a:spLocks noChangeShapeType="1"/>
            </p:cNvSpPr>
            <p:nvPr/>
          </p:nvSpPr>
          <p:spPr bwMode="auto">
            <a:xfrm flipH="1">
              <a:off x="1210" y="3570"/>
              <a:ext cx="69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30" name="Text Box 38"/>
            <p:cNvSpPr txBox="1">
              <a:spLocks noChangeArrowheads="1"/>
            </p:cNvSpPr>
            <p:nvPr/>
          </p:nvSpPr>
          <p:spPr bwMode="auto">
            <a:xfrm>
              <a:off x="1114" y="3722"/>
              <a:ext cx="415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  <a:r>
                <a:rPr lang="en-US" sz="2000" b="1" baseline="30000" dirty="0">
                  <a:solidFill>
                    <a:srgbClr val="FF0000"/>
                  </a:solidFill>
                </a:rPr>
                <a:t>+</a:t>
              </a: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  <a:r>
                <a:rPr lang="en-US" sz="2000" b="1" baseline="30000" dirty="0">
                  <a:solidFill>
                    <a:srgbClr val="FF0000"/>
                  </a:solidFill>
                  <a:cs typeface="Times New Roman" pitchFamily="18" charset="0"/>
                </a:rPr>
                <a:t>–</a:t>
              </a:r>
            </a:p>
            <a:p>
              <a:pPr>
                <a:lnSpc>
                  <a:spcPct val="70000"/>
                </a:lnSpc>
              </a:pPr>
              <a:r>
                <a:rPr lang="el-GR" sz="2000" b="1" dirty="0">
                  <a:solidFill>
                    <a:srgbClr val="FF0000"/>
                  </a:solidFill>
                  <a:cs typeface="Times New Roman" pitchFamily="18" charset="0"/>
                </a:rPr>
                <a:t>μ</a:t>
              </a:r>
              <a:r>
                <a:rPr lang="en-US" sz="2000" b="1" baseline="30000" dirty="0">
                  <a:solidFill>
                    <a:srgbClr val="FF0000"/>
                  </a:solidFill>
                  <a:cs typeface="Times New Roman" pitchFamily="18" charset="0"/>
                </a:rPr>
                <a:t>+</a:t>
              </a:r>
              <a:r>
                <a:rPr lang="el-GR" sz="2000" b="1" dirty="0">
                  <a:solidFill>
                    <a:srgbClr val="FF0000"/>
                  </a:solidFill>
                  <a:cs typeface="Times New Roman" pitchFamily="18" charset="0"/>
                </a:rPr>
                <a:t>μ</a:t>
              </a:r>
              <a:r>
                <a:rPr lang="el-GR" sz="2000" b="1" baseline="30000" dirty="0">
                  <a:solidFill>
                    <a:srgbClr val="FF0000"/>
                  </a:solidFill>
                  <a:cs typeface="Times New Roman" pitchFamily="18" charset="0"/>
                </a:rPr>
                <a:t>–</a:t>
              </a:r>
            </a:p>
          </p:txBody>
        </p:sp>
        <p:sp>
          <p:nvSpPr>
            <p:cNvPr id="366631" name="Rectangle 39"/>
            <p:cNvSpPr>
              <a:spLocks noChangeArrowheads="1"/>
            </p:cNvSpPr>
            <p:nvPr/>
          </p:nvSpPr>
          <p:spPr bwMode="auto">
            <a:xfrm>
              <a:off x="1601" y="1382"/>
              <a:ext cx="1979" cy="85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32" name="Rectangle 40"/>
            <p:cNvSpPr>
              <a:spLocks noChangeArrowheads="1"/>
            </p:cNvSpPr>
            <p:nvPr/>
          </p:nvSpPr>
          <p:spPr bwMode="auto">
            <a:xfrm>
              <a:off x="1611" y="2294"/>
              <a:ext cx="613" cy="103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33" name="Rectangle 41"/>
            <p:cNvSpPr>
              <a:spLocks noChangeArrowheads="1"/>
            </p:cNvSpPr>
            <p:nvPr/>
          </p:nvSpPr>
          <p:spPr bwMode="auto">
            <a:xfrm>
              <a:off x="2961" y="2235"/>
              <a:ext cx="519" cy="24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13" name="Line 21"/>
            <p:cNvSpPr>
              <a:spLocks noChangeShapeType="1"/>
            </p:cNvSpPr>
            <p:nvPr/>
          </p:nvSpPr>
          <p:spPr bwMode="auto">
            <a:xfrm>
              <a:off x="1417" y="2437"/>
              <a:ext cx="970" cy="1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26" name="Text Box 34"/>
            <p:cNvSpPr txBox="1">
              <a:spLocks noChangeArrowheads="1"/>
            </p:cNvSpPr>
            <p:nvPr/>
          </p:nvSpPr>
          <p:spPr bwMode="auto">
            <a:xfrm>
              <a:off x="1497" y="2424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366614" name="Line 22"/>
            <p:cNvSpPr>
              <a:spLocks noChangeShapeType="1"/>
            </p:cNvSpPr>
            <p:nvPr/>
          </p:nvSpPr>
          <p:spPr bwMode="auto">
            <a:xfrm flipH="1">
              <a:off x="1478" y="3099"/>
              <a:ext cx="1014" cy="4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24" name="Text Box 32"/>
            <p:cNvSpPr txBox="1">
              <a:spLocks noChangeArrowheads="1"/>
            </p:cNvSpPr>
            <p:nvPr/>
          </p:nvSpPr>
          <p:spPr bwMode="auto">
            <a:xfrm>
              <a:off x="2096" y="3174"/>
              <a:ext cx="2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366634" name="Line 42"/>
            <p:cNvSpPr>
              <a:spLocks noChangeShapeType="1"/>
            </p:cNvSpPr>
            <p:nvPr/>
          </p:nvSpPr>
          <p:spPr bwMode="auto">
            <a:xfrm flipH="1">
              <a:off x="2716" y="2679"/>
              <a:ext cx="550" cy="3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35" name="Line 43"/>
            <p:cNvSpPr>
              <a:spLocks noChangeShapeType="1"/>
            </p:cNvSpPr>
            <p:nvPr/>
          </p:nvSpPr>
          <p:spPr bwMode="auto">
            <a:xfrm>
              <a:off x="2716" y="2560"/>
              <a:ext cx="325" cy="1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auto">
            <a:xfrm>
              <a:off x="2967" y="2461"/>
              <a:ext cx="585" cy="34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6646" name="Rectangle 54"/>
            <p:cNvSpPr>
              <a:spLocks noChangeArrowheads="1"/>
            </p:cNvSpPr>
            <p:nvPr/>
          </p:nvSpPr>
          <p:spPr bwMode="auto">
            <a:xfrm>
              <a:off x="1062" y="2692"/>
              <a:ext cx="519" cy="24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4122738" cy="146208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Search for </a:t>
            </a:r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</a:rPr>
              <a:t>ϒ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(1D)</a:t>
            </a:r>
            <a:r>
              <a:rPr lang="en-US" sz="2800" b="1" baseline="-25000" dirty="0">
                <a:solidFill>
                  <a:srgbClr val="C00000"/>
                </a:solidFill>
                <a:cs typeface="Times New Roman" pitchFamily="18" charset="0"/>
              </a:rPr>
              <a:t>J</a:t>
            </a:r>
            <a:endParaRPr lang="el-GR" sz="2800" b="1" baseline="-25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pSp>
        <p:nvGrpSpPr>
          <p:cNvPr id="35" name="Group 20"/>
          <p:cNvGrpSpPr>
            <a:grpSpLocks/>
          </p:cNvGrpSpPr>
          <p:nvPr/>
        </p:nvGrpSpPr>
        <p:grpSpPr bwMode="auto">
          <a:xfrm>
            <a:off x="4139952" y="44624"/>
            <a:ext cx="4680520" cy="3804211"/>
            <a:chOff x="400" y="489"/>
            <a:chExt cx="4597" cy="3207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" y="541"/>
              <a:ext cx="4597" cy="3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9" descr="BABART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9" y="1402"/>
              <a:ext cx="294" cy="432"/>
            </a:xfrm>
            <a:prstGeom prst="rect">
              <a:avLst/>
            </a:prstGeom>
            <a:noFill/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1249" y="1946"/>
              <a:ext cx="758" cy="44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>
                  <a:cs typeface="Times New Roman" pitchFamily="18" charset="0"/>
                </a:rPr>
                <a:t>ϒ</a:t>
              </a:r>
              <a:r>
                <a:rPr lang="en-US" sz="1400" b="1" dirty="0">
                  <a:cs typeface="Times New Roman" pitchFamily="18" charset="0"/>
                </a:rPr>
                <a:t>(1</a:t>
              </a:r>
              <a:r>
                <a:rPr lang="en-US" sz="1400" b="1" baseline="30000" dirty="0">
                  <a:cs typeface="Times New Roman" pitchFamily="18" charset="0"/>
                </a:rPr>
                <a:t>3</a:t>
              </a:r>
              <a:r>
                <a:rPr lang="en-US" sz="1400" b="1" dirty="0">
                  <a:cs typeface="Times New Roman" pitchFamily="18" charset="0"/>
                </a:rPr>
                <a:t>D</a:t>
              </a:r>
              <a:r>
                <a:rPr lang="en-US" sz="1400" b="1" baseline="-25000" dirty="0">
                  <a:cs typeface="Times New Roman" pitchFamily="18" charset="0"/>
                </a:rPr>
                <a:t>1</a:t>
              </a:r>
              <a:r>
                <a:rPr lang="en-US" sz="1400" b="1" dirty="0"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sz="1400" b="1" dirty="0">
                  <a:cs typeface="Times New Roman" pitchFamily="18" charset="0"/>
                </a:rPr>
                <a:t>1.8</a:t>
              </a:r>
              <a:r>
                <a:rPr lang="el-GR" sz="1400" b="1">
                  <a:cs typeface="Times New Roman" pitchFamily="18" charset="0"/>
                </a:rPr>
                <a:t>σ</a:t>
              </a: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1409" y="1152"/>
              <a:ext cx="758" cy="44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>
                  <a:cs typeface="Times New Roman" pitchFamily="18" charset="0"/>
                </a:rPr>
                <a:t>ϒ</a:t>
              </a:r>
              <a:r>
                <a:rPr lang="en-US" sz="1400" b="1" dirty="0">
                  <a:cs typeface="Times New Roman" pitchFamily="18" charset="0"/>
                </a:rPr>
                <a:t>(1</a:t>
              </a:r>
              <a:r>
                <a:rPr lang="en-US" sz="1400" b="1" baseline="30000" dirty="0">
                  <a:cs typeface="Times New Roman" pitchFamily="18" charset="0"/>
                </a:rPr>
                <a:t>3</a:t>
              </a:r>
              <a:r>
                <a:rPr lang="en-US" sz="1400" b="1" dirty="0">
                  <a:cs typeface="Times New Roman" pitchFamily="18" charset="0"/>
                </a:rPr>
                <a:t>D</a:t>
              </a:r>
              <a:r>
                <a:rPr lang="en-US" sz="1400" b="1" baseline="-25000" dirty="0">
                  <a:cs typeface="Times New Roman" pitchFamily="18" charset="0"/>
                </a:rPr>
                <a:t>2</a:t>
              </a:r>
              <a:r>
                <a:rPr lang="en-US" sz="1400" b="1" dirty="0"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sz="1400" b="1" dirty="0">
                  <a:cs typeface="Times New Roman" pitchFamily="18" charset="0"/>
                </a:rPr>
                <a:t>5.8</a:t>
              </a:r>
              <a:r>
                <a:rPr lang="el-GR" sz="1400" b="1">
                  <a:cs typeface="Times New Roman" pitchFamily="18" charset="0"/>
                </a:rPr>
                <a:t>σ</a:t>
              </a: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2674" y="2067"/>
              <a:ext cx="758" cy="44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>
                  <a:cs typeface="Times New Roman" pitchFamily="18" charset="0"/>
                </a:rPr>
                <a:t>ϒ</a:t>
              </a:r>
              <a:r>
                <a:rPr lang="en-US" sz="1400" b="1" dirty="0">
                  <a:cs typeface="Times New Roman" pitchFamily="18" charset="0"/>
                </a:rPr>
                <a:t>(1</a:t>
              </a:r>
              <a:r>
                <a:rPr lang="en-US" sz="1400" b="1" baseline="30000" dirty="0">
                  <a:cs typeface="Times New Roman" pitchFamily="18" charset="0"/>
                </a:rPr>
                <a:t>3</a:t>
              </a:r>
              <a:r>
                <a:rPr lang="en-US" sz="1400" b="1" dirty="0">
                  <a:cs typeface="Times New Roman" pitchFamily="18" charset="0"/>
                </a:rPr>
                <a:t>D</a:t>
              </a:r>
              <a:r>
                <a:rPr lang="en-US" sz="1400" b="1" baseline="-25000" dirty="0">
                  <a:cs typeface="Times New Roman" pitchFamily="18" charset="0"/>
                </a:rPr>
                <a:t>3</a:t>
              </a:r>
              <a:r>
                <a:rPr lang="en-US" sz="1400" b="1" dirty="0"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sz="1400" b="1" dirty="0">
                  <a:cs typeface="Times New Roman" pitchFamily="18" charset="0"/>
                </a:rPr>
                <a:t>1.6</a:t>
              </a:r>
              <a:r>
                <a:rPr lang="el-GR" sz="1400" b="1">
                  <a:cs typeface="Times New Roman" pitchFamily="18" charset="0"/>
                </a:rPr>
                <a:t>σ</a:t>
              </a: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1719" y="1585"/>
              <a:ext cx="446" cy="216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532" y="2371"/>
              <a:ext cx="424" cy="36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 flipH="1">
              <a:off x="2496" y="2371"/>
              <a:ext cx="309" cy="25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4" name="Rectangle 19"/>
            <p:cNvSpPr>
              <a:spLocks noChangeArrowheads="1"/>
            </p:cNvSpPr>
            <p:nvPr/>
          </p:nvSpPr>
          <p:spPr bwMode="auto">
            <a:xfrm>
              <a:off x="3636" y="489"/>
              <a:ext cx="1361" cy="1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b="1" i="1" dirty="0" smtClean="0"/>
                <a:t>PRD82:111102,2010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919767" y="5500588"/>
            <a:ext cx="4224233" cy="808732"/>
            <a:chOff x="4919767" y="5229200"/>
            <a:chExt cx="4224233" cy="808732"/>
          </a:xfrm>
        </p:grpSpPr>
        <p:sp>
          <p:nvSpPr>
            <p:cNvPr id="46" name="Content Placeholder 1"/>
            <p:cNvSpPr>
              <a:spLocks/>
            </p:cNvSpPr>
            <p:nvPr/>
          </p:nvSpPr>
          <p:spPr bwMode="auto">
            <a:xfrm>
              <a:off x="4932040" y="5589240"/>
              <a:ext cx="4095948" cy="448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A50021"/>
                </a:buClr>
                <a:buFont typeface="Wingdings" pitchFamily="2" charset="2"/>
                <a:buNone/>
              </a:pPr>
              <a:r>
                <a:rPr lang="en-US" b="1" dirty="0">
                  <a:solidFill>
                    <a:srgbClr val="002060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b="1" baseline="-25000" dirty="0">
                  <a:solidFill>
                    <a:srgbClr val="002060"/>
                  </a:solidFill>
                  <a:cs typeface="Times New Roman" pitchFamily="18" charset="0"/>
                  <a:sym typeface="Symbol" pitchFamily="18" charset="2"/>
                </a:rPr>
                <a:t></a:t>
              </a:r>
              <a:r>
                <a:rPr lang="en-US" b="1" baseline="-25000" dirty="0">
                  <a:solidFill>
                    <a:srgbClr val="002060"/>
                  </a:solidFill>
                  <a:cs typeface="Times New Roman" pitchFamily="18" charset="0"/>
                </a:rPr>
                <a:t>(1D) </a:t>
              </a:r>
              <a:r>
                <a:rPr lang="en-US" b="1" dirty="0">
                  <a:solidFill>
                    <a:srgbClr val="002060"/>
                  </a:solidFill>
                  <a:cs typeface="Times New Roman" pitchFamily="18" charset="0"/>
                </a:rPr>
                <a:t>= 10161.1 ±0.6 ±1.6 MeV/c</a:t>
              </a:r>
              <a:r>
                <a:rPr lang="en-US" b="1" baseline="30000" dirty="0">
                  <a:solidFill>
                    <a:srgbClr val="002060"/>
                  </a:solidFill>
                  <a:cs typeface="Times New Roman" pitchFamily="18" charset="0"/>
                </a:rPr>
                <a:t>2</a:t>
              </a:r>
              <a:endParaRPr lang="en-US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pic>
          <p:nvPicPr>
            <p:cNvPr id="48" name="Picture 20" descr="imag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32440" y="5589240"/>
              <a:ext cx="401340" cy="401339"/>
            </a:xfrm>
            <a:prstGeom prst="rect">
              <a:avLst/>
            </a:prstGeom>
            <a:noFill/>
          </p:spPr>
        </p:pic>
        <p:sp>
          <p:nvSpPr>
            <p:cNvPr id="49" name="Прямоугольник 48"/>
            <p:cNvSpPr/>
            <p:nvPr/>
          </p:nvSpPr>
          <p:spPr>
            <a:xfrm>
              <a:off x="4919767" y="5229200"/>
              <a:ext cx="4224233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ym typeface="Symbol" pitchFamily="18" charset="2"/>
                </a:rPr>
                <a:t>The first observation of </a:t>
              </a:r>
              <a:r>
                <a:rPr lang="en-US" sz="1400" b="1" i="1" dirty="0" smtClean="0"/>
                <a:t>(1D)</a:t>
              </a:r>
              <a:r>
                <a:rPr lang="ru-RU" sz="1400" b="1" i="1" dirty="0" smtClean="0"/>
                <a:t> PRD70</a:t>
              </a:r>
              <a:r>
                <a:rPr lang="en-US" sz="1400" b="1" i="1" dirty="0" smtClean="0"/>
                <a:t>,</a:t>
              </a:r>
              <a:r>
                <a:rPr lang="ru-RU" sz="1400" b="1" i="1" dirty="0" smtClean="0"/>
                <a:t>032001</a:t>
              </a:r>
              <a:r>
                <a:rPr lang="en-US" sz="1400" b="1" i="1" dirty="0" smtClean="0"/>
                <a:t> (</a:t>
              </a:r>
              <a:r>
                <a:rPr lang="ru-RU" sz="1400" b="1" i="1" dirty="0" smtClean="0"/>
                <a:t>2004</a:t>
              </a:r>
              <a:r>
                <a:rPr lang="en-US" sz="1400" b="1" i="1" dirty="0" smtClean="0"/>
                <a:t>)</a:t>
              </a:r>
              <a:r>
                <a:rPr lang="ru-RU" sz="1400" b="1" i="1" dirty="0" smtClean="0"/>
                <a:t> 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255568" y="3717032"/>
            <a:ext cx="3720230" cy="576064"/>
            <a:chOff x="5255568" y="3717032"/>
            <a:chExt cx="3720230" cy="576064"/>
          </a:xfrm>
        </p:grpSpPr>
        <p:sp>
          <p:nvSpPr>
            <p:cNvPr id="45" name="Content Placeholder 1"/>
            <p:cNvSpPr txBox="1">
              <a:spLocks/>
            </p:cNvSpPr>
            <p:nvPr/>
          </p:nvSpPr>
          <p:spPr>
            <a:xfrm>
              <a:off x="5255568" y="3861048"/>
              <a:ext cx="36369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</a:t>
              </a:r>
              <a:r>
                <a:rPr kumimoji="0" lang="en-US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</a:t>
              </a:r>
              <a:r>
                <a:rPr kumimoji="0" lang="en-US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(1D</a:t>
              </a:r>
              <a:r>
                <a:rPr kumimoji="0" lang="en-US" b="1" i="0" u="none" strike="noStrike" kern="1200" cap="none" spc="0" normalizeH="0" baseline="-5000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r>
                <a:rPr kumimoji="0" lang="en-US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= 10164.5 ± 0.8 ± 0.6 MeV/c</a:t>
              </a:r>
              <a:r>
                <a:rPr kumimoji="0" lang="en-US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1" name="Picture 9" descr="BABART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76456" y="3717032"/>
              <a:ext cx="299342" cy="512447"/>
            </a:xfrm>
            <a:prstGeom prst="rect">
              <a:avLst/>
            </a:prstGeom>
            <a:noFill/>
          </p:spPr>
        </p:pic>
      </p:grpSp>
      <p:sp>
        <p:nvSpPr>
          <p:cNvPr id="47" name="Номер слайда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Группа 120"/>
          <p:cNvGrpSpPr/>
          <p:nvPr/>
        </p:nvGrpSpPr>
        <p:grpSpPr>
          <a:xfrm>
            <a:off x="107504" y="1584149"/>
            <a:ext cx="5762625" cy="5229227"/>
            <a:chOff x="251521" y="1196752"/>
            <a:chExt cx="5762625" cy="5229227"/>
          </a:xfrm>
        </p:grpSpPr>
        <p:grpSp>
          <p:nvGrpSpPr>
            <p:cNvPr id="125" name="Группа 214"/>
            <p:cNvGrpSpPr/>
            <p:nvPr/>
          </p:nvGrpSpPr>
          <p:grpSpPr>
            <a:xfrm>
              <a:off x="251521" y="1196752"/>
              <a:ext cx="5762625" cy="5229227"/>
              <a:chOff x="1" y="852488"/>
              <a:chExt cx="5762625" cy="5229227"/>
            </a:xfrm>
          </p:grpSpPr>
          <p:grpSp>
            <p:nvGrpSpPr>
              <p:cNvPr id="129" name="Группа 207"/>
              <p:cNvGrpSpPr/>
              <p:nvPr/>
            </p:nvGrpSpPr>
            <p:grpSpPr>
              <a:xfrm>
                <a:off x="1" y="852488"/>
                <a:ext cx="5762625" cy="5229227"/>
                <a:chOff x="1" y="852488"/>
                <a:chExt cx="5762625" cy="5229227"/>
              </a:xfrm>
            </p:grpSpPr>
            <p:sp>
              <p:nvSpPr>
                <p:cNvPr id="131" name="Rectangle 34"/>
                <p:cNvSpPr>
                  <a:spLocks noChangeArrowheads="1"/>
                </p:cNvSpPr>
                <p:nvPr/>
              </p:nvSpPr>
              <p:spPr bwMode="auto">
                <a:xfrm>
                  <a:off x="627063" y="852488"/>
                  <a:ext cx="992187" cy="4206875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32" name="Group 22"/>
                <p:cNvGrpSpPr>
                  <a:grpSpLocks/>
                </p:cNvGrpSpPr>
                <p:nvPr/>
              </p:nvGrpSpPr>
              <p:grpSpPr bwMode="auto">
                <a:xfrm>
                  <a:off x="1" y="1630365"/>
                  <a:ext cx="5762625" cy="4451350"/>
                  <a:chOff x="0" y="752"/>
                  <a:chExt cx="3630" cy="2804"/>
                </a:xfrm>
              </p:grpSpPr>
              <p:pic>
                <p:nvPicPr>
                  <p:cNvPr id="139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0" y="752"/>
                    <a:ext cx="3630" cy="28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4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83" y="1659"/>
                    <a:ext cx="314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141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8" y="1429"/>
                    <a:ext cx="38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2M</a:t>
                    </a:r>
                    <a:r>
                      <a:rPr lang="en-US" b="1" baseline="-25000" dirty="0">
                        <a:solidFill>
                          <a:srgbClr val="FF0000"/>
                        </a:solidFill>
                      </a:rPr>
                      <a:t>B</a:t>
                    </a:r>
                    <a:endParaRPr lang="ru-RU" b="1" baseline="-25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133" name="Rectangle 35"/>
                <p:cNvSpPr>
                  <a:spLocks noChangeArrowheads="1"/>
                </p:cNvSpPr>
                <p:nvPr/>
              </p:nvSpPr>
              <p:spPr bwMode="auto">
                <a:xfrm>
                  <a:off x="3600400" y="1473203"/>
                  <a:ext cx="2088232" cy="417646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34" name="Rectangle 38"/>
                <p:cNvSpPr>
                  <a:spLocks noChangeArrowheads="1"/>
                </p:cNvSpPr>
                <p:nvPr/>
              </p:nvSpPr>
              <p:spPr bwMode="auto">
                <a:xfrm>
                  <a:off x="1619672" y="1916832"/>
                  <a:ext cx="936104" cy="360040"/>
                </a:xfrm>
                <a:prstGeom prst="rect">
                  <a:avLst/>
                </a:prstGeom>
                <a:solidFill>
                  <a:schemeClr val="bg1">
                    <a:alpha val="78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35" name="Rectangle 59"/>
                <p:cNvSpPr>
                  <a:spLocks noChangeArrowheads="1"/>
                </p:cNvSpPr>
                <p:nvPr/>
              </p:nvSpPr>
              <p:spPr bwMode="auto">
                <a:xfrm>
                  <a:off x="648073" y="2121275"/>
                  <a:ext cx="936104" cy="3528392"/>
                </a:xfrm>
                <a:prstGeom prst="rect">
                  <a:avLst/>
                </a:prstGeom>
                <a:solidFill>
                  <a:schemeClr val="bg1">
                    <a:alpha val="78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2411760" y="2564904"/>
                  <a:ext cx="6142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b="1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π</a:t>
                  </a:r>
                  <a:r>
                    <a:rPr lang="en-US" b="1" baseline="30000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+</a:t>
                  </a:r>
                  <a:r>
                    <a:rPr lang="el-GR" b="1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π</a:t>
                  </a:r>
                  <a:r>
                    <a:rPr lang="el-GR" b="1" baseline="3000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−</a:t>
                  </a:r>
                  <a:endParaRPr lang="en-GB" b="1" baseline="30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37" name="Прямая со стрелкой 136"/>
                <p:cNvCxnSpPr/>
                <p:nvPr/>
              </p:nvCxnSpPr>
              <p:spPr>
                <a:xfrm>
                  <a:off x="2088232" y="2508672"/>
                  <a:ext cx="792088" cy="93610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Прямая со стрелкой 137"/>
                <p:cNvCxnSpPr/>
                <p:nvPr/>
              </p:nvCxnSpPr>
              <p:spPr>
                <a:xfrm>
                  <a:off x="2088232" y="2508672"/>
                  <a:ext cx="827586" cy="16561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Rectangle 35"/>
              <p:cNvSpPr>
                <a:spLocks noChangeArrowheads="1"/>
              </p:cNvSpPr>
              <p:nvPr/>
            </p:nvSpPr>
            <p:spPr bwMode="auto">
              <a:xfrm>
                <a:off x="1440160" y="3084736"/>
                <a:ext cx="900608" cy="2520280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126" name="Oval 27"/>
            <p:cNvSpPr>
              <a:spLocks noChangeArrowheads="1"/>
            </p:cNvSpPr>
            <p:nvPr/>
          </p:nvSpPr>
          <p:spPr bwMode="auto">
            <a:xfrm>
              <a:off x="2890341" y="4486572"/>
              <a:ext cx="817563" cy="3825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27" name="Oval 27"/>
            <p:cNvSpPr>
              <a:spLocks noChangeArrowheads="1"/>
            </p:cNvSpPr>
            <p:nvPr/>
          </p:nvSpPr>
          <p:spPr bwMode="auto">
            <a:xfrm>
              <a:off x="2987824" y="3717032"/>
              <a:ext cx="817563" cy="3825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339752" y="3861048"/>
              <a:ext cx="614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</a:t>
              </a:r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l-GR" b="1" baseline="3000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21029" name="Text Box 5"/>
          <p:cNvSpPr txBox="1">
            <a:spLocks noChangeArrowheads="1"/>
          </p:cNvSpPr>
          <p:nvPr/>
        </p:nvSpPr>
        <p:spPr bwMode="auto">
          <a:xfrm>
            <a:off x="142844" y="1428736"/>
            <a:ext cx="2622834" cy="800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sz="1600" b="1" dirty="0">
                <a:solidFill>
                  <a:srgbClr val="C00000"/>
                </a:solidFill>
                <a:sym typeface="Symbol" pitchFamily="18" charset="2"/>
              </a:rPr>
              <a:t>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M</a:t>
            </a:r>
            <a:r>
              <a:rPr lang="en-US" sz="1600" b="1" baseline="-25000" dirty="0">
                <a:solidFill>
                  <a:srgbClr val="C00000"/>
                </a:solidFill>
                <a:sym typeface="Symbol" pitchFamily="18" charset="2"/>
              </a:rPr>
              <a:t>HF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(1P) = </a:t>
            </a:r>
            <a:r>
              <a:rPr lang="en-US" sz="1600" b="1" dirty="0" smtClean="0">
                <a:solidFill>
                  <a:srgbClr val="C00000"/>
                </a:solidFill>
              </a:rPr>
              <a:t>0.8 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 1.1 MeV</a:t>
            </a:r>
          </a:p>
          <a:p>
            <a:r>
              <a:rPr lang="ru-RU" sz="1600" b="1" dirty="0">
                <a:solidFill>
                  <a:srgbClr val="C00000"/>
                </a:solidFill>
                <a:sym typeface="Symbol" pitchFamily="18" charset="2"/>
              </a:rPr>
              <a:t>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M</a:t>
            </a:r>
            <a:r>
              <a:rPr lang="en-US" sz="1600" b="1" baseline="-25000" dirty="0">
                <a:solidFill>
                  <a:srgbClr val="C00000"/>
                </a:solidFill>
                <a:sym typeface="Symbol" pitchFamily="18" charset="2"/>
              </a:rPr>
              <a:t>HF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(2P) = </a:t>
            </a:r>
            <a:r>
              <a:rPr lang="en-US" sz="1600" b="1" dirty="0" smtClean="0">
                <a:solidFill>
                  <a:srgbClr val="C00000"/>
                </a:solidFill>
                <a:sym typeface="Symbol" pitchFamily="18" charset="2"/>
              </a:rPr>
              <a:t>0.5 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 1.2 </a:t>
            </a:r>
            <a:r>
              <a:rPr lang="en-US" sz="1600" b="1" dirty="0" smtClean="0">
                <a:solidFill>
                  <a:srgbClr val="C00000"/>
                </a:solidFill>
                <a:sym typeface="Symbol" pitchFamily="18" charset="2"/>
              </a:rPr>
              <a:t>MeV</a:t>
            </a:r>
          </a:p>
          <a:p>
            <a:r>
              <a:rPr lang="en-US" sz="1400" b="1" i="1" dirty="0" smtClean="0"/>
              <a:t>consistent with zero,  as expected</a:t>
            </a:r>
            <a:endParaRPr lang="ru-RU" sz="1400" b="1" i="1" dirty="0" smtClean="0"/>
          </a:p>
        </p:txBody>
      </p:sp>
      <p:sp>
        <p:nvSpPr>
          <p:cNvPr id="1921186" name="Text Box 162"/>
          <p:cNvSpPr txBox="1">
            <a:spLocks noChangeArrowheads="1"/>
          </p:cNvSpPr>
          <p:nvPr/>
        </p:nvSpPr>
        <p:spPr bwMode="auto">
          <a:xfrm>
            <a:off x="857224" y="5715016"/>
            <a:ext cx="677813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 dirty="0">
                <a:solidFill>
                  <a:srgbClr val="002060"/>
                </a:solidFill>
              </a:rPr>
              <a:t>Large </a:t>
            </a:r>
            <a:r>
              <a:rPr lang="en-US" b="1" u="sng" dirty="0" smtClean="0">
                <a:solidFill>
                  <a:srgbClr val="002060"/>
                </a:solidFill>
              </a:rPr>
              <a:t>h</a:t>
            </a:r>
            <a:r>
              <a:rPr lang="en-US" b="1" u="sng" baseline="-25000" dirty="0" smtClean="0">
                <a:solidFill>
                  <a:srgbClr val="002060"/>
                </a:solidFill>
              </a:rPr>
              <a:t>b</a:t>
            </a:r>
            <a:r>
              <a:rPr lang="en-US" b="1" u="sng" dirty="0" smtClean="0">
                <a:solidFill>
                  <a:srgbClr val="002060"/>
                </a:solidFill>
              </a:rPr>
              <a:t>(1P,2P</a:t>
            </a:r>
            <a:r>
              <a:rPr lang="en-US" b="1" u="sng" dirty="0">
                <a:solidFill>
                  <a:srgbClr val="002060"/>
                </a:solidFill>
              </a:rPr>
              <a:t>) </a:t>
            </a:r>
            <a:r>
              <a:rPr lang="en-US" b="1" u="sng" dirty="0">
                <a:solidFill>
                  <a:srgbClr val="002060"/>
                </a:solidFill>
                <a:sym typeface="Symbol" pitchFamily="18" charset="2"/>
              </a:rPr>
              <a:t>production </a:t>
            </a:r>
            <a:r>
              <a:rPr lang="en-US" b="1" u="sng" dirty="0" smtClean="0">
                <a:solidFill>
                  <a:srgbClr val="002060"/>
                </a:solidFill>
                <a:sym typeface="Symbol" pitchFamily="18" charset="2"/>
              </a:rPr>
              <a:t>rates! Unknown intermediate state? </a:t>
            </a:r>
            <a:endParaRPr lang="en-US" b="1" u="sng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2470682" y="-24"/>
            <a:ext cx="4077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Observation of  h</a:t>
            </a:r>
            <a:r>
              <a:rPr lang="en-US" sz="2800" b="1" baseline="-25000" dirty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(1P,2P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)</a:t>
            </a:r>
            <a:endParaRPr lang="en-US" sz="2800" b="1" dirty="0">
              <a:solidFill>
                <a:srgbClr val="C00000"/>
              </a:solidFill>
              <a:sym typeface="Symbol" pitchFamily="18" charset="2"/>
            </a:endParaRPr>
          </a:p>
        </p:txBody>
      </p:sp>
      <p:pic>
        <p:nvPicPr>
          <p:cNvPr id="14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723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46"/>
          <p:cNvSpPr txBox="1"/>
          <p:nvPr/>
        </p:nvSpPr>
        <p:spPr>
          <a:xfrm>
            <a:off x="5929322" y="6140255"/>
            <a:ext cx="309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CLEO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large  e</a:t>
            </a:r>
            <a:r>
              <a:rPr lang="en-US" b="1" baseline="30000" dirty="0" smtClean="0">
                <a:solidFill>
                  <a:srgbClr val="C00000"/>
                </a:solidFill>
              </a:rPr>
              <a:t>+</a:t>
            </a:r>
            <a:r>
              <a:rPr lang="en-US" b="1" dirty="0" smtClean="0">
                <a:solidFill>
                  <a:srgbClr val="C00000"/>
                </a:solidFill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cs typeface="Times New Roman"/>
              </a:rPr>
              <a:t>−</a:t>
            </a:r>
            <a:r>
              <a:rPr lang="en-US" b="1" dirty="0" smtClean="0">
                <a:solidFill>
                  <a:srgbClr val="C00000"/>
                </a:solidFill>
                <a:cs typeface="Times New Roman"/>
              </a:rPr>
              <a:t>→Y(4260)</a:t>
            </a:r>
            <a:r>
              <a:rPr lang="el-GR" b="1" dirty="0" smtClean="0">
                <a:solidFill>
                  <a:srgbClr val="C00000"/>
                </a:solidFill>
                <a:cs typeface="Times New Roman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cs typeface="Times New Roman"/>
              </a:rPr>
              <a:t>h</a:t>
            </a:r>
            <a:r>
              <a:rPr lang="en-US" b="1" baseline="-25000" dirty="0" smtClean="0">
                <a:solidFill>
                  <a:srgbClr val="C00000"/>
                </a:solidFill>
                <a:cs typeface="Times New Roman"/>
              </a:rPr>
              <a:t>c</a:t>
            </a:r>
            <a:r>
              <a:rPr lang="el-GR" b="1" dirty="0" smtClean="0">
                <a:solidFill>
                  <a:srgbClr val="C00000"/>
                </a:solidFill>
                <a:cs typeface="Times New Roman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cs typeface="Times New Roman"/>
              </a:rPr>
              <a:t>+</a:t>
            </a:r>
            <a:r>
              <a:rPr lang="el-GR" b="1" dirty="0" smtClean="0">
                <a:solidFill>
                  <a:srgbClr val="C00000"/>
                </a:solidFill>
                <a:cs typeface="Times New Roman"/>
              </a:rPr>
              <a:t>π</a:t>
            </a:r>
            <a:r>
              <a:rPr lang="el-GR" b="1" baseline="30000" dirty="0" smtClean="0">
                <a:solidFill>
                  <a:srgbClr val="C00000"/>
                </a:solidFill>
                <a:cs typeface="Times New Roman"/>
              </a:rPr>
              <a:t>–</a:t>
            </a:r>
            <a:endParaRPr lang="en-GB" b="1" baseline="30000" dirty="0">
              <a:solidFill>
                <a:srgbClr val="C00000"/>
              </a:solidFill>
            </a:endParaRPr>
          </a:p>
        </p:txBody>
      </p:sp>
      <p:grpSp>
        <p:nvGrpSpPr>
          <p:cNvPr id="81" name="Группа 80"/>
          <p:cNvGrpSpPr/>
          <p:nvPr/>
        </p:nvGrpSpPr>
        <p:grpSpPr>
          <a:xfrm>
            <a:off x="2643206" y="571480"/>
            <a:ext cx="6429388" cy="2798224"/>
            <a:chOff x="2714612" y="642918"/>
            <a:chExt cx="6429388" cy="2798224"/>
          </a:xfrm>
        </p:grpSpPr>
        <p:grpSp>
          <p:nvGrpSpPr>
            <p:cNvPr id="148" name="Группа 147"/>
            <p:cNvGrpSpPr/>
            <p:nvPr/>
          </p:nvGrpSpPr>
          <p:grpSpPr>
            <a:xfrm>
              <a:off x="2714612" y="642918"/>
              <a:ext cx="6311900" cy="2606675"/>
              <a:chOff x="2667446" y="966341"/>
              <a:chExt cx="6311900" cy="2606675"/>
            </a:xfrm>
          </p:grpSpPr>
          <p:pic>
            <p:nvPicPr>
              <p:cNvPr id="1921143" name="Picture 11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67446" y="966341"/>
                <a:ext cx="6311900" cy="2606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21146" name="Text Box 122"/>
              <p:cNvSpPr txBox="1">
                <a:spLocks noChangeArrowheads="1"/>
              </p:cNvSpPr>
              <p:nvPr/>
            </p:nvSpPr>
            <p:spPr bwMode="auto">
              <a:xfrm>
                <a:off x="3347864" y="1007150"/>
                <a:ext cx="1497526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100" b="1" i="1" dirty="0"/>
                  <a:t>PRL108,032001(2012)</a:t>
                </a:r>
                <a:endParaRPr lang="ru-RU" sz="1100" b="1" i="1" dirty="0"/>
              </a:p>
            </p:txBody>
          </p:sp>
          <p:sp>
            <p:nvSpPr>
              <p:cNvPr id="1921147" name="Freeform 123"/>
              <p:cNvSpPr>
                <a:spLocks/>
              </p:cNvSpPr>
              <p:nvPr/>
            </p:nvSpPr>
            <p:spPr bwMode="auto">
              <a:xfrm>
                <a:off x="6193284" y="2485231"/>
                <a:ext cx="93662" cy="554038"/>
              </a:xfrm>
              <a:custGeom>
                <a:avLst/>
                <a:gdLst/>
                <a:ahLst/>
                <a:cxnLst>
                  <a:cxn ang="0">
                    <a:pos x="0" y="540"/>
                  </a:cxn>
                  <a:cxn ang="0">
                    <a:pos x="72" y="0"/>
                  </a:cxn>
                  <a:cxn ang="0">
                    <a:pos x="144" y="549"/>
                  </a:cxn>
                  <a:cxn ang="0">
                    <a:pos x="0" y="540"/>
                  </a:cxn>
                </a:cxnLst>
                <a:rect l="0" t="0" r="r" b="b"/>
                <a:pathLst>
                  <a:path w="144" h="549">
                    <a:moveTo>
                      <a:pt x="0" y="540"/>
                    </a:moveTo>
                    <a:lnTo>
                      <a:pt x="72" y="0"/>
                    </a:lnTo>
                    <a:lnTo>
                      <a:pt x="144" y="54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921148" name="Freeform 124"/>
              <p:cNvSpPr>
                <a:spLocks/>
              </p:cNvSpPr>
              <p:nvPr/>
            </p:nvSpPr>
            <p:spPr bwMode="auto">
              <a:xfrm>
                <a:off x="7971284" y="2078831"/>
                <a:ext cx="93662" cy="981075"/>
              </a:xfrm>
              <a:custGeom>
                <a:avLst/>
                <a:gdLst/>
                <a:ahLst/>
                <a:cxnLst>
                  <a:cxn ang="0">
                    <a:pos x="0" y="540"/>
                  </a:cxn>
                  <a:cxn ang="0">
                    <a:pos x="72" y="0"/>
                  </a:cxn>
                  <a:cxn ang="0">
                    <a:pos x="144" y="549"/>
                  </a:cxn>
                  <a:cxn ang="0">
                    <a:pos x="0" y="540"/>
                  </a:cxn>
                </a:cxnLst>
                <a:rect l="0" t="0" r="r" b="b"/>
                <a:pathLst>
                  <a:path w="144" h="549">
                    <a:moveTo>
                      <a:pt x="0" y="540"/>
                    </a:moveTo>
                    <a:lnTo>
                      <a:pt x="72" y="0"/>
                    </a:lnTo>
                    <a:lnTo>
                      <a:pt x="144" y="54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921176" name="Rectangle 152"/>
              <p:cNvSpPr>
                <a:spLocks noChangeArrowheads="1"/>
              </p:cNvSpPr>
              <p:nvPr/>
            </p:nvSpPr>
            <p:spPr bwMode="auto">
              <a:xfrm>
                <a:off x="5967859" y="2026444"/>
                <a:ext cx="428625" cy="271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921178" name="Rectangle 154"/>
              <p:cNvSpPr>
                <a:spLocks noChangeArrowheads="1"/>
              </p:cNvSpPr>
              <p:nvPr/>
            </p:nvSpPr>
            <p:spPr bwMode="auto">
              <a:xfrm>
                <a:off x="7682359" y="1597819"/>
                <a:ext cx="428625" cy="271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921174" name="Text Box 150"/>
              <p:cNvSpPr txBox="1">
                <a:spLocks noChangeArrowheads="1"/>
              </p:cNvSpPr>
              <p:nvPr/>
            </p:nvSpPr>
            <p:spPr bwMode="auto">
              <a:xfrm>
                <a:off x="7460109" y="1542256"/>
                <a:ext cx="8082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 b="1" dirty="0">
                    <a:solidFill>
                      <a:srgbClr val="CC0000"/>
                    </a:solidFill>
                    <a:sym typeface="Symbol" pitchFamily="18" charset="2"/>
                  </a:rPr>
                  <a:t>h</a:t>
                </a:r>
                <a:r>
                  <a:rPr lang="en-US" sz="1800" b="1" baseline="-25000" dirty="0">
                    <a:solidFill>
                      <a:srgbClr val="CC0000"/>
                    </a:solidFill>
                    <a:sym typeface="Symbol" pitchFamily="18" charset="2"/>
                  </a:rPr>
                  <a:t>b</a:t>
                </a:r>
                <a:r>
                  <a:rPr lang="en-US" sz="1800" b="1" dirty="0">
                    <a:solidFill>
                      <a:srgbClr val="CC0000"/>
                    </a:solidFill>
                    <a:sym typeface="Symbol" pitchFamily="18" charset="2"/>
                  </a:rPr>
                  <a:t>(2P)</a:t>
                </a:r>
                <a:endParaRPr lang="ru-RU" sz="1800" b="1" dirty="0">
                  <a:solidFill>
                    <a:srgbClr val="CC0000"/>
                  </a:solidFill>
                  <a:sym typeface="Symbol" pitchFamily="18" charset="2"/>
                </a:endParaRPr>
              </a:p>
            </p:txBody>
          </p:sp>
          <p:sp>
            <p:nvSpPr>
              <p:cNvPr id="1921175" name="Text Box 151"/>
              <p:cNvSpPr txBox="1">
                <a:spLocks noChangeArrowheads="1"/>
              </p:cNvSpPr>
              <p:nvPr/>
            </p:nvSpPr>
            <p:spPr bwMode="auto">
              <a:xfrm>
                <a:off x="5756721" y="1913731"/>
                <a:ext cx="8082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 b="1" dirty="0">
                    <a:solidFill>
                      <a:srgbClr val="CC0000"/>
                    </a:solidFill>
                    <a:sym typeface="Symbol" pitchFamily="18" charset="2"/>
                  </a:rPr>
                  <a:t>h</a:t>
                </a:r>
                <a:r>
                  <a:rPr lang="en-US" sz="1800" b="1" baseline="-25000" dirty="0">
                    <a:solidFill>
                      <a:srgbClr val="CC0000"/>
                    </a:solidFill>
                    <a:sym typeface="Symbol" pitchFamily="18" charset="2"/>
                  </a:rPr>
                  <a:t>b</a:t>
                </a:r>
                <a:r>
                  <a:rPr lang="en-US" sz="1800" b="1" dirty="0">
                    <a:solidFill>
                      <a:srgbClr val="CC0000"/>
                    </a:solidFill>
                    <a:sym typeface="Symbol" pitchFamily="18" charset="2"/>
                  </a:rPr>
                  <a:t>(1P)</a:t>
                </a:r>
                <a:endParaRPr lang="ru-RU" sz="1800" b="1" dirty="0">
                  <a:solidFill>
                    <a:srgbClr val="CC0000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921042" name="Text Box 18"/>
            <p:cNvSpPr txBox="1">
              <a:spLocks noChangeArrowheads="1"/>
            </p:cNvSpPr>
            <p:nvPr/>
          </p:nvSpPr>
          <p:spPr bwMode="auto">
            <a:xfrm>
              <a:off x="7758684" y="3071810"/>
              <a:ext cx="1385316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sz="2400" b="1" baseline="-25000" dirty="0" smtClean="0">
                  <a:solidFill>
                    <a:srgbClr val="FF0000"/>
                  </a:solidFill>
                </a:rPr>
                <a:t>miss</a:t>
              </a:r>
              <a:r>
                <a:rPr lang="en-US" b="1" dirty="0">
                  <a:solidFill>
                    <a:srgbClr val="FF0000"/>
                  </a:solidFill>
                </a:rPr>
                <a:t>(</a:t>
              </a:r>
              <a:r>
                <a:rPr lang="en-US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400" b="1" baseline="30000" dirty="0">
                  <a:solidFill>
                    <a:srgbClr val="FF0000"/>
                  </a:solidFill>
                  <a:sym typeface="Symbol" pitchFamily="18" charset="2"/>
                </a:rPr>
                <a:t>+</a:t>
              </a:r>
              <a:r>
                <a:rPr lang="en-US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400" b="1" baseline="30000" dirty="0">
                  <a:solidFill>
                    <a:srgbClr val="FF0000"/>
                  </a:solidFill>
                  <a:sym typeface="Symbol" pitchFamily="18" charset="2"/>
                </a:rPr>
                <a:t>-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 Box 4"/>
            <p:cNvSpPr txBox="1">
              <a:spLocks noChangeArrowheads="1"/>
            </p:cNvSpPr>
            <p:nvPr/>
          </p:nvSpPr>
          <p:spPr bwMode="auto">
            <a:xfrm>
              <a:off x="3857620" y="885750"/>
              <a:ext cx="269176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 smtClean="0"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sym typeface="Symbol" pitchFamily="18" charset="2"/>
                </a:rPr>
                <a:t>+</a:t>
              </a:r>
              <a:r>
                <a:rPr lang="en-US" sz="2000" b="1" dirty="0" smtClean="0"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cs typeface="Times New Roman"/>
                  <a:sym typeface="Symbol" pitchFamily="18" charset="2"/>
                </a:rPr>
                <a:t>−</a:t>
              </a:r>
              <a:r>
                <a:rPr lang="ru-RU" sz="2000" b="1" dirty="0" smtClean="0"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ym typeface="Symbol" pitchFamily="18" charset="2"/>
                </a:rPr>
                <a:t> </a:t>
              </a:r>
              <a:r>
                <a:rPr lang="ru-RU" sz="2000" b="1" dirty="0">
                  <a:sym typeface="Symbol" pitchFamily="18" charset="2"/>
                </a:rPr>
                <a:t>(5</a:t>
              </a:r>
              <a:r>
                <a:rPr lang="en-US" sz="2000" b="1" dirty="0">
                  <a:sym typeface="Symbol" pitchFamily="18" charset="2"/>
                </a:rPr>
                <a:t>S) </a:t>
              </a:r>
              <a:r>
                <a:rPr lang="en-US" sz="2000" b="1" dirty="0" smtClean="0"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ym typeface="Symbol" pitchFamily="18" charset="2"/>
                </a:rPr>
                <a:t>X 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>
                  <a:solidFill>
                    <a:srgbClr val="FF0000"/>
                  </a:solidFill>
                  <a:sym typeface="Symbol" pitchFamily="18" charset="2"/>
                </a:rPr>
                <a:t>+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>
                  <a:solidFill>
                    <a:srgbClr val="FF0000"/>
                  </a:solidFill>
                  <a:sym typeface="Symbol" pitchFamily="18" charset="2"/>
                </a:rPr>
                <a:t>–</a:t>
              </a:r>
              <a:r>
                <a:rPr lang="en-US" sz="2000" b="1" dirty="0">
                  <a:solidFill>
                    <a:srgbClr val="FF0000"/>
                  </a:solidFill>
                  <a:sym typeface="Symbol" pitchFamily="18" charset="2"/>
                </a:rPr>
                <a:t>  </a:t>
              </a:r>
              <a:endParaRPr lang="ru-RU" sz="2000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79" name="Равнобедренный треугольник 78"/>
            <p:cNvSpPr/>
            <p:nvPr/>
          </p:nvSpPr>
          <p:spPr>
            <a:xfrm>
              <a:off x="6786578" y="1071546"/>
              <a:ext cx="214314" cy="1643074"/>
            </a:xfrm>
            <a:prstGeom prst="triangle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7000892" y="785794"/>
              <a:ext cx="782587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  <a:sym typeface="Symbol" pitchFamily="18" charset="2"/>
                </a:rPr>
                <a:t>(</a:t>
              </a:r>
              <a:r>
                <a:rPr lang="en-US" b="1" dirty="0" smtClean="0">
                  <a:solidFill>
                    <a:srgbClr val="002060"/>
                  </a:solidFill>
                  <a:sym typeface="Symbol" pitchFamily="18" charset="2"/>
                </a:rPr>
                <a:t>2S) </a:t>
              </a:r>
              <a:endParaRPr lang="ru-RU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929058" y="3071810"/>
            <a:ext cx="5072066" cy="1428760"/>
            <a:chOff x="3929058" y="3071810"/>
            <a:chExt cx="5072066" cy="1428760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3929058" y="3071810"/>
              <a:ext cx="2454518" cy="1428760"/>
              <a:chOff x="5857884" y="3357562"/>
              <a:chExt cx="2454518" cy="1428760"/>
            </a:xfrm>
          </p:grpSpPr>
          <p:sp>
            <p:nvSpPr>
              <p:cNvPr id="1921028" name="Text Box 4"/>
              <p:cNvSpPr txBox="1">
                <a:spLocks noChangeArrowheads="1"/>
              </p:cNvSpPr>
              <p:nvPr/>
            </p:nvSpPr>
            <p:spPr bwMode="auto">
              <a:xfrm>
                <a:off x="5857884" y="3714752"/>
                <a:ext cx="2454518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C00000"/>
                    </a:solidFill>
                    <a:sym typeface="Symbol" pitchFamily="18" charset="2"/>
                  </a:rPr>
                  <a:t></a:t>
                </a:r>
                <a:r>
                  <a:rPr lang="ru-RU" sz="2000" b="1" dirty="0">
                    <a:solidFill>
                      <a:srgbClr val="C00000"/>
                    </a:solidFill>
                    <a:sym typeface="Symbol" pitchFamily="18" charset="2"/>
                  </a:rPr>
                  <a:t>(5</a:t>
                </a:r>
                <a:r>
                  <a:rPr lang="en-US" sz="2000" b="1" dirty="0">
                    <a:solidFill>
                      <a:srgbClr val="C00000"/>
                    </a:solidFill>
                    <a:sym typeface="Symbol" pitchFamily="18" charset="2"/>
                  </a:rPr>
                  <a:t>S) </a:t>
                </a:r>
                <a:r>
                  <a:rPr lang="en-US" sz="2000" b="1" dirty="0" smtClean="0">
                    <a:solidFill>
                      <a:srgbClr val="C00000"/>
                    </a:solidFill>
                    <a:cs typeface="Times New Roman"/>
                    <a:sym typeface="Symbol" pitchFamily="18" charset="2"/>
                  </a:rPr>
                  <a:t>→</a:t>
                </a:r>
                <a:r>
                  <a:rPr lang="en-US" sz="2000" b="1" dirty="0" smtClean="0">
                    <a:solidFill>
                      <a:srgbClr val="C00000"/>
                    </a:solidFill>
                    <a:sym typeface="Symbol" pitchFamily="18" charset="2"/>
                  </a:rPr>
                  <a:t> h</a:t>
                </a:r>
                <a:r>
                  <a:rPr lang="en-US" sz="2000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b</a:t>
                </a:r>
                <a:r>
                  <a:rPr lang="en-US" sz="2000" b="1" dirty="0" smtClean="0">
                    <a:solidFill>
                      <a:srgbClr val="C00000"/>
                    </a:solidFill>
                    <a:sym typeface="Symbol" pitchFamily="18" charset="2"/>
                  </a:rPr>
                  <a:t>(nP) </a:t>
                </a:r>
                <a:r>
                  <a:rPr lang="ru-RU" sz="2000" b="1" dirty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en-US" sz="2000" b="1" baseline="30000" dirty="0">
                    <a:solidFill>
                      <a:srgbClr val="C00000"/>
                    </a:solidFill>
                    <a:sym typeface="Symbol" pitchFamily="18" charset="2"/>
                  </a:rPr>
                  <a:t>+</a:t>
                </a:r>
                <a:r>
                  <a:rPr lang="ru-RU" sz="2000" b="1" dirty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en-US" sz="2000" b="1" baseline="30000" dirty="0">
                    <a:solidFill>
                      <a:srgbClr val="C00000"/>
                    </a:solidFill>
                    <a:sym typeface="Symbol" pitchFamily="18" charset="2"/>
                  </a:rPr>
                  <a:t>–</a:t>
                </a:r>
                <a:r>
                  <a:rPr lang="en-US" sz="2000" b="1" dirty="0">
                    <a:solidFill>
                      <a:srgbClr val="C00000"/>
                    </a:solidFill>
                    <a:sym typeface="Symbol" pitchFamily="18" charset="2"/>
                  </a:rPr>
                  <a:t> </a:t>
                </a:r>
                <a:endParaRPr lang="en-US" sz="2000" b="1" dirty="0" smtClean="0">
                  <a:solidFill>
                    <a:srgbClr val="C00000"/>
                  </a:solidFill>
                  <a:sym typeface="Symbol" pitchFamily="18" charset="2"/>
                </a:endParaRPr>
              </a:p>
              <a:p>
                <a:r>
                  <a:rPr lang="ru-RU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(5</a:t>
                </a:r>
                <a:r>
                  <a:rPr lang="en-US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S) </a:t>
                </a:r>
                <a:r>
                  <a:rPr lang="en-US" sz="2000" b="1" dirty="0" smtClean="0">
                    <a:solidFill>
                      <a:srgbClr val="002060"/>
                    </a:solidFill>
                    <a:cs typeface="Times New Roman"/>
                    <a:sym typeface="Symbol" pitchFamily="18" charset="2"/>
                  </a:rPr>
                  <a:t>→</a:t>
                </a:r>
                <a:r>
                  <a:rPr lang="en-US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 </a:t>
                </a:r>
                <a:r>
                  <a:rPr lang="ru-RU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(</a:t>
                </a:r>
                <a:r>
                  <a:rPr lang="en-US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2S) </a:t>
                </a:r>
                <a:r>
                  <a:rPr lang="ru-RU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</a:t>
                </a:r>
                <a:r>
                  <a:rPr lang="en-US" sz="2000" b="1" baseline="30000" dirty="0" smtClean="0">
                    <a:solidFill>
                      <a:srgbClr val="002060"/>
                    </a:solidFill>
                    <a:sym typeface="Symbol" pitchFamily="18" charset="2"/>
                  </a:rPr>
                  <a:t>+</a:t>
                </a:r>
                <a:r>
                  <a:rPr lang="ru-RU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</a:t>
                </a:r>
                <a:r>
                  <a:rPr lang="en-US" sz="2000" b="1" baseline="30000" dirty="0" smtClean="0">
                    <a:solidFill>
                      <a:srgbClr val="002060"/>
                    </a:solidFill>
                    <a:sym typeface="Symbol" pitchFamily="18" charset="2"/>
                  </a:rPr>
                  <a:t>–</a:t>
                </a:r>
                <a:r>
                  <a:rPr lang="en-US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  </a:t>
                </a:r>
                <a:endParaRPr lang="ru-RU" sz="2000" b="1" dirty="0" smtClean="0">
                  <a:solidFill>
                    <a:srgbClr val="002060"/>
                  </a:solidFill>
                  <a:sym typeface="Symbol" pitchFamily="18" charset="2"/>
                </a:endParaRPr>
              </a:p>
              <a:p>
                <a:r>
                  <a:rPr lang="en-US" sz="2000" b="1" dirty="0" smtClean="0">
                    <a:solidFill>
                      <a:srgbClr val="002060"/>
                    </a:solidFill>
                    <a:sym typeface="Symbol" pitchFamily="18" charset="2"/>
                  </a:rPr>
                  <a:t> </a:t>
                </a:r>
                <a:endParaRPr lang="ru-RU" sz="2000" b="1" dirty="0">
                  <a:solidFill>
                    <a:srgbClr val="002060"/>
                  </a:solidFill>
                  <a:sym typeface="Symbol" pitchFamily="18" charset="2"/>
                </a:endParaRPr>
              </a:p>
            </p:txBody>
          </p:sp>
          <p:grpSp>
            <p:nvGrpSpPr>
              <p:cNvPr id="60" name="Группа 59"/>
              <p:cNvGrpSpPr/>
              <p:nvPr/>
            </p:nvGrpSpPr>
            <p:grpSpPr>
              <a:xfrm>
                <a:off x="6000760" y="3357562"/>
                <a:ext cx="500066" cy="428628"/>
                <a:chOff x="6429388" y="5000636"/>
                <a:chExt cx="500066" cy="428628"/>
              </a:xfrm>
            </p:grpSpPr>
            <p:sp>
              <p:nvSpPr>
                <p:cNvPr id="53" name="Овал 52"/>
                <p:cNvSpPr/>
                <p:nvPr/>
              </p:nvSpPr>
              <p:spPr>
                <a:xfrm>
                  <a:off x="6429388" y="5000636"/>
                  <a:ext cx="500066" cy="428628"/>
                </a:xfrm>
                <a:prstGeom prst="ellipse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57" name="Прямая со стрелкой 56"/>
                <p:cNvCxnSpPr/>
                <p:nvPr/>
              </p:nvCxnSpPr>
              <p:spPr>
                <a:xfrm rot="5400000" flipH="1" flipV="1">
                  <a:off x="6643702" y="5214950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 стрелкой 58"/>
                <p:cNvCxnSpPr/>
                <p:nvPr/>
              </p:nvCxnSpPr>
              <p:spPr>
                <a:xfrm rot="5400000" flipH="1" flipV="1">
                  <a:off x="6430182" y="5214156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6000760" y="4357694"/>
                <a:ext cx="500066" cy="428628"/>
                <a:chOff x="6429388" y="5000636"/>
                <a:chExt cx="500066" cy="428628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429388" y="5000636"/>
                  <a:ext cx="500066" cy="428628"/>
                </a:xfrm>
                <a:prstGeom prst="ellipse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63" name="Прямая со стрелкой 62"/>
                <p:cNvCxnSpPr/>
                <p:nvPr/>
              </p:nvCxnSpPr>
              <p:spPr>
                <a:xfrm rot="5400000" flipH="1" flipV="1">
                  <a:off x="6643702" y="5214950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 стрелкой 63"/>
                <p:cNvCxnSpPr/>
                <p:nvPr/>
              </p:nvCxnSpPr>
              <p:spPr>
                <a:xfrm rot="5400000" flipH="1" flipV="1">
                  <a:off x="6430182" y="5214156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Группа 64"/>
              <p:cNvGrpSpPr/>
              <p:nvPr/>
            </p:nvGrpSpPr>
            <p:grpSpPr>
              <a:xfrm>
                <a:off x="7072330" y="4357694"/>
                <a:ext cx="500066" cy="428628"/>
                <a:chOff x="6429388" y="5000636"/>
                <a:chExt cx="500066" cy="428628"/>
              </a:xfrm>
            </p:grpSpPr>
            <p:sp>
              <p:nvSpPr>
                <p:cNvPr id="66" name="Овал 65"/>
                <p:cNvSpPr/>
                <p:nvPr/>
              </p:nvSpPr>
              <p:spPr>
                <a:xfrm>
                  <a:off x="6429388" y="5000636"/>
                  <a:ext cx="500066" cy="428628"/>
                </a:xfrm>
                <a:prstGeom prst="ellipse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67" name="Прямая со стрелкой 66"/>
                <p:cNvCxnSpPr/>
                <p:nvPr/>
              </p:nvCxnSpPr>
              <p:spPr>
                <a:xfrm rot="5400000" flipH="1" flipV="1">
                  <a:off x="6643702" y="5214950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Прямая со стрелкой 67"/>
                <p:cNvCxnSpPr/>
                <p:nvPr/>
              </p:nvCxnSpPr>
              <p:spPr>
                <a:xfrm rot="5400000" flipH="1" flipV="1">
                  <a:off x="6430182" y="5214156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Группа 76"/>
              <p:cNvGrpSpPr/>
              <p:nvPr/>
            </p:nvGrpSpPr>
            <p:grpSpPr>
              <a:xfrm>
                <a:off x="7000892" y="3357562"/>
                <a:ext cx="500066" cy="428628"/>
                <a:chOff x="7572396" y="3714752"/>
                <a:chExt cx="500066" cy="428628"/>
              </a:xfrm>
            </p:grpSpPr>
            <p:sp>
              <p:nvSpPr>
                <p:cNvPr id="72" name="Овал 71"/>
                <p:cNvSpPr/>
                <p:nvPr/>
              </p:nvSpPr>
              <p:spPr>
                <a:xfrm>
                  <a:off x="7572396" y="3714752"/>
                  <a:ext cx="500066" cy="428628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74" name="Прямая со стрелкой 73"/>
                <p:cNvCxnSpPr/>
                <p:nvPr/>
              </p:nvCxnSpPr>
              <p:spPr>
                <a:xfrm rot="5400000" flipH="1" flipV="1">
                  <a:off x="7573190" y="3928272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 стрелкой 75"/>
                <p:cNvCxnSpPr/>
                <p:nvPr/>
              </p:nvCxnSpPr>
              <p:spPr>
                <a:xfrm rot="-5400000" flipH="1" flipV="1">
                  <a:off x="7716066" y="3928272"/>
                  <a:ext cx="285752" cy="1588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2" name="Прямоугольник 81"/>
            <p:cNvSpPr/>
            <p:nvPr/>
          </p:nvSpPr>
          <p:spPr>
            <a:xfrm>
              <a:off x="6286512" y="3487167"/>
              <a:ext cx="2714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2060"/>
                  </a:solidFill>
                  <a:sym typeface="Symbol" pitchFamily="18" charset="2"/>
                </a:rPr>
                <a:t>Due to spin flip to be suppressed as ~(</a:t>
              </a:r>
              <a:r>
                <a:rPr lang="el-GR" sz="1600" b="1" dirty="0" smtClean="0">
                  <a:solidFill>
                    <a:srgbClr val="002060"/>
                  </a:solidFill>
                  <a:sym typeface="Symbol" pitchFamily="18" charset="2"/>
                </a:rPr>
                <a:t>Λ</a:t>
              </a:r>
              <a:r>
                <a:rPr lang="en-US" sz="1600" b="1" baseline="-25000" dirty="0" smtClean="0">
                  <a:solidFill>
                    <a:srgbClr val="002060"/>
                  </a:solidFill>
                  <a:sym typeface="Symbol" pitchFamily="18" charset="2"/>
                </a:rPr>
                <a:t>QCD</a:t>
              </a:r>
              <a:r>
                <a:rPr lang="en-US" sz="1600" b="1" dirty="0" smtClean="0">
                  <a:solidFill>
                    <a:srgbClr val="002060"/>
                  </a:solidFill>
                  <a:sym typeface="Symbol" pitchFamily="18" charset="2"/>
                </a:rPr>
                <a:t>/m</a:t>
              </a:r>
              <a:r>
                <a:rPr lang="en-US" sz="1600" b="1" baseline="-25000" dirty="0" smtClean="0">
                  <a:solidFill>
                    <a:srgbClr val="002060"/>
                  </a:solidFill>
                  <a:sym typeface="Symbol" pitchFamily="18" charset="2"/>
                </a:rPr>
                <a:t>b </a:t>
              </a:r>
              <a:r>
                <a:rPr lang="en-US" sz="1600" b="1" dirty="0" smtClean="0">
                  <a:solidFill>
                    <a:srgbClr val="002060"/>
                  </a:solidFill>
                  <a:sym typeface="Symbol" pitchFamily="18" charset="2"/>
                </a:rPr>
                <a:t>)</a:t>
              </a:r>
              <a:r>
                <a:rPr lang="en-US" sz="1600" b="1" baseline="30000" dirty="0" smtClean="0">
                  <a:solidFill>
                    <a:srgbClr val="002060"/>
                  </a:solidFill>
                  <a:sym typeface="Symbol" pitchFamily="18" charset="2"/>
                </a:rPr>
                <a:t>2</a:t>
              </a:r>
              <a:endParaRPr lang="ru-RU" sz="1600" b="1" baseline="30000" dirty="0">
                <a:solidFill>
                  <a:srgbClr val="002060"/>
                </a:solidFill>
              </a:endParaRPr>
            </a:p>
          </p:txBody>
        </p:sp>
        <p:sp>
          <p:nvSpPr>
            <p:cNvPr id="83" name="Стрелка вправо 82"/>
            <p:cNvSpPr/>
            <p:nvPr/>
          </p:nvSpPr>
          <p:spPr>
            <a:xfrm rot="10800000">
              <a:off x="6500826" y="3643314"/>
              <a:ext cx="571504" cy="7143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4000496" y="4643446"/>
            <a:ext cx="4929222" cy="928694"/>
            <a:chOff x="3929058" y="4857760"/>
            <a:chExt cx="4929222" cy="928694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4000496" y="4857760"/>
              <a:ext cx="4808763" cy="880686"/>
              <a:chOff x="4071934" y="3643314"/>
              <a:chExt cx="4808763" cy="880686"/>
            </a:xfrm>
            <a:solidFill>
              <a:srgbClr val="FFFFFF"/>
            </a:solidFill>
          </p:grpSpPr>
          <p:grpSp>
            <p:nvGrpSpPr>
              <p:cNvPr id="50" name="Группа 49"/>
              <p:cNvGrpSpPr/>
              <p:nvPr/>
            </p:nvGrpSpPr>
            <p:grpSpPr>
              <a:xfrm>
                <a:off x="4071934" y="3714752"/>
                <a:ext cx="3960001" cy="809248"/>
                <a:chOff x="4071934" y="3714752"/>
                <a:chExt cx="3960001" cy="809248"/>
              </a:xfrm>
              <a:grpFill/>
            </p:grpSpPr>
            <p:pic>
              <p:nvPicPr>
                <p:cNvPr id="3076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071934" y="3857628"/>
                  <a:ext cx="1857388" cy="50321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07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215074" y="3714752"/>
                  <a:ext cx="1816861" cy="35719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286524" y="4143381"/>
                  <a:ext cx="1714500" cy="38061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5929322" y="3929066"/>
                  <a:ext cx="314510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=</a:t>
                  </a:r>
                  <a:endParaRPr lang="ru-RU" b="1" dirty="0"/>
                </a:p>
              </p:txBody>
            </p:sp>
          </p:grpSp>
          <p:sp>
            <p:nvSpPr>
              <p:cNvPr id="51" name="Прямоугольник 50"/>
              <p:cNvSpPr/>
              <p:nvPr/>
            </p:nvSpPr>
            <p:spPr>
              <a:xfrm>
                <a:off x="8072462" y="3643314"/>
                <a:ext cx="808235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h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b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(1P)</a:t>
                </a:r>
                <a:endParaRPr lang="ru-RU" dirty="0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72462" y="4131238"/>
                <a:ext cx="808235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h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b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(2P)</a:t>
                </a:r>
                <a:endParaRPr lang="ru-RU" dirty="0"/>
              </a:p>
            </p:txBody>
          </p:sp>
        </p:grpSp>
        <p:sp>
          <p:nvSpPr>
            <p:cNvPr id="85" name="Прямоугольник 84"/>
            <p:cNvSpPr/>
            <p:nvPr/>
          </p:nvSpPr>
          <p:spPr>
            <a:xfrm>
              <a:off x="3929058" y="4857760"/>
              <a:ext cx="4929222" cy="92869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1" name="Номер слайда 70"/>
          <p:cNvSpPr>
            <a:spLocks noGrp="1"/>
          </p:cNvSpPr>
          <p:nvPr>
            <p:ph type="sldNum" sz="quarter" idx="12"/>
          </p:nvPr>
        </p:nvSpPr>
        <p:spPr>
          <a:xfrm>
            <a:off x="6724680" y="6286520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149"/>
          <p:cNvGrpSpPr/>
          <p:nvPr/>
        </p:nvGrpSpPr>
        <p:grpSpPr>
          <a:xfrm>
            <a:off x="105519" y="1556792"/>
            <a:ext cx="5762625" cy="5229225"/>
            <a:chOff x="0" y="852488"/>
            <a:chExt cx="5762625" cy="5229225"/>
          </a:xfrm>
        </p:grpSpPr>
        <p:sp>
          <p:nvSpPr>
            <p:cNvPr id="151" name="Rectangle 34"/>
            <p:cNvSpPr>
              <a:spLocks noChangeArrowheads="1"/>
            </p:cNvSpPr>
            <p:nvPr/>
          </p:nvSpPr>
          <p:spPr bwMode="auto">
            <a:xfrm>
              <a:off x="627063" y="852488"/>
              <a:ext cx="992187" cy="42068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0" y="1630363"/>
              <a:ext cx="5762625" cy="4451350"/>
              <a:chOff x="0" y="752"/>
              <a:chExt cx="3630" cy="2804"/>
            </a:xfrm>
          </p:grpSpPr>
          <p:pic>
            <p:nvPicPr>
              <p:cNvPr id="168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752"/>
                <a:ext cx="3630" cy="2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9" name="Line 24"/>
              <p:cNvSpPr>
                <a:spLocks noChangeShapeType="1"/>
              </p:cNvSpPr>
              <p:nvPr/>
            </p:nvSpPr>
            <p:spPr bwMode="auto">
              <a:xfrm>
                <a:off x="383" y="1659"/>
                <a:ext cx="314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70" name="Text Box 26"/>
              <p:cNvSpPr txBox="1">
                <a:spLocks noChangeArrowheads="1"/>
              </p:cNvSpPr>
              <p:nvPr/>
            </p:nvSpPr>
            <p:spPr bwMode="auto">
              <a:xfrm>
                <a:off x="458" y="1429"/>
                <a:ext cx="3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2M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B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1" name="Oval 27"/>
              <p:cNvSpPr>
                <a:spLocks noChangeArrowheads="1"/>
              </p:cNvSpPr>
              <p:nvPr/>
            </p:nvSpPr>
            <p:spPr bwMode="auto">
              <a:xfrm>
                <a:off x="418" y="3000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73" name="Oval 31"/>
              <p:cNvSpPr>
                <a:spLocks noChangeArrowheads="1"/>
              </p:cNvSpPr>
              <p:nvPr/>
            </p:nvSpPr>
            <p:spPr bwMode="auto">
              <a:xfrm>
                <a:off x="2977" y="1997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74" name="Oval 32"/>
              <p:cNvSpPr>
                <a:spLocks noChangeArrowheads="1"/>
              </p:cNvSpPr>
              <p:nvPr/>
            </p:nvSpPr>
            <p:spPr bwMode="auto">
              <a:xfrm>
                <a:off x="2970" y="1716"/>
                <a:ext cx="515" cy="241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153" name="Rectangle 35"/>
            <p:cNvSpPr>
              <a:spLocks noChangeArrowheads="1"/>
            </p:cNvSpPr>
            <p:nvPr/>
          </p:nvSpPr>
          <p:spPr bwMode="auto">
            <a:xfrm>
              <a:off x="3563888" y="1484784"/>
              <a:ext cx="2088232" cy="4176464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4" name="Rectangle 38"/>
            <p:cNvSpPr>
              <a:spLocks noChangeArrowheads="1"/>
            </p:cNvSpPr>
            <p:nvPr/>
          </p:nvSpPr>
          <p:spPr bwMode="auto">
            <a:xfrm>
              <a:off x="1619672" y="1916832"/>
              <a:ext cx="936104" cy="36004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5" name="Line 15"/>
            <p:cNvSpPr>
              <a:spLocks noChangeShapeType="1"/>
            </p:cNvSpPr>
            <p:nvPr/>
          </p:nvSpPr>
          <p:spPr bwMode="auto">
            <a:xfrm flipH="1">
              <a:off x="1236663" y="3484563"/>
              <a:ext cx="781050" cy="195421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6" name="Line 16"/>
            <p:cNvSpPr>
              <a:spLocks noChangeShapeType="1"/>
            </p:cNvSpPr>
            <p:nvPr/>
          </p:nvSpPr>
          <p:spPr bwMode="auto">
            <a:xfrm flipH="1">
              <a:off x="1255713" y="4168776"/>
              <a:ext cx="968375" cy="127635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7" name="Text Box 19"/>
            <p:cNvSpPr txBox="1">
              <a:spLocks noChangeArrowheads="1"/>
            </p:cNvSpPr>
            <p:nvPr/>
          </p:nvSpPr>
          <p:spPr bwMode="auto">
            <a:xfrm>
              <a:off x="1691928" y="4077072"/>
              <a:ext cx="431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00B05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158" name="Rectangle 59"/>
            <p:cNvSpPr>
              <a:spLocks noChangeArrowheads="1"/>
            </p:cNvSpPr>
            <p:nvPr/>
          </p:nvSpPr>
          <p:spPr bwMode="auto">
            <a:xfrm>
              <a:off x="620713" y="3159968"/>
              <a:ext cx="926951" cy="129292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9" name="Text Box 18"/>
            <p:cNvSpPr txBox="1">
              <a:spLocks noChangeArrowheads="1"/>
            </p:cNvSpPr>
            <p:nvPr/>
          </p:nvSpPr>
          <p:spPr bwMode="auto">
            <a:xfrm>
              <a:off x="1490663" y="3625851"/>
              <a:ext cx="431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00B050"/>
                  </a:solidFill>
                  <a:cs typeface="Times New Roman" pitchFamily="18" charset="0"/>
                </a:rPr>
                <a:t>γ</a:t>
              </a:r>
            </a:p>
          </p:txBody>
        </p:sp>
        <p:cxnSp>
          <p:nvCxnSpPr>
            <p:cNvPr id="160" name="Прямая со стрелкой 159"/>
            <p:cNvCxnSpPr/>
            <p:nvPr/>
          </p:nvCxnSpPr>
          <p:spPr>
            <a:xfrm>
              <a:off x="2195736" y="2492896"/>
              <a:ext cx="792088" cy="10081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 стрелкой 160"/>
            <p:cNvCxnSpPr/>
            <p:nvPr/>
          </p:nvCxnSpPr>
          <p:spPr>
            <a:xfrm>
              <a:off x="2195736" y="2492896"/>
              <a:ext cx="792088" cy="17281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 стрелкой 161"/>
            <p:cNvCxnSpPr>
              <a:endCxn id="156" idx="1"/>
            </p:cNvCxnSpPr>
            <p:nvPr/>
          </p:nvCxnSpPr>
          <p:spPr>
            <a:xfrm flipH="1">
              <a:off x="1255713" y="3717032"/>
              <a:ext cx="1804119" cy="17280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 стрелкой 162"/>
            <p:cNvCxnSpPr/>
            <p:nvPr/>
          </p:nvCxnSpPr>
          <p:spPr>
            <a:xfrm flipH="1">
              <a:off x="1259632" y="4437112"/>
              <a:ext cx="1728192" cy="10081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 Box 18"/>
            <p:cNvSpPr txBox="1">
              <a:spLocks noChangeArrowheads="1"/>
            </p:cNvSpPr>
            <p:nvPr/>
          </p:nvSpPr>
          <p:spPr bwMode="auto">
            <a:xfrm>
              <a:off x="2556024" y="4566071"/>
              <a:ext cx="431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165" name="Text Box 18"/>
            <p:cNvSpPr txBox="1">
              <a:spLocks noChangeArrowheads="1"/>
            </p:cNvSpPr>
            <p:nvPr/>
          </p:nvSpPr>
          <p:spPr bwMode="auto">
            <a:xfrm>
              <a:off x="2339752" y="4149080"/>
              <a:ext cx="431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2800" b="1">
                  <a:solidFill>
                    <a:srgbClr val="FF0000"/>
                  </a:solidFill>
                  <a:cs typeface="Times New Roman" pitchFamily="18" charset="0"/>
                </a:rPr>
                <a:t>γ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11760" y="2564904"/>
              <a:ext cx="614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</a:t>
              </a:r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l-GR" b="1" baseline="3000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195736" y="3501008"/>
              <a:ext cx="614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</a:t>
              </a:r>
              <a:r>
                <a:rPr lang="el-GR" b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π</a:t>
              </a:r>
              <a:r>
                <a:rPr lang="el-GR" b="1" baseline="3000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31267" name="Text Box 3"/>
          <p:cNvSpPr txBox="1">
            <a:spLocks noChangeArrowheads="1"/>
          </p:cNvSpPr>
          <p:nvPr/>
        </p:nvSpPr>
        <p:spPr bwMode="auto">
          <a:xfrm>
            <a:off x="1717194" y="3175"/>
            <a:ext cx="56435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Observation of  h</a:t>
            </a:r>
            <a:r>
              <a:rPr lang="en-US" sz="2800" b="1" baseline="-25000" dirty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(1P,2P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  <a:sym typeface="Symbol" pitchFamily="18" charset="2"/>
              </a:rPr>
              <a:t>→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</a:t>
            </a:r>
            <a:r>
              <a:rPr lang="en-US" sz="2800" b="1" baseline="-25000" dirty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(1S) </a:t>
            </a:r>
          </a:p>
        </p:txBody>
      </p:sp>
      <p:sp>
        <p:nvSpPr>
          <p:cNvPr id="1931482" name="Rectangle 218"/>
          <p:cNvSpPr>
            <a:spLocks noChangeArrowheads="1"/>
          </p:cNvSpPr>
          <p:nvPr/>
        </p:nvSpPr>
        <p:spPr bwMode="auto">
          <a:xfrm>
            <a:off x="3707904" y="3861048"/>
            <a:ext cx="1728192" cy="1477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/>
            <a:r>
              <a:rPr lang="en-US" dirty="0">
                <a:solidFill>
                  <a:srgbClr val="002060"/>
                </a:solidFill>
                <a:sym typeface="Symbol" pitchFamily="18" charset="2"/>
              </a:rPr>
              <a:t>Belle result decreases tension with </a:t>
            </a:r>
            <a:r>
              <a:rPr lang="en-US" dirty="0" smtClean="0">
                <a:solidFill>
                  <a:srgbClr val="002060"/>
                </a:solidFill>
                <a:sym typeface="Symbol" pitchFamily="18" charset="2"/>
              </a:rPr>
              <a:t>theory</a:t>
            </a:r>
          </a:p>
          <a:p>
            <a:pPr algn="ctr" defTabSz="914400"/>
            <a:endParaRPr lang="en-US" dirty="0">
              <a:solidFill>
                <a:srgbClr val="002060"/>
              </a:solidFill>
              <a:sym typeface="Symbol" pitchFamily="18" charset="2"/>
            </a:endParaRPr>
          </a:p>
        </p:txBody>
      </p:sp>
      <p:grpSp>
        <p:nvGrpSpPr>
          <p:cNvPr id="187" name="Группа 186"/>
          <p:cNvGrpSpPr/>
          <p:nvPr/>
        </p:nvGrpSpPr>
        <p:grpSpPr>
          <a:xfrm>
            <a:off x="5520123" y="836712"/>
            <a:ext cx="3623877" cy="4581532"/>
            <a:chOff x="5520123" y="836712"/>
            <a:chExt cx="3623877" cy="4581532"/>
          </a:xfrm>
        </p:grpSpPr>
        <p:pic>
          <p:nvPicPr>
            <p:cNvPr id="193126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20123" y="836712"/>
              <a:ext cx="3623877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7020272" y="5048356"/>
              <a:ext cx="1392238" cy="369888"/>
              <a:chOff x="158" y="3302"/>
              <a:chExt cx="877" cy="233"/>
            </a:xfrm>
          </p:grpSpPr>
          <p:sp>
            <p:nvSpPr>
              <p:cNvPr id="1931276" name="Text Box 12"/>
              <p:cNvSpPr txBox="1">
                <a:spLocks noChangeArrowheads="1"/>
              </p:cNvSpPr>
              <p:nvPr/>
            </p:nvSpPr>
            <p:spPr bwMode="auto">
              <a:xfrm>
                <a:off x="158" y="3302"/>
                <a:ext cx="87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FF0000"/>
                    </a:solidFill>
                  </a:rPr>
                  <a:t>M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miss</a:t>
                </a:r>
                <a:r>
                  <a:rPr lang="en-US" b="1" dirty="0">
                    <a:solidFill>
                      <a:srgbClr val="FF0000"/>
                    </a:solidFill>
                  </a:rPr>
                  <a:t> (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FF0000"/>
                    </a:solidFill>
                    <a:sym typeface="Symbol" pitchFamily="18" charset="2"/>
                  </a:rPr>
                  <a:t>+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FF0000"/>
                    </a:solidFill>
                    <a:sym typeface="Symbol" pitchFamily="18" charset="2"/>
                  </a:rPr>
                  <a:t>-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)</a:t>
                </a:r>
                <a:endParaRPr lang="en-US" b="1" baseline="30000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sp>
            <p:nvSpPr>
              <p:cNvPr id="1931277" name="Rectangle 13"/>
              <p:cNvSpPr>
                <a:spLocks noChangeArrowheads="1"/>
              </p:cNvSpPr>
              <p:nvPr/>
            </p:nvSpPr>
            <p:spPr bwMode="auto">
              <a:xfrm>
                <a:off x="297" y="3303"/>
                <a:ext cx="235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aseline="30000" dirty="0">
                    <a:sym typeface="Symbol" pitchFamily="18" charset="2"/>
                  </a:rPr>
                  <a:t>(n)</a:t>
                </a:r>
              </a:p>
            </p:txBody>
          </p:sp>
        </p:grpSp>
        <p:sp>
          <p:nvSpPr>
            <p:cNvPr id="1931430" name="Rectangle 166"/>
            <p:cNvSpPr>
              <a:spLocks noChangeArrowheads="1"/>
            </p:cNvSpPr>
            <p:nvPr/>
          </p:nvSpPr>
          <p:spPr bwMode="auto">
            <a:xfrm>
              <a:off x="6948264" y="1556792"/>
              <a:ext cx="7715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CC0000"/>
                  </a:solidFill>
                  <a:sym typeface="Symbol" pitchFamily="18" charset="2"/>
                </a:rPr>
                <a:t></a:t>
              </a:r>
              <a:r>
                <a:rPr lang="en-US" sz="1800" b="1" baseline="-25000" dirty="0">
                  <a:solidFill>
                    <a:srgbClr val="CC0000"/>
                  </a:solidFill>
                  <a:sym typeface="Symbol" pitchFamily="18" charset="2"/>
                </a:rPr>
                <a:t>b</a:t>
              </a:r>
              <a:r>
                <a:rPr lang="en-US" sz="1800" b="1" dirty="0">
                  <a:solidFill>
                    <a:srgbClr val="CC0000"/>
                  </a:solidFill>
                  <a:sym typeface="Symbol" pitchFamily="18" charset="2"/>
                </a:rPr>
                <a:t>(1S)</a:t>
              </a:r>
              <a:endParaRPr lang="ru-RU" sz="1800" b="1" dirty="0">
                <a:solidFill>
                  <a:srgbClr val="CC0000"/>
                </a:solidFill>
                <a:sym typeface="Symbol" pitchFamily="18" charset="2"/>
              </a:endParaRPr>
            </a:p>
          </p:txBody>
        </p:sp>
        <p:sp>
          <p:nvSpPr>
            <p:cNvPr id="1931431" name="Rectangle 167"/>
            <p:cNvSpPr>
              <a:spLocks noChangeArrowheads="1"/>
            </p:cNvSpPr>
            <p:nvPr/>
          </p:nvSpPr>
          <p:spPr bwMode="auto">
            <a:xfrm>
              <a:off x="7020272" y="3356992"/>
              <a:ext cx="7715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C0000"/>
                  </a:solidFill>
                  <a:sym typeface="Symbol" pitchFamily="18" charset="2"/>
                </a:rPr>
                <a:t></a:t>
              </a:r>
              <a:r>
                <a:rPr lang="en-US" sz="1800" b="1" baseline="-25000" dirty="0">
                  <a:solidFill>
                    <a:srgbClr val="CC0000"/>
                  </a:solidFill>
                  <a:sym typeface="Symbol" pitchFamily="18" charset="2"/>
                </a:rPr>
                <a:t>b</a:t>
              </a:r>
              <a:r>
                <a:rPr lang="en-US" sz="1800" b="1" dirty="0">
                  <a:solidFill>
                    <a:srgbClr val="CC0000"/>
                  </a:solidFill>
                  <a:sym typeface="Symbol" pitchFamily="18" charset="2"/>
                </a:rPr>
                <a:t>(1S)</a:t>
              </a:r>
              <a:endParaRPr lang="ru-RU" sz="1800" b="1" dirty="0">
                <a:solidFill>
                  <a:srgbClr val="CC0000"/>
                </a:solidFill>
                <a:sym typeface="Symbol" pitchFamily="18" charset="2"/>
              </a:endParaRPr>
            </a:p>
          </p:txBody>
        </p:sp>
        <p:sp>
          <p:nvSpPr>
            <p:cNvPr id="1931435" name="Line 171"/>
            <p:cNvSpPr>
              <a:spLocks noChangeShapeType="1"/>
            </p:cNvSpPr>
            <p:nvPr/>
          </p:nvSpPr>
          <p:spPr bwMode="auto">
            <a:xfrm>
              <a:off x="7236296" y="1916832"/>
              <a:ext cx="504056" cy="2880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1433" name="Text Box 169"/>
            <p:cNvSpPr txBox="1">
              <a:spLocks noChangeArrowheads="1"/>
            </p:cNvSpPr>
            <p:nvPr/>
          </p:nvSpPr>
          <p:spPr bwMode="auto">
            <a:xfrm>
              <a:off x="6084168" y="2924944"/>
              <a:ext cx="808235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/>
                <a:t>h</a:t>
              </a:r>
              <a:r>
                <a:rPr lang="en-US" sz="1800" b="1" baseline="-25000" dirty="0"/>
                <a:t>b</a:t>
              </a:r>
              <a:r>
                <a:rPr lang="en-US" sz="1800" b="1" dirty="0"/>
                <a:t>(2P)</a:t>
              </a:r>
              <a:endParaRPr lang="en-US" sz="1800" b="1" dirty="0">
                <a:sym typeface="Symbol" pitchFamily="18" charset="2"/>
              </a:endParaRPr>
            </a:p>
          </p:txBody>
        </p:sp>
        <p:sp>
          <p:nvSpPr>
            <p:cNvPr id="1931437" name="Rectangle 173"/>
            <p:cNvSpPr>
              <a:spLocks noChangeArrowheads="1"/>
            </p:cNvSpPr>
            <p:nvPr/>
          </p:nvSpPr>
          <p:spPr bwMode="auto">
            <a:xfrm>
              <a:off x="6686550" y="1140049"/>
              <a:ext cx="314325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31438" name="Text Box 174"/>
            <p:cNvSpPr txBox="1">
              <a:spLocks noChangeArrowheads="1"/>
            </p:cNvSpPr>
            <p:nvPr/>
          </p:nvSpPr>
          <p:spPr bwMode="auto">
            <a:xfrm>
              <a:off x="6156176" y="908720"/>
              <a:ext cx="808235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/>
                <a:t>h</a:t>
              </a:r>
              <a:r>
                <a:rPr lang="en-US" sz="1800" b="1" baseline="-25000" dirty="0"/>
                <a:t>b</a:t>
              </a:r>
              <a:r>
                <a:rPr lang="en-US" sz="1800" b="1" dirty="0"/>
                <a:t>(1P)</a:t>
              </a:r>
              <a:endParaRPr lang="en-US" sz="1800" b="1" dirty="0">
                <a:sym typeface="Symbol" pitchFamily="18" charset="2"/>
              </a:endParaRPr>
            </a:p>
          </p:txBody>
        </p:sp>
        <p:sp>
          <p:nvSpPr>
            <p:cNvPr id="148" name="Text Box 99"/>
            <p:cNvSpPr txBox="1">
              <a:spLocks noChangeArrowheads="1"/>
            </p:cNvSpPr>
            <p:nvPr/>
          </p:nvSpPr>
          <p:spPr bwMode="auto">
            <a:xfrm>
              <a:off x="7164288" y="908720"/>
              <a:ext cx="1584088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100" b="1" i="1" dirty="0" smtClean="0"/>
                <a:t>PRL 109 (2012) 232002</a:t>
              </a:r>
              <a:endParaRPr lang="ru-RU" sz="1100" b="1" i="1" dirty="0"/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3307259" y="764704"/>
            <a:ext cx="2128837" cy="2708761"/>
            <a:chOff x="1723083" y="836712"/>
            <a:chExt cx="2128837" cy="2708761"/>
          </a:xfrm>
        </p:grpSpPr>
        <p:grpSp>
          <p:nvGrpSpPr>
            <p:cNvPr id="176" name="Группа 175"/>
            <p:cNvGrpSpPr/>
            <p:nvPr/>
          </p:nvGrpSpPr>
          <p:grpSpPr>
            <a:xfrm>
              <a:off x="1723083" y="836712"/>
              <a:ext cx="2128837" cy="2708761"/>
              <a:chOff x="539552" y="692696"/>
              <a:chExt cx="2128837" cy="2708761"/>
            </a:xfrm>
          </p:grpSpPr>
          <p:pic>
            <p:nvPicPr>
              <p:cNvPr id="193127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9552" y="692696"/>
                <a:ext cx="2128837" cy="2508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31271" name="TextBox 17"/>
              <p:cNvSpPr txBox="1">
                <a:spLocks noChangeArrowheads="1"/>
              </p:cNvSpPr>
              <p:nvPr/>
            </p:nvSpPr>
            <p:spPr bwMode="auto">
              <a:xfrm>
                <a:off x="1607643" y="2132856"/>
                <a:ext cx="62869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defTabSz="457200">
                  <a:buClrTx/>
                  <a:buSzTx/>
                  <a:buFontTx/>
                  <a:buNone/>
                </a:pPr>
                <a:r>
                  <a:rPr lang="en-US" sz="1200" b="1" dirty="0">
                    <a:solidFill>
                      <a:srgbClr val="C00000"/>
                    </a:solidFill>
                  </a:rPr>
                  <a:t>LQCD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4802" y="2534196"/>
                <a:ext cx="832279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 defTabSz="457200">
                  <a:buClrTx/>
                  <a:buSzTx/>
                  <a:buFontTx/>
                  <a:buNone/>
                </a:pPr>
                <a:r>
                  <a:rPr lang="en-US" sz="1200" b="1" dirty="0">
                    <a:solidFill>
                      <a:srgbClr val="00B050"/>
                    </a:solidFill>
                  </a:rPr>
                  <a:t>pNRQCD</a:t>
                </a:r>
              </a:p>
            </p:txBody>
          </p:sp>
          <p:sp>
            <p:nvSpPr>
              <p:cNvPr id="1931291" name="Rectangle 27"/>
              <p:cNvSpPr>
                <a:spLocks noChangeArrowheads="1"/>
              </p:cNvSpPr>
              <p:nvPr/>
            </p:nvSpPr>
            <p:spPr bwMode="auto">
              <a:xfrm>
                <a:off x="971600" y="3032125"/>
                <a:ext cx="1156086" cy="36933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b="1" dirty="0">
                    <a:sym typeface="Symbol" pitchFamily="18" charset="2"/>
                  </a:rPr>
                  <a:t></a:t>
                </a:r>
                <a:r>
                  <a:rPr lang="en-US" b="1" dirty="0">
                    <a:sym typeface="Symbol" pitchFamily="18" charset="2"/>
                  </a:rPr>
                  <a:t>M</a:t>
                </a:r>
                <a:r>
                  <a:rPr lang="en-US" b="1" baseline="-25000" dirty="0">
                    <a:sym typeface="Symbol" pitchFamily="18" charset="2"/>
                  </a:rPr>
                  <a:t>HF</a:t>
                </a:r>
                <a:r>
                  <a:rPr lang="en-US" b="1" dirty="0">
                    <a:sym typeface="Symbol" pitchFamily="18" charset="2"/>
                  </a:rPr>
                  <a:t>(1S)</a:t>
                </a:r>
                <a:endParaRPr lang="ru-RU" b="1" dirty="0">
                  <a:sym typeface="Symbol" pitchFamily="18" charset="2"/>
                </a:endParaRPr>
              </a:p>
            </p:txBody>
          </p:sp>
          <p:sp>
            <p:nvSpPr>
              <p:cNvPr id="1931424" name="Text Box 160"/>
              <p:cNvSpPr txBox="1">
                <a:spLocks noChangeArrowheads="1"/>
              </p:cNvSpPr>
              <p:nvPr/>
            </p:nvSpPr>
            <p:spPr bwMode="auto">
              <a:xfrm>
                <a:off x="1979712" y="692696"/>
                <a:ext cx="60305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 dirty="0" smtClean="0">
                    <a:sym typeface="Symbol" pitchFamily="18" charset="2"/>
                  </a:rPr>
                  <a:t></a:t>
                </a:r>
                <a:r>
                  <a:rPr lang="en-US" sz="1400" dirty="0">
                    <a:sym typeface="Symbol" pitchFamily="18" charset="2"/>
                  </a:rPr>
                  <a:t>(3S</a:t>
                </a:r>
                <a:r>
                  <a:rPr lang="en-US" sz="1400" dirty="0">
                    <a:solidFill>
                      <a:srgbClr val="006600"/>
                    </a:solidFill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1931425" name="Text Box 161"/>
              <p:cNvSpPr txBox="1">
                <a:spLocks noChangeArrowheads="1"/>
              </p:cNvSpPr>
              <p:nvPr/>
            </p:nvSpPr>
            <p:spPr bwMode="auto">
              <a:xfrm>
                <a:off x="1763688" y="1124744"/>
                <a:ext cx="60305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 dirty="0" smtClean="0">
                    <a:sym typeface="Symbol" pitchFamily="18" charset="2"/>
                  </a:rPr>
                  <a:t></a:t>
                </a:r>
                <a:r>
                  <a:rPr lang="en-US" sz="1400" dirty="0">
                    <a:sym typeface="Symbol" pitchFamily="18" charset="2"/>
                  </a:rPr>
                  <a:t>(2S)</a:t>
                </a:r>
              </a:p>
            </p:txBody>
          </p:sp>
          <p:sp>
            <p:nvSpPr>
              <p:cNvPr id="1931426" name="Text Box 162"/>
              <p:cNvSpPr txBox="1">
                <a:spLocks noChangeArrowheads="1"/>
              </p:cNvSpPr>
              <p:nvPr/>
            </p:nvSpPr>
            <p:spPr bwMode="auto">
              <a:xfrm>
                <a:off x="1835696" y="1700808"/>
                <a:ext cx="60305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 dirty="0" smtClean="0">
                    <a:sym typeface="Symbol" pitchFamily="18" charset="2"/>
                  </a:rPr>
                  <a:t></a:t>
                </a:r>
                <a:r>
                  <a:rPr lang="en-US" sz="1400" dirty="0">
                    <a:sym typeface="Symbol" pitchFamily="18" charset="2"/>
                  </a:rPr>
                  <a:t>(3S)</a:t>
                </a:r>
              </a:p>
            </p:txBody>
          </p:sp>
        </p:grpSp>
        <p:pic>
          <p:nvPicPr>
            <p:cNvPr id="177" name="Picture 23" descr="NEWBABAR2"/>
            <p:cNvPicPr>
              <a:picLocks noChangeAspect="1" noChangeArrowheads="1"/>
            </p:cNvPicPr>
            <p:nvPr/>
          </p:nvPicPr>
          <p:blipFill>
            <a:blip r:embed="rId6" cstate="print"/>
            <a:srcRect r="73714"/>
            <a:stretch>
              <a:fillRect/>
            </a:stretch>
          </p:blipFill>
          <p:spPr bwMode="auto">
            <a:xfrm>
              <a:off x="2963810" y="908720"/>
              <a:ext cx="168030" cy="235478"/>
            </a:xfrm>
            <a:prstGeom prst="rect">
              <a:avLst/>
            </a:prstGeom>
            <a:noFill/>
          </p:spPr>
        </p:pic>
        <p:pic>
          <p:nvPicPr>
            <p:cNvPr id="178" name="Picture 23" descr="NEWBABAR2"/>
            <p:cNvPicPr>
              <a:picLocks noChangeAspect="1" noChangeArrowheads="1"/>
            </p:cNvPicPr>
            <p:nvPr/>
          </p:nvPicPr>
          <p:blipFill>
            <a:blip r:embed="rId6" cstate="print"/>
            <a:srcRect r="73714"/>
            <a:stretch>
              <a:fillRect/>
            </a:stretch>
          </p:blipFill>
          <p:spPr bwMode="auto">
            <a:xfrm>
              <a:off x="3467866" y="1484784"/>
              <a:ext cx="168030" cy="235478"/>
            </a:xfrm>
            <a:prstGeom prst="rect">
              <a:avLst/>
            </a:prstGeom>
            <a:noFill/>
          </p:spPr>
        </p:pic>
        <p:pic>
          <p:nvPicPr>
            <p:cNvPr id="179" name="Picture 29" descr="imag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0546" y="1988840"/>
              <a:ext cx="207278" cy="230034"/>
            </a:xfrm>
            <a:prstGeom prst="rect">
              <a:avLst/>
            </a:prstGeom>
            <a:noFill/>
          </p:spPr>
        </p:pic>
      </p:grpSp>
      <p:pic>
        <p:nvPicPr>
          <p:cNvPr id="18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116632"/>
            <a:ext cx="723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5" name="Группа 184"/>
          <p:cNvGrpSpPr/>
          <p:nvPr/>
        </p:nvGrpSpPr>
        <p:grpSpPr>
          <a:xfrm>
            <a:off x="2051720" y="692696"/>
            <a:ext cx="2232248" cy="595810"/>
            <a:chOff x="1331640" y="1556792"/>
            <a:chExt cx="2232248" cy="595810"/>
          </a:xfrm>
        </p:grpSpPr>
        <p:sp>
          <p:nvSpPr>
            <p:cNvPr id="1931273" name="Text Box 9"/>
            <p:cNvSpPr txBox="1">
              <a:spLocks noChangeArrowheads="1"/>
            </p:cNvSpPr>
            <p:nvPr/>
          </p:nvSpPr>
          <p:spPr bwMode="auto">
            <a:xfrm>
              <a:off x="1331640" y="1556792"/>
              <a:ext cx="222048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100" b="1" i="1" dirty="0">
                  <a:solidFill>
                    <a:srgbClr val="000066"/>
                  </a:solidFill>
                </a:rPr>
                <a:t>Kniehl et al, PRL92,242001(2004</a:t>
              </a:r>
              <a:r>
                <a:rPr lang="en-US" sz="1400" dirty="0">
                  <a:solidFill>
                    <a:srgbClr val="000066"/>
                  </a:solidFill>
                </a:rPr>
                <a:t>)</a:t>
              </a:r>
              <a:endParaRPr lang="ru-RU" sz="1400" dirty="0">
                <a:solidFill>
                  <a:srgbClr val="000066"/>
                </a:solidFill>
              </a:endParaRPr>
            </a:p>
          </p:txBody>
        </p:sp>
        <p:sp>
          <p:nvSpPr>
            <p:cNvPr id="1931274" name="Text Box 10"/>
            <p:cNvSpPr txBox="1">
              <a:spLocks noChangeArrowheads="1"/>
            </p:cNvSpPr>
            <p:nvPr/>
          </p:nvSpPr>
          <p:spPr bwMode="auto">
            <a:xfrm>
              <a:off x="1331640" y="1844825"/>
              <a:ext cx="2232248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100" b="1" i="1" dirty="0">
                  <a:solidFill>
                    <a:srgbClr val="000066"/>
                  </a:solidFill>
                </a:rPr>
                <a:t>Meinel, PRD82,114502(2010</a:t>
              </a:r>
              <a:r>
                <a:rPr lang="en-US" sz="1400" dirty="0">
                  <a:solidFill>
                    <a:srgbClr val="000066"/>
                  </a:solidFill>
                </a:rPr>
                <a:t>)</a:t>
              </a:r>
              <a:endParaRPr lang="ru-RU" sz="1400" dirty="0">
                <a:solidFill>
                  <a:srgbClr val="000066"/>
                </a:solidFill>
              </a:endParaRPr>
            </a:p>
          </p:txBody>
        </p:sp>
      </p:grpSp>
      <p:pic>
        <p:nvPicPr>
          <p:cNvPr id="18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6138" y="2492896"/>
            <a:ext cx="35594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9" name="Группа 188"/>
          <p:cNvGrpSpPr/>
          <p:nvPr/>
        </p:nvGrpSpPr>
        <p:grpSpPr>
          <a:xfrm>
            <a:off x="5292080" y="5589240"/>
            <a:ext cx="3672408" cy="720080"/>
            <a:chOff x="35496" y="548680"/>
            <a:chExt cx="3672408" cy="720080"/>
          </a:xfrm>
        </p:grpSpPr>
        <p:sp>
          <p:nvSpPr>
            <p:cNvPr id="1931316" name="Text Box 52"/>
            <p:cNvSpPr txBox="1">
              <a:spLocks noChangeArrowheads="1"/>
            </p:cNvSpPr>
            <p:nvPr/>
          </p:nvSpPr>
          <p:spPr bwMode="auto">
            <a:xfrm>
              <a:off x="35496" y="548680"/>
              <a:ext cx="36724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sym typeface="Symbol" pitchFamily="18" charset="2"/>
                </a:rPr>
                <a:t>+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−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</a:t>
              </a:r>
              <a:r>
                <a:rPr lang="en-US" sz="2000" b="1" dirty="0">
                  <a:solidFill>
                    <a:srgbClr val="002060"/>
                  </a:solidFill>
                  <a:sym typeface="Symbol" pitchFamily="18" charset="2"/>
                </a:rPr>
                <a:t>(5S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)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h</a:t>
              </a:r>
              <a:r>
                <a:rPr lang="en-US" sz="2000" b="1" baseline="-25000" dirty="0" smtClean="0">
                  <a:solidFill>
                    <a:srgbClr val="002060"/>
                  </a:solidFill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(nP)   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>
                  <a:solidFill>
                    <a:srgbClr val="FF0000"/>
                  </a:solidFill>
                  <a:sym typeface="Symbol" pitchFamily="18" charset="2"/>
                </a:rPr>
                <a:t>+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 smtClean="0">
                  <a:solidFill>
                    <a:srgbClr val="FF0000"/>
                  </a:solidFill>
                  <a:sym typeface="Symbol" pitchFamily="18" charset="2"/>
                </a:rPr>
                <a:t>–</a:t>
              </a:r>
            </a:p>
            <a:p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                      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h</a:t>
              </a:r>
              <a:r>
                <a:rPr lang="en-US" sz="2000" b="1" baseline="-25000" dirty="0" smtClean="0">
                  <a:solidFill>
                    <a:srgbClr val="002060"/>
                  </a:solidFill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(nP)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 </a:t>
              </a:r>
              <a:r>
                <a:rPr lang="en-US" sz="2000" b="1" baseline="-25000" dirty="0" smtClean="0">
                  <a:solidFill>
                    <a:srgbClr val="002060"/>
                  </a:solidFill>
                  <a:sym typeface="Symbol" pitchFamily="18" charset="2"/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(1S)   </a:t>
              </a:r>
              <a:r>
                <a:rPr lang="en-US" sz="2000" b="1" dirty="0" smtClean="0">
                  <a:solidFill>
                    <a:srgbClr val="FF0000"/>
                  </a:solidFill>
                  <a:sym typeface="Symbol" pitchFamily="18" charset="2"/>
                </a:rPr>
                <a:t></a:t>
              </a:r>
              <a:endParaRPr lang="en-US" sz="2000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188" name="Фигура, имеющая форму буквы L 187"/>
            <p:cNvSpPr/>
            <p:nvPr/>
          </p:nvSpPr>
          <p:spPr>
            <a:xfrm rot="10800000">
              <a:off x="2483768" y="548680"/>
              <a:ext cx="1152128" cy="720080"/>
            </a:xfrm>
            <a:prstGeom prst="corner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31278" name="Text Box 14"/>
          <p:cNvSpPr txBox="1">
            <a:spLocks noChangeArrowheads="1"/>
          </p:cNvSpPr>
          <p:nvPr/>
        </p:nvSpPr>
        <p:spPr bwMode="auto">
          <a:xfrm>
            <a:off x="1408078" y="1484784"/>
            <a:ext cx="2443842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Belle </a:t>
            </a:r>
            <a:r>
              <a:rPr lang="en-US" sz="1600" b="1" dirty="0" smtClean="0">
                <a:solidFill>
                  <a:srgbClr val="C00000"/>
                </a:solidFill>
              </a:rPr>
              <a:t>:      </a:t>
            </a:r>
            <a:r>
              <a:rPr lang="en-US" sz="1600" b="1" dirty="0">
                <a:solidFill>
                  <a:srgbClr val="C00000"/>
                </a:solidFill>
              </a:rPr>
              <a:t>57.9 </a:t>
            </a:r>
            <a:r>
              <a:rPr lang="en-US" sz="1600" b="1" dirty="0">
                <a:solidFill>
                  <a:srgbClr val="C00000"/>
                </a:solidFill>
                <a:sym typeface="Symbol" pitchFamily="18" charset="2"/>
              </a:rPr>
              <a:t> 2.3 </a:t>
            </a:r>
            <a:r>
              <a:rPr lang="en-US" sz="1600" b="1" dirty="0" smtClean="0">
                <a:solidFill>
                  <a:srgbClr val="C00000"/>
                </a:solidFill>
                <a:sym typeface="Symbol" pitchFamily="18" charset="2"/>
              </a:rPr>
              <a:t>MeV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sym typeface="Symbol" pitchFamily="18" charset="2"/>
              </a:rPr>
              <a:t>PDG’12 : </a:t>
            </a:r>
            <a:r>
              <a:rPr lang="en-US" sz="1600" b="1" dirty="0" smtClean="0">
                <a:solidFill>
                  <a:srgbClr val="002060"/>
                </a:solidFill>
              </a:rPr>
              <a:t>69.3 </a:t>
            </a:r>
            <a:r>
              <a:rPr lang="en-US" sz="1600" b="1" dirty="0" smtClean="0">
                <a:solidFill>
                  <a:srgbClr val="002060"/>
                </a:solidFill>
                <a:sym typeface="Symbol" pitchFamily="18" charset="2"/>
              </a:rPr>
              <a:t> 2.8 MeV</a:t>
            </a:r>
          </a:p>
        </p:txBody>
      </p:sp>
      <p:sp>
        <p:nvSpPr>
          <p:cNvPr id="61" name="Номер слайда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107504" y="1512142"/>
            <a:ext cx="5762625" cy="5229226"/>
            <a:chOff x="0" y="852488"/>
            <a:chExt cx="5762625" cy="5229226"/>
          </a:xfrm>
        </p:grpSpPr>
        <p:grpSp>
          <p:nvGrpSpPr>
            <p:cNvPr id="40" name="Группа 207"/>
            <p:cNvGrpSpPr/>
            <p:nvPr/>
          </p:nvGrpSpPr>
          <p:grpSpPr>
            <a:xfrm>
              <a:off x="0" y="852488"/>
              <a:ext cx="5762625" cy="5229226"/>
              <a:chOff x="0" y="852488"/>
              <a:chExt cx="5762625" cy="5229226"/>
            </a:xfrm>
          </p:grpSpPr>
          <p:sp>
            <p:nvSpPr>
              <p:cNvPr id="43" name="Rectangle 34"/>
              <p:cNvSpPr>
                <a:spLocks noChangeArrowheads="1"/>
              </p:cNvSpPr>
              <p:nvPr/>
            </p:nvSpPr>
            <p:spPr bwMode="auto">
              <a:xfrm>
                <a:off x="627063" y="852488"/>
                <a:ext cx="992187" cy="42068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44" name="Group 22"/>
              <p:cNvGrpSpPr>
                <a:grpSpLocks/>
              </p:cNvGrpSpPr>
              <p:nvPr/>
            </p:nvGrpSpPr>
            <p:grpSpPr bwMode="auto">
              <a:xfrm>
                <a:off x="0" y="1630364"/>
                <a:ext cx="5762625" cy="4451350"/>
                <a:chOff x="0" y="752"/>
                <a:chExt cx="3630" cy="2804"/>
              </a:xfrm>
            </p:grpSpPr>
            <p:pic>
              <p:nvPicPr>
                <p:cNvPr id="52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752"/>
                  <a:ext cx="3630" cy="28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3" name="Line 24"/>
                <p:cNvSpPr>
                  <a:spLocks noChangeShapeType="1"/>
                </p:cNvSpPr>
                <p:nvPr/>
              </p:nvSpPr>
              <p:spPr bwMode="auto">
                <a:xfrm>
                  <a:off x="383" y="1659"/>
                  <a:ext cx="3147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58" y="1429"/>
                  <a:ext cx="3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2M</a:t>
                  </a:r>
                  <a:r>
                    <a:rPr lang="en-US" b="1" baseline="-25000" dirty="0">
                      <a:solidFill>
                        <a:srgbClr val="FF0000"/>
                      </a:solidFill>
                    </a:rPr>
                    <a:t>B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7" name="Oval 31"/>
                <p:cNvSpPr>
                  <a:spLocks noChangeArrowheads="1"/>
                </p:cNvSpPr>
                <p:nvPr/>
              </p:nvSpPr>
              <p:spPr bwMode="auto">
                <a:xfrm>
                  <a:off x="2977" y="1997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A5002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9" name="Oval 33"/>
                <p:cNvSpPr>
                  <a:spLocks noChangeArrowheads="1"/>
                </p:cNvSpPr>
                <p:nvPr/>
              </p:nvSpPr>
              <p:spPr bwMode="auto">
                <a:xfrm>
                  <a:off x="422" y="2234"/>
                  <a:ext cx="515" cy="241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45" name="Rectangle 35"/>
              <p:cNvSpPr>
                <a:spLocks noChangeArrowheads="1"/>
              </p:cNvSpPr>
              <p:nvPr/>
            </p:nvSpPr>
            <p:spPr bwMode="auto">
              <a:xfrm>
                <a:off x="3600400" y="1473202"/>
                <a:ext cx="2088232" cy="4176464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46" name="Rectangle 38"/>
              <p:cNvSpPr>
                <a:spLocks noChangeArrowheads="1"/>
              </p:cNvSpPr>
              <p:nvPr/>
            </p:nvSpPr>
            <p:spPr bwMode="auto">
              <a:xfrm>
                <a:off x="1619672" y="1916832"/>
                <a:ext cx="936104" cy="360040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47" name="Rectangle 59"/>
              <p:cNvSpPr>
                <a:spLocks noChangeArrowheads="1"/>
              </p:cNvSpPr>
              <p:nvPr/>
            </p:nvSpPr>
            <p:spPr bwMode="auto">
              <a:xfrm>
                <a:off x="611560" y="2049266"/>
                <a:ext cx="936104" cy="1728192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411760" y="2564904"/>
                <a:ext cx="614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b="1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π</a:t>
                </a:r>
                <a:r>
                  <a:rPr lang="en-US" b="1" baseline="300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+</a:t>
                </a:r>
                <a:r>
                  <a:rPr lang="el-GR" b="1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π</a:t>
                </a:r>
                <a:r>
                  <a:rPr lang="el-GR" b="1" baseline="3000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−</a:t>
                </a:r>
                <a:endParaRPr lang="en-GB" b="1" baseline="30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Прямая со стрелкой 48"/>
              <p:cNvCxnSpPr/>
              <p:nvPr/>
            </p:nvCxnSpPr>
            <p:spPr>
              <a:xfrm>
                <a:off x="2267744" y="2492896"/>
                <a:ext cx="720080" cy="10081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 flipH="1">
                <a:off x="1187625" y="3717032"/>
                <a:ext cx="1872207" cy="50405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1835696" y="3429000"/>
                <a:ext cx="431800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l-GR" sz="2800" b="1">
                    <a:solidFill>
                      <a:srgbClr val="FF0000"/>
                    </a:solidFill>
                    <a:cs typeface="Times New Roman" pitchFamily="18" charset="0"/>
                  </a:rPr>
                  <a:t>γ</a:t>
                </a:r>
              </a:p>
            </p:txBody>
          </p:sp>
        </p:grp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683568" y="4713562"/>
              <a:ext cx="864096" cy="86087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1547664" y="2636912"/>
              <a:ext cx="792088" cy="936104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1826819" name="Text Box 3"/>
          <p:cNvSpPr txBox="1">
            <a:spLocks noChangeArrowheads="1"/>
          </p:cNvSpPr>
          <p:nvPr/>
        </p:nvSpPr>
        <p:spPr bwMode="auto">
          <a:xfrm>
            <a:off x="522841" y="0"/>
            <a:ext cx="392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First evidence for </a:t>
            </a:r>
            <a:r>
              <a:rPr lang="en-US" sz="2800" b="1" baseline="-25000" dirty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800" b="1" dirty="0">
                <a:solidFill>
                  <a:srgbClr val="C00000"/>
                </a:solidFill>
                <a:sym typeface="Symbol" pitchFamily="18" charset="2"/>
              </a:rPr>
              <a:t>(2S)</a:t>
            </a:r>
          </a:p>
        </p:txBody>
      </p:sp>
      <p:sp>
        <p:nvSpPr>
          <p:cNvPr id="1826860" name="Text Box 44"/>
          <p:cNvSpPr txBox="1">
            <a:spLocks noChangeArrowheads="1"/>
          </p:cNvSpPr>
          <p:nvPr/>
        </p:nvSpPr>
        <p:spPr bwMode="auto">
          <a:xfrm>
            <a:off x="6156176" y="6416501"/>
            <a:ext cx="2503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i="1" dirty="0">
                <a:solidFill>
                  <a:srgbClr val="002060"/>
                </a:solidFill>
              </a:rPr>
              <a:t>In agreement with theory</a:t>
            </a:r>
            <a:endParaRPr lang="en-US" i="1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1826861" name="Text Box 45"/>
          <p:cNvSpPr txBox="1">
            <a:spLocks noChangeArrowheads="1"/>
          </p:cNvSpPr>
          <p:nvPr/>
        </p:nvSpPr>
        <p:spPr bwMode="auto">
          <a:xfrm>
            <a:off x="4427984" y="5661248"/>
            <a:ext cx="422397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(2S) = 4  8 MeV,  &lt; 24MeV @ 90% C.L.</a:t>
            </a:r>
          </a:p>
        </p:txBody>
      </p:sp>
      <p:sp>
        <p:nvSpPr>
          <p:cNvPr id="1826886" name="Text Box 70"/>
          <p:cNvSpPr txBox="1">
            <a:spLocks noChangeArrowheads="1"/>
          </p:cNvSpPr>
          <p:nvPr/>
        </p:nvSpPr>
        <p:spPr bwMode="auto">
          <a:xfrm>
            <a:off x="6876256" y="6021288"/>
            <a:ext cx="1689100" cy="3968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/>
              <a:t>expect </a:t>
            </a:r>
            <a:r>
              <a:rPr lang="en-US" dirty="0">
                <a:sym typeface="Symbol" pitchFamily="18" charset="2"/>
              </a:rPr>
              <a:t></a:t>
            </a:r>
            <a:r>
              <a:rPr lang="en-US" dirty="0"/>
              <a:t>4MeV</a:t>
            </a:r>
            <a:endParaRPr lang="ru-RU" dirty="0"/>
          </a:p>
        </p:txBody>
      </p:sp>
      <p:grpSp>
        <p:nvGrpSpPr>
          <p:cNvPr id="70" name="Группа 69"/>
          <p:cNvGrpSpPr/>
          <p:nvPr/>
        </p:nvGrpSpPr>
        <p:grpSpPr>
          <a:xfrm>
            <a:off x="3851920" y="4005064"/>
            <a:ext cx="5040560" cy="1557754"/>
            <a:chOff x="3851920" y="4005064"/>
            <a:chExt cx="5040560" cy="1557754"/>
          </a:xfrm>
        </p:grpSpPr>
        <p:sp>
          <p:nvSpPr>
            <p:cNvPr id="1826877" name="Text Box 61"/>
            <p:cNvSpPr txBox="1">
              <a:spLocks noChangeArrowheads="1"/>
            </p:cNvSpPr>
            <p:nvPr/>
          </p:nvSpPr>
          <p:spPr bwMode="auto">
            <a:xfrm>
              <a:off x="3851920" y="4005064"/>
              <a:ext cx="4294765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Br(h</a:t>
              </a:r>
              <a:r>
                <a:rPr lang="en-US" baseline="-25000" dirty="0" smtClean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(1P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)  </a:t>
              </a:r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(1S)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) 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=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49.2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5.7</a:t>
              </a:r>
              <a:r>
                <a:rPr lang="en-US" baseline="30000" dirty="0">
                  <a:solidFill>
                    <a:srgbClr val="000066"/>
                  </a:solidFill>
                  <a:sym typeface="Symbol" pitchFamily="18" charset="2"/>
                </a:rPr>
                <a:t>+5.6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 baseline="-25000" dirty="0" smtClean="0">
                  <a:solidFill>
                    <a:srgbClr val="000066"/>
                  </a:solidFill>
                  <a:latin typeface="Times New Roman"/>
                  <a:cs typeface="Times New Roman"/>
                  <a:sym typeface="Symbol" pitchFamily="18" charset="2"/>
                </a:rPr>
                <a:t>−3.3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%</a:t>
              </a:r>
              <a:endParaRPr lang="en-US" dirty="0">
                <a:solidFill>
                  <a:srgbClr val="000066"/>
                </a:solidFill>
                <a:sym typeface="Symbol" pitchFamily="18" charset="2"/>
              </a:endParaRPr>
            </a:p>
            <a:p>
              <a:pPr algn="l" defTabSz="914400"/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Br(h</a:t>
              </a:r>
              <a:r>
                <a:rPr lang="en-US" baseline="-25000" dirty="0" smtClean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(2P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)  </a:t>
              </a:r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(1S)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) 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=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22.3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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3.8</a:t>
              </a:r>
              <a:r>
                <a:rPr lang="en-US" baseline="30000" dirty="0" smtClean="0">
                  <a:solidFill>
                    <a:srgbClr val="000066"/>
                  </a:solidFill>
                  <a:sym typeface="Symbol" pitchFamily="18" charset="2"/>
                </a:rPr>
                <a:t>+3.1</a:t>
              </a:r>
              <a:r>
                <a:rPr lang="en-US" baseline="-25000" dirty="0" smtClean="0">
                  <a:solidFill>
                    <a:srgbClr val="000066"/>
                  </a:solidFill>
                  <a:latin typeface="Times New Roman"/>
                  <a:cs typeface="Times New Roman"/>
                  <a:sym typeface="Symbol" pitchFamily="18" charset="2"/>
                </a:rPr>
                <a:t>−</a:t>
              </a:r>
              <a:r>
                <a:rPr lang="en-US" baseline="-25000" dirty="0" smtClean="0">
                  <a:solidFill>
                    <a:srgbClr val="000066"/>
                  </a:solidFill>
                  <a:sym typeface="Symbol" pitchFamily="18" charset="2"/>
                </a:rPr>
                <a:t> 3.3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%</a:t>
              </a:r>
              <a:endParaRPr lang="en-US" dirty="0">
                <a:solidFill>
                  <a:srgbClr val="000066"/>
                </a:solidFill>
                <a:sym typeface="Symbol" pitchFamily="18" charset="2"/>
              </a:endParaRPr>
            </a:p>
            <a:p>
              <a:pPr algn="l" defTabSz="914400"/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Br(h</a:t>
              </a:r>
              <a:r>
                <a:rPr lang="en-US" baseline="-25000" dirty="0" smtClean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(2P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)  </a:t>
              </a:r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b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(2S)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) 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= 47.510.5</a:t>
              </a:r>
              <a:r>
                <a:rPr lang="en-US" baseline="30000" dirty="0">
                  <a:solidFill>
                    <a:srgbClr val="000066"/>
                  </a:solidFill>
                  <a:sym typeface="Symbol" pitchFamily="18" charset="2"/>
                </a:rPr>
                <a:t>+6.8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 baseline="-25000" dirty="0" smtClean="0">
                  <a:solidFill>
                    <a:srgbClr val="000066"/>
                  </a:solidFill>
                  <a:latin typeface="Times New Roman"/>
                  <a:cs typeface="Times New Roman"/>
                  <a:sym typeface="Symbol" pitchFamily="18" charset="2"/>
                </a:rPr>
                <a:t>−7.7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%</a:t>
              </a:r>
              <a:endParaRPr lang="ru-RU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  <p:sp>
          <p:nvSpPr>
            <p:cNvPr id="1826887" name="Text Box 71"/>
            <p:cNvSpPr txBox="1">
              <a:spLocks noChangeArrowheads="1"/>
            </p:cNvSpPr>
            <p:nvPr/>
          </p:nvSpPr>
          <p:spPr bwMode="auto">
            <a:xfrm>
              <a:off x="8244408" y="4005064"/>
              <a:ext cx="607859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ym typeface="Symbol" pitchFamily="18" charset="2"/>
                </a:rPr>
                <a:t>41%</a:t>
              </a:r>
            </a:p>
            <a:p>
              <a:pPr algn="l"/>
              <a:r>
                <a:rPr lang="en-US" dirty="0">
                  <a:sym typeface="Symbol" pitchFamily="18" charset="2"/>
                </a:rPr>
                <a:t>13%</a:t>
              </a:r>
            </a:p>
            <a:p>
              <a:pPr algn="l"/>
              <a:r>
                <a:rPr lang="en-US" dirty="0">
                  <a:sym typeface="Symbol" pitchFamily="18" charset="2"/>
                </a:rPr>
                <a:t>19%</a:t>
              </a:r>
              <a:endParaRPr lang="ru-RU" dirty="0">
                <a:sym typeface="Symbol" pitchFamily="18" charset="2"/>
              </a:endParaRPr>
            </a:p>
          </p:txBody>
        </p:sp>
        <p:sp>
          <p:nvSpPr>
            <p:cNvPr id="1826889" name="Text Box 73"/>
            <p:cNvSpPr txBox="1">
              <a:spLocks noChangeArrowheads="1"/>
            </p:cNvSpPr>
            <p:nvPr/>
          </p:nvSpPr>
          <p:spPr bwMode="auto">
            <a:xfrm>
              <a:off x="6494068" y="5301208"/>
              <a:ext cx="2398412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100" b="1" i="1" dirty="0"/>
                <a:t>Godfrey Rosner PRD66,014012(2002)</a:t>
              </a:r>
              <a:endParaRPr lang="ru-RU" sz="1100" b="1" i="1" dirty="0"/>
            </a:p>
          </p:txBody>
        </p:sp>
        <p:sp>
          <p:nvSpPr>
            <p:cNvPr id="1826892" name="Rectangle 76"/>
            <p:cNvSpPr>
              <a:spLocks noChangeArrowheads="1"/>
            </p:cNvSpPr>
            <p:nvPr/>
          </p:nvSpPr>
          <p:spPr bwMode="auto">
            <a:xfrm>
              <a:off x="3851920" y="5003884"/>
              <a:ext cx="433644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BESIII  Br(h</a:t>
              </a:r>
              <a:r>
                <a:rPr lang="en-US" baseline="-25000" dirty="0" smtClean="0">
                  <a:solidFill>
                    <a:srgbClr val="000066"/>
                  </a:solidFill>
                  <a:sym typeface="Symbol" pitchFamily="18" charset="2"/>
                </a:rPr>
                <a:t>c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(1P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)  </a:t>
              </a:r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c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(1S) </a:t>
              </a:r>
              <a:r>
                <a:rPr lang="en-US" dirty="0" smtClean="0">
                  <a:solidFill>
                    <a:srgbClr val="000066"/>
                  </a:solidFill>
                  <a:sym typeface="Symbol" pitchFamily="18" charset="2"/>
                </a:rPr>
                <a:t>) </a:t>
              </a:r>
              <a:r>
                <a:rPr lang="en-US" dirty="0">
                  <a:solidFill>
                    <a:srgbClr val="000066"/>
                  </a:solidFill>
                  <a:sym typeface="Symbol" pitchFamily="18" charset="2"/>
                </a:rPr>
                <a:t>= 54.38.5 %</a:t>
              </a:r>
              <a:endParaRPr lang="ru-RU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  <p:sp>
          <p:nvSpPr>
            <p:cNvPr id="1826893" name="Rectangle 77"/>
            <p:cNvSpPr>
              <a:spLocks noChangeArrowheads="1"/>
            </p:cNvSpPr>
            <p:nvPr/>
          </p:nvSpPr>
          <p:spPr bwMode="auto">
            <a:xfrm>
              <a:off x="8244408" y="4941168"/>
              <a:ext cx="607859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ym typeface="Symbol" pitchFamily="18" charset="2"/>
                </a:rPr>
                <a:t>39%</a:t>
              </a:r>
              <a:endParaRPr lang="ru-RU" dirty="0">
                <a:sym typeface="Symbol" pitchFamily="18" charset="2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364088" y="3140968"/>
            <a:ext cx="3672408" cy="720080"/>
            <a:chOff x="35496" y="548680"/>
            <a:chExt cx="3672408" cy="720080"/>
          </a:xfrm>
        </p:grpSpPr>
        <p:sp>
          <p:nvSpPr>
            <p:cNvPr id="62" name="Text Box 52"/>
            <p:cNvSpPr txBox="1">
              <a:spLocks noChangeArrowheads="1"/>
            </p:cNvSpPr>
            <p:nvPr/>
          </p:nvSpPr>
          <p:spPr bwMode="auto">
            <a:xfrm>
              <a:off x="35496" y="548680"/>
              <a:ext cx="36724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sym typeface="Symbol" pitchFamily="18" charset="2"/>
                </a:rPr>
                <a:t>+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−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</a:t>
              </a:r>
              <a:r>
                <a:rPr lang="en-US" sz="2000" b="1" dirty="0">
                  <a:solidFill>
                    <a:srgbClr val="002060"/>
                  </a:solidFill>
                  <a:sym typeface="Symbol" pitchFamily="18" charset="2"/>
                </a:rPr>
                <a:t>(5S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)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h</a:t>
              </a:r>
              <a:r>
                <a:rPr lang="en-US" sz="2000" b="1" baseline="-25000" dirty="0" smtClean="0">
                  <a:solidFill>
                    <a:srgbClr val="002060"/>
                  </a:solidFill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(2P)   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>
                  <a:solidFill>
                    <a:srgbClr val="FF0000"/>
                  </a:solidFill>
                  <a:sym typeface="Symbol" pitchFamily="18" charset="2"/>
                </a:rPr>
                <a:t>+</a:t>
              </a:r>
              <a:r>
                <a:rPr lang="ru-RU" sz="2000" b="1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2000" b="1" baseline="30000" dirty="0" smtClean="0">
                  <a:solidFill>
                    <a:srgbClr val="FF0000"/>
                  </a:solidFill>
                  <a:sym typeface="Symbol" pitchFamily="18" charset="2"/>
                </a:rPr>
                <a:t>–</a:t>
              </a:r>
            </a:p>
            <a:p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                      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h</a:t>
              </a:r>
              <a:r>
                <a:rPr lang="en-US" sz="2000" b="1" baseline="-25000" dirty="0" smtClean="0">
                  <a:solidFill>
                    <a:srgbClr val="002060"/>
                  </a:solidFill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(2P)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 </a:t>
              </a:r>
              <a:r>
                <a:rPr lang="en-US" sz="2000" b="1" baseline="-25000" dirty="0" smtClean="0">
                  <a:solidFill>
                    <a:srgbClr val="002060"/>
                  </a:solidFill>
                  <a:sym typeface="Symbol" pitchFamily="18" charset="2"/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  <a:sym typeface="Symbol" pitchFamily="18" charset="2"/>
                </a:rPr>
                <a:t>(2S)   </a:t>
              </a:r>
              <a:r>
                <a:rPr lang="en-US" sz="2000" b="1" dirty="0" smtClean="0">
                  <a:solidFill>
                    <a:srgbClr val="FF0000"/>
                  </a:solidFill>
                  <a:sym typeface="Symbol" pitchFamily="18" charset="2"/>
                </a:rPr>
                <a:t></a:t>
              </a:r>
              <a:endParaRPr lang="en-US" sz="2000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63" name="Фигура, имеющая форму буквы L 62"/>
            <p:cNvSpPr/>
            <p:nvPr/>
          </p:nvSpPr>
          <p:spPr>
            <a:xfrm rot="10800000">
              <a:off x="2483768" y="548680"/>
              <a:ext cx="1152128" cy="720080"/>
            </a:xfrm>
            <a:prstGeom prst="corner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714504" y="861938"/>
            <a:ext cx="3145528" cy="1774974"/>
            <a:chOff x="9593833" y="4102298"/>
            <a:chExt cx="3145528" cy="1774974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9593833" y="4102298"/>
              <a:ext cx="3145528" cy="1774974"/>
              <a:chOff x="9157457" y="2133600"/>
              <a:chExt cx="3145528" cy="1774974"/>
            </a:xfrm>
            <a:solidFill>
              <a:srgbClr val="92D050"/>
            </a:solidFill>
          </p:grpSpPr>
          <p:sp>
            <p:nvSpPr>
              <p:cNvPr id="1826832" name="Text Box 16"/>
              <p:cNvSpPr txBox="1">
                <a:spLocks noChangeArrowheads="1"/>
              </p:cNvSpPr>
              <p:nvPr/>
            </p:nvSpPr>
            <p:spPr bwMode="auto">
              <a:xfrm>
                <a:off x="9351536" y="3539242"/>
                <a:ext cx="2951449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ru-RU" b="1" dirty="0">
                    <a:solidFill>
                      <a:srgbClr val="C00000"/>
                    </a:solidFill>
                    <a:sym typeface="Symbol" pitchFamily="18" charset="2"/>
                  </a:rPr>
                  <a:t>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M</a:t>
                </a:r>
                <a:r>
                  <a:rPr lang="en-US" b="1" baseline="-25000" dirty="0">
                    <a:solidFill>
                      <a:srgbClr val="C00000"/>
                    </a:solidFill>
                    <a:sym typeface="Symbol" pitchFamily="18" charset="2"/>
                  </a:rPr>
                  <a:t>HF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(2S) = 24.3 </a:t>
                </a:r>
                <a:r>
                  <a:rPr lang="en-US" b="1" baseline="30000" dirty="0">
                    <a:solidFill>
                      <a:srgbClr val="C00000"/>
                    </a:solidFill>
                    <a:sym typeface="Symbol" pitchFamily="18" charset="2"/>
                  </a:rPr>
                  <a:t>+</a:t>
                </a:r>
                <a:r>
                  <a:rPr lang="en-US" b="1" baseline="30000" dirty="0" smtClean="0">
                    <a:solidFill>
                      <a:srgbClr val="C00000"/>
                    </a:solidFill>
                    <a:sym typeface="Symbol" pitchFamily="18" charset="2"/>
                  </a:rPr>
                  <a:t>4.0</a:t>
                </a:r>
                <a:r>
                  <a:rPr lang="en-US" b="1" baseline="-25000" dirty="0" smtClean="0">
                    <a:solidFill>
                      <a:srgbClr val="C00000"/>
                    </a:solidFill>
                    <a:cs typeface="Times New Roman"/>
                    <a:sym typeface="Symbol" pitchFamily="18" charset="2"/>
                  </a:rPr>
                  <a:t>−4.5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 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MeV</a:t>
                </a:r>
              </a:p>
            </p:txBody>
          </p:sp>
          <p:pic>
            <p:nvPicPr>
              <p:cNvPr id="1826866" name="Picture 5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57457" y="2133600"/>
                <a:ext cx="3128962" cy="13652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26825" name="TextBox 17"/>
              <p:cNvSpPr txBox="1">
                <a:spLocks noChangeArrowheads="1"/>
              </p:cNvSpPr>
              <p:nvPr/>
            </p:nvSpPr>
            <p:spPr bwMode="auto">
              <a:xfrm>
                <a:off x="10688352" y="2612430"/>
                <a:ext cx="62869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defTabSz="457200">
                  <a:buClrTx/>
                  <a:buSzTx/>
                  <a:buFontTx/>
                  <a:buNone/>
                </a:pPr>
                <a:r>
                  <a:rPr lang="en-US" sz="1200" b="1" dirty="0">
                    <a:solidFill>
                      <a:srgbClr val="FF6600"/>
                    </a:solidFill>
                  </a:rPr>
                  <a:t>LQCD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449557" y="2625824"/>
                <a:ext cx="832279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 defTabSz="457200">
                  <a:buClrTx/>
                  <a:buSzTx/>
                  <a:buFontTx/>
                  <a:buNone/>
                </a:pPr>
                <a:r>
                  <a:rPr lang="en-US" sz="1200" b="1" dirty="0">
                    <a:solidFill>
                      <a:srgbClr val="00B050"/>
                    </a:solidFill>
                  </a:rPr>
                  <a:t>pNRQCD</a:t>
                </a:r>
              </a:p>
            </p:txBody>
          </p:sp>
        </p:grpSp>
        <p:pic>
          <p:nvPicPr>
            <p:cNvPr id="65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76856" y="4149080"/>
              <a:ext cx="360040" cy="29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9" name="Группа 68"/>
          <p:cNvGrpSpPr/>
          <p:nvPr/>
        </p:nvGrpSpPr>
        <p:grpSpPr>
          <a:xfrm>
            <a:off x="5052442" y="116632"/>
            <a:ext cx="4056062" cy="2893697"/>
            <a:chOff x="5052442" y="1265238"/>
            <a:chExt cx="4056062" cy="2893697"/>
          </a:xfrm>
        </p:grpSpPr>
        <p:pic>
          <p:nvPicPr>
            <p:cNvPr id="1826865" name="Picture 4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52442" y="1265238"/>
              <a:ext cx="4056062" cy="26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Group 13"/>
            <p:cNvGrpSpPr>
              <a:grpSpLocks/>
            </p:cNvGrpSpPr>
            <p:nvPr/>
          </p:nvGrpSpPr>
          <p:grpSpPr bwMode="auto">
            <a:xfrm>
              <a:off x="6668467" y="3789047"/>
              <a:ext cx="1392238" cy="369888"/>
              <a:chOff x="158" y="3302"/>
              <a:chExt cx="877" cy="233"/>
            </a:xfrm>
          </p:grpSpPr>
          <p:sp>
            <p:nvSpPr>
              <p:cNvPr id="1826830" name="Text Box 14"/>
              <p:cNvSpPr txBox="1">
                <a:spLocks noChangeArrowheads="1"/>
              </p:cNvSpPr>
              <p:nvPr/>
            </p:nvSpPr>
            <p:spPr bwMode="auto">
              <a:xfrm>
                <a:off x="158" y="3302"/>
                <a:ext cx="87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FF0000"/>
                    </a:solidFill>
                  </a:rPr>
                  <a:t>M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miss</a:t>
                </a:r>
                <a:r>
                  <a:rPr lang="en-US" b="1" dirty="0">
                    <a:solidFill>
                      <a:srgbClr val="FF0000"/>
                    </a:solidFill>
                  </a:rPr>
                  <a:t> (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FF0000"/>
                    </a:solidFill>
                    <a:sym typeface="Symbol" pitchFamily="18" charset="2"/>
                  </a:rPr>
                  <a:t>+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FF0000"/>
                    </a:solidFill>
                    <a:sym typeface="Symbol" pitchFamily="18" charset="2"/>
                  </a:rPr>
                  <a:t>-</a:t>
                </a:r>
                <a:r>
                  <a:rPr lang="en-US" b="1" dirty="0">
                    <a:solidFill>
                      <a:srgbClr val="FF0000"/>
                    </a:solidFill>
                    <a:sym typeface="Symbol" pitchFamily="18" charset="2"/>
                  </a:rPr>
                  <a:t>)</a:t>
                </a:r>
                <a:endParaRPr lang="en-US" b="1" baseline="30000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sp>
            <p:nvSpPr>
              <p:cNvPr id="1826831" name="Rectangle 15"/>
              <p:cNvSpPr>
                <a:spLocks noChangeArrowheads="1"/>
              </p:cNvSpPr>
              <p:nvPr/>
            </p:nvSpPr>
            <p:spPr bwMode="auto">
              <a:xfrm>
                <a:off x="297" y="3303"/>
                <a:ext cx="23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aseline="30000" dirty="0">
                    <a:sym typeface="Symbol" pitchFamily="18" charset="2"/>
                  </a:rPr>
                  <a:t>(2)</a:t>
                </a:r>
              </a:p>
            </p:txBody>
          </p:sp>
        </p:grpSp>
        <p:sp>
          <p:nvSpPr>
            <p:cNvPr id="1826891" name="Text Box 75"/>
            <p:cNvSpPr txBox="1">
              <a:spLocks noChangeArrowheads="1"/>
            </p:cNvSpPr>
            <p:nvPr/>
          </p:nvSpPr>
          <p:spPr bwMode="auto">
            <a:xfrm>
              <a:off x="7760312" y="3306470"/>
              <a:ext cx="12041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 b="1" dirty="0">
                  <a:solidFill>
                    <a:srgbClr val="C00000"/>
                  </a:solidFill>
                </a:rPr>
                <a:t>4.2</a:t>
              </a:r>
              <a:r>
                <a:rPr lang="en-US" sz="1600" b="1" dirty="0" smtClean="0">
                  <a:solidFill>
                    <a:srgbClr val="C00000"/>
                  </a:solidFill>
                  <a:sym typeface="Symbol" pitchFamily="18" charset="2"/>
                </a:rPr>
                <a:t> w</a:t>
              </a:r>
              <a:r>
                <a:rPr lang="en-US" sz="1600" b="1" dirty="0">
                  <a:solidFill>
                    <a:srgbClr val="C00000"/>
                  </a:solidFill>
                  <a:sym typeface="Symbol" pitchFamily="18" charset="2"/>
                </a:rPr>
                <a:t>/ syst</a:t>
              </a:r>
            </a:p>
          </p:txBody>
        </p:sp>
        <p:sp>
          <p:nvSpPr>
            <p:cNvPr id="1826896" name="Rectangle 80"/>
            <p:cNvSpPr>
              <a:spLocks noChangeArrowheads="1"/>
            </p:cNvSpPr>
            <p:nvPr/>
          </p:nvSpPr>
          <p:spPr bwMode="auto">
            <a:xfrm>
              <a:off x="7023282" y="2270199"/>
              <a:ext cx="8066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sym typeface="Symbol" pitchFamily="18" charset="2"/>
                </a:rPr>
                <a:t></a:t>
              </a:r>
              <a:r>
                <a:rPr lang="en-US" sz="1800" b="1" baseline="-25000" dirty="0">
                  <a:solidFill>
                    <a:srgbClr val="FF0000"/>
                  </a:solidFill>
                  <a:sym typeface="Symbol" pitchFamily="18" charset="2"/>
                </a:rPr>
                <a:t>b</a:t>
              </a:r>
              <a:r>
                <a:rPr lang="en-US" sz="1800" b="1" dirty="0">
                  <a:solidFill>
                    <a:srgbClr val="FF0000"/>
                  </a:solidFill>
                  <a:sym typeface="Symbol" pitchFamily="18" charset="2"/>
                </a:rPr>
                <a:t>(2S)</a:t>
              </a:r>
              <a:endParaRPr lang="ru-RU" sz="1800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38" name="Text Box 99"/>
            <p:cNvSpPr txBox="1">
              <a:spLocks noChangeArrowheads="1"/>
            </p:cNvSpPr>
            <p:nvPr/>
          </p:nvSpPr>
          <p:spPr bwMode="auto">
            <a:xfrm>
              <a:off x="5724128" y="1484784"/>
              <a:ext cx="165618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defTabSz="914400"/>
              <a:r>
                <a:rPr lang="en-US" sz="1100" b="1" i="1" dirty="0" smtClean="0">
                  <a:solidFill>
                    <a:srgbClr val="000066"/>
                  </a:solidFill>
                </a:rPr>
                <a:t>PRL 109 (2012) 232002</a:t>
              </a:r>
              <a:endParaRPr lang="ru-RU" sz="1100" b="1" i="1" dirty="0">
                <a:solidFill>
                  <a:srgbClr val="000066"/>
                </a:solidFill>
              </a:endParaRPr>
            </a:p>
          </p:txBody>
        </p:sp>
        <p:cxnSp>
          <p:nvCxnSpPr>
            <p:cNvPr id="68" name="Прямая со стрелкой 67"/>
            <p:cNvCxnSpPr/>
            <p:nvPr/>
          </p:nvCxnSpPr>
          <p:spPr>
            <a:xfrm>
              <a:off x="7452320" y="2636912"/>
              <a:ext cx="21602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260648"/>
            <a:ext cx="53391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Номер слайда 54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ayao-Miyadzaki-hudozhniki-mul-tiplikatory-mul-tiplikatsiya-kak-iskusstvo-Printsessa-Mononoke-.jpg"/>
          <p:cNvPicPr>
            <a:picLocks noChangeAspect="1"/>
          </p:cNvPicPr>
          <p:nvPr/>
        </p:nvPicPr>
        <p:blipFill>
          <a:blip r:embed="rId3" cstate="print"/>
          <a:srcRect r="1772" b="1969"/>
          <a:stretch>
            <a:fillRect/>
          </a:stretch>
        </p:blipFill>
        <p:spPr>
          <a:xfrm>
            <a:off x="-32" y="-24"/>
            <a:ext cx="9162311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00562" y="4572008"/>
            <a:ext cx="4000528" cy="192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Charged bottomoniumlike states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-27384"/>
            <a:ext cx="5508104" cy="12961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Observation 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of 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large</a:t>
            </a:r>
            <a:b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sz="2800" b="1" baseline="30000" dirty="0" smtClean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→</a:t>
            </a:r>
            <a:r>
              <a:rPr lang="el-GR" sz="28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(nS) </a:t>
            </a:r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2800" b="1" baseline="30000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+ </a:t>
            </a:r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l-GR" sz="2800" b="1" baseline="30000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–</a:t>
            </a:r>
            <a:r>
              <a:rPr lang="en-US" sz="2800" b="1" baseline="30000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near </a:t>
            </a:r>
            <a:r>
              <a:rPr lang="el-GR" sz="2800" b="1" dirty="0">
                <a:solidFill>
                  <a:srgbClr val="C00000"/>
                </a:solidFill>
                <a:cs typeface="Times New Roman" pitchFamily="18" charset="0"/>
              </a:rPr>
              <a:t>ϒ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(10860)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el-GR" sz="28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2009" y="389633"/>
            <a:ext cx="3707903" cy="4479527"/>
            <a:chOff x="0" y="64"/>
            <a:chExt cx="3222" cy="4106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0" y="64"/>
              <a:ext cx="3222" cy="4106"/>
              <a:chOff x="0" y="64"/>
              <a:chExt cx="3222" cy="4106"/>
            </a:xfrm>
          </p:grpSpPr>
          <p:pic>
            <p:nvPicPr>
              <p:cNvPr id="33792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988"/>
                <a:ext cx="3187" cy="2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37926" name="Rectangle 6"/>
              <p:cNvSpPr>
                <a:spLocks noChangeArrowheads="1"/>
              </p:cNvSpPr>
              <p:nvPr/>
            </p:nvSpPr>
            <p:spPr bwMode="auto">
              <a:xfrm>
                <a:off x="1579" y="2566"/>
                <a:ext cx="1332" cy="209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100" b="1" i="1" dirty="0">
                    <a:solidFill>
                      <a:schemeClr val="tx1"/>
                    </a:solidFill>
                  </a:rPr>
                  <a:t>PRL100,112001(2008) </a:t>
                </a:r>
              </a:p>
            </p:txBody>
          </p:sp>
          <p:sp>
            <p:nvSpPr>
              <p:cNvPr id="337928" name="Text Box 8"/>
              <p:cNvSpPr txBox="1">
                <a:spLocks noChangeArrowheads="1"/>
              </p:cNvSpPr>
              <p:nvPr/>
            </p:nvSpPr>
            <p:spPr bwMode="auto">
              <a:xfrm>
                <a:off x="2373" y="1715"/>
                <a:ext cx="541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en-US" sz="1400" b="1" dirty="0">
                    <a:solidFill>
                      <a:srgbClr val="A50021"/>
                    </a:solidFill>
                    <a:cs typeface="Times New Roman" pitchFamily="18" charset="0"/>
                  </a:rPr>
                  <a:t>(2S)</a:t>
                </a:r>
                <a:endParaRPr lang="el-GR" sz="1400" b="1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929" name="Text Box 9"/>
              <p:cNvSpPr txBox="1">
                <a:spLocks noChangeArrowheads="1"/>
              </p:cNvSpPr>
              <p:nvPr/>
            </p:nvSpPr>
            <p:spPr bwMode="auto">
              <a:xfrm>
                <a:off x="494" y="2240"/>
                <a:ext cx="541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en-US" sz="1400" b="1" dirty="0">
                    <a:solidFill>
                      <a:srgbClr val="A50021"/>
                    </a:solidFill>
                    <a:cs typeface="Times New Roman" pitchFamily="18" charset="0"/>
                  </a:rPr>
                  <a:t>(1S)</a:t>
                </a:r>
                <a:endParaRPr lang="el-GR" sz="1400" b="1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930" name="Text Box 10"/>
              <p:cNvSpPr txBox="1">
                <a:spLocks noChangeArrowheads="1"/>
              </p:cNvSpPr>
              <p:nvPr/>
            </p:nvSpPr>
            <p:spPr bwMode="auto">
              <a:xfrm>
                <a:off x="2626" y="1413"/>
                <a:ext cx="541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en-US" sz="1400" b="1" dirty="0">
                    <a:solidFill>
                      <a:srgbClr val="A50021"/>
                    </a:solidFill>
                    <a:cs typeface="Times New Roman" pitchFamily="18" charset="0"/>
                  </a:rPr>
                  <a:t>(3S)</a:t>
                </a:r>
                <a:endParaRPr lang="el-GR" sz="1400" b="1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935" name="Rectangle 15"/>
              <p:cNvSpPr>
                <a:spLocks noChangeArrowheads="1"/>
              </p:cNvSpPr>
              <p:nvPr/>
            </p:nvSpPr>
            <p:spPr bwMode="auto">
              <a:xfrm>
                <a:off x="1198" y="1122"/>
                <a:ext cx="1293" cy="28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chemeClr val="tx1"/>
                    </a:solidFill>
                  </a:rPr>
                  <a:t>M(</a:t>
                </a:r>
                <a:r>
                  <a:rPr lang="el-GR" sz="1400" b="1">
                    <a:solidFill>
                      <a:schemeClr val="tx1"/>
                    </a:solidFill>
                    <a:cs typeface="Times New Roman" pitchFamily="18" charset="0"/>
                  </a:rPr>
                  <a:t>μ</a:t>
                </a:r>
                <a:r>
                  <a:rPr lang="en-US" sz="1400" b="1" baseline="30000" dirty="0">
                    <a:solidFill>
                      <a:schemeClr val="tx1"/>
                    </a:solidFill>
                    <a:cs typeface="Times New Roman" pitchFamily="18" charset="0"/>
                  </a:rPr>
                  <a:t>+</a:t>
                </a:r>
                <a:r>
                  <a:rPr lang="el-GR" sz="1400" b="1">
                    <a:solidFill>
                      <a:schemeClr val="tx1"/>
                    </a:solidFill>
                    <a:cs typeface="Times New Roman" pitchFamily="18" charset="0"/>
                  </a:rPr>
                  <a:t>μ</a:t>
                </a:r>
                <a:r>
                  <a:rPr lang="el-GR" sz="1400" b="1" baseline="30000">
                    <a:solidFill>
                      <a:schemeClr val="tx1"/>
                    </a:solidFill>
                    <a:cs typeface="Times New Roman" pitchFamily="18" charset="0"/>
                  </a:rPr>
                  <a:t>–</a:t>
                </a:r>
                <a:r>
                  <a:rPr lang="el-GR" sz="1400" b="1">
                    <a:solidFill>
                      <a:schemeClr val="tx1"/>
                    </a:solidFill>
                    <a:cs typeface="Times New Roman" pitchFamily="18" charset="0"/>
                  </a:rPr>
                  <a:t>π</a:t>
                </a:r>
                <a:r>
                  <a:rPr lang="en-US" sz="1400" b="1" baseline="30000" dirty="0">
                    <a:solidFill>
                      <a:schemeClr val="tx1"/>
                    </a:solidFill>
                    <a:cs typeface="Times New Roman" pitchFamily="18" charset="0"/>
                  </a:rPr>
                  <a:t>+</a:t>
                </a:r>
                <a:r>
                  <a:rPr lang="el-GR" sz="1400" b="1">
                    <a:solidFill>
                      <a:schemeClr val="tx1"/>
                    </a:solidFill>
                    <a:cs typeface="Times New Roman" pitchFamily="18" charset="0"/>
                  </a:rPr>
                  <a:t>π</a:t>
                </a:r>
                <a:r>
                  <a:rPr lang="el-GR" sz="1400" b="1" baseline="30000">
                    <a:solidFill>
                      <a:schemeClr val="tx1"/>
                    </a:solidFill>
                    <a:cs typeface="Times New Roman" pitchFamily="18" charset="0"/>
                  </a:rPr>
                  <a:t>–</a:t>
                </a:r>
                <a:r>
                  <a:rPr lang="en-US" sz="1400" b="1" dirty="0">
                    <a:solidFill>
                      <a:schemeClr val="tx1"/>
                    </a:solidFill>
                    <a:cs typeface="Times New Roman" pitchFamily="18" charset="0"/>
                  </a:rPr>
                  <a:t>) = √s</a:t>
                </a:r>
                <a:endParaRPr lang="ru-RU" sz="14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936" name="Line 16"/>
              <p:cNvSpPr>
                <a:spLocks noChangeShapeType="1"/>
              </p:cNvSpPr>
              <p:nvPr/>
            </p:nvSpPr>
            <p:spPr bwMode="auto">
              <a:xfrm flipH="1">
                <a:off x="2101" y="1314"/>
                <a:ext cx="170" cy="6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z="1400" dirty="0"/>
              </a:p>
            </p:txBody>
          </p:sp>
          <p:pic>
            <p:nvPicPr>
              <p:cNvPr id="337939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4" y="3093"/>
                <a:ext cx="3118" cy="1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7940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2" y="64"/>
                <a:ext cx="3033" cy="1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37941" name="Text Box 21"/>
              <p:cNvSpPr txBox="1">
                <a:spLocks noChangeArrowheads="1"/>
              </p:cNvSpPr>
              <p:nvPr/>
            </p:nvSpPr>
            <p:spPr bwMode="auto">
              <a:xfrm>
                <a:off x="2473" y="474"/>
                <a:ext cx="541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en-US" sz="1400" b="1" dirty="0">
                    <a:solidFill>
                      <a:srgbClr val="A50021"/>
                    </a:solidFill>
                    <a:cs typeface="Times New Roman" pitchFamily="18" charset="0"/>
                  </a:rPr>
                  <a:t>(2S)</a:t>
                </a:r>
                <a:endParaRPr lang="el-GR" sz="1400" b="1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942" name="Text Box 22"/>
              <p:cNvSpPr txBox="1">
                <a:spLocks noChangeArrowheads="1"/>
              </p:cNvSpPr>
              <p:nvPr/>
            </p:nvSpPr>
            <p:spPr bwMode="auto">
              <a:xfrm>
                <a:off x="485" y="3310"/>
                <a:ext cx="541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400" b="1">
                    <a:solidFill>
                      <a:srgbClr val="A50021"/>
                    </a:solidFill>
                    <a:cs typeface="Times New Roman" pitchFamily="18" charset="0"/>
                  </a:rPr>
                  <a:t>ϒ</a:t>
                </a:r>
                <a:r>
                  <a:rPr lang="en-US" sz="1400" b="1" dirty="0">
                    <a:solidFill>
                      <a:srgbClr val="A50021"/>
                    </a:solidFill>
                    <a:cs typeface="Times New Roman" pitchFamily="18" charset="0"/>
                  </a:rPr>
                  <a:t>(1S)</a:t>
                </a:r>
                <a:endParaRPr lang="el-GR" sz="1400" b="1">
                  <a:solidFill>
                    <a:srgbClr val="A50021"/>
                  </a:solidFill>
                  <a:cs typeface="Times New Roman" pitchFamily="18" charset="0"/>
                </a:endParaRPr>
              </a:p>
            </p:txBody>
          </p:sp>
          <p:pic>
            <p:nvPicPr>
              <p:cNvPr id="33792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05" y="171"/>
                <a:ext cx="350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37945" name="Oval 25"/>
            <p:cNvSpPr>
              <a:spLocks noChangeArrowheads="1"/>
            </p:cNvSpPr>
            <p:nvPr/>
          </p:nvSpPr>
          <p:spPr bwMode="auto">
            <a:xfrm>
              <a:off x="2608" y="3250"/>
              <a:ext cx="464" cy="2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400" dirty="0"/>
            </a:p>
          </p:txBody>
        </p:sp>
        <p:sp>
          <p:nvSpPr>
            <p:cNvPr id="337946" name="Oval 26"/>
            <p:cNvSpPr>
              <a:spLocks noChangeArrowheads="1"/>
            </p:cNvSpPr>
            <p:nvPr/>
          </p:nvSpPr>
          <p:spPr bwMode="auto">
            <a:xfrm>
              <a:off x="1506" y="199"/>
              <a:ext cx="464" cy="2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400" dirty="0"/>
            </a:p>
          </p:txBody>
        </p:sp>
      </p:grp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995936" y="1142984"/>
            <a:ext cx="4680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Partial widths for 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(10860)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(nS) 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+ </a:t>
            </a:r>
            <a:r>
              <a:rPr lang="el-GR" sz="2000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l-GR" sz="2000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–</a:t>
            </a:r>
            <a:r>
              <a:rPr lang="en-US" sz="2000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000" dirty="0" smtClean="0">
                <a:solidFill>
                  <a:srgbClr val="002060"/>
                </a:solidFill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002060"/>
                </a:solidFill>
              </a:rPr>
              <a:t>ore </a:t>
            </a:r>
            <a:r>
              <a:rPr lang="en-US" sz="2000" dirty="0">
                <a:solidFill>
                  <a:srgbClr val="002060"/>
                </a:solidFill>
              </a:rPr>
              <a:t>than </a:t>
            </a:r>
            <a:r>
              <a:rPr lang="en-US" sz="2000" b="1" dirty="0">
                <a:solidFill>
                  <a:srgbClr val="002060"/>
                </a:solidFill>
              </a:rPr>
              <a:t>two orders of magnitude larger </a:t>
            </a:r>
            <a:r>
              <a:rPr lang="en-US" sz="2000" dirty="0">
                <a:solidFill>
                  <a:srgbClr val="002060"/>
                </a:solidFill>
              </a:rPr>
              <a:t>than corresponding partial widths for </a:t>
            </a:r>
            <a:r>
              <a:rPr lang="el-GR" sz="2000" b="1" dirty="0">
                <a:solidFill>
                  <a:srgbClr val="C00000"/>
                </a:solidFill>
                <a:cs typeface="Times New Roman" pitchFamily="18" charset="0"/>
              </a:rPr>
              <a:t>ϒ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(4S), </a:t>
            </a:r>
            <a:r>
              <a:rPr lang="el-GR" sz="2000" b="1" dirty="0">
                <a:solidFill>
                  <a:srgbClr val="C00000"/>
                </a:solidFill>
                <a:cs typeface="Times New Roman" pitchFamily="18" charset="0"/>
              </a:rPr>
              <a:t>ϒ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(3S)</a:t>
            </a:r>
            <a:r>
              <a:rPr lang="en-US" sz="2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cs typeface="Times New Roman" pitchFamily="18" charset="0"/>
              </a:rPr>
              <a:t>or</a:t>
            </a:r>
            <a:r>
              <a:rPr lang="en-US" sz="2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cs typeface="Times New Roman" pitchFamily="18" charset="0"/>
              </a:rPr>
              <a:t>ϒ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(2S) </a:t>
            </a:r>
            <a:r>
              <a:rPr lang="en-US" sz="2000" dirty="0" smtClean="0">
                <a:solidFill>
                  <a:srgbClr val="002060"/>
                </a:solidFill>
                <a:cs typeface="Times New Roman" pitchFamily="18" charset="0"/>
              </a:rPr>
              <a:t>decays</a:t>
            </a:r>
            <a:endParaRPr lang="en-US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282" y="4858606"/>
            <a:ext cx="8572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dirty="0" smtClean="0">
                <a:solidFill>
                  <a:srgbClr val="002060"/>
                </a:solidFill>
              </a:rPr>
              <a:t>Possible explanations</a:t>
            </a:r>
            <a:r>
              <a:rPr lang="el-GR" sz="2000" b="1" u="sng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</a:t>
            </a:r>
            <a:endParaRPr lang="en-US" sz="2000" b="1" u="sng" dirty="0" smtClean="0">
              <a:solidFill>
                <a:srgbClr val="002060"/>
              </a:solidFill>
              <a:cs typeface="Times New Roman" pitchFamily="18" charset="0"/>
              <a:sym typeface="Symbol" pitchFamily="18" charset="2"/>
            </a:endParaRPr>
          </a:p>
          <a:p>
            <a:pPr algn="r">
              <a:buFont typeface="Courier New" pitchFamily="49" charset="0"/>
              <a:buChar char="o"/>
            </a:pPr>
            <a:r>
              <a:rPr lang="el-GR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(10860)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has exotic properties</a:t>
            </a:r>
          </a:p>
          <a:p>
            <a:pPr algn="r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Reactions in fact proceed via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Y</a:t>
            </a:r>
            <a:r>
              <a:rPr lang="en-US" b="1" baseline="-25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b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states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similar to exotic vector charmonium</a:t>
            </a:r>
          </a:p>
          <a:p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To be done 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Study of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resonant structure of </a:t>
            </a: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(5S)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(bb)</a:t>
            </a:r>
            <a:r>
              <a:rPr lang="en-US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US" b="1" baseline="30000" dirty="0" smtClean="0">
                <a:solidFill>
                  <a:srgbClr val="C00000"/>
                </a:solidFill>
                <a:sym typeface="Symbol" pitchFamily="18" charset="2"/>
              </a:rPr>
              <a:t>–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 Measure energy dependence of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→</a:t>
            </a:r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ϒ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(nS) </a:t>
            </a:r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+ </a:t>
            </a:r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l-GR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–</a:t>
            </a:r>
            <a:r>
              <a:rPr lang="en-US" b="1" baseline="300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139952" y="2410058"/>
            <a:ext cx="4896544" cy="2376264"/>
            <a:chOff x="4139952" y="2276872"/>
            <a:chExt cx="4896544" cy="2376264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39952" y="2679532"/>
              <a:ext cx="4680520" cy="1973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7020272" y="2276872"/>
              <a:ext cx="1568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cs typeface="Times New Roman"/>
                </a:rPr>
                <a:t>Γ</a:t>
              </a:r>
              <a:r>
                <a:rPr lang="en-US" dirty="0" smtClean="0"/>
                <a:t>(</a:t>
              </a:r>
              <a:r>
                <a:rPr lang="el-GR" dirty="0" smtClean="0">
                  <a:cs typeface="Times New Roman" pitchFamily="18" charset="0"/>
                  <a:sym typeface="Symbol" pitchFamily="18" charset="2"/>
                </a:rPr>
                <a:t>ϒ</a:t>
              </a:r>
              <a:r>
                <a:rPr lang="en-US" dirty="0" smtClean="0">
                  <a:cs typeface="Times New Roman" pitchFamily="18" charset="0"/>
                  <a:sym typeface="Symbol" pitchFamily="18" charset="2"/>
                </a:rPr>
                <a:t>(nS) </a:t>
              </a:r>
              <a:r>
                <a:rPr lang="el-GR" dirty="0" smtClean="0">
                  <a:cs typeface="Times New Roman" pitchFamily="18" charset="0"/>
                  <a:sym typeface="Symbol" pitchFamily="18" charset="2"/>
                </a:rPr>
                <a:t>π</a:t>
              </a:r>
              <a:r>
                <a:rPr lang="en-US" baseline="30000" dirty="0" smtClean="0">
                  <a:cs typeface="Times New Roman" pitchFamily="18" charset="0"/>
                  <a:sym typeface="Symbol" pitchFamily="18" charset="2"/>
                </a:rPr>
                <a:t>+ </a:t>
              </a:r>
              <a:r>
                <a:rPr lang="el-GR" dirty="0" smtClean="0">
                  <a:cs typeface="Times New Roman" pitchFamily="18" charset="0"/>
                  <a:sym typeface="Symbol" pitchFamily="18" charset="2"/>
                </a:rPr>
                <a:t>π</a:t>
              </a:r>
              <a:r>
                <a:rPr lang="el-GR" baseline="30000" dirty="0" smtClean="0"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n-US" baseline="30000" dirty="0" smtClean="0"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dirty="0" smtClean="0">
                  <a:cs typeface="Times New Roman" pitchFamily="18" charset="0"/>
                  <a:sym typeface="Symbol" pitchFamily="18" charset="2"/>
                </a:rPr>
                <a:t>)</a:t>
              </a:r>
              <a:endParaRPr lang="en-GB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783960" y="2636912"/>
              <a:ext cx="252536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Группа 84"/>
          <p:cNvGrpSpPr/>
          <p:nvPr/>
        </p:nvGrpSpPr>
        <p:grpSpPr>
          <a:xfrm>
            <a:off x="107504" y="1584149"/>
            <a:ext cx="5762625" cy="5229227"/>
            <a:chOff x="107504" y="1584149"/>
            <a:chExt cx="5762625" cy="5229227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107504" y="1584149"/>
              <a:ext cx="5762625" cy="5229227"/>
              <a:chOff x="107504" y="1584149"/>
              <a:chExt cx="5762625" cy="5229227"/>
            </a:xfrm>
          </p:grpSpPr>
          <p:grpSp>
            <p:nvGrpSpPr>
              <p:cNvPr id="3" name="Группа 214"/>
              <p:cNvGrpSpPr/>
              <p:nvPr/>
            </p:nvGrpSpPr>
            <p:grpSpPr>
              <a:xfrm>
                <a:off x="107504" y="1584149"/>
                <a:ext cx="5762625" cy="5229227"/>
                <a:chOff x="1" y="852488"/>
                <a:chExt cx="5762625" cy="5229227"/>
              </a:xfrm>
            </p:grpSpPr>
            <p:grpSp>
              <p:nvGrpSpPr>
                <p:cNvPr id="4" name="Группа 207"/>
                <p:cNvGrpSpPr/>
                <p:nvPr/>
              </p:nvGrpSpPr>
              <p:grpSpPr>
                <a:xfrm>
                  <a:off x="1" y="852488"/>
                  <a:ext cx="5762625" cy="5229227"/>
                  <a:chOff x="1" y="852488"/>
                  <a:chExt cx="5762625" cy="5229227"/>
                </a:xfrm>
              </p:grpSpPr>
              <p:sp>
                <p:nvSpPr>
                  <p:cNvPr id="13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627063" y="852488"/>
                    <a:ext cx="992187" cy="4206875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ru-RU" dirty="0"/>
                  </a:p>
                </p:txBody>
              </p:sp>
              <p:grpSp>
                <p:nvGrpSpPr>
                  <p:cNvPr id="5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1" y="1630365"/>
                    <a:ext cx="5762625" cy="4451350"/>
                    <a:chOff x="0" y="752"/>
                    <a:chExt cx="3630" cy="2804"/>
                  </a:xfrm>
                </p:grpSpPr>
                <p:pic>
                  <p:nvPicPr>
                    <p:cNvPr id="139" name="Picture 2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0" y="752"/>
                      <a:ext cx="3630" cy="280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40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" y="1659"/>
                      <a:ext cx="3147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41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" y="1429"/>
                      <a:ext cx="388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2M</a:t>
                      </a:r>
                      <a:r>
                        <a:rPr lang="en-US" b="1" baseline="-25000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ru-RU" b="1" baseline="-250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33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600400" y="1473203"/>
                    <a:ext cx="2088232" cy="4176464"/>
                  </a:xfrm>
                  <a:prstGeom prst="rect">
                    <a:avLst/>
                  </a:prstGeom>
                  <a:solidFill>
                    <a:schemeClr val="bg1">
                      <a:alpha val="78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  <p:sp>
                <p:nvSpPr>
                  <p:cNvPr id="134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619672" y="1916832"/>
                    <a:ext cx="936104" cy="360040"/>
                  </a:xfrm>
                  <a:prstGeom prst="rect">
                    <a:avLst/>
                  </a:prstGeom>
                  <a:solidFill>
                    <a:schemeClr val="bg1">
                      <a:alpha val="78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  <p:sp>
                <p:nvSpPr>
                  <p:cNvPr id="135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648073" y="2121275"/>
                    <a:ext cx="936104" cy="3528392"/>
                  </a:xfrm>
                  <a:prstGeom prst="rect">
                    <a:avLst/>
                  </a:prstGeom>
                  <a:solidFill>
                    <a:schemeClr val="bg1">
                      <a:alpha val="78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  <p:cxnSp>
                <p:nvCxnSpPr>
                  <p:cNvPr id="137" name="Прямая со стрелкой 136"/>
                  <p:cNvCxnSpPr/>
                  <p:nvPr/>
                </p:nvCxnSpPr>
                <p:spPr>
                  <a:xfrm>
                    <a:off x="2088232" y="2508672"/>
                    <a:ext cx="792088" cy="93610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Прямая со стрелкой 137"/>
                  <p:cNvCxnSpPr/>
                  <p:nvPr/>
                </p:nvCxnSpPr>
                <p:spPr>
                  <a:xfrm rot="16200000" flipH="1">
                    <a:off x="1646114" y="2950789"/>
                    <a:ext cx="1760303" cy="87606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Rectangle 35"/>
                <p:cNvSpPr>
                  <a:spLocks noChangeArrowheads="1"/>
                </p:cNvSpPr>
                <p:nvPr/>
              </p:nvSpPr>
              <p:spPr bwMode="auto">
                <a:xfrm>
                  <a:off x="1440160" y="3084736"/>
                  <a:ext cx="900608" cy="2520280"/>
                </a:xfrm>
                <a:prstGeom prst="rect">
                  <a:avLst/>
                </a:prstGeom>
                <a:solidFill>
                  <a:schemeClr val="bg1">
                    <a:alpha val="78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128" name="TextBox 127"/>
              <p:cNvSpPr txBox="1"/>
              <p:nvPr/>
            </p:nvSpPr>
            <p:spPr>
              <a:xfrm>
                <a:off x="1957464" y="3714752"/>
                <a:ext cx="614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b="1" dirty="0" smtClean="0">
                    <a:latin typeface="Times New Roman"/>
                    <a:cs typeface="Times New Roman"/>
                  </a:rPr>
                  <a:t>π</a:t>
                </a:r>
                <a:r>
                  <a:rPr lang="en-US" b="1" baseline="30000" dirty="0" smtClean="0">
                    <a:latin typeface="Times New Roman"/>
                    <a:cs typeface="Times New Roman"/>
                  </a:rPr>
                  <a:t>+</a:t>
                </a:r>
                <a:r>
                  <a:rPr lang="el-GR" b="1" dirty="0" smtClean="0">
                    <a:latin typeface="Times New Roman"/>
                    <a:cs typeface="Times New Roman"/>
                  </a:rPr>
                  <a:t>π</a:t>
                </a:r>
                <a:r>
                  <a:rPr lang="el-GR" b="1" baseline="30000" dirty="0" smtClean="0">
                    <a:latin typeface="Times New Roman"/>
                    <a:cs typeface="Times New Roman"/>
                  </a:rPr>
                  <a:t>−</a:t>
                </a:r>
                <a:endParaRPr lang="en-GB" b="1" baseline="30000" dirty="0"/>
              </a:p>
            </p:txBody>
          </p:sp>
        </p:grpSp>
        <p:cxnSp>
          <p:nvCxnSpPr>
            <p:cNvPr id="43" name="Прямая соединительная линия 42"/>
            <p:cNvCxnSpPr/>
            <p:nvPr/>
          </p:nvCxnSpPr>
          <p:spPr>
            <a:xfrm>
              <a:off x="3571868" y="3571876"/>
              <a:ext cx="500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/>
            <p:cNvSpPr/>
            <p:nvPr/>
          </p:nvSpPr>
          <p:spPr>
            <a:xfrm>
              <a:off x="4084993" y="3395963"/>
              <a:ext cx="915635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Z</a:t>
              </a:r>
              <a:r>
                <a:rPr lang="en-US" sz="1200" b="1" baseline="-25000" dirty="0" smtClean="0">
                  <a:solidFill>
                    <a:srgbClr val="FF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(10650)</a:t>
              </a:r>
              <a:r>
                <a:rPr lang="ru-RU" sz="1200" b="1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sz="1200" b="1" baseline="300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</a:rPr>
                <a:t>Z</a:t>
              </a:r>
              <a:r>
                <a:rPr lang="en-US" sz="1200" b="1" baseline="-25000" dirty="0" smtClean="0">
                  <a:solidFill>
                    <a:srgbClr val="FF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(10610)</a:t>
              </a:r>
              <a:r>
                <a:rPr lang="ru-RU" sz="1200" b="1" baseline="30000" dirty="0" smtClean="0">
                  <a:solidFill>
                    <a:srgbClr val="FF0000"/>
                  </a:solidFill>
                </a:rPr>
                <a:t>+</a:t>
              </a:r>
              <a:endParaRPr lang="ru-RU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3571868" y="3643314"/>
              <a:ext cx="500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2285984" y="3214686"/>
              <a:ext cx="1428760" cy="3571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2285984" y="3214686"/>
              <a:ext cx="1357322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Группа 56"/>
            <p:cNvGrpSpPr/>
            <p:nvPr/>
          </p:nvGrpSpPr>
          <p:grpSpPr>
            <a:xfrm>
              <a:off x="1285852" y="4071942"/>
              <a:ext cx="1500198" cy="1143008"/>
              <a:chOff x="7858148" y="1000108"/>
              <a:chExt cx="1500198" cy="1143008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7915234" y="1214422"/>
                <a:ext cx="12020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spin flip  </a:t>
                </a:r>
              </a:p>
              <a:p>
                <a:pPr algn="ctr"/>
                <a:r>
                  <a:rPr lang="en-US" sz="1600" b="1" dirty="0" smtClean="0"/>
                  <a:t>suppressed </a:t>
                </a:r>
                <a:endParaRPr lang="ru-RU" sz="1600" b="1" dirty="0"/>
              </a:p>
            </p:txBody>
          </p:sp>
          <p:sp>
            <p:nvSpPr>
              <p:cNvPr id="56" name="Стрелка вправо 55"/>
              <p:cNvSpPr/>
              <p:nvPr/>
            </p:nvSpPr>
            <p:spPr>
              <a:xfrm>
                <a:off x="7858148" y="1000108"/>
                <a:ext cx="1500198" cy="1143008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58" name="Прямоугольник 57"/>
            <p:cNvSpPr/>
            <p:nvPr/>
          </p:nvSpPr>
          <p:spPr>
            <a:xfrm>
              <a:off x="3714744" y="4357694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cs typeface="Times New Roman"/>
                </a:rPr>
                <a:t>+</a:t>
              </a:r>
              <a:endParaRPr lang="ru-RU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071802" y="3786190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cs typeface="Times New Roman"/>
                </a:rPr>
                <a:t>+</a:t>
              </a:r>
              <a:endParaRPr lang="ru-RU" dirty="0"/>
            </a:p>
          </p:txBody>
        </p:sp>
        <p:cxnSp>
          <p:nvCxnSpPr>
            <p:cNvPr id="65" name="Прямая со стрелкой 64"/>
            <p:cNvCxnSpPr/>
            <p:nvPr/>
          </p:nvCxnSpPr>
          <p:spPr>
            <a:xfrm rot="5400000">
              <a:off x="3107521" y="3607595"/>
              <a:ext cx="785818" cy="7143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stCxn id="44" idx="1"/>
            </p:cNvCxnSpPr>
            <p:nvPr/>
          </p:nvCxnSpPr>
          <p:spPr>
            <a:xfrm rot="10800000" flipV="1">
              <a:off x="3357555" y="3626796"/>
              <a:ext cx="727438" cy="15332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/>
            <p:nvPr/>
          </p:nvCxnSpPr>
          <p:spPr>
            <a:xfrm rot="5400000">
              <a:off x="2714612" y="4000504"/>
              <a:ext cx="1571636" cy="7143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rot="5400000">
              <a:off x="3357554" y="3643314"/>
              <a:ext cx="714380" cy="7143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Прямоугольник 82"/>
            <p:cNvSpPr/>
            <p:nvPr/>
          </p:nvSpPr>
          <p:spPr>
            <a:xfrm>
              <a:off x="3029524" y="3071810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l-GR" b="1" baseline="30000" dirty="0" smtClean="0">
                  <a:solidFill>
                    <a:srgbClr val="FF0000"/>
                  </a:solidFill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000364" y="3429000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l-GR" b="1" baseline="30000" dirty="0" smtClean="0">
                  <a:solidFill>
                    <a:srgbClr val="FF0000"/>
                  </a:solidFill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214282" y="258055"/>
            <a:ext cx="30718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Resonant structure of (5S)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→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(bb)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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–</a:t>
            </a:r>
            <a:endParaRPr lang="en-US" sz="2800" b="1" baseline="30000" dirty="0">
              <a:solidFill>
                <a:srgbClr val="C00000"/>
              </a:solidFill>
              <a:latin typeface="+mj-lt"/>
              <a:sym typeface="Symbol" pitchFamily="18" charset="2"/>
            </a:endParaRPr>
          </a:p>
        </p:txBody>
      </p:sp>
      <p:pic>
        <p:nvPicPr>
          <p:cNvPr id="14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643578"/>
            <a:ext cx="723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6" name="Группа 115"/>
          <p:cNvGrpSpPr/>
          <p:nvPr/>
        </p:nvGrpSpPr>
        <p:grpSpPr>
          <a:xfrm>
            <a:off x="3571868" y="142852"/>
            <a:ext cx="5413375" cy="2930842"/>
            <a:chOff x="3571868" y="142852"/>
            <a:chExt cx="5413375" cy="2930842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3571868" y="142852"/>
              <a:ext cx="5413375" cy="2930842"/>
              <a:chOff x="73025" y="836712"/>
              <a:chExt cx="5413375" cy="2930842"/>
            </a:xfrm>
          </p:grpSpPr>
          <p:sp>
            <p:nvSpPr>
              <p:cNvPr id="87" name="Text Box 4"/>
              <p:cNvSpPr txBox="1">
                <a:spLocks noChangeArrowheads="1"/>
              </p:cNvSpPr>
              <p:nvPr/>
            </p:nvSpPr>
            <p:spPr bwMode="auto">
              <a:xfrm>
                <a:off x="653913" y="836712"/>
                <a:ext cx="20665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buClrTx/>
                  <a:buSzTx/>
                  <a:buFontTx/>
                  <a:buNone/>
                </a:pPr>
                <a:r>
                  <a:rPr lang="ru-RU" b="1" dirty="0">
                    <a:solidFill>
                      <a:srgbClr val="C00000"/>
                    </a:solidFill>
                    <a:sym typeface="Symbol" pitchFamily="18" charset="2"/>
                  </a:rPr>
                  <a:t>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(5S) </a:t>
                </a:r>
                <a:r>
                  <a:rPr lang="en-US" b="1" dirty="0" smtClean="0">
                    <a:solidFill>
                      <a:srgbClr val="C0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→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h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b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(1P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)</a:t>
                </a:r>
                <a:r>
                  <a:rPr lang="ru-RU" b="1" dirty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C00000"/>
                    </a:solidFill>
                    <a:sym typeface="Symbol" pitchFamily="18" charset="2"/>
                  </a:rPr>
                  <a:t>+</a:t>
                </a:r>
                <a:r>
                  <a:rPr lang="ru-RU" b="1" dirty="0" smtClean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ru-RU" b="1" baseline="30000" dirty="0" smtClean="0">
                    <a:solidFill>
                      <a:srgbClr val="C00000"/>
                    </a:solidFill>
                    <a:cs typeface="Times New Roman"/>
                    <a:sym typeface="Symbol" pitchFamily="18" charset="2"/>
                  </a:rPr>
                  <a:t>−</a:t>
                </a:r>
                <a:endParaRPr lang="en-US" b="1" baseline="30000" dirty="0">
                  <a:solidFill>
                    <a:srgbClr val="C00000"/>
                  </a:solidFill>
                  <a:sym typeface="Symbol" pitchFamily="18" charset="2"/>
                </a:endParaRPr>
              </a:p>
            </p:txBody>
          </p:sp>
          <p:sp>
            <p:nvSpPr>
              <p:cNvPr id="88" name="Text Box 4"/>
              <p:cNvSpPr txBox="1">
                <a:spLocks noChangeArrowheads="1"/>
              </p:cNvSpPr>
              <p:nvPr/>
            </p:nvSpPr>
            <p:spPr bwMode="auto">
              <a:xfrm>
                <a:off x="3335714" y="899428"/>
                <a:ext cx="20665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buClrTx/>
                  <a:buSzTx/>
                  <a:buFontTx/>
                  <a:buNone/>
                </a:pPr>
                <a:r>
                  <a:rPr lang="ru-RU" b="1" dirty="0">
                    <a:solidFill>
                      <a:srgbClr val="C00000"/>
                    </a:solidFill>
                    <a:sym typeface="Symbol" pitchFamily="18" charset="2"/>
                  </a:rPr>
                  <a:t>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(5S) </a:t>
                </a:r>
                <a:r>
                  <a:rPr lang="en-US" b="1" dirty="0" smtClean="0">
                    <a:solidFill>
                      <a:srgbClr val="C0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→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h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Symbol" pitchFamily="18" charset="2"/>
                  </a:rPr>
                  <a:t>b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(2P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18" charset="2"/>
                  </a:rPr>
                  <a:t>)</a:t>
                </a:r>
                <a:r>
                  <a:rPr lang="ru-RU" b="1" dirty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>
                    <a:solidFill>
                      <a:srgbClr val="C00000"/>
                    </a:solidFill>
                    <a:sym typeface="Symbol" pitchFamily="18" charset="2"/>
                  </a:rPr>
                  <a:t>+</a:t>
                </a:r>
                <a:r>
                  <a:rPr lang="ru-RU" b="1" dirty="0" smtClean="0">
                    <a:solidFill>
                      <a:srgbClr val="C00000"/>
                    </a:solidFill>
                    <a:sym typeface="Symbol" pitchFamily="18" charset="2"/>
                  </a:rPr>
                  <a:t></a:t>
                </a:r>
                <a:r>
                  <a:rPr lang="en-US" b="1" baseline="30000" dirty="0" smtClean="0">
                    <a:solidFill>
                      <a:srgbClr val="C0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−</a:t>
                </a:r>
                <a:endParaRPr lang="en-US" b="1" baseline="30000" dirty="0">
                  <a:solidFill>
                    <a:srgbClr val="C00000"/>
                  </a:solidFill>
                  <a:sym typeface="Symbol" pitchFamily="18" charset="2"/>
                </a:endParaRPr>
              </a:p>
            </p:txBody>
          </p:sp>
          <p:grpSp>
            <p:nvGrpSpPr>
              <p:cNvPr id="89" name="Group 188"/>
              <p:cNvGrpSpPr>
                <a:grpSpLocks/>
              </p:cNvGrpSpPr>
              <p:nvPr/>
            </p:nvGrpSpPr>
            <p:grpSpPr bwMode="auto">
              <a:xfrm>
                <a:off x="73025" y="1189038"/>
                <a:ext cx="2679700" cy="2506663"/>
                <a:chOff x="4" y="689"/>
                <a:chExt cx="1688" cy="1579"/>
              </a:xfrm>
            </p:grpSpPr>
            <p:pic>
              <p:nvPicPr>
                <p:cNvPr id="98" name="Picture 16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" y="689"/>
                  <a:ext cx="1676" cy="1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9" name="Rectangle 187"/>
                <p:cNvSpPr>
                  <a:spLocks noChangeArrowheads="1"/>
                </p:cNvSpPr>
                <p:nvPr/>
              </p:nvSpPr>
              <p:spPr bwMode="auto">
                <a:xfrm>
                  <a:off x="981" y="2097"/>
                  <a:ext cx="711" cy="17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90" name="Group 190"/>
              <p:cNvGrpSpPr>
                <a:grpSpLocks/>
              </p:cNvGrpSpPr>
              <p:nvPr/>
            </p:nvGrpSpPr>
            <p:grpSpPr bwMode="auto">
              <a:xfrm>
                <a:off x="2843215" y="1217613"/>
                <a:ext cx="2643188" cy="2463800"/>
                <a:chOff x="1791" y="707"/>
                <a:chExt cx="1665" cy="1552"/>
              </a:xfrm>
            </p:grpSpPr>
            <p:pic>
              <p:nvPicPr>
                <p:cNvPr id="96" name="Picture 16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791" y="707"/>
                  <a:ext cx="1652" cy="15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7" name="Rectangle 189"/>
                <p:cNvSpPr>
                  <a:spLocks noChangeArrowheads="1"/>
                </p:cNvSpPr>
                <p:nvPr/>
              </p:nvSpPr>
              <p:spPr bwMode="auto">
                <a:xfrm>
                  <a:off x="2772" y="2097"/>
                  <a:ext cx="684" cy="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91" name="Text Box 191"/>
              <p:cNvSpPr txBox="1">
                <a:spLocks noChangeArrowheads="1"/>
              </p:cNvSpPr>
              <p:nvPr/>
            </p:nvSpPr>
            <p:spPr bwMode="auto">
              <a:xfrm>
                <a:off x="611560" y="2204864"/>
                <a:ext cx="620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CC0000"/>
                    </a:solidFill>
                  </a:rPr>
                  <a:t>phsp</a:t>
                </a:r>
                <a:endParaRPr lang="ru-RU" sz="18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92" name="Text Box 197"/>
              <p:cNvSpPr txBox="1">
                <a:spLocks noChangeArrowheads="1"/>
              </p:cNvSpPr>
              <p:nvPr/>
            </p:nvSpPr>
            <p:spPr bwMode="auto">
              <a:xfrm>
                <a:off x="3807301" y="2051556"/>
                <a:ext cx="620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CC0000"/>
                    </a:solidFill>
                  </a:rPr>
                  <a:t>phsp</a:t>
                </a:r>
                <a:endParaRPr lang="ru-RU" sz="18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93" name="Text Box 198"/>
              <p:cNvSpPr txBox="1">
                <a:spLocks noChangeArrowheads="1"/>
              </p:cNvSpPr>
              <p:nvPr/>
            </p:nvSpPr>
            <p:spPr bwMode="auto">
              <a:xfrm>
                <a:off x="688975" y="1381125"/>
                <a:ext cx="1191352" cy="510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2060"/>
                    </a:solidFill>
                  </a:rPr>
                  <a:t>no non-res.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2060"/>
                    </a:solidFill>
                  </a:rPr>
                  <a:t>contribution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4" name="Text Box 11"/>
              <p:cNvSpPr txBox="1">
                <a:spLocks noChangeArrowheads="1"/>
              </p:cNvSpPr>
              <p:nvPr/>
            </p:nvSpPr>
            <p:spPr bwMode="auto">
              <a:xfrm>
                <a:off x="938213" y="3429000"/>
                <a:ext cx="139493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buClrTx/>
                  <a:buSzTx/>
                  <a:buFontTx/>
                  <a:buNone/>
                </a:pPr>
                <a:r>
                  <a:rPr lang="en-US" sz="1600" b="1" dirty="0" smtClean="0"/>
                  <a:t>M</a:t>
                </a:r>
                <a:r>
                  <a:rPr lang="ru-RU" sz="1600" b="1" dirty="0" smtClean="0"/>
                  <a:t>(</a:t>
                </a:r>
                <a:r>
                  <a:rPr lang="en-US" sz="1600" b="1" dirty="0" smtClean="0">
                    <a:cs typeface="Lucida Grande"/>
                  </a:rPr>
                  <a:t>h</a:t>
                </a:r>
                <a:r>
                  <a:rPr lang="en-US" sz="1600" b="1" baseline="-25000" dirty="0" smtClean="0">
                    <a:cs typeface="Lucida Grande"/>
                  </a:rPr>
                  <a:t>b</a:t>
                </a:r>
                <a:r>
                  <a:rPr lang="en-US" sz="1600" b="1" dirty="0" smtClean="0"/>
                  <a:t>(1P</a:t>
                </a:r>
                <a:r>
                  <a:rPr lang="en-US" sz="1600" b="1" dirty="0"/>
                  <a:t>) </a:t>
                </a:r>
                <a:r>
                  <a:rPr lang="el-GR" sz="1600" b="1" dirty="0"/>
                  <a:t>π</a:t>
                </a:r>
                <a:r>
                  <a:rPr lang="el-GR" sz="1600" b="1" baseline="30000" dirty="0">
                    <a:sym typeface="Symbol" pitchFamily="18" charset="2"/>
                  </a:rPr>
                  <a:t></a:t>
                </a:r>
                <a:r>
                  <a:rPr lang="en-US" sz="1600" b="1" baseline="30000" dirty="0">
                    <a:sym typeface="Symbol" pitchFamily="18" charset="2"/>
                  </a:rPr>
                  <a:t> </a:t>
                </a:r>
                <a:r>
                  <a:rPr lang="ru-RU" sz="1600" b="1" dirty="0" smtClean="0">
                    <a:sym typeface="Symbol" pitchFamily="18" charset="2"/>
                  </a:rPr>
                  <a:t>)</a:t>
                </a:r>
                <a:endParaRPr lang="en-US" sz="1600" b="1" baseline="-25000" dirty="0"/>
              </a:p>
            </p:txBody>
          </p:sp>
          <p:sp>
            <p:nvSpPr>
              <p:cNvPr id="95" name="Text Box 11"/>
              <p:cNvSpPr txBox="1">
                <a:spLocks noChangeArrowheads="1"/>
              </p:cNvSpPr>
              <p:nvPr/>
            </p:nvSpPr>
            <p:spPr bwMode="auto">
              <a:xfrm>
                <a:off x="3795713" y="3429000"/>
                <a:ext cx="134363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buClrTx/>
                  <a:buSzTx/>
                  <a:buFontTx/>
                  <a:buNone/>
                </a:pPr>
                <a:r>
                  <a:rPr lang="en-US" sz="1600" b="1" dirty="0" smtClean="0"/>
                  <a:t>M</a:t>
                </a:r>
                <a:r>
                  <a:rPr lang="ru-RU" sz="1600" b="1" dirty="0" smtClean="0"/>
                  <a:t>(</a:t>
                </a:r>
                <a:r>
                  <a:rPr lang="en-US" sz="1600" b="1" dirty="0" smtClean="0"/>
                  <a:t>h</a:t>
                </a:r>
                <a:r>
                  <a:rPr lang="en-US" sz="1600" b="1" baseline="-25000" dirty="0" smtClean="0"/>
                  <a:t>b</a:t>
                </a:r>
                <a:r>
                  <a:rPr lang="en-US" sz="1600" b="1" dirty="0" smtClean="0"/>
                  <a:t>(2P</a:t>
                </a:r>
                <a:r>
                  <a:rPr lang="en-US" sz="1600" b="1" dirty="0"/>
                  <a:t>) </a:t>
                </a:r>
                <a:r>
                  <a:rPr lang="el-GR" sz="1600" b="1" dirty="0"/>
                  <a:t>π</a:t>
                </a:r>
                <a:r>
                  <a:rPr lang="el-GR" sz="1600" b="1" baseline="30000" dirty="0">
                    <a:sym typeface="Symbol" pitchFamily="18" charset="2"/>
                  </a:rPr>
                  <a:t></a:t>
                </a:r>
                <a:r>
                  <a:rPr lang="en-US" sz="1600" b="1" baseline="30000" dirty="0">
                    <a:sym typeface="Symbol" pitchFamily="18" charset="2"/>
                  </a:rPr>
                  <a:t> </a:t>
                </a:r>
                <a:r>
                  <a:rPr lang="ru-RU" sz="1600" b="1" dirty="0" smtClean="0">
                    <a:sym typeface="Symbol" pitchFamily="18" charset="2"/>
                  </a:rPr>
                  <a:t>)</a:t>
                </a:r>
                <a:endParaRPr lang="en-US" sz="1600" b="1" baseline="-25000" dirty="0"/>
              </a:p>
            </p:txBody>
          </p:sp>
        </p:grpSp>
        <p:sp>
          <p:nvSpPr>
            <p:cNvPr id="101" name="Text Box 34"/>
            <p:cNvSpPr txBox="1">
              <a:spLocks noChangeArrowheads="1"/>
            </p:cNvSpPr>
            <p:nvPr/>
          </p:nvSpPr>
          <p:spPr bwMode="auto">
            <a:xfrm>
              <a:off x="5786446" y="2786058"/>
              <a:ext cx="1513556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buClrTx/>
                <a:buSzTx/>
                <a:buFontTx/>
                <a:buNone/>
              </a:pPr>
              <a:r>
                <a:rPr lang="en-US" altLang="zh-CN" sz="1100" b="1" i="1" dirty="0" smtClean="0">
                  <a:solidFill>
                    <a:srgbClr val="002060"/>
                  </a:solidFill>
                </a:rPr>
                <a:t>PRD88</a:t>
              </a:r>
              <a:r>
                <a:rPr lang="en-US" altLang="zh-CN" sz="1100" b="1" i="1" dirty="0">
                  <a:solidFill>
                    <a:srgbClr val="002060"/>
                  </a:solidFill>
                </a:rPr>
                <a:t>, </a:t>
              </a:r>
              <a:r>
                <a:rPr lang="en-US" altLang="zh-CN" sz="1100" b="1" i="1" dirty="0" smtClean="0">
                  <a:solidFill>
                    <a:srgbClr val="002060"/>
                  </a:solidFill>
                </a:rPr>
                <a:t>052016 </a:t>
              </a:r>
              <a:r>
                <a:rPr lang="en-US" altLang="zh-CN" sz="1100" b="1" i="1" dirty="0">
                  <a:solidFill>
                    <a:srgbClr val="002060"/>
                  </a:solidFill>
                </a:rPr>
                <a:t>(</a:t>
              </a:r>
              <a:r>
                <a:rPr lang="en-US" altLang="zh-CN" sz="1100" b="1" i="1" dirty="0" smtClean="0">
                  <a:solidFill>
                    <a:srgbClr val="002060"/>
                  </a:solidFill>
                </a:rPr>
                <a:t>2013)</a:t>
              </a:r>
              <a:endParaRPr lang="ru-RU" sz="1100" b="1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2" name="Прямоугольник 101"/>
          <p:cNvSpPr/>
          <p:nvPr/>
        </p:nvSpPr>
        <p:spPr>
          <a:xfrm>
            <a:off x="4929190" y="3929066"/>
            <a:ext cx="3857652" cy="20104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The first exotic bottomoniumlike </a:t>
            </a:r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</a:rPr>
              <a:t>(10610)</a:t>
            </a:r>
            <a:r>
              <a:rPr lang="ru-RU" sz="20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and </a:t>
            </a:r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</a:rPr>
              <a:t>(10650)</a:t>
            </a:r>
            <a:r>
              <a:rPr lang="ru-RU" sz="2000" b="1" baseline="30000" dirty="0" smtClean="0">
                <a:solidFill>
                  <a:srgbClr val="C00000"/>
                </a:solidFill>
              </a:rPr>
              <a:t>+</a:t>
            </a:r>
            <a:endParaRPr lang="en-US" sz="2000" b="1" baseline="300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states were discovered  in  </a:t>
            </a:r>
            <a:r>
              <a:rPr lang="en-GB" sz="2000" b="1" dirty="0" smtClean="0">
                <a:solidFill>
                  <a:srgbClr val="C00000"/>
                </a:solidFill>
              </a:rPr>
              <a:t>h</a:t>
            </a:r>
            <a:r>
              <a:rPr lang="en-GB" sz="2000" b="1" baseline="-25000" dirty="0" smtClean="0">
                <a:solidFill>
                  <a:srgbClr val="C00000"/>
                </a:solidFill>
              </a:rPr>
              <a:t>b</a:t>
            </a:r>
            <a:r>
              <a:rPr lang="en-GB" sz="2000" b="1" dirty="0" smtClean="0">
                <a:solidFill>
                  <a:srgbClr val="C00000"/>
                </a:solidFill>
              </a:rPr>
              <a:t>(1P)</a:t>
            </a:r>
            <a:r>
              <a:rPr lang="en-GB" sz="2000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GB" sz="2000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GB" sz="2000" b="1" dirty="0" smtClean="0">
                <a:solidFill>
                  <a:srgbClr val="C00000"/>
                </a:solidFill>
                <a:sym typeface="Symbol" pitchFamily="18" charset="2"/>
              </a:rPr>
              <a:t>,</a:t>
            </a:r>
            <a:r>
              <a:rPr lang="en-GB" sz="2000" b="1" dirty="0" smtClean="0">
                <a:solidFill>
                  <a:srgbClr val="C00000"/>
                </a:solidFill>
              </a:rPr>
              <a:t> h</a:t>
            </a:r>
            <a:r>
              <a:rPr lang="en-GB" sz="2000" b="1" baseline="-25000" dirty="0" smtClean="0">
                <a:solidFill>
                  <a:srgbClr val="C00000"/>
                </a:solidFill>
              </a:rPr>
              <a:t>b</a:t>
            </a:r>
            <a:r>
              <a:rPr lang="en-GB" sz="2000" b="1" dirty="0" smtClean="0">
                <a:solidFill>
                  <a:srgbClr val="C00000"/>
                </a:solidFill>
              </a:rPr>
              <a:t>(2P)</a:t>
            </a:r>
            <a:r>
              <a:rPr lang="en-GB" sz="2000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GB" sz="2000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final states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b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are multiquark  states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3428992" y="5000636"/>
            <a:ext cx="1217613" cy="1052513"/>
            <a:chOff x="6929454" y="5305445"/>
            <a:chExt cx="1217613" cy="1052513"/>
          </a:xfrm>
        </p:grpSpPr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6929454" y="5305445"/>
              <a:ext cx="1217613" cy="1052513"/>
            </a:xfrm>
            <a:prstGeom prst="ellipse">
              <a:avLst/>
            </a:prstGeom>
            <a:solidFill>
              <a:srgbClr val="FFFF00">
                <a:alpha val="55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6"/>
            <p:cNvSpPr>
              <a:spLocks noChangeArrowheads="1"/>
            </p:cNvSpPr>
            <p:nvPr/>
          </p:nvSpPr>
          <p:spPr bwMode="auto">
            <a:xfrm>
              <a:off x="7643834" y="5643578"/>
              <a:ext cx="406400" cy="41275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>
              <a:off x="7715272" y="5572140"/>
              <a:ext cx="3556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baseline="30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endParaRPr lang="en-US" sz="4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Oval 9"/>
            <p:cNvSpPr>
              <a:spLocks noChangeArrowheads="1"/>
            </p:cNvSpPr>
            <p:nvPr/>
          </p:nvSpPr>
          <p:spPr bwMode="auto">
            <a:xfrm>
              <a:off x="7358082" y="5373704"/>
              <a:ext cx="406400" cy="412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08" name="Oval 10"/>
            <p:cNvSpPr>
              <a:spLocks noChangeArrowheads="1"/>
            </p:cNvSpPr>
            <p:nvPr/>
          </p:nvSpPr>
          <p:spPr bwMode="auto">
            <a:xfrm>
              <a:off x="7358082" y="5857892"/>
              <a:ext cx="406400" cy="412750"/>
            </a:xfrm>
            <a:prstGeom prst="ellipse">
              <a:avLst/>
            </a:prstGeom>
            <a:gradFill rotWithShape="1">
              <a:gsLst>
                <a:gs pos="0">
                  <a:srgbClr val="CCFF66"/>
                </a:gs>
                <a:gs pos="100000">
                  <a:srgbClr val="5E76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10" name="Text Box 14"/>
            <p:cNvSpPr txBox="1">
              <a:spLocks noChangeArrowheads="1"/>
            </p:cNvSpPr>
            <p:nvPr/>
          </p:nvSpPr>
          <p:spPr bwMode="auto">
            <a:xfrm>
              <a:off x="7218379" y="5821376"/>
              <a:ext cx="184731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4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2" name="Группа 111"/>
            <p:cNvGrpSpPr/>
            <p:nvPr/>
          </p:nvGrpSpPr>
          <p:grpSpPr>
            <a:xfrm>
              <a:off x="7072330" y="5572140"/>
              <a:ext cx="428628" cy="503238"/>
              <a:chOff x="8286776" y="6072206"/>
              <a:chExt cx="428628" cy="503238"/>
            </a:xfrm>
          </p:grpSpPr>
          <p:sp>
            <p:nvSpPr>
              <p:cNvPr id="109" name="Oval 13"/>
              <p:cNvSpPr>
                <a:spLocks noChangeArrowheads="1"/>
              </p:cNvSpPr>
              <p:nvPr/>
            </p:nvSpPr>
            <p:spPr bwMode="auto">
              <a:xfrm>
                <a:off x="8286776" y="6143644"/>
                <a:ext cx="406400" cy="412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</p:txBody>
          </p:sp>
          <p:sp>
            <p:nvSpPr>
              <p:cNvPr id="111" name="Text Box 7"/>
              <p:cNvSpPr txBox="1">
                <a:spLocks noChangeArrowheads="1"/>
              </p:cNvSpPr>
              <p:nvPr/>
            </p:nvSpPr>
            <p:spPr bwMode="auto">
              <a:xfrm>
                <a:off x="8359804" y="6072206"/>
                <a:ext cx="3556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000" b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  <a:endPara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15" name="Text Box 200"/>
          <p:cNvSpPr txBox="1">
            <a:spLocks noChangeArrowheads="1"/>
          </p:cNvSpPr>
          <p:nvPr/>
        </p:nvSpPr>
        <p:spPr bwMode="auto">
          <a:xfrm>
            <a:off x="4967472" y="3211297"/>
            <a:ext cx="381937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Dalitz plot </a:t>
            </a:r>
            <a:r>
              <a:rPr lang="en-US" dirty="0" smtClean="0">
                <a:solidFill>
                  <a:srgbClr val="002060"/>
                </a:solidFill>
              </a:rPr>
              <a:t>analysis              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Two peaks are observed in all modes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42844" y="1928802"/>
            <a:ext cx="3572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Large h</a:t>
            </a:r>
            <a:r>
              <a:rPr lang="en-US" b="1" u="sng" baseline="-25000" dirty="0" smtClean="0">
                <a:solidFill>
                  <a:srgbClr val="002060"/>
                </a:solidFill>
              </a:rPr>
              <a:t>b</a:t>
            </a:r>
            <a:r>
              <a:rPr lang="en-US" b="1" u="sng" dirty="0" smtClean="0">
                <a:solidFill>
                  <a:srgbClr val="002060"/>
                </a:solidFill>
              </a:rPr>
              <a:t>(1P,2P) </a:t>
            </a:r>
            <a:r>
              <a:rPr lang="en-US" b="1" u="sng" dirty="0" smtClean="0">
                <a:solidFill>
                  <a:srgbClr val="002060"/>
                </a:solidFill>
                <a:sym typeface="Symbol" pitchFamily="18" charset="2"/>
              </a:rPr>
              <a:t>production rates!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6" name="Номер слайда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Группа 102"/>
          <p:cNvGrpSpPr/>
          <p:nvPr/>
        </p:nvGrpSpPr>
        <p:grpSpPr>
          <a:xfrm>
            <a:off x="107504" y="1584149"/>
            <a:ext cx="5762625" cy="5229227"/>
            <a:chOff x="107504" y="1584149"/>
            <a:chExt cx="5762625" cy="5229227"/>
          </a:xfrm>
        </p:grpSpPr>
        <p:grpSp>
          <p:nvGrpSpPr>
            <p:cNvPr id="5" name="Группа 207"/>
            <p:cNvGrpSpPr/>
            <p:nvPr/>
          </p:nvGrpSpPr>
          <p:grpSpPr>
            <a:xfrm>
              <a:off x="107504" y="1584149"/>
              <a:ext cx="5762625" cy="5229227"/>
              <a:chOff x="1" y="852488"/>
              <a:chExt cx="5762625" cy="5229227"/>
            </a:xfrm>
          </p:grpSpPr>
          <p:sp>
            <p:nvSpPr>
              <p:cNvPr id="131" name="Rectangle 34"/>
              <p:cNvSpPr>
                <a:spLocks noChangeArrowheads="1"/>
              </p:cNvSpPr>
              <p:nvPr/>
            </p:nvSpPr>
            <p:spPr bwMode="auto">
              <a:xfrm>
                <a:off x="627063" y="852488"/>
                <a:ext cx="992187" cy="42068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" y="1630365"/>
                <a:ext cx="5762625" cy="4451350"/>
                <a:chOff x="0" y="752"/>
                <a:chExt cx="3630" cy="2804"/>
              </a:xfrm>
            </p:grpSpPr>
            <p:pic>
              <p:nvPicPr>
                <p:cNvPr id="139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752"/>
                  <a:ext cx="3630" cy="28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40" name="Line 24"/>
                <p:cNvSpPr>
                  <a:spLocks noChangeShapeType="1"/>
                </p:cNvSpPr>
                <p:nvPr/>
              </p:nvSpPr>
              <p:spPr bwMode="auto">
                <a:xfrm>
                  <a:off x="383" y="1659"/>
                  <a:ext cx="3147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1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58" y="1429"/>
                  <a:ext cx="3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2M</a:t>
                  </a:r>
                  <a:r>
                    <a:rPr lang="en-US" b="1" baseline="-25000" dirty="0">
                      <a:solidFill>
                        <a:srgbClr val="FF0000"/>
                      </a:solidFill>
                    </a:rPr>
                    <a:t>B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3600400" y="1473203"/>
                <a:ext cx="2088232" cy="4176464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4" name="Rectangle 38"/>
              <p:cNvSpPr>
                <a:spLocks noChangeArrowheads="1"/>
              </p:cNvSpPr>
              <p:nvPr/>
            </p:nvSpPr>
            <p:spPr bwMode="auto">
              <a:xfrm>
                <a:off x="1619672" y="1916832"/>
                <a:ext cx="936104" cy="360040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5" name="Rectangle 59"/>
              <p:cNvSpPr>
                <a:spLocks noChangeArrowheads="1"/>
              </p:cNvSpPr>
              <p:nvPr/>
            </p:nvSpPr>
            <p:spPr bwMode="auto">
              <a:xfrm>
                <a:off x="648073" y="2121275"/>
                <a:ext cx="936104" cy="3528392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130" name="Rectangle 35"/>
            <p:cNvSpPr>
              <a:spLocks noChangeArrowheads="1"/>
            </p:cNvSpPr>
            <p:nvPr/>
          </p:nvSpPr>
          <p:spPr bwMode="auto">
            <a:xfrm>
              <a:off x="2857488" y="4071942"/>
              <a:ext cx="857256" cy="228601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>
              <a:off x="3571868" y="3571876"/>
              <a:ext cx="500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/>
            <p:cNvSpPr/>
            <p:nvPr/>
          </p:nvSpPr>
          <p:spPr>
            <a:xfrm>
              <a:off x="4084993" y="3395963"/>
              <a:ext cx="915635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Z</a:t>
              </a:r>
              <a:r>
                <a:rPr lang="en-US" sz="1200" b="1" baseline="-25000" dirty="0" smtClean="0">
                  <a:solidFill>
                    <a:srgbClr val="FF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(10650)</a:t>
              </a:r>
              <a:r>
                <a:rPr lang="ru-RU" sz="1200" b="1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sz="1200" b="1" baseline="300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</a:rPr>
                <a:t>Z</a:t>
              </a:r>
              <a:r>
                <a:rPr lang="en-US" sz="1200" b="1" baseline="-25000" dirty="0" smtClean="0">
                  <a:solidFill>
                    <a:srgbClr val="FF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(10610)</a:t>
              </a:r>
              <a:r>
                <a:rPr lang="ru-RU" sz="1200" b="1" baseline="30000" dirty="0" smtClean="0">
                  <a:solidFill>
                    <a:srgbClr val="FF0000"/>
                  </a:solidFill>
                </a:rPr>
                <a:t>+</a:t>
              </a:r>
              <a:endParaRPr lang="ru-RU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3571868" y="3643314"/>
              <a:ext cx="5000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2285984" y="3214686"/>
              <a:ext cx="1428760" cy="3571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2285984" y="3214686"/>
              <a:ext cx="1357322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Прямоугольник 57"/>
            <p:cNvSpPr/>
            <p:nvPr/>
          </p:nvSpPr>
          <p:spPr>
            <a:xfrm>
              <a:off x="2928926" y="4357694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cs typeface="Times New Roman"/>
                </a:rPr>
                <a:t>+</a:t>
              </a:r>
              <a:endParaRPr lang="ru-RU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714612" y="3988362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cs typeface="Times New Roman"/>
                </a:rPr>
                <a:t>+</a:t>
              </a:r>
              <a:endParaRPr lang="ru-RU" dirty="0"/>
            </a:p>
          </p:txBody>
        </p:sp>
        <p:cxnSp>
          <p:nvCxnSpPr>
            <p:cNvPr id="65" name="Прямая со стрелкой 64"/>
            <p:cNvCxnSpPr/>
            <p:nvPr/>
          </p:nvCxnSpPr>
          <p:spPr>
            <a:xfrm rot="10800000" flipV="1">
              <a:off x="2285984" y="3571876"/>
              <a:ext cx="1643074" cy="6429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stCxn id="44" idx="1"/>
            </p:cNvCxnSpPr>
            <p:nvPr/>
          </p:nvCxnSpPr>
          <p:spPr>
            <a:xfrm rot="10800000" flipV="1">
              <a:off x="2428861" y="3626796"/>
              <a:ext cx="1656133" cy="23739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>
              <a:stCxn id="44" idx="1"/>
            </p:cNvCxnSpPr>
            <p:nvPr/>
          </p:nvCxnSpPr>
          <p:spPr>
            <a:xfrm rot="10800000" flipV="1">
              <a:off x="2285985" y="3626796"/>
              <a:ext cx="1799009" cy="5880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stCxn id="44" idx="1"/>
            </p:cNvCxnSpPr>
            <p:nvPr/>
          </p:nvCxnSpPr>
          <p:spPr>
            <a:xfrm rot="10800000" flipV="1">
              <a:off x="2428861" y="3626796"/>
              <a:ext cx="1656133" cy="1230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Прямоугольник 82"/>
            <p:cNvSpPr/>
            <p:nvPr/>
          </p:nvSpPr>
          <p:spPr>
            <a:xfrm>
              <a:off x="3029524" y="3071810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l-GR" b="1" baseline="30000" dirty="0" smtClean="0">
                  <a:solidFill>
                    <a:srgbClr val="FF0000"/>
                  </a:solidFill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000364" y="3429000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l-GR" b="1" baseline="30000" dirty="0" smtClean="0">
                  <a:solidFill>
                    <a:srgbClr val="FF0000"/>
                  </a:solidFill>
                  <a:cs typeface="Times New Roman"/>
                </a:rPr>
                <a:t>−</a:t>
              </a:r>
              <a:endParaRPr lang="en-GB" b="1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72" name="Прямая со стрелкой 71"/>
            <p:cNvCxnSpPr/>
            <p:nvPr/>
          </p:nvCxnSpPr>
          <p:spPr>
            <a:xfrm rot="5400000">
              <a:off x="1964513" y="4036223"/>
              <a:ext cx="2428892" cy="15001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/>
            <p:nvPr/>
          </p:nvCxnSpPr>
          <p:spPr>
            <a:xfrm rot="10800000" flipV="1">
              <a:off x="2428860" y="3571876"/>
              <a:ext cx="1500198" cy="12858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рямоугольник 89"/>
            <p:cNvSpPr/>
            <p:nvPr/>
          </p:nvSpPr>
          <p:spPr>
            <a:xfrm>
              <a:off x="3529590" y="4286256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  <a:cs typeface="Times New Roman"/>
                </a:rPr>
                <a:t>π</a:t>
              </a:r>
              <a:r>
                <a:rPr lang="en-US" b="1" baseline="30000" dirty="0" smtClean="0">
                  <a:solidFill>
                    <a:srgbClr val="FF0000"/>
                  </a:solidFill>
                  <a:cs typeface="Times New Roman"/>
                </a:rPr>
                <a:t>+</a:t>
              </a:r>
              <a:endParaRPr lang="ru-RU" dirty="0"/>
            </a:p>
          </p:txBody>
        </p:sp>
      </p:grpSp>
      <p:pic>
        <p:nvPicPr>
          <p:cNvPr id="14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429264"/>
            <a:ext cx="723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Группа 113"/>
          <p:cNvGrpSpPr/>
          <p:nvPr/>
        </p:nvGrpSpPr>
        <p:grpSpPr>
          <a:xfrm>
            <a:off x="3571868" y="4948255"/>
            <a:ext cx="1217613" cy="1052513"/>
            <a:chOff x="6929454" y="5305445"/>
            <a:chExt cx="1217613" cy="1052513"/>
          </a:xfrm>
        </p:grpSpPr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6929454" y="5305445"/>
              <a:ext cx="1217613" cy="1052513"/>
            </a:xfrm>
            <a:prstGeom prst="ellipse">
              <a:avLst/>
            </a:prstGeom>
            <a:solidFill>
              <a:srgbClr val="FFFF00">
                <a:alpha val="55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6"/>
            <p:cNvSpPr>
              <a:spLocks noChangeArrowheads="1"/>
            </p:cNvSpPr>
            <p:nvPr/>
          </p:nvSpPr>
          <p:spPr bwMode="auto">
            <a:xfrm>
              <a:off x="7643834" y="5643578"/>
              <a:ext cx="406400" cy="41275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>
              <a:off x="7715272" y="5572140"/>
              <a:ext cx="3556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baseline="30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endParaRPr lang="en-US" sz="4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Oval 9"/>
            <p:cNvSpPr>
              <a:spLocks noChangeArrowheads="1"/>
            </p:cNvSpPr>
            <p:nvPr/>
          </p:nvSpPr>
          <p:spPr bwMode="auto">
            <a:xfrm>
              <a:off x="7358082" y="5373704"/>
              <a:ext cx="406400" cy="412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08" name="Oval 10"/>
            <p:cNvSpPr>
              <a:spLocks noChangeArrowheads="1"/>
            </p:cNvSpPr>
            <p:nvPr/>
          </p:nvSpPr>
          <p:spPr bwMode="auto">
            <a:xfrm>
              <a:off x="7358082" y="5857892"/>
              <a:ext cx="406400" cy="412750"/>
            </a:xfrm>
            <a:prstGeom prst="ellipse">
              <a:avLst/>
            </a:prstGeom>
            <a:gradFill rotWithShape="1">
              <a:gsLst>
                <a:gs pos="0">
                  <a:srgbClr val="CCFF66"/>
                </a:gs>
                <a:gs pos="100000">
                  <a:srgbClr val="5E76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10" name="Text Box 14"/>
            <p:cNvSpPr txBox="1">
              <a:spLocks noChangeArrowheads="1"/>
            </p:cNvSpPr>
            <p:nvPr/>
          </p:nvSpPr>
          <p:spPr bwMode="auto">
            <a:xfrm>
              <a:off x="7218379" y="5821376"/>
              <a:ext cx="184731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4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Группа 111"/>
            <p:cNvGrpSpPr/>
            <p:nvPr/>
          </p:nvGrpSpPr>
          <p:grpSpPr>
            <a:xfrm>
              <a:off x="7072330" y="5572140"/>
              <a:ext cx="428628" cy="503238"/>
              <a:chOff x="8286776" y="6072206"/>
              <a:chExt cx="428628" cy="503238"/>
            </a:xfrm>
          </p:grpSpPr>
          <p:sp>
            <p:nvSpPr>
              <p:cNvPr id="109" name="Oval 13"/>
              <p:cNvSpPr>
                <a:spLocks noChangeArrowheads="1"/>
              </p:cNvSpPr>
              <p:nvPr/>
            </p:nvSpPr>
            <p:spPr bwMode="auto">
              <a:xfrm>
                <a:off x="8286776" y="6143644"/>
                <a:ext cx="406400" cy="412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</p:txBody>
          </p:sp>
          <p:sp>
            <p:nvSpPr>
              <p:cNvPr id="111" name="Text Box 7"/>
              <p:cNvSpPr txBox="1">
                <a:spLocks noChangeArrowheads="1"/>
              </p:cNvSpPr>
              <p:nvPr/>
            </p:nvSpPr>
            <p:spPr bwMode="auto">
              <a:xfrm>
                <a:off x="8359804" y="6072206"/>
                <a:ext cx="3556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000" b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  <a:endPara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2" name="Группа 111"/>
          <p:cNvGrpSpPr/>
          <p:nvPr/>
        </p:nvGrpSpPr>
        <p:grpSpPr>
          <a:xfrm>
            <a:off x="41307" y="85184"/>
            <a:ext cx="9102725" cy="2629436"/>
            <a:chOff x="9525" y="3923764"/>
            <a:chExt cx="9102725" cy="2629436"/>
          </a:xfrm>
        </p:grpSpPr>
        <p:pic>
          <p:nvPicPr>
            <p:cNvPr id="113" name="Picture 43"/>
            <p:cNvPicPr>
              <a:picLocks noChangeAspect="1" noChangeArrowheads="1"/>
            </p:cNvPicPr>
            <p:nvPr/>
          </p:nvPicPr>
          <p:blipFill>
            <a:blip r:embed="rId5" cstate="print"/>
            <a:srcRect l="14844" t="19531" r="19766" b="17773"/>
            <a:stretch>
              <a:fillRect/>
            </a:stretch>
          </p:blipFill>
          <p:spPr bwMode="auto">
            <a:xfrm>
              <a:off x="3025775" y="4229100"/>
              <a:ext cx="3017838" cy="231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44"/>
            <p:cNvPicPr>
              <a:picLocks noChangeAspect="1" noChangeArrowheads="1"/>
            </p:cNvPicPr>
            <p:nvPr/>
          </p:nvPicPr>
          <p:blipFill>
            <a:blip r:embed="rId6" cstate="print"/>
            <a:srcRect l="14844" t="19531" r="19766" b="17773"/>
            <a:stretch>
              <a:fillRect/>
            </a:stretch>
          </p:blipFill>
          <p:spPr bwMode="auto">
            <a:xfrm>
              <a:off x="9525" y="4241800"/>
              <a:ext cx="3000375" cy="230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 l="14844" t="19336" r="19688" b="17773"/>
            <a:stretch>
              <a:fillRect/>
            </a:stretch>
          </p:blipFill>
          <p:spPr bwMode="auto">
            <a:xfrm>
              <a:off x="6099175" y="4238625"/>
              <a:ext cx="3013075" cy="231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" name="Text Box 4"/>
            <p:cNvSpPr txBox="1">
              <a:spLocks noChangeArrowheads="1"/>
            </p:cNvSpPr>
            <p:nvPr/>
          </p:nvSpPr>
          <p:spPr bwMode="auto">
            <a:xfrm>
              <a:off x="654050" y="3933056"/>
              <a:ext cx="19832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buClrTx/>
                <a:buSzTx/>
                <a:buFontTx/>
                <a:buNone/>
              </a:pP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(5S</a:t>
              </a:r>
              <a:r>
                <a:rPr lang="en-US" b="1" dirty="0" smtClean="0">
                  <a:solidFill>
                    <a:srgbClr val="C00000"/>
                  </a:solidFill>
                  <a:sym typeface="Symbol" pitchFamily="18" charset="2"/>
                </a:rPr>
                <a:t>)</a:t>
              </a:r>
              <a:r>
                <a:rPr lang="ru-RU" b="1" dirty="0" smtClean="0">
                  <a:solidFill>
                    <a:srgbClr val="C0000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b="1" dirty="0" smtClean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(1S)</a:t>
              </a: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00000"/>
                  </a:solidFill>
                  <a:sym typeface="Symbol" pitchFamily="18" charset="2"/>
                </a:rPr>
                <a:t>+</a:t>
              </a:r>
              <a:r>
                <a:rPr lang="ru-RU" b="1" dirty="0" smtClean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en-US" b="1" baseline="30000" dirty="0" smtClean="0">
                  <a:solidFill>
                    <a:srgbClr val="C00000"/>
                  </a:solidFill>
                  <a:latin typeface="Times New Roman"/>
                  <a:cs typeface="Times New Roman"/>
                  <a:sym typeface="Symbol" pitchFamily="18" charset="2"/>
                </a:rPr>
                <a:t>−</a:t>
              </a:r>
              <a:endParaRPr lang="en-US" b="1" baseline="30000" dirty="0">
                <a:solidFill>
                  <a:srgbClr val="C00000"/>
                </a:solidFill>
                <a:sym typeface="Symbol" pitchFamily="18" charset="2"/>
              </a:endParaRPr>
            </a:p>
          </p:txBody>
        </p:sp>
        <p:sp>
          <p:nvSpPr>
            <p:cNvPr id="118" name="Text Box 4"/>
            <p:cNvSpPr txBox="1">
              <a:spLocks noChangeArrowheads="1"/>
            </p:cNvSpPr>
            <p:nvPr/>
          </p:nvSpPr>
          <p:spPr bwMode="auto">
            <a:xfrm>
              <a:off x="3747305" y="3923764"/>
              <a:ext cx="19832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buClrTx/>
                <a:buSzTx/>
                <a:buFontTx/>
                <a:buNone/>
              </a:pP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(5S) </a:t>
              </a:r>
              <a:r>
                <a:rPr lang="ru-RU" b="1" dirty="0" smtClean="0">
                  <a:solidFill>
                    <a:srgbClr val="C0000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b="1" dirty="0" smtClean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(2S)</a:t>
              </a: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00000"/>
                  </a:solidFill>
                  <a:sym typeface="Symbol" pitchFamily="18" charset="2"/>
                </a:rPr>
                <a:t>+</a:t>
              </a:r>
              <a:r>
                <a:rPr lang="ru-RU" b="1" dirty="0" smtClean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ru-RU" b="1" baseline="30000" dirty="0" smtClean="0">
                  <a:solidFill>
                    <a:srgbClr val="C00000"/>
                  </a:solidFill>
                  <a:cs typeface="Times New Roman"/>
                  <a:sym typeface="Symbol" pitchFamily="18" charset="2"/>
                </a:rPr>
                <a:t>−</a:t>
              </a:r>
              <a:endParaRPr lang="en-US" b="1" baseline="30000" dirty="0">
                <a:solidFill>
                  <a:srgbClr val="C00000"/>
                </a:solidFill>
                <a:sym typeface="Symbol" pitchFamily="18" charset="2"/>
              </a:endParaRPr>
            </a:p>
          </p:txBody>
        </p:sp>
        <p:sp>
          <p:nvSpPr>
            <p:cNvPr id="119" name="Text Box 4"/>
            <p:cNvSpPr txBox="1">
              <a:spLocks noChangeArrowheads="1"/>
            </p:cNvSpPr>
            <p:nvPr/>
          </p:nvSpPr>
          <p:spPr bwMode="auto">
            <a:xfrm>
              <a:off x="6771641" y="3995772"/>
              <a:ext cx="19832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buClrTx/>
                <a:buSzTx/>
                <a:buFontTx/>
                <a:buNone/>
              </a:pP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(5S) </a:t>
              </a:r>
              <a:r>
                <a:rPr lang="ru-RU" b="1" dirty="0" smtClean="0">
                  <a:solidFill>
                    <a:srgbClr val="C00000"/>
                  </a:solidFill>
                  <a:latin typeface="Times New Roman"/>
                  <a:cs typeface="Times New Roman"/>
                  <a:sym typeface="Symbol" pitchFamily="18" charset="2"/>
                </a:rPr>
                <a:t>→</a:t>
              </a:r>
              <a:r>
                <a:rPr lang="en-US" b="1" dirty="0" smtClean="0">
                  <a:solidFill>
                    <a:srgbClr val="C00000"/>
                  </a:solidFill>
                  <a:sym typeface="Symbol" pitchFamily="18" charset="2"/>
                </a:rPr>
                <a:t></a:t>
              </a:r>
              <a:r>
                <a:rPr lang="en-US" b="1" dirty="0">
                  <a:solidFill>
                    <a:srgbClr val="C00000"/>
                  </a:solidFill>
                  <a:sym typeface="Symbol" pitchFamily="18" charset="2"/>
                </a:rPr>
                <a:t>(3S)</a:t>
              </a:r>
              <a:r>
                <a:rPr lang="ru-RU" b="1" dirty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00000"/>
                  </a:solidFill>
                  <a:sym typeface="Symbol" pitchFamily="18" charset="2"/>
                </a:rPr>
                <a:t>+</a:t>
              </a:r>
              <a:r>
                <a:rPr lang="ru-RU" b="1" dirty="0" smtClean="0">
                  <a:solidFill>
                    <a:srgbClr val="C00000"/>
                  </a:solidFill>
                  <a:sym typeface="Symbol" pitchFamily="18" charset="2"/>
                </a:rPr>
                <a:t></a:t>
              </a:r>
              <a:r>
                <a:rPr lang="ru-RU" b="1" baseline="30000" dirty="0" smtClean="0">
                  <a:solidFill>
                    <a:srgbClr val="C00000"/>
                  </a:solidFill>
                  <a:cs typeface="Times New Roman"/>
                  <a:sym typeface="Symbol" pitchFamily="18" charset="2"/>
                </a:rPr>
                <a:t>−</a:t>
              </a:r>
              <a:endParaRPr lang="en-US" b="1" baseline="30000" dirty="0">
                <a:solidFill>
                  <a:srgbClr val="C00000"/>
                </a:solidFill>
                <a:sym typeface="Symbol" pitchFamily="18" charset="2"/>
              </a:endParaRPr>
            </a:p>
          </p:txBody>
        </p:sp>
        <p:sp>
          <p:nvSpPr>
            <p:cNvPr id="120" name="Line 177"/>
            <p:cNvSpPr>
              <a:spLocks noChangeShapeType="1"/>
            </p:cNvSpPr>
            <p:nvPr/>
          </p:nvSpPr>
          <p:spPr bwMode="auto">
            <a:xfrm flipV="1">
              <a:off x="1481138" y="4500563"/>
              <a:ext cx="0" cy="1628775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Line 178"/>
            <p:cNvSpPr>
              <a:spLocks noChangeShapeType="1"/>
            </p:cNvSpPr>
            <p:nvPr/>
          </p:nvSpPr>
          <p:spPr bwMode="auto">
            <a:xfrm>
              <a:off x="1490663" y="4510088"/>
              <a:ext cx="2171700" cy="0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182"/>
            <p:cNvSpPr>
              <a:spLocks noChangeShapeType="1"/>
            </p:cNvSpPr>
            <p:nvPr/>
          </p:nvSpPr>
          <p:spPr bwMode="auto">
            <a:xfrm flipV="1">
              <a:off x="4738688" y="4486275"/>
              <a:ext cx="0" cy="1628775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Text Box 196"/>
            <p:cNvSpPr txBox="1">
              <a:spLocks noChangeArrowheads="1"/>
            </p:cNvSpPr>
            <p:nvPr/>
          </p:nvSpPr>
          <p:spPr bwMode="auto">
            <a:xfrm>
              <a:off x="1827213" y="4549775"/>
              <a:ext cx="1718676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note  different  scales</a:t>
              </a:r>
              <a:endParaRPr lang="ru-RU" sz="1400" i="1" dirty="0"/>
            </a:p>
          </p:txBody>
        </p:sp>
        <p:sp>
          <p:nvSpPr>
            <p:cNvPr id="124" name="Rectangle 45"/>
            <p:cNvSpPr>
              <a:spLocks noChangeArrowheads="1"/>
            </p:cNvSpPr>
            <p:nvPr/>
          </p:nvSpPr>
          <p:spPr bwMode="auto">
            <a:xfrm>
              <a:off x="600075" y="4362450"/>
              <a:ext cx="476250" cy="33337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Rectangle 46"/>
            <p:cNvSpPr>
              <a:spLocks noChangeArrowheads="1"/>
            </p:cNvSpPr>
            <p:nvPr/>
          </p:nvSpPr>
          <p:spPr bwMode="auto">
            <a:xfrm>
              <a:off x="3676650" y="4410075"/>
              <a:ext cx="476250" cy="33337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Rectangle 47"/>
            <p:cNvSpPr>
              <a:spLocks noChangeArrowheads="1"/>
            </p:cNvSpPr>
            <p:nvPr/>
          </p:nvSpPr>
          <p:spPr bwMode="auto">
            <a:xfrm>
              <a:off x="6686550" y="4362450"/>
              <a:ext cx="476250" cy="33337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183"/>
            <p:cNvSpPr>
              <a:spLocks noChangeShapeType="1"/>
            </p:cNvSpPr>
            <p:nvPr/>
          </p:nvSpPr>
          <p:spPr bwMode="auto">
            <a:xfrm>
              <a:off x="4762500" y="4491038"/>
              <a:ext cx="2128838" cy="0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1" name="Text Box 34"/>
          <p:cNvSpPr txBox="1">
            <a:spLocks noChangeArrowheads="1"/>
          </p:cNvSpPr>
          <p:nvPr/>
        </p:nvSpPr>
        <p:spPr bwMode="auto">
          <a:xfrm>
            <a:off x="2928926" y="2714620"/>
            <a:ext cx="156805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altLang="zh-CN" sz="1100" b="1" i="1" dirty="0" smtClean="0">
                <a:solidFill>
                  <a:srgbClr val="002060"/>
                </a:solidFill>
              </a:rPr>
              <a:t>PRL108</a:t>
            </a:r>
            <a:r>
              <a:rPr lang="en-US" altLang="zh-CN" sz="1100" b="1" i="1" dirty="0">
                <a:solidFill>
                  <a:srgbClr val="002060"/>
                </a:solidFill>
              </a:rPr>
              <a:t>, 232001 (2012)</a:t>
            </a:r>
            <a:endParaRPr lang="ru-RU" sz="1100" b="1" i="1" dirty="0">
              <a:solidFill>
                <a:srgbClr val="002060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4857752" y="4572008"/>
            <a:ext cx="400052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The first exotic bottomoniumlike </a:t>
            </a:r>
            <a:r>
              <a:rPr lang="en-US" b="1" dirty="0" smtClean="0">
                <a:solidFill>
                  <a:srgbClr val="C00000"/>
                </a:solidFill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</a:rPr>
              <a:t>b</a:t>
            </a:r>
            <a:r>
              <a:rPr lang="en-US" b="1" dirty="0" smtClean="0">
                <a:solidFill>
                  <a:srgbClr val="C00000"/>
                </a:solidFill>
              </a:rPr>
              <a:t>(10610)</a:t>
            </a:r>
            <a:r>
              <a:rPr lang="ru-RU" b="1" baseline="30000" dirty="0" smtClean="0">
                <a:solidFill>
                  <a:srgbClr val="C00000"/>
                </a:solidFill>
              </a:rPr>
              <a:t>+</a:t>
            </a:r>
            <a:r>
              <a:rPr lang="en-US" b="1" baseline="30000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&amp; </a:t>
            </a:r>
            <a:r>
              <a:rPr lang="en-US" b="1" dirty="0" smtClean="0">
                <a:solidFill>
                  <a:srgbClr val="C00000"/>
                </a:solidFill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</a:rPr>
              <a:t>b</a:t>
            </a:r>
            <a:r>
              <a:rPr lang="en-US" b="1" dirty="0" smtClean="0">
                <a:solidFill>
                  <a:srgbClr val="C00000"/>
                </a:solidFill>
              </a:rPr>
              <a:t>(10650)</a:t>
            </a:r>
            <a:r>
              <a:rPr lang="ru-RU" b="1" baseline="30000" dirty="0" smtClean="0">
                <a:solidFill>
                  <a:srgbClr val="C00000"/>
                </a:solidFill>
              </a:rPr>
              <a:t>+</a:t>
            </a:r>
            <a:r>
              <a:rPr lang="en-US" b="1" baseline="30000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states were discovered  in  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</a:t>
            </a:r>
            <a:r>
              <a:rPr lang="en-GB" b="1" dirty="0" smtClean="0">
                <a:solidFill>
                  <a:srgbClr val="C00000"/>
                </a:solidFill>
              </a:rPr>
              <a:t>(1S)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GB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GB" b="1" dirty="0" smtClean="0">
                <a:solidFill>
                  <a:srgbClr val="C00000"/>
                </a:solidFill>
              </a:rPr>
              <a:t>, 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</a:t>
            </a:r>
            <a:r>
              <a:rPr lang="en-GB" b="1" dirty="0" smtClean="0">
                <a:solidFill>
                  <a:srgbClr val="C00000"/>
                </a:solidFill>
              </a:rPr>
              <a:t>(2S)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GB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GB" b="1" dirty="0" smtClean="0">
                <a:solidFill>
                  <a:srgbClr val="C00000"/>
                </a:solidFill>
              </a:rPr>
              <a:t>, 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</a:t>
            </a:r>
            <a:r>
              <a:rPr lang="en-GB" b="1" dirty="0" smtClean="0">
                <a:solidFill>
                  <a:srgbClr val="C00000"/>
                </a:solidFill>
              </a:rPr>
              <a:t>(3S)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GB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GB" b="1" dirty="0" smtClean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final states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</a:rPr>
              <a:t>b</a:t>
            </a:r>
            <a:r>
              <a:rPr lang="en-US" b="1" baseline="30000" dirty="0" smtClean="0">
                <a:solidFill>
                  <a:srgbClr val="C00000"/>
                </a:solidFill>
              </a:rPr>
              <a:t>+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are multiquark states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5072066" y="2903521"/>
            <a:ext cx="3357554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Resonant structure of (5S)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→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(bb)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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–</a:t>
            </a:r>
            <a:endParaRPr lang="en-US" sz="2800" b="1" baseline="30000" dirty="0">
              <a:solidFill>
                <a:srgbClr val="C00000"/>
              </a:solidFill>
              <a:latin typeface="+mj-lt"/>
              <a:sym typeface="Symbol" pitchFamily="18" charset="2"/>
            </a:endParaRPr>
          </a:p>
        </p:txBody>
      </p:sp>
      <p:sp>
        <p:nvSpPr>
          <p:cNvPr id="115" name="Text Box 200"/>
          <p:cNvSpPr txBox="1">
            <a:spLocks noChangeArrowheads="1"/>
          </p:cNvSpPr>
          <p:nvPr/>
        </p:nvSpPr>
        <p:spPr bwMode="auto">
          <a:xfrm>
            <a:off x="5000629" y="3925677"/>
            <a:ext cx="385765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Dalitz plot </a:t>
            </a:r>
            <a:r>
              <a:rPr lang="en-US" dirty="0" smtClean="0">
                <a:solidFill>
                  <a:srgbClr val="002060"/>
                </a:solidFill>
              </a:rPr>
              <a:t>analysis               </a:t>
            </a:r>
          </a:p>
          <a:p>
            <a:pPr algn="r"/>
            <a:r>
              <a:rPr lang="en-US" b="1" dirty="0" smtClean="0">
                <a:solidFill>
                  <a:srgbClr val="002060"/>
                </a:solidFill>
              </a:rPr>
              <a:t>Two peaks are observed in all modes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0" name="Номер слайда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5475" y="608831"/>
            <a:ext cx="59229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4070366"/>
            <a:ext cx="8951913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179512" y="857232"/>
            <a:ext cx="29523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Average over 5 channels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Symbol"/>
              <a:buChar char="á"/>
            </a:pPr>
            <a:r>
              <a:rPr lang="en-US" sz="2000" b="1" dirty="0" smtClean="0">
                <a:solidFill>
                  <a:srgbClr val="C00000"/>
                </a:solidFill>
              </a:rPr>
              <a:t>M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1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  <a:sym typeface="Symbol" pitchFamily="18" charset="2"/>
              </a:rPr>
              <a:t> </a:t>
            </a:r>
            <a:r>
              <a:rPr lang="en-US" sz="2000" b="1" dirty="0">
                <a:solidFill>
                  <a:srgbClr val="C00000"/>
                </a:solidFill>
              </a:rPr>
              <a:t>= 10607.2</a:t>
            </a:r>
            <a:r>
              <a:rPr lang="en-US" sz="2000" b="1" dirty="0">
                <a:solidFill>
                  <a:srgbClr val="C00000"/>
                </a:solidFill>
                <a:sym typeface="Symbol" pitchFamily="18" charset="2"/>
              </a:rPr>
              <a:t>2.0 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MeV</a:t>
            </a:r>
          </a:p>
          <a:p>
            <a:pPr>
              <a:buFont typeface="Symbol"/>
              <a:buChar char="á"/>
            </a:pP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</a:t>
            </a:r>
            <a:r>
              <a:rPr lang="en-US" sz="2000" b="1" baseline="-25000" dirty="0" smtClean="0">
                <a:solidFill>
                  <a:srgbClr val="C00000"/>
                </a:solidFill>
                <a:sym typeface="Symbol" pitchFamily="18" charset="2"/>
              </a:rPr>
              <a:t>1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  </a:t>
            </a:r>
            <a:r>
              <a:rPr lang="en-US" sz="2000" b="1" dirty="0" smtClean="0">
                <a:solidFill>
                  <a:srgbClr val="C00000"/>
                </a:solidFill>
              </a:rPr>
              <a:t>= 18.4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2.4 MeV</a:t>
            </a:r>
          </a:p>
          <a:p>
            <a:pPr>
              <a:buFont typeface="Symbol"/>
              <a:buChar char="á"/>
            </a:pPr>
            <a:r>
              <a:rPr lang="en-US" sz="2000" b="1" dirty="0" smtClean="0">
                <a:solidFill>
                  <a:srgbClr val="C00000"/>
                </a:solidFill>
              </a:rPr>
              <a:t>M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</a:t>
            </a:r>
            <a:r>
              <a:rPr lang="en-US" sz="2000" b="1" dirty="0" smtClean="0">
                <a:solidFill>
                  <a:srgbClr val="C00000"/>
                </a:solidFill>
              </a:rPr>
              <a:t> = 10652.2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1.5 MeV</a:t>
            </a:r>
          </a:p>
          <a:p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 </a:t>
            </a:r>
            <a:r>
              <a:rPr lang="en-US" sz="2000" b="1" baseline="-25000" dirty="0" smtClean="0">
                <a:solidFill>
                  <a:srgbClr val="C00000"/>
                </a:solidFill>
                <a:sym typeface="Symbol" pitchFamily="18" charset="2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  </a:t>
            </a:r>
            <a:r>
              <a:rPr lang="en-US" sz="2000" b="1" dirty="0" smtClean="0">
                <a:solidFill>
                  <a:srgbClr val="C00000"/>
                </a:solidFill>
              </a:rPr>
              <a:t>= 11.5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  2.2 MeV</a:t>
            </a:r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881188" y="0"/>
            <a:ext cx="4397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Summary of Z</a:t>
            </a:r>
            <a:r>
              <a:rPr lang="en-US" sz="2800" b="1" baseline="-25000" dirty="0">
                <a:solidFill>
                  <a:srgbClr val="C00000"/>
                </a:solidFill>
              </a:rPr>
              <a:t>b</a:t>
            </a:r>
            <a:r>
              <a:rPr lang="en-US" sz="2800" b="1" dirty="0">
                <a:solidFill>
                  <a:srgbClr val="C00000"/>
                </a:solidFill>
              </a:rPr>
              <a:t> parameters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480" y="86841"/>
            <a:ext cx="660119" cy="5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51520" y="592933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h</a:t>
            </a:r>
            <a:r>
              <a:rPr lang="en-US" sz="2000" b="1" baseline="-25000" dirty="0" smtClean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000" b="1" dirty="0" smtClean="0">
                <a:solidFill>
                  <a:srgbClr val="002060"/>
                </a:solidFill>
                <a:sym typeface="Symbol" pitchFamily="18" charset="2"/>
              </a:rPr>
              <a:t> production mechanism: </a:t>
            </a:r>
          </a:p>
          <a:p>
            <a:r>
              <a:rPr lang="ru-RU" sz="2000" b="1" dirty="0" smtClean="0">
                <a:solidFill>
                  <a:srgbClr val="C00000"/>
                </a:solidFill>
                <a:sym typeface="Symbol" pitchFamily="18" charset="2"/>
              </a:rPr>
              <a:t>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(5S) </a:t>
            </a:r>
            <a:r>
              <a:rPr lang="ru-RU" sz="2000" b="1" dirty="0" smtClean="0">
                <a:solidFill>
                  <a:srgbClr val="C00000"/>
                </a:solidFill>
                <a:sym typeface="Symbol" pitchFamily="18" charset="2"/>
              </a:rPr>
              <a:t>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 h</a:t>
            </a:r>
            <a:r>
              <a:rPr lang="en-US" sz="2000" b="1" baseline="-25000" dirty="0" smtClean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(1,2P) </a:t>
            </a:r>
            <a:r>
              <a:rPr lang="ru-RU" sz="2000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US" sz="2000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ru-RU" sz="2000" b="1" dirty="0" smtClean="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US" sz="2000" b="1" baseline="30000" dirty="0" smtClean="0">
                <a:solidFill>
                  <a:srgbClr val="C00000"/>
                </a:solidFill>
                <a:sym typeface="Symbol" pitchFamily="18" charset="2"/>
              </a:rPr>
              <a:t>–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sym typeface="Symbol" pitchFamily="18" charset="2"/>
              </a:rPr>
              <a:t> are not suppressed due to </a:t>
            </a:r>
            <a:r>
              <a:rPr lang="en-US" sz="2000" b="1" dirty="0" smtClean="0">
                <a:solidFill>
                  <a:srgbClr val="C00000"/>
                </a:solidFill>
                <a:sym typeface="Symbol" pitchFamily="18" charset="2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sym typeface="Symbol" pitchFamily="18" charset="2"/>
              </a:rPr>
              <a:t>b</a:t>
            </a:r>
            <a:r>
              <a:rPr lang="en-US" sz="2000" b="1" dirty="0" smtClean="0">
                <a:solidFill>
                  <a:srgbClr val="002060"/>
                </a:solidFill>
                <a:sym typeface="Symbol" pitchFamily="18" charset="2"/>
              </a:rPr>
              <a:t> intermediate states!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58" y="2786058"/>
            <a:ext cx="1103312" cy="5222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2400" b="1" kern="0" dirty="0">
                <a:solidFill>
                  <a:srgbClr val="C00000"/>
                </a:solidFill>
                <a:latin typeface="+mj-lt"/>
              </a:rPr>
              <a:t>J</a:t>
            </a:r>
            <a:r>
              <a:rPr lang="en-US" altLang="ru-RU" sz="2800" b="1" kern="0" baseline="30000" dirty="0">
                <a:solidFill>
                  <a:srgbClr val="C00000"/>
                </a:solidFill>
                <a:latin typeface="+mj-lt"/>
              </a:rPr>
              <a:t>P</a:t>
            </a:r>
            <a:r>
              <a:rPr lang="en-US" altLang="ru-RU" sz="2400" b="1" kern="0" dirty="0">
                <a:solidFill>
                  <a:srgbClr val="C00000"/>
                </a:solidFill>
                <a:latin typeface="+mj-lt"/>
              </a:rPr>
              <a:t> =</a:t>
            </a:r>
            <a:r>
              <a:rPr lang="en-US" altLang="ru-RU" sz="2400" kern="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ru-RU" sz="2400" b="1" kern="0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altLang="ru-RU" sz="2800" b="1" kern="0" baseline="30000" dirty="0">
                <a:solidFill>
                  <a:srgbClr val="C00000"/>
                </a:solidFill>
                <a:latin typeface="+mj-lt"/>
              </a:rPr>
              <a:t>+</a:t>
            </a:r>
            <a:endParaRPr lang="ru-RU" altLang="ru-RU" sz="2400" kern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58"/>
          <p:cNvSpPr txBox="1">
            <a:spLocks noChangeArrowheads="1"/>
          </p:cNvSpPr>
          <p:nvPr/>
        </p:nvSpPr>
        <p:spPr bwMode="auto">
          <a:xfrm>
            <a:off x="357158" y="3429001"/>
            <a:ext cx="2500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kern="0" dirty="0">
                <a:solidFill>
                  <a:srgbClr val="002060"/>
                </a:solidFill>
                <a:latin typeface="+mj-lt"/>
              </a:rPr>
              <a:t>6D </a:t>
            </a:r>
            <a:r>
              <a:rPr lang="en-US" altLang="ru-RU" kern="0" dirty="0" smtClean="0">
                <a:solidFill>
                  <a:srgbClr val="002060"/>
                </a:solidFill>
                <a:latin typeface="+mj-lt"/>
              </a:rPr>
              <a:t>amplitude </a:t>
            </a:r>
            <a:r>
              <a:rPr lang="en-US" altLang="ru-RU" kern="0" dirty="0">
                <a:solidFill>
                  <a:srgbClr val="002060"/>
                </a:solidFill>
                <a:latin typeface="+mj-lt"/>
              </a:rPr>
              <a:t>analysis</a:t>
            </a:r>
            <a:endParaRPr lang="ru-RU" altLang="ru-RU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00166" y="2928934"/>
            <a:ext cx="145103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algn="r"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algn="r"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algn="r"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algn="r"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ru-RU" sz="1100" b="1" i="1" kern="0" dirty="0">
                <a:latin typeface="+mj-lt"/>
              </a:rPr>
              <a:t>PRD91,072003(2015)</a:t>
            </a:r>
            <a:endParaRPr lang="ru-RU" altLang="ru-RU" sz="1100" b="1" i="1" kern="0" dirty="0">
              <a:latin typeface="+mj-lt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694001"/>
            <a:ext cx="5073870" cy="22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500166" y="3000372"/>
            <a:ext cx="40543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defRPr/>
            </a:pPr>
            <a:r>
              <a:rPr lang="en-US" altLang="ru-RU" sz="1800" b="1" kern="0" dirty="0">
                <a:latin typeface="+mn-lt"/>
              </a:rPr>
              <a:t>M</a:t>
            </a:r>
            <a:r>
              <a:rPr lang="en-US" altLang="ru-RU" sz="1800" b="1" kern="0" baseline="-25000" dirty="0">
                <a:latin typeface="+mn-lt"/>
              </a:rPr>
              <a:t>Zb(10610)</a:t>
            </a:r>
            <a:r>
              <a:rPr lang="en-US" altLang="ru-RU" sz="1800" b="1" kern="0" dirty="0">
                <a:latin typeface="+mn-lt"/>
              </a:rPr>
              <a:t> – (M</a:t>
            </a:r>
            <a:r>
              <a:rPr lang="en-US" altLang="ru-RU" sz="1800" b="1" kern="0" baseline="-25000" dirty="0">
                <a:latin typeface="+mn-lt"/>
              </a:rPr>
              <a:t>B</a:t>
            </a:r>
            <a:r>
              <a:rPr lang="en-US" altLang="ru-RU" sz="1800" b="1" kern="0" dirty="0">
                <a:latin typeface="+mn-lt"/>
              </a:rPr>
              <a:t>+M</a:t>
            </a:r>
            <a:r>
              <a:rPr lang="en-US" altLang="ru-RU" sz="1800" b="1" kern="0" baseline="-25000" dirty="0">
                <a:latin typeface="+mn-lt"/>
              </a:rPr>
              <a:t>B*</a:t>
            </a:r>
            <a:r>
              <a:rPr lang="en-US" altLang="ru-RU" sz="1800" b="1" kern="0" dirty="0">
                <a:latin typeface="+mn-lt"/>
              </a:rPr>
              <a:t>) = +2.6 </a:t>
            </a:r>
            <a:r>
              <a:rPr lang="en-US" altLang="ru-RU" sz="1800" b="1" kern="0" dirty="0">
                <a:latin typeface="+mn-lt"/>
                <a:sym typeface="Symbol" panose="05050102010706020507" pitchFamily="18" charset="2"/>
              </a:rPr>
              <a:t> 2.1 </a:t>
            </a:r>
            <a:r>
              <a:rPr lang="en-US" altLang="ru-RU" sz="1800" b="1" kern="0" dirty="0" smtClean="0">
                <a:latin typeface="+mn-lt"/>
                <a:sym typeface="Symbol" panose="05050102010706020507" pitchFamily="18" charset="2"/>
              </a:rPr>
              <a:t>MeV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r>
              <a:rPr lang="en-US" altLang="ru-RU" sz="1800" b="1" kern="0" dirty="0" smtClean="0">
                <a:latin typeface="+mn-lt"/>
              </a:rPr>
              <a:t>M</a:t>
            </a:r>
            <a:r>
              <a:rPr lang="en-US" altLang="ru-RU" sz="1800" b="1" kern="0" baseline="-25000" dirty="0" smtClean="0">
                <a:latin typeface="+mn-lt"/>
              </a:rPr>
              <a:t>Zb(10650)</a:t>
            </a:r>
            <a:r>
              <a:rPr lang="en-US" altLang="ru-RU" sz="1800" b="1" kern="0" dirty="0" smtClean="0">
                <a:latin typeface="+mn-lt"/>
              </a:rPr>
              <a:t> – 2M</a:t>
            </a:r>
            <a:r>
              <a:rPr lang="en-US" altLang="ru-RU" sz="1800" b="1" kern="0" baseline="-25000" dirty="0" smtClean="0">
                <a:latin typeface="+mn-lt"/>
              </a:rPr>
              <a:t>B*</a:t>
            </a:r>
            <a:r>
              <a:rPr lang="en-US" altLang="ru-RU" sz="1800" b="1" kern="0" dirty="0" smtClean="0">
                <a:latin typeface="+mn-lt"/>
              </a:rPr>
              <a:t>    = +1.8 </a:t>
            </a:r>
            <a:r>
              <a:rPr lang="en-US" altLang="ru-RU" sz="1800" b="1" kern="0" dirty="0" smtClean="0">
                <a:latin typeface="+mn-lt"/>
                <a:sym typeface="Symbol" panose="05050102010706020507" pitchFamily="18" charset="2"/>
              </a:rPr>
              <a:t> 1.7 MeV</a:t>
            </a:r>
          </a:p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ru-RU" b="1" kern="0" dirty="0">
              <a:latin typeface="+mn-lt"/>
              <a:sym typeface="Symbol" panose="05050102010706020507" pitchFamily="18" charset="2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6715140" y="5040269"/>
            <a:ext cx="2287806" cy="817623"/>
            <a:chOff x="193675" y="5270500"/>
            <a:chExt cx="2287806" cy="817623"/>
          </a:xfrm>
        </p:grpSpPr>
        <p:sp>
          <p:nvSpPr>
            <p:cNvPr id="42" name="TextBox 44"/>
            <p:cNvSpPr txBox="1">
              <a:spLocks noChangeArrowheads="1"/>
            </p:cNvSpPr>
            <p:nvPr/>
          </p:nvSpPr>
          <p:spPr bwMode="auto">
            <a:xfrm>
              <a:off x="193675" y="5270500"/>
              <a:ext cx="22669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altLang="ru-RU" sz="2000" b="1" kern="0" dirty="0">
                  <a:solidFill>
                    <a:srgbClr val="C00000"/>
                  </a:solidFill>
                  <a:sym typeface="Symbol" panose="05050102010706020507" pitchFamily="18" charset="2"/>
                </a:rPr>
                <a:t>Z</a:t>
              </a:r>
              <a:r>
                <a:rPr lang="en-US" altLang="ru-RU" sz="2800" b="1" kern="0" baseline="-25000" dirty="0">
                  <a:solidFill>
                    <a:srgbClr val="C00000"/>
                  </a:solidFill>
                  <a:sym typeface="Symbol" panose="05050102010706020507" pitchFamily="18" charset="2"/>
                </a:rPr>
                <a:t>b</a:t>
              </a:r>
              <a:r>
                <a:rPr lang="en-US" altLang="ru-RU" sz="2000" b="1" kern="0" dirty="0">
                  <a:solidFill>
                    <a:srgbClr val="C00000"/>
                  </a:solidFill>
                  <a:sym typeface="Symbol" panose="05050102010706020507" pitchFamily="18" charset="2"/>
                </a:rPr>
                <a:t>(10610) = </a:t>
              </a:r>
              <a:r>
                <a:rPr lang="en-US" altLang="ru-RU" sz="2000" b="1" kern="0" dirty="0">
                  <a:solidFill>
                    <a:srgbClr val="C00000"/>
                  </a:solidFill>
                </a:rPr>
                <a:t> </a:t>
              </a:r>
              <a:r>
                <a:rPr lang="en-US" altLang="ru-RU" sz="2000" b="1" kern="0" dirty="0" smtClean="0">
                  <a:solidFill>
                    <a:srgbClr val="C00000"/>
                  </a:solidFill>
                </a:rPr>
                <a:t>BB</a:t>
              </a:r>
              <a:r>
                <a:rPr lang="en-US" altLang="ru-RU" sz="2000" b="1" kern="0" baseline="30000" dirty="0" smtClean="0">
                  <a:solidFill>
                    <a:srgbClr val="C00000"/>
                  </a:solidFill>
                </a:rPr>
                <a:t>*</a:t>
              </a:r>
              <a:r>
                <a:rPr lang="en-US" altLang="ru-RU" sz="2000" b="1" kern="0" dirty="0" smtClean="0">
                  <a:solidFill>
                    <a:srgbClr val="C00000"/>
                  </a:solidFill>
                  <a:sym typeface="Symbol" panose="05050102010706020507" pitchFamily="18" charset="2"/>
                </a:rPr>
                <a:t></a:t>
              </a:r>
              <a:endParaRPr lang="ru-RU" altLang="ru-RU" sz="20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5"/>
            <p:cNvSpPr txBox="1">
              <a:spLocks noChangeArrowheads="1"/>
            </p:cNvSpPr>
            <p:nvPr/>
          </p:nvSpPr>
          <p:spPr bwMode="auto">
            <a:xfrm>
              <a:off x="193675" y="5688013"/>
              <a:ext cx="22878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altLang="ru-RU" sz="2000" b="1" kern="0" dirty="0">
                  <a:solidFill>
                    <a:srgbClr val="C00000"/>
                  </a:solidFill>
                  <a:sym typeface="Symbol" panose="05050102010706020507" pitchFamily="18" charset="2"/>
                </a:rPr>
                <a:t>Z</a:t>
              </a:r>
              <a:r>
                <a:rPr lang="en-US" altLang="ru-RU" sz="2800" b="1" kern="0" baseline="-25000" dirty="0">
                  <a:solidFill>
                    <a:srgbClr val="C00000"/>
                  </a:solidFill>
                  <a:sym typeface="Symbol" panose="05050102010706020507" pitchFamily="18" charset="2"/>
                </a:rPr>
                <a:t>b</a:t>
              </a:r>
              <a:r>
                <a:rPr lang="en-US" altLang="ru-RU" sz="2000" b="1" kern="0" dirty="0">
                  <a:solidFill>
                    <a:srgbClr val="C00000"/>
                  </a:solidFill>
                  <a:sym typeface="Symbol" panose="05050102010706020507" pitchFamily="18" charset="2"/>
                </a:rPr>
                <a:t>(10650) = </a:t>
              </a:r>
              <a:r>
                <a:rPr lang="en-US" altLang="ru-RU" sz="2000" b="1" kern="0" dirty="0">
                  <a:solidFill>
                    <a:srgbClr val="C00000"/>
                  </a:solidFill>
                </a:rPr>
                <a:t> B</a:t>
              </a:r>
              <a:r>
                <a:rPr lang="en-US" altLang="ru-RU" sz="2000" b="1" kern="0" baseline="30000" dirty="0">
                  <a:solidFill>
                    <a:srgbClr val="C00000"/>
                  </a:solidFill>
                </a:rPr>
                <a:t>*</a:t>
              </a:r>
              <a:r>
                <a:rPr lang="en-US" altLang="ru-RU" sz="2000" b="1" kern="0" dirty="0">
                  <a:solidFill>
                    <a:srgbClr val="C00000"/>
                  </a:solidFill>
                </a:rPr>
                <a:t>B</a:t>
              </a:r>
              <a:r>
                <a:rPr lang="en-US" altLang="ru-RU" sz="2000" b="1" kern="0" baseline="30000" dirty="0" smtClean="0">
                  <a:solidFill>
                    <a:srgbClr val="C00000"/>
                  </a:solidFill>
                </a:rPr>
                <a:t>*</a:t>
              </a:r>
              <a:r>
                <a:rPr lang="en-US" altLang="ru-RU" sz="2000" b="1" kern="0" dirty="0" smtClean="0">
                  <a:solidFill>
                    <a:srgbClr val="C00000"/>
                  </a:solidFill>
                  <a:sym typeface="Symbol" panose="05050102010706020507" pitchFamily="18" charset="2"/>
                </a:rPr>
                <a:t></a:t>
              </a:r>
              <a:endParaRPr lang="ru-RU" altLang="ru-RU" sz="2000" b="1" kern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47" name="Прямоугольник 47"/>
          <p:cNvSpPr>
            <a:spLocks noChangeArrowheads="1"/>
          </p:cNvSpPr>
          <p:nvPr/>
        </p:nvSpPr>
        <p:spPr bwMode="auto">
          <a:xfrm>
            <a:off x="2483768" y="6457950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2000" kern="0" dirty="0">
                <a:solidFill>
                  <a:srgbClr val="002060"/>
                </a:solidFill>
                <a:sym typeface="Symbol" panose="05050102010706020507" pitchFamily="18" charset="2"/>
              </a:rPr>
              <a:t>_</a:t>
            </a:r>
            <a:endParaRPr lang="ru-RU" altLang="ru-RU" sz="2000" kern="0" dirty="0">
              <a:solidFill>
                <a:srgbClr val="002060"/>
              </a:solidFill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6786578" y="4221312"/>
            <a:ext cx="2002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4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38188" indent="-280988">
              <a:lnSpc>
                <a:spcPct val="134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39825" indent="-227013">
              <a:lnSpc>
                <a:spcPct val="134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7025" indent="-227013">
              <a:lnSpc>
                <a:spcPct val="134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2638" indent="-227013">
              <a:lnSpc>
                <a:spcPct val="134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09838" indent="-227013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67038" indent="-227013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4238" indent="-227013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1438" indent="-227013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ru-RU" sz="2000" b="1" kern="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J</a:t>
            </a:r>
            <a:r>
              <a:rPr lang="en-US" altLang="ru-RU" sz="2000" b="1" kern="0" baseline="3000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P</a:t>
            </a:r>
            <a:r>
              <a:rPr lang="en-US" altLang="ru-RU" sz="2000" b="1" kern="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 = 1</a:t>
            </a:r>
            <a:r>
              <a:rPr lang="en-US" altLang="ru-RU" sz="2000" b="1" kern="0" baseline="30000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+</a:t>
            </a:r>
            <a:r>
              <a:rPr lang="en-US" altLang="ru-RU" sz="2000" b="1" kern="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ru-RU" sz="2000" b="1" kern="0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:  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ru-RU" sz="2000" b="1" kern="0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B</a:t>
            </a:r>
            <a:r>
              <a:rPr lang="en-US" altLang="ru-RU" sz="2000" b="1" kern="0" baseline="3000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(*)</a:t>
            </a:r>
            <a:r>
              <a:rPr lang="en-US" altLang="ru-RU" sz="2000" b="1" kern="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B</a:t>
            </a:r>
            <a:r>
              <a:rPr lang="en-US" altLang="ru-RU" sz="2000" b="1" kern="0" baseline="3000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*</a:t>
            </a:r>
            <a:r>
              <a:rPr lang="en-US" altLang="ru-RU" sz="2000" b="1" kern="0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 in S-wave </a:t>
            </a:r>
          </a:p>
        </p:txBody>
      </p:sp>
      <p:pic>
        <p:nvPicPr>
          <p:cNvPr id="34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660119" cy="5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323528" y="2357430"/>
            <a:ext cx="5034290" cy="571504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5572132" y="2071678"/>
            <a:ext cx="357186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 smtClean="0">
                <a:solidFill>
                  <a:srgbClr val="002060"/>
                </a:solidFill>
              </a:rPr>
              <a:t>Phase space of </a:t>
            </a:r>
            <a:r>
              <a:rPr lang="en-US" dirty="0" smtClean="0">
                <a:solidFill>
                  <a:srgbClr val="C00000"/>
                </a:solidFill>
              </a:rPr>
              <a:t>Y(5S)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→</a:t>
            </a:r>
            <a:r>
              <a:rPr lang="en-US" dirty="0" smtClean="0">
                <a:solidFill>
                  <a:srgbClr val="C00000"/>
                </a:solidFill>
              </a:rPr>
              <a:t>B</a:t>
            </a:r>
            <a:r>
              <a:rPr lang="en-US" baseline="30000" dirty="0" smtClean="0">
                <a:solidFill>
                  <a:srgbClr val="C00000"/>
                </a:solidFill>
              </a:rPr>
              <a:t>(*)</a:t>
            </a:r>
            <a:r>
              <a:rPr lang="en-US" dirty="0" smtClean="0">
                <a:solidFill>
                  <a:srgbClr val="C00000"/>
                </a:solidFill>
              </a:rPr>
              <a:t>B</a:t>
            </a:r>
            <a:r>
              <a:rPr lang="en-US" baseline="30000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is tiny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Relative motion </a:t>
            </a:r>
            <a:r>
              <a:rPr lang="en-US" dirty="0" smtClean="0">
                <a:solidFill>
                  <a:srgbClr val="C00000"/>
                </a:solidFill>
              </a:rPr>
              <a:t>B</a:t>
            </a:r>
            <a:r>
              <a:rPr lang="en-US" baseline="30000" dirty="0" smtClean="0">
                <a:solidFill>
                  <a:srgbClr val="C00000"/>
                </a:solidFill>
              </a:rPr>
              <a:t>(*)</a:t>
            </a:r>
            <a:r>
              <a:rPr lang="en-US" dirty="0" smtClean="0">
                <a:solidFill>
                  <a:srgbClr val="C00000"/>
                </a:solidFill>
              </a:rPr>
              <a:t>B</a:t>
            </a:r>
            <a:r>
              <a:rPr lang="en-US" baseline="30000" dirty="0" smtClean="0">
                <a:solidFill>
                  <a:srgbClr val="C00000"/>
                </a:solidFill>
              </a:rPr>
              <a:t>* </a:t>
            </a:r>
            <a:r>
              <a:rPr lang="en-US" dirty="0" smtClean="0">
                <a:solidFill>
                  <a:srgbClr val="002060"/>
                </a:solidFill>
              </a:rPr>
              <a:t>is  small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Z</a:t>
            </a:r>
            <a:r>
              <a:rPr lang="en-US" baseline="-25000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(10610) → BB</a:t>
            </a:r>
            <a:r>
              <a:rPr lang="en-US" baseline="30000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002060"/>
                </a:solidFill>
              </a:rPr>
              <a:t> dominantly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Z</a:t>
            </a:r>
            <a:r>
              <a:rPr lang="en-US" baseline="-25000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(10650) → B</a:t>
            </a:r>
            <a:r>
              <a:rPr lang="en-US" baseline="30000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C00000"/>
                </a:solidFill>
              </a:rPr>
              <a:t>B</a:t>
            </a:r>
            <a:r>
              <a:rPr lang="en-US" baseline="30000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002060"/>
                </a:solidFill>
              </a:rPr>
              <a:t> dominantly</a:t>
            </a:r>
            <a:endParaRPr lang="en-US" baseline="30000" dirty="0" smtClean="0">
              <a:solidFill>
                <a:srgbClr val="C0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 t="18967"/>
          <a:stretch>
            <a:fillRect/>
          </a:stretch>
        </p:blipFill>
        <p:spPr bwMode="auto">
          <a:xfrm>
            <a:off x="142844" y="4123727"/>
            <a:ext cx="4185640" cy="266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Группа 29"/>
          <p:cNvGrpSpPr/>
          <p:nvPr/>
        </p:nvGrpSpPr>
        <p:grpSpPr>
          <a:xfrm>
            <a:off x="6357950" y="214290"/>
            <a:ext cx="2497157" cy="1857388"/>
            <a:chOff x="288893" y="285728"/>
            <a:chExt cx="2497157" cy="1857388"/>
          </a:xfrm>
        </p:grpSpPr>
        <p:grpSp>
          <p:nvGrpSpPr>
            <p:cNvPr id="31" name="Группа 13"/>
            <p:cNvGrpSpPr/>
            <p:nvPr/>
          </p:nvGrpSpPr>
          <p:grpSpPr>
            <a:xfrm>
              <a:off x="288893" y="355675"/>
              <a:ext cx="1054921" cy="1305852"/>
              <a:chOff x="503207" y="141385"/>
              <a:chExt cx="1054921" cy="1305852"/>
            </a:xfrm>
          </p:grpSpPr>
          <p:sp>
            <p:nvSpPr>
              <p:cNvPr id="55" name="Oval 15"/>
              <p:cNvSpPr>
                <a:spLocks noChangeArrowheads="1"/>
              </p:cNvSpPr>
              <p:nvPr/>
            </p:nvSpPr>
            <p:spPr bwMode="auto">
              <a:xfrm rot="1981649">
                <a:off x="919829" y="141385"/>
                <a:ext cx="638299" cy="1287237"/>
              </a:xfrm>
              <a:prstGeom prst="ellipse">
                <a:avLst/>
              </a:prstGeom>
              <a:solidFill>
                <a:srgbClr val="CCFFCC">
                  <a:alpha val="55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6"/>
              <p:cNvSpPr>
                <a:spLocks noChangeArrowheads="1"/>
              </p:cNvSpPr>
              <p:nvPr/>
            </p:nvSpPr>
            <p:spPr bwMode="auto">
              <a:xfrm>
                <a:off x="928662" y="766737"/>
                <a:ext cx="406400" cy="4127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</a:p>
            </p:txBody>
          </p:sp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1000100" y="695299"/>
                <a:ext cx="3556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000" b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  <a:endPara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9"/>
              <p:cNvSpPr>
                <a:spLocks noChangeArrowheads="1"/>
              </p:cNvSpPr>
              <p:nvPr/>
            </p:nvSpPr>
            <p:spPr bwMode="auto">
              <a:xfrm>
                <a:off x="1142976" y="357166"/>
                <a:ext cx="406400" cy="412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</p:txBody>
          </p:sp>
          <p:sp>
            <p:nvSpPr>
              <p:cNvPr id="59" name="Text Box 14"/>
              <p:cNvSpPr txBox="1">
                <a:spLocks noChangeArrowheads="1"/>
              </p:cNvSpPr>
              <p:nvPr/>
            </p:nvSpPr>
            <p:spPr bwMode="auto">
              <a:xfrm>
                <a:off x="503207" y="944535"/>
                <a:ext cx="184731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4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2" name="Группа 29"/>
            <p:cNvGrpSpPr/>
            <p:nvPr/>
          </p:nvGrpSpPr>
          <p:grpSpPr>
            <a:xfrm>
              <a:off x="1206984" y="796834"/>
              <a:ext cx="936124" cy="1203406"/>
              <a:chOff x="1428728" y="940973"/>
              <a:chExt cx="936124" cy="1203406"/>
            </a:xfrm>
          </p:grpSpPr>
          <p:sp>
            <p:nvSpPr>
              <p:cNvPr id="48" name="Oval 15"/>
              <p:cNvSpPr>
                <a:spLocks noChangeArrowheads="1"/>
              </p:cNvSpPr>
              <p:nvPr/>
            </p:nvSpPr>
            <p:spPr bwMode="auto">
              <a:xfrm rot="1981649">
                <a:off x="1750571" y="940973"/>
                <a:ext cx="614281" cy="1203406"/>
              </a:xfrm>
              <a:prstGeom prst="ellipse">
                <a:avLst/>
              </a:prstGeom>
              <a:solidFill>
                <a:srgbClr val="FFFFCC">
                  <a:alpha val="55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1758001" y="1573194"/>
                <a:ext cx="406400" cy="412750"/>
              </a:xfrm>
              <a:prstGeom prst="ellipse">
                <a:avLst/>
              </a:prstGeom>
              <a:gradFill rotWithShape="1">
                <a:gsLst>
                  <a:gs pos="0">
                    <a:srgbClr val="CCFF66"/>
                  </a:gs>
                  <a:gs pos="100000">
                    <a:srgbClr val="5E76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u</a:t>
                </a:r>
              </a:p>
            </p:txBody>
          </p:sp>
          <p:grpSp>
            <p:nvGrpSpPr>
              <p:cNvPr id="51" name="Группа 111"/>
              <p:cNvGrpSpPr/>
              <p:nvPr/>
            </p:nvGrpSpPr>
            <p:grpSpPr>
              <a:xfrm>
                <a:off x="1900877" y="1073128"/>
                <a:ext cx="428628" cy="503238"/>
                <a:chOff x="8286776" y="6072206"/>
                <a:chExt cx="428628" cy="503238"/>
              </a:xfrm>
            </p:grpSpPr>
            <p:sp>
              <p:nvSpPr>
                <p:cNvPr id="53" name="Oval 13"/>
                <p:cNvSpPr>
                  <a:spLocks noChangeArrowheads="1"/>
                </p:cNvSpPr>
                <p:nvPr/>
              </p:nvSpPr>
              <p:spPr bwMode="auto">
                <a:xfrm>
                  <a:off x="8286776" y="6143644"/>
                  <a:ext cx="406400" cy="4127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5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8359804" y="6072206"/>
                  <a:ext cx="355600" cy="503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4000" b="1" baseline="30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–</a:t>
                  </a:r>
                  <a:endParaRPr lang="en-US" sz="4000" b="1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52" name="Прямая соединительная линия 51"/>
              <p:cNvCxnSpPr/>
              <p:nvPr/>
            </p:nvCxnSpPr>
            <p:spPr>
              <a:xfrm>
                <a:off x="1428728" y="1358561"/>
                <a:ext cx="293182" cy="21431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1285852" y="772523"/>
              <a:ext cx="3914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dirty="0" smtClean="0"/>
                <a:t>π</a:t>
              </a:r>
              <a:endParaRPr lang="ru-RU" sz="3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7657" y="1496785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B</a:t>
              </a:r>
              <a:endParaRPr lang="ru-RU" sz="3600" b="1" dirty="0"/>
            </a:p>
          </p:txBody>
        </p:sp>
        <p:grpSp>
          <p:nvGrpSpPr>
            <p:cNvPr id="40" name="Группа 27"/>
            <p:cNvGrpSpPr/>
            <p:nvPr/>
          </p:nvGrpSpPr>
          <p:grpSpPr>
            <a:xfrm>
              <a:off x="1934535" y="285728"/>
              <a:ext cx="851515" cy="646331"/>
              <a:chOff x="2571736" y="1500174"/>
              <a:chExt cx="851515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571736" y="1500174"/>
                <a:ext cx="8515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/>
                  <a:t>B</a:t>
                </a:r>
                <a:r>
                  <a:rPr lang="en-US" sz="3600" b="1" baseline="30000" dirty="0" smtClean="0"/>
                  <a:t>(*)</a:t>
                </a:r>
                <a:endParaRPr lang="ru-RU" sz="3600" b="1" baseline="30000" dirty="0"/>
              </a:p>
            </p:txBody>
          </p: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2714612" y="1643050"/>
                <a:ext cx="21431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000100" y="119698"/>
            <a:ext cx="585791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Resonant structure of (5S)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→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BB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(*)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Symbol" pitchFamily="18" charset="2"/>
              </a:rPr>
              <a:t></a:t>
            </a:r>
            <a:endParaRPr lang="en-US" sz="2800" b="1" baseline="30000" dirty="0">
              <a:solidFill>
                <a:srgbClr val="C00000"/>
              </a:solidFill>
              <a:latin typeface="+mj-lt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071942"/>
            <a:ext cx="2286016" cy="253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1928794" y="4143380"/>
            <a:ext cx="25186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Select event in each peak</a:t>
            </a:r>
            <a:endParaRPr lang="ru-RU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3000364" y="4429132"/>
            <a:ext cx="2000264" cy="9286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3357554" y="5857892"/>
            <a:ext cx="2143140" cy="1428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2786050" y="498849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214678" y="5500702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30000" dirty="0" smtClean="0">
                <a:solidFill>
                  <a:srgbClr val="FF0000"/>
                </a:solidFill>
              </a:rPr>
              <a:t>(*)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357818" y="4214818"/>
            <a:ext cx="121219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</a:t>
            </a:r>
            <a:r>
              <a:rPr lang="en-US" b="1" baseline="-25000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(10610)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5286380" y="5286388"/>
            <a:ext cx="121219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</a:t>
            </a:r>
            <a:r>
              <a:rPr lang="en-US" b="1" baseline="-25000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(10650)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5786446" y="3429000"/>
            <a:ext cx="3153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Favorable to the formation of </a:t>
            </a:r>
          </a:p>
          <a:p>
            <a:pPr algn="r"/>
            <a:r>
              <a:rPr lang="en-US" b="1" dirty="0" smtClean="0">
                <a:solidFill>
                  <a:srgbClr val="002060"/>
                </a:solidFill>
              </a:rPr>
              <a:t>the molecular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states</a:t>
            </a:r>
            <a:endParaRPr lang="ru-RU" dirty="0" smtClean="0"/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-32" y="3014992"/>
            <a:ext cx="1497525" cy="771198"/>
            <a:chOff x="7606788" y="38100"/>
            <a:chExt cx="1497525" cy="771198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7606788" y="38100"/>
              <a:ext cx="14975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100" i="1" kern="0" dirty="0" smtClean="0">
                  <a:solidFill>
                    <a:schemeClr val="tx1"/>
                  </a:solidFill>
                  <a:latin typeface="+mn-lt"/>
                </a:rPr>
                <a:t>PRL108,122001(2012</a:t>
              </a:r>
              <a:r>
                <a:rPr lang="en-US" altLang="ru-RU" sz="1100" i="1" kern="0" dirty="0">
                  <a:solidFill>
                    <a:schemeClr val="tx1"/>
                  </a:solidFill>
                  <a:latin typeface="+mn-lt"/>
                </a:rPr>
                <a:t>)</a:t>
              </a:r>
              <a:endParaRPr lang="ru-RU" altLang="ru-RU" sz="1100" i="1" kern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606788" y="547688"/>
              <a:ext cx="14975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100" i="1" kern="0" dirty="0">
                  <a:solidFill>
                    <a:schemeClr val="tx1"/>
                  </a:solidFill>
                  <a:latin typeface="+mn-lt"/>
                </a:rPr>
                <a:t>PRL117,142001(2016)</a:t>
              </a:r>
              <a:endParaRPr lang="ru-RU" altLang="ru-RU" sz="1100" i="1" kern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7606788" y="296863"/>
              <a:ext cx="14975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algn="l"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100" i="1" kern="0" dirty="0">
                  <a:solidFill>
                    <a:schemeClr val="tx1"/>
                  </a:solidFill>
                  <a:latin typeface="+mn-lt"/>
                </a:rPr>
                <a:t>PRL116,212001(2016)</a:t>
              </a:r>
              <a:endParaRPr lang="ru-RU" altLang="ru-RU" sz="1100" i="1" kern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62" name="Номер слайда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857224" y="714356"/>
          <a:ext cx="7715304" cy="614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50998" y="71414"/>
            <a:ext cx="39212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Belle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c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it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esummary 2018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Top 10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93807" y="116062"/>
            <a:ext cx="6978655" cy="598294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Energy scans: search for Y</a:t>
            </a:r>
            <a:r>
              <a:rPr lang="en-US" sz="2800" b="1" baseline="-25000" dirty="0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states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29256" y="4857760"/>
            <a:ext cx="3456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</a:rPr>
              <a:t>No evidence for new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</a:rPr>
              <a:t>Y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</a:rPr>
              <a:t> state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123825" y="1000108"/>
            <a:ext cx="5057775" cy="5262190"/>
            <a:chOff x="123825" y="764704"/>
            <a:chExt cx="5057775" cy="5262190"/>
          </a:xfrm>
        </p:grpSpPr>
        <p:pic>
          <p:nvPicPr>
            <p:cNvPr id="2959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066" y="3645024"/>
              <a:ext cx="5019998" cy="2381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5941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3861048"/>
              <a:ext cx="447675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091873" y="5178678"/>
              <a:ext cx="768159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8.4</a:t>
              </a:r>
              <a:r>
                <a:rPr lang="pl-PL" sz="1600" b="1">
                  <a:solidFill>
                    <a:schemeClr val="tx1"/>
                  </a:solidFill>
                </a:rPr>
                <a:t>fb</a:t>
              </a:r>
              <a:r>
                <a:rPr lang="en-US" sz="1600" b="1" baseline="30000" dirty="0">
                  <a:solidFill>
                    <a:schemeClr val="tx1"/>
                  </a:solidFill>
                  <a:sym typeface="Symbol" pitchFamily="18" charset="2"/>
                </a:rPr>
                <a:t></a:t>
              </a:r>
              <a:r>
                <a:rPr lang="en-US" sz="1600" b="1" baseline="30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95960" name="Text Box 24"/>
            <p:cNvSpPr txBox="1">
              <a:spLocks noChangeArrowheads="1"/>
            </p:cNvSpPr>
            <p:nvPr/>
          </p:nvSpPr>
          <p:spPr bwMode="auto">
            <a:xfrm>
              <a:off x="1043608" y="3388930"/>
              <a:ext cx="35076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R</a:t>
              </a:r>
              <a:r>
                <a:rPr lang="en-US" sz="2000" b="1" baseline="-25000" dirty="0">
                  <a:solidFill>
                    <a:schemeClr val="tx1"/>
                  </a:solidFill>
                </a:rPr>
                <a:t>b</a:t>
              </a:r>
              <a:r>
                <a:rPr lang="en-US" sz="2000" b="1" dirty="0">
                  <a:solidFill>
                    <a:schemeClr val="tx1"/>
                  </a:solidFill>
                </a:rPr>
                <a:t> = 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</a:rPr>
                <a:t>σ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(e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</a:rPr>
                <a:t>+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e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</a:rPr>
                <a:t>–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 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bb)/(e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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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n-US" sz="2000" b="1" dirty="0">
                  <a:solidFill>
                    <a:schemeClr val="tx1"/>
                  </a:solidFill>
                </a:rPr>
                <a:t> )</a:t>
              </a:r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96142" name="Text Box 206"/>
            <p:cNvSpPr txBox="1">
              <a:spLocks noChangeArrowheads="1"/>
            </p:cNvSpPr>
            <p:nvPr/>
          </p:nvSpPr>
          <p:spPr bwMode="auto">
            <a:xfrm>
              <a:off x="1899592" y="5006503"/>
              <a:ext cx="10731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(10860)</a:t>
              </a:r>
              <a:endParaRPr lang="el-GR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96145" name="Text Box 209"/>
            <p:cNvSpPr txBox="1">
              <a:spLocks noChangeArrowheads="1"/>
            </p:cNvSpPr>
            <p:nvPr/>
          </p:nvSpPr>
          <p:spPr bwMode="auto">
            <a:xfrm>
              <a:off x="3059832" y="4149080"/>
              <a:ext cx="1073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(11020)</a:t>
              </a:r>
              <a:endParaRPr lang="el-GR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96147" name="Line 211"/>
            <p:cNvSpPr>
              <a:spLocks noChangeShapeType="1"/>
            </p:cNvSpPr>
            <p:nvPr/>
          </p:nvSpPr>
          <p:spPr bwMode="auto">
            <a:xfrm flipV="1">
              <a:off x="2317105" y="4437112"/>
              <a:ext cx="136525" cy="517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96148" name="Line 212"/>
            <p:cNvSpPr>
              <a:spLocks noChangeShapeType="1"/>
            </p:cNvSpPr>
            <p:nvPr/>
          </p:nvSpPr>
          <p:spPr bwMode="auto">
            <a:xfrm>
              <a:off x="3635896" y="4509120"/>
              <a:ext cx="360040" cy="2160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825" y="1063626"/>
              <a:ext cx="50577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1960" y="1628800"/>
              <a:ext cx="447675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1120032" y="764704"/>
              <a:ext cx="36679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</a:rPr>
                <a:t>σ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(e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</a:rPr>
                <a:t>+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e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</a:rPr>
                <a:t>–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</a:rPr>
                <a:t> 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ϒ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(nS)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ππ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)/(e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</a:t>
              </a:r>
              <a:r>
                <a:rPr lang="en-US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l-GR" sz="2000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</a:t>
              </a:r>
              <a:r>
                <a:rPr lang="el-GR" sz="2000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–</a:t>
              </a:r>
              <a:r>
                <a:rPr lang="en-US" sz="2000" b="1" dirty="0">
                  <a:solidFill>
                    <a:schemeClr val="tx1"/>
                  </a:solidFill>
                </a:rPr>
                <a:t> )</a:t>
              </a:r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2051720" y="1262087"/>
              <a:ext cx="909638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max R</a:t>
              </a:r>
              <a:r>
                <a:rPr lang="en-US" b="1" baseline="-25000" dirty="0">
                  <a:solidFill>
                    <a:srgbClr val="FF0000"/>
                  </a:solidFill>
                </a:rPr>
                <a:t>b</a:t>
              </a:r>
              <a:endParaRPr lang="ru-RU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 flipH="1">
              <a:off x="2471068" y="1598761"/>
              <a:ext cx="12700" cy="2460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347864" y="1268760"/>
              <a:ext cx="148630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100" b="1" i="1" dirty="0" smtClean="0"/>
                <a:t>PRD82 091106 (2010)</a:t>
              </a:r>
              <a:endParaRPr lang="en-GB" sz="1100" b="1" i="1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347864" y="3861048"/>
              <a:ext cx="148630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100" b="1" i="1" dirty="0" smtClean="0"/>
                <a:t>PRD82 091106 (2010)</a:t>
              </a:r>
              <a:endParaRPr lang="en-GB" sz="1100" b="1" i="1" dirty="0"/>
            </a:p>
          </p:txBody>
        </p:sp>
      </p:grpSp>
      <p:grpSp>
        <p:nvGrpSpPr>
          <p:cNvPr id="4" name="Group 216"/>
          <p:cNvGrpSpPr>
            <a:grpSpLocks/>
          </p:cNvGrpSpPr>
          <p:nvPr/>
        </p:nvGrpSpPr>
        <p:grpSpPr bwMode="auto">
          <a:xfrm>
            <a:off x="5076056" y="1357298"/>
            <a:ext cx="4038600" cy="2881313"/>
            <a:chOff x="3216" y="2300"/>
            <a:chExt cx="2544" cy="1815"/>
          </a:xfrm>
        </p:grpSpPr>
        <p:pic>
          <p:nvPicPr>
            <p:cNvPr id="295944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6" y="2300"/>
              <a:ext cx="2544" cy="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5945" name="Rectangle 9"/>
            <p:cNvSpPr>
              <a:spLocks noChangeArrowheads="1"/>
            </p:cNvSpPr>
            <p:nvPr/>
          </p:nvSpPr>
          <p:spPr bwMode="auto">
            <a:xfrm>
              <a:off x="3525" y="2391"/>
              <a:ext cx="988" cy="16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pl-PL" sz="1100" b="1" i="1">
                  <a:solidFill>
                    <a:schemeClr val="tx1"/>
                  </a:solidFill>
                </a:rPr>
                <a:t>PRL102, 012001 (2009) </a:t>
              </a:r>
              <a:r>
                <a:rPr lang="pl-PL" sz="1100" b="1" i="1"/>
                <a:t> </a:t>
              </a:r>
              <a:endParaRPr lang="en-US" sz="1100" b="1" i="1" dirty="0"/>
            </a:p>
          </p:txBody>
        </p:sp>
        <p:pic>
          <p:nvPicPr>
            <p:cNvPr id="295946" name="Picture 10" descr="NEWBABAR2"/>
            <p:cNvPicPr>
              <a:picLocks noChangeAspect="1" noChangeArrowheads="1"/>
            </p:cNvPicPr>
            <p:nvPr/>
          </p:nvPicPr>
          <p:blipFill>
            <a:blip r:embed="rId6" cstate="print"/>
            <a:srcRect r="73714"/>
            <a:stretch>
              <a:fillRect/>
            </a:stretch>
          </p:blipFill>
          <p:spPr bwMode="auto">
            <a:xfrm>
              <a:off x="5286" y="2433"/>
              <a:ext cx="322" cy="423"/>
            </a:xfrm>
            <a:prstGeom prst="rect">
              <a:avLst/>
            </a:prstGeom>
            <a:noFill/>
          </p:spPr>
        </p:pic>
        <p:sp>
          <p:nvSpPr>
            <p:cNvPr id="295947" name="Rectangle 11"/>
            <p:cNvSpPr>
              <a:spLocks noChangeArrowheads="1"/>
            </p:cNvSpPr>
            <p:nvPr/>
          </p:nvSpPr>
          <p:spPr bwMode="auto">
            <a:xfrm>
              <a:off x="5012" y="3479"/>
              <a:ext cx="48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3</a:t>
              </a:r>
              <a:r>
                <a:rPr lang="pl-PL" sz="1600" b="1">
                  <a:solidFill>
                    <a:schemeClr val="tx1"/>
                  </a:solidFill>
                </a:rPr>
                <a:t>.9fb</a:t>
              </a:r>
              <a:r>
                <a:rPr lang="en-US" sz="1600" b="1" baseline="30000" dirty="0">
                  <a:solidFill>
                    <a:schemeClr val="tx1"/>
                  </a:solidFill>
                  <a:sym typeface="Symbol" pitchFamily="18" charset="2"/>
                </a:rPr>
                <a:t></a:t>
              </a:r>
              <a:r>
                <a:rPr lang="en-US" sz="1600" b="1" baseline="30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96143" name="Text Box 207"/>
            <p:cNvSpPr txBox="1">
              <a:spLocks noChangeArrowheads="1"/>
            </p:cNvSpPr>
            <p:nvPr/>
          </p:nvSpPr>
          <p:spPr bwMode="auto">
            <a:xfrm>
              <a:off x="4181" y="3238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(10860)</a:t>
              </a:r>
              <a:endParaRPr lang="el-GR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96144" name="Text Box 208"/>
            <p:cNvSpPr txBox="1">
              <a:spLocks noChangeArrowheads="1"/>
            </p:cNvSpPr>
            <p:nvPr/>
          </p:nvSpPr>
          <p:spPr bwMode="auto">
            <a:xfrm>
              <a:off x="4873" y="3145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cs typeface="Times New Roman" pitchFamily="18" charset="0"/>
                </a:rPr>
                <a:t>ϒ</a:t>
              </a:r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(11020)</a:t>
              </a:r>
              <a:endParaRPr lang="el-GR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96150" name="Line 214"/>
            <p:cNvSpPr>
              <a:spLocks noChangeShapeType="1"/>
            </p:cNvSpPr>
            <p:nvPr/>
          </p:nvSpPr>
          <p:spPr bwMode="auto">
            <a:xfrm flipV="1">
              <a:off x="4496" y="2914"/>
              <a:ext cx="78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96151" name="Line 215"/>
            <p:cNvSpPr>
              <a:spLocks noChangeShapeType="1"/>
            </p:cNvSpPr>
            <p:nvPr/>
          </p:nvSpPr>
          <p:spPr bwMode="auto">
            <a:xfrm flipH="1" flipV="1">
              <a:off x="5064" y="2966"/>
              <a:ext cx="94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3037300" y="6286520"/>
            <a:ext cx="4463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</a:rPr>
              <a:t>Belle &amp; BaBar are in a good agreement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3"/>
          <p:cNvGrpSpPr/>
          <p:nvPr/>
        </p:nvGrpSpPr>
        <p:grpSpPr>
          <a:xfrm>
            <a:off x="4543582" y="428604"/>
            <a:ext cx="3814632" cy="3784741"/>
            <a:chOff x="5684601" y="621891"/>
            <a:chExt cx="4274408" cy="435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84601" y="868260"/>
              <a:ext cx="4082468" cy="4104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 bwMode="auto">
            <a:xfrm>
              <a:off x="7637606" y="621891"/>
              <a:ext cx="2321403" cy="452367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→h</a:t>
              </a:r>
              <a:r>
                <a:rPr lang="en-US" sz="2000" b="1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(nP)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l-GR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endParaRPr lang="ru-RU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6217097" y="950383"/>
              <a:ext cx="605058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n=1</a:t>
              </a:r>
              <a:endPara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97145" y="2839212"/>
              <a:ext cx="605058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n=2</a:t>
              </a:r>
              <a:endPara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6596975" y="1360998"/>
              <a:ext cx="817012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508233" y="3249827"/>
              <a:ext cx="817012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8277992" y="1360998"/>
              <a:ext cx="817012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8358040" y="3003458"/>
              <a:ext cx="817012" cy="416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997217" y="4235302"/>
              <a:ext cx="1419970" cy="2931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sz="1100" b="1" i="1" dirty="0" smtClean="0">
                  <a:latin typeface="Times New Roman" pitchFamily="18" charset="0"/>
                  <a:cs typeface="Times New Roman" pitchFamily="18" charset="0"/>
                </a:rPr>
                <a:t>PRL,142001(2016)</a:t>
              </a:r>
              <a:endParaRPr lang="ru-RU" sz="1100" b="1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7"/>
          <p:cNvGrpSpPr/>
          <p:nvPr/>
        </p:nvGrpSpPr>
        <p:grpSpPr>
          <a:xfrm>
            <a:off x="0" y="428604"/>
            <a:ext cx="3714744" cy="5143512"/>
            <a:chOff x="251520" y="371194"/>
            <a:chExt cx="4219575" cy="574541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620688"/>
              <a:ext cx="4219575" cy="549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2186686" y="764704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2186686" y="2420888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2114678" y="4149080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3491880" y="908720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491880" y="2852936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3491880" y="4221088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050030" y="371194"/>
              <a:ext cx="2366162" cy="43956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81639" tIns="42452" rIns="81639" bIns="42452" rtlCol="0">
              <a:spAutoFit/>
            </a:bodyPr>
            <a:lstStyle/>
            <a:p>
              <a:pPr algn="ctr"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→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(nS)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l-GR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endParaRPr lang="ru-RU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115616" y="908720"/>
              <a:ext cx="539975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n=1</a:t>
              </a:r>
              <a:endPara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1187624" y="2492896"/>
              <a:ext cx="539975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n=2</a:t>
              </a:r>
              <a:endPara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1187624" y="4293096"/>
              <a:ext cx="539975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n=3</a:t>
              </a:r>
              <a:endPara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2852723" y="5288063"/>
              <a:ext cx="1431245" cy="2550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sz="1100" b="1" i="1" dirty="0" smtClean="0">
                  <a:latin typeface="Times New Roman" pitchFamily="18" charset="0"/>
                  <a:cs typeface="Times New Roman" pitchFamily="18" charset="0"/>
                </a:rPr>
                <a:t>PRD93,011101(2016)</a:t>
              </a:r>
              <a:endParaRPr lang="ru-RU" sz="1100" b="1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 bwMode="auto">
          <a:xfrm>
            <a:off x="2051720" y="-27384"/>
            <a:ext cx="4427193" cy="516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 rtlCol="0">
            <a:spAutoFit/>
          </a:bodyPr>
          <a:lstStyle/>
          <a:p>
            <a:pPr defTabSz="407526">
              <a:buSzPct val="60000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Bottomonium cross sections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480" y="86841"/>
            <a:ext cx="660119" cy="5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36"/>
          <p:cNvGrpSpPr/>
          <p:nvPr/>
        </p:nvGrpSpPr>
        <p:grpSpPr>
          <a:xfrm>
            <a:off x="5543049" y="4218285"/>
            <a:ext cx="3458107" cy="2353987"/>
            <a:chOff x="5500694" y="4289723"/>
            <a:chExt cx="3458107" cy="235398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0694" y="4289723"/>
              <a:ext cx="3458107" cy="23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Прямоугольник 32"/>
            <p:cNvSpPr/>
            <p:nvPr/>
          </p:nvSpPr>
          <p:spPr>
            <a:xfrm>
              <a:off x="6143636" y="4357694"/>
              <a:ext cx="1904689" cy="40011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→χ</a:t>
              </a:r>
              <a:r>
                <a:rPr lang="en-US" sz="2000" b="1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bJ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l-GR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‒</a:t>
              </a:r>
              <a:r>
                <a:rPr lang="el-GR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π</a:t>
              </a:r>
              <a:r>
                <a:rPr lang="en-US" sz="2000" b="1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86644" y="5715016"/>
              <a:ext cx="1507144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arXiv:1806.06203</a:t>
              </a:r>
              <a:endParaRPr lang="ru-RU" sz="1400" b="1" i="1" dirty="0"/>
            </a:p>
          </p:txBody>
        </p:sp>
        <p:sp>
          <p:nvSpPr>
            <p:cNvPr id="35" name="TextBox 34"/>
            <p:cNvSpPr txBox="1"/>
            <p:nvPr/>
          </p:nvSpPr>
          <p:spPr bwMode="auto">
            <a:xfrm>
              <a:off x="8064703" y="4613661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(6S)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6500826" y="5072074"/>
              <a:ext cx="729130" cy="3627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2452" rIns="81639" bIns="42452" rtlCol="0">
              <a:spAutoFit/>
            </a:bodyPr>
            <a:lstStyle/>
            <a:p>
              <a:pPr defTabSz="407526">
                <a:buSzPct val="60000"/>
                <a:tabLst>
                  <a:tab pos="0" algn="l"/>
                  <a:tab pos="829452" algn="l"/>
                  <a:tab pos="1658904" algn="l"/>
                  <a:tab pos="2488357" algn="l"/>
                  <a:tab pos="3317809" algn="l"/>
                  <a:tab pos="4147261" algn="l"/>
                  <a:tab pos="4976713" algn="l"/>
                  <a:tab pos="5806166" algn="l"/>
                  <a:tab pos="6635618" algn="l"/>
                  <a:tab pos="7465070" algn="l"/>
                  <a:tab pos="8294522" algn="l"/>
                  <a:tab pos="9123975" algn="l"/>
                </a:tabLst>
              </a:pPr>
              <a:r>
                <a:rPr lang="el-GR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(5S)</a:t>
              </a:r>
              <a:endParaRPr lang="ru-RU" b="1" dirty="0" smtClean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 bwMode="auto">
          <a:xfrm>
            <a:off x="142844" y="5429264"/>
            <a:ext cx="4857784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 rtlCol="0">
            <a:spAutoFit/>
          </a:bodyPr>
          <a:lstStyle/>
          <a:p>
            <a:pPr defTabSz="407526">
              <a:buSzPct val="60000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Cross sections of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(nS)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(n=1,2,3),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(nP)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(n=1,2)  &amp; 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→χ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bJ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π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07526">
              <a:buSzPct val="60000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Y(5S)</a:t>
            </a:r>
            <a:r>
              <a:rPr lang="en-US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Y(6S)</a:t>
            </a:r>
            <a:r>
              <a:rPr lang="en-US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peaks only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286116" y="6357958"/>
            <a:ext cx="3494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7526">
              <a:buSzPct val="60000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b="1" u="sng" dirty="0" smtClean="0">
                <a:latin typeface="Times New Roman" pitchFamily="18" charset="0"/>
              </a:rPr>
              <a:t>No evidence for new Y</a:t>
            </a:r>
            <a:r>
              <a:rPr lang="en-US" b="1" u="sng" baseline="-25000" dirty="0" smtClean="0">
                <a:latin typeface="Times New Roman" pitchFamily="18" charset="0"/>
              </a:rPr>
              <a:t>b</a:t>
            </a:r>
            <a:r>
              <a:rPr lang="en-US" b="1" u="sng" dirty="0" smtClean="0">
                <a:latin typeface="Times New Roman" pitchFamily="18" charset="0"/>
              </a:rPr>
              <a:t> states yet</a:t>
            </a:r>
            <a:r>
              <a:rPr lang="en-US" u="sng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mblr_m5ebclHyVX1qew6km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725"/>
            <a:ext cx="7467600" cy="65864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348" y="152451"/>
            <a:ext cx="24288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FFFF00"/>
                </a:solidFill>
                <a:ea typeface="ＭＳ Ｐゴシック" pitchFamily="34" charset="-128"/>
              </a:rPr>
              <a:t>Future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FFFF00"/>
                </a:solidFill>
                <a:ea typeface="ＭＳ Ｐゴシック" pitchFamily="34" charset="-128"/>
              </a:rPr>
              <a:t> Super-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FFFF00"/>
                </a:solidFill>
                <a:ea typeface="ＭＳ Ｐゴシック" pitchFamily="34" charset="-128"/>
              </a:rPr>
              <a:t>B &amp; c-</a:t>
            </a:r>
            <a:r>
              <a:rPr lang="el-GR" altLang="ru-RU" sz="4000" b="1" dirty="0" smtClean="0">
                <a:solidFill>
                  <a:srgbClr val="FFFF00"/>
                </a:solidFill>
                <a:ea typeface="ＭＳ Ｐゴシック" pitchFamily="34" charset="-128"/>
              </a:rPr>
              <a:t>τ</a:t>
            </a:r>
            <a:endParaRPr lang="en-US" altLang="ru-RU" sz="4000" b="1" dirty="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FFFF00"/>
                </a:solidFill>
                <a:ea typeface="ＭＳ Ｐゴシック" pitchFamily="34" charset="-128"/>
              </a:rPr>
              <a:t>Factories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85720" y="4572008"/>
            <a:ext cx="8466132" cy="2160476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20" tIns="45663" rIns="91320" bIns="45663">
            <a:spAutoFit/>
          </a:bodyPr>
          <a:lstStyle/>
          <a:p>
            <a:pPr>
              <a:lnSpc>
                <a:spcPct val="105000"/>
              </a:lnSpc>
            </a:pPr>
            <a:r>
              <a:rPr lang="en-US" altLang="ja-JP" sz="2000" b="1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SuperKEKB built in of KEKB tunnel is almost entirely new machine</a:t>
            </a:r>
            <a:endParaRPr lang="en-US" altLang="ja-JP" sz="2000" dirty="0" smtClean="0">
              <a:solidFill>
                <a:srgbClr val="002060"/>
              </a:solidFill>
              <a:ea typeface="ＭＳ Ｐゴシック" pitchFamily="34" charset="-128"/>
              <a:sym typeface="Symbol" pitchFamily="18" charset="2"/>
            </a:endParaRPr>
          </a:p>
          <a:p>
            <a:pPr>
              <a:lnSpc>
                <a:spcPct val="105000"/>
              </a:lnSpc>
              <a:buFont typeface="Courier New" pitchFamily="49" charset="0"/>
              <a:buChar char="o"/>
            </a:pP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×20 smaller beam focus at interaction region </a:t>
            </a:r>
          </a:p>
          <a:p>
            <a:pPr>
              <a:lnSpc>
                <a:spcPct val="105000"/>
              </a:lnSpc>
              <a:buFont typeface="Courier New" pitchFamily="49" charset="0"/>
              <a:buChar char="o"/>
            </a:pP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twice higher beam current</a:t>
            </a:r>
          </a:p>
          <a:p>
            <a:pPr>
              <a:lnSpc>
                <a:spcPct val="105000"/>
              </a:lnSpc>
              <a:buFont typeface="Courier New" pitchFamily="49" charset="0"/>
              <a:buChar char="o"/>
            </a:pP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×40 higher Luminosity </a:t>
            </a:r>
            <a:endParaRPr lang="en-US" altLang="ja-JP" sz="2000" b="1" dirty="0" smtClean="0">
              <a:solidFill>
                <a:srgbClr val="C00000"/>
              </a:solidFill>
              <a:ea typeface="ＭＳ Ｐゴシック" pitchFamily="34" charset="-128"/>
              <a:sym typeface="Symbol" pitchFamily="18" charset="2"/>
            </a:endParaRPr>
          </a:p>
          <a:p>
            <a:pPr>
              <a:lnSpc>
                <a:spcPct val="105000"/>
              </a:lnSpc>
              <a:buFont typeface="Courier New" pitchFamily="49" charset="0"/>
              <a:buChar char="o"/>
            </a:pPr>
            <a:endParaRPr lang="en-US" altLang="ja-JP" sz="2000" dirty="0" smtClean="0">
              <a:solidFill>
                <a:srgbClr val="002060"/>
              </a:solidFill>
              <a:ea typeface="ＭＳ Ｐゴシック" pitchFamily="34" charset="-128"/>
              <a:sym typeface="Symbol" pitchFamily="18" charset="2"/>
            </a:endParaRPr>
          </a:p>
          <a:p>
            <a:pPr>
              <a:lnSpc>
                <a:spcPct val="105000"/>
              </a:lnSpc>
            </a:pP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First beam in 2016 </a:t>
            </a:r>
            <a:r>
              <a:rPr lang="ru-RU" altLang="ja-JP" sz="2000" dirty="0" smtClean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, </a:t>
            </a:r>
            <a:r>
              <a:rPr lang="en-US" altLang="ja-JP" sz="2000" dirty="0" smtClean="0">
                <a:solidFill>
                  <a:srgbClr val="C0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first collision in April 2018</a:t>
            </a:r>
          </a:p>
        </p:txBody>
      </p:sp>
      <p:sp>
        <p:nvSpPr>
          <p:cNvPr id="10" name="Rectangle 18"/>
          <p:cNvSpPr>
            <a:spLocks/>
          </p:cNvSpPr>
          <p:nvPr/>
        </p:nvSpPr>
        <p:spPr bwMode="auto">
          <a:xfrm>
            <a:off x="4214810" y="0"/>
            <a:ext cx="4929190" cy="1007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7966" tIns="71978" rIns="107966" bIns="71978">
            <a:spAutoFit/>
          </a:bodyPr>
          <a:lstStyle/>
          <a:p>
            <a:pPr marL="39676" algn="ctr"/>
            <a:r>
              <a:rPr kumimoji="1" lang="en-US" altLang="ja-JP" sz="2800" b="1" dirty="0">
                <a:solidFill>
                  <a:srgbClr val="C00000"/>
                </a:solidFill>
                <a:ea typeface="ＭＳ Ｐゴシック" pitchFamily="34" charset="-128"/>
                <a:sym typeface="Gill Sans" charset="0"/>
              </a:rPr>
              <a:t>KEKB upgrade </a:t>
            </a:r>
            <a:r>
              <a:rPr kumimoji="1" lang="en-US" altLang="ja-JP" sz="2800" b="1" dirty="0" smtClean="0">
                <a:solidFill>
                  <a:srgbClr val="C00000"/>
                </a:solidFill>
                <a:ea typeface="ＭＳ Ｐゴシック" pitchFamily="34" charset="-128"/>
                <a:sym typeface="Gill Sans" charset="0"/>
              </a:rPr>
              <a:t>SuperKEKB(nano-beam</a:t>
            </a:r>
            <a:r>
              <a:rPr kumimoji="1" lang="en-US" altLang="ja-JP" sz="2800" b="1" dirty="0">
                <a:solidFill>
                  <a:srgbClr val="C00000"/>
                </a:solidFill>
                <a:ea typeface="ＭＳ Ｐゴシック" pitchFamily="34" charset="-128"/>
                <a:sym typeface="Gill Sans" charset="0"/>
              </a:rPr>
              <a:t>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b="3287"/>
          <a:stretch>
            <a:fillRect/>
          </a:stretch>
        </p:blipFill>
        <p:spPr bwMode="auto">
          <a:xfrm>
            <a:off x="-32" y="3071810"/>
            <a:ext cx="3131255" cy="92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-32" y="-24"/>
            <a:ext cx="4143404" cy="3041650"/>
            <a:chOff x="67337" y="71440"/>
            <a:chExt cx="4143404" cy="3041650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72128" y="71440"/>
              <a:ext cx="4138613" cy="3041650"/>
              <a:chOff x="-42" y="91"/>
              <a:chExt cx="2562" cy="1916"/>
            </a:xfrm>
          </p:grpSpPr>
          <p:pic>
            <p:nvPicPr>
              <p:cNvPr id="13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998" r="11993"/>
              <a:stretch>
                <a:fillRect/>
              </a:stretch>
            </p:blipFill>
            <p:spPr bwMode="auto">
              <a:xfrm>
                <a:off x="-42" y="91"/>
                <a:ext cx="2562" cy="1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34" y="1306"/>
                <a:ext cx="106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ja-JP" sz="1600" b="1" i="1" dirty="0">
                    <a:solidFill>
                      <a:srgbClr val="FFFF00"/>
                    </a:solidFill>
                    <a:ea typeface="MS PGothic" pitchFamily="34" charset="-128"/>
                  </a:rPr>
                  <a:t>~1 km in diameter</a:t>
                </a:r>
              </a:p>
            </p:txBody>
          </p:sp>
          <p:sp>
            <p:nvSpPr>
              <p:cNvPr id="16" name="Oval 18"/>
              <p:cNvSpPr>
                <a:spLocks noChangeArrowheads="1"/>
              </p:cNvSpPr>
              <p:nvPr/>
            </p:nvSpPr>
            <p:spPr bwMode="auto">
              <a:xfrm>
                <a:off x="507" y="892"/>
                <a:ext cx="1247" cy="31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1" lang="en-US" altLang="ja-JP" sz="2400" dirty="0"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903" y="1187"/>
                <a:ext cx="654" cy="3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1233" y="164"/>
                <a:ext cx="8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kumimoji="1" lang="en-US" altLang="ja-JP" b="1" i="1" dirty="0">
                    <a:solidFill>
                      <a:srgbClr val="FFFFFF"/>
                    </a:solidFill>
                    <a:ea typeface="MS PGothic" pitchFamily="34" charset="-128"/>
                  </a:rPr>
                  <a:t>Mt. Tsukuba </a:t>
                </a:r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134" y="451"/>
                <a:ext cx="92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kumimoji="1" lang="en-US" altLang="ja-JP" sz="2000" b="1" i="1" dirty="0" smtClean="0">
                    <a:solidFill>
                      <a:srgbClr val="FFFF00"/>
                    </a:solidFill>
                    <a:ea typeface="MS PGothic" pitchFamily="34" charset="-128"/>
                  </a:rPr>
                  <a:t>SuperKEKB</a:t>
                </a:r>
                <a:endParaRPr kumimoji="1" lang="en-US" altLang="ja-JP" sz="2000" b="1" i="1" dirty="0">
                  <a:solidFill>
                    <a:srgbClr val="FFFF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1240" y="586"/>
                <a:ext cx="61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kumimoji="1" lang="en-US" altLang="ja-JP" sz="2000" b="1" i="1" dirty="0" smtClean="0">
                    <a:solidFill>
                      <a:srgbClr val="FFFF00"/>
                    </a:solidFill>
                    <a:ea typeface="MS PGothic" pitchFamily="34" charset="-128"/>
                  </a:rPr>
                  <a:t>Belle II</a:t>
                </a:r>
                <a:endParaRPr kumimoji="1" lang="en-US" altLang="ja-JP" sz="2000" b="1" i="1" dirty="0">
                  <a:solidFill>
                    <a:srgbClr val="FFFF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2" name="正方形/長方形 30"/>
              <p:cNvSpPr>
                <a:spLocks noChangeArrowheads="1"/>
              </p:cNvSpPr>
              <p:nvPr/>
            </p:nvSpPr>
            <p:spPr bwMode="auto">
              <a:xfrm>
                <a:off x="393" y="676"/>
                <a:ext cx="71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ru-RU" altLang="ja-JP" b="1" dirty="0" smtClean="0">
                    <a:solidFill>
                      <a:srgbClr val="FFFF00"/>
                    </a:solidFill>
                    <a:ea typeface="MS PGothic" pitchFamily="34" charset="-128"/>
                  </a:rPr>
                  <a:t>7</a:t>
                </a:r>
                <a:r>
                  <a:rPr kumimoji="1" lang="en-US" altLang="ja-JP" b="1" dirty="0" smtClean="0">
                    <a:solidFill>
                      <a:srgbClr val="FFFF00"/>
                    </a:solidFill>
                    <a:ea typeface="MS PGothic" pitchFamily="34" charset="-128"/>
                  </a:rPr>
                  <a:t>×</a:t>
                </a:r>
                <a:r>
                  <a:rPr kumimoji="1" lang="ru-RU" altLang="ja-JP" b="1" dirty="0" smtClean="0">
                    <a:solidFill>
                      <a:srgbClr val="FFFF00"/>
                    </a:solidFill>
                    <a:ea typeface="MS PGothic" pitchFamily="34" charset="-128"/>
                  </a:rPr>
                  <a:t>4</a:t>
                </a:r>
                <a:r>
                  <a:rPr kumimoji="1" lang="en-US" altLang="ja-JP" b="1" dirty="0" smtClean="0">
                    <a:solidFill>
                      <a:srgbClr val="FFFF00"/>
                    </a:solidFill>
                    <a:ea typeface="MS PGothic" pitchFamily="34" charset="-128"/>
                  </a:rPr>
                  <a:t> </a:t>
                </a:r>
                <a:r>
                  <a:rPr kumimoji="1" lang="en-US" altLang="ja-JP" b="1" dirty="0">
                    <a:solidFill>
                      <a:srgbClr val="FFFF00"/>
                    </a:solidFill>
                    <a:ea typeface="MS PGothic" pitchFamily="34" charset="-128"/>
                  </a:rPr>
                  <a:t>GeV</a:t>
                </a:r>
                <a:endParaRPr kumimoji="1" lang="ja-JP" altLang="en-US" b="1" dirty="0">
                  <a:solidFill>
                    <a:srgbClr val="FFFF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23" name="Пятно 2 22"/>
            <p:cNvSpPr/>
            <p:nvPr/>
          </p:nvSpPr>
          <p:spPr>
            <a:xfrm>
              <a:off x="2214546" y="1214422"/>
              <a:ext cx="500066" cy="285752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4" name="Рисунок 23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37" y="84262"/>
              <a:ext cx="1214446" cy="599936"/>
            </a:xfrm>
            <a:prstGeom prst="rect">
              <a:avLst/>
            </a:prstGeom>
          </p:spPr>
        </p:pic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9282" y="1428736"/>
            <a:ext cx="607471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53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36668" y="4138186"/>
            <a:ext cx="6249844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20" tIns="45663" rIns="91320" bIns="45663">
            <a:spAutoFit/>
          </a:bodyPr>
          <a:lstStyle/>
          <a:p>
            <a:pPr>
              <a:lnSpc>
                <a:spcPct val="92000"/>
              </a:lnSpc>
            </a:pPr>
            <a:r>
              <a:rPr lang="en-US" altLang="ja-JP" sz="2000" b="1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Belle II is an upgrade of the Belle detector</a:t>
            </a: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: </a:t>
            </a:r>
          </a:p>
          <a:p>
            <a:pPr>
              <a:lnSpc>
                <a:spcPct val="92000"/>
              </a:lnSpc>
            </a:pP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capable to work at much higher background environment</a:t>
            </a:r>
          </a:p>
          <a:p>
            <a:pPr>
              <a:lnSpc>
                <a:spcPct val="92000"/>
              </a:lnSpc>
            </a:pPr>
            <a:endParaRPr lang="en-US" altLang="ja-JP" sz="2000" dirty="0" smtClean="0">
              <a:solidFill>
                <a:srgbClr val="002060"/>
              </a:solidFill>
              <a:ea typeface="ＭＳ Ｐゴシック" pitchFamily="34" charset="-128"/>
              <a:sym typeface="Symbol" pitchFamily="18" charset="2"/>
            </a:endParaRPr>
          </a:p>
          <a:p>
            <a:pPr>
              <a:lnSpc>
                <a:spcPct val="92000"/>
              </a:lnSpc>
            </a:pPr>
            <a:r>
              <a:rPr lang="en-US" altLang="ja-JP" sz="2000" b="1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Highlights</a:t>
            </a: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:</a:t>
            </a:r>
          </a:p>
          <a:p>
            <a:pPr>
              <a:lnSpc>
                <a:spcPct val="92000"/>
              </a:lnSpc>
            </a:pPr>
            <a:r>
              <a:rPr lang="en-US" altLang="ja-JP" sz="2000" i="1" u="sng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Vertex:</a:t>
            </a: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2 layers of pixels, 4 layers of DS Si strips with extended coverage</a:t>
            </a:r>
          </a:p>
          <a:p>
            <a:pPr>
              <a:lnSpc>
                <a:spcPct val="92000"/>
              </a:lnSpc>
            </a:pPr>
            <a:r>
              <a:rPr lang="en-US" altLang="ja-JP" sz="2000" i="1" u="sng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Drift chamber:</a:t>
            </a: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smaller cell size + longer lever arm</a:t>
            </a:r>
          </a:p>
          <a:p>
            <a:pPr>
              <a:lnSpc>
                <a:spcPct val="92000"/>
              </a:lnSpc>
            </a:pPr>
            <a:r>
              <a:rPr lang="en-US" altLang="ja-JP" sz="2000" i="1" u="sng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PID:</a:t>
            </a:r>
            <a:r>
              <a:rPr lang="en-US" altLang="ja-JP" sz="2000" dirty="0" smtClean="0">
                <a:solidFill>
                  <a:srgbClr val="002060"/>
                </a:solidFill>
                <a:ea typeface="ＭＳ Ｐゴシック" pitchFamily="34" charset="-128"/>
                <a:sym typeface="Symbol" pitchFamily="18" charset="2"/>
              </a:rPr>
              <a:t> new TOP + ARICH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85818" y="71414"/>
            <a:ext cx="7572396" cy="3786214"/>
            <a:chOff x="0" y="0"/>
            <a:chExt cx="7572396" cy="3786214"/>
          </a:xfrm>
        </p:grpSpPr>
        <p:pic>
          <p:nvPicPr>
            <p:cNvPr id="15155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 l="2150" t="16639" r="860"/>
            <a:stretch>
              <a:fillRect/>
            </a:stretch>
          </p:blipFill>
          <p:spPr bwMode="auto">
            <a:xfrm>
              <a:off x="0" y="0"/>
              <a:ext cx="7515796" cy="378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5498224" y="63859"/>
              <a:ext cx="2039246" cy="1660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98224" y="63858"/>
              <a:ext cx="2074172" cy="20621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  <a:sym typeface="Symbol"/>
                </a:rPr>
                <a:t>Time of propagation  &amp; aerogel  RICH detectors </a:t>
              </a:r>
            </a:p>
            <a:p>
              <a:pPr algn="ctr"/>
              <a:r>
                <a:rPr lang="en-US" i="1" dirty="0" smtClean="0">
                  <a:latin typeface="Calibri" pitchFamily="34" charset="0"/>
                  <a:sym typeface="Symbol"/>
                </a:rPr>
                <a:t>K/</a:t>
              </a:r>
              <a:r>
                <a:rPr lang="el-GR" i="1" dirty="0" smtClean="0">
                  <a:latin typeface="Calibri" pitchFamily="34" charset="0"/>
                  <a:sym typeface="Symbol"/>
                </a:rPr>
                <a:t>π</a:t>
              </a:r>
              <a:r>
                <a:rPr lang="en-US" i="1" dirty="0" smtClean="0">
                  <a:latin typeface="Calibri" pitchFamily="34" charset="0"/>
                  <a:sym typeface="Symbol"/>
                </a:rPr>
                <a:t> separation</a:t>
              </a:r>
            </a:p>
            <a:p>
              <a:pPr algn="ctr"/>
              <a:r>
                <a:rPr lang="en-US" i="1" dirty="0" smtClean="0">
                  <a:latin typeface="Calibri" pitchFamily="34" charset="0"/>
                  <a:sym typeface="Symbol"/>
                </a:rPr>
                <a:t> </a:t>
              </a:r>
              <a:r>
                <a:rPr lang="en-US" i="1" dirty="0" smtClean="0">
                  <a:latin typeface="Calibri" pitchFamily="34" charset="0"/>
                </a:rPr>
                <a:t>~ 90% @ 5% fake rate</a:t>
              </a:r>
              <a:endParaRPr lang="ru-RU" i="1" dirty="0">
                <a:latin typeface="Calibri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852948" y="2426644"/>
              <a:ext cx="1684522" cy="127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52948" y="2490503"/>
              <a:ext cx="1684522" cy="95410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  <a:sym typeface="Symbol"/>
                </a:rPr>
                <a:t>EM Calorimeter</a:t>
              </a:r>
            </a:p>
            <a:p>
              <a:pPr algn="ctr"/>
              <a:r>
                <a:rPr lang="el-GR" i="1" dirty="0" smtClean="0">
                  <a:latin typeface="Calibri" pitchFamily="34" charset="0"/>
                  <a:sym typeface="Symbol"/>
                </a:rPr>
                <a:t>σ</a:t>
              </a:r>
              <a:r>
                <a:rPr lang="en-US" i="1" dirty="0" smtClean="0">
                  <a:latin typeface="Calibri" pitchFamily="34" charset="0"/>
                  <a:sym typeface="Symbol"/>
                </a:rPr>
                <a:t>E/E~ 2</a:t>
              </a:r>
              <a:r>
                <a:rPr lang="en-US" i="1" dirty="0" smtClean="0">
                  <a:latin typeface="Calibri" pitchFamily="34" charset="0"/>
                </a:rPr>
                <a:t>% @          E =1 GeV</a:t>
              </a:r>
              <a:endParaRPr lang="ru-RU" i="1" dirty="0">
                <a:latin typeface="Calibri" pitchFamily="34" charset="0"/>
              </a:endParaRPr>
            </a:p>
          </p:txBody>
        </p:sp>
      </p:grpSp>
      <p:sp>
        <p:nvSpPr>
          <p:cNvPr id="8" name="Rectangle 18"/>
          <p:cNvSpPr>
            <a:spLocks/>
          </p:cNvSpPr>
          <p:nvPr/>
        </p:nvSpPr>
        <p:spPr bwMode="auto">
          <a:xfrm>
            <a:off x="3372470" y="3495693"/>
            <a:ext cx="3414108" cy="5762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7966" tIns="71978" rIns="107966" bIns="71978">
            <a:spAutoFit/>
          </a:bodyPr>
          <a:lstStyle/>
          <a:p>
            <a:pPr marL="39676"/>
            <a:r>
              <a:rPr kumimoji="1" lang="en-US" altLang="ja-JP" sz="2800" b="1" dirty="0" smtClean="0">
                <a:solidFill>
                  <a:srgbClr val="C00000"/>
                </a:solidFill>
                <a:ea typeface="ＭＳ Ｐゴシック" pitchFamily="34" charset="-128"/>
                <a:sym typeface="Gill Sans" charset="0"/>
              </a:rPr>
              <a:t>The Belle II detector</a:t>
            </a:r>
            <a:endParaRPr kumimoji="1" lang="en-US" altLang="ja-JP" sz="2800" b="1" dirty="0">
              <a:solidFill>
                <a:srgbClr val="C00000"/>
              </a:solidFill>
              <a:ea typeface="ＭＳ Ｐゴシック" pitchFamily="34" charset="-128"/>
              <a:sym typeface="Gill Sans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2066" y="5143512"/>
            <a:ext cx="3768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Courier New" pitchFamily="49" charset="0"/>
              <a:buChar char="o"/>
            </a:pPr>
            <a:r>
              <a:rPr lang="en-US" sz="2000" b="1" kern="0" dirty="0" smtClean="0">
                <a:solidFill>
                  <a:srgbClr val="C00000"/>
                </a:solidFill>
              </a:rPr>
              <a:t> Better tracking</a:t>
            </a:r>
          </a:p>
          <a:p>
            <a:pPr algn="r">
              <a:buFont typeface="Courier New" pitchFamily="49" charset="0"/>
              <a:buChar char="o"/>
            </a:pPr>
            <a:r>
              <a:rPr lang="en-US" sz="2000" b="1" kern="0" dirty="0" smtClean="0">
                <a:solidFill>
                  <a:srgbClr val="C00000"/>
                </a:solidFill>
              </a:rPr>
              <a:t> Better vertexing</a:t>
            </a:r>
          </a:p>
          <a:p>
            <a:pPr algn="r">
              <a:buFont typeface="Courier New" pitchFamily="49" charset="0"/>
              <a:buChar char="o"/>
            </a:pPr>
            <a:r>
              <a:rPr lang="en-US" sz="2000" b="1" kern="0" dirty="0" smtClean="0">
                <a:solidFill>
                  <a:srgbClr val="C00000"/>
                </a:solidFill>
              </a:rPr>
              <a:t>Better particle identification</a:t>
            </a:r>
          </a:p>
          <a:p>
            <a:pPr algn="r">
              <a:buFont typeface="Courier New" pitchFamily="49" charset="0"/>
              <a:buChar char="o"/>
            </a:pPr>
            <a:r>
              <a:rPr lang="en-US" sz="2000" b="1" kern="0" dirty="0" smtClean="0">
                <a:solidFill>
                  <a:srgbClr val="C00000"/>
                </a:solidFill>
              </a:rPr>
              <a:t>Better calorimeter resolution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9202-E079-4A08-AD72-292CD527283F}" type="slidenum">
              <a:rPr lang="en-GB" smtClean="0"/>
              <a:pPr/>
              <a:t>54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92161"/>
            <a:ext cx="4113309" cy="220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500034" y="142852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Super Charm Tau Factory at BINP in Novosibirsk </a:t>
            </a: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357158" y="4111189"/>
            <a:ext cx="84296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Detailed physics program is developed</a:t>
            </a:r>
            <a:endParaRPr lang="ru-RU" alt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Preliminary CDR was issued (in 2011) and updated in 2018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R&amp;D for accelerator and detector is in progress, prototypes and key elements were designed and produced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Preliminary civil engineering and infrastructure design is completed 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requirements are identified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357717" y="881570"/>
            <a:ext cx="4857753" cy="19759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Two rings, 800 m each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Crab waist </a:t>
            </a:r>
          </a:p>
          <a:p>
            <a:pPr fontAlgn="base"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Collision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from 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GeV to </a:t>
            </a:r>
            <a:r>
              <a:rPr lang="en-US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(6) 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</a:p>
          <a:p>
            <a:pPr fontAlgn="base"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Luminosity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5·10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at 2 GeV </a:t>
            </a:r>
            <a:endParaRPr lang="en-US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and 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at 4 GeV</a:t>
            </a:r>
          </a:p>
          <a:p>
            <a:pPr fontAlgn="base"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Longitudinally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polarized electron beam at </a:t>
            </a: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IP</a:t>
            </a:r>
            <a:endParaRPr lang="en-US" alt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5720" y="3211297"/>
            <a:ext cx="8643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concept of the new collider is based on a new method to increase the luminosity, which was proposed by physicists from INFN (Italy) and developed by INFN and BINP experts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1470" y="6072206"/>
            <a:ext cx="9358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1600" b="1" kern="0" dirty="0" smtClean="0">
                <a:latin typeface="Times New Roman" pitchFamily="18" charset="0"/>
                <a:cs typeface="Times New Roman" pitchFamily="18" charset="0"/>
              </a:rPr>
              <a:t>Talk of  P.V.Logachev, Director BINP  at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"Super c-tau factory workshop“, May 26-27 2018, Novosibirsk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38994" y="6381774"/>
            <a:ext cx="2133600" cy="476250"/>
          </a:xfrm>
        </p:spPr>
        <p:txBody>
          <a:bodyPr/>
          <a:lstStyle/>
          <a:p>
            <a:fld id="{86BF9178-517A-4E4D-B795-1EA020A54148}" type="slidenum">
              <a:rPr lang="ru-RU" altLang="ru-RU" smtClean="0">
                <a:solidFill>
                  <a:srgbClr val="000000"/>
                </a:solidFill>
              </a:rPr>
              <a:pPr/>
              <a:t>55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72494" cy="78579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be done at Super-B &amp; Super c-</a:t>
            </a:r>
            <a:r>
              <a:rPr 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Factories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984010"/>
            <a:ext cx="8572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Huge luminosity and significantly improved detector parameters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(better tracking, vertexing, particle identification, resolution) should allow to perform a lot of new measurements and studies inaccessible to previous experiments because of lack of statistics</a:t>
            </a:r>
          </a:p>
          <a:p>
            <a:endParaRPr lang="en-US" altLang="ru-RU" sz="20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Detailed physics programs are developed. They include:</a:t>
            </a:r>
            <a:endParaRPr lang="ru-RU" altLang="ru-RU" sz="20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Search for and precise measurements of all predicted quarkonium states above open charm (bottom) threshold </a:t>
            </a: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Energy scan in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3.7-5.0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GeV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region at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Super c-</a:t>
            </a:r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Factory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Precise measurements of </a:t>
            </a:r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e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−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→hadrons)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including exclusive cross-sections to open charm final states </a:t>
            </a: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90000"/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Search for new and precise study of known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quarkoiniumlike states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including angular &amp; Dalitz &amp; amplitude analyses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7143-3E92-4772-BB53-D3962E846D7D}" type="slidenum">
              <a:rPr lang="ru-RU" altLang="ru-RU" smtClean="0">
                <a:solidFill>
                  <a:srgbClr val="000000"/>
                </a:solidFill>
              </a:rPr>
              <a:pPr/>
              <a:t>56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b99e4dd622b2e08a6ecc274abbdeaa.jpg"/>
          <p:cNvPicPr>
            <a:picLocks noChangeAspect="1"/>
          </p:cNvPicPr>
          <p:nvPr/>
        </p:nvPicPr>
        <p:blipFill>
          <a:blip r:embed="rId2" cstate="print"/>
          <a:srcRect l="20522" r="4281"/>
          <a:stretch>
            <a:fillRect/>
          </a:stretch>
        </p:blipFill>
        <p:spPr>
          <a:xfrm>
            <a:off x="0" y="24"/>
            <a:ext cx="916740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4214818"/>
            <a:ext cx="3929090" cy="114300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In conclusion</a:t>
            </a:r>
            <a:endParaRPr lang="en-GB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0" y="357166"/>
            <a:ext cx="9144000" cy="550072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</a:rPr>
              <a:t>Dozens of </a:t>
            </a:r>
            <a:r>
              <a:rPr lang="en-US" sz="2000" b="1" dirty="0" smtClean="0">
                <a:solidFill>
                  <a:srgbClr val="C00000"/>
                </a:solidFill>
              </a:rPr>
              <a:t>quarkonium </a:t>
            </a:r>
            <a:r>
              <a:rPr lang="en-US" sz="2000" b="1" dirty="0" smtClean="0">
                <a:solidFill>
                  <a:srgbClr val="002060"/>
                </a:solidFill>
              </a:rPr>
              <a:t>states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and</a:t>
            </a:r>
            <a:r>
              <a:rPr lang="en-US" sz="2000" b="1" dirty="0" smtClean="0">
                <a:solidFill>
                  <a:srgbClr val="C00000"/>
                </a:solidFill>
              </a:rPr>
              <a:t> quarkoniumlike </a:t>
            </a:r>
            <a:r>
              <a:rPr lang="en-US" sz="2000" b="1" dirty="0" smtClean="0">
                <a:solidFill>
                  <a:srgbClr val="002060"/>
                </a:solidFill>
              </a:rPr>
              <a:t>states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named as </a:t>
            </a:r>
            <a:r>
              <a:rPr lang="en-US" sz="2000" b="1" dirty="0" smtClean="0">
                <a:solidFill>
                  <a:srgbClr val="C00000"/>
                </a:solidFill>
              </a:rPr>
              <a:t>XYZ </a:t>
            </a:r>
            <a:r>
              <a:rPr lang="en-US" sz="2000" b="1" dirty="0" smtClean="0">
                <a:solidFill>
                  <a:srgbClr val="002060"/>
                </a:solidFill>
              </a:rPr>
              <a:t>states were discovered  </a:t>
            </a:r>
            <a:r>
              <a:rPr lang="en-US" sz="2000" b="1" dirty="0" smtClean="0">
                <a:solidFill>
                  <a:srgbClr val="C00000"/>
                </a:solidFill>
              </a:rPr>
              <a:t>since 2002 </a:t>
            </a:r>
            <a:r>
              <a:rPr lang="en-US" sz="2000" b="1" dirty="0" smtClean="0">
                <a:solidFill>
                  <a:srgbClr val="002060"/>
                </a:solidFill>
              </a:rPr>
              <a:t>by Belle &amp; BaBar &amp; BES experiments and this list </a:t>
            </a:r>
            <a:r>
              <a:rPr lang="en-US" sz="2000" b="1" dirty="0" smtClean="0">
                <a:solidFill>
                  <a:srgbClr val="C00000"/>
                </a:solidFill>
              </a:rPr>
              <a:t>continues to grow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b="1" dirty="0" smtClean="0">
                <a:solidFill>
                  <a:srgbClr val="C00000"/>
                </a:solidFill>
              </a:rPr>
              <a:t>Particle Data Group 2018</a:t>
            </a:r>
            <a:r>
              <a:rPr lang="en-US" sz="1800" b="1" dirty="0" smtClean="0">
                <a:solidFill>
                  <a:srgbClr val="002060"/>
                </a:solidFill>
              </a:rPr>
              <a:t>:  instead of </a:t>
            </a:r>
            <a:r>
              <a:rPr lang="en-US" sz="1800" b="1" dirty="0" smtClean="0">
                <a:solidFill>
                  <a:srgbClr val="C00000"/>
                </a:solidFill>
              </a:rPr>
              <a:t>XYZ </a:t>
            </a:r>
            <a:r>
              <a:rPr lang="en-US" sz="1800" b="1" dirty="0" smtClean="0">
                <a:solidFill>
                  <a:srgbClr val="002060"/>
                </a:solidFill>
              </a:rPr>
              <a:t>states  new naming scheme of hadrons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 smtClean="0">
                <a:hlinkClick r:id="rId2"/>
              </a:rPr>
              <a:t>M. Tanabashi </a:t>
            </a:r>
            <a:r>
              <a:rPr lang="en-US" sz="1800" b="1" i="1" dirty="0" smtClean="0">
                <a:hlinkClick r:id="rId2"/>
              </a:rPr>
              <a:t>et al.</a:t>
            </a:r>
            <a:r>
              <a:rPr lang="en-US" sz="1800" b="1" dirty="0" smtClean="0">
                <a:hlinkClick r:id="rId2"/>
              </a:rPr>
              <a:t> (Particle Data Group)</a:t>
            </a:r>
            <a:r>
              <a:rPr lang="en-US" sz="1800" b="1" dirty="0" smtClean="0"/>
              <a:t>, </a:t>
            </a:r>
            <a:r>
              <a:rPr lang="en-US" sz="1800" b="1" u="sng" dirty="0" smtClean="0">
                <a:hlinkClick r:id="rId3"/>
              </a:rPr>
              <a:t>Phys. Rev. D 98, 030001 (2018).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C00000"/>
                </a:solidFill>
              </a:rPr>
              <a:t>Charmonium  &amp; Bottomonium  </a:t>
            </a:r>
            <a:r>
              <a:rPr lang="en-US" sz="2000" b="1" dirty="0" smtClean="0">
                <a:solidFill>
                  <a:srgbClr val="002060"/>
                </a:solidFill>
              </a:rPr>
              <a:t>tables </a:t>
            </a:r>
            <a:r>
              <a:rPr lang="en-US" sz="2000" b="1" dirty="0" smtClean="0">
                <a:solidFill>
                  <a:srgbClr val="C00000"/>
                </a:solidFill>
              </a:rPr>
              <a:t>below </a:t>
            </a:r>
            <a:r>
              <a:rPr lang="ru-RU" sz="2000" b="1" dirty="0" smtClean="0">
                <a:solidFill>
                  <a:srgbClr val="002060"/>
                </a:solidFill>
              </a:rPr>
              <a:t>open charm </a:t>
            </a:r>
            <a:r>
              <a:rPr lang="en-US" sz="2000" b="1" dirty="0" smtClean="0">
                <a:solidFill>
                  <a:srgbClr val="002060"/>
                </a:solidFill>
              </a:rPr>
              <a:t>&amp; bottom thresholds are </a:t>
            </a:r>
            <a:r>
              <a:rPr lang="en-US" sz="2000" b="1" dirty="0" smtClean="0">
                <a:solidFill>
                  <a:srgbClr val="C00000"/>
                </a:solidFill>
              </a:rPr>
              <a:t>(almost) completed</a:t>
            </a:r>
            <a:r>
              <a:rPr lang="en-US" sz="2000" b="1" dirty="0" smtClean="0">
                <a:solidFill>
                  <a:srgbClr val="002060"/>
                </a:solidFill>
              </a:rPr>
              <a:t>. </a:t>
            </a:r>
            <a:r>
              <a:rPr lang="en-US" sz="2000" b="1" u="sng" dirty="0" smtClean="0">
                <a:solidFill>
                  <a:srgbClr val="002060"/>
                </a:solidFill>
              </a:rPr>
              <a:t>G</a:t>
            </a:r>
            <a:r>
              <a:rPr lang="ru-RU" sz="2000" b="1" u="sng" dirty="0" smtClean="0">
                <a:solidFill>
                  <a:srgbClr val="002060"/>
                </a:solidFill>
              </a:rPr>
              <a:t>ood agreement between theory and experiment</a:t>
            </a:r>
            <a:r>
              <a:rPr lang="en-US" sz="2000" b="1" u="sng" dirty="0" smtClean="0">
                <a:solidFill>
                  <a:srgbClr val="002060"/>
                </a:solidFill>
              </a:rPr>
              <a:t>!</a:t>
            </a:r>
            <a:r>
              <a:rPr lang="ru-RU" sz="2000" b="1" u="sng" dirty="0" smtClean="0">
                <a:solidFill>
                  <a:srgbClr val="002060"/>
                </a:solidFill>
              </a:rPr>
              <a:t> </a:t>
            </a:r>
            <a:endParaRPr lang="en-US" sz="2000" b="1" u="sng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000" b="1" u="sng" dirty="0" smtClean="0"/>
              <a:t>Above </a:t>
            </a:r>
            <a:r>
              <a:rPr lang="ru-RU" sz="2000" b="1" u="sng" dirty="0" smtClean="0"/>
              <a:t>open charm </a:t>
            </a:r>
            <a:r>
              <a:rPr lang="en-US" sz="2000" b="1" u="sng" dirty="0" smtClean="0"/>
              <a:t>&amp;bottom thresholds </a:t>
            </a:r>
            <a:r>
              <a:rPr lang="en-US" sz="2000" b="1" dirty="0" smtClean="0"/>
              <a:t>quarkonium physics is in deep crises! Observed states remain puzzling and can not be explained for many years!</a:t>
            </a: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006600"/>
                </a:solidFill>
              </a:rPr>
              <a:t>BUT….</a:t>
            </a: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6600"/>
                </a:solidFill>
              </a:rPr>
              <a:t>The mysterious behavior of exotic states motivates us to create new experiments and theoretical models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C00000"/>
                </a:solidFill>
              </a:rPr>
              <a:t>Super-B </a:t>
            </a:r>
            <a:r>
              <a:rPr lang="en-US" sz="2000" b="1" dirty="0" smtClean="0">
                <a:solidFill>
                  <a:srgbClr val="006600"/>
                </a:solidFill>
              </a:rPr>
              <a:t>and </a:t>
            </a:r>
            <a:r>
              <a:rPr lang="en-US" sz="2000" b="1" dirty="0" smtClean="0">
                <a:solidFill>
                  <a:srgbClr val="C00000"/>
                </a:solidFill>
              </a:rPr>
              <a:t>Super-charm-tau factories </a:t>
            </a:r>
            <a:r>
              <a:rPr lang="en-US" sz="2000" b="1" dirty="0" smtClean="0">
                <a:solidFill>
                  <a:srgbClr val="006600"/>
                </a:solidFill>
              </a:rPr>
              <a:t>have to shed light on unknown nature of quarkoniumlike states</a:t>
            </a: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660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000" b="1" dirty="0" smtClean="0">
              <a:solidFill>
                <a:srgbClr val="0066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95" cy="6858000"/>
            <a:chOff x="0" y="0"/>
            <a:chExt cx="9144095" cy="6858000"/>
          </a:xfrm>
        </p:grpSpPr>
        <p:pic>
          <p:nvPicPr>
            <p:cNvPr id="15" name="Рисунок 14" descr="419833-studio-ghibli-wallpapers-1920x1080-for-mobile-hd.jpg"/>
            <p:cNvPicPr>
              <a:picLocks noChangeAspect="1"/>
            </p:cNvPicPr>
            <p:nvPr/>
          </p:nvPicPr>
          <p:blipFill>
            <a:blip r:embed="rId2" cstate="print"/>
            <a:srcRect r="25000"/>
            <a:stretch>
              <a:fillRect/>
            </a:stretch>
          </p:blipFill>
          <p:spPr>
            <a:xfrm>
              <a:off x="0" y="0"/>
              <a:ext cx="9144095" cy="6858000"/>
            </a:xfrm>
            <a:prstGeom prst="rect">
              <a:avLst/>
            </a:prstGeom>
          </p:spPr>
        </p:pic>
        <p:sp>
          <p:nvSpPr>
            <p:cNvPr id="5" name="Rectangle 1"/>
            <p:cNvSpPr txBox="1">
              <a:spLocks noChangeArrowheads="1"/>
            </p:cNvSpPr>
            <p:nvPr/>
          </p:nvSpPr>
          <p:spPr>
            <a:xfrm>
              <a:off x="714348" y="428604"/>
              <a:ext cx="7715304" cy="121444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Charmonium</a:t>
              </a:r>
              <a:r>
                <a:rPr lang="ru-RU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in the standard </a:t>
              </a:r>
              <a:endPara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4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quark </a:t>
              </a:r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model </a:t>
              </a:r>
            </a:p>
          </p:txBody>
        </p:sp>
        <p:grpSp>
          <p:nvGrpSpPr>
            <p:cNvPr id="2" name="Group 2"/>
            <p:cNvGrpSpPr>
              <a:grpSpLocks/>
            </p:cNvGrpSpPr>
            <p:nvPr/>
          </p:nvGrpSpPr>
          <p:grpSpPr bwMode="auto">
            <a:xfrm rot="208467">
              <a:off x="4192766" y="3169000"/>
              <a:ext cx="900113" cy="1657352"/>
              <a:chOff x="4544" y="-427"/>
              <a:chExt cx="567" cy="1044"/>
            </a:xfrm>
          </p:grpSpPr>
          <p:sp>
            <p:nvSpPr>
              <p:cNvPr id="9" name="Oval 3"/>
              <p:cNvSpPr>
                <a:spLocks noChangeArrowheads="1"/>
              </p:cNvSpPr>
              <p:nvPr/>
            </p:nvSpPr>
            <p:spPr bwMode="auto">
              <a:xfrm>
                <a:off x="4567" y="118"/>
                <a:ext cx="544" cy="4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4800" b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>
                <a:off x="4772" y="283"/>
                <a:ext cx="127" cy="1"/>
              </a:xfrm>
              <a:prstGeom prst="line">
                <a:avLst/>
              </a:prstGeom>
              <a:noFill/>
              <a:ln w="3816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srgbClr val="A50021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4544" y="-427"/>
                <a:ext cx="544" cy="4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4800" b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"/>
          <p:cNvSpPr txBox="1">
            <a:spLocks noChangeArrowheads="1"/>
          </p:cNvSpPr>
          <p:nvPr/>
        </p:nvSpPr>
        <p:spPr>
          <a:xfrm>
            <a:off x="107504" y="188640"/>
            <a:ext cx="6984776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Charmonium in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standard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quark model </a:t>
            </a:r>
          </a:p>
        </p:txBody>
      </p:sp>
      <p:sp>
        <p:nvSpPr>
          <p:cNvPr id="63" name="Rectangle 13"/>
          <p:cNvSpPr txBox="1">
            <a:spLocks noChangeArrowheads="1"/>
          </p:cNvSpPr>
          <p:nvPr/>
        </p:nvSpPr>
        <p:spPr>
          <a:xfrm>
            <a:off x="6084168" y="1844824"/>
            <a:ext cx="2880320" cy="2880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342900" indent="-342900" algn="r">
              <a:lnSpc>
                <a:spcPct val="110000"/>
              </a:lnSpc>
              <a:spcBef>
                <a:spcPct val="0"/>
              </a:spcBef>
              <a:buFont typeface="Wingdings" pitchFamily="2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+1)</a:t>
            </a:r>
            <a:r>
              <a:rPr lang="en-US" sz="2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(2S+1)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 radial quantum number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 total spin  of quark-antiquark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relative orbital ang. mom.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= 0, 1, 2 ... corresponds to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S, P, D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 = S + L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 = (–1)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L+1</a:t>
            </a:r>
            <a:r>
              <a:rPr lang="ru-RU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parity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 = (–1)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L+S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charge conj. </a:t>
            </a:r>
          </a:p>
        </p:txBody>
      </p:sp>
      <p:sp>
        <p:nvSpPr>
          <p:cNvPr id="122" name="Text Box 16"/>
          <p:cNvSpPr txBox="1">
            <a:spLocks noChangeArrowheads="1"/>
          </p:cNvSpPr>
          <p:nvPr/>
        </p:nvSpPr>
        <p:spPr bwMode="auto">
          <a:xfrm>
            <a:off x="179512" y="4941168"/>
            <a:ext cx="8964488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1974-1980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Discovery of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standard charmonium states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0-2002 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nothing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2013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Discovery 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of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6 new </a:t>
            </a:r>
            <a:r>
              <a:rPr lang="en-US" sz="2000" b="1" dirty="0">
                <a:solidFill>
                  <a:srgbClr val="008000"/>
                </a:solidFill>
                <a:latin typeface="+mj-lt"/>
                <a:cs typeface="Times New Roman" pitchFamily="18" charset="0"/>
              </a:rPr>
              <a:t>states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that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Batang" pitchFamily="18" charset="-127"/>
              </a:rPr>
              <a:t>can fit into charmonium table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2060"/>
              </a:solidFill>
              <a:latin typeface="+mj-lt"/>
              <a:ea typeface="Batang" pitchFamily="18" charset="-127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002060"/>
                </a:solidFill>
                <a:ea typeface="Batang" pitchFamily="18" charset="-127"/>
              </a:rPr>
              <a:t>B</a:t>
            </a:r>
            <a:r>
              <a:rPr lang="ru-RU" sz="2000" b="1" u="sng" dirty="0" smtClean="0">
                <a:solidFill>
                  <a:srgbClr val="002060"/>
                </a:solidFill>
              </a:rPr>
              <a:t>elow open charm threshold a good agreement between theory and experiment </a:t>
            </a:r>
            <a:endParaRPr lang="en-US" sz="2000" b="1" u="sng" dirty="0" smtClean="0">
              <a:solidFill>
                <a:srgbClr val="002060"/>
              </a:solidFill>
            </a:endParaRPr>
          </a:p>
        </p:txBody>
      </p:sp>
      <p:grpSp>
        <p:nvGrpSpPr>
          <p:cNvPr id="2" name="Группа 124"/>
          <p:cNvGrpSpPr/>
          <p:nvPr/>
        </p:nvGrpSpPr>
        <p:grpSpPr>
          <a:xfrm>
            <a:off x="586536" y="980728"/>
            <a:ext cx="5137592" cy="3968194"/>
            <a:chOff x="586536" y="980728"/>
            <a:chExt cx="5137592" cy="3968194"/>
          </a:xfrm>
        </p:grpSpPr>
        <p:grpSp>
          <p:nvGrpSpPr>
            <p:cNvPr id="3" name="Группа 63"/>
            <p:cNvGrpSpPr/>
            <p:nvPr/>
          </p:nvGrpSpPr>
          <p:grpSpPr>
            <a:xfrm>
              <a:off x="586536" y="980728"/>
              <a:ext cx="5137592" cy="3968194"/>
              <a:chOff x="203497" y="1017439"/>
              <a:chExt cx="5137592" cy="3968194"/>
            </a:xfrm>
          </p:grpSpPr>
          <p:pic>
            <p:nvPicPr>
              <p:cNvPr id="65" name="Picture 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3497" y="1017439"/>
                <a:ext cx="4829175" cy="3887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3497" y="2793851"/>
                <a:ext cx="244475" cy="14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Oval 15"/>
              <p:cNvSpPr>
                <a:spLocks noChangeArrowheads="1"/>
              </p:cNvSpPr>
              <p:nvPr/>
            </p:nvSpPr>
            <p:spPr bwMode="auto">
              <a:xfrm flipH="1">
                <a:off x="773410" y="3062139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16"/>
              <p:cNvSpPr>
                <a:spLocks noChangeArrowheads="1"/>
              </p:cNvSpPr>
              <p:nvPr/>
            </p:nvSpPr>
            <p:spPr bwMode="auto">
              <a:xfrm flipH="1">
                <a:off x="1654472" y="3257401"/>
                <a:ext cx="163513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17"/>
              <p:cNvSpPr>
                <a:spLocks noChangeArrowheads="1"/>
              </p:cNvSpPr>
              <p:nvPr/>
            </p:nvSpPr>
            <p:spPr bwMode="auto">
              <a:xfrm flipH="1">
                <a:off x="2945110" y="2585889"/>
                <a:ext cx="163512" cy="168275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20"/>
              <p:cNvSpPr>
                <a:spLocks noChangeArrowheads="1"/>
              </p:cNvSpPr>
              <p:nvPr/>
            </p:nvSpPr>
            <p:spPr bwMode="auto">
              <a:xfrm flipH="1">
                <a:off x="773410" y="2185839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6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25"/>
              <p:cNvSpPr>
                <a:spLocks noChangeArrowheads="1"/>
              </p:cNvSpPr>
              <p:nvPr/>
            </p:nvSpPr>
            <p:spPr bwMode="auto">
              <a:xfrm flipH="1">
                <a:off x="773410" y="2563664"/>
                <a:ext cx="163512" cy="169862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Text Box 38"/>
              <p:cNvSpPr txBox="1">
                <a:spLocks noChangeArrowheads="1"/>
              </p:cNvSpPr>
              <p:nvPr/>
            </p:nvSpPr>
            <p:spPr bwMode="auto">
              <a:xfrm>
                <a:off x="582910" y="2690664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X(3940)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Text Box 39"/>
              <p:cNvSpPr txBox="1">
                <a:spLocks noChangeArrowheads="1"/>
              </p:cNvSpPr>
              <p:nvPr/>
            </p:nvSpPr>
            <p:spPr bwMode="auto">
              <a:xfrm>
                <a:off x="554335" y="1966764"/>
                <a:ext cx="7922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X(4160)</a:t>
                </a:r>
                <a:endParaRPr lang="ru-RU" sz="14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Text Box 44"/>
              <p:cNvSpPr txBox="1">
                <a:spLocks noChangeArrowheads="1"/>
              </p:cNvSpPr>
              <p:nvPr/>
            </p:nvSpPr>
            <p:spPr bwMode="auto">
              <a:xfrm>
                <a:off x="4835822" y="4616301"/>
                <a:ext cx="5052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b="1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PC</a:t>
                </a:r>
                <a:endParaRPr lang="ru-RU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Text Box 95"/>
              <p:cNvSpPr txBox="1">
                <a:spLocks noChangeArrowheads="1"/>
              </p:cNvSpPr>
              <p:nvPr/>
            </p:nvSpPr>
            <p:spPr bwMode="auto">
              <a:xfrm>
                <a:off x="3996035" y="2517626"/>
                <a:ext cx="75212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</a:t>
                </a:r>
                <a:r>
                  <a:rPr lang="en-US" sz="1200" b="1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2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(382</a:t>
                </a:r>
                <a:r>
                  <a:rPr lang="ru-RU" sz="12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3</a:t>
                </a:r>
                <a:r>
                  <a:rPr lang="en-US" sz="1200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</a:t>
                </a:r>
                <a:endParaRPr lang="ru-RU" sz="1200" b="1" baseline="30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Text Box 137"/>
              <p:cNvSpPr txBox="1">
                <a:spLocks noChangeArrowheads="1"/>
              </p:cNvSpPr>
              <p:nvPr/>
            </p:nvSpPr>
            <p:spPr bwMode="auto">
              <a:xfrm>
                <a:off x="4103985" y="4049564"/>
                <a:ext cx="5581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S=1</a:t>
                </a:r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AutoShape 135"/>
              <p:cNvSpPr>
                <a:spLocks/>
              </p:cNvSpPr>
              <p:nvPr/>
            </p:nvSpPr>
            <p:spPr bwMode="auto">
              <a:xfrm rot="16200000">
                <a:off x="4261147" y="3749526"/>
                <a:ext cx="161925" cy="1311275"/>
              </a:xfrm>
              <a:prstGeom prst="rightBrace">
                <a:avLst>
                  <a:gd name="adj1" fmla="val 59311"/>
                  <a:gd name="adj2" fmla="val 50000"/>
                </a:avLst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Text Box 137"/>
              <p:cNvSpPr txBox="1">
                <a:spLocks noChangeArrowheads="1"/>
              </p:cNvSpPr>
              <p:nvPr/>
            </p:nvSpPr>
            <p:spPr bwMode="auto">
              <a:xfrm>
                <a:off x="2352972" y="4049564"/>
                <a:ext cx="5581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S=1</a:t>
                </a:r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AutoShape 135"/>
              <p:cNvSpPr>
                <a:spLocks/>
              </p:cNvSpPr>
              <p:nvPr/>
            </p:nvSpPr>
            <p:spPr bwMode="auto">
              <a:xfrm rot="16200000">
                <a:off x="2510928" y="3750320"/>
                <a:ext cx="161925" cy="1309688"/>
              </a:xfrm>
              <a:prstGeom prst="rightBrace">
                <a:avLst>
                  <a:gd name="adj1" fmla="val 59239"/>
                  <a:gd name="adj2" fmla="val 50000"/>
                </a:avLst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Text Box 137"/>
              <p:cNvSpPr txBox="1">
                <a:spLocks noChangeArrowheads="1"/>
              </p:cNvSpPr>
              <p:nvPr/>
            </p:nvSpPr>
            <p:spPr bwMode="auto">
              <a:xfrm>
                <a:off x="3216572" y="4154339"/>
                <a:ext cx="5581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S=0</a:t>
                </a:r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Text Box 137"/>
              <p:cNvSpPr txBox="1">
                <a:spLocks noChangeArrowheads="1"/>
              </p:cNvSpPr>
              <p:nvPr/>
            </p:nvSpPr>
            <p:spPr bwMode="auto">
              <a:xfrm>
                <a:off x="1452860" y="4154339"/>
                <a:ext cx="5581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S=0</a:t>
                </a:r>
                <a:endParaRPr lang="ru-RU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" name="Group 91"/>
              <p:cNvGrpSpPr>
                <a:grpSpLocks/>
              </p:cNvGrpSpPr>
              <p:nvPr/>
            </p:nvGrpSpPr>
            <p:grpSpPr bwMode="auto">
              <a:xfrm>
                <a:off x="4550072" y="2765274"/>
                <a:ext cx="517525" cy="600075"/>
                <a:chOff x="3227" y="1332"/>
                <a:chExt cx="326" cy="378"/>
              </a:xfrm>
            </p:grpSpPr>
            <p:sp>
              <p:nvSpPr>
                <p:cNvPr id="110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3227" y="1477"/>
                  <a:ext cx="32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DD</a:t>
                  </a:r>
                  <a:endPara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3339" y="1332"/>
                  <a:ext cx="189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_</a:t>
                  </a:r>
                  <a:endPara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7" name="Oval 94"/>
              <p:cNvSpPr>
                <a:spLocks noChangeArrowheads="1"/>
              </p:cNvSpPr>
              <p:nvPr/>
            </p:nvSpPr>
            <p:spPr bwMode="auto">
              <a:xfrm flipH="1">
                <a:off x="4288135" y="2733526"/>
                <a:ext cx="163512" cy="169863"/>
              </a:xfrm>
              <a:prstGeom prst="ellipse">
                <a:avLst/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3" name="Прямоугольник 122"/>
            <p:cNvSpPr/>
            <p:nvPr/>
          </p:nvSpPr>
          <p:spPr>
            <a:xfrm>
              <a:off x="2123728" y="2924944"/>
              <a:ext cx="18661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open charm threshold</a:t>
              </a:r>
              <a:endPara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Text Box 12"/>
            <p:cNvSpPr txBox="1">
              <a:spLocks noChangeArrowheads="1"/>
            </p:cNvSpPr>
            <p:nvPr/>
          </p:nvSpPr>
          <p:spPr bwMode="auto">
            <a:xfrm>
              <a:off x="3131840" y="3539360"/>
              <a:ext cx="2304256" cy="4823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Below open charm threshold</a:t>
              </a:r>
              <a:endPara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449263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all states are measured</a:t>
              </a:r>
              <a:endPara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200931" y="285728"/>
            <a:ext cx="1800225" cy="1052513"/>
            <a:chOff x="4485" y="118"/>
            <a:chExt cx="1134" cy="663"/>
          </a:xfrm>
        </p:grpSpPr>
        <p:sp>
          <p:nvSpPr>
            <p:cNvPr id="36" name="Oval 3"/>
            <p:cNvSpPr>
              <a:spLocks noChangeArrowheads="1"/>
            </p:cNvSpPr>
            <p:nvPr/>
          </p:nvSpPr>
          <p:spPr bwMode="auto">
            <a:xfrm>
              <a:off x="4567" y="118"/>
              <a:ext cx="544" cy="49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  <a:shade val="30000"/>
                    <a:satMod val="115000"/>
                  </a:schemeClr>
                </a:gs>
                <a:gs pos="50000">
                  <a:schemeClr val="accent3">
                    <a:lumMod val="75000"/>
                    <a:shade val="67500"/>
                    <a:satMod val="115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48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7" name="Line 4"/>
            <p:cNvSpPr>
              <a:spLocks noChangeShapeType="1"/>
            </p:cNvSpPr>
            <p:nvPr/>
          </p:nvSpPr>
          <p:spPr bwMode="auto">
            <a:xfrm>
              <a:off x="4772" y="283"/>
              <a:ext cx="127" cy="1"/>
            </a:xfrm>
            <a:prstGeom prst="line">
              <a:avLst/>
            </a:prstGeom>
            <a:noFill/>
            <a:ln w="38160">
              <a:solidFill>
                <a:srgbClr val="00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A50021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4989" y="275"/>
              <a:ext cx="544" cy="499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48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9" name="Oval 6"/>
            <p:cNvSpPr>
              <a:spLocks noChangeArrowheads="1"/>
            </p:cNvSpPr>
            <p:nvPr/>
          </p:nvSpPr>
          <p:spPr bwMode="auto">
            <a:xfrm rot="17340000">
              <a:off x="4734" y="-103"/>
              <a:ext cx="635" cy="1134"/>
            </a:xfrm>
            <a:prstGeom prst="ellipse">
              <a:avLst/>
            </a:prstGeom>
            <a:noFill/>
            <a:ln w="28440">
              <a:solidFill>
                <a:srgbClr val="717EB5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dirty="0">
                <a:solidFill>
                  <a:srgbClr val="A50021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>
          <a:xfrm>
            <a:off x="6938994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4714876" y="71414"/>
            <a:ext cx="4219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X(3823) = </a:t>
            </a:r>
            <a:r>
              <a:rPr lang="el-GR" sz="2800" b="1" dirty="0" smtClean="0">
                <a:solidFill>
                  <a:srgbClr val="C00000"/>
                </a:solidFill>
                <a:sym typeface="Symbol" pitchFamily="18" charset="2"/>
              </a:rPr>
              <a:t>ψ</a:t>
            </a:r>
            <a:r>
              <a:rPr lang="en-US" sz="2800" b="1" baseline="-25000" dirty="0" smtClean="0">
                <a:solidFill>
                  <a:srgbClr val="C00000"/>
                </a:solidFill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(1</a:t>
            </a:r>
            <a:r>
              <a:rPr lang="en-US" sz="2800" b="1" baseline="30000" dirty="0" smtClean="0">
                <a:solidFill>
                  <a:srgbClr val="C00000"/>
                </a:solidFill>
                <a:sym typeface="Symbol" pitchFamily="18" charset="2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D</a:t>
            </a:r>
            <a:r>
              <a:rPr lang="en-US" sz="2800" b="1" baseline="-25000" dirty="0" smtClean="0">
                <a:solidFill>
                  <a:srgbClr val="C00000"/>
                </a:solidFill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sym typeface="Symbol" pitchFamily="18" charset="2"/>
              </a:rPr>
              <a:t>) </a:t>
            </a: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PDG2018</a:t>
            </a:r>
            <a:endParaRPr lang="en-US" sz="2800" dirty="0">
              <a:solidFill>
                <a:srgbClr val="C00000"/>
              </a:solidFill>
              <a:sym typeface="Symbol" pitchFamily="18" charset="2"/>
            </a:endParaRPr>
          </a:p>
        </p:txBody>
      </p:sp>
      <p:grpSp>
        <p:nvGrpSpPr>
          <p:cNvPr id="2" name="Группа 16"/>
          <p:cNvGrpSpPr>
            <a:grpSpLocks/>
          </p:cNvGrpSpPr>
          <p:nvPr/>
        </p:nvGrpSpPr>
        <p:grpSpPr bwMode="auto">
          <a:xfrm>
            <a:off x="4823842" y="3501008"/>
            <a:ext cx="4284662" cy="3124200"/>
            <a:chOff x="71438" y="44450"/>
            <a:chExt cx="4284662" cy="3124200"/>
          </a:xfrm>
        </p:grpSpPr>
        <p:grpSp>
          <p:nvGrpSpPr>
            <p:cNvPr id="3" name="Группа 10"/>
            <p:cNvGrpSpPr>
              <a:grpSpLocks/>
            </p:cNvGrpSpPr>
            <p:nvPr/>
          </p:nvGrpSpPr>
          <p:grpSpPr bwMode="auto">
            <a:xfrm>
              <a:off x="71438" y="44450"/>
              <a:ext cx="4284662" cy="3124200"/>
              <a:chOff x="72008" y="44624"/>
              <a:chExt cx="4283968" cy="3123844"/>
            </a:xfrm>
          </p:grpSpPr>
          <p:pic>
            <p:nvPicPr>
              <p:cNvPr id="4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44624"/>
                <a:ext cx="4283968" cy="3123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Выноска-облако 47"/>
              <p:cNvSpPr/>
              <p:nvPr/>
            </p:nvSpPr>
            <p:spPr>
              <a:xfrm>
                <a:off x="3563942" y="981142"/>
                <a:ext cx="504743" cy="431751"/>
              </a:xfrm>
              <a:prstGeom prst="cloudCallou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50" name="TextBox 9"/>
              <p:cNvSpPr txBox="1">
                <a:spLocks noChangeArrowheads="1"/>
              </p:cNvSpPr>
              <p:nvPr/>
            </p:nvSpPr>
            <p:spPr bwMode="auto">
              <a:xfrm>
                <a:off x="3635896" y="980728"/>
                <a:ext cx="420240" cy="36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b="1">
                    <a:solidFill>
                      <a:srgbClr val="FF0000"/>
                    </a:solidFill>
                  </a:rPr>
                  <a:t>ψ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2" name="Прямая со стрелкой 41"/>
            <p:cNvCxnSpPr>
              <a:stCxn id="48" idx="4"/>
            </p:cNvCxnSpPr>
            <p:nvPr/>
          </p:nvCxnSpPr>
          <p:spPr>
            <a:xfrm flipH="1">
              <a:off x="2268538" y="1466850"/>
              <a:ext cx="1443037" cy="3778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12"/>
            <p:cNvSpPr txBox="1">
              <a:spLocks noChangeArrowheads="1"/>
            </p:cNvSpPr>
            <p:nvPr/>
          </p:nvSpPr>
          <p:spPr bwMode="auto">
            <a:xfrm>
              <a:off x="2911904" y="1556618"/>
              <a:ext cx="2920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b="1" smtClean="0">
                  <a:solidFill>
                    <a:srgbClr val="FF0000"/>
                  </a:solidFill>
                </a:rPr>
                <a:t>γ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2051050" y="1557338"/>
              <a:ext cx="433388" cy="576262"/>
            </a:xfrm>
            <a:prstGeom prst="ellipse">
              <a:avLst/>
            </a:prstGeom>
            <a:noFill/>
            <a:ln>
              <a:solidFill>
                <a:srgbClr val="A5002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979613" y="2781300"/>
              <a:ext cx="431800" cy="2873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3419475" y="2781300"/>
              <a:ext cx="431800" cy="2873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4" name="Группа 53"/>
          <p:cNvGrpSpPr/>
          <p:nvPr/>
        </p:nvGrpSpPr>
        <p:grpSpPr>
          <a:xfrm>
            <a:off x="4788024" y="764704"/>
            <a:ext cx="4176464" cy="2730055"/>
            <a:chOff x="467544" y="4255928"/>
            <a:chExt cx="4176464" cy="2730055"/>
          </a:xfrm>
        </p:grpSpPr>
        <p:sp>
          <p:nvSpPr>
            <p:cNvPr id="38" name="Text Box 51"/>
            <p:cNvSpPr txBox="1">
              <a:spLocks noChangeArrowheads="1"/>
            </p:cNvSpPr>
            <p:nvPr/>
          </p:nvSpPr>
          <p:spPr bwMode="auto">
            <a:xfrm>
              <a:off x="539552" y="4255928"/>
              <a:ext cx="396044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X(3823)→</a:t>
              </a:r>
              <a:r>
                <a:rPr lang="ru-RU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</a:t>
              </a:r>
              <a:r>
                <a:rPr lang="en-US" b="1" baseline="-25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c1</a:t>
              </a:r>
              <a:r>
                <a:rPr lang="ru-RU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</a:t>
              </a:r>
              <a:r>
                <a:rPr lang="en-US" b="1" dirty="0">
                  <a:latin typeface="+mj-lt"/>
                  <a:sym typeface="Symbol" pitchFamily="18" charset="2"/>
                </a:rPr>
                <a:t>    </a:t>
              </a:r>
              <a:r>
                <a:rPr lang="ru-RU" b="1" dirty="0">
                  <a:latin typeface="+mj-lt"/>
                  <a:sym typeface="Symbol" pitchFamily="18" charset="2"/>
                </a:rPr>
                <a:t>    </a:t>
              </a:r>
              <a:r>
                <a:rPr lang="en-US" b="1" dirty="0">
                  <a:latin typeface="+mj-lt"/>
                  <a:sym typeface="Symbol" pitchFamily="18" charset="2"/>
                </a:rPr>
                <a:t> </a:t>
              </a:r>
              <a:r>
                <a:rPr lang="ru-RU" b="1" dirty="0">
                  <a:latin typeface="+mj-lt"/>
                  <a:sym typeface="Symbol" pitchFamily="18" charset="2"/>
                </a:rPr>
                <a:t>       </a:t>
              </a:r>
              <a:r>
                <a:rPr lang="en-US" b="1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C = −</a:t>
              </a: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b="1" dirty="0">
                <a:latin typeface="+mj-lt"/>
                <a:sym typeface="Symbol" pitchFamily="18" charset="2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1</a:t>
              </a:r>
              <a:r>
                <a:rPr lang="en-US" b="1" baseline="30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− −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           1</a:t>
              </a:r>
              <a:r>
                <a:rPr lang="en-US" b="1" baseline="30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+ −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         </a:t>
              </a:r>
              <a:r>
                <a:rPr lang="en-US" b="1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2</a:t>
              </a:r>
              <a:r>
                <a:rPr lang="en-US" b="1" baseline="30000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− −    </a:t>
              </a:r>
              <a:r>
                <a:rPr lang="en-US" b="1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 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3</a:t>
              </a:r>
              <a:r>
                <a:rPr lang="en-US" b="1" baseline="30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− −</a:t>
              </a:r>
            </a:p>
            <a:p>
              <a:pPr>
                <a:buClr>
                  <a:srgbClr val="000000"/>
                </a:buClr>
                <a:buSzPct val="100000"/>
              </a:pPr>
              <a:r>
                <a:rPr lang="el-GR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Ψ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(3770)    h</a:t>
              </a:r>
              <a:r>
                <a:rPr lang="en-US" b="1" baseline="-25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c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(2P)     </a:t>
              </a:r>
              <a:r>
                <a:rPr lang="en-US" b="1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</a:t>
              </a:r>
              <a:r>
                <a:rPr lang="en-US" b="1" baseline="-25000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2         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</a:t>
              </a:r>
              <a:r>
                <a:rPr lang="en-US" b="1" baseline="-25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3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→</a:t>
              </a:r>
              <a:r>
                <a:rPr lang="en-US" b="1" baseline="-25000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</a:t>
              </a:r>
              <a:r>
                <a:rPr lang="en-US" b="1" dirty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DD </a:t>
              </a:r>
              <a:endParaRPr lang="en-US" b="1" baseline="-25000" dirty="0">
                <a:solidFill>
                  <a:srgbClr val="002060"/>
                </a:solidFill>
                <a:latin typeface="+mj-lt"/>
                <a:sym typeface="Symbol" pitchFamily="18" charset="2"/>
              </a:endParaRPr>
            </a:p>
            <a:p>
              <a:pPr>
                <a:buClr>
                  <a:srgbClr val="000000"/>
                </a:buClr>
                <a:buSzPct val="100000"/>
              </a:pPr>
              <a:endParaRPr lang="ru-RU" b="1" dirty="0">
                <a:solidFill>
                  <a:srgbClr val="000066"/>
                </a:solidFill>
                <a:latin typeface="+mj-lt"/>
                <a:sym typeface="Symbol" pitchFamily="18" charset="2"/>
              </a:endParaRPr>
            </a:p>
          </p:txBody>
        </p:sp>
        <p:sp>
          <p:nvSpPr>
            <p:cNvPr id="52" name="Rectangle 12"/>
            <p:cNvSpPr>
              <a:spLocks noChangeArrowheads="1"/>
            </p:cNvSpPr>
            <p:nvPr/>
          </p:nvSpPr>
          <p:spPr bwMode="auto">
            <a:xfrm>
              <a:off x="467544" y="5517232"/>
              <a:ext cx="4176464" cy="1468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pPr eaLnBrk="1" hangingPunct="1">
                <a:buFont typeface="Courier New" pitchFamily="49" charset="0"/>
                <a:buChar char="o"/>
              </a:pPr>
              <a:r>
                <a:rPr lang="en-US" dirty="0" smtClean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decay to DD is forbidden due to unnatural spin-parity 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  <a:sym typeface="Wingdings" pitchFamily="2" charset="2"/>
                </a:rPr>
                <a:t> 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small </a:t>
              </a:r>
              <a:r>
                <a:rPr lang="el-GR" dirty="0" smtClean="0">
                  <a:solidFill>
                    <a:srgbClr val="002060"/>
                  </a:solidFill>
                  <a:latin typeface="+mj-lt"/>
                  <a:cs typeface="Times New Roman"/>
                  <a:sym typeface="Symbol" pitchFamily="18" charset="2"/>
                </a:rPr>
                <a:t>Γ</a:t>
              </a:r>
              <a:endParaRPr lang="en-US" dirty="0" smtClean="0">
                <a:solidFill>
                  <a:srgbClr val="002060"/>
                </a:solidFill>
                <a:latin typeface="+mj-lt"/>
                <a:sym typeface="Symbol" pitchFamily="18" charset="2"/>
              </a:endParaRPr>
            </a:p>
            <a:p>
              <a:pPr eaLnBrk="1" hangingPunct="1">
                <a:buSzPct val="90000"/>
                <a:buFont typeface="Courier New" pitchFamily="49" charset="0"/>
                <a:buChar char="o"/>
              </a:pPr>
              <a:r>
                <a:rPr lang="en-US" dirty="0" smtClean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  decay to 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</a:t>
              </a:r>
              <a:r>
                <a:rPr lang="en-US" baseline="-25000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c1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 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should be prominent (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E1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  <a:sym typeface="Symbol" pitchFamily="18" charset="2"/>
                </a:rPr>
                <a:t>)</a:t>
              </a:r>
            </a:p>
            <a:p>
              <a:pPr eaLnBrk="1" hangingPunct="1">
                <a:buSzPct val="90000"/>
                <a:buFont typeface="Courier New" pitchFamily="49" charset="0"/>
                <a:buChar char="o"/>
              </a:pPr>
              <a:r>
                <a:rPr lang="en-US" dirty="0" smtClean="0">
                  <a:solidFill>
                    <a:srgbClr val="002060"/>
                  </a:solidFill>
                  <a:latin typeface="+mj-lt"/>
                  <a:cs typeface="Times New Roman"/>
                  <a:sym typeface="Symbol" pitchFamily="18" charset="2"/>
                </a:rPr>
                <a:t>  </a:t>
              </a:r>
              <a:r>
                <a:rPr lang="el-GR" dirty="0" smtClean="0">
                  <a:solidFill>
                    <a:srgbClr val="C00000"/>
                  </a:solidFill>
                  <a:latin typeface="+mj-lt"/>
                  <a:cs typeface="Times New Roman"/>
                  <a:sym typeface="Symbol" pitchFamily="18" charset="2"/>
                </a:rPr>
                <a:t>Γ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cs typeface="Times New Roman"/>
                  <a:sym typeface="Symbol" pitchFamily="18" charset="2"/>
                </a:rPr>
                <a:t>(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</a:t>
              </a:r>
              <a:r>
                <a:rPr lang="en-US" baseline="-25000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c1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  </a:t>
              </a:r>
              <a:r>
                <a:rPr lang="en-US" dirty="0" smtClean="0">
                  <a:solidFill>
                    <a:srgbClr val="C00000"/>
                  </a:solidFill>
                  <a:latin typeface="+mj-lt"/>
                  <a:cs typeface="Times New Roman"/>
                  <a:sym typeface="Symbol" pitchFamily="18" charset="2"/>
                </a:rPr>
                <a:t>) ~ O(10KeV) 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  <a:cs typeface="Times New Roman"/>
                  <a:sym typeface="Symbol" pitchFamily="18" charset="2"/>
                </a:rPr>
                <a:t> is typical for charmonium</a:t>
              </a:r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53" name="Стрелка вправо 52"/>
            <p:cNvSpPr/>
            <p:nvPr/>
          </p:nvSpPr>
          <p:spPr>
            <a:xfrm>
              <a:off x="2195736" y="4399944"/>
              <a:ext cx="539552" cy="144016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" name="Группа 58"/>
          <p:cNvGrpSpPr/>
          <p:nvPr/>
        </p:nvGrpSpPr>
        <p:grpSpPr>
          <a:xfrm>
            <a:off x="107504" y="71046"/>
            <a:ext cx="4529958" cy="2853898"/>
            <a:chOff x="107504" y="193576"/>
            <a:chExt cx="4529958" cy="2853898"/>
          </a:xfrm>
        </p:grpSpPr>
        <p:pic>
          <p:nvPicPr>
            <p:cNvPr id="2458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260648"/>
              <a:ext cx="4529958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0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599202"/>
              <a:ext cx="504022" cy="3864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352" name="TextBox 20"/>
            <p:cNvSpPr txBox="1">
              <a:spLocks noChangeArrowheads="1"/>
            </p:cNvSpPr>
            <p:nvPr/>
          </p:nvSpPr>
          <p:spPr bwMode="auto">
            <a:xfrm>
              <a:off x="3635896" y="1463298"/>
              <a:ext cx="792162" cy="3079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711 fb</a:t>
              </a:r>
              <a:r>
                <a:rPr lang="en-US" sz="1400" b="1" baseline="30000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593" name="Text Box 11"/>
            <p:cNvSpPr txBox="1">
              <a:spLocks noChangeArrowheads="1"/>
            </p:cNvSpPr>
            <p:nvPr/>
          </p:nvSpPr>
          <p:spPr bwMode="auto">
            <a:xfrm>
              <a:off x="2987824" y="1196752"/>
              <a:ext cx="6158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4.2</a:t>
              </a:r>
              <a:r>
                <a:rPr lang="en-US" sz="1600" b="1" dirty="0">
                  <a:solidFill>
                    <a:srgbClr val="FF0000"/>
                  </a:solidFill>
                  <a:sym typeface="Symbol" pitchFamily="18" charset="2"/>
                </a:rPr>
                <a:t></a:t>
              </a:r>
              <a:r>
                <a:rPr lang="en-US" sz="1600" b="1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</a:p>
          </p:txBody>
        </p:sp>
        <p:sp>
          <p:nvSpPr>
            <p:cNvPr id="24584" name="Прямоугольник 57"/>
            <p:cNvSpPr>
              <a:spLocks noChangeArrowheads="1"/>
            </p:cNvSpPr>
            <p:nvPr/>
          </p:nvSpPr>
          <p:spPr bwMode="auto">
            <a:xfrm>
              <a:off x="2772034" y="868650"/>
              <a:ext cx="9358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sym typeface="Symbol" pitchFamily="18" charset="2"/>
                </a:rPr>
                <a:t>X(3823)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896668" y="193576"/>
              <a:ext cx="160332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100" b="1" i="1" dirty="0" smtClean="0"/>
                <a:t>PRL 111, 032001 (2013)</a:t>
              </a:r>
              <a:endParaRPr lang="ru-RU" sz="1100" b="1" i="1" dirty="0"/>
            </a:p>
          </p:txBody>
        </p:sp>
        <p:sp>
          <p:nvSpPr>
            <p:cNvPr id="24601" name="Text Box 6"/>
            <p:cNvSpPr txBox="1">
              <a:spLocks noChangeArrowheads="1"/>
            </p:cNvSpPr>
            <p:nvPr/>
          </p:nvSpPr>
          <p:spPr bwMode="auto">
            <a:xfrm>
              <a:off x="827819" y="395261"/>
              <a:ext cx="1465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B</a:t>
              </a:r>
              <a:r>
                <a:rPr lang="en-US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b="1" dirty="0" smtClean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→</a:t>
              </a:r>
              <a:r>
                <a:rPr lang="en-US" b="1" baseline="-25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c1</a:t>
              </a:r>
              <a:r>
                <a:rPr lang="en-US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b="1" dirty="0" smtClean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 </a:t>
              </a:r>
              <a:r>
                <a:rPr lang="en-US" b="1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r>
                <a:rPr lang="en-US" b="1" baseline="30000" dirty="0">
                  <a:solidFill>
                    <a:schemeClr val="tx1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endParaRPr lang="ru-RU" b="1" baseline="30000" dirty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cxnSp>
          <p:nvCxnSpPr>
            <p:cNvPr id="57" name="Прямая со стрелкой 56"/>
            <p:cNvCxnSpPr/>
            <p:nvPr/>
          </p:nvCxnSpPr>
          <p:spPr>
            <a:xfrm flipH="1">
              <a:off x="2628019" y="1196752"/>
              <a:ext cx="216024" cy="1440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03" name="Text Box 12"/>
            <p:cNvSpPr txBox="1">
              <a:spLocks noChangeArrowheads="1"/>
            </p:cNvSpPr>
            <p:nvPr/>
          </p:nvSpPr>
          <p:spPr bwMode="auto">
            <a:xfrm>
              <a:off x="1668984" y="2708920"/>
              <a:ext cx="144783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91440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 dirty="0">
                  <a:solidFill>
                    <a:schemeClr val="tx1"/>
                  </a:solidFill>
                </a:rPr>
                <a:t>M (</a:t>
              </a:r>
              <a:r>
                <a:rPr lang="en-US" sz="1600" b="1" dirty="0">
                  <a:solidFill>
                    <a:schemeClr val="tx1"/>
                  </a:solidFill>
                  <a:sym typeface="Symbol" pitchFamily="18" charset="2"/>
                </a:rPr>
                <a:t></a:t>
              </a:r>
              <a:r>
                <a:rPr lang="en-US" sz="1600" b="1" baseline="-25000" dirty="0">
                  <a:solidFill>
                    <a:schemeClr val="tx1"/>
                  </a:solidFill>
                  <a:sym typeface="Symbol" pitchFamily="18" charset="2"/>
                </a:rPr>
                <a:t>c1</a:t>
              </a:r>
              <a:r>
                <a:rPr lang="en-US" sz="1600" b="1" dirty="0">
                  <a:solidFill>
                    <a:schemeClr val="tx1"/>
                  </a:solidFill>
                  <a:sym typeface="Symbol" pitchFamily="18" charset="2"/>
                </a:rPr>
                <a:t> ), GeV</a:t>
              </a: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467544" y="2996952"/>
            <a:ext cx="2520280" cy="637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pPr defTabSz="829452"/>
            <a:r>
              <a:rPr lang="en-US" b="1" dirty="0" smtClean="0">
                <a:solidFill>
                  <a:srgbClr val="C00000"/>
                </a:solidFill>
              </a:rPr>
              <a:t>M = 3823.5 </a:t>
            </a: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 2.8 MeV</a:t>
            </a:r>
          </a:p>
          <a:p>
            <a:pPr defTabSz="829452"/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 &lt; 14 MeV @ 90%CL</a:t>
            </a:r>
            <a:endParaRPr lang="en-US" b="1" dirty="0">
              <a:solidFill>
                <a:srgbClr val="C00000"/>
              </a:solidFill>
              <a:sym typeface="Symbol" pitchFamily="18" charset="2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179512" y="3717032"/>
            <a:ext cx="4536504" cy="2993133"/>
            <a:chOff x="323528" y="3707740"/>
            <a:chExt cx="4536504" cy="299313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323528" y="3717032"/>
              <a:ext cx="4536504" cy="2983841"/>
              <a:chOff x="323528" y="3717032"/>
              <a:chExt cx="4536504" cy="2983841"/>
            </a:xfrm>
          </p:grpSpPr>
          <p:pic>
            <p:nvPicPr>
              <p:cNvPr id="177153" name="Picture 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3528" y="3717032"/>
                <a:ext cx="4032448" cy="29838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2555776" y="4077072"/>
                <a:ext cx="1584088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100" b="1" i="1" dirty="0" smtClean="0"/>
                  <a:t>PRL115, 011803 (2015)</a:t>
                </a:r>
                <a:endParaRPr lang="en-GB" sz="1100" b="1" i="1" dirty="0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2323479" y="5106670"/>
                <a:ext cx="8803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sym typeface="Symbol" pitchFamily="18" charset="2"/>
                  </a:rPr>
                  <a:t>X(3823)</a:t>
                </a:r>
                <a:endParaRPr lang="ru-RU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2123728" y="4293096"/>
                <a:ext cx="2736304" cy="6377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82945" tIns="41473" rIns="82945" bIns="41473">
                <a:spAutoFit/>
              </a:bodyPr>
              <a:lstStyle/>
              <a:p>
                <a:pPr defTabSz="829452"/>
                <a:r>
                  <a:rPr lang="en-US" b="1" dirty="0" smtClean="0">
                    <a:solidFill>
                      <a:srgbClr val="C00000"/>
                    </a:solidFill>
                  </a:rPr>
                  <a:t>M = 3821.7 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 1.3</a:t>
                </a:r>
                <a:r>
                  <a:rPr lang="en-US" b="1" dirty="0" smtClean="0">
                    <a:solidFill>
                      <a:srgbClr val="C00000"/>
                    </a:solidFill>
                    <a:cs typeface="Times New Roman"/>
                    <a:sym typeface="Symbol" pitchFamily="18" charset="2"/>
                  </a:rPr>
                  <a:t>±0.7 </a:t>
                </a:r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MeV</a:t>
                </a:r>
              </a:p>
              <a:p>
                <a:pPr defTabSz="829452"/>
                <a:r>
                  <a:rPr lang="en-US" b="1" dirty="0" smtClean="0">
                    <a:solidFill>
                      <a:srgbClr val="C00000"/>
                    </a:solidFill>
                    <a:sym typeface="Symbol" pitchFamily="18" charset="2"/>
                  </a:rPr>
                  <a:t> &lt; 16 MeV @ 90%CL</a:t>
                </a:r>
                <a:endParaRPr lang="en-US" b="1" dirty="0">
                  <a:solidFill>
                    <a:srgbClr val="C00000"/>
                  </a:solidFill>
                  <a:sym typeface="Symbol" pitchFamily="18" charset="2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3445658" y="5363924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</a:pPr>
                <a:r>
                  <a:rPr lang="en-US" sz="1600" b="1" dirty="0" smtClean="0">
                    <a:solidFill>
                      <a:srgbClr val="FF0000"/>
                    </a:solidFill>
                  </a:rPr>
                  <a:t>6.2</a:t>
                </a:r>
                <a:r>
                  <a:rPr lang="en-US" sz="1600" b="1" dirty="0" smtClean="0">
                    <a:solidFill>
                      <a:srgbClr val="FF0000"/>
                    </a:solidFill>
                    <a:sym typeface="Symbol" pitchFamily="18" charset="2"/>
                  </a:rPr>
                  <a:t></a:t>
                </a:r>
                <a:r>
                  <a:rPr lang="en-US" b="1" dirty="0" smtClean="0">
                    <a:solidFill>
                      <a:srgbClr val="FF0000"/>
                    </a:solidFill>
                    <a:sym typeface="Symbol" pitchFamily="18" charset="2"/>
                  </a:rPr>
                  <a:t> </a:t>
                </a:r>
                <a:endParaRPr lang="en-US" b="1" dirty="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  <p:pic>
            <p:nvPicPr>
              <p:cNvPr id="40" name="Рисунок 39" descr="bes3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87624" y="4005064"/>
                <a:ext cx="651907" cy="576064"/>
              </a:xfrm>
              <a:prstGeom prst="rect">
                <a:avLst/>
              </a:prstGeom>
            </p:spPr>
          </p:pic>
          <p:cxnSp>
            <p:nvCxnSpPr>
              <p:cNvPr id="49" name="Прямая со стрелкой 48"/>
              <p:cNvCxnSpPr/>
              <p:nvPr/>
            </p:nvCxnSpPr>
            <p:spPr>
              <a:xfrm>
                <a:off x="2771800" y="5373216"/>
                <a:ext cx="432048" cy="28803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Прямоугольник 38"/>
            <p:cNvSpPr/>
            <p:nvPr/>
          </p:nvSpPr>
          <p:spPr>
            <a:xfrm>
              <a:off x="1043608" y="3707740"/>
              <a:ext cx="32031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</a:t>
              </a:r>
              <a:r>
                <a:rPr lang="en-US" b="1" baseline="30000" dirty="0" smtClean="0"/>
                <a:t>+</a:t>
              </a:r>
              <a:r>
                <a:rPr lang="en-US" b="1" dirty="0" smtClean="0"/>
                <a:t>e</a:t>
              </a:r>
              <a:r>
                <a:rPr lang="en-US" b="1" baseline="30000" dirty="0" smtClean="0"/>
                <a:t>−</a:t>
              </a:r>
              <a:r>
                <a:rPr lang="en-US" b="1" dirty="0" smtClean="0"/>
                <a:t> </a:t>
              </a:r>
              <a:r>
                <a:rPr lang="en-US" b="1" dirty="0" smtClean="0">
                  <a:cs typeface="Times New Roman"/>
                  <a:sym typeface="Symbol" pitchFamily="18" charset="2"/>
                </a:rPr>
                <a:t>→</a:t>
              </a:r>
              <a:r>
                <a:rPr lang="el-GR" b="1" dirty="0" smtClean="0">
                  <a:cs typeface="Times New Roman"/>
                  <a:sym typeface="Symbol" pitchFamily="18" charset="2"/>
                </a:rPr>
                <a:t>π</a:t>
              </a:r>
              <a:r>
                <a:rPr lang="en-US" b="1" baseline="30000" dirty="0" smtClean="0">
                  <a:cs typeface="Times New Roman"/>
                  <a:sym typeface="Symbol" pitchFamily="18" charset="2"/>
                </a:rPr>
                <a:t>+</a:t>
              </a:r>
              <a:r>
                <a:rPr lang="el-GR" b="1" dirty="0" smtClean="0">
                  <a:cs typeface="Times New Roman"/>
                  <a:sym typeface="Symbol" pitchFamily="18" charset="2"/>
                </a:rPr>
                <a:t>π</a:t>
              </a:r>
              <a:r>
                <a:rPr lang="el-GR" b="1" baseline="30000" dirty="0" smtClean="0">
                  <a:cs typeface="Times New Roman"/>
                  <a:sym typeface="Symbol" pitchFamily="18" charset="2"/>
                </a:rPr>
                <a:t>−</a:t>
              </a:r>
              <a:r>
                <a:rPr lang="en-US" b="1" dirty="0" smtClean="0">
                  <a:cs typeface="Times New Roman"/>
                  <a:sym typeface="Symbol" pitchFamily="18" charset="2"/>
                </a:rPr>
                <a:t>X(3823)</a:t>
              </a:r>
              <a:r>
                <a:rPr lang="el-GR" b="1" dirty="0" smtClean="0">
                  <a:cs typeface="Times New Roman"/>
                  <a:sym typeface="Symbol" pitchFamily="18" charset="2"/>
                </a:rPr>
                <a:t>→π</a:t>
              </a:r>
              <a:r>
                <a:rPr lang="en-US" b="1" baseline="30000" dirty="0" smtClean="0">
                  <a:cs typeface="Times New Roman"/>
                  <a:sym typeface="Symbol" pitchFamily="18" charset="2"/>
                </a:rPr>
                <a:t>+</a:t>
              </a:r>
              <a:r>
                <a:rPr lang="el-GR" b="1" dirty="0" smtClean="0">
                  <a:cs typeface="Times New Roman"/>
                  <a:sym typeface="Symbol" pitchFamily="18" charset="2"/>
                </a:rPr>
                <a:t>π</a:t>
              </a:r>
              <a:r>
                <a:rPr lang="el-GR" b="1" baseline="30000" dirty="0" smtClean="0">
                  <a:cs typeface="Times New Roman"/>
                  <a:sym typeface="Symbol" pitchFamily="18" charset="2"/>
                </a:rPr>
                <a:t>−</a:t>
              </a:r>
              <a:r>
                <a:rPr lang="el-GR" b="1" dirty="0" smtClean="0">
                  <a:cs typeface="Times New Roman"/>
                  <a:sym typeface="Symbol" pitchFamily="18" charset="2"/>
                </a:rPr>
                <a:t>γχ</a:t>
              </a:r>
              <a:r>
                <a:rPr lang="en-US" b="1" baseline="-25000" dirty="0" smtClean="0">
                  <a:sym typeface="Symbol" pitchFamily="18" charset="2"/>
                </a:rPr>
                <a:t>c1</a:t>
              </a:r>
              <a:endParaRPr lang="en-GB" baseline="-25000" dirty="0"/>
            </a:p>
          </p:txBody>
        </p:sp>
      </p:grp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FF879202-E079-4A08-AD72-292CD527283F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3" cstate="print"/>
          <a:srcRect l="5735" t="6447" r="2868" b="6447"/>
          <a:stretch>
            <a:fillRect/>
          </a:stretch>
        </p:blipFill>
        <p:spPr bwMode="auto">
          <a:xfrm>
            <a:off x="347249" y="198428"/>
            <a:ext cx="2395963" cy="10159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4" name="Oval 46"/>
          <p:cNvSpPr>
            <a:spLocks noChangeArrowheads="1"/>
          </p:cNvSpPr>
          <p:nvPr/>
        </p:nvSpPr>
        <p:spPr bwMode="auto">
          <a:xfrm>
            <a:off x="5374080" y="1095956"/>
            <a:ext cx="80640" cy="80648"/>
          </a:xfrm>
          <a:prstGeom prst="ellipse">
            <a:avLst/>
          </a:prstGeom>
          <a:solidFill>
            <a:schemeClr val="accent1"/>
          </a:solidFill>
          <a:ln w="28575" cap="sq">
            <a:solidFill>
              <a:srgbClr val="8000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endParaRPr lang="ru-RU" dirty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312801" y="488212"/>
            <a:ext cx="3981600" cy="4258527"/>
            <a:chOff x="2995" y="394"/>
            <a:chExt cx="2765" cy="2957"/>
          </a:xfrm>
        </p:grpSpPr>
        <p:pic>
          <p:nvPicPr>
            <p:cNvPr id="6" name="Picture 24" descr="dds_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5" y="394"/>
              <a:ext cx="2765" cy="2957"/>
            </a:xfrm>
            <a:prstGeom prst="rect">
              <a:avLst/>
            </a:prstGeom>
            <a:solidFill>
              <a:srgbClr val="99FF66"/>
            </a:solidFill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307" y="654"/>
              <a:ext cx="1324" cy="449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sz="1500" dirty="0">
                  <a:cs typeface="Arial" pitchFamily="34" charset="0"/>
                </a:rPr>
                <a:t>M = 3942    ±6  MeV</a:t>
              </a:r>
              <a:endParaRPr lang="en-US" sz="1500" baseline="30000" dirty="0">
                <a:cs typeface="Arial" pitchFamily="34" charset="0"/>
              </a:endParaRPr>
            </a:p>
            <a:p>
              <a:pPr eaLnBrk="1" hangingPunct="1">
                <a:lnSpc>
                  <a:spcPct val="120000"/>
                </a:lnSpc>
              </a:pPr>
              <a:r>
                <a:rPr lang="en-US" sz="1500" dirty="0">
                  <a:cs typeface="Arial" pitchFamily="34" charset="0"/>
                  <a:sym typeface="Symbol" pitchFamily="18" charset="2"/>
                </a:rPr>
                <a:t></a:t>
              </a:r>
              <a:r>
                <a:rPr lang="en-US" sz="1500" baseline="-25000" dirty="0">
                  <a:cs typeface="Arial" pitchFamily="34" charset="0"/>
                  <a:sym typeface="Symbol" pitchFamily="18" charset="2"/>
                </a:rPr>
                <a:t>tot </a:t>
              </a:r>
              <a:r>
                <a:rPr lang="en-US" sz="1500" dirty="0">
                  <a:cs typeface="Arial" pitchFamily="34" charset="0"/>
                  <a:sym typeface="Symbol" pitchFamily="18" charset="2"/>
                </a:rPr>
                <a:t>=37      ±12 </a:t>
              </a:r>
              <a:r>
                <a:rPr lang="en-US" sz="1500" dirty="0">
                  <a:cs typeface="Arial" pitchFamily="34" charset="0"/>
                </a:rPr>
                <a:t>MeV</a:t>
              </a:r>
              <a:endParaRPr lang="en-US" sz="1500" dirty="0"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4829" y="663"/>
              <a:ext cx="325" cy="26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en-US" sz="1100" b="1" dirty="0">
                  <a:cs typeface="Arial" pitchFamily="34" charset="0"/>
                </a:rPr>
                <a:t>+7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100" b="1" dirty="0">
                  <a:cs typeface="Arial" pitchFamily="34" charset="0"/>
                </a:rPr>
                <a:t>-6</a:t>
              </a:r>
            </a:p>
          </p:txBody>
        </p:sp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4726" y="855"/>
              <a:ext cx="423" cy="26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en-US" sz="1100" b="1" dirty="0">
                  <a:cs typeface="Arial" pitchFamily="34" charset="0"/>
                </a:rPr>
                <a:t>+26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100" b="1" dirty="0">
                  <a:cs typeface="Arial" pitchFamily="34" charset="0"/>
                </a:rPr>
                <a:t>- 15</a:t>
              </a:r>
            </a:p>
          </p:txBody>
        </p:sp>
      </p:grpSp>
      <p:sp>
        <p:nvSpPr>
          <p:cNvPr id="10" name="Oval 57"/>
          <p:cNvSpPr>
            <a:spLocks noChangeArrowheads="1"/>
          </p:cNvSpPr>
          <p:nvPr/>
        </p:nvSpPr>
        <p:spPr bwMode="auto">
          <a:xfrm>
            <a:off x="5892480" y="2936469"/>
            <a:ext cx="106560" cy="86409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endParaRPr lang="ru-RU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1387201"/>
            <a:ext cx="4442400" cy="3646463"/>
            <a:chOff x="0" y="624"/>
            <a:chExt cx="3198" cy="2607"/>
          </a:xfrm>
        </p:grpSpPr>
        <p:pic>
          <p:nvPicPr>
            <p:cNvPr id="14" name="Picture 6" descr="rmx_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72"/>
              <a:ext cx="3198" cy="2559"/>
            </a:xfrm>
            <a:prstGeom prst="rect">
              <a:avLst/>
            </a:prstGeom>
            <a:noFill/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905" y="1917"/>
              <a:ext cx="279" cy="231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 b="1" dirty="0">
                  <a:solidFill>
                    <a:srgbClr val="C00000"/>
                  </a:solidFill>
                </a:rPr>
                <a:t>D</a:t>
              </a:r>
              <a:r>
                <a:rPr lang="en-US" sz="1500" b="1" baseline="30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041" y="723"/>
              <a:ext cx="356" cy="231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 b="1" dirty="0">
                  <a:solidFill>
                    <a:srgbClr val="C00000"/>
                  </a:solidFill>
                </a:rPr>
                <a:t>D</a:t>
              </a:r>
              <a:r>
                <a:rPr lang="en-US" sz="1500" b="1" baseline="30000" dirty="0">
                  <a:solidFill>
                    <a:srgbClr val="C00000"/>
                  </a:solidFill>
                </a:rPr>
                <a:t>*</a:t>
              </a:r>
              <a:r>
                <a:rPr lang="el-GR" sz="1500" b="1">
                  <a:solidFill>
                    <a:srgbClr val="C00000"/>
                  </a:solidFill>
                </a:rPr>
                <a:t>π</a:t>
              </a:r>
              <a:endParaRPr lang="el-GR" sz="1500" b="1" baseline="30000">
                <a:solidFill>
                  <a:srgbClr val="C00000"/>
                </a:solidFill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610" y="624"/>
              <a:ext cx="279" cy="231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 b="1" dirty="0">
                  <a:solidFill>
                    <a:srgbClr val="C00000"/>
                  </a:solidFill>
                </a:rPr>
                <a:t>D</a:t>
              </a:r>
              <a:r>
                <a:rPr lang="en-US" sz="1500" b="1" baseline="30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1248" y="816"/>
              <a:ext cx="233" cy="231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 b="1" dirty="0">
                  <a:solidFill>
                    <a:srgbClr val="C00000"/>
                  </a:solidFill>
                </a:rPr>
                <a:t>D</a:t>
              </a: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270" y="2242"/>
              <a:ext cx="233" cy="231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 b="1" dirty="0">
                  <a:solidFill>
                    <a:srgbClr val="C00000"/>
                  </a:solidFill>
                </a:rPr>
                <a:t>D</a:t>
              </a:r>
              <a:endParaRPr lang="en-US" sz="15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1373" y="1003"/>
              <a:ext cx="136" cy="15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2132" y="915"/>
              <a:ext cx="68" cy="11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678" y="847"/>
              <a:ext cx="45" cy="18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1814" y="2117"/>
              <a:ext cx="136" cy="15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338" y="2435"/>
              <a:ext cx="136" cy="15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50" y="40307"/>
            <a:ext cx="6286544" cy="53117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X(3940)&amp;X(4160)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→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J/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 D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(*)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(*)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6" name="Picture 39" descr="dsds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7200" y="2634037"/>
            <a:ext cx="3967200" cy="2410813"/>
          </a:xfrm>
          <a:prstGeom prst="rect">
            <a:avLst/>
          </a:prstGeom>
          <a:noFill/>
        </p:spPr>
      </p:pic>
      <p:sp>
        <p:nvSpPr>
          <p:cNvPr id="27" name="Oval 43"/>
          <p:cNvSpPr>
            <a:spLocks noChangeArrowheads="1"/>
          </p:cNvSpPr>
          <p:nvPr/>
        </p:nvSpPr>
        <p:spPr bwMode="auto">
          <a:xfrm>
            <a:off x="1346400" y="1630587"/>
            <a:ext cx="247680" cy="302432"/>
          </a:xfrm>
          <a:prstGeom prst="ellips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/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28" name="Oval 45"/>
          <p:cNvSpPr>
            <a:spLocks noChangeArrowheads="1"/>
          </p:cNvSpPr>
          <p:nvPr/>
        </p:nvSpPr>
        <p:spPr bwMode="auto">
          <a:xfrm>
            <a:off x="2249280" y="1381440"/>
            <a:ext cx="365760" cy="345636"/>
          </a:xfrm>
          <a:prstGeom prst="ellipse">
            <a:avLst/>
          </a:prstGeom>
          <a:noFill/>
          <a:ln w="38100" cap="sq">
            <a:noFill/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/>
            <a:endParaRPr lang="ru-RU" dirty="0">
              <a:solidFill>
                <a:srgbClr val="800000"/>
              </a:solidFill>
            </a:endParaRPr>
          </a:p>
        </p:txBody>
      </p:sp>
      <p:cxnSp>
        <p:nvCxnSpPr>
          <p:cNvPr id="29" name="AutoShape 48"/>
          <p:cNvCxnSpPr>
            <a:cxnSpLocks noChangeShapeType="1"/>
            <a:stCxn id="27" idx="0"/>
          </p:cNvCxnSpPr>
          <p:nvPr/>
        </p:nvCxnSpPr>
        <p:spPr bwMode="auto">
          <a:xfrm rot="5400000" flipH="1" flipV="1">
            <a:off x="1804539" y="1198645"/>
            <a:ext cx="97645" cy="766240"/>
          </a:xfrm>
          <a:prstGeom prst="bentConnector2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arrow" w="med" len="med"/>
          </a:ln>
          <a:effectLst/>
        </p:spPr>
      </p:cxnSp>
      <p:cxnSp>
        <p:nvCxnSpPr>
          <p:cNvPr id="30" name="AutoShape 49"/>
          <p:cNvCxnSpPr>
            <a:cxnSpLocks noChangeShapeType="1"/>
            <a:stCxn id="17" idx="3"/>
            <a:endCxn id="4" idx="0"/>
          </p:cNvCxnSpPr>
          <p:nvPr/>
        </p:nvCxnSpPr>
        <p:spPr bwMode="auto">
          <a:xfrm flipV="1">
            <a:off x="2624728" y="1095956"/>
            <a:ext cx="2789672" cy="452828"/>
          </a:xfrm>
          <a:prstGeom prst="bentConnector4">
            <a:avLst>
              <a:gd name="adj1" fmla="val 49277"/>
              <a:gd name="adj2" fmla="val 150483"/>
            </a:avLst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arrow" w="med" len="med"/>
          </a:ln>
          <a:effectLst/>
        </p:spPr>
      </p:cxnSp>
      <p:sp>
        <p:nvSpPr>
          <p:cNvPr id="31" name="Oval 50"/>
          <p:cNvSpPr>
            <a:spLocks noChangeArrowheads="1"/>
          </p:cNvSpPr>
          <p:nvPr/>
        </p:nvSpPr>
        <p:spPr bwMode="auto">
          <a:xfrm>
            <a:off x="1333440" y="3160028"/>
            <a:ext cx="279360" cy="302432"/>
          </a:xfrm>
          <a:prstGeom prst="ellipse">
            <a:avLst/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/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2612118" y="3148507"/>
            <a:ext cx="424843" cy="398921"/>
          </a:xfrm>
          <a:prstGeom prst="ellipse">
            <a:avLst/>
          </a:prstGeom>
          <a:noFill/>
          <a:ln w="38100" cap="sq">
            <a:noFill/>
            <a:round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/>
            <a:endParaRPr lang="ru-RU" dirty="0">
              <a:solidFill>
                <a:srgbClr val="800000"/>
              </a:solidFill>
            </a:endParaRPr>
          </a:p>
        </p:txBody>
      </p:sp>
      <p:cxnSp>
        <p:nvCxnSpPr>
          <p:cNvPr id="33" name="AutoShape 55"/>
          <p:cNvCxnSpPr>
            <a:cxnSpLocks noChangeShapeType="1"/>
            <a:stCxn id="31" idx="6"/>
          </p:cNvCxnSpPr>
          <p:nvPr/>
        </p:nvCxnSpPr>
        <p:spPr bwMode="auto">
          <a:xfrm>
            <a:off x="1612800" y="3311244"/>
            <a:ext cx="1033470" cy="30244"/>
          </a:xfrm>
          <a:prstGeom prst="straightConnector1">
            <a:avLst/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arrow" w="med" len="med"/>
          </a:ln>
          <a:effectLst/>
        </p:spPr>
      </p:cxnSp>
      <p:cxnSp>
        <p:nvCxnSpPr>
          <p:cNvPr id="34" name="AutoShape 58"/>
          <p:cNvCxnSpPr>
            <a:cxnSpLocks noChangeShapeType="1"/>
            <a:stCxn id="15" idx="3"/>
            <a:endCxn id="10" idx="0"/>
          </p:cNvCxnSpPr>
          <p:nvPr/>
        </p:nvCxnSpPr>
        <p:spPr bwMode="auto">
          <a:xfrm flipV="1">
            <a:off x="3034518" y="2936469"/>
            <a:ext cx="2911242" cy="420860"/>
          </a:xfrm>
          <a:prstGeom prst="bentConnector4">
            <a:avLst>
              <a:gd name="adj1" fmla="val 49085"/>
              <a:gd name="adj2" fmla="val 154317"/>
            </a:avLst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arrow" w="med" len="med"/>
          </a:ln>
          <a:effectLst/>
        </p:spPr>
      </p:cxn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120000" y="2724770"/>
            <a:ext cx="2005127" cy="705675"/>
            <a:chOff x="1415" y="3489"/>
            <a:chExt cx="1420" cy="490"/>
          </a:xfrm>
        </p:grpSpPr>
        <p:sp>
          <p:nvSpPr>
            <p:cNvPr id="37" name="Rectangle 61"/>
            <p:cNvSpPr>
              <a:spLocks noChangeArrowheads="1"/>
            </p:cNvSpPr>
            <p:nvPr/>
          </p:nvSpPr>
          <p:spPr bwMode="auto">
            <a:xfrm>
              <a:off x="1415" y="3491"/>
              <a:ext cx="1420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11045" indent="-311045">
                <a:lnSpc>
                  <a:spcPct val="120000"/>
                </a:lnSpc>
                <a:spcBef>
                  <a:spcPct val="20000"/>
                </a:spcBef>
                <a:buSzPct val="75000"/>
              </a:pPr>
              <a:r>
                <a:rPr lang="en-US" sz="1500" dirty="0">
                  <a:sym typeface="Symbol" pitchFamily="18" charset="2"/>
                </a:rPr>
                <a:t>M= 4156     15 MeV</a:t>
              </a:r>
            </a:p>
            <a:p>
              <a:pPr marL="311045" indent="-311045">
                <a:lnSpc>
                  <a:spcPct val="120000"/>
                </a:lnSpc>
                <a:spcBef>
                  <a:spcPct val="20000"/>
                </a:spcBef>
                <a:buSzPct val="75000"/>
              </a:pPr>
              <a:r>
                <a:rPr lang="en-US" sz="1500" dirty="0">
                  <a:sym typeface="Symbol" pitchFamily="18" charset="2"/>
                </a:rPr>
                <a:t></a:t>
              </a:r>
              <a:r>
                <a:rPr lang="en-US" sz="1500" baseline="-25000" dirty="0" smtClean="0">
                  <a:sym typeface="Symbol" pitchFamily="18" charset="2"/>
                </a:rPr>
                <a:t>tot</a:t>
              </a:r>
              <a:r>
                <a:rPr lang="en-US" sz="1500" dirty="0" smtClean="0">
                  <a:sym typeface="Symbol" pitchFamily="18" charset="2"/>
                </a:rPr>
                <a:t>= </a:t>
              </a:r>
              <a:r>
                <a:rPr lang="en-US" sz="1500" dirty="0">
                  <a:sym typeface="Symbol" pitchFamily="18" charset="2"/>
                </a:rPr>
                <a:t>139     </a:t>
              </a:r>
              <a:r>
                <a:rPr lang="ru-RU" sz="1500" dirty="0">
                  <a:sym typeface="Symbol" pitchFamily="18" charset="2"/>
                </a:rPr>
                <a:t> </a:t>
              </a:r>
              <a:r>
                <a:rPr lang="en-US" sz="1500" dirty="0" smtClean="0">
                  <a:sym typeface="Symbol" pitchFamily="18" charset="2"/>
                </a:rPr>
                <a:t> </a:t>
              </a:r>
              <a:r>
                <a:rPr lang="en-US" sz="1500" dirty="0">
                  <a:sym typeface="Symbol" pitchFamily="18" charset="2"/>
                </a:rPr>
                <a:t>21 MeV</a:t>
              </a:r>
              <a:endParaRPr lang="en-US" sz="1500" baseline="30000" dirty="0">
                <a:sym typeface="Symbol" pitchFamily="18" charset="2"/>
              </a:endParaRPr>
            </a:p>
          </p:txBody>
        </p:sp>
        <p:sp>
          <p:nvSpPr>
            <p:cNvPr id="38" name="Text Box 62"/>
            <p:cNvSpPr txBox="1">
              <a:spLocks noChangeArrowheads="1"/>
            </p:cNvSpPr>
            <p:nvPr/>
          </p:nvSpPr>
          <p:spPr bwMode="auto">
            <a:xfrm>
              <a:off x="1880" y="3489"/>
              <a:ext cx="369" cy="28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100" b="1" dirty="0">
                  <a:cs typeface="Arial" pitchFamily="34" charset="0"/>
                </a:rPr>
                <a:t>+25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100" b="1" dirty="0">
                  <a:cs typeface="Arial" pitchFamily="34" charset="0"/>
                </a:rPr>
                <a:t>−20</a:t>
              </a:r>
            </a:p>
          </p:txBody>
        </p:sp>
        <p:sp>
          <p:nvSpPr>
            <p:cNvPr id="39" name="Text Box 63"/>
            <p:cNvSpPr txBox="1">
              <a:spLocks noChangeArrowheads="1"/>
            </p:cNvSpPr>
            <p:nvPr/>
          </p:nvSpPr>
          <p:spPr bwMode="auto">
            <a:xfrm>
              <a:off x="1893" y="3703"/>
              <a:ext cx="337" cy="276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100" b="1" dirty="0">
                  <a:cs typeface="Arial" pitchFamily="34" charset="0"/>
                </a:rPr>
                <a:t>+111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100" b="1" dirty="0">
                  <a:cs typeface="Arial" pitchFamily="34" charset="0"/>
                </a:rPr>
                <a:t> −61</a:t>
              </a:r>
            </a:p>
          </p:txBody>
        </p:sp>
      </p:grpSp>
      <p:sp>
        <p:nvSpPr>
          <p:cNvPr id="41" name="Text Box 67"/>
          <p:cNvSpPr txBox="1">
            <a:spLocks noChangeArrowheads="1"/>
          </p:cNvSpPr>
          <p:nvPr/>
        </p:nvSpPr>
        <p:spPr bwMode="auto">
          <a:xfrm>
            <a:off x="6300192" y="1556792"/>
            <a:ext cx="1706393" cy="3607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X(3940)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→ </a:t>
            </a:r>
            <a:r>
              <a:rPr lang="en-US" b="1" dirty="0">
                <a:solidFill>
                  <a:srgbClr val="C00000"/>
                </a:solidFill>
              </a:rPr>
              <a:t>DD</a:t>
            </a:r>
            <a:r>
              <a:rPr lang="en-US" b="1" baseline="30000" dirty="0">
                <a:solidFill>
                  <a:srgbClr val="C00000"/>
                </a:solidFill>
              </a:rPr>
              <a:t>*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sp>
        <p:nvSpPr>
          <p:cNvPr id="42" name="Text Box 68"/>
          <p:cNvSpPr txBox="1">
            <a:spLocks noChangeArrowheads="1"/>
          </p:cNvSpPr>
          <p:nvPr/>
        </p:nvSpPr>
        <p:spPr bwMode="auto">
          <a:xfrm>
            <a:off x="6372200" y="3500293"/>
            <a:ext cx="1783337" cy="3607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X(4160)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→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baseline="30000" dirty="0">
                <a:solidFill>
                  <a:srgbClr val="C00000"/>
                </a:solidFill>
              </a:rPr>
              <a:t>*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baseline="30000" dirty="0">
                <a:solidFill>
                  <a:srgbClr val="C00000"/>
                </a:solidFill>
              </a:rPr>
              <a:t>*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0" y="5000636"/>
            <a:ext cx="9144000" cy="14995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2945" tIns="41473" rIns="82945" bIns="41473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Both observed states decay in open charm final states like standard charmonium</a:t>
            </a:r>
          </a:p>
          <a:p>
            <a:pPr>
              <a:buFont typeface="Courier New" pitchFamily="49" charset="0"/>
              <a:buChar char="o"/>
            </a:pPr>
            <a:r>
              <a:rPr lang="en-US" b="0" dirty="0" smtClean="0">
                <a:solidFill>
                  <a:srgbClr val="000066"/>
                </a:solidFill>
              </a:rPr>
              <a:t> Possible </a:t>
            </a:r>
            <a:r>
              <a:rPr lang="en-US" b="0" dirty="0">
                <a:solidFill>
                  <a:srgbClr val="000066"/>
                </a:solidFill>
              </a:rPr>
              <a:t>assignments are </a:t>
            </a:r>
            <a:r>
              <a:rPr lang="el-GR" b="1" dirty="0" smtClean="0">
                <a:solidFill>
                  <a:srgbClr val="C00000"/>
                </a:solidFill>
              </a:rPr>
              <a:t>η</a:t>
            </a:r>
            <a:r>
              <a:rPr lang="en-US" b="1" baseline="-25000" dirty="0" smtClean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(3S</a:t>
            </a:r>
            <a:r>
              <a:rPr lang="en-US" b="1" dirty="0">
                <a:solidFill>
                  <a:srgbClr val="C00000"/>
                </a:solidFill>
              </a:rPr>
              <a:t>) </a:t>
            </a:r>
            <a:r>
              <a:rPr lang="en-US" b="0" dirty="0">
                <a:solidFill>
                  <a:srgbClr val="000066"/>
                </a:solidFill>
              </a:rPr>
              <a:t>and </a:t>
            </a:r>
            <a:r>
              <a:rPr lang="el-GR" b="1" dirty="0" smtClean="0">
                <a:solidFill>
                  <a:srgbClr val="C00000"/>
                </a:solidFill>
              </a:rPr>
              <a:t>η</a:t>
            </a:r>
            <a:r>
              <a:rPr lang="en-US" b="1" baseline="-25000" dirty="0" smtClean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(4S)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X(3940)&amp;X(4160)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PDG2018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0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T</a:t>
            </a:r>
            <a:r>
              <a:rPr lang="en-US" b="0" dirty="0" smtClean="0">
                <a:solidFill>
                  <a:srgbClr val="000066"/>
                </a:solidFill>
              </a:rPr>
              <a:t>he </a:t>
            </a:r>
            <a:r>
              <a:rPr lang="en-US" b="0" dirty="0">
                <a:solidFill>
                  <a:srgbClr val="000066"/>
                </a:solidFill>
              </a:rPr>
              <a:t>masses predicted by the potential models are ~</a:t>
            </a:r>
            <a:r>
              <a:rPr lang="en-US" b="0" dirty="0" smtClean="0">
                <a:solidFill>
                  <a:srgbClr val="000066"/>
                </a:solidFill>
              </a:rPr>
              <a:t>100-250 </a:t>
            </a:r>
            <a:r>
              <a:rPr lang="en-US" b="0" dirty="0">
                <a:solidFill>
                  <a:srgbClr val="000066"/>
                </a:solidFill>
              </a:rPr>
              <a:t>MeV higher than </a:t>
            </a:r>
            <a:r>
              <a:rPr lang="en-US" b="0" dirty="0" smtClean="0">
                <a:solidFill>
                  <a:srgbClr val="000066"/>
                </a:solidFill>
              </a:rPr>
              <a:t>observed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  </a:t>
            </a:r>
            <a:r>
              <a:rPr lang="en-US" b="0" i="1" dirty="0" smtClean="0">
                <a:solidFill>
                  <a:srgbClr val="000066"/>
                </a:solidFill>
              </a:rPr>
              <a:t>Theory </a:t>
            </a:r>
            <a:r>
              <a:rPr lang="en-US" b="0" i="1" dirty="0">
                <a:solidFill>
                  <a:srgbClr val="000066"/>
                </a:solidFill>
              </a:rPr>
              <a:t>probably needs more elaborated model to take into account charmonium </a:t>
            </a:r>
            <a:r>
              <a:rPr lang="en-US" b="0" i="1" dirty="0" smtClean="0">
                <a:solidFill>
                  <a:srgbClr val="000066"/>
                </a:solidFill>
              </a:rPr>
              <a:t>coupling </a:t>
            </a:r>
            <a:r>
              <a:rPr lang="en-US" b="0" i="1" dirty="0">
                <a:solidFill>
                  <a:srgbClr val="000066"/>
                </a:solidFill>
              </a:rPr>
              <a:t>to charmed meson </a:t>
            </a:r>
            <a:r>
              <a:rPr lang="en-US" b="0" i="1" dirty="0" smtClean="0">
                <a:solidFill>
                  <a:srgbClr val="000066"/>
                </a:solidFill>
              </a:rPr>
              <a:t>pairs</a:t>
            </a:r>
            <a:endParaRPr lang="ru-RU" b="0" i="1" dirty="0">
              <a:solidFill>
                <a:srgbClr val="000066"/>
              </a:solidFill>
            </a:endParaRPr>
          </a:p>
        </p:txBody>
      </p:sp>
      <p:sp>
        <p:nvSpPr>
          <p:cNvPr id="45" name="Text Box 71"/>
          <p:cNvSpPr txBox="1">
            <a:spLocks noChangeArrowheads="1"/>
          </p:cNvSpPr>
          <p:nvPr/>
        </p:nvSpPr>
        <p:spPr bwMode="auto">
          <a:xfrm>
            <a:off x="6297027" y="624909"/>
            <a:ext cx="1875373" cy="2530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sz="1100" b="1" i="1" dirty="0" smtClean="0"/>
              <a:t>PRL 100, 202001(2008)</a:t>
            </a:r>
            <a:endParaRPr lang="en-US" sz="1100" b="1" i="1" dirty="0"/>
          </a:p>
        </p:txBody>
      </p:sp>
      <p:pic>
        <p:nvPicPr>
          <p:cNvPr id="46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714" y="1518251"/>
            <a:ext cx="472320" cy="40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Номер слайда 4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12612</TotalTime>
  <Words>5673</Words>
  <Application>Microsoft Office PowerPoint</Application>
  <PresentationFormat>Экран (4:3)</PresentationFormat>
  <Paragraphs>1206</Paragraphs>
  <Slides>58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Тема Office</vt:lpstr>
      <vt:lpstr>Оформление по умолчанию</vt:lpstr>
      <vt:lpstr>Exotic quarkonium in e+e− collisions</vt:lpstr>
      <vt:lpstr>Слайд 2</vt:lpstr>
      <vt:lpstr>Слайд 3</vt:lpstr>
      <vt:lpstr>e+e− collisions at Charm factory BESIII        </vt:lpstr>
      <vt:lpstr>Слайд 5</vt:lpstr>
      <vt:lpstr>Слайд 6</vt:lpstr>
      <vt:lpstr>Слайд 7</vt:lpstr>
      <vt:lpstr>Слайд 8</vt:lpstr>
      <vt:lpstr>X(3940)&amp;X(4160) in e+e− → J/ D(*)D(*)</vt:lpstr>
      <vt:lpstr>Слайд 10</vt:lpstr>
      <vt:lpstr>Слайд 11</vt:lpstr>
      <vt:lpstr>New measurements of σ(e+e−→D(*)+D*−) via ISR</vt:lpstr>
      <vt:lpstr>The first angular analysis of  the e+e−→D*+D*−  process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BESIII: e+e−→ D0D*–π+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Bottomonium in standard quark model </vt:lpstr>
      <vt:lpstr>Vector bottomonium states</vt:lpstr>
      <vt:lpstr>χbJ(1P) χbJ(2P)</vt:lpstr>
      <vt:lpstr>ηb (1S) the ground state  of bottomonium</vt:lpstr>
      <vt:lpstr>Search for ϒ(1D)J</vt:lpstr>
      <vt:lpstr>Слайд 41</vt:lpstr>
      <vt:lpstr>Слайд 42</vt:lpstr>
      <vt:lpstr>Слайд 43</vt:lpstr>
      <vt:lpstr>Слайд 44</vt:lpstr>
      <vt:lpstr>Observation of large e+e–→ϒ(nS) π+ π– near ϒ(10860) </vt:lpstr>
      <vt:lpstr>Слайд 46</vt:lpstr>
      <vt:lpstr>Слайд 47</vt:lpstr>
      <vt:lpstr>Слайд 48</vt:lpstr>
      <vt:lpstr>Слайд 49</vt:lpstr>
      <vt:lpstr>Energy scans: search for Yb states</vt:lpstr>
      <vt:lpstr>Слайд 51</vt:lpstr>
      <vt:lpstr>Слайд 52</vt:lpstr>
      <vt:lpstr>Слайд 53</vt:lpstr>
      <vt:lpstr>Слайд 54</vt:lpstr>
      <vt:lpstr>Слайд 55</vt:lpstr>
      <vt:lpstr>To be done at Super-B &amp; Super c-τ Factories</vt:lpstr>
      <vt:lpstr>In conclusion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production of hadron resonances in e+e− collisions</dc:title>
  <dc:creator>Galya</dc:creator>
  <cp:lastModifiedBy>Галина</cp:lastModifiedBy>
  <cp:revision>468</cp:revision>
  <dcterms:created xsi:type="dcterms:W3CDTF">2017-09-04T13:40:05Z</dcterms:created>
  <dcterms:modified xsi:type="dcterms:W3CDTF">2018-09-16T18:02:30Z</dcterms:modified>
</cp:coreProperties>
</file>