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1"/>
  </p:sldMasterIdLst>
  <p:notesMasterIdLst>
    <p:notesMasterId r:id="rId13"/>
  </p:notesMasterIdLst>
  <p:sldIdLst>
    <p:sldId id="256" r:id="rId2"/>
    <p:sldId id="257" r:id="rId3"/>
    <p:sldId id="258" r:id="rId4"/>
    <p:sldId id="259" r:id="rId5"/>
    <p:sldId id="260" r:id="rId6"/>
    <p:sldId id="261" r:id="rId7"/>
    <p:sldId id="266" r:id="rId8"/>
    <p:sldId id="262" r:id="rId9"/>
    <p:sldId id="264" r:id="rId10"/>
    <p:sldId id="265" r:id="rId11"/>
    <p:sldId id="263"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62606"/>
  </p:normalViewPr>
  <p:slideViewPr>
    <p:cSldViewPr snapToGrid="0">
      <p:cViewPr varScale="1">
        <p:scale>
          <a:sx n="74" d="100"/>
          <a:sy n="74" d="100"/>
        </p:scale>
        <p:origin x="1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BF912-3940-BE41-A07D-1C1D89942F9A}" type="datetimeFigureOut">
              <a:rPr lang="ru-RU" smtClean="0"/>
              <a:t>28.10.2024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D7010-6A89-DC49-BD6B-4A73085367B9}" type="slidenum">
              <a:rPr lang="ru-RU" smtClean="0"/>
              <a:t>‹#›</a:t>
            </a:fld>
            <a:endParaRPr lang="ru-RU"/>
          </a:p>
        </p:txBody>
      </p:sp>
    </p:spTree>
    <p:extLst>
      <p:ext uri="{BB962C8B-B14F-4D97-AF65-F5344CB8AC3E}">
        <p14:creationId xmlns:p14="http://schemas.microsoft.com/office/powerpoint/2010/main" val="36959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1D7010-6A89-DC49-BD6B-4A73085367B9}" type="slidenum">
              <a:rPr lang="ru-RU" smtClean="0"/>
              <a:t>1</a:t>
            </a:fld>
            <a:endParaRPr lang="ru-RU"/>
          </a:p>
        </p:txBody>
      </p:sp>
    </p:spTree>
    <p:extLst>
      <p:ext uri="{BB962C8B-B14F-4D97-AF65-F5344CB8AC3E}">
        <p14:creationId xmlns:p14="http://schemas.microsoft.com/office/powerpoint/2010/main" val="264262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Далее переходим к заключительному, но очень важному этапу, а именно к интеграции с системой инвентаризации </a:t>
            </a:r>
            <a:r>
              <a:rPr lang="en-US" dirty="0" err="1"/>
              <a:t>iTop</a:t>
            </a:r>
            <a:r>
              <a:rPr lang="ru-RU" dirty="0"/>
              <a:t>. В ЛИТ данная система используется для учета серверного оборудования. В рамках интеграции разрабатываемого решения с </a:t>
            </a:r>
            <a:r>
              <a:rPr lang="en-US" dirty="0" err="1"/>
              <a:t>iTop</a:t>
            </a:r>
            <a:r>
              <a:rPr lang="en-US" dirty="0"/>
              <a:t> </a:t>
            </a:r>
            <a:r>
              <a:rPr lang="ru-RU" dirty="0"/>
              <a:t>необходимо выполнить несколько подзадач. Первая – автоматизированное добавление сервера в реестр учета. После этапа тестирования и формирования логов добавляем новый сервер посредством </a:t>
            </a:r>
            <a:r>
              <a:rPr lang="en-US" dirty="0" err="1"/>
              <a:t>api</a:t>
            </a:r>
            <a:r>
              <a:rPr lang="en-US" dirty="0"/>
              <a:t> </a:t>
            </a:r>
            <a:r>
              <a:rPr lang="en-US" dirty="0" err="1"/>
              <a:t>iTop</a:t>
            </a:r>
            <a:r>
              <a:rPr lang="ru-RU" dirty="0"/>
              <a:t>. Заносим поля из разделов Основное, Спецификация и Даты.</a:t>
            </a:r>
            <a:endParaRPr lang="en-US" dirty="0"/>
          </a:p>
          <a:p>
            <a:endParaRPr lang="en-US" dirty="0"/>
          </a:p>
          <a:p>
            <a:endParaRPr lang="en-US" dirty="0"/>
          </a:p>
          <a:p>
            <a:r>
              <a:rPr lang="ru-RU" dirty="0"/>
              <a:t>предполагается, что система будет автоматически создавать запись о сервере со всеми полями и заполнять большинство полей. оставшуюся часть будет заполнять техник самостоятельно. сам отчет добавляется в раздел «документы» для созданной записи</a:t>
            </a:r>
            <a:endParaRPr lang="en-US" dirty="0"/>
          </a:p>
          <a:p>
            <a:endParaRPr lang="en-US" dirty="0"/>
          </a:p>
          <a:p>
            <a:r>
              <a:rPr lang="en" dirty="0"/>
              <a:t>Next, we move on to the final, but very important stage, namely, integration with the </a:t>
            </a:r>
            <a:r>
              <a:rPr lang="en" dirty="0" err="1"/>
              <a:t>iTop</a:t>
            </a:r>
            <a:r>
              <a:rPr lang="en" dirty="0"/>
              <a:t> inventory system. In LIT, this system is used to account for server equipment. As part of the integration of the solution being developed with </a:t>
            </a:r>
            <a:r>
              <a:rPr lang="en" dirty="0" err="1"/>
              <a:t>iTop</a:t>
            </a:r>
            <a:r>
              <a:rPr lang="en" dirty="0"/>
              <a:t>, several subtasks must be completed. The first is the automated addition of a server to the </a:t>
            </a:r>
            <a:r>
              <a:rPr lang="en-US" dirty="0"/>
              <a:t>inventory system</a:t>
            </a:r>
            <a:r>
              <a:rPr lang="en" dirty="0"/>
              <a:t>. After the testing stage and the formation of logs, we add a new server via the </a:t>
            </a:r>
            <a:r>
              <a:rPr lang="en" dirty="0" err="1"/>
              <a:t>iTop</a:t>
            </a:r>
            <a:r>
              <a:rPr lang="en" dirty="0"/>
              <a:t> API. We enter fields from the Main, Specification and Dates sections.</a:t>
            </a:r>
          </a:p>
        </p:txBody>
      </p:sp>
      <p:sp>
        <p:nvSpPr>
          <p:cNvPr id="4" name="Номер слайда 3"/>
          <p:cNvSpPr>
            <a:spLocks noGrp="1"/>
          </p:cNvSpPr>
          <p:nvPr>
            <p:ph type="sldNum" sz="quarter" idx="5"/>
          </p:nvPr>
        </p:nvSpPr>
        <p:spPr/>
        <p:txBody>
          <a:bodyPr/>
          <a:lstStyle/>
          <a:p>
            <a:fld id="{F91D7010-6A89-DC49-BD6B-4A73085367B9}" type="slidenum">
              <a:rPr lang="ru-RU" smtClean="0"/>
              <a:t>10</a:t>
            </a:fld>
            <a:endParaRPr lang="ru-RU"/>
          </a:p>
        </p:txBody>
      </p:sp>
    </p:spTree>
    <p:extLst>
      <p:ext uri="{BB962C8B-B14F-4D97-AF65-F5344CB8AC3E}">
        <p14:creationId xmlns:p14="http://schemas.microsoft.com/office/powerpoint/2010/main" val="71339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F91D7010-6A89-DC49-BD6B-4A73085367B9}" type="slidenum">
              <a:rPr lang="ru-RU" smtClean="0"/>
              <a:t>11</a:t>
            </a:fld>
            <a:endParaRPr lang="ru-RU"/>
          </a:p>
        </p:txBody>
      </p:sp>
    </p:spTree>
    <p:extLst>
      <p:ext uri="{BB962C8B-B14F-4D97-AF65-F5344CB8AC3E}">
        <p14:creationId xmlns:p14="http://schemas.microsoft.com/office/powerpoint/2010/main" val="297668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u="none" strike="noStrike" dirty="0">
                <a:effectLst/>
                <a:latin typeface="YS Text"/>
              </a:rPr>
              <a:t>В связи с уходом многих брендов было принято решение попробовать закупать отдельные серверные компоненты и собирать сервера самостоятельно.</a:t>
            </a:r>
            <a:r>
              <a:rPr lang="ru-RU" sz="1800" b="0" i="0" u="none" strike="noStrike" dirty="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Для обеспечения стабильной и бесперебойной работы нового оборудования критически важно провести тестирование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обранного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сервера как единое целое перед вводом оборудования в эксплуатацию и своевременно обнаруживать и устранять проблемы в работе серверного оборудования. Поэтому основные планируемые работы в рамках выбранной темы направлены на развитие систем тестирования и мониторинга серверного оборудования ОИЯИ, включая разработку сборщиков данных и подготовку утилит для тестирования компонентов оборудования. Данная тема является актуальной, поскольку результаты закупки оборудования и качество его работы напрямую зависит от качества тестирования и мониторинга.</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Due to the departure of many brands, we decided to try purchasing individual server components and assembling servers by ourselves. To ensure stable and uninterrupted operation of new equipment, it is critically important to test the assembled server before putting the equipment into operation and to rapidly detect and eliminate problems in the operation of the server equipment. Therefore, the main planned work within the framework of the selected topic is aimed at developing testing and monitoring systems for JINR server equipment, including the development of data collectors and the preparation of utilities for testing equipment components. This topic is relevant, since the results of equipment purchase and the quality of its operation directly depend on the quality of testing and monitoring.</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F91D7010-6A89-DC49-BD6B-4A73085367B9}" type="slidenum">
              <a:rPr lang="ru-RU" smtClean="0"/>
              <a:t>2</a:t>
            </a:fld>
            <a:endParaRPr lang="ru-RU"/>
          </a:p>
        </p:txBody>
      </p:sp>
    </p:spTree>
    <p:extLst>
      <p:ext uri="{BB962C8B-B14F-4D97-AF65-F5344CB8AC3E}">
        <p14:creationId xmlns:p14="http://schemas.microsoft.com/office/powerpoint/2010/main" val="294434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рамках выбранной темы была поставлена следующая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разработать программное решение для тестирования серверного оборудования перед его вводом в эксплуатацию.</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Для достижения поставленной цели были выделены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10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1000"/>
              </a:spcAft>
            </a:pPr>
            <a:r>
              <a:rPr lang="en" sz="1800" b="0" dirty="0">
                <a:effectLst/>
                <a:latin typeface="Times New Roman" panose="02020603050405020304" pitchFamily="18" charset="0"/>
                <a:ea typeface="Times New Roman" panose="02020603050405020304" pitchFamily="18" charset="0"/>
                <a:cs typeface="Times New Roman" panose="02020603050405020304" pitchFamily="18" charset="0"/>
              </a:rPr>
              <a:t>Within the area of the chosen topic, the following goal was set: to develop a software solution for testing server equipment before its commissioning. To achieve the set goal, tasks were identified.</a:t>
            </a:r>
            <a:endParaRPr lang="ru-RU"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F91D7010-6A89-DC49-BD6B-4A73085367B9}" type="slidenum">
              <a:rPr lang="ru-RU" smtClean="0"/>
              <a:t>3</a:t>
            </a:fld>
            <a:endParaRPr lang="ru-RU"/>
          </a:p>
        </p:txBody>
      </p:sp>
    </p:spTree>
    <p:extLst>
      <p:ext uri="{BB962C8B-B14F-4D97-AF65-F5344CB8AC3E}">
        <p14:creationId xmlns:p14="http://schemas.microsoft.com/office/powerpoint/2010/main" val="12999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 слайде представлен схематичный график частоты выхода из строя оборудования на различных этапах его жизненного цикла. После производства на фабрике и первичных тестов покупатель получает оборудование в момент времени, отмеченный синей звездой. Будем считать, что момент ввода оборудования в эксплуатацию должен быть моментом времени, отмеченным красной звездой. Этот момент выбран не случайно – график частоты выхода из строя выходит на плато. Таким образом, задача сводится к поиску длины промежутка от синей до красной звезды. Данный временной промежуток эквивалентен времени тестирования оборудования.</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slide shows a schematic graph of the equipment failure rate at various stages of its life cycle. After production at the factory and initial testing, the buyer receives the equipment at the time marked with a blue star. Let's assume that the moment of putting the equipment into operation should be the time marked with a red star. This moment was not chosen by chance - the graph of the failure rate reaches a plateau. Thus, the task is reduced to finding the length of the interval from the blue to the red star. This time interval is equivalent to the equipment testing time.</a:t>
            </a:r>
          </a:p>
        </p:txBody>
      </p:sp>
      <p:sp>
        <p:nvSpPr>
          <p:cNvPr id="4" name="Номер слайда 3"/>
          <p:cNvSpPr>
            <a:spLocks noGrp="1"/>
          </p:cNvSpPr>
          <p:nvPr>
            <p:ph type="sldNum" sz="quarter" idx="5"/>
          </p:nvPr>
        </p:nvSpPr>
        <p:spPr/>
        <p:txBody>
          <a:bodyPr/>
          <a:lstStyle/>
          <a:p>
            <a:fld id="{F91D7010-6A89-DC49-BD6B-4A73085367B9}" type="slidenum">
              <a:rPr lang="ru-RU" smtClean="0"/>
              <a:t>4</a:t>
            </a:fld>
            <a:endParaRPr lang="ru-RU"/>
          </a:p>
        </p:txBody>
      </p:sp>
    </p:spTree>
    <p:extLst>
      <p:ext uri="{BB962C8B-B14F-4D97-AF65-F5344CB8AC3E}">
        <p14:creationId xmlns:p14="http://schemas.microsoft.com/office/powerpoint/2010/main" val="315299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качестве метода тестирования выбран метод ускоренно</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проверки надежности электронных компонентов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HASS</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 нашем случае он подразумевает использование температуры тестируемого компонента в качестве изменяемого параметра. Метод применяется для ускорения процессов деградации материалов и компонентов. Из стандартов ВВС США были взяты две эмпирические формулы (1,2),</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описывающие методику тестирования. </a:t>
            </a:r>
          </a:p>
          <a:p>
            <a:pPr indent="449580">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первом случае по достижении максимальной температуры она фиксируется на определенное время.  В качестве примера было рассчитано время тестирования одного конкретной модели процессора.  Для достижения надежности 99</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компонент следует тестировать 12 дней.</a:t>
            </a:r>
          </a:p>
          <a:p>
            <a:pPr indent="449580">
              <a:lnSpc>
                <a:spcPct val="115000"/>
              </a:lnSpc>
              <a:spcAft>
                <a:spcPts val="100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Во втором случае проводится так называемое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термоциклирование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 заданной периодичностью происходит нагревание и охлаждение тестируемого компонента. При использовании данного метода тестирование с той же надежность займет 9 часов.</a:t>
            </a:r>
          </a:p>
          <a:p>
            <a:pPr indent="449580">
              <a:lnSpc>
                <a:spcPct val="115000"/>
              </a:lnSpc>
              <a:spcAft>
                <a:spcPts val="100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Из полученных данных можно сделать следующий вывод – если есть возможность быстро изменять температуру, то используем второй метод, если нет – первый.</a:t>
            </a:r>
          </a:p>
          <a:p>
            <a:pPr indent="449580">
              <a:lnSpc>
                <a:spcPct val="115000"/>
              </a:lnSpc>
              <a:spcAft>
                <a:spcPts val="100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!!!нагреваем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программно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нагружая!!!</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The HASS method of accelerated reliability testing of electronic components was chosen as the testing method. In our case, it involves using the temperature of the tested component as a variable parameter. The method is used to accelerate the degradation processes of materials and components. Two empirical formulas (1,2) were taken from the US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military </a:t>
            </a: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standards to describe the testing methodology. For processor heating we use synthetic stress tests.</a:t>
            </a:r>
          </a:p>
          <a:p>
            <a:pPr indent="449580">
              <a:lnSpc>
                <a:spcPct val="115000"/>
              </a:lnSpc>
              <a:spcAft>
                <a:spcPts val="1000"/>
              </a:spcAft>
            </a:pPr>
            <a:endParaRPr lang="e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In the first case, upon reaching the maximum temperature, it is fixed for a certain time. As an example, the testing time of one specific processor model was calculated. To achieve 99% reliability, the component should be tested for 12 days.</a:t>
            </a:r>
          </a:p>
          <a:p>
            <a:pPr indent="449580">
              <a:lnSpc>
                <a:spcPct val="115000"/>
              </a:lnSpc>
              <a:spcAft>
                <a:spcPts val="1000"/>
              </a:spcAft>
            </a:pPr>
            <a:endParaRPr lang="e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In the second case, so-called thermal cycling is carried out: the tested component is heated and cooled at a specified frequency. When using this method, testing with the same reliability will take 9 hours.</a:t>
            </a:r>
          </a:p>
          <a:p>
            <a:pPr indent="449580">
              <a:lnSpc>
                <a:spcPct val="115000"/>
              </a:lnSpc>
              <a:spcAft>
                <a:spcPts val="1000"/>
              </a:spcAft>
            </a:pPr>
            <a:endParaRPr lang="e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15000"/>
              </a:lnSpc>
              <a:spcAft>
                <a:spcPts val="1000"/>
              </a:spcAft>
            </a:pPr>
            <a:r>
              <a:rPr lang="en" sz="1800" dirty="0">
                <a:effectLst/>
                <a:latin typeface="Times New Roman" panose="02020603050405020304" pitchFamily="18" charset="0"/>
                <a:ea typeface="Times New Roman" panose="02020603050405020304" pitchFamily="18" charset="0"/>
                <a:cs typeface="Times New Roman" panose="02020603050405020304" pitchFamily="18" charset="0"/>
              </a:rPr>
              <a:t>From the data obtained, the following conclusion can be made - if it is possible to quickly change the temperature, then we use the second method, if not - the first.</a:t>
            </a:r>
          </a:p>
        </p:txBody>
      </p:sp>
      <p:sp>
        <p:nvSpPr>
          <p:cNvPr id="4" name="Номер слайда 3"/>
          <p:cNvSpPr>
            <a:spLocks noGrp="1"/>
          </p:cNvSpPr>
          <p:nvPr>
            <p:ph type="sldNum" sz="quarter" idx="5"/>
          </p:nvPr>
        </p:nvSpPr>
        <p:spPr/>
        <p:txBody>
          <a:bodyPr/>
          <a:lstStyle/>
          <a:p>
            <a:fld id="{F91D7010-6A89-DC49-BD6B-4A73085367B9}" type="slidenum">
              <a:rPr lang="ru-RU" smtClean="0"/>
              <a:t>5</a:t>
            </a:fld>
            <a:endParaRPr lang="ru-RU"/>
          </a:p>
        </p:txBody>
      </p:sp>
    </p:spTree>
    <p:extLst>
      <p:ext uri="{BB962C8B-B14F-4D97-AF65-F5344CB8AC3E}">
        <p14:creationId xmlns:p14="http://schemas.microsoft.com/office/powerpoint/2010/main" val="391522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Существует огромное количество средств тестирования, и каждое проверить невозможно, поэтому выбрано несколько наиболее популярных. Изначально рассматривались только бесплатные решения, однако утилита </a:t>
            </a:r>
            <a:r>
              <a:rPr lang="ru-RU" dirty="0" err="1"/>
              <a:t>g</a:t>
            </a:r>
            <a:r>
              <a:rPr lang="en-US" dirty="0" err="1"/>
              <a:t>eekbench</a:t>
            </a:r>
            <a:r>
              <a:rPr lang="en-US" dirty="0"/>
              <a:t> </a:t>
            </a:r>
            <a:r>
              <a:rPr lang="ru-RU" dirty="0"/>
              <a:t>является очень популярным решением, поэтому она включена в список сравнения.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В качестве критериев оценки выбраны доступность и возможность тестирования того или иного компонента и некоторые особенности. На основе полученных данных решено использовать </a:t>
            </a:r>
            <a:r>
              <a:rPr lang="ru-RU" sz="1200" i="1" dirty="0" err="1">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tress</a:t>
            </a:r>
            <a:r>
              <a:rPr lang="ru-RU"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ng</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для проверки работы системы мониторинга и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Phoronix</a:t>
            </a:r>
            <a:r>
              <a:rPr lang="ru-RU"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i="1"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est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Suite</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в конечной версии решения.</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effectLst/>
                <a:latin typeface="Calibri" panose="020F0502020204030204" pitchFamily="34" charset="0"/>
                <a:ea typeface="Times New Roman" panose="02020603050405020304" pitchFamily="18" charset="0"/>
                <a:cs typeface="Times New Roman" panose="02020603050405020304" pitchFamily="18" charset="0"/>
              </a:rPr>
              <a:t>There are a huge number of testing tools, and it is impossible to test each one, so several of the most popular ones were selected. Initially, only free solutions were considered, but the </a:t>
            </a:r>
            <a:r>
              <a:rPr lang="en" sz="1200" dirty="0" err="1">
                <a:effectLst/>
                <a:latin typeface="Calibri" panose="020F0502020204030204" pitchFamily="34" charset="0"/>
                <a:ea typeface="Times New Roman" panose="02020603050405020304" pitchFamily="18" charset="0"/>
                <a:cs typeface="Times New Roman" panose="02020603050405020304" pitchFamily="18" charset="0"/>
              </a:rPr>
              <a:t>geekbench</a:t>
            </a:r>
            <a:r>
              <a:rPr lang="en" sz="1200" dirty="0">
                <a:effectLst/>
                <a:latin typeface="Calibri" panose="020F0502020204030204" pitchFamily="34" charset="0"/>
                <a:ea typeface="Times New Roman" panose="02020603050405020304" pitchFamily="18" charset="0"/>
                <a:cs typeface="Times New Roman" panose="02020603050405020304" pitchFamily="18" charset="0"/>
              </a:rPr>
              <a:t> utility is a very popular solution, so it is included in the comparison list. The evaluation criteria were the availability and possibility of testing a particular component and some features. Based on the data obtained, it was decided to use stress-ng to test the operation of the monitoring.</a:t>
            </a:r>
          </a:p>
        </p:txBody>
      </p:sp>
      <p:sp>
        <p:nvSpPr>
          <p:cNvPr id="4" name="Номер слайда 3"/>
          <p:cNvSpPr>
            <a:spLocks noGrp="1"/>
          </p:cNvSpPr>
          <p:nvPr>
            <p:ph type="sldNum" sz="quarter" idx="5"/>
          </p:nvPr>
        </p:nvSpPr>
        <p:spPr/>
        <p:txBody>
          <a:bodyPr/>
          <a:lstStyle/>
          <a:p>
            <a:fld id="{F91D7010-6A89-DC49-BD6B-4A73085367B9}" type="slidenum">
              <a:rPr lang="ru-RU" smtClean="0"/>
              <a:t>6</a:t>
            </a:fld>
            <a:endParaRPr lang="ru-RU"/>
          </a:p>
        </p:txBody>
      </p:sp>
    </p:spTree>
    <p:extLst>
      <p:ext uri="{BB962C8B-B14F-4D97-AF65-F5344CB8AC3E}">
        <p14:creationId xmlns:p14="http://schemas.microsoft.com/office/powerpoint/2010/main" val="71814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the picture we can see a diagram showing the logic of testing process. Process includes 3 different servers. The first one is the Test server. Test package has shell script named Install for dependencies installing, python script named Stress for test run and some shell scripts to push metrics to database. Installing script creates a instance of Node exporter for metrics generation and runs Stress script. Stress script performs calibration run, than evaluates test duration and launches full test. During test script writes log file with useful info. By itself Prometheus implements pull-like model of collecting metrics. That’s the reason we have Prometheus </a:t>
            </a:r>
            <a:r>
              <a:rPr lang="en-US" dirty="0" err="1"/>
              <a:t>Pushgateway</a:t>
            </a:r>
            <a:r>
              <a:rPr lang="en-US" dirty="0"/>
              <a:t>, it gives an ability to move to push-like model. When test run completed, Stress script send creates a record of tested server in </a:t>
            </a:r>
            <a:r>
              <a:rPr lang="en-US" dirty="0" err="1"/>
              <a:t>iTop</a:t>
            </a:r>
            <a:r>
              <a:rPr lang="en-US" dirty="0"/>
              <a:t> system and links log file to it.</a:t>
            </a:r>
          </a:p>
        </p:txBody>
      </p:sp>
      <p:sp>
        <p:nvSpPr>
          <p:cNvPr id="4" name="Номер слайда 3"/>
          <p:cNvSpPr>
            <a:spLocks noGrp="1"/>
          </p:cNvSpPr>
          <p:nvPr>
            <p:ph type="sldNum" sz="quarter" idx="5"/>
          </p:nvPr>
        </p:nvSpPr>
        <p:spPr/>
        <p:txBody>
          <a:bodyPr/>
          <a:lstStyle/>
          <a:p>
            <a:fld id="{F91D7010-6A89-DC49-BD6B-4A73085367B9}" type="slidenum">
              <a:rPr lang="ru-RU" smtClean="0"/>
              <a:t>7</a:t>
            </a:fld>
            <a:endParaRPr lang="ru-RU"/>
          </a:p>
        </p:txBody>
      </p:sp>
    </p:spTree>
    <p:extLst>
      <p:ext uri="{BB962C8B-B14F-4D97-AF65-F5344CB8AC3E}">
        <p14:creationId xmlns:p14="http://schemas.microsoft.com/office/powerpoint/2010/main" val="252651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Система мониторинга на базе стека технологий </a:t>
            </a:r>
            <a:r>
              <a:rPr lang="en-US" sz="1800" i="1" dirty="0">
                <a:effectLst/>
                <a:latin typeface="Times New Roman" panose="02020603050405020304" pitchFamily="18" charset="0"/>
                <a:ea typeface="Times New Roman" panose="02020603050405020304" pitchFamily="18" charset="0"/>
              </a:rPr>
              <a:t>Prometheus</a:t>
            </a:r>
            <a:r>
              <a:rPr lang="ru-RU" sz="1800" i="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Grafana</a:t>
            </a:r>
            <a:r>
              <a:rPr lang="ru-RU" sz="1800" i="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Node Exporter</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была развернута на виртуальной машине в облаке ОИЯИ. </a:t>
            </a:r>
          </a:p>
          <a:p>
            <a:r>
              <a:rPr lang="ru-RU" sz="1800" dirty="0">
                <a:effectLst/>
                <a:latin typeface="Times New Roman" panose="02020603050405020304" pitchFamily="18" charset="0"/>
                <a:ea typeface="Times New Roman" panose="02020603050405020304" pitchFamily="18" charset="0"/>
              </a:rPr>
              <a:t>Тестовый запуск системы мониторинга был произведен на примере одного из серверов для одного компонента (а именно процессора).</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 sz="1800" dirty="0">
                <a:effectLst/>
                <a:latin typeface="Times New Roman" panose="02020603050405020304" pitchFamily="18" charset="0"/>
                <a:ea typeface="Times New Roman" panose="02020603050405020304" pitchFamily="18" charset="0"/>
              </a:rPr>
              <a:t>The monitoring system based on the Prometheus, Grafana, Node Exporter technology stack was deployed on a virtual machine in the JINR cloud.</a:t>
            </a:r>
          </a:p>
          <a:p>
            <a:r>
              <a:rPr lang="en" sz="1800" dirty="0">
                <a:effectLst/>
                <a:latin typeface="Times New Roman" panose="02020603050405020304" pitchFamily="18" charset="0"/>
                <a:ea typeface="Times New Roman" panose="02020603050405020304" pitchFamily="18" charset="0"/>
              </a:rPr>
              <a:t>A test run of the monitoring system was performed using one of the servers for one component ( processor).</a:t>
            </a:r>
            <a:r>
              <a:rPr lang="ru-RU"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Upper graph shows to us CPU utilization during the process and the lower shows temperature by CPU cores.</a:t>
            </a:r>
            <a:endParaRPr lang="ru-RU" sz="18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F91D7010-6A89-DC49-BD6B-4A73085367B9}" type="slidenum">
              <a:rPr lang="ru-RU" smtClean="0"/>
              <a:t>8</a:t>
            </a:fld>
            <a:endParaRPr lang="ru-RU"/>
          </a:p>
        </p:txBody>
      </p:sp>
    </p:spTree>
    <p:extLst>
      <p:ext uri="{BB962C8B-B14F-4D97-AF65-F5344CB8AC3E}">
        <p14:creationId xmlns:p14="http://schemas.microsoft.com/office/powerpoint/2010/main" val="234461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Журналы тестирования записываются с момента запуска скрипта тестирования и до момента его завершения. В них записывается следующая информация: имя сервера, его адрес, количество ядер, время запуска калибровочного теста, максимальная и минимальная температуры во время тестирования, скорость изменения температуры, предполагаемое число циклов и время тестирования. также в этот файл записываются результаты циклов, они помогут понять, возникли ли какие-то ошибки на этапе тестирования.</a:t>
            </a:r>
            <a:r>
              <a:rPr lang="en-US" dirty="0"/>
              <a:t> </a:t>
            </a:r>
            <a:r>
              <a:rPr lang="ru-RU" dirty="0"/>
              <a:t>Также в начале и конце файла располагаются ссылки на мониторинг в подсистеме </a:t>
            </a:r>
            <a:r>
              <a:rPr lang="en-US" dirty="0"/>
              <a:t>Grafana</a:t>
            </a:r>
            <a:r>
              <a:rPr lang="ru-RU" dirty="0"/>
              <a:t>.</a:t>
            </a:r>
            <a:endParaRPr lang="en-US" dirty="0"/>
          </a:p>
          <a:p>
            <a:endParaRPr lang="en-US" dirty="0"/>
          </a:p>
          <a:p>
            <a:r>
              <a:rPr lang="en" dirty="0"/>
              <a:t>Test logs are recorded from the moment the testing script is launched until its completion. The record</a:t>
            </a:r>
            <a:r>
              <a:rPr lang="en-US" dirty="0"/>
              <a:t>s include</a:t>
            </a:r>
            <a:r>
              <a:rPr lang="en" dirty="0"/>
              <a:t> the following information: server name, its address, number of cores, calibration test launch time, maximum and minimum temperatures during testing, temperature change rate, estimated number of cycles and testing time. The results of the cycles are also recorded in this file, they will help to understand whether any errors occurred during the testing stage. Also at the beginning and end of the file there are links to corresponding dashboards in the Grafana.</a:t>
            </a:r>
            <a:endParaRPr lang="ru-RU" dirty="0"/>
          </a:p>
        </p:txBody>
      </p:sp>
      <p:sp>
        <p:nvSpPr>
          <p:cNvPr id="4" name="Номер слайда 3"/>
          <p:cNvSpPr>
            <a:spLocks noGrp="1"/>
          </p:cNvSpPr>
          <p:nvPr>
            <p:ph type="sldNum" sz="quarter" idx="5"/>
          </p:nvPr>
        </p:nvSpPr>
        <p:spPr/>
        <p:txBody>
          <a:bodyPr/>
          <a:lstStyle/>
          <a:p>
            <a:fld id="{F91D7010-6A89-DC49-BD6B-4A73085367B9}" type="slidenum">
              <a:rPr lang="ru-RU" smtClean="0"/>
              <a:t>9</a:t>
            </a:fld>
            <a:endParaRPr lang="ru-RU"/>
          </a:p>
        </p:txBody>
      </p:sp>
    </p:spTree>
    <p:extLst>
      <p:ext uri="{BB962C8B-B14F-4D97-AF65-F5344CB8AC3E}">
        <p14:creationId xmlns:p14="http://schemas.microsoft.com/office/powerpoint/2010/main" val="207759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A2BBEF-36B7-4EA6-F356-D944B6ED327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B04E3D7-F221-E7CE-F402-3F38B4F7D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DB7C180-6732-3AAE-430E-15E52C981FF0}"/>
              </a:ext>
            </a:extLst>
          </p:cNvPr>
          <p:cNvSpPr>
            <a:spLocks noGrp="1"/>
          </p:cNvSpPr>
          <p:nvPr>
            <p:ph type="dt" sz="half" idx="10"/>
          </p:nvPr>
        </p:nvSpPr>
        <p:spPr/>
        <p:txBody>
          <a:bodyPr/>
          <a:lstStyle/>
          <a:p>
            <a:fld id="{0999C3AB-1C5D-496C-9104-FE9846FEA1C5}" type="datetime1">
              <a:rPr lang="en-US" smtClean="0"/>
              <a:t>10/28/24</a:t>
            </a:fld>
            <a:endParaRPr lang="en-US" dirty="0"/>
          </a:p>
        </p:txBody>
      </p:sp>
      <p:sp>
        <p:nvSpPr>
          <p:cNvPr id="5" name="Нижний колонтитул 4">
            <a:extLst>
              <a:ext uri="{FF2B5EF4-FFF2-40B4-BE49-F238E27FC236}">
                <a16:creationId xmlns:a16="http://schemas.microsoft.com/office/drawing/2014/main" id="{1CFCCC9E-B8C0-9231-DDA3-573D75267FA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C2477FCF-BAEF-09AA-9351-CEA39CD05CE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06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9DAFD-2D41-4F5F-1F20-24A436F49BD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F90DC8E-FDE4-E8A4-D46A-95855D4427F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CFAAA5-5D14-CDD7-410B-D7DC3C23A462}"/>
              </a:ext>
            </a:extLst>
          </p:cNvPr>
          <p:cNvSpPr>
            <a:spLocks noGrp="1"/>
          </p:cNvSpPr>
          <p:nvPr>
            <p:ph type="dt" sz="half" idx="10"/>
          </p:nvPr>
        </p:nvSpPr>
        <p:spPr/>
        <p:txBody>
          <a:bodyPr/>
          <a:lstStyle/>
          <a:p>
            <a:fld id="{620CE441-E3E8-4594-94EF-23A9181879FC}" type="datetime1">
              <a:rPr lang="en-US" smtClean="0"/>
              <a:t>10/28/24</a:t>
            </a:fld>
            <a:endParaRPr lang="en-US" dirty="0"/>
          </a:p>
        </p:txBody>
      </p:sp>
      <p:sp>
        <p:nvSpPr>
          <p:cNvPr id="5" name="Нижний колонтитул 4">
            <a:extLst>
              <a:ext uri="{FF2B5EF4-FFF2-40B4-BE49-F238E27FC236}">
                <a16:creationId xmlns:a16="http://schemas.microsoft.com/office/drawing/2014/main" id="{09CA4CAF-C88C-75C5-D4AB-21EB761E3C6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FD4760B-7DB8-BFFC-A8C5-25F856B0A1E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94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1099518-4883-B2F1-6FE1-687ECF59AE6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9AFD23-DDA3-C7CA-35F6-77CBEE8F530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4CBA618-45C1-FC7C-05DD-2F5E04686B6A}"/>
              </a:ext>
            </a:extLst>
          </p:cNvPr>
          <p:cNvSpPr>
            <a:spLocks noGrp="1"/>
          </p:cNvSpPr>
          <p:nvPr>
            <p:ph type="dt" sz="half" idx="10"/>
          </p:nvPr>
        </p:nvSpPr>
        <p:spPr/>
        <p:txBody>
          <a:bodyPr/>
          <a:lstStyle/>
          <a:p>
            <a:fld id="{04D35A4C-6E8D-481A-B8EC-FA3A0BA00310}" type="datetime1">
              <a:rPr lang="en-US" smtClean="0"/>
              <a:t>10/28/24</a:t>
            </a:fld>
            <a:endParaRPr lang="en-US" dirty="0"/>
          </a:p>
        </p:txBody>
      </p:sp>
      <p:sp>
        <p:nvSpPr>
          <p:cNvPr id="5" name="Нижний колонтитул 4">
            <a:extLst>
              <a:ext uri="{FF2B5EF4-FFF2-40B4-BE49-F238E27FC236}">
                <a16:creationId xmlns:a16="http://schemas.microsoft.com/office/drawing/2014/main" id="{133528B9-F072-8AFF-CEB2-D1F01A63D222}"/>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23B53FB5-9EFE-4819-28BF-3E1725964A1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85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1E0D7-013F-2799-61DF-F6A9022014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4DCB8ED-E004-DCA3-623E-09A307351E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8A69FC-5D0A-A97C-ACF4-7CF004BBC314}"/>
              </a:ext>
            </a:extLst>
          </p:cNvPr>
          <p:cNvSpPr>
            <a:spLocks noGrp="1"/>
          </p:cNvSpPr>
          <p:nvPr>
            <p:ph type="dt" sz="half" idx="10"/>
          </p:nvPr>
        </p:nvSpPr>
        <p:spPr/>
        <p:txBody>
          <a:bodyPr/>
          <a:lstStyle/>
          <a:p>
            <a:fld id="{8FA80E12-4A85-495D-89CB-9B880AE7A189}" type="datetime1">
              <a:rPr lang="en-US" smtClean="0"/>
              <a:t>10/28/24</a:t>
            </a:fld>
            <a:endParaRPr lang="en-US" dirty="0"/>
          </a:p>
        </p:txBody>
      </p:sp>
      <p:sp>
        <p:nvSpPr>
          <p:cNvPr id="5" name="Нижний колонтитул 4">
            <a:extLst>
              <a:ext uri="{FF2B5EF4-FFF2-40B4-BE49-F238E27FC236}">
                <a16:creationId xmlns:a16="http://schemas.microsoft.com/office/drawing/2014/main" id="{CF670AB5-53F2-4A7F-6E02-C30707B3ACE5}"/>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D11BC44D-237F-CBC8-C00F-18D9DE0EA6A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860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B1368-E37E-4F73-53C2-B457AB5A97B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5F7F841-18B2-5E4C-B91A-841CC3CE4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327E5E-5185-312E-3528-10F35F052C09}"/>
              </a:ext>
            </a:extLst>
          </p:cNvPr>
          <p:cNvSpPr>
            <a:spLocks noGrp="1"/>
          </p:cNvSpPr>
          <p:nvPr>
            <p:ph type="dt" sz="half" idx="10"/>
          </p:nvPr>
        </p:nvSpPr>
        <p:spPr/>
        <p:txBody>
          <a:bodyPr/>
          <a:lstStyle/>
          <a:p>
            <a:fld id="{9CBD648C-8BCC-4440-9703-4FC05C9F76FB}" type="datetime1">
              <a:rPr lang="en-US" smtClean="0"/>
              <a:t>10/28/24</a:t>
            </a:fld>
            <a:endParaRPr lang="en-US" dirty="0"/>
          </a:p>
        </p:txBody>
      </p:sp>
      <p:sp>
        <p:nvSpPr>
          <p:cNvPr id="5" name="Нижний колонтитул 4">
            <a:extLst>
              <a:ext uri="{FF2B5EF4-FFF2-40B4-BE49-F238E27FC236}">
                <a16:creationId xmlns:a16="http://schemas.microsoft.com/office/drawing/2014/main" id="{CEFB2457-C83D-A0C8-4041-ABB726CB357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8E26825A-287B-FFD7-D84A-3EFD7224F34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70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FAA7F6-5479-DDF8-B157-C7C34E5974C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74AB64-18DD-5AD6-C8E7-24E5A6B839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A9DCA64-391E-4040-847F-A6D5C18DF19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7ACBE4C-766B-E8FC-176D-F9D63CD9C221}"/>
              </a:ext>
            </a:extLst>
          </p:cNvPr>
          <p:cNvSpPr>
            <a:spLocks noGrp="1"/>
          </p:cNvSpPr>
          <p:nvPr>
            <p:ph type="dt" sz="half" idx="10"/>
          </p:nvPr>
        </p:nvSpPr>
        <p:spPr/>
        <p:txBody>
          <a:bodyPr/>
          <a:lstStyle/>
          <a:p>
            <a:fld id="{955802F0-CDF4-489E-9C2C-4DFC390ABBC9}" type="datetime1">
              <a:rPr lang="en-US" smtClean="0"/>
              <a:t>10/28/24</a:t>
            </a:fld>
            <a:endParaRPr lang="en-US" dirty="0"/>
          </a:p>
        </p:txBody>
      </p:sp>
      <p:sp>
        <p:nvSpPr>
          <p:cNvPr id="6" name="Нижний колонтитул 5">
            <a:extLst>
              <a:ext uri="{FF2B5EF4-FFF2-40B4-BE49-F238E27FC236}">
                <a16:creationId xmlns:a16="http://schemas.microsoft.com/office/drawing/2014/main" id="{DD7C0F21-8F28-8DB4-D305-57C0975D1CA7}"/>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7EB0C35C-C33D-CDB7-EE95-E1CAC3D0EB1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354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8908C-2138-EB76-A433-15BB66DD192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7A629DC-40B0-DF99-9A76-405B1BBB1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A3C184-4F4D-E62C-42D5-53915E22827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38DBA46-B1D0-A497-56E3-E44EFC379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23D6838-D5C9-EE5F-FC16-071B3C460F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8A37DEC-65DB-8CDE-582A-A172F1466231}"/>
              </a:ext>
            </a:extLst>
          </p:cNvPr>
          <p:cNvSpPr>
            <a:spLocks noGrp="1"/>
          </p:cNvSpPr>
          <p:nvPr>
            <p:ph type="dt" sz="half" idx="10"/>
          </p:nvPr>
        </p:nvSpPr>
        <p:spPr/>
        <p:txBody>
          <a:bodyPr/>
          <a:lstStyle/>
          <a:p>
            <a:fld id="{90DE831C-AB72-45BC-ABCD-39893EB78D4D}" type="datetime1">
              <a:rPr lang="en-US" smtClean="0"/>
              <a:t>10/28/24</a:t>
            </a:fld>
            <a:endParaRPr lang="en-US" dirty="0"/>
          </a:p>
        </p:txBody>
      </p:sp>
      <p:sp>
        <p:nvSpPr>
          <p:cNvPr id="8" name="Нижний колонтитул 7">
            <a:extLst>
              <a:ext uri="{FF2B5EF4-FFF2-40B4-BE49-F238E27FC236}">
                <a16:creationId xmlns:a16="http://schemas.microsoft.com/office/drawing/2014/main" id="{F7CB67F3-3801-0BDF-BBC9-51316510DD0B}"/>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BCF7E594-B1E8-8CBA-29DB-B26490051C6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791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90B72D-724C-C0F0-FF19-CB74EA1FEA6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03E4E8F-6FC2-9E59-A903-C29ADE981FE4}"/>
              </a:ext>
            </a:extLst>
          </p:cNvPr>
          <p:cNvSpPr>
            <a:spLocks noGrp="1"/>
          </p:cNvSpPr>
          <p:nvPr>
            <p:ph type="dt" sz="half" idx="10"/>
          </p:nvPr>
        </p:nvSpPr>
        <p:spPr/>
        <p:txBody>
          <a:bodyPr/>
          <a:lstStyle/>
          <a:p>
            <a:fld id="{91AA4658-87C6-4F4A-9C7F-357C1554E59B}" type="datetime1">
              <a:rPr lang="en-US" smtClean="0"/>
              <a:t>10/28/24</a:t>
            </a:fld>
            <a:endParaRPr lang="en-US" dirty="0"/>
          </a:p>
        </p:txBody>
      </p:sp>
      <p:sp>
        <p:nvSpPr>
          <p:cNvPr id="4" name="Нижний колонтитул 3">
            <a:extLst>
              <a:ext uri="{FF2B5EF4-FFF2-40B4-BE49-F238E27FC236}">
                <a16:creationId xmlns:a16="http://schemas.microsoft.com/office/drawing/2014/main" id="{2A957BE3-97D2-040A-13D1-6F44335883D3}"/>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FE6003A4-7600-3E05-ECEF-7036D4D802D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375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796869C-F8D0-11B0-7BC9-3E35C9266A06}"/>
              </a:ext>
            </a:extLst>
          </p:cNvPr>
          <p:cNvSpPr>
            <a:spLocks noGrp="1"/>
          </p:cNvSpPr>
          <p:nvPr>
            <p:ph type="dt" sz="half" idx="10"/>
          </p:nvPr>
        </p:nvSpPr>
        <p:spPr/>
        <p:txBody>
          <a:bodyPr/>
          <a:lstStyle/>
          <a:p>
            <a:fld id="{95C206F6-9C14-4C8C-B673-060C2DC77D5A}" type="datetime1">
              <a:rPr lang="en-US" smtClean="0"/>
              <a:t>10/28/24</a:t>
            </a:fld>
            <a:endParaRPr lang="en-US" dirty="0"/>
          </a:p>
        </p:txBody>
      </p:sp>
      <p:sp>
        <p:nvSpPr>
          <p:cNvPr id="3" name="Нижний колонтитул 2">
            <a:extLst>
              <a:ext uri="{FF2B5EF4-FFF2-40B4-BE49-F238E27FC236}">
                <a16:creationId xmlns:a16="http://schemas.microsoft.com/office/drawing/2014/main" id="{7A2E13FD-23EF-0A01-97CD-E40A3A9DE442}"/>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04E4D160-F44B-5602-E4B0-3E58E6587CF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559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40D27-D105-D4FA-828C-C1358257C0C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560BBB3-17EC-A875-EF1C-943B7AE69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AB6BC48-FE6A-EAD7-E12B-1D0A84BE7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52B4395-CE85-061A-D69E-5CED999551B2}"/>
              </a:ext>
            </a:extLst>
          </p:cNvPr>
          <p:cNvSpPr>
            <a:spLocks noGrp="1"/>
          </p:cNvSpPr>
          <p:nvPr>
            <p:ph type="dt" sz="half" idx="10"/>
          </p:nvPr>
        </p:nvSpPr>
        <p:spPr/>
        <p:txBody>
          <a:bodyPr/>
          <a:lstStyle/>
          <a:p>
            <a:fld id="{522294CF-C2B5-4B32-B67B-A560C59A0AC1}" type="datetime1">
              <a:rPr lang="en-US" smtClean="0"/>
              <a:t>10/28/24</a:t>
            </a:fld>
            <a:endParaRPr lang="en-US" dirty="0"/>
          </a:p>
        </p:txBody>
      </p:sp>
      <p:sp>
        <p:nvSpPr>
          <p:cNvPr id="6" name="Нижний колонтитул 5">
            <a:extLst>
              <a:ext uri="{FF2B5EF4-FFF2-40B4-BE49-F238E27FC236}">
                <a16:creationId xmlns:a16="http://schemas.microsoft.com/office/drawing/2014/main" id="{FD692A95-F446-EBD9-6A03-754A440DD838}"/>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FC4574B9-6376-2CFB-2ABF-892A0F7B9FA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424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7E305-BA52-321A-66FD-C67BB1C05CC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70EAD38-FFB8-4FBD-E711-60BFB8A42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7ACB234-E8C3-2FEC-5FA9-5DD092621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D15BAD-661F-CB3C-724D-162EE7967903}"/>
              </a:ext>
            </a:extLst>
          </p:cNvPr>
          <p:cNvSpPr>
            <a:spLocks noGrp="1"/>
          </p:cNvSpPr>
          <p:nvPr>
            <p:ph type="dt" sz="half" idx="10"/>
          </p:nvPr>
        </p:nvSpPr>
        <p:spPr/>
        <p:txBody>
          <a:bodyPr/>
          <a:lstStyle/>
          <a:p>
            <a:fld id="{1395A10B-35AB-4E61-94EC-EF5340B860BB}" type="datetime1">
              <a:rPr lang="en-US" smtClean="0"/>
              <a:t>10/28/24</a:t>
            </a:fld>
            <a:endParaRPr lang="en-US" dirty="0"/>
          </a:p>
        </p:txBody>
      </p:sp>
      <p:sp>
        <p:nvSpPr>
          <p:cNvPr id="6" name="Нижний колонтитул 5">
            <a:extLst>
              <a:ext uri="{FF2B5EF4-FFF2-40B4-BE49-F238E27FC236}">
                <a16:creationId xmlns:a16="http://schemas.microsoft.com/office/drawing/2014/main" id="{AA5906D0-91A1-8143-0710-21EADBB1D7F8}"/>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81C2A4BF-881B-BEF2-F400-0A0A01185E4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28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30D4F-1DDF-07F0-8EFE-EED766CA4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222AE9C-E42E-7117-CA00-4CC12418F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293C72-F040-C6A7-4CBE-F214552BF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6CEF8-FD6E-403F-B124-1BF8EA454546}" type="datetime1">
              <a:rPr lang="en-US" smtClean="0"/>
              <a:t>10/28/24</a:t>
            </a:fld>
            <a:endParaRPr lang="en-US" dirty="0"/>
          </a:p>
        </p:txBody>
      </p:sp>
      <p:sp>
        <p:nvSpPr>
          <p:cNvPr id="5" name="Нижний колонтитул 4">
            <a:extLst>
              <a:ext uri="{FF2B5EF4-FFF2-40B4-BE49-F238E27FC236}">
                <a16:creationId xmlns:a16="http://schemas.microsoft.com/office/drawing/2014/main" id="{6A39C8DB-B3DB-1FA7-8E6E-89CFFD2F6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E6696D0C-897B-A144-E42C-A546CC803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451435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71413C-EA83-3678-D608-E693CC85B93D}"/>
              </a:ext>
            </a:extLst>
          </p:cNvPr>
          <p:cNvSpPr>
            <a:spLocks noGrp="1"/>
          </p:cNvSpPr>
          <p:nvPr>
            <p:ph type="ctrTitle"/>
          </p:nvPr>
        </p:nvSpPr>
        <p:spPr>
          <a:xfrm>
            <a:off x="1576551" y="762000"/>
            <a:ext cx="9038897" cy="3255264"/>
          </a:xfrm>
        </p:spPr>
        <p:txBody>
          <a:bodyPr>
            <a:normAutofit/>
          </a:bodyPr>
          <a:lstStyle/>
          <a:p>
            <a:pPr algn="ctr"/>
            <a:r>
              <a:rPr lang="en" dirty="0"/>
              <a:t>Development of a software suite for testing server hardware</a:t>
            </a:r>
            <a:endParaRPr lang="ru-RU" dirty="0"/>
          </a:p>
        </p:txBody>
      </p:sp>
      <p:sp>
        <p:nvSpPr>
          <p:cNvPr id="3" name="Подзаголовок 2">
            <a:extLst>
              <a:ext uri="{FF2B5EF4-FFF2-40B4-BE49-F238E27FC236}">
                <a16:creationId xmlns:a16="http://schemas.microsoft.com/office/drawing/2014/main" id="{4DF41386-31CC-2B39-ED4E-5BE3E22769E3}"/>
              </a:ext>
            </a:extLst>
          </p:cNvPr>
          <p:cNvSpPr>
            <a:spLocks noGrp="1"/>
          </p:cNvSpPr>
          <p:nvPr>
            <p:ph type="subTitle" idx="1"/>
          </p:nvPr>
        </p:nvSpPr>
        <p:spPr>
          <a:xfrm>
            <a:off x="4886325" y="4343023"/>
            <a:ext cx="6934200" cy="2222589"/>
          </a:xfrm>
        </p:spPr>
        <p:txBody>
          <a:bodyPr>
            <a:normAutofit/>
          </a:bodyPr>
          <a:lstStyle/>
          <a:p>
            <a:pPr algn="r"/>
            <a:r>
              <a:rPr lang="en-US" b="1" dirty="0" err="1"/>
              <a:t>Egor</a:t>
            </a:r>
            <a:r>
              <a:rPr lang="en-US" b="1" dirty="0"/>
              <a:t> </a:t>
            </a:r>
            <a:r>
              <a:rPr lang="en-US" b="1" dirty="0" err="1"/>
              <a:t>Tsamtsurov</a:t>
            </a:r>
            <a:endParaRPr lang="en-US" b="1" dirty="0"/>
          </a:p>
          <a:p>
            <a:pPr algn="r"/>
            <a:r>
              <a:rPr lang="en-US" dirty="0"/>
              <a:t>Nikita </a:t>
            </a:r>
            <a:r>
              <a:rPr lang="en-US" dirty="0" err="1"/>
              <a:t>Balashov</a:t>
            </a:r>
            <a:endParaRPr lang="en-US" dirty="0"/>
          </a:p>
          <a:p>
            <a:pPr algn="r"/>
            <a:r>
              <a:rPr lang="en-US" dirty="0"/>
              <a:t>Konstantin Lukyanov</a:t>
            </a:r>
            <a:endParaRPr lang="ru-RU" dirty="0"/>
          </a:p>
        </p:txBody>
      </p:sp>
    </p:spTree>
    <p:extLst>
      <p:ext uri="{BB962C8B-B14F-4D97-AF65-F5344CB8AC3E}">
        <p14:creationId xmlns:p14="http://schemas.microsoft.com/office/powerpoint/2010/main" val="107518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99494-34C8-B9D6-7291-BF81214CB071}"/>
              </a:ext>
            </a:extLst>
          </p:cNvPr>
          <p:cNvSpPr>
            <a:spLocks noGrp="1"/>
          </p:cNvSpPr>
          <p:nvPr>
            <p:ph type="title"/>
          </p:nvPr>
        </p:nvSpPr>
        <p:spPr>
          <a:xfrm>
            <a:off x="0" y="18256"/>
            <a:ext cx="12192000" cy="662782"/>
          </a:xfrm>
        </p:spPr>
        <p:txBody>
          <a:bodyPr/>
          <a:lstStyle/>
          <a:p>
            <a:pPr algn="ctr"/>
            <a:r>
              <a:rPr lang="en-US" sz="4000" b="1" dirty="0" err="1"/>
              <a:t>iTop</a:t>
            </a:r>
            <a:r>
              <a:rPr lang="ru-RU" sz="4000" b="1" dirty="0"/>
              <a:t> </a:t>
            </a:r>
            <a:r>
              <a:rPr lang="en-US" sz="4000" b="1" dirty="0"/>
              <a:t>Integration</a:t>
            </a:r>
            <a:endParaRPr lang="ru-RU" sz="4000" b="1" dirty="0"/>
          </a:p>
        </p:txBody>
      </p:sp>
      <p:sp>
        <p:nvSpPr>
          <p:cNvPr id="3" name="Номер слайда 4">
            <a:extLst>
              <a:ext uri="{FF2B5EF4-FFF2-40B4-BE49-F238E27FC236}">
                <a16:creationId xmlns:a16="http://schemas.microsoft.com/office/drawing/2014/main" id="{76F4F54A-F854-86E2-E984-F30467CDFCA2}"/>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10</a:t>
            </a:fld>
            <a:r>
              <a:rPr lang="ru-RU" sz="2400" b="1"/>
              <a:t> </a:t>
            </a:r>
            <a:r>
              <a:rPr lang="en-US" sz="2400" b="1"/>
              <a:t>of</a:t>
            </a:r>
            <a:r>
              <a:rPr lang="ru-RU" sz="2400" b="1"/>
              <a:t> 11</a:t>
            </a:r>
            <a:endParaRPr lang="en-US" sz="2400" b="1" dirty="0"/>
          </a:p>
        </p:txBody>
      </p:sp>
      <p:sp>
        <p:nvSpPr>
          <p:cNvPr id="7" name="Объект 6">
            <a:extLst>
              <a:ext uri="{FF2B5EF4-FFF2-40B4-BE49-F238E27FC236}">
                <a16:creationId xmlns:a16="http://schemas.microsoft.com/office/drawing/2014/main" id="{FD439D91-9518-BED5-F025-3FC74C09762D}"/>
              </a:ext>
            </a:extLst>
          </p:cNvPr>
          <p:cNvSpPr>
            <a:spLocks noGrp="1"/>
          </p:cNvSpPr>
          <p:nvPr>
            <p:ph idx="1"/>
          </p:nvPr>
        </p:nvSpPr>
        <p:spPr>
          <a:xfrm>
            <a:off x="215004" y="1712422"/>
            <a:ext cx="4778898" cy="3529860"/>
          </a:xfrm>
        </p:spPr>
        <p:txBody>
          <a:bodyPr/>
          <a:lstStyle/>
          <a:p>
            <a:pPr marL="0" indent="0">
              <a:buNone/>
            </a:pPr>
            <a:r>
              <a:rPr lang="en-US" dirty="0"/>
              <a:t>Integration goals:</a:t>
            </a:r>
          </a:p>
          <a:p>
            <a:r>
              <a:rPr lang="en-US" sz="2400" dirty="0"/>
              <a:t>Automatic addition of a record about new server to database</a:t>
            </a:r>
          </a:p>
          <a:p>
            <a:r>
              <a:rPr lang="en-US" sz="2400" dirty="0"/>
              <a:t>Automatic filling of great part of server fields</a:t>
            </a:r>
          </a:p>
          <a:p>
            <a:r>
              <a:rPr lang="en-US" sz="2400" dirty="0"/>
              <a:t>Link test logs file to server record</a:t>
            </a:r>
            <a:endParaRPr lang="ru-RU" sz="2400" dirty="0"/>
          </a:p>
        </p:txBody>
      </p:sp>
      <p:pic>
        <p:nvPicPr>
          <p:cNvPr id="10" name="Рисунок 9">
            <a:extLst>
              <a:ext uri="{FF2B5EF4-FFF2-40B4-BE49-F238E27FC236}">
                <a16:creationId xmlns:a16="http://schemas.microsoft.com/office/drawing/2014/main" id="{1A307EBA-0718-B421-7AEE-D60F22620CB2}"/>
              </a:ext>
            </a:extLst>
          </p:cNvPr>
          <p:cNvPicPr>
            <a:picLocks noChangeAspect="1"/>
          </p:cNvPicPr>
          <p:nvPr/>
        </p:nvPicPr>
        <p:blipFill>
          <a:blip r:embed="rId3"/>
          <a:stretch>
            <a:fillRect/>
          </a:stretch>
        </p:blipFill>
        <p:spPr>
          <a:xfrm>
            <a:off x="4993902" y="898409"/>
            <a:ext cx="6983094" cy="5153427"/>
          </a:xfrm>
          <a:prstGeom prst="rect">
            <a:avLst/>
          </a:prstGeom>
        </p:spPr>
      </p:pic>
    </p:spTree>
    <p:extLst>
      <p:ext uri="{BB962C8B-B14F-4D97-AF65-F5344CB8AC3E}">
        <p14:creationId xmlns:p14="http://schemas.microsoft.com/office/powerpoint/2010/main" val="8333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0166B7-37C2-2898-7D01-69CB3A9092F4}"/>
              </a:ext>
            </a:extLst>
          </p:cNvPr>
          <p:cNvSpPr>
            <a:spLocks noGrp="1"/>
          </p:cNvSpPr>
          <p:nvPr>
            <p:ph type="title"/>
          </p:nvPr>
        </p:nvSpPr>
        <p:spPr>
          <a:xfrm>
            <a:off x="0" y="0"/>
            <a:ext cx="12192000" cy="785813"/>
          </a:xfrm>
        </p:spPr>
        <p:txBody>
          <a:bodyPr/>
          <a:lstStyle/>
          <a:p>
            <a:pPr algn="ctr"/>
            <a:r>
              <a:rPr lang="en-US" b="1" dirty="0"/>
              <a:t>Current Results</a:t>
            </a:r>
            <a:endParaRPr lang="ru-RU" b="1" dirty="0"/>
          </a:p>
        </p:txBody>
      </p:sp>
      <p:sp>
        <p:nvSpPr>
          <p:cNvPr id="3" name="Объект 2">
            <a:extLst>
              <a:ext uri="{FF2B5EF4-FFF2-40B4-BE49-F238E27FC236}">
                <a16:creationId xmlns:a16="http://schemas.microsoft.com/office/drawing/2014/main" id="{104EEDBD-B741-BEF0-F603-9A3575243DB8}"/>
              </a:ext>
            </a:extLst>
          </p:cNvPr>
          <p:cNvSpPr>
            <a:spLocks noGrp="1"/>
          </p:cNvSpPr>
          <p:nvPr>
            <p:ph idx="1"/>
          </p:nvPr>
        </p:nvSpPr>
        <p:spPr>
          <a:xfrm>
            <a:off x="393056" y="1000125"/>
            <a:ext cx="11551293" cy="5643563"/>
          </a:xfrm>
        </p:spPr>
        <p:txBody>
          <a:bodyPr>
            <a:normAutofit/>
          </a:bodyPr>
          <a:lstStyle/>
          <a:p>
            <a:pPr marL="0" indent="0" algn="just">
              <a:buNone/>
            </a:pPr>
            <a:r>
              <a:rPr lang="en-US" dirty="0"/>
              <a:t>Current results</a:t>
            </a:r>
            <a:r>
              <a:rPr lang="ru-RU" dirty="0"/>
              <a:t>:</a:t>
            </a:r>
          </a:p>
          <a:p>
            <a:pPr algn="just"/>
            <a:r>
              <a:rPr lang="en" dirty="0"/>
              <a:t>Testing methods have been selected and </a:t>
            </a:r>
            <a:r>
              <a:rPr lang="en-US" dirty="0"/>
              <a:t>developed</a:t>
            </a:r>
          </a:p>
          <a:p>
            <a:pPr algn="just"/>
            <a:r>
              <a:rPr lang="en" dirty="0"/>
              <a:t>An analysis and trial run of the testing software tools have been conducted</a:t>
            </a:r>
            <a:endParaRPr lang="ru-RU" dirty="0"/>
          </a:p>
          <a:p>
            <a:pPr algn="just"/>
            <a:r>
              <a:rPr lang="en" dirty="0"/>
              <a:t>A monitoring system has been deployed</a:t>
            </a:r>
            <a:endParaRPr lang="ru-RU" dirty="0"/>
          </a:p>
          <a:p>
            <a:pPr algn="just"/>
            <a:r>
              <a:rPr lang="en" dirty="0"/>
              <a:t>The entire equipment testing process has been validated</a:t>
            </a:r>
            <a:endParaRPr lang="ru-RU" dirty="0"/>
          </a:p>
          <a:p>
            <a:pPr marL="0" indent="0" algn="just">
              <a:buNone/>
            </a:pPr>
            <a:endParaRPr lang="ru-RU" dirty="0"/>
          </a:p>
          <a:p>
            <a:pPr marL="0" indent="0" algn="just">
              <a:buNone/>
            </a:pPr>
            <a:r>
              <a:rPr lang="en-US" dirty="0"/>
              <a:t>In progress</a:t>
            </a:r>
            <a:r>
              <a:rPr lang="ru-RU" dirty="0"/>
              <a:t>:</a:t>
            </a:r>
          </a:p>
          <a:p>
            <a:pPr algn="just"/>
            <a:r>
              <a:rPr lang="en-US" dirty="0" err="1"/>
              <a:t>iTop</a:t>
            </a:r>
            <a:r>
              <a:rPr lang="en-US" dirty="0"/>
              <a:t> integration</a:t>
            </a:r>
            <a:endParaRPr lang="ru-RU" dirty="0"/>
          </a:p>
        </p:txBody>
      </p:sp>
      <p:sp>
        <p:nvSpPr>
          <p:cNvPr id="4" name="Номер слайда 4">
            <a:extLst>
              <a:ext uri="{FF2B5EF4-FFF2-40B4-BE49-F238E27FC236}">
                <a16:creationId xmlns:a16="http://schemas.microsoft.com/office/drawing/2014/main" id="{03FAE1E1-DA8D-4A11-5A0D-6999AD7454C1}"/>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11</a:t>
            </a:fld>
            <a:r>
              <a:rPr lang="ru-RU" sz="2400" b="1"/>
              <a:t> </a:t>
            </a:r>
            <a:r>
              <a:rPr lang="en-US" sz="2400" b="1"/>
              <a:t>of</a:t>
            </a:r>
            <a:r>
              <a:rPr lang="ru-RU" sz="2400" b="1"/>
              <a:t> 11</a:t>
            </a:r>
            <a:endParaRPr lang="en-US" sz="2400" b="1" dirty="0"/>
          </a:p>
        </p:txBody>
      </p:sp>
      <p:sp>
        <p:nvSpPr>
          <p:cNvPr id="5" name="TextBox 4">
            <a:extLst>
              <a:ext uri="{FF2B5EF4-FFF2-40B4-BE49-F238E27FC236}">
                <a16:creationId xmlns:a16="http://schemas.microsoft.com/office/drawing/2014/main" id="{B63EAF3B-7248-E8B9-0531-86877C390663}"/>
              </a:ext>
            </a:extLst>
          </p:cNvPr>
          <p:cNvSpPr txBox="1"/>
          <p:nvPr/>
        </p:nvSpPr>
        <p:spPr>
          <a:xfrm>
            <a:off x="2735817" y="5661878"/>
            <a:ext cx="6720366" cy="830997"/>
          </a:xfrm>
          <a:prstGeom prst="rect">
            <a:avLst/>
          </a:prstGeom>
          <a:noFill/>
        </p:spPr>
        <p:txBody>
          <a:bodyPr wrap="none" rtlCol="0">
            <a:spAutoFit/>
          </a:bodyPr>
          <a:lstStyle/>
          <a:p>
            <a:r>
              <a:rPr lang="en-US" sz="4800" dirty="0"/>
              <a:t>Thanks for your attention!</a:t>
            </a:r>
            <a:endParaRPr lang="ru-RU" sz="4800" dirty="0"/>
          </a:p>
        </p:txBody>
      </p:sp>
    </p:spTree>
    <p:extLst>
      <p:ext uri="{BB962C8B-B14F-4D97-AF65-F5344CB8AC3E}">
        <p14:creationId xmlns:p14="http://schemas.microsoft.com/office/powerpoint/2010/main" val="23645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D0134B-D2FC-19E2-4F6C-D8B386B4D9B0}"/>
              </a:ext>
            </a:extLst>
          </p:cNvPr>
          <p:cNvSpPr>
            <a:spLocks noGrp="1"/>
          </p:cNvSpPr>
          <p:nvPr>
            <p:ph type="title"/>
          </p:nvPr>
        </p:nvSpPr>
        <p:spPr>
          <a:xfrm>
            <a:off x="0" y="0"/>
            <a:ext cx="12191999" cy="842963"/>
          </a:xfrm>
        </p:spPr>
        <p:txBody>
          <a:bodyPr/>
          <a:lstStyle/>
          <a:p>
            <a:pPr algn="ctr"/>
            <a:r>
              <a:rPr lang="en" b="0" i="0" u="none" strike="noStrike" dirty="0">
                <a:effectLst/>
                <a:latin typeface="__fkGroteskNeue_598ab8"/>
              </a:rPr>
              <a:t>Motivation</a:t>
            </a:r>
            <a:endParaRPr lang="ru-RU" b="1" dirty="0"/>
          </a:p>
        </p:txBody>
      </p:sp>
      <p:sp>
        <p:nvSpPr>
          <p:cNvPr id="3" name="Объект 2">
            <a:extLst>
              <a:ext uri="{FF2B5EF4-FFF2-40B4-BE49-F238E27FC236}">
                <a16:creationId xmlns:a16="http://schemas.microsoft.com/office/drawing/2014/main" id="{A5B0D99A-AA3D-76A3-D8B8-BE208C523B44}"/>
              </a:ext>
            </a:extLst>
          </p:cNvPr>
          <p:cNvSpPr>
            <a:spLocks noGrp="1"/>
          </p:cNvSpPr>
          <p:nvPr>
            <p:ph idx="1"/>
          </p:nvPr>
        </p:nvSpPr>
        <p:spPr>
          <a:xfrm>
            <a:off x="1030285" y="965367"/>
            <a:ext cx="10478852" cy="977733"/>
          </a:xfrm>
        </p:spPr>
        <p:txBody>
          <a:bodyPr>
            <a:normAutofit/>
          </a:bodyPr>
          <a:lstStyle/>
          <a:p>
            <a:pPr marL="0" indent="0" algn="just">
              <a:buNone/>
            </a:pPr>
            <a:r>
              <a:rPr lang="en" b="1" i="0" u="sng" strike="noStrike" dirty="0">
                <a:effectLst/>
                <a:latin typeface="__fkGroteskNeue_598ab8"/>
              </a:rPr>
              <a:t>Motivation</a:t>
            </a:r>
            <a:r>
              <a:rPr lang="ru-RU" b="0" i="0" u="none" strike="noStrike" dirty="0">
                <a:effectLst/>
                <a:latin typeface="__fkGroteskNeue_598ab8"/>
              </a:rPr>
              <a:t> </a:t>
            </a:r>
            <a:r>
              <a:rPr lang="ru-RU" sz="2800" dirty="0"/>
              <a:t>– </a:t>
            </a:r>
            <a:r>
              <a:rPr lang="en-US" sz="2800" dirty="0"/>
              <a:t>testing</a:t>
            </a:r>
            <a:r>
              <a:rPr lang="en" sz="2800" dirty="0"/>
              <a:t> server hardware before it goes into operation</a:t>
            </a:r>
            <a:r>
              <a:rPr lang="en-US" sz="2800" dirty="0"/>
              <a:t> to </a:t>
            </a:r>
            <a:r>
              <a:rPr lang="en" sz="2800" dirty="0"/>
              <a:t>ensure reliable and uninterrupted performance of deployed systems</a:t>
            </a:r>
            <a:r>
              <a:rPr lang="ru-RU" sz="2800" dirty="0"/>
              <a:t>.</a:t>
            </a:r>
          </a:p>
        </p:txBody>
      </p:sp>
      <p:pic>
        <p:nvPicPr>
          <p:cNvPr id="8" name="Рисунок 7">
            <a:extLst>
              <a:ext uri="{FF2B5EF4-FFF2-40B4-BE49-F238E27FC236}">
                <a16:creationId xmlns:a16="http://schemas.microsoft.com/office/drawing/2014/main" id="{C6880A75-C75F-0A83-A946-55CA0AA161B3}"/>
              </a:ext>
            </a:extLst>
          </p:cNvPr>
          <p:cNvPicPr>
            <a:picLocks noChangeAspect="1"/>
          </p:cNvPicPr>
          <p:nvPr/>
        </p:nvPicPr>
        <p:blipFill>
          <a:blip r:embed="rId3"/>
          <a:stretch>
            <a:fillRect/>
          </a:stretch>
        </p:blipFill>
        <p:spPr>
          <a:xfrm rot="16200000">
            <a:off x="1067551" y="1249313"/>
            <a:ext cx="4180114" cy="5567686"/>
          </a:xfrm>
          <a:prstGeom prst="rect">
            <a:avLst/>
          </a:prstGeom>
        </p:spPr>
      </p:pic>
      <p:pic>
        <p:nvPicPr>
          <p:cNvPr id="10" name="Рисунок 9">
            <a:extLst>
              <a:ext uri="{FF2B5EF4-FFF2-40B4-BE49-F238E27FC236}">
                <a16:creationId xmlns:a16="http://schemas.microsoft.com/office/drawing/2014/main" id="{D2E58C4B-47E1-81A9-4619-C16576844092}"/>
              </a:ext>
            </a:extLst>
          </p:cNvPr>
          <p:cNvPicPr>
            <a:picLocks noChangeAspect="1"/>
          </p:cNvPicPr>
          <p:nvPr/>
        </p:nvPicPr>
        <p:blipFill>
          <a:blip r:embed="rId4"/>
          <a:stretch>
            <a:fillRect/>
          </a:stretch>
        </p:blipFill>
        <p:spPr>
          <a:xfrm rot="16200000">
            <a:off x="6963498" y="1249314"/>
            <a:ext cx="4180114" cy="5567685"/>
          </a:xfrm>
          <a:prstGeom prst="rect">
            <a:avLst/>
          </a:prstGeom>
        </p:spPr>
      </p:pic>
      <p:sp>
        <p:nvSpPr>
          <p:cNvPr id="9" name="Номер слайда 4">
            <a:extLst>
              <a:ext uri="{FF2B5EF4-FFF2-40B4-BE49-F238E27FC236}">
                <a16:creationId xmlns:a16="http://schemas.microsoft.com/office/drawing/2014/main" id="{F03DF9E1-8102-410F-93A3-24031CA96660}"/>
              </a:ext>
            </a:extLst>
          </p:cNvPr>
          <p:cNvSpPr>
            <a:spLocks noGrp="1"/>
          </p:cNvSpPr>
          <p:nvPr>
            <p:ph type="sldNum" sz="quarter" idx="12"/>
          </p:nvPr>
        </p:nvSpPr>
        <p:spPr>
          <a:xfrm>
            <a:off x="10980718" y="6492875"/>
            <a:ext cx="1211282" cy="365125"/>
          </a:xfrm>
        </p:spPr>
        <p:txBody>
          <a:bodyPr/>
          <a:lstStyle/>
          <a:p>
            <a:fld id="{4FAB73BC-B049-4115-A692-8D63A059BFB8}" type="slidenum">
              <a:rPr lang="en-US" sz="2400" b="1" smtClean="0"/>
              <a:pPr/>
              <a:t>2</a:t>
            </a:fld>
            <a:r>
              <a:rPr lang="ru-RU" sz="2400" b="1" dirty="0"/>
              <a:t> </a:t>
            </a:r>
            <a:r>
              <a:rPr lang="en-US" sz="2400" b="1" dirty="0"/>
              <a:t>of</a:t>
            </a:r>
            <a:r>
              <a:rPr lang="ru-RU" sz="2400" b="1" dirty="0"/>
              <a:t> 11</a:t>
            </a:r>
            <a:endParaRPr lang="en-US" sz="2400" b="1" dirty="0"/>
          </a:p>
        </p:txBody>
      </p:sp>
    </p:spTree>
    <p:extLst>
      <p:ext uri="{BB962C8B-B14F-4D97-AF65-F5344CB8AC3E}">
        <p14:creationId xmlns:p14="http://schemas.microsoft.com/office/powerpoint/2010/main" val="195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2099C-5449-CEA6-3B1D-6DE4A402C55F}"/>
              </a:ext>
            </a:extLst>
          </p:cNvPr>
          <p:cNvSpPr>
            <a:spLocks noGrp="1"/>
          </p:cNvSpPr>
          <p:nvPr>
            <p:ph type="title"/>
          </p:nvPr>
        </p:nvSpPr>
        <p:spPr>
          <a:xfrm>
            <a:off x="0" y="0"/>
            <a:ext cx="12191999" cy="942975"/>
          </a:xfrm>
        </p:spPr>
        <p:txBody>
          <a:bodyPr/>
          <a:lstStyle/>
          <a:p>
            <a:pPr algn="ctr"/>
            <a:r>
              <a:rPr lang="en" b="0" i="0" u="none" strike="noStrike" dirty="0">
                <a:effectLst/>
                <a:latin typeface="__fkGroteskNeue_598ab8"/>
              </a:rPr>
              <a:t>Objective and Task</a:t>
            </a:r>
            <a:r>
              <a:rPr lang="en-US" dirty="0">
                <a:latin typeface="__fkGroteskNeue_598ab8"/>
              </a:rPr>
              <a:t>s</a:t>
            </a:r>
            <a:endParaRPr lang="ru-RU" b="1" dirty="0"/>
          </a:p>
        </p:txBody>
      </p:sp>
      <p:sp>
        <p:nvSpPr>
          <p:cNvPr id="3" name="Объект 2">
            <a:extLst>
              <a:ext uri="{FF2B5EF4-FFF2-40B4-BE49-F238E27FC236}">
                <a16:creationId xmlns:a16="http://schemas.microsoft.com/office/drawing/2014/main" id="{6138F781-F4EB-97E1-A419-5795E57FBFD4}"/>
              </a:ext>
            </a:extLst>
          </p:cNvPr>
          <p:cNvSpPr>
            <a:spLocks noGrp="1"/>
          </p:cNvSpPr>
          <p:nvPr>
            <p:ph idx="1"/>
          </p:nvPr>
        </p:nvSpPr>
        <p:spPr>
          <a:xfrm>
            <a:off x="384644" y="942975"/>
            <a:ext cx="11422707" cy="3205692"/>
          </a:xfrm>
        </p:spPr>
        <p:txBody>
          <a:bodyPr>
            <a:normAutofit lnSpcReduction="10000"/>
          </a:bodyPr>
          <a:lstStyle/>
          <a:p>
            <a:pPr marL="0" indent="0" algn="just">
              <a:buNone/>
            </a:pPr>
            <a:r>
              <a:rPr lang="ru-RU" sz="2000" dirty="0"/>
              <a:t>	</a:t>
            </a:r>
            <a:r>
              <a:rPr lang="en" b="1" i="0" u="sng" strike="noStrike" dirty="0">
                <a:effectLst/>
                <a:latin typeface="__fkGroteskNeue_598ab8"/>
              </a:rPr>
              <a:t>Objective</a:t>
            </a:r>
            <a:r>
              <a:rPr lang="ru-RU" dirty="0"/>
              <a:t> – </a:t>
            </a:r>
            <a:r>
              <a:rPr lang="en-US" dirty="0"/>
              <a:t>development</a:t>
            </a:r>
            <a:r>
              <a:rPr lang="en" b="0" i="0" u="none" strike="noStrike" dirty="0">
                <a:effectLst/>
                <a:latin typeface="__fkGroteskNeue_598ab8"/>
              </a:rPr>
              <a:t> of a software solution for testing server </a:t>
            </a:r>
            <a:r>
              <a:rPr lang="en" dirty="0">
                <a:latin typeface="__fkGroteskNeue_598ab8"/>
              </a:rPr>
              <a:t>h</a:t>
            </a:r>
            <a:r>
              <a:rPr lang="en" b="0" i="0" u="none" strike="noStrike" dirty="0">
                <a:effectLst/>
                <a:latin typeface="__fkGroteskNeue_598ab8"/>
              </a:rPr>
              <a:t>ardware</a:t>
            </a:r>
            <a:r>
              <a:rPr lang="ru-RU" dirty="0"/>
              <a:t>.</a:t>
            </a:r>
          </a:p>
          <a:p>
            <a:pPr marL="0" indent="0" algn="just">
              <a:buNone/>
            </a:pPr>
            <a:r>
              <a:rPr lang="ru-RU" dirty="0"/>
              <a:t>	</a:t>
            </a:r>
            <a:r>
              <a:rPr lang="en-US" b="1" u="sng" dirty="0"/>
              <a:t>Tasks</a:t>
            </a:r>
            <a:r>
              <a:rPr lang="ru-RU" dirty="0"/>
              <a:t>:</a:t>
            </a:r>
          </a:p>
          <a:p>
            <a:pPr marL="457200" indent="-457200" algn="just">
              <a:buFont typeface="+mj-lt"/>
              <a:buAutoNum type="arabicPeriod"/>
            </a:pPr>
            <a:r>
              <a:rPr lang="en" sz="2000" dirty="0"/>
              <a:t>Search of existing methodologies for testing server hardware to detect fault</a:t>
            </a:r>
            <a:r>
              <a:rPr lang="en-US" sz="2000" dirty="0"/>
              <a:t>y components</a:t>
            </a:r>
            <a:endParaRPr lang="en" sz="2000" dirty="0"/>
          </a:p>
          <a:p>
            <a:pPr marL="457200" indent="-457200" algn="just">
              <a:buFont typeface="+mj-lt"/>
              <a:buAutoNum type="arabicPeriod"/>
            </a:pPr>
            <a:r>
              <a:rPr lang="en" sz="2000" dirty="0"/>
              <a:t>Analysis and selection of software tools for testing</a:t>
            </a:r>
          </a:p>
          <a:p>
            <a:pPr marL="457200" indent="-457200" algn="just">
              <a:buFont typeface="+mj-lt"/>
              <a:buAutoNum type="arabicPeriod"/>
            </a:pPr>
            <a:r>
              <a:rPr lang="en" sz="2000" dirty="0"/>
              <a:t>Preparation of a monitoring system based on the Prometheus, Grafana, Node Exporter technology stack</a:t>
            </a:r>
          </a:p>
          <a:p>
            <a:pPr marL="457200" indent="-457200" algn="just">
              <a:buFont typeface="+mj-lt"/>
              <a:buAutoNum type="arabicPeriod"/>
            </a:pPr>
            <a:r>
              <a:rPr lang="en" sz="2000" dirty="0"/>
              <a:t>Analysis of testing methods, trial run, analysis of results</a:t>
            </a:r>
          </a:p>
          <a:p>
            <a:pPr marL="457200" indent="-457200" algn="just">
              <a:buFont typeface="+mj-lt"/>
              <a:buAutoNum type="arabicPeriod"/>
            </a:pPr>
            <a:r>
              <a:rPr lang="en" sz="2000" dirty="0"/>
              <a:t>Integrate developed solution to inventory system based on </a:t>
            </a:r>
            <a:r>
              <a:rPr lang="en" sz="2000" dirty="0" err="1"/>
              <a:t>iTop</a:t>
            </a:r>
            <a:endParaRPr lang="ru-RU" sz="2000" dirty="0"/>
          </a:p>
        </p:txBody>
      </p:sp>
      <p:pic>
        <p:nvPicPr>
          <p:cNvPr id="9" name="Рисунок 8">
            <a:extLst>
              <a:ext uri="{FF2B5EF4-FFF2-40B4-BE49-F238E27FC236}">
                <a16:creationId xmlns:a16="http://schemas.microsoft.com/office/drawing/2014/main" id="{BB2CC61C-AC25-6C18-4D18-F9BE42751636}"/>
              </a:ext>
            </a:extLst>
          </p:cNvPr>
          <p:cNvPicPr>
            <a:picLocks noChangeAspect="1"/>
          </p:cNvPicPr>
          <p:nvPr/>
        </p:nvPicPr>
        <p:blipFill>
          <a:blip r:embed="rId3"/>
          <a:srcRect/>
          <a:stretch/>
        </p:blipFill>
        <p:spPr>
          <a:xfrm>
            <a:off x="226957" y="4422253"/>
            <a:ext cx="11738079" cy="1797035"/>
          </a:xfrm>
          <a:prstGeom prst="rect">
            <a:avLst/>
          </a:prstGeom>
        </p:spPr>
      </p:pic>
      <p:sp>
        <p:nvSpPr>
          <p:cNvPr id="4" name="Номер слайда 4">
            <a:extLst>
              <a:ext uri="{FF2B5EF4-FFF2-40B4-BE49-F238E27FC236}">
                <a16:creationId xmlns:a16="http://schemas.microsoft.com/office/drawing/2014/main" id="{5654D2EF-4440-9C01-B0B1-95283A2F3019}"/>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3</a:t>
            </a:fld>
            <a:r>
              <a:rPr lang="ru-RU" sz="2400" b="1"/>
              <a:t> </a:t>
            </a:r>
            <a:r>
              <a:rPr lang="en-US" sz="2400" b="1"/>
              <a:t>of</a:t>
            </a:r>
            <a:r>
              <a:rPr lang="ru-RU" sz="2400" b="1"/>
              <a:t> 11</a:t>
            </a:r>
            <a:endParaRPr lang="en-US" sz="2400" b="1" dirty="0"/>
          </a:p>
        </p:txBody>
      </p:sp>
    </p:spTree>
    <p:extLst>
      <p:ext uri="{BB962C8B-B14F-4D97-AF65-F5344CB8AC3E}">
        <p14:creationId xmlns:p14="http://schemas.microsoft.com/office/powerpoint/2010/main" val="109943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51150-F652-A08A-B753-EA8C4BAF45DE}"/>
              </a:ext>
            </a:extLst>
          </p:cNvPr>
          <p:cNvSpPr>
            <a:spLocks noGrp="1"/>
          </p:cNvSpPr>
          <p:nvPr>
            <p:ph type="title"/>
          </p:nvPr>
        </p:nvSpPr>
        <p:spPr>
          <a:xfrm>
            <a:off x="0" y="1"/>
            <a:ext cx="12191999" cy="757238"/>
          </a:xfrm>
        </p:spPr>
        <p:txBody>
          <a:bodyPr/>
          <a:lstStyle/>
          <a:p>
            <a:pPr algn="ctr"/>
            <a:r>
              <a:rPr lang="en" b="1" dirty="0"/>
              <a:t>Hardware Testing Method</a:t>
            </a:r>
            <a:endParaRPr lang="ru-RU" b="1" dirty="0"/>
          </a:p>
        </p:txBody>
      </p:sp>
      <p:sp>
        <p:nvSpPr>
          <p:cNvPr id="5" name="5-конечная звезда 4">
            <a:extLst>
              <a:ext uri="{FF2B5EF4-FFF2-40B4-BE49-F238E27FC236}">
                <a16:creationId xmlns:a16="http://schemas.microsoft.com/office/drawing/2014/main" id="{84D243AB-2CE5-0173-1507-06C057C59281}"/>
              </a:ext>
            </a:extLst>
          </p:cNvPr>
          <p:cNvSpPr/>
          <p:nvPr/>
        </p:nvSpPr>
        <p:spPr>
          <a:xfrm>
            <a:off x="470975" y="2670949"/>
            <a:ext cx="627063" cy="614363"/>
          </a:xfrm>
          <a:prstGeom prst="star5">
            <a:avLst/>
          </a:prstGeom>
          <a:solidFill>
            <a:srgbClr val="0070C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6" name="5-конечная звезда 5">
            <a:extLst>
              <a:ext uri="{FF2B5EF4-FFF2-40B4-BE49-F238E27FC236}">
                <a16:creationId xmlns:a16="http://schemas.microsoft.com/office/drawing/2014/main" id="{B5C17E2D-83D2-5E06-C4ED-74547D7B66F5}"/>
              </a:ext>
            </a:extLst>
          </p:cNvPr>
          <p:cNvSpPr/>
          <p:nvPr/>
        </p:nvSpPr>
        <p:spPr>
          <a:xfrm>
            <a:off x="470975" y="4079311"/>
            <a:ext cx="627063" cy="614363"/>
          </a:xfrm>
          <a:prstGeom prst="star5">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A19DE1DE-D361-749B-7AB4-6813FEEF339A}"/>
              </a:ext>
            </a:extLst>
          </p:cNvPr>
          <p:cNvSpPr txBox="1"/>
          <p:nvPr/>
        </p:nvSpPr>
        <p:spPr>
          <a:xfrm>
            <a:off x="1098038" y="4090630"/>
            <a:ext cx="2763707" cy="954107"/>
          </a:xfrm>
          <a:prstGeom prst="rect">
            <a:avLst/>
          </a:prstGeom>
          <a:noFill/>
        </p:spPr>
        <p:txBody>
          <a:bodyPr wrap="square" rtlCol="0">
            <a:spAutoFit/>
          </a:bodyPr>
          <a:lstStyle/>
          <a:p>
            <a:r>
              <a:rPr lang="ru-RU" sz="2800" dirty="0"/>
              <a:t>- </a:t>
            </a:r>
            <a:r>
              <a:rPr lang="en" sz="2800" dirty="0"/>
              <a:t>moment of commissioning</a:t>
            </a:r>
            <a:endParaRPr lang="ru-RU" sz="2800" dirty="0"/>
          </a:p>
        </p:txBody>
      </p:sp>
      <p:sp>
        <p:nvSpPr>
          <p:cNvPr id="9" name="TextBox 8">
            <a:extLst>
              <a:ext uri="{FF2B5EF4-FFF2-40B4-BE49-F238E27FC236}">
                <a16:creationId xmlns:a16="http://schemas.microsoft.com/office/drawing/2014/main" id="{77965F2B-5437-D2B4-7D49-8BA4A93C3EE5}"/>
              </a:ext>
            </a:extLst>
          </p:cNvPr>
          <p:cNvSpPr txBox="1"/>
          <p:nvPr/>
        </p:nvSpPr>
        <p:spPr>
          <a:xfrm>
            <a:off x="1136998" y="2670949"/>
            <a:ext cx="2576512" cy="954107"/>
          </a:xfrm>
          <a:prstGeom prst="rect">
            <a:avLst/>
          </a:prstGeom>
          <a:noFill/>
        </p:spPr>
        <p:txBody>
          <a:bodyPr wrap="square" rtlCol="0">
            <a:spAutoFit/>
          </a:bodyPr>
          <a:lstStyle/>
          <a:p>
            <a:r>
              <a:rPr lang="ru-RU" sz="2800" dirty="0"/>
              <a:t>- </a:t>
            </a:r>
            <a:r>
              <a:rPr lang="en" sz="2800" dirty="0"/>
              <a:t>moment of purchase</a:t>
            </a:r>
            <a:endParaRPr lang="ru-RU" sz="2800" dirty="0"/>
          </a:p>
        </p:txBody>
      </p:sp>
      <p:sp>
        <p:nvSpPr>
          <p:cNvPr id="10" name="TextBox 9">
            <a:extLst>
              <a:ext uri="{FF2B5EF4-FFF2-40B4-BE49-F238E27FC236}">
                <a16:creationId xmlns:a16="http://schemas.microsoft.com/office/drawing/2014/main" id="{945CF386-21B7-CF3B-DAF8-B69D39B91BDD}"/>
              </a:ext>
            </a:extLst>
          </p:cNvPr>
          <p:cNvSpPr txBox="1"/>
          <p:nvPr/>
        </p:nvSpPr>
        <p:spPr>
          <a:xfrm>
            <a:off x="3861745" y="5999417"/>
            <a:ext cx="7731988" cy="400110"/>
          </a:xfrm>
          <a:prstGeom prst="rect">
            <a:avLst/>
          </a:prstGeom>
          <a:noFill/>
        </p:spPr>
        <p:txBody>
          <a:bodyPr wrap="none" rtlCol="0">
            <a:spAutoFit/>
          </a:bodyPr>
          <a:lstStyle/>
          <a:p>
            <a:r>
              <a:rPr lang="en" sz="2000" b="1" dirty="0">
                <a:effectLst/>
                <a:latin typeface="Times New Roman" panose="02020603050405020304" pitchFamily="18" charset="0"/>
                <a:ea typeface="Times New Roman" panose="02020603050405020304" pitchFamily="18" charset="0"/>
              </a:rPr>
              <a:t>Failure Rate Graph of Equipment at Different Stages of the Lifecycle</a:t>
            </a:r>
            <a:endParaRPr lang="ru-RU" sz="2000" b="1" dirty="0"/>
          </a:p>
        </p:txBody>
      </p:sp>
      <p:pic>
        <p:nvPicPr>
          <p:cNvPr id="13" name="Объект 12">
            <a:extLst>
              <a:ext uri="{FF2B5EF4-FFF2-40B4-BE49-F238E27FC236}">
                <a16:creationId xmlns:a16="http://schemas.microsoft.com/office/drawing/2014/main" id="{5C98F9C6-7860-4B3F-B9A7-502D8FDF9FBE}"/>
              </a:ext>
            </a:extLst>
          </p:cNvPr>
          <p:cNvPicPr>
            <a:picLocks noGrp="1" noChangeAspect="1"/>
          </p:cNvPicPr>
          <p:nvPr>
            <p:ph idx="1"/>
          </p:nvPr>
        </p:nvPicPr>
        <p:blipFill>
          <a:blip r:embed="rId3"/>
          <a:stretch>
            <a:fillRect/>
          </a:stretch>
        </p:blipFill>
        <p:spPr>
          <a:xfrm>
            <a:off x="3939664" y="757238"/>
            <a:ext cx="7662528" cy="5242179"/>
          </a:xfrm>
        </p:spPr>
      </p:pic>
      <p:sp>
        <p:nvSpPr>
          <p:cNvPr id="4" name="Номер слайда 4">
            <a:extLst>
              <a:ext uri="{FF2B5EF4-FFF2-40B4-BE49-F238E27FC236}">
                <a16:creationId xmlns:a16="http://schemas.microsoft.com/office/drawing/2014/main" id="{452D19BC-4EAF-20E3-F267-B54C0E88C0EE}"/>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4</a:t>
            </a:fld>
            <a:r>
              <a:rPr lang="ru-RU" sz="2400" b="1"/>
              <a:t> </a:t>
            </a:r>
            <a:r>
              <a:rPr lang="en-US" sz="2400" b="1"/>
              <a:t>of</a:t>
            </a:r>
            <a:r>
              <a:rPr lang="ru-RU" sz="2400" b="1"/>
              <a:t> 11</a:t>
            </a:r>
            <a:endParaRPr lang="en-US" sz="2400" b="1" dirty="0"/>
          </a:p>
        </p:txBody>
      </p:sp>
    </p:spTree>
    <p:extLst>
      <p:ext uri="{BB962C8B-B14F-4D97-AF65-F5344CB8AC3E}">
        <p14:creationId xmlns:p14="http://schemas.microsoft.com/office/powerpoint/2010/main" val="3813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5C8764-944A-F0D4-363F-A6831E042FDF}"/>
              </a:ext>
            </a:extLst>
          </p:cNvPr>
          <p:cNvSpPr>
            <a:spLocks noGrp="1"/>
          </p:cNvSpPr>
          <p:nvPr>
            <p:ph type="title"/>
          </p:nvPr>
        </p:nvSpPr>
        <p:spPr>
          <a:xfrm>
            <a:off x="51273" y="1"/>
            <a:ext cx="12191998" cy="757238"/>
          </a:xfrm>
        </p:spPr>
        <p:txBody>
          <a:bodyPr>
            <a:noAutofit/>
          </a:bodyPr>
          <a:lstStyle/>
          <a:p>
            <a:pPr algn="ctr"/>
            <a:r>
              <a:rPr lang="en-US" sz="3200" b="1" dirty="0"/>
              <a:t>HASS Testing Method </a:t>
            </a:r>
            <a:r>
              <a:rPr lang="ru-RU" sz="3200" b="1" dirty="0"/>
              <a:t>(</a:t>
            </a:r>
            <a:r>
              <a:rPr lang="en" sz="3200" dirty="0">
                <a:solidFill>
                  <a:srgbClr val="000000"/>
                </a:solidFill>
                <a:effectLst/>
                <a:latin typeface="Helvetica Neue" panose="02000503000000020004" pitchFamily="2" charset="0"/>
              </a:rPr>
              <a:t>Highly Accelerated Stress Test</a:t>
            </a:r>
            <a:r>
              <a:rPr lang="ru-RU" sz="3200" b="1" dirty="0"/>
              <a:t>)</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B43DD2B-7EC2-4BA0-7C7C-BBC3AFD649F0}"/>
                  </a:ext>
                </a:extLst>
              </p:cNvPr>
              <p:cNvSpPr>
                <a:spLocks noGrp="1"/>
              </p:cNvSpPr>
              <p:nvPr>
                <p:ph idx="1"/>
              </p:nvPr>
            </p:nvSpPr>
            <p:spPr>
              <a:xfrm>
                <a:off x="341784" y="1041723"/>
                <a:ext cx="11508432" cy="5816277"/>
              </a:xfrm>
            </p:spPr>
            <p:txBody>
              <a:bodyPr>
                <a:noAutofit/>
              </a:bodyPr>
              <a:lstStyle/>
              <a:p>
                <a:pPr indent="0" algn="ctr">
                  <a:lnSpc>
                    <a:spcPct val="100000"/>
                  </a:lnSpc>
                  <a:spcBef>
                    <a:spcPts val="0"/>
                  </a:spcBef>
                  <a:spcAft>
                    <a:spcPts val="1000"/>
                  </a:spcAft>
                  <a:buNone/>
                </a:pPr>
                <a:r>
                  <a:rPr lang="en-US" b="1" i="1" dirty="0">
                    <a:effectLst/>
                    <a:latin typeface="Cambria Math" panose="02040503050406030204" pitchFamily="18" charset="0"/>
                    <a:ea typeface="Times New Roman" panose="02020603050405020304" pitchFamily="18" charset="0"/>
                    <a:cs typeface="Times New Roman" panose="02020603050405020304" pitchFamily="18" charset="0"/>
                  </a:rPr>
                  <a:t>t = </a:t>
                </a:r>
                <a14:m>
                  <m:oMath xmlns:m="http://schemas.openxmlformats.org/officeDocument/2006/math">
                    <m:r>
                      <a:rPr lang="ru-RU" b="1" i="1">
                        <a:latin typeface="Cambria Math" panose="02040503050406030204" pitchFamily="18" charset="0"/>
                        <a:ea typeface="Times New Roman" panose="02020603050405020304" pitchFamily="18" charset="0"/>
                        <a:cs typeface="Times New Roman" panose="02020603050405020304" pitchFamily="18" charset="0"/>
                      </a:rPr>
                      <m:t>− </m:t>
                    </m:r>
                    <m:f>
                      <m:fPr>
                        <m:ctrlPr>
                          <a:rPr lang="ru-RU"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smtClean="0">
                            <a:latin typeface="Cambria Math" panose="02040503050406030204" pitchFamily="18" charset="0"/>
                            <a:ea typeface="Times New Roman" panose="02020603050405020304" pitchFamily="18" charset="0"/>
                            <a:cs typeface="Times New Roman" panose="02020603050405020304" pitchFamily="18" charset="0"/>
                          </a:rPr>
                          <m:t>𝒍𝒏</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𝟏</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 − </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𝑺𝑺</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ru-RU"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smtClean="0">
                                <a:latin typeface="Cambria Math" panose="02040503050406030204" pitchFamily="18" charset="0"/>
                                <a:ea typeface="Times New Roman" panose="02020603050405020304" pitchFamily="18" charset="0"/>
                                <a:cs typeface="Times New Roman" panose="02020603050405020304" pitchFamily="18" charset="0"/>
                              </a:rPr>
                              <m:t>𝟎</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𝟎𝟎𝟏𝟕</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 ∗ </m:t>
                            </m:r>
                            <m:d>
                              <m:dPr>
                                <m:ctrlPr>
                                  <a:rPr lang="ru-RU" b="1" i="1">
                                    <a:latin typeface="Cambria Math" panose="02040503050406030204" pitchFamily="18" charset="0"/>
                                    <a:ea typeface="Times New Roman" panose="02020603050405020304" pitchFamily="18" charset="0"/>
                                    <a:cs typeface="Times New Roman" panose="020206030504050203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𝑻𝒓</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 </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 </m:t>
                                </m:r>
                                <m:r>
                                  <a:rPr lang="ru-RU" b="1" i="1">
                                    <a:latin typeface="Cambria Math" panose="02040503050406030204" pitchFamily="18" charset="0"/>
                                    <a:ea typeface="Times New Roman" panose="02020603050405020304" pitchFamily="18" charset="0"/>
                                    <a:cs typeface="Times New Roman" panose="02020603050405020304" pitchFamily="18" charset="0"/>
                                  </a:rPr>
                                  <m:t>𝟎</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ru-RU" b="1" i="1">
                                    <a:latin typeface="Cambria Math" panose="02040503050406030204" pitchFamily="18" charset="0"/>
                                    <a:ea typeface="Times New Roman" panose="02020603050405020304" pitchFamily="18" charset="0"/>
                                    <a:cs typeface="Times New Roman" panose="02020603050405020304" pitchFamily="18" charset="0"/>
                                  </a:rPr>
                                  <m:t>𝟔</m:t>
                                </m:r>
                              </m:e>
                            </m:d>
                          </m:e>
                          <m:sup>
                            <m:r>
                              <a:rPr lang="ru-RU" b="1" i="1">
                                <a:latin typeface="Cambria Math" panose="02040503050406030204" pitchFamily="18" charset="0"/>
                                <a:ea typeface="Times New Roman" panose="02020603050405020304" pitchFamily="18" charset="0"/>
                                <a:cs typeface="Times New Roman" panose="02020603050405020304" pitchFamily="18" charset="0"/>
                              </a:rPr>
                              <m:t>𝟎</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ru-RU" b="1" i="1">
                                <a:latin typeface="Cambria Math" panose="02040503050406030204" pitchFamily="18" charset="0"/>
                                <a:ea typeface="Times New Roman" panose="02020603050405020304" pitchFamily="18" charset="0"/>
                                <a:cs typeface="Times New Roman" panose="02020603050405020304" pitchFamily="18" charset="0"/>
                              </a:rPr>
                              <m:t>𝟔</m:t>
                            </m:r>
                          </m:sup>
                        </m:sSup>
                      </m:den>
                    </m:f>
                  </m:oMath>
                </a14:m>
                <a:r>
                  <a:rPr lang="ru-RU"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ru-RU" sz="2400" b="1" i="1" dirty="0">
                    <a:latin typeface="Cambria Math" panose="02040503050406030204" pitchFamily="18" charset="0"/>
                    <a:ea typeface="Times New Roman" panose="02020603050405020304" pitchFamily="18" charset="0"/>
                    <a:cs typeface="Times New Roman" panose="02020603050405020304" pitchFamily="18" charset="0"/>
                  </a:rPr>
                  <a:t>(1)</a:t>
                </a:r>
                <a:r>
                  <a:rPr lang="en-US" sz="2400" b="1" i="1" dirty="0">
                    <a:latin typeface="Cambria Math" panose="02040503050406030204" pitchFamily="18" charset="0"/>
                    <a:ea typeface="Times New Roman" panose="02020603050405020304" pitchFamily="18" charset="0"/>
                    <a:cs typeface="Times New Roman" panose="02020603050405020304" pitchFamily="18" charset="0"/>
                  </a:rPr>
                  <a:t>,</a:t>
                </a:r>
                <a:endParaRPr lang="ru-RU"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lnSpc>
                    <a:spcPct val="100000"/>
                  </a:lnSpc>
                  <a:spcBef>
                    <a:spcPts val="0"/>
                  </a:spcBef>
                  <a:spcAft>
                    <a:spcPts val="1000"/>
                  </a:spcAft>
                  <a:buNone/>
                </a:pP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SS</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screening strength</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Tr</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temperature range above </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ambient</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ru-RU" sz="2400" i="1" dirty="0" err="1">
                    <a:effectLst/>
                    <a:latin typeface="Cambria Math" panose="02040503050406030204" pitchFamily="18" charset="0"/>
                    <a:ea typeface="Times New Roman" panose="02020603050405020304" pitchFamily="18" charset="0"/>
                    <a:cs typeface="Times New Roman" panose="02020603050405020304" pitchFamily="18" charset="0"/>
                  </a:rPr>
                  <a:t>t</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testing time</a:t>
                </a:r>
                <a:r>
                  <a:rPr lang="ru-RU" sz="2400" i="1" dirty="0">
                    <a:effectLst/>
                    <a:latin typeface="Cambria Math" panose="02040503050406030204" pitchFamily="18" charset="0"/>
                    <a:ea typeface="Times New Roman" panose="02020603050405020304" pitchFamily="18" charset="0"/>
                    <a:cs typeface="Times New Roman" panose="02020603050405020304" pitchFamily="18" charset="0"/>
                  </a:rPr>
                  <a:t>.</a:t>
                </a:r>
                <a:endParaRPr lang="en-US" sz="24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indent="0">
                  <a:lnSpc>
                    <a:spcPct val="100000"/>
                  </a:lnSpc>
                  <a:spcBef>
                    <a:spcPts val="0"/>
                  </a:spcBef>
                  <a:spcAft>
                    <a:spcPts val="1000"/>
                  </a:spcAft>
                  <a:buNone/>
                </a:pPr>
                <a:r>
                  <a:rPr lang="en" sz="2400" dirty="0">
                    <a:latin typeface="Cambria Math" panose="02040503050406030204" pitchFamily="18" charset="0"/>
                    <a:ea typeface="Times New Roman" panose="02020603050405020304" pitchFamily="18" charset="0"/>
                    <a:cs typeface="Times New Roman" panose="02020603050405020304" pitchFamily="18" charset="0"/>
                  </a:rPr>
                  <a:t>AMD EPYC 7413 processor testing using the first method – 12 days (99%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screening strength</a:t>
                </a:r>
                <a:r>
                  <a:rPr lang="en" sz="2400" dirty="0">
                    <a:latin typeface="Cambria Math" panose="020405030504060302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ctr">
                  <a:lnSpc>
                    <a:spcPct val="100000"/>
                  </a:lnSpc>
                  <a:spcBef>
                    <a:spcPts val="0"/>
                  </a:spcBef>
                  <a:spcAft>
                    <a:spcPts val="1000"/>
                  </a:spcAft>
                  <a:buNone/>
                </a:pPr>
                <a14:m>
                  <m:oMath xmlns:m="http://schemas.openxmlformats.org/officeDocument/2006/math">
                    <m:f>
                      <m:fPr>
                        <m:ctrlPr>
                          <a:rPr lang="ru-RU"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a:latin typeface="Cambria Math" panose="02040503050406030204" pitchFamily="18" charset="0"/>
                            <a:ea typeface="Times New Roman" panose="02020603050405020304" pitchFamily="18" charset="0"/>
                            <a:cs typeface="Times New Roman" panose="02020603050405020304" pitchFamily="18" charset="0"/>
                          </a:rPr>
                          <m:t>𝒕</m:t>
                        </m:r>
                      </m:num>
                      <m:den>
                        <m:sSub>
                          <m:sSubPr>
                            <m:ctrlPr>
                              <a:rPr lang="ru-RU"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𝒕</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𝒄𝒚𝒄𝒍𝒆</m:t>
                            </m:r>
                          </m:sub>
                        </m:sSub>
                      </m:den>
                    </m:f>
                  </m:oMath>
                </a14:m>
                <a:r>
                  <a:rPr lang="en-US" b="1"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ru-RU" b="1" i="1">
                        <a:latin typeface="Cambria Math" panose="02040503050406030204" pitchFamily="18" charset="0"/>
                        <a:ea typeface="Times New Roman" panose="02020603050405020304" pitchFamily="18" charset="0"/>
                        <a:cs typeface="Times New Roman" panose="02020603050405020304" pitchFamily="18" charset="0"/>
                      </a:rPr>
                      <m:t>− </m:t>
                    </m:r>
                    <m:f>
                      <m:fPr>
                        <m:ctrlPr>
                          <a:rPr lang="ru-RU"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a:latin typeface="Cambria Math" panose="02040503050406030204" pitchFamily="18" charset="0"/>
                            <a:ea typeface="Times New Roman" panose="02020603050405020304" pitchFamily="18" charset="0"/>
                            <a:cs typeface="Times New Roman" panose="02020603050405020304" pitchFamily="18" charset="0"/>
                          </a:rPr>
                          <m:t>𝒍𝒏</m:t>
                        </m:r>
                        <m:r>
                          <a:rPr lang="en-US" b="1"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𝟏</m:t>
                        </m:r>
                        <m:r>
                          <a:rPr lang="en-US" b="1" i="1">
                            <a:latin typeface="Cambria Math" panose="02040503050406030204" pitchFamily="18" charset="0"/>
                            <a:ea typeface="Times New Roman" panose="02020603050405020304" pitchFamily="18" charset="0"/>
                            <a:cs typeface="Times New Roman" panose="02020603050405020304" pitchFamily="18" charset="0"/>
                          </a:rPr>
                          <m:t> − </m:t>
                        </m:r>
                        <m:r>
                          <a:rPr lang="en-US" b="1" i="1">
                            <a:latin typeface="Cambria Math" panose="02040503050406030204" pitchFamily="18" charset="0"/>
                            <a:ea typeface="Times New Roman" panose="02020603050405020304" pitchFamily="18" charset="0"/>
                            <a:cs typeface="Times New Roman" panose="02020603050405020304" pitchFamily="18" charset="0"/>
                          </a:rPr>
                          <m:t>𝑺𝑺</m:t>
                        </m:r>
                        <m:r>
                          <a:rPr lang="en-US" b="1" i="1">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ru-RU"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𝟎</m:t>
                            </m:r>
                            <m:r>
                              <a:rPr lang="en-US" b="1" i="1">
                                <a:latin typeface="Cambria Math" panose="02040503050406030204" pitchFamily="18" charset="0"/>
                                <a:ea typeface="Times New Roman" panose="02020603050405020304" pitchFamily="18" charset="0"/>
                                <a:cs typeface="Times New Roman" panose="02020603050405020304" pitchFamily="18" charset="0"/>
                              </a:rPr>
                              <m:t>.  </m:t>
                            </m:r>
                            <m:r>
                              <a:rPr lang="en-US" b="1" i="1">
                                <a:latin typeface="Cambria Math" panose="02040503050406030204" pitchFamily="18" charset="0"/>
                                <a:ea typeface="Times New Roman" panose="02020603050405020304" pitchFamily="18" charset="0"/>
                                <a:cs typeface="Times New Roman" panose="02020603050405020304" pitchFamily="18" charset="0"/>
                              </a:rPr>
                              <m:t>𝟎𝟎𝟏𝟕</m:t>
                            </m:r>
                            <m:r>
                              <a:rPr lang="en-US" b="1" i="1">
                                <a:latin typeface="Cambria Math" panose="02040503050406030204" pitchFamily="18" charset="0"/>
                                <a:ea typeface="Times New Roman" panose="02020603050405020304" pitchFamily="18" charset="0"/>
                                <a:cs typeface="Times New Roman" panose="02020603050405020304" pitchFamily="18" charset="0"/>
                              </a:rPr>
                              <m:t> ∗ </m:t>
                            </m:r>
                            <m:d>
                              <m:dPr>
                                <m:ctrlPr>
                                  <a:rPr lang="ru-RU" b="1" i="1">
                                    <a:latin typeface="Cambria Math" panose="02040503050406030204" pitchFamily="18" charset="0"/>
                                    <a:ea typeface="Times New Roman" panose="02020603050405020304" pitchFamily="18" charset="0"/>
                                    <a:cs typeface="Times New Roman" panose="020206030504050203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𝑻𝒓</m:t>
                                </m:r>
                                <m:r>
                                  <a:rPr lang="en-US" b="1" i="1">
                                    <a:latin typeface="Cambria Math" panose="02040503050406030204" pitchFamily="18" charset="0"/>
                                    <a:ea typeface="Times New Roman" panose="02020603050405020304" pitchFamily="18" charset="0"/>
                                    <a:cs typeface="Times New Roman" panose="02020603050405020304" pitchFamily="18" charset="0"/>
                                  </a:rPr>
                                  <m:t> + </m:t>
                                </m:r>
                                <m:r>
                                  <a:rPr lang="ru-RU" b="1" i="1">
                                    <a:latin typeface="Cambria Math" panose="02040503050406030204" pitchFamily="18" charset="0"/>
                                    <a:ea typeface="Times New Roman" panose="02020603050405020304" pitchFamily="18" charset="0"/>
                                    <a:cs typeface="Times New Roman" panose="02020603050405020304" pitchFamily="18" charset="0"/>
                                  </a:rPr>
                                  <m:t>𝟎</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ru-RU" b="1" i="1">
                                    <a:latin typeface="Cambria Math" panose="02040503050406030204" pitchFamily="18" charset="0"/>
                                    <a:ea typeface="Times New Roman" panose="02020603050405020304" pitchFamily="18" charset="0"/>
                                    <a:cs typeface="Times New Roman" panose="02020603050405020304" pitchFamily="18" charset="0"/>
                                  </a:rPr>
                                  <m:t>𝟔</m:t>
                                </m:r>
                              </m:e>
                            </m:d>
                          </m:e>
                          <m:sup>
                            <m:r>
                              <a:rPr lang="ru-RU" b="1" i="1">
                                <a:latin typeface="Cambria Math" panose="02040503050406030204" pitchFamily="18" charset="0"/>
                                <a:ea typeface="Times New Roman" panose="02020603050405020304" pitchFamily="18" charset="0"/>
                                <a:cs typeface="Times New Roman" panose="02020603050405020304" pitchFamily="18" charset="0"/>
                              </a:rPr>
                              <m:t>𝟎</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ru-RU" b="1" i="1">
                                <a:latin typeface="Cambria Math" panose="02040503050406030204" pitchFamily="18" charset="0"/>
                                <a:ea typeface="Times New Roman" panose="02020603050405020304" pitchFamily="18" charset="0"/>
                                <a:cs typeface="Times New Roman" panose="02020603050405020304" pitchFamily="18" charset="0"/>
                              </a:rPr>
                              <m:t>𝟔</m:t>
                            </m:r>
                          </m:sup>
                        </m:sSup>
                        <m:r>
                          <a:rPr lang="en-US" b="1"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ru-RU" b="1"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ru-RU" b="1"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b="1" i="1">
                                    <a:latin typeface="Cambria Math" panose="02040503050406030204" pitchFamily="18" charset="0"/>
                                    <a:ea typeface="Times New Roman" panose="02020603050405020304" pitchFamily="18" charset="0"/>
                                    <a:cs typeface="Times New Roman" panose="02020603050405020304" pitchFamily="18" charset="0"/>
                                  </a:rPr>
                                  <m:t>𝒍𝒏</m:t>
                                </m:r>
                              </m:fName>
                              <m:e>
                                <m:d>
                                  <m:dPr>
                                    <m:ctrlPr>
                                      <a:rPr lang="ru-RU" b="1" i="1">
                                        <a:latin typeface="Cambria Math" panose="02040503050406030204" pitchFamily="18" charset="0"/>
                                        <a:ea typeface="Times New Roman" panose="02020603050405020304" pitchFamily="18" charset="0"/>
                                        <a:cs typeface="Times New Roman" panose="02020603050405020304" pitchFamily="18" charset="0"/>
                                      </a:rPr>
                                    </m:ctrlPr>
                                  </m:dPr>
                                  <m:e>
                                    <m:r>
                                      <a:rPr lang="en-US" b="1" i="1">
                                        <a:latin typeface="Cambria Math" panose="02040503050406030204" pitchFamily="18" charset="0"/>
                                        <a:ea typeface="Times New Roman" panose="02020603050405020304" pitchFamily="18" charset="0"/>
                                        <a:cs typeface="Times New Roman" panose="02020603050405020304" pitchFamily="18" charset="0"/>
                                      </a:rPr>
                                      <m:t>𝒆</m:t>
                                    </m:r>
                                    <m:r>
                                      <a:rPr lang="ru-RU" b="1"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𝒈𝒓𝒂𝒅𝑻</m:t>
                                    </m:r>
                                  </m:e>
                                </m:d>
                              </m:e>
                            </m:func>
                          </m:e>
                        </m:d>
                      </m:den>
                    </m:f>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(2),</a:t>
                </a:r>
                <a:endParaRPr lang="ru-RU"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lnSpc>
                    <a:spcPct val="100000"/>
                  </a:lnSpc>
                  <a:spcBef>
                    <a:spcPts val="0"/>
                  </a:spcBef>
                  <a:spcAft>
                    <a:spcPts val="1000"/>
                  </a:spcAft>
                  <a:buNone/>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Tr</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difference between max and min temperature along one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ycle</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radT</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temperature change rate</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overall testing time</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ru-RU"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𝑐𝑦𝑐𝑙𝑒</m:t>
                        </m:r>
                      </m:sub>
                    </m:sSub>
                  </m:oMath>
                </a14:m>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one cycle duration (heating-cooling)</a:t>
                </a: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indent="0">
                  <a:lnSpc>
                    <a:spcPct val="100000"/>
                  </a:lnSpc>
                  <a:spcBef>
                    <a:spcPts val="0"/>
                  </a:spcBef>
                  <a:buNone/>
                </a:pPr>
                <a:r>
                  <a:rPr lang="en" sz="2400" dirty="0">
                    <a:latin typeface="Cambria Math" panose="02040503050406030204" pitchFamily="18" charset="0"/>
                    <a:ea typeface="Times New Roman" panose="02020603050405020304" pitchFamily="18" charset="0"/>
                    <a:cs typeface="Times New Roman" panose="02020603050405020304" pitchFamily="18" charset="0"/>
                  </a:rPr>
                  <a:t>Testing by the second method of the same processor – 9 hours (99% </a:t>
                </a:r>
                <a:r>
                  <a:rPr lang="en-US" sz="2400" i="1" dirty="0">
                    <a:effectLst/>
                    <a:latin typeface="Cambria Math" panose="02040503050406030204" pitchFamily="18" charset="0"/>
                    <a:ea typeface="Times New Roman" panose="02020603050405020304" pitchFamily="18" charset="0"/>
                    <a:cs typeface="Times New Roman" panose="02020603050405020304" pitchFamily="18" charset="0"/>
                  </a:rPr>
                  <a:t>screening strength</a:t>
                </a:r>
                <a:r>
                  <a:rPr lang="en" sz="2400" dirty="0">
                    <a:latin typeface="Cambria Math" panose="020405030504060302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DB43DD2B-7EC2-4BA0-7C7C-BBC3AFD649F0}"/>
                  </a:ext>
                </a:extLst>
              </p:cNvPr>
              <p:cNvSpPr>
                <a:spLocks noGrp="1" noRot="1" noChangeAspect="1" noMove="1" noResize="1" noEditPoints="1" noAdjustHandles="1" noChangeArrowheads="1" noChangeShapeType="1" noTextEdit="1"/>
              </p:cNvSpPr>
              <p:nvPr>
                <p:ph idx="1"/>
              </p:nvPr>
            </p:nvSpPr>
            <p:spPr>
              <a:xfrm>
                <a:off x="341784" y="1041723"/>
                <a:ext cx="11508432" cy="5816277"/>
              </a:xfrm>
              <a:blipFill>
                <a:blip r:embed="rId3"/>
                <a:stretch>
                  <a:fillRect/>
                </a:stretch>
              </a:blipFill>
            </p:spPr>
            <p:txBody>
              <a:bodyPr/>
              <a:lstStyle/>
              <a:p>
                <a:r>
                  <a:rPr lang="ru-RU">
                    <a:noFill/>
                  </a:rPr>
                  <a:t> </a:t>
                </a:r>
              </a:p>
            </p:txBody>
          </p:sp>
        </mc:Fallback>
      </mc:AlternateContent>
      <p:sp>
        <p:nvSpPr>
          <p:cNvPr id="4" name="Номер слайда 4">
            <a:extLst>
              <a:ext uri="{FF2B5EF4-FFF2-40B4-BE49-F238E27FC236}">
                <a16:creationId xmlns:a16="http://schemas.microsoft.com/office/drawing/2014/main" id="{11048A77-4B66-BED7-DD6A-3844BD9285C4}"/>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5</a:t>
            </a:fld>
            <a:r>
              <a:rPr lang="ru-RU" sz="2400" b="1"/>
              <a:t> </a:t>
            </a:r>
            <a:r>
              <a:rPr lang="en-US" sz="2400" b="1"/>
              <a:t>of</a:t>
            </a:r>
            <a:r>
              <a:rPr lang="ru-RU" sz="2400" b="1"/>
              <a:t> 11</a:t>
            </a:r>
            <a:endParaRPr lang="en-US" sz="2400" b="1" dirty="0"/>
          </a:p>
        </p:txBody>
      </p:sp>
    </p:spTree>
    <p:extLst>
      <p:ext uri="{BB962C8B-B14F-4D97-AF65-F5344CB8AC3E}">
        <p14:creationId xmlns:p14="http://schemas.microsoft.com/office/powerpoint/2010/main" val="21877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E141B4-5F01-3EF7-696C-D7413088D52D}"/>
              </a:ext>
            </a:extLst>
          </p:cNvPr>
          <p:cNvSpPr>
            <a:spLocks noGrp="1"/>
          </p:cNvSpPr>
          <p:nvPr>
            <p:ph type="title"/>
          </p:nvPr>
        </p:nvSpPr>
        <p:spPr>
          <a:xfrm>
            <a:off x="0" y="0"/>
            <a:ext cx="12191999" cy="942975"/>
          </a:xfrm>
        </p:spPr>
        <p:txBody>
          <a:bodyPr>
            <a:noAutofit/>
          </a:bodyPr>
          <a:lstStyle/>
          <a:p>
            <a:pPr algn="ctr"/>
            <a:r>
              <a:rPr lang="en" sz="3600" b="1" dirty="0"/>
              <a:t>Selection of Software Tools for Stress Testing</a:t>
            </a:r>
            <a:endParaRPr lang="ru-RU" sz="3600" b="1" dirty="0"/>
          </a:p>
        </p:txBody>
      </p:sp>
      <p:sp>
        <p:nvSpPr>
          <p:cNvPr id="5" name="TextBox 4">
            <a:extLst>
              <a:ext uri="{FF2B5EF4-FFF2-40B4-BE49-F238E27FC236}">
                <a16:creationId xmlns:a16="http://schemas.microsoft.com/office/drawing/2014/main" id="{1BC6F34C-F295-B8EC-414E-D3B77C6F0157}"/>
              </a:ext>
            </a:extLst>
          </p:cNvPr>
          <p:cNvSpPr txBox="1"/>
          <p:nvPr/>
        </p:nvSpPr>
        <p:spPr>
          <a:xfrm>
            <a:off x="7210297" y="6354679"/>
            <a:ext cx="3488455" cy="461665"/>
          </a:xfrm>
          <a:prstGeom prst="rect">
            <a:avLst/>
          </a:prstGeom>
          <a:noFill/>
        </p:spPr>
        <p:txBody>
          <a:bodyPr wrap="none" rtlCol="0">
            <a:spAutoFit/>
          </a:bodyPr>
          <a:lstStyle/>
          <a:p>
            <a:r>
              <a:rPr lang="en" sz="2400" dirty="0">
                <a:effectLst/>
                <a:latin typeface="Times New Roman" panose="02020603050405020304" pitchFamily="18" charset="0"/>
                <a:ea typeface="Times New Roman" panose="02020603050405020304" pitchFamily="18" charset="0"/>
              </a:rPr>
              <a:t>Analysis of testing utilities</a:t>
            </a:r>
            <a:endParaRPr lang="ru-RU" sz="2400" dirty="0"/>
          </a:p>
        </p:txBody>
      </p:sp>
      <p:sp>
        <p:nvSpPr>
          <p:cNvPr id="3" name="Номер слайда 4">
            <a:extLst>
              <a:ext uri="{FF2B5EF4-FFF2-40B4-BE49-F238E27FC236}">
                <a16:creationId xmlns:a16="http://schemas.microsoft.com/office/drawing/2014/main" id="{CDB4AA88-78CB-E455-2209-2FB959213960}"/>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6</a:t>
            </a:fld>
            <a:r>
              <a:rPr lang="ru-RU" sz="2400" b="1"/>
              <a:t> </a:t>
            </a:r>
            <a:r>
              <a:rPr lang="en-US" sz="2400" b="1"/>
              <a:t>of</a:t>
            </a:r>
            <a:r>
              <a:rPr lang="ru-RU" sz="2400" b="1"/>
              <a:t> 11</a:t>
            </a:r>
            <a:endParaRPr lang="en-US" sz="2400" b="1" dirty="0"/>
          </a:p>
        </p:txBody>
      </p:sp>
      <p:pic>
        <p:nvPicPr>
          <p:cNvPr id="8" name="Объект 7">
            <a:extLst>
              <a:ext uri="{FF2B5EF4-FFF2-40B4-BE49-F238E27FC236}">
                <a16:creationId xmlns:a16="http://schemas.microsoft.com/office/drawing/2014/main" id="{9C244ED4-034A-37D3-B733-1BF9DD96F73A}"/>
              </a:ext>
            </a:extLst>
          </p:cNvPr>
          <p:cNvPicPr>
            <a:picLocks noGrp="1" noChangeAspect="1"/>
          </p:cNvPicPr>
          <p:nvPr>
            <p:ph idx="1"/>
          </p:nvPr>
        </p:nvPicPr>
        <p:blipFill>
          <a:blip r:embed="rId3"/>
          <a:stretch>
            <a:fillRect/>
          </a:stretch>
        </p:blipFill>
        <p:spPr>
          <a:xfrm>
            <a:off x="6096000" y="809923"/>
            <a:ext cx="5717051" cy="5544756"/>
          </a:xfrm>
          <a:prstGeom prst="rect">
            <a:avLst/>
          </a:prstGeom>
        </p:spPr>
      </p:pic>
      <p:sp>
        <p:nvSpPr>
          <p:cNvPr id="17" name="Объект 2">
            <a:extLst>
              <a:ext uri="{FF2B5EF4-FFF2-40B4-BE49-F238E27FC236}">
                <a16:creationId xmlns:a16="http://schemas.microsoft.com/office/drawing/2014/main" id="{975F0551-991F-9C32-9327-9733E1576EB1}"/>
              </a:ext>
            </a:extLst>
          </p:cNvPr>
          <p:cNvSpPr txBox="1">
            <a:spLocks/>
          </p:cNvSpPr>
          <p:nvPr/>
        </p:nvSpPr>
        <p:spPr>
          <a:xfrm>
            <a:off x="378949" y="809923"/>
            <a:ext cx="5536257" cy="564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 sz="2400" dirty="0">
                <a:effectLst/>
                <a:latin typeface="Calibri" panose="020F0502020204030204" pitchFamily="34" charset="0"/>
                <a:ea typeface="Times New Roman" panose="02020603050405020304" pitchFamily="18" charset="0"/>
                <a:cs typeface="Times New Roman" panose="02020603050405020304" pitchFamily="18" charset="0"/>
              </a:rPr>
              <a:t>There are a huge number of testing tools, and it is impossible to test each one, so several of the most popular ones were selected.</a:t>
            </a:r>
          </a:p>
          <a:p>
            <a:pPr marL="0" indent="0" algn="just">
              <a:buFont typeface="Arial" panose="020B0604020202020204" pitchFamily="34" charset="0"/>
              <a:buNone/>
            </a:pPr>
            <a:endParaRPr lang="en" sz="2400" dirty="0">
              <a:latin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n" sz="2400" dirty="0">
                <a:latin typeface="Calibri" panose="020F0502020204030204" pitchFamily="34" charset="0"/>
                <a:cs typeface="Times New Roman" panose="02020603050405020304" pitchFamily="18" charset="0"/>
              </a:rPr>
              <a:t>Main criteria – ability to test particular component.</a:t>
            </a:r>
          </a:p>
          <a:p>
            <a:pPr marL="0" indent="0" algn="just">
              <a:buFont typeface="Arial" panose="020B0604020202020204" pitchFamily="34" charset="0"/>
              <a:buNone/>
            </a:pPr>
            <a:endParaRPr lang="en" sz="2400" dirty="0">
              <a:latin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n" sz="2400" dirty="0">
                <a:effectLst/>
                <a:latin typeface="Calibri" panose="020F0502020204030204" pitchFamily="34" charset="0"/>
                <a:ea typeface="Times New Roman" panose="02020603050405020304" pitchFamily="18" charset="0"/>
                <a:cs typeface="Times New Roman" panose="02020603050405020304" pitchFamily="18" charset="0"/>
              </a:rPr>
              <a:t>Based on the data obtained, it was decided to use stress-ng to test the operation of the monitoring.</a:t>
            </a:r>
            <a:endParaRPr lang="en" sz="2400" dirty="0">
              <a:latin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ru-RU" sz="2400" dirty="0"/>
          </a:p>
        </p:txBody>
      </p:sp>
    </p:spTree>
    <p:extLst>
      <p:ext uri="{BB962C8B-B14F-4D97-AF65-F5344CB8AC3E}">
        <p14:creationId xmlns:p14="http://schemas.microsoft.com/office/powerpoint/2010/main" val="168406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Объект 13">
            <a:extLst>
              <a:ext uri="{FF2B5EF4-FFF2-40B4-BE49-F238E27FC236}">
                <a16:creationId xmlns:a16="http://schemas.microsoft.com/office/drawing/2014/main" id="{2A0FCB39-E9A2-F573-992C-0AB1B672F387}"/>
              </a:ext>
            </a:extLst>
          </p:cNvPr>
          <p:cNvPicPr>
            <a:picLocks noGrp="1" noChangeAspect="1"/>
          </p:cNvPicPr>
          <p:nvPr>
            <p:ph idx="1"/>
          </p:nvPr>
        </p:nvPicPr>
        <p:blipFill>
          <a:blip r:embed="rId3"/>
          <a:srcRect/>
          <a:stretch/>
        </p:blipFill>
        <p:spPr>
          <a:xfrm>
            <a:off x="5584225" y="642939"/>
            <a:ext cx="6118905" cy="6215060"/>
          </a:xfrm>
        </p:spPr>
      </p:pic>
      <p:sp>
        <p:nvSpPr>
          <p:cNvPr id="5" name="Номер слайда 4">
            <a:extLst>
              <a:ext uri="{FF2B5EF4-FFF2-40B4-BE49-F238E27FC236}">
                <a16:creationId xmlns:a16="http://schemas.microsoft.com/office/drawing/2014/main" id="{6E6BB3DE-EC84-BFF1-CD67-E09D0C48CFBD}"/>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7</a:t>
            </a:fld>
            <a:r>
              <a:rPr lang="ru-RU" sz="2400" b="1"/>
              <a:t> </a:t>
            </a:r>
            <a:r>
              <a:rPr lang="en-US" sz="2400" b="1"/>
              <a:t>of</a:t>
            </a:r>
            <a:r>
              <a:rPr lang="ru-RU" sz="2400" b="1"/>
              <a:t> 11</a:t>
            </a:r>
            <a:endParaRPr lang="en-US" sz="2400" b="1" dirty="0"/>
          </a:p>
        </p:txBody>
      </p:sp>
      <p:sp>
        <p:nvSpPr>
          <p:cNvPr id="8" name="Заголовок 1">
            <a:extLst>
              <a:ext uri="{FF2B5EF4-FFF2-40B4-BE49-F238E27FC236}">
                <a16:creationId xmlns:a16="http://schemas.microsoft.com/office/drawing/2014/main" id="{CB3EC08B-F4DA-DA26-1C44-B8A9FC0381E9}"/>
              </a:ext>
            </a:extLst>
          </p:cNvPr>
          <p:cNvSpPr>
            <a:spLocks noGrp="1"/>
          </p:cNvSpPr>
          <p:nvPr>
            <p:ph type="title"/>
          </p:nvPr>
        </p:nvSpPr>
        <p:spPr>
          <a:xfrm>
            <a:off x="0" y="1"/>
            <a:ext cx="12191999" cy="642938"/>
          </a:xfrm>
        </p:spPr>
        <p:txBody>
          <a:bodyPr>
            <a:normAutofit fontScale="90000"/>
          </a:bodyPr>
          <a:lstStyle/>
          <a:p>
            <a:pPr algn="ctr"/>
            <a:r>
              <a:rPr lang="en" b="1" dirty="0"/>
              <a:t>Test System Logic</a:t>
            </a:r>
            <a:endParaRPr lang="ru-RU" b="1" dirty="0"/>
          </a:p>
        </p:txBody>
      </p:sp>
      <p:sp>
        <p:nvSpPr>
          <p:cNvPr id="10" name="Объект 6">
            <a:extLst>
              <a:ext uri="{FF2B5EF4-FFF2-40B4-BE49-F238E27FC236}">
                <a16:creationId xmlns:a16="http://schemas.microsoft.com/office/drawing/2014/main" id="{91FD204F-967E-E615-5B40-1C934CEB2E31}"/>
              </a:ext>
            </a:extLst>
          </p:cNvPr>
          <p:cNvSpPr txBox="1">
            <a:spLocks/>
          </p:cNvSpPr>
          <p:nvPr/>
        </p:nvSpPr>
        <p:spPr>
          <a:xfrm>
            <a:off x="488869" y="1503306"/>
            <a:ext cx="4920342" cy="4494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rPr>
              <a:t>Three parts included: Test server, Prometheus Server and </a:t>
            </a:r>
            <a:r>
              <a:rPr lang="en-US" dirty="0" err="1">
                <a:latin typeface="Times New Roman" panose="02020603050405020304" pitchFamily="18" charset="0"/>
              </a:rPr>
              <a:t>iTop</a:t>
            </a:r>
            <a:r>
              <a:rPr lang="en-US" dirty="0">
                <a:latin typeface="Times New Roman" panose="02020603050405020304" pitchFamily="18" charset="0"/>
              </a:rPr>
              <a:t> Server.</a:t>
            </a:r>
            <a:endParaRPr lang="ru-RU" dirty="0">
              <a:latin typeface="Times New Roman" panose="02020603050405020304" pitchFamily="18" charset="0"/>
            </a:endParaRPr>
          </a:p>
          <a:p>
            <a:pPr marL="0" indent="0">
              <a:buNone/>
            </a:pPr>
            <a:r>
              <a:rPr lang="en-US" dirty="0">
                <a:latin typeface="Times New Roman" panose="02020603050405020304" pitchFamily="18" charset="0"/>
              </a:rPr>
              <a:t>Test server – performs test, creates metrics and log files.</a:t>
            </a:r>
          </a:p>
          <a:p>
            <a:pPr marL="0" indent="0">
              <a:buFont typeface="Arial" panose="020B0604020202020204" pitchFamily="34" charset="0"/>
              <a:buNone/>
            </a:pPr>
            <a:r>
              <a:rPr lang="en-US" dirty="0">
                <a:latin typeface="Times New Roman" panose="02020603050405020304" pitchFamily="18" charset="0"/>
              </a:rPr>
              <a:t>Prometheus server – a server where metrics of testing process stores.</a:t>
            </a:r>
          </a:p>
          <a:p>
            <a:pPr marL="0" indent="0">
              <a:buFont typeface="Arial" panose="020B0604020202020204" pitchFamily="34" charset="0"/>
              <a:buNone/>
            </a:pPr>
            <a:r>
              <a:rPr lang="en-US" dirty="0" err="1">
                <a:latin typeface="Times New Roman" panose="02020603050405020304" pitchFamily="18" charset="0"/>
              </a:rPr>
              <a:t>iTop</a:t>
            </a:r>
            <a:r>
              <a:rPr lang="en-US" dirty="0">
                <a:latin typeface="Times New Roman" panose="02020603050405020304" pitchFamily="18" charset="0"/>
              </a:rPr>
              <a:t> server – a system that used as an inventory system.</a:t>
            </a:r>
          </a:p>
        </p:txBody>
      </p:sp>
    </p:spTree>
    <p:extLst>
      <p:ext uri="{BB962C8B-B14F-4D97-AF65-F5344CB8AC3E}">
        <p14:creationId xmlns:p14="http://schemas.microsoft.com/office/powerpoint/2010/main" val="53407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C0B4D-A5DA-B2FA-23C0-8B9ED4F8238F}"/>
              </a:ext>
            </a:extLst>
          </p:cNvPr>
          <p:cNvSpPr>
            <a:spLocks noGrp="1"/>
          </p:cNvSpPr>
          <p:nvPr>
            <p:ph type="title"/>
          </p:nvPr>
        </p:nvSpPr>
        <p:spPr>
          <a:xfrm>
            <a:off x="0" y="1"/>
            <a:ext cx="12191999" cy="642938"/>
          </a:xfrm>
        </p:spPr>
        <p:txBody>
          <a:bodyPr>
            <a:normAutofit fontScale="90000"/>
          </a:bodyPr>
          <a:lstStyle/>
          <a:p>
            <a:pPr algn="ctr"/>
            <a:r>
              <a:rPr lang="en" b="1" dirty="0"/>
              <a:t>Preparation of the Monitoring System</a:t>
            </a:r>
            <a:endParaRPr lang="ru-RU" b="1" dirty="0"/>
          </a:p>
        </p:txBody>
      </p:sp>
      <p:sp>
        <p:nvSpPr>
          <p:cNvPr id="3" name="Номер слайда 4">
            <a:extLst>
              <a:ext uri="{FF2B5EF4-FFF2-40B4-BE49-F238E27FC236}">
                <a16:creationId xmlns:a16="http://schemas.microsoft.com/office/drawing/2014/main" id="{6CCAB460-CECC-B1E8-5702-EBCEE5E63632}"/>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8</a:t>
            </a:fld>
            <a:r>
              <a:rPr lang="ru-RU" sz="2400" b="1"/>
              <a:t> </a:t>
            </a:r>
            <a:r>
              <a:rPr lang="en-US" sz="2400" b="1"/>
              <a:t>of</a:t>
            </a:r>
            <a:r>
              <a:rPr lang="ru-RU" sz="2400" b="1"/>
              <a:t> 11</a:t>
            </a:r>
            <a:endParaRPr lang="en-US" sz="2400" b="1" dirty="0"/>
          </a:p>
        </p:txBody>
      </p:sp>
      <p:pic>
        <p:nvPicPr>
          <p:cNvPr id="4" name="Рисунок 3">
            <a:extLst>
              <a:ext uri="{FF2B5EF4-FFF2-40B4-BE49-F238E27FC236}">
                <a16:creationId xmlns:a16="http://schemas.microsoft.com/office/drawing/2014/main" id="{7E7E54E3-7BA1-AFE0-2F0D-5884F6759911}"/>
              </a:ext>
            </a:extLst>
          </p:cNvPr>
          <p:cNvPicPr>
            <a:picLocks noChangeAspect="1"/>
          </p:cNvPicPr>
          <p:nvPr/>
        </p:nvPicPr>
        <p:blipFill>
          <a:blip r:embed="rId3"/>
          <a:stretch>
            <a:fillRect/>
          </a:stretch>
        </p:blipFill>
        <p:spPr>
          <a:xfrm>
            <a:off x="5540826" y="681037"/>
            <a:ext cx="6318151" cy="5495926"/>
          </a:xfrm>
          <a:prstGeom prst="rect">
            <a:avLst/>
          </a:prstGeom>
        </p:spPr>
      </p:pic>
      <p:sp>
        <p:nvSpPr>
          <p:cNvPr id="7" name="Объект 6">
            <a:extLst>
              <a:ext uri="{FF2B5EF4-FFF2-40B4-BE49-F238E27FC236}">
                <a16:creationId xmlns:a16="http://schemas.microsoft.com/office/drawing/2014/main" id="{C4D4181A-31E5-606D-57C5-69345C1C8C43}"/>
              </a:ext>
            </a:extLst>
          </p:cNvPr>
          <p:cNvSpPr>
            <a:spLocks noGrp="1"/>
          </p:cNvSpPr>
          <p:nvPr>
            <p:ph idx="1"/>
          </p:nvPr>
        </p:nvSpPr>
        <p:spPr>
          <a:xfrm>
            <a:off x="217714" y="1894114"/>
            <a:ext cx="5323112" cy="4282849"/>
          </a:xfrm>
        </p:spPr>
        <p:txBody>
          <a:bodyPr>
            <a:normAutofit/>
          </a:bodyPr>
          <a:lstStyle/>
          <a:p>
            <a:pPr marL="0" indent="0">
              <a:buNone/>
            </a:pPr>
            <a:r>
              <a:rPr lang="en" sz="2400" dirty="0">
                <a:effectLst/>
                <a:latin typeface="Times New Roman" panose="02020603050405020304" pitchFamily="18" charset="0"/>
                <a:ea typeface="Times New Roman" panose="02020603050405020304" pitchFamily="18" charset="0"/>
              </a:rPr>
              <a:t>The monitoring system based on the Prometheus, Grafana, Node Exporter technology stack was deployed on a virtual machine in the JINR cloud.</a:t>
            </a:r>
          </a:p>
          <a:p>
            <a:pPr marL="0" indent="0">
              <a:buNone/>
            </a:pPr>
            <a:endParaRPr lang="ru-RU" sz="2400" dirty="0"/>
          </a:p>
          <a:p>
            <a:pPr marL="0" indent="0">
              <a:buNone/>
            </a:pPr>
            <a:r>
              <a:rPr lang="en-US" sz="2400" dirty="0"/>
              <a:t>A CPU test run results performed using one of new servers.</a:t>
            </a:r>
            <a:r>
              <a:rPr lang="ru-RU" sz="2400" dirty="0"/>
              <a:t> </a:t>
            </a:r>
            <a:r>
              <a:rPr lang="en-US" sz="2400" dirty="0"/>
              <a:t>Monitoring is vital to track and evaluate the testing process.</a:t>
            </a:r>
            <a:endParaRPr lang="ru-RU" sz="2400" dirty="0"/>
          </a:p>
        </p:txBody>
      </p:sp>
    </p:spTree>
    <p:extLst>
      <p:ext uri="{BB962C8B-B14F-4D97-AF65-F5344CB8AC3E}">
        <p14:creationId xmlns:p14="http://schemas.microsoft.com/office/powerpoint/2010/main" val="134543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8B76A-5072-EE29-5DE6-C3340F59329B}"/>
              </a:ext>
            </a:extLst>
          </p:cNvPr>
          <p:cNvSpPr>
            <a:spLocks noGrp="1"/>
          </p:cNvSpPr>
          <p:nvPr>
            <p:ph type="title"/>
          </p:nvPr>
        </p:nvSpPr>
        <p:spPr>
          <a:xfrm>
            <a:off x="0" y="18256"/>
            <a:ext cx="12192000" cy="791214"/>
          </a:xfrm>
        </p:spPr>
        <p:txBody>
          <a:bodyPr/>
          <a:lstStyle/>
          <a:p>
            <a:pPr algn="ctr"/>
            <a:r>
              <a:rPr lang="en" sz="4000" b="1" dirty="0"/>
              <a:t>Test Logs</a:t>
            </a:r>
            <a:endParaRPr lang="ru-RU" sz="4000" b="1" dirty="0"/>
          </a:p>
        </p:txBody>
      </p:sp>
      <p:sp>
        <p:nvSpPr>
          <p:cNvPr id="3" name="Объект 2">
            <a:extLst>
              <a:ext uri="{FF2B5EF4-FFF2-40B4-BE49-F238E27FC236}">
                <a16:creationId xmlns:a16="http://schemas.microsoft.com/office/drawing/2014/main" id="{E5572196-4309-A663-4D42-C06B039D9EF4}"/>
              </a:ext>
            </a:extLst>
          </p:cNvPr>
          <p:cNvSpPr>
            <a:spLocks noGrp="1"/>
          </p:cNvSpPr>
          <p:nvPr>
            <p:ph idx="1"/>
          </p:nvPr>
        </p:nvSpPr>
        <p:spPr>
          <a:xfrm>
            <a:off x="337822" y="1360358"/>
            <a:ext cx="4997867" cy="4137284"/>
          </a:xfrm>
          <a:ln>
            <a:solidFill>
              <a:schemeClr val="accent4">
                <a:lumMod val="40000"/>
                <a:lumOff val="60000"/>
              </a:schemeClr>
            </a:solidFill>
          </a:ln>
        </p:spPr>
        <p:txBody>
          <a:bodyPr>
            <a:normAutofit/>
          </a:bodyPr>
          <a:lstStyle/>
          <a:p>
            <a:pPr marL="0" indent="0">
              <a:buNone/>
            </a:pPr>
            <a:r>
              <a:rPr lang="en-US" dirty="0"/>
              <a:t>Logs file structure</a:t>
            </a:r>
            <a:r>
              <a:rPr lang="ru-RU" dirty="0"/>
              <a:t>:</a:t>
            </a:r>
          </a:p>
          <a:p>
            <a:pPr marL="514350" indent="-514350">
              <a:buAutoNum type="arabicPeriod"/>
            </a:pPr>
            <a:r>
              <a:rPr lang="en-US" dirty="0">
                <a:highlight>
                  <a:srgbClr val="FFFF00"/>
                </a:highlight>
              </a:rPr>
              <a:t>Host info</a:t>
            </a:r>
          </a:p>
          <a:p>
            <a:pPr marL="514350" indent="-514350">
              <a:buAutoNum type="arabicPeriod"/>
            </a:pPr>
            <a:r>
              <a:rPr lang="en-US" dirty="0">
                <a:highlight>
                  <a:srgbClr val="00FF00"/>
                </a:highlight>
              </a:rPr>
              <a:t>Monitoring </a:t>
            </a:r>
            <a:r>
              <a:rPr lang="en-US" dirty="0" err="1">
                <a:highlight>
                  <a:srgbClr val="00FF00"/>
                </a:highlight>
              </a:rPr>
              <a:t>url</a:t>
            </a:r>
            <a:endParaRPr lang="ru-RU" dirty="0">
              <a:highlight>
                <a:srgbClr val="00FF00"/>
              </a:highlight>
            </a:endParaRPr>
          </a:p>
          <a:p>
            <a:pPr marL="514350" indent="-514350">
              <a:buAutoNum type="arabicPeriod"/>
            </a:pPr>
            <a:r>
              <a:rPr lang="en" dirty="0">
                <a:highlight>
                  <a:srgbClr val="00FFFF"/>
                </a:highlight>
              </a:rPr>
              <a:t>Calibration start-up</a:t>
            </a:r>
          </a:p>
          <a:p>
            <a:pPr marL="514350" indent="-514350">
              <a:buAutoNum type="arabicPeriod"/>
            </a:pPr>
            <a:r>
              <a:rPr lang="en" dirty="0">
                <a:highlight>
                  <a:srgbClr val="FFFF00"/>
                </a:highlight>
              </a:rPr>
              <a:t>Evaluating the duration of testing</a:t>
            </a:r>
          </a:p>
          <a:p>
            <a:pPr marL="514350" indent="-514350">
              <a:buAutoNum type="arabicPeriod"/>
            </a:pPr>
            <a:r>
              <a:rPr lang="en-US" dirty="0">
                <a:highlight>
                  <a:srgbClr val="00FF00"/>
                </a:highlight>
              </a:rPr>
              <a:t>Current index of cycle</a:t>
            </a:r>
            <a:endParaRPr lang="ru-RU" dirty="0">
              <a:highlight>
                <a:srgbClr val="00FF00"/>
              </a:highlight>
            </a:endParaRPr>
          </a:p>
          <a:p>
            <a:pPr marL="514350" indent="-514350">
              <a:buAutoNum type="arabicPeriod"/>
            </a:pPr>
            <a:r>
              <a:rPr lang="en-US" dirty="0">
                <a:highlight>
                  <a:srgbClr val="00FF00"/>
                </a:highlight>
              </a:rPr>
              <a:t>Cycle result</a:t>
            </a:r>
            <a:endParaRPr lang="ru-RU" dirty="0">
              <a:highlight>
                <a:srgbClr val="00FF00"/>
              </a:highlight>
            </a:endParaRPr>
          </a:p>
        </p:txBody>
      </p:sp>
      <p:sp>
        <p:nvSpPr>
          <p:cNvPr id="6" name="TextBox 5">
            <a:extLst>
              <a:ext uri="{FF2B5EF4-FFF2-40B4-BE49-F238E27FC236}">
                <a16:creationId xmlns:a16="http://schemas.microsoft.com/office/drawing/2014/main" id="{21D7FB03-0843-BBD5-74B2-AE5E2367C62A}"/>
              </a:ext>
            </a:extLst>
          </p:cNvPr>
          <p:cNvSpPr txBox="1"/>
          <p:nvPr/>
        </p:nvSpPr>
        <p:spPr>
          <a:xfrm>
            <a:off x="5335689" y="625127"/>
            <a:ext cx="6518489" cy="6247864"/>
          </a:xfrm>
          <a:prstGeom prst="rect">
            <a:avLst/>
          </a:prstGeom>
          <a:noFill/>
        </p:spPr>
        <p:txBody>
          <a:bodyPr wrap="square">
            <a:spAutoFit/>
          </a:bodyPr>
          <a:lstStyle/>
          <a:p>
            <a:r>
              <a:rPr lang="ru-RU" sz="2000" dirty="0">
                <a:highlight>
                  <a:srgbClr val="FFFF00"/>
                </a:highlight>
              </a:rPr>
              <a:t>{'</a:t>
            </a:r>
            <a:r>
              <a:rPr lang="ru-RU" sz="2000" dirty="0" err="1">
                <a:highlight>
                  <a:srgbClr val="FFFF00"/>
                </a:highlight>
              </a:rPr>
              <a:t>hostname</a:t>
            </a:r>
            <a:r>
              <a:rPr lang="ru-RU" sz="2000" dirty="0">
                <a:highlight>
                  <a:srgbClr val="FFFF00"/>
                </a:highlight>
              </a:rPr>
              <a:t>': '</a:t>
            </a:r>
            <a:r>
              <a:rPr lang="ru-RU" sz="2000" dirty="0" err="1">
                <a:highlight>
                  <a:srgbClr val="FFFF00"/>
                </a:highlight>
              </a:rPr>
              <a:t>localhost-live</a:t>
            </a:r>
            <a:r>
              <a:rPr lang="ru-RU" sz="2000" dirty="0">
                <a:highlight>
                  <a:srgbClr val="FFFF00"/>
                </a:highlight>
              </a:rPr>
              <a:t>', '</a:t>
            </a:r>
            <a:r>
              <a:rPr lang="ru-RU" sz="2000" dirty="0" err="1">
                <a:highlight>
                  <a:srgbClr val="FFFF00"/>
                </a:highlight>
              </a:rPr>
              <a:t>ip_address</a:t>
            </a:r>
            <a:r>
              <a:rPr lang="ru-RU" sz="2000" dirty="0">
                <a:highlight>
                  <a:srgbClr val="FFFF00"/>
                </a:highlight>
              </a:rPr>
              <a:t>': '0.0.0.0', '</a:t>
            </a:r>
            <a:r>
              <a:rPr lang="ru-RU" sz="2000" dirty="0" err="1">
                <a:highlight>
                  <a:srgbClr val="FFFF00"/>
                </a:highlight>
              </a:rPr>
              <a:t>n_cpus</a:t>
            </a:r>
            <a:r>
              <a:rPr lang="ru-RU" sz="2000" dirty="0">
                <a:highlight>
                  <a:srgbClr val="FFFF00"/>
                </a:highlight>
              </a:rPr>
              <a:t>': 96}</a:t>
            </a:r>
          </a:p>
          <a:p>
            <a:r>
              <a:rPr lang="ru-RU" sz="2000" dirty="0">
                <a:highlight>
                  <a:srgbClr val="00FF00"/>
                </a:highlight>
              </a:rPr>
              <a:t>Full </a:t>
            </a:r>
            <a:r>
              <a:rPr lang="ru-RU" sz="2000" dirty="0" err="1">
                <a:highlight>
                  <a:srgbClr val="00FF00"/>
                </a:highlight>
              </a:rPr>
              <a:t>temperature</a:t>
            </a:r>
            <a:r>
              <a:rPr lang="ru-RU" sz="2000" dirty="0">
                <a:highlight>
                  <a:srgbClr val="00FF00"/>
                </a:highlight>
              </a:rPr>
              <a:t> </a:t>
            </a:r>
            <a:r>
              <a:rPr lang="ru-RU" sz="2000" dirty="0" err="1">
                <a:highlight>
                  <a:srgbClr val="00FF00"/>
                </a:highlight>
              </a:rPr>
              <a:t>and</a:t>
            </a:r>
            <a:r>
              <a:rPr lang="ru-RU" sz="2000" dirty="0">
                <a:highlight>
                  <a:srgbClr val="00FF00"/>
                </a:highlight>
              </a:rPr>
              <a:t> </a:t>
            </a:r>
            <a:r>
              <a:rPr lang="ru-RU" sz="2000" dirty="0" err="1">
                <a:highlight>
                  <a:srgbClr val="00FF00"/>
                </a:highlight>
              </a:rPr>
              <a:t>utilisation</a:t>
            </a:r>
            <a:r>
              <a:rPr lang="ru-RU" sz="2000" dirty="0">
                <a:highlight>
                  <a:srgbClr val="00FF00"/>
                </a:highlight>
              </a:rPr>
              <a:t> </a:t>
            </a:r>
            <a:r>
              <a:rPr lang="ru-RU" sz="2000" dirty="0" err="1">
                <a:highlight>
                  <a:srgbClr val="00FF00"/>
                </a:highlight>
              </a:rPr>
              <a:t>graphs</a:t>
            </a:r>
            <a:r>
              <a:rPr lang="ru-RU" sz="2000" dirty="0">
                <a:highlight>
                  <a:srgbClr val="00FF00"/>
                </a:highlight>
              </a:rPr>
              <a:t> </a:t>
            </a:r>
            <a:r>
              <a:rPr lang="ru-RU" sz="2000" dirty="0" err="1">
                <a:highlight>
                  <a:srgbClr val="00FF00"/>
                </a:highlight>
              </a:rPr>
              <a:t>available</a:t>
            </a:r>
            <a:r>
              <a:rPr lang="ru-RU" sz="2000" dirty="0">
                <a:highlight>
                  <a:srgbClr val="00FF00"/>
                </a:highlight>
              </a:rPr>
              <a:t> </a:t>
            </a:r>
            <a:r>
              <a:rPr lang="ru-RU" sz="2000" dirty="0" err="1">
                <a:highlight>
                  <a:srgbClr val="00FF00"/>
                </a:highlight>
              </a:rPr>
              <a:t>at</a:t>
            </a:r>
            <a:r>
              <a:rPr lang="ru-RU" sz="2000" dirty="0">
                <a:highlight>
                  <a:srgbClr val="00FF00"/>
                </a:highlight>
              </a:rPr>
              <a:t>: </a:t>
            </a:r>
            <a:r>
              <a:rPr lang="ru-RU" sz="2000" dirty="0" err="1">
                <a:highlight>
                  <a:srgbClr val="00FF00"/>
                </a:highlight>
              </a:rPr>
              <a:t>https</a:t>
            </a:r>
            <a:r>
              <a:rPr lang="ru-RU" sz="2000" dirty="0">
                <a:highlight>
                  <a:srgbClr val="00FF00"/>
                </a:highlight>
              </a:rPr>
              <a:t>://</a:t>
            </a:r>
            <a:r>
              <a:rPr lang="ru-RU" sz="2000" dirty="0" err="1">
                <a:highlight>
                  <a:srgbClr val="00FF00"/>
                </a:highlight>
              </a:rPr>
              <a:t>mon-service.jinr.ru</a:t>
            </a:r>
            <a:r>
              <a:rPr lang="ru-RU" sz="2000" dirty="0">
                <a:highlight>
                  <a:srgbClr val="00FF00"/>
                </a:highlight>
              </a:rPr>
              <a:t>/*</a:t>
            </a:r>
            <a:r>
              <a:rPr lang="en-US" sz="2000" dirty="0">
                <a:highlight>
                  <a:srgbClr val="00FF00"/>
                </a:highlight>
              </a:rPr>
              <a:t>******</a:t>
            </a:r>
            <a:endParaRPr lang="ru-RU" sz="2000" dirty="0">
              <a:highlight>
                <a:srgbClr val="00FF00"/>
              </a:highlight>
            </a:endParaRPr>
          </a:p>
          <a:p>
            <a:r>
              <a:rPr lang="ru-RU" sz="2000" dirty="0" err="1">
                <a:highlight>
                  <a:srgbClr val="00FFFF"/>
                </a:highlight>
              </a:rPr>
              <a:t>phase</a:t>
            </a:r>
            <a:r>
              <a:rPr lang="ru-RU" sz="2000" dirty="0">
                <a:highlight>
                  <a:srgbClr val="00FFFF"/>
                </a:highlight>
              </a:rPr>
              <a:t> </a:t>
            </a:r>
            <a:r>
              <a:rPr lang="ru-RU" sz="2000" dirty="0" err="1">
                <a:highlight>
                  <a:srgbClr val="00FFFF"/>
                </a:highlight>
              </a:rPr>
              <a:t>one</a:t>
            </a:r>
            <a:r>
              <a:rPr lang="ru-RU" sz="2000" dirty="0">
                <a:highlight>
                  <a:srgbClr val="00FFFF"/>
                </a:highlight>
              </a:rPr>
              <a:t> </a:t>
            </a:r>
            <a:r>
              <a:rPr lang="ru-RU" sz="2000" dirty="0" err="1">
                <a:highlight>
                  <a:srgbClr val="00FFFF"/>
                </a:highlight>
              </a:rPr>
              <a:t>run</a:t>
            </a:r>
            <a:r>
              <a:rPr lang="ru-RU" sz="2000" dirty="0">
                <a:highlight>
                  <a:srgbClr val="00FFFF"/>
                </a:highlight>
              </a:rPr>
              <a:t> </a:t>
            </a:r>
            <a:r>
              <a:rPr lang="ru-RU" sz="2000" dirty="0" err="1">
                <a:highlight>
                  <a:srgbClr val="00FFFF"/>
                </a:highlight>
              </a:rPr>
              <a:t>started</a:t>
            </a:r>
            <a:r>
              <a:rPr lang="ru-RU" sz="2000" dirty="0">
                <a:highlight>
                  <a:srgbClr val="00FFFF"/>
                </a:highlight>
              </a:rPr>
              <a:t> </a:t>
            </a:r>
            <a:r>
              <a:rPr lang="ru-RU" sz="2000" dirty="0" err="1">
                <a:highlight>
                  <a:srgbClr val="00FFFF"/>
                </a:highlight>
              </a:rPr>
              <a:t>at</a:t>
            </a:r>
            <a:r>
              <a:rPr lang="ru-RU" sz="2000" dirty="0">
                <a:highlight>
                  <a:srgbClr val="00FFFF"/>
                </a:highlight>
              </a:rPr>
              <a:t>  1718885289</a:t>
            </a:r>
          </a:p>
          <a:p>
            <a:r>
              <a:rPr lang="ru-RU" sz="2000" dirty="0" err="1">
                <a:highlight>
                  <a:srgbClr val="00FFFF"/>
                </a:highlight>
              </a:rPr>
              <a:t>phase</a:t>
            </a:r>
            <a:r>
              <a:rPr lang="ru-RU" sz="2000" dirty="0">
                <a:highlight>
                  <a:srgbClr val="00FFFF"/>
                </a:highlight>
              </a:rPr>
              <a:t> </a:t>
            </a:r>
            <a:r>
              <a:rPr lang="ru-RU" sz="2000" dirty="0" err="1">
                <a:highlight>
                  <a:srgbClr val="00FFFF"/>
                </a:highlight>
              </a:rPr>
              <a:t>one</a:t>
            </a:r>
            <a:r>
              <a:rPr lang="ru-RU" sz="2000" dirty="0">
                <a:highlight>
                  <a:srgbClr val="00FFFF"/>
                </a:highlight>
              </a:rPr>
              <a:t> </a:t>
            </a:r>
            <a:r>
              <a:rPr lang="ru-RU" sz="2000" dirty="0" err="1">
                <a:highlight>
                  <a:srgbClr val="00FFFF"/>
                </a:highlight>
              </a:rPr>
              <a:t>run</a:t>
            </a:r>
            <a:r>
              <a:rPr lang="ru-RU" sz="2000" dirty="0">
                <a:highlight>
                  <a:srgbClr val="00FFFF"/>
                </a:highlight>
              </a:rPr>
              <a:t> </a:t>
            </a:r>
            <a:r>
              <a:rPr lang="ru-RU" sz="2000" dirty="0" err="1">
                <a:highlight>
                  <a:srgbClr val="00FFFF"/>
                </a:highlight>
              </a:rPr>
              <a:t>ended</a:t>
            </a:r>
            <a:r>
              <a:rPr lang="ru-RU" sz="2000" dirty="0">
                <a:highlight>
                  <a:srgbClr val="00FFFF"/>
                </a:highlight>
              </a:rPr>
              <a:t> </a:t>
            </a:r>
            <a:r>
              <a:rPr lang="ru-RU" sz="2000" dirty="0" err="1">
                <a:highlight>
                  <a:srgbClr val="00FFFF"/>
                </a:highlight>
              </a:rPr>
              <a:t>at</a:t>
            </a:r>
            <a:r>
              <a:rPr lang="ru-RU" sz="2000" dirty="0">
                <a:highlight>
                  <a:srgbClr val="00FFFF"/>
                </a:highlight>
              </a:rPr>
              <a:t>  1718886490</a:t>
            </a:r>
          </a:p>
          <a:p>
            <a:r>
              <a:rPr lang="ru-RU" sz="2000" dirty="0" err="1">
                <a:highlight>
                  <a:srgbClr val="FFFF00"/>
                </a:highlight>
              </a:rPr>
              <a:t>maximum</a:t>
            </a:r>
            <a:r>
              <a:rPr lang="ru-RU" sz="2000" dirty="0">
                <a:highlight>
                  <a:srgbClr val="FFFF00"/>
                </a:highlight>
              </a:rPr>
              <a:t> </a:t>
            </a:r>
            <a:r>
              <a:rPr lang="ru-RU" sz="2000" dirty="0" err="1">
                <a:highlight>
                  <a:srgbClr val="FFFF00"/>
                </a:highlight>
              </a:rPr>
              <a:t>temperature</a:t>
            </a:r>
            <a:r>
              <a:rPr lang="ru-RU" sz="2000" dirty="0">
                <a:highlight>
                  <a:srgbClr val="FFFF00"/>
                </a:highlight>
              </a:rPr>
              <a:t> </a:t>
            </a:r>
            <a:r>
              <a:rPr lang="ru-RU" sz="2000" dirty="0" err="1">
                <a:highlight>
                  <a:srgbClr val="FFFF00"/>
                </a:highlight>
              </a:rPr>
              <a:t>is</a:t>
            </a:r>
            <a:r>
              <a:rPr lang="ru-RU" sz="2000" dirty="0">
                <a:highlight>
                  <a:srgbClr val="FFFF00"/>
                </a:highlight>
              </a:rPr>
              <a:t> 75.950000 </a:t>
            </a:r>
            <a:r>
              <a:rPr lang="ru-RU" sz="2000" dirty="0" err="1">
                <a:highlight>
                  <a:srgbClr val="FFFF00"/>
                </a:highlight>
              </a:rPr>
              <a:t>and</a:t>
            </a:r>
            <a:r>
              <a:rPr lang="ru-RU" sz="2000" dirty="0">
                <a:highlight>
                  <a:srgbClr val="FFFF00"/>
                </a:highlight>
              </a:rPr>
              <a:t> </a:t>
            </a:r>
            <a:r>
              <a:rPr lang="ru-RU" sz="2000" dirty="0" err="1">
                <a:highlight>
                  <a:srgbClr val="FFFF00"/>
                </a:highlight>
              </a:rPr>
              <a:t>minimum</a:t>
            </a:r>
            <a:r>
              <a:rPr lang="ru-RU" sz="2000" dirty="0">
                <a:highlight>
                  <a:srgbClr val="FFFF00"/>
                </a:highlight>
              </a:rPr>
              <a:t> </a:t>
            </a:r>
            <a:r>
              <a:rPr lang="ru-RU" sz="2000" dirty="0" err="1">
                <a:highlight>
                  <a:srgbClr val="FFFF00"/>
                </a:highlight>
              </a:rPr>
              <a:t>temperature</a:t>
            </a:r>
            <a:r>
              <a:rPr lang="ru-RU" sz="2000" dirty="0">
                <a:highlight>
                  <a:srgbClr val="FFFF00"/>
                </a:highlight>
              </a:rPr>
              <a:t> </a:t>
            </a:r>
            <a:r>
              <a:rPr lang="ru-RU" sz="2000" dirty="0" err="1">
                <a:highlight>
                  <a:srgbClr val="FFFF00"/>
                </a:highlight>
              </a:rPr>
              <a:t>is</a:t>
            </a:r>
            <a:r>
              <a:rPr lang="ru-RU" sz="2000" dirty="0">
                <a:highlight>
                  <a:srgbClr val="FFFF00"/>
                </a:highlight>
              </a:rPr>
              <a:t> 36.387500</a:t>
            </a:r>
          </a:p>
          <a:p>
            <a:r>
              <a:rPr lang="ru-RU" sz="2000" dirty="0" err="1">
                <a:highlight>
                  <a:srgbClr val="FFFF00"/>
                </a:highlight>
              </a:rPr>
              <a:t>phase</a:t>
            </a:r>
            <a:r>
              <a:rPr lang="ru-RU" sz="2000" dirty="0">
                <a:highlight>
                  <a:srgbClr val="FFFF00"/>
                </a:highlight>
              </a:rPr>
              <a:t> </a:t>
            </a:r>
            <a:r>
              <a:rPr lang="ru-RU" sz="2000" dirty="0" err="1">
                <a:highlight>
                  <a:srgbClr val="FFFF00"/>
                </a:highlight>
              </a:rPr>
              <a:t>two</a:t>
            </a:r>
            <a:r>
              <a:rPr lang="ru-RU" sz="2000" dirty="0">
                <a:highlight>
                  <a:srgbClr val="FFFF00"/>
                </a:highlight>
              </a:rPr>
              <a:t> </a:t>
            </a:r>
            <a:r>
              <a:rPr lang="ru-RU" sz="2000" dirty="0" err="1">
                <a:highlight>
                  <a:srgbClr val="FFFF00"/>
                </a:highlight>
              </a:rPr>
              <a:t>run</a:t>
            </a:r>
            <a:r>
              <a:rPr lang="ru-RU" sz="2000" dirty="0">
                <a:highlight>
                  <a:srgbClr val="FFFF00"/>
                </a:highlight>
              </a:rPr>
              <a:t> </a:t>
            </a:r>
            <a:r>
              <a:rPr lang="ru-RU" sz="2000" dirty="0" err="1">
                <a:highlight>
                  <a:srgbClr val="FFFF00"/>
                </a:highlight>
              </a:rPr>
              <a:t>started</a:t>
            </a:r>
            <a:r>
              <a:rPr lang="ru-RU" sz="2000" dirty="0">
                <a:highlight>
                  <a:srgbClr val="FFFF00"/>
                </a:highlight>
              </a:rPr>
              <a:t> </a:t>
            </a:r>
            <a:r>
              <a:rPr lang="ru-RU" sz="2000" dirty="0" err="1">
                <a:highlight>
                  <a:srgbClr val="FFFF00"/>
                </a:highlight>
              </a:rPr>
              <a:t>at</a:t>
            </a:r>
            <a:r>
              <a:rPr lang="ru-RU" sz="2000" dirty="0">
                <a:highlight>
                  <a:srgbClr val="FFFF00"/>
                </a:highlight>
              </a:rPr>
              <a:t>  1718886490</a:t>
            </a:r>
          </a:p>
          <a:p>
            <a:r>
              <a:rPr lang="ru-RU" sz="2000" dirty="0" err="1">
                <a:highlight>
                  <a:srgbClr val="FFFF00"/>
                </a:highlight>
              </a:rPr>
              <a:t>phase</a:t>
            </a:r>
            <a:r>
              <a:rPr lang="ru-RU" sz="2000" dirty="0">
                <a:highlight>
                  <a:srgbClr val="FFFF00"/>
                </a:highlight>
              </a:rPr>
              <a:t> </a:t>
            </a:r>
            <a:r>
              <a:rPr lang="ru-RU" sz="2000" dirty="0" err="1">
                <a:highlight>
                  <a:srgbClr val="FFFF00"/>
                </a:highlight>
              </a:rPr>
              <a:t>two</a:t>
            </a:r>
            <a:r>
              <a:rPr lang="ru-RU" sz="2000" dirty="0">
                <a:highlight>
                  <a:srgbClr val="FFFF00"/>
                </a:highlight>
              </a:rPr>
              <a:t> </a:t>
            </a:r>
            <a:r>
              <a:rPr lang="ru-RU" sz="2000" dirty="0" err="1">
                <a:highlight>
                  <a:srgbClr val="FFFF00"/>
                </a:highlight>
              </a:rPr>
              <a:t>run</a:t>
            </a:r>
            <a:r>
              <a:rPr lang="ru-RU" sz="2000" dirty="0">
                <a:highlight>
                  <a:srgbClr val="FFFF00"/>
                </a:highlight>
              </a:rPr>
              <a:t> </a:t>
            </a:r>
            <a:r>
              <a:rPr lang="ru-RU" sz="2000" dirty="0" err="1">
                <a:highlight>
                  <a:srgbClr val="FFFF00"/>
                </a:highlight>
              </a:rPr>
              <a:t>ended</a:t>
            </a:r>
            <a:r>
              <a:rPr lang="ru-RU" sz="2000" dirty="0">
                <a:highlight>
                  <a:srgbClr val="FFFF00"/>
                </a:highlight>
              </a:rPr>
              <a:t> </a:t>
            </a:r>
            <a:r>
              <a:rPr lang="ru-RU" sz="2000" dirty="0" err="1">
                <a:highlight>
                  <a:srgbClr val="FFFF00"/>
                </a:highlight>
              </a:rPr>
              <a:t>at</a:t>
            </a:r>
            <a:r>
              <a:rPr lang="ru-RU" sz="2000" dirty="0">
                <a:highlight>
                  <a:srgbClr val="FFFF00"/>
                </a:highlight>
              </a:rPr>
              <a:t>  1718886956</a:t>
            </a:r>
          </a:p>
          <a:p>
            <a:r>
              <a:rPr lang="ru-RU" sz="2000" dirty="0" err="1">
                <a:highlight>
                  <a:srgbClr val="FFFF00"/>
                </a:highlight>
              </a:rPr>
              <a:t>heating</a:t>
            </a:r>
            <a:r>
              <a:rPr lang="ru-RU" sz="2000" dirty="0">
                <a:highlight>
                  <a:srgbClr val="FFFF00"/>
                </a:highlight>
              </a:rPr>
              <a:t> </a:t>
            </a:r>
            <a:r>
              <a:rPr lang="ru-RU" sz="2000" dirty="0" err="1">
                <a:highlight>
                  <a:srgbClr val="FFFF00"/>
                </a:highlight>
              </a:rPr>
              <a:t>time</a:t>
            </a:r>
            <a:r>
              <a:rPr lang="ru-RU" sz="2000" dirty="0">
                <a:highlight>
                  <a:srgbClr val="FFFF00"/>
                </a:highlight>
              </a:rPr>
              <a:t> </a:t>
            </a:r>
            <a:r>
              <a:rPr lang="ru-RU" sz="2000" dirty="0" err="1">
                <a:highlight>
                  <a:srgbClr val="FFFF00"/>
                </a:highlight>
              </a:rPr>
              <a:t>is</a:t>
            </a:r>
            <a:r>
              <a:rPr lang="ru-RU" sz="2000" dirty="0">
                <a:highlight>
                  <a:srgbClr val="FFFF00"/>
                </a:highlight>
              </a:rPr>
              <a:t> 125 </a:t>
            </a:r>
            <a:r>
              <a:rPr lang="ru-RU" sz="2000" dirty="0" err="1">
                <a:highlight>
                  <a:srgbClr val="FFFF00"/>
                </a:highlight>
              </a:rPr>
              <a:t>seconds</a:t>
            </a:r>
            <a:r>
              <a:rPr lang="ru-RU" sz="2000" dirty="0">
                <a:highlight>
                  <a:srgbClr val="FFFF00"/>
                </a:highlight>
              </a:rPr>
              <a:t> </a:t>
            </a:r>
            <a:r>
              <a:rPr lang="ru-RU" sz="2000" dirty="0" err="1">
                <a:highlight>
                  <a:srgbClr val="FFFF00"/>
                </a:highlight>
              </a:rPr>
              <a:t>and</a:t>
            </a:r>
            <a:r>
              <a:rPr lang="ru-RU" sz="2000" dirty="0">
                <a:highlight>
                  <a:srgbClr val="FFFF00"/>
                </a:highlight>
              </a:rPr>
              <a:t> </a:t>
            </a:r>
            <a:r>
              <a:rPr lang="ru-RU" sz="2000" dirty="0" err="1">
                <a:highlight>
                  <a:srgbClr val="FFFF00"/>
                </a:highlight>
              </a:rPr>
              <a:t>cooling</a:t>
            </a:r>
            <a:r>
              <a:rPr lang="ru-RU" sz="2000" dirty="0">
                <a:highlight>
                  <a:srgbClr val="FFFF00"/>
                </a:highlight>
              </a:rPr>
              <a:t> </a:t>
            </a:r>
            <a:r>
              <a:rPr lang="ru-RU" sz="2000" dirty="0" err="1">
                <a:highlight>
                  <a:srgbClr val="FFFF00"/>
                </a:highlight>
              </a:rPr>
              <a:t>time</a:t>
            </a:r>
            <a:r>
              <a:rPr lang="ru-RU" sz="2000" dirty="0">
                <a:highlight>
                  <a:srgbClr val="FFFF00"/>
                </a:highlight>
              </a:rPr>
              <a:t> </a:t>
            </a:r>
            <a:r>
              <a:rPr lang="ru-RU" sz="2000" dirty="0" err="1">
                <a:highlight>
                  <a:srgbClr val="FFFF00"/>
                </a:highlight>
              </a:rPr>
              <a:t>is</a:t>
            </a:r>
            <a:r>
              <a:rPr lang="ru-RU" sz="2000" dirty="0">
                <a:highlight>
                  <a:srgbClr val="FFFF00"/>
                </a:highlight>
              </a:rPr>
              <a:t> 341 </a:t>
            </a:r>
            <a:r>
              <a:rPr lang="ru-RU" sz="2000" dirty="0" err="1">
                <a:highlight>
                  <a:srgbClr val="FFFF00"/>
                </a:highlight>
              </a:rPr>
              <a:t>seconds</a:t>
            </a:r>
            <a:endParaRPr lang="ru-RU" sz="2000" dirty="0">
              <a:highlight>
                <a:srgbClr val="FFFF00"/>
              </a:highlight>
            </a:endParaRPr>
          </a:p>
          <a:p>
            <a:r>
              <a:rPr lang="ru-RU" sz="2000" dirty="0" err="1">
                <a:highlight>
                  <a:srgbClr val="FFFF00"/>
                </a:highlight>
              </a:rPr>
              <a:t>Tr</a:t>
            </a:r>
            <a:r>
              <a:rPr lang="ru-RU" sz="2000" dirty="0">
                <a:highlight>
                  <a:srgbClr val="FFFF00"/>
                </a:highlight>
              </a:rPr>
              <a:t> =  39.56250000000001</a:t>
            </a:r>
          </a:p>
          <a:p>
            <a:r>
              <a:rPr lang="ru-RU" sz="2000" dirty="0" err="1">
                <a:highlight>
                  <a:srgbClr val="FFFF00"/>
                </a:highlight>
              </a:rPr>
              <a:t>gradT</a:t>
            </a:r>
            <a:r>
              <a:rPr lang="ru-RU" sz="2000" dirty="0">
                <a:highlight>
                  <a:srgbClr val="FFFF00"/>
                </a:highlight>
              </a:rPr>
              <a:t> =  6.9611436950146635</a:t>
            </a:r>
          </a:p>
          <a:p>
            <a:r>
              <a:rPr lang="ru-RU" sz="2000" dirty="0">
                <a:highlight>
                  <a:srgbClr val="FFFF00"/>
                </a:highlight>
              </a:rPr>
              <a:t>26 </a:t>
            </a:r>
            <a:r>
              <a:rPr lang="ru-RU" sz="2000" dirty="0" err="1">
                <a:highlight>
                  <a:srgbClr val="FFFF00"/>
                </a:highlight>
              </a:rPr>
              <a:t>cycles</a:t>
            </a:r>
            <a:r>
              <a:rPr lang="ru-RU" sz="2000" dirty="0">
                <a:highlight>
                  <a:srgbClr val="FFFF00"/>
                </a:highlight>
              </a:rPr>
              <a:t> </a:t>
            </a:r>
            <a:r>
              <a:rPr lang="ru-RU" sz="2000" dirty="0" err="1">
                <a:highlight>
                  <a:srgbClr val="FFFF00"/>
                </a:highlight>
              </a:rPr>
              <a:t>for</a:t>
            </a:r>
            <a:r>
              <a:rPr lang="ru-RU" sz="2000" dirty="0">
                <a:highlight>
                  <a:srgbClr val="FFFF00"/>
                </a:highlight>
              </a:rPr>
              <a:t> 0.990000 </a:t>
            </a:r>
            <a:r>
              <a:rPr lang="ru-RU" sz="2000" dirty="0" err="1">
                <a:highlight>
                  <a:srgbClr val="FFFF00"/>
                </a:highlight>
              </a:rPr>
              <a:t>screen</a:t>
            </a:r>
            <a:r>
              <a:rPr lang="ru-RU" sz="2000" dirty="0">
                <a:highlight>
                  <a:srgbClr val="FFFF00"/>
                </a:highlight>
              </a:rPr>
              <a:t> </a:t>
            </a:r>
            <a:r>
              <a:rPr lang="ru-RU" sz="2000" dirty="0" err="1">
                <a:highlight>
                  <a:srgbClr val="FFFF00"/>
                </a:highlight>
              </a:rPr>
              <a:t>strength</a:t>
            </a:r>
            <a:endParaRPr lang="ru-RU" sz="2000" dirty="0">
              <a:highlight>
                <a:srgbClr val="FFFF00"/>
              </a:highlight>
            </a:endParaRPr>
          </a:p>
          <a:p>
            <a:r>
              <a:rPr lang="ru-RU" sz="2000" dirty="0" err="1">
                <a:highlight>
                  <a:srgbClr val="FFFF00"/>
                </a:highlight>
              </a:rPr>
              <a:t>one</a:t>
            </a:r>
            <a:r>
              <a:rPr lang="ru-RU" sz="2000" dirty="0">
                <a:highlight>
                  <a:srgbClr val="FFFF00"/>
                </a:highlight>
              </a:rPr>
              <a:t> </a:t>
            </a:r>
            <a:r>
              <a:rPr lang="ru-RU" sz="2000" dirty="0" err="1">
                <a:highlight>
                  <a:srgbClr val="FFFF00"/>
                </a:highlight>
              </a:rPr>
              <a:t>cycle</a:t>
            </a:r>
            <a:r>
              <a:rPr lang="ru-RU" sz="2000" dirty="0">
                <a:highlight>
                  <a:srgbClr val="FFFF00"/>
                </a:highlight>
              </a:rPr>
              <a:t> </a:t>
            </a:r>
            <a:r>
              <a:rPr lang="ru-RU" sz="2000" dirty="0" err="1">
                <a:highlight>
                  <a:srgbClr val="FFFF00"/>
                </a:highlight>
              </a:rPr>
              <a:t>duration</a:t>
            </a:r>
            <a:r>
              <a:rPr lang="ru-RU" sz="2000" dirty="0">
                <a:highlight>
                  <a:srgbClr val="FFFF00"/>
                </a:highlight>
              </a:rPr>
              <a:t> </a:t>
            </a:r>
            <a:r>
              <a:rPr lang="ru-RU" sz="2000" dirty="0" err="1">
                <a:highlight>
                  <a:srgbClr val="FFFF00"/>
                </a:highlight>
              </a:rPr>
              <a:t>is</a:t>
            </a:r>
            <a:r>
              <a:rPr lang="ru-RU" sz="2000" dirty="0">
                <a:highlight>
                  <a:srgbClr val="FFFF00"/>
                </a:highlight>
              </a:rPr>
              <a:t> 7 </a:t>
            </a:r>
            <a:r>
              <a:rPr lang="ru-RU" sz="2000" dirty="0" err="1">
                <a:highlight>
                  <a:srgbClr val="FFFF00"/>
                </a:highlight>
              </a:rPr>
              <a:t>minutes</a:t>
            </a:r>
            <a:r>
              <a:rPr lang="ru-RU" sz="2000" dirty="0">
                <a:highlight>
                  <a:srgbClr val="FFFF00"/>
                </a:highlight>
              </a:rPr>
              <a:t>. </a:t>
            </a:r>
            <a:r>
              <a:rPr lang="ru-RU" sz="2000" dirty="0" err="1">
                <a:highlight>
                  <a:srgbClr val="FFFF00"/>
                </a:highlight>
              </a:rPr>
              <a:t>estimated</a:t>
            </a:r>
            <a:r>
              <a:rPr lang="ru-RU" sz="2000" dirty="0">
                <a:highlight>
                  <a:srgbClr val="FFFF00"/>
                </a:highlight>
              </a:rPr>
              <a:t> </a:t>
            </a:r>
            <a:r>
              <a:rPr lang="ru-RU" sz="2000" dirty="0" err="1">
                <a:highlight>
                  <a:srgbClr val="FFFF00"/>
                </a:highlight>
              </a:rPr>
              <a:t>termocycling</a:t>
            </a:r>
            <a:r>
              <a:rPr lang="ru-RU" sz="2000" dirty="0">
                <a:highlight>
                  <a:srgbClr val="FFFF00"/>
                </a:highlight>
              </a:rPr>
              <a:t> </a:t>
            </a:r>
            <a:r>
              <a:rPr lang="ru-RU" sz="2000" dirty="0" err="1">
                <a:highlight>
                  <a:srgbClr val="FFFF00"/>
                </a:highlight>
              </a:rPr>
              <a:t>duration</a:t>
            </a:r>
            <a:r>
              <a:rPr lang="ru-RU" sz="2000" dirty="0">
                <a:highlight>
                  <a:srgbClr val="FFFF00"/>
                </a:highlight>
              </a:rPr>
              <a:t> </a:t>
            </a:r>
            <a:r>
              <a:rPr lang="ru-RU" sz="2000" dirty="0" err="1">
                <a:highlight>
                  <a:srgbClr val="FFFF00"/>
                </a:highlight>
              </a:rPr>
              <a:t>is</a:t>
            </a:r>
            <a:r>
              <a:rPr lang="ru-RU" sz="2000" dirty="0">
                <a:highlight>
                  <a:srgbClr val="FFFF00"/>
                </a:highlight>
              </a:rPr>
              <a:t> 3 </a:t>
            </a:r>
            <a:r>
              <a:rPr lang="ru-RU" sz="2000" dirty="0" err="1">
                <a:highlight>
                  <a:srgbClr val="FFFF00"/>
                </a:highlight>
              </a:rPr>
              <a:t>hours</a:t>
            </a:r>
            <a:endParaRPr lang="ru-RU" sz="2000" dirty="0">
              <a:highlight>
                <a:srgbClr val="FFFF00"/>
              </a:highlight>
            </a:endParaRPr>
          </a:p>
          <a:p>
            <a:r>
              <a:rPr lang="ru-RU" sz="2000" dirty="0" err="1">
                <a:highlight>
                  <a:srgbClr val="00FF00"/>
                </a:highlight>
              </a:rPr>
              <a:t>started</a:t>
            </a:r>
            <a:r>
              <a:rPr lang="ru-RU" sz="2000" dirty="0">
                <a:highlight>
                  <a:srgbClr val="00FF00"/>
                </a:highlight>
              </a:rPr>
              <a:t> 0 </a:t>
            </a:r>
            <a:r>
              <a:rPr lang="ru-RU" sz="2000" dirty="0" err="1">
                <a:highlight>
                  <a:srgbClr val="00FF00"/>
                </a:highlight>
              </a:rPr>
              <a:t>of</a:t>
            </a:r>
            <a:r>
              <a:rPr lang="ru-RU" sz="2000" dirty="0">
                <a:highlight>
                  <a:srgbClr val="00FF00"/>
                </a:highlight>
              </a:rPr>
              <a:t> 26 </a:t>
            </a:r>
            <a:r>
              <a:rPr lang="ru-RU" sz="2000" dirty="0" err="1">
                <a:highlight>
                  <a:srgbClr val="00FF00"/>
                </a:highlight>
              </a:rPr>
              <a:t>cycles</a:t>
            </a:r>
            <a:r>
              <a:rPr lang="ru-RU" sz="2000" dirty="0">
                <a:highlight>
                  <a:srgbClr val="00FF00"/>
                </a:highlight>
              </a:rPr>
              <a:t> </a:t>
            </a:r>
            <a:r>
              <a:rPr lang="ru-RU" sz="2000" dirty="0" err="1">
                <a:highlight>
                  <a:srgbClr val="00FF00"/>
                </a:highlight>
              </a:rPr>
              <a:t>at</a:t>
            </a:r>
            <a:r>
              <a:rPr lang="ru-RU" sz="2000" dirty="0">
                <a:highlight>
                  <a:srgbClr val="00FF00"/>
                </a:highlight>
              </a:rPr>
              <a:t> 1718886956.000000, </a:t>
            </a:r>
            <a:r>
              <a:rPr lang="ru-RU" sz="2000" dirty="0" err="1">
                <a:highlight>
                  <a:srgbClr val="00FF00"/>
                </a:highlight>
              </a:rPr>
              <a:t>heating</a:t>
            </a:r>
            <a:endParaRPr lang="ru-RU" sz="2000" dirty="0">
              <a:highlight>
                <a:srgbClr val="00FF00"/>
              </a:highlight>
            </a:endParaRPr>
          </a:p>
          <a:p>
            <a:r>
              <a:rPr lang="ru-RU" sz="2000" dirty="0" err="1">
                <a:highlight>
                  <a:srgbClr val="00FF00"/>
                </a:highlight>
              </a:rPr>
              <a:t>started</a:t>
            </a:r>
            <a:r>
              <a:rPr lang="ru-RU" sz="2000" dirty="0">
                <a:highlight>
                  <a:srgbClr val="00FF00"/>
                </a:highlight>
              </a:rPr>
              <a:t> 0 </a:t>
            </a:r>
            <a:r>
              <a:rPr lang="ru-RU" sz="2000" dirty="0" err="1">
                <a:highlight>
                  <a:srgbClr val="00FF00"/>
                </a:highlight>
              </a:rPr>
              <a:t>of</a:t>
            </a:r>
            <a:r>
              <a:rPr lang="ru-RU" sz="2000" dirty="0">
                <a:highlight>
                  <a:srgbClr val="00FF00"/>
                </a:highlight>
              </a:rPr>
              <a:t> 26 </a:t>
            </a:r>
            <a:r>
              <a:rPr lang="ru-RU" sz="2000" dirty="0" err="1">
                <a:highlight>
                  <a:srgbClr val="00FF00"/>
                </a:highlight>
              </a:rPr>
              <a:t>cycles</a:t>
            </a:r>
            <a:r>
              <a:rPr lang="ru-RU" sz="2000" dirty="0">
                <a:highlight>
                  <a:srgbClr val="00FF00"/>
                </a:highlight>
              </a:rPr>
              <a:t> </a:t>
            </a:r>
            <a:r>
              <a:rPr lang="ru-RU" sz="2000" dirty="0" err="1">
                <a:highlight>
                  <a:srgbClr val="00FF00"/>
                </a:highlight>
              </a:rPr>
              <a:t>at</a:t>
            </a:r>
            <a:r>
              <a:rPr lang="ru-RU" sz="2000" dirty="0">
                <a:highlight>
                  <a:srgbClr val="00FF00"/>
                </a:highlight>
              </a:rPr>
              <a:t> 1718887084.000000, </a:t>
            </a:r>
            <a:r>
              <a:rPr lang="ru-RU" sz="2000" dirty="0" err="1">
                <a:highlight>
                  <a:srgbClr val="00FF00"/>
                </a:highlight>
              </a:rPr>
              <a:t>cooling</a:t>
            </a:r>
            <a:endParaRPr lang="ru-RU" sz="2000" dirty="0">
              <a:highlight>
                <a:srgbClr val="00FF00"/>
              </a:highlight>
            </a:endParaRPr>
          </a:p>
          <a:p>
            <a:r>
              <a:rPr lang="ru-RU" sz="2000" dirty="0" err="1">
                <a:highlight>
                  <a:srgbClr val="00FF00"/>
                </a:highlight>
              </a:rPr>
              <a:t>cycle</a:t>
            </a:r>
            <a:r>
              <a:rPr lang="ru-RU" sz="2000" dirty="0">
                <a:highlight>
                  <a:srgbClr val="00FF00"/>
                </a:highlight>
              </a:rPr>
              <a:t> 0 </a:t>
            </a:r>
            <a:r>
              <a:rPr lang="ru-RU" sz="2000" dirty="0" err="1">
                <a:highlight>
                  <a:srgbClr val="00FF00"/>
                </a:highlight>
              </a:rPr>
              <a:t>of</a:t>
            </a:r>
            <a:r>
              <a:rPr lang="ru-RU" sz="2000" dirty="0">
                <a:highlight>
                  <a:srgbClr val="00FF00"/>
                </a:highlight>
              </a:rPr>
              <a:t> 26 </a:t>
            </a:r>
            <a:r>
              <a:rPr lang="ru-RU" sz="2000" dirty="0" err="1">
                <a:highlight>
                  <a:srgbClr val="00FF00"/>
                </a:highlight>
              </a:rPr>
              <a:t>cycles</a:t>
            </a:r>
            <a:r>
              <a:rPr lang="ru-RU" sz="2000" dirty="0">
                <a:highlight>
                  <a:srgbClr val="00FF00"/>
                </a:highlight>
              </a:rPr>
              <a:t> </a:t>
            </a:r>
            <a:r>
              <a:rPr lang="ru-RU" sz="2000" dirty="0" err="1">
                <a:highlight>
                  <a:srgbClr val="00FF00"/>
                </a:highlight>
              </a:rPr>
              <a:t>ended</a:t>
            </a:r>
            <a:r>
              <a:rPr lang="ru-RU" sz="2000" dirty="0">
                <a:highlight>
                  <a:srgbClr val="00FF00"/>
                </a:highlight>
              </a:rPr>
              <a:t> </a:t>
            </a:r>
            <a:r>
              <a:rPr lang="ru-RU" sz="2000" dirty="0" err="1">
                <a:highlight>
                  <a:srgbClr val="00FF00"/>
                </a:highlight>
              </a:rPr>
              <a:t>at</a:t>
            </a:r>
            <a:r>
              <a:rPr lang="ru-RU" sz="2000" dirty="0">
                <a:highlight>
                  <a:srgbClr val="00FF00"/>
                </a:highlight>
              </a:rPr>
              <a:t> 1718887428.000000</a:t>
            </a:r>
          </a:p>
          <a:p>
            <a:r>
              <a:rPr lang="ru-RU" sz="2000" dirty="0" err="1">
                <a:highlight>
                  <a:srgbClr val="00FF00"/>
                </a:highlight>
              </a:rPr>
              <a:t>started</a:t>
            </a:r>
            <a:r>
              <a:rPr lang="ru-RU" sz="2000" dirty="0">
                <a:highlight>
                  <a:srgbClr val="00FF00"/>
                </a:highlight>
              </a:rPr>
              <a:t> 1 </a:t>
            </a:r>
            <a:r>
              <a:rPr lang="ru-RU" sz="2000" dirty="0" err="1">
                <a:highlight>
                  <a:srgbClr val="00FF00"/>
                </a:highlight>
              </a:rPr>
              <a:t>of</a:t>
            </a:r>
            <a:r>
              <a:rPr lang="ru-RU" sz="2000" dirty="0">
                <a:highlight>
                  <a:srgbClr val="00FF00"/>
                </a:highlight>
              </a:rPr>
              <a:t> 26 </a:t>
            </a:r>
            <a:r>
              <a:rPr lang="ru-RU" sz="2000" dirty="0" err="1">
                <a:highlight>
                  <a:srgbClr val="00FF00"/>
                </a:highlight>
              </a:rPr>
              <a:t>cycles</a:t>
            </a:r>
            <a:r>
              <a:rPr lang="ru-RU" sz="2000" dirty="0">
                <a:highlight>
                  <a:srgbClr val="00FF00"/>
                </a:highlight>
              </a:rPr>
              <a:t> </a:t>
            </a:r>
            <a:r>
              <a:rPr lang="ru-RU" sz="2000" dirty="0" err="1">
                <a:highlight>
                  <a:srgbClr val="00FF00"/>
                </a:highlight>
              </a:rPr>
              <a:t>at</a:t>
            </a:r>
            <a:r>
              <a:rPr lang="ru-RU" sz="2000" dirty="0">
                <a:highlight>
                  <a:srgbClr val="00FF00"/>
                </a:highlight>
              </a:rPr>
              <a:t> 1718887428.000000, </a:t>
            </a:r>
            <a:r>
              <a:rPr lang="ru-RU" sz="2000" dirty="0" err="1">
                <a:highlight>
                  <a:srgbClr val="00FF00"/>
                </a:highlight>
              </a:rPr>
              <a:t>heating</a:t>
            </a:r>
            <a:endParaRPr lang="ru-RU" sz="2000" dirty="0">
              <a:highlight>
                <a:srgbClr val="00FF00"/>
              </a:highlight>
            </a:endParaRPr>
          </a:p>
        </p:txBody>
      </p:sp>
      <p:sp>
        <p:nvSpPr>
          <p:cNvPr id="4" name="Номер слайда 4">
            <a:extLst>
              <a:ext uri="{FF2B5EF4-FFF2-40B4-BE49-F238E27FC236}">
                <a16:creationId xmlns:a16="http://schemas.microsoft.com/office/drawing/2014/main" id="{47AABA0D-3F3E-0517-62D5-D378B32FABBD}"/>
              </a:ext>
            </a:extLst>
          </p:cNvPr>
          <p:cNvSpPr txBox="1">
            <a:spLocks/>
          </p:cNvSpPr>
          <p:nvPr/>
        </p:nvSpPr>
        <p:spPr>
          <a:xfrm>
            <a:off x="10980718" y="6492875"/>
            <a:ext cx="1211282"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2400" b="1" smtClean="0"/>
              <a:pPr/>
              <a:t>9</a:t>
            </a:fld>
            <a:r>
              <a:rPr lang="ru-RU" sz="2400" b="1"/>
              <a:t> </a:t>
            </a:r>
            <a:r>
              <a:rPr lang="en-US" sz="2400" b="1"/>
              <a:t>of</a:t>
            </a:r>
            <a:r>
              <a:rPr lang="ru-RU" sz="2400" b="1"/>
              <a:t> 11</a:t>
            </a:r>
            <a:endParaRPr lang="en-US" sz="2400" b="1" dirty="0"/>
          </a:p>
        </p:txBody>
      </p:sp>
    </p:spTree>
    <p:extLst>
      <p:ext uri="{BB962C8B-B14F-4D97-AF65-F5344CB8AC3E}">
        <p14:creationId xmlns:p14="http://schemas.microsoft.com/office/powerpoint/2010/main" val="35436299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38463</TotalTime>
  <Words>2387</Words>
  <Application>Microsoft Macintosh PowerPoint</Application>
  <PresentationFormat>Широкоэкранный</PresentationFormat>
  <Paragraphs>147</Paragraphs>
  <Slides>11</Slides>
  <Notes>11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__fkGroteskNeue_598ab8</vt:lpstr>
      <vt:lpstr>Arial</vt:lpstr>
      <vt:lpstr>Calibri</vt:lpstr>
      <vt:lpstr>Calibri Light</vt:lpstr>
      <vt:lpstr>Cambria Math</vt:lpstr>
      <vt:lpstr>Helvetica Neue</vt:lpstr>
      <vt:lpstr>Times New Roman</vt:lpstr>
      <vt:lpstr>YS Text</vt:lpstr>
      <vt:lpstr>Тема Office</vt:lpstr>
      <vt:lpstr>Development of a software suite for testing server hardware</vt:lpstr>
      <vt:lpstr>Motivation</vt:lpstr>
      <vt:lpstr>Objective and Tasks</vt:lpstr>
      <vt:lpstr>Hardware Testing Method</vt:lpstr>
      <vt:lpstr>HASS Testing Method (Highly Accelerated Stress Test)</vt:lpstr>
      <vt:lpstr>Selection of Software Tools for Stress Testing</vt:lpstr>
      <vt:lpstr>Test System Logic</vt:lpstr>
      <vt:lpstr>Preparation of the Monitoring System</vt:lpstr>
      <vt:lpstr>Test Logs</vt:lpstr>
      <vt:lpstr>iTop Integration</vt:lpstr>
      <vt:lpstr>Current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методологии и программного комплекса для тестирования серверного оборудования </dc:title>
  <dc:creator>Егор Цамцуров</dc:creator>
  <cp:lastModifiedBy>Егор Цамцуров</cp:lastModifiedBy>
  <cp:revision>55</cp:revision>
  <dcterms:created xsi:type="dcterms:W3CDTF">2024-03-04T11:15:38Z</dcterms:created>
  <dcterms:modified xsi:type="dcterms:W3CDTF">2024-10-29T07:20:49Z</dcterms:modified>
</cp:coreProperties>
</file>