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37"/>
  </p:notesMasterIdLst>
  <p:sldIdLst>
    <p:sldId id="257" r:id="rId2"/>
    <p:sldId id="609" r:id="rId3"/>
    <p:sldId id="626" r:id="rId4"/>
    <p:sldId id="627" r:id="rId5"/>
    <p:sldId id="623" r:id="rId6"/>
    <p:sldId id="610" r:id="rId7"/>
    <p:sldId id="612" r:id="rId8"/>
    <p:sldId id="611" r:id="rId9"/>
    <p:sldId id="613" r:id="rId10"/>
    <p:sldId id="630" r:id="rId11"/>
    <p:sldId id="614" r:id="rId12"/>
    <p:sldId id="617" r:id="rId13"/>
    <p:sldId id="629" r:id="rId14"/>
    <p:sldId id="619" r:id="rId15"/>
    <p:sldId id="620" r:id="rId16"/>
    <p:sldId id="621" r:id="rId17"/>
    <p:sldId id="636" r:id="rId18"/>
    <p:sldId id="635" r:id="rId19"/>
    <p:sldId id="638" r:id="rId20"/>
    <p:sldId id="637" r:id="rId21"/>
    <p:sldId id="502" r:id="rId22"/>
    <p:sldId id="624" r:id="rId23"/>
    <p:sldId id="327" r:id="rId24"/>
    <p:sldId id="596" r:id="rId25"/>
    <p:sldId id="597" r:id="rId26"/>
    <p:sldId id="598" r:id="rId27"/>
    <p:sldId id="599" r:id="rId28"/>
    <p:sldId id="600" r:id="rId29"/>
    <p:sldId id="634" r:id="rId30"/>
    <p:sldId id="601" r:id="rId31"/>
    <p:sldId id="602" r:id="rId32"/>
    <p:sldId id="604" r:id="rId33"/>
    <p:sldId id="628" r:id="rId34"/>
    <p:sldId id="605" r:id="rId35"/>
    <p:sldId id="550" r:id="rId36"/>
  </p:sldIdLst>
  <p:sldSz cx="9144000" cy="6858000" type="screen4x3"/>
  <p:notesSz cx="6858000" cy="9144000"/>
  <p:embeddedFontLst>
    <p:embeddedFont>
      <p:font typeface="Agency FB" panose="020B0503020202020204" pitchFamily="34" charset="77"/>
      <p:regular r:id="rId38"/>
      <p:bold r:id="rId39"/>
    </p:embeddedFont>
    <p:embeddedFont>
      <p:font typeface="Cambria Math" panose="02040503050406030204" pitchFamily="18" charset="0"/>
      <p:regular r:id="rId40"/>
    </p:embeddedFont>
    <p:embeddedFont>
      <p:font typeface="Comfortaa" panose="020F0603070200060003" pitchFamily="34" charset="0"/>
      <p:regular r:id="rId41"/>
    </p:embeddedFont>
    <p:embeddedFont>
      <p:font typeface="Consolas" panose="020B0609020204030204" pitchFamily="49" charset="0"/>
      <p:regular r:id="rId42"/>
      <p:bold r:id="rId43"/>
      <p:italic r:id="rId44"/>
      <p:boldItalic r:id="rId45"/>
    </p:embeddedFont>
    <p:embeddedFont>
      <p:font typeface="Liberation Sans" panose="020B0604020202020204" pitchFamily="34" charset="0"/>
      <p:regular r:id="rId46"/>
    </p:embeddedFont>
    <p:embeddedFont>
      <p:font typeface="Roboto Slab" pitchFamily="2" charset="0"/>
      <p:regular r:id="rId47"/>
      <p:bold r:id="rId48"/>
    </p:embeddedFont>
    <p:embeddedFont>
      <p:font typeface="Segoe UI" panose="020B0502040204020203" pitchFamily="34" charset="0"/>
      <p:regular r:id="rId49"/>
      <p:bold r:id="rId50"/>
      <p:italic r:id="rId51"/>
      <p:boldItalic r:id="rId52"/>
    </p:embeddedFont>
    <p:embeddedFont>
      <p:font typeface="Segoe UI Light" panose="020F0302020204030204" pitchFamily="34" charset="0"/>
      <p:regular r:id="rId53"/>
      <p:italic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001"/>
    <a:srgbClr val="FF3300"/>
    <a:srgbClr val="E68900"/>
    <a:srgbClr val="FF00FF"/>
    <a:srgbClr val="00FF99"/>
    <a:srgbClr val="9933FF"/>
    <a:srgbClr val="0055A0"/>
    <a:srgbClr val="104282"/>
    <a:srgbClr val="0B387C"/>
    <a:srgbClr val="0C37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08" autoAdjust="0"/>
    <p:restoredTop sz="96325" autoAdjust="0"/>
  </p:normalViewPr>
  <p:slideViewPr>
    <p:cSldViewPr snapToGrid="0" snapToObjects="1">
      <p:cViewPr varScale="1">
        <p:scale>
          <a:sx n="150" d="100"/>
          <a:sy n="150" d="100"/>
        </p:scale>
        <p:origin x="160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76382B-185D-4CBC-A8AC-513397AA74D4}" type="datetimeFigureOut">
              <a:rPr lang="en-US" smtClean="0"/>
              <a:t>10/29/24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B8241-B221-4BF5-83DC-1927BA3A9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69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2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271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91C9DD-6681-0FEB-CCB8-757366263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2D40B5A0-EC90-7BD4-181A-3F9F0434FD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6D94987-6F89-978A-26E4-C293309904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B8543B7-8C98-E563-F45C-63B6356033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901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828135-F8C2-AA9D-D33B-5D041A7F8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41E0CA5-6B4A-21B3-45D7-628E9D1DB4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F99E181-D295-E96A-D746-0326205AC0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F8B049C-2F9C-BFA0-74A7-9CD846230C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334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840" y="2028441"/>
            <a:ext cx="4020320" cy="2801118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fr-CH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7" name="Image 2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678" y="2663938"/>
            <a:ext cx="1545657" cy="15301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345" y="2249905"/>
            <a:ext cx="2987750" cy="235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78" y="2273905"/>
            <a:ext cx="2520000" cy="249467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" t="3936" r="3868" b="2941"/>
          <a:stretch/>
        </p:blipFill>
        <p:spPr>
          <a:xfrm>
            <a:off x="1267325" y="1852863"/>
            <a:ext cx="377791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8063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6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78" y="2273905"/>
            <a:ext cx="2520000" cy="24946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" t="3936" r="3868" b="2941"/>
          <a:stretch/>
        </p:blipFill>
        <p:spPr>
          <a:xfrm>
            <a:off x="1267325" y="1852863"/>
            <a:ext cx="377791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427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760" y="2169000"/>
            <a:ext cx="2520000" cy="252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" t="6024" r="5166" b="6365"/>
          <a:stretch/>
        </p:blipFill>
        <p:spPr>
          <a:xfrm>
            <a:off x="1211179" y="1772652"/>
            <a:ext cx="3810000" cy="291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341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dirty="0"/>
              <a:t>Click to </a:t>
            </a:r>
            <a:r>
              <a:rPr kumimoji="0" lang="fr-CH" dirty="0" err="1"/>
              <a:t>edit</a:t>
            </a:r>
            <a:r>
              <a:rPr kumimoji="0" lang="fr-CH" dirty="0"/>
              <a:t> Master </a:t>
            </a:r>
            <a:r>
              <a:rPr kumimoji="0" lang="fr-CH" dirty="0" err="1"/>
              <a:t>title</a:t>
            </a:r>
            <a:r>
              <a:rPr kumimoji="0" lang="fr-CH" dirty="0"/>
              <a:t> style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182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76917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7" name="Image 2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678" y="2663938"/>
            <a:ext cx="1545657" cy="15301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345" y="2249905"/>
            <a:ext cx="2987750" cy="235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007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jinr.ru</a:t>
            </a:r>
            <a:endParaRPr kumimoji="0" lang="en-US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840" y="2028441"/>
            <a:ext cx="4020320" cy="280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1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" t="6024" r="5166" b="6365"/>
          <a:stretch/>
        </p:blipFill>
        <p:spPr>
          <a:xfrm>
            <a:off x="2668504" y="1848852"/>
            <a:ext cx="3810000" cy="291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dirty="0"/>
              <a:t>Click to </a:t>
            </a:r>
            <a:r>
              <a:rPr kumimoji="0" lang="fr-CH" dirty="0" err="1"/>
              <a:t>edit</a:t>
            </a:r>
            <a:r>
              <a:rPr kumimoji="0" lang="fr-CH" dirty="0"/>
              <a:t> Master </a:t>
            </a:r>
            <a:r>
              <a:rPr kumimoji="0" lang="fr-CH" dirty="0" err="1"/>
              <a:t>title</a:t>
            </a:r>
            <a:r>
              <a:rPr kumimoji="0" lang="fr-CH" dirty="0"/>
              <a:t> style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0225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CF25BF-1E97-44B3-9211-484967B062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6488" y="6356350"/>
            <a:ext cx="50142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04282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637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CH" dirty="0"/>
              <a:t>Click to edit Master text styles</a:t>
            </a:r>
          </a:p>
          <a:p>
            <a:pPr lvl="1" eaLnBrk="1" latinLnBrk="0" hangingPunct="1"/>
            <a:r>
              <a:rPr lang="fr-CH" dirty="0"/>
              <a:t>Second level</a:t>
            </a:r>
          </a:p>
          <a:p>
            <a:pPr lvl="2" eaLnBrk="1" latinLnBrk="0" hangingPunct="1"/>
            <a:r>
              <a:rPr lang="fr-CH" dirty="0"/>
              <a:t>Third level</a:t>
            </a:r>
          </a:p>
          <a:p>
            <a:pPr lvl="3" eaLnBrk="1" latinLnBrk="0" hangingPunct="1"/>
            <a:r>
              <a:rPr lang="fr-CH" dirty="0"/>
              <a:t>Fourth level</a:t>
            </a:r>
          </a:p>
          <a:p>
            <a:pPr lvl="4" eaLnBrk="1" latinLnBrk="0" hangingPunct="1"/>
            <a:r>
              <a:rPr lang="fr-CH" dirty="0"/>
              <a:t>Fifth level</a:t>
            </a:r>
            <a:endParaRPr kumimoji="0" lang="en-US" dirty="0"/>
          </a:p>
        </p:txBody>
      </p:sp>
      <p:sp>
        <p:nvSpPr>
          <p:cNvPr id="14" name="Date Placeholder 1"/>
          <p:cNvSpPr txBox="1">
            <a:spLocks/>
          </p:cNvSpPr>
          <p:nvPr userDrawn="1"/>
        </p:nvSpPr>
        <p:spPr>
          <a:xfrm>
            <a:off x="3830825" y="6314251"/>
            <a:ext cx="1370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omfortaa" panose="020F0603070200060003" pitchFamily="34" charset="0"/>
              </a:rPr>
              <a:t>9</a:t>
            </a:r>
            <a:r>
              <a:rPr lang="ru-RU" dirty="0">
                <a:latin typeface="Comfortaa" panose="020F0603070200060003" pitchFamily="34" charset="0"/>
              </a:rPr>
              <a:t> ноября</a:t>
            </a:r>
            <a:r>
              <a:rPr lang="ru-RU" baseline="0" dirty="0">
                <a:latin typeface="Comfortaa" panose="020F0603070200060003" pitchFamily="34" charset="0"/>
              </a:rPr>
              <a:t> </a:t>
            </a:r>
            <a:r>
              <a:rPr lang="en-US" dirty="0">
                <a:latin typeface="Comfortaa" panose="020F0603070200060003" pitchFamily="34" charset="0"/>
              </a:rPr>
              <a:t>2017</a:t>
            </a:r>
          </a:p>
        </p:txBody>
      </p:sp>
      <p:sp>
        <p:nvSpPr>
          <p:cNvPr id="15" name="Footer Placeholder 2"/>
          <p:cNvSpPr txBox="1">
            <a:spLocks/>
          </p:cNvSpPr>
          <p:nvPr userDrawn="1"/>
        </p:nvSpPr>
        <p:spPr>
          <a:xfrm>
            <a:off x="6232358" y="6308224"/>
            <a:ext cx="20224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omfortaa" panose="020F0603070200060003" pitchFamily="34" charset="0"/>
              </a:rPr>
              <a:t>RLTP2017</a:t>
            </a:r>
          </a:p>
        </p:txBody>
      </p:sp>
      <p:sp>
        <p:nvSpPr>
          <p:cNvPr id="16" name="Slide Number Placeholder 3"/>
          <p:cNvSpPr txBox="1">
            <a:spLocks/>
          </p:cNvSpPr>
          <p:nvPr userDrawn="1"/>
        </p:nvSpPr>
        <p:spPr>
          <a:xfrm>
            <a:off x="8361838" y="6308224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918391-D411-FE40-AAD7-861AE5233E0E}" type="slidenum">
              <a:rPr lang="en-US" smtClean="0">
                <a:latin typeface="Comfortaa" panose="020F0603070200060003" pitchFamily="34" charset="0"/>
              </a:rPr>
              <a:pPr/>
              <a:t>‹#›</a:t>
            </a:fld>
            <a:endParaRPr lang="en-US" dirty="0">
              <a:latin typeface="Comfortaa" panose="020F0603070200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13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657600" cy="435038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35038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microsoft.com/office/2007/relationships/hdphoto" Target="../media/hdphoto1.wdp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/>
              <a:t>Deuxième niveau</a:t>
            </a:r>
          </a:p>
          <a:p>
            <a:pPr lvl="2" eaLnBrk="1" latinLnBrk="0" hangingPunct="1"/>
            <a:r>
              <a:rPr kumimoji="0" lang="fr-CH" dirty="0"/>
              <a:t>Troisième niveau</a:t>
            </a:r>
          </a:p>
          <a:p>
            <a:pPr lvl="3" eaLnBrk="1" latinLnBrk="0" hangingPunct="1"/>
            <a:r>
              <a:rPr kumimoji="0" lang="fr-CH" dirty="0"/>
              <a:t>Quatrième niveau</a:t>
            </a:r>
          </a:p>
          <a:p>
            <a:pPr lvl="4" eaLnBrk="1" latinLnBrk="0" hangingPunct="1"/>
            <a:r>
              <a:rPr kumimoji="0" lang="fr-CH" dirty="0"/>
              <a:t>Cinquième niveau</a:t>
            </a:r>
            <a:endParaRPr kumimoji="0" lang="en-US" dirty="0"/>
          </a:p>
        </p:txBody>
      </p:sp>
      <p:pic>
        <p:nvPicPr>
          <p:cNvPr id="5" name="Image 4" descr="bande-01.eps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798"/>
            <a:ext cx="9144000" cy="70720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3830825" y="6314251"/>
            <a:ext cx="1370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Comfortaa" panose="020F06030702000600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232358" y="6308224"/>
            <a:ext cx="20224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Comfortaa" panose="020F06030702000600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1838" y="6308224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Comfortaa" panose="020F0603070200060003" pitchFamily="34" charset="0"/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Image 4" descr="bande-01.eps"/>
          <p:cNvPicPr>
            <a:picLocks noChangeAspect="1"/>
          </p:cNvPicPr>
          <p:nvPr userDrawn="1"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96"/>
          <a:stretch/>
        </p:blipFill>
        <p:spPr>
          <a:xfrm>
            <a:off x="0" y="6150798"/>
            <a:ext cx="695325" cy="7072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0">
            <a:biLevel thresh="2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56" y="6235237"/>
            <a:ext cx="720482" cy="50198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77" r:id="rId3"/>
    <p:sldLayoutId id="2147483681" r:id="rId4"/>
    <p:sldLayoutId id="2147483680" r:id="rId5"/>
    <p:sldLayoutId id="2147483679" r:id="rId6"/>
    <p:sldLayoutId id="2147483664" r:id="rId7"/>
    <p:sldLayoutId id="2147483665" r:id="rId8"/>
    <p:sldLayoutId id="2147483667" r:id="rId9"/>
    <p:sldLayoutId id="2147483668" r:id="rId10"/>
    <p:sldLayoutId id="2147483674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13" r:id="rId17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3" Type="http://schemas.openxmlformats.org/officeDocument/2006/relationships/image" Target="../media/image12.jpeg"/><Relationship Id="rId21" Type="http://schemas.openxmlformats.org/officeDocument/2006/relationships/image" Target="../media/image30.gif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image" Target="../media/image34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33.png"/><Relationship Id="rId5" Type="http://schemas.openxmlformats.org/officeDocument/2006/relationships/image" Target="../media/image14.png"/><Relationship Id="rId15" Type="http://schemas.openxmlformats.org/officeDocument/2006/relationships/image" Target="../media/image24.jpeg"/><Relationship Id="rId23" Type="http://schemas.openxmlformats.org/officeDocument/2006/relationships/image" Target="../media/image32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7451" y="329142"/>
            <a:ext cx="7669098" cy="4151158"/>
          </a:xfrm>
        </p:spPr>
        <p:txBody>
          <a:bodyPr anchor="t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4000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  <a:cs typeface="Segoe UI" panose="020B0502040204020203" pitchFamily="34" charset="0"/>
              </a:rPr>
              <a:t>BM@N Run 8 raw data production on distributed infrastructure with DIRAC</a:t>
            </a:r>
            <a:endParaRPr lang="en-US" sz="3200" dirty="0">
              <a:solidFill>
                <a:srgbClr val="0055A0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158F11-2A25-4CFC-AF45-EDAC311CF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id="{AA0D21B7-0FED-8BDA-F505-121904288405}"/>
              </a:ext>
            </a:extLst>
          </p:cNvPr>
          <p:cNvSpPr txBox="1">
            <a:spLocks/>
          </p:cNvSpPr>
          <p:nvPr/>
        </p:nvSpPr>
        <p:spPr>
          <a:xfrm>
            <a:off x="4439979" y="2832266"/>
            <a:ext cx="5658772" cy="861420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 algn="ctr">
              <a:buNone/>
            </a:pPr>
            <a:r>
              <a:rPr lang="en-US" sz="1800" dirty="0">
                <a:solidFill>
                  <a:srgbClr val="0055A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Roboto Slab" pitchFamily="2" charset="0"/>
                <a:ea typeface="Roboto Slab" pitchFamily="2" charset="0"/>
                <a:cs typeface="Tahoma" panose="020B0604030504040204" pitchFamily="34" charset="0"/>
              </a:rPr>
              <a:t>Konstantin </a:t>
            </a:r>
            <a:r>
              <a:rPr lang="en-US" sz="1800" dirty="0" err="1">
                <a:solidFill>
                  <a:srgbClr val="0055A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Roboto Slab" pitchFamily="2" charset="0"/>
                <a:ea typeface="Roboto Slab" pitchFamily="2" charset="0"/>
                <a:cs typeface="Tahoma" panose="020B0604030504040204" pitchFamily="34" charset="0"/>
              </a:rPr>
              <a:t>Gertsenberger</a:t>
            </a:r>
            <a:r>
              <a:rPr lang="en-US" sz="1800" dirty="0">
                <a:solidFill>
                  <a:srgbClr val="0055A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Roboto Slab" pitchFamily="2" charset="0"/>
                <a:ea typeface="Roboto Slab" pitchFamily="2" charset="0"/>
                <a:cs typeface="Tahoma" panose="020B0604030504040204" pitchFamily="34" charset="0"/>
              </a:rPr>
              <a:t> </a:t>
            </a:r>
            <a:endParaRPr lang="ru-RU" sz="1800" dirty="0">
              <a:solidFill>
                <a:srgbClr val="0055A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Roboto Slab" pitchFamily="2" charset="0"/>
              <a:ea typeface="Roboto Slab" pitchFamily="2" charset="0"/>
              <a:cs typeface="Tahoma" panose="020B0604030504040204" pitchFamily="34" charset="0"/>
            </a:endParaRPr>
          </a:p>
          <a:p>
            <a:pPr marL="36576" indent="0" algn="ctr">
              <a:buNone/>
            </a:pPr>
            <a:endParaRPr lang="ru-RU" sz="1800" dirty="0">
              <a:solidFill>
                <a:srgbClr val="0055A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Roboto Slab" pitchFamily="2" charset="0"/>
              <a:ea typeface="Roboto Slab" pitchFamily="2" charset="0"/>
              <a:cs typeface="Tahoma" panose="020B0604030504040204" pitchFamily="34" charset="0"/>
            </a:endParaRPr>
          </a:p>
          <a:p>
            <a:pPr marL="36576" indent="0" algn="ctr">
              <a:buNone/>
            </a:pPr>
            <a:endParaRPr lang="ru-RU" sz="1800" u="sng" dirty="0">
              <a:solidFill>
                <a:srgbClr val="0055A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Roboto Slab" pitchFamily="2" charset="0"/>
              <a:ea typeface="Roboto Slab" pitchFamily="2" charset="0"/>
              <a:cs typeface="Tahoma" panose="020B0604030504040204" pitchFamily="34" charset="0"/>
            </a:endParaRPr>
          </a:p>
          <a:p>
            <a:pPr marL="36576" indent="0" algn="ctr">
              <a:buNone/>
            </a:pPr>
            <a:endParaRPr lang="en-US" sz="1800" u="sng" dirty="0">
              <a:solidFill>
                <a:srgbClr val="0055A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Roboto Slab" pitchFamily="2" charset="0"/>
              <a:ea typeface="Roboto Slab" pitchFamily="2" charset="0"/>
              <a:cs typeface="Tahoma" panose="020B0604030504040204" pitchFamily="34" charset="0"/>
            </a:endParaRPr>
          </a:p>
          <a:p>
            <a:pPr marL="36576" indent="0" algn="ctr">
              <a:buNone/>
            </a:pPr>
            <a:r>
              <a:rPr lang="en-US" sz="1800" u="sng" dirty="0">
                <a:solidFill>
                  <a:srgbClr val="0055A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Roboto Slab" pitchFamily="2" charset="0"/>
                <a:ea typeface="Roboto Slab" pitchFamily="2" charset="0"/>
                <a:cs typeface="Tahoma" panose="020B0604030504040204" pitchFamily="34" charset="0"/>
              </a:rPr>
              <a:t>Igor </a:t>
            </a:r>
            <a:r>
              <a:rPr lang="en-US" sz="1800" u="sng" dirty="0" err="1">
                <a:solidFill>
                  <a:srgbClr val="0055A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Roboto Slab" pitchFamily="2" charset="0"/>
                <a:ea typeface="Roboto Slab" pitchFamily="2" charset="0"/>
                <a:cs typeface="Tahoma" panose="020B0604030504040204" pitchFamily="34" charset="0"/>
              </a:rPr>
              <a:t>Pelevanyuk</a:t>
            </a:r>
            <a:r>
              <a:rPr lang="en-US" sz="1800" u="sng" dirty="0">
                <a:solidFill>
                  <a:srgbClr val="0055A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Roboto Slab" pitchFamily="2" charset="0"/>
                <a:ea typeface="Roboto Slab" pitchFamily="2" charset="0"/>
                <a:cs typeface="Tahoma" panose="020B0604030504040204" pitchFamily="34" charset="0"/>
              </a:rPr>
              <a:t> </a:t>
            </a:r>
            <a:endParaRPr lang="ru-RU" sz="1800" u="sng" dirty="0">
              <a:solidFill>
                <a:srgbClr val="0055A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Roboto Slab" pitchFamily="2" charset="0"/>
              <a:ea typeface="Roboto Slab" pitchFamily="2" charset="0"/>
              <a:cs typeface="Tahoma" panose="020B0604030504040204" pitchFamily="34" charset="0"/>
            </a:endParaRPr>
          </a:p>
        </p:txBody>
      </p:sp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id="{2D77887C-891E-699B-7D67-7D3F4C0EF1E0}"/>
              </a:ext>
            </a:extLst>
          </p:cNvPr>
          <p:cNvSpPr txBox="1">
            <a:spLocks/>
          </p:cNvSpPr>
          <p:nvPr/>
        </p:nvSpPr>
        <p:spPr>
          <a:xfrm>
            <a:off x="5467862" y="3155387"/>
            <a:ext cx="3603003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1800" dirty="0">
                <a:solidFill>
                  <a:srgbClr val="0055A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Roboto Slab" pitchFamily="2" charset="0"/>
                <a:ea typeface="Roboto Slab" pitchFamily="2" charset="0"/>
                <a:cs typeface="Tahoma" panose="020B0604030504040204" pitchFamily="34" charset="0"/>
              </a:rPr>
              <a:t>LHEP</a:t>
            </a:r>
            <a:endParaRPr lang="ru-RU" sz="1800" dirty="0">
              <a:solidFill>
                <a:srgbClr val="0055A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Roboto Slab" pitchFamily="2" charset="0"/>
              <a:ea typeface="Roboto Slab" pitchFamily="2" charset="0"/>
              <a:cs typeface="Tahoma" panose="020B0604030504040204" pitchFamily="34" charset="0"/>
            </a:endParaRP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2D77887C-891E-699B-7D67-7D3F4C0EF1E0}"/>
              </a:ext>
            </a:extLst>
          </p:cNvPr>
          <p:cNvSpPr txBox="1">
            <a:spLocks/>
          </p:cNvSpPr>
          <p:nvPr/>
        </p:nvSpPr>
        <p:spPr>
          <a:xfrm>
            <a:off x="5467863" y="4449844"/>
            <a:ext cx="3603003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1800" u="sng" dirty="0">
                <a:solidFill>
                  <a:srgbClr val="0055A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Roboto Slab" pitchFamily="2" charset="0"/>
                <a:ea typeface="Roboto Slab" pitchFamily="2" charset="0"/>
                <a:cs typeface="Tahoma" panose="020B0604030504040204" pitchFamily="34" charset="0"/>
              </a:rPr>
              <a:t>MLIT</a:t>
            </a:r>
            <a:endParaRPr lang="ru-RU" sz="1800" u="sng" dirty="0">
              <a:solidFill>
                <a:srgbClr val="0055A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Roboto Slab" pitchFamily="2" charset="0"/>
              <a:ea typeface="Roboto Slab" pitchFamily="2" charset="0"/>
              <a:cs typeface="Tahoma" panose="020B0604030504040204" pitchFamily="34" charset="0"/>
            </a:endParaRP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AA0D21B7-0FED-8BDA-F505-121904288405}"/>
              </a:ext>
            </a:extLst>
          </p:cNvPr>
          <p:cNvSpPr txBox="1">
            <a:spLocks/>
          </p:cNvSpPr>
          <p:nvPr/>
        </p:nvSpPr>
        <p:spPr>
          <a:xfrm>
            <a:off x="1272150" y="5987962"/>
            <a:ext cx="6335658" cy="450737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 algn="ctr">
              <a:buNone/>
            </a:pPr>
            <a:r>
              <a:rPr lang="en-US" sz="1800" dirty="0">
                <a:solidFill>
                  <a:srgbClr val="0055A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Roboto Slab" pitchFamily="2" charset="0"/>
                <a:ea typeface="Roboto Slab" pitchFamily="2" charset="0"/>
                <a:cs typeface="Tahoma" panose="020B0604030504040204" pitchFamily="34" charset="0"/>
              </a:rPr>
              <a:t>AYSS Conference 2024, 28 October - 01 November 2024 </a:t>
            </a:r>
            <a:endParaRPr lang="ru-RU" sz="3200" u="sng" dirty="0">
              <a:solidFill>
                <a:srgbClr val="0055A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Roboto Slab" pitchFamily="2" charset="0"/>
              <a:ea typeface="Roboto Slab" pitchFamily="2" charset="0"/>
              <a:cs typeface="Tahoma" panose="020B060403050404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FC2DC17-4469-4556-AFC8-38D917ABBA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618"/>
          <a:stretch/>
        </p:blipFill>
        <p:spPr>
          <a:xfrm>
            <a:off x="422314" y="2271007"/>
            <a:ext cx="4853159" cy="311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54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/>
          <p:cNvSpPr/>
          <p:nvPr/>
        </p:nvSpPr>
        <p:spPr>
          <a:xfrm>
            <a:off x="3505487" y="2123020"/>
            <a:ext cx="2347912" cy="145259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04282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171575" y="2155780"/>
            <a:ext cx="1352550" cy="7905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04282"/>
                </a:solidFill>
              </a:rPr>
              <a:t>User job</a:t>
            </a:r>
            <a:br>
              <a:rPr lang="en-US" dirty="0">
                <a:solidFill>
                  <a:srgbClr val="104282"/>
                </a:solidFill>
              </a:rPr>
            </a:br>
            <a:r>
              <a:rPr lang="en-US" dirty="0">
                <a:solidFill>
                  <a:srgbClr val="104282"/>
                </a:solidFill>
              </a:rPr>
              <a:t>(root)</a:t>
            </a:r>
            <a:endParaRPr lang="ru-RU" dirty="0">
              <a:solidFill>
                <a:srgbClr val="10428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1A2799-F3CB-439C-AA05-A1FE93FB6082}"/>
              </a:ext>
            </a:extLst>
          </p:cNvPr>
          <p:cNvSpPr txBox="1"/>
          <p:nvPr/>
        </p:nvSpPr>
        <p:spPr>
          <a:xfrm>
            <a:off x="309562" y="1565216"/>
            <a:ext cx="404336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$ root </a:t>
            </a:r>
            <a:r>
              <a:rPr lang="en-US" dirty="0" err="1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macro.C</a:t>
            </a:r>
            <a:r>
              <a:rPr lang="en-US" dirty="0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(input)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3281172" y="1313531"/>
            <a:ext cx="0" cy="5126067"/>
          </a:xfrm>
          <a:prstGeom prst="line">
            <a:avLst/>
          </a:prstGeom>
          <a:ln>
            <a:solidFill>
              <a:srgbClr val="0055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41A2799-F3CB-439C-AA05-A1FE93FB6082}"/>
              </a:ext>
            </a:extLst>
          </p:cNvPr>
          <p:cNvSpPr txBox="1"/>
          <p:nvPr/>
        </p:nvSpPr>
        <p:spPr>
          <a:xfrm>
            <a:off x="3238500" y="1559721"/>
            <a:ext cx="51435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$ </a:t>
            </a: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job_monitoring </a:t>
            </a:r>
            <a:r>
              <a:rPr lang="en-US" dirty="0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root </a:t>
            </a:r>
            <a:r>
              <a:rPr lang="en-US" dirty="0" err="1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macro.C</a:t>
            </a:r>
            <a:r>
              <a:rPr lang="en-US" dirty="0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(input)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312730" y="2679438"/>
            <a:ext cx="1352550" cy="7905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04282"/>
                </a:solidFill>
              </a:rPr>
              <a:t>User job</a:t>
            </a:r>
            <a:br>
              <a:rPr lang="en-US" dirty="0">
                <a:solidFill>
                  <a:srgbClr val="104282"/>
                </a:solidFill>
              </a:rPr>
            </a:br>
            <a:r>
              <a:rPr lang="en-US" dirty="0">
                <a:solidFill>
                  <a:srgbClr val="104282"/>
                </a:solidFill>
              </a:rPr>
              <a:t>(root)</a:t>
            </a:r>
            <a:endParaRPr lang="ru-RU" dirty="0">
              <a:solidFill>
                <a:srgbClr val="10428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36456" y="2207143"/>
            <a:ext cx="1683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job_monitoring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20" name="Цилиндр 19"/>
          <p:cNvSpPr/>
          <p:nvPr/>
        </p:nvSpPr>
        <p:spPr>
          <a:xfrm>
            <a:off x="3505487" y="4623363"/>
            <a:ext cx="1814512" cy="1533525"/>
          </a:xfrm>
          <a:prstGeom prst="can">
            <a:avLst/>
          </a:prstGeom>
          <a:solidFill>
            <a:schemeClr val="bg1"/>
          </a:solidFill>
          <a:ln w="3810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Monitoring DB</a:t>
            </a:r>
            <a:b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(InfluxDB)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4122230" y="3575613"/>
            <a:ext cx="0" cy="1228725"/>
          </a:xfrm>
          <a:prstGeom prst="straightConnector1">
            <a:avLst/>
          </a:prstGeom>
          <a:ln w="38100">
            <a:solidFill>
              <a:srgbClr val="0055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itle 3">
            <a:extLst>
              <a:ext uri="{FF2B5EF4-FFF2-40B4-BE49-F238E27FC236}">
                <a16:creationId xmlns:a16="http://schemas.microsoft.com/office/drawing/2014/main" id="{0B7FE0C9-857C-4F7F-A846-FFEC261B7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Step 2: Raw2Digi job profiling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073455-4A97-47F5-A2C6-C5FD79691EC5}"/>
              </a:ext>
            </a:extLst>
          </p:cNvPr>
          <p:cNvSpPr txBox="1"/>
          <p:nvPr/>
        </p:nvSpPr>
        <p:spPr>
          <a:xfrm>
            <a:off x="172187" y="3342243"/>
            <a:ext cx="3023412" cy="369332"/>
          </a:xfrm>
          <a:prstGeom prst="rect">
            <a:avLst/>
          </a:prstGeom>
          <a:noFill/>
          <a:ln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laborateLight" panose="02000503040000020004" pitchFamily="2" charset="0"/>
              </a:rPr>
              <a:t>Here is a standard process run</a:t>
            </a:r>
            <a:endParaRPr lang="en-US" b="1" dirty="0">
              <a:latin typeface="ColaborateLight" panose="02000503040000020004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EF5AF8-DD22-498C-85C2-D20268BB5911}"/>
              </a:ext>
            </a:extLst>
          </p:cNvPr>
          <p:cNvSpPr txBox="1"/>
          <p:nvPr/>
        </p:nvSpPr>
        <p:spPr>
          <a:xfrm>
            <a:off x="5984368" y="2116432"/>
            <a:ext cx="3023412" cy="3139321"/>
          </a:xfrm>
          <a:prstGeom prst="rect">
            <a:avLst/>
          </a:prstGeom>
          <a:noFill/>
          <a:ln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laborateLight" panose="02000503040000020004" pitchFamily="2" charset="0"/>
              </a:rPr>
              <a:t>With the help of developed script we may record information about: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  <a:latin typeface="ColaborateLight" panose="02000503040000020004" pitchFamily="2" charset="0"/>
              </a:rPr>
              <a:t>CPU used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  <a:latin typeface="ColaborateLight" panose="02000503040000020004" pitchFamily="2" charset="0"/>
              </a:rPr>
              <a:t>RAM used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  <a:latin typeface="ColaborateLight" panose="02000503040000020004" pitchFamily="2" charset="0"/>
              </a:rPr>
              <a:t>DISK read/write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latin typeface="ColaborateLight" panose="02000503040000020004" pitchFamily="2" charset="0"/>
            </a:endParaRPr>
          </a:p>
          <a:p>
            <a:r>
              <a:rPr lang="en-US" dirty="0">
                <a:latin typeface="ColaborateLight" panose="02000503040000020004" pitchFamily="2" charset="0"/>
              </a:rPr>
              <a:t>Main issue was to record not only parameters of initial root process, but also its child processes. </a:t>
            </a:r>
          </a:p>
        </p:txBody>
      </p:sp>
    </p:spTree>
    <p:extLst>
      <p:ext uri="{BB962C8B-B14F-4D97-AF65-F5344CB8AC3E}">
        <p14:creationId xmlns:p14="http://schemas.microsoft.com/office/powerpoint/2010/main" val="255895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6" grpId="0"/>
      <p:bldP spid="17" grpId="0" animBg="1"/>
      <p:bldP spid="19" grpId="0"/>
      <p:bldP spid="20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Step 2: Raw2Digi job profiling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44001" y="983495"/>
            <a:ext cx="8801948" cy="353471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4545106" y="4672075"/>
            <a:ext cx="4141115" cy="1337729"/>
          </a:xfrm>
          <a:prstGeom prst="rect">
            <a:avLst/>
          </a:prstGeom>
          <a:noFill/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ru-RU" sz="1800" b="1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Disk usage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ru-RU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Temporary file: </a:t>
            </a:r>
            <a:r>
              <a:rPr lang="ru-RU" sz="1800" b="1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+8 GB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ru-RU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Result file: </a:t>
            </a:r>
            <a:r>
              <a:rPr lang="ru-RU" sz="1800" b="1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800MB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ru-RU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Total disk usage per 15 GB job: </a:t>
            </a:r>
            <a:r>
              <a:rPr lang="ru-RU" sz="1800" b="1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25 GB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45107" y="6134003"/>
            <a:ext cx="4141116" cy="424402"/>
          </a:xfrm>
          <a:prstGeom prst="rect">
            <a:avLst/>
          </a:prstGeom>
          <a:noFill/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ru-RU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RAM usage : </a:t>
            </a:r>
            <a:r>
              <a:rPr lang="ru-RU" sz="1800" b="1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~2GB</a:t>
            </a: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 flipV="1">
            <a:off x="1541930" y="1485518"/>
            <a:ext cx="0" cy="1292230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H="1">
            <a:off x="1541930" y="1485518"/>
            <a:ext cx="2779058" cy="0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97713" y="1322238"/>
            <a:ext cx="1473233" cy="650875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Liberation Sans" pitchFamily="18"/>
                <a:ea typeface="DejaVu Sans" pitchFamily="2"/>
                <a:cs typeface="DejaVu Sans" pitchFamily="2"/>
              </a:rPr>
              <a:t>Bytes read from disk</a:t>
            </a:r>
            <a:endParaRPr lang="ru-RU" sz="1800" b="1" i="0" u="none" strike="noStrike" kern="1200" cap="none" dirty="0">
              <a:ln>
                <a:noFill/>
              </a:ln>
              <a:solidFill>
                <a:schemeClr val="bg1">
                  <a:lumMod val="95000"/>
                </a:schemeClr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 flipH="1">
            <a:off x="1541930" y="2777747"/>
            <a:ext cx="2779058" cy="0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V="1">
            <a:off x="4320988" y="1485518"/>
            <a:ext cx="0" cy="1292230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10" idx="3"/>
          </p:cNvCxnSpPr>
          <p:nvPr/>
        </p:nvCxnSpPr>
        <p:spPr>
          <a:xfrm>
            <a:off x="2370946" y="1647676"/>
            <a:ext cx="623266" cy="325437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370946" y="2425415"/>
            <a:ext cx="1625633" cy="650875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Liberation Sans" pitchFamily="18"/>
                <a:ea typeface="DejaVu Sans" pitchFamily="2"/>
                <a:cs typeface="DejaVu Sans" pitchFamily="2"/>
              </a:rPr>
              <a:t>Bytes written to disk</a:t>
            </a:r>
            <a:endParaRPr lang="ru-RU" sz="1800" b="1" i="0" u="none" strike="noStrike" kern="1200" cap="none" dirty="0">
              <a:ln>
                <a:noFill/>
              </a:ln>
              <a:solidFill>
                <a:schemeClr val="bg1">
                  <a:lumMod val="95000"/>
                </a:schemeClr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3996580" y="3076291"/>
            <a:ext cx="216832" cy="258580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939129" y="3464457"/>
            <a:ext cx="1473233" cy="38541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Liberation Sans" pitchFamily="18"/>
                <a:ea typeface="DejaVu Sans" pitchFamily="2"/>
                <a:cs typeface="DejaVu Sans" pitchFamily="2"/>
              </a:rPr>
              <a:t>RAM usage</a:t>
            </a:r>
            <a:endParaRPr lang="ru-RU" sz="1800" b="1" i="0" u="none" strike="noStrike" kern="1200" cap="none" dirty="0">
              <a:ln>
                <a:noFill/>
              </a:ln>
              <a:solidFill>
                <a:schemeClr val="bg1">
                  <a:lumMod val="95000"/>
                </a:schemeClr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3412362" y="3657165"/>
            <a:ext cx="245238" cy="230284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852888" y="2777747"/>
            <a:ext cx="689041" cy="0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1541929" y="2777747"/>
            <a:ext cx="0" cy="1292229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44001" y="4961155"/>
            <a:ext cx="2043387" cy="1200329"/>
          </a:xfrm>
          <a:prstGeom prst="rect">
            <a:avLst/>
          </a:prstGeom>
          <a:noFill/>
          <a:ln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laborateLight" panose="02000503040000020004" pitchFamily="2" charset="0"/>
              </a:rPr>
              <a:t>Initial read of 15GB raw file and creation of temporary 8 GB file</a:t>
            </a:r>
            <a:endParaRPr lang="en-US" b="1" dirty="0">
              <a:latin typeface="ColaborateLight" panose="02000503040000020004" pitchFamily="2" charset="0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1541929" y="4069976"/>
            <a:ext cx="645459" cy="891179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V="1">
            <a:off x="861852" y="2777746"/>
            <a:ext cx="0" cy="1292229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H="1">
            <a:off x="144001" y="4069976"/>
            <a:ext cx="708887" cy="891179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924927" y="1808467"/>
            <a:ext cx="2043387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ColaborateLight" panose="02000503040000020004" pitchFamily="2" charset="0"/>
              </a:rPr>
              <a:t>Read raw file and temporary file</a:t>
            </a:r>
            <a:endParaRPr lang="en-US" b="1" dirty="0">
              <a:solidFill>
                <a:schemeClr val="bg1">
                  <a:lumMod val="95000"/>
                </a:schemeClr>
              </a:solidFill>
              <a:latin typeface="ColaborateLight" panose="02000503040000020004" pitchFamily="2" charset="0"/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 flipH="1" flipV="1">
            <a:off x="4332198" y="1485518"/>
            <a:ext cx="592730" cy="322950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H="1">
            <a:off x="4320988" y="2454798"/>
            <a:ext cx="603939" cy="322950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flipH="1">
            <a:off x="1549216" y="3413583"/>
            <a:ext cx="2779058" cy="0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flipH="1">
            <a:off x="1549216" y="3334871"/>
            <a:ext cx="2779058" cy="0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flipV="1">
            <a:off x="4332198" y="3334871"/>
            <a:ext cx="0" cy="78712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flipH="1">
            <a:off x="4328274" y="3205581"/>
            <a:ext cx="660423" cy="129290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4988697" y="3189561"/>
            <a:ext cx="2483885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ColaborateLight" panose="02000503040000020004" pitchFamily="2" charset="0"/>
              </a:rPr>
              <a:t>Write resulting Digi file</a:t>
            </a:r>
            <a:endParaRPr lang="en-US" b="1" dirty="0">
              <a:solidFill>
                <a:schemeClr val="bg1">
                  <a:lumMod val="95000"/>
                </a:schemeClr>
              </a:solidFill>
              <a:latin typeface="ColaborateLight" panose="02000503040000020004" pitchFamily="2" charset="0"/>
            </a:endParaRPr>
          </a:p>
        </p:txBody>
      </p:sp>
      <p:cxnSp>
        <p:nvCxnSpPr>
          <p:cNvPr id="62" name="Прямая соединительная линия 61"/>
          <p:cNvCxnSpPr/>
          <p:nvPr/>
        </p:nvCxnSpPr>
        <p:spPr>
          <a:xfrm flipH="1" flipV="1">
            <a:off x="4335560" y="3413583"/>
            <a:ext cx="657062" cy="145310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514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0" grpId="0" animBg="1"/>
      <p:bldP spid="12" grpId="0" animBg="1"/>
      <p:bldP spid="15" grpId="0" animBg="1"/>
      <p:bldP spid="26" grpId="0" animBg="1"/>
      <p:bldP spid="42" grpId="0" animBg="1"/>
      <p:bldP spid="6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Step 3</a:t>
            </a:r>
            <a:r>
              <a:rPr lang="en-US" sz="4400">
                <a:latin typeface="Segoe UI Light" panose="020B0502040204020203" pitchFamily="34" charset="0"/>
                <a:cs typeface="Segoe UI Light" panose="020B0502040204020203" pitchFamily="34" charset="0"/>
              </a:rPr>
              <a:t>: Mass </a:t>
            </a:r>
            <a:r>
              <a:rPr lang="en-US" sz="4400" dirty="0">
                <a:latin typeface="Segoe UI Light" panose="020B0502040204020203" pitchFamily="34" charset="0"/>
                <a:cs typeface="Segoe UI Light" panose="020B0502040204020203" pitchFamily="34" charset="0"/>
              </a:rPr>
              <a:t>production Raw2Digi</a:t>
            </a: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85176" y="1408362"/>
            <a:ext cx="8527130" cy="4419648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/>
          <p:cNvSpPr txBox="1"/>
          <p:nvPr/>
        </p:nvSpPr>
        <p:spPr>
          <a:xfrm>
            <a:off x="1504243" y="3382800"/>
            <a:ext cx="1174366" cy="728845"/>
          </a:xfrm>
          <a:prstGeom prst="rect">
            <a:avLst/>
          </a:prstGeom>
          <a:noFill/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ru-RU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Tier1 old</a:t>
            </a: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 cores</a:t>
            </a:r>
            <a:endParaRPr lang="ru-RU" sz="18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Roboto Slab" pitchFamily="2" charset="0"/>
              <a:ea typeface="Roboto Slab" pitchFamily="2" charset="0"/>
              <a:cs typeface="DejaVu Sans" pitchFamily="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60109" y="4337057"/>
            <a:ext cx="2373532" cy="728845"/>
          </a:xfrm>
          <a:prstGeom prst="rect">
            <a:avLst/>
          </a:prstGeom>
          <a:noFill/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ru-RU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Tier1</a:t>
            </a: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 </a:t>
            </a:r>
            <a:r>
              <a:rPr lang="ru-RU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new</a:t>
            </a: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 cores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and </a:t>
            </a: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NICA cluster</a:t>
            </a:r>
            <a:endParaRPr lang="ru-RU" sz="18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Roboto Slab" pitchFamily="2" charset="0"/>
              <a:ea typeface="Roboto Slab" pitchFamily="2" charset="0"/>
              <a:cs typeface="DejaVu Sans" pitchFamily="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158563" y="3421621"/>
            <a:ext cx="1526765" cy="424402"/>
          </a:xfrm>
          <a:prstGeom prst="rect">
            <a:avLst/>
          </a:prstGeom>
          <a:noFill/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ru-RU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Govorun</a:t>
            </a:r>
          </a:p>
        </p:txBody>
      </p:sp>
      <p:sp>
        <p:nvSpPr>
          <p:cNvPr id="26" name="Подзаголовок 2">
            <a:extLst>
              <a:ext uri="{FF2B5EF4-FFF2-40B4-BE49-F238E27FC236}">
                <a16:creationId xmlns:a16="http://schemas.microsoft.com/office/drawing/2014/main" id="{2D77887C-891E-699B-7D67-7D3F4C0EF1E0}"/>
              </a:ext>
            </a:extLst>
          </p:cNvPr>
          <p:cNvSpPr txBox="1">
            <a:spLocks/>
          </p:cNvSpPr>
          <p:nvPr/>
        </p:nvSpPr>
        <p:spPr>
          <a:xfrm>
            <a:off x="1774497" y="5872904"/>
            <a:ext cx="5548488" cy="4385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rPr>
              <a:t>CPU core performance on benchmarks</a:t>
            </a:r>
            <a:endParaRPr lang="ru-RU" cap="none" dirty="0">
              <a:solidFill>
                <a:srgbClr val="0055A0"/>
              </a:solidFill>
              <a:latin typeface="Roboto Slab" pitchFamily="2" charset="0"/>
              <a:ea typeface="Roboto Slab" pitchFamily="2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707912" y="5881869"/>
            <a:ext cx="8104394" cy="0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V="1">
            <a:off x="367253" y="1497106"/>
            <a:ext cx="0" cy="4141694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Подзаголовок 2">
            <a:extLst>
              <a:ext uri="{FF2B5EF4-FFF2-40B4-BE49-F238E27FC236}">
                <a16:creationId xmlns:a16="http://schemas.microsoft.com/office/drawing/2014/main" id="{2D77887C-891E-699B-7D67-7D3F4C0EF1E0}"/>
              </a:ext>
            </a:extLst>
          </p:cNvPr>
          <p:cNvSpPr txBox="1">
            <a:spLocks/>
          </p:cNvSpPr>
          <p:nvPr/>
        </p:nvSpPr>
        <p:spPr>
          <a:xfrm>
            <a:off x="116027" y="1744691"/>
            <a:ext cx="3156091" cy="4385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rPr>
              <a:t>Duration of a job</a:t>
            </a:r>
            <a:endParaRPr lang="ru-RU" cap="none" dirty="0">
              <a:solidFill>
                <a:srgbClr val="0055A0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29" name="Подзаголовок 2">
            <a:extLst>
              <a:ext uri="{FF2B5EF4-FFF2-40B4-BE49-F238E27FC236}">
                <a16:creationId xmlns:a16="http://schemas.microsoft.com/office/drawing/2014/main" id="{2D77887C-891E-699B-7D67-7D3F4C0EF1E0}"/>
              </a:ext>
            </a:extLst>
          </p:cNvPr>
          <p:cNvSpPr txBox="1">
            <a:spLocks/>
          </p:cNvSpPr>
          <p:nvPr/>
        </p:nvSpPr>
        <p:spPr>
          <a:xfrm>
            <a:off x="2563391" y="2519572"/>
            <a:ext cx="5782750" cy="63266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rPr>
              <a:t>Each point is a job with particular duration on a core with particular perfomance the benchmark</a:t>
            </a:r>
            <a:endParaRPr lang="ru-RU" cap="none" dirty="0">
              <a:solidFill>
                <a:srgbClr val="0055A0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07912" y="910139"/>
            <a:ext cx="7726118" cy="525905"/>
          </a:xfrm>
          <a:prstGeom prst="rect">
            <a:avLst/>
          </a:prstGeom>
          <a:noFill/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en-US" sz="24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Total duration of Raw2Digi campaign – 35 hours</a:t>
            </a:r>
            <a:endParaRPr lang="ru-RU" sz="24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848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Step 3: Mass production Raw2Digi</a:t>
            </a: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85176" y="1408362"/>
            <a:ext cx="8527130" cy="4419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9F9FC30-B672-BE12-71BA-1B844F1DCA5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7000"/>
          </a:blip>
          <a:stretch>
            <a:fillRect/>
          </a:stretch>
        </p:blipFill>
        <p:spPr>
          <a:xfrm>
            <a:off x="894726" y="-1451294"/>
            <a:ext cx="6440140" cy="73758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C50B54-A771-E752-C879-77CFE2208CB7}"/>
              </a:ext>
            </a:extLst>
          </p:cNvPr>
          <p:cNvSpPr txBox="1"/>
          <p:nvPr/>
        </p:nvSpPr>
        <p:spPr>
          <a:xfrm>
            <a:off x="291414" y="961768"/>
            <a:ext cx="8603469" cy="830997"/>
          </a:xfrm>
          <a:prstGeom prst="rect">
            <a:avLst/>
          </a:prstGeom>
          <a:solidFill>
            <a:schemeClr val="bg1"/>
          </a:solidFill>
          <a:ln w="47625">
            <a:solidFill>
              <a:srgbClr val="009900"/>
            </a:solidFill>
          </a:ln>
          <a:effectLst>
            <a:outerShdw blurRad="50800" dist="2159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Average Raw2Digi calculation time increased by 60%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(from 35 hours to 56 hours)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81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Step 3: Network usage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06488" y="1037712"/>
            <a:ext cx="8754644" cy="413077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973766" y="5435878"/>
            <a:ext cx="1775370" cy="650875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txBody>
          <a:bodyPr vert="horz" wrap="non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300 </a:t>
            </a:r>
            <a:r>
              <a:rPr lang="en-US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jobs running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4 MB/s per job</a:t>
            </a:r>
            <a:endParaRPr lang="ru-RU" sz="18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14" name="Прямая соединительная линия 13"/>
          <p:cNvSpPr/>
          <p:nvPr/>
        </p:nvSpPr>
        <p:spPr>
          <a:xfrm flipH="1" flipV="1">
            <a:off x="2509459" y="4333875"/>
            <a:ext cx="1" cy="1102004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tailEnd type="arrow"/>
          </a:ln>
        </p:spPr>
        <p:txBody>
          <a:bodyPr vert="horz" wrap="none" lIns="104400" tIns="59400" rIns="104400" bIns="594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 cap="none">
              <a:ln>
                <a:noFill/>
              </a:ln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025638" y="4333875"/>
            <a:ext cx="3267075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723889" y="5435880"/>
            <a:ext cx="2356164" cy="650875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1580 </a:t>
            </a:r>
            <a:r>
              <a:rPr lang="en-US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jobs running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4.1 MB/s per job</a:t>
            </a:r>
            <a:endParaRPr lang="ru-RU" sz="18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16" name="Прямая соединительная линия 15"/>
          <p:cNvSpPr/>
          <p:nvPr/>
        </p:nvSpPr>
        <p:spPr>
          <a:xfrm flipH="1" flipV="1">
            <a:off x="7243692" y="2124076"/>
            <a:ext cx="0" cy="3311804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tailEnd type="arrow"/>
          </a:ln>
        </p:spPr>
        <p:txBody>
          <a:bodyPr vert="horz" wrap="none" lIns="104400" tIns="59400" rIns="104400" bIns="594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 cap="none">
              <a:ln>
                <a:noFill/>
              </a:ln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5901903" y="2124076"/>
            <a:ext cx="2498026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360401" y="5435880"/>
            <a:ext cx="1486829" cy="385417"/>
          </a:xfrm>
          <a:prstGeom prst="rect">
            <a:avLst/>
          </a:prstGeom>
          <a:noFill/>
          <a:ln w="19050">
            <a:solidFill>
              <a:srgbClr val="FFC000"/>
            </a:solidFill>
            <a:prstDash val="solid"/>
          </a:ln>
        </p:spPr>
        <p:txBody>
          <a:bodyPr vert="horz" wrap="non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NICA Cluster</a:t>
            </a:r>
            <a:endParaRPr lang="ru-RU" sz="18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19" name="Прямая соединительная линия 18"/>
          <p:cNvSpPr/>
          <p:nvPr/>
        </p:nvSpPr>
        <p:spPr>
          <a:xfrm flipH="1" flipV="1">
            <a:off x="4181381" y="4778843"/>
            <a:ext cx="0" cy="657035"/>
          </a:xfrm>
          <a:prstGeom prst="line">
            <a:avLst/>
          </a:prstGeom>
          <a:noFill/>
          <a:ln w="19050">
            <a:solidFill>
              <a:srgbClr val="FFC000"/>
            </a:solidFill>
            <a:prstDash val="solid"/>
            <a:tailEnd type="arrow"/>
          </a:ln>
        </p:spPr>
        <p:txBody>
          <a:bodyPr vert="horz" wrap="none" lIns="104400" tIns="59400" rIns="104400" bIns="594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 cap="none">
              <a:ln>
                <a:noFill/>
              </a:ln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3249" y="5435880"/>
            <a:ext cx="1029876" cy="385417"/>
          </a:xfrm>
          <a:prstGeom prst="rect">
            <a:avLst/>
          </a:prstGeom>
          <a:noFill/>
          <a:ln w="19050">
            <a:solidFill>
              <a:schemeClr val="tx1">
                <a:lumMod val="40000"/>
                <a:lumOff val="60000"/>
              </a:schemeClr>
            </a:solidFill>
            <a:prstDash val="solid"/>
          </a:ln>
        </p:spPr>
        <p:txBody>
          <a:bodyPr vert="horz" wrap="squar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Tier1</a:t>
            </a:r>
          </a:p>
        </p:txBody>
      </p:sp>
      <p:sp>
        <p:nvSpPr>
          <p:cNvPr id="21" name="Прямая соединительная линия 20"/>
          <p:cNvSpPr/>
          <p:nvPr/>
        </p:nvSpPr>
        <p:spPr>
          <a:xfrm flipH="1" flipV="1">
            <a:off x="5901903" y="3814354"/>
            <a:ext cx="0" cy="1621524"/>
          </a:xfrm>
          <a:prstGeom prst="line">
            <a:avLst/>
          </a:prstGeom>
          <a:noFill/>
          <a:ln w="19050">
            <a:solidFill>
              <a:schemeClr val="tx1">
                <a:lumMod val="40000"/>
                <a:lumOff val="60000"/>
              </a:schemeClr>
            </a:solidFill>
            <a:prstDash val="solid"/>
            <a:tailEnd type="arrow"/>
          </a:ln>
        </p:spPr>
        <p:txBody>
          <a:bodyPr vert="horz" wrap="none" lIns="104400" tIns="59400" rIns="104400" bIns="594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 cap="none">
              <a:ln>
                <a:noFill/>
              </a:ln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90016" y="6254852"/>
            <a:ext cx="7914428" cy="414849"/>
          </a:xfrm>
          <a:prstGeom prst="rect">
            <a:avLst/>
          </a:prstGeom>
          <a:noFill/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en-US" sz="20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Maximal transfer speed (Read+Write) with EOS in MLIT – 7.5 GB/s</a:t>
            </a:r>
            <a:endParaRPr lang="ru-RU" sz="20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24164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Step 4: Digi2Dst profiling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88" y="922712"/>
            <a:ext cx="6947647" cy="27454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88" y="3714909"/>
            <a:ext cx="6947647" cy="275295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577805" y="2843357"/>
            <a:ext cx="1473233" cy="38541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Liberation Sans" pitchFamily="18"/>
                <a:ea typeface="DejaVu Sans" pitchFamily="2"/>
                <a:cs typeface="DejaVu Sans" pitchFamily="2"/>
              </a:rPr>
              <a:t>Read</a:t>
            </a:r>
            <a:endParaRPr lang="ru-RU" sz="1800" b="1" i="0" u="none" strike="noStrike" kern="1200" cap="none" dirty="0">
              <a:ln>
                <a:noFill/>
              </a:ln>
              <a:solidFill>
                <a:schemeClr val="bg1">
                  <a:lumMod val="95000"/>
                </a:schemeClr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cxnSp>
        <p:nvCxnSpPr>
          <p:cNvPr id="24" name="Прямая со стрелкой 23"/>
          <p:cNvCxnSpPr>
            <a:stCxn id="23" idx="1"/>
          </p:cNvCxnSpPr>
          <p:nvPr/>
        </p:nvCxnSpPr>
        <p:spPr>
          <a:xfrm flipH="1" flipV="1">
            <a:off x="4267201" y="2474260"/>
            <a:ext cx="310604" cy="561806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587727" y="1369192"/>
            <a:ext cx="1473233" cy="38541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Liberation Sans" pitchFamily="18"/>
                <a:ea typeface="DejaVu Sans" pitchFamily="2"/>
                <a:cs typeface="DejaVu Sans" pitchFamily="2"/>
              </a:rPr>
              <a:t>Write</a:t>
            </a:r>
            <a:endParaRPr lang="ru-RU" sz="1800" b="1" i="0" u="none" strike="noStrike" kern="1200" cap="none" dirty="0">
              <a:ln>
                <a:noFill/>
              </a:ln>
              <a:solidFill>
                <a:schemeClr val="bg1">
                  <a:lumMod val="95000"/>
                </a:schemeClr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cxnSp>
        <p:nvCxnSpPr>
          <p:cNvPr id="26" name="Прямая со стрелкой 25"/>
          <p:cNvCxnSpPr>
            <a:stCxn id="25" idx="1"/>
          </p:cNvCxnSpPr>
          <p:nvPr/>
        </p:nvCxnSpPr>
        <p:spPr>
          <a:xfrm flipH="1" flipV="1">
            <a:off x="4267201" y="1236463"/>
            <a:ext cx="320526" cy="325438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577804" y="2082942"/>
            <a:ext cx="1473233" cy="38541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Liberation Sans" pitchFamily="18"/>
                <a:ea typeface="DejaVu Sans" pitchFamily="2"/>
                <a:cs typeface="DejaVu Sans" pitchFamily="2"/>
              </a:rPr>
              <a:t>RAM usage</a:t>
            </a:r>
            <a:endParaRPr lang="ru-RU" sz="1800" b="1" i="0" u="none" strike="noStrike" kern="1200" cap="none" dirty="0">
              <a:ln>
                <a:noFill/>
              </a:ln>
              <a:solidFill>
                <a:schemeClr val="bg1">
                  <a:lumMod val="95000"/>
                </a:schemeClr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cxnSp>
        <p:nvCxnSpPr>
          <p:cNvPr id="28" name="Прямая со стрелкой 27"/>
          <p:cNvCxnSpPr>
            <a:stCxn id="27" idx="1"/>
          </p:cNvCxnSpPr>
          <p:nvPr/>
        </p:nvCxnSpPr>
        <p:spPr>
          <a:xfrm flipH="1" flipV="1">
            <a:off x="4329953" y="1746002"/>
            <a:ext cx="247851" cy="529649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955280" y="5685169"/>
            <a:ext cx="1473233" cy="38541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Liberation Sans" pitchFamily="18"/>
                <a:ea typeface="DejaVu Sans" pitchFamily="2"/>
                <a:cs typeface="DejaVu Sans" pitchFamily="2"/>
              </a:rPr>
              <a:t>Read</a:t>
            </a:r>
            <a:endParaRPr lang="ru-RU" sz="1800" b="1" i="0" u="none" strike="noStrike" kern="1200" cap="none" dirty="0">
              <a:ln>
                <a:noFill/>
              </a:ln>
              <a:solidFill>
                <a:schemeClr val="bg1">
                  <a:lumMod val="95000"/>
                </a:schemeClr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965202" y="4211004"/>
            <a:ext cx="1473233" cy="38541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Liberation Sans" pitchFamily="18"/>
                <a:ea typeface="DejaVu Sans" pitchFamily="2"/>
                <a:cs typeface="DejaVu Sans" pitchFamily="2"/>
              </a:rPr>
              <a:t>Write</a:t>
            </a:r>
            <a:endParaRPr lang="ru-RU" sz="1800" b="1" i="0" u="none" strike="noStrike" kern="1200" cap="none" dirty="0">
              <a:ln>
                <a:noFill/>
              </a:ln>
              <a:solidFill>
                <a:schemeClr val="bg1">
                  <a:lumMod val="95000"/>
                </a:schemeClr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955279" y="4924754"/>
            <a:ext cx="1473233" cy="38541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Liberation Sans" pitchFamily="18"/>
                <a:ea typeface="DejaVu Sans" pitchFamily="2"/>
                <a:cs typeface="DejaVu Sans" pitchFamily="2"/>
              </a:rPr>
              <a:t>RAM usage</a:t>
            </a:r>
            <a:endParaRPr lang="ru-RU" sz="1800" b="1" i="0" u="none" strike="noStrike" kern="1200" cap="none" dirty="0">
              <a:ln>
                <a:noFill/>
              </a:ln>
              <a:solidFill>
                <a:schemeClr val="bg1">
                  <a:lumMod val="95000"/>
                </a:schemeClr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cxnSp>
        <p:nvCxnSpPr>
          <p:cNvPr id="41" name="Прямая со стрелкой 40"/>
          <p:cNvCxnSpPr>
            <a:stCxn id="38" idx="1"/>
          </p:cNvCxnSpPr>
          <p:nvPr/>
        </p:nvCxnSpPr>
        <p:spPr>
          <a:xfrm flipH="1">
            <a:off x="4329954" y="4403713"/>
            <a:ext cx="635248" cy="1324734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>
            <a:stCxn id="39" idx="1"/>
          </p:cNvCxnSpPr>
          <p:nvPr/>
        </p:nvCxnSpPr>
        <p:spPr>
          <a:xfrm flipH="1" flipV="1">
            <a:off x="4329953" y="4273908"/>
            <a:ext cx="625326" cy="843555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>
            <a:stCxn id="37" idx="1"/>
          </p:cNvCxnSpPr>
          <p:nvPr/>
        </p:nvCxnSpPr>
        <p:spPr>
          <a:xfrm flipH="1" flipV="1">
            <a:off x="4314928" y="5477436"/>
            <a:ext cx="640352" cy="400442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84183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Segoe UI Light" panose="020B0502040204020203" pitchFamily="34" charset="0"/>
              </a:rPr>
              <a:t>Step 5: </a:t>
            </a:r>
            <a:r>
              <a:rPr lang="en-US" sz="4400" dirty="0">
                <a:latin typeface="Segoe UI Light" panose="020B0502040204020203" pitchFamily="34" charset="0"/>
                <a:cs typeface="Segoe UI Light" panose="020B0502040204020203" pitchFamily="34" charset="0"/>
              </a:rPr>
              <a:t>Mass production Digi2Dst</a:t>
            </a:r>
            <a:endParaRPr lang="en-US" sz="4400" dirty="0">
              <a:latin typeface="Segoe UI Light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62" y="879594"/>
            <a:ext cx="8552329" cy="541999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58774" y="3371684"/>
            <a:ext cx="1174366" cy="650875"/>
          </a:xfrm>
          <a:prstGeom prst="rect">
            <a:avLst/>
          </a:prstGeom>
          <a:noFill/>
          <a:ln w="29160">
            <a:solidFill>
              <a:srgbClr val="9933FF"/>
            </a:solidFill>
            <a:prstDash val="solid"/>
          </a:ln>
        </p:spPr>
        <p:txBody>
          <a:bodyPr vert="horz" wrap="squar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ru-RU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Tier1 old</a:t>
            </a: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 cores</a:t>
            </a:r>
            <a:endParaRPr lang="ru-RU" sz="18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66749" y="3829850"/>
            <a:ext cx="4179392" cy="385417"/>
          </a:xfrm>
          <a:prstGeom prst="rect">
            <a:avLst/>
          </a:prstGeom>
          <a:noFill/>
          <a:ln w="29160">
            <a:solidFill>
              <a:srgbClr val="FF00FF"/>
            </a:solidFill>
            <a:prstDash val="solid"/>
          </a:ln>
        </p:spPr>
        <p:txBody>
          <a:bodyPr vert="horz" wrap="squar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NICA Cluster</a:t>
            </a:r>
            <a:endParaRPr lang="ru-RU" sz="18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58774" y="2910067"/>
            <a:ext cx="3728952" cy="385417"/>
          </a:xfrm>
          <a:prstGeom prst="rect">
            <a:avLst/>
          </a:prstGeom>
          <a:noFill/>
          <a:ln w="29160">
            <a:solidFill>
              <a:srgbClr val="00FF99"/>
            </a:solidFill>
            <a:prstDash val="solid"/>
          </a:ln>
        </p:spPr>
        <p:txBody>
          <a:bodyPr vert="horz" wrap="squar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Tier2</a:t>
            </a:r>
            <a:endParaRPr lang="ru-RU" sz="18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66749" y="3371684"/>
            <a:ext cx="3238097" cy="385417"/>
          </a:xfrm>
          <a:prstGeom prst="rect">
            <a:avLst/>
          </a:prstGeom>
          <a:noFill/>
          <a:ln w="29160">
            <a:solidFill>
              <a:srgbClr val="9933FF"/>
            </a:solidFill>
            <a:prstDash val="solid"/>
          </a:ln>
        </p:spPr>
        <p:txBody>
          <a:bodyPr vert="horz" wrap="squar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ru-RU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Tier1 </a:t>
            </a: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new cores</a:t>
            </a:r>
            <a:endParaRPr lang="ru-RU" sz="18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10399" y="2910067"/>
            <a:ext cx="1901877" cy="385417"/>
          </a:xfrm>
          <a:prstGeom prst="rect">
            <a:avLst/>
          </a:prstGeom>
          <a:noFill/>
          <a:ln w="29160">
            <a:solidFill>
              <a:srgbClr val="0070C0"/>
            </a:solidFill>
            <a:prstDash val="solid"/>
          </a:ln>
        </p:spPr>
        <p:txBody>
          <a:bodyPr vert="horz" wrap="squar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Govorun</a:t>
            </a:r>
            <a:endParaRPr lang="ru-RU" sz="18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537672" y="6124094"/>
            <a:ext cx="1775370" cy="650875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~3100 Running jobs</a:t>
            </a:r>
            <a:endParaRPr lang="ru-RU" sz="18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31" name="Прямая соединительная линия 30"/>
          <p:cNvSpPr/>
          <p:nvPr/>
        </p:nvSpPr>
        <p:spPr>
          <a:xfrm flipH="1" flipV="1">
            <a:off x="5073362" y="5570794"/>
            <a:ext cx="1" cy="553301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tailEnd type="arrow"/>
          </a:ln>
        </p:spPr>
        <p:txBody>
          <a:bodyPr vert="horz" wrap="none" lIns="104400" tIns="59400" rIns="104400" bIns="594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 cap="none">
              <a:ln>
                <a:noFill/>
              </a:ln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3329568" y="5570794"/>
            <a:ext cx="3267075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670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9" grpId="0" animBg="1"/>
      <p:bldP spid="30" grpId="0" animBg="1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F0398-1F5E-3DE4-66D6-29D3AF901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1E08A7-90E2-6440-4639-6E58BBCAB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Скругленный прямоугольник 8">
            <a:extLst>
              <a:ext uri="{FF2B5EF4-FFF2-40B4-BE49-F238E27FC236}">
                <a16:creationId xmlns:a16="http://schemas.microsoft.com/office/drawing/2014/main" id="{A2A71C7E-32FF-FE5D-30B4-986A9430E1C4}"/>
              </a:ext>
            </a:extLst>
          </p:cNvPr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Segoe UI Light" panose="020B0502040204020203" pitchFamily="34" charset="0"/>
              </a:rPr>
              <a:t>What was achieved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8CFB7549-D665-06B9-1728-F96D53823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300" y="861956"/>
            <a:ext cx="8226854" cy="728845"/>
          </a:xfrm>
        </p:spPr>
        <p:txBody>
          <a:bodyPr anchor="t">
            <a:noAutofit/>
          </a:bodyPr>
          <a:lstStyle/>
          <a:p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Data transfer approach between VBLHEP and MLIT was developed and successfully used. It allows </a:t>
            </a:r>
            <a:r>
              <a:rPr lang="en-US" sz="2000" dirty="0">
                <a:solidFill>
                  <a:srgbClr val="00B05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data transfer in both </a:t>
            </a: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directions.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FC2D7A7C-96B1-491A-2854-8624D3529FF1}"/>
              </a:ext>
            </a:extLst>
          </p:cNvPr>
          <p:cNvGrpSpPr/>
          <p:nvPr/>
        </p:nvGrpSpPr>
        <p:grpSpPr>
          <a:xfrm>
            <a:off x="3070371" y="1683790"/>
            <a:ext cx="3670418" cy="1899866"/>
            <a:chOff x="583444" y="963808"/>
            <a:chExt cx="8002923" cy="4142438"/>
          </a:xfrm>
        </p:grpSpPr>
        <p:sp>
          <p:nvSpPr>
            <p:cNvPr id="92" name="Подзаголовок 2">
              <a:extLst>
                <a:ext uri="{FF2B5EF4-FFF2-40B4-BE49-F238E27FC236}">
                  <a16:creationId xmlns:a16="http://schemas.microsoft.com/office/drawing/2014/main" id="{F983F680-B99A-5487-299D-D85AFA6E6E33}"/>
                </a:ext>
              </a:extLst>
            </p:cNvPr>
            <p:cNvSpPr txBox="1">
              <a:spLocks/>
            </p:cNvSpPr>
            <p:nvPr/>
          </p:nvSpPr>
          <p:spPr>
            <a:xfrm>
              <a:off x="6560286" y="2401732"/>
              <a:ext cx="1854326" cy="86142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55000" lnSpcReduction="20000"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2000" b="0" i="0" kern="1200" cap="all">
                  <a:solidFill>
                    <a:schemeClr val="bg2">
                      <a:lumMod val="40000"/>
                      <a:lumOff val="60000"/>
                    </a:schemeClr>
                  </a:solidFill>
                  <a:latin typeface="+mj-lt"/>
                  <a:ea typeface="+mj-ea"/>
                  <a:cs typeface="+mj-cs"/>
                </a:defRPr>
              </a:lvl1pPr>
              <a:lvl2pPr marL="4572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8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2pPr>
              <a:lvl3pPr marL="9144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6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3pPr>
              <a:lvl4pPr marL="13716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4pPr>
              <a:lvl5pPr marL="18288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5pPr>
              <a:lvl6pPr marL="22860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6pPr>
              <a:lvl7pPr marL="27432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7pPr>
              <a:lvl8pPr marL="32004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8pPr>
              <a:lvl9pPr marL="36576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en-US" cap="none" dirty="0">
                  <a:solidFill>
                    <a:srgbClr val="0055A0"/>
                  </a:solidFill>
                  <a:latin typeface="Roboto Slab" pitchFamily="2" charset="0"/>
                  <a:ea typeface="Roboto Slab" pitchFamily="2" charset="0"/>
                </a:rPr>
                <a:t>EOS LHEP</a:t>
              </a:r>
              <a:endParaRPr lang="ru-RU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endParaRPr>
            </a:p>
          </p:txBody>
        </p:sp>
        <p:pic>
          <p:nvPicPr>
            <p:cNvPr id="93" name="Рисунок 2">
              <a:extLst>
                <a:ext uri="{FF2B5EF4-FFF2-40B4-BE49-F238E27FC236}">
                  <a16:creationId xmlns:a16="http://schemas.microsoft.com/office/drawing/2014/main" id="{9735D4C9-6E02-21A6-89D3-C0ACF4FB0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4031" y="1304265"/>
              <a:ext cx="1106836" cy="1106836"/>
            </a:xfrm>
            <a:prstGeom prst="rect">
              <a:avLst/>
            </a:prstGeom>
          </p:spPr>
        </p:pic>
        <p:pic>
          <p:nvPicPr>
            <p:cNvPr id="94" name="Рисунок 3">
              <a:extLst>
                <a:ext uri="{FF2B5EF4-FFF2-40B4-BE49-F238E27FC236}">
                  <a16:creationId xmlns:a16="http://schemas.microsoft.com/office/drawing/2014/main" id="{0180A912-F327-8410-94B6-3684B240F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54391" y="998210"/>
              <a:ext cx="972951" cy="429412"/>
            </a:xfrm>
            <a:prstGeom prst="rect">
              <a:avLst/>
            </a:prstGeom>
          </p:spPr>
        </p:pic>
        <p:pic>
          <p:nvPicPr>
            <p:cNvPr id="95" name="Рисунок 7">
              <a:extLst>
                <a:ext uri="{FF2B5EF4-FFF2-40B4-BE49-F238E27FC236}">
                  <a16:creationId xmlns:a16="http://schemas.microsoft.com/office/drawing/2014/main" id="{A914B832-6685-E04E-B716-0FA5402C0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929" y="1313633"/>
              <a:ext cx="1106836" cy="1106836"/>
            </a:xfrm>
            <a:prstGeom prst="rect">
              <a:avLst/>
            </a:prstGeom>
          </p:spPr>
        </p:pic>
        <p:sp>
          <p:nvSpPr>
            <p:cNvPr id="96" name="Подзаголовок 2">
              <a:extLst>
                <a:ext uri="{FF2B5EF4-FFF2-40B4-BE49-F238E27FC236}">
                  <a16:creationId xmlns:a16="http://schemas.microsoft.com/office/drawing/2014/main" id="{6851F0E1-BC2A-2BFB-36EE-CAFCA36955F7}"/>
                </a:ext>
              </a:extLst>
            </p:cNvPr>
            <p:cNvSpPr txBox="1">
              <a:spLocks/>
            </p:cNvSpPr>
            <p:nvPr/>
          </p:nvSpPr>
          <p:spPr>
            <a:xfrm>
              <a:off x="624845" y="2337936"/>
              <a:ext cx="3603003" cy="86142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2000" b="0" i="0" kern="1200" cap="all">
                  <a:solidFill>
                    <a:schemeClr val="bg2">
                      <a:lumMod val="40000"/>
                      <a:lumOff val="60000"/>
                    </a:schemeClr>
                  </a:solidFill>
                  <a:latin typeface="+mj-lt"/>
                  <a:ea typeface="+mj-ea"/>
                  <a:cs typeface="+mj-cs"/>
                </a:defRPr>
              </a:lvl1pPr>
              <a:lvl2pPr marL="4572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8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2pPr>
              <a:lvl3pPr marL="9144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6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3pPr>
              <a:lvl4pPr marL="13716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4pPr>
              <a:lvl5pPr marL="18288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5pPr>
              <a:lvl6pPr marL="22860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6pPr>
              <a:lvl7pPr marL="27432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7pPr>
              <a:lvl8pPr marL="32004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8pPr>
              <a:lvl9pPr marL="36576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en-US" sz="1000" cap="none" dirty="0">
                  <a:solidFill>
                    <a:srgbClr val="0055A0"/>
                  </a:solidFill>
                  <a:latin typeface="Roboto Slab" pitchFamily="2" charset="0"/>
                  <a:ea typeface="Roboto Slab" pitchFamily="2" charset="0"/>
                </a:rPr>
                <a:t>EOS MLIT</a:t>
              </a:r>
              <a:endParaRPr lang="ru-RU" sz="1000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endParaRPr>
            </a:p>
          </p:txBody>
        </p:sp>
        <p:pic>
          <p:nvPicPr>
            <p:cNvPr id="97" name="Рисунок 9">
              <a:extLst>
                <a:ext uri="{FF2B5EF4-FFF2-40B4-BE49-F238E27FC236}">
                  <a16:creationId xmlns:a16="http://schemas.microsoft.com/office/drawing/2014/main" id="{648B43AE-AD97-50D2-BF89-65111CD93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93289" y="1007578"/>
              <a:ext cx="972951" cy="429412"/>
            </a:xfrm>
            <a:prstGeom prst="rect">
              <a:avLst/>
            </a:prstGeom>
          </p:spPr>
        </p:pic>
        <p:pic>
          <p:nvPicPr>
            <p:cNvPr id="98" name="Рисунок 10">
              <a:extLst>
                <a:ext uri="{FF2B5EF4-FFF2-40B4-BE49-F238E27FC236}">
                  <a16:creationId xmlns:a16="http://schemas.microsoft.com/office/drawing/2014/main" id="{2AE4CE22-557A-02D3-9EA1-451DBC80A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2297" y="3669287"/>
              <a:ext cx="810304" cy="810304"/>
            </a:xfrm>
            <a:prstGeom prst="rect">
              <a:avLst/>
            </a:prstGeom>
          </p:spPr>
        </p:pic>
        <p:pic>
          <p:nvPicPr>
            <p:cNvPr id="99" name="Рисунок 11">
              <a:extLst>
                <a:ext uri="{FF2B5EF4-FFF2-40B4-BE49-F238E27FC236}">
                  <a16:creationId xmlns:a16="http://schemas.microsoft.com/office/drawing/2014/main" id="{A8550D03-96B6-D7E2-DB43-FA1437BBE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8807" y="3669287"/>
              <a:ext cx="810304" cy="810304"/>
            </a:xfrm>
            <a:prstGeom prst="rect">
              <a:avLst/>
            </a:prstGeom>
          </p:spPr>
        </p:pic>
        <p:sp>
          <p:nvSpPr>
            <p:cNvPr id="100" name="Подзаголовок 2">
              <a:extLst>
                <a:ext uri="{FF2B5EF4-FFF2-40B4-BE49-F238E27FC236}">
                  <a16:creationId xmlns:a16="http://schemas.microsoft.com/office/drawing/2014/main" id="{A507602A-520E-BBBB-E72C-A3F0A865B9F3}"/>
                </a:ext>
              </a:extLst>
            </p:cNvPr>
            <p:cNvSpPr txBox="1">
              <a:spLocks/>
            </p:cNvSpPr>
            <p:nvPr/>
          </p:nvSpPr>
          <p:spPr>
            <a:xfrm>
              <a:off x="6584104" y="4521340"/>
              <a:ext cx="1806692" cy="43855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40000" lnSpcReduction="20000"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2000" b="0" i="0" kern="1200" cap="all">
                  <a:solidFill>
                    <a:schemeClr val="bg2">
                      <a:lumMod val="40000"/>
                      <a:lumOff val="60000"/>
                    </a:schemeClr>
                  </a:solidFill>
                  <a:latin typeface="+mj-lt"/>
                  <a:ea typeface="+mj-ea"/>
                  <a:cs typeface="+mj-cs"/>
                </a:defRPr>
              </a:lvl1pPr>
              <a:lvl2pPr marL="4572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8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2pPr>
              <a:lvl3pPr marL="9144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6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3pPr>
              <a:lvl4pPr marL="13716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4pPr>
              <a:lvl5pPr marL="18288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5pPr>
              <a:lvl6pPr marL="22860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6pPr>
              <a:lvl7pPr marL="27432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7pPr>
              <a:lvl8pPr marL="32004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8pPr>
              <a:lvl9pPr marL="36576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en-US" cap="none" dirty="0">
                  <a:solidFill>
                    <a:srgbClr val="0055A0"/>
                  </a:solidFill>
                  <a:latin typeface="Roboto Slab" pitchFamily="2" charset="0"/>
                  <a:ea typeface="Roboto Slab" pitchFamily="2" charset="0"/>
                </a:rPr>
                <a:t>NICA Cluster</a:t>
              </a:r>
              <a:endParaRPr lang="ru-RU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endParaRPr>
            </a:p>
          </p:txBody>
        </p:sp>
        <p:pic>
          <p:nvPicPr>
            <p:cNvPr id="101" name="Рисунок 13">
              <a:extLst>
                <a:ext uri="{FF2B5EF4-FFF2-40B4-BE49-F238E27FC236}">
                  <a16:creationId xmlns:a16="http://schemas.microsoft.com/office/drawing/2014/main" id="{5D575F7B-BBF4-6294-3368-C596F330F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811" y="3669287"/>
              <a:ext cx="810304" cy="810304"/>
            </a:xfrm>
            <a:prstGeom prst="rect">
              <a:avLst/>
            </a:prstGeom>
          </p:spPr>
        </p:pic>
        <p:sp>
          <p:nvSpPr>
            <p:cNvPr id="102" name="Подзаголовок 2">
              <a:extLst>
                <a:ext uri="{FF2B5EF4-FFF2-40B4-BE49-F238E27FC236}">
                  <a16:creationId xmlns:a16="http://schemas.microsoft.com/office/drawing/2014/main" id="{7A462D24-95AF-E473-F6EB-356180AD8FB5}"/>
                </a:ext>
              </a:extLst>
            </p:cNvPr>
            <p:cNvSpPr txBox="1">
              <a:spLocks/>
            </p:cNvSpPr>
            <p:nvPr/>
          </p:nvSpPr>
          <p:spPr>
            <a:xfrm>
              <a:off x="822811" y="4531590"/>
              <a:ext cx="810304" cy="43855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25000" lnSpcReduction="20000"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2000" b="0" i="0" kern="1200" cap="all">
                  <a:solidFill>
                    <a:schemeClr val="bg2">
                      <a:lumMod val="40000"/>
                      <a:lumOff val="60000"/>
                    </a:schemeClr>
                  </a:solidFill>
                  <a:latin typeface="+mj-lt"/>
                  <a:ea typeface="+mj-ea"/>
                  <a:cs typeface="+mj-cs"/>
                </a:defRPr>
              </a:lvl1pPr>
              <a:lvl2pPr marL="4572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8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2pPr>
              <a:lvl3pPr marL="9144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6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3pPr>
              <a:lvl4pPr marL="13716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4pPr>
              <a:lvl5pPr marL="18288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5pPr>
              <a:lvl6pPr marL="22860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6pPr>
              <a:lvl7pPr marL="27432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7pPr>
              <a:lvl8pPr marL="32004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8pPr>
              <a:lvl9pPr marL="36576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en-US" cap="none" dirty="0">
                  <a:solidFill>
                    <a:srgbClr val="0055A0"/>
                  </a:solidFill>
                  <a:latin typeface="Roboto Slab" pitchFamily="2" charset="0"/>
                  <a:ea typeface="Roboto Slab" pitchFamily="2" charset="0"/>
                </a:rPr>
                <a:t>Tier1</a:t>
              </a:r>
              <a:endParaRPr lang="ru-RU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endParaRPr>
            </a:p>
          </p:txBody>
        </p:sp>
        <p:pic>
          <p:nvPicPr>
            <p:cNvPr id="103" name="Рисунок 17">
              <a:extLst>
                <a:ext uri="{FF2B5EF4-FFF2-40B4-BE49-F238E27FC236}">
                  <a16:creationId xmlns:a16="http://schemas.microsoft.com/office/drawing/2014/main" id="{BB1020AD-46D3-047D-DFF0-B8A39CFDF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37" y="3671299"/>
              <a:ext cx="810304" cy="810304"/>
            </a:xfrm>
            <a:prstGeom prst="rect">
              <a:avLst/>
            </a:prstGeom>
          </p:spPr>
        </p:pic>
        <p:sp>
          <p:nvSpPr>
            <p:cNvPr id="104" name="Подзаголовок 2">
              <a:extLst>
                <a:ext uri="{FF2B5EF4-FFF2-40B4-BE49-F238E27FC236}">
                  <a16:creationId xmlns:a16="http://schemas.microsoft.com/office/drawing/2014/main" id="{73940D65-1718-DB16-C7D9-F8CE0F7CE785}"/>
                </a:ext>
              </a:extLst>
            </p:cNvPr>
            <p:cNvSpPr txBox="1">
              <a:spLocks/>
            </p:cNvSpPr>
            <p:nvPr/>
          </p:nvSpPr>
          <p:spPr>
            <a:xfrm>
              <a:off x="2088137" y="4533602"/>
              <a:ext cx="810304" cy="43855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25000" lnSpcReduction="20000"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2000" b="0" i="0" kern="1200" cap="all">
                  <a:solidFill>
                    <a:schemeClr val="bg2">
                      <a:lumMod val="40000"/>
                      <a:lumOff val="60000"/>
                    </a:schemeClr>
                  </a:solidFill>
                  <a:latin typeface="+mj-lt"/>
                  <a:ea typeface="+mj-ea"/>
                  <a:cs typeface="+mj-cs"/>
                </a:defRPr>
              </a:lvl1pPr>
              <a:lvl2pPr marL="4572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8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2pPr>
              <a:lvl3pPr marL="9144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6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3pPr>
              <a:lvl4pPr marL="13716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4pPr>
              <a:lvl5pPr marL="18288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5pPr>
              <a:lvl6pPr marL="22860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6pPr>
              <a:lvl7pPr marL="27432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7pPr>
              <a:lvl8pPr marL="32004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8pPr>
              <a:lvl9pPr marL="36576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en-US" cap="none" dirty="0">
                  <a:solidFill>
                    <a:srgbClr val="0055A0"/>
                  </a:solidFill>
                  <a:latin typeface="Roboto Slab" pitchFamily="2" charset="0"/>
                  <a:ea typeface="Roboto Slab" pitchFamily="2" charset="0"/>
                </a:rPr>
                <a:t>Tier2</a:t>
              </a:r>
              <a:endParaRPr lang="ru-RU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endParaRPr>
            </a:p>
          </p:txBody>
        </p:sp>
        <p:sp>
          <p:nvSpPr>
            <p:cNvPr id="105" name="Подзаголовок 2">
              <a:extLst>
                <a:ext uri="{FF2B5EF4-FFF2-40B4-BE49-F238E27FC236}">
                  <a16:creationId xmlns:a16="http://schemas.microsoft.com/office/drawing/2014/main" id="{E52011C9-B6F3-63AE-C6A7-7D4D0D9FAA78}"/>
                </a:ext>
              </a:extLst>
            </p:cNvPr>
            <p:cNvSpPr txBox="1">
              <a:spLocks/>
            </p:cNvSpPr>
            <p:nvPr/>
          </p:nvSpPr>
          <p:spPr>
            <a:xfrm>
              <a:off x="3090882" y="4533602"/>
              <a:ext cx="1346154" cy="43855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40000" lnSpcReduction="20000"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2000" b="0" i="0" kern="1200" cap="all">
                  <a:solidFill>
                    <a:schemeClr val="bg2">
                      <a:lumMod val="40000"/>
                      <a:lumOff val="60000"/>
                    </a:schemeClr>
                  </a:solidFill>
                  <a:latin typeface="+mj-lt"/>
                  <a:ea typeface="+mj-ea"/>
                  <a:cs typeface="+mj-cs"/>
                </a:defRPr>
              </a:lvl1pPr>
              <a:lvl2pPr marL="4572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8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2pPr>
              <a:lvl3pPr marL="9144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6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3pPr>
              <a:lvl4pPr marL="13716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4pPr>
              <a:lvl5pPr marL="18288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5pPr>
              <a:lvl6pPr marL="22860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6pPr>
              <a:lvl7pPr marL="27432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7pPr>
              <a:lvl8pPr marL="32004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8pPr>
              <a:lvl9pPr marL="36576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en-US" cap="none" dirty="0">
                  <a:solidFill>
                    <a:srgbClr val="0055A0"/>
                  </a:solidFill>
                  <a:latin typeface="Roboto Slab" pitchFamily="2" charset="0"/>
                  <a:ea typeface="Roboto Slab" pitchFamily="2" charset="0"/>
                </a:rPr>
                <a:t>Govorun</a:t>
              </a:r>
              <a:endParaRPr lang="ru-RU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endParaRPr>
            </a:p>
          </p:txBody>
        </p:sp>
        <p:grpSp>
          <p:nvGrpSpPr>
            <p:cNvPr id="106" name="Группа 47">
              <a:extLst>
                <a:ext uri="{FF2B5EF4-FFF2-40B4-BE49-F238E27FC236}">
                  <a16:creationId xmlns:a16="http://schemas.microsoft.com/office/drawing/2014/main" id="{45A1B685-1AAB-C9D6-64B5-65C6D0AB5078}"/>
                </a:ext>
              </a:extLst>
            </p:cNvPr>
            <p:cNvGrpSpPr/>
            <p:nvPr/>
          </p:nvGrpSpPr>
          <p:grpSpPr>
            <a:xfrm>
              <a:off x="583444" y="963808"/>
              <a:ext cx="8002923" cy="4142438"/>
              <a:chOff x="594204" y="1633592"/>
              <a:chExt cx="8002923" cy="4142438"/>
            </a:xfrm>
          </p:grpSpPr>
          <p:cxnSp>
            <p:nvCxnSpPr>
              <p:cNvPr id="122" name="Прямая соединительная линия 21">
                <a:extLst>
                  <a:ext uri="{FF2B5EF4-FFF2-40B4-BE49-F238E27FC236}">
                    <a16:creationId xmlns:a16="http://schemas.microsoft.com/office/drawing/2014/main" id="{FC703154-FD51-1ED6-C2A2-6BCBDA876EAA}"/>
                  </a:ext>
                </a:extLst>
              </p:cNvPr>
              <p:cNvCxnSpPr/>
              <p:nvPr/>
            </p:nvCxnSpPr>
            <p:spPr>
              <a:xfrm>
                <a:off x="906492" y="1633592"/>
                <a:ext cx="461458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Прямая соединительная линия 23">
                <a:extLst>
                  <a:ext uri="{FF2B5EF4-FFF2-40B4-BE49-F238E27FC236}">
                    <a16:creationId xmlns:a16="http://schemas.microsoft.com/office/drawing/2014/main" id="{4C8ADFBA-670B-9F8D-14D3-FE1EEF7F8D55}"/>
                  </a:ext>
                </a:extLst>
              </p:cNvPr>
              <p:cNvCxnSpPr/>
              <p:nvPr/>
            </p:nvCxnSpPr>
            <p:spPr>
              <a:xfrm>
                <a:off x="594218" y="1956120"/>
                <a:ext cx="0" cy="34645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Дуга 25">
                <a:extLst>
                  <a:ext uri="{FF2B5EF4-FFF2-40B4-BE49-F238E27FC236}">
                    <a16:creationId xmlns:a16="http://schemas.microsoft.com/office/drawing/2014/main" id="{014C0DC0-5908-800D-F2E0-08A8F173B6C7}"/>
                  </a:ext>
                </a:extLst>
              </p:cNvPr>
              <p:cNvSpPr/>
              <p:nvPr/>
            </p:nvSpPr>
            <p:spPr>
              <a:xfrm>
                <a:off x="594204" y="1633592"/>
                <a:ext cx="624577" cy="645056"/>
              </a:xfrm>
              <a:prstGeom prst="arc">
                <a:avLst>
                  <a:gd name="adj1" fmla="val 10711886"/>
                  <a:gd name="adj2" fmla="val 16127728"/>
                </a:avLst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5" name="Дуга 28">
                <a:extLst>
                  <a:ext uri="{FF2B5EF4-FFF2-40B4-BE49-F238E27FC236}">
                    <a16:creationId xmlns:a16="http://schemas.microsoft.com/office/drawing/2014/main" id="{125FDC53-DB32-ED80-70FF-F6C44499F55F}"/>
                  </a:ext>
                </a:extLst>
              </p:cNvPr>
              <p:cNvSpPr/>
              <p:nvPr/>
            </p:nvSpPr>
            <p:spPr>
              <a:xfrm flipV="1">
                <a:off x="594458" y="5064343"/>
                <a:ext cx="683906" cy="706330"/>
              </a:xfrm>
              <a:prstGeom prst="arc">
                <a:avLst>
                  <a:gd name="adj1" fmla="val 10729849"/>
                  <a:gd name="adj2" fmla="val 16167450"/>
                </a:avLst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126" name="Прямая соединительная линия 29">
                <a:extLst>
                  <a:ext uri="{FF2B5EF4-FFF2-40B4-BE49-F238E27FC236}">
                    <a16:creationId xmlns:a16="http://schemas.microsoft.com/office/drawing/2014/main" id="{7004FE14-F7B9-2768-D663-1ED66DF8C572}"/>
                  </a:ext>
                </a:extLst>
              </p:cNvPr>
              <p:cNvCxnSpPr>
                <a:endCxn id="127" idx="2"/>
              </p:cNvCxnSpPr>
              <p:nvPr/>
            </p:nvCxnSpPr>
            <p:spPr>
              <a:xfrm>
                <a:off x="917255" y="5770673"/>
                <a:ext cx="7327859" cy="519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Дуга 32">
                <a:extLst>
                  <a:ext uri="{FF2B5EF4-FFF2-40B4-BE49-F238E27FC236}">
                    <a16:creationId xmlns:a16="http://schemas.microsoft.com/office/drawing/2014/main" id="{FCBE2742-7252-7811-958E-226D5BFE7A91}"/>
                  </a:ext>
                </a:extLst>
              </p:cNvPr>
              <p:cNvSpPr/>
              <p:nvPr/>
            </p:nvSpPr>
            <p:spPr>
              <a:xfrm flipH="1" flipV="1">
                <a:off x="7914125" y="5070633"/>
                <a:ext cx="683002" cy="705397"/>
              </a:xfrm>
              <a:prstGeom prst="arc">
                <a:avLst>
                  <a:gd name="adj1" fmla="val 10711886"/>
                  <a:gd name="adj2" fmla="val 16302483"/>
                </a:avLst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128" name="Прямая соединительная линия 35">
                <a:extLst>
                  <a:ext uri="{FF2B5EF4-FFF2-40B4-BE49-F238E27FC236}">
                    <a16:creationId xmlns:a16="http://schemas.microsoft.com/office/drawing/2014/main" id="{661B9F10-D974-F6AD-3929-F9EFADC0BA2E}"/>
                  </a:ext>
                </a:extLst>
              </p:cNvPr>
              <p:cNvCxnSpPr/>
              <p:nvPr/>
            </p:nvCxnSpPr>
            <p:spPr>
              <a:xfrm>
                <a:off x="8597127" y="4277844"/>
                <a:ext cx="0" cy="116073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9" name="Дуга 37">
                <a:extLst>
                  <a:ext uri="{FF2B5EF4-FFF2-40B4-BE49-F238E27FC236}">
                    <a16:creationId xmlns:a16="http://schemas.microsoft.com/office/drawing/2014/main" id="{9373F36D-2673-D87A-24BC-26DCC83D2BDA}"/>
                  </a:ext>
                </a:extLst>
              </p:cNvPr>
              <p:cNvSpPr/>
              <p:nvPr/>
            </p:nvSpPr>
            <p:spPr>
              <a:xfrm flipH="1">
                <a:off x="7980540" y="3959275"/>
                <a:ext cx="616587" cy="636804"/>
              </a:xfrm>
              <a:prstGeom prst="arc">
                <a:avLst>
                  <a:gd name="adj1" fmla="val 10729849"/>
                  <a:gd name="adj2" fmla="val 16167450"/>
                </a:avLst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130" name="Прямая соединительная линия 38">
                <a:extLst>
                  <a:ext uri="{FF2B5EF4-FFF2-40B4-BE49-F238E27FC236}">
                    <a16:creationId xmlns:a16="http://schemas.microsoft.com/office/drawing/2014/main" id="{005E0EE6-9215-D416-ADE0-B97D9A92CF3C}"/>
                  </a:ext>
                </a:extLst>
              </p:cNvPr>
              <p:cNvCxnSpPr/>
              <p:nvPr/>
            </p:nvCxnSpPr>
            <p:spPr>
              <a:xfrm>
                <a:off x="6164557" y="3959275"/>
                <a:ext cx="21242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1" name="Дуга 40">
                <a:extLst>
                  <a:ext uri="{FF2B5EF4-FFF2-40B4-BE49-F238E27FC236}">
                    <a16:creationId xmlns:a16="http://schemas.microsoft.com/office/drawing/2014/main" id="{C98F99E4-424B-E373-1C2C-58A303ED5130}"/>
                  </a:ext>
                </a:extLst>
              </p:cNvPr>
              <p:cNvSpPr/>
              <p:nvPr/>
            </p:nvSpPr>
            <p:spPr>
              <a:xfrm flipV="1">
                <a:off x="5822604" y="3252945"/>
                <a:ext cx="683906" cy="706330"/>
              </a:xfrm>
              <a:prstGeom prst="arc">
                <a:avLst>
                  <a:gd name="adj1" fmla="val 10729849"/>
                  <a:gd name="adj2" fmla="val 16167450"/>
                </a:avLst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132" name="Прямая соединительная линия 41">
                <a:extLst>
                  <a:ext uri="{FF2B5EF4-FFF2-40B4-BE49-F238E27FC236}">
                    <a16:creationId xmlns:a16="http://schemas.microsoft.com/office/drawing/2014/main" id="{60E656FE-7E40-938E-3F90-CDCCC7A58EF5}"/>
                  </a:ext>
                </a:extLst>
              </p:cNvPr>
              <p:cNvCxnSpPr>
                <a:stCxn id="133" idx="0"/>
              </p:cNvCxnSpPr>
              <p:nvPr/>
            </p:nvCxnSpPr>
            <p:spPr>
              <a:xfrm flipH="1">
                <a:off x="5822604" y="1958285"/>
                <a:ext cx="6705" cy="164782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" name="Дуга 43">
                <a:extLst>
                  <a:ext uri="{FF2B5EF4-FFF2-40B4-BE49-F238E27FC236}">
                    <a16:creationId xmlns:a16="http://schemas.microsoft.com/office/drawing/2014/main" id="{57476BA3-D75D-39E2-AB56-A44FED36F758}"/>
                  </a:ext>
                </a:extLst>
              </p:cNvPr>
              <p:cNvSpPr/>
              <p:nvPr/>
            </p:nvSpPr>
            <p:spPr>
              <a:xfrm flipH="1">
                <a:off x="5212782" y="1633592"/>
                <a:ext cx="616587" cy="636804"/>
              </a:xfrm>
              <a:prstGeom prst="arc">
                <a:avLst>
                  <a:gd name="adj1" fmla="val 10729849"/>
                  <a:gd name="adj2" fmla="val 16167450"/>
                </a:avLst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107" name="Picture 2" descr="Documentation — DIRAC Documentation">
              <a:extLst>
                <a:ext uri="{FF2B5EF4-FFF2-40B4-BE49-F238E27FC236}">
                  <a16:creationId xmlns:a16="http://schemas.microsoft.com/office/drawing/2014/main" id="{7C32E350-4DDB-E171-4CD7-B1FDB8EFAE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4361" y="1037949"/>
              <a:ext cx="1771587" cy="545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1" name="Прямая соединительная линия 54">
              <a:extLst>
                <a:ext uri="{FF2B5EF4-FFF2-40B4-BE49-F238E27FC236}">
                  <a16:creationId xmlns:a16="http://schemas.microsoft.com/office/drawing/2014/main" id="{349029DC-7ECE-7572-C5A6-FE8A190FF606}"/>
                </a:ext>
              </a:extLst>
            </p:cNvPr>
            <p:cNvCxnSpPr/>
            <p:nvPr/>
          </p:nvCxnSpPr>
          <p:spPr>
            <a:xfrm flipV="1">
              <a:off x="1208021" y="2772663"/>
              <a:ext cx="1201690" cy="835397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Прямая соединительная линия 56">
              <a:extLst>
                <a:ext uri="{FF2B5EF4-FFF2-40B4-BE49-F238E27FC236}">
                  <a16:creationId xmlns:a16="http://schemas.microsoft.com/office/drawing/2014/main" id="{E18AEFB8-94DD-F71D-82CA-48FD0A4E2B2A}"/>
                </a:ext>
              </a:extLst>
            </p:cNvPr>
            <p:cNvCxnSpPr/>
            <p:nvPr/>
          </p:nvCxnSpPr>
          <p:spPr>
            <a:xfrm flipV="1">
              <a:off x="2493289" y="2772663"/>
              <a:ext cx="0" cy="835397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Прямая соединительная линия 59">
              <a:extLst>
                <a:ext uri="{FF2B5EF4-FFF2-40B4-BE49-F238E27FC236}">
                  <a16:creationId xmlns:a16="http://schemas.microsoft.com/office/drawing/2014/main" id="{5D2535FA-9213-1ABC-65EB-325E63E0325F}"/>
                </a:ext>
              </a:extLst>
            </p:cNvPr>
            <p:cNvCxnSpPr/>
            <p:nvPr/>
          </p:nvCxnSpPr>
          <p:spPr>
            <a:xfrm flipH="1" flipV="1">
              <a:off x="2586361" y="2772664"/>
              <a:ext cx="1271957" cy="835229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Прямая соединительная линия 61">
              <a:extLst>
                <a:ext uri="{FF2B5EF4-FFF2-40B4-BE49-F238E27FC236}">
                  <a16:creationId xmlns:a16="http://schemas.microsoft.com/office/drawing/2014/main" id="{AE067EAA-27D4-A2DB-8CF8-3F34A91D2364}"/>
                </a:ext>
              </a:extLst>
            </p:cNvPr>
            <p:cNvCxnSpPr/>
            <p:nvPr/>
          </p:nvCxnSpPr>
          <p:spPr>
            <a:xfrm flipV="1">
              <a:off x="7487449" y="2831251"/>
              <a:ext cx="0" cy="717277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465C505E-0218-4B29-FCC3-C80A22003321}"/>
                </a:ext>
              </a:extLst>
            </p:cNvPr>
            <p:cNvSpPr txBox="1"/>
            <p:nvPr/>
          </p:nvSpPr>
          <p:spPr>
            <a:xfrm>
              <a:off x="4971113" y="3841473"/>
              <a:ext cx="1699187" cy="998899"/>
            </a:xfrm>
            <a:prstGeom prst="rect">
              <a:avLst/>
            </a:prstGeom>
            <a:noFill/>
            <a:ln w="29160">
              <a:solidFill>
                <a:srgbClr val="FF0000"/>
              </a:solidFill>
              <a:prstDash val="solid"/>
            </a:ln>
          </p:spPr>
          <p:txBody>
            <a:bodyPr vert="horz" wrap="square" lIns="104400" tIns="59400" rIns="104400" bIns="59400" anchor="ctr" anchorCtr="0" compatLnSpc="0">
              <a:spAutoFit/>
            </a:bodyPr>
            <a:lstStyle/>
            <a:p>
              <a:pPr lvl="0" algn="ctr" hangingPunct="0">
                <a:defRPr sz="2200">
                  <a:solidFill>
                    <a:srgbClr val="000000"/>
                  </a:solidFill>
                </a:defRPr>
              </a:pPr>
              <a:r>
                <a:rPr lang="en-US" sz="1000" b="0" i="0" u="none" strike="noStrike" kern="1200" cap="none" dirty="0">
                  <a:ln>
                    <a:noFill/>
                  </a:ln>
                  <a:solidFill>
                    <a:srgbClr val="000000"/>
                  </a:solidFill>
                  <a:latin typeface="Roboto Slab" pitchFamily="2" charset="0"/>
                  <a:ea typeface="Roboto Slab" pitchFamily="2" charset="0"/>
                  <a:cs typeface="DejaVu Sans" pitchFamily="2"/>
                </a:rPr>
                <a:t>DIRAC Jobs</a:t>
              </a:r>
              <a:endParaRPr lang="ru-RU" sz="1000" b="1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endParaRPr>
            </a:p>
          </p:txBody>
        </p:sp>
        <p:cxnSp>
          <p:nvCxnSpPr>
            <p:cNvPr id="116" name="Прямая со стрелкой 15">
              <a:extLst>
                <a:ext uri="{FF2B5EF4-FFF2-40B4-BE49-F238E27FC236}">
                  <a16:creationId xmlns:a16="http://schemas.microsoft.com/office/drawing/2014/main" id="{102FAE81-BFB8-E13A-BDE1-850625F255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97273" y="2831250"/>
              <a:ext cx="907018" cy="1178541"/>
            </a:xfrm>
            <a:prstGeom prst="straightConnector1">
              <a:avLst/>
            </a:prstGeom>
            <a:ln w="9525">
              <a:solidFill>
                <a:srgbClr val="FF0000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Прямая со стрелкой 44">
              <a:extLst>
                <a:ext uri="{FF2B5EF4-FFF2-40B4-BE49-F238E27FC236}">
                  <a16:creationId xmlns:a16="http://schemas.microsoft.com/office/drawing/2014/main" id="{2813CC69-5B17-203F-1853-D320C457AE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53797" y="2831250"/>
              <a:ext cx="906131" cy="1178541"/>
            </a:xfrm>
            <a:prstGeom prst="straightConnector1">
              <a:avLst/>
            </a:prstGeom>
            <a:ln w="9525">
              <a:solidFill>
                <a:srgbClr val="FF0000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Прямая со стрелкой 50">
              <a:extLst>
                <a:ext uri="{FF2B5EF4-FFF2-40B4-BE49-F238E27FC236}">
                  <a16:creationId xmlns:a16="http://schemas.microsoft.com/office/drawing/2014/main" id="{1893039A-727C-CE2C-5FDF-E355EA28DD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14121" y="2831250"/>
              <a:ext cx="892974" cy="1178541"/>
            </a:xfrm>
            <a:prstGeom prst="straightConnector1">
              <a:avLst/>
            </a:prstGeom>
            <a:ln w="9525">
              <a:solidFill>
                <a:srgbClr val="FF0000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Прямая со стрелкой 55">
              <a:extLst>
                <a:ext uri="{FF2B5EF4-FFF2-40B4-BE49-F238E27FC236}">
                  <a16:creationId xmlns:a16="http://schemas.microsoft.com/office/drawing/2014/main" id="{61AF7EE9-7AB7-89EB-8A3C-C9931790E12E}"/>
                </a:ext>
              </a:extLst>
            </p:cNvPr>
            <p:cNvCxnSpPr/>
            <p:nvPr/>
          </p:nvCxnSpPr>
          <p:spPr>
            <a:xfrm flipH="1" flipV="1">
              <a:off x="3109878" y="2202382"/>
              <a:ext cx="3187395" cy="1807410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Прямая со стрелкой 57">
              <a:extLst>
                <a:ext uri="{FF2B5EF4-FFF2-40B4-BE49-F238E27FC236}">
                  <a16:creationId xmlns:a16="http://schemas.microsoft.com/office/drawing/2014/main" id="{4F65662C-8805-A8FB-183B-F40E1956C81D}"/>
                </a:ext>
              </a:extLst>
            </p:cNvPr>
            <p:cNvCxnSpPr/>
            <p:nvPr/>
          </p:nvCxnSpPr>
          <p:spPr>
            <a:xfrm flipH="1" flipV="1">
              <a:off x="3262282" y="2354785"/>
              <a:ext cx="2891328" cy="1655007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Прямая со стрелкой 62">
              <a:extLst>
                <a:ext uri="{FF2B5EF4-FFF2-40B4-BE49-F238E27FC236}">
                  <a16:creationId xmlns:a16="http://schemas.microsoft.com/office/drawing/2014/main" id="{89DD5887-80D4-FE6B-2D86-6B9D0493DB57}"/>
                </a:ext>
              </a:extLst>
            </p:cNvPr>
            <p:cNvCxnSpPr/>
            <p:nvPr/>
          </p:nvCxnSpPr>
          <p:spPr>
            <a:xfrm flipH="1" flipV="1">
              <a:off x="3414681" y="2507184"/>
              <a:ext cx="2599438" cy="1502608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8" name="Title 2">
            <a:extLst>
              <a:ext uri="{FF2B5EF4-FFF2-40B4-BE49-F238E27FC236}">
                <a16:creationId xmlns:a16="http://schemas.microsoft.com/office/drawing/2014/main" id="{EFDD4E63-0DF8-78D1-D443-853532403175}"/>
              </a:ext>
            </a:extLst>
          </p:cNvPr>
          <p:cNvSpPr txBox="1">
            <a:spLocks/>
          </p:cNvSpPr>
          <p:nvPr/>
        </p:nvSpPr>
        <p:spPr>
          <a:xfrm>
            <a:off x="457200" y="3696102"/>
            <a:ext cx="8226854" cy="2403668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set of standard workflows was prepared to perform: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PT Mono" panose="02060509020205020204" pitchFamily="49" charset="77"/>
                <a:ea typeface="Segoe UI" panose="020B0502040204020203" pitchFamily="34" charset="0"/>
                <a:cs typeface="Segoe UI" panose="020B0502040204020203" pitchFamily="34" charset="0"/>
              </a:rPr>
              <a:t>Raw to Digi </a:t>
            </a: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conversion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PT Mono" panose="02060509020205020204" pitchFamily="49" charset="77"/>
                <a:ea typeface="Segoe UI" panose="020B0502040204020203" pitchFamily="34" charset="0"/>
                <a:cs typeface="Segoe UI" panose="020B0502040204020203" pitchFamily="34" charset="0"/>
              </a:rPr>
              <a:t>Digi to </a:t>
            </a:r>
            <a:r>
              <a:rPr lang="en-US" sz="2000" b="1" dirty="0" err="1">
                <a:solidFill>
                  <a:srgbClr val="00B050"/>
                </a:solidFill>
                <a:latin typeface="PT Mono" panose="02060509020205020204" pitchFamily="49" charset="77"/>
                <a:ea typeface="Segoe UI" panose="020B0502040204020203" pitchFamily="34" charset="0"/>
                <a:cs typeface="Segoe UI" panose="020B0502040204020203" pitchFamily="34" charset="0"/>
              </a:rPr>
              <a:t>Dst</a:t>
            </a:r>
            <a:r>
              <a:rPr lang="en-US" sz="2000" b="1" dirty="0">
                <a:latin typeface="PT Mono" panose="02060509020205020204" pitchFamily="49" charset="77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conversion</a:t>
            </a:r>
          </a:p>
          <a:p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These was adopted for Monte-Carlo generation: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PT Mono" panose="02060509020205020204" pitchFamily="49" charset="77"/>
                <a:ea typeface="Segoe UI" panose="020B0502040204020203" pitchFamily="34" charset="0"/>
                <a:cs typeface="Segoe UI" panose="020B0502040204020203" pitchFamily="34" charset="0"/>
              </a:rPr>
              <a:t>Gen to </a:t>
            </a:r>
            <a:r>
              <a:rPr lang="en-US" sz="2000" b="1" dirty="0">
                <a:solidFill>
                  <a:srgbClr val="FFC000"/>
                </a:solidFill>
                <a:latin typeface="PT Mono" panose="02060509020205020204" pitchFamily="49" charset="77"/>
                <a:ea typeface="Segoe UI" panose="020B0502040204020203" pitchFamily="34" charset="0"/>
                <a:cs typeface="Segoe UI" panose="020B0502040204020203" pitchFamily="34" charset="0"/>
              </a:rPr>
              <a:t>Sim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C000"/>
                </a:solidFill>
                <a:latin typeface="PT Mono" panose="02060509020205020204" pitchFamily="49" charset="77"/>
                <a:ea typeface="Segoe UI" panose="020B0502040204020203" pitchFamily="34" charset="0"/>
                <a:cs typeface="Segoe UI" panose="020B0502040204020203" pitchFamily="34" charset="0"/>
              </a:rPr>
              <a:t>Sim</a:t>
            </a:r>
            <a:r>
              <a:rPr lang="en-US" sz="2000" b="1" dirty="0">
                <a:latin typeface="PT Mono" panose="02060509020205020204" pitchFamily="49" charset="77"/>
                <a:ea typeface="Segoe UI" panose="020B0502040204020203" pitchFamily="34" charset="0"/>
                <a:cs typeface="Segoe UI" panose="020B0502040204020203" pitchFamily="34" charset="0"/>
              </a:rPr>
              <a:t> to </a:t>
            </a:r>
            <a:r>
              <a:rPr lang="en-US" sz="2000" b="1" dirty="0" err="1">
                <a:solidFill>
                  <a:srgbClr val="00B050"/>
                </a:solidFill>
                <a:latin typeface="PT Mono" panose="02060509020205020204" pitchFamily="49" charset="77"/>
                <a:ea typeface="Segoe UI" panose="020B0502040204020203" pitchFamily="34" charset="0"/>
                <a:cs typeface="Segoe UI" panose="020B0502040204020203" pitchFamily="34" charset="0"/>
              </a:rPr>
              <a:t>Dst</a:t>
            </a:r>
            <a:endParaRPr lang="en-US" sz="2000" b="1" dirty="0">
              <a:solidFill>
                <a:srgbClr val="00B050"/>
              </a:solidFill>
              <a:latin typeface="PT Mono" panose="02060509020205020204" pitchFamily="49" charset="77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PT Mono" panose="02060509020205020204" pitchFamily="49" charset="77"/>
                <a:ea typeface="Segoe UI" panose="020B0502040204020203" pitchFamily="34" charset="0"/>
                <a:cs typeface="Segoe UI" panose="020B0502040204020203" pitchFamily="34" charset="0"/>
              </a:rPr>
              <a:t>Gen to </a:t>
            </a:r>
            <a:r>
              <a:rPr lang="en-US" sz="2000" b="1" dirty="0" err="1">
                <a:solidFill>
                  <a:srgbClr val="00B050"/>
                </a:solidFill>
                <a:latin typeface="PT Mono" panose="02060509020205020204" pitchFamily="49" charset="77"/>
                <a:ea typeface="Segoe UI" panose="020B0502040204020203" pitchFamily="34" charset="0"/>
                <a:cs typeface="Segoe UI" panose="020B0502040204020203" pitchFamily="34" charset="0"/>
              </a:rPr>
              <a:t>Dst</a:t>
            </a:r>
            <a:endParaRPr lang="en-US" sz="2000" b="1" dirty="0">
              <a:solidFill>
                <a:srgbClr val="00B050"/>
              </a:solidFill>
              <a:latin typeface="PT Mono" panose="02060509020205020204" pitchFamily="49" charset="77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9" name="Рисунок 18">
            <a:extLst>
              <a:ext uri="{FF2B5EF4-FFF2-40B4-BE49-F238E27FC236}">
                <a16:creationId xmlns:a16="http://schemas.microsoft.com/office/drawing/2014/main" id="{1F6ACCB1-5EA1-5998-FCC6-4ADF5B0279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949" y="5027969"/>
            <a:ext cx="772138" cy="772138"/>
          </a:xfrm>
          <a:prstGeom prst="rect">
            <a:avLst/>
          </a:prstGeom>
        </p:spPr>
      </p:pic>
      <p:sp>
        <p:nvSpPr>
          <p:cNvPr id="140" name="Прямоугольник: скругленные углы 20">
            <a:extLst>
              <a:ext uri="{FF2B5EF4-FFF2-40B4-BE49-F238E27FC236}">
                <a16:creationId xmlns:a16="http://schemas.microsoft.com/office/drawing/2014/main" id="{A37A3C78-0E3F-4C52-838D-64A833BF7212}"/>
              </a:ext>
            </a:extLst>
          </p:cNvPr>
          <p:cNvSpPr/>
          <p:nvPr/>
        </p:nvSpPr>
        <p:spPr>
          <a:xfrm>
            <a:off x="3300163" y="5118128"/>
            <a:ext cx="521970" cy="257175"/>
          </a:xfrm>
          <a:prstGeom prst="roundRect">
            <a:avLst>
              <a:gd name="adj" fmla="val 6296"/>
            </a:avLst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7C629EEA-B349-B9E0-D0F9-D0EBB0DE8A74}"/>
              </a:ext>
            </a:extLst>
          </p:cNvPr>
          <p:cNvSpPr txBox="1"/>
          <p:nvPr/>
        </p:nvSpPr>
        <p:spPr>
          <a:xfrm>
            <a:off x="3218057" y="5062049"/>
            <a:ext cx="690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onsolas" panose="020B0609020204030204" pitchFamily="49" charset="0"/>
              </a:rPr>
              <a:t>Gen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Consolas" panose="020B0609020204030204" pitchFamily="49" charset="0"/>
            </a:endParaRPr>
          </a:p>
        </p:txBody>
      </p:sp>
      <p:pic>
        <p:nvPicPr>
          <p:cNvPr id="142" name="Рисунок 18">
            <a:extLst>
              <a:ext uri="{FF2B5EF4-FFF2-40B4-BE49-F238E27FC236}">
                <a16:creationId xmlns:a16="http://schemas.microsoft.com/office/drawing/2014/main" id="{2F754D95-B920-63FF-456B-CC4270BC1F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698" y="5022345"/>
            <a:ext cx="772138" cy="772138"/>
          </a:xfrm>
          <a:prstGeom prst="rect">
            <a:avLst/>
          </a:prstGeom>
        </p:spPr>
      </p:pic>
      <p:sp>
        <p:nvSpPr>
          <p:cNvPr id="143" name="Прямоугольник: скругленные углы 20">
            <a:extLst>
              <a:ext uri="{FF2B5EF4-FFF2-40B4-BE49-F238E27FC236}">
                <a16:creationId xmlns:a16="http://schemas.microsoft.com/office/drawing/2014/main" id="{5BCD6CAE-AC9A-9CD5-CFF2-83B3F1EB8A77}"/>
              </a:ext>
            </a:extLst>
          </p:cNvPr>
          <p:cNvSpPr/>
          <p:nvPr/>
        </p:nvSpPr>
        <p:spPr>
          <a:xfrm>
            <a:off x="4434912" y="5112504"/>
            <a:ext cx="521970" cy="257175"/>
          </a:xfrm>
          <a:prstGeom prst="roundRect">
            <a:avLst>
              <a:gd name="adj" fmla="val 6296"/>
            </a:avLst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FA4F139C-9ECA-2B5C-3C55-8544F2F32BE8}"/>
              </a:ext>
            </a:extLst>
          </p:cNvPr>
          <p:cNvSpPr txBox="1"/>
          <p:nvPr/>
        </p:nvSpPr>
        <p:spPr>
          <a:xfrm>
            <a:off x="4350913" y="5047636"/>
            <a:ext cx="690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onsolas" panose="020B0609020204030204" pitchFamily="49" charset="0"/>
              </a:rPr>
              <a:t>Sim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Consolas" panose="020B0609020204030204" pitchFamily="49" charset="0"/>
            </a:endParaRPr>
          </a:p>
        </p:txBody>
      </p:sp>
      <p:pic>
        <p:nvPicPr>
          <p:cNvPr id="148" name="Рисунок 22">
            <a:extLst>
              <a:ext uri="{FF2B5EF4-FFF2-40B4-BE49-F238E27FC236}">
                <a16:creationId xmlns:a16="http://schemas.microsoft.com/office/drawing/2014/main" id="{A0B9B068-EEC3-ABCB-9F87-21DA104565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447" y="5022345"/>
            <a:ext cx="772138" cy="772138"/>
          </a:xfrm>
          <a:prstGeom prst="rect">
            <a:avLst/>
          </a:prstGeom>
        </p:spPr>
      </p:pic>
      <p:sp>
        <p:nvSpPr>
          <p:cNvPr id="149" name="Прямоугольник: скругленные углы 23">
            <a:extLst>
              <a:ext uri="{FF2B5EF4-FFF2-40B4-BE49-F238E27FC236}">
                <a16:creationId xmlns:a16="http://schemas.microsoft.com/office/drawing/2014/main" id="{FCBCCECE-4844-8DEF-D832-94407C230048}"/>
              </a:ext>
            </a:extLst>
          </p:cNvPr>
          <p:cNvSpPr/>
          <p:nvPr/>
        </p:nvSpPr>
        <p:spPr>
          <a:xfrm>
            <a:off x="5569661" y="5112504"/>
            <a:ext cx="521970" cy="257175"/>
          </a:xfrm>
          <a:prstGeom prst="roundRect">
            <a:avLst>
              <a:gd name="adj" fmla="val 6296"/>
            </a:avLst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321F32BE-BD34-DE8D-6F9C-C5BF69FBE94B}"/>
              </a:ext>
            </a:extLst>
          </p:cNvPr>
          <p:cNvSpPr txBox="1"/>
          <p:nvPr/>
        </p:nvSpPr>
        <p:spPr>
          <a:xfrm>
            <a:off x="5485631" y="5056425"/>
            <a:ext cx="690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Consolas" panose="020B0609020204030204" pitchFamily="49" charset="0"/>
              </a:rPr>
              <a:t>Dst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Consolas" panose="020B0609020204030204" pitchFamily="49" charset="0"/>
            </a:endParaRPr>
          </a:p>
        </p:txBody>
      </p:sp>
      <p:cxnSp>
        <p:nvCxnSpPr>
          <p:cNvPr id="151" name="Прямая со стрелкой 25">
            <a:extLst>
              <a:ext uri="{FF2B5EF4-FFF2-40B4-BE49-F238E27FC236}">
                <a16:creationId xmlns:a16="http://schemas.microsoft.com/office/drawing/2014/main" id="{23D50B05-3AAC-E276-521A-AFA89A903705}"/>
              </a:ext>
            </a:extLst>
          </p:cNvPr>
          <p:cNvCxnSpPr>
            <a:cxnSpLocks/>
          </p:cNvCxnSpPr>
          <p:nvPr/>
        </p:nvCxnSpPr>
        <p:spPr>
          <a:xfrm>
            <a:off x="3873250" y="5241091"/>
            <a:ext cx="43074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Прямая со стрелкой 25">
            <a:extLst>
              <a:ext uri="{FF2B5EF4-FFF2-40B4-BE49-F238E27FC236}">
                <a16:creationId xmlns:a16="http://schemas.microsoft.com/office/drawing/2014/main" id="{CC38C491-FA67-AD03-CEE1-5A00C14DCF17}"/>
              </a:ext>
            </a:extLst>
          </p:cNvPr>
          <p:cNvCxnSpPr>
            <a:cxnSpLocks/>
          </p:cNvCxnSpPr>
          <p:nvPr/>
        </p:nvCxnSpPr>
        <p:spPr>
          <a:xfrm>
            <a:off x="5008286" y="5241091"/>
            <a:ext cx="43074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9006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700" dirty="0">
                <a:latin typeface="Segoe UI Light" panose="020B0502040204020203" pitchFamily="34" charset="0"/>
                <a:cs typeface="Segoe UI Light" panose="020B0502040204020203" pitchFamily="34" charset="0"/>
              </a:rPr>
              <a:t>Completed jobs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8" name="Picture 7" descr="A graph showing the number of jobs&#10;&#10;Description automatically generated">
            <a:extLst>
              <a:ext uri="{FF2B5EF4-FFF2-40B4-BE49-F238E27FC236}">
                <a16:creationId xmlns:a16="http://schemas.microsoft.com/office/drawing/2014/main" id="{0FAF1926-D870-EE82-8872-CB62DBC12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371" y="869950"/>
            <a:ext cx="7315200" cy="5486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13386C-FDEC-770E-2120-BFF2CC491EC5}"/>
              </a:ext>
            </a:extLst>
          </p:cNvPr>
          <p:cNvSpPr txBox="1"/>
          <p:nvPr/>
        </p:nvSpPr>
        <p:spPr>
          <a:xfrm>
            <a:off x="1926801" y="1582439"/>
            <a:ext cx="4876955" cy="461665"/>
          </a:xfrm>
          <a:prstGeom prst="rect">
            <a:avLst/>
          </a:prstGeom>
          <a:solidFill>
            <a:schemeClr val="bg1"/>
          </a:solidFill>
          <a:ln w="47625">
            <a:solidFill>
              <a:srgbClr val="009900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610k jobs completed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568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1FD60-8A4D-E3D1-FADA-3ED51B75B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DDD647-0C26-B7D8-3310-88EE81BCB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6807A89B-530D-381F-B976-A37EB0915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700" dirty="0">
                <a:latin typeface="Segoe UI Light" panose="020B0502040204020203" pitchFamily="34" charset="0"/>
                <a:cs typeface="Segoe UI Light" panose="020B0502040204020203" pitchFamily="34" charset="0"/>
              </a:rPr>
              <a:t>Consumed resources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" name="Picture 3" descr="A graph of growth in blue and purple&#10;&#10;Description automatically generated">
            <a:extLst>
              <a:ext uri="{FF2B5EF4-FFF2-40B4-BE49-F238E27FC236}">
                <a16:creationId xmlns:a16="http://schemas.microsoft.com/office/drawing/2014/main" id="{FFFA9796-A7BF-85D9-672C-576CC450A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371" y="869950"/>
            <a:ext cx="7315200" cy="548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9B13DB-ADFE-4977-F31C-590375486D75}"/>
              </a:ext>
            </a:extLst>
          </p:cNvPr>
          <p:cNvSpPr txBox="1"/>
          <p:nvPr/>
        </p:nvSpPr>
        <p:spPr>
          <a:xfrm>
            <a:off x="1926801" y="1582439"/>
            <a:ext cx="4876955" cy="461665"/>
          </a:xfrm>
          <a:prstGeom prst="rect">
            <a:avLst/>
          </a:prstGeom>
          <a:solidFill>
            <a:schemeClr val="bg1"/>
          </a:solidFill>
          <a:ln w="47625">
            <a:solidFill>
              <a:srgbClr val="009900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220 CPU*core years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423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700" dirty="0">
                <a:latin typeface="Segoe UI Light" panose="020B0502040204020203" pitchFamily="34" charset="0"/>
                <a:cs typeface="Segoe UI Light" panose="020B0502040204020203" pitchFamily="34" charset="0"/>
              </a:rPr>
              <a:t>Run8 Data collection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36" y="900150"/>
            <a:ext cx="7535844" cy="583171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37671" y="3936956"/>
            <a:ext cx="2947807" cy="444408"/>
          </a:xfrm>
          <a:prstGeom prst="rect">
            <a:avLst/>
          </a:prstGeom>
          <a:noFill/>
          <a:ln w="29160">
            <a:solidFill>
              <a:srgbClr val="FF0000"/>
            </a:solidFill>
            <a:prstDash val="solid"/>
          </a:ln>
        </p:spPr>
        <p:txBody>
          <a:bodyPr vert="horz" wrap="none" lIns="104400" tIns="59400" rIns="104400" bIns="59400" anchor="ctr" anchorCtr="0" compatLnSpc="0">
            <a:spAutoFit/>
          </a:bodyPr>
          <a:lstStyle/>
          <a:p>
            <a:pPr lvl="0" algn="ctr" hangingPunct="0">
              <a:defRPr sz="2200">
                <a:solidFill>
                  <a:srgbClr val="000000"/>
                </a:solidFill>
              </a:defRPr>
            </a:pPr>
            <a:r>
              <a:rPr lang="ru-RU" sz="22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Total raw size ~</a:t>
            </a:r>
            <a:r>
              <a:rPr lang="en-US" sz="22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 </a:t>
            </a:r>
            <a:r>
              <a:rPr lang="ru-RU" sz="2200" b="1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436 TB</a:t>
            </a:r>
            <a:endParaRPr lang="ru-RU" sz="2200" b="1" i="0" u="none" strike="noStrike" kern="1200" cap="none" dirty="0">
              <a:ln>
                <a:noFill/>
              </a:ln>
              <a:solidFill>
                <a:srgbClr val="000000"/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75077" y="1396491"/>
            <a:ext cx="2196897" cy="444408"/>
          </a:xfrm>
          <a:prstGeom prst="rect">
            <a:avLst/>
          </a:prstGeom>
          <a:noFill/>
          <a:ln w="29160">
            <a:solidFill>
              <a:srgbClr val="FF0000"/>
            </a:solidFill>
            <a:prstDash val="solid"/>
          </a:ln>
        </p:spPr>
        <p:txBody>
          <a:bodyPr vert="horz" wrap="non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>
                <a:solidFill>
                  <a:srgbClr val="000000"/>
                </a:solidFill>
              </a:defRPr>
            </a:pPr>
            <a:r>
              <a:rPr lang="ru-RU" sz="22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Total </a:t>
            </a:r>
            <a:r>
              <a:rPr lang="en-US" sz="22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files: </a:t>
            </a:r>
            <a:r>
              <a:rPr lang="ru-RU" sz="2200" b="1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31306</a:t>
            </a:r>
          </a:p>
        </p:txBody>
      </p:sp>
    </p:spTree>
    <p:extLst>
      <p:ext uri="{BB962C8B-B14F-4D97-AF65-F5344CB8AC3E}">
        <p14:creationId xmlns:p14="http://schemas.microsoft.com/office/powerpoint/2010/main" val="20345668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45119-0A4D-86B8-3467-F26C7FA47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 graph of a job&#10;&#10;Description automatically generated with medium confidence">
            <a:extLst>
              <a:ext uri="{FF2B5EF4-FFF2-40B4-BE49-F238E27FC236}">
                <a16:creationId xmlns:a16="http://schemas.microsoft.com/office/drawing/2014/main" id="{F4C473A7-0990-8007-4753-60D778325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220" y="987308"/>
            <a:ext cx="7062975" cy="529723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9F7AC6-C2AB-4EA6-944B-570D7245D6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E6C3A053-7C5E-B79A-080D-876BE1058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700" dirty="0">
                <a:latin typeface="Segoe UI Light" panose="020B0502040204020203" pitchFamily="34" charset="0"/>
                <a:cs typeface="Segoe UI Light" panose="020B0502040204020203" pitchFamily="34" charset="0"/>
              </a:rPr>
              <a:t>BM@N productions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837430-3416-ED04-9E53-D77DEAF7FE4F}"/>
              </a:ext>
            </a:extLst>
          </p:cNvPr>
          <p:cNvSpPr txBox="1"/>
          <p:nvPr/>
        </p:nvSpPr>
        <p:spPr>
          <a:xfrm>
            <a:off x="4282544" y="1819003"/>
            <a:ext cx="3590596" cy="461665"/>
          </a:xfrm>
          <a:prstGeom prst="rect">
            <a:avLst/>
          </a:prstGeom>
          <a:solidFill>
            <a:schemeClr val="bg1"/>
          </a:solidFill>
          <a:ln w="47625">
            <a:solidFill>
              <a:srgbClr val="009900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13 big productions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F91196-88BD-7D92-2087-AFDC2C902D97}"/>
              </a:ext>
            </a:extLst>
          </p:cNvPr>
          <p:cNvSpPr txBox="1"/>
          <p:nvPr/>
        </p:nvSpPr>
        <p:spPr>
          <a:xfrm>
            <a:off x="2006451" y="3511138"/>
            <a:ext cx="3324966" cy="461665"/>
          </a:xfrm>
          <a:prstGeom prst="rect">
            <a:avLst/>
          </a:prstGeom>
          <a:solidFill>
            <a:schemeClr val="bg1"/>
          </a:solidFill>
          <a:ln w="47625">
            <a:solidFill>
              <a:srgbClr val="009900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&gt; 20 small productions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4832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8573" y="3837399"/>
            <a:ext cx="8226854" cy="1143426"/>
          </a:xfrm>
        </p:spPr>
        <p:txBody>
          <a:bodyPr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 the </a:t>
            </a:r>
            <a:r>
              <a:rPr lang="en-US" sz="2400" dirty="0">
                <a:solidFill>
                  <a:srgbClr val="00B05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first time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JINR computing infrastructure united by DIRAC was used for raw data reconstruction not in test mode but </a:t>
            </a:r>
            <a:r>
              <a:rPr lang="en-US" sz="2400" dirty="0">
                <a:solidFill>
                  <a:srgbClr val="00B05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 production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26594" y="193633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Results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DB19AF-5667-43E1-8812-1106479F6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8573" y="5051691"/>
            <a:ext cx="8226854" cy="1954032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 the last 1.5 years BM@N used considerable amount of resources applying developed approaches. Up to now </a:t>
            </a:r>
            <a:r>
              <a:rPr lang="en-US" sz="2400" dirty="0">
                <a:solidFill>
                  <a:srgbClr val="7030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~220 CPU core years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has been consumed, </a:t>
            </a:r>
            <a:r>
              <a:rPr lang="en-US" sz="2400" dirty="0">
                <a:solidFill>
                  <a:srgbClr val="7030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610k jobs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completed. 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86392" y="1154349"/>
            <a:ext cx="8964106" cy="1973733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E68900"/>
                </a:solidFill>
                <a:latin typeface="ColaborateLight" panose="02000503040000020004" pitchFamily="2" charset="0"/>
              </a:rPr>
              <a:t>Fast</a:t>
            </a:r>
            <a:r>
              <a:rPr lang="en-US" sz="2400" dirty="0">
                <a:latin typeface="ColaborateLight" panose="02000503040000020004" pitchFamily="2" charset="0"/>
              </a:rPr>
              <a:t> and 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ColaborateLight" panose="02000503040000020004" pitchFamily="2" charset="0"/>
              </a:rPr>
              <a:t>repeatable</a:t>
            </a:r>
            <a:r>
              <a:rPr lang="en-US" sz="2400" dirty="0">
                <a:latin typeface="ColaborateLight" panose="02000503040000020004" pitchFamily="2" charset="0"/>
              </a:rPr>
              <a:t> way to </a:t>
            </a:r>
            <a:r>
              <a:rPr lang="en-US" sz="2400" dirty="0">
                <a:solidFill>
                  <a:srgbClr val="00B050"/>
                </a:solidFill>
                <a:latin typeface="ColaborateLight" panose="02000503040000020004" pitchFamily="2" charset="0"/>
              </a:rPr>
              <a:t>consistently</a:t>
            </a:r>
            <a:r>
              <a:rPr lang="en-US" sz="2400" dirty="0">
                <a:latin typeface="ColaborateLight" panose="02000503040000020004" pitchFamily="2" charset="0"/>
              </a:rPr>
              <a:t> perform B@MN productions for all data was </a:t>
            </a:r>
            <a:r>
              <a:rPr lang="en-US" sz="2400" dirty="0">
                <a:solidFill>
                  <a:srgbClr val="FF0000"/>
                </a:solidFill>
                <a:latin typeface="ColaborateLight" panose="02000503040000020004" pitchFamily="2" charset="0"/>
              </a:rPr>
              <a:t>proposed</a:t>
            </a:r>
            <a:r>
              <a:rPr lang="en-US" sz="2400" dirty="0">
                <a:latin typeface="ColaborateLight" panose="02000503040000020004" pitchFamily="2" charset="0"/>
              </a:rPr>
              <a:t>!</a:t>
            </a:r>
          </a:p>
          <a:p>
            <a:pPr algn="ctr"/>
            <a:r>
              <a:rPr lang="en-US" sz="2400" dirty="0">
                <a:latin typeface="ColaborateLight" panose="02000503040000020004" pitchFamily="2" charset="0"/>
              </a:rPr>
              <a:t>It was </a:t>
            </a:r>
            <a:r>
              <a:rPr lang="en-US" sz="2400" dirty="0">
                <a:solidFill>
                  <a:srgbClr val="FF3300"/>
                </a:solidFill>
                <a:latin typeface="ColaborateLight" panose="02000503040000020004" pitchFamily="2" charset="0"/>
              </a:rPr>
              <a:t>successfully</a:t>
            </a:r>
            <a:r>
              <a:rPr lang="en-US" sz="2400" dirty="0">
                <a:latin typeface="ColaborateLight" panose="02000503040000020004" pitchFamily="2" charset="0"/>
              </a:rPr>
              <a:t> applied many times for </a:t>
            </a:r>
            <a:r>
              <a:rPr lang="en-US" sz="2400" dirty="0">
                <a:solidFill>
                  <a:srgbClr val="7030A0"/>
                </a:solidFill>
                <a:latin typeface="ColaborateLight" panose="02000503040000020004" pitchFamily="2" charset="0"/>
              </a:rPr>
              <a:t>BM@N Run8 data</a:t>
            </a:r>
            <a:r>
              <a:rPr lang="en-US" sz="2400" dirty="0">
                <a:latin typeface="ColaborateLight" panose="02000503040000020004" pitchFamily="2" charset="0"/>
              </a:rPr>
              <a:t>.</a:t>
            </a:r>
            <a:endParaRPr lang="ru-RU" sz="2400" dirty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D19052D9-CF34-4436-A3BF-EB0E605FACE3}"/>
              </a:ext>
            </a:extLst>
          </p:cNvPr>
          <p:cNvCxnSpPr>
            <a:cxnSpLocks/>
          </p:cNvCxnSpPr>
          <p:nvPr/>
        </p:nvCxnSpPr>
        <p:spPr>
          <a:xfrm flipH="1">
            <a:off x="206488" y="3770061"/>
            <a:ext cx="8675384" cy="0"/>
          </a:xfrm>
          <a:prstGeom prst="line">
            <a:avLst/>
          </a:prstGeom>
          <a:ln>
            <a:solidFill>
              <a:srgbClr val="0055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53F2F15-A23E-4E1F-97CC-D1CB43B10E04}"/>
              </a:ext>
            </a:extLst>
          </p:cNvPr>
          <p:cNvSpPr txBox="1"/>
          <p:nvPr/>
        </p:nvSpPr>
        <p:spPr>
          <a:xfrm>
            <a:off x="79904" y="2356634"/>
            <a:ext cx="9144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laborateLight" panose="02000503040000020004" pitchFamily="2" charset="0"/>
              </a:rPr>
              <a:t>A set of </a:t>
            </a:r>
            <a:r>
              <a:rPr lang="en-US" sz="2000" dirty="0">
                <a:solidFill>
                  <a:srgbClr val="E68900"/>
                </a:solidFill>
                <a:latin typeface="ColaborateLight" panose="02000503040000020004" pitchFamily="2" charset="0"/>
              </a:rPr>
              <a:t>methods</a:t>
            </a:r>
            <a:r>
              <a:rPr lang="en-US" sz="2000" dirty="0">
                <a:latin typeface="ColaborateLight" panose="02000503040000020004" pitchFamily="2" charset="0"/>
              </a:rPr>
              <a:t> was developed and applied to </a:t>
            </a:r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  <a:latin typeface="ColaborateLight" panose="02000503040000020004" pitchFamily="2" charset="0"/>
              </a:rPr>
              <a:t>record</a:t>
            </a:r>
            <a:r>
              <a:rPr lang="en-US" sz="2000" dirty="0">
                <a:latin typeface="ColaborateLight" panose="02000503040000020004" pitchFamily="2" charset="0"/>
              </a:rPr>
              <a:t> the information </a:t>
            </a:r>
            <a:br>
              <a:rPr lang="en-US" sz="2000" dirty="0">
                <a:latin typeface="ColaborateLight" panose="02000503040000020004" pitchFamily="2" charset="0"/>
              </a:rPr>
            </a:br>
            <a:r>
              <a:rPr lang="en-US" sz="2000" dirty="0">
                <a:latin typeface="ColaborateLight" panose="02000503040000020004" pitchFamily="2" charset="0"/>
              </a:rPr>
              <a:t>about running productions.</a:t>
            </a:r>
          </a:p>
          <a:p>
            <a:pPr algn="ctr"/>
            <a:r>
              <a:rPr lang="en-US" sz="2000" dirty="0">
                <a:latin typeface="ColaborateLight" panose="02000503040000020004" pitchFamily="2" charset="0"/>
              </a:rPr>
              <a:t>It proved to be useful not only for </a:t>
            </a:r>
            <a:r>
              <a:rPr lang="en-US" sz="2000" dirty="0">
                <a:solidFill>
                  <a:srgbClr val="7030A0"/>
                </a:solidFill>
                <a:latin typeface="ColaborateLight" panose="02000503040000020004" pitchFamily="2" charset="0"/>
              </a:rPr>
              <a:t>estimation</a:t>
            </a:r>
            <a:r>
              <a:rPr lang="en-US" sz="2000" dirty="0">
                <a:latin typeface="ColaborateLight" panose="02000503040000020004" pitchFamily="2" charset="0"/>
              </a:rPr>
              <a:t> of future productions,</a:t>
            </a:r>
          </a:p>
          <a:p>
            <a:pPr algn="ctr"/>
            <a:r>
              <a:rPr lang="en-US" sz="2000" dirty="0">
                <a:latin typeface="ColaborateLight" panose="02000503040000020004" pitchFamily="2" charset="0"/>
              </a:rPr>
              <a:t>but also for </a:t>
            </a:r>
            <a:r>
              <a:rPr lang="en-US" sz="2000" dirty="0">
                <a:solidFill>
                  <a:srgbClr val="FF0000"/>
                </a:solidFill>
                <a:latin typeface="ColaborateLight" panose="02000503040000020004" pitchFamily="2" charset="0"/>
              </a:rPr>
              <a:t>evaluation</a:t>
            </a:r>
            <a:r>
              <a:rPr lang="en-US" sz="2000" dirty="0">
                <a:latin typeface="ColaborateLight" panose="02000503040000020004" pitchFamily="2" charset="0"/>
              </a:rPr>
              <a:t> of current workloads and their </a:t>
            </a:r>
            <a:r>
              <a:rPr lang="en-US" sz="2000" dirty="0">
                <a:solidFill>
                  <a:srgbClr val="FF0000"/>
                </a:solidFill>
                <a:latin typeface="ColaborateLight" panose="02000503040000020004" pitchFamily="2" charset="0"/>
              </a:rPr>
              <a:t>comparison </a:t>
            </a:r>
            <a:r>
              <a:rPr lang="en-US" sz="2000" dirty="0">
                <a:latin typeface="ColaborateLight" panose="02000503040000020004" pitchFamily="2" charset="0"/>
              </a:rPr>
              <a:t>with previous.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9927343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612046" y="1231083"/>
            <a:ext cx="8226854" cy="5507183"/>
          </a:xfrm>
        </p:spPr>
        <p:txBody>
          <a:bodyPr anchor="t">
            <a:noAutofit/>
          </a:bodyPr>
          <a:lstStyle/>
          <a:p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The whole</a:t>
            </a: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BM@N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collaboration</a:t>
            </a:r>
            <a:b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b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Responsible for resources:</a:t>
            </a:r>
            <a:b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Tier-1,Tier-2, EOS: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Valery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Mitsyn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Tape library: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Vladimir Trofimov</a:t>
            </a:r>
            <a:b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Govorun: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Dmitry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Podgainy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Oksana Smirnova, Dmitry Belyakov, Aleksandr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Kokorev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Maxim Zuev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NICA cluster: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Ivan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Slepov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Network: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Andrey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Dolbilov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CVMFS: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Nikita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Balashov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0" y="0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Acknowledgments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DB19AF-5667-43E1-8812-1106479F6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5698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4888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4000" dirty="0">
                <a:latin typeface="Segoe UI Light" panose="020B0502040204020203" pitchFamily="34" charset="0"/>
              </a:rPr>
              <a:t>Individual CPU core performance study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A7A8869-A24A-48EA-B966-649E0F12C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>
            <a:off x="290945" y="982800"/>
            <a:ext cx="8329353" cy="5475432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latin typeface="Segoe UI Light" panose="020B0502040204020203" pitchFamily="34" charset="0"/>
            </a:endParaRPr>
          </a:p>
          <a:p>
            <a:r>
              <a:rPr lang="en-US" sz="2400" dirty="0">
                <a:latin typeface="Segoe UI Light" panose="020B0502040204020203" pitchFamily="34" charset="0"/>
              </a:rPr>
              <a:t>Centralized job management gives possibility for centralized and unified performance study of different computing resources.</a:t>
            </a:r>
          </a:p>
          <a:p>
            <a:endParaRPr lang="en-US" sz="2400" dirty="0">
              <a:latin typeface="Segoe UI Light" panose="020B0502040204020203" pitchFamily="34" charset="0"/>
            </a:endParaRPr>
          </a:p>
          <a:p>
            <a:r>
              <a:rPr lang="en-US" sz="2400" dirty="0">
                <a:latin typeface="Segoe UI Light" panose="020B0502040204020203" pitchFamily="34" charset="0"/>
              </a:rPr>
              <a:t>Before running user jobs DIRAC Pilots execute benchmark for CPU core they are running on. </a:t>
            </a:r>
          </a:p>
          <a:p>
            <a:endParaRPr lang="en-US" sz="2400" dirty="0">
              <a:latin typeface="Segoe UI Light" panose="020B0502040204020203" pitchFamily="34" charset="0"/>
            </a:endParaRPr>
          </a:p>
          <a:p>
            <a:r>
              <a:rPr lang="en-US" sz="2400" dirty="0">
                <a:latin typeface="Segoe UI Light" panose="020B0502040204020203" pitchFamily="34" charset="0"/>
              </a:rPr>
              <a:t>Benchmark is DiracBenchmark2012 or DB12. It  evaluate just CPU core performance. Disk I/O, RAM speed, Network, CPU caches and other highly important aspects of performance are </a:t>
            </a:r>
            <a:r>
              <a:rPr lang="en-US" sz="2400" b="1" dirty="0">
                <a:latin typeface="Segoe UI Light" panose="020B0502040204020203" pitchFamily="34" charset="0"/>
              </a:rPr>
              <a:t>neglected by DB12.</a:t>
            </a:r>
          </a:p>
        </p:txBody>
      </p:sp>
    </p:spTree>
    <p:extLst>
      <p:ext uri="{BB962C8B-B14F-4D97-AF65-F5344CB8AC3E}">
        <p14:creationId xmlns:p14="http://schemas.microsoft.com/office/powerpoint/2010/main" val="31939287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DB12 benchmark study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ED6CF9-217E-4F24-B528-A226E9DCF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1A2799-F3CB-439C-AA05-A1FE93FB6082}"/>
              </a:ext>
            </a:extLst>
          </p:cNvPr>
          <p:cNvSpPr txBox="1"/>
          <p:nvPr/>
        </p:nvSpPr>
        <p:spPr>
          <a:xfrm>
            <a:off x="707912" y="1627540"/>
            <a:ext cx="33819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Piece of road from point  A to 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1A2799-F3CB-439C-AA05-A1FE93FB6082}"/>
              </a:ext>
            </a:extLst>
          </p:cNvPr>
          <p:cNvSpPr txBox="1"/>
          <p:nvPr/>
        </p:nvSpPr>
        <p:spPr>
          <a:xfrm>
            <a:off x="5440625" y="1627540"/>
            <a:ext cx="300920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Monte-Carlo task</a:t>
            </a:r>
          </a:p>
        </p:txBody>
      </p:sp>
      <p:cxnSp>
        <p:nvCxnSpPr>
          <p:cNvPr id="4" name="Прямая со стрелкой 3"/>
          <p:cNvCxnSpPr/>
          <p:nvPr/>
        </p:nvCxnSpPr>
        <p:spPr>
          <a:xfrm flipH="1" flipV="1">
            <a:off x="4089862" y="1812175"/>
            <a:ext cx="1167883" cy="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41A2799-F3CB-439C-AA05-A1FE93FB6082}"/>
              </a:ext>
            </a:extLst>
          </p:cNvPr>
          <p:cNvSpPr txBox="1"/>
          <p:nvPr/>
        </p:nvSpPr>
        <p:spPr>
          <a:xfrm>
            <a:off x="5440624" y="2278704"/>
            <a:ext cx="300920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Performance of the computer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1A2799-F3CB-439C-AA05-A1FE93FB6082}"/>
              </a:ext>
            </a:extLst>
          </p:cNvPr>
          <p:cNvSpPr txBox="1"/>
          <p:nvPr/>
        </p:nvSpPr>
        <p:spPr>
          <a:xfrm>
            <a:off x="707912" y="2278704"/>
            <a:ext cx="33819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Speed of the car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 flipH="1" flipV="1">
            <a:off x="4089862" y="2463370"/>
            <a:ext cx="1167883" cy="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41A2799-F3CB-439C-AA05-A1FE93FB6082}"/>
              </a:ext>
            </a:extLst>
          </p:cNvPr>
          <p:cNvSpPr txBox="1"/>
          <p:nvPr/>
        </p:nvSpPr>
        <p:spPr>
          <a:xfrm>
            <a:off x="5440625" y="2920602"/>
            <a:ext cx="300920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Time to complete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1A2799-F3CB-439C-AA05-A1FE93FB6082}"/>
              </a:ext>
            </a:extLst>
          </p:cNvPr>
          <p:cNvSpPr txBox="1"/>
          <p:nvPr/>
        </p:nvSpPr>
        <p:spPr>
          <a:xfrm>
            <a:off x="1080655" y="2916077"/>
            <a:ext cx="300920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Time to complete</a:t>
            </a:r>
          </a:p>
        </p:txBody>
      </p:sp>
      <p:cxnSp>
        <p:nvCxnSpPr>
          <p:cNvPr id="15" name="Прямая со стрелкой 14"/>
          <p:cNvCxnSpPr/>
          <p:nvPr/>
        </p:nvCxnSpPr>
        <p:spPr>
          <a:xfrm flipH="1" flipV="1">
            <a:off x="4089862" y="3097019"/>
            <a:ext cx="1167883" cy="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F8A6AA9-E19D-40BD-B5B3-90BA08F9A114}"/>
                  </a:ext>
                </a:extLst>
              </p:cNvPr>
              <p:cNvSpPr txBox="1"/>
              <p:nvPr/>
            </p:nvSpPr>
            <p:spPr>
              <a:xfrm>
                <a:off x="2626147" y="3871099"/>
                <a:ext cx="3891706" cy="7668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𝑇𝑖𝑚𝑒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𝐴𝑚𝑜𝑢𝑛𝑡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𝑤𝑜𝑟𝑘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𝑆𝑝𝑒𝑒𝑑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𝑐𝑜𝑚𝑝𝑢𝑡𝑒𝑟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F8A6AA9-E19D-40BD-B5B3-90BA08F9A1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6147" y="3871099"/>
                <a:ext cx="3891706" cy="76687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Прямоугольник 4"/>
          <p:cNvSpPr/>
          <p:nvPr/>
        </p:nvSpPr>
        <p:spPr>
          <a:xfrm>
            <a:off x="1571105" y="4637976"/>
            <a:ext cx="61846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DB12 gives results like: 10(old slow core), 17 (standard server core), 27 (high performance core)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571105" y="5279894"/>
            <a:ext cx="61846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What if we build a plot, where X is DB12 result, Y is time in seconds. Then, every point on the plot represent one job.</a:t>
            </a:r>
          </a:p>
          <a:p>
            <a:pPr algn="just"/>
            <a:r>
              <a:rPr lang="en-US" b="1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It would be mostly useless if all jobs were unique and different. But, in the real life there are usually many similar jobs.</a:t>
            </a:r>
          </a:p>
        </p:txBody>
      </p:sp>
    </p:spTree>
    <p:extLst>
      <p:ext uri="{BB962C8B-B14F-4D97-AF65-F5344CB8AC3E}">
        <p14:creationId xmlns:p14="http://schemas.microsoft.com/office/powerpoint/2010/main" val="4614501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Performance analysis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5BDE0E-90C6-754B-A712-706CB7A78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825855"/>
            <a:ext cx="8473446" cy="5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208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Performance analysis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323413-3E05-B119-E4A2-A4AFAED4EB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39" y="898946"/>
            <a:ext cx="8603673" cy="5875113"/>
          </a:xfrm>
          <a:prstGeom prst="rect">
            <a:avLst/>
          </a:prstGeom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DB7C875D-0AFD-E733-9390-4FD780075196}"/>
              </a:ext>
            </a:extLst>
          </p:cNvPr>
          <p:cNvSpPr/>
          <p:nvPr/>
        </p:nvSpPr>
        <p:spPr>
          <a:xfrm>
            <a:off x="1942352" y="5851346"/>
            <a:ext cx="6342611" cy="216131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B5D616-3BD3-59A2-6F75-499A2FE22793}"/>
              </a:ext>
            </a:extLst>
          </p:cNvPr>
          <p:cNvSpPr txBox="1"/>
          <p:nvPr/>
        </p:nvSpPr>
        <p:spPr>
          <a:xfrm>
            <a:off x="5943587" y="5234619"/>
            <a:ext cx="242731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Immediate errors  or short jobs</a:t>
            </a: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CF0BE8A1-4278-A235-F01F-715B5C0CC37D}"/>
              </a:ext>
            </a:extLst>
          </p:cNvPr>
          <p:cNvSpPr/>
          <p:nvPr/>
        </p:nvSpPr>
        <p:spPr>
          <a:xfrm>
            <a:off x="2908071" y="4543877"/>
            <a:ext cx="278532" cy="1201773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8E5DC312-8AB7-B558-7636-228BC687506F}"/>
              </a:ext>
            </a:extLst>
          </p:cNvPr>
          <p:cNvSpPr/>
          <p:nvPr/>
        </p:nvSpPr>
        <p:spPr>
          <a:xfrm>
            <a:off x="3486526" y="4625803"/>
            <a:ext cx="278532" cy="1201773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082030D3-B44E-A20F-D018-AAE959B39F58}"/>
              </a:ext>
            </a:extLst>
          </p:cNvPr>
          <p:cNvSpPr/>
          <p:nvPr/>
        </p:nvSpPr>
        <p:spPr>
          <a:xfrm>
            <a:off x="3970658" y="4808683"/>
            <a:ext cx="922713" cy="936967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95CADD02-10CF-96D9-DC99-9A8C53C7FB5B}"/>
              </a:ext>
            </a:extLst>
          </p:cNvPr>
          <p:cNvSpPr/>
          <p:nvPr/>
        </p:nvSpPr>
        <p:spPr>
          <a:xfrm>
            <a:off x="5065251" y="4970597"/>
            <a:ext cx="792396" cy="856979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B03F4F78-1065-1EFD-3DBA-D5502B2826CA}"/>
              </a:ext>
            </a:extLst>
          </p:cNvPr>
          <p:cNvCxnSpPr/>
          <p:nvPr/>
        </p:nvCxnSpPr>
        <p:spPr>
          <a:xfrm flipH="1">
            <a:off x="953498" y="4970597"/>
            <a:ext cx="1954573" cy="42848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52A2100E-A060-A5D9-B3AC-7E7C58EFB874}"/>
              </a:ext>
            </a:extLst>
          </p:cNvPr>
          <p:cNvCxnSpPr/>
          <p:nvPr/>
        </p:nvCxnSpPr>
        <p:spPr>
          <a:xfrm flipH="1">
            <a:off x="953498" y="4961682"/>
            <a:ext cx="2544418" cy="44928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07F97F8B-DF62-DE1D-DAEE-AFFAC2F8610A}"/>
              </a:ext>
            </a:extLst>
          </p:cNvPr>
          <p:cNvCxnSpPr/>
          <p:nvPr/>
        </p:nvCxnSpPr>
        <p:spPr>
          <a:xfrm flipH="1">
            <a:off x="953498" y="4970597"/>
            <a:ext cx="3017160" cy="44037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5C3A961F-A657-DDA6-0F6C-236CFBD23038}"/>
              </a:ext>
            </a:extLst>
          </p:cNvPr>
          <p:cNvCxnSpPr/>
          <p:nvPr/>
        </p:nvCxnSpPr>
        <p:spPr>
          <a:xfrm flipH="1">
            <a:off x="953498" y="5243632"/>
            <a:ext cx="4160160" cy="16733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A4D0174B-1987-B29B-4F3E-448E2B4C7A31}"/>
              </a:ext>
            </a:extLst>
          </p:cNvPr>
          <p:cNvSpPr/>
          <p:nvPr/>
        </p:nvSpPr>
        <p:spPr>
          <a:xfrm>
            <a:off x="1342981" y="2743821"/>
            <a:ext cx="7095344" cy="2490798"/>
          </a:xfrm>
          <a:custGeom>
            <a:avLst/>
            <a:gdLst>
              <a:gd name="connsiteX0" fmla="*/ 316739 w 7095344"/>
              <a:gd name="connsiteY0" fmla="*/ 106631 h 2490798"/>
              <a:gd name="connsiteX1" fmla="*/ 1779779 w 7095344"/>
              <a:gd name="connsiteY1" fmla="*/ 912965 h 2490798"/>
              <a:gd name="connsiteX2" fmla="*/ 2852120 w 7095344"/>
              <a:gd name="connsiteY2" fmla="*/ 1395103 h 2490798"/>
              <a:gd name="connsiteX3" fmla="*/ 4672608 w 7095344"/>
              <a:gd name="connsiteY3" fmla="*/ 1636173 h 2490798"/>
              <a:gd name="connsiteX4" fmla="*/ 5969393 w 7095344"/>
              <a:gd name="connsiteY4" fmla="*/ 1794114 h 2490798"/>
              <a:gd name="connsiteX5" fmla="*/ 7033422 w 7095344"/>
              <a:gd name="connsiteY5" fmla="*/ 2051809 h 2490798"/>
              <a:gd name="connsiteX6" fmla="*/ 6750790 w 7095344"/>
              <a:gd name="connsiteY6" fmla="*/ 2484071 h 2490798"/>
              <a:gd name="connsiteX7" fmla="*/ 4955240 w 7095344"/>
              <a:gd name="connsiteY7" fmla="*/ 2301191 h 2490798"/>
              <a:gd name="connsiteX8" fmla="*/ 3733270 w 7095344"/>
              <a:gd name="connsiteY8" fmla="*/ 2109998 h 2490798"/>
              <a:gd name="connsiteX9" fmla="*/ 2394920 w 7095344"/>
              <a:gd name="connsiteY9" fmla="*/ 1885554 h 2490798"/>
              <a:gd name="connsiteX10" fmla="*/ 1073197 w 7095344"/>
              <a:gd name="connsiteY10" fmla="*/ 1469918 h 2490798"/>
              <a:gd name="connsiteX11" fmla="*/ 449742 w 7095344"/>
              <a:gd name="connsiteY11" fmla="*/ 1021031 h 2490798"/>
              <a:gd name="connsiteX12" fmla="*/ 9168 w 7095344"/>
              <a:gd name="connsiteY12" fmla="*/ 414202 h 2490798"/>
              <a:gd name="connsiteX13" fmla="*/ 167110 w 7095344"/>
              <a:gd name="connsiteY13" fmla="*/ 40129 h 2490798"/>
              <a:gd name="connsiteX14" fmla="*/ 316739 w 7095344"/>
              <a:gd name="connsiteY14" fmla="*/ 106631 h 2490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095344" h="2490798">
                <a:moveTo>
                  <a:pt x="316739" y="106631"/>
                </a:moveTo>
                <a:cubicBezTo>
                  <a:pt x="585517" y="252104"/>
                  <a:pt x="1357216" y="698220"/>
                  <a:pt x="1779779" y="912965"/>
                </a:cubicBezTo>
                <a:cubicBezTo>
                  <a:pt x="2202343" y="1127710"/>
                  <a:pt x="2369982" y="1274568"/>
                  <a:pt x="2852120" y="1395103"/>
                </a:cubicBezTo>
                <a:cubicBezTo>
                  <a:pt x="3334258" y="1515638"/>
                  <a:pt x="4672608" y="1636173"/>
                  <a:pt x="4672608" y="1636173"/>
                </a:cubicBezTo>
                <a:cubicBezTo>
                  <a:pt x="5192153" y="1702675"/>
                  <a:pt x="5575924" y="1724841"/>
                  <a:pt x="5969393" y="1794114"/>
                </a:cubicBezTo>
                <a:cubicBezTo>
                  <a:pt x="6362862" y="1863387"/>
                  <a:pt x="6903189" y="1936816"/>
                  <a:pt x="7033422" y="2051809"/>
                </a:cubicBezTo>
                <a:cubicBezTo>
                  <a:pt x="7163655" y="2166802"/>
                  <a:pt x="7097154" y="2442507"/>
                  <a:pt x="6750790" y="2484071"/>
                </a:cubicBezTo>
                <a:cubicBezTo>
                  <a:pt x="6404426" y="2525635"/>
                  <a:pt x="5458160" y="2363536"/>
                  <a:pt x="4955240" y="2301191"/>
                </a:cubicBezTo>
                <a:cubicBezTo>
                  <a:pt x="4452320" y="2238846"/>
                  <a:pt x="3733270" y="2109998"/>
                  <a:pt x="3733270" y="2109998"/>
                </a:cubicBezTo>
                <a:cubicBezTo>
                  <a:pt x="3306550" y="2040725"/>
                  <a:pt x="2838266" y="1992234"/>
                  <a:pt x="2394920" y="1885554"/>
                </a:cubicBezTo>
                <a:cubicBezTo>
                  <a:pt x="1951575" y="1778874"/>
                  <a:pt x="1397393" y="1614005"/>
                  <a:pt x="1073197" y="1469918"/>
                </a:cubicBezTo>
                <a:cubicBezTo>
                  <a:pt x="749001" y="1325831"/>
                  <a:pt x="627080" y="1196984"/>
                  <a:pt x="449742" y="1021031"/>
                </a:cubicBezTo>
                <a:cubicBezTo>
                  <a:pt x="272404" y="845078"/>
                  <a:pt x="56273" y="577686"/>
                  <a:pt x="9168" y="414202"/>
                </a:cubicBezTo>
                <a:cubicBezTo>
                  <a:pt x="-37937" y="250718"/>
                  <a:pt x="108921" y="88620"/>
                  <a:pt x="167110" y="40129"/>
                </a:cubicBezTo>
                <a:cubicBezTo>
                  <a:pt x="225299" y="-8362"/>
                  <a:pt x="47961" y="-38842"/>
                  <a:pt x="316739" y="106631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7CAF7C-CADC-1621-9D54-9E15497E0F31}"/>
              </a:ext>
            </a:extLst>
          </p:cNvPr>
          <p:cNvSpPr txBox="1"/>
          <p:nvPr/>
        </p:nvSpPr>
        <p:spPr>
          <a:xfrm>
            <a:off x="7516602" y="4353870"/>
            <a:ext cx="157087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MPD MC</a:t>
            </a: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116A86EC-B88B-CA7B-4F52-2AAF4B5EF7B9}"/>
              </a:ext>
            </a:extLst>
          </p:cNvPr>
          <p:cNvSpPr/>
          <p:nvPr/>
        </p:nvSpPr>
        <p:spPr>
          <a:xfrm>
            <a:off x="3186603" y="1242907"/>
            <a:ext cx="2346848" cy="3048217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CD9D2E-C924-45CD-039B-14F757784E56}"/>
              </a:ext>
            </a:extLst>
          </p:cNvPr>
          <p:cNvSpPr txBox="1"/>
          <p:nvPr/>
        </p:nvSpPr>
        <p:spPr>
          <a:xfrm>
            <a:off x="229531" y="1155257"/>
            <a:ext cx="300920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err="1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Folding@Home</a:t>
            </a:r>
            <a:endParaRPr lang="en-US" b="1" dirty="0">
              <a:solidFill>
                <a:srgbClr val="0055A0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BCB224-83DD-57F9-FB38-615E6FD2781D}"/>
              </a:ext>
            </a:extLst>
          </p:cNvPr>
          <p:cNvSpPr txBox="1"/>
          <p:nvPr/>
        </p:nvSpPr>
        <p:spPr>
          <a:xfrm>
            <a:off x="50083" y="5450341"/>
            <a:ext cx="157087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Errors during execution</a:t>
            </a:r>
          </a:p>
        </p:txBody>
      </p:sp>
    </p:spTree>
    <p:extLst>
      <p:ext uri="{BB962C8B-B14F-4D97-AF65-F5344CB8AC3E}">
        <p14:creationId xmlns:p14="http://schemas.microsoft.com/office/powerpoint/2010/main" val="280141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  <p:bldP spid="10" grpId="0" animBg="1"/>
      <p:bldP spid="11" grpId="0" animBg="1"/>
      <p:bldP spid="16" grpId="0" animBg="1"/>
      <p:bldP spid="17" grpId="0"/>
      <p:bldP spid="18" grpId="0" animBg="1"/>
      <p:bldP spid="19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Discoveries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8DF501-23EB-47FA-ACE0-9FA7A7FA81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19"/>
          <a:stretch/>
        </p:blipFill>
        <p:spPr>
          <a:xfrm>
            <a:off x="0" y="1752599"/>
            <a:ext cx="9144000" cy="446818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CD85D91-1E80-4EB3-BBEA-7D56A5BC14EC}"/>
              </a:ext>
            </a:extLst>
          </p:cNvPr>
          <p:cNvSpPr/>
          <p:nvPr/>
        </p:nvSpPr>
        <p:spPr>
          <a:xfrm>
            <a:off x="2228850" y="4248150"/>
            <a:ext cx="1885950" cy="73342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E223D98-5E82-4692-8B9F-4F167219FFDE}"/>
              </a:ext>
            </a:extLst>
          </p:cNvPr>
          <p:cNvSpPr/>
          <p:nvPr/>
        </p:nvSpPr>
        <p:spPr>
          <a:xfrm>
            <a:off x="7458074" y="2914651"/>
            <a:ext cx="647701" cy="1943100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184FFD6-6FB5-4C8A-AEEF-A3D234FC2AC9}"/>
              </a:ext>
            </a:extLst>
          </p:cNvPr>
          <p:cNvSpPr/>
          <p:nvPr/>
        </p:nvSpPr>
        <p:spPr>
          <a:xfrm>
            <a:off x="6724650" y="4371975"/>
            <a:ext cx="1800225" cy="638176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Скругленный прямоугольник 16">
            <a:extLst>
              <a:ext uri="{FF2B5EF4-FFF2-40B4-BE49-F238E27FC236}">
                <a16:creationId xmlns:a16="http://schemas.microsoft.com/office/drawing/2014/main" id="{2F1F0F28-8B33-482C-8DE9-AB4FEFD3CE35}"/>
              </a:ext>
            </a:extLst>
          </p:cNvPr>
          <p:cNvSpPr/>
          <p:nvPr/>
        </p:nvSpPr>
        <p:spPr>
          <a:xfrm>
            <a:off x="608347" y="922712"/>
            <a:ext cx="3753196" cy="102957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+mj-lt"/>
              </a:rPr>
              <a:t>Wrong AMD processors estimation</a:t>
            </a:r>
            <a:endParaRPr lang="ru-RU" sz="2000" dirty="0">
              <a:solidFill>
                <a:srgbClr val="C00000"/>
              </a:solidFill>
              <a:latin typeface="+mj-lt"/>
            </a:endParaRPr>
          </a:p>
        </p:txBody>
      </p:sp>
      <p:cxnSp>
        <p:nvCxnSpPr>
          <p:cNvPr id="12" name="Прямая со стрелкой 17">
            <a:extLst>
              <a:ext uri="{FF2B5EF4-FFF2-40B4-BE49-F238E27FC236}">
                <a16:creationId xmlns:a16="http://schemas.microsoft.com/office/drawing/2014/main" id="{8B8AB3D8-2D84-4CBE-9CD0-A8C7799CCB1E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2495550" y="1952290"/>
            <a:ext cx="676275" cy="229586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Скругленный прямоугольник 16">
            <a:extLst>
              <a:ext uri="{FF2B5EF4-FFF2-40B4-BE49-F238E27FC236}">
                <a16:creationId xmlns:a16="http://schemas.microsoft.com/office/drawing/2014/main" id="{9758C42F-FB4B-405A-9658-29E1E7EF6A4B}"/>
              </a:ext>
            </a:extLst>
          </p:cNvPr>
          <p:cNvSpPr/>
          <p:nvPr/>
        </p:nvSpPr>
        <p:spPr>
          <a:xfrm>
            <a:off x="4969890" y="955341"/>
            <a:ext cx="3753196" cy="1029578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C000"/>
                </a:solidFill>
                <a:latin typeface="+mj-lt"/>
              </a:rPr>
              <a:t>Occasional speed loss on high ram </a:t>
            </a:r>
            <a:r>
              <a:rPr lang="en-US" sz="2000" dirty="0" err="1">
                <a:solidFill>
                  <a:srgbClr val="FFC000"/>
                </a:solidFill>
                <a:latin typeface="+mj-lt"/>
              </a:rPr>
              <a:t>Govorun</a:t>
            </a:r>
            <a:r>
              <a:rPr lang="en-US" sz="2000" dirty="0">
                <a:solidFill>
                  <a:srgbClr val="FFC000"/>
                </a:solidFill>
                <a:latin typeface="+mj-lt"/>
              </a:rPr>
              <a:t> nodes</a:t>
            </a:r>
            <a:endParaRPr lang="ru-RU" sz="2000" dirty="0">
              <a:solidFill>
                <a:srgbClr val="FFC000"/>
              </a:solidFill>
              <a:latin typeface="+mj-lt"/>
            </a:endParaRPr>
          </a:p>
        </p:txBody>
      </p:sp>
      <p:cxnSp>
        <p:nvCxnSpPr>
          <p:cNvPr id="16" name="Прямая со стрелкой 17">
            <a:extLst>
              <a:ext uri="{FF2B5EF4-FFF2-40B4-BE49-F238E27FC236}">
                <a16:creationId xmlns:a16="http://schemas.microsoft.com/office/drawing/2014/main" id="{44C11147-6A8B-423E-8C60-AC564128E413}"/>
              </a:ext>
            </a:extLst>
          </p:cNvPr>
          <p:cNvCxnSpPr>
            <a:cxnSpLocks/>
          </p:cNvCxnSpPr>
          <p:nvPr/>
        </p:nvCxnSpPr>
        <p:spPr>
          <a:xfrm>
            <a:off x="5743574" y="1981410"/>
            <a:ext cx="1714500" cy="1361865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A540570E-2E7D-B44A-881D-3598D614CD3A}"/>
              </a:ext>
            </a:extLst>
          </p:cNvPr>
          <p:cNvCxnSpPr/>
          <p:nvPr/>
        </p:nvCxnSpPr>
        <p:spPr>
          <a:xfrm>
            <a:off x="413657" y="5823857"/>
            <a:ext cx="866044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80">
            <a:extLst>
              <a:ext uri="{FF2B5EF4-FFF2-40B4-BE49-F238E27FC236}">
                <a16:creationId xmlns:a16="http://schemas.microsoft.com/office/drawing/2014/main" id="{1F3ED65F-8021-B140-A937-B48EB010978C}"/>
              </a:ext>
            </a:extLst>
          </p:cNvPr>
          <p:cNvSpPr/>
          <p:nvPr/>
        </p:nvSpPr>
        <p:spPr>
          <a:xfrm>
            <a:off x="3298676" y="5976877"/>
            <a:ext cx="2510624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DB12 benchmark</a:t>
            </a:r>
          </a:p>
        </p:txBody>
      </p:sp>
      <p:sp>
        <p:nvSpPr>
          <p:cNvPr id="18" name="Rectangle 80">
            <a:extLst>
              <a:ext uri="{FF2B5EF4-FFF2-40B4-BE49-F238E27FC236}">
                <a16:creationId xmlns:a16="http://schemas.microsoft.com/office/drawing/2014/main" id="{E9804061-8D04-6F40-BE96-A29990A74ECF}"/>
              </a:ext>
            </a:extLst>
          </p:cNvPr>
          <p:cNvSpPr/>
          <p:nvPr/>
        </p:nvSpPr>
        <p:spPr>
          <a:xfrm rot="16200000">
            <a:off x="-471968" y="3454992"/>
            <a:ext cx="1372300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Walltime</a:t>
            </a: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A888595D-49D9-C244-B6A0-8E9A595321DC}"/>
              </a:ext>
            </a:extLst>
          </p:cNvPr>
          <p:cNvCxnSpPr>
            <a:cxnSpLocks/>
          </p:cNvCxnSpPr>
          <p:nvPr/>
        </p:nvCxnSpPr>
        <p:spPr>
          <a:xfrm flipV="1">
            <a:off x="423931" y="1752599"/>
            <a:ext cx="0" cy="407125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39121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egoe UI Light" panose="020B0502040204020203" pitchFamily="34" charset="0"/>
              </a:rPr>
              <a:t>Step 5: New VF </a:t>
            </a:r>
            <a:r>
              <a:rPr lang="en-US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Digi2Dst</a:t>
            </a:r>
            <a:endParaRPr lang="en-US" sz="4000" dirty="0">
              <a:latin typeface="Segoe UI Light" panose="020B0502040204020203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9261FA-7FE2-33D9-CAE5-D8BF63768E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94" y="1268796"/>
            <a:ext cx="9144000" cy="50086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86" b="20083"/>
          <a:stretch/>
        </p:blipFill>
        <p:spPr>
          <a:xfrm>
            <a:off x="403123" y="5608868"/>
            <a:ext cx="8849032" cy="619661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C27FF45A-1DF2-1C5C-1478-62EC4734CD23}"/>
              </a:ext>
            </a:extLst>
          </p:cNvPr>
          <p:cNvCxnSpPr>
            <a:cxnSpLocks/>
          </p:cNvCxnSpPr>
          <p:nvPr/>
        </p:nvCxnSpPr>
        <p:spPr>
          <a:xfrm>
            <a:off x="101356" y="4681906"/>
            <a:ext cx="8972743" cy="0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072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700" dirty="0">
                <a:latin typeface="Segoe UI Light" panose="020B0502040204020203" pitchFamily="34" charset="0"/>
                <a:cs typeface="Segoe UI Light" panose="020B0502040204020203" pitchFamily="34" charset="0"/>
              </a:rPr>
              <a:t>Workflow of production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55AC9C8E-498A-9C05-B886-3ADAEA3C6FAE}"/>
              </a:ext>
            </a:extLst>
          </p:cNvPr>
          <p:cNvSpPr/>
          <p:nvPr/>
        </p:nvSpPr>
        <p:spPr>
          <a:xfrm>
            <a:off x="1810138" y="1917441"/>
            <a:ext cx="2062065" cy="1062528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RawToDigi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699E04-882F-9C8B-E539-4ECE07F3A0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618"/>
          <a:stretch/>
        </p:blipFill>
        <p:spPr>
          <a:xfrm>
            <a:off x="296349" y="4423620"/>
            <a:ext cx="2544821" cy="163586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BC6447EF-D0D4-1003-6C63-53B46C50F1BF}"/>
              </a:ext>
            </a:extLst>
          </p:cNvPr>
          <p:cNvSpPr/>
          <p:nvPr/>
        </p:nvSpPr>
        <p:spPr>
          <a:xfrm>
            <a:off x="5442856" y="1942716"/>
            <a:ext cx="2062065" cy="1062528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DigiToDst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3505503-1C5E-9CD2-E1AF-1D2C0393C2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20" y="3308311"/>
            <a:ext cx="772138" cy="772138"/>
          </a:xfrm>
          <a:prstGeom prst="rect">
            <a:avLst/>
          </a:prstGeom>
        </p:spPr>
      </p:pic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03954A9A-1B72-0F03-4600-B696248587A4}"/>
              </a:ext>
            </a:extLst>
          </p:cNvPr>
          <p:cNvCxnSpPr>
            <a:cxnSpLocks/>
            <a:endCxn id="8" idx="2"/>
          </p:cNvCxnSpPr>
          <p:nvPr/>
        </p:nvCxnSpPr>
        <p:spPr>
          <a:xfrm flipV="1">
            <a:off x="1127789" y="4080449"/>
            <a:ext cx="0" cy="4638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0135C37D-3792-4F45-3676-523E5B231CE4}"/>
              </a:ext>
            </a:extLst>
          </p:cNvPr>
          <p:cNvCxnSpPr>
            <a:cxnSpLocks/>
            <a:stCxn id="8" idx="0"/>
            <a:endCxn id="4" idx="1"/>
          </p:cNvCxnSpPr>
          <p:nvPr/>
        </p:nvCxnSpPr>
        <p:spPr>
          <a:xfrm flipV="1">
            <a:off x="1127789" y="2448705"/>
            <a:ext cx="682349" cy="85960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4C9479C-D951-32BB-56BE-E909E3C5A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376" y="3269129"/>
            <a:ext cx="772138" cy="772138"/>
          </a:xfrm>
          <a:prstGeom prst="rect">
            <a:avLst/>
          </a:prstGeom>
        </p:spPr>
      </p:pic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E94EE002-1D43-FE40-57E1-9A6B25E15216}"/>
              </a:ext>
            </a:extLst>
          </p:cNvPr>
          <p:cNvSpPr/>
          <p:nvPr/>
        </p:nvSpPr>
        <p:spPr>
          <a:xfrm>
            <a:off x="4473590" y="3359288"/>
            <a:ext cx="521970" cy="257175"/>
          </a:xfrm>
          <a:prstGeom prst="roundRect">
            <a:avLst>
              <a:gd name="adj" fmla="val 6296"/>
            </a:avLst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9DAF71-4789-F995-EF9D-4D5DCFBAEE74}"/>
              </a:ext>
            </a:extLst>
          </p:cNvPr>
          <p:cNvSpPr txBox="1"/>
          <p:nvPr/>
        </p:nvSpPr>
        <p:spPr>
          <a:xfrm>
            <a:off x="4391484" y="3303209"/>
            <a:ext cx="772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onsolas" panose="020B0609020204030204" pitchFamily="49" charset="0"/>
              </a:rPr>
              <a:t>DIGI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Consolas" panose="020B0609020204030204" pitchFamily="49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362B9F2-CFC6-2ED3-C255-C845AE409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966" y="3307864"/>
            <a:ext cx="772138" cy="772138"/>
          </a:xfrm>
          <a:prstGeom prst="rect">
            <a:avLst/>
          </a:prstGeom>
        </p:spPr>
      </p:pic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C58F4014-DAA2-95D6-2487-BA0AC43A8FEF}"/>
              </a:ext>
            </a:extLst>
          </p:cNvPr>
          <p:cNvSpPr/>
          <p:nvPr/>
        </p:nvSpPr>
        <p:spPr>
          <a:xfrm>
            <a:off x="7909180" y="3398023"/>
            <a:ext cx="521970" cy="257175"/>
          </a:xfrm>
          <a:prstGeom prst="roundRect">
            <a:avLst>
              <a:gd name="adj" fmla="val 6296"/>
            </a:avLst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195B3A2-E72D-CDAA-114D-5DD6AF34AA82}"/>
              </a:ext>
            </a:extLst>
          </p:cNvPr>
          <p:cNvSpPr txBox="1"/>
          <p:nvPr/>
        </p:nvSpPr>
        <p:spPr>
          <a:xfrm>
            <a:off x="7877032" y="3326555"/>
            <a:ext cx="772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onsolas" panose="020B0609020204030204" pitchFamily="49" charset="0"/>
              </a:rPr>
              <a:t>DST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Consolas" panose="020B0609020204030204" pitchFamily="49" charset="0"/>
            </a:endParaRP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516A53D4-63D8-9C02-DB11-268EF890E1D6}"/>
              </a:ext>
            </a:extLst>
          </p:cNvPr>
          <p:cNvCxnSpPr>
            <a:cxnSpLocks/>
            <a:stCxn id="22" idx="0"/>
            <a:endCxn id="6" idx="1"/>
          </p:cNvCxnSpPr>
          <p:nvPr/>
        </p:nvCxnSpPr>
        <p:spPr>
          <a:xfrm flipV="1">
            <a:off x="4777553" y="2473980"/>
            <a:ext cx="665303" cy="82922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003D2C51-13D9-60D2-9441-CE32B40020F1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3872203" y="2448705"/>
            <a:ext cx="601387" cy="8382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B4E4BCB3-1370-EE1A-4D7E-A965CAE35363}"/>
              </a:ext>
            </a:extLst>
          </p:cNvPr>
          <p:cNvCxnSpPr>
            <a:cxnSpLocks/>
            <a:stCxn id="6" idx="3"/>
            <a:endCxn id="23" idx="0"/>
          </p:cNvCxnSpPr>
          <p:nvPr/>
        </p:nvCxnSpPr>
        <p:spPr>
          <a:xfrm>
            <a:off x="7504921" y="2473980"/>
            <a:ext cx="626114" cy="8338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5411FEFF-5CC6-9FC0-DC43-4F8C8E68F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6680" y="4468367"/>
            <a:ext cx="1468709" cy="1468709"/>
          </a:xfrm>
          <a:prstGeom prst="rect">
            <a:avLst/>
          </a:prstGeom>
        </p:spPr>
      </p:pic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EE69B7BE-EDAF-9119-A4E1-243D205AAD1E}"/>
              </a:ext>
            </a:extLst>
          </p:cNvPr>
          <p:cNvCxnSpPr>
            <a:cxnSpLocks/>
            <a:stCxn id="23" idx="2"/>
            <a:endCxn id="37" idx="0"/>
          </p:cNvCxnSpPr>
          <p:nvPr/>
        </p:nvCxnSpPr>
        <p:spPr>
          <a:xfrm>
            <a:off x="8131035" y="4080002"/>
            <a:ext cx="0" cy="38836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7456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CPU core performance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C4B0EE-4E41-F55E-D401-DF424D5A5B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64"/>
          <a:stretch/>
        </p:blipFill>
        <p:spPr>
          <a:xfrm>
            <a:off x="584396" y="1014323"/>
            <a:ext cx="7656927" cy="513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8910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Total CPU performance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C4B0EE-4E41-F55E-D401-DF424D5A5B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64"/>
          <a:stretch/>
        </p:blipFill>
        <p:spPr>
          <a:xfrm>
            <a:off x="584396" y="1014323"/>
            <a:ext cx="7656927" cy="51332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50CAF1-2275-9D75-66EC-CC6851D216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72"/>
          <a:stretch/>
        </p:blipFill>
        <p:spPr>
          <a:xfrm>
            <a:off x="584395" y="1014323"/>
            <a:ext cx="7656927" cy="513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9828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3" name="Рисунок 20">
            <a:extLst>
              <a:ext uri="{FF2B5EF4-FFF2-40B4-BE49-F238E27FC236}">
                <a16:creationId xmlns:a16="http://schemas.microsoft.com/office/drawing/2014/main" id="{7163B773-1E97-D69B-FD20-C4BB2980576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374086" y="3739475"/>
            <a:ext cx="6496496" cy="23544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07EE058B-33F2-7A2F-FF86-547A0D7A8793}"/>
              </a:ext>
            </a:extLst>
          </p:cNvPr>
          <p:cNvGrpSpPr/>
          <p:nvPr/>
        </p:nvGrpSpPr>
        <p:grpSpPr>
          <a:xfrm>
            <a:off x="2668936" y="878393"/>
            <a:ext cx="3806127" cy="2617282"/>
            <a:chOff x="1215850" y="1209459"/>
            <a:chExt cx="6618516" cy="4016885"/>
          </a:xfrm>
        </p:grpSpPr>
        <p:sp>
          <p:nvSpPr>
            <p:cNvPr id="5" name="Скругленный прямоугольник 5">
              <a:extLst>
                <a:ext uri="{FF2B5EF4-FFF2-40B4-BE49-F238E27FC236}">
                  <a16:creationId xmlns:a16="http://schemas.microsoft.com/office/drawing/2014/main" id="{03C8D577-D300-D2D1-FA0D-0C87A0FC2ACB}"/>
                </a:ext>
              </a:extLst>
            </p:cNvPr>
            <p:cNvSpPr/>
            <p:nvPr/>
          </p:nvSpPr>
          <p:spPr>
            <a:xfrm>
              <a:off x="1400907" y="3091955"/>
              <a:ext cx="2318657" cy="1012372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err="1">
                  <a:solidFill>
                    <a:srgbClr val="002060"/>
                  </a:solidFill>
                </a:rPr>
                <a:t>dirac</a:t>
              </a:r>
              <a:r>
                <a:rPr lang="en-US" sz="1100" dirty="0">
                  <a:solidFill>
                    <a:srgbClr val="002060"/>
                  </a:solidFill>
                </a:rPr>
                <a:t>-</a:t>
              </a:r>
              <a:r>
                <a:rPr lang="en-US" sz="1100" dirty="0" err="1">
                  <a:solidFill>
                    <a:srgbClr val="002060"/>
                  </a:solidFill>
                </a:rPr>
                <a:t>dms</a:t>
              </a:r>
              <a:r>
                <a:rPr lang="en-US" sz="1100" dirty="0">
                  <a:solidFill>
                    <a:srgbClr val="002060"/>
                  </a:solidFill>
                </a:rPr>
                <a:t>-get-file</a:t>
              </a:r>
              <a:endParaRPr lang="ru-RU" sz="1100" dirty="0">
                <a:solidFill>
                  <a:srgbClr val="002060"/>
                </a:solidFill>
              </a:endParaRPr>
            </a:p>
          </p:txBody>
        </p:sp>
        <p:sp>
          <p:nvSpPr>
            <p:cNvPr id="7" name="Скругленный прямоугольник 7">
              <a:extLst>
                <a:ext uri="{FF2B5EF4-FFF2-40B4-BE49-F238E27FC236}">
                  <a16:creationId xmlns:a16="http://schemas.microsoft.com/office/drawing/2014/main" id="{0C829ADD-1E19-982A-0BBA-86BE6B165CBD}"/>
                </a:ext>
              </a:extLst>
            </p:cNvPr>
            <p:cNvSpPr/>
            <p:nvPr/>
          </p:nvSpPr>
          <p:spPr>
            <a:xfrm>
              <a:off x="1215850" y="2243657"/>
              <a:ext cx="2732314" cy="2079172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dirty="0">
                <a:solidFill>
                  <a:srgbClr val="00206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26CC67B-9E18-DC96-D8A9-FD82A39C8C6C}"/>
                </a:ext>
              </a:extLst>
            </p:cNvPr>
            <p:cNvSpPr txBox="1"/>
            <p:nvPr/>
          </p:nvSpPr>
          <p:spPr>
            <a:xfrm>
              <a:off x="1557887" y="2298682"/>
              <a:ext cx="2048239" cy="519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solidFill>
                    <a:srgbClr val="002060"/>
                  </a:solidFill>
                </a:rPr>
                <a:t>jinr</a:t>
              </a:r>
              <a:r>
                <a:rPr lang="en-US" sz="1600" dirty="0">
                  <a:solidFill>
                    <a:srgbClr val="002060"/>
                  </a:solidFill>
                </a:rPr>
                <a:t>-get-file</a:t>
              </a:r>
              <a:endParaRPr lang="ru-RU" sz="1600" dirty="0">
                <a:solidFill>
                  <a:srgbClr val="002060"/>
                </a:solidFill>
              </a:endParaRPr>
            </a:p>
          </p:txBody>
        </p:sp>
        <p:sp>
          <p:nvSpPr>
            <p:cNvPr id="10" name="Скругленный прямоугольник 9">
              <a:extLst>
                <a:ext uri="{FF2B5EF4-FFF2-40B4-BE49-F238E27FC236}">
                  <a16:creationId xmlns:a16="http://schemas.microsoft.com/office/drawing/2014/main" id="{C6A864CB-9599-9ABE-C06A-659816AF245E}"/>
                </a:ext>
              </a:extLst>
            </p:cNvPr>
            <p:cNvSpPr/>
            <p:nvPr/>
          </p:nvSpPr>
          <p:spPr>
            <a:xfrm>
              <a:off x="5287108" y="3064741"/>
              <a:ext cx="2318657" cy="1012372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 err="1">
                  <a:solidFill>
                    <a:srgbClr val="002060"/>
                  </a:solidFill>
                </a:rPr>
                <a:t>dirac</a:t>
              </a:r>
              <a:r>
                <a:rPr lang="en-US" sz="1050" dirty="0">
                  <a:solidFill>
                    <a:srgbClr val="002060"/>
                  </a:solidFill>
                </a:rPr>
                <a:t>-</a:t>
              </a:r>
              <a:r>
                <a:rPr lang="en-US" sz="1050" dirty="0" err="1">
                  <a:solidFill>
                    <a:srgbClr val="002060"/>
                  </a:solidFill>
                </a:rPr>
                <a:t>dms</a:t>
              </a:r>
              <a:r>
                <a:rPr lang="en-US" sz="1050" dirty="0">
                  <a:solidFill>
                    <a:srgbClr val="002060"/>
                  </a:solidFill>
                </a:rPr>
                <a:t>-add-file</a:t>
              </a:r>
              <a:endParaRPr lang="ru-RU" sz="1050" dirty="0">
                <a:solidFill>
                  <a:srgbClr val="002060"/>
                </a:solidFill>
              </a:endParaRPr>
            </a:p>
          </p:txBody>
        </p:sp>
        <p:sp>
          <p:nvSpPr>
            <p:cNvPr id="11" name="Скругленный прямоугольник 10">
              <a:extLst>
                <a:ext uri="{FF2B5EF4-FFF2-40B4-BE49-F238E27FC236}">
                  <a16:creationId xmlns:a16="http://schemas.microsoft.com/office/drawing/2014/main" id="{FD16000A-787D-62DF-1661-C961B978B096}"/>
                </a:ext>
              </a:extLst>
            </p:cNvPr>
            <p:cNvSpPr/>
            <p:nvPr/>
          </p:nvSpPr>
          <p:spPr>
            <a:xfrm>
              <a:off x="5102052" y="2216443"/>
              <a:ext cx="2732314" cy="2079172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dirty="0">
                <a:solidFill>
                  <a:srgbClr val="00206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15DA592-2A12-7B20-C913-96013906A8D2}"/>
                </a:ext>
              </a:extLst>
            </p:cNvPr>
            <p:cNvSpPr txBox="1"/>
            <p:nvPr/>
          </p:nvSpPr>
          <p:spPr>
            <a:xfrm>
              <a:off x="5453447" y="2298682"/>
              <a:ext cx="2152318" cy="519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solidFill>
                    <a:srgbClr val="002060"/>
                  </a:solidFill>
                </a:rPr>
                <a:t>jinr</a:t>
              </a:r>
              <a:r>
                <a:rPr lang="en-US" sz="1600" dirty="0">
                  <a:solidFill>
                    <a:srgbClr val="002060"/>
                  </a:solidFill>
                </a:rPr>
                <a:t>-add-file</a:t>
              </a:r>
              <a:endParaRPr lang="ru-RU" sz="1600" dirty="0">
                <a:solidFill>
                  <a:srgbClr val="002060"/>
                </a:solidFill>
              </a:endParaRPr>
            </a:p>
          </p:txBody>
        </p:sp>
        <p:sp>
          <p:nvSpPr>
            <p:cNvPr id="15" name="Прямоугольник 27">
              <a:extLst>
                <a:ext uri="{FF2B5EF4-FFF2-40B4-BE49-F238E27FC236}">
                  <a16:creationId xmlns:a16="http://schemas.microsoft.com/office/drawing/2014/main" id="{0C3F4D0A-E75C-A7DF-8CAA-0A49EB455BBA}"/>
                </a:ext>
              </a:extLst>
            </p:cNvPr>
            <p:cNvSpPr/>
            <p:nvPr/>
          </p:nvSpPr>
          <p:spPr>
            <a:xfrm>
              <a:off x="1215851" y="4551429"/>
              <a:ext cx="6618515" cy="674915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>
                  <a:solidFill>
                    <a:srgbClr val="0070C0"/>
                  </a:solidFill>
                </a:rPr>
                <a:t>Storage</a:t>
              </a:r>
              <a:endParaRPr lang="ru-RU" sz="1350" dirty="0">
                <a:solidFill>
                  <a:srgbClr val="0070C0"/>
                </a:solidFill>
              </a:endParaRPr>
            </a:p>
          </p:txBody>
        </p:sp>
        <p:sp>
          <p:nvSpPr>
            <p:cNvPr id="21" name="Прямоугольник 28">
              <a:extLst>
                <a:ext uri="{FF2B5EF4-FFF2-40B4-BE49-F238E27FC236}">
                  <a16:creationId xmlns:a16="http://schemas.microsoft.com/office/drawing/2014/main" id="{385B7AF9-BAF8-7DAC-EC92-F5EA267591BA}"/>
                </a:ext>
              </a:extLst>
            </p:cNvPr>
            <p:cNvSpPr/>
            <p:nvPr/>
          </p:nvSpPr>
          <p:spPr>
            <a:xfrm>
              <a:off x="1215851" y="1209459"/>
              <a:ext cx="6618515" cy="674915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>
                  <a:solidFill>
                    <a:srgbClr val="0070C0"/>
                  </a:solidFill>
                </a:rPr>
                <a:t>Monitoring Database</a:t>
              </a:r>
              <a:endParaRPr lang="ru-RU" sz="1350" dirty="0">
                <a:solidFill>
                  <a:srgbClr val="0070C0"/>
                </a:solidFill>
              </a:endParaRPr>
            </a:p>
          </p:txBody>
        </p:sp>
        <p:cxnSp>
          <p:nvCxnSpPr>
            <p:cNvPr id="23" name="Прямая со стрелкой 29">
              <a:extLst>
                <a:ext uri="{FF2B5EF4-FFF2-40B4-BE49-F238E27FC236}">
                  <a16:creationId xmlns:a16="http://schemas.microsoft.com/office/drawing/2014/main" id="{24AFCAE2-03FB-F57E-8C58-E76EF048192B}"/>
                </a:ext>
              </a:extLst>
            </p:cNvPr>
            <p:cNvCxnSpPr>
              <a:cxnSpLocks/>
              <a:stCxn id="7" idx="0"/>
            </p:cNvCxnSpPr>
            <p:nvPr/>
          </p:nvCxnSpPr>
          <p:spPr>
            <a:xfrm flipV="1">
              <a:off x="2582007" y="1884374"/>
              <a:ext cx="0" cy="359283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 стрелкой 30">
              <a:extLst>
                <a:ext uri="{FF2B5EF4-FFF2-40B4-BE49-F238E27FC236}">
                  <a16:creationId xmlns:a16="http://schemas.microsoft.com/office/drawing/2014/main" id="{C8FF35D1-A118-A456-63D6-49EB8583EC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87950" y="1857160"/>
              <a:ext cx="0" cy="359283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 стрелкой 31">
              <a:extLst>
                <a:ext uri="{FF2B5EF4-FFF2-40B4-BE49-F238E27FC236}">
                  <a16:creationId xmlns:a16="http://schemas.microsoft.com/office/drawing/2014/main" id="{EAA04255-A644-B7B4-2E76-D0BC9437F94F}"/>
                </a:ext>
              </a:extLst>
            </p:cNvPr>
            <p:cNvCxnSpPr>
              <a:cxnSpLocks/>
              <a:endCxn id="5" idx="2"/>
            </p:cNvCxnSpPr>
            <p:nvPr/>
          </p:nvCxnSpPr>
          <p:spPr>
            <a:xfrm flipV="1">
              <a:off x="2554792" y="4104327"/>
              <a:ext cx="5444" cy="447102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 стрелкой 32">
              <a:extLst>
                <a:ext uri="{FF2B5EF4-FFF2-40B4-BE49-F238E27FC236}">
                  <a16:creationId xmlns:a16="http://schemas.microsoft.com/office/drawing/2014/main" id="{A5ED3CC3-4A9B-B0A4-8F13-BB7DEDEF7A77}"/>
                </a:ext>
              </a:extLst>
            </p:cNvPr>
            <p:cNvCxnSpPr>
              <a:cxnSpLocks/>
              <a:stCxn id="10" idx="2"/>
            </p:cNvCxnSpPr>
            <p:nvPr/>
          </p:nvCxnSpPr>
          <p:spPr>
            <a:xfrm>
              <a:off x="6446437" y="4077112"/>
              <a:ext cx="2" cy="485199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2BF80AAC-B9BD-E6F0-6789-42991B7D2130}"/>
              </a:ext>
            </a:extLst>
          </p:cNvPr>
          <p:cNvSpPr txBox="1">
            <a:spLocks/>
          </p:cNvSpPr>
          <p:nvPr/>
        </p:nvSpPr>
        <p:spPr>
          <a:xfrm>
            <a:off x="0" y="70203"/>
            <a:ext cx="9144000" cy="6978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Data transfers monitoring</a:t>
            </a:r>
          </a:p>
        </p:txBody>
      </p:sp>
    </p:spTree>
    <p:extLst>
      <p:ext uri="{BB962C8B-B14F-4D97-AF65-F5344CB8AC3E}">
        <p14:creationId xmlns:p14="http://schemas.microsoft.com/office/powerpoint/2010/main" val="30760508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732F21F-3020-7000-9481-EC278C8A6491}"/>
              </a:ext>
            </a:extLst>
          </p:cNvPr>
          <p:cNvSpPr txBox="1"/>
          <p:nvPr/>
        </p:nvSpPr>
        <p:spPr>
          <a:xfrm>
            <a:off x="206488" y="5287092"/>
            <a:ext cx="8603469" cy="830997"/>
          </a:xfrm>
          <a:prstGeom prst="rect">
            <a:avLst/>
          </a:prstGeom>
          <a:solidFill>
            <a:schemeClr val="bg1"/>
          </a:solidFill>
          <a:ln w="47625">
            <a:solidFill>
              <a:srgbClr val="009900"/>
            </a:solidFill>
          </a:ln>
          <a:effectLst>
            <a:outerShdw blurRad="50800" dist="2159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Once Raw2Digi had strange 5m idle period.</a:t>
            </a:r>
          </a:p>
          <a:p>
            <a:pPr algn="ctr"/>
            <a:r>
              <a:rPr lang="en-US" sz="2400" dirty="0">
                <a:solidFill>
                  <a:schemeClr val="tx2"/>
                </a:solidFill>
              </a:rPr>
              <a:t>Reason is a request to a database which failed by timeout.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Step 2: Raw2Digi job profiling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326DFA-A000-7601-1731-7D4BC59E9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923"/>
            <a:ext cx="9144000" cy="3706152"/>
          </a:xfrm>
          <a:prstGeom prst="rect">
            <a:avLst/>
          </a:prstGeom>
        </p:spPr>
      </p:pic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CF91C5E1-7FE4-CF2F-98CD-5A0D138B0E0B}"/>
              </a:ext>
            </a:extLst>
          </p:cNvPr>
          <p:cNvCxnSpPr>
            <a:stCxn id="5" idx="0"/>
          </p:cNvCxnSpPr>
          <p:nvPr/>
        </p:nvCxnSpPr>
        <p:spPr>
          <a:xfrm flipV="1">
            <a:off x="4508223" y="4306530"/>
            <a:ext cx="1076500" cy="98056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2BC6C9C9-D0B2-D2BA-DED3-273A4E465AA0}"/>
              </a:ext>
            </a:extLst>
          </p:cNvPr>
          <p:cNvCxnSpPr>
            <a:cxnSpLocks/>
          </p:cNvCxnSpPr>
          <p:nvPr/>
        </p:nvCxnSpPr>
        <p:spPr>
          <a:xfrm flipH="1" flipV="1">
            <a:off x="1282989" y="4337778"/>
            <a:ext cx="958766" cy="94931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0BA82C9C-6A6F-4F54-DB7D-D19063A99B52}"/>
              </a:ext>
            </a:extLst>
          </p:cNvPr>
          <p:cNvCxnSpPr>
            <a:cxnSpLocks/>
          </p:cNvCxnSpPr>
          <p:nvPr/>
        </p:nvCxnSpPr>
        <p:spPr>
          <a:xfrm flipV="1">
            <a:off x="1030653" y="1307690"/>
            <a:ext cx="0" cy="3030088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D919F79E-309F-6F6B-160F-734EA9EE7851}"/>
              </a:ext>
            </a:extLst>
          </p:cNvPr>
          <p:cNvCxnSpPr>
            <a:cxnSpLocks/>
          </p:cNvCxnSpPr>
          <p:nvPr/>
        </p:nvCxnSpPr>
        <p:spPr>
          <a:xfrm flipV="1">
            <a:off x="1302653" y="1307690"/>
            <a:ext cx="0" cy="3030088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A622032F-26C9-23FA-BB1C-DC6A344DEBD4}"/>
              </a:ext>
            </a:extLst>
          </p:cNvPr>
          <p:cNvCxnSpPr>
            <a:cxnSpLocks/>
          </p:cNvCxnSpPr>
          <p:nvPr/>
        </p:nvCxnSpPr>
        <p:spPr>
          <a:xfrm flipV="1">
            <a:off x="5548576" y="1307690"/>
            <a:ext cx="0" cy="3030088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E270C03F-DD32-6643-4CDF-B2A3B21FBC21}"/>
              </a:ext>
            </a:extLst>
          </p:cNvPr>
          <p:cNvCxnSpPr>
            <a:cxnSpLocks/>
          </p:cNvCxnSpPr>
          <p:nvPr/>
        </p:nvCxnSpPr>
        <p:spPr>
          <a:xfrm flipV="1">
            <a:off x="5820576" y="1307690"/>
            <a:ext cx="0" cy="3030088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935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User job monitoring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1C3E1D-68B7-4B60-8493-47C05ACA8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5374"/>
            <a:ext cx="9144000" cy="37243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720C3CE-9B83-4A68-A993-0FF2C3CA46BB}"/>
              </a:ext>
            </a:extLst>
          </p:cNvPr>
          <p:cNvSpPr/>
          <p:nvPr/>
        </p:nvSpPr>
        <p:spPr>
          <a:xfrm>
            <a:off x="1710916" y="3257550"/>
            <a:ext cx="1460916" cy="400050"/>
          </a:xfrm>
          <a:prstGeom prst="rect">
            <a:avLst/>
          </a:prstGeom>
          <a:solidFill>
            <a:srgbClr val="FF800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10000"/>
                  </a:schemeClr>
                </a:solidFill>
              </a:rPr>
              <a:t>Disk write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9033C1-21F5-47A7-9A47-24E226B9DB92}"/>
              </a:ext>
            </a:extLst>
          </p:cNvPr>
          <p:cNvSpPr/>
          <p:nvPr/>
        </p:nvSpPr>
        <p:spPr>
          <a:xfrm>
            <a:off x="6940141" y="3409950"/>
            <a:ext cx="1460916" cy="40005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Disk read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D81394-06FC-4A40-8C90-3939F674FC0E}"/>
              </a:ext>
            </a:extLst>
          </p:cNvPr>
          <p:cNvSpPr/>
          <p:nvPr/>
        </p:nvSpPr>
        <p:spPr>
          <a:xfrm>
            <a:off x="3574842" y="5178831"/>
            <a:ext cx="1460916" cy="4000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10000"/>
                  </a:schemeClr>
                </a:solidFill>
              </a:rPr>
              <a:t>RAM usage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7E9DAAC-497E-444A-BFFD-A2670D4F764D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4305300" y="4714875"/>
            <a:ext cx="504825" cy="463956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07">
            <a:extLst>
              <a:ext uri="{FF2B5EF4-FFF2-40B4-BE49-F238E27FC236}">
                <a16:creationId xmlns:a16="http://schemas.microsoft.com/office/drawing/2014/main" id="{B1617867-E208-44FF-A660-9AADBCE4E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9583" y="958256"/>
            <a:ext cx="35409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GenToDst</a:t>
            </a: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job on </a:t>
            </a:r>
            <a:r>
              <a:rPr lang="en-US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Govorun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4938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Detailed articles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1A2799-F3CB-439C-AA05-A1FE93FB6082}"/>
              </a:ext>
            </a:extLst>
          </p:cNvPr>
          <p:cNvSpPr txBox="1"/>
          <p:nvPr/>
        </p:nvSpPr>
        <p:spPr>
          <a:xfrm>
            <a:off x="771525" y="1011208"/>
            <a:ext cx="7762875" cy="535531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1. Gergel, V., V.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Korenkov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I.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Pelevanyuk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M.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Sapunov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Tsaregorodtsev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and P.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Zrelov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2017. </a:t>
            </a:r>
            <a:r>
              <a:rPr lang="en-US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Hybrid Distributed Computing Service Based on the DIRAC </a:t>
            </a:r>
            <a:r>
              <a:rPr lang="en-US" b="1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Interware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algn="just"/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Korenkov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V.,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Pelevanyuk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I. &amp;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Tsaregorodtsev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A. 2019, "</a:t>
            </a:r>
            <a:r>
              <a:rPr lang="en-US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Dirac system as a mediator between hybrid resources and data intensive domains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", CEUR Workshop Proceedings, pp. 73.</a:t>
            </a:r>
          </a:p>
          <a:p>
            <a:pPr algn="just"/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Balashov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N.A.,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Kuchumov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R.I.,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Kutovskiy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N.A.,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Pelevanyuk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I.S.,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Petrunin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V.N. &amp;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Tsaregorodtsev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A.Y. 2019, "</a:t>
            </a:r>
            <a:r>
              <a:rPr lang="en-US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Cloud integration within the DIRAC </a:t>
            </a:r>
            <a:r>
              <a:rPr lang="en-US" b="1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Interware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", CEUR Workshop Proceedings, pp. 256.</a:t>
            </a:r>
          </a:p>
          <a:p>
            <a:pPr algn="just"/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Korenkov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V.,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Pelevanyuk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I. &amp;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Tsaregorodtsev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A. 2020, </a:t>
            </a:r>
            <a:r>
              <a:rPr lang="en-US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Integration of the JINR hybrid computing resources with the DIRAC </a:t>
            </a:r>
            <a:r>
              <a:rPr lang="en-US" b="1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interware</a:t>
            </a:r>
            <a:r>
              <a:rPr lang="en-US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for data intensive applications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algn="just"/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Kutovskiy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N.,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Mitsyn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V.,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Moshkin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Pelevanyuk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I.,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Podgayny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D.,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Rogachevsky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O.,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Shchinov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B.,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Trofimov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V. &amp;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Tsaregorodtsev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A. 2021, "</a:t>
            </a:r>
            <a:r>
              <a:rPr lang="en-US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Integration of Distributed Heterogeneous Computing Resources for the MPD Experiment with DIRAC </a:t>
            </a:r>
            <a:r>
              <a:rPr lang="en-US" b="1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Interware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", Physics of Particles and Nuclei, vol. 52, no. 4, pp. 835-841.</a:t>
            </a:r>
          </a:p>
          <a:p>
            <a:pPr algn="just"/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Pelevanyuk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I., "</a:t>
            </a:r>
            <a:r>
              <a:rPr lang="en-US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Performance evaluation of computing resources with DIRAC </a:t>
            </a:r>
            <a:r>
              <a:rPr lang="en-US" b="1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interware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", AIP Conference Proceedings 2377, 040006 (2021)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ED6CF9-217E-4F24-B528-A226E9DCF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057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58" y="632160"/>
            <a:ext cx="9141942" cy="106252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700" dirty="0">
                <a:latin typeface="Segoe UI Light" panose="020B0502040204020203" pitchFamily="34" charset="0"/>
                <a:cs typeface="Segoe UI Light" panose="020B0502040204020203" pitchFamily="34" charset="0"/>
              </a:rPr>
              <a:t>The main task: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8AE7D21-28E3-44EF-A441-43C06689DFAA}"/>
              </a:ext>
            </a:extLst>
          </p:cNvPr>
          <p:cNvSpPr txBox="1"/>
          <p:nvPr/>
        </p:nvSpPr>
        <p:spPr>
          <a:xfrm>
            <a:off x="612396" y="1822241"/>
            <a:ext cx="791303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olaborateLight" panose="02000503040000020004" pitchFamily="2" charset="0"/>
              </a:rPr>
              <a:t>Develop </a:t>
            </a:r>
            <a:r>
              <a:rPr lang="en-US" sz="2800" dirty="0">
                <a:solidFill>
                  <a:srgbClr val="E68900"/>
                </a:solidFill>
                <a:latin typeface="ColaborateLight" panose="02000503040000020004" pitchFamily="2" charset="0"/>
              </a:rPr>
              <a:t>fast</a:t>
            </a:r>
            <a:r>
              <a:rPr lang="en-US" sz="2800" dirty="0">
                <a:latin typeface="ColaborateLight" panose="02000503040000020004" pitchFamily="2" charset="0"/>
              </a:rPr>
              <a:t> and </a:t>
            </a:r>
            <a:r>
              <a:rPr lang="en-US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olaborateLight" panose="02000503040000020004" pitchFamily="2" charset="0"/>
              </a:rPr>
              <a:t>repeatable</a:t>
            </a:r>
            <a:r>
              <a:rPr lang="en-US" sz="2800" dirty="0">
                <a:latin typeface="ColaborateLight" panose="02000503040000020004" pitchFamily="2" charset="0"/>
              </a:rPr>
              <a:t> way to </a:t>
            </a:r>
            <a:r>
              <a:rPr lang="en-US" sz="2800" dirty="0">
                <a:solidFill>
                  <a:srgbClr val="00B050"/>
                </a:solidFill>
                <a:latin typeface="ColaborateLight" panose="02000503040000020004" pitchFamily="2" charset="0"/>
              </a:rPr>
              <a:t>consistently</a:t>
            </a:r>
            <a:r>
              <a:rPr lang="en-US" sz="2800" dirty="0">
                <a:latin typeface="ColaborateLight" panose="02000503040000020004" pitchFamily="2" charset="0"/>
              </a:rPr>
              <a:t> perform BM@N productions for all data in general, </a:t>
            </a:r>
          </a:p>
          <a:p>
            <a:pPr algn="ctr"/>
            <a:r>
              <a:rPr lang="en-US" sz="2800" dirty="0">
                <a:latin typeface="ColaborateLight" panose="02000503040000020004" pitchFamily="2" charset="0"/>
              </a:rPr>
              <a:t>and for </a:t>
            </a:r>
            <a:r>
              <a:rPr lang="en-US" sz="2800" dirty="0">
                <a:solidFill>
                  <a:srgbClr val="7030A0"/>
                </a:solidFill>
                <a:latin typeface="ColaborateLight" panose="02000503040000020004" pitchFamily="2" charset="0"/>
              </a:rPr>
              <a:t>BM@N Run8 </a:t>
            </a:r>
            <a:r>
              <a:rPr lang="en-US" sz="2800" dirty="0">
                <a:latin typeface="ColaborateLight" panose="02000503040000020004" pitchFamily="2" charset="0"/>
              </a:rPr>
              <a:t>in particular</a:t>
            </a:r>
            <a:endParaRPr lang="ru-RU" sz="2800" dirty="0"/>
          </a:p>
        </p:txBody>
      </p:sp>
      <p:sp>
        <p:nvSpPr>
          <p:cNvPr id="30" name="Title 3">
            <a:extLst>
              <a:ext uri="{FF2B5EF4-FFF2-40B4-BE49-F238E27FC236}">
                <a16:creationId xmlns:a16="http://schemas.microsoft.com/office/drawing/2014/main" id="{4FC36BC1-431C-48AB-AD19-3C79C2A91A10}"/>
              </a:ext>
            </a:extLst>
          </p:cNvPr>
          <p:cNvSpPr txBox="1">
            <a:spLocks/>
          </p:cNvSpPr>
          <p:nvPr/>
        </p:nvSpPr>
        <p:spPr>
          <a:xfrm>
            <a:off x="0" y="3276935"/>
            <a:ext cx="9141942" cy="1062528"/>
          </a:xfrm>
          <a:prstGeom prst="rect">
            <a:avLst/>
          </a:prstGeom>
        </p:spPr>
        <p:txBody>
          <a:bodyPr vert="horz" lIns="45720" rIns="45720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Side task:</a:t>
            </a: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B38603C-2911-4424-9217-25269D143628}"/>
              </a:ext>
            </a:extLst>
          </p:cNvPr>
          <p:cNvSpPr txBox="1"/>
          <p:nvPr/>
        </p:nvSpPr>
        <p:spPr>
          <a:xfrm>
            <a:off x="1199626" y="4339463"/>
            <a:ext cx="65435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olaborateLight" panose="02000503040000020004" pitchFamily="2" charset="0"/>
              </a:rPr>
              <a:t>Develop </a:t>
            </a:r>
            <a:r>
              <a:rPr lang="en-US" sz="2400" dirty="0">
                <a:solidFill>
                  <a:srgbClr val="E68900"/>
                </a:solidFill>
                <a:latin typeface="ColaborateLight" panose="02000503040000020004" pitchFamily="2" charset="0"/>
              </a:rPr>
              <a:t>methods</a:t>
            </a:r>
            <a:r>
              <a:rPr lang="en-US" sz="2400" dirty="0">
                <a:latin typeface="ColaborateLight" panose="02000503040000020004" pitchFamily="2" charset="0"/>
              </a:rPr>
              <a:t> to </a:t>
            </a:r>
            <a:r>
              <a:rPr lang="en-US" sz="2400" dirty="0">
                <a:solidFill>
                  <a:schemeClr val="tx1">
                    <a:lumMod val="60000"/>
                    <a:lumOff val="40000"/>
                  </a:schemeClr>
                </a:solidFill>
                <a:latin typeface="ColaborateLight" panose="02000503040000020004" pitchFamily="2" charset="0"/>
              </a:rPr>
              <a:t>record</a:t>
            </a:r>
            <a:r>
              <a:rPr lang="en-US" sz="2400" dirty="0">
                <a:latin typeface="ColaborateLight" panose="02000503040000020004" pitchFamily="2" charset="0"/>
              </a:rPr>
              <a:t> and </a:t>
            </a:r>
            <a:r>
              <a:rPr lang="en-US" sz="2400" dirty="0">
                <a:solidFill>
                  <a:srgbClr val="00B050"/>
                </a:solidFill>
                <a:latin typeface="ColaborateLight" panose="02000503040000020004" pitchFamily="2" charset="0"/>
              </a:rPr>
              <a:t>use</a:t>
            </a:r>
            <a:r>
              <a:rPr lang="en-US" sz="2400" dirty="0">
                <a:latin typeface="ColaborateLight" panose="02000503040000020004" pitchFamily="2" charset="0"/>
              </a:rPr>
              <a:t> information about current productions </a:t>
            </a:r>
          </a:p>
          <a:p>
            <a:pPr algn="ctr"/>
            <a:r>
              <a:rPr lang="en-US" sz="2400" dirty="0">
                <a:latin typeface="ColaborateLight" panose="02000503040000020004" pitchFamily="2" charset="0"/>
              </a:rPr>
              <a:t>for </a:t>
            </a:r>
            <a:r>
              <a:rPr lang="en-US" sz="2400" dirty="0">
                <a:solidFill>
                  <a:srgbClr val="7030A0"/>
                </a:solidFill>
                <a:latin typeface="ColaborateLight" panose="02000503040000020004" pitchFamily="2" charset="0"/>
              </a:rPr>
              <a:t>estimation</a:t>
            </a:r>
            <a:r>
              <a:rPr lang="en-US" sz="2400" dirty="0">
                <a:latin typeface="ColaborateLight" panose="02000503040000020004" pitchFamily="2" charset="0"/>
              </a:rPr>
              <a:t> of future productions</a:t>
            </a:r>
            <a:endParaRPr lang="ru-RU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189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4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1304"/>
            <a:ext cx="9141942" cy="1004598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DIRAC in JINR</a:t>
            </a:r>
          </a:p>
        </p:txBody>
      </p:sp>
      <p:sp>
        <p:nvSpPr>
          <p:cNvPr id="3" name="Скругленный прямоугольник 81">
            <a:extLst>
              <a:ext uri="{FF2B5EF4-FFF2-40B4-BE49-F238E27FC236}">
                <a16:creationId xmlns:a16="http://schemas.microsoft.com/office/drawing/2014/main" id="{F7624DCA-13EA-E55A-3465-7F241E9405C7}"/>
              </a:ext>
            </a:extLst>
          </p:cNvPr>
          <p:cNvSpPr/>
          <p:nvPr/>
        </p:nvSpPr>
        <p:spPr>
          <a:xfrm>
            <a:off x="6253672" y="2915240"/>
            <a:ext cx="2063515" cy="3308045"/>
          </a:xfrm>
          <a:prstGeom prst="roundRect">
            <a:avLst>
              <a:gd name="adj" fmla="val 6656"/>
            </a:avLst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3">
            <a:extLst>
              <a:ext uri="{FF2B5EF4-FFF2-40B4-BE49-F238E27FC236}">
                <a16:creationId xmlns:a16="http://schemas.microsoft.com/office/drawing/2014/main" id="{8559EB91-FDB7-B42F-B659-594025F17800}"/>
              </a:ext>
            </a:extLst>
          </p:cNvPr>
          <p:cNvGrpSpPr/>
          <p:nvPr/>
        </p:nvGrpSpPr>
        <p:grpSpPr>
          <a:xfrm>
            <a:off x="4238457" y="2936236"/>
            <a:ext cx="960581" cy="1273088"/>
            <a:chOff x="4590326" y="9284375"/>
            <a:chExt cx="842975" cy="1094710"/>
          </a:xfrm>
        </p:grpSpPr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D0BE353B-45E9-E107-8D38-5C7A51E9CC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" t="10195" r="75605" b="11467"/>
            <a:stretch/>
          </p:blipFill>
          <p:spPr bwMode="auto">
            <a:xfrm>
              <a:off x="4590326" y="9535096"/>
              <a:ext cx="819239" cy="843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5" name="Прямоугольник 124">
              <a:extLst>
                <a:ext uri="{FF2B5EF4-FFF2-40B4-BE49-F238E27FC236}">
                  <a16:creationId xmlns:a16="http://schemas.microsoft.com/office/drawing/2014/main" id="{AD5BF96F-C1DF-C34B-005E-019C23378475}"/>
                </a:ext>
              </a:extLst>
            </p:cNvPr>
            <p:cNvSpPr/>
            <p:nvPr/>
          </p:nvSpPr>
          <p:spPr>
            <a:xfrm>
              <a:off x="4597989" y="9321909"/>
              <a:ext cx="811577" cy="1057176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D614D4B8-42DE-E9FD-49DB-87AF0C93F026}"/>
                </a:ext>
              </a:extLst>
            </p:cNvPr>
            <p:cNvSpPr txBox="1"/>
            <p:nvPr/>
          </p:nvSpPr>
          <p:spPr>
            <a:xfrm>
              <a:off x="4602356" y="9284375"/>
              <a:ext cx="830945" cy="304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Tier-1</a:t>
              </a:r>
              <a:endParaRPr lang="ru-RU" sz="1700" dirty="0">
                <a:cs typeface="Times New Roman" panose="02020603050405020304" pitchFamily="18" charset="0"/>
              </a:endParaRPr>
            </a:p>
          </p:txBody>
        </p:sp>
      </p:grpSp>
      <p:grpSp>
        <p:nvGrpSpPr>
          <p:cNvPr id="87" name="Группа 4">
            <a:extLst>
              <a:ext uri="{FF2B5EF4-FFF2-40B4-BE49-F238E27FC236}">
                <a16:creationId xmlns:a16="http://schemas.microsoft.com/office/drawing/2014/main" id="{CB19A4B0-8AF1-FE49-45F2-436AC686F2C4}"/>
              </a:ext>
            </a:extLst>
          </p:cNvPr>
          <p:cNvGrpSpPr/>
          <p:nvPr/>
        </p:nvGrpSpPr>
        <p:grpSpPr>
          <a:xfrm>
            <a:off x="5257184" y="2932130"/>
            <a:ext cx="929208" cy="1277192"/>
            <a:chOff x="5629442" y="9284375"/>
            <a:chExt cx="815443" cy="1098239"/>
          </a:xfrm>
        </p:grpSpPr>
        <p:pic>
          <p:nvPicPr>
            <p:cNvPr id="88" name="Picture 3">
              <a:extLst>
                <a:ext uri="{FF2B5EF4-FFF2-40B4-BE49-F238E27FC236}">
                  <a16:creationId xmlns:a16="http://schemas.microsoft.com/office/drawing/2014/main" id="{7DDD5708-75C7-F351-8F7B-2F90EB5968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87" t="9644" r="50706" b="11467"/>
            <a:stretch/>
          </p:blipFill>
          <p:spPr bwMode="auto">
            <a:xfrm>
              <a:off x="5629442" y="9535096"/>
              <a:ext cx="815442" cy="8475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89" name="Группа 120">
              <a:extLst>
                <a:ext uri="{FF2B5EF4-FFF2-40B4-BE49-F238E27FC236}">
                  <a16:creationId xmlns:a16="http://schemas.microsoft.com/office/drawing/2014/main" id="{A5A701FB-F43D-B280-D532-A48900122DB6}"/>
                </a:ext>
              </a:extLst>
            </p:cNvPr>
            <p:cNvGrpSpPr/>
            <p:nvPr/>
          </p:nvGrpSpPr>
          <p:grpSpPr>
            <a:xfrm>
              <a:off x="5629914" y="9284375"/>
              <a:ext cx="814971" cy="1098239"/>
              <a:chOff x="4597990" y="9284375"/>
              <a:chExt cx="814971" cy="1098239"/>
            </a:xfrm>
          </p:grpSpPr>
          <p:sp>
            <p:nvSpPr>
              <p:cNvPr id="90" name="Прямоугольник 121">
                <a:extLst>
                  <a:ext uri="{FF2B5EF4-FFF2-40B4-BE49-F238E27FC236}">
                    <a16:creationId xmlns:a16="http://schemas.microsoft.com/office/drawing/2014/main" id="{8338428A-EC39-4473-FFC2-177922A4F1F3}"/>
                  </a:ext>
                </a:extLst>
              </p:cNvPr>
              <p:cNvSpPr/>
              <p:nvPr/>
            </p:nvSpPr>
            <p:spPr>
              <a:xfrm>
                <a:off x="4597990" y="9321909"/>
                <a:ext cx="814971" cy="1060705"/>
              </a:xfrm>
              <a:prstGeom prst="rect">
                <a:avLst/>
              </a:prstGeom>
              <a:noFill/>
              <a:ln>
                <a:solidFill>
                  <a:srgbClr val="4F81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85710CE4-316E-4687-72DF-BFD1775DC059}"/>
                  </a:ext>
                </a:extLst>
              </p:cNvPr>
              <p:cNvSpPr txBox="1"/>
              <p:nvPr/>
            </p:nvSpPr>
            <p:spPr>
              <a:xfrm>
                <a:off x="4602356" y="9284375"/>
                <a:ext cx="810605" cy="3043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700" dirty="0">
                    <a:latin typeface="Agency FB" panose="00010606040000040003" pitchFamily="2" charset="0"/>
                    <a:cs typeface="Times New Roman" panose="02020603050405020304" pitchFamily="18" charset="0"/>
                  </a:rPr>
                  <a:t>Tier-2</a:t>
                </a:r>
                <a:endParaRPr lang="ru-RU" sz="1700" dirty="0"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92" name="Группа 7">
            <a:extLst>
              <a:ext uri="{FF2B5EF4-FFF2-40B4-BE49-F238E27FC236}">
                <a16:creationId xmlns:a16="http://schemas.microsoft.com/office/drawing/2014/main" id="{FBD8C6C0-1026-2A8A-E51A-9813C6592822}"/>
              </a:ext>
            </a:extLst>
          </p:cNvPr>
          <p:cNvGrpSpPr/>
          <p:nvPr/>
        </p:nvGrpSpPr>
        <p:grpSpPr>
          <a:xfrm>
            <a:off x="3243587" y="2940214"/>
            <a:ext cx="947243" cy="1275225"/>
            <a:chOff x="7672366" y="9289405"/>
            <a:chExt cx="831270" cy="1096548"/>
          </a:xfrm>
        </p:grpSpPr>
        <p:pic>
          <p:nvPicPr>
            <p:cNvPr id="93" name="Picture 3">
              <a:extLst>
                <a:ext uri="{FF2B5EF4-FFF2-40B4-BE49-F238E27FC236}">
                  <a16:creationId xmlns:a16="http://schemas.microsoft.com/office/drawing/2014/main" id="{022D1375-2B0D-066A-DFDE-8CDE367DDF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19" t="10059" r="25572" b="11466"/>
            <a:stretch/>
          </p:blipFill>
          <p:spPr bwMode="auto">
            <a:xfrm>
              <a:off x="7672367" y="9534526"/>
              <a:ext cx="819239" cy="8514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94" name="Группа 112">
              <a:extLst>
                <a:ext uri="{FF2B5EF4-FFF2-40B4-BE49-F238E27FC236}">
                  <a16:creationId xmlns:a16="http://schemas.microsoft.com/office/drawing/2014/main" id="{1D99C61E-981B-9A67-D9DA-9224A90CB8AF}"/>
                </a:ext>
              </a:extLst>
            </p:cNvPr>
            <p:cNvGrpSpPr/>
            <p:nvPr/>
          </p:nvGrpSpPr>
          <p:grpSpPr>
            <a:xfrm>
              <a:off x="7672366" y="9289405"/>
              <a:ext cx="831270" cy="1088663"/>
              <a:chOff x="4597989" y="9289405"/>
              <a:chExt cx="831270" cy="1088663"/>
            </a:xfrm>
          </p:grpSpPr>
          <p:sp>
            <p:nvSpPr>
              <p:cNvPr id="95" name="Прямоугольник 113">
                <a:extLst>
                  <a:ext uri="{FF2B5EF4-FFF2-40B4-BE49-F238E27FC236}">
                    <a16:creationId xmlns:a16="http://schemas.microsoft.com/office/drawing/2014/main" id="{6F6465BE-1290-0CE0-A601-228DF95A1251}"/>
                  </a:ext>
                </a:extLst>
              </p:cNvPr>
              <p:cNvSpPr/>
              <p:nvPr/>
            </p:nvSpPr>
            <p:spPr>
              <a:xfrm>
                <a:off x="4597989" y="9321909"/>
                <a:ext cx="826903" cy="1056159"/>
              </a:xfrm>
              <a:prstGeom prst="rect">
                <a:avLst/>
              </a:prstGeom>
              <a:noFill/>
              <a:ln>
                <a:solidFill>
                  <a:srgbClr val="4F81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0C30AE39-BEEB-B2AA-54B6-448BB869A592}"/>
                  </a:ext>
                </a:extLst>
              </p:cNvPr>
              <p:cNvSpPr txBox="1"/>
              <p:nvPr/>
            </p:nvSpPr>
            <p:spPr>
              <a:xfrm>
                <a:off x="4602357" y="9289405"/>
                <a:ext cx="826902" cy="304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700" dirty="0">
                    <a:latin typeface="Agency FB" panose="00010606040000040003" pitchFamily="2" charset="0"/>
                    <a:cs typeface="Times New Roman" panose="02020603050405020304" pitchFamily="18" charset="0"/>
                  </a:rPr>
                  <a:t>JINR Cloud</a:t>
                </a:r>
                <a:endParaRPr lang="ru-RU" sz="1700" dirty="0"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97" name="Группа 159">
            <a:extLst>
              <a:ext uri="{FF2B5EF4-FFF2-40B4-BE49-F238E27FC236}">
                <a16:creationId xmlns:a16="http://schemas.microsoft.com/office/drawing/2014/main" id="{B542D787-F974-823D-298A-033662EDDF3E}"/>
              </a:ext>
            </a:extLst>
          </p:cNvPr>
          <p:cNvGrpSpPr/>
          <p:nvPr/>
        </p:nvGrpSpPr>
        <p:grpSpPr>
          <a:xfrm>
            <a:off x="1778109" y="1377912"/>
            <a:ext cx="925714" cy="1272308"/>
            <a:chOff x="2491317" y="2886747"/>
            <a:chExt cx="925714" cy="1272308"/>
          </a:xfrm>
        </p:grpSpPr>
        <p:grpSp>
          <p:nvGrpSpPr>
            <p:cNvPr id="98" name="Группа 105">
              <a:extLst>
                <a:ext uri="{FF2B5EF4-FFF2-40B4-BE49-F238E27FC236}">
                  <a16:creationId xmlns:a16="http://schemas.microsoft.com/office/drawing/2014/main" id="{9DBDE6F4-123D-8D82-D3CB-7EE21E8DAABF}"/>
                </a:ext>
              </a:extLst>
            </p:cNvPr>
            <p:cNvGrpSpPr/>
            <p:nvPr/>
          </p:nvGrpSpPr>
          <p:grpSpPr>
            <a:xfrm>
              <a:off x="2491317" y="2886747"/>
              <a:ext cx="925714" cy="1263139"/>
              <a:chOff x="4588708" y="9295641"/>
              <a:chExt cx="983931" cy="1252379"/>
            </a:xfrm>
          </p:grpSpPr>
          <p:sp>
            <p:nvSpPr>
              <p:cNvPr id="102" name="Прямоугольник 109">
                <a:extLst>
                  <a:ext uri="{FF2B5EF4-FFF2-40B4-BE49-F238E27FC236}">
                    <a16:creationId xmlns:a16="http://schemas.microsoft.com/office/drawing/2014/main" id="{52D19666-F96D-53CF-FFE2-48BBB1C848B6}"/>
                  </a:ext>
                </a:extLst>
              </p:cNvPr>
              <p:cNvSpPr/>
              <p:nvPr/>
            </p:nvSpPr>
            <p:spPr>
              <a:xfrm>
                <a:off x="4597989" y="9321908"/>
                <a:ext cx="974650" cy="1226112"/>
              </a:xfrm>
              <a:prstGeom prst="rect">
                <a:avLst/>
              </a:prstGeom>
              <a:noFill/>
              <a:ln>
                <a:solidFill>
                  <a:srgbClr val="4F81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9D3C193F-46BD-0441-B254-CE39F4A70410}"/>
                  </a:ext>
                </a:extLst>
              </p:cNvPr>
              <p:cNvSpPr txBox="1"/>
              <p:nvPr/>
            </p:nvSpPr>
            <p:spPr>
              <a:xfrm>
                <a:off x="4588708" y="9295641"/>
                <a:ext cx="975065" cy="3051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Agency FB" panose="00010606040000040003" pitchFamily="2" charset="0"/>
                    <a:cs typeface="Times New Roman" panose="02020603050405020304" pitchFamily="18" charset="0"/>
                  </a:rPr>
                  <a:t>NICA cluster</a:t>
                </a:r>
                <a:endParaRPr lang="ru-RU" sz="1400" dirty="0"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9" name="Прямоугольник 106">
              <a:extLst>
                <a:ext uri="{FF2B5EF4-FFF2-40B4-BE49-F238E27FC236}">
                  <a16:creationId xmlns:a16="http://schemas.microsoft.com/office/drawing/2014/main" id="{4DB97108-A199-ED36-2F1C-22D077FA4CFD}"/>
                </a:ext>
              </a:extLst>
            </p:cNvPr>
            <p:cNvSpPr/>
            <p:nvPr/>
          </p:nvSpPr>
          <p:spPr>
            <a:xfrm>
              <a:off x="2500397" y="3174573"/>
              <a:ext cx="916633" cy="984482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100" name="Овал 107">
              <a:extLst>
                <a:ext uri="{FF2B5EF4-FFF2-40B4-BE49-F238E27FC236}">
                  <a16:creationId xmlns:a16="http://schemas.microsoft.com/office/drawing/2014/main" id="{EB588FD9-E91B-15A5-B29F-0D8558E62213}"/>
                </a:ext>
              </a:extLst>
            </p:cNvPr>
            <p:cNvSpPr/>
            <p:nvPr/>
          </p:nvSpPr>
          <p:spPr>
            <a:xfrm>
              <a:off x="2509450" y="3211355"/>
              <a:ext cx="887656" cy="9059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pic>
          <p:nvPicPr>
            <p:cNvPr id="101" name="Picture 4" descr="https://bmn.jinr.ru/wp-content/uploads/2019/08/ncx_cluster.jpg">
              <a:extLst>
                <a:ext uri="{FF2B5EF4-FFF2-40B4-BE49-F238E27FC236}">
                  <a16:creationId xmlns:a16="http://schemas.microsoft.com/office/drawing/2014/main" id="{8025B121-E122-8DB7-D3D9-2C210E4165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00" b="6330"/>
            <a:stretch/>
          </p:blipFill>
          <p:spPr bwMode="auto">
            <a:xfrm>
              <a:off x="2525056" y="3218873"/>
              <a:ext cx="868928" cy="89349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4" name="Группа 10">
            <a:extLst>
              <a:ext uri="{FF2B5EF4-FFF2-40B4-BE49-F238E27FC236}">
                <a16:creationId xmlns:a16="http://schemas.microsoft.com/office/drawing/2014/main" id="{6AD717CA-ED4B-15A9-75EB-EB574AB1379A}"/>
              </a:ext>
            </a:extLst>
          </p:cNvPr>
          <p:cNvGrpSpPr/>
          <p:nvPr/>
        </p:nvGrpSpPr>
        <p:grpSpPr>
          <a:xfrm>
            <a:off x="7303345" y="876534"/>
            <a:ext cx="934890" cy="706793"/>
            <a:chOff x="-9885141" y="3641430"/>
            <a:chExt cx="820428" cy="607761"/>
          </a:xfrm>
        </p:grpSpPr>
        <p:pic>
          <p:nvPicPr>
            <p:cNvPr id="105" name="Рисунок 98">
              <a:extLst>
                <a:ext uri="{FF2B5EF4-FFF2-40B4-BE49-F238E27FC236}">
                  <a16:creationId xmlns:a16="http://schemas.microsoft.com/office/drawing/2014/main" id="{16D269D6-7CF9-BA9A-A273-D31BD7E61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9389075" y="3924829"/>
              <a:ext cx="324362" cy="324362"/>
            </a:xfrm>
            <a:prstGeom prst="rect">
              <a:avLst/>
            </a:prstGeom>
          </p:spPr>
        </p:pic>
        <p:pic>
          <p:nvPicPr>
            <p:cNvPr id="106" name="Рисунок 99">
              <a:extLst>
                <a:ext uri="{FF2B5EF4-FFF2-40B4-BE49-F238E27FC236}">
                  <a16:creationId xmlns:a16="http://schemas.microsoft.com/office/drawing/2014/main" id="{77955B24-0CAE-50F8-8A7B-E7E8016D3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9885141" y="3641430"/>
              <a:ext cx="485304" cy="485304"/>
            </a:xfrm>
            <a:prstGeom prst="rect">
              <a:avLst/>
            </a:prstGeom>
          </p:spPr>
        </p:pic>
      </p:grpSp>
      <p:grpSp>
        <p:nvGrpSpPr>
          <p:cNvPr id="107" name="Группа 11">
            <a:extLst>
              <a:ext uri="{FF2B5EF4-FFF2-40B4-BE49-F238E27FC236}">
                <a16:creationId xmlns:a16="http://schemas.microsoft.com/office/drawing/2014/main" id="{032875C5-0893-D096-8C9A-CDA0FFBD60D1}"/>
              </a:ext>
            </a:extLst>
          </p:cNvPr>
          <p:cNvGrpSpPr/>
          <p:nvPr/>
        </p:nvGrpSpPr>
        <p:grpSpPr>
          <a:xfrm>
            <a:off x="7211067" y="1619728"/>
            <a:ext cx="1169846" cy="599850"/>
            <a:chOff x="-7718063" y="4995352"/>
            <a:chExt cx="1380937" cy="693821"/>
          </a:xfrm>
        </p:grpSpPr>
        <p:pic>
          <p:nvPicPr>
            <p:cNvPr id="108" name="Рисунок 95">
              <a:extLst>
                <a:ext uri="{FF2B5EF4-FFF2-40B4-BE49-F238E27FC236}">
                  <a16:creationId xmlns:a16="http://schemas.microsoft.com/office/drawing/2014/main" id="{0E4D8DE9-F895-4516-C9D0-A0C8778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7718063" y="5048063"/>
              <a:ext cx="552015" cy="637695"/>
            </a:xfrm>
            <a:prstGeom prst="rect">
              <a:avLst/>
            </a:prstGeom>
          </p:spPr>
        </p:pic>
        <p:pic>
          <p:nvPicPr>
            <p:cNvPr id="109" name="Рисунок 96">
              <a:extLst>
                <a:ext uri="{FF2B5EF4-FFF2-40B4-BE49-F238E27FC236}">
                  <a16:creationId xmlns:a16="http://schemas.microsoft.com/office/drawing/2014/main" id="{671F7076-FBD8-46C2-6E70-33E625606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247057" y="5315606"/>
              <a:ext cx="373567" cy="373567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FAF872FD-1D97-004A-A968-BC29DAD5E9A3}"/>
                </a:ext>
              </a:extLst>
            </p:cNvPr>
            <p:cNvSpPr txBox="1"/>
            <p:nvPr/>
          </p:nvSpPr>
          <p:spPr>
            <a:xfrm>
              <a:off x="-7305846" y="4995352"/>
              <a:ext cx="968720" cy="391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gency FB" panose="00010606040000040003" pitchFamily="2" charset="0"/>
                </a:rPr>
                <a:t>MLIT EOS</a:t>
              </a:r>
              <a:endParaRPr lang="ru-RU" sz="1600" dirty="0"/>
            </a:p>
          </p:txBody>
        </p:sp>
      </p:grpSp>
      <p:cxnSp>
        <p:nvCxnSpPr>
          <p:cNvPr id="111" name="Прямая со стрелкой 12">
            <a:extLst>
              <a:ext uri="{FF2B5EF4-FFF2-40B4-BE49-F238E27FC236}">
                <a16:creationId xmlns:a16="http://schemas.microsoft.com/office/drawing/2014/main" id="{739F796F-633F-792B-283F-8EBBF4DA3E17}"/>
              </a:ext>
            </a:extLst>
          </p:cNvPr>
          <p:cNvCxnSpPr>
            <a:cxnSpLocks/>
          </p:cNvCxnSpPr>
          <p:nvPr/>
        </p:nvCxnSpPr>
        <p:spPr>
          <a:xfrm flipH="1" flipV="1">
            <a:off x="2891782" y="1489274"/>
            <a:ext cx="1201856" cy="196415"/>
          </a:xfrm>
          <a:prstGeom prst="straightConnector1">
            <a:avLst/>
          </a:prstGeom>
          <a:ln w="57150">
            <a:solidFill>
              <a:srgbClr val="0055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Прямая со стрелкой 16">
            <a:extLst>
              <a:ext uri="{FF2B5EF4-FFF2-40B4-BE49-F238E27FC236}">
                <a16:creationId xmlns:a16="http://schemas.microsoft.com/office/drawing/2014/main" id="{F084AB6F-BCFC-7966-3EC7-7B6EE2B8E760}"/>
              </a:ext>
            </a:extLst>
          </p:cNvPr>
          <p:cNvCxnSpPr>
            <a:cxnSpLocks/>
          </p:cNvCxnSpPr>
          <p:nvPr/>
        </p:nvCxnSpPr>
        <p:spPr>
          <a:xfrm flipH="1">
            <a:off x="3879738" y="2337223"/>
            <a:ext cx="296561" cy="602991"/>
          </a:xfrm>
          <a:prstGeom prst="straightConnector1">
            <a:avLst/>
          </a:prstGeom>
          <a:ln w="57150">
            <a:solidFill>
              <a:srgbClr val="0055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я со стрелкой 18">
            <a:extLst>
              <a:ext uri="{FF2B5EF4-FFF2-40B4-BE49-F238E27FC236}">
                <a16:creationId xmlns:a16="http://schemas.microsoft.com/office/drawing/2014/main" id="{879A07BB-B18E-9E7D-1148-9959E379B3D9}"/>
              </a:ext>
            </a:extLst>
          </p:cNvPr>
          <p:cNvCxnSpPr>
            <a:cxnSpLocks/>
            <a:endCxn id="86" idx="0"/>
          </p:cNvCxnSpPr>
          <p:nvPr/>
        </p:nvCxnSpPr>
        <p:spPr>
          <a:xfrm>
            <a:off x="4725601" y="2385786"/>
            <a:ext cx="1" cy="550450"/>
          </a:xfrm>
          <a:prstGeom prst="straightConnector1">
            <a:avLst/>
          </a:prstGeom>
          <a:ln w="57150">
            <a:solidFill>
              <a:srgbClr val="0055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Прямая со стрелкой 19">
            <a:extLst>
              <a:ext uri="{FF2B5EF4-FFF2-40B4-BE49-F238E27FC236}">
                <a16:creationId xmlns:a16="http://schemas.microsoft.com/office/drawing/2014/main" id="{E351B3F9-FF37-DE9E-2B19-238AFC11C1F0}"/>
              </a:ext>
            </a:extLst>
          </p:cNvPr>
          <p:cNvCxnSpPr>
            <a:cxnSpLocks/>
            <a:endCxn id="91" idx="0"/>
          </p:cNvCxnSpPr>
          <p:nvPr/>
        </p:nvCxnSpPr>
        <p:spPr>
          <a:xfrm>
            <a:off x="5724545" y="2385786"/>
            <a:ext cx="0" cy="546344"/>
          </a:xfrm>
          <a:prstGeom prst="straightConnector1">
            <a:avLst/>
          </a:prstGeom>
          <a:ln w="57150">
            <a:solidFill>
              <a:srgbClr val="0055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я со стрелкой 21">
            <a:extLst>
              <a:ext uri="{FF2B5EF4-FFF2-40B4-BE49-F238E27FC236}">
                <a16:creationId xmlns:a16="http://schemas.microsoft.com/office/drawing/2014/main" id="{E8D76D76-A080-8473-6766-73F8DCF73B3B}"/>
              </a:ext>
            </a:extLst>
          </p:cNvPr>
          <p:cNvCxnSpPr>
            <a:cxnSpLocks/>
          </p:cNvCxnSpPr>
          <p:nvPr/>
        </p:nvCxnSpPr>
        <p:spPr>
          <a:xfrm flipV="1">
            <a:off x="6570688" y="1824036"/>
            <a:ext cx="593606" cy="31521"/>
          </a:xfrm>
          <a:prstGeom prst="straightConnector1">
            <a:avLst/>
          </a:prstGeom>
          <a:ln w="57150">
            <a:solidFill>
              <a:srgbClr val="0055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Прямая со стрелкой 59">
            <a:extLst>
              <a:ext uri="{FF2B5EF4-FFF2-40B4-BE49-F238E27FC236}">
                <a16:creationId xmlns:a16="http://schemas.microsoft.com/office/drawing/2014/main" id="{F7FDD595-330F-87EA-FC26-A7D218F0D90D}"/>
              </a:ext>
            </a:extLst>
          </p:cNvPr>
          <p:cNvCxnSpPr>
            <a:cxnSpLocks/>
          </p:cNvCxnSpPr>
          <p:nvPr/>
        </p:nvCxnSpPr>
        <p:spPr>
          <a:xfrm>
            <a:off x="6539672" y="2017913"/>
            <a:ext cx="599380" cy="409104"/>
          </a:xfrm>
          <a:prstGeom prst="straightConnector1">
            <a:avLst/>
          </a:prstGeom>
          <a:ln w="57150">
            <a:solidFill>
              <a:srgbClr val="0055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Прямая со стрелкой 60">
            <a:extLst>
              <a:ext uri="{FF2B5EF4-FFF2-40B4-BE49-F238E27FC236}">
                <a16:creationId xmlns:a16="http://schemas.microsoft.com/office/drawing/2014/main" id="{C509B024-95CF-1477-D228-A77CFEDFFA2E}"/>
              </a:ext>
            </a:extLst>
          </p:cNvPr>
          <p:cNvCxnSpPr>
            <a:cxnSpLocks/>
          </p:cNvCxnSpPr>
          <p:nvPr/>
        </p:nvCxnSpPr>
        <p:spPr>
          <a:xfrm flipV="1">
            <a:off x="6469192" y="1219870"/>
            <a:ext cx="741875" cy="392033"/>
          </a:xfrm>
          <a:prstGeom prst="straightConnector1">
            <a:avLst/>
          </a:prstGeom>
          <a:ln w="57150">
            <a:solidFill>
              <a:srgbClr val="0055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8" name="Рисунок 61">
            <a:extLst>
              <a:ext uri="{FF2B5EF4-FFF2-40B4-BE49-F238E27FC236}">
                <a16:creationId xmlns:a16="http://schemas.microsoft.com/office/drawing/2014/main" id="{F537B56F-D312-21E8-B1A7-53D55689DD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461" y="5772613"/>
            <a:ext cx="1280379" cy="524402"/>
          </a:xfrm>
          <a:prstGeom prst="rect">
            <a:avLst/>
          </a:prstGeom>
        </p:spPr>
      </p:pic>
      <p:grpSp>
        <p:nvGrpSpPr>
          <p:cNvPr id="119" name="Группа 146">
            <a:extLst>
              <a:ext uri="{FF2B5EF4-FFF2-40B4-BE49-F238E27FC236}">
                <a16:creationId xmlns:a16="http://schemas.microsoft.com/office/drawing/2014/main" id="{6801FBAD-D840-5892-70E2-3D286BFB56E3}"/>
              </a:ext>
            </a:extLst>
          </p:cNvPr>
          <p:cNvGrpSpPr/>
          <p:nvPr/>
        </p:nvGrpSpPr>
        <p:grpSpPr>
          <a:xfrm>
            <a:off x="7312145" y="4555210"/>
            <a:ext cx="948606" cy="1269436"/>
            <a:chOff x="6913650" y="4496243"/>
            <a:chExt cx="948606" cy="1269436"/>
          </a:xfrm>
        </p:grpSpPr>
        <p:grpSp>
          <p:nvGrpSpPr>
            <p:cNvPr id="120" name="Группа 90">
              <a:extLst>
                <a:ext uri="{FF2B5EF4-FFF2-40B4-BE49-F238E27FC236}">
                  <a16:creationId xmlns:a16="http://schemas.microsoft.com/office/drawing/2014/main" id="{8D10B06C-0AE3-5E23-09FE-A841FC78FD03}"/>
                </a:ext>
              </a:extLst>
            </p:cNvPr>
            <p:cNvGrpSpPr/>
            <p:nvPr/>
          </p:nvGrpSpPr>
          <p:grpSpPr>
            <a:xfrm>
              <a:off x="6913997" y="4496243"/>
              <a:ext cx="948259" cy="1262085"/>
              <a:chOff x="4597989" y="9299478"/>
              <a:chExt cx="980372" cy="1248542"/>
            </a:xfrm>
          </p:grpSpPr>
          <p:sp>
            <p:nvSpPr>
              <p:cNvPr id="124" name="Прямоугольник 93">
                <a:extLst>
                  <a:ext uri="{FF2B5EF4-FFF2-40B4-BE49-F238E27FC236}">
                    <a16:creationId xmlns:a16="http://schemas.microsoft.com/office/drawing/2014/main" id="{B567C290-9080-499B-06E4-4EBB8455D580}"/>
                  </a:ext>
                </a:extLst>
              </p:cNvPr>
              <p:cNvSpPr/>
              <p:nvPr/>
            </p:nvSpPr>
            <p:spPr>
              <a:xfrm>
                <a:off x="4597989" y="9321908"/>
                <a:ext cx="974650" cy="12261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4F81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BAA28098-9F96-664E-386B-007E0C4A1347}"/>
                  </a:ext>
                </a:extLst>
              </p:cNvPr>
              <p:cNvSpPr txBox="1"/>
              <p:nvPr/>
            </p:nvSpPr>
            <p:spPr>
              <a:xfrm>
                <a:off x="4603711" y="9299478"/>
                <a:ext cx="974650" cy="280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700" dirty="0">
                    <a:latin typeface="Agency FB" panose="00010606040000040003" pitchFamily="2" charset="0"/>
                    <a:cs typeface="Times New Roman" panose="02020603050405020304" pitchFamily="18" charset="0"/>
                  </a:rPr>
                  <a:t>Polytech</a:t>
                </a:r>
                <a:endParaRPr lang="ru-RU" sz="1700" dirty="0"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1" name="Прямоугольник 91">
              <a:extLst>
                <a:ext uri="{FF2B5EF4-FFF2-40B4-BE49-F238E27FC236}">
                  <a16:creationId xmlns:a16="http://schemas.microsoft.com/office/drawing/2014/main" id="{5D4C8ADF-DB3D-3154-203E-126B9AD02D87}"/>
                </a:ext>
              </a:extLst>
            </p:cNvPr>
            <p:cNvSpPr/>
            <p:nvPr/>
          </p:nvSpPr>
          <p:spPr>
            <a:xfrm>
              <a:off x="6914350" y="4777039"/>
              <a:ext cx="941960" cy="988640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122" name="Овал 92">
              <a:extLst>
                <a:ext uri="{FF2B5EF4-FFF2-40B4-BE49-F238E27FC236}">
                  <a16:creationId xmlns:a16="http://schemas.microsoft.com/office/drawing/2014/main" id="{86008AAD-86C9-A268-7648-6A1F772A3456}"/>
                </a:ext>
              </a:extLst>
            </p:cNvPr>
            <p:cNvSpPr/>
            <p:nvPr/>
          </p:nvSpPr>
          <p:spPr>
            <a:xfrm>
              <a:off x="6923403" y="4813819"/>
              <a:ext cx="912181" cy="92654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123" name="Овал 89">
              <a:extLst>
                <a:ext uri="{FF2B5EF4-FFF2-40B4-BE49-F238E27FC236}">
                  <a16:creationId xmlns:a16="http://schemas.microsoft.com/office/drawing/2014/main" id="{AF0AEA9F-3AE9-2F17-3C4F-89426C28C600}"/>
                </a:ext>
              </a:extLst>
            </p:cNvPr>
            <p:cNvSpPr/>
            <p:nvPr/>
          </p:nvSpPr>
          <p:spPr>
            <a:xfrm>
              <a:off x="6913650" y="4808346"/>
              <a:ext cx="930502" cy="945155"/>
            </a:xfrm>
            <a:prstGeom prst="ellipse">
              <a:avLst/>
            </a:prstGeom>
            <a:blipFill>
              <a:blip r:embed="rId9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</p:grpSp>
      <p:grpSp>
        <p:nvGrpSpPr>
          <p:cNvPr id="126" name="Группа 144">
            <a:extLst>
              <a:ext uri="{FF2B5EF4-FFF2-40B4-BE49-F238E27FC236}">
                <a16:creationId xmlns:a16="http://schemas.microsoft.com/office/drawing/2014/main" id="{979F5044-E4BA-C629-70ED-2BD53CE91196}"/>
              </a:ext>
            </a:extLst>
          </p:cNvPr>
          <p:cNvGrpSpPr/>
          <p:nvPr/>
        </p:nvGrpSpPr>
        <p:grpSpPr>
          <a:xfrm>
            <a:off x="6315733" y="4557793"/>
            <a:ext cx="942266" cy="1265620"/>
            <a:chOff x="2627051" y="2893435"/>
            <a:chExt cx="942266" cy="1265620"/>
          </a:xfrm>
        </p:grpSpPr>
        <p:grpSp>
          <p:nvGrpSpPr>
            <p:cNvPr id="127" name="Группа 83">
              <a:extLst>
                <a:ext uri="{FF2B5EF4-FFF2-40B4-BE49-F238E27FC236}">
                  <a16:creationId xmlns:a16="http://schemas.microsoft.com/office/drawing/2014/main" id="{64302574-5EDD-8A89-029A-5FD82A618B23}"/>
                </a:ext>
              </a:extLst>
            </p:cNvPr>
            <p:cNvGrpSpPr/>
            <p:nvPr/>
          </p:nvGrpSpPr>
          <p:grpSpPr>
            <a:xfrm>
              <a:off x="2627051" y="2893435"/>
              <a:ext cx="942266" cy="1259502"/>
              <a:chOff x="4597683" y="9299478"/>
              <a:chExt cx="974956" cy="1248542"/>
            </a:xfrm>
          </p:grpSpPr>
          <p:sp>
            <p:nvSpPr>
              <p:cNvPr id="132" name="Прямоугольник 86">
                <a:extLst>
                  <a:ext uri="{FF2B5EF4-FFF2-40B4-BE49-F238E27FC236}">
                    <a16:creationId xmlns:a16="http://schemas.microsoft.com/office/drawing/2014/main" id="{2F700DDF-565D-A86B-FCE1-6C74F52D0CEE}"/>
                  </a:ext>
                </a:extLst>
              </p:cNvPr>
              <p:cNvSpPr/>
              <p:nvPr/>
            </p:nvSpPr>
            <p:spPr>
              <a:xfrm>
                <a:off x="4597989" y="9321908"/>
                <a:ext cx="974650" cy="12261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4F81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595E84BC-0581-C96A-C453-90472B800314}"/>
                  </a:ext>
                </a:extLst>
              </p:cNvPr>
              <p:cNvSpPr txBox="1"/>
              <p:nvPr/>
            </p:nvSpPr>
            <p:spPr>
              <a:xfrm>
                <a:off x="4597683" y="9299478"/>
                <a:ext cx="974650" cy="280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700" dirty="0">
                    <a:latin typeface="Agency FB" panose="00010606040000040003" pitchFamily="2" charset="0"/>
                    <a:cs typeface="Times New Roman" panose="02020603050405020304" pitchFamily="18" charset="0"/>
                  </a:rPr>
                  <a:t>MSC</a:t>
                </a:r>
                <a:endParaRPr lang="ru-RU" sz="1700" dirty="0"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28" name="Группа 143">
              <a:extLst>
                <a:ext uri="{FF2B5EF4-FFF2-40B4-BE49-F238E27FC236}">
                  <a16:creationId xmlns:a16="http://schemas.microsoft.com/office/drawing/2014/main" id="{F3B5FA38-7C94-DB7F-656D-780732B6A104}"/>
                </a:ext>
              </a:extLst>
            </p:cNvPr>
            <p:cNvGrpSpPr/>
            <p:nvPr/>
          </p:nvGrpSpPr>
          <p:grpSpPr>
            <a:xfrm>
              <a:off x="2627745" y="3174230"/>
              <a:ext cx="933897" cy="984825"/>
              <a:chOff x="2644244" y="3139651"/>
              <a:chExt cx="1110628" cy="1171193"/>
            </a:xfrm>
          </p:grpSpPr>
          <p:sp>
            <p:nvSpPr>
              <p:cNvPr id="129" name="Прямоугольник 84">
                <a:extLst>
                  <a:ext uri="{FF2B5EF4-FFF2-40B4-BE49-F238E27FC236}">
                    <a16:creationId xmlns:a16="http://schemas.microsoft.com/office/drawing/2014/main" id="{3A9D8745-1352-7F2B-03DD-D0C23616BDAF}"/>
                  </a:ext>
                </a:extLst>
              </p:cNvPr>
              <p:cNvSpPr/>
              <p:nvPr/>
            </p:nvSpPr>
            <p:spPr>
              <a:xfrm>
                <a:off x="2644244" y="3139651"/>
                <a:ext cx="1110628" cy="1171193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sp>
            <p:nvSpPr>
              <p:cNvPr id="130" name="Овал 85">
                <a:extLst>
                  <a:ext uri="{FF2B5EF4-FFF2-40B4-BE49-F238E27FC236}">
                    <a16:creationId xmlns:a16="http://schemas.microsoft.com/office/drawing/2014/main" id="{DD97FCF9-E571-4B0C-D63D-67E383975EDE}"/>
                  </a:ext>
                </a:extLst>
              </p:cNvPr>
              <p:cNvSpPr/>
              <p:nvPr/>
            </p:nvSpPr>
            <p:spPr>
              <a:xfrm>
                <a:off x="2664631" y="3176433"/>
                <a:ext cx="1075517" cy="109763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pic>
            <p:nvPicPr>
              <p:cNvPr id="131" name="Рисунок 82">
                <a:extLst>
                  <a:ext uri="{FF2B5EF4-FFF2-40B4-BE49-F238E27FC236}">
                    <a16:creationId xmlns:a16="http://schemas.microsoft.com/office/drawing/2014/main" id="{B46B602E-604D-1E33-9018-3B20B1B9FE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742263" y="3274985"/>
                <a:ext cx="854518" cy="763922"/>
              </a:xfrm>
              <a:prstGeom prst="rect">
                <a:avLst/>
              </a:prstGeom>
            </p:spPr>
          </p:pic>
        </p:grpSp>
      </p:grpSp>
      <p:grpSp>
        <p:nvGrpSpPr>
          <p:cNvPr id="134" name="Группа 68">
            <a:extLst>
              <a:ext uri="{FF2B5EF4-FFF2-40B4-BE49-F238E27FC236}">
                <a16:creationId xmlns:a16="http://schemas.microsoft.com/office/drawing/2014/main" id="{0A25A10B-290A-702E-440F-B60361DE7B3E}"/>
              </a:ext>
            </a:extLst>
          </p:cNvPr>
          <p:cNvGrpSpPr/>
          <p:nvPr/>
        </p:nvGrpSpPr>
        <p:grpSpPr>
          <a:xfrm>
            <a:off x="4131525" y="1588472"/>
            <a:ext cx="2369766" cy="748751"/>
            <a:chOff x="24928292" y="7418529"/>
            <a:chExt cx="2625574" cy="812861"/>
          </a:xfrm>
        </p:grpSpPr>
        <p:sp>
          <p:nvSpPr>
            <p:cNvPr id="135" name="Скругленный прямоугольник 71">
              <a:extLst>
                <a:ext uri="{FF2B5EF4-FFF2-40B4-BE49-F238E27FC236}">
                  <a16:creationId xmlns:a16="http://schemas.microsoft.com/office/drawing/2014/main" id="{E15E91B1-1B7C-3A3B-7FF1-4C4F434CED6E}"/>
                </a:ext>
              </a:extLst>
            </p:cNvPr>
            <p:cNvSpPr/>
            <p:nvPr/>
          </p:nvSpPr>
          <p:spPr>
            <a:xfrm>
              <a:off x="24928292" y="7418529"/>
              <a:ext cx="2625574" cy="81286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pic>
          <p:nvPicPr>
            <p:cNvPr id="136" name="Рисунок 80">
              <a:extLst>
                <a:ext uri="{FF2B5EF4-FFF2-40B4-BE49-F238E27FC236}">
                  <a16:creationId xmlns:a16="http://schemas.microsoft.com/office/drawing/2014/main" id="{1FE70578-49D7-A98E-9756-FF1CA07EE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01953" y="7438695"/>
              <a:ext cx="2487203" cy="765356"/>
            </a:xfrm>
            <a:prstGeom prst="rect">
              <a:avLst/>
            </a:prstGeom>
          </p:spPr>
        </p:pic>
      </p:grpSp>
      <p:sp>
        <p:nvSpPr>
          <p:cNvPr id="137" name="Скругленный прямоугольник 77">
            <a:extLst>
              <a:ext uri="{FF2B5EF4-FFF2-40B4-BE49-F238E27FC236}">
                <a16:creationId xmlns:a16="http://schemas.microsoft.com/office/drawing/2014/main" id="{ABBB751A-1ED7-84E7-A7F6-C896BB0ECA32}"/>
              </a:ext>
            </a:extLst>
          </p:cNvPr>
          <p:cNvSpPr/>
          <p:nvPr/>
        </p:nvSpPr>
        <p:spPr>
          <a:xfrm>
            <a:off x="3121548" y="853294"/>
            <a:ext cx="5292090" cy="3458310"/>
          </a:xfrm>
          <a:prstGeom prst="roundRect">
            <a:avLst>
              <a:gd name="adj" fmla="val 6656"/>
            </a:avLst>
          </a:prstGeom>
          <a:noFill/>
          <a:ln w="444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55A0"/>
              </a:solidFill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15F41B67-A063-5055-70E5-7B7DAF51F22E}"/>
              </a:ext>
            </a:extLst>
          </p:cNvPr>
          <p:cNvSpPr txBox="1"/>
          <p:nvPr/>
        </p:nvSpPr>
        <p:spPr>
          <a:xfrm>
            <a:off x="2870776" y="863132"/>
            <a:ext cx="3668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4F81BD"/>
                </a:solidFill>
                <a:latin typeface="Agency FB" panose="00010606040000040003" pitchFamily="2" charset="0"/>
              </a:rPr>
              <a:t>MLIT MICC basic facility</a:t>
            </a:r>
            <a:endParaRPr lang="ru-RU" sz="2800" b="1" dirty="0">
              <a:solidFill>
                <a:srgbClr val="4F81BD"/>
              </a:solidFill>
            </a:endParaRPr>
          </a:p>
        </p:txBody>
      </p:sp>
      <p:grpSp>
        <p:nvGrpSpPr>
          <p:cNvPr id="139" name="Группа 129">
            <a:extLst>
              <a:ext uri="{FF2B5EF4-FFF2-40B4-BE49-F238E27FC236}">
                <a16:creationId xmlns:a16="http://schemas.microsoft.com/office/drawing/2014/main" id="{0D2CC946-CB64-ED9C-CB96-D2895A44FC76}"/>
              </a:ext>
            </a:extLst>
          </p:cNvPr>
          <p:cNvGrpSpPr/>
          <p:nvPr/>
        </p:nvGrpSpPr>
        <p:grpSpPr>
          <a:xfrm>
            <a:off x="6316239" y="2932130"/>
            <a:ext cx="1950812" cy="1338989"/>
            <a:chOff x="5911447" y="2800926"/>
            <a:chExt cx="1950812" cy="1338989"/>
          </a:xfrm>
        </p:grpSpPr>
        <p:grpSp>
          <p:nvGrpSpPr>
            <p:cNvPr id="140" name="Группа 69">
              <a:extLst>
                <a:ext uri="{FF2B5EF4-FFF2-40B4-BE49-F238E27FC236}">
                  <a16:creationId xmlns:a16="http://schemas.microsoft.com/office/drawing/2014/main" id="{66A1FA06-8F74-0C22-7650-6EE98E615C78}"/>
                </a:ext>
              </a:extLst>
            </p:cNvPr>
            <p:cNvGrpSpPr/>
            <p:nvPr/>
          </p:nvGrpSpPr>
          <p:grpSpPr>
            <a:xfrm>
              <a:off x="6897859" y="3082407"/>
              <a:ext cx="886770" cy="1057508"/>
              <a:chOff x="29240632" y="9729817"/>
              <a:chExt cx="982494" cy="1148055"/>
            </a:xfrm>
          </p:grpSpPr>
          <p:pic>
            <p:nvPicPr>
              <p:cNvPr id="148" name="Рисунок 76">
                <a:extLst>
                  <a:ext uri="{FF2B5EF4-FFF2-40B4-BE49-F238E27FC236}">
                    <a16:creationId xmlns:a16="http://schemas.microsoft.com/office/drawing/2014/main" id="{7E398572-4038-BEC4-31DB-178F00B380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367886" y="9729817"/>
                <a:ext cx="501777" cy="501776"/>
              </a:xfrm>
              <a:prstGeom prst="rect">
                <a:avLst/>
              </a:prstGeom>
            </p:spPr>
          </p:pic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20C23A16-E7C1-17A2-7C12-EBAE338F8D01}"/>
                  </a:ext>
                </a:extLst>
              </p:cNvPr>
              <p:cNvSpPr txBox="1"/>
              <p:nvPr/>
            </p:nvSpPr>
            <p:spPr>
              <a:xfrm>
                <a:off x="29240632" y="10126082"/>
                <a:ext cx="982494" cy="7517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Lustre</a:t>
                </a:r>
              </a:p>
              <a:p>
                <a:pPr algn="ctr"/>
                <a:r>
                  <a:rPr lang="en-US" sz="1100" dirty="0"/>
                  <a:t>Ultra-fast storage</a:t>
                </a:r>
                <a:endParaRPr lang="ru-RU" sz="1100" dirty="0"/>
              </a:p>
            </p:txBody>
          </p:sp>
          <p:pic>
            <p:nvPicPr>
              <p:cNvPr id="150" name="Рисунок 78">
                <a:extLst>
                  <a:ext uri="{FF2B5EF4-FFF2-40B4-BE49-F238E27FC236}">
                    <a16:creationId xmlns:a16="http://schemas.microsoft.com/office/drawing/2014/main" id="{759D2156-6E60-7138-186F-638D19C888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94311" y="9851380"/>
                <a:ext cx="392754" cy="392752"/>
              </a:xfrm>
              <a:prstGeom prst="rect">
                <a:avLst/>
              </a:prstGeom>
            </p:spPr>
          </p:pic>
        </p:grpSp>
        <p:grpSp>
          <p:nvGrpSpPr>
            <p:cNvPr id="141" name="Группа 128">
              <a:extLst>
                <a:ext uri="{FF2B5EF4-FFF2-40B4-BE49-F238E27FC236}">
                  <a16:creationId xmlns:a16="http://schemas.microsoft.com/office/drawing/2014/main" id="{F7BC942D-C9FE-CF22-D142-15A8B8F912E5}"/>
                </a:ext>
              </a:extLst>
            </p:cNvPr>
            <p:cNvGrpSpPr/>
            <p:nvPr/>
          </p:nvGrpSpPr>
          <p:grpSpPr>
            <a:xfrm>
              <a:off x="5911447" y="2800926"/>
              <a:ext cx="1950812" cy="1277192"/>
              <a:chOff x="5911447" y="2800926"/>
              <a:chExt cx="1950812" cy="1277192"/>
            </a:xfrm>
          </p:grpSpPr>
          <p:grpSp>
            <p:nvGrpSpPr>
              <p:cNvPr id="142" name="Группа 6">
                <a:extLst>
                  <a:ext uri="{FF2B5EF4-FFF2-40B4-BE49-F238E27FC236}">
                    <a16:creationId xmlns:a16="http://schemas.microsoft.com/office/drawing/2014/main" id="{E0BE1BB5-8D88-2765-6F2D-312BCC259011}"/>
                  </a:ext>
                </a:extLst>
              </p:cNvPr>
              <p:cNvGrpSpPr/>
              <p:nvPr/>
            </p:nvGrpSpPr>
            <p:grpSpPr>
              <a:xfrm>
                <a:off x="5916424" y="2800926"/>
                <a:ext cx="1945835" cy="1277192"/>
                <a:chOff x="6645272" y="9284375"/>
                <a:chExt cx="1707601" cy="1098239"/>
              </a:xfrm>
            </p:grpSpPr>
            <p:pic>
              <p:nvPicPr>
                <p:cNvPr id="144" name="Picture 3">
                  <a:extLst>
                    <a:ext uri="{FF2B5EF4-FFF2-40B4-BE49-F238E27FC236}">
                      <a16:creationId xmlns:a16="http://schemas.microsoft.com/office/drawing/2014/main" id="{72F8703A-11E6-1F96-6BFA-421DFE3BC9B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5669" t="7796" r="352" b="14163"/>
                <a:stretch/>
              </p:blipFill>
              <p:spPr bwMode="auto">
                <a:xfrm>
                  <a:off x="6645272" y="9535096"/>
                  <a:ext cx="822436" cy="8475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145" name="Группа 116">
                  <a:extLst>
                    <a:ext uri="{FF2B5EF4-FFF2-40B4-BE49-F238E27FC236}">
                      <a16:creationId xmlns:a16="http://schemas.microsoft.com/office/drawing/2014/main" id="{DDF92690-D2CB-5F5B-2B8D-949B0F4E4211}"/>
                    </a:ext>
                  </a:extLst>
                </p:cNvPr>
                <p:cNvGrpSpPr/>
                <p:nvPr/>
              </p:nvGrpSpPr>
              <p:grpSpPr>
                <a:xfrm>
                  <a:off x="6645608" y="9284375"/>
                  <a:ext cx="1707265" cy="1098239"/>
                  <a:chOff x="4597989" y="9284375"/>
                  <a:chExt cx="1707265" cy="1098239"/>
                </a:xfrm>
              </p:grpSpPr>
              <p:sp>
                <p:nvSpPr>
                  <p:cNvPr id="146" name="Прямоугольник 117">
                    <a:extLst>
                      <a:ext uri="{FF2B5EF4-FFF2-40B4-BE49-F238E27FC236}">
                        <a16:creationId xmlns:a16="http://schemas.microsoft.com/office/drawing/2014/main" id="{1F51DD94-9629-F0AC-1E94-CA099D37FD52}"/>
                      </a:ext>
                    </a:extLst>
                  </p:cNvPr>
                  <p:cNvSpPr/>
                  <p:nvPr/>
                </p:nvSpPr>
                <p:spPr>
                  <a:xfrm>
                    <a:off x="4597989" y="9321909"/>
                    <a:ext cx="1707265" cy="1060705"/>
                  </a:xfrm>
                  <a:prstGeom prst="rect">
                    <a:avLst/>
                  </a:prstGeom>
                  <a:noFill/>
                  <a:ln>
                    <a:solidFill>
                      <a:srgbClr val="4F81B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700"/>
                  </a:p>
                </p:txBody>
              </p:sp>
              <p:sp>
                <p:nvSpPr>
                  <p:cNvPr id="147" name="TextBox 146">
                    <a:extLst>
                      <a:ext uri="{FF2B5EF4-FFF2-40B4-BE49-F238E27FC236}">
                        <a16:creationId xmlns:a16="http://schemas.microsoft.com/office/drawing/2014/main" id="{C27ECA5C-5C4D-2269-60CA-7FAA9FF23FBF}"/>
                      </a:ext>
                    </a:extLst>
                  </p:cNvPr>
                  <p:cNvSpPr txBox="1"/>
                  <p:nvPr/>
                </p:nvSpPr>
                <p:spPr>
                  <a:xfrm>
                    <a:off x="5099571" y="9284375"/>
                    <a:ext cx="974650" cy="28034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700" dirty="0">
                        <a:latin typeface="Agency FB" panose="00010606040000040003" pitchFamily="2" charset="0"/>
                        <a:cs typeface="Times New Roman" panose="02020603050405020304" pitchFamily="18" charset="0"/>
                      </a:rPr>
                      <a:t>Govorun</a:t>
                    </a:r>
                    <a:endParaRPr lang="ru-RU" sz="1700" dirty="0"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cxnSp>
            <p:nvCxnSpPr>
              <p:cNvPr id="143" name="Прямая соединительная линия 72">
                <a:extLst>
                  <a:ext uri="{FF2B5EF4-FFF2-40B4-BE49-F238E27FC236}">
                    <a16:creationId xmlns:a16="http://schemas.microsoft.com/office/drawing/2014/main" id="{157BF54A-63DA-AD7F-319D-C317EC8DDC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1447" y="3087650"/>
                <a:ext cx="1950812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1" name="Группа 138">
            <a:extLst>
              <a:ext uri="{FF2B5EF4-FFF2-40B4-BE49-F238E27FC236}">
                <a16:creationId xmlns:a16="http://schemas.microsoft.com/office/drawing/2014/main" id="{72CA24BC-8075-4FDB-663C-A9B45F13C998}"/>
              </a:ext>
            </a:extLst>
          </p:cNvPr>
          <p:cNvGrpSpPr/>
          <p:nvPr/>
        </p:nvGrpSpPr>
        <p:grpSpPr>
          <a:xfrm>
            <a:off x="7197548" y="2330317"/>
            <a:ext cx="1119639" cy="584923"/>
            <a:chOff x="7545742" y="2290823"/>
            <a:chExt cx="1119639" cy="584923"/>
          </a:xfrm>
        </p:grpSpPr>
        <p:pic>
          <p:nvPicPr>
            <p:cNvPr id="152" name="Рисунок 135">
              <a:extLst>
                <a:ext uri="{FF2B5EF4-FFF2-40B4-BE49-F238E27FC236}">
                  <a16:creationId xmlns:a16="http://schemas.microsoft.com/office/drawing/2014/main" id="{CBF87B47-3EAA-DE03-5D39-E34CF82AF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91682" y="2498531"/>
              <a:ext cx="369615" cy="377215"/>
            </a:xfrm>
            <a:prstGeom prst="rect">
              <a:avLst/>
            </a:prstGeom>
          </p:spPr>
        </p:pic>
        <p:grpSp>
          <p:nvGrpSpPr>
            <p:cNvPr id="153" name="Группа 137">
              <a:extLst>
                <a:ext uri="{FF2B5EF4-FFF2-40B4-BE49-F238E27FC236}">
                  <a16:creationId xmlns:a16="http://schemas.microsoft.com/office/drawing/2014/main" id="{A8254A8B-AE6B-DB66-21CE-22954F98B850}"/>
                </a:ext>
              </a:extLst>
            </p:cNvPr>
            <p:cNvGrpSpPr/>
            <p:nvPr/>
          </p:nvGrpSpPr>
          <p:grpSpPr>
            <a:xfrm>
              <a:off x="7545742" y="2290823"/>
              <a:ext cx="1119639" cy="531170"/>
              <a:chOff x="7545742" y="2290823"/>
              <a:chExt cx="1119639" cy="531170"/>
            </a:xfrm>
          </p:grpSpPr>
          <p:pic>
            <p:nvPicPr>
              <p:cNvPr id="154" name="Рисунок 134">
                <a:extLst>
                  <a:ext uri="{FF2B5EF4-FFF2-40B4-BE49-F238E27FC236}">
                    <a16:creationId xmlns:a16="http://schemas.microsoft.com/office/drawing/2014/main" id="{5A241E71-0FE0-F75A-87A1-5C2A99FAF2C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/>
              <a:srcRect r="68166"/>
              <a:stretch/>
            </p:blipFill>
            <p:spPr>
              <a:xfrm>
                <a:off x="7545742" y="2346292"/>
                <a:ext cx="481667" cy="475701"/>
              </a:xfrm>
              <a:prstGeom prst="rect">
                <a:avLst/>
              </a:prstGeom>
            </p:spPr>
          </p:pic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F88B751B-7F7D-8FDF-9935-39E48DE0AFA8}"/>
                  </a:ext>
                </a:extLst>
              </p:cNvPr>
              <p:cNvSpPr txBox="1"/>
              <p:nvPr/>
            </p:nvSpPr>
            <p:spPr>
              <a:xfrm>
                <a:off x="7844740" y="2290823"/>
                <a:ext cx="82064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Agency FB" panose="00010606040000040003" pitchFamily="2" charset="0"/>
                  </a:rPr>
                  <a:t>MLIT CTA</a:t>
                </a:r>
                <a:endParaRPr lang="ru-RU" sz="1600" dirty="0"/>
              </a:p>
            </p:txBody>
          </p:sp>
        </p:grpSp>
      </p:grpSp>
      <p:grpSp>
        <p:nvGrpSpPr>
          <p:cNvPr id="156" name="Группа 160">
            <a:extLst>
              <a:ext uri="{FF2B5EF4-FFF2-40B4-BE49-F238E27FC236}">
                <a16:creationId xmlns:a16="http://schemas.microsoft.com/office/drawing/2014/main" id="{97E8D563-AE4E-C29D-9478-1272AD9935D1}"/>
              </a:ext>
            </a:extLst>
          </p:cNvPr>
          <p:cNvGrpSpPr/>
          <p:nvPr/>
        </p:nvGrpSpPr>
        <p:grpSpPr>
          <a:xfrm>
            <a:off x="783353" y="1381255"/>
            <a:ext cx="925714" cy="1263139"/>
            <a:chOff x="1496352" y="2886747"/>
            <a:chExt cx="925714" cy="1263139"/>
          </a:xfrm>
        </p:grpSpPr>
        <p:grpSp>
          <p:nvGrpSpPr>
            <p:cNvPr id="157" name="Группа 150">
              <a:extLst>
                <a:ext uri="{FF2B5EF4-FFF2-40B4-BE49-F238E27FC236}">
                  <a16:creationId xmlns:a16="http://schemas.microsoft.com/office/drawing/2014/main" id="{517677AA-0ACD-7380-97FB-B56EA750E325}"/>
                </a:ext>
              </a:extLst>
            </p:cNvPr>
            <p:cNvGrpSpPr/>
            <p:nvPr/>
          </p:nvGrpSpPr>
          <p:grpSpPr>
            <a:xfrm>
              <a:off x="1496352" y="2886747"/>
              <a:ext cx="925714" cy="1263139"/>
              <a:chOff x="4588708" y="9295641"/>
              <a:chExt cx="983931" cy="1252379"/>
            </a:xfrm>
          </p:grpSpPr>
          <p:sp>
            <p:nvSpPr>
              <p:cNvPr id="161" name="Прямоугольник 151">
                <a:extLst>
                  <a:ext uri="{FF2B5EF4-FFF2-40B4-BE49-F238E27FC236}">
                    <a16:creationId xmlns:a16="http://schemas.microsoft.com/office/drawing/2014/main" id="{0C2E8993-1546-043D-7927-1A71FC11B777}"/>
                  </a:ext>
                </a:extLst>
              </p:cNvPr>
              <p:cNvSpPr/>
              <p:nvPr/>
            </p:nvSpPr>
            <p:spPr>
              <a:xfrm>
                <a:off x="4597989" y="9321908"/>
                <a:ext cx="974650" cy="1226112"/>
              </a:xfrm>
              <a:prstGeom prst="rect">
                <a:avLst/>
              </a:prstGeom>
              <a:noFill/>
              <a:ln>
                <a:solidFill>
                  <a:srgbClr val="4F81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31BB12B7-7297-0D82-C17B-0329F2DCB622}"/>
                  </a:ext>
                </a:extLst>
              </p:cNvPr>
              <p:cNvSpPr txBox="1"/>
              <p:nvPr/>
            </p:nvSpPr>
            <p:spPr>
              <a:xfrm>
                <a:off x="4588708" y="9295641"/>
                <a:ext cx="975065" cy="3051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Agency FB" panose="00010606040000040003" pitchFamily="2" charset="0"/>
                    <a:cs typeface="Times New Roman" panose="02020603050405020304" pitchFamily="18" charset="0"/>
                  </a:rPr>
                  <a:t>DDC cluster</a:t>
                </a:r>
                <a:endParaRPr lang="ru-RU" sz="1400" dirty="0"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58" name="Прямоугольник 153">
              <a:extLst>
                <a:ext uri="{FF2B5EF4-FFF2-40B4-BE49-F238E27FC236}">
                  <a16:creationId xmlns:a16="http://schemas.microsoft.com/office/drawing/2014/main" id="{EE65DB27-7FF3-3883-5E42-D7FB769299B2}"/>
                </a:ext>
              </a:extLst>
            </p:cNvPr>
            <p:cNvSpPr/>
            <p:nvPr/>
          </p:nvSpPr>
          <p:spPr>
            <a:xfrm>
              <a:off x="1505432" y="3174573"/>
              <a:ext cx="916633" cy="975312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159" name="Овал 154">
              <a:extLst>
                <a:ext uri="{FF2B5EF4-FFF2-40B4-BE49-F238E27FC236}">
                  <a16:creationId xmlns:a16="http://schemas.microsoft.com/office/drawing/2014/main" id="{BF093691-1800-6146-FD29-6E24282CAA10}"/>
                </a:ext>
              </a:extLst>
            </p:cNvPr>
            <p:cNvSpPr/>
            <p:nvPr/>
          </p:nvSpPr>
          <p:spPr>
            <a:xfrm>
              <a:off x="1514485" y="3211355"/>
              <a:ext cx="887656" cy="9059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E2F893ED-D300-BB9B-3D9E-2865292E995A}"/>
                </a:ext>
              </a:extLst>
            </p:cNvPr>
            <p:cNvSpPr txBox="1"/>
            <p:nvPr/>
          </p:nvSpPr>
          <p:spPr>
            <a:xfrm>
              <a:off x="1499683" y="3265456"/>
              <a:ext cx="91737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DAQ computing</a:t>
              </a:r>
            </a:p>
            <a:p>
              <a:pPr algn="ctr"/>
              <a:r>
                <a:rPr lang="en-US" sz="14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farm</a:t>
              </a:r>
              <a:endParaRPr lang="ru-RU" sz="1400" dirty="0">
                <a:cs typeface="Times New Roman" panose="02020603050405020304" pitchFamily="18" charset="0"/>
              </a:endParaRPr>
            </a:p>
          </p:txBody>
        </p:sp>
      </p:grpSp>
      <p:sp>
        <p:nvSpPr>
          <p:cNvPr id="163" name="Скругленный прямоугольник 77">
            <a:extLst>
              <a:ext uri="{FF2B5EF4-FFF2-40B4-BE49-F238E27FC236}">
                <a16:creationId xmlns:a16="http://schemas.microsoft.com/office/drawing/2014/main" id="{4CF1D8C9-D486-76EA-AE85-76E71910DA0F}"/>
              </a:ext>
            </a:extLst>
          </p:cNvPr>
          <p:cNvSpPr/>
          <p:nvPr/>
        </p:nvSpPr>
        <p:spPr>
          <a:xfrm>
            <a:off x="707912" y="864320"/>
            <a:ext cx="2078571" cy="1847798"/>
          </a:xfrm>
          <a:prstGeom prst="roundRect">
            <a:avLst>
              <a:gd name="adj" fmla="val 6656"/>
            </a:avLst>
          </a:prstGeom>
          <a:noFill/>
          <a:ln w="444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55A0"/>
              </a:solidFill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88EA6C11-696F-A3EC-D6E0-D86C26DFFDAF}"/>
              </a:ext>
            </a:extLst>
          </p:cNvPr>
          <p:cNvSpPr txBox="1"/>
          <p:nvPr/>
        </p:nvSpPr>
        <p:spPr>
          <a:xfrm>
            <a:off x="759810" y="882780"/>
            <a:ext cx="1976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4F81BD"/>
                </a:solidFill>
                <a:latin typeface="Agency FB" panose="00010606040000040003" pitchFamily="2" charset="0"/>
              </a:rPr>
              <a:t>LHEP resources</a:t>
            </a:r>
            <a:endParaRPr lang="ru-RU" sz="2400" b="1" dirty="0">
              <a:solidFill>
                <a:srgbClr val="4F81BD"/>
              </a:solidFill>
            </a:endParaRPr>
          </a:p>
        </p:txBody>
      </p:sp>
      <p:grpSp>
        <p:nvGrpSpPr>
          <p:cNvPr id="165" name="Группа 175">
            <a:extLst>
              <a:ext uri="{FF2B5EF4-FFF2-40B4-BE49-F238E27FC236}">
                <a16:creationId xmlns:a16="http://schemas.microsoft.com/office/drawing/2014/main" id="{5D387BBB-6BFD-FE49-2323-FB426E5343BD}"/>
              </a:ext>
            </a:extLst>
          </p:cNvPr>
          <p:cNvGrpSpPr/>
          <p:nvPr/>
        </p:nvGrpSpPr>
        <p:grpSpPr>
          <a:xfrm>
            <a:off x="1778109" y="3485384"/>
            <a:ext cx="933426" cy="1260019"/>
            <a:chOff x="2361326" y="2899037"/>
            <a:chExt cx="933426" cy="1260019"/>
          </a:xfrm>
        </p:grpSpPr>
        <p:grpSp>
          <p:nvGrpSpPr>
            <p:cNvPr id="166" name="Группа 170">
              <a:extLst>
                <a:ext uri="{FF2B5EF4-FFF2-40B4-BE49-F238E27FC236}">
                  <a16:creationId xmlns:a16="http://schemas.microsoft.com/office/drawing/2014/main" id="{BE73AEE3-6623-680A-4B2E-6E1D089878E8}"/>
                </a:ext>
              </a:extLst>
            </p:cNvPr>
            <p:cNvGrpSpPr/>
            <p:nvPr/>
          </p:nvGrpSpPr>
          <p:grpSpPr>
            <a:xfrm>
              <a:off x="2361326" y="2899037"/>
              <a:ext cx="933426" cy="1260019"/>
              <a:chOff x="4597989" y="9303549"/>
              <a:chExt cx="974650" cy="1244471"/>
            </a:xfrm>
          </p:grpSpPr>
          <p:sp>
            <p:nvSpPr>
              <p:cNvPr id="170" name="Прямоугольник 173">
                <a:extLst>
                  <a:ext uri="{FF2B5EF4-FFF2-40B4-BE49-F238E27FC236}">
                    <a16:creationId xmlns:a16="http://schemas.microsoft.com/office/drawing/2014/main" id="{53364647-81FF-B701-F4E0-4EA605E68C3C}"/>
                  </a:ext>
                </a:extLst>
              </p:cNvPr>
              <p:cNvSpPr/>
              <p:nvPr/>
            </p:nvSpPr>
            <p:spPr>
              <a:xfrm>
                <a:off x="4597989" y="9321908"/>
                <a:ext cx="974650" cy="1226112"/>
              </a:xfrm>
              <a:prstGeom prst="rect">
                <a:avLst/>
              </a:prstGeom>
              <a:noFill/>
              <a:ln>
                <a:solidFill>
                  <a:srgbClr val="4F81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1B8C659D-10AE-C98F-9238-8AD9D0E56897}"/>
                  </a:ext>
                </a:extLst>
              </p:cNvPr>
              <p:cNvSpPr txBox="1"/>
              <p:nvPr/>
            </p:nvSpPr>
            <p:spPr>
              <a:xfrm>
                <a:off x="4935331" y="9303549"/>
                <a:ext cx="628440" cy="3495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700" dirty="0">
                    <a:latin typeface="Agency FB" panose="00010606040000040003" pitchFamily="2" charset="0"/>
                    <a:cs typeface="Times New Roman" panose="02020603050405020304" pitchFamily="18" charset="0"/>
                  </a:rPr>
                  <a:t>MEPHI</a:t>
                </a:r>
                <a:endParaRPr lang="ru-RU" sz="1700" dirty="0"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7" name="Прямоугольник 171">
              <a:extLst>
                <a:ext uri="{FF2B5EF4-FFF2-40B4-BE49-F238E27FC236}">
                  <a16:creationId xmlns:a16="http://schemas.microsoft.com/office/drawing/2014/main" id="{01045F24-3045-1E99-0EDF-4C2F27F6E781}"/>
                </a:ext>
              </a:extLst>
            </p:cNvPr>
            <p:cNvSpPr/>
            <p:nvPr/>
          </p:nvSpPr>
          <p:spPr>
            <a:xfrm>
              <a:off x="2361675" y="3175096"/>
              <a:ext cx="933077" cy="983960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168" name="Овал 172">
              <a:extLst>
                <a:ext uri="{FF2B5EF4-FFF2-40B4-BE49-F238E27FC236}">
                  <a16:creationId xmlns:a16="http://schemas.microsoft.com/office/drawing/2014/main" id="{8DBFB6AF-59A6-5E37-62D4-DD52D9AF5275}"/>
                </a:ext>
              </a:extLst>
            </p:cNvPr>
            <p:cNvSpPr/>
            <p:nvPr/>
          </p:nvSpPr>
          <p:spPr>
            <a:xfrm>
              <a:off x="2370728" y="3211876"/>
              <a:ext cx="903580" cy="92215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169" name="Овал 169">
              <a:extLst>
                <a:ext uri="{FF2B5EF4-FFF2-40B4-BE49-F238E27FC236}">
                  <a16:creationId xmlns:a16="http://schemas.microsoft.com/office/drawing/2014/main" id="{90FD48BB-8482-A18B-172B-325E7F13DFEF}"/>
                </a:ext>
              </a:extLst>
            </p:cNvPr>
            <p:cNvSpPr/>
            <p:nvPr/>
          </p:nvSpPr>
          <p:spPr>
            <a:xfrm>
              <a:off x="2400258" y="3256927"/>
              <a:ext cx="857262" cy="857262"/>
            </a:xfrm>
            <a:prstGeom prst="ellipse">
              <a:avLst/>
            </a:prstGeom>
            <a:blipFill>
              <a:blip r:embed="rId1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72" name="Прямая со стрелкой 186">
            <a:extLst>
              <a:ext uri="{FF2B5EF4-FFF2-40B4-BE49-F238E27FC236}">
                <a16:creationId xmlns:a16="http://schemas.microsoft.com/office/drawing/2014/main" id="{0A28B80D-3521-B35B-E98F-DA4E52984E7E}"/>
              </a:ext>
            </a:extLst>
          </p:cNvPr>
          <p:cNvCxnSpPr>
            <a:cxnSpLocks/>
          </p:cNvCxnSpPr>
          <p:nvPr/>
        </p:nvCxnSpPr>
        <p:spPr>
          <a:xfrm>
            <a:off x="6442885" y="2388256"/>
            <a:ext cx="335418" cy="500224"/>
          </a:xfrm>
          <a:prstGeom prst="straightConnector1">
            <a:avLst/>
          </a:prstGeom>
          <a:ln w="57150">
            <a:solidFill>
              <a:srgbClr val="0055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3" name="Группа 192">
            <a:extLst>
              <a:ext uri="{FF2B5EF4-FFF2-40B4-BE49-F238E27FC236}">
                <a16:creationId xmlns:a16="http://schemas.microsoft.com/office/drawing/2014/main" id="{9E2C9860-A1C6-B83E-E14D-1907279E8F9D}"/>
              </a:ext>
            </a:extLst>
          </p:cNvPr>
          <p:cNvGrpSpPr/>
          <p:nvPr/>
        </p:nvGrpSpPr>
        <p:grpSpPr>
          <a:xfrm>
            <a:off x="1778109" y="4828080"/>
            <a:ext cx="933426" cy="1260019"/>
            <a:chOff x="4597989" y="9303549"/>
            <a:chExt cx="974650" cy="1244471"/>
          </a:xfrm>
        </p:grpSpPr>
        <p:sp>
          <p:nvSpPr>
            <p:cNvPr id="174" name="Прямоугольник 196">
              <a:extLst>
                <a:ext uri="{FF2B5EF4-FFF2-40B4-BE49-F238E27FC236}">
                  <a16:creationId xmlns:a16="http://schemas.microsoft.com/office/drawing/2014/main" id="{356DD04E-B8AD-A354-2E8B-2D19217C3B0C}"/>
                </a:ext>
              </a:extLst>
            </p:cNvPr>
            <p:cNvSpPr/>
            <p:nvPr/>
          </p:nvSpPr>
          <p:spPr>
            <a:xfrm>
              <a:off x="4597989" y="9321908"/>
              <a:ext cx="974650" cy="1226112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E2BBDEDC-3C35-F014-ED8E-DFAE6D107E39}"/>
                </a:ext>
              </a:extLst>
            </p:cNvPr>
            <p:cNvSpPr txBox="1"/>
            <p:nvPr/>
          </p:nvSpPr>
          <p:spPr>
            <a:xfrm>
              <a:off x="5035366" y="9303549"/>
              <a:ext cx="528405" cy="349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IMDT</a:t>
              </a:r>
              <a:endParaRPr lang="ru-RU" sz="1700" dirty="0">
                <a:cs typeface="Times New Roman" panose="02020603050405020304" pitchFamily="18" charset="0"/>
              </a:endParaRPr>
            </a:p>
          </p:txBody>
        </p:sp>
      </p:grpSp>
      <p:sp>
        <p:nvSpPr>
          <p:cNvPr id="176" name="Прямоугольник 193">
            <a:extLst>
              <a:ext uri="{FF2B5EF4-FFF2-40B4-BE49-F238E27FC236}">
                <a16:creationId xmlns:a16="http://schemas.microsoft.com/office/drawing/2014/main" id="{B961D86B-A673-1BC5-EC4B-A4706683EDF1}"/>
              </a:ext>
            </a:extLst>
          </p:cNvPr>
          <p:cNvSpPr/>
          <p:nvPr/>
        </p:nvSpPr>
        <p:spPr>
          <a:xfrm>
            <a:off x="1778458" y="5104139"/>
            <a:ext cx="933077" cy="983960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00"/>
          </a:p>
        </p:txBody>
      </p:sp>
      <p:pic>
        <p:nvPicPr>
          <p:cNvPr id="177" name="Рисунок 199">
            <a:extLst>
              <a:ext uri="{FF2B5EF4-FFF2-40B4-BE49-F238E27FC236}">
                <a16:creationId xmlns:a16="http://schemas.microsoft.com/office/drawing/2014/main" id="{932C4629-3B25-7EBB-8A91-27784654585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86504" y="5161490"/>
            <a:ext cx="905593" cy="905593"/>
          </a:xfrm>
          <a:prstGeom prst="rect">
            <a:avLst/>
          </a:prstGeom>
        </p:spPr>
      </p:pic>
      <p:pic>
        <p:nvPicPr>
          <p:cNvPr id="178" name="Рисунок 203">
            <a:extLst>
              <a:ext uri="{FF2B5EF4-FFF2-40B4-BE49-F238E27FC236}">
                <a16:creationId xmlns:a16="http://schemas.microsoft.com/office/drawing/2014/main" id="{C540A697-6FC8-79D5-3FD3-BC850E67570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08287" y="4867637"/>
            <a:ext cx="445463" cy="222732"/>
          </a:xfrm>
          <a:prstGeom prst="rect">
            <a:avLst/>
          </a:prstGeom>
        </p:spPr>
      </p:pic>
      <p:cxnSp>
        <p:nvCxnSpPr>
          <p:cNvPr id="179" name="Прямая со стрелкой 204">
            <a:extLst>
              <a:ext uri="{FF2B5EF4-FFF2-40B4-BE49-F238E27FC236}">
                <a16:creationId xmlns:a16="http://schemas.microsoft.com/office/drawing/2014/main" id="{ECA4E09B-4C79-381C-64CD-58306D7F4DDE}"/>
              </a:ext>
            </a:extLst>
          </p:cNvPr>
          <p:cNvCxnSpPr>
            <a:cxnSpLocks/>
          </p:cNvCxnSpPr>
          <p:nvPr/>
        </p:nvCxnSpPr>
        <p:spPr>
          <a:xfrm flipH="1">
            <a:off x="2858209" y="2145696"/>
            <a:ext cx="1235429" cy="834190"/>
          </a:xfrm>
          <a:prstGeom prst="straightConnector1">
            <a:avLst/>
          </a:prstGeom>
          <a:ln w="57150">
            <a:solidFill>
              <a:srgbClr val="0055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Скругленный прямоугольник 77">
            <a:extLst>
              <a:ext uri="{FF2B5EF4-FFF2-40B4-BE49-F238E27FC236}">
                <a16:creationId xmlns:a16="http://schemas.microsoft.com/office/drawing/2014/main" id="{36A6A14F-8CF4-A7CA-BEB3-E1541903B5D7}"/>
              </a:ext>
            </a:extLst>
          </p:cNvPr>
          <p:cNvSpPr/>
          <p:nvPr/>
        </p:nvSpPr>
        <p:spPr>
          <a:xfrm>
            <a:off x="707912" y="2895141"/>
            <a:ext cx="2078571" cy="3308044"/>
          </a:xfrm>
          <a:prstGeom prst="roundRect">
            <a:avLst>
              <a:gd name="adj" fmla="val 6656"/>
            </a:avLst>
          </a:prstGeom>
          <a:noFill/>
          <a:ln w="444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55A0"/>
              </a:solidFill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E2B048C0-2ADD-86D0-A62F-0AD202DC525B}"/>
              </a:ext>
            </a:extLst>
          </p:cNvPr>
          <p:cNvSpPr txBox="1"/>
          <p:nvPr/>
        </p:nvSpPr>
        <p:spPr>
          <a:xfrm>
            <a:off x="755383" y="2863921"/>
            <a:ext cx="1976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F81BD"/>
                </a:solidFill>
                <a:latin typeface="Agency FB" panose="00010606040000040003" pitchFamily="2" charset="0"/>
              </a:rPr>
              <a:t>Other/Collaboration resources</a:t>
            </a:r>
            <a:endParaRPr lang="ru-RU" b="1" dirty="0">
              <a:solidFill>
                <a:srgbClr val="4F81BD"/>
              </a:solidFill>
            </a:endParaRPr>
          </a:p>
        </p:txBody>
      </p:sp>
      <p:grpSp>
        <p:nvGrpSpPr>
          <p:cNvPr id="182" name="Группа 211">
            <a:extLst>
              <a:ext uri="{FF2B5EF4-FFF2-40B4-BE49-F238E27FC236}">
                <a16:creationId xmlns:a16="http://schemas.microsoft.com/office/drawing/2014/main" id="{9A302669-C55B-03F5-DAD2-4BFB06C9BDB6}"/>
              </a:ext>
            </a:extLst>
          </p:cNvPr>
          <p:cNvGrpSpPr/>
          <p:nvPr/>
        </p:nvGrpSpPr>
        <p:grpSpPr>
          <a:xfrm>
            <a:off x="760239" y="3466200"/>
            <a:ext cx="938583" cy="1279203"/>
            <a:chOff x="1319151" y="3409816"/>
            <a:chExt cx="938583" cy="1279203"/>
          </a:xfrm>
        </p:grpSpPr>
        <p:sp>
          <p:nvSpPr>
            <p:cNvPr id="183" name="Прямоугольник 103">
              <a:extLst>
                <a:ext uri="{FF2B5EF4-FFF2-40B4-BE49-F238E27FC236}">
                  <a16:creationId xmlns:a16="http://schemas.microsoft.com/office/drawing/2014/main" id="{F9E80807-2A59-BD4A-4A70-B6ED617BD1BF}"/>
                </a:ext>
              </a:extLst>
            </p:cNvPr>
            <p:cNvSpPr/>
            <p:nvPr/>
          </p:nvSpPr>
          <p:spPr>
            <a:xfrm>
              <a:off x="1319151" y="3441983"/>
              <a:ext cx="931641" cy="1247036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70635CFF-C53F-D3A4-ACC7-D385E8EEE6F0}"/>
                </a:ext>
              </a:extLst>
            </p:cNvPr>
            <p:cNvSpPr txBox="1"/>
            <p:nvPr/>
          </p:nvSpPr>
          <p:spPr>
            <a:xfrm>
              <a:off x="1657350" y="3409816"/>
              <a:ext cx="6003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UNAM</a:t>
              </a:r>
              <a:endParaRPr lang="ru-RU" sz="1600" dirty="0">
                <a:cs typeface="Times New Roman" panose="02020603050405020304" pitchFamily="18" charset="0"/>
              </a:endParaRPr>
            </a:p>
          </p:txBody>
        </p:sp>
        <p:sp>
          <p:nvSpPr>
            <p:cNvPr id="185" name="Прямоугольник 101">
              <a:extLst>
                <a:ext uri="{FF2B5EF4-FFF2-40B4-BE49-F238E27FC236}">
                  <a16:creationId xmlns:a16="http://schemas.microsoft.com/office/drawing/2014/main" id="{3513A27E-700B-DEEC-562A-A88A0BC43B00}"/>
                </a:ext>
              </a:extLst>
            </p:cNvPr>
            <p:cNvSpPr/>
            <p:nvPr/>
          </p:nvSpPr>
          <p:spPr>
            <a:xfrm>
              <a:off x="1321098" y="3701305"/>
              <a:ext cx="936636" cy="987714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pic>
          <p:nvPicPr>
            <p:cNvPr id="186" name="Рисунок 201">
              <a:extLst>
                <a:ext uri="{FF2B5EF4-FFF2-40B4-BE49-F238E27FC236}">
                  <a16:creationId xmlns:a16="http://schemas.microsoft.com/office/drawing/2014/main" id="{82910C7A-4CFD-C103-2D89-05D5353D0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363691" y="3475317"/>
              <a:ext cx="354261" cy="202776"/>
            </a:xfrm>
            <a:prstGeom prst="rect">
              <a:avLst/>
            </a:prstGeom>
          </p:spPr>
        </p:pic>
        <p:sp>
          <p:nvSpPr>
            <p:cNvPr id="187" name="Овал 208">
              <a:extLst>
                <a:ext uri="{FF2B5EF4-FFF2-40B4-BE49-F238E27FC236}">
                  <a16:creationId xmlns:a16="http://schemas.microsoft.com/office/drawing/2014/main" id="{466FA124-602E-BBC3-7844-9673FB709774}"/>
                </a:ext>
              </a:extLst>
            </p:cNvPr>
            <p:cNvSpPr/>
            <p:nvPr/>
          </p:nvSpPr>
          <p:spPr>
            <a:xfrm>
              <a:off x="1331707" y="3741839"/>
              <a:ext cx="903580" cy="92215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pic>
          <p:nvPicPr>
            <p:cNvPr id="188" name="Рисунок 210">
              <a:extLst>
                <a:ext uri="{FF2B5EF4-FFF2-40B4-BE49-F238E27FC236}">
                  <a16:creationId xmlns:a16="http://schemas.microsoft.com/office/drawing/2014/main" id="{12EE8A1A-D791-8AA5-F636-0C42A503B4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l="31619" t="214" r="30821" b="22201"/>
            <a:stretch/>
          </p:blipFill>
          <p:spPr>
            <a:xfrm>
              <a:off x="1438611" y="3783928"/>
              <a:ext cx="715140" cy="830935"/>
            </a:xfrm>
            <a:prstGeom prst="rect">
              <a:avLst/>
            </a:prstGeom>
          </p:spPr>
        </p:pic>
      </p:grpSp>
      <p:grpSp>
        <p:nvGrpSpPr>
          <p:cNvPr id="189" name="Группа 250">
            <a:extLst>
              <a:ext uri="{FF2B5EF4-FFF2-40B4-BE49-F238E27FC236}">
                <a16:creationId xmlns:a16="http://schemas.microsoft.com/office/drawing/2014/main" id="{F512BC07-297B-02CE-87D2-F08E10EAF925}"/>
              </a:ext>
            </a:extLst>
          </p:cNvPr>
          <p:cNvGrpSpPr/>
          <p:nvPr/>
        </p:nvGrpSpPr>
        <p:grpSpPr>
          <a:xfrm>
            <a:off x="3182882" y="5182467"/>
            <a:ext cx="1205433" cy="353943"/>
            <a:chOff x="3727153" y="4759480"/>
            <a:chExt cx="1205433" cy="353943"/>
          </a:xfrm>
        </p:grpSpPr>
        <p:sp>
          <p:nvSpPr>
            <p:cNvPr id="190" name="Прямоугольник 221">
              <a:extLst>
                <a:ext uri="{FF2B5EF4-FFF2-40B4-BE49-F238E27FC236}">
                  <a16:creationId xmlns:a16="http://schemas.microsoft.com/office/drawing/2014/main" id="{A78BAA89-412C-E1FA-5A58-BBFEF7D1EF40}"/>
                </a:ext>
              </a:extLst>
            </p:cNvPr>
            <p:cNvSpPr/>
            <p:nvPr/>
          </p:nvSpPr>
          <p:spPr>
            <a:xfrm>
              <a:off x="3727153" y="4809479"/>
              <a:ext cx="1205433" cy="252411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0416473D-AFDE-F294-6EEE-C8D392ED39A5}"/>
                </a:ext>
              </a:extLst>
            </p:cNvPr>
            <p:cNvSpPr txBox="1"/>
            <p:nvPr/>
          </p:nvSpPr>
          <p:spPr>
            <a:xfrm>
              <a:off x="4189710" y="4759480"/>
              <a:ext cx="74287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IPANAS</a:t>
              </a:r>
              <a:endParaRPr lang="ru-RU" sz="1700" dirty="0">
                <a:cs typeface="Times New Roman" panose="02020603050405020304" pitchFamily="18" charset="0"/>
              </a:endParaRPr>
            </a:p>
          </p:txBody>
        </p:sp>
        <p:pic>
          <p:nvPicPr>
            <p:cNvPr id="192" name="Рисунок 223">
              <a:extLst>
                <a:ext uri="{FF2B5EF4-FFF2-40B4-BE49-F238E27FC236}">
                  <a16:creationId xmlns:a16="http://schemas.microsoft.com/office/drawing/2014/main" id="{36CEE3CF-2523-BCD9-4918-BE8C7F066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9043" y="4840287"/>
              <a:ext cx="379705" cy="189853"/>
            </a:xfrm>
            <a:prstGeom prst="rect">
              <a:avLst/>
            </a:prstGeom>
          </p:spPr>
        </p:pic>
      </p:grpSp>
      <p:grpSp>
        <p:nvGrpSpPr>
          <p:cNvPr id="193" name="Группа 251">
            <a:extLst>
              <a:ext uri="{FF2B5EF4-FFF2-40B4-BE49-F238E27FC236}">
                <a16:creationId xmlns:a16="http://schemas.microsoft.com/office/drawing/2014/main" id="{EC746A4A-8511-D2E8-521F-2B77369730B5}"/>
              </a:ext>
            </a:extLst>
          </p:cNvPr>
          <p:cNvGrpSpPr/>
          <p:nvPr/>
        </p:nvGrpSpPr>
        <p:grpSpPr>
          <a:xfrm>
            <a:off x="3184497" y="5505347"/>
            <a:ext cx="1205433" cy="353943"/>
            <a:chOff x="3724734" y="5162857"/>
            <a:chExt cx="1205433" cy="353943"/>
          </a:xfrm>
        </p:grpSpPr>
        <p:sp>
          <p:nvSpPr>
            <p:cNvPr id="194" name="Прямоугольник 226">
              <a:extLst>
                <a:ext uri="{FF2B5EF4-FFF2-40B4-BE49-F238E27FC236}">
                  <a16:creationId xmlns:a16="http://schemas.microsoft.com/office/drawing/2014/main" id="{E8DD8AB5-76BD-5D5E-BD14-2AC98F432824}"/>
                </a:ext>
              </a:extLst>
            </p:cNvPr>
            <p:cNvSpPr/>
            <p:nvPr/>
          </p:nvSpPr>
          <p:spPr>
            <a:xfrm>
              <a:off x="3724734" y="5212856"/>
              <a:ext cx="1205433" cy="252411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D20528A3-5F11-B12A-05E1-159CA2788FB3}"/>
                </a:ext>
              </a:extLst>
            </p:cNvPr>
            <p:cNvSpPr txBox="1"/>
            <p:nvPr/>
          </p:nvSpPr>
          <p:spPr>
            <a:xfrm>
              <a:off x="4187291" y="5162857"/>
              <a:ext cx="74287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INP</a:t>
              </a:r>
              <a:endParaRPr lang="ru-RU" sz="1700" dirty="0">
                <a:cs typeface="Times New Roman" panose="02020603050405020304" pitchFamily="18" charset="0"/>
              </a:endParaRPr>
            </a:p>
          </p:txBody>
        </p:sp>
        <p:pic>
          <p:nvPicPr>
            <p:cNvPr id="196" name="Рисунок 229">
              <a:extLst>
                <a:ext uri="{FF2B5EF4-FFF2-40B4-BE49-F238E27FC236}">
                  <a16:creationId xmlns:a16="http://schemas.microsoft.com/office/drawing/2014/main" id="{8594EAA3-3402-5C7A-325B-F4A17ACED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398" y="5235429"/>
              <a:ext cx="421580" cy="209967"/>
            </a:xfrm>
            <a:prstGeom prst="rect">
              <a:avLst/>
            </a:prstGeom>
          </p:spPr>
        </p:pic>
      </p:grpSp>
      <p:grpSp>
        <p:nvGrpSpPr>
          <p:cNvPr id="197" name="Группа 252">
            <a:extLst>
              <a:ext uri="{FF2B5EF4-FFF2-40B4-BE49-F238E27FC236}">
                <a16:creationId xmlns:a16="http://schemas.microsoft.com/office/drawing/2014/main" id="{518E68BF-F9F9-AFF3-35AB-2986AC220589}"/>
              </a:ext>
            </a:extLst>
          </p:cNvPr>
          <p:cNvGrpSpPr/>
          <p:nvPr/>
        </p:nvGrpSpPr>
        <p:grpSpPr>
          <a:xfrm>
            <a:off x="3187726" y="5828226"/>
            <a:ext cx="1205433" cy="353943"/>
            <a:chOff x="3725943" y="5566233"/>
            <a:chExt cx="1205433" cy="353943"/>
          </a:xfrm>
        </p:grpSpPr>
        <p:pic>
          <p:nvPicPr>
            <p:cNvPr id="198" name="Рисунок 217">
              <a:extLst>
                <a:ext uri="{FF2B5EF4-FFF2-40B4-BE49-F238E27FC236}">
                  <a16:creationId xmlns:a16="http://schemas.microsoft.com/office/drawing/2014/main" id="{858861FD-6207-56BD-59C2-18E5F51D6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0883" y="5640608"/>
              <a:ext cx="351353" cy="210812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sp>
          <p:nvSpPr>
            <p:cNvPr id="199" name="Прямоугольник 232">
              <a:extLst>
                <a:ext uri="{FF2B5EF4-FFF2-40B4-BE49-F238E27FC236}">
                  <a16:creationId xmlns:a16="http://schemas.microsoft.com/office/drawing/2014/main" id="{223C18FD-6215-9A3C-D198-D7D0081CCCB8}"/>
                </a:ext>
              </a:extLst>
            </p:cNvPr>
            <p:cNvSpPr/>
            <p:nvPr/>
          </p:nvSpPr>
          <p:spPr>
            <a:xfrm>
              <a:off x="3725943" y="5616232"/>
              <a:ext cx="1205433" cy="252411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18917B58-B5A3-C918-ECB0-2C2C12F55688}"/>
                </a:ext>
              </a:extLst>
            </p:cNvPr>
            <p:cNvSpPr txBox="1"/>
            <p:nvPr/>
          </p:nvSpPr>
          <p:spPr>
            <a:xfrm>
              <a:off x="4188500" y="5566233"/>
              <a:ext cx="74287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INRNE</a:t>
              </a:r>
              <a:endParaRPr lang="ru-RU" sz="1700" dirty="0">
                <a:cs typeface="Times New Roman" panose="02020603050405020304" pitchFamily="18" charset="0"/>
              </a:endParaRPr>
            </a:p>
          </p:txBody>
        </p:sp>
      </p:grpSp>
      <p:grpSp>
        <p:nvGrpSpPr>
          <p:cNvPr id="201" name="Группа 253">
            <a:extLst>
              <a:ext uri="{FF2B5EF4-FFF2-40B4-BE49-F238E27FC236}">
                <a16:creationId xmlns:a16="http://schemas.microsoft.com/office/drawing/2014/main" id="{3B56377B-82C5-B751-3670-FA1C7FB3C616}"/>
              </a:ext>
            </a:extLst>
          </p:cNvPr>
          <p:cNvGrpSpPr/>
          <p:nvPr/>
        </p:nvGrpSpPr>
        <p:grpSpPr>
          <a:xfrm>
            <a:off x="4502782" y="5828226"/>
            <a:ext cx="1205433" cy="353943"/>
            <a:chOff x="3723525" y="5969609"/>
            <a:chExt cx="1205433" cy="353943"/>
          </a:xfrm>
        </p:grpSpPr>
        <p:pic>
          <p:nvPicPr>
            <p:cNvPr id="202" name="Рисунок 219">
              <a:extLst>
                <a:ext uri="{FF2B5EF4-FFF2-40B4-BE49-F238E27FC236}">
                  <a16:creationId xmlns:a16="http://schemas.microsoft.com/office/drawing/2014/main" id="{85FDDF76-216F-D6A6-96E8-ECA4630B0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6017" y="6035323"/>
              <a:ext cx="441960" cy="220980"/>
            </a:xfrm>
            <a:prstGeom prst="rect">
              <a:avLst/>
            </a:prstGeom>
          </p:spPr>
        </p:pic>
        <p:sp>
          <p:nvSpPr>
            <p:cNvPr id="203" name="Прямоугольник 240">
              <a:extLst>
                <a:ext uri="{FF2B5EF4-FFF2-40B4-BE49-F238E27FC236}">
                  <a16:creationId xmlns:a16="http://schemas.microsoft.com/office/drawing/2014/main" id="{43733DD8-2433-A34D-0B39-DEAB8DDF3A1C}"/>
                </a:ext>
              </a:extLst>
            </p:cNvPr>
            <p:cNvSpPr/>
            <p:nvPr/>
          </p:nvSpPr>
          <p:spPr>
            <a:xfrm>
              <a:off x="3723525" y="6019608"/>
              <a:ext cx="1205433" cy="252411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B9B6DDE9-EDC5-E7D9-8243-7A70AD768D5F}"/>
                </a:ext>
              </a:extLst>
            </p:cNvPr>
            <p:cNvSpPr txBox="1"/>
            <p:nvPr/>
          </p:nvSpPr>
          <p:spPr>
            <a:xfrm>
              <a:off x="4186082" y="5969609"/>
              <a:ext cx="74287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INP</a:t>
              </a:r>
              <a:endParaRPr lang="ru-RU" sz="1700" dirty="0">
                <a:cs typeface="Times New Roman" panose="02020603050405020304" pitchFamily="18" charset="0"/>
              </a:endParaRPr>
            </a:p>
          </p:txBody>
        </p:sp>
      </p:grpSp>
      <p:grpSp>
        <p:nvGrpSpPr>
          <p:cNvPr id="205" name="Группа 249">
            <a:extLst>
              <a:ext uri="{FF2B5EF4-FFF2-40B4-BE49-F238E27FC236}">
                <a16:creationId xmlns:a16="http://schemas.microsoft.com/office/drawing/2014/main" id="{4ABE64C6-6798-6D98-B330-A95B815217CB}"/>
              </a:ext>
            </a:extLst>
          </p:cNvPr>
          <p:cNvGrpSpPr/>
          <p:nvPr/>
        </p:nvGrpSpPr>
        <p:grpSpPr>
          <a:xfrm>
            <a:off x="3186112" y="4859587"/>
            <a:ext cx="1205433" cy="353943"/>
            <a:chOff x="3727160" y="4384681"/>
            <a:chExt cx="1205433" cy="353943"/>
          </a:xfrm>
        </p:grpSpPr>
        <p:pic>
          <p:nvPicPr>
            <p:cNvPr id="206" name="Рисунок 218">
              <a:extLst>
                <a:ext uri="{FF2B5EF4-FFF2-40B4-BE49-F238E27FC236}">
                  <a16:creationId xmlns:a16="http://schemas.microsoft.com/office/drawing/2014/main" id="{D2FA4E5B-E5B3-8C99-9383-7351ED334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4794" y="4446713"/>
              <a:ext cx="326208" cy="217472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sp>
          <p:nvSpPr>
            <p:cNvPr id="207" name="Прямоугольник 246">
              <a:extLst>
                <a:ext uri="{FF2B5EF4-FFF2-40B4-BE49-F238E27FC236}">
                  <a16:creationId xmlns:a16="http://schemas.microsoft.com/office/drawing/2014/main" id="{79CFA308-9B7B-E6BA-3C30-82FA4D00B296}"/>
                </a:ext>
              </a:extLst>
            </p:cNvPr>
            <p:cNvSpPr/>
            <p:nvPr/>
          </p:nvSpPr>
          <p:spPr>
            <a:xfrm>
              <a:off x="3727160" y="4434593"/>
              <a:ext cx="1205433" cy="252411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3DA9AD10-A4E3-6CAD-3F0C-47DF2F197227}"/>
                </a:ext>
              </a:extLst>
            </p:cNvPr>
            <p:cNvSpPr txBox="1"/>
            <p:nvPr/>
          </p:nvSpPr>
          <p:spPr>
            <a:xfrm>
              <a:off x="4184873" y="4384681"/>
              <a:ext cx="74287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NOSU</a:t>
              </a:r>
              <a:endParaRPr lang="ru-RU" sz="1700" dirty="0">
                <a:cs typeface="Times New Roman" panose="02020603050405020304" pitchFamily="18" charset="0"/>
              </a:endParaRPr>
            </a:p>
          </p:txBody>
        </p:sp>
      </p:grpSp>
      <p:grpSp>
        <p:nvGrpSpPr>
          <p:cNvPr id="209" name="Группа 262">
            <a:extLst>
              <a:ext uri="{FF2B5EF4-FFF2-40B4-BE49-F238E27FC236}">
                <a16:creationId xmlns:a16="http://schemas.microsoft.com/office/drawing/2014/main" id="{241E1C73-BB4D-AFB0-879B-DB337F60717D}"/>
              </a:ext>
            </a:extLst>
          </p:cNvPr>
          <p:cNvGrpSpPr/>
          <p:nvPr/>
        </p:nvGrpSpPr>
        <p:grpSpPr>
          <a:xfrm>
            <a:off x="4504519" y="4527573"/>
            <a:ext cx="1205433" cy="353943"/>
            <a:chOff x="5065167" y="4356103"/>
            <a:chExt cx="1205433" cy="353943"/>
          </a:xfrm>
        </p:grpSpPr>
        <p:pic>
          <p:nvPicPr>
            <p:cNvPr id="210" name="Рисунок 255">
              <a:extLst>
                <a:ext uri="{FF2B5EF4-FFF2-40B4-BE49-F238E27FC236}">
                  <a16:creationId xmlns:a16="http://schemas.microsoft.com/office/drawing/2014/main" id="{EC2E5BBC-B485-ACF7-A181-1CE4CBE77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5093989" y="4432351"/>
              <a:ext cx="371764" cy="185882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sp>
          <p:nvSpPr>
            <p:cNvPr id="211" name="Прямоугольник 260">
              <a:extLst>
                <a:ext uri="{FF2B5EF4-FFF2-40B4-BE49-F238E27FC236}">
                  <a16:creationId xmlns:a16="http://schemas.microsoft.com/office/drawing/2014/main" id="{29720BBA-74BC-7E96-FFE7-A152A097EF7D}"/>
                </a:ext>
              </a:extLst>
            </p:cNvPr>
            <p:cNvSpPr/>
            <p:nvPr/>
          </p:nvSpPr>
          <p:spPr>
            <a:xfrm>
              <a:off x="5065167" y="4406102"/>
              <a:ext cx="1205433" cy="252411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F77E0C16-58DC-71F4-0975-6C5023938769}"/>
                </a:ext>
              </a:extLst>
            </p:cNvPr>
            <p:cNvSpPr txBox="1"/>
            <p:nvPr/>
          </p:nvSpPr>
          <p:spPr>
            <a:xfrm>
              <a:off x="5527724" y="4356103"/>
              <a:ext cx="74287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INP</a:t>
              </a:r>
              <a:endParaRPr lang="ru-RU" sz="1700" dirty="0">
                <a:cs typeface="Times New Roman" panose="02020603050405020304" pitchFamily="18" charset="0"/>
              </a:endParaRPr>
            </a:p>
          </p:txBody>
        </p:sp>
      </p:grpSp>
      <p:grpSp>
        <p:nvGrpSpPr>
          <p:cNvPr id="213" name="Группа 271">
            <a:extLst>
              <a:ext uri="{FF2B5EF4-FFF2-40B4-BE49-F238E27FC236}">
                <a16:creationId xmlns:a16="http://schemas.microsoft.com/office/drawing/2014/main" id="{96109503-6A27-BE19-F26D-E99BEF08C919}"/>
              </a:ext>
            </a:extLst>
          </p:cNvPr>
          <p:cNvGrpSpPr/>
          <p:nvPr/>
        </p:nvGrpSpPr>
        <p:grpSpPr>
          <a:xfrm>
            <a:off x="4506255" y="4860489"/>
            <a:ext cx="1205433" cy="353943"/>
            <a:chOff x="5065167" y="4689019"/>
            <a:chExt cx="1205433" cy="353943"/>
          </a:xfrm>
        </p:grpSpPr>
        <p:pic>
          <p:nvPicPr>
            <p:cNvPr id="214" name="Рисунок 257">
              <a:extLst>
                <a:ext uri="{FF2B5EF4-FFF2-40B4-BE49-F238E27FC236}">
                  <a16:creationId xmlns:a16="http://schemas.microsoft.com/office/drawing/2014/main" id="{2AC7DE5B-5F81-1055-EEFA-02792EE1F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5113624" y="4765487"/>
              <a:ext cx="297636" cy="198821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sp>
          <p:nvSpPr>
            <p:cNvPr id="215" name="Прямоугольник 265">
              <a:extLst>
                <a:ext uri="{FF2B5EF4-FFF2-40B4-BE49-F238E27FC236}">
                  <a16:creationId xmlns:a16="http://schemas.microsoft.com/office/drawing/2014/main" id="{D9EDA69C-21D1-79E9-23DE-DF2F0B8A8AB4}"/>
                </a:ext>
              </a:extLst>
            </p:cNvPr>
            <p:cNvSpPr/>
            <p:nvPr/>
          </p:nvSpPr>
          <p:spPr>
            <a:xfrm>
              <a:off x="5065167" y="4739018"/>
              <a:ext cx="1205433" cy="252411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15A9B310-F4CD-6226-D751-EE058334841B}"/>
                </a:ext>
              </a:extLst>
            </p:cNvPr>
            <p:cNvSpPr txBox="1"/>
            <p:nvPr/>
          </p:nvSpPr>
          <p:spPr>
            <a:xfrm>
              <a:off x="5527724" y="4689019"/>
              <a:ext cx="74287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ASRT</a:t>
              </a:r>
            </a:p>
          </p:txBody>
        </p:sp>
      </p:grpSp>
      <p:grpSp>
        <p:nvGrpSpPr>
          <p:cNvPr id="217" name="Группа 267">
            <a:extLst>
              <a:ext uri="{FF2B5EF4-FFF2-40B4-BE49-F238E27FC236}">
                <a16:creationId xmlns:a16="http://schemas.microsoft.com/office/drawing/2014/main" id="{01F37DE4-E790-E2AF-8702-8E6635A2FE10}"/>
              </a:ext>
            </a:extLst>
          </p:cNvPr>
          <p:cNvGrpSpPr/>
          <p:nvPr/>
        </p:nvGrpSpPr>
        <p:grpSpPr>
          <a:xfrm>
            <a:off x="4501045" y="5185266"/>
            <a:ext cx="1205433" cy="353943"/>
            <a:chOff x="3722316" y="4356103"/>
            <a:chExt cx="1205433" cy="353943"/>
          </a:xfrm>
        </p:grpSpPr>
        <p:pic>
          <p:nvPicPr>
            <p:cNvPr id="218" name="Рисунок 268">
              <a:extLst>
                <a:ext uri="{FF2B5EF4-FFF2-40B4-BE49-F238E27FC236}">
                  <a16:creationId xmlns:a16="http://schemas.microsoft.com/office/drawing/2014/main" id="{2B5920E9-60BF-9CBD-9F2C-A164AF453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4794" y="4421204"/>
              <a:ext cx="326208" cy="217472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sp>
          <p:nvSpPr>
            <p:cNvPr id="219" name="Прямоугольник 269">
              <a:extLst>
                <a:ext uri="{FF2B5EF4-FFF2-40B4-BE49-F238E27FC236}">
                  <a16:creationId xmlns:a16="http://schemas.microsoft.com/office/drawing/2014/main" id="{9FC09A0E-6287-B53A-DDCC-ECEFA6D2044A}"/>
                </a:ext>
              </a:extLst>
            </p:cNvPr>
            <p:cNvSpPr/>
            <p:nvPr/>
          </p:nvSpPr>
          <p:spPr>
            <a:xfrm>
              <a:off x="3722316" y="4406102"/>
              <a:ext cx="1205433" cy="252411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53135424-8B71-22A8-F8EA-F95CF22022F8}"/>
                </a:ext>
              </a:extLst>
            </p:cNvPr>
            <p:cNvSpPr txBox="1"/>
            <p:nvPr/>
          </p:nvSpPr>
          <p:spPr>
            <a:xfrm>
              <a:off x="4184873" y="4356103"/>
              <a:ext cx="74287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PRUE</a:t>
              </a:r>
              <a:endParaRPr lang="ru-RU" sz="1700" dirty="0">
                <a:cs typeface="Times New Roman" panose="02020603050405020304" pitchFamily="18" charset="0"/>
              </a:endParaRPr>
            </a:p>
          </p:txBody>
        </p:sp>
      </p:grpSp>
      <p:grpSp>
        <p:nvGrpSpPr>
          <p:cNvPr id="221" name="Группа 272">
            <a:extLst>
              <a:ext uri="{FF2B5EF4-FFF2-40B4-BE49-F238E27FC236}">
                <a16:creationId xmlns:a16="http://schemas.microsoft.com/office/drawing/2014/main" id="{CFE26F72-E12D-BE19-195A-8633016BF67B}"/>
              </a:ext>
            </a:extLst>
          </p:cNvPr>
          <p:cNvGrpSpPr/>
          <p:nvPr/>
        </p:nvGrpSpPr>
        <p:grpSpPr>
          <a:xfrm>
            <a:off x="4499308" y="5518290"/>
            <a:ext cx="1205433" cy="353943"/>
            <a:chOff x="3725943" y="5566233"/>
            <a:chExt cx="1205433" cy="353943"/>
          </a:xfrm>
        </p:grpSpPr>
        <p:pic>
          <p:nvPicPr>
            <p:cNvPr id="222" name="Рисунок 273">
              <a:extLst>
                <a:ext uri="{FF2B5EF4-FFF2-40B4-BE49-F238E27FC236}">
                  <a16:creationId xmlns:a16="http://schemas.microsoft.com/office/drawing/2014/main" id="{683A3D6E-A985-E588-D567-70903D032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7068" y="5640608"/>
              <a:ext cx="351353" cy="210812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sp>
          <p:nvSpPr>
            <p:cNvPr id="223" name="Прямоугольник 274">
              <a:extLst>
                <a:ext uri="{FF2B5EF4-FFF2-40B4-BE49-F238E27FC236}">
                  <a16:creationId xmlns:a16="http://schemas.microsoft.com/office/drawing/2014/main" id="{C302A0A8-CD57-2088-4A5A-C38EEFD372AF}"/>
                </a:ext>
              </a:extLst>
            </p:cNvPr>
            <p:cNvSpPr/>
            <p:nvPr/>
          </p:nvSpPr>
          <p:spPr>
            <a:xfrm>
              <a:off x="3725943" y="5616232"/>
              <a:ext cx="1205433" cy="252411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B83C8CAE-415F-49D1-40E2-287091FF66A2}"/>
                </a:ext>
              </a:extLst>
            </p:cNvPr>
            <p:cNvSpPr txBox="1"/>
            <p:nvPr/>
          </p:nvSpPr>
          <p:spPr>
            <a:xfrm>
              <a:off x="4188500" y="5566233"/>
              <a:ext cx="74287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SU</a:t>
              </a:r>
              <a:endParaRPr lang="ru-RU" sz="1700" dirty="0">
                <a:cs typeface="Times New Roman" panose="02020603050405020304" pitchFamily="18" charset="0"/>
              </a:endParaRPr>
            </a:p>
          </p:txBody>
        </p:sp>
      </p:grpSp>
      <p:sp>
        <p:nvSpPr>
          <p:cNvPr id="225" name="Скругленный прямоугольник 77">
            <a:extLst>
              <a:ext uri="{FF2B5EF4-FFF2-40B4-BE49-F238E27FC236}">
                <a16:creationId xmlns:a16="http://schemas.microsoft.com/office/drawing/2014/main" id="{7E619F22-089D-60A1-E296-01657A20C0AB}"/>
              </a:ext>
            </a:extLst>
          </p:cNvPr>
          <p:cNvSpPr/>
          <p:nvPr/>
        </p:nvSpPr>
        <p:spPr>
          <a:xfrm>
            <a:off x="3117608" y="4477036"/>
            <a:ext cx="2761717" cy="1726149"/>
          </a:xfrm>
          <a:prstGeom prst="roundRect">
            <a:avLst>
              <a:gd name="adj" fmla="val 6656"/>
            </a:avLst>
          </a:prstGeom>
          <a:noFill/>
          <a:ln w="444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55A0"/>
              </a:solidFill>
            </a:endParaRPr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06C15C20-EE61-0EBB-3B2F-D42F3FB6A577}"/>
              </a:ext>
            </a:extLst>
          </p:cNvPr>
          <p:cNvSpPr txBox="1"/>
          <p:nvPr/>
        </p:nvSpPr>
        <p:spPr>
          <a:xfrm>
            <a:off x="3203428" y="4503226"/>
            <a:ext cx="1275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F81BD"/>
                </a:solidFill>
                <a:latin typeface="Agency FB" panose="00010606040000040003" pitchFamily="2" charset="0"/>
              </a:rPr>
              <a:t>Clouds</a:t>
            </a:r>
            <a:endParaRPr lang="ru-RU" b="1" dirty="0">
              <a:solidFill>
                <a:srgbClr val="4F81BD"/>
              </a:solidFill>
            </a:endParaRPr>
          </a:p>
        </p:txBody>
      </p:sp>
      <p:cxnSp>
        <p:nvCxnSpPr>
          <p:cNvPr id="227" name="Прямая со стрелкой 286">
            <a:extLst>
              <a:ext uri="{FF2B5EF4-FFF2-40B4-BE49-F238E27FC236}">
                <a16:creationId xmlns:a16="http://schemas.microsoft.com/office/drawing/2014/main" id="{90827D5E-563F-8BF2-1B13-118760FA5B25}"/>
              </a:ext>
            </a:extLst>
          </p:cNvPr>
          <p:cNvCxnSpPr>
            <a:cxnSpLocks/>
          </p:cNvCxnSpPr>
          <p:nvPr/>
        </p:nvCxnSpPr>
        <p:spPr>
          <a:xfrm>
            <a:off x="3749932" y="4045077"/>
            <a:ext cx="7045" cy="468994"/>
          </a:xfrm>
          <a:prstGeom prst="straightConnector1">
            <a:avLst/>
          </a:prstGeom>
          <a:ln w="57150">
            <a:solidFill>
              <a:srgbClr val="0055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8" name="Рисунок 2">
            <a:extLst>
              <a:ext uri="{FF2B5EF4-FFF2-40B4-BE49-F238E27FC236}">
                <a16:creationId xmlns:a16="http://schemas.microsoft.com/office/drawing/2014/main" id="{A504C079-D49B-4C6F-7AC9-19493127D76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695" y="3531847"/>
            <a:ext cx="326208" cy="217472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21815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latin typeface="Segoe UI Light" panose="020B0502040204020203" pitchFamily="34" charset="0"/>
                <a:cs typeface="Segoe UI Light" panose="020B0502040204020203" pitchFamily="34" charset="0"/>
              </a:rPr>
              <a:t>General scheme of resources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791" y="1974049"/>
            <a:ext cx="1106836" cy="1106836"/>
          </a:xfrm>
          <a:prstGeom prst="rect">
            <a:avLst/>
          </a:prstGeom>
        </p:spPr>
      </p:pic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2D77887C-891E-699B-7D67-7D3F4C0EF1E0}"/>
              </a:ext>
            </a:extLst>
          </p:cNvPr>
          <p:cNvSpPr txBox="1">
            <a:spLocks/>
          </p:cNvSpPr>
          <p:nvPr/>
        </p:nvSpPr>
        <p:spPr>
          <a:xfrm>
            <a:off x="5696708" y="3071517"/>
            <a:ext cx="3603003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rPr>
              <a:t>EOS LHEP</a:t>
            </a:r>
            <a:endParaRPr lang="ru-RU" cap="none" dirty="0">
              <a:solidFill>
                <a:srgbClr val="0055A0"/>
              </a:solidFill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5151" y="1667994"/>
            <a:ext cx="972951" cy="4294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689" y="1983417"/>
            <a:ext cx="1106836" cy="1106836"/>
          </a:xfrm>
          <a:prstGeom prst="rect">
            <a:avLst/>
          </a:prstGeom>
        </p:spPr>
      </p:pic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2D77887C-891E-699B-7D67-7D3F4C0EF1E0}"/>
              </a:ext>
            </a:extLst>
          </p:cNvPr>
          <p:cNvSpPr txBox="1">
            <a:spLocks/>
          </p:cNvSpPr>
          <p:nvPr/>
        </p:nvSpPr>
        <p:spPr>
          <a:xfrm>
            <a:off x="635605" y="3080885"/>
            <a:ext cx="3603003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rPr>
              <a:t>EOS MLIT</a:t>
            </a:r>
            <a:endParaRPr lang="ru-RU" cap="none" dirty="0">
              <a:solidFill>
                <a:srgbClr val="0055A0"/>
              </a:solidFill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4049" y="1677362"/>
            <a:ext cx="972951" cy="4294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057" y="4339071"/>
            <a:ext cx="810304" cy="8103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567" y="4339071"/>
            <a:ext cx="810304" cy="810304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2D77887C-891E-699B-7D67-7D3F4C0EF1E0}"/>
              </a:ext>
            </a:extLst>
          </p:cNvPr>
          <p:cNvSpPr txBox="1">
            <a:spLocks/>
          </p:cNvSpPr>
          <p:nvPr/>
        </p:nvSpPr>
        <p:spPr>
          <a:xfrm>
            <a:off x="6594864" y="5191124"/>
            <a:ext cx="1806692" cy="4385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rPr>
              <a:t>NICA Cluster</a:t>
            </a:r>
            <a:endParaRPr lang="ru-RU" cap="none" dirty="0">
              <a:solidFill>
                <a:srgbClr val="0055A0"/>
              </a:solidFill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71" y="4339071"/>
            <a:ext cx="810304" cy="810304"/>
          </a:xfrm>
          <a:prstGeom prst="rect">
            <a:avLst/>
          </a:prstGeom>
        </p:spPr>
      </p:pic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id="{2D77887C-891E-699B-7D67-7D3F4C0EF1E0}"/>
              </a:ext>
            </a:extLst>
          </p:cNvPr>
          <p:cNvSpPr txBox="1">
            <a:spLocks/>
          </p:cNvSpPr>
          <p:nvPr/>
        </p:nvSpPr>
        <p:spPr>
          <a:xfrm>
            <a:off x="833571" y="5201374"/>
            <a:ext cx="810304" cy="4385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rPr>
              <a:t>Tier1</a:t>
            </a:r>
            <a:endParaRPr lang="ru-RU" cap="none" dirty="0">
              <a:solidFill>
                <a:srgbClr val="0055A0"/>
              </a:solidFill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897" y="4341083"/>
            <a:ext cx="810304" cy="810304"/>
          </a:xfrm>
          <a:prstGeom prst="rect">
            <a:avLst/>
          </a:prstGeom>
        </p:spPr>
      </p:pic>
      <p:sp>
        <p:nvSpPr>
          <p:cNvPr id="19" name="Подзаголовок 2">
            <a:extLst>
              <a:ext uri="{FF2B5EF4-FFF2-40B4-BE49-F238E27FC236}">
                <a16:creationId xmlns:a16="http://schemas.microsoft.com/office/drawing/2014/main" id="{2D77887C-891E-699B-7D67-7D3F4C0EF1E0}"/>
              </a:ext>
            </a:extLst>
          </p:cNvPr>
          <p:cNvSpPr txBox="1">
            <a:spLocks/>
          </p:cNvSpPr>
          <p:nvPr/>
        </p:nvSpPr>
        <p:spPr>
          <a:xfrm>
            <a:off x="2098897" y="5203386"/>
            <a:ext cx="810304" cy="43855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rPr>
              <a:t>Tier2</a:t>
            </a:r>
            <a:endParaRPr lang="ru-RU" cap="none" dirty="0">
              <a:solidFill>
                <a:srgbClr val="0055A0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id="{2D77887C-891E-699B-7D67-7D3F4C0EF1E0}"/>
              </a:ext>
            </a:extLst>
          </p:cNvPr>
          <p:cNvSpPr txBox="1">
            <a:spLocks/>
          </p:cNvSpPr>
          <p:nvPr/>
        </p:nvSpPr>
        <p:spPr>
          <a:xfrm>
            <a:off x="3101642" y="5203386"/>
            <a:ext cx="1346154" cy="4385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rPr>
              <a:t>Govorun</a:t>
            </a:r>
            <a:endParaRPr lang="ru-RU" cap="none" dirty="0">
              <a:solidFill>
                <a:srgbClr val="0055A0"/>
              </a:solidFill>
              <a:latin typeface="Roboto Slab" pitchFamily="2" charset="0"/>
              <a:ea typeface="Roboto Slab" pitchFamily="2" charset="0"/>
            </a:endParaRPr>
          </a:p>
        </p:txBody>
      </p:sp>
      <p:grpSp>
        <p:nvGrpSpPr>
          <p:cNvPr id="48" name="Группа 47"/>
          <p:cNvGrpSpPr/>
          <p:nvPr/>
        </p:nvGrpSpPr>
        <p:grpSpPr>
          <a:xfrm>
            <a:off x="594204" y="1633592"/>
            <a:ext cx="8002923" cy="4142438"/>
            <a:chOff x="594204" y="1633592"/>
            <a:chExt cx="8002923" cy="4142438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906492" y="1633592"/>
              <a:ext cx="4614583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594218" y="1956120"/>
              <a:ext cx="0" cy="346453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Дуга 25"/>
            <p:cNvSpPr/>
            <p:nvPr/>
          </p:nvSpPr>
          <p:spPr>
            <a:xfrm>
              <a:off x="594204" y="1633592"/>
              <a:ext cx="624577" cy="645056"/>
            </a:xfrm>
            <a:prstGeom prst="arc">
              <a:avLst>
                <a:gd name="adj1" fmla="val 10711886"/>
                <a:gd name="adj2" fmla="val 16127728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Дуга 28"/>
            <p:cNvSpPr/>
            <p:nvPr/>
          </p:nvSpPr>
          <p:spPr>
            <a:xfrm flipV="1">
              <a:off x="594458" y="5064343"/>
              <a:ext cx="683906" cy="706330"/>
            </a:xfrm>
            <a:prstGeom prst="arc">
              <a:avLst>
                <a:gd name="adj1" fmla="val 10729849"/>
                <a:gd name="adj2" fmla="val 1616745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0" name="Прямая соединительная линия 29"/>
            <p:cNvCxnSpPr>
              <a:endCxn id="33" idx="2"/>
            </p:cNvCxnSpPr>
            <p:nvPr/>
          </p:nvCxnSpPr>
          <p:spPr>
            <a:xfrm>
              <a:off x="917255" y="5770673"/>
              <a:ext cx="7327859" cy="519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Дуга 32"/>
            <p:cNvSpPr/>
            <p:nvPr/>
          </p:nvSpPr>
          <p:spPr>
            <a:xfrm flipH="1" flipV="1">
              <a:off x="7914125" y="5070633"/>
              <a:ext cx="683002" cy="705397"/>
            </a:xfrm>
            <a:prstGeom prst="arc">
              <a:avLst>
                <a:gd name="adj1" fmla="val 10711886"/>
                <a:gd name="adj2" fmla="val 16302483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6" name="Прямая соединительная линия 35"/>
            <p:cNvCxnSpPr/>
            <p:nvPr/>
          </p:nvCxnSpPr>
          <p:spPr>
            <a:xfrm>
              <a:off x="8597127" y="4277844"/>
              <a:ext cx="0" cy="116073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Дуга 37"/>
            <p:cNvSpPr/>
            <p:nvPr/>
          </p:nvSpPr>
          <p:spPr>
            <a:xfrm flipH="1">
              <a:off x="7980540" y="3959275"/>
              <a:ext cx="616587" cy="636804"/>
            </a:xfrm>
            <a:prstGeom prst="arc">
              <a:avLst>
                <a:gd name="adj1" fmla="val 10729849"/>
                <a:gd name="adj2" fmla="val 1616745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>
            <a:xfrm>
              <a:off x="6164557" y="3959275"/>
              <a:ext cx="2124276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Дуга 40"/>
            <p:cNvSpPr/>
            <p:nvPr/>
          </p:nvSpPr>
          <p:spPr>
            <a:xfrm flipV="1">
              <a:off x="5822604" y="3252945"/>
              <a:ext cx="683906" cy="706330"/>
            </a:xfrm>
            <a:prstGeom prst="arc">
              <a:avLst>
                <a:gd name="adj1" fmla="val 10729849"/>
                <a:gd name="adj2" fmla="val 1616745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2" name="Прямая соединительная линия 41"/>
            <p:cNvCxnSpPr>
              <a:stCxn id="44" idx="0"/>
            </p:cNvCxnSpPr>
            <p:nvPr/>
          </p:nvCxnSpPr>
          <p:spPr>
            <a:xfrm flipH="1">
              <a:off x="5822604" y="1958285"/>
              <a:ext cx="6705" cy="164782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Дуга 43"/>
            <p:cNvSpPr/>
            <p:nvPr/>
          </p:nvSpPr>
          <p:spPr>
            <a:xfrm flipH="1">
              <a:off x="5212782" y="1633592"/>
              <a:ext cx="616587" cy="636804"/>
            </a:xfrm>
            <a:prstGeom prst="arc">
              <a:avLst>
                <a:gd name="adj1" fmla="val 10729849"/>
                <a:gd name="adj2" fmla="val 1616745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26" name="Picture 2" descr="Documentation — DIRAC Documentat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121" y="1707733"/>
            <a:ext cx="1771587" cy="54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852" y="2018538"/>
            <a:ext cx="530759" cy="530759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252" y="2170938"/>
            <a:ext cx="530759" cy="530759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652" y="2323338"/>
            <a:ext cx="530759" cy="530759"/>
          </a:xfrm>
          <a:prstGeom prst="rect">
            <a:avLst/>
          </a:prstGeom>
        </p:spPr>
      </p:pic>
      <p:cxnSp>
        <p:nvCxnSpPr>
          <p:cNvPr id="52" name="Прямая со стрелкой 51"/>
          <p:cNvCxnSpPr/>
          <p:nvPr/>
        </p:nvCxnSpPr>
        <p:spPr>
          <a:xfrm flipH="1">
            <a:off x="3229342" y="2701697"/>
            <a:ext cx="287451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Подзаголовок 2">
            <a:extLst>
              <a:ext uri="{FF2B5EF4-FFF2-40B4-BE49-F238E27FC236}">
                <a16:creationId xmlns:a16="http://schemas.microsoft.com/office/drawing/2014/main" id="{2D77887C-891E-699B-7D67-7D3F4C0EF1E0}"/>
              </a:ext>
            </a:extLst>
          </p:cNvPr>
          <p:cNvSpPr txBox="1">
            <a:spLocks/>
          </p:cNvSpPr>
          <p:nvPr/>
        </p:nvSpPr>
        <p:spPr>
          <a:xfrm>
            <a:off x="3350849" y="2330021"/>
            <a:ext cx="2509226" cy="43855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b="1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rPr>
              <a:t>Step 1: data transfer</a:t>
            </a:r>
            <a:endParaRPr lang="ru-RU" b="1" cap="none" dirty="0">
              <a:solidFill>
                <a:srgbClr val="0055A0"/>
              </a:solidFill>
              <a:latin typeface="Roboto Slab" pitchFamily="2" charset="0"/>
              <a:ea typeface="Roboto Slab" pitchFamily="2" charset="0"/>
            </a:endParaRPr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 flipV="1">
            <a:off x="1218781" y="3442447"/>
            <a:ext cx="1201690" cy="835397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flipV="1">
            <a:off x="2504049" y="3442447"/>
            <a:ext cx="0" cy="835397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flipH="1" flipV="1">
            <a:off x="2597121" y="3442448"/>
            <a:ext cx="1271957" cy="835229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flipV="1">
            <a:off x="7498209" y="3501035"/>
            <a:ext cx="0" cy="717277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C03B755-5234-92AB-0BE7-7739B6E5DF88}"/>
              </a:ext>
            </a:extLst>
          </p:cNvPr>
          <p:cNvCxnSpPr>
            <a:cxnSpLocks/>
          </p:cNvCxnSpPr>
          <p:nvPr/>
        </p:nvCxnSpPr>
        <p:spPr>
          <a:xfrm>
            <a:off x="5972961" y="1064492"/>
            <a:ext cx="0" cy="5059471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Подзаголовок 2">
            <a:extLst>
              <a:ext uri="{FF2B5EF4-FFF2-40B4-BE49-F238E27FC236}">
                <a16:creationId xmlns:a16="http://schemas.microsoft.com/office/drawing/2014/main" id="{3BC4B741-4BB8-5F3B-9296-19489E8F8C1A}"/>
              </a:ext>
            </a:extLst>
          </p:cNvPr>
          <p:cNvSpPr txBox="1">
            <a:spLocks/>
          </p:cNvSpPr>
          <p:nvPr/>
        </p:nvSpPr>
        <p:spPr>
          <a:xfrm>
            <a:off x="1217854" y="1064492"/>
            <a:ext cx="2509226" cy="4385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b="1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rPr>
              <a:t>MLIT resources</a:t>
            </a:r>
            <a:endParaRPr lang="ru-RU" b="1" cap="none" dirty="0">
              <a:solidFill>
                <a:srgbClr val="0055A0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id="{106C5D1A-CA76-F123-C79D-7D754D7F0350}"/>
              </a:ext>
            </a:extLst>
          </p:cNvPr>
          <p:cNvSpPr txBox="1">
            <a:spLocks/>
          </p:cNvSpPr>
          <p:nvPr/>
        </p:nvSpPr>
        <p:spPr>
          <a:xfrm>
            <a:off x="6243514" y="1072908"/>
            <a:ext cx="2509226" cy="4385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b="1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rPr>
              <a:t>VBLHEP resources</a:t>
            </a:r>
            <a:endParaRPr lang="ru-RU" b="1" cap="none" dirty="0">
              <a:solidFill>
                <a:srgbClr val="0055A0"/>
              </a:solidFill>
              <a:latin typeface="Roboto Slab" pitchFamily="2" charset="0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39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Step 1: Data transfer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F7C7165-FF42-1784-E623-9EA17666339C}"/>
              </a:ext>
            </a:extLst>
          </p:cNvPr>
          <p:cNvGrpSpPr/>
          <p:nvPr/>
        </p:nvGrpSpPr>
        <p:grpSpPr>
          <a:xfrm>
            <a:off x="583444" y="963808"/>
            <a:ext cx="8002923" cy="4142438"/>
            <a:chOff x="583444" y="963808"/>
            <a:chExt cx="8002923" cy="4142438"/>
          </a:xfrm>
        </p:grpSpPr>
        <p:sp>
          <p:nvSpPr>
            <p:cNvPr id="5" name="Подзаголовок 2">
              <a:extLst>
                <a:ext uri="{FF2B5EF4-FFF2-40B4-BE49-F238E27FC236}">
                  <a16:creationId xmlns:a16="http://schemas.microsoft.com/office/drawing/2014/main" id="{2D77887C-891E-699B-7D67-7D3F4C0EF1E0}"/>
                </a:ext>
              </a:extLst>
            </p:cNvPr>
            <p:cNvSpPr txBox="1">
              <a:spLocks/>
            </p:cNvSpPr>
            <p:nvPr/>
          </p:nvSpPr>
          <p:spPr>
            <a:xfrm>
              <a:off x="6740546" y="2401733"/>
              <a:ext cx="1493808" cy="86142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2000" b="0" i="0" kern="1200" cap="all">
                  <a:solidFill>
                    <a:schemeClr val="bg2">
                      <a:lumMod val="40000"/>
                      <a:lumOff val="60000"/>
                    </a:schemeClr>
                  </a:solidFill>
                  <a:latin typeface="+mj-lt"/>
                  <a:ea typeface="+mj-ea"/>
                  <a:cs typeface="+mj-cs"/>
                </a:defRPr>
              </a:lvl1pPr>
              <a:lvl2pPr marL="4572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8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2pPr>
              <a:lvl3pPr marL="9144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6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3pPr>
              <a:lvl4pPr marL="13716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4pPr>
              <a:lvl5pPr marL="18288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5pPr>
              <a:lvl6pPr marL="22860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6pPr>
              <a:lvl7pPr marL="27432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7pPr>
              <a:lvl8pPr marL="32004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8pPr>
              <a:lvl9pPr marL="36576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en-US" cap="none" dirty="0">
                  <a:solidFill>
                    <a:srgbClr val="0055A0"/>
                  </a:solidFill>
                  <a:latin typeface="Roboto Slab" pitchFamily="2" charset="0"/>
                  <a:ea typeface="Roboto Slab" pitchFamily="2" charset="0"/>
                </a:rPr>
                <a:t>EOS LHEP</a:t>
              </a:r>
              <a:endParaRPr lang="ru-RU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4031" y="1304265"/>
              <a:ext cx="1106836" cy="1106836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54391" y="998210"/>
              <a:ext cx="972951" cy="429412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929" y="1313633"/>
              <a:ext cx="1106836" cy="1106836"/>
            </a:xfrm>
            <a:prstGeom prst="rect">
              <a:avLst/>
            </a:prstGeom>
          </p:spPr>
        </p:pic>
        <p:sp>
          <p:nvSpPr>
            <p:cNvPr id="9" name="Подзаголовок 2">
              <a:extLst>
                <a:ext uri="{FF2B5EF4-FFF2-40B4-BE49-F238E27FC236}">
                  <a16:creationId xmlns:a16="http://schemas.microsoft.com/office/drawing/2014/main" id="{2D77887C-891E-699B-7D67-7D3F4C0EF1E0}"/>
                </a:ext>
              </a:extLst>
            </p:cNvPr>
            <p:cNvSpPr txBox="1">
              <a:spLocks/>
            </p:cNvSpPr>
            <p:nvPr/>
          </p:nvSpPr>
          <p:spPr>
            <a:xfrm>
              <a:off x="624845" y="2411101"/>
              <a:ext cx="3603003" cy="86142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2000" b="0" i="0" kern="1200" cap="all">
                  <a:solidFill>
                    <a:schemeClr val="bg2">
                      <a:lumMod val="40000"/>
                      <a:lumOff val="60000"/>
                    </a:schemeClr>
                  </a:solidFill>
                  <a:latin typeface="+mj-lt"/>
                  <a:ea typeface="+mj-ea"/>
                  <a:cs typeface="+mj-cs"/>
                </a:defRPr>
              </a:lvl1pPr>
              <a:lvl2pPr marL="4572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8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2pPr>
              <a:lvl3pPr marL="9144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6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3pPr>
              <a:lvl4pPr marL="13716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4pPr>
              <a:lvl5pPr marL="18288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5pPr>
              <a:lvl6pPr marL="22860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6pPr>
              <a:lvl7pPr marL="27432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7pPr>
              <a:lvl8pPr marL="32004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8pPr>
              <a:lvl9pPr marL="36576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en-US" cap="none" dirty="0">
                  <a:solidFill>
                    <a:srgbClr val="0055A0"/>
                  </a:solidFill>
                  <a:latin typeface="Roboto Slab" pitchFamily="2" charset="0"/>
                  <a:ea typeface="Roboto Slab" pitchFamily="2" charset="0"/>
                </a:rPr>
                <a:t>EOS MLIT</a:t>
              </a:r>
              <a:endParaRPr lang="ru-RU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endParaRPr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93289" y="1007578"/>
              <a:ext cx="972951" cy="429412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2297" y="3669287"/>
              <a:ext cx="810304" cy="810304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8807" y="3669287"/>
              <a:ext cx="810304" cy="810304"/>
            </a:xfrm>
            <a:prstGeom prst="rect">
              <a:avLst/>
            </a:prstGeom>
          </p:spPr>
        </p:pic>
        <p:sp>
          <p:nvSpPr>
            <p:cNvPr id="13" name="Подзаголовок 2">
              <a:extLst>
                <a:ext uri="{FF2B5EF4-FFF2-40B4-BE49-F238E27FC236}">
                  <a16:creationId xmlns:a16="http://schemas.microsoft.com/office/drawing/2014/main" id="{2D77887C-891E-699B-7D67-7D3F4C0EF1E0}"/>
                </a:ext>
              </a:extLst>
            </p:cNvPr>
            <p:cNvSpPr txBox="1">
              <a:spLocks/>
            </p:cNvSpPr>
            <p:nvPr/>
          </p:nvSpPr>
          <p:spPr>
            <a:xfrm>
              <a:off x="6584104" y="4521340"/>
              <a:ext cx="1806692" cy="43855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2000" b="0" i="0" kern="1200" cap="all">
                  <a:solidFill>
                    <a:schemeClr val="bg2">
                      <a:lumMod val="40000"/>
                      <a:lumOff val="60000"/>
                    </a:schemeClr>
                  </a:solidFill>
                  <a:latin typeface="+mj-lt"/>
                  <a:ea typeface="+mj-ea"/>
                  <a:cs typeface="+mj-cs"/>
                </a:defRPr>
              </a:lvl1pPr>
              <a:lvl2pPr marL="4572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8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2pPr>
              <a:lvl3pPr marL="9144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6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3pPr>
              <a:lvl4pPr marL="13716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4pPr>
              <a:lvl5pPr marL="18288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5pPr>
              <a:lvl6pPr marL="22860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6pPr>
              <a:lvl7pPr marL="27432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7pPr>
              <a:lvl8pPr marL="32004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8pPr>
              <a:lvl9pPr marL="36576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en-US" cap="none" dirty="0">
                  <a:solidFill>
                    <a:srgbClr val="0055A0"/>
                  </a:solidFill>
                  <a:latin typeface="Roboto Slab" pitchFamily="2" charset="0"/>
                  <a:ea typeface="Roboto Slab" pitchFamily="2" charset="0"/>
                </a:rPr>
                <a:t>NICA Cluster</a:t>
              </a:r>
              <a:endParaRPr lang="ru-RU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811" y="3669287"/>
              <a:ext cx="810304" cy="810304"/>
            </a:xfrm>
            <a:prstGeom prst="rect">
              <a:avLst/>
            </a:prstGeom>
          </p:spPr>
        </p:pic>
        <p:sp>
          <p:nvSpPr>
            <p:cNvPr id="15" name="Подзаголовок 2">
              <a:extLst>
                <a:ext uri="{FF2B5EF4-FFF2-40B4-BE49-F238E27FC236}">
                  <a16:creationId xmlns:a16="http://schemas.microsoft.com/office/drawing/2014/main" id="{2D77887C-891E-699B-7D67-7D3F4C0EF1E0}"/>
                </a:ext>
              </a:extLst>
            </p:cNvPr>
            <p:cNvSpPr txBox="1">
              <a:spLocks/>
            </p:cNvSpPr>
            <p:nvPr/>
          </p:nvSpPr>
          <p:spPr>
            <a:xfrm>
              <a:off x="822811" y="4531590"/>
              <a:ext cx="810304" cy="43855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2000" b="0" i="0" kern="1200" cap="all">
                  <a:solidFill>
                    <a:schemeClr val="bg2">
                      <a:lumMod val="40000"/>
                      <a:lumOff val="60000"/>
                    </a:schemeClr>
                  </a:solidFill>
                  <a:latin typeface="+mj-lt"/>
                  <a:ea typeface="+mj-ea"/>
                  <a:cs typeface="+mj-cs"/>
                </a:defRPr>
              </a:lvl1pPr>
              <a:lvl2pPr marL="4572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8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2pPr>
              <a:lvl3pPr marL="9144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6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3pPr>
              <a:lvl4pPr marL="13716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4pPr>
              <a:lvl5pPr marL="18288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5pPr>
              <a:lvl6pPr marL="22860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6pPr>
              <a:lvl7pPr marL="27432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7pPr>
              <a:lvl8pPr marL="32004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8pPr>
              <a:lvl9pPr marL="36576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en-US" cap="none" dirty="0">
                  <a:solidFill>
                    <a:srgbClr val="0055A0"/>
                  </a:solidFill>
                  <a:latin typeface="Roboto Slab" pitchFamily="2" charset="0"/>
                  <a:ea typeface="Roboto Slab" pitchFamily="2" charset="0"/>
                </a:rPr>
                <a:t>Tier1</a:t>
              </a:r>
              <a:endParaRPr lang="ru-RU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endParaRPr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37" y="3671299"/>
              <a:ext cx="810304" cy="810304"/>
            </a:xfrm>
            <a:prstGeom prst="rect">
              <a:avLst/>
            </a:prstGeom>
          </p:spPr>
        </p:pic>
        <p:sp>
          <p:nvSpPr>
            <p:cNvPr id="19" name="Подзаголовок 2">
              <a:extLst>
                <a:ext uri="{FF2B5EF4-FFF2-40B4-BE49-F238E27FC236}">
                  <a16:creationId xmlns:a16="http://schemas.microsoft.com/office/drawing/2014/main" id="{2D77887C-891E-699B-7D67-7D3F4C0EF1E0}"/>
                </a:ext>
              </a:extLst>
            </p:cNvPr>
            <p:cNvSpPr txBox="1">
              <a:spLocks/>
            </p:cNvSpPr>
            <p:nvPr/>
          </p:nvSpPr>
          <p:spPr>
            <a:xfrm>
              <a:off x="2088137" y="4533602"/>
              <a:ext cx="810304" cy="43855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92500"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2000" b="0" i="0" kern="1200" cap="all">
                  <a:solidFill>
                    <a:schemeClr val="bg2">
                      <a:lumMod val="40000"/>
                      <a:lumOff val="60000"/>
                    </a:schemeClr>
                  </a:solidFill>
                  <a:latin typeface="+mj-lt"/>
                  <a:ea typeface="+mj-ea"/>
                  <a:cs typeface="+mj-cs"/>
                </a:defRPr>
              </a:lvl1pPr>
              <a:lvl2pPr marL="4572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8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2pPr>
              <a:lvl3pPr marL="9144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6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3pPr>
              <a:lvl4pPr marL="13716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4pPr>
              <a:lvl5pPr marL="18288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5pPr>
              <a:lvl6pPr marL="22860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6pPr>
              <a:lvl7pPr marL="27432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7pPr>
              <a:lvl8pPr marL="32004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8pPr>
              <a:lvl9pPr marL="36576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en-US" cap="none" dirty="0">
                  <a:solidFill>
                    <a:srgbClr val="0055A0"/>
                  </a:solidFill>
                  <a:latin typeface="Roboto Slab" pitchFamily="2" charset="0"/>
                  <a:ea typeface="Roboto Slab" pitchFamily="2" charset="0"/>
                </a:rPr>
                <a:t>Tier2</a:t>
              </a:r>
              <a:endParaRPr lang="ru-RU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endParaRPr>
            </a:p>
          </p:txBody>
        </p:sp>
        <p:sp>
          <p:nvSpPr>
            <p:cNvPr id="20" name="Подзаголовок 2">
              <a:extLst>
                <a:ext uri="{FF2B5EF4-FFF2-40B4-BE49-F238E27FC236}">
                  <a16:creationId xmlns:a16="http://schemas.microsoft.com/office/drawing/2014/main" id="{2D77887C-891E-699B-7D67-7D3F4C0EF1E0}"/>
                </a:ext>
              </a:extLst>
            </p:cNvPr>
            <p:cNvSpPr txBox="1">
              <a:spLocks/>
            </p:cNvSpPr>
            <p:nvPr/>
          </p:nvSpPr>
          <p:spPr>
            <a:xfrm>
              <a:off x="3090882" y="4533602"/>
              <a:ext cx="1346154" cy="43855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2000" b="0" i="0" kern="1200" cap="all">
                  <a:solidFill>
                    <a:schemeClr val="bg2">
                      <a:lumMod val="40000"/>
                      <a:lumOff val="60000"/>
                    </a:schemeClr>
                  </a:solidFill>
                  <a:latin typeface="+mj-lt"/>
                  <a:ea typeface="+mj-ea"/>
                  <a:cs typeface="+mj-cs"/>
                </a:defRPr>
              </a:lvl1pPr>
              <a:lvl2pPr marL="4572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8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2pPr>
              <a:lvl3pPr marL="9144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6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3pPr>
              <a:lvl4pPr marL="13716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4pPr>
              <a:lvl5pPr marL="18288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5pPr>
              <a:lvl6pPr marL="22860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6pPr>
              <a:lvl7pPr marL="27432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7pPr>
              <a:lvl8pPr marL="32004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8pPr>
              <a:lvl9pPr marL="36576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en-US" cap="none" dirty="0">
                  <a:solidFill>
                    <a:srgbClr val="0055A0"/>
                  </a:solidFill>
                  <a:latin typeface="Roboto Slab" pitchFamily="2" charset="0"/>
                  <a:ea typeface="Roboto Slab" pitchFamily="2" charset="0"/>
                </a:rPr>
                <a:t>Govorun</a:t>
              </a:r>
              <a:endParaRPr lang="ru-RU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endParaRPr>
            </a:p>
          </p:txBody>
        </p:sp>
        <p:grpSp>
          <p:nvGrpSpPr>
            <p:cNvPr id="48" name="Группа 47"/>
            <p:cNvGrpSpPr/>
            <p:nvPr/>
          </p:nvGrpSpPr>
          <p:grpSpPr>
            <a:xfrm>
              <a:off x="583444" y="963808"/>
              <a:ext cx="8002923" cy="4142438"/>
              <a:chOff x="594204" y="1633592"/>
              <a:chExt cx="8002923" cy="4142438"/>
            </a:xfrm>
          </p:grpSpPr>
          <p:cxnSp>
            <p:nvCxnSpPr>
              <p:cNvPr id="22" name="Прямая соединительная линия 21"/>
              <p:cNvCxnSpPr/>
              <p:nvPr/>
            </p:nvCxnSpPr>
            <p:spPr>
              <a:xfrm>
                <a:off x="906492" y="1633592"/>
                <a:ext cx="461458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>
                <a:off x="594218" y="1956120"/>
                <a:ext cx="0" cy="34645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Дуга 25"/>
              <p:cNvSpPr/>
              <p:nvPr/>
            </p:nvSpPr>
            <p:spPr>
              <a:xfrm>
                <a:off x="594204" y="1633592"/>
                <a:ext cx="624577" cy="645056"/>
              </a:xfrm>
              <a:prstGeom prst="arc">
                <a:avLst>
                  <a:gd name="adj1" fmla="val 10711886"/>
                  <a:gd name="adj2" fmla="val 16127728"/>
                </a:avLst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Дуга 28"/>
              <p:cNvSpPr/>
              <p:nvPr/>
            </p:nvSpPr>
            <p:spPr>
              <a:xfrm flipV="1">
                <a:off x="594458" y="5064343"/>
                <a:ext cx="683906" cy="706330"/>
              </a:xfrm>
              <a:prstGeom prst="arc">
                <a:avLst>
                  <a:gd name="adj1" fmla="val 10729849"/>
                  <a:gd name="adj2" fmla="val 16167450"/>
                </a:avLst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30" name="Прямая соединительная линия 29"/>
              <p:cNvCxnSpPr>
                <a:endCxn id="33" idx="2"/>
              </p:cNvCxnSpPr>
              <p:nvPr/>
            </p:nvCxnSpPr>
            <p:spPr>
              <a:xfrm>
                <a:off x="917255" y="5770673"/>
                <a:ext cx="7327859" cy="519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Дуга 32"/>
              <p:cNvSpPr/>
              <p:nvPr/>
            </p:nvSpPr>
            <p:spPr>
              <a:xfrm flipH="1" flipV="1">
                <a:off x="7914125" y="5070633"/>
                <a:ext cx="683002" cy="705397"/>
              </a:xfrm>
              <a:prstGeom prst="arc">
                <a:avLst>
                  <a:gd name="adj1" fmla="val 10711886"/>
                  <a:gd name="adj2" fmla="val 16302483"/>
                </a:avLst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36" name="Прямая соединительная линия 35"/>
              <p:cNvCxnSpPr/>
              <p:nvPr/>
            </p:nvCxnSpPr>
            <p:spPr>
              <a:xfrm>
                <a:off x="8597127" y="4277844"/>
                <a:ext cx="0" cy="116073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Дуга 37"/>
              <p:cNvSpPr/>
              <p:nvPr/>
            </p:nvSpPr>
            <p:spPr>
              <a:xfrm flipH="1">
                <a:off x="7980540" y="3959275"/>
                <a:ext cx="616587" cy="636804"/>
              </a:xfrm>
              <a:prstGeom prst="arc">
                <a:avLst>
                  <a:gd name="adj1" fmla="val 10729849"/>
                  <a:gd name="adj2" fmla="val 16167450"/>
                </a:avLst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39" name="Прямая соединительная линия 38"/>
              <p:cNvCxnSpPr/>
              <p:nvPr/>
            </p:nvCxnSpPr>
            <p:spPr>
              <a:xfrm>
                <a:off x="6164557" y="3959275"/>
                <a:ext cx="21242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Дуга 40"/>
              <p:cNvSpPr/>
              <p:nvPr/>
            </p:nvSpPr>
            <p:spPr>
              <a:xfrm flipV="1">
                <a:off x="5822604" y="3252945"/>
                <a:ext cx="683906" cy="706330"/>
              </a:xfrm>
              <a:prstGeom prst="arc">
                <a:avLst>
                  <a:gd name="adj1" fmla="val 10729849"/>
                  <a:gd name="adj2" fmla="val 16167450"/>
                </a:avLst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42" name="Прямая соединительная линия 41"/>
              <p:cNvCxnSpPr>
                <a:stCxn id="44" idx="0"/>
              </p:cNvCxnSpPr>
              <p:nvPr/>
            </p:nvCxnSpPr>
            <p:spPr>
              <a:xfrm flipH="1">
                <a:off x="5822604" y="1958285"/>
                <a:ext cx="6705" cy="164782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Дуга 43"/>
              <p:cNvSpPr/>
              <p:nvPr/>
            </p:nvSpPr>
            <p:spPr>
              <a:xfrm flipH="1">
                <a:off x="5212782" y="1633592"/>
                <a:ext cx="616587" cy="636804"/>
              </a:xfrm>
              <a:prstGeom prst="arc">
                <a:avLst>
                  <a:gd name="adj1" fmla="val 10729849"/>
                  <a:gd name="adj2" fmla="val 16167450"/>
                </a:avLst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1026" name="Picture 2" descr="Documentation — DIRAC Documentatio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4361" y="1037949"/>
              <a:ext cx="1771587" cy="545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3092" y="1348754"/>
              <a:ext cx="530759" cy="530759"/>
            </a:xfrm>
            <a:prstGeom prst="rect">
              <a:avLst/>
            </a:prstGeom>
          </p:spPr>
        </p:pic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5492" y="1501154"/>
              <a:ext cx="530759" cy="530759"/>
            </a:xfrm>
            <a:prstGeom prst="rect">
              <a:avLst/>
            </a:prstGeom>
          </p:spPr>
        </p:pic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7892" y="1653554"/>
              <a:ext cx="530759" cy="530759"/>
            </a:xfrm>
            <a:prstGeom prst="rect">
              <a:avLst/>
            </a:prstGeom>
          </p:spPr>
        </p:pic>
        <p:cxnSp>
          <p:nvCxnSpPr>
            <p:cNvPr id="55" name="Прямая соединительная линия 54"/>
            <p:cNvCxnSpPr/>
            <p:nvPr/>
          </p:nvCxnSpPr>
          <p:spPr>
            <a:xfrm flipV="1">
              <a:off x="1208021" y="2772663"/>
              <a:ext cx="1201690" cy="835397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/>
            <p:cNvCxnSpPr/>
            <p:nvPr/>
          </p:nvCxnSpPr>
          <p:spPr>
            <a:xfrm flipV="1">
              <a:off x="2493289" y="2772663"/>
              <a:ext cx="0" cy="835397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Прямая соединительная линия 59"/>
            <p:cNvCxnSpPr/>
            <p:nvPr/>
          </p:nvCxnSpPr>
          <p:spPr>
            <a:xfrm flipH="1" flipV="1">
              <a:off x="2586361" y="2772664"/>
              <a:ext cx="1271957" cy="835229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flipV="1">
              <a:off x="7487449" y="2831251"/>
              <a:ext cx="0" cy="717277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4733933" y="4042600"/>
              <a:ext cx="2173546" cy="458194"/>
            </a:xfrm>
            <a:prstGeom prst="rect">
              <a:avLst/>
            </a:prstGeom>
            <a:noFill/>
            <a:ln w="29160">
              <a:solidFill>
                <a:srgbClr val="FF0000"/>
              </a:solidFill>
              <a:prstDash val="solid"/>
            </a:ln>
          </p:spPr>
          <p:txBody>
            <a:bodyPr vert="horz" wrap="square" lIns="104400" tIns="59400" rIns="104400" bIns="59400" anchor="ctr" anchorCtr="0" compatLnSpc="0">
              <a:spAutoFit/>
            </a:bodyPr>
            <a:lstStyle/>
            <a:p>
              <a:pPr lvl="0" algn="ctr" hangingPunct="0">
                <a:defRPr sz="2200">
                  <a:solidFill>
                    <a:srgbClr val="000000"/>
                  </a:solidFill>
                </a:defRPr>
              </a:pPr>
              <a:r>
                <a:rPr lang="en-US" sz="2000" b="0" i="0" u="none" strike="noStrike" kern="1200" cap="none" dirty="0">
                  <a:ln>
                    <a:noFill/>
                  </a:ln>
                  <a:solidFill>
                    <a:srgbClr val="000000"/>
                  </a:solidFill>
                  <a:latin typeface="Roboto Slab" pitchFamily="2" charset="0"/>
                  <a:ea typeface="Roboto Slab" pitchFamily="2" charset="0"/>
                  <a:cs typeface="DejaVu Sans" pitchFamily="2"/>
                </a:rPr>
                <a:t>20 DIRAC Jobs</a:t>
              </a:r>
              <a:endParaRPr lang="ru-RU" sz="2000" b="1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endParaRPr>
            </a:p>
          </p:txBody>
        </p:sp>
        <p:cxnSp>
          <p:nvCxnSpPr>
            <p:cNvPr id="16" name="Прямая со стрелкой 15"/>
            <p:cNvCxnSpPr/>
            <p:nvPr/>
          </p:nvCxnSpPr>
          <p:spPr>
            <a:xfrm flipH="1">
              <a:off x="6297273" y="2184313"/>
              <a:ext cx="159656" cy="1825479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 стрелкой 44"/>
            <p:cNvCxnSpPr/>
            <p:nvPr/>
          </p:nvCxnSpPr>
          <p:spPr>
            <a:xfrm flipH="1">
              <a:off x="6153797" y="2020510"/>
              <a:ext cx="143477" cy="1989282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 стрелкой 50"/>
            <p:cNvCxnSpPr/>
            <p:nvPr/>
          </p:nvCxnSpPr>
          <p:spPr>
            <a:xfrm flipH="1">
              <a:off x="6014121" y="1879513"/>
              <a:ext cx="139489" cy="2130279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 стрелкой 55"/>
            <p:cNvCxnSpPr/>
            <p:nvPr/>
          </p:nvCxnSpPr>
          <p:spPr>
            <a:xfrm flipH="1" flipV="1">
              <a:off x="3109878" y="2202382"/>
              <a:ext cx="3187395" cy="1807410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я со стрелкой 57"/>
            <p:cNvCxnSpPr/>
            <p:nvPr/>
          </p:nvCxnSpPr>
          <p:spPr>
            <a:xfrm flipH="1" flipV="1">
              <a:off x="3262282" y="2354785"/>
              <a:ext cx="2891328" cy="1655007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 стрелкой 62"/>
            <p:cNvCxnSpPr/>
            <p:nvPr/>
          </p:nvCxnSpPr>
          <p:spPr>
            <a:xfrm flipH="1" flipV="1">
              <a:off x="3414681" y="2507184"/>
              <a:ext cx="2599438" cy="1502608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/>
          <p:cNvSpPr txBox="1"/>
          <p:nvPr/>
        </p:nvSpPr>
        <p:spPr>
          <a:xfrm>
            <a:off x="707912" y="5147633"/>
            <a:ext cx="7819429" cy="1754326"/>
          </a:xfrm>
          <a:prstGeom prst="rect">
            <a:avLst/>
          </a:prstGeom>
          <a:noFill/>
          <a:ln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laborateLight" panose="02000503040000020004" pitchFamily="2" charset="0"/>
              </a:rPr>
              <a:t>Single stream of xrootd transfer can not exceed 100MB/s. </a:t>
            </a:r>
            <a:r>
              <a:rPr lang="en-US" b="1" dirty="0">
                <a:latin typeface="ColaborateLight" panose="02000503040000020004" pitchFamily="2" charset="0"/>
              </a:rPr>
              <a:t>Transfer would take ~ 50 days.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laborateLight" panose="02000503040000020004" pitchFamily="2" charset="0"/>
              </a:rPr>
              <a:t>NCX interface node can sustain not more than 10 streams(1GB/s total). And that would overload its network. </a:t>
            </a:r>
            <a:endParaRPr lang="en-US" dirty="0"/>
          </a:p>
          <a:p>
            <a:r>
              <a:rPr lang="en-US" b="1" dirty="0">
                <a:latin typeface="ColaborateLight" panose="02000503040000020004" pitchFamily="2" charset="0"/>
              </a:rPr>
              <a:t>So, 20 independent DIRAC jobs were sent to NICA cluster to perform transfers with one stream each.</a:t>
            </a:r>
          </a:p>
        </p:txBody>
      </p:sp>
    </p:spTree>
    <p:extLst>
      <p:ext uri="{BB962C8B-B14F-4D97-AF65-F5344CB8AC3E}">
        <p14:creationId xmlns:p14="http://schemas.microsoft.com/office/powerpoint/2010/main" val="1080150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Step 1: Data transfer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360" y="982126"/>
            <a:ext cx="8960760" cy="3166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95535" y="4270300"/>
            <a:ext cx="4435920" cy="209303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5637958" y="5410376"/>
            <a:ext cx="2746725" cy="728845"/>
          </a:xfrm>
          <a:prstGeom prst="rect">
            <a:avLst/>
          </a:prstGeom>
          <a:noFill/>
          <a:ln w="29160">
            <a:solidFill>
              <a:srgbClr val="FF0000"/>
            </a:solidFill>
            <a:prstDash val="solid"/>
          </a:ln>
        </p:spPr>
        <p:txBody>
          <a:bodyPr vert="horz" wrap="non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Total transfer duration:</a:t>
            </a:r>
            <a:br>
              <a:rPr lang="ru-RU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</a:br>
            <a:r>
              <a:rPr lang="en-US" sz="1800" b="1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2d 15h</a:t>
            </a:r>
            <a:endParaRPr lang="ru-RU" sz="1800" b="1" i="0" u="none" strike="noStrike" kern="1200" cap="none" dirty="0">
              <a:ln>
                <a:noFill/>
              </a:ln>
              <a:solidFill>
                <a:srgbClr val="000000"/>
              </a:solidFill>
              <a:latin typeface="Roboto Slab" pitchFamily="2" charset="0"/>
              <a:ea typeface="Roboto Slab" pitchFamily="2" charset="0"/>
              <a:cs typeface="DejaVu Sans" pitchFamily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58350" y="4279594"/>
            <a:ext cx="4311513" cy="728845"/>
          </a:xfrm>
          <a:prstGeom prst="rect">
            <a:avLst/>
          </a:prstGeom>
          <a:noFill/>
          <a:ln w="29160">
            <a:solidFill>
              <a:srgbClr val="FF0000"/>
            </a:solidFill>
            <a:prstDash val="solid"/>
          </a:ln>
        </p:spPr>
        <p:txBody>
          <a:bodyPr vert="horz" wrap="non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ru-RU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Average transfer speed on 20 streams</a:t>
            </a:r>
            <a:br>
              <a:rPr lang="ru-RU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</a:br>
            <a:r>
              <a:rPr lang="ru-RU" sz="1800" b="1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1.92 GB/s</a:t>
            </a:r>
          </a:p>
        </p:txBody>
      </p:sp>
    </p:spTree>
    <p:extLst>
      <p:ext uri="{BB962C8B-B14F-4D97-AF65-F5344CB8AC3E}">
        <p14:creationId xmlns:p14="http://schemas.microsoft.com/office/powerpoint/2010/main" val="1661553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Step 2: Estimate the load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61" y="1066800"/>
            <a:ext cx="7907620" cy="4749970"/>
          </a:xfrm>
          <a:prstGeom prst="rect">
            <a:avLst/>
          </a:prstGeom>
        </p:spPr>
      </p:pic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2D77887C-891E-699B-7D67-7D3F4C0EF1E0}"/>
              </a:ext>
            </a:extLst>
          </p:cNvPr>
          <p:cNvSpPr txBox="1">
            <a:spLocks/>
          </p:cNvSpPr>
          <p:nvPr/>
        </p:nvSpPr>
        <p:spPr>
          <a:xfrm>
            <a:off x="2597707" y="5804548"/>
            <a:ext cx="3946528" cy="43855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rPr>
              <a:t>Size of files created during Run 8</a:t>
            </a:r>
            <a:endParaRPr lang="ru-RU" cap="none" dirty="0">
              <a:solidFill>
                <a:srgbClr val="0055A0"/>
              </a:solidFill>
              <a:latin typeface="Roboto Slab" pitchFamily="2" charset="0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850192"/>
      </p:ext>
    </p:extLst>
  </p:cSld>
  <p:clrMapOvr>
    <a:masterClrMapping/>
  </p:clrMapOvr>
</p:sld>
</file>

<file path=ppt/theme/theme1.xml><?xml version="1.0" encoding="utf-8"?>
<a:theme xmlns:a="http://schemas.openxmlformats.org/drawingml/2006/main" name="CERNCorporate4-3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24144</TotalTime>
  <Words>1459</Words>
  <Application>Microsoft Macintosh PowerPoint</Application>
  <PresentationFormat>On-screen Show (4:3)</PresentationFormat>
  <Paragraphs>268</Paragraphs>
  <Slides>35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51" baseType="lpstr">
      <vt:lpstr>Liberation Sans</vt:lpstr>
      <vt:lpstr>Times New Roman</vt:lpstr>
      <vt:lpstr>ColaborateLight</vt:lpstr>
      <vt:lpstr>Comfortaa</vt:lpstr>
      <vt:lpstr>Courier New</vt:lpstr>
      <vt:lpstr>Arial</vt:lpstr>
      <vt:lpstr>Segoe UI</vt:lpstr>
      <vt:lpstr>Roboto Slab</vt:lpstr>
      <vt:lpstr>Optima</vt:lpstr>
      <vt:lpstr>Agency FB</vt:lpstr>
      <vt:lpstr>Segoe UI Light</vt:lpstr>
      <vt:lpstr>Consolas</vt:lpstr>
      <vt:lpstr>Cambria Math</vt:lpstr>
      <vt:lpstr>PT Mono</vt:lpstr>
      <vt:lpstr>Calibri</vt:lpstr>
      <vt:lpstr>CERNCorporate4-3</vt:lpstr>
      <vt:lpstr>BM@N Run 8 raw data production on distributed infrastructure with DIRAC</vt:lpstr>
      <vt:lpstr>Run8 Data collection</vt:lpstr>
      <vt:lpstr>Workflow of production</vt:lpstr>
      <vt:lpstr>The main task:</vt:lpstr>
      <vt:lpstr>DIRAC in JINR</vt:lpstr>
      <vt:lpstr>General scheme of resources</vt:lpstr>
      <vt:lpstr>Step 1: Data transfer</vt:lpstr>
      <vt:lpstr>Step 1: Data transfer</vt:lpstr>
      <vt:lpstr>Step 2: Estimate the load</vt:lpstr>
      <vt:lpstr>Step 2: Raw2Digi job profiling</vt:lpstr>
      <vt:lpstr>Step 2: Raw2Digi job profiling</vt:lpstr>
      <vt:lpstr>Step 3: Mass production Raw2Digi</vt:lpstr>
      <vt:lpstr>Step 3: Mass production Raw2Digi</vt:lpstr>
      <vt:lpstr>PowerPoint Presentation</vt:lpstr>
      <vt:lpstr>PowerPoint Presentation</vt:lpstr>
      <vt:lpstr>PowerPoint Presentation</vt:lpstr>
      <vt:lpstr>Data transfer approach between VBLHEP and MLIT was developed and successfully used. It allows data transfer in both directions.</vt:lpstr>
      <vt:lpstr>Completed jobs</vt:lpstr>
      <vt:lpstr>Consumed resources</vt:lpstr>
      <vt:lpstr>BM@N productions</vt:lpstr>
      <vt:lpstr>For the first time JINR computing infrastructure united by DIRAC was used for raw data reconstruction not in test mode but in production.</vt:lpstr>
      <vt:lpstr> The whole BM@N collaboration  Responsible for resources: Tier-1,Tier-2, EOS: Valery Mitsyn Tape library: Vladimir Trofimov Govorun: Dmitry Podgainy, Oksana Smirnova, Dmitry Belyakov, Aleksandr Kokorev, Maxim Zuev NICA cluster: Ivan Slepov Network: Andrey Dolbilov CVMFS: Nikita Balashov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Step 2: Raw2Digi job profiling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JINR for Schools</dc:title>
  <dc:creator>Igor Pelevanyuk</dc:creator>
  <cp:lastModifiedBy>Microsoft Office User</cp:lastModifiedBy>
  <cp:revision>617</cp:revision>
  <dcterms:created xsi:type="dcterms:W3CDTF">2012-11-30T11:04:26Z</dcterms:created>
  <dcterms:modified xsi:type="dcterms:W3CDTF">2024-10-29T09:10:45Z</dcterms:modified>
</cp:coreProperties>
</file>