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4" d="100"/>
          <a:sy n="74" d="100"/>
        </p:scale>
        <p:origin x="-86" y="-115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presProps" Target="presProps.xml" /><Relationship Id="rId27" Type="http://schemas.openxmlformats.org/officeDocument/2006/relationships/tableStyles" Target="tableStyles.xml" /><Relationship Id="rId2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F5C096C-2455-491B-A521-A622BC315F5F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C153513-8300-472B-9D5F-8104AD58CD43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3DA1A97-6681-4D82-9A1D-5E2A73822C4D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C2A510B-AE13-4D96-9881-9B967E2DA59A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D0CBB083-C8C1-42D4-9AAD-40DBE967D161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02287B7B-2C3D-4F81-AF89-3C2A56FF3DFA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64C70606-CA18-4D18-8048-336B73E38EB3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95975001-D269-4AAA-97E7-A8F5883AF2D1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9888E912-AAA8-42E5-A6E0-FE83BF1A2C80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D04490F5-30F4-4AD7-8E47-85317CF32768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CC5D655F-B0B3-485E-ABF0-AA671364EC8D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F8AB48ED-0240-4A47-A197-413627DEBEED}" type="slidenum">
              <a:rPr/>
              <a:t/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B4A1D87F-A49B-43DC-B36B-F0BE46B8119C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FE6504C7-B870-48D7-BD40-48DF53AC79D5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8E0DD6E1-21B5-48CA-AFA4-72EB8B24B893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7C289A1B-B1B4-417A-BAD5-5D74396514E6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55800F13-B033-4891-AAA1-3F0E9CD7292C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0034399-A64B-4468-80FC-5B1DA970BCD6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7DEFEE1-6551-4B3D-991B-186CF942834B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1C093D9-C16C-4092-8110-958FF88840D8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5285B7F-25E8-4AF3-A0F2-CDB380BDCACC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7CCA0B70-F31E-4698-8963-11D74BE82D68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576AE8A-D77B-4575-9FBC-7C0375B2874B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3E220478-DE53-442C-BF36-D890C51901FD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 bwMode="auto">
          <a:xfrm>
            <a:off x="3029040" y="6356520"/>
            <a:ext cx="308412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 bwMode="auto">
          <a:xfrm>
            <a:off x="6458039" y="6356520"/>
            <a:ext cx="20552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  <a:defRPr/>
            </a:pPr>
            <a:fld id="{4C65560E-913C-498A-837A-B501573FDA82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/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 bwMode="auto">
          <a:xfrm>
            <a:off x="628560" y="6356520"/>
            <a:ext cx="20552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 bwMode="auto">
          <a:xfrm>
            <a:off x="3029040" y="6356520"/>
            <a:ext cx="308412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 bwMode="auto">
          <a:xfrm>
            <a:off x="6458039" y="6356520"/>
            <a:ext cx="20552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  <a:defRPr/>
            </a:pPr>
            <a:fld id="{C5ADEB10-35A8-4EE9-8307-78CD41357439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/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 bwMode="auto">
          <a:xfrm>
            <a:off x="628560" y="6356520"/>
            <a:ext cx="20552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edu.jinr.ru/jinr/flnr.php" TargetMode="Externa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DEDED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TextBox 3"/>
          <p:cNvSpPr/>
          <p:nvPr/>
        </p:nvSpPr>
        <p:spPr bwMode="auto">
          <a:xfrm>
            <a:off x="394200" y="427680"/>
            <a:ext cx="8664839" cy="140204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Experimental studies of the 232Th + 48Ca → 280Ds and 238U + 40Ar  → 278Ds reactions: New isotopes 268Sg, 272Hs, 276Ds, and 275Ds.    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Maksim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Shumeiko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JINR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 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Flerov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 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Laboratory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 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of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 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Nuclear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 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Reactions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,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Arial"/>
              </a:rPr>
              <a:t>Russia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89" name="Picture 2" descr="http://fls2.jinr.ru/flnr/dimg/flerovlab_big.jpg"/>
          <p:cNvPicPr/>
          <p:nvPr/>
        </p:nvPicPr>
        <p:blipFill>
          <a:blip r:embed="rId3"/>
          <a:stretch/>
        </p:blipFill>
        <p:spPr bwMode="auto">
          <a:xfrm>
            <a:off x="251640" y="3213000"/>
            <a:ext cx="3024000" cy="201420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5" descr="IMG_20180830_105558.jpg"/>
          <p:cNvPicPr/>
          <p:nvPr/>
        </p:nvPicPr>
        <p:blipFill>
          <a:blip r:embed="rId4"/>
          <a:stretch/>
        </p:blipFill>
        <p:spPr bwMode="auto">
          <a:xfrm>
            <a:off x="2763720" y="2484360"/>
            <a:ext cx="2685960" cy="201420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6" descr="IMG_1079.jpg"/>
          <p:cNvPicPr/>
          <p:nvPr/>
        </p:nvPicPr>
        <p:blipFill>
          <a:blip r:embed="rId5"/>
          <a:stretch/>
        </p:blipFill>
        <p:spPr bwMode="auto">
          <a:xfrm>
            <a:off x="5307120" y="2349000"/>
            <a:ext cx="3295440" cy="1942200"/>
          </a:xfrm>
          <a:prstGeom prst="rect">
            <a:avLst/>
          </a:prstGeom>
          <a:ln w="0">
            <a:noFill/>
          </a:ln>
        </p:spPr>
      </p:pic>
      <p:sp>
        <p:nvSpPr>
          <p:cNvPr id="92" name="TextBox 8"/>
          <p:cNvSpPr/>
          <p:nvPr/>
        </p:nvSpPr>
        <p:spPr bwMode="auto">
          <a:xfrm>
            <a:off x="7726680" y="2073960"/>
            <a:ext cx="98604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Arial"/>
              </a:rPr>
              <a:t>DC280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93" name="TextBox 9"/>
          <p:cNvSpPr/>
          <p:nvPr/>
        </p:nvSpPr>
        <p:spPr bwMode="auto">
          <a:xfrm>
            <a:off x="3480120" y="6328800"/>
            <a:ext cx="110448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Arial"/>
              </a:rPr>
              <a:t>DGFRS-2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94" name="TextBox 11"/>
          <p:cNvSpPr/>
          <p:nvPr/>
        </p:nvSpPr>
        <p:spPr bwMode="auto">
          <a:xfrm>
            <a:off x="169560" y="5688360"/>
            <a:ext cx="4420440" cy="85235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28th International Scientific Conference of Young Scientists and Specialists (AYSS-2024) </a:t>
            </a:r>
            <a:endParaRPr lang="ru-RU" sz="1200" b="0" strike="noStrike" spc="0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lang="ru-RU" sz="1200" b="0" strike="noStrike" spc="0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Dubna, Russia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2024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95" name="Рисунок 6" descr="z2.bmp"/>
          <p:cNvPicPr/>
          <p:nvPr/>
        </p:nvPicPr>
        <p:blipFill>
          <a:blip r:embed="rId6"/>
          <a:srcRect l="0" t="0" r="17180" b="0"/>
          <a:stretch/>
        </p:blipFill>
        <p:spPr bwMode="auto">
          <a:xfrm>
            <a:off x="4723920" y="4014360"/>
            <a:ext cx="3898080" cy="264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9" name="Рисунок 12" descr="z3.bmp"/>
          <p:cNvPicPr/>
          <p:nvPr/>
        </p:nvPicPr>
        <p:blipFill>
          <a:blip r:embed="rId2"/>
          <a:srcRect l="8572" t="6103" r="11418" b="6128"/>
          <a:stretch/>
        </p:blipFill>
        <p:spPr bwMode="auto">
          <a:xfrm>
            <a:off x="1589400" y="965160"/>
            <a:ext cx="5644440" cy="4333680"/>
          </a:xfrm>
          <a:prstGeom prst="rect">
            <a:avLst/>
          </a:prstGeom>
          <a:ln w="0">
            <a:noFill/>
          </a:ln>
        </p:spPr>
      </p:pic>
      <p:sp>
        <p:nvSpPr>
          <p:cNvPr id="160" name="TextBox 1"/>
          <p:cNvSpPr/>
          <p:nvPr/>
        </p:nvSpPr>
        <p:spPr bwMode="auto">
          <a:xfrm>
            <a:off x="937800" y="5301360"/>
            <a:ext cx="779436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Spontaneous-fission half-lives for even-even nuclei with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 100 – 108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&lt; 160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open symbols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with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= 104 – 114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&gt; 160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closed symbols – </a:t>
            </a:r>
            <a:r>
              <a:rPr lang="en-US" sz="14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48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Ca-induced reactions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The area of half-lives of even-even isotopes with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=104−110,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=160–164 and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=110–114,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=164–177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predicted by Z. Łojewski and A. Staszczak (1999) is highlighted in </a:t>
            </a:r>
            <a:r>
              <a:rPr lang="en-US" sz="1400" b="1" strike="noStrike" spc="-1">
                <a:solidFill>
                  <a:srgbClr val="5B9BD5"/>
                </a:solidFill>
                <a:latin typeface="Times New Roman"/>
                <a:ea typeface="Times New Roman"/>
              </a:rPr>
              <a:t>light blue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Good agreement with predictions by Rogov, Adamian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Antonenko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1" name="Овал 4"/>
          <p:cNvSpPr/>
          <p:nvPr/>
        </p:nvSpPr>
        <p:spPr bwMode="auto">
          <a:xfrm>
            <a:off x="4966920" y="4327200"/>
            <a:ext cx="249840" cy="249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Овал 7"/>
          <p:cNvSpPr/>
          <p:nvPr/>
        </p:nvSpPr>
        <p:spPr bwMode="auto">
          <a:xfrm>
            <a:off x="4273560" y="3198240"/>
            <a:ext cx="249840" cy="249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TextBox 15"/>
          <p:cNvSpPr/>
          <p:nvPr/>
        </p:nvSpPr>
        <p:spPr bwMode="auto">
          <a:xfrm>
            <a:off x="180000" y="130680"/>
            <a:ext cx="836388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Identification: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13</a:t>
            </a:r>
            <a:r>
              <a:rPr lang="ru-RU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decay chains (ER-SF and ER-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-SF)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Systematics of half-lives for spontaneously fissioning nuclei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0" name="Рисунок 15" descr="z4.bmp"/>
          <p:cNvPicPr/>
          <p:nvPr/>
        </p:nvPicPr>
        <p:blipFill>
          <a:blip r:embed="rId2"/>
          <a:stretch/>
        </p:blipFill>
        <p:spPr bwMode="auto">
          <a:xfrm>
            <a:off x="2699640" y="128520"/>
            <a:ext cx="5598000" cy="6538680"/>
          </a:xfrm>
          <a:prstGeom prst="rect">
            <a:avLst/>
          </a:prstGeom>
          <a:ln w="0">
            <a:noFill/>
          </a:ln>
        </p:spPr>
      </p:pic>
      <p:sp>
        <p:nvSpPr>
          <p:cNvPr id="141" name="TextBox 20"/>
          <p:cNvSpPr/>
          <p:nvPr/>
        </p:nvSpPr>
        <p:spPr bwMode="auto">
          <a:xfrm>
            <a:off x="528840" y="980640"/>
            <a:ext cx="1596960" cy="470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i="1" strike="noStrike" spc="-1">
                <a:solidFill>
                  <a:srgbClr val="FF0000"/>
                </a:solidFill>
                <a:latin typeface="Arial"/>
                <a:ea typeface="Arial"/>
              </a:rPr>
              <a:t>E</a:t>
            </a:r>
            <a:r>
              <a:rPr lang="en-US" sz="2200" b="1" strike="noStrike" spc="-1" baseline="-25000">
                <a:solidFill>
                  <a:srgbClr val="FF0000"/>
                </a:solidFill>
                <a:latin typeface="Arial"/>
                <a:ea typeface="Arial"/>
              </a:rPr>
              <a:t>1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= 2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5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1 MeV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2" name="TextBox 21"/>
          <p:cNvSpPr/>
          <p:nvPr/>
        </p:nvSpPr>
        <p:spPr bwMode="auto">
          <a:xfrm>
            <a:off x="598320" y="2771640"/>
            <a:ext cx="1597320" cy="470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i="1" strike="noStrike" spc="-1">
                <a:solidFill>
                  <a:srgbClr val="FF0000"/>
                </a:solidFill>
                <a:latin typeface="Arial"/>
                <a:ea typeface="Arial"/>
              </a:rPr>
              <a:t>E</a:t>
            </a:r>
            <a:r>
              <a:rPr lang="ru-RU" sz="2200" b="1" strike="noStrike" spc="-1" baseline="-25000">
                <a:solidFill>
                  <a:srgbClr val="FF0000"/>
                </a:solidFill>
                <a:latin typeface="Arial"/>
                <a:ea typeface="Arial"/>
              </a:rPr>
              <a:t>2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= 2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57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MeV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3" name="TextBox 22"/>
          <p:cNvSpPr/>
          <p:nvPr/>
        </p:nvSpPr>
        <p:spPr bwMode="auto">
          <a:xfrm>
            <a:off x="258480" y="54360"/>
            <a:ext cx="25117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6 decay chains </a:t>
            </a:r>
            <a:r>
              <a:rPr lang="ru-RU" sz="1800" b="1" strike="noStrike" spc="-1" baseline="30000">
                <a:solidFill>
                  <a:srgbClr val="FF0000"/>
                </a:solidFill>
                <a:latin typeface="Times New Roman"/>
                <a:ea typeface="Arial"/>
              </a:rPr>
              <a:t>275</a:t>
            </a:r>
            <a:r>
              <a:rPr lang="en-US" sz="18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Ds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18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5n channel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144" name="Группа 1"/>
          <p:cNvGrpSpPr/>
          <p:nvPr/>
        </p:nvGrpSpPr>
        <p:grpSpPr bwMode="auto">
          <a:xfrm>
            <a:off x="1835640" y="1052640"/>
            <a:ext cx="3528360" cy="936360"/>
            <a:chOff x="1835640" y="1052640"/>
            <a:chExt cx="3528360" cy="936360"/>
          </a:xfrm>
        </p:grpSpPr>
        <p:sp>
          <p:nvSpPr>
            <p:cNvPr id="145" name="Прямая соединительная линия 1"/>
            <p:cNvSpPr/>
            <p:nvPr/>
          </p:nvSpPr>
          <p:spPr bwMode="auto">
            <a:xfrm>
              <a:off x="1835640" y="1988640"/>
              <a:ext cx="2321280" cy="3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" name="Прямая соединительная линия 2"/>
            <p:cNvSpPr/>
            <p:nvPr/>
          </p:nvSpPr>
          <p:spPr bwMode="auto">
            <a:xfrm flipV="1">
              <a:off x="4156920" y="1052640"/>
              <a:ext cx="1207080" cy="936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7" name="TextBox 23"/>
          <p:cNvSpPr/>
          <p:nvPr/>
        </p:nvSpPr>
        <p:spPr bwMode="auto">
          <a:xfrm>
            <a:off x="587160" y="686520"/>
            <a:ext cx="232704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232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Th</a:t>
            </a:r>
            <a:r>
              <a:rPr lang="ru-RU" sz="1600" b="1" strike="noStrike" spc="-1">
                <a:solidFill>
                  <a:srgbClr val="006600"/>
                </a:solidFill>
                <a:latin typeface="Arial"/>
                <a:ea typeface="Arial"/>
              </a:rPr>
              <a:t>(</a:t>
            </a: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48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Ca</a:t>
            </a:r>
            <a:r>
              <a:rPr lang="ru-RU" sz="1600" b="1" strike="noStrike" spc="-1">
                <a:solidFill>
                  <a:srgbClr val="006600"/>
                </a:solidFill>
                <a:latin typeface="Arial"/>
                <a:ea typeface="Arial"/>
              </a:rPr>
              <a:t>, 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5n)</a:t>
            </a: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275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Ds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6205517" y="5425479"/>
            <a:ext cx="2110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G. G. </a:t>
            </a:r>
            <a:r>
              <a:rPr lang="de-DE" sz="1400" b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Adamian</a:t>
            </a:r>
            <a:r>
              <a:rPr lang="de-DE" sz="1400" b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, I. S. </a:t>
            </a:r>
            <a:r>
              <a:rPr lang="de-DE" sz="1400" b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Rogov</a:t>
            </a:r>
            <a:endParaRPr lang="ru-RU" sz="1400" b="1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1652" y="1556792"/>
            <a:ext cx="8812835" cy="389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2483768" y="652626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FF"/>
                </a:solidFill>
                <a:latin typeface="+mn-lt"/>
              </a:rPr>
              <a:t>Level structure of odd-</a:t>
            </a:r>
            <a:r>
              <a:rPr lang="en-US" sz="2200" b="1" i="1">
                <a:solidFill>
                  <a:srgbClr val="0000FF"/>
                </a:solidFill>
                <a:latin typeface="+mn-lt"/>
              </a:rPr>
              <a:t>N</a:t>
            </a:r>
            <a:r>
              <a:rPr lang="en-US" sz="2200" b="1">
                <a:solidFill>
                  <a:srgbClr val="0000FF"/>
                </a:solidFill>
                <a:latin typeface="+mn-lt"/>
              </a:rPr>
              <a:t> nuclei</a:t>
            </a:r>
            <a:endParaRPr lang="en-US" sz="2200" b="1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796136" y="2636912"/>
            <a:ext cx="3240360" cy="31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4" name="Picture 2"/>
          <p:cNvPicPr/>
          <p:nvPr/>
        </p:nvPicPr>
        <p:blipFill>
          <a:blip r:embed="rId2"/>
          <a:stretch/>
        </p:blipFill>
        <p:spPr bwMode="auto">
          <a:xfrm>
            <a:off x="492480" y="980640"/>
            <a:ext cx="8157240" cy="4020120"/>
          </a:xfrm>
          <a:prstGeom prst="rect">
            <a:avLst/>
          </a:prstGeom>
          <a:ln w="9525">
            <a:noFill/>
          </a:ln>
        </p:spPr>
      </p:pic>
      <p:sp>
        <p:nvSpPr>
          <p:cNvPr id="165" name="TextBox 2"/>
          <p:cNvSpPr/>
          <p:nvPr/>
        </p:nvSpPr>
        <p:spPr bwMode="auto">
          <a:xfrm>
            <a:off x="683640" y="260640"/>
            <a:ext cx="82026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Decay properties of four isotopes are determined for the first time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6" name="Рисунок 1" descr="z6.bmp"/>
          <p:cNvPicPr/>
          <p:nvPr/>
        </p:nvPicPr>
        <p:blipFill>
          <a:blip r:embed="rId2"/>
          <a:srcRect l="8352" t="10349" r="30330" b="5393"/>
          <a:stretch/>
        </p:blipFill>
        <p:spPr bwMode="auto">
          <a:xfrm>
            <a:off x="529200" y="465840"/>
            <a:ext cx="3852000" cy="3706560"/>
          </a:xfrm>
          <a:prstGeom prst="rect">
            <a:avLst/>
          </a:prstGeom>
          <a:ln w="0">
            <a:noFill/>
          </a:ln>
        </p:spPr>
      </p:pic>
      <p:sp>
        <p:nvSpPr>
          <p:cNvPr id="167" name="TextBox 2"/>
          <p:cNvSpPr/>
          <p:nvPr/>
        </p:nvSpPr>
        <p:spPr bwMode="auto">
          <a:xfrm>
            <a:off x="689760" y="93240"/>
            <a:ext cx="38142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400" b="1" strike="noStrike" spc="-1" baseline="30000">
                <a:solidFill>
                  <a:srgbClr val="0000FF"/>
                </a:solidFill>
                <a:latin typeface="Arial"/>
                <a:ea typeface="Arial"/>
              </a:rPr>
              <a:t>232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Th(</a:t>
            </a:r>
            <a:r>
              <a:rPr lang="en-US" sz="2400" b="1" strike="noStrike" spc="-1" baseline="30000">
                <a:solidFill>
                  <a:srgbClr val="0000FF"/>
                </a:solidFill>
                <a:latin typeface="Arial"/>
                <a:ea typeface="Arial"/>
              </a:rPr>
              <a:t>48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Ca, 4-5</a:t>
            </a:r>
            <a:r>
              <a:rPr lang="en-US" sz="2000" b="1" i="1" strike="noStrike" spc="-1">
                <a:solidFill>
                  <a:srgbClr val="0000FF"/>
                </a:solidFill>
                <a:latin typeface="Arial"/>
                <a:ea typeface="Arial"/>
              </a:rPr>
              <a:t>n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)</a:t>
            </a:r>
            <a:r>
              <a:rPr lang="en-US" sz="2400" b="1" strike="noStrike" spc="-1" baseline="30000">
                <a:solidFill>
                  <a:srgbClr val="0000FF"/>
                </a:solidFill>
                <a:latin typeface="Arial"/>
                <a:ea typeface="Arial"/>
              </a:rPr>
              <a:t>275,276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Ds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68" name="Овал 3"/>
          <p:cNvSpPr/>
          <p:nvPr/>
        </p:nvSpPr>
        <p:spPr bwMode="auto">
          <a:xfrm>
            <a:off x="2550600" y="2882519"/>
            <a:ext cx="249840" cy="60768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Рисунок 4" descr="z1.bmp"/>
          <p:cNvPicPr/>
          <p:nvPr/>
        </p:nvPicPr>
        <p:blipFill>
          <a:blip r:embed="rId3"/>
          <a:srcRect l="1889" t="2410" r="10364" b="6024"/>
          <a:stretch/>
        </p:blipFill>
        <p:spPr bwMode="auto">
          <a:xfrm>
            <a:off x="5220000" y="476640"/>
            <a:ext cx="2806200" cy="5470560"/>
          </a:xfrm>
          <a:prstGeom prst="rect">
            <a:avLst/>
          </a:prstGeom>
          <a:ln w="0">
            <a:noFill/>
          </a:ln>
        </p:spPr>
      </p:pic>
      <p:sp>
        <p:nvSpPr>
          <p:cNvPr id="170" name="TextBox 6"/>
          <p:cNvSpPr/>
          <p:nvPr/>
        </p:nvSpPr>
        <p:spPr bwMode="auto">
          <a:xfrm>
            <a:off x="5436000" y="5949360"/>
            <a:ext cx="3673440" cy="42443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Relatively high cross-section values for the 5n channel</a:t>
            </a:r>
            <a:r>
              <a:rPr lang="en-US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indicates </a:t>
            </a:r>
            <a:r>
              <a:rPr lang="ru-RU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relatively high</a:t>
            </a:r>
            <a:r>
              <a:rPr lang="ru-RU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surviva</a:t>
            </a:r>
            <a:r>
              <a:rPr lang="en-US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bility</a:t>
            </a:r>
            <a:r>
              <a:rPr lang="ru-RU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of the nuclei </a:t>
            </a:r>
            <a:r>
              <a:rPr lang="ru-RU" sz="1100" b="1" strike="noStrike" spc="-1" baseline="30000">
                <a:solidFill>
                  <a:srgbClr val="FF0000"/>
                </a:solidFill>
                <a:latin typeface="Times New Roman"/>
                <a:ea typeface="Times New Roman"/>
              </a:rPr>
              <a:t>280</a:t>
            </a:r>
            <a:r>
              <a:rPr lang="ru-RU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Ds*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71" name="Прямая со стрелкой 14"/>
          <p:cNvSpPr/>
          <p:nvPr/>
        </p:nvSpPr>
        <p:spPr bwMode="auto">
          <a:xfrm flipH="1">
            <a:off x="7666200" y="4797000"/>
            <a:ext cx="429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Прямая со стрелкой 17"/>
          <p:cNvSpPr/>
          <p:nvPr/>
        </p:nvSpPr>
        <p:spPr bwMode="auto">
          <a:xfrm flipH="1">
            <a:off x="6586200" y="4653000"/>
            <a:ext cx="1509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Прямая со стрелкой 20"/>
          <p:cNvSpPr/>
          <p:nvPr/>
        </p:nvSpPr>
        <p:spPr bwMode="auto">
          <a:xfrm flipH="1">
            <a:off x="7234200" y="4077000"/>
            <a:ext cx="10144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Прямая со стрелкой 21"/>
          <p:cNvSpPr/>
          <p:nvPr/>
        </p:nvSpPr>
        <p:spPr bwMode="auto">
          <a:xfrm flipH="1">
            <a:off x="6738480" y="3429000"/>
            <a:ext cx="1509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TextBox 24"/>
          <p:cNvSpPr/>
          <p:nvPr/>
        </p:nvSpPr>
        <p:spPr bwMode="auto">
          <a:xfrm>
            <a:off x="8110800" y="3563640"/>
            <a:ext cx="46684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FF0000"/>
                </a:solidFill>
                <a:latin typeface="Arial"/>
                <a:ea typeface="Arial"/>
              </a:rPr>
              <a:t>~ 8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6" name="Прямая со стрелкой 25"/>
          <p:cNvSpPr/>
          <p:nvPr/>
        </p:nvSpPr>
        <p:spPr bwMode="auto">
          <a:xfrm flipH="1">
            <a:off x="7234200" y="1484640"/>
            <a:ext cx="8312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Прямая со стрелкой 26"/>
          <p:cNvSpPr/>
          <p:nvPr/>
        </p:nvSpPr>
        <p:spPr bwMode="auto">
          <a:xfrm flipH="1">
            <a:off x="6658200" y="1291320"/>
            <a:ext cx="14072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TextBox 27"/>
          <p:cNvSpPr/>
          <p:nvPr/>
        </p:nvSpPr>
        <p:spPr bwMode="auto">
          <a:xfrm>
            <a:off x="8095680" y="1214280"/>
            <a:ext cx="46684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FF0000"/>
                </a:solidFill>
                <a:latin typeface="Arial"/>
                <a:ea typeface="Arial"/>
              </a:rPr>
              <a:t>~ 3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9" name="TextBox 30"/>
          <p:cNvSpPr/>
          <p:nvPr/>
        </p:nvSpPr>
        <p:spPr bwMode="auto">
          <a:xfrm>
            <a:off x="8132400" y="4527720"/>
            <a:ext cx="63550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FF0000"/>
                </a:solidFill>
                <a:latin typeface="Arial"/>
                <a:ea typeface="Arial"/>
              </a:rPr>
              <a:t>~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0" name="Прямая со стрелкой 31"/>
          <p:cNvSpPr/>
          <p:nvPr/>
        </p:nvSpPr>
        <p:spPr bwMode="auto">
          <a:xfrm flipH="1">
            <a:off x="7532640" y="2493000"/>
            <a:ext cx="6357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Прямая со стрелкой 32"/>
          <p:cNvSpPr/>
          <p:nvPr/>
        </p:nvSpPr>
        <p:spPr bwMode="auto">
          <a:xfrm flipH="1">
            <a:off x="6730200" y="2061000"/>
            <a:ext cx="1437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TextBox 33"/>
          <p:cNvSpPr/>
          <p:nvPr/>
        </p:nvSpPr>
        <p:spPr bwMode="auto">
          <a:xfrm>
            <a:off x="8110800" y="2092320"/>
            <a:ext cx="46684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FF0000"/>
                </a:solidFill>
                <a:latin typeface="Arial"/>
                <a:ea typeface="Arial"/>
              </a:rPr>
              <a:t>~ 9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3" name="TextBox 18"/>
          <p:cNvSpPr/>
          <p:nvPr/>
        </p:nvSpPr>
        <p:spPr bwMode="auto">
          <a:xfrm>
            <a:off x="689760" y="6376320"/>
            <a:ext cx="2189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"/>
              </a:rPr>
              <a:t>J. Hong, G. Adamian </a:t>
            </a:r>
            <a:r>
              <a:rPr lang="en-US" sz="900" b="0" i="1" strike="noStrike" spc="-1">
                <a:solidFill>
                  <a:srgbClr val="000000"/>
                </a:solidFill>
                <a:latin typeface="Arial"/>
                <a:ea typeface="Arial"/>
              </a:rPr>
              <a:t>et al</a:t>
            </a: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"/>
              </a:rPr>
              <a:t>., PRC (2022)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"/>
              </a:rPr>
              <a:t>G. Adamian, private communication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184" name="Рисунок 28"/>
          <p:cNvPicPr/>
          <p:nvPr/>
        </p:nvPicPr>
        <p:blipFill>
          <a:blip r:embed="rId4"/>
          <a:srcRect l="33455" t="0" r="13605" b="0"/>
          <a:stretch/>
        </p:blipFill>
        <p:spPr bwMode="auto">
          <a:xfrm>
            <a:off x="442439" y="4174200"/>
            <a:ext cx="2683800" cy="2099520"/>
          </a:xfrm>
          <a:prstGeom prst="rect">
            <a:avLst/>
          </a:prstGeom>
          <a:ln w="0">
            <a:noFill/>
          </a:ln>
        </p:spPr>
      </p:pic>
      <p:sp>
        <p:nvSpPr>
          <p:cNvPr id="185" name="TextBox 29"/>
          <p:cNvSpPr/>
          <p:nvPr/>
        </p:nvSpPr>
        <p:spPr bwMode="auto">
          <a:xfrm>
            <a:off x="7668360" y="155880"/>
            <a:ext cx="1137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DGFRS-2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6" name="TextBox 34"/>
          <p:cNvSpPr/>
          <p:nvPr/>
        </p:nvSpPr>
        <p:spPr bwMode="auto">
          <a:xfrm>
            <a:off x="7458840" y="-36360"/>
            <a:ext cx="1137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DGFRS-1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7" name="TextBox 35"/>
          <p:cNvSpPr/>
          <p:nvPr/>
        </p:nvSpPr>
        <p:spPr bwMode="auto">
          <a:xfrm>
            <a:off x="6469200" y="49679"/>
            <a:ext cx="102528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BGS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 others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8" name="Прямоугольник 181"/>
          <p:cNvSpPr/>
          <p:nvPr/>
        </p:nvSpPr>
        <p:spPr bwMode="auto">
          <a:xfrm>
            <a:off x="7936560" y="569520"/>
            <a:ext cx="1548360" cy="591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100" b="1" strike="noStrike" spc="-1">
                <a:solidFill>
                  <a:srgbClr val="FF0000"/>
                </a:solidFill>
                <a:latin typeface="Arial"/>
                <a:ea typeface="Arial"/>
              </a:rPr>
              <a:t>5n -&gt; 4n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100" b="1" strike="noStrike" spc="-1">
                <a:solidFill>
                  <a:srgbClr val="FF0000"/>
                </a:solidFill>
                <a:latin typeface="Arial"/>
                <a:ea typeface="Arial"/>
              </a:rPr>
              <a:t>cross section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100" b="1" strike="noStrike" spc="-1">
                <a:solidFill>
                  <a:srgbClr val="FF0000"/>
                </a:solidFill>
                <a:latin typeface="Arial"/>
                <a:ea typeface="Arial"/>
              </a:rPr>
              <a:t>drop factor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89" name="Прямоугольник 182"/>
          <p:cNvSpPr/>
          <p:nvPr/>
        </p:nvSpPr>
        <p:spPr bwMode="auto">
          <a:xfrm>
            <a:off x="3810960" y="216360"/>
            <a:ext cx="91224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0" name="Прямоугольник 183"/>
          <p:cNvSpPr/>
          <p:nvPr/>
        </p:nvSpPr>
        <p:spPr bwMode="auto">
          <a:xfrm>
            <a:off x="5360760" y="155880"/>
            <a:ext cx="10188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1" name="Прямая со стрелкой 20"/>
          <p:cNvSpPr/>
          <p:nvPr/>
        </p:nvSpPr>
        <p:spPr bwMode="auto">
          <a:xfrm flipH="1">
            <a:off x="7666200" y="390960"/>
            <a:ext cx="70560" cy="23004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Прямая со стрелкой 20"/>
          <p:cNvSpPr/>
          <p:nvPr/>
        </p:nvSpPr>
        <p:spPr bwMode="auto">
          <a:xfrm flipH="1">
            <a:off x="7562520" y="226440"/>
            <a:ext cx="86400" cy="3409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Прямая со стрелкой 20"/>
          <p:cNvSpPr/>
          <p:nvPr/>
        </p:nvSpPr>
        <p:spPr bwMode="auto">
          <a:xfrm>
            <a:off x="7236360" y="476640"/>
            <a:ext cx="117720" cy="2739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4" name="Рисунок 187"/>
          <p:cNvPicPr/>
          <p:nvPr/>
        </p:nvPicPr>
        <p:blipFill>
          <a:blip r:embed="rId5"/>
          <a:srcRect l="59855" t="27666" r="7703" b="4584"/>
          <a:stretch/>
        </p:blipFill>
        <p:spPr bwMode="auto">
          <a:xfrm>
            <a:off x="3387600" y="4174200"/>
            <a:ext cx="2022840" cy="174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5" name="Рисунок 8" descr="z1.bmp"/>
          <p:cNvPicPr/>
          <p:nvPr/>
        </p:nvPicPr>
        <p:blipFill>
          <a:blip r:embed="rId2"/>
          <a:stretch/>
        </p:blipFill>
        <p:spPr bwMode="auto">
          <a:xfrm>
            <a:off x="1237320" y="2075040"/>
            <a:ext cx="6666840" cy="2936160"/>
          </a:xfrm>
          <a:prstGeom prst="rect">
            <a:avLst/>
          </a:prstGeom>
          <a:ln w="0">
            <a:noFill/>
          </a:ln>
        </p:spPr>
      </p:pic>
      <p:sp>
        <p:nvSpPr>
          <p:cNvPr id="196" name="Прямоугольник 198"/>
          <p:cNvSpPr/>
          <p:nvPr/>
        </p:nvSpPr>
        <p:spPr bwMode="auto">
          <a:xfrm>
            <a:off x="1461600" y="782640"/>
            <a:ext cx="2976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</a:t>
            </a:r>
            <a:r>
              <a:rPr lang="ru-RU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8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U(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40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Ar, 5n)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273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Ds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7" name="Picture 2"/>
          <p:cNvPicPr/>
          <p:nvPr/>
        </p:nvPicPr>
        <p:blipFill>
          <a:blip r:embed="rId2"/>
          <a:srcRect l="1367" t="36316" r="0" b="-1656"/>
          <a:stretch/>
        </p:blipFill>
        <p:spPr bwMode="auto">
          <a:xfrm>
            <a:off x="622800" y="1960200"/>
            <a:ext cx="7410600" cy="2359800"/>
          </a:xfrm>
          <a:prstGeom prst="rect">
            <a:avLst/>
          </a:prstGeom>
          <a:ln w="9525">
            <a:noFill/>
          </a:ln>
        </p:spPr>
      </p:pic>
      <p:pic>
        <p:nvPicPr>
          <p:cNvPr id="198" name="Рисунок 189"/>
          <p:cNvPicPr/>
          <p:nvPr/>
        </p:nvPicPr>
        <p:blipFill>
          <a:blip r:embed="rId3"/>
          <a:srcRect l="-209" t="25511" r="2760" b="54270"/>
          <a:stretch/>
        </p:blipFill>
        <p:spPr bwMode="auto">
          <a:xfrm>
            <a:off x="903960" y="1160280"/>
            <a:ext cx="7260120" cy="630720"/>
          </a:xfrm>
          <a:prstGeom prst="rect">
            <a:avLst/>
          </a:prstGeom>
          <a:ln w="0">
            <a:noFill/>
          </a:ln>
        </p:spPr>
      </p:pic>
      <p:pic>
        <p:nvPicPr>
          <p:cNvPr id="199" name="Рисунок 2" descr="zzz.bmp"/>
          <p:cNvPicPr/>
          <p:nvPr/>
        </p:nvPicPr>
        <p:blipFill>
          <a:blip r:embed="rId4"/>
          <a:srcRect l="2939" t="8793" r="4625" b="2935"/>
          <a:stretch/>
        </p:blipFill>
        <p:spPr bwMode="auto">
          <a:xfrm>
            <a:off x="2487240" y="4289040"/>
            <a:ext cx="3468960" cy="2529000"/>
          </a:xfrm>
          <a:prstGeom prst="rect">
            <a:avLst/>
          </a:prstGeom>
          <a:ln w="0">
            <a:noFill/>
          </a:ln>
        </p:spPr>
      </p:pic>
      <p:sp>
        <p:nvSpPr>
          <p:cNvPr id="200" name="Прямоугольник 3"/>
          <p:cNvSpPr/>
          <p:nvPr/>
        </p:nvSpPr>
        <p:spPr bwMode="auto">
          <a:xfrm>
            <a:off x="-4680" y="2169000"/>
            <a:ext cx="8215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0" strike="noStrike" spc="-1">
                <a:solidFill>
                  <a:srgbClr val="0000FF"/>
                </a:solidFill>
                <a:latin typeface="Arial"/>
                <a:ea typeface="Arial"/>
              </a:rPr>
              <a:t> (2022)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1" name="Прямоугольник 4"/>
          <p:cNvSpPr/>
          <p:nvPr/>
        </p:nvSpPr>
        <p:spPr bwMode="auto">
          <a:xfrm>
            <a:off x="3600" y="2973240"/>
            <a:ext cx="8215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0" strike="noStrike" spc="-1">
                <a:solidFill>
                  <a:srgbClr val="0000FF"/>
                </a:solidFill>
                <a:latin typeface="Arial"/>
                <a:ea typeface="Arial"/>
              </a:rPr>
              <a:t> (2023)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2" name="Прямоугольник 5"/>
          <p:cNvSpPr/>
          <p:nvPr/>
        </p:nvSpPr>
        <p:spPr bwMode="auto">
          <a:xfrm>
            <a:off x="5040" y="3764880"/>
            <a:ext cx="8215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0" strike="noStrike" spc="-1">
                <a:solidFill>
                  <a:srgbClr val="0000FF"/>
                </a:solidFill>
                <a:latin typeface="Arial"/>
                <a:ea typeface="Arial"/>
              </a:rPr>
              <a:t> (2023)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3" name="Прямоугольник 194"/>
          <p:cNvSpPr/>
          <p:nvPr/>
        </p:nvSpPr>
        <p:spPr bwMode="auto">
          <a:xfrm>
            <a:off x="7996320" y="3764880"/>
            <a:ext cx="633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none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baseline="30000">
                <a:solidFill>
                  <a:srgbClr val="0070C0"/>
                </a:solidFill>
                <a:latin typeface="Times New Roman"/>
                <a:ea typeface="Times New Roman"/>
              </a:rPr>
              <a:t>273</a:t>
            </a:r>
            <a:r>
              <a:rPr lang="ru-RU" sz="1600" b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Ds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4" name="Прямоугольник 195"/>
          <p:cNvSpPr/>
          <p:nvPr/>
        </p:nvSpPr>
        <p:spPr bwMode="auto">
          <a:xfrm>
            <a:off x="7939440" y="1743480"/>
            <a:ext cx="8521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none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275-277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5" name="TextBox 9"/>
          <p:cNvSpPr/>
          <p:nvPr/>
        </p:nvSpPr>
        <p:spPr bwMode="auto">
          <a:xfrm>
            <a:off x="1075680" y="173880"/>
            <a:ext cx="767268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Arial"/>
              </a:rPr>
              <a:t>Nuclei at the minimum stability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</a:t>
            </a:r>
            <a:r>
              <a:rPr lang="ru-RU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8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U + </a:t>
            </a: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40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Ar</a:t>
            </a:r>
            <a:r>
              <a:rPr lang="ru-RU" sz="1600" b="1" strike="noStrike" spc="-1">
                <a:solidFill>
                  <a:srgbClr val="006600"/>
                </a:solidFill>
                <a:latin typeface="Arial"/>
                <a:ea typeface="Arial"/>
              </a:rPr>
              <a:t> -&gt; </a:t>
            </a: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278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Ds*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FF"/>
                </a:solidFill>
                <a:latin typeface="Arial"/>
                <a:ea typeface="Arial"/>
              </a:rPr>
              <a:t>Production cross sections and decay properties of </a:t>
            </a:r>
            <a:r>
              <a:rPr lang="en-US" sz="1600" b="1" strike="noStrike" spc="-1" baseline="30000">
                <a:solidFill>
                  <a:srgbClr val="0000FF"/>
                </a:solidFill>
                <a:latin typeface="Arial"/>
                <a:ea typeface="Arial"/>
              </a:rPr>
              <a:t>273</a:t>
            </a:r>
            <a:r>
              <a:rPr lang="en-US" sz="1600" b="1" strike="noStrike" spc="-1">
                <a:solidFill>
                  <a:srgbClr val="0000FF"/>
                </a:solidFill>
                <a:latin typeface="Arial"/>
                <a:ea typeface="Arial"/>
              </a:rPr>
              <a:t>Ds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" name="TextBox 6"/>
          <p:cNvSpPr/>
          <p:nvPr/>
        </p:nvSpPr>
        <p:spPr bwMode="auto">
          <a:xfrm>
            <a:off x="105480" y="531360"/>
            <a:ext cx="5617080" cy="240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232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 + </a:t>
            </a: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48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Ca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-&gt; </a:t>
            </a: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280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Ds*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4-5n	13 chains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20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New nuclei </a:t>
            </a:r>
            <a:r>
              <a:rPr lang="en-US" sz="1600" b="1" strike="noStrike" spc="-1" baseline="30000">
                <a:solidFill>
                  <a:srgbClr val="FF0000"/>
                </a:solidFill>
                <a:latin typeface="Times New Roman"/>
                <a:ea typeface="Times New Roman"/>
              </a:rPr>
              <a:t>276</a:t>
            </a:r>
            <a:r>
              <a:rPr lang="en-US" sz="1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Ds, </a:t>
            </a:r>
            <a:r>
              <a:rPr lang="en-US" sz="1600" b="1" strike="noStrike" spc="-1" baseline="30000">
                <a:solidFill>
                  <a:srgbClr val="FF0000"/>
                </a:solidFill>
                <a:latin typeface="Times New Roman"/>
                <a:ea typeface="Times New Roman"/>
              </a:rPr>
              <a:t>272</a:t>
            </a:r>
            <a:r>
              <a:rPr lang="en-US" sz="1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Hs,</a:t>
            </a:r>
            <a:r>
              <a:rPr lang="en-US" sz="1600" b="1" strike="noStrike" spc="-1" baseline="30000">
                <a:solidFill>
                  <a:srgbClr val="FF0000"/>
                </a:solidFill>
                <a:latin typeface="Times New Roman"/>
                <a:ea typeface="Times New Roman"/>
              </a:rPr>
              <a:t> 268</a:t>
            </a:r>
            <a:r>
              <a:rPr lang="en-US" sz="1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Sg</a:t>
            </a: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New isotope </a:t>
            </a:r>
            <a:r>
              <a:rPr lang="en-US" sz="1600" b="1" strike="noStrike" spc="-1" baseline="30000">
                <a:solidFill>
                  <a:srgbClr val="0000FF"/>
                </a:solidFill>
                <a:latin typeface="Times New Roman"/>
                <a:ea typeface="Times New Roman"/>
              </a:rPr>
              <a:t>275</a:t>
            </a:r>
            <a:r>
              <a:rPr lang="en-US" sz="1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Ds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confirmation for </a:t>
            </a:r>
            <a:r>
              <a:rPr lang="en-US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271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Hs, </a:t>
            </a:r>
            <a:r>
              <a:rPr lang="en-US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267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Sg, and </a:t>
            </a:r>
            <a:r>
              <a:rPr lang="en-US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263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Rf </a:t>
            </a: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Cross-section measured at the lowest stability</a:t>
            </a: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The structure of the levels of nuclei in the </a:t>
            </a:r>
            <a:r>
              <a:rPr lang="en-US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275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 decay chain</a:t>
            </a: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6600"/>
                </a:solidFill>
                <a:latin typeface="Times New Roman"/>
                <a:ea typeface="Times New Roman"/>
              </a:rPr>
              <a:t>First observation of transition to the mainland</a:t>
            </a:r>
            <a:endParaRPr lang="ru-RU" sz="1600" b="0" strike="noStrike" spc="-1">
              <a:latin typeface="Arial"/>
            </a:endParaRPr>
          </a:p>
        </p:txBody>
      </p:sp>
      <p:grpSp>
        <p:nvGrpSpPr>
          <p:cNvPr id="207" name="Группа 35"/>
          <p:cNvGrpSpPr/>
          <p:nvPr/>
        </p:nvGrpSpPr>
        <p:grpSpPr bwMode="auto">
          <a:xfrm>
            <a:off x="4231800" y="790200"/>
            <a:ext cx="4194000" cy="4399560"/>
            <a:chOff x="4231800" y="790200"/>
            <a:chExt cx="4194000" cy="4399560"/>
          </a:xfrm>
        </p:grpSpPr>
        <p:sp>
          <p:nvSpPr>
            <p:cNvPr id="208" name="Прямоугольник 7"/>
            <p:cNvSpPr/>
            <p:nvPr/>
          </p:nvSpPr>
          <p:spPr bwMode="auto">
            <a:xfrm>
              <a:off x="7293240" y="1552320"/>
              <a:ext cx="761400" cy="7178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" name="Прямоугольник 8"/>
            <p:cNvSpPr/>
            <p:nvPr/>
          </p:nvSpPr>
          <p:spPr bwMode="auto">
            <a:xfrm>
              <a:off x="5774039" y="3011400"/>
              <a:ext cx="753840" cy="7178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" name="Прямоугольник 9"/>
            <p:cNvSpPr/>
            <p:nvPr/>
          </p:nvSpPr>
          <p:spPr bwMode="auto">
            <a:xfrm>
              <a:off x="4284000" y="4474800"/>
              <a:ext cx="753840" cy="7012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" name="TextBox 19"/>
            <p:cNvSpPr/>
            <p:nvPr/>
          </p:nvSpPr>
          <p:spPr bwMode="auto">
            <a:xfrm>
              <a:off x="7236360" y="790200"/>
              <a:ext cx="1189440" cy="76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2400" b="1" strike="noStrike" spc="-1" baseline="30000">
                  <a:solidFill>
                    <a:srgbClr val="FF0000"/>
                  </a:solidFill>
                  <a:latin typeface="Arial"/>
                  <a:ea typeface="Arial"/>
                </a:rPr>
                <a:t>276</a:t>
              </a:r>
              <a:r>
                <a:rPr lang="en-US" sz="2000" b="1" strike="noStrike" spc="-1">
                  <a:solidFill>
                    <a:srgbClr val="FF0000"/>
                  </a:solidFill>
                  <a:latin typeface="Arial"/>
                  <a:ea typeface="Arial"/>
                </a:rPr>
                <a:t>Ds</a:t>
              </a:r>
              <a:endParaRPr lang="ru-RU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2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   </a:t>
              </a:r>
              <a:r>
                <a:rPr lang="en-US" sz="2000" b="1" strike="noStrike" spc="-1">
                  <a:solidFill>
                    <a:srgbClr val="FF0000"/>
                  </a:solidFill>
                  <a:latin typeface="Arial"/>
                  <a:ea typeface="Arial"/>
                </a:rPr>
                <a:t>4</a:t>
              </a:r>
              <a:r>
                <a:rPr lang="en-US" sz="2000" b="1" i="1" strike="noStrike" spc="-1">
                  <a:solidFill>
                    <a:srgbClr val="FF0000"/>
                  </a:solidFill>
                  <a:latin typeface="Arial"/>
                  <a:ea typeface="Arial"/>
                </a:rPr>
                <a:t>n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12" name="TextBox 26"/>
            <p:cNvSpPr/>
            <p:nvPr/>
          </p:nvSpPr>
          <p:spPr bwMode="auto">
            <a:xfrm>
              <a:off x="7237800" y="1628640"/>
              <a:ext cx="7254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FF0000"/>
                  </a:solidFill>
                  <a:latin typeface="Arial"/>
                  <a:ea typeface="Arial"/>
                </a:rPr>
                <a:t>276</a:t>
              </a: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Ds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new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13" name="TextBox 27"/>
            <p:cNvSpPr/>
            <p:nvPr/>
          </p:nvSpPr>
          <p:spPr bwMode="auto">
            <a:xfrm>
              <a:off x="5725080" y="3111480"/>
              <a:ext cx="72684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FF0000"/>
                  </a:solidFill>
                  <a:latin typeface="Arial"/>
                  <a:ea typeface="Arial"/>
                </a:rPr>
                <a:t>272</a:t>
              </a: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Hs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new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14" name="TextBox 28"/>
            <p:cNvSpPr/>
            <p:nvPr/>
          </p:nvSpPr>
          <p:spPr bwMode="auto">
            <a:xfrm>
              <a:off x="4231800" y="4551480"/>
              <a:ext cx="72684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FF0000"/>
                  </a:solidFill>
                  <a:latin typeface="Arial"/>
                  <a:ea typeface="Arial"/>
                </a:rPr>
                <a:t>268</a:t>
              </a: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Sg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new</a:t>
              </a:r>
              <a:endParaRPr lang="ru-RU" sz="1800" b="0" strike="noStrike" spc="-1">
                <a:latin typeface="Arial"/>
              </a:endParaRPr>
            </a:p>
          </p:txBody>
        </p:sp>
      </p:grpSp>
      <p:grpSp>
        <p:nvGrpSpPr>
          <p:cNvPr id="215" name="Группа 29"/>
          <p:cNvGrpSpPr/>
          <p:nvPr/>
        </p:nvGrpSpPr>
        <p:grpSpPr bwMode="auto">
          <a:xfrm>
            <a:off x="2017800" y="790200"/>
            <a:ext cx="5211000" cy="5853960"/>
            <a:chOff x="2017800" y="790200"/>
            <a:chExt cx="5211000" cy="5853960"/>
          </a:xfrm>
        </p:grpSpPr>
        <p:sp>
          <p:nvSpPr>
            <p:cNvPr id="216" name="Прямоугольник 21"/>
            <p:cNvSpPr/>
            <p:nvPr/>
          </p:nvSpPr>
          <p:spPr bwMode="auto">
            <a:xfrm>
              <a:off x="6479280" y="1553759"/>
              <a:ext cx="717840" cy="717840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" name="Прямоугольник 22"/>
            <p:cNvSpPr/>
            <p:nvPr/>
          </p:nvSpPr>
          <p:spPr bwMode="auto">
            <a:xfrm>
              <a:off x="4962600" y="3020760"/>
              <a:ext cx="757080" cy="727200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" name="Прямоугольник 23"/>
            <p:cNvSpPr/>
            <p:nvPr/>
          </p:nvSpPr>
          <p:spPr bwMode="auto">
            <a:xfrm>
              <a:off x="3492000" y="4484160"/>
              <a:ext cx="753840" cy="704160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" name="TextBox 10"/>
            <p:cNvSpPr/>
            <p:nvPr/>
          </p:nvSpPr>
          <p:spPr bwMode="auto">
            <a:xfrm>
              <a:off x="6425640" y="790200"/>
              <a:ext cx="803160" cy="76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2400" b="1" strike="noStrike" spc="-1" baseline="30000">
                  <a:solidFill>
                    <a:srgbClr val="0070C0"/>
                  </a:solidFill>
                  <a:latin typeface="Arial"/>
                  <a:ea typeface="Arial"/>
                </a:rPr>
                <a:t>275</a:t>
              </a:r>
              <a:r>
                <a:rPr lang="en-US" sz="2000" b="1" strike="noStrike" spc="-1">
                  <a:solidFill>
                    <a:srgbClr val="0070C0"/>
                  </a:solidFill>
                  <a:latin typeface="Arial"/>
                  <a:ea typeface="Arial"/>
                </a:rPr>
                <a:t>Ds</a:t>
              </a:r>
              <a:endParaRPr lang="ru-RU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2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   </a:t>
              </a:r>
              <a:r>
                <a:rPr lang="en-US" sz="2000" b="1" strike="noStrike" spc="-1">
                  <a:solidFill>
                    <a:srgbClr val="0000FF"/>
                  </a:solidFill>
                  <a:latin typeface="Arial"/>
                  <a:ea typeface="Arial"/>
                </a:rPr>
                <a:t>5</a:t>
              </a:r>
              <a:r>
                <a:rPr lang="en-US" sz="2000" b="1" i="1" strike="noStrike" spc="-1">
                  <a:solidFill>
                    <a:srgbClr val="0000FF"/>
                  </a:solidFill>
                  <a:latin typeface="Arial"/>
                  <a:ea typeface="Arial"/>
                </a:rPr>
                <a:t>n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20" name="TextBox 30"/>
            <p:cNvSpPr/>
            <p:nvPr/>
          </p:nvSpPr>
          <p:spPr bwMode="auto">
            <a:xfrm>
              <a:off x="6451560" y="1633320"/>
              <a:ext cx="7254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0000FF"/>
                  </a:solidFill>
                  <a:latin typeface="Arial"/>
                  <a:ea typeface="Arial"/>
                </a:rPr>
                <a:t>275</a:t>
              </a:r>
              <a:r>
                <a:rPr lang="en-US" sz="1800" b="1" strike="noStrike" spc="-1">
                  <a:solidFill>
                    <a:srgbClr val="0000FF"/>
                  </a:solidFill>
                  <a:latin typeface="Calibri"/>
                  <a:ea typeface="Arial"/>
                </a:rPr>
                <a:t>Ds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0000FF"/>
                  </a:solidFill>
                  <a:latin typeface="Calibri"/>
                  <a:ea typeface="Arial"/>
                </a:rPr>
                <a:t>new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21" name="TextBox 31"/>
            <p:cNvSpPr/>
            <p:nvPr/>
          </p:nvSpPr>
          <p:spPr bwMode="auto">
            <a:xfrm>
              <a:off x="4914360" y="3108600"/>
              <a:ext cx="7344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000000"/>
                  </a:solidFill>
                  <a:latin typeface="Arial"/>
                  <a:ea typeface="Arial"/>
                </a:rPr>
                <a:t>271</a:t>
              </a: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Hs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conf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22" name="TextBox 32"/>
            <p:cNvSpPr/>
            <p:nvPr/>
          </p:nvSpPr>
          <p:spPr bwMode="auto">
            <a:xfrm>
              <a:off x="3466080" y="4551480"/>
              <a:ext cx="7344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000000"/>
                  </a:solidFill>
                  <a:latin typeface="Arial"/>
                  <a:ea typeface="Arial"/>
                </a:rPr>
                <a:t>267</a:t>
              </a: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Sg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conf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23" name="Прямоугольник 24"/>
            <p:cNvSpPr/>
            <p:nvPr/>
          </p:nvSpPr>
          <p:spPr bwMode="auto">
            <a:xfrm>
              <a:off x="2051640" y="5938920"/>
              <a:ext cx="753840" cy="704160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" name="TextBox 25"/>
            <p:cNvSpPr/>
            <p:nvPr/>
          </p:nvSpPr>
          <p:spPr bwMode="auto">
            <a:xfrm>
              <a:off x="2017800" y="6005880"/>
              <a:ext cx="7344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000000"/>
                  </a:solidFill>
                  <a:latin typeface="Arial"/>
                  <a:ea typeface="Arial"/>
                </a:rPr>
                <a:t>263</a:t>
              </a: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Rf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conf</a:t>
              </a:r>
              <a:endParaRPr lang="ru-RU" sz="1800" b="0" strike="noStrike" spc="-1">
                <a:latin typeface="Arial"/>
              </a:endParaRPr>
            </a:p>
          </p:txBody>
        </p:sp>
      </p:grpSp>
      <p:sp>
        <p:nvSpPr>
          <p:cNvPr id="225" name="TextBox 36"/>
          <p:cNvSpPr/>
          <p:nvPr/>
        </p:nvSpPr>
        <p:spPr bwMode="auto">
          <a:xfrm>
            <a:off x="891720" y="3142440"/>
            <a:ext cx="409644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J. Dvorak </a:t>
            </a:r>
            <a:r>
              <a:rPr lang="en-US" sz="1200" b="0" i="1" strike="noStrike" spc="-1">
                <a:solidFill>
                  <a:srgbClr val="000000"/>
                </a:solidFill>
                <a:latin typeface="Times New Roman"/>
                <a:ea typeface="Arial"/>
              </a:rPr>
              <a:t>et al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., Observation of the 3</a:t>
            </a:r>
            <a:r>
              <a:rPr lang="en-US" sz="1200" b="0" i="1" strike="noStrike" spc="-1">
                <a:solidFill>
                  <a:srgbClr val="000000"/>
                </a:solidFill>
                <a:latin typeface="Times New Roman"/>
                <a:ea typeface="Arial"/>
              </a:rPr>
              <a:t>n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Evaporation Channel in the Complete Hot-Fusion Reaction </a:t>
            </a:r>
            <a:r>
              <a:rPr lang="en-US" sz="1200" b="0" strike="noStrike" spc="-1" baseline="30000">
                <a:solidFill>
                  <a:srgbClr val="000000"/>
                </a:solidFill>
                <a:latin typeface="Times New Roman"/>
                <a:ea typeface="Arial"/>
              </a:rPr>
              <a:t>26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Mg + </a:t>
            </a:r>
            <a:r>
              <a:rPr lang="en-US" sz="1200" b="0" strike="noStrike" spc="-1" baseline="30000">
                <a:solidFill>
                  <a:srgbClr val="000000"/>
                </a:solidFill>
                <a:latin typeface="Times New Roman"/>
                <a:ea typeface="Arial"/>
              </a:rPr>
              <a:t>248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Cm Leading to the New Superheavy Nuclide </a:t>
            </a:r>
            <a:r>
              <a:rPr lang="en-US" sz="1200" b="0" strike="noStrike" spc="-1" baseline="30000">
                <a:solidFill>
                  <a:srgbClr val="000000"/>
                </a:solidFill>
                <a:latin typeface="Times New Roman"/>
                <a:ea typeface="Arial"/>
              </a:rPr>
              <a:t>271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Hs,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Phys. Rev. Lett. </a:t>
            </a:r>
            <a:r>
              <a:rPr lang="en-US" sz="12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100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, 132503 (2008).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26" name="TextBox 33"/>
          <p:cNvSpPr/>
          <p:nvPr/>
        </p:nvSpPr>
        <p:spPr bwMode="auto">
          <a:xfrm>
            <a:off x="6340320" y="543960"/>
            <a:ext cx="93708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600" b="0" strike="noStrike" spc="-1">
                <a:solidFill>
                  <a:srgbClr val="0000FF"/>
                </a:solidFill>
                <a:latin typeface="Arial"/>
                <a:ea typeface="Arial"/>
              </a:rPr>
              <a:t>6 chains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7" name="TextBox 37"/>
          <p:cNvSpPr/>
          <p:nvPr/>
        </p:nvSpPr>
        <p:spPr bwMode="auto">
          <a:xfrm>
            <a:off x="7311240" y="543960"/>
            <a:ext cx="1337759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600" b="0" strike="noStrike" spc="-1">
                <a:solidFill>
                  <a:srgbClr val="FF0000"/>
                </a:solidFill>
                <a:latin typeface="Arial"/>
                <a:ea typeface="Arial"/>
              </a:rPr>
              <a:t>7 chains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8" name="Прямоугольник 225"/>
          <p:cNvSpPr/>
          <p:nvPr/>
        </p:nvSpPr>
        <p:spPr bwMode="auto">
          <a:xfrm>
            <a:off x="4084200" y="141480"/>
            <a:ext cx="1357560" cy="424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none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229" name="Прямоугольник 226"/>
          <p:cNvSpPr/>
          <p:nvPr/>
        </p:nvSpPr>
        <p:spPr bwMode="auto">
          <a:xfrm>
            <a:off x="3596760" y="5517360"/>
            <a:ext cx="5438160" cy="1094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238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U + </a:t>
            </a: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40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Ar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-&gt; </a:t>
            </a: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278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Ds*  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5n	2 chains</a:t>
            </a:r>
            <a:endParaRPr lang="ru-RU" sz="14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Cross-section measured at the lowest stability</a:t>
            </a: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The structure of the levels of nuclei in the </a:t>
            </a:r>
            <a:r>
              <a:rPr lang="en-US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273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 decay chain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0" name="Соединительная линия уступом 8"/>
          <p:cNvSpPr/>
          <p:nvPr/>
        </p:nvSpPr>
        <p:spPr bwMode="auto">
          <a:xfrm flipV="1">
            <a:off x="105480" y="5373000"/>
            <a:ext cx="6820560" cy="1452600"/>
          </a:xfrm>
          <a:prstGeom prst="bentConnector3">
            <a:avLst>
              <a:gd name="adj1" fmla="val 50000"/>
            </a:avLst>
          </a:prstGeom>
          <a:noFill/>
          <a:ln w="12699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1" name="Прямоугольник 228"/>
          <p:cNvSpPr/>
          <p:nvPr/>
        </p:nvSpPr>
        <p:spPr bwMode="auto">
          <a:xfrm>
            <a:off x="2668680" y="2971440"/>
            <a:ext cx="41479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Thank you for your attention!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 bwMode="auto">
          <a:xfrm>
            <a:off x="611560" y="549360"/>
            <a:ext cx="8280919" cy="3599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square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>
                <a:latin typeface="Times New Roman"/>
                <a:cs typeface="Times New Roman"/>
              </a:rPr>
              <a:t>New isotope </a:t>
            </a:r>
            <a:r>
              <a:rPr lang="en-US" sz="1400" b="1" baseline="30000">
                <a:latin typeface="Times New Roman"/>
                <a:cs typeface="Times New Roman"/>
              </a:rPr>
              <a:t>276</a:t>
            </a:r>
            <a:r>
              <a:rPr lang="en-US" sz="1400" b="1">
                <a:latin typeface="Times New Roman"/>
                <a:cs typeface="Times New Roman"/>
              </a:rPr>
              <a:t>Ds and its decay products </a:t>
            </a:r>
            <a:r>
              <a:rPr lang="en-US" sz="1400" b="1" baseline="30000">
                <a:latin typeface="Times New Roman"/>
                <a:cs typeface="Times New Roman"/>
              </a:rPr>
              <a:t>272</a:t>
            </a:r>
            <a:r>
              <a:rPr lang="en-US" sz="1400" b="1">
                <a:latin typeface="Times New Roman"/>
                <a:cs typeface="Times New Roman"/>
              </a:rPr>
              <a:t>Hs and </a:t>
            </a:r>
            <a:r>
              <a:rPr lang="en-US" sz="1400" b="1" baseline="30000">
                <a:latin typeface="Times New Roman"/>
                <a:cs typeface="Times New Roman"/>
              </a:rPr>
              <a:t>268</a:t>
            </a:r>
            <a:r>
              <a:rPr lang="en-US" sz="1400" b="1">
                <a:latin typeface="Times New Roman"/>
                <a:cs typeface="Times New Roman"/>
              </a:rPr>
              <a:t>Sg from the </a:t>
            </a:r>
            <a:r>
              <a:rPr lang="en-US" sz="1400" b="1" baseline="30000">
                <a:latin typeface="Times New Roman"/>
                <a:cs typeface="Times New Roman"/>
              </a:rPr>
              <a:t>232</a:t>
            </a:r>
            <a:r>
              <a:rPr lang="en-US" sz="1400" b="1">
                <a:latin typeface="Times New Roman"/>
                <a:cs typeface="Times New Roman"/>
              </a:rPr>
              <a:t>Th + </a:t>
            </a:r>
            <a:r>
              <a:rPr lang="en-US" sz="1400" b="1" baseline="30000">
                <a:latin typeface="Times New Roman"/>
                <a:cs typeface="Times New Roman"/>
              </a:rPr>
              <a:t>48</a:t>
            </a:r>
            <a:r>
              <a:rPr lang="en-US" sz="1400" b="1">
                <a:latin typeface="Times New Roman"/>
                <a:cs typeface="Times New Roman"/>
              </a:rPr>
              <a:t>Ca reaction</a:t>
            </a:r>
            <a:endParaRPr lang="en-US" sz="1400" b="1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Synthesis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decay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properties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isotopes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element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110: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273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275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en-US" sz="1400" b="0" strike="noStrike" spc="-1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Yu.Ts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Oganessian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V.K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Utyonkov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M.V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Shumeiko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Sh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Abdullin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G.G.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Adamian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S.N.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Dmitriev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Ibadullayev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1,2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M.G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Itkis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N.D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Kovrizhnykh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D.A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Kuznetsov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O.V.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Petrushkin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A.V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Podshibiakin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A.N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Polyakov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Popeko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I.S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Rogov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R.N.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Sagaidak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L.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Schlattauer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1,3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V.D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Shubin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D.I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Solovyev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Yu.S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Tsyganov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 A.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Voinov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V. G.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Subbotin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N.S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Bublikova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M.G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Voronyuk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A.V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Sabelnikov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     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A.Yu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Bodrov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N.V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Aksenov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A.V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Khalkin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Z.G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Gan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4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Z.Y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Zhang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4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M.H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Huang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4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H.B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Yang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1,4</a:t>
            </a:r>
            <a:br>
              <a:rPr sz="1400"/>
            </a:b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Joint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Institute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Nuclear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Research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RU-141980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Dubna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Russian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Federation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0" i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L.N.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Gumilyov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Eurasian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National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University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010000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Astana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Kazakhstan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Palacky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University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Olomouc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Department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Experimental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Physics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Faculty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Science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771 46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Olomouc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Czech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Republic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Institute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Modern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Physics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Chinese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Academy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Sciences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Lanzhou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730000,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China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1" name="Группа 2"/>
          <p:cNvGrpSpPr/>
          <p:nvPr/>
        </p:nvGrpSpPr>
        <p:grpSpPr bwMode="auto">
          <a:xfrm>
            <a:off x="2483640" y="2133000"/>
            <a:ext cx="3814200" cy="3670200"/>
            <a:chOff x="2483640" y="2133000"/>
            <a:chExt cx="3814200" cy="3670200"/>
          </a:xfrm>
        </p:grpSpPr>
        <p:pic>
          <p:nvPicPr>
            <p:cNvPr id="102" name="Рисунок 3" descr="z6.bmp"/>
            <p:cNvPicPr/>
            <p:nvPr/>
          </p:nvPicPr>
          <p:blipFill>
            <a:blip r:embed="rId2"/>
            <a:srcRect l="8352" t="10349" r="30330" b="5393"/>
            <a:stretch/>
          </p:blipFill>
          <p:spPr bwMode="auto">
            <a:xfrm>
              <a:off x="2483640" y="2133000"/>
              <a:ext cx="3814200" cy="3670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3" name="Прямоугольник 1"/>
            <p:cNvSpPr/>
            <p:nvPr/>
          </p:nvSpPr>
          <p:spPr bwMode="auto">
            <a:xfrm>
              <a:off x="4500000" y="4581000"/>
              <a:ext cx="213840" cy="50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4" name="TextBox 40"/>
          <p:cNvSpPr/>
          <p:nvPr/>
        </p:nvSpPr>
        <p:spPr bwMode="auto">
          <a:xfrm>
            <a:off x="4399920" y="4653000"/>
            <a:ext cx="3960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800" b="1" strike="noStrike" spc="-1">
                <a:solidFill>
                  <a:srgbClr val="008000"/>
                </a:solidFill>
                <a:latin typeface="Arial"/>
                <a:ea typeface="Arial"/>
              </a:rPr>
              <a:t>?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05" name="TextBox 41"/>
          <p:cNvSpPr/>
          <p:nvPr/>
        </p:nvSpPr>
        <p:spPr bwMode="auto">
          <a:xfrm>
            <a:off x="539552" y="260640"/>
            <a:ext cx="8135368" cy="159898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Arial"/>
              </a:rPr>
              <a:t>Nuclei at the minimum stability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232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Th +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48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Ca</a:t>
            </a:r>
            <a:r>
              <a:rPr lang="ru-RU" sz="2400" b="1" strike="noStrike" spc="-1">
                <a:solidFill>
                  <a:srgbClr val="548235"/>
                </a:solidFill>
                <a:latin typeface="Arial"/>
                <a:ea typeface="Arial"/>
              </a:rPr>
              <a:t> -&gt; </a:t>
            </a:r>
            <a:r>
              <a:rPr lang="en-US" sz="24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280</a:t>
            </a:r>
            <a:r>
              <a:rPr lang="en-US" sz="2000" b="1" strike="noStrike" spc="-1">
                <a:solidFill>
                  <a:srgbClr val="548235"/>
                </a:solidFill>
                <a:latin typeface="Arial"/>
                <a:ea typeface="Arial"/>
              </a:rPr>
              <a:t>Ds*</a:t>
            </a:r>
            <a:r>
              <a:rPr lang="ru-RU" sz="2000" b="1" strike="noStrike" spc="-1">
                <a:solidFill>
                  <a:srgbClr val="548235"/>
                </a:solidFill>
                <a:latin typeface="Arial"/>
                <a:ea typeface="Arial"/>
              </a:rPr>
              <a:t>            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23</a:t>
            </a:r>
            <a:r>
              <a:rPr lang="ru-RU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8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U +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40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Ar</a:t>
            </a:r>
            <a:r>
              <a:rPr lang="ru-RU" sz="2400" b="1" strike="noStrike" spc="-1">
                <a:solidFill>
                  <a:srgbClr val="548235"/>
                </a:solidFill>
                <a:latin typeface="Arial"/>
                <a:ea typeface="Arial"/>
              </a:rPr>
              <a:t> -&gt; </a:t>
            </a:r>
            <a:r>
              <a:rPr lang="en-US" sz="24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278</a:t>
            </a:r>
            <a:r>
              <a:rPr lang="en-US" sz="2000" b="1" strike="noStrike" spc="-1">
                <a:solidFill>
                  <a:srgbClr val="548235"/>
                </a:solidFill>
                <a:latin typeface="Arial"/>
                <a:ea typeface="Arial"/>
              </a:rPr>
              <a:t>Ds*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Arial"/>
              </a:rPr>
              <a:t>Production cross sections and decay properties of </a:t>
            </a:r>
            <a:r>
              <a:rPr lang="en-US" sz="2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273, 275, 276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Arial"/>
              </a:rPr>
              <a:t>Ds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06" name="Picture 4"/>
          <p:cNvPicPr/>
          <p:nvPr/>
        </p:nvPicPr>
        <p:blipFill>
          <a:blip r:embed="rId3"/>
          <a:stretch/>
        </p:blipFill>
        <p:spPr bwMode="auto">
          <a:xfrm>
            <a:off x="594720" y="1980000"/>
            <a:ext cx="8080200" cy="1912320"/>
          </a:xfrm>
          <a:prstGeom prst="rect">
            <a:avLst/>
          </a:prstGeom>
          <a:ln w="9525">
            <a:noFill/>
          </a:ln>
          <a:effectLst>
            <a:glow rad="101520">
              <a:srgbClr val="319DFF">
                <a:alpha val="4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" name="Прямоугольник 237"/>
          <p:cNvSpPr/>
          <p:nvPr/>
        </p:nvSpPr>
        <p:spPr bwMode="auto">
          <a:xfrm>
            <a:off x="706680" y="502560"/>
            <a:ext cx="6553440" cy="2036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[23] I.S. Rogov, G.G. Adamian, and N.V. Antonenko, Dynamics of a dinuclear system in charge-asymmetry coordinates: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Arial"/>
              </a:rPr>
              <a:t>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decay, cluster radioactivity, and spontaneous fission, Phys. Rev. C 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100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, 024606 (2019); Cluster approach to spontaneous fission of even-even isotopes of U, Pu, Cm, Cf, Fm, No, Rf, Sg, and Hs, ibid. 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104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, 034618 (2021).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[24] I.S. Rogov, G.G. Adamian, and N.V. Antonenko, Spontaneous fission hindrance in even-odd nuclei within a cluster approach, Phys. Rev. C 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105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, 034619 (2022).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33" name="Picture 3"/>
          <p:cNvPicPr/>
          <p:nvPr/>
        </p:nvPicPr>
        <p:blipFill>
          <a:blip r:embed="rId2"/>
          <a:stretch/>
        </p:blipFill>
        <p:spPr bwMode="auto">
          <a:xfrm>
            <a:off x="5220000" y="3060000"/>
            <a:ext cx="3852000" cy="3126600"/>
          </a:xfrm>
          <a:prstGeom prst="rect">
            <a:avLst/>
          </a:prstGeom>
          <a:ln w="9525">
            <a:noFill/>
          </a:ln>
          <a:effectLst>
            <a:glow rad="228600">
              <a:srgbClr val="319DFF">
                <a:alpha val="40000"/>
              </a:srgbClr>
            </a:glow>
          </a:effectLst>
        </p:spPr>
      </p:pic>
      <p:pic>
        <p:nvPicPr>
          <p:cNvPr id="234" name="Picture 1"/>
          <p:cNvPicPr/>
          <p:nvPr/>
        </p:nvPicPr>
        <p:blipFill>
          <a:blip r:embed="rId3"/>
          <a:stretch/>
        </p:blipFill>
        <p:spPr bwMode="auto">
          <a:xfrm>
            <a:off x="0" y="3060000"/>
            <a:ext cx="5010120" cy="3779280"/>
          </a:xfrm>
          <a:prstGeom prst="rect">
            <a:avLst/>
          </a:prstGeom>
          <a:ln w="9525">
            <a:noFill/>
          </a:ln>
          <a:effectLst>
            <a:glow rad="228600">
              <a:srgbClr val="319DFF">
                <a:alpha val="40000"/>
              </a:srgbClr>
            </a:glow>
          </a:effectLst>
        </p:spPr>
      </p:pic>
      <p:sp>
        <p:nvSpPr>
          <p:cNvPr id="235" name="TextBox 38"/>
          <p:cNvSpPr/>
          <p:nvPr/>
        </p:nvSpPr>
        <p:spPr bwMode="auto">
          <a:xfrm>
            <a:off x="900000" y="2539080"/>
            <a:ext cx="3526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232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Th</a:t>
            </a:r>
            <a:r>
              <a:rPr lang="ru-RU" sz="1800" b="1" strike="noStrike" spc="-1">
                <a:solidFill>
                  <a:srgbClr val="006600"/>
                </a:solidFill>
                <a:latin typeface="Arial"/>
                <a:ea typeface="Arial"/>
              </a:rPr>
              <a:t>(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48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Ca</a:t>
            </a:r>
            <a:r>
              <a:rPr lang="ru-RU" sz="1800" b="1" strike="noStrike" spc="-1">
                <a:solidFill>
                  <a:srgbClr val="006600"/>
                </a:solidFill>
                <a:latin typeface="Arial"/>
                <a:ea typeface="Arial"/>
              </a:rPr>
              <a:t>, 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5n)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275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Ds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6" name="Прямоугольник 235"/>
          <p:cNvSpPr/>
          <p:nvPr/>
        </p:nvSpPr>
        <p:spPr bwMode="auto">
          <a:xfrm>
            <a:off x="5482440" y="2516040"/>
            <a:ext cx="2976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</a:t>
            </a:r>
            <a:r>
              <a:rPr lang="ru-RU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8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U(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40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Ar, 5n)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273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Ds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7" name="TextBox 39"/>
          <p:cNvSpPr/>
          <p:nvPr/>
        </p:nvSpPr>
        <p:spPr bwMode="auto">
          <a:xfrm>
            <a:off x="1763640" y="77040"/>
            <a:ext cx="6515640" cy="424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200" b="1" strike="noStrike" spc="-1">
                <a:solidFill>
                  <a:srgbClr val="0000FF"/>
                </a:solidFill>
                <a:latin typeface="Calibri"/>
                <a:ea typeface="Arial"/>
              </a:rPr>
              <a:t>Level structure of odd-</a:t>
            </a:r>
            <a:r>
              <a:rPr lang="en-US" sz="2200" b="1" i="1" strike="noStrike" spc="-1">
                <a:solidFill>
                  <a:srgbClr val="0000FF"/>
                </a:solidFill>
                <a:latin typeface="Calibri"/>
                <a:ea typeface="Arial"/>
              </a:rPr>
              <a:t>N</a:t>
            </a:r>
            <a:r>
              <a:rPr lang="en-US" sz="2200" b="1" strike="noStrike" spc="-1">
                <a:solidFill>
                  <a:srgbClr val="0000FF"/>
                </a:solidFill>
                <a:latin typeface="Calibri"/>
                <a:ea typeface="Arial"/>
              </a:rPr>
              <a:t> nuclei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6" name="Группа 16"/>
          <p:cNvGrpSpPr/>
          <p:nvPr/>
        </p:nvGrpSpPr>
        <p:grpSpPr bwMode="auto">
          <a:xfrm>
            <a:off x="2483640" y="2133000"/>
            <a:ext cx="3814200" cy="3670200"/>
            <a:chOff x="2483640" y="2133000"/>
            <a:chExt cx="3814200" cy="3670200"/>
          </a:xfrm>
        </p:grpSpPr>
        <p:pic>
          <p:nvPicPr>
            <p:cNvPr id="97" name="Рисунок 11" descr="z6.bmp"/>
            <p:cNvPicPr/>
            <p:nvPr/>
          </p:nvPicPr>
          <p:blipFill>
            <a:blip r:embed="rId2"/>
            <a:srcRect l="8352" t="10349" r="30330" b="5393"/>
            <a:stretch/>
          </p:blipFill>
          <p:spPr bwMode="auto">
            <a:xfrm>
              <a:off x="2483640" y="2133000"/>
              <a:ext cx="3814200" cy="3670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8" name="Прямоугольник 12"/>
            <p:cNvSpPr/>
            <p:nvPr/>
          </p:nvSpPr>
          <p:spPr bwMode="auto">
            <a:xfrm>
              <a:off x="4500000" y="4581000"/>
              <a:ext cx="213840" cy="50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9" name="TextBox 13"/>
          <p:cNvSpPr/>
          <p:nvPr/>
        </p:nvSpPr>
        <p:spPr bwMode="auto">
          <a:xfrm>
            <a:off x="4399920" y="4653000"/>
            <a:ext cx="3960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800" b="1" strike="noStrike" spc="-1">
                <a:solidFill>
                  <a:srgbClr val="008000"/>
                </a:solidFill>
                <a:latin typeface="Arial"/>
                <a:ea typeface="Arial"/>
              </a:rPr>
              <a:t>?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00" name="TextBox 7"/>
          <p:cNvSpPr/>
          <p:nvPr/>
        </p:nvSpPr>
        <p:spPr bwMode="auto">
          <a:xfrm>
            <a:off x="971640" y="260640"/>
            <a:ext cx="7703280" cy="1704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Arial"/>
              </a:rPr>
              <a:t>Nuclei at the minimum stability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232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Th +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48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Ca</a:t>
            </a:r>
            <a:r>
              <a:rPr lang="ru-RU" sz="2400" b="1" strike="noStrike" spc="-1">
                <a:solidFill>
                  <a:srgbClr val="548235"/>
                </a:solidFill>
                <a:latin typeface="Arial"/>
                <a:ea typeface="Arial"/>
              </a:rPr>
              <a:t> -&gt; </a:t>
            </a:r>
            <a:r>
              <a:rPr lang="en-US" sz="24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280</a:t>
            </a:r>
            <a:r>
              <a:rPr lang="en-US" sz="2000" b="1" strike="noStrike" spc="-1">
                <a:solidFill>
                  <a:srgbClr val="548235"/>
                </a:solidFill>
                <a:latin typeface="Arial"/>
                <a:ea typeface="Arial"/>
              </a:rPr>
              <a:t>Ds*</a:t>
            </a:r>
            <a:r>
              <a:rPr lang="ru-RU" sz="2000" b="1" strike="noStrike" spc="-1">
                <a:solidFill>
                  <a:srgbClr val="548235"/>
                </a:solidFill>
                <a:latin typeface="Arial"/>
                <a:ea typeface="Arial"/>
              </a:rPr>
              <a:t>            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23</a:t>
            </a:r>
            <a:r>
              <a:rPr lang="ru-RU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8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U +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40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Ar</a:t>
            </a:r>
            <a:r>
              <a:rPr lang="ru-RU" sz="2400" b="1" strike="noStrike" spc="-1">
                <a:solidFill>
                  <a:srgbClr val="548235"/>
                </a:solidFill>
                <a:latin typeface="Arial"/>
                <a:ea typeface="Arial"/>
              </a:rPr>
              <a:t> -&gt; </a:t>
            </a:r>
            <a:r>
              <a:rPr lang="en-US" sz="24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278</a:t>
            </a:r>
            <a:r>
              <a:rPr lang="en-US" sz="2000" b="1" strike="noStrike" spc="-1">
                <a:solidFill>
                  <a:srgbClr val="548235"/>
                </a:solidFill>
                <a:latin typeface="Arial"/>
                <a:ea typeface="Arial"/>
              </a:rPr>
              <a:t>Ds*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Arial"/>
              </a:rPr>
              <a:t>Production cross sections and decay properties of </a:t>
            </a:r>
            <a:r>
              <a:rPr lang="en-US" sz="2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273–277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Arial"/>
              </a:rPr>
              <a:t>Ds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7" name="Рисунок 8" descr="z9.bmp"/>
          <p:cNvPicPr/>
          <p:nvPr/>
        </p:nvPicPr>
        <p:blipFill>
          <a:blip r:embed="rId2"/>
          <a:srcRect l="2751" t="8292" r="5111" b="2608"/>
          <a:stretch/>
        </p:blipFill>
        <p:spPr bwMode="auto">
          <a:xfrm>
            <a:off x="543600" y="2637000"/>
            <a:ext cx="7918560" cy="3179880"/>
          </a:xfrm>
          <a:prstGeom prst="rect">
            <a:avLst/>
          </a:prstGeom>
          <a:ln w="0">
            <a:noFill/>
          </a:ln>
        </p:spPr>
      </p:pic>
      <p:sp>
        <p:nvSpPr>
          <p:cNvPr id="108" name="TextBox 9"/>
          <p:cNvSpPr/>
          <p:nvPr/>
        </p:nvSpPr>
        <p:spPr bwMode="auto">
          <a:xfrm>
            <a:off x="127440" y="5877720"/>
            <a:ext cx="86695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Dependence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(Bf – Bn)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on the number of neutrons for isotopes from 108 (Hs) to 120, reaction products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226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Ra,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232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238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U,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242,244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Pu,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245,248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Cm,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249,251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Cf +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48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Ca,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245,248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Cm +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54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Cr.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09" name="TextBox 10"/>
          <p:cNvSpPr/>
          <p:nvPr/>
        </p:nvSpPr>
        <p:spPr bwMode="auto">
          <a:xfrm>
            <a:off x="9720" y="2349000"/>
            <a:ext cx="89866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     Jachimowicz, Kowal, J. Skalski,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 ADNDT </a:t>
            </a: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Arial"/>
              </a:rPr>
              <a:t>138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, 101393 (2021)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.        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Möller, Sierk, Ichikawa, Sagawa, ADNDT </a:t>
            </a: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Arial"/>
              </a:rPr>
              <a:t>109-110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, 1 (2016).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10" name="TextBox 5"/>
          <p:cNvSpPr/>
          <p:nvPr/>
        </p:nvSpPr>
        <p:spPr bwMode="auto">
          <a:xfrm>
            <a:off x="1113840" y="98280"/>
            <a:ext cx="774144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800" b="1" strike="noStrike" spc="-1" baseline="30000">
                <a:solidFill>
                  <a:srgbClr val="FF0000"/>
                </a:solidFill>
                <a:latin typeface="Arial"/>
                <a:ea typeface="Arial"/>
              </a:rPr>
              <a:t>		</a:t>
            </a:r>
            <a:r>
              <a:rPr lang="en-US" sz="1800" b="1" strike="noStrike" spc="-1" baseline="30000">
                <a:solidFill>
                  <a:srgbClr val="FF0000"/>
                </a:solidFill>
                <a:latin typeface="Arial"/>
                <a:ea typeface="Arial"/>
              </a:rPr>
              <a:t>232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Th + </a:t>
            </a:r>
            <a:r>
              <a:rPr lang="en-US" sz="1800" b="1" strike="noStrike" spc="-1" baseline="30000">
                <a:solidFill>
                  <a:srgbClr val="FF0000"/>
                </a:solidFill>
                <a:latin typeface="Arial"/>
                <a:ea typeface="Arial"/>
              </a:rPr>
              <a:t>48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Ca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 -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&gt;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1800" b="1" strike="noStrike" spc="-1" baseline="30000">
                <a:solidFill>
                  <a:srgbClr val="FF0000"/>
                </a:solidFill>
                <a:latin typeface="Arial"/>
                <a:ea typeface="Arial"/>
              </a:rPr>
              <a:t>280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Ds*	N = 170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800" b="0" strike="noStrike" spc="-1">
              <a:latin typeface="Arial"/>
            </a:endParaRPr>
          </a:p>
        </p:txBody>
      </p:sp>
      <p:sp>
        <p:nvSpPr>
          <p:cNvPr id="111" name="Стрелка: влево 84652658"/>
          <p:cNvSpPr/>
          <p:nvPr/>
        </p:nvSpPr>
        <p:spPr bwMode="auto">
          <a:xfrm>
            <a:off x="2464920" y="4965840"/>
            <a:ext cx="218880" cy="1911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Рисунок 2"/>
          <p:cNvPicPr/>
          <p:nvPr/>
        </p:nvPicPr>
        <p:blipFill>
          <a:blip r:embed="rId3"/>
          <a:stretch/>
        </p:blipFill>
        <p:spPr bwMode="auto">
          <a:xfrm>
            <a:off x="5104800" y="1418400"/>
            <a:ext cx="1985400" cy="60948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4"/>
          <p:cNvPicPr/>
          <p:nvPr/>
        </p:nvPicPr>
        <p:blipFill>
          <a:blip r:embed="rId4"/>
          <a:stretch/>
        </p:blipFill>
        <p:spPr bwMode="auto">
          <a:xfrm>
            <a:off x="5234400" y="2062080"/>
            <a:ext cx="1154880" cy="21852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2"/>
          <p:cNvPicPr/>
          <p:nvPr/>
        </p:nvPicPr>
        <p:blipFill>
          <a:blip r:embed="rId5"/>
          <a:stretch/>
        </p:blipFill>
        <p:spPr bwMode="auto">
          <a:xfrm>
            <a:off x="1677600" y="1098000"/>
            <a:ext cx="3057480" cy="320040"/>
          </a:xfrm>
          <a:prstGeom prst="rect">
            <a:avLst/>
          </a:prstGeom>
          <a:ln w="9525">
            <a:solidFill>
              <a:srgbClr val="00B050"/>
            </a:solidFill>
            <a:miter/>
          </a:ln>
        </p:spPr>
      </p:pic>
      <p:sp>
        <p:nvSpPr>
          <p:cNvPr id="115" name="Прямая со стрелкой 7"/>
          <p:cNvSpPr/>
          <p:nvPr/>
        </p:nvSpPr>
        <p:spPr bwMode="auto">
          <a:xfrm>
            <a:off x="4321800" y="1420200"/>
            <a:ext cx="829080" cy="2541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/>
        </p:style>
      </p:sp>
      <p:pic>
        <p:nvPicPr>
          <p:cNvPr id="116" name="Рисунок 13"/>
          <p:cNvPicPr/>
          <p:nvPr/>
        </p:nvPicPr>
        <p:blipFill>
          <a:blip r:embed="rId6"/>
          <a:stretch/>
        </p:blipFill>
        <p:spPr bwMode="auto">
          <a:xfrm>
            <a:off x="6474960" y="2076840"/>
            <a:ext cx="1856520" cy="18900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111"/>
          <p:cNvSpPr/>
          <p:nvPr/>
        </p:nvSpPr>
        <p:spPr bwMode="auto">
          <a:xfrm>
            <a:off x="389520" y="1950840"/>
            <a:ext cx="45910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Co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mpetition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between neutron evaporation and fission reaction channels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18" name="Стрелка: влево 84652658"/>
          <p:cNvSpPr/>
          <p:nvPr/>
        </p:nvSpPr>
        <p:spPr bwMode="auto">
          <a:xfrm>
            <a:off x="6391440" y="4924800"/>
            <a:ext cx="218880" cy="1911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" name="TextBox 5"/>
          <p:cNvSpPr/>
          <p:nvPr/>
        </p:nvSpPr>
        <p:spPr bwMode="auto">
          <a:xfrm>
            <a:off x="467640" y="3213000"/>
            <a:ext cx="8331480" cy="546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Rotating target, magnets (Q1, D1, Q2, Q3, D2), beam-stop chamber, and detector chamber are shown.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120" name="Рисунок 6" descr="z2.bmp"/>
          <p:cNvPicPr/>
          <p:nvPr/>
        </p:nvPicPr>
        <p:blipFill>
          <a:blip r:embed="rId2"/>
          <a:srcRect l="0" t="0" r="17180" b="0"/>
          <a:stretch/>
        </p:blipFill>
        <p:spPr bwMode="auto">
          <a:xfrm>
            <a:off x="323640" y="3573000"/>
            <a:ext cx="3898080" cy="264780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4" descr="IMG_2740.jpg"/>
          <p:cNvPicPr/>
          <p:nvPr/>
        </p:nvPicPr>
        <p:blipFill>
          <a:blip r:embed="rId3"/>
          <a:srcRect l="12830" t="0" r="15346" b="5948"/>
          <a:stretch/>
        </p:blipFill>
        <p:spPr bwMode="auto">
          <a:xfrm rot="5400000">
            <a:off x="4699440" y="3202560"/>
            <a:ext cx="1518480" cy="2259360"/>
          </a:xfrm>
          <a:prstGeom prst="rect">
            <a:avLst/>
          </a:prstGeom>
          <a:ln w="0">
            <a:noFill/>
          </a:ln>
        </p:spPr>
      </p:pic>
      <p:sp>
        <p:nvSpPr>
          <p:cNvPr id="122" name="TextBox 8"/>
          <p:cNvSpPr/>
          <p:nvPr/>
        </p:nvSpPr>
        <p:spPr bwMode="auto">
          <a:xfrm>
            <a:off x="6709680" y="3682800"/>
            <a:ext cx="1625759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Arial"/>
              </a:rPr>
              <a:t>48x220mm  DSSD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  <a:ea typeface="Arial"/>
              </a:rPr>
              <a:t>60x120mm SSSD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23" name="TextBox 9"/>
          <p:cNvSpPr/>
          <p:nvPr/>
        </p:nvSpPr>
        <p:spPr bwMode="auto">
          <a:xfrm>
            <a:off x="6876360" y="4140360"/>
            <a:ext cx="19479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C00000"/>
                </a:solidFill>
                <a:latin typeface="Arial"/>
                <a:ea typeface="Arial"/>
              </a:rPr>
              <a:t>Digital and analog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C00000"/>
                </a:solidFill>
                <a:latin typeface="Arial"/>
                <a:ea typeface="Arial"/>
              </a:rPr>
              <a:t>electronics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24" name="TextBox 10"/>
          <p:cNvSpPr/>
          <p:nvPr/>
        </p:nvSpPr>
        <p:spPr bwMode="auto">
          <a:xfrm>
            <a:off x="1969200" y="137160"/>
            <a:ext cx="65559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400" b="1" strike="noStrike" spc="-1">
                <a:solidFill>
                  <a:srgbClr val="0000FF"/>
                </a:solidFill>
                <a:latin typeface="Arial"/>
                <a:ea typeface="Arial"/>
              </a:rPr>
              <a:t>Dubna gas-filled recoil separator DGFRS-2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125" name="Рисунок 11" descr="IMG_3099.JPG"/>
          <p:cNvPicPr/>
          <p:nvPr/>
        </p:nvPicPr>
        <p:blipFill>
          <a:blip r:embed="rId4"/>
          <a:srcRect l="15020" t="0" r="7680" b="0"/>
          <a:stretch/>
        </p:blipFill>
        <p:spPr bwMode="auto">
          <a:xfrm>
            <a:off x="6262560" y="692640"/>
            <a:ext cx="2124000" cy="2063160"/>
          </a:xfrm>
          <a:prstGeom prst="rect">
            <a:avLst/>
          </a:prstGeom>
          <a:ln w="0">
            <a:noFill/>
          </a:ln>
        </p:spPr>
      </p:pic>
      <p:sp>
        <p:nvSpPr>
          <p:cNvPr id="126" name="Прямоугольник 12"/>
          <p:cNvSpPr/>
          <p:nvPr/>
        </p:nvSpPr>
        <p:spPr bwMode="auto">
          <a:xfrm>
            <a:off x="6187680" y="2853000"/>
            <a:ext cx="266832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24-cm target wheel , 12 sectors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27" name="Рисунок 13" descr="Graphic Paper.bmp"/>
          <p:cNvPicPr/>
          <p:nvPr/>
        </p:nvPicPr>
        <p:blipFill>
          <a:blip r:embed="rId5"/>
          <a:stretch/>
        </p:blipFill>
        <p:spPr bwMode="auto">
          <a:xfrm>
            <a:off x="5004000" y="4929480"/>
            <a:ext cx="3926880" cy="173772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14" descr="z1.bmp"/>
          <p:cNvPicPr/>
          <p:nvPr/>
        </p:nvPicPr>
        <p:blipFill>
          <a:blip r:embed="rId6"/>
          <a:stretch/>
        </p:blipFill>
        <p:spPr bwMode="auto">
          <a:xfrm>
            <a:off x="683640" y="548640"/>
            <a:ext cx="4822200" cy="2675519"/>
          </a:xfrm>
          <a:prstGeom prst="rect">
            <a:avLst/>
          </a:prstGeom>
          <a:ln w="0">
            <a:noFill/>
          </a:ln>
        </p:spPr>
      </p:pic>
      <p:sp>
        <p:nvSpPr>
          <p:cNvPr id="129" name="Прямоугольник 123"/>
          <p:cNvSpPr/>
          <p:nvPr/>
        </p:nvSpPr>
        <p:spPr bwMode="auto">
          <a:xfrm>
            <a:off x="5869440" y="5033160"/>
            <a:ext cx="7164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000" b="1" strike="noStrike" spc="-1">
                <a:solidFill>
                  <a:srgbClr val="000000"/>
                </a:solidFill>
                <a:latin typeface="Calibri"/>
                <a:ea typeface="Arial"/>
              </a:rPr>
              <a:t>MWPC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0" name="Рисунок 124"/>
          <p:cNvPicPr/>
          <p:nvPr/>
        </p:nvPicPr>
        <p:blipFill>
          <a:blip r:embed="rId2"/>
          <a:stretch/>
        </p:blipFill>
        <p:spPr bwMode="auto">
          <a:xfrm>
            <a:off x="158400" y="1770120"/>
            <a:ext cx="8863200" cy="3663360"/>
          </a:xfrm>
          <a:prstGeom prst="rect">
            <a:avLst/>
          </a:prstGeom>
          <a:ln w="0">
            <a:noFill/>
          </a:ln>
        </p:spPr>
      </p:pic>
      <p:sp>
        <p:nvSpPr>
          <p:cNvPr id="131" name="TextBox 17"/>
          <p:cNvSpPr/>
          <p:nvPr/>
        </p:nvSpPr>
        <p:spPr bwMode="auto">
          <a:xfrm>
            <a:off x="2856600" y="576720"/>
            <a:ext cx="41238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232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Th + </a:t>
            </a:r>
            <a:r>
              <a:rPr lang="en-US" sz="2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48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Ca</a:t>
            </a:r>
            <a:r>
              <a:rPr lang="ru-RU" sz="2400" b="1" strike="noStrike" spc="-1">
                <a:solidFill>
                  <a:srgbClr val="006600"/>
                </a:solidFill>
                <a:latin typeface="Arial"/>
                <a:ea typeface="Arial"/>
              </a:rPr>
              <a:t> -&gt; </a:t>
            </a:r>
            <a:r>
              <a:rPr lang="en-US" sz="24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280</a:t>
            </a:r>
            <a:r>
              <a:rPr lang="en-US" sz="2000" b="1" strike="noStrike" spc="-1">
                <a:solidFill>
                  <a:srgbClr val="006600"/>
                </a:solidFill>
                <a:latin typeface="Arial"/>
                <a:ea typeface="Arial"/>
              </a:rPr>
              <a:t>Ds*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2" name="Рисунок 7" descr="z3.bmp"/>
          <p:cNvPicPr/>
          <p:nvPr/>
        </p:nvPicPr>
        <p:blipFill>
          <a:blip r:embed="rId2"/>
          <a:stretch/>
        </p:blipFill>
        <p:spPr bwMode="auto">
          <a:xfrm>
            <a:off x="1658520" y="810360"/>
            <a:ext cx="6727680" cy="5712840"/>
          </a:xfrm>
          <a:prstGeom prst="rect">
            <a:avLst/>
          </a:prstGeom>
          <a:ln w="0">
            <a:noFill/>
          </a:ln>
        </p:spPr>
      </p:pic>
      <p:sp>
        <p:nvSpPr>
          <p:cNvPr id="133" name="Соединительная линия уступом 6"/>
          <p:cNvSpPr/>
          <p:nvPr/>
        </p:nvSpPr>
        <p:spPr bwMode="auto">
          <a:xfrm flipV="1">
            <a:off x="1475640" y="731879"/>
            <a:ext cx="6982560" cy="86184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TextBox 10"/>
          <p:cNvSpPr/>
          <p:nvPr/>
        </p:nvSpPr>
        <p:spPr bwMode="auto">
          <a:xfrm>
            <a:off x="166680" y="980640"/>
            <a:ext cx="1596960" cy="470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i="1" strike="noStrike" spc="-1">
                <a:solidFill>
                  <a:srgbClr val="FF0000"/>
                </a:solidFill>
                <a:latin typeface="Arial"/>
                <a:ea typeface="Arial"/>
              </a:rPr>
              <a:t>E</a:t>
            </a:r>
            <a:r>
              <a:rPr lang="en-US" sz="2200" b="1" strike="noStrike" spc="-1" baseline="-25000">
                <a:solidFill>
                  <a:srgbClr val="FF0000"/>
                </a:solidFill>
                <a:latin typeface="Arial"/>
                <a:ea typeface="Arial"/>
              </a:rPr>
              <a:t>1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= 231 MeV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5" name="TextBox 11"/>
          <p:cNvSpPr/>
          <p:nvPr/>
        </p:nvSpPr>
        <p:spPr bwMode="auto">
          <a:xfrm>
            <a:off x="238680" y="2771640"/>
            <a:ext cx="1596960" cy="470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i="1" strike="noStrike" spc="-1">
                <a:solidFill>
                  <a:srgbClr val="FF0000"/>
                </a:solidFill>
                <a:latin typeface="Arial"/>
                <a:ea typeface="Arial"/>
              </a:rPr>
              <a:t>E</a:t>
            </a:r>
            <a:r>
              <a:rPr lang="ru-RU" sz="2200" b="1" strike="noStrike" spc="-1" baseline="-25000">
                <a:solidFill>
                  <a:srgbClr val="FF0000"/>
                </a:solidFill>
                <a:latin typeface="Arial"/>
                <a:ea typeface="Arial"/>
              </a:rPr>
              <a:t>2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= 23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8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MeV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6" name="TextBox 13"/>
          <p:cNvSpPr/>
          <p:nvPr/>
        </p:nvSpPr>
        <p:spPr bwMode="auto">
          <a:xfrm>
            <a:off x="227160" y="126359"/>
            <a:ext cx="2399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0000FF"/>
                </a:solidFill>
                <a:latin typeface="Times New Roman"/>
                <a:ea typeface="Arial"/>
              </a:rPr>
              <a:t>7 decay chains </a:t>
            </a:r>
            <a:r>
              <a:rPr lang="ru-RU" sz="1800" b="1" strike="noStrike" spc="-1" baseline="30000">
                <a:solidFill>
                  <a:srgbClr val="0000FF"/>
                </a:solidFill>
                <a:latin typeface="Times New Roman"/>
                <a:ea typeface="Arial"/>
              </a:rPr>
              <a:t>276</a:t>
            </a:r>
            <a:r>
              <a:rPr lang="en-US" sz="1800" b="1" strike="noStrike" spc="-1">
                <a:solidFill>
                  <a:srgbClr val="0000FF"/>
                </a:solidFill>
                <a:latin typeface="Times New Roman"/>
                <a:ea typeface="Arial"/>
              </a:rPr>
              <a:t>Ds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1800" b="1" strike="noStrike" spc="-1">
                <a:solidFill>
                  <a:srgbClr val="0000FF"/>
                </a:solidFill>
                <a:latin typeface="Times New Roman"/>
                <a:ea typeface="Arial"/>
              </a:rPr>
              <a:t>4n channel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7" name="Соединительная линия уступом 8"/>
          <p:cNvSpPr/>
          <p:nvPr/>
        </p:nvSpPr>
        <p:spPr bwMode="auto">
          <a:xfrm>
            <a:off x="1619640" y="4221000"/>
            <a:ext cx="6694560" cy="107784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TextBox 16"/>
          <p:cNvSpPr/>
          <p:nvPr/>
        </p:nvSpPr>
        <p:spPr bwMode="auto">
          <a:xfrm>
            <a:off x="238320" y="4716000"/>
            <a:ext cx="1597320" cy="470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i="1" strike="noStrike" spc="-1">
                <a:solidFill>
                  <a:srgbClr val="FF0000"/>
                </a:solidFill>
                <a:latin typeface="Arial"/>
                <a:ea typeface="Arial"/>
              </a:rPr>
              <a:t>E</a:t>
            </a:r>
            <a:r>
              <a:rPr lang="ru-RU" sz="2200" b="1" strike="noStrike" spc="-1" baseline="-25000">
                <a:solidFill>
                  <a:srgbClr val="FF0000"/>
                </a:solidFill>
                <a:latin typeface="Arial"/>
                <a:ea typeface="Arial"/>
              </a:rPr>
              <a:t>3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= 2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51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MeV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9" name="TextBox 17"/>
          <p:cNvSpPr/>
          <p:nvPr/>
        </p:nvSpPr>
        <p:spPr bwMode="auto">
          <a:xfrm>
            <a:off x="3852000" y="116640"/>
            <a:ext cx="41310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232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Th</a:t>
            </a:r>
            <a:r>
              <a:rPr lang="ru-RU" sz="2400" b="1" strike="noStrike" spc="-1">
                <a:solidFill>
                  <a:srgbClr val="006600"/>
                </a:solidFill>
                <a:latin typeface="Arial"/>
                <a:ea typeface="Arial"/>
              </a:rPr>
              <a:t>(</a:t>
            </a:r>
            <a:r>
              <a:rPr lang="en-US" sz="2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48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Ca</a:t>
            </a:r>
            <a:r>
              <a:rPr lang="ru-RU" sz="2400" b="1" strike="noStrike" spc="-1">
                <a:solidFill>
                  <a:srgbClr val="006600"/>
                </a:solidFill>
                <a:latin typeface="Arial"/>
                <a:ea typeface="Arial"/>
              </a:rPr>
              <a:t>, 4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n)</a:t>
            </a:r>
            <a:r>
              <a:rPr lang="en-US" sz="2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276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Ds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1" name="Рисунок 1" descr="z5.bmp"/>
          <p:cNvPicPr/>
          <p:nvPr/>
        </p:nvPicPr>
        <p:blipFill>
          <a:blip r:embed="rId2"/>
          <a:srcRect l="9092" t="8330" r="32728" b="5727"/>
          <a:stretch/>
        </p:blipFill>
        <p:spPr bwMode="auto">
          <a:xfrm>
            <a:off x="1907640" y="908640"/>
            <a:ext cx="4597560" cy="4741200"/>
          </a:xfrm>
          <a:prstGeom prst="rect">
            <a:avLst/>
          </a:prstGeom>
          <a:ln w="0">
            <a:noFill/>
          </a:ln>
        </p:spPr>
      </p:pic>
      <p:sp>
        <p:nvSpPr>
          <p:cNvPr id="152" name="TextBox 2"/>
          <p:cNvSpPr/>
          <p:nvPr/>
        </p:nvSpPr>
        <p:spPr bwMode="auto">
          <a:xfrm>
            <a:off x="682920" y="5694480"/>
            <a:ext cx="640764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Symbol"/>
                <a:ea typeface="Arial"/>
              </a:rPr>
              <a:t>a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-decay energy vs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neutron number for isotopes of elements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Sg–Og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Red symbols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: nuclei observed in the 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Ra</a:t>
            </a:r>
            <a:r>
              <a:rPr lang="ru-RU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 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–</a:t>
            </a:r>
            <a:r>
              <a:rPr lang="ru-RU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 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Cf + </a:t>
            </a:r>
            <a:r>
              <a:rPr lang="en-US" sz="14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48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Ca 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reactions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Open symbols: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 new data  for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4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275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Ds, </a:t>
            </a:r>
            <a:r>
              <a:rPr lang="en-US" sz="14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276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Ds, and </a:t>
            </a:r>
            <a:r>
              <a:rPr lang="en-US" sz="14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272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Hs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3" name="TextBox 3"/>
          <p:cNvSpPr/>
          <p:nvPr/>
        </p:nvSpPr>
        <p:spPr bwMode="auto">
          <a:xfrm>
            <a:off x="971640" y="260640"/>
            <a:ext cx="741996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Identification: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9</a:t>
            </a:r>
            <a:r>
              <a:rPr lang="ru-RU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decay chains (ER-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-SF)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Systematics of </a:t>
            </a:r>
            <a:r>
              <a:rPr lang="en-US" sz="2000" b="1" strike="noStrike" spc="-1">
                <a:solidFill>
                  <a:srgbClr val="000000"/>
                </a:solidFill>
                <a:latin typeface="Symbol"/>
                <a:ea typeface="Arial"/>
              </a:rPr>
              <a:t>a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-</a:t>
            </a: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decay energy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TextBox 12"/>
          <p:cNvSpPr/>
          <p:nvPr/>
        </p:nvSpPr>
        <p:spPr bwMode="auto">
          <a:xfrm>
            <a:off x="1123920" y="260640"/>
            <a:ext cx="741996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Identification: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4</a:t>
            </a:r>
            <a:r>
              <a:rPr lang="ru-RU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decay chains (ER-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-SF)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Systematics of half-lives for </a:t>
            </a:r>
            <a:r>
              <a:rPr lang="en-US" sz="2000" b="1" strike="noStrike" spc="-1">
                <a:solidFill>
                  <a:srgbClr val="000000"/>
                </a:solidFill>
                <a:latin typeface="Symbol"/>
                <a:ea typeface="Arial"/>
              </a:rPr>
              <a:t>a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-</a:t>
            </a: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decaying nuclei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49" name="Рисунок 10" descr="z4.bmp"/>
          <p:cNvPicPr/>
          <p:nvPr/>
        </p:nvPicPr>
        <p:blipFill>
          <a:blip r:embed="rId2"/>
          <a:srcRect l="4806" t="7596" r="11605" b="2596"/>
          <a:stretch/>
        </p:blipFill>
        <p:spPr bwMode="auto">
          <a:xfrm>
            <a:off x="1475640" y="1196640"/>
            <a:ext cx="5758560" cy="4318200"/>
          </a:xfrm>
          <a:prstGeom prst="rect">
            <a:avLst/>
          </a:prstGeom>
          <a:ln w="0">
            <a:noFill/>
          </a:ln>
        </p:spPr>
      </p:pic>
      <p:sp>
        <p:nvSpPr>
          <p:cNvPr id="150" name="TextBox 14"/>
          <p:cNvSpPr/>
          <p:nvPr/>
        </p:nvSpPr>
        <p:spPr bwMode="auto">
          <a:xfrm>
            <a:off x="489240" y="5694480"/>
            <a:ext cx="7182360" cy="1227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Partial half-lives </a:t>
            </a:r>
            <a:r>
              <a:rPr lang="en-US" sz="1600" b="1" i="1" strike="noStrike" spc="-1">
                <a:solidFill>
                  <a:srgbClr val="000000"/>
                </a:solidFill>
                <a:latin typeface="Calibri"/>
                <a:ea typeface="Arial"/>
              </a:rPr>
              <a:t>T</a:t>
            </a:r>
            <a:r>
              <a:rPr lang="en-US" sz="2000" b="1" strike="noStrike" spc="-1" baseline="-25000">
                <a:solidFill>
                  <a:srgbClr val="000000"/>
                </a:solidFill>
                <a:latin typeface="Symbol"/>
                <a:ea typeface="Arial"/>
              </a:rPr>
              <a:t>a</a:t>
            </a: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 vs neutron number for isotopes of elements with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Z = 106–118.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FF"/>
                </a:solidFill>
                <a:latin typeface="Calibri"/>
                <a:ea typeface="Arial"/>
              </a:rPr>
              <a:t>Ra–Cf + </a:t>
            </a:r>
            <a:r>
              <a:rPr lang="en-US" sz="1600" b="1" strike="noStrike" spc="-1" baseline="30000">
                <a:solidFill>
                  <a:srgbClr val="0000FF"/>
                </a:solidFill>
                <a:latin typeface="Calibri"/>
                <a:ea typeface="Arial"/>
              </a:rPr>
              <a:t>48</a:t>
            </a:r>
            <a:r>
              <a:rPr lang="en-US" sz="1600" b="1" strike="noStrike" spc="-1">
                <a:solidFill>
                  <a:srgbClr val="0000FF"/>
                </a:solidFill>
                <a:latin typeface="Calibri"/>
                <a:ea typeface="Arial"/>
              </a:rPr>
              <a:t>Ca </a:t>
            </a: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reaction products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are shown by </a:t>
            </a:r>
            <a:r>
              <a:rPr lang="en-US" sz="1600" b="1" strike="noStrike" spc="-1">
                <a:solidFill>
                  <a:srgbClr val="0000FF"/>
                </a:solidFill>
                <a:latin typeface="Calibri"/>
                <a:ea typeface="Arial"/>
              </a:rPr>
              <a:t>blue symbols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Data for </a:t>
            </a:r>
            <a:r>
              <a:rPr lang="en-US" sz="20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275</a:t>
            </a:r>
            <a:r>
              <a:rPr lang="en-US" sz="1600" b="1" strike="noStrike" spc="-1">
                <a:solidFill>
                  <a:srgbClr val="FF0000"/>
                </a:solidFill>
                <a:latin typeface="Calibri"/>
                <a:ea typeface="Arial"/>
              </a:rPr>
              <a:t>Ds, </a:t>
            </a:r>
            <a:r>
              <a:rPr lang="en-US" sz="20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276</a:t>
            </a:r>
            <a:r>
              <a:rPr lang="en-US" sz="1600" b="1" strike="noStrike" spc="-1">
                <a:solidFill>
                  <a:srgbClr val="FF0000"/>
                </a:solidFill>
                <a:latin typeface="Calibri"/>
                <a:ea typeface="Arial"/>
              </a:rPr>
              <a:t>Ds, and </a:t>
            </a:r>
            <a:r>
              <a:rPr lang="en-US" sz="20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272</a:t>
            </a:r>
            <a:r>
              <a:rPr lang="en-US" sz="1600" b="1" strike="noStrike" spc="-1">
                <a:solidFill>
                  <a:srgbClr val="FF0000"/>
                </a:solidFill>
                <a:latin typeface="Calibri"/>
                <a:ea typeface="Arial"/>
              </a:rPr>
              <a:t>Hs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are shown by </a:t>
            </a:r>
            <a:r>
              <a:rPr lang="en-US" sz="1600" b="1" strike="noStrike" spc="-1">
                <a:solidFill>
                  <a:srgbClr val="FF0000"/>
                </a:solidFill>
                <a:latin typeface="Calibri"/>
                <a:ea typeface="Arial"/>
              </a:rPr>
              <a:t>red symbols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TextBox 2"/>
          <p:cNvSpPr/>
          <p:nvPr/>
        </p:nvSpPr>
        <p:spPr bwMode="auto">
          <a:xfrm>
            <a:off x="360000" y="310680"/>
            <a:ext cx="82792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Identification: </a:t>
            </a:r>
            <a:r>
              <a:rPr lang="ru-RU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4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decay chains (ER-SF) even isotopes</a:t>
            </a:r>
            <a:r>
              <a:rPr lang="ru-RU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Energy spectra of recoils and fission fragments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56" name="TextBox 3"/>
          <p:cNvSpPr/>
          <p:nvPr/>
        </p:nvSpPr>
        <p:spPr bwMode="auto">
          <a:xfrm>
            <a:off x="1383120" y="5373360"/>
            <a:ext cx="6922440" cy="97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Energy spectra of recoils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(0–15 МэВ)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and fission fragments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 (80–240 МэВ).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219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Rn,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218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Rn,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219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Fr и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220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Fr –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transfer-reaction products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Energies of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276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Ds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 recoils are shown by triangles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Fission-fragment energies of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276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Ds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268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Sg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are shown by diamonds and stars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7" name="TextBox 4"/>
          <p:cNvSpPr/>
          <p:nvPr/>
        </p:nvSpPr>
        <p:spPr bwMode="auto">
          <a:xfrm>
            <a:off x="4425840" y="3896640"/>
            <a:ext cx="2498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Arial"/>
                <a:ea typeface="Arial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58" name="TextBox 5"/>
          <p:cNvSpPr/>
          <p:nvPr/>
        </p:nvSpPr>
        <p:spPr bwMode="auto">
          <a:xfrm>
            <a:off x="4524120" y="4023720"/>
            <a:ext cx="2498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Arial"/>
                <a:ea typeface="Arial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81630" y="1196752"/>
            <a:ext cx="5438642" cy="40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>FLNR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Utenkov</dc:creator>
  <cp:keywords/>
  <dc:description/>
  <dc:identifier/>
  <dc:language>ru-RU</dc:language>
  <cp:lastModifiedBy>Максим Шумейко</cp:lastModifiedBy>
  <cp:revision>1909</cp:revision>
  <dcterms:created xsi:type="dcterms:W3CDTF">2004-06-29T08:14:21Z</dcterms:created>
  <dcterms:modified xsi:type="dcterms:W3CDTF">2024-10-28T09:12:37Z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22</vt:i4>
  </property>
  <property fmtid="{D5CDD505-2E9C-101B-9397-08002B2CF9AE}" pid="4" name="PresentationFormat">
    <vt:lpwstr>Экран (4:3)</vt:lpwstr>
  </property>
  <property fmtid="{D5CDD505-2E9C-101B-9397-08002B2CF9AE}" pid="5" name="Slides">
    <vt:i4>23</vt:i4>
  </property>
</Properties>
</file>