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22" r:id="rId3"/>
    <p:sldId id="324" r:id="rId4"/>
    <p:sldId id="299" r:id="rId5"/>
    <p:sldId id="265" r:id="rId6"/>
    <p:sldId id="267" r:id="rId7"/>
    <p:sldId id="326" r:id="rId8"/>
    <p:sldId id="329" r:id="rId9"/>
    <p:sldId id="327" r:id="rId10"/>
    <p:sldId id="328" r:id="rId11"/>
    <p:sldId id="308" r:id="rId12"/>
    <p:sldId id="292" r:id="rId13"/>
    <p:sldId id="25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89" autoAdjust="0"/>
    <p:restoredTop sz="94660"/>
  </p:normalViewPr>
  <p:slideViewPr>
    <p:cSldViewPr snapToGrid="0">
      <p:cViewPr varScale="1">
        <p:scale>
          <a:sx n="85" d="100"/>
          <a:sy n="85" d="100"/>
        </p:scale>
        <p:origin x="65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53028-05D1-1344-7A14-09B4F211E9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58493C0-8CAD-4578-8BDA-09683639E1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BC57AD-635D-B381-F98E-DEEEF47DB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9DA0-10BC-45F8-A79E-32A920E39245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3C8650-49C9-9E10-6CC1-6E33CB8A2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904094-16B8-98C4-6F32-A1F8687B8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C25-5474-41B8-B5BB-CBBE0C512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206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0B109-956E-7FBE-6170-386D16F21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59F18AD-65D0-6DD1-A35D-A2DE078580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F12055-7DF5-9CBB-D024-08E35DFB1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9DA0-10BC-45F8-A79E-32A920E39245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989062-B11E-612D-53A0-B309C421E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FAC38C-8AF3-FBEE-7B7E-45B745309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C25-5474-41B8-B5BB-CBBE0C512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58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338B6AD-6221-C611-FF3C-4D5C907183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6686596-E0B0-345D-72EB-FE8E693E05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D5F4CC-5B1A-C684-CC0A-AF8E5550E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9DA0-10BC-45F8-A79E-32A920E39245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830024-2ADD-4B09-23FF-9C90560E5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C40C81-B83E-22A9-C161-E100E2CBB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C25-5474-41B8-B5BB-CBBE0C512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355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6A3371-5FC2-8481-39B1-E79422F7A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4E1FD4-44EF-86FC-7D2C-608A100C8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451ACE-06D4-D15C-3B95-768FD01F7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9DA0-10BC-45F8-A79E-32A920E39245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E3D8A1-FD34-77AA-49FA-BC3BA273F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1FA986-78B1-0999-9317-4FE35087D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C25-5474-41B8-B5BB-CBBE0C512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128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E25BA1-1C82-992B-BC74-2D3004895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6ABC51-8AD1-AE83-489C-9FA7E9413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8D05DC-2A4E-6FFB-7A36-A27BB7BF5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9DA0-10BC-45F8-A79E-32A920E39245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038D1E-42CB-883E-8829-6F6BA75F5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F41AFF-E58B-634B-C448-3D1A510D5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C25-5474-41B8-B5BB-CBBE0C512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959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D68901-781E-62FE-336C-1FD52E0FA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953B7B-3E12-11D1-DFDF-E4B8FEFE55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EBB942-E2D3-3F70-FDFA-45C4E621C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AECCB5-CBB1-89FA-00C5-B53550085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9DA0-10BC-45F8-A79E-32A920E39245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704563-8938-D4D4-6471-833C044B8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0247D5-CE28-D26B-78AC-5B3900BF9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C25-5474-41B8-B5BB-CBBE0C512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271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1AA0EE-BFC4-3817-240F-D29A3EF46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766200-E697-84DD-BF58-F7AF72695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6997F8D-9B2F-7073-952C-65FDA8C9F5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073989-5BE3-2D9B-A401-DB14376CF1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DBF841E-ED53-EA57-5004-FC22912B5C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1637DB3-F9AB-92F9-F2A8-014F3C9FA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9DA0-10BC-45F8-A79E-32A920E39245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1D0D09C-6863-DB3F-A2D5-AA4675C55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44DBB35-7D33-9754-F741-E6A20F137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C25-5474-41B8-B5BB-CBBE0C512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146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659D4B-BE30-5D37-57C0-78F05CE00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01658A-ED7D-AFD2-D7AD-955DB3C60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9DA0-10BC-45F8-A79E-32A920E39245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61A1450-3DB8-ABC3-3EBA-224F9BB0A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FE92768-F874-41EC-FB95-E990DDF3F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C25-5474-41B8-B5BB-CBBE0C512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581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16F5EA8-8271-1495-C197-A067DF9D7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9DA0-10BC-45F8-A79E-32A920E39245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FC61022-1E40-33E5-C118-03FAF8EDC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E77D2A2-6EEB-9139-C920-33EF9302A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C25-5474-41B8-B5BB-CBBE0C512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609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F9C6FA-AB80-B959-5008-0BA67435D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5A9B6E-6135-8F08-7BCB-0DC19C92D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61A246-BA54-AED2-CCB0-9B703F8BB3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713D5E-62E9-2F18-91CB-8F3D0151A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9DA0-10BC-45F8-A79E-32A920E39245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AF83F8-B840-8964-B821-6BA015678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DE474C7-9C47-6E24-8774-C1AD0D6C0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C25-5474-41B8-B5BB-CBBE0C512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477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079A53-DE6C-BF4F-521E-54297E309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9A7E243-1403-FD96-7851-3D1A215AF8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6AFE00-6ACF-490B-BCA0-935E1A83B3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CB684A-5074-F0C3-0C68-FC474A7F9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9DA0-10BC-45F8-A79E-32A920E39245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05E2D5-1314-CBAE-DC06-4D57733F0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202EA1-558E-6922-E219-F9F9633FE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BC25-5474-41B8-B5BB-CBBE0C512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495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40E9D8-478F-C90C-3659-8CE75828E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E4FEF2-3628-881D-61F0-3B559ACD0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B1BA62-9F5D-FDA9-E596-41BAAA218D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99DA0-10BC-45F8-A79E-32A920E39245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CBB5B3-0E52-CBE5-D544-22FB629F1B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B6AECF-7C2D-24DE-8B10-5041B45E96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ABC25-5474-41B8-B5BB-CBBE0C512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800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E0E8038B-B78E-DC8B-D021-6D8546FC3C4E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524000" y="1851781"/>
                <a:ext cx="9144000" cy="23876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b="1" dirty="0">
                    <a:solidFill>
                      <a:srgbClr val="00B0F0"/>
                    </a:solidFill>
                  </a:rPr>
                  <a:t>Analysis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m:rPr>
                        <m:nor/>
                      </m:rPr>
                      <a:rPr lang="ru-RU" b="1">
                        <a:solidFill>
                          <a:srgbClr val="00B0F0"/>
                        </a:solidFill>
                      </a:rPr>
                      <m:t>(1020</m:t>
                    </m:r>
                    <m:r>
                      <m:rPr>
                        <m:nor/>
                      </m:rPr>
                      <a:rPr lang="en-US" b="1" smtClean="0">
                        <a:solidFill>
                          <a:srgbClr val="00B0F0"/>
                        </a:solidFill>
                      </a:rPr>
                      <m:t>) </m:t>
                    </m:r>
                  </m:oMath>
                </a14:m>
                <a:r>
                  <a:rPr lang="en-US" b="1" dirty="0">
                    <a:solidFill>
                      <a:srgbClr val="00B0F0"/>
                    </a:solidFill>
                  </a:rPr>
                  <a:t>production in the BM@N experiment</a:t>
                </a:r>
                <a:endParaRPr lang="ru-RU" sz="5400" b="1" dirty="0">
                  <a:solidFill>
                    <a:srgbClr val="00B0F0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E0E8038B-B78E-DC8B-D021-6D8546FC3C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524000" y="1851781"/>
                <a:ext cx="9144000" cy="2387600"/>
              </a:xfrm>
              <a:blipFill>
                <a:blip r:embed="rId2"/>
                <a:stretch>
                  <a:fillRect l="-533" r="-2067" b="-156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870F6D-191C-0368-0CC7-4535BECEA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96747" cy="108295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C8C0F3-7CA2-0A59-A348-D0D669C2B6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285" y="0"/>
            <a:ext cx="2476715" cy="1577477"/>
          </a:xfrm>
          <a:prstGeom prst="rect">
            <a:avLst/>
          </a:prstGeom>
        </p:spPr>
      </p:pic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11223B7D-8595-DDE5-18E9-ED43FB5C50F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0" y="5412535"/>
            <a:ext cx="9144000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B050"/>
                </a:solidFill>
                <a:effectLst/>
                <a:latin typeface="Roboto" panose="02000000000000000000" pitchFamily="2" charset="0"/>
              </a:rPr>
              <a:t>28th International Scientific Conference of Young Scientists and Specialists</a:t>
            </a:r>
            <a:r>
              <a:rPr lang="en-US" b="0" i="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Dubna,</a:t>
            </a:r>
            <a:r>
              <a:rPr lang="en-US" i="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October 27 – November 1, </a:t>
            </a:r>
            <a:r>
              <a:rPr lang="en-US" i="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78A65E-2556-3774-3303-6BDCC85515D9}"/>
              </a:ext>
            </a:extLst>
          </p:cNvPr>
          <p:cNvSpPr txBox="1"/>
          <p:nvPr/>
        </p:nvSpPr>
        <p:spPr>
          <a:xfrm>
            <a:off x="8520954" y="4239381"/>
            <a:ext cx="34966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indent="0" algn="ctr" eaLnBrk="1" hangingPunct="1">
              <a:buNone/>
              <a:defRPr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Ramin Barak</a:t>
            </a:r>
            <a:endParaRPr lang="ru-RU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2C32398-00C7-A6FF-8CFD-0D0F3A3FE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9A9D-55BB-409F-B20D-E67C57384FB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80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49D7D2-CC28-4D8E-31AE-325359416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431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Results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E3299DB-97E2-286E-2886-D3FE212892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256" y="1861018"/>
            <a:ext cx="9209181" cy="4351338"/>
          </a:xfrm>
          <a:prstGeom prst="rect">
            <a:avLst/>
          </a:prstGeom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F89BE0EA-BC8F-0FD4-999F-3E21A80A0D4E}"/>
              </a:ext>
            </a:extLst>
          </p:cNvPr>
          <p:cNvSpPr txBox="1">
            <a:spLocks/>
          </p:cNvSpPr>
          <p:nvPr/>
        </p:nvSpPr>
        <p:spPr>
          <a:xfrm>
            <a:off x="5674659" y="1358994"/>
            <a:ext cx="842681" cy="502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EXP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247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8E5F03-F77A-5208-A3AB-A9A2FDE34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80334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 and future work</a:t>
            </a:r>
            <a:endParaRPr lang="ru-RU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5111B42B-30A8-43CC-9155-F033DA8205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731931"/>
                <a:ext cx="10515600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m:rPr>
                        <m:nor/>
                      </m:rPr>
                      <a:rPr lang="ru-RU">
                        <a:solidFill>
                          <a:schemeClr val="tx1"/>
                        </a:solidFill>
                      </a:rPr>
                      <m:t>(1020</m:t>
                    </m:r>
                    <m:r>
                      <m:rPr>
                        <m:nor/>
                      </m:rPr>
                      <a:rPr lang="en-US" smtClean="0">
                        <a:solidFill>
                          <a:schemeClr val="tx1"/>
                        </a:solidFill>
                      </a:rPr>
                      <m:t>) </m:t>
                    </m:r>
                  </m:oMath>
                </a14:m>
                <a:r>
                  <a:rPr lang="en-US" dirty="0"/>
                  <a:t>signal was observed in both MC and experimental cases.</a:t>
                </a:r>
              </a:p>
              <a:p>
                <a:endParaRPr lang="en-US" dirty="0"/>
              </a:p>
              <a:p>
                <a:r>
                  <a:rPr lang="en-US" dirty="0"/>
                  <a:t>Increase the number of analyzed events in order to improve the results regarding experimental data. </a:t>
                </a:r>
              </a:p>
              <a:p>
                <a:r>
                  <a:rPr lang="en-US" dirty="0"/>
                  <a:t>Derive more realistic values for kinematic parameters by means of other MC generators (</a:t>
                </a:r>
                <a:r>
                  <a:rPr lang="en-US" dirty="0" err="1"/>
                  <a:t>UrQMD</a:t>
                </a:r>
                <a:r>
                  <a:rPr lang="en-US" dirty="0"/>
                  <a:t>, PYTHIA).</a:t>
                </a:r>
              </a:p>
              <a:p>
                <a:r>
                  <a:rPr lang="en-US" dirty="0"/>
                  <a:t>Compare MC results with experimental ones.</a:t>
                </a:r>
              </a:p>
              <a:p>
                <a:r>
                  <a:rPr lang="en-US" dirty="0"/>
                  <a:t>Perform phase space analysis.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5111B42B-30A8-43CC-9155-F033DA8205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31931"/>
                <a:ext cx="10515600" cy="4351338"/>
              </a:xfrm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35AA4D8-0745-283F-1C48-9C56E6BCD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9A9D-55BB-409F-B20D-E67C57384FB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450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99A015-0BEB-2CA1-3696-4AE73F9D2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Backup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1CC8DED-3B3A-1F6E-4122-84070ECFB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60CD-8D6E-484F-9881-CEDDEC74737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492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739FC0-19FA-32A3-47CE-BE246AC88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782"/>
            <a:ext cx="10515600" cy="68374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Cuts</a:t>
            </a:r>
            <a:endParaRPr lang="ru-RU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1F643F8-6B2D-FF4D-E40D-8F86E0776F4C}"/>
                  </a:ext>
                </a:extLst>
              </p:cNvPr>
              <p:cNvSpPr txBox="1"/>
              <p:nvPr/>
            </p:nvSpPr>
            <p:spPr>
              <a:xfrm>
                <a:off x="1627696" y="890528"/>
                <a:ext cx="4330224" cy="22572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	     	</a:t>
                </a:r>
                <a:r>
                  <a:rPr lang="en-US" sz="2400" b="1" dirty="0"/>
                  <a:t>MC:</a:t>
                </a:r>
              </a:p>
              <a:p>
                <a:r>
                  <a:rPr lang="en-US" b="1" dirty="0"/>
                  <a:t>0.0 cm &lt;= dca12 &lt;= 2.0 cm</a:t>
                </a:r>
                <a:endParaRPr lang="ru-RU" b="1" dirty="0"/>
              </a:p>
              <a:p>
                <a:r>
                  <a:rPr lang="en-US" b="1" dirty="0"/>
                  <a:t>0.0 cm &lt;= dca0 &lt;= 1.0 cm</a:t>
                </a:r>
                <a:endParaRPr lang="ru-RU" b="1" dirty="0"/>
              </a:p>
              <a:p>
                <a:r>
                  <a:rPr lang="en-US" b="1" dirty="0"/>
                  <a:t>0.15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𝑮𝒆𝑽</m:t>
                            </m:r>
                          </m:e>
                          <m:sup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1" dirty="0"/>
                  <a:t> &lt;= </a:t>
                </a:r>
                <a:r>
                  <a:rPr lang="en-US" b="1" dirty="0" err="1"/>
                  <a:t>mass_squared</a:t>
                </a:r>
                <a:r>
                  <a:rPr lang="en-US" b="1" dirty="0"/>
                  <a:t>_</a:t>
                </a:r>
                <a:r>
                  <a:rPr lang="ru-RU" b="1" dirty="0"/>
                  <a:t>К+</a:t>
                </a:r>
                <a:r>
                  <a:rPr lang="en-US" b="1" dirty="0"/>
                  <a:t>&lt;= 0.35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𝑮𝒆𝑽</m:t>
                            </m:r>
                          </m:e>
                          <m:sup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1" dirty="0"/>
                  <a:t> </a:t>
                </a:r>
              </a:p>
              <a:p>
                <a:r>
                  <a:rPr lang="en-US" b="1" dirty="0"/>
                  <a:t>0.7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𝑮𝒆𝑽</m:t>
                        </m:r>
                      </m:num>
                      <m:den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𝒄</m:t>
                        </m:r>
                      </m:den>
                    </m:f>
                  </m:oMath>
                </a14:m>
                <a:r>
                  <a:rPr lang="en-US" b="1" dirty="0"/>
                  <a:t> &lt;= momentum_</a:t>
                </a:r>
                <a:r>
                  <a:rPr lang="ru-RU" b="1" dirty="0"/>
                  <a:t>К+</a:t>
                </a:r>
                <a:r>
                  <a:rPr lang="en-US" b="1" dirty="0"/>
                  <a:t>&lt;= 2.5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𝑮𝒆𝑽</m:t>
                        </m:r>
                      </m:num>
                      <m:den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𝒄</m:t>
                        </m:r>
                      </m:den>
                    </m:f>
                  </m:oMath>
                </a14:m>
                <a:r>
                  <a:rPr lang="en-US" b="1" dirty="0"/>
                  <a:t> </a:t>
                </a:r>
              </a:p>
              <a:p>
                <a:r>
                  <a:rPr lang="en-US" b="1" dirty="0"/>
                  <a:t>-2.5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𝑮𝒆𝑽</m:t>
                        </m:r>
                      </m:num>
                      <m:den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𝒄</m:t>
                        </m:r>
                      </m:den>
                    </m:f>
                  </m:oMath>
                </a14:m>
                <a:r>
                  <a:rPr lang="en-US" b="1" dirty="0"/>
                  <a:t> &lt;= momentum_</a:t>
                </a:r>
                <a:r>
                  <a:rPr lang="ru-RU" b="1" dirty="0"/>
                  <a:t>К-</a:t>
                </a:r>
                <a:r>
                  <a:rPr lang="en-US" b="1" dirty="0"/>
                  <a:t>&lt;= -0.7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𝑮𝒆𝑽</m:t>
                        </m:r>
                      </m:num>
                      <m:den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𝒄</m:t>
                        </m:r>
                      </m:den>
                    </m:f>
                  </m:oMath>
                </a14:m>
                <a:endParaRPr lang="en-US" b="1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1F643F8-6B2D-FF4D-E40D-8F86E0776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696" y="890528"/>
                <a:ext cx="4330224" cy="2257285"/>
              </a:xfrm>
              <a:prstGeom prst="rect">
                <a:avLst/>
              </a:prstGeom>
              <a:blipFill>
                <a:blip r:embed="rId2"/>
                <a:stretch>
                  <a:fillRect l="-1127" t="-2162" b="-10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CEC8479-6321-1C2A-7577-5E20895E404A}"/>
                  </a:ext>
                </a:extLst>
              </p:cNvPr>
              <p:cNvSpPr txBox="1"/>
              <p:nvPr/>
            </p:nvSpPr>
            <p:spPr>
              <a:xfrm>
                <a:off x="6531342" y="890528"/>
                <a:ext cx="4209999" cy="21754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	     	</a:t>
                </a:r>
                <a:r>
                  <a:rPr lang="en-US" sz="2400" b="1" dirty="0"/>
                  <a:t>EXP:</a:t>
                </a:r>
              </a:p>
              <a:p>
                <a:r>
                  <a:rPr lang="en-US" b="1" dirty="0"/>
                  <a:t>0.0 cm &lt;= path &lt;= 1.0 cm</a:t>
                </a:r>
              </a:p>
              <a:p>
                <a:r>
                  <a:rPr lang="en-US" b="1" dirty="0"/>
                  <a:t>0.0 cm &lt;= dca12 &lt;= 1.0 cm</a:t>
                </a:r>
                <a:endParaRPr lang="ru-RU" b="1" dirty="0"/>
              </a:p>
              <a:p>
                <a:r>
                  <a:rPr lang="en-US" b="1" dirty="0"/>
                  <a:t>0.0 cm &lt;= dca0 &lt;= 0.05 cm</a:t>
                </a:r>
                <a:endParaRPr lang="ru-RU" b="1" dirty="0"/>
              </a:p>
              <a:p>
                <a:r>
                  <a:rPr lang="en-US" b="1" dirty="0"/>
                  <a:t>0.0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𝑮𝒆𝑽</m:t>
                            </m:r>
                          </m:e>
                          <m:sup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1" dirty="0"/>
                  <a:t> &lt;= </a:t>
                </a:r>
                <a:r>
                  <a:rPr lang="en-US" b="1" dirty="0" err="1"/>
                  <a:t>mass_squared_K</a:t>
                </a:r>
                <a:r>
                  <a:rPr lang="en-US" b="1" dirty="0"/>
                  <a:t>+&lt;= 0.75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𝑮𝒆𝑽</m:t>
                            </m:r>
                          </m:e>
                          <m:sup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1" dirty="0"/>
                  <a:t> </a:t>
                </a:r>
              </a:p>
              <a:p>
                <a:r>
                  <a:rPr lang="en-US" b="1" dirty="0"/>
                  <a:t>0.0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𝑮𝒆𝑽</m:t>
                            </m:r>
                          </m:e>
                          <m:sup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1" dirty="0"/>
                  <a:t> &lt;= </a:t>
                </a:r>
                <a:r>
                  <a:rPr lang="en-US" b="1" dirty="0" err="1"/>
                  <a:t>mass_squared_K</a:t>
                </a:r>
                <a:r>
                  <a:rPr lang="en-US" b="1" dirty="0"/>
                  <a:t>-&lt;= 0.75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𝑮𝒆𝑽</m:t>
                            </m:r>
                          </m:e>
                          <m:sup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1" dirty="0"/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CEC8479-6321-1C2A-7577-5E20895E40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342" y="890528"/>
                <a:ext cx="4209999" cy="2175467"/>
              </a:xfrm>
              <a:prstGeom prst="rect">
                <a:avLst/>
              </a:prstGeom>
              <a:blipFill>
                <a:blip r:embed="rId3"/>
                <a:stretch>
                  <a:fillRect l="-1158" t="-2241" b="-8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2339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2CD0F9-C22A-A443-9A51-10F1EEA68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ru-RU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916E9F-A6C9-BE64-F669-C70F30A7B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4907"/>
            <a:ext cx="10515600" cy="367853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Collisions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heavy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relativistic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ions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allow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study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nuclear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matter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extreme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density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temperature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 sufficiently high temperature and energy density, the so-called Quark-Gluon Plasma (QGP) is formed 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[1]: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Formation of strange particles.</a:t>
            </a:r>
            <a:endParaRPr lang="en-US" sz="26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Theoretical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models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offer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different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descriptions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[2],[3]:</a:t>
            </a:r>
          </a:p>
          <a:p>
            <a:pPr lvl="1"/>
            <a:endParaRPr lang="ru-RU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New experimental data is needed for clarification.</a:t>
            </a:r>
            <a:endParaRPr lang="ru-RU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90F6B1-D36A-5328-FE5D-2EA719B1AE41}"/>
              </a:ext>
            </a:extLst>
          </p:cNvPr>
          <p:cNvSpPr txBox="1"/>
          <p:nvPr/>
        </p:nvSpPr>
        <p:spPr>
          <a:xfrm>
            <a:off x="0" y="5193437"/>
            <a:ext cx="12178462" cy="14442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l">
              <a:buNone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[1]</a:t>
            </a:r>
            <a:r>
              <a:rPr lang="en-US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Kapishin.M</a:t>
            </a:r>
            <a:r>
              <a:rPr lang="en-US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, “Studies of baryonic matter at the BM@N experiment (JINR).” Nuclear Physics A 982 (2019) 967–970.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[2] 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J. A. et al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Phys., vol. A 757, pp. 102–183, 2005.</a:t>
            </a:r>
            <a:endParaRPr lang="en-US" b="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[3] 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K. A. et al </a:t>
            </a:r>
            <a:r>
              <a:rPr lang="en-US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Phys., vol. A 757, pp. 184–283, 2005.</a:t>
            </a:r>
            <a:endParaRPr lang="ru-R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EE21A56-87CF-5CB6-5DA4-1C0756AFE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1DD-DB5D-4CA4-B293-6C4DDDE5367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957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29154A4-3C8E-252D-9F20-F186D8CEB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67" y="0"/>
            <a:ext cx="11102266" cy="1325563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BM@N </a:t>
            </a:r>
            <a:r>
              <a:rPr lang="ru-RU" dirty="0" err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experiment</a:t>
            </a:r>
            <a:r>
              <a:rPr lang="ru-RU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</a:t>
            </a:r>
            <a:r>
              <a:rPr lang="ru-RU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NICA </a:t>
            </a:r>
            <a:r>
              <a:rPr lang="ru-RU" dirty="0" err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complex</a:t>
            </a:r>
            <a:endParaRPr lang="ru-RU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401143D8-D4AC-C83B-AEAB-AE2457CC8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2925"/>
            <a:ext cx="10515600" cy="2057146"/>
          </a:xfrm>
        </p:spPr>
        <p:txBody>
          <a:bodyPr>
            <a:normAutofit fontScale="55000" lnSpcReduction="20000"/>
          </a:bodyPr>
          <a:lstStyle/>
          <a:p>
            <a:r>
              <a:rPr lang="ru-RU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Collisions</a:t>
            </a:r>
            <a:r>
              <a:rPr lang="ru-RU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elementary</a:t>
            </a:r>
            <a:r>
              <a:rPr lang="ru-RU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particles</a:t>
            </a:r>
            <a:r>
              <a:rPr lang="ru-RU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ions</a:t>
            </a:r>
            <a:r>
              <a:rPr lang="ru-RU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ru-RU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ru-RU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stationary</a:t>
            </a:r>
            <a:r>
              <a:rPr lang="ru-RU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target</a:t>
            </a:r>
            <a:r>
              <a:rPr lang="ru-RU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</a:t>
            </a:r>
            <a:r>
              <a:rPr lang="ru-RU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energies</a:t>
            </a:r>
            <a:r>
              <a:rPr lang="ru-RU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up</a:t>
            </a:r>
            <a:r>
              <a:rPr lang="ru-RU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ru-RU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 </a:t>
            </a:r>
            <a:r>
              <a:rPr lang="ru-RU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GeV</a:t>
            </a:r>
            <a:r>
              <a:rPr lang="ru-RU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</a:t>
            </a:r>
            <a:r>
              <a:rPr lang="ru-RU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nucleon</a:t>
            </a:r>
            <a:r>
              <a:rPr lang="ru-RU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4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Studying</a:t>
            </a:r>
            <a:r>
              <a:rPr lang="ru-RU" sz="4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4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properties</a:t>
            </a:r>
            <a:r>
              <a:rPr lang="ru-RU" sz="4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4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dense</a:t>
            </a:r>
            <a:r>
              <a:rPr lang="ru-RU" sz="4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baryonic</a:t>
            </a:r>
            <a:r>
              <a:rPr lang="ru-RU" sz="4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matter</a:t>
            </a:r>
            <a:r>
              <a:rPr lang="ru-RU" sz="4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4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4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formation</a:t>
            </a:r>
            <a:r>
              <a:rPr lang="ru-RU" sz="4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4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hypermatter</a:t>
            </a:r>
            <a:r>
              <a:rPr lang="ru-RU" sz="4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4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4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equation</a:t>
            </a:r>
            <a:r>
              <a:rPr lang="ru-RU" sz="4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4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state</a:t>
            </a:r>
            <a:r>
              <a:rPr lang="ru-RU" sz="4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4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symmetric</a:t>
            </a:r>
            <a:r>
              <a:rPr lang="ru-RU" sz="4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ru-RU" sz="4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asymmetric</a:t>
            </a:r>
            <a:r>
              <a:rPr lang="ru-RU" sz="4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nuclear</a:t>
            </a:r>
            <a:r>
              <a:rPr lang="ru-RU" sz="4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matter</a:t>
            </a:r>
            <a:r>
              <a:rPr lang="ru-RU" sz="4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4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collective</a:t>
            </a:r>
            <a:r>
              <a:rPr lang="ru-RU" sz="4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phenomena</a:t>
            </a:r>
            <a:r>
              <a:rPr lang="ru-RU" sz="4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...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639DFE2-74EE-8685-C834-E8C91EFEB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322" y="3152075"/>
            <a:ext cx="6279508" cy="32749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B63A25-2EA4-B201-F36C-5548A237C00C}"/>
              </a:ext>
            </a:extLst>
          </p:cNvPr>
          <p:cNvSpPr txBox="1"/>
          <p:nvPr/>
        </p:nvSpPr>
        <p:spPr>
          <a:xfrm>
            <a:off x="7786570" y="6028977"/>
            <a:ext cx="34907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NICA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accelerator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complex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11A24C-853F-9005-4314-3BDE06EE21AF}"/>
              </a:ext>
            </a:extLst>
          </p:cNvPr>
          <p:cNvSpPr txBox="1"/>
          <p:nvPr/>
        </p:nvSpPr>
        <p:spPr>
          <a:xfrm>
            <a:off x="1408780" y="6352143"/>
            <a:ext cx="2977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Experimental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setup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BM@N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7F38B7C-156D-6E87-60BB-196A1C8CC9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0" y="3429000"/>
            <a:ext cx="5766574" cy="2721102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10CF7D1-7231-D713-04B3-6848C0603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1DD-DB5D-4CA4-B293-6C4DDDE5367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180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E96F8E-BA68-FC67-E1C1-3E3A87289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</a:t>
            </a:r>
            <a:endParaRPr lang="ru-RU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63AA1C0-E428-270B-E680-EA476C3523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Observation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m:rPr>
                        <m:nor/>
                      </m:rPr>
                      <a:rPr lang="ru-RU">
                        <a:solidFill>
                          <a:schemeClr val="tx1"/>
                        </a:solidFill>
                      </a:rPr>
                      <m:t>(1020</m:t>
                    </m:r>
                    <m:r>
                      <m:rPr>
                        <m:nor/>
                      </m:rPr>
                      <a:rPr lang="en-US">
                        <a:solidFill>
                          <a:schemeClr val="tx1"/>
                        </a:solidFill>
                      </a:rPr>
                      <m:t>)</m:t>
                    </m:r>
                    <m:r>
                      <m:rPr>
                        <m:nor/>
                      </m:rPr>
                      <a:rPr lang="en-US" i="0" smtClean="0">
                        <a:solidFill>
                          <a:schemeClr val="tx1"/>
                        </a:solidFill>
                      </a:rPr>
                      <m:t> </m:t>
                    </m:r>
                  </m:oMath>
                </a14:m>
                <a:r>
                  <a:rPr lang="en-US" dirty="0"/>
                  <a:t>signal in the MC and experimental data.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63AA1C0-E428-270B-E680-EA476C3523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3995012-A3D5-2880-B177-B99FBABD7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9A9D-55BB-409F-B20D-E67C57384FB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068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73BF80-B948-7C83-6C79-07054588B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Data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BE5595-13F2-1ED5-6379-CE9C12D18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3113929"/>
          </a:xfrm>
        </p:spPr>
        <p:txBody>
          <a:bodyPr>
            <a:normAutofit fontScale="70000" lnSpcReduction="20000"/>
          </a:bodyPr>
          <a:lstStyle/>
          <a:p>
            <a:r>
              <a:rPr lang="ru-RU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Experimental</a:t>
            </a:r>
            <a:r>
              <a:rPr lang="ru-RU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</a:t>
            </a:r>
            <a:r>
              <a:rPr lang="ru-RU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obtained</a:t>
            </a:r>
            <a:r>
              <a:rPr lang="ru-RU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ru-RU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physical</a:t>
            </a:r>
            <a:r>
              <a:rPr lang="ru-RU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session</a:t>
            </a:r>
            <a:r>
              <a:rPr lang="ru-RU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</a:t>
            </a:r>
            <a:r>
              <a:rPr lang="ru-RU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ru-RU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beginning</a:t>
            </a:r>
            <a:r>
              <a:rPr lang="ru-RU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2023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with a beam energy of 3.8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AGeV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CsI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target and Xe beam.</a:t>
            </a:r>
          </a:p>
          <a:p>
            <a:r>
              <a:rPr lang="en-US" sz="4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Dubna Cascade Model -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Statistical Multifragmentation Model (</a:t>
            </a:r>
            <a:r>
              <a:rPr lang="ru-RU" sz="4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DCM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4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SMM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and BOX </a:t>
            </a:r>
            <a:r>
              <a:rPr lang="ru-RU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Monte</a:t>
            </a:r>
            <a:r>
              <a:rPr lang="ru-RU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Carlo </a:t>
            </a:r>
            <a:r>
              <a:rPr lang="ru-RU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generator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ru-RU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were used to model the data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4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4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About 0.8 million Monte Carlo and 22 million experimental events were analyzed.</a:t>
            </a:r>
            <a:endParaRPr lang="en-US" sz="4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sz="2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sz="2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356A594-148B-E2E7-1646-C604727ED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60CD-8D6E-484F-9881-CEDDEC74737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578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B13457-044E-AE4D-5C2D-116D2434D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2637"/>
            <a:ext cx="10515600" cy="77832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b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900" kern="1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 </a:t>
            </a:r>
            <a:r>
              <a:rPr lang="ru-RU" sz="4900" kern="100" dirty="0" err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processing</a:t>
            </a:r>
            <a:r>
              <a:rPr lang="ru-RU" sz="4900" kern="1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4900" kern="100" dirty="0" err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procedure</a:t>
            </a:r>
            <a:endParaRPr lang="ru-RU" sz="49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2707D32-70FB-14A3-072D-96D307BD1A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602068"/>
                <a:ext cx="10515600" cy="3181381"/>
              </a:xfrm>
            </p:spPr>
            <p:txBody>
              <a:bodyPr>
                <a:normAutofit/>
              </a:bodyPr>
              <a:lstStyle/>
              <a:p>
                <a:r>
                  <a:rPr lang="ru-RU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Reconstruction </a:t>
                </a:r>
                <a:r>
                  <a:rPr lang="ru-RU" dirty="0" err="1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of</a:t>
                </a:r>
                <a:r>
                  <a:rPr lang="ru-RU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err="1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particle</a:t>
                </a:r>
                <a:r>
                  <a:rPr lang="ru-RU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err="1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tracks</a:t>
                </a:r>
                <a:r>
                  <a:rPr lang="ru-RU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err="1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was</a:t>
                </a:r>
                <a:r>
                  <a:rPr lang="ru-RU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err="1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carried</a:t>
                </a:r>
                <a:r>
                  <a:rPr lang="ru-RU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err="1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out</a:t>
                </a:r>
                <a:r>
                  <a:rPr lang="ru-RU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r>
                  <a:rPr lang="ru-RU" dirty="0">
                    <a:cs typeface="Arial" panose="020B0604020202020204" pitchFamily="34" charset="0"/>
                  </a:rPr>
                  <a:t> </a:t>
                </a:r>
                <a:endParaRPr lang="en-US" dirty="0">
                  <a:cs typeface="Arial" panose="020B0604020202020204" pitchFamily="34" charset="0"/>
                </a:endParaRPr>
              </a:p>
              <a:p>
                <a:r>
                  <a:rPr lang="ru-RU" dirty="0" err="1"/>
                  <a:t>Mathematical</a:t>
                </a:r>
                <a:r>
                  <a:rPr lang="ru-RU" dirty="0"/>
                  <a:t> </a:t>
                </a:r>
                <a:r>
                  <a:rPr lang="ru-RU" dirty="0" err="1"/>
                  <a:t>algorithms</a:t>
                </a:r>
                <a:r>
                  <a:rPr lang="ru-RU" dirty="0"/>
                  <a:t> </a:t>
                </a:r>
                <a:r>
                  <a:rPr lang="en-US" dirty="0"/>
                  <a:t>were </a:t>
                </a:r>
                <a:r>
                  <a:rPr lang="ru-RU" dirty="0" err="1"/>
                  <a:t>developed</a:t>
                </a:r>
                <a:r>
                  <a:rPr lang="ru-RU" dirty="0"/>
                  <a:t> </a:t>
                </a:r>
                <a:r>
                  <a:rPr lang="ru-RU" dirty="0" err="1"/>
                  <a:t>and</a:t>
                </a:r>
                <a:r>
                  <a:rPr lang="ru-RU" dirty="0"/>
                  <a:t> </a:t>
                </a:r>
                <a:r>
                  <a:rPr lang="ru-RU" dirty="0" err="1"/>
                  <a:t>implemented</a:t>
                </a:r>
                <a:r>
                  <a:rPr lang="ru-RU" dirty="0"/>
                  <a:t> </a:t>
                </a:r>
                <a:r>
                  <a:rPr lang="ru-RU" dirty="0" err="1"/>
                  <a:t>to</a:t>
                </a:r>
                <a:r>
                  <a:rPr lang="ru-RU" dirty="0"/>
                  <a:t> </a:t>
                </a:r>
                <a:r>
                  <a:rPr lang="ru-RU" dirty="0" err="1"/>
                  <a:t>search</a:t>
                </a:r>
                <a:r>
                  <a:rPr lang="ru-RU" dirty="0"/>
                  <a:t> </a:t>
                </a:r>
                <a:r>
                  <a:rPr lang="ru-RU" dirty="0" err="1"/>
                  <a:t>for</a:t>
                </a:r>
                <a:r>
                  <a:rPr lang="ru-RU" dirty="0"/>
                  <a:t> </a:t>
                </a:r>
                <a:r>
                  <a:rPr lang="ru-RU" dirty="0" err="1"/>
                  <a:t>the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ru-R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m:rPr>
                        <m:nor/>
                      </m:rPr>
                      <a:rPr lang="ru-RU">
                        <a:solidFill>
                          <a:schemeClr val="tx1"/>
                        </a:solidFill>
                      </a:rPr>
                      <m:t>(1020</m:t>
                    </m:r>
                    <m:r>
                      <m:rPr>
                        <m:nor/>
                      </m:rPr>
                      <a:rPr lang="en-US">
                        <a:solidFill>
                          <a:schemeClr val="tx1"/>
                        </a:solidFill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decay</a:t>
                </a:r>
                <a:r>
                  <a:rPr lang="en-US" sz="2400" b="0" i="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:</a:t>
                </a: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shuffling pairs of particles with different signs</a:t>
                </a:r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calculation of invariant mass</a:t>
                </a:r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0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imposing</a:t>
                </a:r>
                <a:r>
                  <a:rPr lang="ru-RU" sz="20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</a:t>
                </a:r>
                <a:r>
                  <a:rPr lang="ru-RU" sz="20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number</a:t>
                </a:r>
                <a:r>
                  <a:rPr lang="ru-RU" sz="20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of</a:t>
                </a:r>
                <a:r>
                  <a:rPr lang="ru-RU" sz="20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geometric</a:t>
                </a:r>
                <a:r>
                  <a:rPr lang="ru-RU" sz="20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restrictions</a:t>
                </a:r>
                <a:r>
                  <a:rPr lang="ru-RU" sz="20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on</a:t>
                </a:r>
                <a:r>
                  <a:rPr lang="ru-RU" sz="20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</a:t>
                </a:r>
                <a:r>
                  <a:rPr lang="ru-RU" sz="20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parameters</a:t>
                </a:r>
                <a:r>
                  <a:rPr lang="ru-RU" sz="20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of</a:t>
                </a:r>
                <a:r>
                  <a:rPr lang="ru-RU" sz="20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each</a:t>
                </a:r>
                <a:r>
                  <a:rPr lang="ru-RU" sz="20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pair</a:t>
                </a:r>
                <a:endParaRPr lang="ru-RU" sz="20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2707D32-70FB-14A3-072D-96D307BD1A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02068"/>
                <a:ext cx="10515600" cy="3181381"/>
              </a:xfrm>
              <a:blipFill>
                <a:blip r:embed="rId2"/>
                <a:stretch>
                  <a:fillRect l="-1043" t="-3257" r="-8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797EE6-FAA6-F307-FB32-3847E8EDD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160CD-8D6E-484F-9881-CEDDEC74737B}" type="slidenum">
              <a:rPr lang="ru-RU" smtClean="0"/>
              <a:t>6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6FDA63-A0A7-B7D8-E72F-2E8A5C70D542}"/>
              </a:ext>
            </a:extLst>
          </p:cNvPr>
          <p:cNvSpPr txBox="1"/>
          <p:nvPr/>
        </p:nvSpPr>
        <p:spPr>
          <a:xfrm>
            <a:off x="7529905" y="6156295"/>
            <a:ext cx="18806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Event topology</a:t>
            </a:r>
            <a:endParaRPr lang="ru-R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DFC9916-8A85-39A2-3A50-22BA0E4689E7}"/>
                  </a:ext>
                </a:extLst>
              </p:cNvPr>
              <p:cNvSpPr txBox="1"/>
              <p:nvPr/>
            </p:nvSpPr>
            <p:spPr>
              <a:xfrm>
                <a:off x="162132" y="3290760"/>
                <a:ext cx="5058880" cy="47601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PV – </a:t>
                </a:r>
                <a:r>
                  <a:rPr lang="en-US" b="0" i="0" dirty="0">
                    <a:solidFill>
                      <a:srgbClr val="000000"/>
                    </a:solidFill>
                    <a:effectLst/>
                  </a:rPr>
                  <a:t>primary vertex</a:t>
                </a:r>
                <a:r>
                  <a:rPr lang="ru-RU" b="0" i="0" dirty="0">
                    <a:solidFill>
                      <a:srgbClr val="000000"/>
                    </a:solidFill>
                    <a:effectLst/>
                  </a:rPr>
                  <a:t>.</a:t>
                </a:r>
                <a:endParaRPr lang="en-US" b="0" i="0" dirty="0">
                  <a:solidFill>
                    <a:srgbClr val="000000"/>
                  </a:solidFill>
                  <a:effectLst/>
                </a:endParaRPr>
              </a:p>
              <a:p>
                <a:r>
                  <a:rPr lang="en-US" dirty="0"/>
                  <a:t>Path – </a:t>
                </a:r>
                <a:r>
                  <a:rPr lang="ru-RU" sz="1800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the</a:t>
                </a:r>
                <a:r>
                  <a:rPr lang="ru-RU" sz="18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distance</a:t>
                </a:r>
                <a:r>
                  <a:rPr lang="ru-RU" sz="18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traveled</a:t>
                </a:r>
                <a:r>
                  <a:rPr lang="ru-RU" sz="18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by</a:t>
                </a:r>
                <a:r>
                  <a:rPr lang="en-US" sz="18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m:rPr>
                        <m:nor/>
                      </m:rPr>
                      <a:rPr lang="ru-RU">
                        <a:solidFill>
                          <a:schemeClr val="tx1"/>
                        </a:solidFill>
                      </a:rPr>
                      <m:t>(1020</m:t>
                    </m:r>
                    <m:r>
                      <m:rPr>
                        <m:nor/>
                      </m:rPr>
                      <a:rPr lang="en-US">
                        <a:solidFill>
                          <a:schemeClr val="tx1"/>
                        </a:solidFill>
                      </a:rPr>
                      <m:t>)</m:t>
                    </m:r>
                  </m:oMath>
                </a14:m>
                <a:r>
                  <a:rPr lang="en-US" sz="1800" kern="100" dirty="0"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from</a:t>
                </a:r>
                <a:r>
                  <a:rPr lang="ru-RU" sz="18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the</a:t>
                </a:r>
                <a:r>
                  <a:rPr lang="ru-RU" sz="18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primary</a:t>
                </a:r>
                <a:r>
                  <a:rPr lang="ru-RU" sz="18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vertex</a:t>
                </a:r>
                <a:r>
                  <a:rPr lang="ru-RU" sz="18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to</a:t>
                </a:r>
                <a:r>
                  <a:rPr lang="ru-RU" sz="18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the</a:t>
                </a:r>
                <a:r>
                  <a:rPr lang="ru-RU" sz="18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point</a:t>
                </a:r>
                <a:r>
                  <a:rPr lang="ru-RU" sz="18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of</a:t>
                </a:r>
                <a:r>
                  <a:rPr lang="ru-RU" sz="18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its</a:t>
                </a:r>
                <a:r>
                  <a:rPr lang="ru-RU" sz="18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decay</a:t>
                </a:r>
                <a:r>
                  <a:rPr lang="ru-RU" sz="18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dirty="0"/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/>
                  <a:t>DCA0 – </a:t>
                </a:r>
                <a:r>
                  <a:rPr lang="ru-RU" sz="1800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the</a:t>
                </a:r>
                <a:r>
                  <a:rPr lang="ru-RU" sz="18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distance</a:t>
                </a:r>
                <a:r>
                  <a:rPr lang="ru-RU" sz="18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between</a:t>
                </a:r>
                <a:r>
                  <a:rPr lang="ru-RU" sz="18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the</a:t>
                </a:r>
                <a:r>
                  <a:rPr lang="ru-RU" sz="18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primary</a:t>
                </a:r>
                <a:r>
                  <a:rPr lang="ru-RU" sz="18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vertex</a:t>
                </a:r>
                <a:r>
                  <a:rPr lang="ru-RU" sz="18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and</a:t>
                </a:r>
                <a:r>
                  <a:rPr lang="ru-RU" sz="18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the</a:t>
                </a:r>
                <a:r>
                  <a:rPr lang="ru-RU" sz="18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projection</a:t>
                </a:r>
                <a:r>
                  <a:rPr lang="ru-RU" sz="18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of</a:t>
                </a:r>
                <a:r>
                  <a:rPr lang="ru-RU" sz="18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kern="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momentum</a:t>
                </a:r>
                <a:r>
                  <a:rPr lang="ru-RU" sz="18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m:rPr>
                        <m:nor/>
                      </m:rPr>
                      <a:rPr lang="ru-RU">
                        <a:solidFill>
                          <a:schemeClr val="tx1"/>
                        </a:solidFill>
                      </a:rPr>
                      <m:t>(1020</m:t>
                    </m:r>
                    <m:r>
                      <m:rPr>
                        <m:nor/>
                      </m:rPr>
                      <a:rPr lang="en-US">
                        <a:solidFill>
                          <a:schemeClr val="tx1"/>
                        </a:solidFill>
                      </a:rPr>
                      <m:t>)</m:t>
                    </m:r>
                  </m:oMath>
                </a14:m>
                <a:r>
                  <a:rPr lang="ru-RU" sz="18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/>
                  <a:t>DCA1 – </a:t>
                </a:r>
                <a:r>
                  <a:rPr lang="ru-RU" sz="1800" kern="1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</a:t>
                </a:r>
                <a:r>
                  <a:rPr lang="ru-RU" sz="1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kern="1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shortest</a:t>
                </a:r>
                <a:r>
                  <a:rPr lang="ru-RU" sz="1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kern="1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distance</a:t>
                </a:r>
                <a:r>
                  <a:rPr lang="ru-RU" sz="1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kern="1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from</a:t>
                </a:r>
                <a:r>
                  <a:rPr lang="ru-RU" sz="1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1800" kern="1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</a:t>
                </a:r>
                <a:r>
                  <a:rPr lang="ru-RU" sz="1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kern="1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</a:t>
                </a:r>
                <a:r>
                  <a:rPr lang="ru-RU" sz="1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kern="1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vertex</a:t>
                </a:r>
                <a:r>
                  <a:rPr lang="ru-RU" sz="1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/>
                  <a:t>DCA2 – </a:t>
                </a:r>
                <a:r>
                  <a:rPr lang="ru-RU" sz="1800" kern="1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</a:t>
                </a:r>
                <a:r>
                  <a:rPr lang="ru-RU" sz="1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kern="1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shortest</a:t>
                </a:r>
                <a:r>
                  <a:rPr lang="ru-RU" sz="1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kern="1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distance</a:t>
                </a:r>
                <a:r>
                  <a:rPr lang="ru-RU" sz="1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kern="1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from</a:t>
                </a:r>
                <a:r>
                  <a:rPr lang="ru-RU" sz="1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ru-RU" sz="1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kern="1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</a:t>
                </a:r>
                <a:r>
                  <a:rPr lang="ru-RU" sz="1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kern="1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</a:t>
                </a:r>
                <a:r>
                  <a:rPr lang="ru-RU" sz="1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kern="1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vertex</a:t>
                </a:r>
                <a:r>
                  <a:rPr lang="ru-RU" sz="1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/>
                  <a:t>DCA12 – </a:t>
                </a:r>
                <a:r>
                  <a:rPr lang="ru-RU" sz="1800" kern="1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</a:t>
                </a:r>
                <a:r>
                  <a:rPr lang="ru-RU" sz="1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kern="1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distance</a:t>
                </a:r>
                <a:r>
                  <a:rPr lang="ru-RU" sz="1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kern="1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between</a:t>
                </a:r>
                <a:r>
                  <a:rPr lang="ru-RU" sz="1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1800" kern="1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and</a:t>
                </a:r>
                <a:r>
                  <a:rPr lang="ru-RU" sz="1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1800" kern="1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at</a:t>
                </a:r>
                <a:r>
                  <a:rPr lang="ru-RU" sz="1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kern="1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</a:t>
                </a:r>
                <a:r>
                  <a:rPr lang="ru-RU" sz="1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kern="1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decay</a:t>
                </a:r>
                <a:r>
                  <a:rPr lang="ru-RU" sz="1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kern="1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point</a:t>
                </a:r>
                <a:r>
                  <a:rPr lang="ru-RU" sz="1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of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ru-R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m:rPr>
                        <m:nor/>
                      </m:rPr>
                      <a:rPr lang="ru-RU">
                        <a:solidFill>
                          <a:schemeClr val="tx1"/>
                        </a:solidFill>
                      </a:rPr>
                      <m:t>(1020</m:t>
                    </m:r>
                    <m:r>
                      <m:rPr>
                        <m:nor/>
                      </m:rPr>
                      <a:rPr lang="en-US">
                        <a:solidFill>
                          <a:schemeClr val="tx1"/>
                        </a:solidFill>
                      </a:rPr>
                      <m:t>)</m:t>
                    </m:r>
                  </m:oMath>
                </a14:m>
                <a:r>
                  <a:rPr lang="en-US" sz="1800" kern="1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ru-RU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ru-RU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br>
                  <a:rPr lang="ru-RU" dirty="0"/>
                </a:br>
                <a:endParaRPr lang="en-US" dirty="0"/>
              </a:p>
              <a:p>
                <a:endParaRPr lang="en-US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DFC9916-8A85-39A2-3A50-22BA0E4689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32" y="3290760"/>
                <a:ext cx="5058880" cy="4760149"/>
              </a:xfrm>
              <a:prstGeom prst="rect">
                <a:avLst/>
              </a:prstGeom>
              <a:blipFill>
                <a:blip r:embed="rId3"/>
                <a:stretch>
                  <a:fillRect l="-1086" t="-768" r="-4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1108381-6124-F322-409C-0C63738EB7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720" y="3118028"/>
            <a:ext cx="6126254" cy="293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734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683279-20BD-6CE1-4756-3F3D7D283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75270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Results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AC6BAB-1EBC-0A97-EC07-929181F86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5170" y="851483"/>
            <a:ext cx="721659" cy="50202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MC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518E6A-F7B2-F25F-626F-A487F4D83695}"/>
              </a:ext>
            </a:extLst>
          </p:cNvPr>
          <p:cNvSpPr txBox="1"/>
          <p:nvPr/>
        </p:nvSpPr>
        <p:spPr>
          <a:xfrm>
            <a:off x="4850208" y="4934492"/>
            <a:ext cx="24915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Efficiency = 0.47 %</a:t>
            </a:r>
            <a:endParaRPr lang="ru-RU" sz="24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716CA9B-BD78-3E03-C541-8969EEFFFA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065" y="1693423"/>
            <a:ext cx="6033867" cy="324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766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B5FFFC-1BF2-48C6-4A64-C66B7BDB2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Results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87EFBAD-FEA7-EA6B-C5B4-C886625B59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71" y="925338"/>
            <a:ext cx="6012494" cy="3039316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291116B-FACE-44FE-8ECD-FD94303668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465" y="1063558"/>
            <a:ext cx="5902535" cy="290109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075C34C-4A0B-679D-7851-17FB2EE34F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134" y="3938649"/>
            <a:ext cx="5727731" cy="290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187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6D5F9A-B642-F361-8A06-D1FA33EB5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Results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60086BF-A816-38C9-384F-1ED7A29AF6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57" y="889468"/>
            <a:ext cx="5907843" cy="2974599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F4E9039-F22F-9945-4B7C-D00CE1A7BE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744" y="889468"/>
            <a:ext cx="5967099" cy="297459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36FDADA-3BF4-1A49-B19B-8A16CAA52B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06" y="3944360"/>
            <a:ext cx="5782144" cy="289538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4F08375-4B98-4EED-C80A-2AB63686CF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67434"/>
            <a:ext cx="5782144" cy="299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7465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645</Words>
  <Application>Microsoft Office PowerPoint</Application>
  <PresentationFormat>Широкоэкранный</PresentationFormat>
  <Paragraphs>80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Roboto</vt:lpstr>
      <vt:lpstr>Тема Office</vt:lpstr>
      <vt:lpstr>Analysis of φ"(1020) "production in the BM@N experiment</vt:lpstr>
      <vt:lpstr>Introduction</vt:lpstr>
      <vt:lpstr>BM@N experiment at the NICA complex</vt:lpstr>
      <vt:lpstr>Goal</vt:lpstr>
      <vt:lpstr>Data</vt:lpstr>
      <vt:lpstr> Data processing procedure</vt:lpstr>
      <vt:lpstr>Results</vt:lpstr>
      <vt:lpstr>Results</vt:lpstr>
      <vt:lpstr>Results</vt:lpstr>
      <vt:lpstr>Results</vt:lpstr>
      <vt:lpstr>Conclusion and future work</vt:lpstr>
      <vt:lpstr>Backup</vt:lpstr>
      <vt:lpstr>Cuts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 meson signal observation in the BM@N experiment</dc:title>
  <dc:creator>ramin.k.barak@gmail.com</dc:creator>
  <cp:lastModifiedBy>ramin.k.barak@gmail.com</cp:lastModifiedBy>
  <cp:revision>34</cp:revision>
  <dcterms:created xsi:type="dcterms:W3CDTF">2024-10-07T09:55:43Z</dcterms:created>
  <dcterms:modified xsi:type="dcterms:W3CDTF">2024-10-28T15:48:15Z</dcterms:modified>
</cp:coreProperties>
</file>