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78" r:id="rId3"/>
    <p:sldId id="275" r:id="rId4"/>
    <p:sldId id="279" r:id="rId5"/>
    <p:sldId id="277" r:id="rId6"/>
    <p:sldId id="295" r:id="rId7"/>
    <p:sldId id="259" r:id="rId8"/>
    <p:sldId id="273" r:id="rId9"/>
    <p:sldId id="274" r:id="rId10"/>
    <p:sldId id="261" r:id="rId11"/>
    <p:sldId id="263" r:id="rId12"/>
    <p:sldId id="292" r:id="rId13"/>
    <p:sldId id="282" r:id="rId14"/>
    <p:sldId id="283" r:id="rId15"/>
    <p:sldId id="284" r:id="rId16"/>
    <p:sldId id="293" r:id="rId17"/>
    <p:sldId id="285" r:id="rId18"/>
    <p:sldId id="286" r:id="rId19"/>
    <p:sldId id="287" r:id="rId20"/>
    <p:sldId id="288" r:id="rId21"/>
    <p:sldId id="281" r:id="rId22"/>
    <p:sldId id="294" r:id="rId23"/>
    <p:sldId id="296" r:id="rId24"/>
    <p:sldId id="289" r:id="rId25"/>
    <p:sldId id="258" r:id="rId26"/>
    <p:sldId id="280" r:id="rId27"/>
    <p:sldId id="26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57"/>
    <p:restoredTop sz="94689"/>
  </p:normalViewPr>
  <p:slideViewPr>
    <p:cSldViewPr snapToGrid="0">
      <p:cViewPr varScale="1">
        <p:scale>
          <a:sx n="108" d="100"/>
          <a:sy n="108" d="100"/>
        </p:scale>
        <p:origin x="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2B2864-EED3-4925-8D2E-4A84B781A988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E09AA7C0-4D7D-4DC6-A6B7-420631DD09B5}">
      <dgm:prSet/>
      <dgm:spPr/>
      <dgm:t>
        <a:bodyPr/>
        <a:lstStyle/>
        <a:p>
          <a:r>
            <a:rPr lang="en-US"/>
            <a:t>Introduction</a:t>
          </a:r>
        </a:p>
      </dgm:t>
    </dgm:pt>
    <dgm:pt modelId="{C9B25232-5C88-4F47-9C42-BAD043517979}" type="parTrans" cxnId="{0F3F294A-E286-4634-9C7C-CA3DB73F8D5A}">
      <dgm:prSet/>
      <dgm:spPr/>
      <dgm:t>
        <a:bodyPr/>
        <a:lstStyle/>
        <a:p>
          <a:endParaRPr lang="en-US"/>
        </a:p>
      </dgm:t>
    </dgm:pt>
    <dgm:pt modelId="{438B9BCE-5964-4DB7-8432-675DEDE36F9C}" type="sibTrans" cxnId="{0F3F294A-E286-4634-9C7C-CA3DB73F8D5A}">
      <dgm:prSet/>
      <dgm:spPr/>
      <dgm:t>
        <a:bodyPr/>
        <a:lstStyle/>
        <a:p>
          <a:endParaRPr lang="en-US"/>
        </a:p>
      </dgm:t>
    </dgm:pt>
    <dgm:pt modelId="{6A00F02B-A215-4ED0-BFA2-99B8E985CC63}">
      <dgm:prSet/>
      <dgm:spPr/>
      <dgm:t>
        <a:bodyPr/>
        <a:lstStyle/>
        <a:p>
          <a:r>
            <a:rPr lang="en-US" dirty="0"/>
            <a:t>Overview </a:t>
          </a:r>
          <a:r>
            <a:rPr lang="en-GB" b="0" i="0" u="none" strike="noStrike" dirty="0">
              <a:effectLst/>
              <a:latin typeface="-webkit-standard"/>
            </a:rPr>
            <a:t>of Resistive </a:t>
          </a:r>
          <a:r>
            <a:rPr lang="en-GB" dirty="0">
              <a:latin typeface="-webkit-standard"/>
            </a:rPr>
            <a:t>P</a:t>
          </a:r>
          <a:r>
            <a:rPr lang="en-GB" b="0" i="0" u="none" strike="noStrike" dirty="0">
              <a:effectLst/>
              <a:latin typeface="-webkit-standard"/>
            </a:rPr>
            <a:t>late </a:t>
          </a:r>
          <a:r>
            <a:rPr lang="en-GB" dirty="0">
              <a:latin typeface="-webkit-standard"/>
            </a:rPr>
            <a:t>C</a:t>
          </a:r>
          <a:r>
            <a:rPr lang="en-GB" b="0" i="0" u="none" strike="noStrike" dirty="0">
              <a:effectLst/>
              <a:latin typeface="-webkit-standard"/>
            </a:rPr>
            <a:t>hamber </a:t>
          </a:r>
          <a:endParaRPr lang="en-US" dirty="0"/>
        </a:p>
      </dgm:t>
    </dgm:pt>
    <dgm:pt modelId="{41445740-53E8-4214-9DDE-0ED6A9C72FE7}" type="parTrans" cxnId="{9D7DEF18-1117-411E-96FE-38AF3D5680E3}">
      <dgm:prSet/>
      <dgm:spPr/>
      <dgm:t>
        <a:bodyPr/>
        <a:lstStyle/>
        <a:p>
          <a:endParaRPr lang="en-US"/>
        </a:p>
      </dgm:t>
    </dgm:pt>
    <dgm:pt modelId="{3BEC0AB8-3ACF-481B-9907-4F1CF20F9C18}" type="sibTrans" cxnId="{9D7DEF18-1117-411E-96FE-38AF3D5680E3}">
      <dgm:prSet/>
      <dgm:spPr/>
      <dgm:t>
        <a:bodyPr/>
        <a:lstStyle/>
        <a:p>
          <a:endParaRPr lang="en-US"/>
        </a:p>
      </dgm:t>
    </dgm:pt>
    <dgm:pt modelId="{A9FD2DB8-ECF2-419C-89CE-C52FEEA0F13F}">
      <dgm:prSet/>
      <dgm:spPr/>
      <dgm:t>
        <a:bodyPr/>
        <a:lstStyle/>
        <a:p>
          <a:r>
            <a:rPr lang="en-US" dirty="0"/>
            <a:t>Simulation tools</a:t>
          </a:r>
        </a:p>
      </dgm:t>
    </dgm:pt>
    <dgm:pt modelId="{DF3B91D5-0C0F-438C-9B9C-7421B238E673}" type="parTrans" cxnId="{459028F9-1012-4DEF-B279-7A9B85B9629B}">
      <dgm:prSet/>
      <dgm:spPr/>
      <dgm:t>
        <a:bodyPr/>
        <a:lstStyle/>
        <a:p>
          <a:endParaRPr lang="en-US"/>
        </a:p>
      </dgm:t>
    </dgm:pt>
    <dgm:pt modelId="{40037B7B-BAA4-443D-BE56-154AF53970C3}" type="sibTrans" cxnId="{459028F9-1012-4DEF-B279-7A9B85B9629B}">
      <dgm:prSet/>
      <dgm:spPr/>
      <dgm:t>
        <a:bodyPr/>
        <a:lstStyle/>
        <a:p>
          <a:endParaRPr lang="en-US"/>
        </a:p>
      </dgm:t>
    </dgm:pt>
    <dgm:pt modelId="{CFBBEED3-F4B7-4676-A337-2D2FEC0846DD}">
      <dgm:prSet/>
      <dgm:spPr/>
      <dgm:t>
        <a:bodyPr/>
        <a:lstStyle/>
        <a:p>
          <a:r>
            <a:rPr lang="en-US" dirty="0"/>
            <a:t>Results and Conclusion </a:t>
          </a:r>
        </a:p>
      </dgm:t>
    </dgm:pt>
    <dgm:pt modelId="{3B9E780F-1318-4DB7-87E6-5DAED5B19160}" type="parTrans" cxnId="{B4A32C0C-3FC3-4AD8-ADB8-224AB7123DDB}">
      <dgm:prSet/>
      <dgm:spPr/>
      <dgm:t>
        <a:bodyPr/>
        <a:lstStyle/>
        <a:p>
          <a:endParaRPr lang="en-US"/>
        </a:p>
      </dgm:t>
    </dgm:pt>
    <dgm:pt modelId="{B5714C3A-9A8E-463B-88F0-47780581CC81}" type="sibTrans" cxnId="{B4A32C0C-3FC3-4AD8-ADB8-224AB7123DDB}">
      <dgm:prSet/>
      <dgm:spPr/>
      <dgm:t>
        <a:bodyPr/>
        <a:lstStyle/>
        <a:p>
          <a:endParaRPr lang="en-US"/>
        </a:p>
      </dgm:t>
    </dgm:pt>
    <dgm:pt modelId="{96399A6B-AFE3-4201-9610-8F507B8B574B}" type="pres">
      <dgm:prSet presAssocID="{072B2864-EED3-4925-8D2E-4A84B781A988}" presName="root" presStyleCnt="0">
        <dgm:presLayoutVars>
          <dgm:dir/>
          <dgm:resizeHandles val="exact"/>
        </dgm:presLayoutVars>
      </dgm:prSet>
      <dgm:spPr/>
    </dgm:pt>
    <dgm:pt modelId="{551C7ECB-59FD-4A25-9838-C92EDC5FEA6C}" type="pres">
      <dgm:prSet presAssocID="{072B2864-EED3-4925-8D2E-4A84B781A988}" presName="container" presStyleCnt="0">
        <dgm:presLayoutVars>
          <dgm:dir/>
          <dgm:resizeHandles val="exact"/>
        </dgm:presLayoutVars>
      </dgm:prSet>
      <dgm:spPr/>
    </dgm:pt>
    <dgm:pt modelId="{6511B1C0-5458-46FF-B9D3-A90C04922900}" type="pres">
      <dgm:prSet presAssocID="{E09AA7C0-4D7D-4DC6-A6B7-420631DD09B5}" presName="compNode" presStyleCnt="0"/>
      <dgm:spPr/>
    </dgm:pt>
    <dgm:pt modelId="{13BCBA5B-DD44-4D17-B58D-6A993ADB97F9}" type="pres">
      <dgm:prSet presAssocID="{E09AA7C0-4D7D-4DC6-A6B7-420631DD09B5}" presName="iconBgRect" presStyleLbl="bgShp" presStyleIdx="0" presStyleCnt="4"/>
      <dgm:spPr/>
    </dgm:pt>
    <dgm:pt modelId="{2D6D7A68-80D4-417C-8EDA-16F20A8883F5}" type="pres">
      <dgm:prSet presAssocID="{E09AA7C0-4D7D-4DC6-A6B7-420631DD09B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ke"/>
        </a:ext>
      </dgm:extLst>
    </dgm:pt>
    <dgm:pt modelId="{031BF0F9-C70D-4213-A370-55A29BE759FD}" type="pres">
      <dgm:prSet presAssocID="{E09AA7C0-4D7D-4DC6-A6B7-420631DD09B5}" presName="spaceRect" presStyleCnt="0"/>
      <dgm:spPr/>
    </dgm:pt>
    <dgm:pt modelId="{C95450E9-90FB-46EB-9141-CD875711B7B0}" type="pres">
      <dgm:prSet presAssocID="{E09AA7C0-4D7D-4DC6-A6B7-420631DD09B5}" presName="textRect" presStyleLbl="revTx" presStyleIdx="0" presStyleCnt="4">
        <dgm:presLayoutVars>
          <dgm:chMax val="1"/>
          <dgm:chPref val="1"/>
        </dgm:presLayoutVars>
      </dgm:prSet>
      <dgm:spPr/>
    </dgm:pt>
    <dgm:pt modelId="{6AFDE4DC-00F4-4A57-A64D-FAC65CD2DDFC}" type="pres">
      <dgm:prSet presAssocID="{438B9BCE-5964-4DB7-8432-675DEDE36F9C}" presName="sibTrans" presStyleLbl="sibTrans2D1" presStyleIdx="0" presStyleCnt="0"/>
      <dgm:spPr/>
    </dgm:pt>
    <dgm:pt modelId="{8B1E02A3-3207-463A-8342-2BB226157A59}" type="pres">
      <dgm:prSet presAssocID="{6A00F02B-A215-4ED0-BFA2-99B8E985CC63}" presName="compNode" presStyleCnt="0"/>
      <dgm:spPr/>
    </dgm:pt>
    <dgm:pt modelId="{D9975269-9D2C-4E71-A6D4-47BD2135C0BD}" type="pres">
      <dgm:prSet presAssocID="{6A00F02B-A215-4ED0-BFA2-99B8E985CC63}" presName="iconBgRect" presStyleLbl="bgShp" presStyleIdx="1" presStyleCnt="4"/>
      <dgm:spPr/>
    </dgm:pt>
    <dgm:pt modelId="{2C1C9BB1-7555-4C10-8354-9C277FF15BEC}" type="pres">
      <dgm:prSet presAssocID="{6A00F02B-A215-4ED0-BFA2-99B8E985CC6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ctionary Remove"/>
        </a:ext>
      </dgm:extLst>
    </dgm:pt>
    <dgm:pt modelId="{5F9482C4-7FAD-4EF6-B456-7676E0FCD508}" type="pres">
      <dgm:prSet presAssocID="{6A00F02B-A215-4ED0-BFA2-99B8E985CC63}" presName="spaceRect" presStyleCnt="0"/>
      <dgm:spPr/>
    </dgm:pt>
    <dgm:pt modelId="{17045805-C291-471E-A5D8-308413C22F0F}" type="pres">
      <dgm:prSet presAssocID="{6A00F02B-A215-4ED0-BFA2-99B8E985CC63}" presName="textRect" presStyleLbl="revTx" presStyleIdx="1" presStyleCnt="4">
        <dgm:presLayoutVars>
          <dgm:chMax val="1"/>
          <dgm:chPref val="1"/>
        </dgm:presLayoutVars>
      </dgm:prSet>
      <dgm:spPr/>
    </dgm:pt>
    <dgm:pt modelId="{8609AA08-A59F-4AB0-B0C1-039DBCDFE6B2}" type="pres">
      <dgm:prSet presAssocID="{3BEC0AB8-3ACF-481B-9907-4F1CF20F9C18}" presName="sibTrans" presStyleLbl="sibTrans2D1" presStyleIdx="0" presStyleCnt="0"/>
      <dgm:spPr/>
    </dgm:pt>
    <dgm:pt modelId="{2CDB2C3B-8912-4354-AD80-8A022F204957}" type="pres">
      <dgm:prSet presAssocID="{A9FD2DB8-ECF2-419C-89CE-C52FEEA0F13F}" presName="compNode" presStyleCnt="0"/>
      <dgm:spPr/>
    </dgm:pt>
    <dgm:pt modelId="{90DA6C5D-D88C-4BA7-AC5E-9C404905BF66}" type="pres">
      <dgm:prSet presAssocID="{A9FD2DB8-ECF2-419C-89CE-C52FEEA0F13F}" presName="iconBgRect" presStyleLbl="bgShp" presStyleIdx="2" presStyleCnt="4"/>
      <dgm:spPr/>
    </dgm:pt>
    <dgm:pt modelId="{D2EF5C27-2FF6-4881-ADB2-0ED3D9D961B8}" type="pres">
      <dgm:prSet presAssocID="{A9FD2DB8-ECF2-419C-89CE-C52FEEA0F13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 Team Project"/>
        </a:ext>
      </dgm:extLst>
    </dgm:pt>
    <dgm:pt modelId="{EDC3B7A4-2857-4E5E-A838-A4AA55541A11}" type="pres">
      <dgm:prSet presAssocID="{A9FD2DB8-ECF2-419C-89CE-C52FEEA0F13F}" presName="spaceRect" presStyleCnt="0"/>
      <dgm:spPr/>
    </dgm:pt>
    <dgm:pt modelId="{BD5EE813-334F-47A3-9EA8-8FBD4928DC0C}" type="pres">
      <dgm:prSet presAssocID="{A9FD2DB8-ECF2-419C-89CE-C52FEEA0F13F}" presName="textRect" presStyleLbl="revTx" presStyleIdx="2" presStyleCnt="4">
        <dgm:presLayoutVars>
          <dgm:chMax val="1"/>
          <dgm:chPref val="1"/>
        </dgm:presLayoutVars>
      </dgm:prSet>
      <dgm:spPr/>
    </dgm:pt>
    <dgm:pt modelId="{70EA6BFD-B35A-45EB-9991-0410883D2DEE}" type="pres">
      <dgm:prSet presAssocID="{40037B7B-BAA4-443D-BE56-154AF53970C3}" presName="sibTrans" presStyleLbl="sibTrans2D1" presStyleIdx="0" presStyleCnt="0"/>
      <dgm:spPr/>
    </dgm:pt>
    <dgm:pt modelId="{721C25F0-DE75-4945-A59E-10292D8AE6C3}" type="pres">
      <dgm:prSet presAssocID="{CFBBEED3-F4B7-4676-A337-2D2FEC0846DD}" presName="compNode" presStyleCnt="0"/>
      <dgm:spPr/>
    </dgm:pt>
    <dgm:pt modelId="{B6782EF9-E475-459D-AFE6-847CAD88983D}" type="pres">
      <dgm:prSet presAssocID="{CFBBEED3-F4B7-4676-A337-2D2FEC0846DD}" presName="iconBgRect" presStyleLbl="bgShp" presStyleIdx="3" presStyleCnt="4"/>
      <dgm:spPr/>
    </dgm:pt>
    <dgm:pt modelId="{A9ABAEE3-079D-42D1-8053-B1B0CB7B854D}" type="pres">
      <dgm:prSet presAssocID="{CFBBEED3-F4B7-4676-A337-2D2FEC0846D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"/>
        </a:ext>
      </dgm:extLst>
    </dgm:pt>
    <dgm:pt modelId="{5A4AABD5-C4E6-4831-9283-C81B9B35CC01}" type="pres">
      <dgm:prSet presAssocID="{CFBBEED3-F4B7-4676-A337-2D2FEC0846DD}" presName="spaceRect" presStyleCnt="0"/>
      <dgm:spPr/>
    </dgm:pt>
    <dgm:pt modelId="{2485E299-8BC3-4042-A2A2-8BD197D13070}" type="pres">
      <dgm:prSet presAssocID="{CFBBEED3-F4B7-4676-A337-2D2FEC0846D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8690503-ED7B-45D9-839B-EA16E565278D}" type="presOf" srcId="{6A00F02B-A215-4ED0-BFA2-99B8E985CC63}" destId="{17045805-C291-471E-A5D8-308413C22F0F}" srcOrd="0" destOrd="0" presId="urn:microsoft.com/office/officeart/2018/2/layout/IconCircleList"/>
    <dgm:cxn modelId="{B4A32C0C-3FC3-4AD8-ADB8-224AB7123DDB}" srcId="{072B2864-EED3-4925-8D2E-4A84B781A988}" destId="{CFBBEED3-F4B7-4676-A337-2D2FEC0846DD}" srcOrd="3" destOrd="0" parTransId="{3B9E780F-1318-4DB7-87E6-5DAED5B19160}" sibTransId="{B5714C3A-9A8E-463B-88F0-47780581CC81}"/>
    <dgm:cxn modelId="{9D7DEF18-1117-411E-96FE-38AF3D5680E3}" srcId="{072B2864-EED3-4925-8D2E-4A84B781A988}" destId="{6A00F02B-A215-4ED0-BFA2-99B8E985CC63}" srcOrd="1" destOrd="0" parTransId="{41445740-53E8-4214-9DDE-0ED6A9C72FE7}" sibTransId="{3BEC0AB8-3ACF-481B-9907-4F1CF20F9C18}"/>
    <dgm:cxn modelId="{0F3F294A-E286-4634-9C7C-CA3DB73F8D5A}" srcId="{072B2864-EED3-4925-8D2E-4A84B781A988}" destId="{E09AA7C0-4D7D-4DC6-A6B7-420631DD09B5}" srcOrd="0" destOrd="0" parTransId="{C9B25232-5C88-4F47-9C42-BAD043517979}" sibTransId="{438B9BCE-5964-4DB7-8432-675DEDE36F9C}"/>
    <dgm:cxn modelId="{43825E59-F8EB-4744-AEBF-7412AFAD93B2}" type="presOf" srcId="{40037B7B-BAA4-443D-BE56-154AF53970C3}" destId="{70EA6BFD-B35A-45EB-9991-0410883D2DEE}" srcOrd="0" destOrd="0" presId="urn:microsoft.com/office/officeart/2018/2/layout/IconCircleList"/>
    <dgm:cxn modelId="{4E1F7089-9B27-4664-B82F-731E91BB2869}" type="presOf" srcId="{A9FD2DB8-ECF2-419C-89CE-C52FEEA0F13F}" destId="{BD5EE813-334F-47A3-9EA8-8FBD4928DC0C}" srcOrd="0" destOrd="0" presId="urn:microsoft.com/office/officeart/2018/2/layout/IconCircleList"/>
    <dgm:cxn modelId="{AE90B48D-0F9C-4433-845F-30D7AB43597C}" type="presOf" srcId="{CFBBEED3-F4B7-4676-A337-2D2FEC0846DD}" destId="{2485E299-8BC3-4042-A2A2-8BD197D13070}" srcOrd="0" destOrd="0" presId="urn:microsoft.com/office/officeart/2018/2/layout/IconCircleList"/>
    <dgm:cxn modelId="{9DEED88D-3339-4C90-B488-74C8471E13EE}" type="presOf" srcId="{072B2864-EED3-4925-8D2E-4A84B781A988}" destId="{96399A6B-AFE3-4201-9610-8F507B8B574B}" srcOrd="0" destOrd="0" presId="urn:microsoft.com/office/officeart/2018/2/layout/IconCircleList"/>
    <dgm:cxn modelId="{F16B1096-74A3-4267-ADAA-43354F358638}" type="presOf" srcId="{E09AA7C0-4D7D-4DC6-A6B7-420631DD09B5}" destId="{C95450E9-90FB-46EB-9141-CD875711B7B0}" srcOrd="0" destOrd="0" presId="urn:microsoft.com/office/officeart/2018/2/layout/IconCircleList"/>
    <dgm:cxn modelId="{A7A7E79E-5FB7-4D95-ACE0-302780204517}" type="presOf" srcId="{3BEC0AB8-3ACF-481B-9907-4F1CF20F9C18}" destId="{8609AA08-A59F-4AB0-B0C1-039DBCDFE6B2}" srcOrd="0" destOrd="0" presId="urn:microsoft.com/office/officeart/2018/2/layout/IconCircleList"/>
    <dgm:cxn modelId="{8CD876C9-0C19-4318-BB98-E49699435355}" type="presOf" srcId="{438B9BCE-5964-4DB7-8432-675DEDE36F9C}" destId="{6AFDE4DC-00F4-4A57-A64D-FAC65CD2DDFC}" srcOrd="0" destOrd="0" presId="urn:microsoft.com/office/officeart/2018/2/layout/IconCircleList"/>
    <dgm:cxn modelId="{459028F9-1012-4DEF-B279-7A9B85B9629B}" srcId="{072B2864-EED3-4925-8D2E-4A84B781A988}" destId="{A9FD2DB8-ECF2-419C-89CE-C52FEEA0F13F}" srcOrd="2" destOrd="0" parTransId="{DF3B91D5-0C0F-438C-9B9C-7421B238E673}" sibTransId="{40037B7B-BAA4-443D-BE56-154AF53970C3}"/>
    <dgm:cxn modelId="{772BA82E-89C5-46DA-B7AD-062090D88F84}" type="presParOf" srcId="{96399A6B-AFE3-4201-9610-8F507B8B574B}" destId="{551C7ECB-59FD-4A25-9838-C92EDC5FEA6C}" srcOrd="0" destOrd="0" presId="urn:microsoft.com/office/officeart/2018/2/layout/IconCircleList"/>
    <dgm:cxn modelId="{C0EB27AD-F82A-4A7F-96EA-C26F563B434B}" type="presParOf" srcId="{551C7ECB-59FD-4A25-9838-C92EDC5FEA6C}" destId="{6511B1C0-5458-46FF-B9D3-A90C04922900}" srcOrd="0" destOrd="0" presId="urn:microsoft.com/office/officeart/2018/2/layout/IconCircleList"/>
    <dgm:cxn modelId="{4BD90CD8-09FA-464D-BB16-3D578897F2CD}" type="presParOf" srcId="{6511B1C0-5458-46FF-B9D3-A90C04922900}" destId="{13BCBA5B-DD44-4D17-B58D-6A993ADB97F9}" srcOrd="0" destOrd="0" presId="urn:microsoft.com/office/officeart/2018/2/layout/IconCircleList"/>
    <dgm:cxn modelId="{E01D805C-6F40-4F1E-A9CD-3879213634DF}" type="presParOf" srcId="{6511B1C0-5458-46FF-B9D3-A90C04922900}" destId="{2D6D7A68-80D4-417C-8EDA-16F20A8883F5}" srcOrd="1" destOrd="0" presId="urn:microsoft.com/office/officeart/2018/2/layout/IconCircleList"/>
    <dgm:cxn modelId="{3792BC23-A33C-4D3E-B17E-C99D155DC2A6}" type="presParOf" srcId="{6511B1C0-5458-46FF-B9D3-A90C04922900}" destId="{031BF0F9-C70D-4213-A370-55A29BE759FD}" srcOrd="2" destOrd="0" presId="urn:microsoft.com/office/officeart/2018/2/layout/IconCircleList"/>
    <dgm:cxn modelId="{94ED2029-9927-4D25-BDAA-620D18D94185}" type="presParOf" srcId="{6511B1C0-5458-46FF-B9D3-A90C04922900}" destId="{C95450E9-90FB-46EB-9141-CD875711B7B0}" srcOrd="3" destOrd="0" presId="urn:microsoft.com/office/officeart/2018/2/layout/IconCircleList"/>
    <dgm:cxn modelId="{D5E274FA-FCB6-49A0-81EE-39DE790B46AB}" type="presParOf" srcId="{551C7ECB-59FD-4A25-9838-C92EDC5FEA6C}" destId="{6AFDE4DC-00F4-4A57-A64D-FAC65CD2DDFC}" srcOrd="1" destOrd="0" presId="urn:microsoft.com/office/officeart/2018/2/layout/IconCircleList"/>
    <dgm:cxn modelId="{001BFD8B-868A-4F52-A475-A0A459238CE8}" type="presParOf" srcId="{551C7ECB-59FD-4A25-9838-C92EDC5FEA6C}" destId="{8B1E02A3-3207-463A-8342-2BB226157A59}" srcOrd="2" destOrd="0" presId="urn:microsoft.com/office/officeart/2018/2/layout/IconCircleList"/>
    <dgm:cxn modelId="{68CA9A0B-E00D-4585-B5F7-961C81F1A0A4}" type="presParOf" srcId="{8B1E02A3-3207-463A-8342-2BB226157A59}" destId="{D9975269-9D2C-4E71-A6D4-47BD2135C0BD}" srcOrd="0" destOrd="0" presId="urn:microsoft.com/office/officeart/2018/2/layout/IconCircleList"/>
    <dgm:cxn modelId="{7FA70A4C-7FAD-4403-98A5-B6A6B3852581}" type="presParOf" srcId="{8B1E02A3-3207-463A-8342-2BB226157A59}" destId="{2C1C9BB1-7555-4C10-8354-9C277FF15BEC}" srcOrd="1" destOrd="0" presId="urn:microsoft.com/office/officeart/2018/2/layout/IconCircleList"/>
    <dgm:cxn modelId="{F2AFC152-87FA-492C-B057-DB587E0349D1}" type="presParOf" srcId="{8B1E02A3-3207-463A-8342-2BB226157A59}" destId="{5F9482C4-7FAD-4EF6-B456-7676E0FCD508}" srcOrd="2" destOrd="0" presId="urn:microsoft.com/office/officeart/2018/2/layout/IconCircleList"/>
    <dgm:cxn modelId="{14391EA3-176C-4875-93BF-4A2492F3F8E1}" type="presParOf" srcId="{8B1E02A3-3207-463A-8342-2BB226157A59}" destId="{17045805-C291-471E-A5D8-308413C22F0F}" srcOrd="3" destOrd="0" presId="urn:microsoft.com/office/officeart/2018/2/layout/IconCircleList"/>
    <dgm:cxn modelId="{FB42AC08-3ED8-42B9-9282-E2C9066DE3B7}" type="presParOf" srcId="{551C7ECB-59FD-4A25-9838-C92EDC5FEA6C}" destId="{8609AA08-A59F-4AB0-B0C1-039DBCDFE6B2}" srcOrd="3" destOrd="0" presId="urn:microsoft.com/office/officeart/2018/2/layout/IconCircleList"/>
    <dgm:cxn modelId="{B7943021-F7DE-4349-A609-CC02263A617E}" type="presParOf" srcId="{551C7ECB-59FD-4A25-9838-C92EDC5FEA6C}" destId="{2CDB2C3B-8912-4354-AD80-8A022F204957}" srcOrd="4" destOrd="0" presId="urn:microsoft.com/office/officeart/2018/2/layout/IconCircleList"/>
    <dgm:cxn modelId="{8B8FC021-5FB3-40BE-BFC8-81717A40239C}" type="presParOf" srcId="{2CDB2C3B-8912-4354-AD80-8A022F204957}" destId="{90DA6C5D-D88C-4BA7-AC5E-9C404905BF66}" srcOrd="0" destOrd="0" presId="urn:microsoft.com/office/officeart/2018/2/layout/IconCircleList"/>
    <dgm:cxn modelId="{0BC07EC3-3A86-4343-8028-EE0417089D38}" type="presParOf" srcId="{2CDB2C3B-8912-4354-AD80-8A022F204957}" destId="{D2EF5C27-2FF6-4881-ADB2-0ED3D9D961B8}" srcOrd="1" destOrd="0" presId="urn:microsoft.com/office/officeart/2018/2/layout/IconCircleList"/>
    <dgm:cxn modelId="{F505E3C0-962C-481A-ABE0-2F2D67C5B95B}" type="presParOf" srcId="{2CDB2C3B-8912-4354-AD80-8A022F204957}" destId="{EDC3B7A4-2857-4E5E-A838-A4AA55541A11}" srcOrd="2" destOrd="0" presId="urn:microsoft.com/office/officeart/2018/2/layout/IconCircleList"/>
    <dgm:cxn modelId="{9E1F8725-7672-4C71-9EBD-213224774D03}" type="presParOf" srcId="{2CDB2C3B-8912-4354-AD80-8A022F204957}" destId="{BD5EE813-334F-47A3-9EA8-8FBD4928DC0C}" srcOrd="3" destOrd="0" presId="urn:microsoft.com/office/officeart/2018/2/layout/IconCircleList"/>
    <dgm:cxn modelId="{F280A85D-4769-492D-8A55-81CB29EA6065}" type="presParOf" srcId="{551C7ECB-59FD-4A25-9838-C92EDC5FEA6C}" destId="{70EA6BFD-B35A-45EB-9991-0410883D2DEE}" srcOrd="5" destOrd="0" presId="urn:microsoft.com/office/officeart/2018/2/layout/IconCircleList"/>
    <dgm:cxn modelId="{3B73801D-791F-484E-93E3-7047EBBDA435}" type="presParOf" srcId="{551C7ECB-59FD-4A25-9838-C92EDC5FEA6C}" destId="{721C25F0-DE75-4945-A59E-10292D8AE6C3}" srcOrd="6" destOrd="0" presId="urn:microsoft.com/office/officeart/2018/2/layout/IconCircleList"/>
    <dgm:cxn modelId="{8A860029-003D-4086-9AA7-1328D472DCFC}" type="presParOf" srcId="{721C25F0-DE75-4945-A59E-10292D8AE6C3}" destId="{B6782EF9-E475-459D-AFE6-847CAD88983D}" srcOrd="0" destOrd="0" presId="urn:microsoft.com/office/officeart/2018/2/layout/IconCircleList"/>
    <dgm:cxn modelId="{C40423FF-FB73-4458-B44C-55C7AD64B3C0}" type="presParOf" srcId="{721C25F0-DE75-4945-A59E-10292D8AE6C3}" destId="{A9ABAEE3-079D-42D1-8053-B1B0CB7B854D}" srcOrd="1" destOrd="0" presId="urn:microsoft.com/office/officeart/2018/2/layout/IconCircleList"/>
    <dgm:cxn modelId="{DFCF0C37-A546-4C8E-9397-CB6E31E4FCEE}" type="presParOf" srcId="{721C25F0-DE75-4945-A59E-10292D8AE6C3}" destId="{5A4AABD5-C4E6-4831-9283-C81B9B35CC01}" srcOrd="2" destOrd="0" presId="urn:microsoft.com/office/officeart/2018/2/layout/IconCircleList"/>
    <dgm:cxn modelId="{F3EF4B5B-D89A-46A6-817B-2FA06168DEEC}" type="presParOf" srcId="{721C25F0-DE75-4945-A59E-10292D8AE6C3}" destId="{2485E299-8BC3-4042-A2A2-8BD197D1307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A0A892-FA7A-0040-8A97-58BA627DFC33}" type="doc">
      <dgm:prSet loTypeId="urn:microsoft.com/office/officeart/2008/layout/BendingPictureCaptionList" loCatId="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GB"/>
        </a:p>
      </dgm:t>
    </dgm:pt>
    <dgm:pt modelId="{700A3CD5-BDDB-AC4D-8D73-1C18805F7D7F}">
      <dgm:prSet phldrT="[Text]"/>
      <dgm:spPr/>
      <dgm:t>
        <a:bodyPr/>
        <a:lstStyle/>
        <a:p>
          <a:r>
            <a:rPr lang="en-GB"/>
            <a:t>Trigger </a:t>
          </a:r>
          <a:r>
            <a:rPr lang="en-GB" dirty="0"/>
            <a:t>in particle experiments</a:t>
          </a:r>
        </a:p>
      </dgm:t>
    </dgm:pt>
    <dgm:pt modelId="{0BF4E143-0D61-E341-A28F-F4E808DA62F0}" type="parTrans" cxnId="{998D05BE-F96C-4D43-9AF0-271BEADF4B90}">
      <dgm:prSet/>
      <dgm:spPr/>
      <dgm:t>
        <a:bodyPr/>
        <a:lstStyle/>
        <a:p>
          <a:endParaRPr lang="en-GB"/>
        </a:p>
      </dgm:t>
    </dgm:pt>
    <dgm:pt modelId="{D6B0879C-0ABC-9F49-9944-45CDEFD1312F}" type="sibTrans" cxnId="{998D05BE-F96C-4D43-9AF0-271BEADF4B90}">
      <dgm:prSet/>
      <dgm:spPr/>
      <dgm:t>
        <a:bodyPr/>
        <a:lstStyle/>
        <a:p>
          <a:endParaRPr lang="en-GB"/>
        </a:p>
      </dgm:t>
    </dgm:pt>
    <dgm:pt modelId="{6BCC9B86-2BBF-5A40-8009-5E1719D6EFE6}">
      <dgm:prSet phldrT="[Text]"/>
      <dgm:spPr/>
      <dgm:t>
        <a:bodyPr/>
        <a:lstStyle/>
        <a:p>
          <a:r>
            <a:rPr lang="en-GB" i="0" u="none" strike="noStrike" dirty="0">
              <a:effectLst/>
              <a:latin typeface="Söhne"/>
            </a:rPr>
            <a:t>Medical Imaging </a:t>
          </a:r>
          <a:endParaRPr lang="en-GB" dirty="0"/>
        </a:p>
      </dgm:t>
    </dgm:pt>
    <dgm:pt modelId="{7DADF1D3-D0DE-204D-8EFE-74327269BE44}" type="parTrans" cxnId="{E9E36377-2EEF-0F4A-9EE3-51B0227DCE7E}">
      <dgm:prSet/>
      <dgm:spPr/>
      <dgm:t>
        <a:bodyPr/>
        <a:lstStyle/>
        <a:p>
          <a:endParaRPr lang="en-GB"/>
        </a:p>
      </dgm:t>
    </dgm:pt>
    <dgm:pt modelId="{7139CCCD-F1DE-CA41-A62D-C277612BCB17}" type="sibTrans" cxnId="{E9E36377-2EEF-0F4A-9EE3-51B0227DCE7E}">
      <dgm:prSet/>
      <dgm:spPr/>
      <dgm:t>
        <a:bodyPr/>
        <a:lstStyle/>
        <a:p>
          <a:endParaRPr lang="en-GB"/>
        </a:p>
      </dgm:t>
    </dgm:pt>
    <dgm:pt modelId="{BE4F97F9-89BE-FD46-8186-F34C943636B8}">
      <dgm:prSet phldrT="[Text]"/>
      <dgm:spPr/>
      <dgm:t>
        <a:bodyPr/>
        <a:lstStyle/>
        <a:p>
          <a:r>
            <a:rPr lang="en-GB" b="0" i="0" dirty="0" err="1"/>
            <a:t>Muography</a:t>
          </a:r>
          <a:r>
            <a:rPr lang="en-GB" b="0" i="0" dirty="0"/>
            <a:t> </a:t>
          </a:r>
          <a:r>
            <a:rPr lang="en-GB" dirty="0">
              <a:effectLst/>
            </a:rPr>
            <a:t>Applications</a:t>
          </a:r>
          <a:endParaRPr lang="en-GB" dirty="0"/>
        </a:p>
      </dgm:t>
    </dgm:pt>
    <dgm:pt modelId="{1A4C2515-5ACB-844A-9003-768E510A7808}" type="parTrans" cxnId="{4C9E17B2-AC85-AA40-B0AD-4D3C38441969}">
      <dgm:prSet/>
      <dgm:spPr/>
      <dgm:t>
        <a:bodyPr/>
        <a:lstStyle/>
        <a:p>
          <a:endParaRPr lang="en-GB"/>
        </a:p>
      </dgm:t>
    </dgm:pt>
    <dgm:pt modelId="{0BE74955-674F-6A46-ACB1-99A587EF6575}" type="sibTrans" cxnId="{4C9E17B2-AC85-AA40-B0AD-4D3C38441969}">
      <dgm:prSet/>
      <dgm:spPr/>
      <dgm:t>
        <a:bodyPr/>
        <a:lstStyle/>
        <a:p>
          <a:endParaRPr lang="en-GB"/>
        </a:p>
      </dgm:t>
    </dgm:pt>
    <dgm:pt modelId="{07B0A3BA-5A3E-5144-92F3-EF5B3B47CAF9}" type="pres">
      <dgm:prSet presAssocID="{F3A0A892-FA7A-0040-8A97-58BA627DFC33}" presName="Name0" presStyleCnt="0">
        <dgm:presLayoutVars>
          <dgm:dir/>
          <dgm:resizeHandles val="exact"/>
        </dgm:presLayoutVars>
      </dgm:prSet>
      <dgm:spPr/>
    </dgm:pt>
    <dgm:pt modelId="{205B5526-30CB-9E48-943A-4F7537443324}" type="pres">
      <dgm:prSet presAssocID="{700A3CD5-BDDB-AC4D-8D73-1C18805F7D7F}" presName="composite" presStyleCnt="0"/>
      <dgm:spPr/>
    </dgm:pt>
    <dgm:pt modelId="{AFF98D63-93AB-AC4D-9956-05F125E0F86E}" type="pres">
      <dgm:prSet presAssocID="{700A3CD5-BDDB-AC4D-8D73-1C18805F7D7F}" presName="rect1" presStyleLbl="b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11000" r="-11000"/>
          </a:stretch>
        </a:blipFill>
      </dgm:spPr>
    </dgm:pt>
    <dgm:pt modelId="{C62D7F13-4105-2444-805F-BD5756FB4E51}" type="pres">
      <dgm:prSet presAssocID="{700A3CD5-BDDB-AC4D-8D73-1C18805F7D7F}" presName="wedgeRectCallout1" presStyleLbl="node1" presStyleIdx="0" presStyleCnt="3">
        <dgm:presLayoutVars>
          <dgm:bulletEnabled val="1"/>
        </dgm:presLayoutVars>
      </dgm:prSet>
      <dgm:spPr/>
    </dgm:pt>
    <dgm:pt modelId="{93275ABC-8B42-6542-AD20-0856954EB016}" type="pres">
      <dgm:prSet presAssocID="{D6B0879C-0ABC-9F49-9944-45CDEFD1312F}" presName="sibTrans" presStyleCnt="0"/>
      <dgm:spPr/>
    </dgm:pt>
    <dgm:pt modelId="{5A8DDD13-D74F-A54E-818E-2F51E8DB11CB}" type="pres">
      <dgm:prSet presAssocID="{6BCC9B86-2BBF-5A40-8009-5E1719D6EFE6}" presName="composite" presStyleCnt="0"/>
      <dgm:spPr/>
    </dgm:pt>
    <dgm:pt modelId="{44596B49-59BC-C946-B3EF-89E28E583546}" type="pres">
      <dgm:prSet presAssocID="{6BCC9B86-2BBF-5A40-8009-5E1719D6EFE6}" presName="rect1" presStyleLbl="bgImgPlace1" presStyleIdx="1" presStyleCnt="3" custLinFactNeighborX="2937" custLinFactNeighborY="-352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0C3B930C-B5FA-4244-9688-DDF7A82658C8}" type="pres">
      <dgm:prSet presAssocID="{6BCC9B86-2BBF-5A40-8009-5E1719D6EFE6}" presName="wedgeRectCallout1" presStyleLbl="node1" presStyleIdx="1" presStyleCnt="3">
        <dgm:presLayoutVars>
          <dgm:bulletEnabled val="1"/>
        </dgm:presLayoutVars>
      </dgm:prSet>
      <dgm:spPr/>
    </dgm:pt>
    <dgm:pt modelId="{3708EC49-A478-1C4B-90FA-006B49CED07E}" type="pres">
      <dgm:prSet presAssocID="{7139CCCD-F1DE-CA41-A62D-C277612BCB17}" presName="sibTrans" presStyleCnt="0"/>
      <dgm:spPr/>
    </dgm:pt>
    <dgm:pt modelId="{81A506F4-50FB-B34F-8AB9-CE8C79B68A40}" type="pres">
      <dgm:prSet presAssocID="{BE4F97F9-89BE-FD46-8186-F34C943636B8}" presName="composite" presStyleCnt="0"/>
      <dgm:spPr/>
    </dgm:pt>
    <dgm:pt modelId="{2F6E4369-B7E7-A74A-93E1-5E221A3F1E41}" type="pres">
      <dgm:prSet presAssocID="{BE4F97F9-89BE-FD46-8186-F34C943636B8}" presName="rect1" presStyleLbl="b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2000" r="-2000"/>
          </a:stretch>
        </a:blipFill>
      </dgm:spPr>
    </dgm:pt>
    <dgm:pt modelId="{B1C03F68-3B73-2140-B970-698FE6F9AF97}" type="pres">
      <dgm:prSet presAssocID="{BE4F97F9-89BE-FD46-8186-F34C943636B8}" presName="wedgeRectCallout1" presStyleLbl="node1" presStyleIdx="2" presStyleCnt="3">
        <dgm:presLayoutVars>
          <dgm:bulletEnabled val="1"/>
        </dgm:presLayoutVars>
      </dgm:prSet>
      <dgm:spPr/>
    </dgm:pt>
  </dgm:ptLst>
  <dgm:cxnLst>
    <dgm:cxn modelId="{20E0E810-6CB8-784B-AB89-2120D82D8842}" type="presOf" srcId="{BE4F97F9-89BE-FD46-8186-F34C943636B8}" destId="{B1C03F68-3B73-2140-B970-698FE6F9AF97}" srcOrd="0" destOrd="0" presId="urn:microsoft.com/office/officeart/2008/layout/BendingPictureCaptionList"/>
    <dgm:cxn modelId="{8616DF54-7702-F541-8172-2448FC8632D8}" type="presOf" srcId="{700A3CD5-BDDB-AC4D-8D73-1C18805F7D7F}" destId="{C62D7F13-4105-2444-805F-BD5756FB4E51}" srcOrd="0" destOrd="0" presId="urn:microsoft.com/office/officeart/2008/layout/BendingPictureCaptionList"/>
    <dgm:cxn modelId="{4E8B5668-09A8-A44F-A2CE-DE747439CABE}" type="presOf" srcId="{F3A0A892-FA7A-0040-8A97-58BA627DFC33}" destId="{07B0A3BA-5A3E-5144-92F3-EF5B3B47CAF9}" srcOrd="0" destOrd="0" presId="urn:microsoft.com/office/officeart/2008/layout/BendingPictureCaptionList"/>
    <dgm:cxn modelId="{1A1DFF6A-5F84-AC40-82C7-A5FD5D6E8908}" type="presOf" srcId="{6BCC9B86-2BBF-5A40-8009-5E1719D6EFE6}" destId="{0C3B930C-B5FA-4244-9688-DDF7A82658C8}" srcOrd="0" destOrd="0" presId="urn:microsoft.com/office/officeart/2008/layout/BendingPictureCaptionList"/>
    <dgm:cxn modelId="{E9E36377-2EEF-0F4A-9EE3-51B0227DCE7E}" srcId="{F3A0A892-FA7A-0040-8A97-58BA627DFC33}" destId="{6BCC9B86-2BBF-5A40-8009-5E1719D6EFE6}" srcOrd="1" destOrd="0" parTransId="{7DADF1D3-D0DE-204D-8EFE-74327269BE44}" sibTransId="{7139CCCD-F1DE-CA41-A62D-C277612BCB17}"/>
    <dgm:cxn modelId="{4C9E17B2-AC85-AA40-B0AD-4D3C38441969}" srcId="{F3A0A892-FA7A-0040-8A97-58BA627DFC33}" destId="{BE4F97F9-89BE-FD46-8186-F34C943636B8}" srcOrd="2" destOrd="0" parTransId="{1A4C2515-5ACB-844A-9003-768E510A7808}" sibTransId="{0BE74955-674F-6A46-ACB1-99A587EF6575}"/>
    <dgm:cxn modelId="{998D05BE-F96C-4D43-9AF0-271BEADF4B90}" srcId="{F3A0A892-FA7A-0040-8A97-58BA627DFC33}" destId="{700A3CD5-BDDB-AC4D-8D73-1C18805F7D7F}" srcOrd="0" destOrd="0" parTransId="{0BF4E143-0D61-E341-A28F-F4E808DA62F0}" sibTransId="{D6B0879C-0ABC-9F49-9944-45CDEFD1312F}"/>
    <dgm:cxn modelId="{976140E9-D3A6-A247-A622-9494BA7A5366}" type="presParOf" srcId="{07B0A3BA-5A3E-5144-92F3-EF5B3B47CAF9}" destId="{205B5526-30CB-9E48-943A-4F7537443324}" srcOrd="0" destOrd="0" presId="urn:microsoft.com/office/officeart/2008/layout/BendingPictureCaptionList"/>
    <dgm:cxn modelId="{90C546FB-266A-E241-843E-2AF49FF9F564}" type="presParOf" srcId="{205B5526-30CB-9E48-943A-4F7537443324}" destId="{AFF98D63-93AB-AC4D-9956-05F125E0F86E}" srcOrd="0" destOrd="0" presId="urn:microsoft.com/office/officeart/2008/layout/BendingPictureCaptionList"/>
    <dgm:cxn modelId="{4F121ED6-C562-C548-9DA6-0EFEF28B2F96}" type="presParOf" srcId="{205B5526-30CB-9E48-943A-4F7537443324}" destId="{C62D7F13-4105-2444-805F-BD5756FB4E51}" srcOrd="1" destOrd="0" presId="urn:microsoft.com/office/officeart/2008/layout/BendingPictureCaptionList"/>
    <dgm:cxn modelId="{5C3AFBB6-42A8-9144-9A12-DB0012C3BE23}" type="presParOf" srcId="{07B0A3BA-5A3E-5144-92F3-EF5B3B47CAF9}" destId="{93275ABC-8B42-6542-AD20-0856954EB016}" srcOrd="1" destOrd="0" presId="urn:microsoft.com/office/officeart/2008/layout/BendingPictureCaptionList"/>
    <dgm:cxn modelId="{A34F7E87-B940-D74A-A8A0-96284AF8CD5A}" type="presParOf" srcId="{07B0A3BA-5A3E-5144-92F3-EF5B3B47CAF9}" destId="{5A8DDD13-D74F-A54E-818E-2F51E8DB11CB}" srcOrd="2" destOrd="0" presId="urn:microsoft.com/office/officeart/2008/layout/BendingPictureCaptionList"/>
    <dgm:cxn modelId="{FFEADE2A-1271-EF42-B026-BAA02D33628D}" type="presParOf" srcId="{5A8DDD13-D74F-A54E-818E-2F51E8DB11CB}" destId="{44596B49-59BC-C946-B3EF-89E28E583546}" srcOrd="0" destOrd="0" presId="urn:microsoft.com/office/officeart/2008/layout/BendingPictureCaptionList"/>
    <dgm:cxn modelId="{293EC653-447A-674F-A638-6ED979323351}" type="presParOf" srcId="{5A8DDD13-D74F-A54E-818E-2F51E8DB11CB}" destId="{0C3B930C-B5FA-4244-9688-DDF7A82658C8}" srcOrd="1" destOrd="0" presId="urn:microsoft.com/office/officeart/2008/layout/BendingPictureCaptionList"/>
    <dgm:cxn modelId="{289ACCDB-6FEA-C943-85CF-D3058676B86B}" type="presParOf" srcId="{07B0A3BA-5A3E-5144-92F3-EF5B3B47CAF9}" destId="{3708EC49-A478-1C4B-90FA-006B49CED07E}" srcOrd="3" destOrd="0" presId="urn:microsoft.com/office/officeart/2008/layout/BendingPictureCaptionList"/>
    <dgm:cxn modelId="{FAB74C66-8DFE-504D-9CD1-83DBD2B60202}" type="presParOf" srcId="{07B0A3BA-5A3E-5144-92F3-EF5B3B47CAF9}" destId="{81A506F4-50FB-B34F-8AB9-CE8C79B68A40}" srcOrd="4" destOrd="0" presId="urn:microsoft.com/office/officeart/2008/layout/BendingPictureCaptionList"/>
    <dgm:cxn modelId="{C947DDA7-3A9C-7C42-AA45-7A3CD451121A}" type="presParOf" srcId="{81A506F4-50FB-B34F-8AB9-CE8C79B68A40}" destId="{2F6E4369-B7E7-A74A-93E1-5E221A3F1E41}" srcOrd="0" destOrd="0" presId="urn:microsoft.com/office/officeart/2008/layout/BendingPictureCaptionList"/>
    <dgm:cxn modelId="{068946C2-62D6-BC44-834D-37EB23DD5A50}" type="presParOf" srcId="{81A506F4-50FB-B34F-8AB9-CE8C79B68A40}" destId="{B1C03F68-3B73-2140-B970-698FE6F9AF97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B76F7D-9644-44B0-ABDA-7CD9B49CD6AB}" type="doc">
      <dgm:prSet loTypeId="urn:microsoft.com/office/officeart/2005/8/layout/vList3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33E69EE-F6B9-42FF-9719-77F23D73EBE3}">
      <dgm:prSet/>
      <dgm:spPr/>
      <dgm:t>
        <a:bodyPr/>
        <a:lstStyle/>
        <a:p>
          <a:r>
            <a:rPr lang="en-GB" dirty="0"/>
            <a:t>To identify the optimal operating conditions for Resistive Plate Chambers (RPCs) to enhance their performance in muon detection studies.</a:t>
          </a:r>
          <a:endParaRPr lang="en-US" dirty="0"/>
        </a:p>
      </dgm:t>
    </dgm:pt>
    <dgm:pt modelId="{8F571182-07B7-4A30-BB23-2127B5909D42}" type="parTrans" cxnId="{E7CAD782-3F25-41D1-8B7A-ECF91D08636E}">
      <dgm:prSet/>
      <dgm:spPr/>
      <dgm:t>
        <a:bodyPr/>
        <a:lstStyle/>
        <a:p>
          <a:endParaRPr lang="en-US"/>
        </a:p>
      </dgm:t>
    </dgm:pt>
    <dgm:pt modelId="{799EE6A1-F1A5-43AA-B3A0-BFDA7D488434}" type="sibTrans" cxnId="{E7CAD782-3F25-41D1-8B7A-ECF91D08636E}">
      <dgm:prSet/>
      <dgm:spPr/>
      <dgm:t>
        <a:bodyPr/>
        <a:lstStyle/>
        <a:p>
          <a:endParaRPr lang="en-US"/>
        </a:p>
      </dgm:t>
    </dgm:pt>
    <dgm:pt modelId="{DB5DC366-6FF7-45CE-9659-5F253D772559}">
      <dgm:prSet/>
      <dgm:spPr/>
      <dgm:t>
        <a:bodyPr/>
        <a:lstStyle/>
        <a:p>
          <a:r>
            <a:rPr lang="en-GB" dirty="0"/>
            <a:t>Examine how different temperature influence RPC parameters, including electron transport characteristics (Townsend coefficient, diffusion, and drift velocity).</a:t>
          </a:r>
          <a:endParaRPr lang="en-US" dirty="0"/>
        </a:p>
      </dgm:t>
    </dgm:pt>
    <dgm:pt modelId="{3D3B2D6C-8C0C-49EF-9AB2-AE3298D6D04D}" type="parTrans" cxnId="{40B5EB74-5635-4176-91C4-F0DA9CF89E20}">
      <dgm:prSet/>
      <dgm:spPr/>
      <dgm:t>
        <a:bodyPr/>
        <a:lstStyle/>
        <a:p>
          <a:endParaRPr lang="en-US"/>
        </a:p>
      </dgm:t>
    </dgm:pt>
    <dgm:pt modelId="{CCAEA1DF-966A-462F-AC3A-17D5E5D3E80F}" type="sibTrans" cxnId="{40B5EB74-5635-4176-91C4-F0DA9CF89E20}">
      <dgm:prSet/>
      <dgm:spPr/>
      <dgm:t>
        <a:bodyPr/>
        <a:lstStyle/>
        <a:p>
          <a:endParaRPr lang="en-US"/>
        </a:p>
      </dgm:t>
    </dgm:pt>
    <dgm:pt modelId="{C95B1AEC-8AD9-634F-B21F-8A704FBCA804}" type="pres">
      <dgm:prSet presAssocID="{42B76F7D-9644-44B0-ABDA-7CD9B49CD6AB}" presName="linearFlow" presStyleCnt="0">
        <dgm:presLayoutVars>
          <dgm:dir/>
          <dgm:resizeHandles val="exact"/>
        </dgm:presLayoutVars>
      </dgm:prSet>
      <dgm:spPr/>
    </dgm:pt>
    <dgm:pt modelId="{DF132FE5-3B01-1E47-8DE7-739E6382CF19}" type="pres">
      <dgm:prSet presAssocID="{333E69EE-F6B9-42FF-9719-77F23D73EBE3}" presName="composite" presStyleCnt="0"/>
      <dgm:spPr/>
    </dgm:pt>
    <dgm:pt modelId="{71075332-AD80-F747-B9C2-C090F25BA0F5}" type="pres">
      <dgm:prSet presAssocID="{333E69EE-F6B9-42FF-9719-77F23D73EBE3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58F29DB6-4D6D-3A4E-A775-1B5D9749FE26}" type="pres">
      <dgm:prSet presAssocID="{333E69EE-F6B9-42FF-9719-77F23D73EBE3}" presName="txShp" presStyleLbl="node1" presStyleIdx="0" presStyleCnt="2">
        <dgm:presLayoutVars>
          <dgm:bulletEnabled val="1"/>
        </dgm:presLayoutVars>
      </dgm:prSet>
      <dgm:spPr/>
    </dgm:pt>
    <dgm:pt modelId="{84EDF1A0-C86A-0C45-AF55-AD3A1A8941D2}" type="pres">
      <dgm:prSet presAssocID="{799EE6A1-F1A5-43AA-B3A0-BFDA7D488434}" presName="spacing" presStyleCnt="0"/>
      <dgm:spPr/>
    </dgm:pt>
    <dgm:pt modelId="{DDF6244A-6723-2841-810D-82887CD4EB5D}" type="pres">
      <dgm:prSet presAssocID="{DB5DC366-6FF7-45CE-9659-5F253D772559}" presName="composite" presStyleCnt="0"/>
      <dgm:spPr/>
    </dgm:pt>
    <dgm:pt modelId="{17D3F5C4-3974-3745-8E80-5AE426DB205B}" type="pres">
      <dgm:prSet presAssocID="{DB5DC366-6FF7-45CE-9659-5F253D772559}" presName="imgShp" presStyleLbl="fgImgPlac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idge scene"/>
        </a:ext>
      </dgm:extLst>
    </dgm:pt>
    <dgm:pt modelId="{D61F2505-7BDC-DC4F-8463-80181377859D}" type="pres">
      <dgm:prSet presAssocID="{DB5DC366-6FF7-45CE-9659-5F253D772559}" presName="txShp" presStyleLbl="node1" presStyleIdx="1" presStyleCnt="2">
        <dgm:presLayoutVars>
          <dgm:bulletEnabled val="1"/>
        </dgm:presLayoutVars>
      </dgm:prSet>
      <dgm:spPr/>
    </dgm:pt>
  </dgm:ptLst>
  <dgm:cxnLst>
    <dgm:cxn modelId="{02E72C5D-2637-1446-8010-E01288F7109F}" type="presOf" srcId="{DB5DC366-6FF7-45CE-9659-5F253D772559}" destId="{D61F2505-7BDC-DC4F-8463-80181377859D}" srcOrd="0" destOrd="0" presId="urn:microsoft.com/office/officeart/2005/8/layout/vList3"/>
    <dgm:cxn modelId="{40B5EB74-5635-4176-91C4-F0DA9CF89E20}" srcId="{42B76F7D-9644-44B0-ABDA-7CD9B49CD6AB}" destId="{DB5DC366-6FF7-45CE-9659-5F253D772559}" srcOrd="1" destOrd="0" parTransId="{3D3B2D6C-8C0C-49EF-9AB2-AE3298D6D04D}" sibTransId="{CCAEA1DF-966A-462F-AC3A-17D5E5D3E80F}"/>
    <dgm:cxn modelId="{0549B075-CF95-B043-8512-9F7F1190816F}" type="presOf" srcId="{333E69EE-F6B9-42FF-9719-77F23D73EBE3}" destId="{58F29DB6-4D6D-3A4E-A775-1B5D9749FE26}" srcOrd="0" destOrd="0" presId="urn:microsoft.com/office/officeart/2005/8/layout/vList3"/>
    <dgm:cxn modelId="{E7CAD782-3F25-41D1-8B7A-ECF91D08636E}" srcId="{42B76F7D-9644-44B0-ABDA-7CD9B49CD6AB}" destId="{333E69EE-F6B9-42FF-9719-77F23D73EBE3}" srcOrd="0" destOrd="0" parTransId="{8F571182-07B7-4A30-BB23-2127B5909D42}" sibTransId="{799EE6A1-F1A5-43AA-B3A0-BFDA7D488434}"/>
    <dgm:cxn modelId="{F2F8EFDE-CD9A-474E-8A1F-50B55E4ADC1A}" type="presOf" srcId="{42B76F7D-9644-44B0-ABDA-7CD9B49CD6AB}" destId="{C95B1AEC-8AD9-634F-B21F-8A704FBCA804}" srcOrd="0" destOrd="0" presId="urn:microsoft.com/office/officeart/2005/8/layout/vList3"/>
    <dgm:cxn modelId="{62D24E9E-C3B9-D84F-8FB8-B55B5AA6C8AD}" type="presParOf" srcId="{C95B1AEC-8AD9-634F-B21F-8A704FBCA804}" destId="{DF132FE5-3B01-1E47-8DE7-739E6382CF19}" srcOrd="0" destOrd="0" presId="urn:microsoft.com/office/officeart/2005/8/layout/vList3"/>
    <dgm:cxn modelId="{DFC6B4A0-76CC-9A42-8C25-6934DBC40C04}" type="presParOf" srcId="{DF132FE5-3B01-1E47-8DE7-739E6382CF19}" destId="{71075332-AD80-F747-B9C2-C090F25BA0F5}" srcOrd="0" destOrd="0" presId="urn:microsoft.com/office/officeart/2005/8/layout/vList3"/>
    <dgm:cxn modelId="{5F001F57-7C1B-A747-BAA6-2270AC9F48A1}" type="presParOf" srcId="{DF132FE5-3B01-1E47-8DE7-739E6382CF19}" destId="{58F29DB6-4D6D-3A4E-A775-1B5D9749FE26}" srcOrd="1" destOrd="0" presId="urn:microsoft.com/office/officeart/2005/8/layout/vList3"/>
    <dgm:cxn modelId="{B0E727CB-0F57-0A4C-A5EA-D0383C54962A}" type="presParOf" srcId="{C95B1AEC-8AD9-634F-B21F-8A704FBCA804}" destId="{84EDF1A0-C86A-0C45-AF55-AD3A1A8941D2}" srcOrd="1" destOrd="0" presId="urn:microsoft.com/office/officeart/2005/8/layout/vList3"/>
    <dgm:cxn modelId="{F6AFF6F5-3ADA-9444-A71A-9632444711E3}" type="presParOf" srcId="{C95B1AEC-8AD9-634F-B21F-8A704FBCA804}" destId="{DDF6244A-6723-2841-810D-82887CD4EB5D}" srcOrd="2" destOrd="0" presId="urn:microsoft.com/office/officeart/2005/8/layout/vList3"/>
    <dgm:cxn modelId="{046C87B7-A118-B94F-9B8D-9CEC21FBA4C9}" type="presParOf" srcId="{DDF6244A-6723-2841-810D-82887CD4EB5D}" destId="{17D3F5C4-3974-3745-8E80-5AE426DB205B}" srcOrd="0" destOrd="0" presId="urn:microsoft.com/office/officeart/2005/8/layout/vList3"/>
    <dgm:cxn modelId="{187C0C21-4431-034E-A4E8-49D7C339BFC7}" type="presParOf" srcId="{DDF6244A-6723-2841-810D-82887CD4EB5D}" destId="{D61F2505-7BDC-DC4F-8463-80181377859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3A8ECA-3191-46DF-A421-5C06713E7231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A695025-3F66-480B-B33A-0571FD3E1A91}">
      <dgm:prSet/>
      <dgm:spPr/>
      <dgm:t>
        <a:bodyPr/>
        <a:lstStyle/>
        <a:p>
          <a:r>
            <a:rPr lang="en-US" b="0" i="1" dirty="0"/>
            <a:t>Type of the incident particle is Muon</a:t>
          </a:r>
          <a:endParaRPr lang="en-US" dirty="0"/>
        </a:p>
      </dgm:t>
    </dgm:pt>
    <dgm:pt modelId="{6A6A80FD-D00C-4FEA-8A56-1F3695C64359}" type="parTrans" cxnId="{E9AD942D-6BBF-4D41-9BD4-53E0992A18FF}">
      <dgm:prSet/>
      <dgm:spPr/>
      <dgm:t>
        <a:bodyPr/>
        <a:lstStyle/>
        <a:p>
          <a:endParaRPr lang="en-US"/>
        </a:p>
      </dgm:t>
    </dgm:pt>
    <dgm:pt modelId="{FD7447D4-6D24-409F-8A2E-00B99DA65463}" type="sibTrans" cxnId="{E9AD942D-6BBF-4D41-9BD4-53E0992A18FF}">
      <dgm:prSet/>
      <dgm:spPr/>
      <dgm:t>
        <a:bodyPr/>
        <a:lstStyle/>
        <a:p>
          <a:endParaRPr lang="en-US"/>
        </a:p>
      </dgm:t>
    </dgm:pt>
    <dgm:pt modelId="{68ECFD67-98B1-406B-B277-195F0C1845BA}">
      <dgm:prSet/>
      <dgm:spPr/>
      <dgm:t>
        <a:bodyPr/>
        <a:lstStyle/>
        <a:p>
          <a:r>
            <a:rPr lang="en-US" b="0" i="1" dirty="0"/>
            <a:t>10000 events with  2 GeV energy</a:t>
          </a:r>
          <a:endParaRPr lang="en-US" dirty="0"/>
        </a:p>
      </dgm:t>
    </dgm:pt>
    <dgm:pt modelId="{844274D9-9469-4243-A261-C0189117EDA0}" type="parTrans" cxnId="{2FCEE18C-FB03-4880-8023-D713722A0537}">
      <dgm:prSet/>
      <dgm:spPr/>
      <dgm:t>
        <a:bodyPr/>
        <a:lstStyle/>
        <a:p>
          <a:endParaRPr lang="en-US"/>
        </a:p>
      </dgm:t>
    </dgm:pt>
    <dgm:pt modelId="{51096005-1DA4-4910-BC47-7E665550EAE2}" type="sibTrans" cxnId="{2FCEE18C-FB03-4880-8023-D713722A0537}">
      <dgm:prSet/>
      <dgm:spPr/>
      <dgm:t>
        <a:bodyPr/>
        <a:lstStyle/>
        <a:p>
          <a:endParaRPr lang="en-US"/>
        </a:p>
      </dgm:t>
    </dgm:pt>
    <dgm:pt modelId="{05120450-7260-4AAA-88E7-F0C8736E6281}">
      <dgm:prSet/>
      <dgm:spPr/>
      <dgm:t>
        <a:bodyPr/>
        <a:lstStyle/>
        <a:p>
          <a:r>
            <a:rPr lang="en-US" b="0" i="1"/>
            <a:t>pass through 2 mm gas gap </a:t>
          </a:r>
          <a:endParaRPr lang="en-US"/>
        </a:p>
      </dgm:t>
    </dgm:pt>
    <dgm:pt modelId="{6C973AE3-A482-4D8F-8C01-B696B44104D4}" type="parTrans" cxnId="{89F25A5E-1229-4BC7-ADAF-FFCAE57A50D3}">
      <dgm:prSet/>
      <dgm:spPr/>
      <dgm:t>
        <a:bodyPr/>
        <a:lstStyle/>
        <a:p>
          <a:endParaRPr lang="en-US"/>
        </a:p>
      </dgm:t>
    </dgm:pt>
    <dgm:pt modelId="{DDFA0200-55D6-4C11-9DD5-F037F8482AD0}" type="sibTrans" cxnId="{89F25A5E-1229-4BC7-ADAF-FFCAE57A50D3}">
      <dgm:prSet/>
      <dgm:spPr/>
      <dgm:t>
        <a:bodyPr/>
        <a:lstStyle/>
        <a:p>
          <a:endParaRPr lang="en-US"/>
        </a:p>
      </dgm:t>
    </dgm:pt>
    <dgm:pt modelId="{578130C2-71BC-41FE-A62D-FA605C454C48}">
      <dgm:prSet/>
      <dgm:spPr/>
      <dgm:t>
        <a:bodyPr/>
        <a:lstStyle/>
        <a:p>
          <a:r>
            <a:rPr lang="en-US" b="0" i="1"/>
            <a:t>containing a gas of C2H2F4 (100%). </a:t>
          </a:r>
          <a:endParaRPr lang="en-US"/>
        </a:p>
      </dgm:t>
    </dgm:pt>
    <dgm:pt modelId="{0853EA01-7680-4398-8396-89BDDD26D113}" type="parTrans" cxnId="{B5714FA3-3033-4CD6-9F27-34C1547DD583}">
      <dgm:prSet/>
      <dgm:spPr/>
      <dgm:t>
        <a:bodyPr/>
        <a:lstStyle/>
        <a:p>
          <a:endParaRPr lang="en-US"/>
        </a:p>
      </dgm:t>
    </dgm:pt>
    <dgm:pt modelId="{8841A840-598F-4553-9ADA-7BF8A5047ABB}" type="sibTrans" cxnId="{B5714FA3-3033-4CD6-9F27-34C1547DD583}">
      <dgm:prSet/>
      <dgm:spPr/>
      <dgm:t>
        <a:bodyPr/>
        <a:lstStyle/>
        <a:p>
          <a:endParaRPr lang="en-US"/>
        </a:p>
      </dgm:t>
    </dgm:pt>
    <dgm:pt modelId="{C30EBEB2-FA0E-4B61-88CD-AFC47430378B}">
      <dgm:prSet/>
      <dgm:spPr/>
      <dgm:t>
        <a:bodyPr/>
        <a:lstStyle/>
        <a:p>
          <a:r>
            <a:rPr lang="en-US" b="0" i="1"/>
            <a:t>At 1 atm pressure and various temperature</a:t>
          </a:r>
          <a:endParaRPr lang="en-US"/>
        </a:p>
      </dgm:t>
    </dgm:pt>
    <dgm:pt modelId="{46523BD5-11DB-4176-9532-24151664679C}" type="parTrans" cxnId="{BA3A8FB1-30A2-48EB-B8BE-FC62414D645F}">
      <dgm:prSet/>
      <dgm:spPr/>
      <dgm:t>
        <a:bodyPr/>
        <a:lstStyle/>
        <a:p>
          <a:endParaRPr lang="en-US"/>
        </a:p>
      </dgm:t>
    </dgm:pt>
    <dgm:pt modelId="{E943B830-EA6A-4C9A-A2F3-05F3E1D00F1B}" type="sibTrans" cxnId="{BA3A8FB1-30A2-48EB-B8BE-FC62414D645F}">
      <dgm:prSet/>
      <dgm:spPr/>
      <dgm:t>
        <a:bodyPr/>
        <a:lstStyle/>
        <a:p>
          <a:endParaRPr lang="en-US"/>
        </a:p>
      </dgm:t>
    </dgm:pt>
    <dgm:pt modelId="{611BAA73-8D3F-CE40-8EF5-7E77023BF50C}" type="pres">
      <dgm:prSet presAssocID="{EF3A8ECA-3191-46DF-A421-5C06713E7231}" presName="outerComposite" presStyleCnt="0">
        <dgm:presLayoutVars>
          <dgm:chMax val="5"/>
          <dgm:dir/>
          <dgm:resizeHandles val="exact"/>
        </dgm:presLayoutVars>
      </dgm:prSet>
      <dgm:spPr/>
    </dgm:pt>
    <dgm:pt modelId="{971BE722-A5BA-E543-AB4D-2A055023810A}" type="pres">
      <dgm:prSet presAssocID="{EF3A8ECA-3191-46DF-A421-5C06713E7231}" presName="dummyMaxCanvas" presStyleCnt="0">
        <dgm:presLayoutVars/>
      </dgm:prSet>
      <dgm:spPr/>
    </dgm:pt>
    <dgm:pt modelId="{5B0B1FE3-934A-6E40-8E27-5535F170381A}" type="pres">
      <dgm:prSet presAssocID="{EF3A8ECA-3191-46DF-A421-5C06713E7231}" presName="FiveNodes_1" presStyleLbl="node1" presStyleIdx="0" presStyleCnt="5">
        <dgm:presLayoutVars>
          <dgm:bulletEnabled val="1"/>
        </dgm:presLayoutVars>
      </dgm:prSet>
      <dgm:spPr/>
    </dgm:pt>
    <dgm:pt modelId="{C063A320-5A63-D342-8A27-2B853A2ABED7}" type="pres">
      <dgm:prSet presAssocID="{EF3A8ECA-3191-46DF-A421-5C06713E7231}" presName="FiveNodes_2" presStyleLbl="node1" presStyleIdx="1" presStyleCnt="5">
        <dgm:presLayoutVars>
          <dgm:bulletEnabled val="1"/>
        </dgm:presLayoutVars>
      </dgm:prSet>
      <dgm:spPr/>
    </dgm:pt>
    <dgm:pt modelId="{6214F013-55AC-6B43-9EC4-49CF53E98037}" type="pres">
      <dgm:prSet presAssocID="{EF3A8ECA-3191-46DF-A421-5C06713E7231}" presName="FiveNodes_3" presStyleLbl="node1" presStyleIdx="2" presStyleCnt="5">
        <dgm:presLayoutVars>
          <dgm:bulletEnabled val="1"/>
        </dgm:presLayoutVars>
      </dgm:prSet>
      <dgm:spPr/>
    </dgm:pt>
    <dgm:pt modelId="{DC13A266-E22C-5440-971A-C4668771FFC6}" type="pres">
      <dgm:prSet presAssocID="{EF3A8ECA-3191-46DF-A421-5C06713E7231}" presName="FiveNodes_4" presStyleLbl="node1" presStyleIdx="3" presStyleCnt="5">
        <dgm:presLayoutVars>
          <dgm:bulletEnabled val="1"/>
        </dgm:presLayoutVars>
      </dgm:prSet>
      <dgm:spPr/>
    </dgm:pt>
    <dgm:pt modelId="{21AEB334-278C-2E4F-AB30-43C677287A5E}" type="pres">
      <dgm:prSet presAssocID="{EF3A8ECA-3191-46DF-A421-5C06713E7231}" presName="FiveNodes_5" presStyleLbl="node1" presStyleIdx="4" presStyleCnt="5">
        <dgm:presLayoutVars>
          <dgm:bulletEnabled val="1"/>
        </dgm:presLayoutVars>
      </dgm:prSet>
      <dgm:spPr/>
    </dgm:pt>
    <dgm:pt modelId="{574747BF-B0D6-BD43-BEFE-FBC915970E84}" type="pres">
      <dgm:prSet presAssocID="{EF3A8ECA-3191-46DF-A421-5C06713E7231}" presName="FiveConn_1-2" presStyleLbl="fgAccFollowNode1" presStyleIdx="0" presStyleCnt="4">
        <dgm:presLayoutVars>
          <dgm:bulletEnabled val="1"/>
        </dgm:presLayoutVars>
      </dgm:prSet>
      <dgm:spPr/>
    </dgm:pt>
    <dgm:pt modelId="{44EDF1BE-7824-3A4D-8375-2A294A9F6085}" type="pres">
      <dgm:prSet presAssocID="{EF3A8ECA-3191-46DF-A421-5C06713E7231}" presName="FiveConn_2-3" presStyleLbl="fgAccFollowNode1" presStyleIdx="1" presStyleCnt="4">
        <dgm:presLayoutVars>
          <dgm:bulletEnabled val="1"/>
        </dgm:presLayoutVars>
      </dgm:prSet>
      <dgm:spPr/>
    </dgm:pt>
    <dgm:pt modelId="{F9111B38-89CC-CA44-8478-475C92491DB8}" type="pres">
      <dgm:prSet presAssocID="{EF3A8ECA-3191-46DF-A421-5C06713E7231}" presName="FiveConn_3-4" presStyleLbl="fgAccFollowNode1" presStyleIdx="2" presStyleCnt="4">
        <dgm:presLayoutVars>
          <dgm:bulletEnabled val="1"/>
        </dgm:presLayoutVars>
      </dgm:prSet>
      <dgm:spPr/>
    </dgm:pt>
    <dgm:pt modelId="{E666F0E6-00F2-5449-A5D2-84117CB62F5B}" type="pres">
      <dgm:prSet presAssocID="{EF3A8ECA-3191-46DF-A421-5C06713E7231}" presName="FiveConn_4-5" presStyleLbl="fgAccFollowNode1" presStyleIdx="3" presStyleCnt="4">
        <dgm:presLayoutVars>
          <dgm:bulletEnabled val="1"/>
        </dgm:presLayoutVars>
      </dgm:prSet>
      <dgm:spPr/>
    </dgm:pt>
    <dgm:pt modelId="{EECE7FD7-857D-6F49-9D70-ADA724762E11}" type="pres">
      <dgm:prSet presAssocID="{EF3A8ECA-3191-46DF-A421-5C06713E7231}" presName="FiveNodes_1_text" presStyleLbl="node1" presStyleIdx="4" presStyleCnt="5">
        <dgm:presLayoutVars>
          <dgm:bulletEnabled val="1"/>
        </dgm:presLayoutVars>
      </dgm:prSet>
      <dgm:spPr/>
    </dgm:pt>
    <dgm:pt modelId="{20E571C9-DDBD-994E-97CD-0A30E15EDDBB}" type="pres">
      <dgm:prSet presAssocID="{EF3A8ECA-3191-46DF-A421-5C06713E7231}" presName="FiveNodes_2_text" presStyleLbl="node1" presStyleIdx="4" presStyleCnt="5">
        <dgm:presLayoutVars>
          <dgm:bulletEnabled val="1"/>
        </dgm:presLayoutVars>
      </dgm:prSet>
      <dgm:spPr/>
    </dgm:pt>
    <dgm:pt modelId="{0D4EBB8D-7E40-824B-8E68-0013D5AEFFFA}" type="pres">
      <dgm:prSet presAssocID="{EF3A8ECA-3191-46DF-A421-5C06713E7231}" presName="FiveNodes_3_text" presStyleLbl="node1" presStyleIdx="4" presStyleCnt="5">
        <dgm:presLayoutVars>
          <dgm:bulletEnabled val="1"/>
        </dgm:presLayoutVars>
      </dgm:prSet>
      <dgm:spPr/>
    </dgm:pt>
    <dgm:pt modelId="{9EDFFA52-672B-D242-A921-F10FE70A0168}" type="pres">
      <dgm:prSet presAssocID="{EF3A8ECA-3191-46DF-A421-5C06713E7231}" presName="FiveNodes_4_text" presStyleLbl="node1" presStyleIdx="4" presStyleCnt="5">
        <dgm:presLayoutVars>
          <dgm:bulletEnabled val="1"/>
        </dgm:presLayoutVars>
      </dgm:prSet>
      <dgm:spPr/>
    </dgm:pt>
    <dgm:pt modelId="{27B8DB0A-0C21-3444-AE6B-93A7C271EB6E}" type="pres">
      <dgm:prSet presAssocID="{EF3A8ECA-3191-46DF-A421-5C06713E723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AA2F9301-4B13-5C4A-BD7E-BD33BC9DA81E}" type="presOf" srcId="{51096005-1DA4-4910-BC47-7E665550EAE2}" destId="{44EDF1BE-7824-3A4D-8375-2A294A9F6085}" srcOrd="0" destOrd="0" presId="urn:microsoft.com/office/officeart/2005/8/layout/vProcess5"/>
    <dgm:cxn modelId="{5C44A624-65A7-F240-820D-7F597AC97708}" type="presOf" srcId="{C30EBEB2-FA0E-4B61-88CD-AFC47430378B}" destId="{27B8DB0A-0C21-3444-AE6B-93A7C271EB6E}" srcOrd="1" destOrd="0" presId="urn:microsoft.com/office/officeart/2005/8/layout/vProcess5"/>
    <dgm:cxn modelId="{49434D27-D935-5047-96DB-49128EFD72A8}" type="presOf" srcId="{578130C2-71BC-41FE-A62D-FA605C454C48}" destId="{9EDFFA52-672B-D242-A921-F10FE70A0168}" srcOrd="1" destOrd="0" presId="urn:microsoft.com/office/officeart/2005/8/layout/vProcess5"/>
    <dgm:cxn modelId="{E9AD942D-6BBF-4D41-9BD4-53E0992A18FF}" srcId="{EF3A8ECA-3191-46DF-A421-5C06713E7231}" destId="{EA695025-3F66-480B-B33A-0571FD3E1A91}" srcOrd="0" destOrd="0" parTransId="{6A6A80FD-D00C-4FEA-8A56-1F3695C64359}" sibTransId="{FD7447D4-6D24-409F-8A2E-00B99DA65463}"/>
    <dgm:cxn modelId="{6167433E-E2D0-9947-A52E-2337406F2133}" type="presOf" srcId="{68ECFD67-98B1-406B-B277-195F0C1845BA}" destId="{20E571C9-DDBD-994E-97CD-0A30E15EDDBB}" srcOrd="1" destOrd="0" presId="urn:microsoft.com/office/officeart/2005/8/layout/vProcess5"/>
    <dgm:cxn modelId="{89F25A5E-1229-4BC7-ADAF-FFCAE57A50D3}" srcId="{EF3A8ECA-3191-46DF-A421-5C06713E7231}" destId="{05120450-7260-4AAA-88E7-F0C8736E6281}" srcOrd="2" destOrd="0" parTransId="{6C973AE3-A482-4D8F-8C01-B696B44104D4}" sibTransId="{DDFA0200-55D6-4C11-9DD5-F037F8482AD0}"/>
    <dgm:cxn modelId="{6EA62666-A634-C043-B47B-509B782BE8F5}" type="presOf" srcId="{EA695025-3F66-480B-B33A-0571FD3E1A91}" destId="{EECE7FD7-857D-6F49-9D70-ADA724762E11}" srcOrd="1" destOrd="0" presId="urn:microsoft.com/office/officeart/2005/8/layout/vProcess5"/>
    <dgm:cxn modelId="{A9814A6B-35F4-A24D-9C28-907EE3D310A3}" type="presOf" srcId="{8841A840-598F-4553-9ADA-7BF8A5047ABB}" destId="{E666F0E6-00F2-5449-A5D2-84117CB62F5B}" srcOrd="0" destOrd="0" presId="urn:microsoft.com/office/officeart/2005/8/layout/vProcess5"/>
    <dgm:cxn modelId="{0B2CCF6C-CB51-5540-B264-4A1B528EF7B4}" type="presOf" srcId="{EF3A8ECA-3191-46DF-A421-5C06713E7231}" destId="{611BAA73-8D3F-CE40-8EF5-7E77023BF50C}" srcOrd="0" destOrd="0" presId="urn:microsoft.com/office/officeart/2005/8/layout/vProcess5"/>
    <dgm:cxn modelId="{58C24388-435E-6645-92A3-4F97FDBA2C1F}" type="presOf" srcId="{FD7447D4-6D24-409F-8A2E-00B99DA65463}" destId="{574747BF-B0D6-BD43-BEFE-FBC915970E84}" srcOrd="0" destOrd="0" presId="urn:microsoft.com/office/officeart/2005/8/layout/vProcess5"/>
    <dgm:cxn modelId="{2FCEE18C-FB03-4880-8023-D713722A0537}" srcId="{EF3A8ECA-3191-46DF-A421-5C06713E7231}" destId="{68ECFD67-98B1-406B-B277-195F0C1845BA}" srcOrd="1" destOrd="0" parTransId="{844274D9-9469-4243-A261-C0189117EDA0}" sibTransId="{51096005-1DA4-4910-BC47-7E665550EAE2}"/>
    <dgm:cxn modelId="{B5714FA3-3033-4CD6-9F27-34C1547DD583}" srcId="{EF3A8ECA-3191-46DF-A421-5C06713E7231}" destId="{578130C2-71BC-41FE-A62D-FA605C454C48}" srcOrd="3" destOrd="0" parTransId="{0853EA01-7680-4398-8396-89BDDD26D113}" sibTransId="{8841A840-598F-4553-9ADA-7BF8A5047ABB}"/>
    <dgm:cxn modelId="{F21318B0-7B40-4642-80DF-62485066397C}" type="presOf" srcId="{68ECFD67-98B1-406B-B277-195F0C1845BA}" destId="{C063A320-5A63-D342-8A27-2B853A2ABED7}" srcOrd="0" destOrd="0" presId="urn:microsoft.com/office/officeart/2005/8/layout/vProcess5"/>
    <dgm:cxn modelId="{BA3A8FB1-30A2-48EB-B8BE-FC62414D645F}" srcId="{EF3A8ECA-3191-46DF-A421-5C06713E7231}" destId="{C30EBEB2-FA0E-4B61-88CD-AFC47430378B}" srcOrd="4" destOrd="0" parTransId="{46523BD5-11DB-4176-9532-24151664679C}" sibTransId="{E943B830-EA6A-4C9A-A2F3-05F3E1D00F1B}"/>
    <dgm:cxn modelId="{C35144BB-DB5E-5247-B569-DCB630B30E72}" type="presOf" srcId="{EA695025-3F66-480B-B33A-0571FD3E1A91}" destId="{5B0B1FE3-934A-6E40-8E27-5535F170381A}" srcOrd="0" destOrd="0" presId="urn:microsoft.com/office/officeart/2005/8/layout/vProcess5"/>
    <dgm:cxn modelId="{EEBD24BC-A27E-8E43-9CCF-1B0CAE710084}" type="presOf" srcId="{05120450-7260-4AAA-88E7-F0C8736E6281}" destId="{0D4EBB8D-7E40-824B-8E68-0013D5AEFFFA}" srcOrd="1" destOrd="0" presId="urn:microsoft.com/office/officeart/2005/8/layout/vProcess5"/>
    <dgm:cxn modelId="{A630D6CA-F15E-EB47-8196-D9466A7FD3FE}" type="presOf" srcId="{05120450-7260-4AAA-88E7-F0C8736E6281}" destId="{6214F013-55AC-6B43-9EC4-49CF53E98037}" srcOrd="0" destOrd="0" presId="urn:microsoft.com/office/officeart/2005/8/layout/vProcess5"/>
    <dgm:cxn modelId="{DBC9AECD-DB97-9D47-9BFE-83BE88945509}" type="presOf" srcId="{C30EBEB2-FA0E-4B61-88CD-AFC47430378B}" destId="{21AEB334-278C-2E4F-AB30-43C677287A5E}" srcOrd="0" destOrd="0" presId="urn:microsoft.com/office/officeart/2005/8/layout/vProcess5"/>
    <dgm:cxn modelId="{0793DAD4-0C8A-FE4B-9AC5-9E86A31C3D2F}" type="presOf" srcId="{578130C2-71BC-41FE-A62D-FA605C454C48}" destId="{DC13A266-E22C-5440-971A-C4668771FFC6}" srcOrd="0" destOrd="0" presId="urn:microsoft.com/office/officeart/2005/8/layout/vProcess5"/>
    <dgm:cxn modelId="{2B66FEEE-F6A4-9849-8FCE-547F8D539F7D}" type="presOf" srcId="{DDFA0200-55D6-4C11-9DD5-F037F8482AD0}" destId="{F9111B38-89CC-CA44-8478-475C92491DB8}" srcOrd="0" destOrd="0" presId="urn:microsoft.com/office/officeart/2005/8/layout/vProcess5"/>
    <dgm:cxn modelId="{9F8E4D27-E8B0-9349-A98A-8AC9AEC0E683}" type="presParOf" srcId="{611BAA73-8D3F-CE40-8EF5-7E77023BF50C}" destId="{971BE722-A5BA-E543-AB4D-2A055023810A}" srcOrd="0" destOrd="0" presId="urn:microsoft.com/office/officeart/2005/8/layout/vProcess5"/>
    <dgm:cxn modelId="{CEF01F86-CABC-9F42-8E50-97E95AC4F5C1}" type="presParOf" srcId="{611BAA73-8D3F-CE40-8EF5-7E77023BF50C}" destId="{5B0B1FE3-934A-6E40-8E27-5535F170381A}" srcOrd="1" destOrd="0" presId="urn:microsoft.com/office/officeart/2005/8/layout/vProcess5"/>
    <dgm:cxn modelId="{DD293D9F-DD8D-704D-AB62-FAD0CEEED8E5}" type="presParOf" srcId="{611BAA73-8D3F-CE40-8EF5-7E77023BF50C}" destId="{C063A320-5A63-D342-8A27-2B853A2ABED7}" srcOrd="2" destOrd="0" presId="urn:microsoft.com/office/officeart/2005/8/layout/vProcess5"/>
    <dgm:cxn modelId="{DDC3AF1C-90CC-2247-95E9-A6564C72EF1A}" type="presParOf" srcId="{611BAA73-8D3F-CE40-8EF5-7E77023BF50C}" destId="{6214F013-55AC-6B43-9EC4-49CF53E98037}" srcOrd="3" destOrd="0" presId="urn:microsoft.com/office/officeart/2005/8/layout/vProcess5"/>
    <dgm:cxn modelId="{5149B90F-6D33-FA4B-9C7A-CCB3553D79B4}" type="presParOf" srcId="{611BAA73-8D3F-CE40-8EF5-7E77023BF50C}" destId="{DC13A266-E22C-5440-971A-C4668771FFC6}" srcOrd="4" destOrd="0" presId="urn:microsoft.com/office/officeart/2005/8/layout/vProcess5"/>
    <dgm:cxn modelId="{6BB51CA5-53D4-5540-989F-DE36081FFFCC}" type="presParOf" srcId="{611BAA73-8D3F-CE40-8EF5-7E77023BF50C}" destId="{21AEB334-278C-2E4F-AB30-43C677287A5E}" srcOrd="5" destOrd="0" presId="urn:microsoft.com/office/officeart/2005/8/layout/vProcess5"/>
    <dgm:cxn modelId="{D3892393-C754-BF49-ABF7-A18258F386A9}" type="presParOf" srcId="{611BAA73-8D3F-CE40-8EF5-7E77023BF50C}" destId="{574747BF-B0D6-BD43-BEFE-FBC915970E84}" srcOrd="6" destOrd="0" presId="urn:microsoft.com/office/officeart/2005/8/layout/vProcess5"/>
    <dgm:cxn modelId="{09A803F4-3A29-9247-9E1D-AD79E73F029E}" type="presParOf" srcId="{611BAA73-8D3F-CE40-8EF5-7E77023BF50C}" destId="{44EDF1BE-7824-3A4D-8375-2A294A9F6085}" srcOrd="7" destOrd="0" presId="urn:microsoft.com/office/officeart/2005/8/layout/vProcess5"/>
    <dgm:cxn modelId="{8A06EE09-F997-D84F-8DA3-9CAD095BB3EE}" type="presParOf" srcId="{611BAA73-8D3F-CE40-8EF5-7E77023BF50C}" destId="{F9111B38-89CC-CA44-8478-475C92491DB8}" srcOrd="8" destOrd="0" presId="urn:microsoft.com/office/officeart/2005/8/layout/vProcess5"/>
    <dgm:cxn modelId="{452F5E2F-6C47-5E41-A564-A4F1286488C3}" type="presParOf" srcId="{611BAA73-8D3F-CE40-8EF5-7E77023BF50C}" destId="{E666F0E6-00F2-5449-A5D2-84117CB62F5B}" srcOrd="9" destOrd="0" presId="urn:microsoft.com/office/officeart/2005/8/layout/vProcess5"/>
    <dgm:cxn modelId="{BC55DE8C-F5AA-2843-834D-F7275FE196E9}" type="presParOf" srcId="{611BAA73-8D3F-CE40-8EF5-7E77023BF50C}" destId="{EECE7FD7-857D-6F49-9D70-ADA724762E11}" srcOrd="10" destOrd="0" presId="urn:microsoft.com/office/officeart/2005/8/layout/vProcess5"/>
    <dgm:cxn modelId="{C057E2AE-6847-C54E-978D-5DA69BE4D643}" type="presParOf" srcId="{611BAA73-8D3F-CE40-8EF5-7E77023BF50C}" destId="{20E571C9-DDBD-994E-97CD-0A30E15EDDBB}" srcOrd="11" destOrd="0" presId="urn:microsoft.com/office/officeart/2005/8/layout/vProcess5"/>
    <dgm:cxn modelId="{1CF9472D-34B2-254E-BE44-1D1177D2D4B3}" type="presParOf" srcId="{611BAA73-8D3F-CE40-8EF5-7E77023BF50C}" destId="{0D4EBB8D-7E40-824B-8E68-0013D5AEFFFA}" srcOrd="12" destOrd="0" presId="urn:microsoft.com/office/officeart/2005/8/layout/vProcess5"/>
    <dgm:cxn modelId="{B7AE24C8-162A-D045-A12C-6A3662768C8C}" type="presParOf" srcId="{611BAA73-8D3F-CE40-8EF5-7E77023BF50C}" destId="{9EDFFA52-672B-D242-A921-F10FE70A0168}" srcOrd="13" destOrd="0" presId="urn:microsoft.com/office/officeart/2005/8/layout/vProcess5"/>
    <dgm:cxn modelId="{B464415B-96BB-544B-95E8-2B2E1F8E7432}" type="presParOf" srcId="{611BAA73-8D3F-CE40-8EF5-7E77023BF50C}" destId="{27B8DB0A-0C21-3444-AE6B-93A7C271EB6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582A3A-4722-49CA-9220-7F60E6A89292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ED67E8F-02A0-44E5-A4DF-9811880B0630}">
      <dgm:prSet/>
      <dgm:spPr/>
      <dgm:t>
        <a:bodyPr/>
        <a:lstStyle/>
        <a:p>
          <a:r>
            <a:rPr lang="en-US" b="1" dirty="0"/>
            <a:t>Heed used for the calculations of:</a:t>
          </a:r>
          <a:endParaRPr lang="en-US" dirty="0"/>
        </a:p>
      </dgm:t>
    </dgm:pt>
    <dgm:pt modelId="{23FFCEF9-9D4D-47F1-BB67-4B09E63ADDD5}" type="parTrans" cxnId="{63EAF753-9E3A-4EC2-9540-042062864E9F}">
      <dgm:prSet/>
      <dgm:spPr/>
      <dgm:t>
        <a:bodyPr/>
        <a:lstStyle/>
        <a:p>
          <a:endParaRPr lang="en-US"/>
        </a:p>
      </dgm:t>
    </dgm:pt>
    <dgm:pt modelId="{6CCD1EA1-9961-4282-BA2C-8B9508B5528A}" type="sibTrans" cxnId="{63EAF753-9E3A-4EC2-9540-042062864E9F}">
      <dgm:prSet/>
      <dgm:spPr/>
      <dgm:t>
        <a:bodyPr/>
        <a:lstStyle/>
        <a:p>
          <a:endParaRPr lang="en-US"/>
        </a:p>
      </dgm:t>
    </dgm:pt>
    <dgm:pt modelId="{57E1F64C-7E90-455E-8564-590964B4020B}">
      <dgm:prSet/>
      <dgm:spPr/>
      <dgm:t>
        <a:bodyPr/>
        <a:lstStyle/>
        <a:p>
          <a:r>
            <a:rPr lang="en-US" b="0" dirty="0"/>
            <a:t>Energy loss of the incident particle in a gas gap.</a:t>
          </a:r>
          <a:endParaRPr lang="en-US" dirty="0"/>
        </a:p>
      </dgm:t>
    </dgm:pt>
    <dgm:pt modelId="{C0B0412D-3890-4825-9F51-8ACB8BE14FD0}" type="sibTrans" cxnId="{B3AC57CE-CE42-457B-9537-7A20C47A0831}">
      <dgm:prSet/>
      <dgm:spPr/>
      <dgm:t>
        <a:bodyPr/>
        <a:lstStyle/>
        <a:p>
          <a:endParaRPr lang="en-US"/>
        </a:p>
      </dgm:t>
    </dgm:pt>
    <dgm:pt modelId="{922E26BC-BB37-4913-8D84-0B2050C0DF50}" type="parTrans" cxnId="{B3AC57CE-CE42-457B-9537-7A20C47A0831}">
      <dgm:prSet/>
      <dgm:spPr/>
      <dgm:t>
        <a:bodyPr/>
        <a:lstStyle/>
        <a:p>
          <a:endParaRPr lang="en-US"/>
        </a:p>
      </dgm:t>
    </dgm:pt>
    <dgm:pt modelId="{94FC1C44-1ACA-4FD4-A6E6-8BBE219C8CBD}">
      <dgm:prSet/>
      <dgm:spPr/>
      <dgm:t>
        <a:bodyPr/>
        <a:lstStyle/>
        <a:p>
          <a:r>
            <a:rPr lang="en-US" b="0" dirty="0"/>
            <a:t>Primary electron number.</a:t>
          </a:r>
          <a:endParaRPr lang="en-US" dirty="0"/>
        </a:p>
      </dgm:t>
    </dgm:pt>
    <dgm:pt modelId="{2C343112-AB4C-4656-ADF0-DE7051A90AD2}" type="sibTrans" cxnId="{0B02D541-C741-47DC-AEE6-4A03A44958EA}">
      <dgm:prSet/>
      <dgm:spPr/>
      <dgm:t>
        <a:bodyPr/>
        <a:lstStyle/>
        <a:p>
          <a:endParaRPr lang="en-US"/>
        </a:p>
      </dgm:t>
    </dgm:pt>
    <dgm:pt modelId="{DDAEB8C2-F33E-4EEE-863C-7382F682AA38}" type="parTrans" cxnId="{0B02D541-C741-47DC-AEE6-4A03A44958EA}">
      <dgm:prSet/>
      <dgm:spPr/>
      <dgm:t>
        <a:bodyPr/>
        <a:lstStyle/>
        <a:p>
          <a:endParaRPr lang="en-US"/>
        </a:p>
      </dgm:t>
    </dgm:pt>
    <dgm:pt modelId="{9092143E-0EE7-B749-8C56-8F744A7219D9}">
      <dgm:prSet/>
      <dgm:spPr/>
      <dgm:t>
        <a:bodyPr/>
        <a:lstStyle/>
        <a:p>
          <a:r>
            <a:rPr lang="en-US" b="0" i="1" dirty="0"/>
            <a:t>Type of the incident particle is Muon</a:t>
          </a:r>
          <a:endParaRPr lang="en-US" dirty="0"/>
        </a:p>
      </dgm:t>
    </dgm:pt>
    <dgm:pt modelId="{4832C361-C8E8-D443-B55E-C59E9244DF14}" type="sibTrans" cxnId="{D04C6080-7B45-824D-B0C5-EC724ED28387}">
      <dgm:prSet/>
      <dgm:spPr/>
      <dgm:t>
        <a:bodyPr/>
        <a:lstStyle/>
        <a:p>
          <a:endParaRPr lang="en-GB"/>
        </a:p>
      </dgm:t>
    </dgm:pt>
    <dgm:pt modelId="{05EF19A4-4D2D-7543-9207-9F99C180586D}" type="parTrans" cxnId="{D04C6080-7B45-824D-B0C5-EC724ED28387}">
      <dgm:prSet/>
      <dgm:spPr/>
      <dgm:t>
        <a:bodyPr/>
        <a:lstStyle/>
        <a:p>
          <a:endParaRPr lang="en-GB"/>
        </a:p>
      </dgm:t>
    </dgm:pt>
    <dgm:pt modelId="{78A64790-005C-497D-95BC-3F1EA381993C}">
      <dgm:prSet/>
      <dgm:spPr/>
      <dgm:t>
        <a:bodyPr/>
        <a:lstStyle/>
        <a:p>
          <a:r>
            <a:rPr lang="en-GB" b="1" i="1" dirty="0"/>
            <a:t>Characteristics</a:t>
          </a:r>
          <a:r>
            <a:rPr lang="en-US" b="1" i="1" dirty="0"/>
            <a:t> of the simulation:</a:t>
          </a:r>
          <a:endParaRPr lang="en-US" b="1" dirty="0"/>
        </a:p>
      </dgm:t>
    </dgm:pt>
    <dgm:pt modelId="{6C399EB1-C781-4190-9E1E-CEE10BF56894}" type="sibTrans" cxnId="{CAE12243-DA7E-4F12-8C84-15D76D0076AD}">
      <dgm:prSet/>
      <dgm:spPr/>
      <dgm:t>
        <a:bodyPr/>
        <a:lstStyle/>
        <a:p>
          <a:endParaRPr lang="en-US"/>
        </a:p>
      </dgm:t>
    </dgm:pt>
    <dgm:pt modelId="{D95F27C6-3624-47C6-8E17-4A3DBD8A9105}" type="parTrans" cxnId="{CAE12243-DA7E-4F12-8C84-15D76D0076AD}">
      <dgm:prSet/>
      <dgm:spPr/>
      <dgm:t>
        <a:bodyPr/>
        <a:lstStyle/>
        <a:p>
          <a:endParaRPr lang="en-US"/>
        </a:p>
      </dgm:t>
    </dgm:pt>
    <dgm:pt modelId="{595BE696-9A08-4C90-9BC7-FDAA5D5B0CBF}">
      <dgm:prSet/>
      <dgm:spPr/>
      <dgm:t>
        <a:bodyPr/>
        <a:lstStyle/>
        <a:p>
          <a:r>
            <a:rPr lang="en-US" b="0" i="1" dirty="0"/>
            <a:t>At 1 atm pressure and various temperature</a:t>
          </a:r>
          <a:endParaRPr lang="en-US" dirty="0"/>
        </a:p>
      </dgm:t>
    </dgm:pt>
    <dgm:pt modelId="{6D84742B-BF32-4311-ADF6-C14384AF2312}" type="sibTrans" cxnId="{D421C208-68C2-4086-8F7C-1B9C43515492}">
      <dgm:prSet/>
      <dgm:spPr/>
      <dgm:t>
        <a:bodyPr/>
        <a:lstStyle/>
        <a:p>
          <a:endParaRPr lang="en-US"/>
        </a:p>
      </dgm:t>
    </dgm:pt>
    <dgm:pt modelId="{59A77DB6-103D-469A-97EE-7EE26E2E32F4}" type="parTrans" cxnId="{D421C208-68C2-4086-8F7C-1B9C43515492}">
      <dgm:prSet/>
      <dgm:spPr/>
      <dgm:t>
        <a:bodyPr/>
        <a:lstStyle/>
        <a:p>
          <a:endParaRPr lang="en-US"/>
        </a:p>
      </dgm:t>
    </dgm:pt>
    <dgm:pt modelId="{6C4FE9FF-83EE-4C2C-8089-A571F0003F3D}">
      <dgm:prSet/>
      <dgm:spPr/>
      <dgm:t>
        <a:bodyPr/>
        <a:lstStyle/>
        <a:p>
          <a:r>
            <a:rPr lang="en-US" b="0" i="1" dirty="0"/>
            <a:t>With  2 GeV energy.</a:t>
          </a:r>
          <a:endParaRPr lang="en-US" dirty="0"/>
        </a:p>
      </dgm:t>
    </dgm:pt>
    <dgm:pt modelId="{E8763F89-A57B-4F9E-BAD7-6F088B87D355}" type="sibTrans" cxnId="{C1CF11E5-6427-400F-BF56-C72589C69F9D}">
      <dgm:prSet/>
      <dgm:spPr/>
      <dgm:t>
        <a:bodyPr/>
        <a:lstStyle/>
        <a:p>
          <a:endParaRPr lang="en-US"/>
        </a:p>
      </dgm:t>
    </dgm:pt>
    <dgm:pt modelId="{A44884E4-9C8A-4244-B0C1-ECECFB9F1DE6}" type="parTrans" cxnId="{C1CF11E5-6427-400F-BF56-C72589C69F9D}">
      <dgm:prSet/>
      <dgm:spPr/>
      <dgm:t>
        <a:bodyPr/>
        <a:lstStyle/>
        <a:p>
          <a:endParaRPr lang="en-US"/>
        </a:p>
      </dgm:t>
    </dgm:pt>
    <dgm:pt modelId="{ABB41FFD-FE13-46E3-8203-D0974843D633}">
      <dgm:prSet/>
      <dgm:spPr/>
      <dgm:t>
        <a:bodyPr/>
        <a:lstStyle/>
        <a:p>
          <a:r>
            <a:rPr lang="en-US" b="0" i="1" dirty="0"/>
            <a:t>pass through 2 mm gas gap </a:t>
          </a:r>
          <a:endParaRPr lang="en-US" dirty="0"/>
        </a:p>
      </dgm:t>
    </dgm:pt>
    <dgm:pt modelId="{88EC7291-0B94-401B-9841-2386F00C8E57}" type="sibTrans" cxnId="{CA8CF43E-2103-4355-B923-0165A73318D5}">
      <dgm:prSet/>
      <dgm:spPr/>
      <dgm:t>
        <a:bodyPr/>
        <a:lstStyle/>
        <a:p>
          <a:endParaRPr lang="en-US"/>
        </a:p>
      </dgm:t>
    </dgm:pt>
    <dgm:pt modelId="{19656F49-190B-4229-A8D2-8FE37BE1352F}" type="parTrans" cxnId="{CA8CF43E-2103-4355-B923-0165A73318D5}">
      <dgm:prSet/>
      <dgm:spPr/>
      <dgm:t>
        <a:bodyPr/>
        <a:lstStyle/>
        <a:p>
          <a:endParaRPr lang="en-US"/>
        </a:p>
      </dgm:t>
    </dgm:pt>
    <dgm:pt modelId="{6BCD1FE3-242D-4B93-BA37-3359FC0A064B}">
      <dgm:prSet/>
      <dgm:spPr/>
      <dgm:t>
        <a:bodyPr/>
        <a:lstStyle/>
        <a:p>
          <a:r>
            <a:rPr lang="en-US" b="0" i="1" dirty="0"/>
            <a:t>containing a gas of C2H2F4 (100%). </a:t>
          </a:r>
          <a:endParaRPr lang="en-US" dirty="0"/>
        </a:p>
      </dgm:t>
    </dgm:pt>
    <dgm:pt modelId="{15311029-C84F-42E1-9A07-0BF6AE1B6DC9}" type="sibTrans" cxnId="{2F9C036C-9F38-4608-8083-78A7CCEF0947}">
      <dgm:prSet/>
      <dgm:spPr/>
      <dgm:t>
        <a:bodyPr/>
        <a:lstStyle/>
        <a:p>
          <a:endParaRPr lang="en-US"/>
        </a:p>
      </dgm:t>
    </dgm:pt>
    <dgm:pt modelId="{F677B863-6518-44C2-80F7-BC88DA1C9E7F}" type="parTrans" cxnId="{2F9C036C-9F38-4608-8083-78A7CCEF0947}">
      <dgm:prSet/>
      <dgm:spPr/>
      <dgm:t>
        <a:bodyPr/>
        <a:lstStyle/>
        <a:p>
          <a:endParaRPr lang="en-US"/>
        </a:p>
      </dgm:t>
    </dgm:pt>
    <dgm:pt modelId="{7321B8DE-87F3-E741-B442-9B36C64F1966}" type="pres">
      <dgm:prSet presAssocID="{91582A3A-4722-49CA-9220-7F60E6A89292}" presName="linear" presStyleCnt="0">
        <dgm:presLayoutVars>
          <dgm:animLvl val="lvl"/>
          <dgm:resizeHandles val="exact"/>
        </dgm:presLayoutVars>
      </dgm:prSet>
      <dgm:spPr/>
    </dgm:pt>
    <dgm:pt modelId="{76625098-241B-7A41-9661-FBEFBAEF3425}" type="pres">
      <dgm:prSet presAssocID="{BED67E8F-02A0-44E5-A4DF-9811880B063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632FE5A-2F95-3042-BDC3-85C7C49599D0}" type="pres">
      <dgm:prSet presAssocID="{BED67E8F-02A0-44E5-A4DF-9811880B0630}" presName="childText" presStyleLbl="revTx" presStyleIdx="0" presStyleCnt="2">
        <dgm:presLayoutVars>
          <dgm:bulletEnabled val="1"/>
        </dgm:presLayoutVars>
      </dgm:prSet>
      <dgm:spPr/>
    </dgm:pt>
    <dgm:pt modelId="{DA06946A-321A-6D40-9C04-AB8FEC30EA7A}" type="pres">
      <dgm:prSet presAssocID="{78A64790-005C-497D-95BC-3F1EA381993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626B431-F923-8B42-9E6F-50EFEF3C2EF2}" type="pres">
      <dgm:prSet presAssocID="{78A64790-005C-497D-95BC-3F1EA381993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421C208-68C2-4086-8F7C-1B9C43515492}" srcId="{78A64790-005C-497D-95BC-3F1EA381993C}" destId="{595BE696-9A08-4C90-9BC7-FDAA5D5B0CBF}" srcOrd="4" destOrd="0" parTransId="{59A77DB6-103D-469A-97EE-7EE26E2E32F4}" sibTransId="{6D84742B-BF32-4311-ADF6-C14384AF2312}"/>
    <dgm:cxn modelId="{07EA0D0F-A0CB-CD41-87F6-62DBD2C75D26}" type="presOf" srcId="{6C4FE9FF-83EE-4C2C-8089-A571F0003F3D}" destId="{D626B431-F923-8B42-9E6F-50EFEF3C2EF2}" srcOrd="0" destOrd="1" presId="urn:microsoft.com/office/officeart/2005/8/layout/vList2"/>
    <dgm:cxn modelId="{E772A92A-2098-E742-9746-F9A5CBECF245}" type="presOf" srcId="{9092143E-0EE7-B749-8C56-8F744A7219D9}" destId="{D626B431-F923-8B42-9E6F-50EFEF3C2EF2}" srcOrd="0" destOrd="0" presId="urn:microsoft.com/office/officeart/2005/8/layout/vList2"/>
    <dgm:cxn modelId="{CA8CF43E-2103-4355-B923-0165A73318D5}" srcId="{78A64790-005C-497D-95BC-3F1EA381993C}" destId="{ABB41FFD-FE13-46E3-8203-D0974843D633}" srcOrd="2" destOrd="0" parTransId="{19656F49-190B-4229-A8D2-8FE37BE1352F}" sibTransId="{88EC7291-0B94-401B-9841-2386F00C8E57}"/>
    <dgm:cxn modelId="{DC3F8540-BF35-8F4E-B06B-E642540046FE}" type="presOf" srcId="{57E1F64C-7E90-455E-8564-590964B4020B}" destId="{8632FE5A-2F95-3042-BDC3-85C7C49599D0}" srcOrd="0" destOrd="0" presId="urn:microsoft.com/office/officeart/2005/8/layout/vList2"/>
    <dgm:cxn modelId="{0B02D541-C741-47DC-AEE6-4A03A44958EA}" srcId="{BED67E8F-02A0-44E5-A4DF-9811880B0630}" destId="{94FC1C44-1ACA-4FD4-A6E6-8BBE219C8CBD}" srcOrd="1" destOrd="0" parTransId="{DDAEB8C2-F33E-4EEE-863C-7382F682AA38}" sibTransId="{2C343112-AB4C-4656-ADF0-DE7051A90AD2}"/>
    <dgm:cxn modelId="{CAE12243-DA7E-4F12-8C84-15D76D0076AD}" srcId="{91582A3A-4722-49CA-9220-7F60E6A89292}" destId="{78A64790-005C-497D-95BC-3F1EA381993C}" srcOrd="1" destOrd="0" parTransId="{D95F27C6-3624-47C6-8E17-4A3DBD8A9105}" sibTransId="{6C399EB1-C781-4190-9E1E-CEE10BF56894}"/>
    <dgm:cxn modelId="{63EAF753-9E3A-4EC2-9540-042062864E9F}" srcId="{91582A3A-4722-49CA-9220-7F60E6A89292}" destId="{BED67E8F-02A0-44E5-A4DF-9811880B0630}" srcOrd="0" destOrd="0" parTransId="{23FFCEF9-9D4D-47F1-BB67-4B09E63ADDD5}" sibTransId="{6CCD1EA1-9961-4282-BA2C-8B9508B5528A}"/>
    <dgm:cxn modelId="{561BE864-4428-0845-9C18-3E01EB9BEB04}" type="presOf" srcId="{91582A3A-4722-49CA-9220-7F60E6A89292}" destId="{7321B8DE-87F3-E741-B442-9B36C64F1966}" srcOrd="0" destOrd="0" presId="urn:microsoft.com/office/officeart/2005/8/layout/vList2"/>
    <dgm:cxn modelId="{2F9C036C-9F38-4608-8083-78A7CCEF0947}" srcId="{78A64790-005C-497D-95BC-3F1EA381993C}" destId="{6BCD1FE3-242D-4B93-BA37-3359FC0A064B}" srcOrd="3" destOrd="0" parTransId="{F677B863-6518-44C2-80F7-BC88DA1C9E7F}" sibTransId="{15311029-C84F-42E1-9A07-0BF6AE1B6DC9}"/>
    <dgm:cxn modelId="{D04C6080-7B45-824D-B0C5-EC724ED28387}" srcId="{78A64790-005C-497D-95BC-3F1EA381993C}" destId="{9092143E-0EE7-B749-8C56-8F744A7219D9}" srcOrd="0" destOrd="0" parTransId="{05EF19A4-4D2D-7543-9207-9F99C180586D}" sibTransId="{4832C361-C8E8-D443-B55E-C59E9244DF14}"/>
    <dgm:cxn modelId="{78D19D8E-3AAC-4740-82C0-DD6094189737}" type="presOf" srcId="{ABB41FFD-FE13-46E3-8203-D0974843D633}" destId="{D626B431-F923-8B42-9E6F-50EFEF3C2EF2}" srcOrd="0" destOrd="2" presId="urn:microsoft.com/office/officeart/2005/8/layout/vList2"/>
    <dgm:cxn modelId="{D487BBC6-9043-C040-A6B5-F2BF0A4489F0}" type="presOf" srcId="{94FC1C44-1ACA-4FD4-A6E6-8BBE219C8CBD}" destId="{8632FE5A-2F95-3042-BDC3-85C7C49599D0}" srcOrd="0" destOrd="1" presId="urn:microsoft.com/office/officeart/2005/8/layout/vList2"/>
    <dgm:cxn modelId="{B3AC57CE-CE42-457B-9537-7A20C47A0831}" srcId="{BED67E8F-02A0-44E5-A4DF-9811880B0630}" destId="{57E1F64C-7E90-455E-8564-590964B4020B}" srcOrd="0" destOrd="0" parTransId="{922E26BC-BB37-4913-8D84-0B2050C0DF50}" sibTransId="{C0B0412D-3890-4825-9F51-8ACB8BE14FD0}"/>
    <dgm:cxn modelId="{36CE2ED5-88BE-774E-9E3E-AFBD1427618D}" type="presOf" srcId="{78A64790-005C-497D-95BC-3F1EA381993C}" destId="{DA06946A-321A-6D40-9C04-AB8FEC30EA7A}" srcOrd="0" destOrd="0" presId="urn:microsoft.com/office/officeart/2005/8/layout/vList2"/>
    <dgm:cxn modelId="{87D228DE-917E-9D48-8D26-F6F62AA59CFD}" type="presOf" srcId="{6BCD1FE3-242D-4B93-BA37-3359FC0A064B}" destId="{D626B431-F923-8B42-9E6F-50EFEF3C2EF2}" srcOrd="0" destOrd="3" presId="urn:microsoft.com/office/officeart/2005/8/layout/vList2"/>
    <dgm:cxn modelId="{559767DF-9704-CF40-802C-F4A049CD3831}" type="presOf" srcId="{595BE696-9A08-4C90-9BC7-FDAA5D5B0CBF}" destId="{D626B431-F923-8B42-9E6F-50EFEF3C2EF2}" srcOrd="0" destOrd="4" presId="urn:microsoft.com/office/officeart/2005/8/layout/vList2"/>
    <dgm:cxn modelId="{FEAD58E4-A218-734A-90E9-79CD82817060}" type="presOf" srcId="{BED67E8F-02A0-44E5-A4DF-9811880B0630}" destId="{76625098-241B-7A41-9661-FBEFBAEF3425}" srcOrd="0" destOrd="0" presId="urn:microsoft.com/office/officeart/2005/8/layout/vList2"/>
    <dgm:cxn modelId="{C1CF11E5-6427-400F-BF56-C72589C69F9D}" srcId="{78A64790-005C-497D-95BC-3F1EA381993C}" destId="{6C4FE9FF-83EE-4C2C-8089-A571F0003F3D}" srcOrd="1" destOrd="0" parTransId="{A44884E4-9C8A-4244-B0C1-ECECFB9F1DE6}" sibTransId="{E8763F89-A57B-4F9E-BAD7-6F088B87D355}"/>
    <dgm:cxn modelId="{8EB39044-5809-934B-B670-495B91A606B3}" type="presParOf" srcId="{7321B8DE-87F3-E741-B442-9B36C64F1966}" destId="{76625098-241B-7A41-9661-FBEFBAEF3425}" srcOrd="0" destOrd="0" presId="urn:microsoft.com/office/officeart/2005/8/layout/vList2"/>
    <dgm:cxn modelId="{F0431518-79E2-7E4C-B9FA-D865D79DACD9}" type="presParOf" srcId="{7321B8DE-87F3-E741-B442-9B36C64F1966}" destId="{8632FE5A-2F95-3042-BDC3-85C7C49599D0}" srcOrd="1" destOrd="0" presId="urn:microsoft.com/office/officeart/2005/8/layout/vList2"/>
    <dgm:cxn modelId="{7859348B-7E4A-8B44-B01B-A38B4119696E}" type="presParOf" srcId="{7321B8DE-87F3-E741-B442-9B36C64F1966}" destId="{DA06946A-321A-6D40-9C04-AB8FEC30EA7A}" srcOrd="2" destOrd="0" presId="urn:microsoft.com/office/officeart/2005/8/layout/vList2"/>
    <dgm:cxn modelId="{E6794580-7F04-9947-AAB3-98F42010E29D}" type="presParOf" srcId="{7321B8DE-87F3-E741-B442-9B36C64F1966}" destId="{D626B431-F923-8B42-9E6F-50EFEF3C2EF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CBA5B-DD44-4D17-B58D-6A993ADB97F9}">
      <dsp:nvSpPr>
        <dsp:cNvPr id="0" name=""/>
        <dsp:cNvSpPr/>
      </dsp:nvSpPr>
      <dsp:spPr>
        <a:xfrm>
          <a:off x="212335" y="302868"/>
          <a:ext cx="1335915" cy="13359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6D7A68-80D4-417C-8EDA-16F20A8883F5}">
      <dsp:nvSpPr>
        <dsp:cNvPr id="0" name=""/>
        <dsp:cNvSpPr/>
      </dsp:nvSpPr>
      <dsp:spPr>
        <a:xfrm>
          <a:off x="492877" y="583410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450E9-90FB-46EB-9141-CD875711B7B0}">
      <dsp:nvSpPr>
        <dsp:cNvPr id="0" name=""/>
        <dsp:cNvSpPr/>
      </dsp:nvSpPr>
      <dsp:spPr>
        <a:xfrm>
          <a:off x="1834517" y="302868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Introduction</a:t>
          </a:r>
        </a:p>
      </dsp:txBody>
      <dsp:txXfrm>
        <a:off x="1834517" y="302868"/>
        <a:ext cx="3148942" cy="1335915"/>
      </dsp:txXfrm>
    </dsp:sp>
    <dsp:sp modelId="{D9975269-9D2C-4E71-A6D4-47BD2135C0BD}">
      <dsp:nvSpPr>
        <dsp:cNvPr id="0" name=""/>
        <dsp:cNvSpPr/>
      </dsp:nvSpPr>
      <dsp:spPr>
        <a:xfrm>
          <a:off x="5532139" y="302868"/>
          <a:ext cx="1335915" cy="13359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1C9BB1-7555-4C10-8354-9C277FF15BEC}">
      <dsp:nvSpPr>
        <dsp:cNvPr id="0" name=""/>
        <dsp:cNvSpPr/>
      </dsp:nvSpPr>
      <dsp:spPr>
        <a:xfrm>
          <a:off x="5812681" y="583410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45805-C291-471E-A5D8-308413C22F0F}">
      <dsp:nvSpPr>
        <dsp:cNvPr id="0" name=""/>
        <dsp:cNvSpPr/>
      </dsp:nvSpPr>
      <dsp:spPr>
        <a:xfrm>
          <a:off x="7154322" y="302868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Overview </a:t>
          </a:r>
          <a:r>
            <a:rPr lang="en-GB" sz="2400" b="0" i="0" u="none" strike="noStrike" kern="1200" dirty="0">
              <a:effectLst/>
              <a:latin typeface="-webkit-standard"/>
            </a:rPr>
            <a:t>of Resistive </a:t>
          </a:r>
          <a:r>
            <a:rPr lang="en-GB" sz="2400" kern="1200" dirty="0">
              <a:latin typeface="-webkit-standard"/>
            </a:rPr>
            <a:t>P</a:t>
          </a:r>
          <a:r>
            <a:rPr lang="en-GB" sz="2400" b="0" i="0" u="none" strike="noStrike" kern="1200" dirty="0">
              <a:effectLst/>
              <a:latin typeface="-webkit-standard"/>
            </a:rPr>
            <a:t>late </a:t>
          </a:r>
          <a:r>
            <a:rPr lang="en-GB" sz="2400" kern="1200" dirty="0">
              <a:latin typeface="-webkit-standard"/>
            </a:rPr>
            <a:t>C</a:t>
          </a:r>
          <a:r>
            <a:rPr lang="en-GB" sz="2400" b="0" i="0" u="none" strike="noStrike" kern="1200" dirty="0">
              <a:effectLst/>
              <a:latin typeface="-webkit-standard"/>
            </a:rPr>
            <a:t>hamber </a:t>
          </a:r>
          <a:endParaRPr lang="en-US" sz="2400" kern="1200" dirty="0"/>
        </a:p>
      </dsp:txBody>
      <dsp:txXfrm>
        <a:off x="7154322" y="302868"/>
        <a:ext cx="3148942" cy="1335915"/>
      </dsp:txXfrm>
    </dsp:sp>
    <dsp:sp modelId="{90DA6C5D-D88C-4BA7-AC5E-9C404905BF66}">
      <dsp:nvSpPr>
        <dsp:cNvPr id="0" name=""/>
        <dsp:cNvSpPr/>
      </dsp:nvSpPr>
      <dsp:spPr>
        <a:xfrm>
          <a:off x="212335" y="2310092"/>
          <a:ext cx="1335915" cy="13359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F5C27-2FF6-4881-ADB2-0ED3D9D961B8}">
      <dsp:nvSpPr>
        <dsp:cNvPr id="0" name=""/>
        <dsp:cNvSpPr/>
      </dsp:nvSpPr>
      <dsp:spPr>
        <a:xfrm>
          <a:off x="492877" y="259063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5EE813-334F-47A3-9EA8-8FBD4928DC0C}">
      <dsp:nvSpPr>
        <dsp:cNvPr id="0" name=""/>
        <dsp:cNvSpPr/>
      </dsp:nvSpPr>
      <dsp:spPr>
        <a:xfrm>
          <a:off x="1834517" y="231009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Simulation tools</a:t>
          </a:r>
        </a:p>
      </dsp:txBody>
      <dsp:txXfrm>
        <a:off x="1834517" y="2310092"/>
        <a:ext cx="3148942" cy="1335915"/>
      </dsp:txXfrm>
    </dsp:sp>
    <dsp:sp modelId="{B6782EF9-E475-459D-AFE6-847CAD88983D}">
      <dsp:nvSpPr>
        <dsp:cNvPr id="0" name=""/>
        <dsp:cNvSpPr/>
      </dsp:nvSpPr>
      <dsp:spPr>
        <a:xfrm>
          <a:off x="5532139" y="2310092"/>
          <a:ext cx="1335915" cy="13359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BAEE3-079D-42D1-8053-B1B0CB7B854D}">
      <dsp:nvSpPr>
        <dsp:cNvPr id="0" name=""/>
        <dsp:cNvSpPr/>
      </dsp:nvSpPr>
      <dsp:spPr>
        <a:xfrm>
          <a:off x="5812681" y="259063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85E299-8BC3-4042-A2A2-8BD197D13070}">
      <dsp:nvSpPr>
        <dsp:cNvPr id="0" name=""/>
        <dsp:cNvSpPr/>
      </dsp:nvSpPr>
      <dsp:spPr>
        <a:xfrm>
          <a:off x="7154322" y="231009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Results and Conclusion </a:t>
          </a:r>
        </a:p>
      </dsp:txBody>
      <dsp:txXfrm>
        <a:off x="7154322" y="2310092"/>
        <a:ext cx="3148942" cy="1335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98D63-93AB-AC4D-9956-05F125E0F86E}">
      <dsp:nvSpPr>
        <dsp:cNvPr id="0" name=""/>
        <dsp:cNvSpPr/>
      </dsp:nvSpPr>
      <dsp:spPr>
        <a:xfrm>
          <a:off x="0" y="983510"/>
          <a:ext cx="3227823" cy="2582258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62D7F13-4105-2444-805F-BD5756FB4E51}">
      <dsp:nvSpPr>
        <dsp:cNvPr id="0" name=""/>
        <dsp:cNvSpPr/>
      </dsp:nvSpPr>
      <dsp:spPr>
        <a:xfrm>
          <a:off x="290504" y="3307543"/>
          <a:ext cx="2872762" cy="90379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Trigger </a:t>
          </a:r>
          <a:r>
            <a:rPr lang="en-GB" sz="2500" kern="1200" dirty="0"/>
            <a:t>in particle experiments</a:t>
          </a:r>
        </a:p>
      </dsp:txBody>
      <dsp:txXfrm>
        <a:off x="290504" y="3307543"/>
        <a:ext cx="2872762" cy="903790"/>
      </dsp:txXfrm>
    </dsp:sp>
    <dsp:sp modelId="{44596B49-59BC-C946-B3EF-89E28E583546}">
      <dsp:nvSpPr>
        <dsp:cNvPr id="0" name=""/>
        <dsp:cNvSpPr/>
      </dsp:nvSpPr>
      <dsp:spPr>
        <a:xfrm>
          <a:off x="3645406" y="892537"/>
          <a:ext cx="3227823" cy="258225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3B930C-B5FA-4244-9688-DDF7A82658C8}">
      <dsp:nvSpPr>
        <dsp:cNvPr id="0" name=""/>
        <dsp:cNvSpPr/>
      </dsp:nvSpPr>
      <dsp:spPr>
        <a:xfrm>
          <a:off x="3841109" y="3307543"/>
          <a:ext cx="2872762" cy="90379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shade val="80000"/>
                <a:hueOff val="264123"/>
                <a:satOff val="-15129"/>
                <a:lumOff val="1677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shade val="80000"/>
                <a:hueOff val="264123"/>
                <a:satOff val="-15129"/>
                <a:lumOff val="1677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shade val="80000"/>
                <a:hueOff val="264123"/>
                <a:satOff val="-15129"/>
                <a:lumOff val="1677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i="0" u="none" strike="noStrike" kern="1200" dirty="0">
              <a:effectLst/>
              <a:latin typeface="Söhne"/>
            </a:rPr>
            <a:t>Medical Imaging </a:t>
          </a:r>
          <a:endParaRPr lang="en-GB" sz="2500" kern="1200" dirty="0"/>
        </a:p>
      </dsp:txBody>
      <dsp:txXfrm>
        <a:off x="3841109" y="3307543"/>
        <a:ext cx="2872762" cy="903790"/>
      </dsp:txXfrm>
    </dsp:sp>
    <dsp:sp modelId="{2F6E4369-B7E7-A74A-93E1-5E221A3F1E41}">
      <dsp:nvSpPr>
        <dsp:cNvPr id="0" name=""/>
        <dsp:cNvSpPr/>
      </dsp:nvSpPr>
      <dsp:spPr>
        <a:xfrm>
          <a:off x="7101210" y="983510"/>
          <a:ext cx="3227823" cy="2582258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1C03F68-3B73-2140-B970-698FE6F9AF97}">
      <dsp:nvSpPr>
        <dsp:cNvPr id="0" name=""/>
        <dsp:cNvSpPr/>
      </dsp:nvSpPr>
      <dsp:spPr>
        <a:xfrm>
          <a:off x="7391714" y="3307543"/>
          <a:ext cx="2872762" cy="90379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shade val="80000"/>
                <a:hueOff val="528246"/>
                <a:satOff val="-30258"/>
                <a:lumOff val="335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shade val="80000"/>
                <a:hueOff val="528246"/>
                <a:satOff val="-30258"/>
                <a:lumOff val="335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shade val="80000"/>
                <a:hueOff val="528246"/>
                <a:satOff val="-30258"/>
                <a:lumOff val="335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i="0" kern="1200" dirty="0" err="1"/>
            <a:t>Muography</a:t>
          </a:r>
          <a:r>
            <a:rPr lang="en-GB" sz="2500" b="0" i="0" kern="1200" dirty="0"/>
            <a:t> </a:t>
          </a:r>
          <a:r>
            <a:rPr lang="en-GB" sz="2500" kern="1200" dirty="0">
              <a:effectLst/>
            </a:rPr>
            <a:t>Applications</a:t>
          </a:r>
          <a:endParaRPr lang="en-GB" sz="2500" kern="1200" dirty="0"/>
        </a:p>
      </dsp:txBody>
      <dsp:txXfrm>
        <a:off x="7391714" y="3307543"/>
        <a:ext cx="2872762" cy="9037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29DB6-4D6D-3A4E-A775-1B5D9749FE26}">
      <dsp:nvSpPr>
        <dsp:cNvPr id="0" name=""/>
        <dsp:cNvSpPr/>
      </dsp:nvSpPr>
      <dsp:spPr>
        <a:xfrm rot="10800000">
          <a:off x="2235245" y="317"/>
          <a:ext cx="6992874" cy="189552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5876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To identify the optimal operating conditions for Resistive Plate Chambers (RPCs) to enhance their performance in muon detection studies.</a:t>
          </a:r>
          <a:endParaRPr lang="en-US" sz="2400" kern="1200" dirty="0"/>
        </a:p>
      </dsp:txBody>
      <dsp:txXfrm rot="10800000">
        <a:off x="2709127" y="317"/>
        <a:ext cx="6518992" cy="1895529"/>
      </dsp:txXfrm>
    </dsp:sp>
    <dsp:sp modelId="{71075332-AD80-F747-B9C2-C090F25BA0F5}">
      <dsp:nvSpPr>
        <dsp:cNvPr id="0" name=""/>
        <dsp:cNvSpPr/>
      </dsp:nvSpPr>
      <dsp:spPr>
        <a:xfrm>
          <a:off x="1287480" y="317"/>
          <a:ext cx="1895529" cy="189552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1F2505-7BDC-DC4F-8463-80181377859D}">
      <dsp:nvSpPr>
        <dsp:cNvPr id="0" name=""/>
        <dsp:cNvSpPr/>
      </dsp:nvSpPr>
      <dsp:spPr>
        <a:xfrm rot="10800000">
          <a:off x="2235245" y="2461676"/>
          <a:ext cx="6992874" cy="189552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5876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Examine how different temperature influence RPC parameters, including electron transport characteristics (Townsend coefficient, diffusion, and drift velocity).</a:t>
          </a:r>
          <a:endParaRPr lang="en-US" sz="2400" kern="1200" dirty="0"/>
        </a:p>
      </dsp:txBody>
      <dsp:txXfrm rot="10800000">
        <a:off x="2709127" y="2461676"/>
        <a:ext cx="6518992" cy="1895529"/>
      </dsp:txXfrm>
    </dsp:sp>
    <dsp:sp modelId="{17D3F5C4-3974-3745-8E80-5AE426DB205B}">
      <dsp:nvSpPr>
        <dsp:cNvPr id="0" name=""/>
        <dsp:cNvSpPr/>
      </dsp:nvSpPr>
      <dsp:spPr>
        <a:xfrm>
          <a:off x="1287480" y="2461676"/>
          <a:ext cx="1895529" cy="189552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B1FE3-934A-6E40-8E27-5535F170381A}">
      <dsp:nvSpPr>
        <dsp:cNvPr id="0" name=""/>
        <dsp:cNvSpPr/>
      </dsp:nvSpPr>
      <dsp:spPr>
        <a:xfrm>
          <a:off x="0" y="0"/>
          <a:ext cx="7829458" cy="6651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1" kern="1200" dirty="0"/>
            <a:t>Type of the incident particle is Muon</a:t>
          </a:r>
          <a:endParaRPr lang="en-US" sz="2800" kern="1200" dirty="0"/>
        </a:p>
      </dsp:txBody>
      <dsp:txXfrm>
        <a:off x="19480" y="19480"/>
        <a:ext cx="7033943" cy="626143"/>
      </dsp:txXfrm>
    </dsp:sp>
    <dsp:sp modelId="{C063A320-5A63-D342-8A27-2B853A2ABED7}">
      <dsp:nvSpPr>
        <dsp:cNvPr id="0" name=""/>
        <dsp:cNvSpPr/>
      </dsp:nvSpPr>
      <dsp:spPr>
        <a:xfrm>
          <a:off x="584667" y="757479"/>
          <a:ext cx="7829458" cy="6651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1" kern="1200" dirty="0"/>
            <a:t>10000 events with  2 GeV energy</a:t>
          </a:r>
          <a:endParaRPr lang="en-US" sz="2800" kern="1200" dirty="0"/>
        </a:p>
      </dsp:txBody>
      <dsp:txXfrm>
        <a:off x="604147" y="776959"/>
        <a:ext cx="6773513" cy="626143"/>
      </dsp:txXfrm>
    </dsp:sp>
    <dsp:sp modelId="{6214F013-55AC-6B43-9EC4-49CF53E98037}">
      <dsp:nvSpPr>
        <dsp:cNvPr id="0" name=""/>
        <dsp:cNvSpPr/>
      </dsp:nvSpPr>
      <dsp:spPr>
        <a:xfrm>
          <a:off x="1169334" y="1514958"/>
          <a:ext cx="7829458" cy="6651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1" kern="1200"/>
            <a:t>pass through 2 mm gas gap </a:t>
          </a:r>
          <a:endParaRPr lang="en-US" sz="2800" kern="1200"/>
        </a:p>
      </dsp:txBody>
      <dsp:txXfrm>
        <a:off x="1188814" y="1534438"/>
        <a:ext cx="6773513" cy="626143"/>
      </dsp:txXfrm>
    </dsp:sp>
    <dsp:sp modelId="{DC13A266-E22C-5440-971A-C4668771FFC6}">
      <dsp:nvSpPr>
        <dsp:cNvPr id="0" name=""/>
        <dsp:cNvSpPr/>
      </dsp:nvSpPr>
      <dsp:spPr>
        <a:xfrm>
          <a:off x="1754002" y="2272437"/>
          <a:ext cx="7829458" cy="6651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1" kern="1200"/>
            <a:t>containing a gas of C2H2F4 (100%). </a:t>
          </a:r>
          <a:endParaRPr lang="en-US" sz="2800" kern="1200"/>
        </a:p>
      </dsp:txBody>
      <dsp:txXfrm>
        <a:off x="1773482" y="2291917"/>
        <a:ext cx="6773513" cy="626143"/>
      </dsp:txXfrm>
    </dsp:sp>
    <dsp:sp modelId="{21AEB334-278C-2E4F-AB30-43C677287A5E}">
      <dsp:nvSpPr>
        <dsp:cNvPr id="0" name=""/>
        <dsp:cNvSpPr/>
      </dsp:nvSpPr>
      <dsp:spPr>
        <a:xfrm>
          <a:off x="2338669" y="3029916"/>
          <a:ext cx="7829458" cy="6651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1" kern="1200"/>
            <a:t>At 1 atm pressure and various temperature</a:t>
          </a:r>
          <a:endParaRPr lang="en-US" sz="2800" kern="1200"/>
        </a:p>
      </dsp:txBody>
      <dsp:txXfrm>
        <a:off x="2358149" y="3049396"/>
        <a:ext cx="6773513" cy="626143"/>
      </dsp:txXfrm>
    </dsp:sp>
    <dsp:sp modelId="{574747BF-B0D6-BD43-BEFE-FBC915970E84}">
      <dsp:nvSpPr>
        <dsp:cNvPr id="0" name=""/>
        <dsp:cNvSpPr/>
      </dsp:nvSpPr>
      <dsp:spPr>
        <a:xfrm>
          <a:off x="7397141" y="485895"/>
          <a:ext cx="432317" cy="43231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494412" y="485895"/>
        <a:ext cx="237775" cy="325319"/>
      </dsp:txXfrm>
    </dsp:sp>
    <dsp:sp modelId="{44EDF1BE-7824-3A4D-8375-2A294A9F6085}">
      <dsp:nvSpPr>
        <dsp:cNvPr id="0" name=""/>
        <dsp:cNvSpPr/>
      </dsp:nvSpPr>
      <dsp:spPr>
        <a:xfrm>
          <a:off x="7981808" y="1243374"/>
          <a:ext cx="432317" cy="43231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079079" y="1243374"/>
        <a:ext cx="237775" cy="325319"/>
      </dsp:txXfrm>
    </dsp:sp>
    <dsp:sp modelId="{F9111B38-89CC-CA44-8478-475C92491DB8}">
      <dsp:nvSpPr>
        <dsp:cNvPr id="0" name=""/>
        <dsp:cNvSpPr/>
      </dsp:nvSpPr>
      <dsp:spPr>
        <a:xfrm>
          <a:off x="8566475" y="1989768"/>
          <a:ext cx="432317" cy="43231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663746" y="1989768"/>
        <a:ext cx="237775" cy="325319"/>
      </dsp:txXfrm>
    </dsp:sp>
    <dsp:sp modelId="{E666F0E6-00F2-5449-A5D2-84117CB62F5B}">
      <dsp:nvSpPr>
        <dsp:cNvPr id="0" name=""/>
        <dsp:cNvSpPr/>
      </dsp:nvSpPr>
      <dsp:spPr>
        <a:xfrm>
          <a:off x="9151143" y="2754637"/>
          <a:ext cx="432317" cy="43231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248414" y="2754637"/>
        <a:ext cx="237775" cy="3253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25098-241B-7A41-9661-FBEFBAEF3425}">
      <dsp:nvSpPr>
        <dsp:cNvPr id="0" name=""/>
        <dsp:cNvSpPr/>
      </dsp:nvSpPr>
      <dsp:spPr>
        <a:xfrm>
          <a:off x="0" y="49081"/>
          <a:ext cx="10515600" cy="737099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Heed used for the calculations of:</a:t>
          </a:r>
          <a:endParaRPr lang="en-US" sz="3000" kern="1200" dirty="0"/>
        </a:p>
      </dsp:txBody>
      <dsp:txXfrm>
        <a:off x="35982" y="85063"/>
        <a:ext cx="10443636" cy="665135"/>
      </dsp:txXfrm>
    </dsp:sp>
    <dsp:sp modelId="{8632FE5A-2F95-3042-BDC3-85C7C49599D0}">
      <dsp:nvSpPr>
        <dsp:cNvPr id="0" name=""/>
        <dsp:cNvSpPr/>
      </dsp:nvSpPr>
      <dsp:spPr>
        <a:xfrm>
          <a:off x="0" y="786181"/>
          <a:ext cx="10515600" cy="791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0" kern="1200" dirty="0"/>
            <a:t>Energy loss of the incident particle in a gas gap.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0" kern="1200" dirty="0"/>
            <a:t>Primary electron number.</a:t>
          </a:r>
          <a:endParaRPr lang="en-US" sz="2300" kern="1200" dirty="0"/>
        </a:p>
      </dsp:txBody>
      <dsp:txXfrm>
        <a:off x="0" y="786181"/>
        <a:ext cx="10515600" cy="791774"/>
      </dsp:txXfrm>
    </dsp:sp>
    <dsp:sp modelId="{DA06946A-321A-6D40-9C04-AB8FEC30EA7A}">
      <dsp:nvSpPr>
        <dsp:cNvPr id="0" name=""/>
        <dsp:cNvSpPr/>
      </dsp:nvSpPr>
      <dsp:spPr>
        <a:xfrm>
          <a:off x="0" y="1577956"/>
          <a:ext cx="10515600" cy="737099"/>
        </a:xfrm>
        <a:prstGeom prst="roundRect">
          <a:avLst/>
        </a:prstGeom>
        <a:solidFill>
          <a:schemeClr val="accent2">
            <a:shade val="80000"/>
            <a:hueOff val="-455004"/>
            <a:satOff val="8510"/>
            <a:lumOff val="271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i="1" kern="1200" dirty="0"/>
            <a:t>Characteristics</a:t>
          </a:r>
          <a:r>
            <a:rPr lang="en-US" sz="3000" b="1" i="1" kern="1200" dirty="0"/>
            <a:t> of the simulation:</a:t>
          </a:r>
          <a:endParaRPr lang="en-US" sz="3000" b="1" kern="1200" dirty="0"/>
        </a:p>
      </dsp:txBody>
      <dsp:txXfrm>
        <a:off x="35982" y="1613938"/>
        <a:ext cx="10443636" cy="665135"/>
      </dsp:txXfrm>
    </dsp:sp>
    <dsp:sp modelId="{D626B431-F923-8B42-9E6F-50EFEF3C2EF2}">
      <dsp:nvSpPr>
        <dsp:cNvPr id="0" name=""/>
        <dsp:cNvSpPr/>
      </dsp:nvSpPr>
      <dsp:spPr>
        <a:xfrm>
          <a:off x="0" y="2315056"/>
          <a:ext cx="10515600" cy="198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0" i="1" kern="1200" dirty="0"/>
            <a:t>Type of the incident particle is Muon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0" i="1" kern="1200" dirty="0"/>
            <a:t>With  2 GeV energy.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0" i="1" kern="1200" dirty="0"/>
            <a:t>pass through 2 mm gas gap 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0" i="1" kern="1200" dirty="0"/>
            <a:t>containing a gas of C2H2F4 (100%). 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0" i="1" kern="1200" dirty="0"/>
            <a:t>At 1 atm pressure and various temperature</a:t>
          </a:r>
          <a:endParaRPr lang="en-US" sz="2300" kern="1200" dirty="0"/>
        </a:p>
      </dsp:txBody>
      <dsp:txXfrm>
        <a:off x="0" y="2315056"/>
        <a:ext cx="10515600" cy="1987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7EDDE-0FD6-9C4E-9BAB-52EC1333B8FA}" type="datetimeFigureOut">
              <a:rPr lang="en-US" smtClean="0"/>
              <a:t>11/1/24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365F5-1572-9149-AF92-D91AE2B9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17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365F5-1572-9149-AF92-D91AE2B9C5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97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2CF5D-5F22-1049-A885-325D01D874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40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9A1FA-AEEB-E100-F5CA-D6AC96214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773352-FA59-8A15-44AE-8E777AB66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ECFEA-231E-F9BD-C42B-FA73CAAB3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01/11/2024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0EB65-7E0C-5A27-C9EE-AAEC1CADB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AYSS-2024| T.abdelhameid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CBD67-7409-4F58-82F3-35295B763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11F1-73D9-094D-AB41-9DEA67D6F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44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4BED9-382A-6B93-03FD-2FF330C44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96B325-A206-72D3-5E46-CAC8734CB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063F1-4FA3-6901-04E3-E1F72EDD6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01/11/2024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3BDC9-CCB0-37D5-A6D7-CEBF19EC5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AYSS-2024| T.abdelhameid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CD7C4-EADE-8DC5-BEC5-632EB04E5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11F1-73D9-094D-AB41-9DEA67D6F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5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9218F5-0410-72B0-FD3C-44C0C5C438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CD4086-9ADF-D754-9F80-118AD988F0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EA13F-25E5-81E5-8ABB-25918721B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01/11/2024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EA904-AB37-0D7B-1182-681DB5A3A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AYSS-2024| T.abdelhameid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F656B-BEFC-4B12-184E-995A7BDB5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11F1-73D9-094D-AB41-9DEA67D6F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81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70207" y="272584"/>
            <a:ext cx="10710333" cy="114518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3990" b="1" strike="noStrike" spc="-1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70206" y="1958690"/>
            <a:ext cx="10449446" cy="39771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539" b="0" strike="noStrike" spc="-1">
              <a:solidFill>
                <a:srgbClr val="333333"/>
              </a:solidFill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341221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70036-21F2-8FC1-A698-ADB57CF3F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B04A6-8FBF-532F-D3B6-F9301FA74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28EF2-6677-E1F4-279F-59152A30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01/11/2024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C8B1C-DFDB-AA50-DEA1-9EFB4668F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AYSS-2024| T.abdelhameid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D9E4F-9447-F923-EB93-B3468832D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11F1-73D9-094D-AB41-9DEA67D6F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71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7C88-2529-7373-E9F9-52D1A662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79FA8D-D49B-B2AE-1BD7-19EF585D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0671C-09CA-6EE7-CAE9-6603D5F51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01/11/2024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B4142-6E9E-A5BC-E544-5198FC3CB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AYSS-2024| T.abdelhameid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80FEB-394A-41D5-9132-F5C4EC4FA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11F1-73D9-094D-AB41-9DEA67D6F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49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77FB6-8D4C-586B-FC81-9C207125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0768B-EEC0-1F3C-A5CB-EE87A5291E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D3ACF2-A9E1-437A-8BFE-C2EE868E9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AECD3A-BEC8-3D68-5D9B-7534B6A6F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01/11/2024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38AEED-1C2C-6289-DED5-6AB296A5E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AYSS-2024| T.abdelhameid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6670DF-DED4-4905-1BD1-83A599B0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11F1-73D9-094D-AB41-9DEA67D6F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3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BF1CD-A096-A1DD-2E32-DFE1CF31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48F7D-68F8-545F-EA43-9DBCFC7F0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1442F8-E361-6787-C4AC-88FC8A953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9DA8A9-990D-1C26-B17D-FDEF62A96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9192F9-40FC-A786-337D-C25681853D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21DB4F-37BA-8E19-DC6C-A442EB6A6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01/11/2024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92A7CE-29CD-ED61-2850-201EE2BA3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AYSS-2024| T.abdelhameid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7BF0CC-CB7A-80BD-92A4-71CFCD81F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11F1-73D9-094D-AB41-9DEA67D6F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08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A00F9-AB34-B442-037A-0F718D29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972F9-25A1-7AD6-B115-F9DF0D48A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01/11/2024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B14CE1-D972-D0A2-254A-7BD599B83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AYSS-2024| T.abdelhameid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9DCC29-E63E-AD0C-A2D0-16E404BB6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11F1-73D9-094D-AB41-9DEA67D6F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26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5BBAB2-7BCC-FC33-F3CE-E66870EE9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01/11/2024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CC9ED9-EFD9-B14F-424F-248E63100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AYSS-2024| T.abdelhameid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5F2F1D-8C08-445E-8B65-4B016513E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11F1-73D9-094D-AB41-9DEA67D6F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77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17FE8-136F-1A67-E761-42106622D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6D78E-2AE5-3993-D9D7-1D70BFDA1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4D2FF8-B5DB-A688-CE83-62DDB21AD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B5731E-1B58-4ABA-8320-86D4EEA82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01/11/2024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67330C-B63C-8A5E-45AE-B154DF3F5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AYSS-2024| T.abdelhameid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55E48-1157-E53D-33FD-E6A3772D0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11F1-73D9-094D-AB41-9DEA67D6F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67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9F13-661E-B200-94AD-D6019518A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F683DE-E873-F6EC-75F8-9E600982CE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2E9226-1700-0B34-6329-846256C04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CD9AD-7F08-A12E-93E0-83CD4FBE6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01/11/2024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7D2955-B49B-8087-06F1-64FE8F47F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AYSS-2024| T.abdelhameid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3BDDC-4E7A-66C4-D5AA-D829682BD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11F1-73D9-094D-AB41-9DEA67D6F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3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BD531-D97A-37B3-B059-F9343CDA8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D0756-4CD3-A048-67AD-C775C777A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2D4F7-7737-3B53-A44C-E8376D60B8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/>
              <a:t>01/11/2024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1CE77-4369-51F5-6CF3-FF87186B8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AYSS-2024| T.abdelhameid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08A2A-DF30-BA6C-4A23-B026DB22B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E311F1-73D9-094D-AB41-9DEA67D6F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3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B20A5F-53F1-09AF-7A16-6239F43DE5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51381"/>
            <a:ext cx="10512552" cy="4066540"/>
          </a:xfrm>
        </p:spPr>
        <p:txBody>
          <a:bodyPr anchor="b">
            <a:normAutofit/>
          </a:bodyPr>
          <a:lstStyle/>
          <a:p>
            <a:pPr algn="l"/>
            <a:r>
              <a:rPr lang="en-US" sz="6100"/>
              <a:t>Simulation and Optimization of Resistive Plate Chamber (RPC)</a:t>
            </a:r>
            <a:br>
              <a:rPr lang="en-US" sz="6100"/>
            </a:br>
            <a:r>
              <a:rPr lang="en-US" sz="6100"/>
              <a:t>Performance using Garfield++</a:t>
            </a:r>
            <a:br>
              <a:rPr lang="en-US" sz="6100"/>
            </a:br>
            <a:endParaRPr lang="en-US" sz="61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4E6912-73AC-2D8D-12E3-7B54D11DF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983276"/>
            <a:ext cx="10512552" cy="112668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Tahany Abdelhameid (Helwan University, Egypt)</a:t>
            </a:r>
          </a:p>
          <a:p>
            <a:pPr algn="l"/>
            <a:r>
              <a:rPr lang="en-US" sz="2000" dirty="0"/>
              <a:t>Email: </a:t>
            </a:r>
            <a:r>
              <a:rPr lang="en-US" sz="2000" dirty="0" err="1"/>
              <a:t>Tahany.Abdelhameid@cern.ch</a:t>
            </a:r>
            <a:endParaRPr lang="en-US" sz="20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4FA52-8388-600F-950C-E814C4D71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01/11/2024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8AFD8D-31EA-B32F-D90E-1670D3A9F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11F1-73D9-094D-AB41-9DEA67D6FFD6}" type="slidenum">
              <a:rPr lang="en-US" smtClean="0"/>
              <a:t>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631135F-28A5-7FB4-7727-10C4CF61C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AYSS-2024| T.abdelhameid</a:t>
            </a:r>
          </a:p>
        </p:txBody>
      </p:sp>
    </p:spTree>
    <p:extLst>
      <p:ext uri="{BB962C8B-B14F-4D97-AF65-F5344CB8AC3E}">
        <p14:creationId xmlns:p14="http://schemas.microsoft.com/office/powerpoint/2010/main" val="998180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25232-3D1E-30D8-0E32-923CC078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/>
              <a:t>Simulation tool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2AF7D-EB05-CC8C-9A3C-8FB1AF561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1700" b="1" dirty="0">
                <a:effectLst/>
                <a:latin typeface="Helvetica" pitchFamily="2" charset="0"/>
              </a:rPr>
              <a:t>Garfield++</a:t>
            </a:r>
          </a:p>
          <a:p>
            <a:r>
              <a:rPr lang="en-GB" sz="1700" dirty="0">
                <a:effectLst/>
                <a:latin typeface="Helvetica" pitchFamily="2" charset="0"/>
              </a:rPr>
              <a:t> A toolkit for a detailed simulation of particle detectors that use </a:t>
            </a:r>
          </a:p>
          <a:p>
            <a:pPr marL="0" indent="0">
              <a:buNone/>
            </a:pPr>
            <a:r>
              <a:rPr lang="en-GB" sz="1700" dirty="0">
                <a:effectLst/>
                <a:latin typeface="Helvetica" pitchFamily="2" charset="0"/>
              </a:rPr>
              <a:t>gas and semi-conductors as sensitive medium.</a:t>
            </a:r>
          </a:p>
          <a:p>
            <a:pPr marL="0" indent="0">
              <a:buNone/>
            </a:pPr>
            <a:r>
              <a:rPr lang="en-GB" sz="1700" dirty="0">
                <a:effectLst/>
                <a:latin typeface="Helvetica" pitchFamily="2" charset="0"/>
              </a:rPr>
              <a:t>It makes an interface with different packages like:</a:t>
            </a:r>
          </a:p>
          <a:p>
            <a:r>
              <a:rPr lang="en-GB" sz="1700" dirty="0" err="1">
                <a:effectLst/>
                <a:latin typeface="Helvetica" pitchFamily="2" charset="0"/>
              </a:rPr>
              <a:t>Magboltz</a:t>
            </a:r>
            <a:endParaRPr lang="en-GB" sz="1700" dirty="0">
              <a:effectLst/>
              <a:latin typeface="Helvetica" pitchFamily="2" charset="0"/>
            </a:endParaRPr>
          </a:p>
          <a:p>
            <a:r>
              <a:rPr lang="en-GB" sz="1700" dirty="0">
                <a:effectLst/>
                <a:latin typeface="Helvetica" pitchFamily="2" charset="0"/>
              </a:rPr>
              <a:t> HEED (High Energy </a:t>
            </a:r>
            <a:r>
              <a:rPr lang="en-GB" sz="1700" dirty="0" err="1">
                <a:effectLst/>
                <a:latin typeface="Helvetica" pitchFamily="2" charset="0"/>
              </a:rPr>
              <a:t>ElectroDynamics</a:t>
            </a:r>
            <a:r>
              <a:rPr lang="en-GB" sz="1700" dirty="0">
                <a:effectLst/>
                <a:latin typeface="Helvetica" pitchFamily="2" charset="0"/>
              </a:rPr>
              <a:t>)</a:t>
            </a:r>
          </a:p>
          <a:p>
            <a:r>
              <a:rPr lang="en-GB" sz="1700" dirty="0">
                <a:effectLst/>
                <a:latin typeface="Helvetica" pitchFamily="2" charset="0"/>
              </a:rPr>
              <a:t> </a:t>
            </a:r>
            <a:r>
              <a:rPr lang="en-GB" sz="1700" dirty="0" err="1">
                <a:effectLst/>
                <a:latin typeface="Helvetica" pitchFamily="2" charset="0"/>
              </a:rPr>
              <a:t>neBEM</a:t>
            </a:r>
            <a:r>
              <a:rPr lang="en-GB" sz="1700" dirty="0">
                <a:effectLst/>
                <a:latin typeface="Helvetica" pitchFamily="2" charset="0"/>
              </a:rPr>
              <a:t> (nearly exact Boundary Element Method)</a:t>
            </a:r>
          </a:p>
          <a:p>
            <a:endParaRPr lang="en-US" sz="1700" dirty="0"/>
          </a:p>
        </p:txBody>
      </p:sp>
      <p:pic>
        <p:nvPicPr>
          <p:cNvPr id="5" name="Picture 4" descr="A cartoon of a cat&#10;&#10;Description automatically generated">
            <a:extLst>
              <a:ext uri="{FF2B5EF4-FFF2-40B4-BE49-F238E27FC236}">
                <a16:creationId xmlns:a16="http://schemas.microsoft.com/office/drawing/2014/main" id="{245D7A25-E0BB-640E-681F-262114903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99048" y="1668483"/>
            <a:ext cx="5458968" cy="352103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9DCB740-3A8F-0802-31A1-4A93F11CB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01/11/2024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99DB13-CD2B-382C-3EA3-83EFAB628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11F1-73D9-094D-AB41-9DEA67D6FFD6}" type="slidenum">
              <a:rPr lang="en-US" smtClean="0"/>
              <a:t>10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BFFE51-2322-2661-5CEC-1CA976AD6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AYSS-2024| T.abdelhameid</a:t>
            </a:r>
          </a:p>
        </p:txBody>
      </p:sp>
    </p:spTree>
    <p:extLst>
      <p:ext uri="{BB962C8B-B14F-4D97-AF65-F5344CB8AC3E}">
        <p14:creationId xmlns:p14="http://schemas.microsoft.com/office/powerpoint/2010/main" val="4120844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ADA7B5-FFDD-1240-12C2-F8840D6C8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 err="1"/>
              <a:t>Magboltz</a:t>
            </a:r>
            <a:endParaRPr lang="en-US" sz="5400" dirty="0"/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CC175-693D-AC33-5A68-389551AAB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200" dirty="0">
                <a:effectLst/>
                <a:latin typeface="Helvetica" pitchFamily="2" charset="0"/>
              </a:rPr>
              <a:t>solves the Boltzmann transport equations for electrons in gas mixtures under the influence of electric and magnetic fields. </a:t>
            </a:r>
            <a:endParaRPr lang="en-GB" sz="2200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GB" sz="2200" b="1" dirty="0">
                <a:effectLst/>
                <a:latin typeface="Helvetica" pitchFamily="2" charset="0"/>
              </a:rPr>
              <a:t>The transport parameters like: </a:t>
            </a:r>
            <a:endParaRPr lang="en-GB" sz="2200" b="1" dirty="0">
              <a:latin typeface="Helvetica" pitchFamily="2" charset="0"/>
            </a:endParaRPr>
          </a:p>
          <a:p>
            <a:r>
              <a:rPr lang="en-GB" sz="2200" b="1" dirty="0">
                <a:latin typeface="Helvetica" pitchFamily="2" charset="0"/>
              </a:rPr>
              <a:t>Townsend Coefficient</a:t>
            </a:r>
            <a:r>
              <a:rPr lang="en-GB" sz="2200" dirty="0">
                <a:latin typeface="Helvetica" pitchFamily="2" charset="0"/>
              </a:rPr>
              <a:t>: Measure of ionization per unit distance.</a:t>
            </a:r>
          </a:p>
          <a:p>
            <a:r>
              <a:rPr lang="en-GB" sz="2200" b="1" dirty="0">
                <a:latin typeface="Helvetica" pitchFamily="2" charset="0"/>
              </a:rPr>
              <a:t>Drift Velocity</a:t>
            </a:r>
            <a:r>
              <a:rPr lang="en-GB" sz="2200" dirty="0">
                <a:latin typeface="Helvetica" pitchFamily="2" charset="0"/>
              </a:rPr>
              <a:t>: Speed of electrons moving in the electric field.</a:t>
            </a:r>
          </a:p>
          <a:p>
            <a:r>
              <a:rPr lang="en-GB" sz="2200" b="1" dirty="0">
                <a:latin typeface="Helvetica" pitchFamily="2" charset="0"/>
              </a:rPr>
              <a:t>Diffusion Coefficient</a:t>
            </a:r>
            <a:r>
              <a:rPr lang="en-GB" sz="2200" dirty="0">
                <a:latin typeface="Helvetica" pitchFamily="2" charset="0"/>
              </a:rPr>
              <a:t>: Spread of electrons due to collisions with gas molecules.</a:t>
            </a:r>
            <a:endParaRPr lang="en-US" sz="2200" dirty="0">
              <a:latin typeface="Helvetica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FB02B-C590-7C74-83B1-9AEE7E6B4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01/11/2024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8001C-774D-198F-F18C-C065B9F57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11F1-73D9-094D-AB41-9DEA67D6FFD6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1D1A4-D489-E1F7-FCAD-D58A9DE76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AYSS-2024| T.abdelhameid</a:t>
            </a:r>
          </a:p>
        </p:txBody>
      </p:sp>
    </p:spTree>
    <p:extLst>
      <p:ext uri="{BB962C8B-B14F-4D97-AF65-F5344CB8AC3E}">
        <p14:creationId xmlns:p14="http://schemas.microsoft.com/office/powerpoint/2010/main" val="306869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FC4C0F-DD42-F654-D740-64508883F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GB" sz="3700" b="1" i="1"/>
              <a:t>Characteristics</a:t>
            </a:r>
            <a:r>
              <a:rPr lang="en-US" sz="3700" b="1" i="1"/>
              <a:t> of the simulation:</a:t>
            </a:r>
            <a:br>
              <a:rPr lang="en-US" sz="3700" b="1"/>
            </a:br>
            <a:endParaRPr lang="en-US" sz="37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EEF63E46-97FC-FB7F-87CE-C0B057BEA8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341758"/>
              </p:ext>
            </p:extLst>
          </p:nvPr>
        </p:nvGraphicFramePr>
        <p:xfrm>
          <a:off x="1115568" y="2481943"/>
          <a:ext cx="10168128" cy="3695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012FC-F255-0989-BD23-9162CEBCCD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</a:rPr>
              <a:t>01/11/2024</a:t>
            </a:r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245EA9-4DE4-A2BD-9ADD-5DF750C72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CE311F1-73D9-094D-AB41-9DEA67D6FFD6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724C8-ACBF-F4DA-1C05-D956772B6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AYSS-2024| T.abdelhameid</a:t>
            </a:r>
          </a:p>
        </p:txBody>
      </p:sp>
    </p:spTree>
    <p:extLst>
      <p:ext uri="{BB962C8B-B14F-4D97-AF65-F5344CB8AC3E}">
        <p14:creationId xmlns:p14="http://schemas.microsoft.com/office/powerpoint/2010/main" val="2199316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B182A-03D9-9427-89B3-43890311F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65125"/>
            <a:ext cx="1160145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Drift velocity and Townsend coefficient at different temperature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A picture containing text, screenshot, line, diagram&#10;&#10;Description automatically generated">
            <a:extLst>
              <a:ext uri="{FF2B5EF4-FFF2-40B4-BE49-F238E27FC236}">
                <a16:creationId xmlns:a16="http://schemas.microsoft.com/office/drawing/2014/main" id="{A60C3425-0888-69A0-8AAD-B5A2A02E9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25" y="1825587"/>
            <a:ext cx="5844495" cy="4260657"/>
          </a:xfrm>
          <a:prstGeom prst="rect">
            <a:avLst/>
          </a:prstGeom>
        </p:spPr>
      </p:pic>
      <p:pic>
        <p:nvPicPr>
          <p:cNvPr id="8" name="Content Placeholder 3" descr="A picture containing text, screenshot, diagram, line&#10;&#10;Description automatically generated">
            <a:extLst>
              <a:ext uri="{FF2B5EF4-FFF2-40B4-BE49-F238E27FC236}">
                <a16:creationId xmlns:a16="http://schemas.microsoft.com/office/drawing/2014/main" id="{BACD965F-B2C5-F5D8-9625-9906720A4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" y="1928543"/>
            <a:ext cx="5651500" cy="4292600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4FC4D32-DBCB-A430-1472-D4CDE1084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01/11/2024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A296566-CF42-ADCA-A520-D1AD79A1D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11F1-73D9-094D-AB41-9DEA67D6FFD6}" type="slidenum">
              <a:rPr lang="en-US" smtClean="0"/>
              <a:t>13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156259-1745-64B4-8DDA-A90D149FD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AYSS-2024| T.abdelhameid</a:t>
            </a:r>
          </a:p>
        </p:txBody>
      </p:sp>
    </p:spTree>
    <p:extLst>
      <p:ext uri="{BB962C8B-B14F-4D97-AF65-F5344CB8AC3E}">
        <p14:creationId xmlns:p14="http://schemas.microsoft.com/office/powerpoint/2010/main" val="297890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F9ACF-BBE2-23E3-8239-ABCC54D49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Transverse and longitudinal diffusion coefficient</a:t>
            </a:r>
          </a:p>
        </p:txBody>
      </p:sp>
      <p:pic>
        <p:nvPicPr>
          <p:cNvPr id="4" name="Content Placeholder 3" descr="A picture containing text, screenshot, diagram, line&#10;&#10;Description automatically generated">
            <a:extLst>
              <a:ext uri="{FF2B5EF4-FFF2-40B4-BE49-F238E27FC236}">
                <a16:creationId xmlns:a16="http://schemas.microsoft.com/office/drawing/2014/main" id="{A9A3436C-A42F-F9B3-EDB2-EF1D33F6D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6419"/>
            <a:ext cx="5765800" cy="4292600"/>
          </a:xfrm>
          <a:prstGeom prst="rect">
            <a:avLst/>
          </a:prstGeom>
        </p:spPr>
      </p:pic>
      <p:pic>
        <p:nvPicPr>
          <p:cNvPr id="5" name="Picture 4" descr="A picture containing text, screenshot, diagram, line&#10;&#10;Description automatically generated">
            <a:extLst>
              <a:ext uri="{FF2B5EF4-FFF2-40B4-BE49-F238E27FC236}">
                <a16:creationId xmlns:a16="http://schemas.microsoft.com/office/drawing/2014/main" id="{DBEFBEB3-134B-B35B-4604-E63DEDC6ED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6" r="886" b="1395"/>
          <a:stretch/>
        </p:blipFill>
        <p:spPr>
          <a:xfrm>
            <a:off x="0" y="1826419"/>
            <a:ext cx="6055412" cy="4570218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F65B86-7CF0-AB1A-72FF-B732814BC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01/11/2024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7A09D-A148-C2A7-C3CF-7D4CD55DD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11F1-73D9-094D-AB41-9DEA67D6FFD6}" type="slidenum">
              <a:rPr lang="en-US" smtClean="0"/>
              <a:t>14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EF96D1-5FE8-5113-044B-2F1CCB151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AYSS-2024| T.abdelhameid</a:t>
            </a:r>
          </a:p>
        </p:txBody>
      </p:sp>
    </p:spTree>
    <p:extLst>
      <p:ext uri="{BB962C8B-B14F-4D97-AF65-F5344CB8AC3E}">
        <p14:creationId xmlns:p14="http://schemas.microsoft.com/office/powerpoint/2010/main" val="366638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CF9E6-321A-94B0-2D0F-5216F48EC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63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solidFill>
                  <a:srgbClr val="333333"/>
                </a:solidFill>
                <a:effectLst/>
                <a:latin typeface="+mn-lt"/>
              </a:rPr>
              <a:t>Comparison between the experimental and simulation results </a:t>
            </a:r>
            <a:br>
              <a:rPr lang="en-GB" sz="3600" dirty="0">
                <a:latin typeface="+mn-lt"/>
              </a:rPr>
            </a:br>
            <a:endParaRPr lang="en-US" sz="3600" dirty="0">
              <a:latin typeface="+mn-lt"/>
            </a:endParaRPr>
          </a:p>
        </p:txBody>
      </p:sp>
      <p:pic>
        <p:nvPicPr>
          <p:cNvPr id="4" name="Image36">
            <a:extLst>
              <a:ext uri="{FF2B5EF4-FFF2-40B4-BE49-F238E27FC236}">
                <a16:creationId xmlns:a16="http://schemas.microsoft.com/office/drawing/2014/main" id="{0ECCF124-6774-FC5F-BC8D-9750F439D3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38200" y="1745039"/>
            <a:ext cx="4844883" cy="3787856"/>
          </a:xfrm>
          <a:prstGeom prst="rect">
            <a:avLst/>
          </a:prstGeom>
        </p:spPr>
      </p:pic>
      <p:pic>
        <p:nvPicPr>
          <p:cNvPr id="5" name="Image37">
            <a:extLst>
              <a:ext uri="{FF2B5EF4-FFF2-40B4-BE49-F238E27FC236}">
                <a16:creationId xmlns:a16="http://schemas.microsoft.com/office/drawing/2014/main" id="{506AEC5D-6E66-95FF-24FF-1939E70B0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63703" y="1785917"/>
            <a:ext cx="5693793" cy="37061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5180438-97A1-1323-4EA5-BBCC22E07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01/11/2024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CA2D3-9DFA-38AA-5689-84CD4457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11F1-73D9-094D-AB41-9DEA67D6FFD6}" type="slidenum">
              <a:rPr lang="en-US" smtClean="0"/>
              <a:t>15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2E0927-C89F-73F2-D947-44324E026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3088" y="6356350"/>
            <a:ext cx="9129712" cy="365125"/>
          </a:xfrm>
        </p:spPr>
        <p:txBody>
          <a:bodyPr/>
          <a:lstStyle/>
          <a:p>
            <a:r>
              <a:rPr lang="en-US" sz="1600" i="1">
                <a:solidFill>
                  <a:schemeClr val="tx1"/>
                </a:solidFill>
              </a:rPr>
              <a:t>AYSS-2024| T.abdelhameid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0E1582-0A91-6480-7D2D-A9F996343D8D}"/>
              </a:ext>
            </a:extLst>
          </p:cNvPr>
          <p:cNvSpPr txBox="1"/>
          <p:nvPr/>
        </p:nvSpPr>
        <p:spPr>
          <a:xfrm>
            <a:off x="1138290" y="5548393"/>
            <a:ext cx="10215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experimental results from de </a:t>
            </a:r>
            <a:r>
              <a:rPr lang="en-GB" sz="1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Urquijo</a:t>
            </a:r>
            <a:r>
              <a:rPr lang="en-GB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J., Juárez, A., Basurto, E. et al. Electron swarm coefficients in 1,1,1,2 </a:t>
            </a:r>
            <a:r>
              <a:rPr lang="en-GB" sz="1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tetrafluoroethane</a:t>
            </a:r>
            <a:r>
              <a:rPr lang="en-GB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(R134a) and its mixtures with Ar. Eur. Phys. J. D 51, 241–246 (2009)</a:t>
            </a:r>
          </a:p>
          <a:p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548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6B6E8E-9AD9-0D80-87EB-0E0BDCD72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AB6728-2F62-4247-BA90-4680BACF2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3400" b="1" strike="noStrike" spc="-1">
                <a:latin typeface="Times New Roman"/>
              </a:rPr>
              <a:t>Heed</a:t>
            </a:r>
            <a:r>
              <a:rPr lang="en-US" sz="3400" b="0" strike="noStrike" spc="-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(High Energy ElectroDynamics)</a:t>
            </a:r>
            <a:endParaRPr lang="en-US" sz="3400"/>
          </a:p>
        </p:txBody>
      </p:sp>
      <p:sp>
        <p:nvSpPr>
          <p:cNvPr id="37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ontent Placeholder 4">
            <a:extLst>
              <a:ext uri="{FF2B5EF4-FFF2-40B4-BE49-F238E27FC236}">
                <a16:creationId xmlns:a16="http://schemas.microsoft.com/office/drawing/2014/main" id="{9675E4A8-3136-5065-5232-5293E49DA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b="1" strike="noStrike" spc="-1">
                <a:latin typeface="Times New Roman"/>
              </a:rPr>
              <a:t>Heed is used for the calculations of:</a:t>
            </a:r>
            <a:endParaRPr lang="en-US" sz="22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lang="en-US" sz="2200" b="0" strike="noStrike" spc="-1">
                <a:latin typeface="Times New Roman"/>
              </a:rPr>
              <a:t> Energy loss of the incident particle in a gas gap.</a:t>
            </a:r>
            <a:endParaRPr lang="en-US" sz="22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lang="en-US" sz="2200" b="0" strike="noStrike" spc="-1">
                <a:latin typeface="Times New Roman"/>
              </a:rPr>
              <a:t> Primary electron number</a:t>
            </a:r>
            <a:endParaRPr lang="en-US" sz="22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2D566-185C-2346-C695-259CCC44B4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01/11/2024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96964-7073-FFE6-3CDE-C537DB277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CE311F1-73D9-094D-AB41-9DEA67D6FFD6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0E9873-D855-875B-A4BD-E8E88F97E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AYSS-2024| T.abdelhameid</a:t>
            </a:r>
          </a:p>
        </p:txBody>
      </p:sp>
    </p:spTree>
    <p:extLst>
      <p:ext uri="{BB962C8B-B14F-4D97-AF65-F5344CB8AC3E}">
        <p14:creationId xmlns:p14="http://schemas.microsoft.com/office/powerpoint/2010/main" val="986746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AA394-EDD4-F359-F3A2-8366B7438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Energy loss at different temperature 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4" name="Picture 3" descr="A picture containing text, screenshot, line, diagram&#10;&#10;Description automatically generated">
            <a:extLst>
              <a:ext uri="{FF2B5EF4-FFF2-40B4-BE49-F238E27FC236}">
                <a16:creationId xmlns:a16="http://schemas.microsoft.com/office/drawing/2014/main" id="{293F143F-0452-5D98-8B36-031B2B81B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61" y="1324796"/>
            <a:ext cx="5178879" cy="5168079"/>
          </a:xfrm>
          <a:prstGeom prst="rect">
            <a:avLst/>
          </a:prstGeom>
        </p:spPr>
      </p:pic>
      <p:pic>
        <p:nvPicPr>
          <p:cNvPr id="5" name="Picture 4" descr="A picture containing text, screenshot, diagram, line&#10;&#10;Description automatically generated">
            <a:extLst>
              <a:ext uri="{FF2B5EF4-FFF2-40B4-BE49-F238E27FC236}">
                <a16:creationId xmlns:a16="http://schemas.microsoft.com/office/drawing/2014/main" id="{06A76D05-9BDD-B3AC-8F33-0332547CF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61812"/>
            <a:ext cx="5000003" cy="5131063"/>
          </a:xfrm>
          <a:prstGeom prst="rect">
            <a:avLst/>
          </a:prstGeom>
        </p:spPr>
      </p:pic>
      <p:sp>
        <p:nvSpPr>
          <p:cNvPr id="9" name="CustomShape 2">
            <a:extLst>
              <a:ext uri="{FF2B5EF4-FFF2-40B4-BE49-F238E27FC236}">
                <a16:creationId xmlns:a16="http://schemas.microsoft.com/office/drawing/2014/main" id="{DFE34B9B-AA1E-1C31-4B7A-985FBEEF8B90}"/>
              </a:ext>
            </a:extLst>
          </p:cNvPr>
          <p:cNvSpPr/>
          <p:nvPr/>
        </p:nvSpPr>
        <p:spPr>
          <a:xfrm>
            <a:off x="3414713" y="2800351"/>
            <a:ext cx="2292316" cy="300038"/>
          </a:xfrm>
          <a:prstGeom prst="ellipse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0" name="CustomShape 2">
            <a:extLst>
              <a:ext uri="{FF2B5EF4-FFF2-40B4-BE49-F238E27FC236}">
                <a16:creationId xmlns:a16="http://schemas.microsoft.com/office/drawing/2014/main" id="{7AF9EAD8-A824-AC18-DA4D-33CD59ADCD22}"/>
              </a:ext>
            </a:extLst>
          </p:cNvPr>
          <p:cNvSpPr/>
          <p:nvPr/>
        </p:nvSpPr>
        <p:spPr>
          <a:xfrm>
            <a:off x="8593592" y="3028953"/>
            <a:ext cx="2292316" cy="300038"/>
          </a:xfrm>
          <a:prstGeom prst="ellipse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0364031-1624-6437-3BCA-F72ADE3DA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01/11/2024</a:t>
            </a:r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0C5386E-105A-3AFB-F279-3A3052BCA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11F1-73D9-094D-AB41-9DEA67D6FFD6}" type="slidenum">
              <a:rPr lang="en-US" smtClean="0"/>
              <a:t>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9E8098-455E-8850-E9EC-7D828B9AE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AYSS-2024| T.abdelhameid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0D34F6-B553-A211-6864-6F57F1BB5A86}"/>
              </a:ext>
            </a:extLst>
          </p:cNvPr>
          <p:cNvSpPr txBox="1"/>
          <p:nvPr/>
        </p:nvSpPr>
        <p:spPr>
          <a:xfrm>
            <a:off x="2963829" y="358395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From 5C to 40C the energy loss </a:t>
            </a:r>
            <a:r>
              <a:rPr lang="en-US" sz="2000" b="1" i="1" dirty="0">
                <a:solidFill>
                  <a:srgbClr val="FF0000"/>
                </a:solidFill>
              </a:rPr>
              <a:t>decreased</a:t>
            </a:r>
            <a:r>
              <a:rPr lang="en-US" sz="2000" b="1" i="1" dirty="0"/>
              <a:t> by 100ev</a:t>
            </a:r>
          </a:p>
        </p:txBody>
      </p:sp>
    </p:spTree>
    <p:extLst>
      <p:ext uri="{BB962C8B-B14F-4D97-AF65-F5344CB8AC3E}">
        <p14:creationId xmlns:p14="http://schemas.microsoft.com/office/powerpoint/2010/main" val="159100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1D8020-11DE-E902-BE10-A15B32CE0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Comparison of the energy loss at different temperature </a:t>
            </a:r>
            <a:b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1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id="{1085BB45-1843-9C33-97A9-4C46E0978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949" y="643466"/>
            <a:ext cx="5781433" cy="5568739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893A3-5C8F-82DA-F04B-0A1B53953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01/11/2024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B0C8D-F2BE-8DE1-CFBE-7E212CBD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11F1-73D9-094D-AB41-9DEA67D6FFD6}" type="slidenum">
              <a:rPr lang="en-US" smtClean="0"/>
              <a:t>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B2210D-8FBE-6AB1-6361-2B26A2E37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AYSS-2024| T.abdelhameid</a:t>
            </a:r>
          </a:p>
        </p:txBody>
      </p:sp>
    </p:spTree>
    <p:extLst>
      <p:ext uri="{BB962C8B-B14F-4D97-AF65-F5344CB8AC3E}">
        <p14:creationId xmlns:p14="http://schemas.microsoft.com/office/powerpoint/2010/main" val="572666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AEBB2-AAD0-5B96-6DC4-749872C1A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electrons at different temperature </a:t>
            </a:r>
            <a:br>
              <a:rPr lang="en-US" sz="360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pic>
        <p:nvPicPr>
          <p:cNvPr id="4" name="Picture 3" descr="A picture containing text, diagram, screenshot, line&#10;&#10;Description automatically generated">
            <a:extLst>
              <a:ext uri="{FF2B5EF4-FFF2-40B4-BE49-F238E27FC236}">
                <a16:creationId xmlns:a16="http://schemas.microsoft.com/office/drawing/2014/main" id="{61F7C50B-C81D-3592-9DA4-BB43584EA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43" y="1378439"/>
            <a:ext cx="5505450" cy="5479561"/>
          </a:xfrm>
          <a:prstGeom prst="rect">
            <a:avLst/>
          </a:prstGeom>
        </p:spPr>
      </p:pic>
      <p:pic>
        <p:nvPicPr>
          <p:cNvPr id="5" name="Picture 4" descr="A picture containing text, diagram, screenshot, plot&#10;&#10;Description automatically generated">
            <a:extLst>
              <a:ext uri="{FF2B5EF4-FFF2-40B4-BE49-F238E27FC236}">
                <a16:creationId xmlns:a16="http://schemas.microsoft.com/office/drawing/2014/main" id="{A5ACC80A-2FA0-0CCB-5F93-3A81EADD7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893" y="1476446"/>
            <a:ext cx="5285779" cy="5016429"/>
          </a:xfrm>
          <a:prstGeom prst="rect">
            <a:avLst/>
          </a:prstGeom>
        </p:spPr>
      </p:pic>
      <p:sp>
        <p:nvSpPr>
          <p:cNvPr id="6" name="CustomShape 2">
            <a:extLst>
              <a:ext uri="{FF2B5EF4-FFF2-40B4-BE49-F238E27FC236}">
                <a16:creationId xmlns:a16="http://schemas.microsoft.com/office/drawing/2014/main" id="{E2F90443-7231-6E6E-34A2-07C64B5B6588}"/>
              </a:ext>
            </a:extLst>
          </p:cNvPr>
          <p:cNvSpPr/>
          <p:nvPr/>
        </p:nvSpPr>
        <p:spPr>
          <a:xfrm>
            <a:off x="3588275" y="2829883"/>
            <a:ext cx="2118754" cy="270505"/>
          </a:xfrm>
          <a:prstGeom prst="ellipse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7" name="CustomShape 2">
            <a:extLst>
              <a:ext uri="{FF2B5EF4-FFF2-40B4-BE49-F238E27FC236}">
                <a16:creationId xmlns:a16="http://schemas.microsoft.com/office/drawing/2014/main" id="{BBF4B209-82B6-AD41-35B6-313FA330F3B9}"/>
              </a:ext>
            </a:extLst>
          </p:cNvPr>
          <p:cNvSpPr/>
          <p:nvPr/>
        </p:nvSpPr>
        <p:spPr>
          <a:xfrm>
            <a:off x="8882709" y="2980450"/>
            <a:ext cx="2110099" cy="291388"/>
          </a:xfrm>
          <a:prstGeom prst="ellipse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C5BBB92-14E4-7A99-B374-65CF30F20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01/11/2024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B2B865-53F6-DCCD-1CEE-1FAF2419D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11F1-73D9-094D-AB41-9DEA67D6FFD6}" type="slidenum">
              <a:rPr lang="en-US" smtClean="0"/>
              <a:t>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FA1EA4-D98D-BEB8-1817-7411913CF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AYSS-2024| T.abdelhameid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A798C3-81BA-3B45-868B-32D227419A4D}"/>
              </a:ext>
            </a:extLst>
          </p:cNvPr>
          <p:cNvSpPr txBox="1"/>
          <p:nvPr/>
        </p:nvSpPr>
        <p:spPr>
          <a:xfrm>
            <a:off x="2963828" y="3583950"/>
            <a:ext cx="29255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From 5C to 40C the primary electrons </a:t>
            </a:r>
            <a:r>
              <a:rPr lang="en-US" sz="2000" b="1" i="1" dirty="0">
                <a:solidFill>
                  <a:srgbClr val="FF0000"/>
                </a:solidFill>
              </a:rPr>
              <a:t>decreased</a:t>
            </a:r>
            <a:r>
              <a:rPr lang="en-US" sz="2000" b="1" i="1" dirty="0"/>
              <a:t> by 3 </a:t>
            </a:r>
            <a:r>
              <a:rPr lang="en-US" sz="2000" b="1" i="1" dirty="0" err="1"/>
              <a:t>elecrons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21707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EA32A-40E7-4F24-0C3A-897A3567C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Outlines 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4934D5EA-7E5F-F397-165D-4DDCED13F5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2701096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863183-6A05-14D9-D097-8614781C5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E389-3A18-104E-BEF3-6F761CE70431}" type="slidenum">
              <a:rPr lang="en-US" smtClean="0"/>
              <a:t>2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5AE9B-5537-13B3-1352-E91F77DBA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01/11/2024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70295-904A-5FC1-2A96-6922B315B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AYSS-2024| T.abdelhameid</a:t>
            </a:r>
          </a:p>
        </p:txBody>
      </p:sp>
    </p:spTree>
    <p:extLst>
      <p:ext uri="{BB962C8B-B14F-4D97-AF65-F5344CB8AC3E}">
        <p14:creationId xmlns:p14="http://schemas.microsoft.com/office/powerpoint/2010/main" val="4034667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3F00AF-5D0F-ABF5-6280-6C70A0550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Comparison between the number of electrons at different temperature </a:t>
            </a:r>
            <a:br>
              <a:rPr lang="en-US" sz="2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5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 descr="A picture containing text, diagram, line, screenshot&#10;&#10;Description automatically generated">
            <a:extLst>
              <a:ext uri="{FF2B5EF4-FFF2-40B4-BE49-F238E27FC236}">
                <a16:creationId xmlns:a16="http://schemas.microsoft.com/office/drawing/2014/main" id="{6E69BF2D-49EB-6882-11F5-374E979079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949" y="643466"/>
            <a:ext cx="5781433" cy="5568739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F8B959-6E88-8E9B-7D16-A74B803E5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01/11/2024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76E86-2223-82BF-849C-EC5AF4318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11F1-73D9-094D-AB41-9DEA67D6FFD6}" type="slidenum">
              <a:rPr lang="en-US" smtClean="0"/>
              <a:t>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18FB5-FFD9-95BE-35B4-0638C3BF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AYSS-2024| T.abdelhameid</a:t>
            </a:r>
          </a:p>
        </p:txBody>
      </p:sp>
    </p:spTree>
    <p:extLst>
      <p:ext uri="{BB962C8B-B14F-4D97-AF65-F5344CB8AC3E}">
        <p14:creationId xmlns:p14="http://schemas.microsoft.com/office/powerpoint/2010/main" val="4128572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20B520-7BBB-0BA6-6AF8-5C2DEB234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3000" b="1" i="1" strike="noStrike" spc="-1">
                <a:latin typeface="Arial"/>
              </a:rPr>
              <a:t>neBEM </a:t>
            </a:r>
            <a:r>
              <a:rPr lang="en-US" sz="3000" b="1" strike="noStrike" spc="-1">
                <a:latin typeface="Times New Roman" panose="02020603050405020304" pitchFamily="18" charset="0"/>
                <a:cs typeface="Times New Roman" panose="02020603050405020304" pitchFamily="18" charset="0"/>
              </a:rPr>
              <a:t>(nearly exact Boundary Element Method)</a:t>
            </a:r>
            <a:br>
              <a:rPr lang="en-US" sz="3000" b="0" strike="noStrike" spc="-1">
                <a:latin typeface="Arial"/>
              </a:rPr>
            </a:br>
            <a:endParaRPr lang="en-US" sz="3000"/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2F4D1-98B9-4302-7329-E3E21CB20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237502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b="1" strike="noStrike" spc="-1" dirty="0">
                <a:latin typeface="Arial"/>
                <a:ea typeface="Arial"/>
              </a:rPr>
              <a:t>    </a:t>
            </a:r>
            <a:endParaRPr lang="en-US" sz="2200" b="0" strike="noStrike" spc="-1" dirty="0">
              <a:latin typeface="Arial"/>
            </a:endParaRPr>
          </a:p>
          <a:p>
            <a:r>
              <a:rPr lang="en-US" sz="2200" b="0" strike="noStrike" spc="-1" dirty="0">
                <a:latin typeface="Times New Roman"/>
                <a:ea typeface="Arial"/>
              </a:rPr>
              <a:t>It computes the electric field and potential in nearly arbitrary.       </a:t>
            </a:r>
          </a:p>
          <a:p>
            <a:r>
              <a:rPr lang="en-US" sz="2200" b="0" strike="noStrike" spc="-1" dirty="0">
                <a:latin typeface="Times New Roman"/>
                <a:ea typeface="Arial"/>
              </a:rPr>
              <a:t>3-dimensional geometries taking the presence of conductors and dielectric media into account.</a:t>
            </a:r>
          </a:p>
          <a:p>
            <a:endParaRPr lang="en-US" sz="2200" spc="-1" dirty="0">
              <a:latin typeface="Times New Roman"/>
            </a:endParaRPr>
          </a:p>
        </p:txBody>
      </p:sp>
      <p:pic>
        <p:nvPicPr>
          <p:cNvPr id="4" name="Image45">
            <a:extLst>
              <a:ext uri="{FF2B5EF4-FFF2-40B4-BE49-F238E27FC236}">
                <a16:creationId xmlns:a16="http://schemas.microsoft.com/office/drawing/2014/main" id="{CB7ABA2A-F1EF-472C-E517-3301A3FF6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82688" y="872144"/>
            <a:ext cx="5418086" cy="43106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26087A-BA41-AE63-3939-3BE8B4587530}"/>
              </a:ext>
            </a:extLst>
          </p:cNvPr>
          <p:cNvSpPr txBox="1"/>
          <p:nvPr/>
        </p:nvSpPr>
        <p:spPr>
          <a:xfrm>
            <a:off x="6439862" y="5357813"/>
            <a:ext cx="5121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RPC induced signal under different tem</a:t>
            </a:r>
            <a:r>
              <a:rPr lang="en-US" sz="1800" spc="-1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perature</a:t>
            </a:r>
            <a:r>
              <a:rPr lang="en-GB" sz="1800" dirty="0">
                <a:effectLst/>
              </a:rPr>
              <a:t> </a:t>
            </a:r>
            <a:endParaRPr lang="en-US" sz="1800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E45AA20-E9D6-7A82-2DD4-15CE25073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01/11/2024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391BD31-EF87-F184-8CB1-C90D8501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11F1-73D9-094D-AB41-9DEA67D6FFD6}" type="slidenum">
              <a:rPr lang="en-US" smtClean="0"/>
              <a:t>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036FA9A-FEF6-9AA5-1BCD-D183F14E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AYSS-2024| T.abdelhameid</a:t>
            </a:r>
          </a:p>
        </p:txBody>
      </p:sp>
    </p:spTree>
    <p:extLst>
      <p:ext uri="{BB962C8B-B14F-4D97-AF65-F5344CB8AC3E}">
        <p14:creationId xmlns:p14="http://schemas.microsoft.com/office/powerpoint/2010/main" val="262317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101A29-87B6-698C-DF79-9FA8682CC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Conclusion 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FAC35-19CC-7F1A-0C09-FDFED0675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US" sz="2200" b="1" i="1" strike="noStrike" spc="-1" dirty="0"/>
              <a:t>The performance of the RPC under different temperature was studied using Garfield++ software with pure Freon. </a:t>
            </a:r>
            <a:endParaRPr lang="en-US" sz="2200" b="0" strike="noStrike" spc="-1" dirty="0"/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en-US" sz="2200" b="0" i="1" strike="noStrike" spc="-1" dirty="0"/>
              <a:t>As the temperature changed, all the transport parameters have changed.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en-US" sz="2200" b="0" i="1" strike="noStrike" spc="-1" dirty="0"/>
              <a:t>The drift velocity and </a:t>
            </a:r>
            <a:r>
              <a:rPr lang="en-US" sz="2200" i="1" spc="-1" dirty="0"/>
              <a:t>Tow</a:t>
            </a:r>
            <a:r>
              <a:rPr lang="en-US" sz="2200" b="0" i="1" strike="noStrike" spc="-1" dirty="0"/>
              <a:t>nsend coefficient have increased with the temperature, while the longitudinal diffusion coefficient shows unstable behavior.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en-US" sz="2200" b="0" i="1" strike="noStrike" spc="-1" dirty="0"/>
              <a:t>The number of primary electrons decreased by 3 electrons and the energy loss decreased by a factor 100 eV as the temperature raised from 5 </a:t>
            </a:r>
            <a:r>
              <a:rPr lang="en-US" sz="2200" b="0" i="1" strike="noStrike" spc="-1" baseline="33000" dirty="0"/>
              <a:t>0</a:t>
            </a:r>
            <a:r>
              <a:rPr lang="en-US" sz="2200" b="0" i="1" strike="noStrike" spc="-1" dirty="0"/>
              <a:t>C to 40 </a:t>
            </a:r>
            <a:r>
              <a:rPr lang="en-US" sz="2200" b="0" i="1" strike="noStrike" spc="-1" baseline="33000" dirty="0"/>
              <a:t>0</a:t>
            </a:r>
            <a:r>
              <a:rPr lang="en-US" sz="2200" b="0" i="1" strike="noStrike" spc="-1" dirty="0"/>
              <a:t>C.</a:t>
            </a:r>
            <a:endParaRPr lang="en-US" sz="2200" b="0" strike="noStrike" spc="-1" dirty="0"/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en-US" sz="2200" b="0" i="1" strike="noStrike" spc="-1" dirty="0"/>
              <a:t>The amplitude of the induced signal increase by the raise of the temperature.</a:t>
            </a:r>
            <a:endParaRPr lang="en-US" sz="2200" b="0" strike="noStrike" spc="-1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E8509-C0B1-835F-1124-EDA20FD61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01/11/2024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E00716-21C7-A50C-2321-EA9E918D5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CE311F1-73D9-094D-AB41-9DEA67D6FFD6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493908-DA17-D217-3424-5EB509B9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AYSS-2024| T.abdelhameid</a:t>
            </a:r>
          </a:p>
        </p:txBody>
      </p:sp>
    </p:spTree>
    <p:extLst>
      <p:ext uri="{BB962C8B-B14F-4D97-AF65-F5344CB8AC3E}">
        <p14:creationId xmlns:p14="http://schemas.microsoft.com/office/powerpoint/2010/main" val="417040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742A528-B5BC-48B8-92DE-9C2B44451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1" descr="A yellow emoji holding a sign&#10;&#10;Description automatically generated">
            <a:extLst>
              <a:ext uri="{FF2B5EF4-FFF2-40B4-BE49-F238E27FC236}">
                <a16:creationId xmlns:a16="http://schemas.microsoft.com/office/drawing/2014/main" id="{D5961F26-4BD3-7422-16A3-3F4970D5F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7475" r="-1" b="-1"/>
          <a:stretch/>
        </p:blipFill>
        <p:spPr>
          <a:xfrm>
            <a:off x="1366347" y="433410"/>
            <a:ext cx="9459306" cy="5854700"/>
          </a:xfrm>
          <a:custGeom>
            <a:avLst/>
            <a:gdLst/>
            <a:ahLst/>
            <a:cxnLst/>
            <a:rect l="l" t="t" r="r" b="b"/>
            <a:pathLst>
              <a:path w="8500451" h="5783926">
                <a:moveTo>
                  <a:pt x="4814568" y="604"/>
                </a:moveTo>
                <a:cubicBezTo>
                  <a:pt x="5041344" y="3294"/>
                  <a:pt x="5267019" y="14348"/>
                  <a:pt x="5493575" y="21000"/>
                </a:cubicBezTo>
                <a:cubicBezTo>
                  <a:pt x="5987120" y="36130"/>
                  <a:pt x="6483273" y="35607"/>
                  <a:pt x="6977859" y="46564"/>
                </a:cubicBezTo>
                <a:cubicBezTo>
                  <a:pt x="7286195" y="53346"/>
                  <a:pt x="7590877" y="77867"/>
                  <a:pt x="7880953" y="154038"/>
                </a:cubicBezTo>
                <a:cubicBezTo>
                  <a:pt x="7921646" y="164993"/>
                  <a:pt x="7967557" y="167081"/>
                  <a:pt x="7998861" y="193166"/>
                </a:cubicBezTo>
                <a:cubicBezTo>
                  <a:pt x="8033815" y="222382"/>
                  <a:pt x="8019729" y="265163"/>
                  <a:pt x="7968600" y="273511"/>
                </a:cubicBezTo>
                <a:cubicBezTo>
                  <a:pt x="7903386" y="284466"/>
                  <a:pt x="7836607" y="287597"/>
                  <a:pt x="7764609" y="294901"/>
                </a:cubicBezTo>
                <a:cubicBezTo>
                  <a:pt x="7792260" y="335073"/>
                  <a:pt x="7859040" y="304814"/>
                  <a:pt x="7876257" y="354899"/>
                </a:cubicBezTo>
                <a:cubicBezTo>
                  <a:pt x="7799043" y="389332"/>
                  <a:pt x="7705656" y="366898"/>
                  <a:pt x="7631049" y="400810"/>
                </a:cubicBezTo>
                <a:cubicBezTo>
                  <a:pt x="7633137" y="424287"/>
                  <a:pt x="7649831" y="426374"/>
                  <a:pt x="7663396" y="432635"/>
                </a:cubicBezTo>
                <a:cubicBezTo>
                  <a:pt x="7676961" y="438373"/>
                  <a:pt x="7710871" y="430026"/>
                  <a:pt x="7696264" y="462894"/>
                </a:cubicBezTo>
                <a:cubicBezTo>
                  <a:pt x="7541315" y="482719"/>
                  <a:pt x="7393147" y="550021"/>
                  <a:pt x="7229849" y="540630"/>
                </a:cubicBezTo>
                <a:cubicBezTo>
                  <a:pt x="7431755" y="558890"/>
                  <a:pt x="7602355" y="633496"/>
                  <a:pt x="7780782" y="683059"/>
                </a:cubicBezTo>
                <a:cubicBezTo>
                  <a:pt x="7773479" y="741491"/>
                  <a:pt x="7701483" y="718014"/>
                  <a:pt x="7680613" y="759751"/>
                </a:cubicBezTo>
                <a:cubicBezTo>
                  <a:pt x="7794869" y="788967"/>
                  <a:pt x="7904429" y="823401"/>
                  <a:pt x="7998861" y="880789"/>
                </a:cubicBezTo>
                <a:cubicBezTo>
                  <a:pt x="8083901" y="932439"/>
                  <a:pt x="8164765" y="989306"/>
                  <a:pt x="8257111" y="1031566"/>
                </a:cubicBezTo>
                <a:cubicBezTo>
                  <a:pt x="8354150" y="1075912"/>
                  <a:pt x="8413103" y="1132779"/>
                  <a:pt x="8402148" y="1229819"/>
                </a:cubicBezTo>
                <a:cubicBezTo>
                  <a:pt x="8397452" y="1269468"/>
                  <a:pt x="8409973" y="1302859"/>
                  <a:pt x="8453275" y="1318510"/>
                </a:cubicBezTo>
                <a:cubicBezTo>
                  <a:pt x="8507013" y="1337814"/>
                  <a:pt x="8501275" y="1367029"/>
                  <a:pt x="8499187" y="1411897"/>
                </a:cubicBezTo>
                <a:cubicBezTo>
                  <a:pt x="8496056" y="1465634"/>
                  <a:pt x="8468406" y="1486504"/>
                  <a:pt x="8419885" y="1504764"/>
                </a:cubicBezTo>
                <a:cubicBezTo>
                  <a:pt x="8350497" y="1530327"/>
                  <a:pt x="8349975" y="1569978"/>
                  <a:pt x="8368237" y="1617454"/>
                </a:cubicBezTo>
                <a:cubicBezTo>
                  <a:pt x="8378149" y="1643540"/>
                  <a:pt x="8393278" y="1664409"/>
                  <a:pt x="8415713" y="1683712"/>
                </a:cubicBezTo>
                <a:cubicBezTo>
                  <a:pt x="8493448" y="1751014"/>
                  <a:pt x="8492927" y="1752056"/>
                  <a:pt x="8416755" y="1831880"/>
                </a:cubicBezTo>
                <a:cubicBezTo>
                  <a:pt x="8396408" y="1853269"/>
                  <a:pt x="8374496" y="1867356"/>
                  <a:pt x="8383888" y="1901790"/>
                </a:cubicBezTo>
                <a:cubicBezTo>
                  <a:pt x="8415713" y="2016046"/>
                  <a:pt x="8411538" y="2016046"/>
                  <a:pt x="8283717" y="2053609"/>
                </a:cubicBezTo>
                <a:cubicBezTo>
                  <a:pt x="8254501" y="2062479"/>
                  <a:pt x="8215373" y="2054653"/>
                  <a:pt x="8198678" y="2087521"/>
                </a:cubicBezTo>
                <a:cubicBezTo>
                  <a:pt x="8209113" y="2111521"/>
                  <a:pt x="8184591" y="2690625"/>
                  <a:pt x="8207547" y="2700017"/>
                </a:cubicBezTo>
                <a:cubicBezTo>
                  <a:pt x="8387017" y="2773578"/>
                  <a:pt x="8409451" y="2860184"/>
                  <a:pt x="8269632" y="2996352"/>
                </a:cubicBezTo>
                <a:cubicBezTo>
                  <a:pt x="8175722" y="3087653"/>
                  <a:pt x="8186677" y="3236864"/>
                  <a:pt x="8225807" y="3330251"/>
                </a:cubicBezTo>
                <a:cubicBezTo>
                  <a:pt x="8373452" y="3371467"/>
                  <a:pt x="8341107" y="3481027"/>
                  <a:pt x="8370845" y="3577023"/>
                </a:cubicBezTo>
                <a:cubicBezTo>
                  <a:pt x="8392757" y="3649020"/>
                  <a:pt x="8306673" y="3639107"/>
                  <a:pt x="8310847" y="3671976"/>
                </a:cubicBezTo>
                <a:cubicBezTo>
                  <a:pt x="8365105" y="3711626"/>
                  <a:pt x="8437624" y="3724148"/>
                  <a:pt x="8479884" y="3778406"/>
                </a:cubicBezTo>
                <a:cubicBezTo>
                  <a:pt x="8403713" y="3818056"/>
                  <a:pt x="8365105" y="3873880"/>
                  <a:pt x="8322845" y="3929703"/>
                </a:cubicBezTo>
                <a:cubicBezTo>
                  <a:pt x="8254501" y="4020482"/>
                  <a:pt x="8161635" y="4097174"/>
                  <a:pt x="8063031" y="4166563"/>
                </a:cubicBezTo>
                <a:cubicBezTo>
                  <a:pt x="8012947" y="4649674"/>
                  <a:pt x="7851215" y="5156783"/>
                  <a:pt x="7833475" y="5181825"/>
                </a:cubicBezTo>
                <a:cubicBezTo>
                  <a:pt x="7760436" y="5174520"/>
                  <a:pt x="7618528" y="5466682"/>
                  <a:pt x="7495403" y="5493812"/>
                </a:cubicBezTo>
                <a:cubicBezTo>
                  <a:pt x="7366017" y="5523550"/>
                  <a:pt x="5441925" y="5797973"/>
                  <a:pt x="5148199" y="5783364"/>
                </a:cubicBezTo>
                <a:cubicBezTo>
                  <a:pt x="3551743" y="5705628"/>
                  <a:pt x="3505310" y="5598155"/>
                  <a:pt x="3505310" y="5598155"/>
                </a:cubicBezTo>
                <a:cubicBezTo>
                  <a:pt x="3505310" y="5598155"/>
                  <a:pt x="3596089" y="5571548"/>
                  <a:pt x="3675390" y="5541287"/>
                </a:cubicBezTo>
                <a:cubicBezTo>
                  <a:pt x="3627392" y="5542853"/>
                  <a:pt x="3579395" y="5543896"/>
                  <a:pt x="3531919" y="5542331"/>
                </a:cubicBezTo>
                <a:cubicBezTo>
                  <a:pt x="3164108" y="5531375"/>
                  <a:pt x="3500093" y="5511028"/>
                  <a:pt x="3138022" y="5469291"/>
                </a:cubicBezTo>
                <a:cubicBezTo>
                  <a:pt x="2527092" y="5398860"/>
                  <a:pt x="2618913" y="5380598"/>
                  <a:pt x="2058068" y="5181825"/>
                </a:cubicBezTo>
                <a:cubicBezTo>
                  <a:pt x="2008504" y="5164086"/>
                  <a:pt x="1660519" y="5056613"/>
                  <a:pt x="1447659" y="5044613"/>
                </a:cubicBezTo>
                <a:cubicBezTo>
                  <a:pt x="1391313" y="5041483"/>
                  <a:pt x="1329751" y="5042527"/>
                  <a:pt x="1281230" y="4977311"/>
                </a:cubicBezTo>
                <a:cubicBezTo>
                  <a:pt x="1429920" y="4979399"/>
                  <a:pt x="1557741" y="4979399"/>
                  <a:pt x="1696518" y="4945487"/>
                </a:cubicBezTo>
                <a:cubicBezTo>
                  <a:pt x="1622434" y="4898532"/>
                  <a:pt x="1537394" y="4938705"/>
                  <a:pt x="1478440" y="4905836"/>
                </a:cubicBezTo>
                <a:cubicBezTo>
                  <a:pt x="1423138" y="4875577"/>
                  <a:pt x="1375140" y="4871404"/>
                  <a:pt x="1318795" y="4919401"/>
                </a:cubicBezTo>
                <a:cubicBezTo>
                  <a:pt x="1289578" y="4944443"/>
                  <a:pt x="1237928" y="4939747"/>
                  <a:pt x="1208190" y="4925140"/>
                </a:cubicBezTo>
                <a:cubicBezTo>
                  <a:pt x="1049066" y="4846360"/>
                  <a:pt x="1052718" y="4847404"/>
                  <a:pt x="875857" y="4867751"/>
                </a:cubicBezTo>
                <a:cubicBezTo>
                  <a:pt x="763166" y="4880272"/>
                  <a:pt x="648388" y="4902706"/>
                  <a:pt x="545088" y="4889141"/>
                </a:cubicBezTo>
                <a:cubicBezTo>
                  <a:pt x="532045" y="4859403"/>
                  <a:pt x="543522" y="4845839"/>
                  <a:pt x="558131" y="4841666"/>
                </a:cubicBezTo>
                <a:cubicBezTo>
                  <a:pt x="796034" y="4776973"/>
                  <a:pt x="840379" y="4702889"/>
                  <a:pt x="1081413" y="4662717"/>
                </a:cubicBezTo>
                <a:cubicBezTo>
                  <a:pt x="1099151" y="4617327"/>
                  <a:pt x="1011503" y="4609500"/>
                  <a:pt x="1052718" y="4564633"/>
                </a:cubicBezTo>
                <a:cubicBezTo>
                  <a:pt x="1127846" y="4529678"/>
                  <a:pt x="1216016" y="4570894"/>
                  <a:pt x="1290622" y="4525505"/>
                </a:cubicBezTo>
                <a:cubicBezTo>
                  <a:pt x="1277579" y="4493158"/>
                  <a:pt x="1214972" y="4516636"/>
                  <a:pt x="1217581" y="4482202"/>
                </a:cubicBezTo>
                <a:cubicBezTo>
                  <a:pt x="1220712" y="4442552"/>
                  <a:pt x="1264536" y="4448813"/>
                  <a:pt x="1294796" y="4451421"/>
                </a:cubicBezTo>
                <a:cubicBezTo>
                  <a:pt x="1441398" y="4464985"/>
                  <a:pt x="1568696" y="4390902"/>
                  <a:pt x="1709040" y="4365860"/>
                </a:cubicBezTo>
                <a:cubicBezTo>
                  <a:pt x="1559306" y="4303253"/>
                  <a:pt x="686474" y="4353338"/>
                  <a:pt x="530479" y="4334034"/>
                </a:cubicBezTo>
                <a:cubicBezTo>
                  <a:pt x="367182" y="4314210"/>
                  <a:pt x="107367" y="4261516"/>
                  <a:pt x="174146" y="4244821"/>
                </a:cubicBezTo>
                <a:cubicBezTo>
                  <a:pt x="249796" y="4225518"/>
                  <a:pt x="519524" y="3996484"/>
                  <a:pt x="596216" y="3986050"/>
                </a:cubicBezTo>
                <a:cubicBezTo>
                  <a:pt x="685430" y="3974050"/>
                  <a:pt x="703169" y="3957876"/>
                  <a:pt x="820554" y="3875967"/>
                </a:cubicBezTo>
                <a:cubicBezTo>
                  <a:pt x="897769" y="3822230"/>
                  <a:pt x="576391" y="3939094"/>
                  <a:pt x="451179" y="3901009"/>
                </a:cubicBezTo>
                <a:cubicBezTo>
                  <a:pt x="405268" y="3886923"/>
                  <a:pt x="729255" y="3738233"/>
                  <a:pt x="729255" y="3711105"/>
                </a:cubicBezTo>
                <a:cubicBezTo>
                  <a:pt x="729255" y="3682409"/>
                  <a:pt x="700038" y="3676150"/>
                  <a:pt x="672387" y="3676150"/>
                </a:cubicBezTo>
                <a:cubicBezTo>
                  <a:pt x="610824" y="3676150"/>
                  <a:pt x="629606" y="3651106"/>
                  <a:pt x="568043" y="3652673"/>
                </a:cubicBezTo>
                <a:cubicBezTo>
                  <a:pt x="748558" y="3580154"/>
                  <a:pt x="860205" y="3599458"/>
                  <a:pt x="1038632" y="3533198"/>
                </a:cubicBezTo>
                <a:cubicBezTo>
                  <a:pt x="1125760" y="3500852"/>
                  <a:pt x="817425" y="3393378"/>
                  <a:pt x="907160" y="3365206"/>
                </a:cubicBezTo>
                <a:cubicBezTo>
                  <a:pt x="941071" y="3354249"/>
                  <a:pt x="986461" y="3365727"/>
                  <a:pt x="1009938" y="3327120"/>
                </a:cubicBezTo>
                <a:cubicBezTo>
                  <a:pt x="972897" y="3296340"/>
                  <a:pt x="923855" y="3309904"/>
                  <a:pt x="886812" y="3322425"/>
                </a:cubicBezTo>
                <a:cubicBezTo>
                  <a:pt x="792381" y="3354772"/>
                  <a:pt x="799165" y="3346946"/>
                  <a:pt x="789773" y="3322947"/>
                </a:cubicBezTo>
                <a:cubicBezTo>
                  <a:pt x="758993" y="3241037"/>
                  <a:pt x="682822" y="3267123"/>
                  <a:pt x="615520" y="3280688"/>
                </a:cubicBezTo>
                <a:cubicBezTo>
                  <a:pt x="412050" y="3321382"/>
                  <a:pt x="205972" y="3309904"/>
                  <a:pt x="3023" y="3351641"/>
                </a:cubicBezTo>
                <a:cubicBezTo>
                  <a:pt x="-18888" y="3356337"/>
                  <a:pt x="83890" y="3262949"/>
                  <a:pt x="132409" y="3251993"/>
                </a:cubicBezTo>
                <a:cubicBezTo>
                  <a:pt x="185103" y="3240516"/>
                  <a:pt x="249796" y="3248863"/>
                  <a:pt x="287360" y="3195127"/>
                </a:cubicBezTo>
                <a:cubicBezTo>
                  <a:pt x="220579" y="3181561"/>
                  <a:pt x="144410" y="3207647"/>
                  <a:pt x="78150" y="3164866"/>
                </a:cubicBezTo>
                <a:cubicBezTo>
                  <a:pt x="225276" y="3105913"/>
                  <a:pt x="371878" y="3107999"/>
                  <a:pt x="498655" y="3069914"/>
                </a:cubicBezTo>
                <a:cubicBezTo>
                  <a:pt x="510133" y="2999483"/>
                  <a:pt x="426658" y="3025046"/>
                  <a:pt x="396399" y="2984874"/>
                </a:cubicBezTo>
                <a:cubicBezTo>
                  <a:pt x="1351140" y="2916007"/>
                  <a:pt x="817946" y="2712537"/>
                  <a:pt x="658822" y="2601411"/>
                </a:cubicBezTo>
                <a:cubicBezTo>
                  <a:pt x="605607" y="2564370"/>
                  <a:pt x="1164888" y="2388551"/>
                  <a:pt x="1183148" y="2383856"/>
                </a:cubicBezTo>
                <a:cubicBezTo>
                  <a:pt x="1229581" y="2372900"/>
                  <a:pt x="1413747" y="2380725"/>
                  <a:pt x="1451311" y="2366639"/>
                </a:cubicBezTo>
                <a:cubicBezTo>
                  <a:pt x="1499309" y="2348901"/>
                  <a:pt x="1340706" y="2318120"/>
                  <a:pt x="1376184" y="2296729"/>
                </a:cubicBezTo>
                <a:cubicBezTo>
                  <a:pt x="1625043" y="2145953"/>
                  <a:pt x="1642780" y="1919006"/>
                  <a:pt x="1572870" y="1902834"/>
                </a:cubicBezTo>
                <a:cubicBezTo>
                  <a:pt x="1500353" y="1886138"/>
                  <a:pt x="1429399" y="1899181"/>
                  <a:pt x="1362097" y="1926311"/>
                </a:cubicBezTo>
                <a:cubicBezTo>
                  <a:pt x="1252536" y="1970656"/>
                  <a:pt x="493960" y="1907528"/>
                  <a:pt x="281620" y="1943006"/>
                </a:cubicBezTo>
                <a:cubicBezTo>
                  <a:pt x="249274" y="1948223"/>
                  <a:pt x="205451" y="1971700"/>
                  <a:pt x="174669" y="1927876"/>
                </a:cubicBezTo>
                <a:cubicBezTo>
                  <a:pt x="393269" y="1785969"/>
                  <a:pt x="673952" y="1826663"/>
                  <a:pt x="918115" y="1730145"/>
                </a:cubicBezTo>
                <a:cubicBezTo>
                  <a:pt x="822119" y="1663886"/>
                  <a:pt x="724558" y="1667017"/>
                  <a:pt x="624389" y="1676929"/>
                </a:cubicBezTo>
                <a:cubicBezTo>
                  <a:pt x="598304" y="1679538"/>
                  <a:pt x="562826" y="1683190"/>
                  <a:pt x="556565" y="1655539"/>
                </a:cubicBezTo>
                <a:cubicBezTo>
                  <a:pt x="548739" y="1620584"/>
                  <a:pt x="590999" y="1614323"/>
                  <a:pt x="618650" y="1600237"/>
                </a:cubicBezTo>
                <a:cubicBezTo>
                  <a:pt x="660909" y="1578325"/>
                  <a:pt x="723515" y="1604410"/>
                  <a:pt x="775165" y="1544413"/>
                </a:cubicBezTo>
                <a:cubicBezTo>
                  <a:pt x="618650" y="1558500"/>
                  <a:pt x="486656" y="1583021"/>
                  <a:pt x="348401" y="1624758"/>
                </a:cubicBezTo>
                <a:cubicBezTo>
                  <a:pt x="360400" y="1587717"/>
                  <a:pt x="402137" y="1570499"/>
                  <a:pt x="378660" y="1539719"/>
                </a:cubicBezTo>
                <a:cubicBezTo>
                  <a:pt x="360922" y="1516763"/>
                  <a:pt x="310316" y="1505806"/>
                  <a:pt x="336402" y="1463025"/>
                </a:cubicBezTo>
                <a:cubicBezTo>
                  <a:pt x="409963" y="1417636"/>
                  <a:pt x="514307" y="1429636"/>
                  <a:pt x="576913" y="1364421"/>
                </a:cubicBezTo>
                <a:cubicBezTo>
                  <a:pt x="665605" y="1271556"/>
                  <a:pt x="803338" y="1239731"/>
                  <a:pt x="911856" y="1171908"/>
                </a:cubicBezTo>
                <a:cubicBezTo>
                  <a:pt x="947853" y="1149995"/>
                  <a:pt x="1184192" y="1073303"/>
                  <a:pt x="1247841" y="1048782"/>
                </a:cubicBezTo>
                <a:cubicBezTo>
                  <a:pt x="1336532" y="1014349"/>
                  <a:pt x="1437746" y="1002349"/>
                  <a:pt x="1524872" y="939221"/>
                </a:cubicBezTo>
                <a:cubicBezTo>
                  <a:pt x="1439310" y="926178"/>
                  <a:pt x="1369923" y="985133"/>
                  <a:pt x="1267145" y="956439"/>
                </a:cubicBezTo>
                <a:cubicBezTo>
                  <a:pt x="1429920" y="895398"/>
                  <a:pt x="1579131" y="867746"/>
                  <a:pt x="1697039" y="783749"/>
                </a:cubicBezTo>
                <a:cubicBezTo>
                  <a:pt x="1711648" y="773315"/>
                  <a:pt x="1740342" y="776446"/>
                  <a:pt x="1762255" y="772794"/>
                </a:cubicBezTo>
                <a:cubicBezTo>
                  <a:pt x="1992852" y="735752"/>
                  <a:pt x="2224495" y="704449"/>
                  <a:pt x="2452486" y="650712"/>
                </a:cubicBezTo>
                <a:cubicBezTo>
                  <a:pt x="2504136" y="638191"/>
                  <a:pt x="2595436" y="635061"/>
                  <a:pt x="2586045" y="590193"/>
                </a:cubicBezTo>
                <a:cubicBezTo>
                  <a:pt x="2571959" y="522891"/>
                  <a:pt x="2486919" y="570889"/>
                  <a:pt x="2432138" y="577150"/>
                </a:cubicBezTo>
                <a:cubicBezTo>
                  <a:pt x="2262059" y="597497"/>
                  <a:pt x="2091979" y="632974"/>
                  <a:pt x="1919291" y="613149"/>
                </a:cubicBezTo>
                <a:cubicBezTo>
                  <a:pt x="2035633" y="588107"/>
                  <a:pt x="2151455" y="562542"/>
                  <a:pt x="2267799" y="537499"/>
                </a:cubicBezTo>
                <a:cubicBezTo>
                  <a:pt x="2134238" y="546368"/>
                  <a:pt x="2017896" y="487936"/>
                  <a:pt x="1887988" y="514022"/>
                </a:cubicBezTo>
                <a:cubicBezTo>
                  <a:pt x="1846250" y="522370"/>
                  <a:pt x="1802427" y="495762"/>
                  <a:pt x="1798252" y="454546"/>
                </a:cubicBezTo>
                <a:cubicBezTo>
                  <a:pt x="1793557" y="421678"/>
                  <a:pt x="1832686" y="407071"/>
                  <a:pt x="1862424" y="396636"/>
                </a:cubicBezTo>
                <a:cubicBezTo>
                  <a:pt x="1938595" y="370028"/>
                  <a:pt x="1999113" y="291250"/>
                  <a:pt x="2096675" y="332987"/>
                </a:cubicBezTo>
                <a:cubicBezTo>
                  <a:pt x="2158237" y="267250"/>
                  <a:pt x="2256320" y="256816"/>
                  <a:pt x="2335621" y="239600"/>
                </a:cubicBezTo>
                <a:cubicBezTo>
                  <a:pt x="2588654" y="185341"/>
                  <a:pt x="2845338" y="143081"/>
                  <a:pt x="3102023" y="107082"/>
                </a:cubicBezTo>
                <a:cubicBezTo>
                  <a:pt x="3270538" y="83605"/>
                  <a:pt x="3444270" y="93518"/>
                  <a:pt x="3611219" y="63780"/>
                </a:cubicBezTo>
                <a:cubicBezTo>
                  <a:pt x="3937814" y="5869"/>
                  <a:pt x="4262322" y="7436"/>
                  <a:pt x="4587352" y="1175"/>
                </a:cubicBezTo>
                <a:cubicBezTo>
                  <a:pt x="4663262" y="-260"/>
                  <a:pt x="4738976" y="-293"/>
                  <a:pt x="4814568" y="604"/>
                </a:cubicBezTo>
                <a:close/>
              </a:path>
            </a:pathLst>
          </a:cu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701A2-AF2D-9948-2EEA-DA678C8815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tint val="75000"/>
                  </a:schemeClr>
                </a:solidFill>
              </a:rPr>
              <a:t>01/11/2024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11F85-9746-D0F2-7803-52C1718B4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AYSS-2024| T.abdelhameid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D9D16-9C05-D3A3-1730-326EB1C12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CE311F1-73D9-094D-AB41-9DEA67D6FFD6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23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847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41364-EA47-288D-C7D1-CF448F8C6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237966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Backup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861F4-D307-BE93-A52E-D7F228A32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01/11/2024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26374-AE37-E1FF-0BCC-A4D7798ED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11F1-73D9-094D-AB41-9DEA67D6FFD6}" type="slidenum">
              <a:rPr lang="en-US" smtClean="0"/>
              <a:t>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65ACD6-FCDC-4185-AA6C-58C984F16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AYSS-2024| T.abdelhameid</a:t>
            </a:r>
          </a:p>
        </p:txBody>
      </p:sp>
    </p:spTree>
    <p:extLst>
      <p:ext uri="{BB962C8B-B14F-4D97-AF65-F5344CB8AC3E}">
        <p14:creationId xmlns:p14="http://schemas.microsoft.com/office/powerpoint/2010/main" val="814730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D23E7-1F13-6FC5-5C92-5BCE0421C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4200"/>
              <a:t>Overview </a:t>
            </a:r>
            <a:r>
              <a:rPr lang="en-GB" sz="4200" b="0" i="0" u="none" strike="noStrike">
                <a:effectLst/>
                <a:latin typeface="-webkit-standard"/>
              </a:rPr>
              <a:t>of Resistive </a:t>
            </a:r>
            <a:r>
              <a:rPr lang="en-GB" sz="4200">
                <a:latin typeface="-webkit-standard"/>
              </a:rPr>
              <a:t>P</a:t>
            </a:r>
            <a:r>
              <a:rPr lang="en-GB" sz="4200" b="0" i="0" u="none" strike="noStrike">
                <a:effectLst/>
                <a:latin typeface="-webkit-standard"/>
              </a:rPr>
              <a:t>late </a:t>
            </a:r>
            <a:r>
              <a:rPr lang="en-GB" sz="4200">
                <a:latin typeface="-webkit-standard"/>
              </a:rPr>
              <a:t>C</a:t>
            </a:r>
            <a:r>
              <a:rPr lang="en-GB" sz="4200" b="0" i="0" u="none" strike="noStrike">
                <a:effectLst/>
                <a:latin typeface="-webkit-standard"/>
              </a:rPr>
              <a:t>hamber (RPC)</a:t>
            </a:r>
            <a:endParaRPr lang="en-US" sz="4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17695-8D0A-3CBC-180F-BD5A23907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lvl="1"/>
            <a:r>
              <a:rPr lang="en-GB" sz="2000" b="0" i="0" u="none" strike="noStrike" dirty="0">
                <a:effectLst/>
                <a:latin typeface="Helvetica" pitchFamily="2" charset="0"/>
              </a:rPr>
              <a:t>It’s one of the gaseous detectors. </a:t>
            </a:r>
          </a:p>
          <a:p>
            <a:pPr lvl="1"/>
            <a:r>
              <a:rPr lang="en-GB" sz="2000" b="0" i="0" u="none" strike="noStrike" dirty="0">
                <a:effectLst/>
                <a:latin typeface="Helvetica" pitchFamily="2" charset="0"/>
              </a:rPr>
              <a:t>Invented in 1981 by R. </a:t>
            </a:r>
            <a:r>
              <a:rPr lang="en-GB" sz="2000" b="0" i="0" u="none" strike="noStrike" dirty="0" err="1">
                <a:effectLst/>
                <a:latin typeface="Helvetica" pitchFamily="2" charset="0"/>
              </a:rPr>
              <a:t>Santonico</a:t>
            </a:r>
            <a:r>
              <a:rPr lang="en-GB" sz="2000" b="0" i="0" u="none" strike="noStrike" dirty="0">
                <a:effectLst/>
                <a:latin typeface="Helvetica" pitchFamily="2" charset="0"/>
              </a:rPr>
              <a:t> and    R. Cardarelli.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effectLst/>
                <a:latin typeface="Helvetica" pitchFamily="2" charset="0"/>
              </a:rPr>
              <a:t>Key component in high-energy physics experiments.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effectLst/>
                <a:latin typeface="Helvetica" pitchFamily="2" charset="0"/>
              </a:rPr>
              <a:t>Used for precise timing and muon detection in cosmic ray studies.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effectLst/>
                <a:latin typeface="Helvetica" pitchFamily="2" charset="0"/>
              </a:rPr>
              <a:t>Fast response enables accurate time-of-flight measurements.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effectLst/>
                <a:latin typeface="Helvetica" pitchFamily="2" charset="0"/>
              </a:rPr>
              <a:t>Affordable and robust, ideal for large-scale experiments.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210AD7-6D40-4489-85EF-FBF1ECB1B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2105201"/>
            <a:ext cx="5458968" cy="264759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464BB-EB2B-B08A-B893-FD76EBE74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01/11/2024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D3714-E51E-CD3F-1518-F140BB29C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11F1-73D9-094D-AB41-9DEA67D6FFD6}" type="slidenum">
              <a:rPr lang="en-US" smtClean="0"/>
              <a:t>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AA1514-BDBA-D333-127E-BA684460C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AYSS-2024| T.abdelhameid</a:t>
            </a:r>
          </a:p>
        </p:txBody>
      </p:sp>
    </p:spTree>
    <p:extLst>
      <p:ext uri="{BB962C8B-B14F-4D97-AF65-F5344CB8AC3E}">
        <p14:creationId xmlns:p14="http://schemas.microsoft.com/office/powerpoint/2010/main" val="840512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ED008-4D6E-423B-A95D-D5FF43744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strike="noStrike" spc="-1" dirty="0">
                <a:latin typeface="Times New Roman"/>
              </a:rPr>
              <a:t>Heed</a:t>
            </a:r>
            <a:r>
              <a:rPr lang="en-US" sz="4400" b="0" strike="noStrike" spc="-1" dirty="0">
                <a:solidFill>
                  <a:srgbClr val="0070C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3200" b="0" strike="noStrike" spc="-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(High Energy </a:t>
            </a:r>
            <a:r>
              <a:rPr lang="en-US" sz="3200" b="0" strike="noStrike" spc="-1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ElectroDynamics</a:t>
            </a:r>
            <a:r>
              <a:rPr lang="en-US" sz="3200" b="0" strike="noStrike" spc="-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)</a:t>
            </a:r>
            <a:endParaRPr lang="en-US" sz="3200" dirty="0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4203C96F-5E04-0EE2-91F5-9AAB19DA36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95950-3F62-0D41-BDAC-F7F4ABEB6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01/11/2024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76DC5-C49F-460F-4E21-DF6DBF95F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11F1-73D9-094D-AB41-9DEA67D6FFD6}" type="slidenum">
              <a:rPr lang="en-US" smtClean="0"/>
              <a:t>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28E800-070D-B450-0122-D984B3ACC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AYSS-2024| T.abdelhameid</a:t>
            </a:r>
          </a:p>
        </p:txBody>
      </p:sp>
    </p:spTree>
    <p:extLst>
      <p:ext uri="{BB962C8B-B14F-4D97-AF65-F5344CB8AC3E}">
        <p14:creationId xmlns:p14="http://schemas.microsoft.com/office/powerpoint/2010/main" val="781541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4D00BC-1C20-909F-75D7-E1E9A76F1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/>
              <a:t>heed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46928-4A3A-691E-B52E-13B2FBBFE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 spc="-1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The</a:t>
            </a:r>
            <a:r>
              <a:rPr lang="en-US" sz="2200" spc="-65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 </a:t>
            </a:r>
            <a:r>
              <a:rPr lang="en-US" sz="2200" spc="-1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relation</a:t>
            </a:r>
            <a:r>
              <a:rPr lang="en-US" sz="2200" spc="-65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 </a:t>
            </a:r>
            <a:r>
              <a:rPr lang="en-US" sz="2200" spc="-1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between</a:t>
            </a:r>
            <a:r>
              <a:rPr lang="en-US" sz="2200" spc="-65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 </a:t>
            </a:r>
            <a:r>
              <a:rPr lang="en-US" sz="2200" spc="-1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the</a:t>
            </a:r>
            <a:r>
              <a:rPr lang="en-US" sz="2200" spc="-65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 </a:t>
            </a:r>
            <a:r>
              <a:rPr lang="en-US" sz="2200" spc="-1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kinetic </a:t>
            </a:r>
            <a:r>
              <a:rPr lang="en-US" sz="220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energy</a:t>
            </a:r>
            <a:r>
              <a:rPr lang="en-US" sz="2200" spc="-75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 </a:t>
            </a:r>
            <a:r>
              <a:rPr lang="en-US" sz="220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of</a:t>
            </a:r>
            <a:r>
              <a:rPr lang="en-US" sz="2200" spc="-75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 </a:t>
            </a:r>
            <a:r>
              <a:rPr lang="en-US" sz="220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the</a:t>
            </a:r>
            <a:r>
              <a:rPr lang="en-US" sz="2200" spc="-75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 </a:t>
            </a:r>
            <a:r>
              <a:rPr lang="en-US" sz="220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incident</a:t>
            </a:r>
            <a:r>
              <a:rPr lang="en-US" sz="2200" spc="-75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 </a:t>
            </a:r>
            <a:r>
              <a:rPr lang="en-US" sz="220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muon</a:t>
            </a:r>
            <a:r>
              <a:rPr lang="en-US" sz="2200" spc="-75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 </a:t>
            </a:r>
            <a:r>
              <a:rPr lang="en-US" sz="220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and</a:t>
            </a:r>
            <a:r>
              <a:rPr lang="en-US" sz="2200" spc="-75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 </a:t>
            </a:r>
            <a:r>
              <a:rPr lang="en-US" sz="220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its</a:t>
            </a:r>
            <a:r>
              <a:rPr lang="en-US" sz="2200" spc="-75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 </a:t>
            </a:r>
            <a:r>
              <a:rPr lang="en-US" sz="220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energy</a:t>
            </a:r>
            <a:r>
              <a:rPr lang="en-US" sz="2200" spc="-75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 </a:t>
            </a:r>
            <a:r>
              <a:rPr lang="en-US" sz="220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loss</a:t>
            </a:r>
            <a:r>
              <a:rPr lang="en-US" sz="2200" spc="-75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 </a:t>
            </a:r>
            <a:r>
              <a:rPr lang="en-US" sz="220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is</a:t>
            </a:r>
            <a:r>
              <a:rPr lang="en-US" sz="2200" spc="-75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 </a:t>
            </a:r>
            <a:r>
              <a:rPr lang="en-US" sz="220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measured</a:t>
            </a:r>
            <a:r>
              <a:rPr lang="en-US" sz="2200" spc="-75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 </a:t>
            </a:r>
            <a:r>
              <a:rPr lang="en-US" sz="220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by heed</a:t>
            </a:r>
            <a:r>
              <a:rPr lang="en-US" sz="2200" spc="-3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 </a:t>
            </a:r>
            <a:r>
              <a:rPr lang="en-US" sz="220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package</a:t>
            </a:r>
            <a:r>
              <a:rPr lang="en-US" sz="2200" spc="-3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 </a:t>
            </a:r>
            <a:endParaRPr lang="en-US" sz="2200"/>
          </a:p>
        </p:txBody>
      </p:sp>
      <p:pic>
        <p:nvPicPr>
          <p:cNvPr id="4" name="Image44" descr="A graph of energy loss&#10;&#10;Description automatically generated">
            <a:extLst>
              <a:ext uri="{FF2B5EF4-FFF2-40B4-BE49-F238E27FC236}">
                <a16:creationId xmlns:a16="http://schemas.microsoft.com/office/drawing/2014/main" id="{61D69441-DBA8-037E-F62C-714FA3FB7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88227" y="640080"/>
            <a:ext cx="5435858" cy="557784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50111D-5F67-A2F9-DABD-7594C08D3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01/11/2024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BD486-D0FD-F40C-F61C-75E4ED93B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11F1-73D9-094D-AB41-9DEA67D6FFD6}" type="slidenum">
              <a:rPr lang="en-US" smtClean="0"/>
              <a:t>27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D30B1A3-4381-12DE-9AC7-7403F5478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AYSS-2024| T.abdelhameid</a:t>
            </a:r>
          </a:p>
        </p:txBody>
      </p:sp>
    </p:spTree>
    <p:extLst>
      <p:ext uri="{BB962C8B-B14F-4D97-AF65-F5344CB8AC3E}">
        <p14:creationId xmlns:p14="http://schemas.microsoft.com/office/powerpoint/2010/main" val="2205669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6794E-DFBB-E6D6-DBB7-D7FA97F3F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1312"/>
            <a:ext cx="3122998" cy="1010264"/>
          </a:xfrm>
        </p:spPr>
        <p:txBody>
          <a:bodyPr anchor="ctr">
            <a:normAutofit/>
          </a:bodyPr>
          <a:lstStyle/>
          <a:p>
            <a:r>
              <a:rPr lang="en-US" dirty="0"/>
              <a:t>Introduction</a:t>
            </a:r>
            <a:endParaRPr lang="en-US" sz="3200" dirty="0"/>
          </a:p>
        </p:txBody>
      </p:sp>
      <p:pic>
        <p:nvPicPr>
          <p:cNvPr id="15" name="Picture 14" descr="An aerial view of a city&#10;&#10;Description automatically generated">
            <a:extLst>
              <a:ext uri="{FF2B5EF4-FFF2-40B4-BE49-F238E27FC236}">
                <a16:creationId xmlns:a16="http://schemas.microsoft.com/office/drawing/2014/main" id="{39AC290F-3927-91E5-9E4B-DC30A0BD8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228" y="2396003"/>
            <a:ext cx="9653428" cy="3354566"/>
          </a:xfrm>
          <a:prstGeom prst="rect">
            <a:avLst/>
          </a:prstGeom>
        </p:spPr>
      </p:pic>
      <p:pic>
        <p:nvPicPr>
          <p:cNvPr id="21" name="Picture 20" descr="A diagram of a machine&#10;&#10;Description automatically generated">
            <a:extLst>
              <a:ext uri="{FF2B5EF4-FFF2-40B4-BE49-F238E27FC236}">
                <a16:creationId xmlns:a16="http://schemas.microsoft.com/office/drawing/2014/main" id="{35E995F4-BEB6-6D57-30DB-3BC974E1A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530" y="1639245"/>
            <a:ext cx="2983427" cy="1559080"/>
          </a:xfrm>
          <a:prstGeom prst="rect">
            <a:avLst/>
          </a:prstGeom>
        </p:spPr>
      </p:pic>
      <p:pic>
        <p:nvPicPr>
          <p:cNvPr id="23" name="Picture 22" descr="A diagram of a machine&#10;&#10;Description automatically generated">
            <a:extLst>
              <a:ext uri="{FF2B5EF4-FFF2-40B4-BE49-F238E27FC236}">
                <a16:creationId xmlns:a16="http://schemas.microsoft.com/office/drawing/2014/main" id="{5F2BC11A-B0A8-2927-4E3B-2ADDA9DDC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246" y="1639245"/>
            <a:ext cx="2250886" cy="1578980"/>
          </a:xfrm>
          <a:prstGeom prst="rect">
            <a:avLst/>
          </a:prstGeom>
        </p:spPr>
      </p:pic>
      <p:pic>
        <p:nvPicPr>
          <p:cNvPr id="25" name="Picture 24" descr="A diagram of a machine&#10;&#10;Description automatically generated">
            <a:extLst>
              <a:ext uri="{FF2B5EF4-FFF2-40B4-BE49-F238E27FC236}">
                <a16:creationId xmlns:a16="http://schemas.microsoft.com/office/drawing/2014/main" id="{44B5668F-AB7D-4AC5-BFBC-0499F7421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052" y="3679768"/>
            <a:ext cx="2741766" cy="1529420"/>
          </a:xfrm>
          <a:prstGeom prst="rect">
            <a:avLst/>
          </a:prstGeom>
        </p:spPr>
      </p:pic>
      <p:pic>
        <p:nvPicPr>
          <p:cNvPr id="27" name="Picture 26" descr="A diagram of a machine&#10;&#10;Description automatically generated">
            <a:extLst>
              <a:ext uri="{FF2B5EF4-FFF2-40B4-BE49-F238E27FC236}">
                <a16:creationId xmlns:a16="http://schemas.microsoft.com/office/drawing/2014/main" id="{C7885B45-B64F-17D1-B7FA-64CBBEA738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08" y="3817437"/>
            <a:ext cx="2741766" cy="195579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94F1A2-F101-ADD6-E916-C0521605D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E389-3A18-104E-BEF3-6F761CE70431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4EFC0F-DCCE-555B-3479-067F866DCA8C}"/>
              </a:ext>
            </a:extLst>
          </p:cNvPr>
          <p:cNvSpPr txBox="1"/>
          <p:nvPr/>
        </p:nvSpPr>
        <p:spPr>
          <a:xfrm>
            <a:off x="4170064" y="768599"/>
            <a:ext cx="62923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/>
              <a:t>Large Hadron Collider (LHC)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BB054F-AA03-4E85-53F1-AB423D56345B}"/>
              </a:ext>
            </a:extLst>
          </p:cNvPr>
          <p:cNvSpPr txBox="1"/>
          <p:nvPr/>
        </p:nvSpPr>
        <p:spPr>
          <a:xfrm>
            <a:off x="9760767" y="1402129"/>
            <a:ext cx="21600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P-P collision</a:t>
            </a:r>
          </a:p>
          <a:p>
            <a:r>
              <a:rPr lang="en-US" sz="2000" b="1" dirty="0"/>
              <a:t>Luminosity of            1* </a:t>
            </a:r>
            <a:r>
              <a:rPr lang="en-GB" sz="2000" b="1" dirty="0">
                <a:effectLst/>
                <a:latin typeface="LMRoman12"/>
              </a:rPr>
              <a:t>10</a:t>
            </a:r>
            <a:r>
              <a:rPr lang="en-GB" sz="2000" b="1" baseline="30000" dirty="0">
                <a:effectLst/>
                <a:latin typeface="LMRoman9"/>
              </a:rPr>
              <a:t>34 </a:t>
            </a:r>
            <a:r>
              <a:rPr lang="en-GB" sz="2000" b="1" dirty="0">
                <a:effectLst/>
                <a:latin typeface="LMMathItalic12"/>
              </a:rPr>
              <a:t>cm</a:t>
            </a:r>
            <a:r>
              <a:rPr lang="en-GB" sz="2000" b="1" baseline="30000" dirty="0">
                <a:effectLst/>
                <a:latin typeface="LMMathSymbols9"/>
              </a:rPr>
              <a:t>−</a:t>
            </a:r>
            <a:r>
              <a:rPr lang="en-GB" sz="2000" b="1" baseline="30000" dirty="0">
                <a:effectLst/>
                <a:latin typeface="LMRoman9"/>
              </a:rPr>
              <a:t>2</a:t>
            </a:r>
            <a:r>
              <a:rPr lang="en-GB" sz="2000" b="1" dirty="0">
                <a:effectLst/>
                <a:latin typeface="LMRoman9"/>
              </a:rPr>
              <a:t> </a:t>
            </a:r>
            <a:r>
              <a:rPr lang="en-GB" sz="2000" b="1" dirty="0">
                <a:effectLst/>
                <a:latin typeface="LMMathItalic12"/>
              </a:rPr>
              <a:t>s</a:t>
            </a:r>
            <a:r>
              <a:rPr lang="en-GB" sz="2000" b="1" baseline="30000" dirty="0">
                <a:effectLst/>
                <a:latin typeface="LMMathSymbols9"/>
              </a:rPr>
              <a:t>−</a:t>
            </a:r>
            <a:r>
              <a:rPr lang="en-GB" sz="2000" b="1" baseline="30000" dirty="0">
                <a:effectLst/>
                <a:latin typeface="LMRoman9"/>
              </a:rPr>
              <a:t>1 </a:t>
            </a:r>
            <a:endParaRPr lang="en-GB" sz="2000" b="1" baseline="30000" dirty="0"/>
          </a:p>
          <a:p>
            <a:endParaRPr lang="en-US" sz="20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1ED64-E569-5289-8E23-D6BC78223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01/11/2024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04B4473-E274-FF36-0AE9-A0BCACABD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AYSS-2024| T.abdelhameid</a:t>
            </a:r>
          </a:p>
        </p:txBody>
      </p:sp>
    </p:spTree>
    <p:extLst>
      <p:ext uri="{BB962C8B-B14F-4D97-AF65-F5344CB8AC3E}">
        <p14:creationId xmlns:p14="http://schemas.microsoft.com/office/powerpoint/2010/main" val="266641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" name="Rectangle 152">
            <a:extLst>
              <a:ext uri="{FF2B5EF4-FFF2-40B4-BE49-F238E27FC236}">
                <a16:creationId xmlns:a16="http://schemas.microsoft.com/office/drawing/2014/main" id="{F83B1BEA-1159-4AE5-AD9B-9440E5189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Shape 1"/>
          <p:cNvSpPr txBox="1"/>
          <p:nvPr/>
        </p:nvSpPr>
        <p:spPr>
          <a:xfrm>
            <a:off x="630936" y="381000"/>
            <a:ext cx="3419856" cy="2003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97934">
              <a:lnSpc>
                <a:spcPct val="90000"/>
              </a:lnSpc>
              <a:spcBef>
                <a:spcPct val="0"/>
              </a:spcBef>
              <a:spcAft>
                <a:spcPts val="1282"/>
              </a:spcAft>
              <a:buClr>
                <a:srgbClr val="EF2929"/>
              </a:buClr>
              <a:buSzPct val="45000"/>
            </a:pPr>
            <a:r>
              <a:rPr lang="en-US" sz="3700" b="1" kern="1200" spc="-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Compact Muon Solenoid (CMS) </a:t>
            </a:r>
            <a:endParaRPr lang="en-US" sz="3700" kern="1200" spc="-1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5" name="sketch line">
            <a:extLst>
              <a:ext uri="{FF2B5EF4-FFF2-40B4-BE49-F238E27FC236}">
                <a16:creationId xmlns:a16="http://schemas.microsoft.com/office/drawing/2014/main" id="{5D50C310-510F-45B8-81D2-BE905D5C6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570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extShape 2"/>
          <p:cNvSpPr txBox="1"/>
          <p:nvPr/>
        </p:nvSpPr>
        <p:spPr>
          <a:xfrm>
            <a:off x="4654295" y="381000"/>
            <a:ext cx="6894576" cy="2003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91738" indent="-228600">
              <a:lnSpc>
                <a:spcPct val="90000"/>
              </a:lnSpc>
              <a:spcBef>
                <a:spcPts val="1285"/>
              </a:spcBef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1700" i="1" spc="-1"/>
              <a:t>Tracker</a:t>
            </a:r>
            <a:endParaRPr lang="en-US" sz="1700" spc="-1"/>
          </a:p>
          <a:p>
            <a:pPr marL="391738" indent="-228600">
              <a:lnSpc>
                <a:spcPct val="90000"/>
              </a:lnSpc>
              <a:spcBef>
                <a:spcPts val="1285"/>
              </a:spcBef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1700" i="1" spc="-1"/>
              <a:t>Electromagnetic Calorimeter (ECAL)</a:t>
            </a:r>
            <a:endParaRPr lang="en-US" sz="1700" spc="-1"/>
          </a:p>
          <a:p>
            <a:pPr marL="391738" indent="-228600">
              <a:lnSpc>
                <a:spcPct val="90000"/>
              </a:lnSpc>
              <a:spcBef>
                <a:spcPts val="1285"/>
              </a:spcBef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1700" i="1" spc="-1"/>
              <a:t>Hadronic Calorimeter (HCAL)</a:t>
            </a:r>
            <a:endParaRPr lang="en-US" sz="1700" spc="-1"/>
          </a:p>
          <a:p>
            <a:pPr marL="391738" indent="-228600">
              <a:lnSpc>
                <a:spcPct val="90000"/>
              </a:lnSpc>
              <a:spcBef>
                <a:spcPts val="1285"/>
              </a:spcBef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1700" i="1" spc="-1"/>
              <a:t>Magnet</a:t>
            </a:r>
            <a:endParaRPr lang="en-US" sz="1700" spc="-1"/>
          </a:p>
          <a:p>
            <a:pPr marL="391738" indent="-228600">
              <a:lnSpc>
                <a:spcPct val="90000"/>
              </a:lnSpc>
              <a:spcBef>
                <a:spcPts val="1285"/>
              </a:spcBef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1700" i="1" spc="-1"/>
              <a:t>Muon detectors</a:t>
            </a:r>
            <a:endParaRPr lang="en-US" sz="1700" spc="-1"/>
          </a:p>
        </p:txBody>
      </p:sp>
      <p:pic>
        <p:nvPicPr>
          <p:cNvPr id="2" name="Picture 1" descr="A picture containing screenshot, diagram&#10;&#10;Description automatically generated">
            <a:extLst>
              <a:ext uri="{FF2B5EF4-FFF2-40B4-BE49-F238E27FC236}">
                <a16:creationId xmlns:a16="http://schemas.microsoft.com/office/drawing/2014/main" id="{1D02939E-6CAA-AC3C-0C26-BD7FB590A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7" r="9714" b="2"/>
          <a:stretch/>
        </p:blipFill>
        <p:spPr>
          <a:xfrm>
            <a:off x="161933" y="2668691"/>
            <a:ext cx="6230866" cy="4189309"/>
          </a:xfrm>
          <a:custGeom>
            <a:avLst/>
            <a:gdLst/>
            <a:ahLst/>
            <a:cxnLst/>
            <a:rect l="l" t="t" r="r" b="b"/>
            <a:pathLst>
              <a:path w="6005375" h="4189309">
                <a:moveTo>
                  <a:pt x="5422311" y="873"/>
                </a:moveTo>
                <a:cubicBezTo>
                  <a:pt x="5467738" y="-1249"/>
                  <a:pt x="5513346" y="499"/>
                  <a:pt x="5558643" y="6137"/>
                </a:cubicBezTo>
                <a:cubicBezTo>
                  <a:pt x="5633356" y="13367"/>
                  <a:pt x="5708323" y="18441"/>
                  <a:pt x="5783036" y="26052"/>
                </a:cubicBezTo>
                <a:cubicBezTo>
                  <a:pt x="5816269" y="29477"/>
                  <a:pt x="5849884" y="16792"/>
                  <a:pt x="5882612" y="28462"/>
                </a:cubicBezTo>
                <a:cubicBezTo>
                  <a:pt x="5909726" y="38166"/>
                  <a:pt x="5937089" y="43856"/>
                  <a:pt x="5964555" y="46416"/>
                </a:cubicBezTo>
                <a:lnTo>
                  <a:pt x="5997178" y="46088"/>
                </a:lnTo>
                <a:lnTo>
                  <a:pt x="5995170" y="275470"/>
                </a:lnTo>
                <a:cubicBezTo>
                  <a:pt x="5993432" y="411056"/>
                  <a:pt x="5993035" y="546624"/>
                  <a:pt x="5999656" y="682159"/>
                </a:cubicBezTo>
                <a:cubicBezTo>
                  <a:pt x="6009854" y="891918"/>
                  <a:pt x="6003364" y="1101545"/>
                  <a:pt x="5999656" y="1311172"/>
                </a:cubicBezTo>
                <a:cubicBezTo>
                  <a:pt x="5992506" y="1713210"/>
                  <a:pt x="6003364" y="2114718"/>
                  <a:pt x="5998730" y="2516227"/>
                </a:cubicBezTo>
                <a:cubicBezTo>
                  <a:pt x="5996744" y="2694204"/>
                  <a:pt x="5998994" y="2871916"/>
                  <a:pt x="6003364" y="3049893"/>
                </a:cubicBezTo>
                <a:cubicBezTo>
                  <a:pt x="6009720" y="3304015"/>
                  <a:pt x="5999922" y="3558268"/>
                  <a:pt x="5989196" y="3812257"/>
                </a:cubicBezTo>
                <a:cubicBezTo>
                  <a:pt x="5985594" y="3882097"/>
                  <a:pt x="5984646" y="3952020"/>
                  <a:pt x="5986348" y="4021878"/>
                </a:cubicBezTo>
                <a:lnTo>
                  <a:pt x="5996786" y="4189309"/>
                </a:lnTo>
                <a:lnTo>
                  <a:pt x="0" y="4189309"/>
                </a:lnTo>
                <a:lnTo>
                  <a:pt x="0" y="27247"/>
                </a:lnTo>
                <a:lnTo>
                  <a:pt x="495" y="27408"/>
                </a:lnTo>
                <a:cubicBezTo>
                  <a:pt x="5176" y="27551"/>
                  <a:pt x="10686" y="26465"/>
                  <a:pt x="17314" y="23896"/>
                </a:cubicBezTo>
                <a:cubicBezTo>
                  <a:pt x="33823" y="19050"/>
                  <a:pt x="50862" y="16234"/>
                  <a:pt x="68053" y="15524"/>
                </a:cubicBezTo>
                <a:cubicBezTo>
                  <a:pt x="200481" y="-1093"/>
                  <a:pt x="333037" y="3346"/>
                  <a:pt x="466100" y="8801"/>
                </a:cubicBezTo>
                <a:cubicBezTo>
                  <a:pt x="697850" y="18187"/>
                  <a:pt x="929854" y="29096"/>
                  <a:pt x="1161985" y="25798"/>
                </a:cubicBezTo>
                <a:cubicBezTo>
                  <a:pt x="1397540" y="22373"/>
                  <a:pt x="1632588" y="29604"/>
                  <a:pt x="1867890" y="39117"/>
                </a:cubicBezTo>
                <a:cubicBezTo>
                  <a:pt x="1971017" y="43050"/>
                  <a:pt x="2074779" y="46982"/>
                  <a:pt x="2176256" y="17680"/>
                </a:cubicBezTo>
                <a:cubicBezTo>
                  <a:pt x="2199190" y="12314"/>
                  <a:pt x="2223101" y="12834"/>
                  <a:pt x="2245769" y="19202"/>
                </a:cubicBezTo>
                <a:cubicBezTo>
                  <a:pt x="2359678" y="45713"/>
                  <a:pt x="2474221" y="53578"/>
                  <a:pt x="2589398" y="27447"/>
                </a:cubicBezTo>
                <a:cubicBezTo>
                  <a:pt x="2721802" y="-1220"/>
                  <a:pt x="2858087" y="-7347"/>
                  <a:pt x="2992519" y="9308"/>
                </a:cubicBezTo>
                <a:cubicBezTo>
                  <a:pt x="3115435" y="23008"/>
                  <a:pt x="3238984" y="37849"/>
                  <a:pt x="3362153" y="26813"/>
                </a:cubicBezTo>
                <a:cubicBezTo>
                  <a:pt x="3556737" y="9308"/>
                  <a:pt x="3751067" y="24530"/>
                  <a:pt x="3945651" y="29223"/>
                </a:cubicBezTo>
                <a:cubicBezTo>
                  <a:pt x="4010343" y="30745"/>
                  <a:pt x="4075416" y="44064"/>
                  <a:pt x="4139727" y="32141"/>
                </a:cubicBezTo>
                <a:cubicBezTo>
                  <a:pt x="4241079" y="13367"/>
                  <a:pt x="4341288" y="20597"/>
                  <a:pt x="4442766" y="31126"/>
                </a:cubicBezTo>
                <a:cubicBezTo>
                  <a:pt x="4637096" y="51422"/>
                  <a:pt x="4831299" y="61189"/>
                  <a:pt x="5024742" y="23134"/>
                </a:cubicBezTo>
                <a:cubicBezTo>
                  <a:pt x="5084742" y="11211"/>
                  <a:pt x="5144359" y="4361"/>
                  <a:pt x="5205373" y="20344"/>
                </a:cubicBezTo>
                <a:cubicBezTo>
                  <a:pt x="5232315" y="26496"/>
                  <a:pt x="5260361" y="25976"/>
                  <a:pt x="5287062" y="18822"/>
                </a:cubicBezTo>
                <a:cubicBezTo>
                  <a:pt x="5331637" y="8985"/>
                  <a:pt x="5376883" y="2995"/>
                  <a:pt x="5422311" y="873"/>
                </a:cubicBezTo>
                <a:close/>
              </a:path>
            </a:pathLst>
          </a:custGeom>
        </p:spPr>
      </p:pic>
      <p:pic>
        <p:nvPicPr>
          <p:cNvPr id="4" name="Picture 3" descr="A picture containing art, indoor, fisheye, panorama&#10;&#10;Description automatically generated">
            <a:extLst>
              <a:ext uri="{FF2B5EF4-FFF2-40B4-BE49-F238E27FC236}">
                <a16:creationId xmlns:a16="http://schemas.microsoft.com/office/drawing/2014/main" id="{20334A90-F281-CCE6-BF3B-17170D313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6" r="11232" b="-1"/>
          <a:stretch/>
        </p:blipFill>
        <p:spPr>
          <a:xfrm>
            <a:off x="6257925" y="2657872"/>
            <a:ext cx="5934068" cy="4200116"/>
          </a:xfrm>
          <a:custGeom>
            <a:avLst/>
            <a:gdLst/>
            <a:ahLst/>
            <a:cxnLst/>
            <a:rect l="l" t="t" r="r" b="b"/>
            <a:pathLst>
              <a:path w="6006950" h="4200116">
                <a:moveTo>
                  <a:pt x="1035902" y="878"/>
                </a:moveTo>
                <a:cubicBezTo>
                  <a:pt x="1135908" y="5076"/>
                  <a:pt x="1234824" y="23223"/>
                  <a:pt x="1334526" y="31024"/>
                </a:cubicBezTo>
                <a:cubicBezTo>
                  <a:pt x="1429408" y="38508"/>
                  <a:pt x="1524290" y="49417"/>
                  <a:pt x="1619679" y="34449"/>
                </a:cubicBezTo>
                <a:cubicBezTo>
                  <a:pt x="1713242" y="21726"/>
                  <a:pt x="1807870" y="18745"/>
                  <a:pt x="1902041" y="25570"/>
                </a:cubicBezTo>
                <a:cubicBezTo>
                  <a:pt x="2006183" y="30770"/>
                  <a:pt x="2110071" y="48021"/>
                  <a:pt x="2214847" y="33561"/>
                </a:cubicBezTo>
                <a:cubicBezTo>
                  <a:pt x="2228052" y="32216"/>
                  <a:pt x="2241384" y="33954"/>
                  <a:pt x="2253790" y="38635"/>
                </a:cubicBezTo>
                <a:cubicBezTo>
                  <a:pt x="2294520" y="52169"/>
                  <a:pt x="2338397" y="53007"/>
                  <a:pt x="2379622" y="41045"/>
                </a:cubicBezTo>
                <a:cubicBezTo>
                  <a:pt x="2431756" y="27168"/>
                  <a:pt x="2486503" y="26254"/>
                  <a:pt x="2539069" y="38381"/>
                </a:cubicBezTo>
                <a:cubicBezTo>
                  <a:pt x="2617207" y="55379"/>
                  <a:pt x="2695598" y="72123"/>
                  <a:pt x="2776908" y="58169"/>
                </a:cubicBezTo>
                <a:cubicBezTo>
                  <a:pt x="2824222" y="50178"/>
                  <a:pt x="2868111" y="30770"/>
                  <a:pt x="2914791" y="21637"/>
                </a:cubicBezTo>
                <a:cubicBezTo>
                  <a:pt x="3049249" y="-4620"/>
                  <a:pt x="3184976" y="3244"/>
                  <a:pt x="3320703" y="12124"/>
                </a:cubicBezTo>
                <a:cubicBezTo>
                  <a:pt x="3453259" y="20876"/>
                  <a:pt x="3585179" y="38888"/>
                  <a:pt x="3718496" y="36225"/>
                </a:cubicBezTo>
                <a:cubicBezTo>
                  <a:pt x="3746884" y="36440"/>
                  <a:pt x="3775210" y="38812"/>
                  <a:pt x="3803230" y="43328"/>
                </a:cubicBezTo>
                <a:cubicBezTo>
                  <a:pt x="3907245" y="57028"/>
                  <a:pt x="4011767" y="69966"/>
                  <a:pt x="4114640" y="42313"/>
                </a:cubicBezTo>
                <a:cubicBezTo>
                  <a:pt x="4206871" y="17312"/>
                  <a:pt x="4303111" y="10677"/>
                  <a:pt x="4397891" y="22779"/>
                </a:cubicBezTo>
                <a:cubicBezTo>
                  <a:pt x="4522696" y="39130"/>
                  <a:pt x="4648846" y="42707"/>
                  <a:pt x="4774374" y="33434"/>
                </a:cubicBezTo>
                <a:cubicBezTo>
                  <a:pt x="4813773" y="29515"/>
                  <a:pt x="4853387" y="28107"/>
                  <a:pt x="4892977" y="29248"/>
                </a:cubicBezTo>
                <a:cubicBezTo>
                  <a:pt x="5181681" y="42440"/>
                  <a:pt x="5471273" y="25062"/>
                  <a:pt x="5759471" y="55759"/>
                </a:cubicBezTo>
                <a:cubicBezTo>
                  <a:pt x="5805028" y="61131"/>
                  <a:pt x="5850896" y="61524"/>
                  <a:pt x="5896277" y="57017"/>
                </a:cubicBezTo>
                <a:lnTo>
                  <a:pt x="6006950" y="33749"/>
                </a:lnTo>
                <a:lnTo>
                  <a:pt x="6006950" y="4200116"/>
                </a:lnTo>
                <a:lnTo>
                  <a:pt x="13501" y="4200116"/>
                </a:lnTo>
                <a:lnTo>
                  <a:pt x="28554" y="3862213"/>
                </a:lnTo>
                <a:cubicBezTo>
                  <a:pt x="30457" y="3736758"/>
                  <a:pt x="27411" y="3611386"/>
                  <a:pt x="15626" y="3486312"/>
                </a:cubicBezTo>
                <a:cubicBezTo>
                  <a:pt x="-847" y="3333707"/>
                  <a:pt x="-4304" y="3179990"/>
                  <a:pt x="5296" y="3026802"/>
                </a:cubicBezTo>
                <a:cubicBezTo>
                  <a:pt x="11786" y="2939137"/>
                  <a:pt x="18539" y="2851472"/>
                  <a:pt x="22776" y="2763676"/>
                </a:cubicBezTo>
                <a:cubicBezTo>
                  <a:pt x="28180" y="2638786"/>
                  <a:pt x="25173" y="2513673"/>
                  <a:pt x="13771" y="2389181"/>
                </a:cubicBezTo>
                <a:cubicBezTo>
                  <a:pt x="4237" y="2294247"/>
                  <a:pt x="3177" y="2198663"/>
                  <a:pt x="10593" y="2103543"/>
                </a:cubicBezTo>
                <a:cubicBezTo>
                  <a:pt x="25690" y="1941590"/>
                  <a:pt x="9931" y="1779636"/>
                  <a:pt x="5032" y="1617814"/>
                </a:cubicBezTo>
                <a:cubicBezTo>
                  <a:pt x="-3577" y="1320125"/>
                  <a:pt x="20393" y="1022570"/>
                  <a:pt x="9666" y="724882"/>
                </a:cubicBezTo>
                <a:cubicBezTo>
                  <a:pt x="3841" y="577627"/>
                  <a:pt x="16420" y="430504"/>
                  <a:pt x="9666" y="283249"/>
                </a:cubicBezTo>
                <a:cubicBezTo>
                  <a:pt x="6885" y="230875"/>
                  <a:pt x="4568" y="178502"/>
                  <a:pt x="3409" y="126111"/>
                </a:cubicBezTo>
                <a:lnTo>
                  <a:pt x="3819" y="33427"/>
                </a:lnTo>
                <a:lnTo>
                  <a:pt x="31797" y="28723"/>
                </a:lnTo>
                <a:cubicBezTo>
                  <a:pt x="147177" y="14068"/>
                  <a:pt x="264046" y="13354"/>
                  <a:pt x="379873" y="26711"/>
                </a:cubicBezTo>
                <a:cubicBezTo>
                  <a:pt x="443931" y="35083"/>
                  <a:pt x="508243" y="47768"/>
                  <a:pt x="573442" y="35083"/>
                </a:cubicBezTo>
                <a:cubicBezTo>
                  <a:pt x="579581" y="33992"/>
                  <a:pt x="585759" y="36757"/>
                  <a:pt x="589044" y="42060"/>
                </a:cubicBezTo>
                <a:cubicBezTo>
                  <a:pt x="621264" y="81382"/>
                  <a:pt x="663123" y="80114"/>
                  <a:pt x="705871" y="67429"/>
                </a:cubicBezTo>
                <a:cubicBezTo>
                  <a:pt x="733929" y="58740"/>
                  <a:pt x="761430" y="48326"/>
                  <a:pt x="788194" y="36225"/>
                </a:cubicBezTo>
                <a:cubicBezTo>
                  <a:pt x="835052" y="16792"/>
                  <a:pt x="884827" y="5299"/>
                  <a:pt x="935464" y="2230"/>
                </a:cubicBezTo>
                <a:cubicBezTo>
                  <a:pt x="969111" y="-370"/>
                  <a:pt x="1002567" y="-521"/>
                  <a:pt x="1035902" y="878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extShape 1"/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spc="-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Motion of charged particle inside CMS </a:t>
            </a:r>
          </a:p>
        </p:txBody>
      </p:sp>
      <p:pic>
        <p:nvPicPr>
          <p:cNvPr id="143" name="Picture 142"/>
          <p:cNvPicPr/>
          <p:nvPr/>
        </p:nvPicPr>
        <p:blipFill>
          <a:blip r:embed="rId2"/>
          <a:stretch/>
        </p:blipFill>
        <p:spPr>
          <a:xfrm>
            <a:off x="4777316" y="980308"/>
            <a:ext cx="6780700" cy="48950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ED166-D7E9-3852-E852-19E0B039E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639520"/>
            <a:ext cx="4282027" cy="1719072"/>
          </a:xfrm>
        </p:spPr>
        <p:txBody>
          <a:bodyPr anchor="b">
            <a:normAutofit/>
          </a:bodyPr>
          <a:lstStyle/>
          <a:p>
            <a:r>
              <a:rPr lang="en-US" dirty="0"/>
              <a:t>Quadrant CMS Cross Section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2DA14C-20F3-04A6-B693-07D96F9BF19C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43278" y="2807208"/>
            <a:ext cx="3416658" cy="3410712"/>
          </a:xfrm>
        </p:spPr>
        <p:txBody>
          <a:bodyPr anchor="t">
            <a:normAutofit/>
          </a:bodyPr>
          <a:lstStyle/>
          <a:p>
            <a:pPr marL="432000" indent="-324000"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2200" b="1" strike="noStrike" spc="-1" dirty="0">
                <a:solidFill>
                  <a:srgbClr val="FFC000"/>
                </a:solidFill>
                <a:highlight>
                  <a:srgbClr val="FFFFFF"/>
                </a:highlight>
                <a:latin typeface="Times New Roman"/>
                <a:ea typeface="Arial"/>
              </a:rPr>
              <a:t>Drift Tubes (DTs)</a:t>
            </a:r>
            <a:endParaRPr lang="en-US" sz="2200" spc="-1" dirty="0">
              <a:solidFill>
                <a:srgbClr val="FFC000"/>
              </a:solidFill>
              <a:highlight>
                <a:srgbClr val="FFFFFF"/>
              </a:highlight>
              <a:latin typeface="Noto Sans"/>
            </a:endParaRPr>
          </a:p>
          <a:p>
            <a:pPr marL="432000" indent="-324000"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2200" b="1" strike="noStrike" spc="-1" dirty="0">
                <a:solidFill>
                  <a:schemeClr val="accent3">
                    <a:lumMod val="40000"/>
                    <a:lumOff val="60000"/>
                  </a:schemeClr>
                </a:solidFill>
                <a:highlight>
                  <a:srgbClr val="FFFFFF"/>
                </a:highlight>
                <a:latin typeface="Times New Roman"/>
                <a:ea typeface="Arial"/>
              </a:rPr>
              <a:t>Cathode Strip Chambers (CSCs)</a:t>
            </a:r>
            <a:endParaRPr lang="en-US" sz="2200" b="0" strike="noStrike" spc="-1" dirty="0">
              <a:solidFill>
                <a:schemeClr val="accent3">
                  <a:lumMod val="40000"/>
                  <a:lumOff val="60000"/>
                </a:schemeClr>
              </a:solidFill>
              <a:latin typeface="Noto Sans"/>
            </a:endParaRPr>
          </a:p>
          <a:p>
            <a:pPr marL="432000" indent="-324000"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2200" b="1" strike="noStrike" spc="-1" dirty="0">
                <a:solidFill>
                  <a:schemeClr val="tx2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/>
                <a:ea typeface="Arial"/>
              </a:rPr>
              <a:t>Resistive Plate Chambers (RPCs)</a:t>
            </a:r>
            <a:endParaRPr lang="en-US" sz="2200" spc="-1" dirty="0">
              <a:solidFill>
                <a:schemeClr val="tx2">
                  <a:lumMod val="75000"/>
                  <a:lumOff val="25000"/>
                </a:schemeClr>
              </a:solidFill>
              <a:highlight>
                <a:srgbClr val="FFFFFF"/>
              </a:highlight>
              <a:latin typeface="Noto Sans"/>
              <a:ea typeface="Arial"/>
            </a:endParaRPr>
          </a:p>
          <a:p>
            <a:pPr marL="432000" indent="-324000"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 Electron Multiplier (GEM)</a:t>
            </a:r>
          </a:p>
        </p:txBody>
      </p:sp>
      <p:pic>
        <p:nvPicPr>
          <p:cNvPr id="5" name="Picture 4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727F8F15-A9BF-9EE5-077C-E92E22174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495959"/>
            <a:ext cx="6903720" cy="386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58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804CCDD-88C7-4B43-A381-F2D8DAF62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BC0ED8-A0E5-5932-6F7D-38A88E8EB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4"/>
            <a:ext cx="5221224" cy="2066544"/>
          </a:xfrm>
        </p:spPr>
        <p:txBody>
          <a:bodyPr anchor="b">
            <a:normAutofit/>
          </a:bodyPr>
          <a:lstStyle/>
          <a:p>
            <a:r>
              <a:rPr lang="en-GB" sz="4600" i="0" u="none" strike="noStrike">
                <a:effectLst/>
              </a:rPr>
              <a:t>Resistive plate chamber (RPC) composition </a:t>
            </a:r>
            <a:endParaRPr lang="en-US" sz="46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EA690A-D697-10BF-2361-FCF9103A87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918" r="-2" b="12878"/>
          <a:stretch/>
        </p:blipFill>
        <p:spPr>
          <a:xfrm>
            <a:off x="6394317" y="4"/>
            <a:ext cx="2757736" cy="2524633"/>
          </a:xfrm>
          <a:custGeom>
            <a:avLst/>
            <a:gdLst/>
            <a:ahLst/>
            <a:cxnLst/>
            <a:rect l="l" t="t" r="r" b="b"/>
            <a:pathLst>
              <a:path w="2757736" h="2524633">
                <a:moveTo>
                  <a:pt x="21123" y="0"/>
                </a:moveTo>
                <a:lnTo>
                  <a:pt x="2731055" y="0"/>
                </a:lnTo>
                <a:lnTo>
                  <a:pt x="2730838" y="5093"/>
                </a:lnTo>
                <a:cubicBezTo>
                  <a:pt x="2730487" y="45377"/>
                  <a:pt x="2732295" y="85646"/>
                  <a:pt x="2738658" y="125789"/>
                </a:cubicBezTo>
                <a:cubicBezTo>
                  <a:pt x="2756621" y="238377"/>
                  <a:pt x="2761924" y="352450"/>
                  <a:pt x="2754463" y="466085"/>
                </a:cubicBezTo>
                <a:cubicBezTo>
                  <a:pt x="2744150" y="620982"/>
                  <a:pt x="2730085" y="775628"/>
                  <a:pt x="2725799" y="930904"/>
                </a:cubicBezTo>
                <a:cubicBezTo>
                  <a:pt x="2721780" y="1082146"/>
                  <a:pt x="2734774" y="1233389"/>
                  <a:pt x="2744685" y="1383875"/>
                </a:cubicBezTo>
                <a:cubicBezTo>
                  <a:pt x="2759152" y="1603429"/>
                  <a:pt x="2748838" y="1823108"/>
                  <a:pt x="2739863" y="2042788"/>
                </a:cubicBezTo>
                <a:cubicBezTo>
                  <a:pt x="2736448" y="2125925"/>
                  <a:pt x="2737930" y="2209061"/>
                  <a:pt x="2740205" y="2292197"/>
                </a:cubicBezTo>
                <a:lnTo>
                  <a:pt x="2744484" y="2501376"/>
                </a:lnTo>
                <a:lnTo>
                  <a:pt x="2513574" y="2517337"/>
                </a:lnTo>
                <a:cubicBezTo>
                  <a:pt x="2415696" y="2521959"/>
                  <a:pt x="2317754" y="2524358"/>
                  <a:pt x="2219717" y="2524288"/>
                </a:cubicBezTo>
                <a:cubicBezTo>
                  <a:pt x="2139473" y="2526009"/>
                  <a:pt x="2059213" y="2521297"/>
                  <a:pt x="1979578" y="2510176"/>
                </a:cubicBezTo>
                <a:cubicBezTo>
                  <a:pt x="1865287" y="2491406"/>
                  <a:pt x="1749852" y="2477294"/>
                  <a:pt x="1633783" y="2489008"/>
                </a:cubicBezTo>
                <a:cubicBezTo>
                  <a:pt x="1553779" y="2497192"/>
                  <a:pt x="1473902" y="2501991"/>
                  <a:pt x="1393517" y="2501709"/>
                </a:cubicBezTo>
                <a:cubicBezTo>
                  <a:pt x="1208744" y="2501709"/>
                  <a:pt x="1023847" y="2500016"/>
                  <a:pt x="839074" y="2503543"/>
                </a:cubicBezTo>
                <a:cubicBezTo>
                  <a:pt x="674622" y="2506648"/>
                  <a:pt x="510804" y="2513421"/>
                  <a:pt x="346224" y="2496346"/>
                </a:cubicBezTo>
                <a:cubicBezTo>
                  <a:pt x="285491" y="2490066"/>
                  <a:pt x="224679" y="2485859"/>
                  <a:pt x="163814" y="2483127"/>
                </a:cubicBezTo>
                <a:lnTo>
                  <a:pt x="18517" y="2479653"/>
                </a:lnTo>
                <a:lnTo>
                  <a:pt x="18260" y="2465175"/>
                </a:lnTo>
                <a:cubicBezTo>
                  <a:pt x="17160" y="2423362"/>
                  <a:pt x="16458" y="2381580"/>
                  <a:pt x="22836" y="2339990"/>
                </a:cubicBezTo>
                <a:cubicBezTo>
                  <a:pt x="31895" y="2273000"/>
                  <a:pt x="32239" y="2205116"/>
                  <a:pt x="23857" y="2138036"/>
                </a:cubicBezTo>
                <a:cubicBezTo>
                  <a:pt x="8778" y="2011225"/>
                  <a:pt x="9721" y="1883023"/>
                  <a:pt x="26663" y="1756454"/>
                </a:cubicBezTo>
                <a:cubicBezTo>
                  <a:pt x="37125" y="1682587"/>
                  <a:pt x="43121" y="1606552"/>
                  <a:pt x="24367" y="1534088"/>
                </a:cubicBezTo>
                <a:cubicBezTo>
                  <a:pt x="-19775" y="1363773"/>
                  <a:pt x="5996" y="1193203"/>
                  <a:pt x="24367" y="1023781"/>
                </a:cubicBezTo>
                <a:cubicBezTo>
                  <a:pt x="35530" y="932794"/>
                  <a:pt x="35786" y="840798"/>
                  <a:pt x="25133" y="749747"/>
                </a:cubicBezTo>
                <a:cubicBezTo>
                  <a:pt x="6226" y="615268"/>
                  <a:pt x="2577" y="479090"/>
                  <a:pt x="14289" y="343797"/>
                </a:cubicBezTo>
                <a:cubicBezTo>
                  <a:pt x="24877" y="233188"/>
                  <a:pt x="35339" y="122324"/>
                  <a:pt x="22581" y="10822"/>
                </a:cubicBezTo>
                <a:close/>
              </a:path>
            </a:pathLst>
          </a:custGeom>
        </p:spPr>
      </p:pic>
      <p:pic>
        <p:nvPicPr>
          <p:cNvPr id="9" name="Picture 8" descr="A person kneeling in a room with a metal structure&#10;&#10;Description automatically generated">
            <a:extLst>
              <a:ext uri="{FF2B5EF4-FFF2-40B4-BE49-F238E27FC236}">
                <a16:creationId xmlns:a16="http://schemas.microsoft.com/office/drawing/2014/main" id="{EAB1C673-920C-92F5-DF4A-2410D70BAA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89" r="11822" b="6"/>
          <a:stretch/>
        </p:blipFill>
        <p:spPr>
          <a:xfrm>
            <a:off x="9339374" y="1"/>
            <a:ext cx="2852627" cy="2520152"/>
          </a:xfrm>
          <a:custGeom>
            <a:avLst/>
            <a:gdLst/>
            <a:ahLst/>
            <a:cxnLst/>
            <a:rect l="l" t="t" r="r" b="b"/>
            <a:pathLst>
              <a:path w="2852627" h="2520152">
                <a:moveTo>
                  <a:pt x="10064" y="0"/>
                </a:moveTo>
                <a:lnTo>
                  <a:pt x="2852627" y="0"/>
                </a:lnTo>
                <a:lnTo>
                  <a:pt x="2852627" y="2486586"/>
                </a:lnTo>
                <a:lnTo>
                  <a:pt x="2722923" y="2488164"/>
                </a:lnTo>
                <a:cubicBezTo>
                  <a:pt x="2674488" y="2490004"/>
                  <a:pt x="2626073" y="2493170"/>
                  <a:pt x="2577690" y="2497898"/>
                </a:cubicBezTo>
                <a:cubicBezTo>
                  <a:pt x="2399458" y="2512970"/>
                  <a:pt x="2220528" y="2515143"/>
                  <a:pt x="2042042" y="2504390"/>
                </a:cubicBezTo>
                <a:cubicBezTo>
                  <a:pt x="1880764" y="2496911"/>
                  <a:pt x="1719740" y="2478563"/>
                  <a:pt x="1558080" y="2494228"/>
                </a:cubicBezTo>
                <a:cubicBezTo>
                  <a:pt x="1502460" y="2499592"/>
                  <a:pt x="1447854" y="2512575"/>
                  <a:pt x="1391850" y="2515538"/>
                </a:cubicBezTo>
                <a:cubicBezTo>
                  <a:pt x="1129488" y="2529651"/>
                  <a:pt x="868014" y="2508482"/>
                  <a:pt x="606540" y="2491124"/>
                </a:cubicBezTo>
                <a:cubicBezTo>
                  <a:pt x="511296" y="2484774"/>
                  <a:pt x="416054" y="2477012"/>
                  <a:pt x="320810" y="2494370"/>
                </a:cubicBezTo>
                <a:cubicBezTo>
                  <a:pt x="240438" y="2508129"/>
                  <a:pt x="158860" y="2510966"/>
                  <a:pt x="77878" y="2502837"/>
                </a:cubicBezTo>
                <a:lnTo>
                  <a:pt x="9154" y="2498029"/>
                </a:lnTo>
                <a:lnTo>
                  <a:pt x="8320" y="2462991"/>
                </a:lnTo>
                <a:cubicBezTo>
                  <a:pt x="6579" y="2338090"/>
                  <a:pt x="-9495" y="2212684"/>
                  <a:pt x="8320" y="2088414"/>
                </a:cubicBezTo>
                <a:cubicBezTo>
                  <a:pt x="37454" y="1869137"/>
                  <a:pt x="41459" y="1647554"/>
                  <a:pt x="20242" y="1427484"/>
                </a:cubicBezTo>
                <a:cubicBezTo>
                  <a:pt x="-386" y="1179282"/>
                  <a:pt x="-1860" y="930008"/>
                  <a:pt x="15822" y="681605"/>
                </a:cubicBezTo>
                <a:cubicBezTo>
                  <a:pt x="28413" y="497593"/>
                  <a:pt x="37789" y="313203"/>
                  <a:pt x="26537" y="128561"/>
                </a:cubicBezTo>
                <a:cubicBezTo>
                  <a:pt x="24327" y="93208"/>
                  <a:pt x="18400" y="58296"/>
                  <a:pt x="12757" y="23416"/>
                </a:cubicBezTo>
                <a:close/>
              </a:path>
            </a:pathLst>
          </a:custGeom>
        </p:spPr>
      </p:pic>
      <p:sp>
        <p:nvSpPr>
          <p:cNvPr id="43" name="sketch line">
            <a:extLst>
              <a:ext uri="{FF2B5EF4-FFF2-40B4-BE49-F238E27FC236}">
                <a16:creationId xmlns:a16="http://schemas.microsoft.com/office/drawing/2014/main" id="{BBECEAC1-4BBC-4815-B44E-D9B231A3F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520" y="260986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0D8E7-F6B1-7738-5FE3-2A220669C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843784"/>
            <a:ext cx="5221224" cy="3328416"/>
          </a:xfrm>
        </p:spPr>
        <p:txBody>
          <a:bodyPr>
            <a:normAutofit/>
          </a:bodyPr>
          <a:lstStyle/>
          <a:p>
            <a:r>
              <a:rPr lang="en-GB" sz="1500" dirty="0">
                <a:effectLst/>
                <a:latin typeface="Helvetica" pitchFamily="2" charset="0"/>
              </a:rPr>
              <a:t>Two layers of high resistive Bakelite:</a:t>
            </a:r>
          </a:p>
          <a:p>
            <a:pPr marL="0" indent="0">
              <a:buNone/>
            </a:pPr>
            <a:r>
              <a:rPr lang="en-GB" sz="1500" dirty="0">
                <a:effectLst/>
                <a:latin typeface="Helvetica" pitchFamily="2" charset="0"/>
              </a:rPr>
              <a:t> Thickness= 2mm.</a:t>
            </a:r>
          </a:p>
          <a:p>
            <a:pPr marL="0" indent="0">
              <a:buNone/>
            </a:pPr>
            <a:r>
              <a:rPr lang="el-GR" sz="1500" dirty="0">
                <a:effectLst/>
                <a:latin typeface="Helvetica" pitchFamily="2" charset="0"/>
              </a:rPr>
              <a:t>ρ = 10</a:t>
            </a:r>
            <a:r>
              <a:rPr lang="el-GR" sz="1500" baseline="30000" dirty="0">
                <a:effectLst/>
                <a:latin typeface="Helvetica" pitchFamily="2" charset="0"/>
              </a:rPr>
              <a:t>10</a:t>
            </a:r>
            <a:r>
              <a:rPr lang="el-GR" sz="1500" dirty="0">
                <a:effectLst/>
                <a:latin typeface="Helvetica" pitchFamily="2" charset="0"/>
              </a:rPr>
              <a:t> - 10</a:t>
            </a:r>
            <a:r>
              <a:rPr lang="el-GR" sz="1500" baseline="30000" dirty="0">
                <a:effectLst/>
                <a:latin typeface="Helvetica" pitchFamily="2" charset="0"/>
              </a:rPr>
              <a:t>11</a:t>
            </a:r>
            <a:r>
              <a:rPr lang="el-GR" sz="1500" dirty="0">
                <a:effectLst/>
                <a:latin typeface="Helvetica" pitchFamily="2" charset="0"/>
              </a:rPr>
              <a:t> </a:t>
            </a:r>
            <a:r>
              <a:rPr lang="el-GR" sz="1500" dirty="0" err="1">
                <a:effectLst/>
                <a:latin typeface="Helvetica" pitchFamily="2" charset="0"/>
              </a:rPr>
              <a:t>Ω</a:t>
            </a:r>
            <a:r>
              <a:rPr lang="en-GB" sz="1500" dirty="0">
                <a:effectLst/>
                <a:latin typeface="Helvetica" pitchFamily="2" charset="0"/>
              </a:rPr>
              <a:t>cm. </a:t>
            </a:r>
          </a:p>
          <a:p>
            <a:r>
              <a:rPr lang="en-GB" sz="1500" dirty="0">
                <a:effectLst/>
                <a:latin typeface="Helvetica" pitchFamily="2" charset="0"/>
              </a:rPr>
              <a:t> Coated with graphite layers to </a:t>
            </a:r>
          </a:p>
          <a:p>
            <a:pPr marL="0" indent="0">
              <a:buNone/>
            </a:pPr>
            <a:r>
              <a:rPr lang="en-GB" sz="1500" dirty="0">
                <a:effectLst/>
                <a:latin typeface="Helvetica" pitchFamily="2" charset="0"/>
              </a:rPr>
              <a:t>applied H.V ~ 10kV. </a:t>
            </a:r>
          </a:p>
          <a:p>
            <a:r>
              <a:rPr lang="en-GB" sz="1500" dirty="0">
                <a:effectLst/>
                <a:latin typeface="Helvetica" pitchFamily="2" charset="0"/>
              </a:rPr>
              <a:t> Gas gap:</a:t>
            </a:r>
          </a:p>
          <a:p>
            <a:pPr marL="0" indent="0">
              <a:buNone/>
            </a:pPr>
            <a:r>
              <a:rPr lang="en-GB" sz="1500" dirty="0">
                <a:effectLst/>
                <a:latin typeface="Helvetica" pitchFamily="2" charset="0"/>
              </a:rPr>
              <a:t> Gap width= 2mm. </a:t>
            </a:r>
          </a:p>
          <a:p>
            <a:pPr marL="0" indent="0">
              <a:buNone/>
            </a:pPr>
            <a:r>
              <a:rPr lang="en-GB" sz="1500" dirty="0">
                <a:effectLst/>
                <a:latin typeface="Helvetica" pitchFamily="2" charset="0"/>
              </a:rPr>
              <a:t>Gas mixture</a:t>
            </a:r>
            <a:r>
              <a:rPr lang="en-GB" sz="1500" dirty="0">
                <a:latin typeface="Helvetica" pitchFamily="2" charset="0"/>
                <a:sym typeface="Wingdings" pitchFamily="2" charset="2"/>
              </a:rPr>
              <a:t> (</a:t>
            </a:r>
            <a:r>
              <a:rPr lang="en-GB" sz="1500" dirty="0">
                <a:effectLst/>
                <a:latin typeface="Helvetica" pitchFamily="2" charset="0"/>
              </a:rPr>
              <a:t>Freon(95.2%)/</a:t>
            </a:r>
            <a:r>
              <a:rPr lang="en-GB" sz="1500" dirty="0" err="1">
                <a:effectLst/>
                <a:latin typeface="Helvetica" pitchFamily="2" charset="0"/>
              </a:rPr>
              <a:t>isobutan</a:t>
            </a:r>
            <a:r>
              <a:rPr lang="en-GB" sz="1500" dirty="0">
                <a:effectLst/>
                <a:latin typeface="Helvetica" pitchFamily="2" charset="0"/>
              </a:rPr>
              <a:t>(4.5%)/ SF6 (0.3%))</a:t>
            </a:r>
          </a:p>
          <a:p>
            <a:pPr marL="0" indent="0">
              <a:buNone/>
            </a:pPr>
            <a:r>
              <a:rPr lang="en-GB" sz="1500" dirty="0">
                <a:effectLst/>
                <a:latin typeface="Helvetica" pitchFamily="2" charset="0"/>
              </a:rPr>
              <a:t> Readout strips</a:t>
            </a:r>
          </a:p>
          <a:p>
            <a:endParaRPr lang="en-US" sz="15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68D52-C78C-B9C3-0FD5-97BCD08788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01/11/2024</a:t>
            </a:r>
            <a:endParaRPr lang="en-US"/>
          </a:p>
        </p:txBody>
      </p:sp>
      <p:pic>
        <p:nvPicPr>
          <p:cNvPr id="5" name="Picture 4" descr="A diagram of a layer of a gas gap with Crust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53BBDF13-C7DC-8898-7BCD-3039425BBA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784" r="10198" b="-3"/>
          <a:stretch/>
        </p:blipFill>
        <p:spPr>
          <a:xfrm>
            <a:off x="6250403" y="2716790"/>
            <a:ext cx="5803299" cy="4141924"/>
          </a:xfrm>
          <a:custGeom>
            <a:avLst/>
            <a:gdLst/>
            <a:ahLst/>
            <a:cxnLst/>
            <a:rect l="l" t="t" r="r" b="b"/>
            <a:pathLst>
              <a:path w="5803299" h="4141924">
                <a:moveTo>
                  <a:pt x="4086182" y="1329"/>
                </a:moveTo>
                <a:cubicBezTo>
                  <a:pt x="4156698" y="-1238"/>
                  <a:pt x="4227324" y="-85"/>
                  <a:pt x="4297823" y="4799"/>
                </a:cubicBezTo>
                <a:cubicBezTo>
                  <a:pt x="4587107" y="19899"/>
                  <a:pt x="4876647" y="16089"/>
                  <a:pt x="5166059" y="27661"/>
                </a:cubicBezTo>
                <a:cubicBezTo>
                  <a:pt x="5261555" y="31612"/>
                  <a:pt x="5356545" y="10444"/>
                  <a:pt x="5451787" y="9315"/>
                </a:cubicBezTo>
                <a:cubicBezTo>
                  <a:pt x="5565889" y="7904"/>
                  <a:pt x="5680275" y="12949"/>
                  <a:pt x="5794837" y="16636"/>
                </a:cubicBezTo>
                <a:lnTo>
                  <a:pt x="5803299" y="16810"/>
                </a:lnTo>
                <a:lnTo>
                  <a:pt x="5803299" y="4141924"/>
                </a:lnTo>
                <a:lnTo>
                  <a:pt x="25520" y="4141924"/>
                </a:lnTo>
                <a:lnTo>
                  <a:pt x="38276" y="3985509"/>
                </a:lnTo>
                <a:cubicBezTo>
                  <a:pt x="68779" y="3844294"/>
                  <a:pt x="65552" y="3697862"/>
                  <a:pt x="28835" y="3558127"/>
                </a:cubicBezTo>
                <a:cubicBezTo>
                  <a:pt x="-4463" y="3426468"/>
                  <a:pt x="-11352" y="3294426"/>
                  <a:pt x="21053" y="3161618"/>
                </a:cubicBezTo>
                <a:cubicBezTo>
                  <a:pt x="51646" y="3038188"/>
                  <a:pt x="50153" y="2908978"/>
                  <a:pt x="16716" y="2786288"/>
                </a:cubicBezTo>
                <a:cubicBezTo>
                  <a:pt x="9316" y="2754521"/>
                  <a:pt x="4787" y="2722155"/>
                  <a:pt x="3192" y="2689584"/>
                </a:cubicBezTo>
                <a:cubicBezTo>
                  <a:pt x="-6887" y="2570683"/>
                  <a:pt x="10081" y="2453440"/>
                  <a:pt x="24242" y="2335942"/>
                </a:cubicBezTo>
                <a:cubicBezTo>
                  <a:pt x="33683" y="2261054"/>
                  <a:pt x="48099" y="2185401"/>
                  <a:pt x="24242" y="2111279"/>
                </a:cubicBezTo>
                <a:cubicBezTo>
                  <a:pt x="7899" y="2059623"/>
                  <a:pt x="4264" y="2004791"/>
                  <a:pt x="13654" y="1951426"/>
                </a:cubicBezTo>
                <a:cubicBezTo>
                  <a:pt x="29486" y="1856713"/>
                  <a:pt x="32790" y="1760329"/>
                  <a:pt x="23477" y="1664761"/>
                </a:cubicBezTo>
                <a:cubicBezTo>
                  <a:pt x="17328" y="1601751"/>
                  <a:pt x="18272" y="1538243"/>
                  <a:pt x="26284" y="1475437"/>
                </a:cubicBezTo>
                <a:cubicBezTo>
                  <a:pt x="36872" y="1390981"/>
                  <a:pt x="53330" y="1304994"/>
                  <a:pt x="33300" y="1220284"/>
                </a:cubicBezTo>
                <a:cubicBezTo>
                  <a:pt x="1406" y="1085690"/>
                  <a:pt x="7785" y="951224"/>
                  <a:pt x="20543" y="815610"/>
                </a:cubicBezTo>
                <a:cubicBezTo>
                  <a:pt x="30111" y="714697"/>
                  <a:pt x="40700" y="612636"/>
                  <a:pt x="21563" y="510574"/>
                </a:cubicBezTo>
                <a:cubicBezTo>
                  <a:pt x="13335" y="463218"/>
                  <a:pt x="13335" y="414790"/>
                  <a:pt x="21563" y="367433"/>
                </a:cubicBezTo>
                <a:cubicBezTo>
                  <a:pt x="31514" y="303645"/>
                  <a:pt x="40955" y="240494"/>
                  <a:pt x="28197" y="176068"/>
                </a:cubicBezTo>
                <a:cubicBezTo>
                  <a:pt x="22584" y="148001"/>
                  <a:pt x="18374" y="119679"/>
                  <a:pt x="15439" y="91357"/>
                </a:cubicBezTo>
                <a:lnTo>
                  <a:pt x="13471" y="15444"/>
                </a:lnTo>
                <a:lnTo>
                  <a:pt x="161497" y="23093"/>
                </a:lnTo>
                <a:cubicBezTo>
                  <a:pt x="242184" y="25544"/>
                  <a:pt x="322886" y="25615"/>
                  <a:pt x="403652" y="21310"/>
                </a:cubicBezTo>
                <a:cubicBezTo>
                  <a:pt x="579090" y="9611"/>
                  <a:pt x="755048" y="12123"/>
                  <a:pt x="930155" y="28790"/>
                </a:cubicBezTo>
                <a:cubicBezTo>
                  <a:pt x="934727" y="29284"/>
                  <a:pt x="939871" y="27908"/>
                  <a:pt x="944744" y="27978"/>
                </a:cubicBezTo>
                <a:lnTo>
                  <a:pt x="944756" y="27986"/>
                </a:lnTo>
                <a:lnTo>
                  <a:pt x="949368" y="27641"/>
                </a:lnTo>
                <a:lnTo>
                  <a:pt x="981805" y="30065"/>
                </a:lnTo>
                <a:lnTo>
                  <a:pt x="983936" y="28984"/>
                </a:lnTo>
                <a:cubicBezTo>
                  <a:pt x="988825" y="29108"/>
                  <a:pt x="993905" y="30625"/>
                  <a:pt x="998603" y="30483"/>
                </a:cubicBezTo>
                <a:cubicBezTo>
                  <a:pt x="1047368" y="29496"/>
                  <a:pt x="1096133" y="30483"/>
                  <a:pt x="1144770" y="25121"/>
                </a:cubicBezTo>
                <a:cubicBezTo>
                  <a:pt x="1267037" y="10007"/>
                  <a:pt x="1390204" y="6041"/>
                  <a:pt x="1513043" y="13266"/>
                </a:cubicBezTo>
                <a:cubicBezTo>
                  <a:pt x="1691465" y="24557"/>
                  <a:pt x="1870141" y="31472"/>
                  <a:pt x="2048943" y="16089"/>
                </a:cubicBezTo>
                <a:cubicBezTo>
                  <a:pt x="2150537" y="7480"/>
                  <a:pt x="2252129" y="-1693"/>
                  <a:pt x="2353721" y="10161"/>
                </a:cubicBezTo>
                <a:cubicBezTo>
                  <a:pt x="2440545" y="21000"/>
                  <a:pt x="2528079" y="22750"/>
                  <a:pt x="2615195" y="15383"/>
                </a:cubicBezTo>
                <a:cubicBezTo>
                  <a:pt x="2710489" y="8045"/>
                  <a:pt x="2806139" y="8045"/>
                  <a:pt x="2901433" y="15383"/>
                </a:cubicBezTo>
                <a:cubicBezTo>
                  <a:pt x="2992739" y="21029"/>
                  <a:pt x="3084299" y="30483"/>
                  <a:pt x="3175351" y="20323"/>
                </a:cubicBezTo>
                <a:cubicBezTo>
                  <a:pt x="3303357" y="6210"/>
                  <a:pt x="3430983" y="10867"/>
                  <a:pt x="3558737" y="19476"/>
                </a:cubicBezTo>
                <a:cubicBezTo>
                  <a:pt x="3664265" y="26532"/>
                  <a:pt x="3770177" y="36834"/>
                  <a:pt x="3875197" y="20181"/>
                </a:cubicBezTo>
                <a:cubicBezTo>
                  <a:pt x="3945258" y="10183"/>
                  <a:pt x="4015665" y="3895"/>
                  <a:pt x="4086182" y="1329"/>
                </a:cubicBezTo>
                <a:close/>
              </a:path>
            </a:pathLst>
          </a:cu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6A14AB-CA94-B604-6A9E-8A2AD850B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05600" y="6356350"/>
            <a:ext cx="3733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AYSS-2024| T.abdelhameid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1FD9E-0CBA-0134-A8C5-6971D0217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800" y="6356350"/>
            <a:ext cx="7620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CE311F1-73D9-094D-AB41-9DEA67D6FFD6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5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CE10C-0CA1-6985-48B4-B6C9FB867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en-US" sz="3600" dirty="0"/>
              <a:t>Applications of RPC Detector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A3C65-5BB5-9C81-A9F1-8790294BC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E389-3A18-104E-BEF3-6F761CE70431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61896CF-FEED-6D43-E7DB-28D6305589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5880039"/>
              </p:ext>
            </p:extLst>
          </p:nvPr>
        </p:nvGraphicFramePr>
        <p:xfrm>
          <a:off x="835152" y="1526630"/>
          <a:ext cx="10329034" cy="5194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A1AE13-57F4-3A0D-D465-B3FD2CD73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01/11/2024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5F7B8A-0DEF-FA3C-90B5-BAE3EBC21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AYSS-2024| T.abdelhameid</a:t>
            </a:r>
          </a:p>
        </p:txBody>
      </p:sp>
    </p:spTree>
    <p:extLst>
      <p:ext uri="{BB962C8B-B14F-4D97-AF65-F5344CB8AC3E}">
        <p14:creationId xmlns:p14="http://schemas.microsoft.com/office/powerpoint/2010/main" val="2178937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866641-D01C-67F6-6F75-9EEC87CD5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/>
              <a:t>Aim of the work 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BD3A122-5EB5-B7D2-B48C-1A8E1C34D8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877508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E03F3-42EE-C997-8344-754E29677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01/11/2024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DC1E5-6342-1C68-CE86-76683554F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11F1-73D9-094D-AB41-9DEA67D6FFD6}" type="slidenum">
              <a:rPr lang="en-US" smtClean="0"/>
              <a:t>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20ABBF-81FF-F907-ADEE-7F65FB13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AYSS-2024| T.abdelhameid</a:t>
            </a:r>
          </a:p>
        </p:txBody>
      </p:sp>
    </p:spTree>
    <p:extLst>
      <p:ext uri="{BB962C8B-B14F-4D97-AF65-F5344CB8AC3E}">
        <p14:creationId xmlns:p14="http://schemas.microsoft.com/office/powerpoint/2010/main" val="2653300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4029</TotalTime>
  <Words>1004</Words>
  <Application>Microsoft Macintosh PowerPoint</Application>
  <PresentationFormat>Widescreen</PresentationFormat>
  <Paragraphs>180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4" baseType="lpstr">
      <vt:lpstr>-webkit-standard</vt:lpstr>
      <vt:lpstr>Aptos</vt:lpstr>
      <vt:lpstr>Aptos Display</vt:lpstr>
      <vt:lpstr>Arial</vt:lpstr>
      <vt:lpstr>Calibri</vt:lpstr>
      <vt:lpstr>Helvetica</vt:lpstr>
      <vt:lpstr>LMMathItalic12</vt:lpstr>
      <vt:lpstr>LMMathSymbols9</vt:lpstr>
      <vt:lpstr>LMRoman12</vt:lpstr>
      <vt:lpstr>LMRoman9</vt:lpstr>
      <vt:lpstr>Noto Sans</vt:lpstr>
      <vt:lpstr>Palatino Linotype</vt:lpstr>
      <vt:lpstr>Söhne</vt:lpstr>
      <vt:lpstr>StarSymbol</vt:lpstr>
      <vt:lpstr>Times New Roman</vt:lpstr>
      <vt:lpstr>Wingdings</vt:lpstr>
      <vt:lpstr>Office Theme</vt:lpstr>
      <vt:lpstr>Simulation and Optimization of Resistive Plate Chamber (RPC) Performance using Garfield++ </vt:lpstr>
      <vt:lpstr>Outlines </vt:lpstr>
      <vt:lpstr>Introduction</vt:lpstr>
      <vt:lpstr>PowerPoint Presentation</vt:lpstr>
      <vt:lpstr>PowerPoint Presentation</vt:lpstr>
      <vt:lpstr>Quadrant CMS Cross Section</vt:lpstr>
      <vt:lpstr>Resistive plate chamber (RPC) composition </vt:lpstr>
      <vt:lpstr>Applications of RPC Detector</vt:lpstr>
      <vt:lpstr>Aim of the work </vt:lpstr>
      <vt:lpstr>Simulation tool</vt:lpstr>
      <vt:lpstr>Magboltz</vt:lpstr>
      <vt:lpstr>Characteristics of the simulation: </vt:lpstr>
      <vt:lpstr>Drift velocity and Townsend coefficient at different temperature </vt:lpstr>
      <vt:lpstr>Transverse and longitudinal diffusion coefficient</vt:lpstr>
      <vt:lpstr>Comparison between the experimental and simulation results  </vt:lpstr>
      <vt:lpstr>Heed (High Energy ElectroDynamics)</vt:lpstr>
      <vt:lpstr>Energy loss at different temperature  </vt:lpstr>
      <vt:lpstr>Comparison of the energy loss at different temperature  </vt:lpstr>
      <vt:lpstr>Number of electrons at different temperature  </vt:lpstr>
      <vt:lpstr>Comparison between the number of electrons at different temperature  </vt:lpstr>
      <vt:lpstr>neBEM (nearly exact Boundary Element Method) </vt:lpstr>
      <vt:lpstr>Conclusion </vt:lpstr>
      <vt:lpstr>PowerPoint Presentation</vt:lpstr>
      <vt:lpstr>Backup </vt:lpstr>
      <vt:lpstr>Overview of Resistive Plate Chamber (RPC)</vt:lpstr>
      <vt:lpstr>Heed (High Energy ElectroDynamics)</vt:lpstr>
      <vt:lpstr>heed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Tahany Elhussieny Abdelhameid</dc:creator>
  <cp:lastModifiedBy>Tahany Elhussieny Abdelhameid</cp:lastModifiedBy>
  <cp:revision>9</cp:revision>
  <dcterms:created xsi:type="dcterms:W3CDTF">2024-10-24T10:10:31Z</dcterms:created>
  <dcterms:modified xsi:type="dcterms:W3CDTF">2024-11-01T07:37:07Z</dcterms:modified>
</cp:coreProperties>
</file>