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4" r:id="rId4"/>
  </p:sldMasterIdLst>
  <p:notesMasterIdLst>
    <p:notesMasterId r:id="rId21"/>
  </p:notesMasterIdLst>
  <p:sldIdLst>
    <p:sldId id="256" r:id="rId5"/>
    <p:sldId id="279" r:id="rId6"/>
    <p:sldId id="260" r:id="rId7"/>
    <p:sldId id="261" r:id="rId8"/>
    <p:sldId id="263" r:id="rId9"/>
    <p:sldId id="275" r:id="rId10"/>
    <p:sldId id="278" r:id="rId11"/>
    <p:sldId id="266" r:id="rId12"/>
    <p:sldId id="267" r:id="rId13"/>
    <p:sldId id="274" r:id="rId14"/>
    <p:sldId id="269" r:id="rId15"/>
    <p:sldId id="270" r:id="rId16"/>
    <p:sldId id="273" r:id="rId17"/>
    <p:sldId id="272" r:id="rId18"/>
    <p:sldId id="258" r:id="rId19"/>
    <p:sldId id="25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1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828F25-18D7-47D8-BB8E-4C0DF1B55908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D617A9A4-28DC-489D-B127-B1638F05E997}">
      <dgm:prSet phldrT="[Text]"/>
      <dgm:spPr/>
      <dgm:t>
        <a:bodyPr/>
        <a:lstStyle/>
        <a:p>
          <a:r>
            <a:rPr lang="en-US" dirty="0"/>
            <a:t>Sol-gel</a:t>
          </a:r>
          <a:endParaRPr lang="en-ZA" dirty="0"/>
        </a:p>
      </dgm:t>
    </dgm:pt>
    <dgm:pt modelId="{9EA0F924-2E9B-4F89-BA62-C5C89FB86B47}" type="parTrans" cxnId="{81BE98AE-88B8-4A49-AB30-E58B1982302B}">
      <dgm:prSet/>
      <dgm:spPr/>
      <dgm:t>
        <a:bodyPr/>
        <a:lstStyle/>
        <a:p>
          <a:endParaRPr lang="en-ZA"/>
        </a:p>
      </dgm:t>
    </dgm:pt>
    <dgm:pt modelId="{C7E544C0-6D93-4E3B-A889-3A330548E011}" type="sibTrans" cxnId="{81BE98AE-88B8-4A49-AB30-E58B1982302B}">
      <dgm:prSet/>
      <dgm:spPr/>
      <dgm:t>
        <a:bodyPr/>
        <a:lstStyle/>
        <a:p>
          <a:endParaRPr lang="en-ZA"/>
        </a:p>
      </dgm:t>
    </dgm:pt>
    <dgm:pt modelId="{F2D2684D-A921-49BE-8F6C-E839F4515ADF}">
      <dgm:prSet phldrT="[Text]"/>
      <dgm:spPr/>
      <dgm:t>
        <a:bodyPr/>
        <a:lstStyle/>
        <a:p>
          <a:r>
            <a:rPr lang="en-US" dirty="0"/>
            <a:t>Combustion</a:t>
          </a:r>
          <a:endParaRPr lang="en-ZA" dirty="0"/>
        </a:p>
      </dgm:t>
    </dgm:pt>
    <dgm:pt modelId="{F8206E23-37A9-42BA-AF35-4A9D75A36B06}" type="parTrans" cxnId="{408FDBCE-8B97-4BF4-946C-D82E5E57A0C8}">
      <dgm:prSet/>
      <dgm:spPr/>
      <dgm:t>
        <a:bodyPr/>
        <a:lstStyle/>
        <a:p>
          <a:endParaRPr lang="en-ZA"/>
        </a:p>
      </dgm:t>
    </dgm:pt>
    <dgm:pt modelId="{C8285A4F-4F3B-4A49-A1B0-46234AF0AB9F}" type="sibTrans" cxnId="{408FDBCE-8B97-4BF4-946C-D82E5E57A0C8}">
      <dgm:prSet/>
      <dgm:spPr/>
      <dgm:t>
        <a:bodyPr/>
        <a:lstStyle/>
        <a:p>
          <a:endParaRPr lang="en-ZA"/>
        </a:p>
      </dgm:t>
    </dgm:pt>
    <dgm:pt modelId="{3AD86380-3D6E-48FF-A869-585A7F454272}">
      <dgm:prSet phldrT="[Text]"/>
      <dgm:spPr/>
      <dgm:t>
        <a:bodyPr/>
        <a:lstStyle/>
        <a:p>
          <a:r>
            <a:rPr lang="en-US" dirty="0"/>
            <a:t>Solid- state</a:t>
          </a:r>
          <a:endParaRPr lang="en-ZA" dirty="0"/>
        </a:p>
      </dgm:t>
    </dgm:pt>
    <dgm:pt modelId="{0A3E2502-AD97-4A26-9C98-F8F82B25C966}" type="parTrans" cxnId="{AE3C674B-D2CB-4947-8821-1C31A95910D1}">
      <dgm:prSet/>
      <dgm:spPr/>
      <dgm:t>
        <a:bodyPr/>
        <a:lstStyle/>
        <a:p>
          <a:endParaRPr lang="en-ZA"/>
        </a:p>
      </dgm:t>
    </dgm:pt>
    <dgm:pt modelId="{45426F43-E555-4C95-8E98-E2A3AEADDA3C}" type="sibTrans" cxnId="{AE3C674B-D2CB-4947-8821-1C31A95910D1}">
      <dgm:prSet/>
      <dgm:spPr/>
      <dgm:t>
        <a:bodyPr/>
        <a:lstStyle/>
        <a:p>
          <a:endParaRPr lang="en-ZA"/>
        </a:p>
      </dgm:t>
    </dgm:pt>
    <dgm:pt modelId="{0E5E51A8-E18B-4A00-A23F-0DF37676AE71}" type="pres">
      <dgm:prSet presAssocID="{0C828F25-18D7-47D8-BB8E-4C0DF1B55908}" presName="diagram" presStyleCnt="0">
        <dgm:presLayoutVars>
          <dgm:dir/>
          <dgm:animLvl val="lvl"/>
          <dgm:resizeHandles val="exact"/>
        </dgm:presLayoutVars>
      </dgm:prSet>
      <dgm:spPr/>
    </dgm:pt>
    <dgm:pt modelId="{E2F0F160-5833-4ED5-98B1-F627744AB574}" type="pres">
      <dgm:prSet presAssocID="{D617A9A4-28DC-489D-B127-B1638F05E997}" presName="compNode" presStyleCnt="0"/>
      <dgm:spPr/>
    </dgm:pt>
    <dgm:pt modelId="{6A0FA0EB-79C7-40DD-9A89-2D09C30DD251}" type="pres">
      <dgm:prSet presAssocID="{D617A9A4-28DC-489D-B127-B1638F05E997}" presName="childRect" presStyleLbl="bgAcc1" presStyleIdx="0" presStyleCnt="3" custScaleX="113848">
        <dgm:presLayoutVars>
          <dgm:bulletEnabled val="1"/>
        </dgm:presLayoutVars>
      </dgm:prSet>
      <dgm:spPr/>
    </dgm:pt>
    <dgm:pt modelId="{9A6E7152-5B64-4421-BBB9-3BBB89E93E87}" type="pres">
      <dgm:prSet presAssocID="{D617A9A4-28DC-489D-B127-B1638F05E997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FBCC50C4-3A89-4E10-AC5E-6EB8B7D6ADF0}" type="pres">
      <dgm:prSet presAssocID="{D617A9A4-28DC-489D-B127-B1638F05E997}" presName="parentRect" presStyleLbl="alignNode1" presStyleIdx="0" presStyleCnt="3"/>
      <dgm:spPr/>
    </dgm:pt>
    <dgm:pt modelId="{51D5F36C-16F2-4AE5-9440-0326F26623C8}" type="pres">
      <dgm:prSet presAssocID="{D617A9A4-28DC-489D-B127-B1638F05E997}" presName="adorn" presStyleLbl="fgAccFollow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E64C9ADF-A5CA-45EC-A234-0CB67B197983}" type="pres">
      <dgm:prSet presAssocID="{C7E544C0-6D93-4E3B-A889-3A330548E011}" presName="sibTrans" presStyleLbl="sibTrans2D1" presStyleIdx="0" presStyleCnt="0"/>
      <dgm:spPr/>
    </dgm:pt>
    <dgm:pt modelId="{68AE27BA-4D0D-417A-99F0-1B1E8636DCBB}" type="pres">
      <dgm:prSet presAssocID="{F2D2684D-A921-49BE-8F6C-E839F4515ADF}" presName="compNode" presStyleCnt="0"/>
      <dgm:spPr/>
    </dgm:pt>
    <dgm:pt modelId="{6D304862-060A-4ABD-9F6C-3226F5865164}" type="pres">
      <dgm:prSet presAssocID="{F2D2684D-A921-49BE-8F6C-E839F4515ADF}" presName="childRect" presStyleLbl="bgAcc1" presStyleIdx="1" presStyleCnt="3" custScaleX="107282">
        <dgm:presLayoutVars>
          <dgm:bulletEnabled val="1"/>
        </dgm:presLayoutVars>
      </dgm:prSet>
      <dgm:spPr/>
    </dgm:pt>
    <dgm:pt modelId="{7A24EE4C-EDBB-43F3-A78A-B0CB0C8014A5}" type="pres">
      <dgm:prSet presAssocID="{F2D2684D-A921-49BE-8F6C-E839F4515ADF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667302DF-6BA7-4853-95A8-A6A63A0D13E7}" type="pres">
      <dgm:prSet presAssocID="{F2D2684D-A921-49BE-8F6C-E839F4515ADF}" presName="parentRect" presStyleLbl="alignNode1" presStyleIdx="1" presStyleCnt="3"/>
      <dgm:spPr/>
    </dgm:pt>
    <dgm:pt modelId="{DB73212E-1D85-4D70-8463-BFE29617BF4B}" type="pres">
      <dgm:prSet presAssocID="{F2D2684D-A921-49BE-8F6C-E839F4515ADF}" presName="adorn" presStyleLbl="fgAccFollow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</dgm:pt>
    <dgm:pt modelId="{734F59D6-F018-4794-8034-EE826CFDDD15}" type="pres">
      <dgm:prSet presAssocID="{C8285A4F-4F3B-4A49-A1B0-46234AF0AB9F}" presName="sibTrans" presStyleLbl="sibTrans2D1" presStyleIdx="0" presStyleCnt="0"/>
      <dgm:spPr/>
    </dgm:pt>
    <dgm:pt modelId="{96566511-023E-4037-B7AD-B11F667A115E}" type="pres">
      <dgm:prSet presAssocID="{3AD86380-3D6E-48FF-A869-585A7F454272}" presName="compNode" presStyleCnt="0"/>
      <dgm:spPr/>
    </dgm:pt>
    <dgm:pt modelId="{EA1897AC-B9E2-46E2-97B6-CDF0F9D192BE}" type="pres">
      <dgm:prSet presAssocID="{3AD86380-3D6E-48FF-A869-585A7F454272}" presName="childRect" presStyleLbl="bgAcc1" presStyleIdx="2" presStyleCnt="3" custScaleX="119059">
        <dgm:presLayoutVars>
          <dgm:bulletEnabled val="1"/>
        </dgm:presLayoutVars>
      </dgm:prSet>
      <dgm:spPr/>
    </dgm:pt>
    <dgm:pt modelId="{E8B351B3-639D-45CF-BB14-A8CF76B7D4F9}" type="pres">
      <dgm:prSet presAssocID="{3AD86380-3D6E-48FF-A869-585A7F454272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87C9507A-B174-49A2-AECE-850C27E62502}" type="pres">
      <dgm:prSet presAssocID="{3AD86380-3D6E-48FF-A869-585A7F454272}" presName="parentRect" presStyleLbl="alignNode1" presStyleIdx="2" presStyleCnt="3"/>
      <dgm:spPr/>
    </dgm:pt>
    <dgm:pt modelId="{631FA1C0-7E2F-4B48-8F02-FE05E9F42DA6}" type="pres">
      <dgm:prSet presAssocID="{3AD86380-3D6E-48FF-A869-585A7F454272}" presName="adorn" presStyleLbl="fgAccFollow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</dgm:ptLst>
  <dgm:cxnLst>
    <dgm:cxn modelId="{33550F64-06A5-40C7-BBB0-AEA7A5BB5CA4}" type="presOf" srcId="{3AD86380-3D6E-48FF-A869-585A7F454272}" destId="{E8B351B3-639D-45CF-BB14-A8CF76B7D4F9}" srcOrd="0" destOrd="0" presId="urn:microsoft.com/office/officeart/2005/8/layout/bList2"/>
    <dgm:cxn modelId="{AE3C674B-D2CB-4947-8821-1C31A95910D1}" srcId="{0C828F25-18D7-47D8-BB8E-4C0DF1B55908}" destId="{3AD86380-3D6E-48FF-A869-585A7F454272}" srcOrd="2" destOrd="0" parTransId="{0A3E2502-AD97-4A26-9C98-F8F82B25C966}" sibTransId="{45426F43-E555-4C95-8E98-E2A3AEADDA3C}"/>
    <dgm:cxn modelId="{77A7166E-9F5B-4846-A161-402586331C75}" type="presOf" srcId="{D617A9A4-28DC-489D-B127-B1638F05E997}" destId="{FBCC50C4-3A89-4E10-AC5E-6EB8B7D6ADF0}" srcOrd="1" destOrd="0" presId="urn:microsoft.com/office/officeart/2005/8/layout/bList2"/>
    <dgm:cxn modelId="{D1B7FD52-134D-4099-8512-17768930FD40}" type="presOf" srcId="{F2D2684D-A921-49BE-8F6C-E839F4515ADF}" destId="{667302DF-6BA7-4853-95A8-A6A63A0D13E7}" srcOrd="1" destOrd="0" presId="urn:microsoft.com/office/officeart/2005/8/layout/bList2"/>
    <dgm:cxn modelId="{71AA5979-8AAC-40ED-8BD2-379C5CDE0B44}" type="presOf" srcId="{3AD86380-3D6E-48FF-A869-585A7F454272}" destId="{87C9507A-B174-49A2-AECE-850C27E62502}" srcOrd="1" destOrd="0" presId="urn:microsoft.com/office/officeart/2005/8/layout/bList2"/>
    <dgm:cxn modelId="{2264EE7E-BE64-44AF-9D32-81A7B781B2C5}" type="presOf" srcId="{F2D2684D-A921-49BE-8F6C-E839F4515ADF}" destId="{7A24EE4C-EDBB-43F3-A78A-B0CB0C8014A5}" srcOrd="0" destOrd="0" presId="urn:microsoft.com/office/officeart/2005/8/layout/bList2"/>
    <dgm:cxn modelId="{81BE98AE-88B8-4A49-AB30-E58B1982302B}" srcId="{0C828F25-18D7-47D8-BB8E-4C0DF1B55908}" destId="{D617A9A4-28DC-489D-B127-B1638F05E997}" srcOrd="0" destOrd="0" parTransId="{9EA0F924-2E9B-4F89-BA62-C5C89FB86B47}" sibTransId="{C7E544C0-6D93-4E3B-A889-3A330548E011}"/>
    <dgm:cxn modelId="{408FDBCE-8B97-4BF4-946C-D82E5E57A0C8}" srcId="{0C828F25-18D7-47D8-BB8E-4C0DF1B55908}" destId="{F2D2684D-A921-49BE-8F6C-E839F4515ADF}" srcOrd="1" destOrd="0" parTransId="{F8206E23-37A9-42BA-AF35-4A9D75A36B06}" sibTransId="{C8285A4F-4F3B-4A49-A1B0-46234AF0AB9F}"/>
    <dgm:cxn modelId="{E82A7BDE-CFD9-4269-A6D3-E3D74CC16B34}" type="presOf" srcId="{D617A9A4-28DC-489D-B127-B1638F05E997}" destId="{9A6E7152-5B64-4421-BBB9-3BBB89E93E87}" srcOrd="0" destOrd="0" presId="urn:microsoft.com/office/officeart/2005/8/layout/bList2"/>
    <dgm:cxn modelId="{2C43E4DE-C2F0-4950-B52E-149A5F4235D4}" type="presOf" srcId="{C8285A4F-4F3B-4A49-A1B0-46234AF0AB9F}" destId="{734F59D6-F018-4794-8034-EE826CFDDD15}" srcOrd="0" destOrd="0" presId="urn:microsoft.com/office/officeart/2005/8/layout/bList2"/>
    <dgm:cxn modelId="{0DF48BE6-93E2-421B-9D83-4EE0D18B8493}" type="presOf" srcId="{0C828F25-18D7-47D8-BB8E-4C0DF1B55908}" destId="{0E5E51A8-E18B-4A00-A23F-0DF37676AE71}" srcOrd="0" destOrd="0" presId="urn:microsoft.com/office/officeart/2005/8/layout/bList2"/>
    <dgm:cxn modelId="{9B1F7CF6-440B-47E7-970C-B9B8AE4BFD98}" type="presOf" srcId="{C7E544C0-6D93-4E3B-A889-3A330548E011}" destId="{E64C9ADF-A5CA-45EC-A234-0CB67B197983}" srcOrd="0" destOrd="0" presId="urn:microsoft.com/office/officeart/2005/8/layout/bList2"/>
    <dgm:cxn modelId="{E28D331F-2BD4-4964-9DFE-8474FB45B55C}" type="presParOf" srcId="{0E5E51A8-E18B-4A00-A23F-0DF37676AE71}" destId="{E2F0F160-5833-4ED5-98B1-F627744AB574}" srcOrd="0" destOrd="0" presId="urn:microsoft.com/office/officeart/2005/8/layout/bList2"/>
    <dgm:cxn modelId="{6374BAED-39D9-4314-81BE-03DE3F004979}" type="presParOf" srcId="{E2F0F160-5833-4ED5-98B1-F627744AB574}" destId="{6A0FA0EB-79C7-40DD-9A89-2D09C30DD251}" srcOrd="0" destOrd="0" presId="urn:microsoft.com/office/officeart/2005/8/layout/bList2"/>
    <dgm:cxn modelId="{62DB0F3F-9235-4A12-B53C-6DDF804F11A7}" type="presParOf" srcId="{E2F0F160-5833-4ED5-98B1-F627744AB574}" destId="{9A6E7152-5B64-4421-BBB9-3BBB89E93E87}" srcOrd="1" destOrd="0" presId="urn:microsoft.com/office/officeart/2005/8/layout/bList2"/>
    <dgm:cxn modelId="{6D939E31-0A43-4961-B0F4-1329CBF20189}" type="presParOf" srcId="{E2F0F160-5833-4ED5-98B1-F627744AB574}" destId="{FBCC50C4-3A89-4E10-AC5E-6EB8B7D6ADF0}" srcOrd="2" destOrd="0" presId="urn:microsoft.com/office/officeart/2005/8/layout/bList2"/>
    <dgm:cxn modelId="{F969E3AA-12AF-451B-9874-9342B5CD2380}" type="presParOf" srcId="{E2F0F160-5833-4ED5-98B1-F627744AB574}" destId="{51D5F36C-16F2-4AE5-9440-0326F26623C8}" srcOrd="3" destOrd="0" presId="urn:microsoft.com/office/officeart/2005/8/layout/bList2"/>
    <dgm:cxn modelId="{5E1510F3-A14D-4B1A-8138-AA5512E99A20}" type="presParOf" srcId="{0E5E51A8-E18B-4A00-A23F-0DF37676AE71}" destId="{E64C9ADF-A5CA-45EC-A234-0CB67B197983}" srcOrd="1" destOrd="0" presId="urn:microsoft.com/office/officeart/2005/8/layout/bList2"/>
    <dgm:cxn modelId="{EB734F8B-72C5-464A-BFED-A70488FC8B9C}" type="presParOf" srcId="{0E5E51A8-E18B-4A00-A23F-0DF37676AE71}" destId="{68AE27BA-4D0D-417A-99F0-1B1E8636DCBB}" srcOrd="2" destOrd="0" presId="urn:microsoft.com/office/officeart/2005/8/layout/bList2"/>
    <dgm:cxn modelId="{1A8F5672-43AC-4C15-B1D6-7430B21B8B4C}" type="presParOf" srcId="{68AE27BA-4D0D-417A-99F0-1B1E8636DCBB}" destId="{6D304862-060A-4ABD-9F6C-3226F5865164}" srcOrd="0" destOrd="0" presId="urn:microsoft.com/office/officeart/2005/8/layout/bList2"/>
    <dgm:cxn modelId="{10A72FB5-3865-462A-93D4-C8A43A1C11C8}" type="presParOf" srcId="{68AE27BA-4D0D-417A-99F0-1B1E8636DCBB}" destId="{7A24EE4C-EDBB-43F3-A78A-B0CB0C8014A5}" srcOrd="1" destOrd="0" presId="urn:microsoft.com/office/officeart/2005/8/layout/bList2"/>
    <dgm:cxn modelId="{7CB6531E-A5AF-4A4A-9D03-93CC93E7BAE1}" type="presParOf" srcId="{68AE27BA-4D0D-417A-99F0-1B1E8636DCBB}" destId="{667302DF-6BA7-4853-95A8-A6A63A0D13E7}" srcOrd="2" destOrd="0" presId="urn:microsoft.com/office/officeart/2005/8/layout/bList2"/>
    <dgm:cxn modelId="{76CA3065-7504-4843-AC60-B3AD2BA294A9}" type="presParOf" srcId="{68AE27BA-4D0D-417A-99F0-1B1E8636DCBB}" destId="{DB73212E-1D85-4D70-8463-BFE29617BF4B}" srcOrd="3" destOrd="0" presId="urn:microsoft.com/office/officeart/2005/8/layout/bList2"/>
    <dgm:cxn modelId="{59E07CAD-2C92-4F63-81DE-67B258C197CA}" type="presParOf" srcId="{0E5E51A8-E18B-4A00-A23F-0DF37676AE71}" destId="{734F59D6-F018-4794-8034-EE826CFDDD15}" srcOrd="3" destOrd="0" presId="urn:microsoft.com/office/officeart/2005/8/layout/bList2"/>
    <dgm:cxn modelId="{ACF4EC6F-454D-4219-9C00-392EEBCE7EC6}" type="presParOf" srcId="{0E5E51A8-E18B-4A00-A23F-0DF37676AE71}" destId="{96566511-023E-4037-B7AD-B11F667A115E}" srcOrd="4" destOrd="0" presId="urn:microsoft.com/office/officeart/2005/8/layout/bList2"/>
    <dgm:cxn modelId="{DDAD3D1F-BE35-4C9E-A7AB-1F8DA208FBC8}" type="presParOf" srcId="{96566511-023E-4037-B7AD-B11F667A115E}" destId="{EA1897AC-B9E2-46E2-97B6-CDF0F9D192BE}" srcOrd="0" destOrd="0" presId="urn:microsoft.com/office/officeart/2005/8/layout/bList2"/>
    <dgm:cxn modelId="{51812674-C236-4D5A-9FC3-982DD6BDED51}" type="presParOf" srcId="{96566511-023E-4037-B7AD-B11F667A115E}" destId="{E8B351B3-639D-45CF-BB14-A8CF76B7D4F9}" srcOrd="1" destOrd="0" presId="urn:microsoft.com/office/officeart/2005/8/layout/bList2"/>
    <dgm:cxn modelId="{A2E2DA72-42E1-4893-A1EA-F25B73AA7B44}" type="presParOf" srcId="{96566511-023E-4037-B7AD-B11F667A115E}" destId="{87C9507A-B174-49A2-AECE-850C27E62502}" srcOrd="2" destOrd="0" presId="urn:microsoft.com/office/officeart/2005/8/layout/bList2"/>
    <dgm:cxn modelId="{A52DFF68-6918-4539-9D34-1FD3501C67E9}" type="presParOf" srcId="{96566511-023E-4037-B7AD-B11F667A115E}" destId="{631FA1C0-7E2F-4B48-8F02-FE05E9F42DA6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0FA0EB-79C7-40DD-9A89-2D09C30DD251}">
      <dsp:nvSpPr>
        <dsp:cNvPr id="0" name=""/>
        <dsp:cNvSpPr/>
      </dsp:nvSpPr>
      <dsp:spPr>
        <a:xfrm>
          <a:off x="6574" y="422029"/>
          <a:ext cx="3479817" cy="228164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CC50C4-3A89-4E10-AC5E-6EB8B7D6ADF0}">
      <dsp:nvSpPr>
        <dsp:cNvPr id="0" name=""/>
        <dsp:cNvSpPr/>
      </dsp:nvSpPr>
      <dsp:spPr>
        <a:xfrm>
          <a:off x="218209" y="2703676"/>
          <a:ext cx="3056546" cy="9811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0" rIns="36830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Sol-gel</a:t>
          </a:r>
          <a:endParaRPr lang="en-ZA" sz="2900" kern="1200" dirty="0"/>
        </a:p>
      </dsp:txBody>
      <dsp:txXfrm>
        <a:off x="218209" y="2703676"/>
        <a:ext cx="2152497" cy="981108"/>
      </dsp:txXfrm>
    </dsp:sp>
    <dsp:sp modelId="{51D5F36C-16F2-4AE5-9440-0326F26623C8}">
      <dsp:nvSpPr>
        <dsp:cNvPr id="0" name=""/>
        <dsp:cNvSpPr/>
      </dsp:nvSpPr>
      <dsp:spPr>
        <a:xfrm>
          <a:off x="2457172" y="2859517"/>
          <a:ext cx="1069791" cy="106979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304862-060A-4ABD-9F6C-3226F5865164}">
      <dsp:nvSpPr>
        <dsp:cNvPr id="0" name=""/>
        <dsp:cNvSpPr/>
      </dsp:nvSpPr>
      <dsp:spPr>
        <a:xfrm>
          <a:off x="3791997" y="422029"/>
          <a:ext cx="3279124" cy="228164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7302DF-6BA7-4853-95A8-A6A63A0D13E7}">
      <dsp:nvSpPr>
        <dsp:cNvPr id="0" name=""/>
        <dsp:cNvSpPr/>
      </dsp:nvSpPr>
      <dsp:spPr>
        <a:xfrm>
          <a:off x="3903286" y="2703676"/>
          <a:ext cx="3056546" cy="9811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0" rIns="36830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Combustion</a:t>
          </a:r>
          <a:endParaRPr lang="en-ZA" sz="2900" kern="1200" dirty="0"/>
        </a:p>
      </dsp:txBody>
      <dsp:txXfrm>
        <a:off x="3903286" y="2703676"/>
        <a:ext cx="2152497" cy="981108"/>
      </dsp:txXfrm>
    </dsp:sp>
    <dsp:sp modelId="{DB73212E-1D85-4D70-8463-BFE29617BF4B}">
      <dsp:nvSpPr>
        <dsp:cNvPr id="0" name=""/>
        <dsp:cNvSpPr/>
      </dsp:nvSpPr>
      <dsp:spPr>
        <a:xfrm>
          <a:off x="6142248" y="2859517"/>
          <a:ext cx="1069791" cy="1069791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1897AC-B9E2-46E2-97B6-CDF0F9D192BE}">
      <dsp:nvSpPr>
        <dsp:cNvPr id="0" name=""/>
        <dsp:cNvSpPr/>
      </dsp:nvSpPr>
      <dsp:spPr>
        <a:xfrm>
          <a:off x="7477073" y="422029"/>
          <a:ext cx="3639093" cy="228164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C9507A-B174-49A2-AECE-850C27E62502}">
      <dsp:nvSpPr>
        <dsp:cNvPr id="0" name=""/>
        <dsp:cNvSpPr/>
      </dsp:nvSpPr>
      <dsp:spPr>
        <a:xfrm>
          <a:off x="7768347" y="2703676"/>
          <a:ext cx="3056546" cy="9811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0" rIns="36830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Solid- state</a:t>
          </a:r>
          <a:endParaRPr lang="en-ZA" sz="2900" kern="1200" dirty="0"/>
        </a:p>
      </dsp:txBody>
      <dsp:txXfrm>
        <a:off x="7768347" y="2703676"/>
        <a:ext cx="2152497" cy="981108"/>
      </dsp:txXfrm>
    </dsp:sp>
    <dsp:sp modelId="{631FA1C0-7E2F-4B48-8F02-FE05E9F42DA6}">
      <dsp:nvSpPr>
        <dsp:cNvPr id="0" name=""/>
        <dsp:cNvSpPr/>
      </dsp:nvSpPr>
      <dsp:spPr>
        <a:xfrm>
          <a:off x="10007309" y="2859517"/>
          <a:ext cx="1069791" cy="106979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0DAE55-08DA-453D-A8A1-8B023B01EBCE}" type="datetimeFigureOut">
              <a:rPr lang="en-ZA" smtClean="0"/>
              <a:t>2024/10/31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37E5DD-2374-46A6-8A68-C84AEE0CD2E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33304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7E5DD-2374-46A6-8A68-C84AEE0CD2E9}" type="slidenum">
              <a:rPr lang="en-ZA" smtClean="0"/>
              <a:t>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15701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A5B44-D288-CA82-7855-9F39CE6911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E0DB18-677B-8715-2B8F-D0A51C7A56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46F84-C5CF-50AD-8DF3-89E2A0F32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F569-AC90-44EB-9EF4-4E5C2F5D823C}" type="datetime1">
              <a:rPr lang="en-US" smtClean="0"/>
              <a:t>10/31/2024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143774-E8A2-FA91-4BDB-DA846F78E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C5B5EF-D6B9-1F21-43CE-FF9BE40FF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81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1050F-78D7-4003-405B-ED94EE48E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5813D3-73CB-68E9-9BB3-2E51D1DF26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1EB443-EA2E-60E0-6220-A2BB43FB5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A7D41-E8B7-4A0B-B861-3EC4AE88917D}" type="datetime1">
              <a:rPr lang="en-US" smtClean="0"/>
              <a:t>10/31/2024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DFCB51-50D6-5ADB-FFC8-2373D22BD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B36FFF-9CF7-F4A3-9DFB-7824F28C5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678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B6C5ED-BA7F-0817-6436-2400ED0FA5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B7A5CA-877D-1DFB-232C-BDB203D59A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867F1F-8786-6F41-679F-FF836E399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34823-0B19-4B4E-A643-7A3B0A3D24D6}" type="datetime1">
              <a:rPr lang="en-US" smtClean="0"/>
              <a:t>10/31/2024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69BF0-BD11-9720-0D8A-CEE43848B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FE6912-72EC-53C0-996F-426B086B1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89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76751-0ED2-A1FA-BAD6-E5BE7A8C5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83344-BF2C-6C3D-8FE8-02877CB20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2070BD-3C3A-FD29-9EC6-1D44D6886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D79EF-17C8-45D8-9866-DAF5723FC604}" type="datetime1">
              <a:rPr lang="en-US" smtClean="0"/>
              <a:t>10/31/2024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2E5101-CF33-922D-B8A6-EF38E17BB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DD002-B608-BD4B-331B-6589FFB93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922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2448B-9FE2-48F7-521B-6D3C2B16E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B5545C-8BEA-FA49-B343-E48471C045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04BB-1347-C8B6-033A-7585DBAC6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C2ADC-3680-4013-A757-E4663495DB98}" type="datetime1">
              <a:rPr lang="en-US" smtClean="0"/>
              <a:t>10/31/2024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ED66E-8D50-A414-791A-CFEE033CD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16D8F3-1E08-A969-3803-D3C3B0E56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786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4ADC1-6C19-6E3F-621C-8B29C0A13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F6CE8-8BBA-39D8-9978-7CC9998016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8F5AAD-24D0-6FD5-F332-FBE336525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32D351-0D8D-21DF-04C5-C83EB7F90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1BA94-5DCA-4F19-960F-0FB2BD5EE85A}" type="datetime1">
              <a:rPr lang="en-US" smtClean="0"/>
              <a:t>10/31/2024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48912-A39B-E970-8BE0-316860D8D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6A219D-F55B-87FA-8063-54A60AF74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282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F93B1-59E4-10C4-EED3-82D06FF38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2C7122-C354-59FC-D149-3ADF371597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1B9393-43CB-DD3D-FFF9-F6BE801B66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3C7D39-089E-D8E1-5C3E-4557865D30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D3F670-0C02-E1DE-C08C-7599FC61E3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A415FC-44EA-B252-861E-353F0EC58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ED947-38D9-44AC-8B89-E79758333B77}" type="datetime1">
              <a:rPr lang="en-US" smtClean="0"/>
              <a:t>10/31/2024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F925F9-55C6-9F1C-69F6-64B6235E7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A4CF17-9EBD-13E7-F733-E27A68085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83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F72A5-2843-948A-5D63-F7B8CD2CA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A071BD-6FD8-5220-C323-6CCBFBFFC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1E23F-BD3C-4F23-B116-2B758120C8AC}" type="datetime1">
              <a:rPr lang="en-US" smtClean="0"/>
              <a:t>10/31/2024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A11445-2BBD-036B-DBED-625512390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1E8D83-D695-7363-5E66-E894820C6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647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8021E3-B30F-3501-163C-76867FF81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FAA9-6D59-4D98-869E-ACBDB83B2CA4}" type="datetime1">
              <a:rPr lang="en-US" smtClean="0"/>
              <a:t>10/31/2024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C17F1C-0E8F-FCB0-801B-F276335F6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1F118-467C-74C6-DDF6-371FA2DFA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967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89FBD-53CB-69CA-8647-77D1489C2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589B3-B7BA-53B5-8895-BA59F2B3A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3F8D18-FD80-24B6-A1D2-584FDF14B7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36EC07-FF4D-F2ED-0395-BCD45B3D0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10804-27E3-430A-BB42-B831260DE39A}" type="datetime1">
              <a:rPr lang="en-US" smtClean="0"/>
              <a:t>10/31/2024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698B98-21E8-6564-F9A4-35007B238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89C24C-6D43-1BE3-1813-E8ACE2D3A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586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B8D96-F360-99E1-6356-067AE68E7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190CAC-E2B1-095E-5CB5-E9878626F8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50C645-7C87-3D0C-47C1-455FE27897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0C2EA7-685A-F128-1EFE-331FF5AA5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22DE3-3D1A-4D53-B9A6-6C7463B8C992}" type="datetime1">
              <a:rPr lang="en-US" smtClean="0"/>
              <a:t>10/31/2024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8CCD84-092F-BBE9-944D-51DC18A9D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51480B-CDFC-A774-9E04-10541CEF6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221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C5EEE1-06E7-249E-DDB7-FBA168C74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A1F42E-5A26-6B48-509B-7E3C4A8442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A6E1A0-34AA-3910-E0F6-48D48635B8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ECD8B30-1B71-45A1-8314-D59C86F581E1}" type="datetime1">
              <a:rPr lang="en-US" smtClean="0"/>
              <a:pPr/>
              <a:t>10/31/2024</a:t>
            </a:fld>
            <a:endParaRPr lang="en-US" b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1423-C7BC-6F8F-0010-2BB30A6802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9DDFD-3A78-5D6C-CE5E-856387BD3F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891164-ECFE-0930-064B-6847BA898DC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 t="16668" b="17104"/>
          <a:stretch/>
        </p:blipFill>
        <p:spPr>
          <a:xfrm>
            <a:off x="0" y="6138033"/>
            <a:ext cx="1071563" cy="70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34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2CC77-93C9-7F73-1627-5B3445FD2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02298" y="3485475"/>
            <a:ext cx="4024032" cy="817224"/>
          </a:xfrm>
        </p:spPr>
        <p:txBody>
          <a:bodyPr>
            <a:normAutofit/>
          </a:bodyPr>
          <a:lstStyle/>
          <a:p>
            <a:r>
              <a:rPr lang="en-US" sz="3800" b="1" dirty="0"/>
              <a:t>Athenkosi </a:t>
            </a:r>
            <a:r>
              <a:rPr lang="en-US" sz="3800" b="1" dirty="0" err="1"/>
              <a:t>Siyalo</a:t>
            </a:r>
            <a:r>
              <a:rPr lang="en-US" sz="3800" b="1" dirty="0"/>
              <a:t> </a:t>
            </a:r>
            <a:endParaRPr lang="en-ZA" sz="38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267CE1-EB71-C03E-B510-6087E5E378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82844" y="4337490"/>
            <a:ext cx="4024032" cy="509113"/>
          </a:xfrm>
        </p:spPr>
        <p:txBody>
          <a:bodyPr>
            <a:normAutofit/>
          </a:bodyPr>
          <a:lstStyle/>
          <a:p>
            <a:r>
              <a:rPr lang="en-US" b="1" cap="none" dirty="0"/>
              <a:t>PhD Physics (UWC)</a:t>
            </a:r>
            <a:endParaRPr lang="en-ZA" b="1" cap="none" dirty="0"/>
          </a:p>
        </p:txBody>
      </p:sp>
      <p:pic>
        <p:nvPicPr>
          <p:cNvPr id="4" name="Picture 3" descr="Colorful paint pigments">
            <a:extLst>
              <a:ext uri="{FF2B5EF4-FFF2-40B4-BE49-F238E27FC236}">
                <a16:creationId xmlns:a16="http://schemas.microsoft.com/office/drawing/2014/main" id="{33047392-DA22-4EC5-2975-C0282BC99E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r="54064"/>
          <a:stretch/>
        </p:blipFill>
        <p:spPr>
          <a:xfrm>
            <a:off x="8063498" y="1606016"/>
            <a:ext cx="4128502" cy="5251984"/>
          </a:xfrm>
          <a:custGeom>
            <a:avLst/>
            <a:gdLst/>
            <a:ahLst/>
            <a:cxnLst/>
            <a:rect l="l" t="t" r="r" b="b"/>
            <a:pathLst>
              <a:path w="4773089" h="4544235">
                <a:moveTo>
                  <a:pt x="2386544" y="0"/>
                </a:moveTo>
                <a:cubicBezTo>
                  <a:pt x="3704596" y="0"/>
                  <a:pt x="4773089" y="1068494"/>
                  <a:pt x="4773089" y="2386545"/>
                </a:cubicBezTo>
                <a:cubicBezTo>
                  <a:pt x="4773089" y="3292705"/>
                  <a:pt x="4268059" y="4080910"/>
                  <a:pt x="3524113" y="4485046"/>
                </a:cubicBezTo>
                <a:lnTo>
                  <a:pt x="3401244" y="4544235"/>
                </a:lnTo>
                <a:lnTo>
                  <a:pt x="1371845" y="4544235"/>
                </a:lnTo>
                <a:lnTo>
                  <a:pt x="1248976" y="4485046"/>
                </a:lnTo>
                <a:cubicBezTo>
                  <a:pt x="505030" y="4080910"/>
                  <a:pt x="0" y="3292705"/>
                  <a:pt x="0" y="2386545"/>
                </a:cubicBezTo>
                <a:cubicBezTo>
                  <a:pt x="0" y="1068494"/>
                  <a:pt x="1068494" y="0"/>
                  <a:pt x="2386544" y="0"/>
                </a:cubicBezTo>
                <a:close/>
              </a:path>
            </a:pathLst>
          </a:cu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4F8C66D3-C22D-8CEC-F48A-C8B929F56662}"/>
              </a:ext>
            </a:extLst>
          </p:cNvPr>
          <p:cNvSpPr txBox="1">
            <a:spLocks/>
          </p:cNvSpPr>
          <p:nvPr/>
        </p:nvSpPr>
        <p:spPr>
          <a:xfrm>
            <a:off x="657462" y="5139191"/>
            <a:ext cx="4024032" cy="509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cap="all" spc="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ZA" b="1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B565818-F696-B39F-467B-15C95BE2596D}"/>
              </a:ext>
            </a:extLst>
          </p:cNvPr>
          <p:cNvSpPr txBox="1">
            <a:spLocks/>
          </p:cNvSpPr>
          <p:nvPr/>
        </p:nvSpPr>
        <p:spPr>
          <a:xfrm>
            <a:off x="158615" y="4834212"/>
            <a:ext cx="7904882" cy="5091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cap="all" spc="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cap="none" dirty="0">
                <a:latin typeface="+mj-lt"/>
              </a:rPr>
              <a:t>Supervisor: Prof. Sylvain </a:t>
            </a:r>
            <a:r>
              <a:rPr lang="en-US" b="1" cap="none" dirty="0" err="1">
                <a:latin typeface="+mj-lt"/>
              </a:rPr>
              <a:t>Halindintwali</a:t>
            </a:r>
            <a:r>
              <a:rPr lang="en-US" b="1" cap="none" dirty="0">
                <a:latin typeface="+mj-lt"/>
              </a:rPr>
              <a:t> (UWC)</a:t>
            </a:r>
            <a:endParaRPr lang="en-ZA" b="1" cap="none" dirty="0">
              <a:latin typeface="+mj-lt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6E8A6DD-A0BB-C776-D3D9-0A81E8BF32E7}"/>
              </a:ext>
            </a:extLst>
          </p:cNvPr>
          <p:cNvSpPr txBox="1">
            <a:spLocks/>
          </p:cNvSpPr>
          <p:nvPr/>
        </p:nvSpPr>
        <p:spPr>
          <a:xfrm>
            <a:off x="657462" y="266879"/>
            <a:ext cx="11101906" cy="13031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cap="all" spc="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cap="none" dirty="0">
                <a:latin typeface="+mj-lt"/>
              </a:rPr>
              <a:t>A comparative study of the effect of the sol-gel, combustion, and solid-state reaction methods on the photoluminescence properties of Zn</a:t>
            </a:r>
            <a:r>
              <a:rPr lang="en-US" b="1" cap="none" baseline="-25000" dirty="0">
                <a:latin typeface="+mj-lt"/>
              </a:rPr>
              <a:t>4</a:t>
            </a:r>
            <a:r>
              <a:rPr lang="en-US" b="1" cap="none" dirty="0">
                <a:latin typeface="+mj-lt"/>
              </a:rPr>
              <a:t>B</a:t>
            </a:r>
            <a:r>
              <a:rPr lang="en-US" b="1" cap="none" baseline="-25000" dirty="0">
                <a:latin typeface="+mj-lt"/>
              </a:rPr>
              <a:t>6</a:t>
            </a:r>
            <a:r>
              <a:rPr lang="en-US" b="1" cap="none" dirty="0">
                <a:latin typeface="+mj-lt"/>
              </a:rPr>
              <a:t>O</a:t>
            </a:r>
            <a:r>
              <a:rPr lang="en-US" b="1" cap="none" baseline="-25000" dirty="0">
                <a:latin typeface="+mj-lt"/>
              </a:rPr>
              <a:t>13</a:t>
            </a:r>
            <a:r>
              <a:rPr lang="en-US" b="1" cap="none" dirty="0">
                <a:latin typeface="+mj-lt"/>
              </a:rPr>
              <a:t>:Eu</a:t>
            </a:r>
            <a:r>
              <a:rPr lang="en-US" b="1" cap="none" baseline="30000" dirty="0">
                <a:latin typeface="+mj-lt"/>
              </a:rPr>
              <a:t>3+</a:t>
            </a:r>
            <a:r>
              <a:rPr lang="en-US" b="1" cap="none" dirty="0">
                <a:latin typeface="+mj-lt"/>
              </a:rPr>
              <a:t> nanophosphors. </a:t>
            </a:r>
            <a:endParaRPr lang="en-ZA" b="1" cap="none" dirty="0">
              <a:latin typeface="+mj-lt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9E7AA60-05D7-D89F-9362-0C1F0AD3C50F}"/>
              </a:ext>
            </a:extLst>
          </p:cNvPr>
          <p:cNvSpPr txBox="1">
            <a:spLocks/>
          </p:cNvSpPr>
          <p:nvPr/>
        </p:nvSpPr>
        <p:spPr>
          <a:xfrm>
            <a:off x="342842" y="5200831"/>
            <a:ext cx="7904882" cy="5091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cap="all" spc="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cap="none" dirty="0">
                <a:latin typeface="+mj-lt"/>
              </a:rPr>
              <a:t>Co-supervisor: Prof. </a:t>
            </a:r>
            <a:r>
              <a:rPr lang="en-US" b="1" cap="none" dirty="0" err="1">
                <a:latin typeface="+mj-lt"/>
              </a:rPr>
              <a:t>Leelakrishna</a:t>
            </a:r>
            <a:r>
              <a:rPr lang="en-US" b="1" cap="none" dirty="0">
                <a:latin typeface="+mj-lt"/>
              </a:rPr>
              <a:t> Reddy (UJ)</a:t>
            </a:r>
            <a:endParaRPr lang="en-ZA" b="1" cap="none" dirty="0">
              <a:latin typeface="+mj-lt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7F81629-12B8-323D-E0C6-0694002B2C04}"/>
              </a:ext>
            </a:extLst>
          </p:cNvPr>
          <p:cNvGrpSpPr/>
          <p:nvPr/>
        </p:nvGrpSpPr>
        <p:grpSpPr>
          <a:xfrm>
            <a:off x="4624443" y="1711747"/>
            <a:ext cx="3060744" cy="1851241"/>
            <a:chOff x="4500529" y="2112578"/>
            <a:chExt cx="3229977" cy="1845389"/>
          </a:xfrm>
        </p:grpSpPr>
        <p:pic>
          <p:nvPicPr>
            <p:cNvPr id="19" name="Picture 2" descr="UJ Status Check - University of Johannesburg Application">
              <a:extLst>
                <a:ext uri="{FF2B5EF4-FFF2-40B4-BE49-F238E27FC236}">
                  <a16:creationId xmlns:a16="http://schemas.microsoft.com/office/drawing/2014/main" id="{8B224724-04CA-A574-D53E-C8368FB5FB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2112578"/>
              <a:ext cx="1634506" cy="1827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 descr="University of the Western Cape - Wikipedia">
              <a:extLst>
                <a:ext uri="{FF2B5EF4-FFF2-40B4-BE49-F238E27FC236}">
                  <a16:creationId xmlns:a16="http://schemas.microsoft.com/office/drawing/2014/main" id="{669C3120-C9FE-52A7-A8EB-B3437325B4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0529" y="2112578"/>
              <a:ext cx="1539106" cy="184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D8CC835E-8890-848A-6B25-3CDAEAC53E7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947" t="14867" r="11568" b="16960"/>
          <a:stretch/>
        </p:blipFill>
        <p:spPr>
          <a:xfrm>
            <a:off x="2342689" y="1711747"/>
            <a:ext cx="2004376" cy="17469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5B3049-F9F7-9B3D-726C-228F6071DA7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40145"/>
          <a:stretch/>
        </p:blipFill>
        <p:spPr>
          <a:xfrm>
            <a:off x="0" y="5900198"/>
            <a:ext cx="2857500" cy="95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87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869BD-F7EE-1831-E14D-7DDDCC9D4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Dispersive Spectra</a:t>
            </a:r>
            <a:endParaRPr lang="en-ZA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71E4922-189C-A990-D0A5-C38A1C8C936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322" y="1690688"/>
            <a:ext cx="7833852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DB9D14-C8B8-F443-4966-55D2879E296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0" t="4527" r="11992"/>
          <a:stretch/>
        </p:blipFill>
        <p:spPr bwMode="auto">
          <a:xfrm>
            <a:off x="4094844" y="2053063"/>
            <a:ext cx="3544820" cy="29815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22395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76B94-6A08-3707-AF4D-198A4FA85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Photoluminescence Spectroscopy</a:t>
            </a:r>
            <a:endParaRPr lang="en-ZA" dirty="0"/>
          </a:p>
        </p:txBody>
      </p:sp>
      <p:pic>
        <p:nvPicPr>
          <p:cNvPr id="5" name="Picture 4" descr="A graph of a graph showing the average lifetime&#10;&#10;Description automatically generated with medium confidence">
            <a:extLst>
              <a:ext uri="{FF2B5EF4-FFF2-40B4-BE49-F238E27FC236}">
                <a16:creationId xmlns:a16="http://schemas.microsoft.com/office/drawing/2014/main" id="{A04D5BBA-D610-361B-DF4E-BE222767DA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7" t="10875" r="12318" b="3789"/>
          <a:stretch/>
        </p:blipFill>
        <p:spPr bwMode="auto">
          <a:xfrm>
            <a:off x="8272965" y="2074575"/>
            <a:ext cx="3747558" cy="30062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A graph of a charge transfer method&#10;&#10;Description automatically generated">
            <a:extLst>
              <a:ext uri="{FF2B5EF4-FFF2-40B4-BE49-F238E27FC236}">
                <a16:creationId xmlns:a16="http://schemas.microsoft.com/office/drawing/2014/main" id="{7D799385-D00A-8B8F-D9B7-AF9F557296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17" y="2074575"/>
            <a:ext cx="3998280" cy="3075600"/>
          </a:xfrm>
          <a:prstGeom prst="rect">
            <a:avLst/>
          </a:prstGeom>
        </p:spPr>
      </p:pic>
      <p:pic>
        <p:nvPicPr>
          <p:cNvPr id="9" name="Picture 8" descr="A graph of a blue and red line&#10;&#10;Description automatically generated">
            <a:extLst>
              <a:ext uri="{FF2B5EF4-FFF2-40B4-BE49-F238E27FC236}">
                <a16:creationId xmlns:a16="http://schemas.microsoft.com/office/drawing/2014/main" id="{10C85ADF-4219-E909-3EAC-EF817233E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151" y="2074575"/>
            <a:ext cx="3900760" cy="3075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65C8E7-DE8E-7D88-FF0D-321FC9477D4D}"/>
              </a:ext>
            </a:extLst>
          </p:cNvPr>
          <p:cNvSpPr txBox="1"/>
          <p:nvPr/>
        </p:nvSpPr>
        <p:spPr>
          <a:xfrm>
            <a:off x="1325695" y="5150175"/>
            <a:ext cx="2074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Excitation spectra</a:t>
            </a:r>
            <a:endParaRPr lang="en-ZA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8ADCC8-89C7-7034-EC71-AD4A0474DA44}"/>
              </a:ext>
            </a:extLst>
          </p:cNvPr>
          <p:cNvSpPr txBox="1"/>
          <p:nvPr/>
        </p:nvSpPr>
        <p:spPr>
          <a:xfrm>
            <a:off x="5241448" y="5150175"/>
            <a:ext cx="2011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Emission Spectra</a:t>
            </a:r>
            <a:endParaRPr lang="en-ZA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35B3B5-3037-8F29-1D6D-F2290F8DDBB2}"/>
              </a:ext>
            </a:extLst>
          </p:cNvPr>
          <p:cNvSpPr txBox="1"/>
          <p:nvPr/>
        </p:nvSpPr>
        <p:spPr>
          <a:xfrm>
            <a:off x="9092888" y="5150175"/>
            <a:ext cx="2546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Average lifetime decay</a:t>
            </a:r>
            <a:endParaRPr lang="en-ZA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FC6E5A-C8AD-835E-8479-BEEC3334D71D}"/>
              </a:ext>
            </a:extLst>
          </p:cNvPr>
          <p:cNvSpPr txBox="1"/>
          <p:nvPr/>
        </p:nvSpPr>
        <p:spPr>
          <a:xfrm>
            <a:off x="1748760" y="5810864"/>
            <a:ext cx="165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i="0" dirty="0">
                <a:solidFill>
                  <a:srgbClr val="1F1F1F"/>
                </a:solidFill>
                <a:effectLst/>
                <a:latin typeface="Google Sans"/>
              </a:rPr>
              <a:t>λ</a:t>
            </a:r>
            <a:r>
              <a:rPr lang="en-US" b="1" i="0" baseline="-25000" dirty="0" err="1">
                <a:effectLst/>
                <a:latin typeface="Arial" panose="020B0604020202020204" pitchFamily="34" charset="0"/>
              </a:rPr>
              <a:t>exc</a:t>
            </a:r>
            <a:r>
              <a:rPr lang="en-US" b="1" i="0" dirty="0">
                <a:effectLst/>
                <a:latin typeface="Arial" panose="020B0604020202020204" pitchFamily="34" charset="0"/>
              </a:rPr>
              <a:t> = 246 nm</a:t>
            </a:r>
            <a:endParaRPr lang="en-ZA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C89EF0-9F67-7964-DF98-AFD91C826FAF}"/>
              </a:ext>
            </a:extLst>
          </p:cNvPr>
          <p:cNvSpPr txBox="1"/>
          <p:nvPr/>
        </p:nvSpPr>
        <p:spPr>
          <a:xfrm>
            <a:off x="5436854" y="5796116"/>
            <a:ext cx="1619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i="0" dirty="0">
                <a:solidFill>
                  <a:srgbClr val="1F1F1F"/>
                </a:solidFill>
                <a:effectLst/>
                <a:latin typeface="Google Sans"/>
              </a:rPr>
              <a:t>λ</a:t>
            </a:r>
            <a:r>
              <a:rPr lang="en-US" b="1" baseline="-25000" dirty="0" err="1">
                <a:solidFill>
                  <a:srgbClr val="1F1F1F"/>
                </a:solidFill>
                <a:latin typeface="Arial" panose="020B0604020202020204" pitchFamily="34" charset="0"/>
              </a:rPr>
              <a:t>emi</a:t>
            </a:r>
            <a:r>
              <a:rPr lang="en-US" b="1" i="0" dirty="0">
                <a:effectLst/>
                <a:latin typeface="Arial" panose="020B0604020202020204" pitchFamily="34" charset="0"/>
              </a:rPr>
              <a:t> = 614 nm</a:t>
            </a:r>
            <a:endParaRPr lang="en-ZA" b="1" dirty="0"/>
          </a:p>
        </p:txBody>
      </p:sp>
    </p:spTree>
    <p:extLst>
      <p:ext uri="{BB962C8B-B14F-4D97-AF65-F5344CB8AC3E}">
        <p14:creationId xmlns:p14="http://schemas.microsoft.com/office/powerpoint/2010/main" val="1406525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871DC-4767-8F43-CF09-48ED8F3C7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Colour</a:t>
            </a:r>
            <a:r>
              <a:rPr lang="en-US" dirty="0"/>
              <a:t> chromaticity</a:t>
            </a:r>
            <a:endParaRPr lang="en-ZA" dirty="0"/>
          </a:p>
        </p:txBody>
      </p:sp>
      <p:pic>
        <p:nvPicPr>
          <p:cNvPr id="4" name="Picture 3" descr="A diagram of a mass of gas&#10;&#10;Description automatically generated with medium confidence">
            <a:extLst>
              <a:ext uri="{FF2B5EF4-FFF2-40B4-BE49-F238E27FC236}">
                <a16:creationId xmlns:a16="http://schemas.microsoft.com/office/drawing/2014/main" id="{396382E8-019F-042B-EA72-13E964FBCA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445" y="1128772"/>
            <a:ext cx="3932555" cy="4371975"/>
          </a:xfrm>
          <a:prstGeom prst="rect">
            <a:avLst/>
          </a:prstGeom>
          <a:noFill/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D0809BB-92D3-1C23-B854-0380DDEF5B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6748676"/>
              </p:ext>
            </p:extLst>
          </p:nvPr>
        </p:nvGraphicFramePr>
        <p:xfrm>
          <a:off x="4326890" y="1412572"/>
          <a:ext cx="3932555" cy="35513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3433">
                  <a:extLst>
                    <a:ext uri="{9D8B030D-6E8A-4147-A177-3AD203B41FA5}">
                      <a16:colId xmlns:a16="http://schemas.microsoft.com/office/drawing/2014/main" val="1935014552"/>
                    </a:ext>
                  </a:extLst>
                </a:gridCol>
                <a:gridCol w="1738317">
                  <a:extLst>
                    <a:ext uri="{9D8B030D-6E8A-4147-A177-3AD203B41FA5}">
                      <a16:colId xmlns:a16="http://schemas.microsoft.com/office/drawing/2014/main" val="1379710243"/>
                    </a:ext>
                  </a:extLst>
                </a:gridCol>
                <a:gridCol w="1450805">
                  <a:extLst>
                    <a:ext uri="{9D8B030D-6E8A-4147-A177-3AD203B41FA5}">
                      <a16:colId xmlns:a16="http://schemas.microsoft.com/office/drawing/2014/main" val="1047001785"/>
                    </a:ext>
                  </a:extLst>
                </a:gridCol>
              </a:tblGrid>
              <a:tr h="88783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ZA" sz="1800" kern="100">
                          <a:effectLst/>
                        </a:rPr>
                        <a:t>S.No.</a:t>
                      </a:r>
                      <a:endParaRPr lang="en-ZA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ZA" sz="1800" kern="100" dirty="0">
                          <a:effectLst/>
                        </a:rPr>
                        <a:t>Sample ID</a:t>
                      </a:r>
                      <a:endParaRPr lang="en-ZA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ZA" sz="1800" kern="100" dirty="0">
                          <a:effectLst/>
                        </a:rPr>
                        <a:t>CIE-coordinates</a:t>
                      </a:r>
                      <a:endParaRPr lang="en-ZA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1140579"/>
                  </a:ext>
                </a:extLst>
              </a:tr>
              <a:tr h="88783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ZA" sz="1800" kern="100">
                          <a:effectLst/>
                        </a:rPr>
                        <a:t>1</a:t>
                      </a:r>
                      <a:endParaRPr lang="en-ZA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ZA" sz="1800" kern="100" dirty="0">
                          <a:effectLst/>
                        </a:rPr>
                        <a:t>Zn</a:t>
                      </a:r>
                      <a:r>
                        <a:rPr lang="en-ZA" sz="1800" kern="100" baseline="-25000" dirty="0">
                          <a:effectLst/>
                        </a:rPr>
                        <a:t>4</a:t>
                      </a:r>
                      <a:r>
                        <a:rPr lang="en-ZA" sz="1800" kern="100" dirty="0">
                          <a:effectLst/>
                        </a:rPr>
                        <a:t>B</a:t>
                      </a:r>
                      <a:r>
                        <a:rPr lang="en-ZA" sz="1800" kern="100" baseline="-25000" dirty="0">
                          <a:effectLst/>
                        </a:rPr>
                        <a:t>6</a:t>
                      </a:r>
                      <a:r>
                        <a:rPr lang="en-ZA" sz="1800" kern="100" dirty="0">
                          <a:effectLst/>
                        </a:rPr>
                        <a:t>O</a:t>
                      </a:r>
                      <a:r>
                        <a:rPr lang="en-ZA" sz="1800" kern="100" baseline="-25000" dirty="0">
                          <a:effectLst/>
                        </a:rPr>
                        <a:t>13</a:t>
                      </a:r>
                      <a:r>
                        <a:rPr lang="en-ZA" sz="1800" kern="100" dirty="0">
                          <a:effectLst/>
                        </a:rPr>
                        <a:t>:Dy</a:t>
                      </a:r>
                      <a:r>
                        <a:rPr lang="en-ZA" sz="1800" kern="100" baseline="30000" dirty="0">
                          <a:effectLst/>
                        </a:rPr>
                        <a:t>3+</a:t>
                      </a:r>
                      <a:r>
                        <a:rPr lang="en-ZA" sz="1800" kern="100" dirty="0">
                          <a:effectLst/>
                        </a:rPr>
                        <a:t> (Sol-gel)</a:t>
                      </a:r>
                      <a:endParaRPr lang="en-ZA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ZA" sz="180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(0.642, 0.353)</a:t>
                      </a:r>
                      <a:endParaRPr lang="en-ZA" sz="18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5150026"/>
                  </a:ext>
                </a:extLst>
              </a:tr>
              <a:tr h="88783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ZA" sz="1800" kern="100">
                          <a:effectLst/>
                        </a:rPr>
                        <a:t>2</a:t>
                      </a:r>
                      <a:endParaRPr lang="en-ZA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ZA" sz="1800" kern="100">
                          <a:effectLst/>
                        </a:rPr>
                        <a:t>Zn</a:t>
                      </a:r>
                      <a:r>
                        <a:rPr lang="en-ZA" sz="1800" kern="100" baseline="-25000">
                          <a:effectLst/>
                        </a:rPr>
                        <a:t>4</a:t>
                      </a:r>
                      <a:r>
                        <a:rPr lang="en-ZA" sz="1800" kern="100">
                          <a:effectLst/>
                        </a:rPr>
                        <a:t>B</a:t>
                      </a:r>
                      <a:r>
                        <a:rPr lang="en-ZA" sz="1800" kern="100" baseline="-25000">
                          <a:effectLst/>
                        </a:rPr>
                        <a:t>6</a:t>
                      </a:r>
                      <a:r>
                        <a:rPr lang="en-ZA" sz="1800" kern="100">
                          <a:effectLst/>
                        </a:rPr>
                        <a:t>O</a:t>
                      </a:r>
                      <a:r>
                        <a:rPr lang="en-ZA" sz="1800" kern="100" baseline="-25000">
                          <a:effectLst/>
                        </a:rPr>
                        <a:t>13</a:t>
                      </a:r>
                      <a:r>
                        <a:rPr lang="en-ZA" sz="1800" kern="100">
                          <a:effectLst/>
                        </a:rPr>
                        <a:t>:Dy</a:t>
                      </a:r>
                      <a:r>
                        <a:rPr lang="en-ZA" sz="1800" kern="100" baseline="30000">
                          <a:effectLst/>
                        </a:rPr>
                        <a:t>3+</a:t>
                      </a:r>
                      <a:r>
                        <a:rPr lang="en-ZA" sz="1800" kern="100">
                          <a:effectLst/>
                        </a:rPr>
                        <a:t> (Combustion)</a:t>
                      </a:r>
                      <a:endParaRPr lang="en-ZA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ZA" sz="1800" kern="10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(0.641, 0.352)</a:t>
                      </a:r>
                      <a:endParaRPr lang="en-ZA" sz="18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16311191"/>
                  </a:ext>
                </a:extLst>
              </a:tr>
              <a:tr h="88783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ZA" sz="1800" kern="100">
                          <a:effectLst/>
                        </a:rPr>
                        <a:t>3</a:t>
                      </a:r>
                      <a:endParaRPr lang="en-ZA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ZA" sz="1800" kern="100">
                          <a:effectLst/>
                        </a:rPr>
                        <a:t>Zn</a:t>
                      </a:r>
                      <a:r>
                        <a:rPr lang="en-ZA" sz="1800" kern="100" baseline="-25000">
                          <a:effectLst/>
                        </a:rPr>
                        <a:t>4</a:t>
                      </a:r>
                      <a:r>
                        <a:rPr lang="en-ZA" sz="1800" kern="100">
                          <a:effectLst/>
                        </a:rPr>
                        <a:t>B</a:t>
                      </a:r>
                      <a:r>
                        <a:rPr lang="en-ZA" sz="1800" kern="100" baseline="-25000">
                          <a:effectLst/>
                        </a:rPr>
                        <a:t>6</a:t>
                      </a:r>
                      <a:r>
                        <a:rPr lang="en-ZA" sz="1800" kern="100">
                          <a:effectLst/>
                        </a:rPr>
                        <a:t>O</a:t>
                      </a:r>
                      <a:r>
                        <a:rPr lang="en-ZA" sz="1800" kern="100" baseline="-25000">
                          <a:effectLst/>
                        </a:rPr>
                        <a:t>13</a:t>
                      </a:r>
                      <a:r>
                        <a:rPr lang="en-ZA" sz="1800" kern="100">
                          <a:effectLst/>
                        </a:rPr>
                        <a:t>:Dy</a:t>
                      </a:r>
                      <a:r>
                        <a:rPr lang="en-ZA" sz="1800" kern="100" baseline="30000">
                          <a:effectLst/>
                        </a:rPr>
                        <a:t>3+</a:t>
                      </a:r>
                      <a:r>
                        <a:rPr lang="en-ZA" sz="1800" kern="100">
                          <a:effectLst/>
                        </a:rPr>
                        <a:t> (Solid state)</a:t>
                      </a:r>
                      <a:endParaRPr lang="en-ZA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ZA" sz="180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(0.644, 0.354)</a:t>
                      </a:r>
                      <a:endParaRPr lang="en-ZA" sz="180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3022246"/>
                  </a:ext>
                </a:extLst>
              </a:tr>
            </a:tbl>
          </a:graphicData>
        </a:graphic>
      </p:graphicFrame>
      <p:pic>
        <p:nvPicPr>
          <p:cNvPr id="3" name="Picture 2" descr="A diagram of a person's face&#10;&#10;Description automatically generated">
            <a:extLst>
              <a:ext uri="{FF2B5EF4-FFF2-40B4-BE49-F238E27FC236}">
                <a16:creationId xmlns:a16="http://schemas.microsoft.com/office/drawing/2014/main" id="{9F645434-56A7-B4F1-C3CE-B2EBC13C53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60" y="1690688"/>
            <a:ext cx="3724506" cy="333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601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C7A69-A9B7-3399-70C8-64FCC9904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  <a:endParaRPr lang="en-Z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2EB8E9-3CB8-4C23-9B19-7EA2BDEFD7E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Zn</a:t>
                </a:r>
                <a:r>
                  <a:rPr lang="en-US" baseline="-25000" dirty="0"/>
                  <a:t>4</a:t>
                </a:r>
                <a:r>
                  <a:rPr lang="en-US" dirty="0"/>
                  <a:t>B</a:t>
                </a:r>
                <a:r>
                  <a:rPr lang="en-US" baseline="-25000" dirty="0"/>
                  <a:t>6</a:t>
                </a:r>
                <a:r>
                  <a:rPr lang="en-US" dirty="0"/>
                  <a:t>O</a:t>
                </a:r>
                <a:r>
                  <a:rPr lang="en-US" baseline="-25000" dirty="0"/>
                  <a:t>13</a:t>
                </a:r>
                <a:r>
                  <a:rPr lang="en-US" dirty="0"/>
                  <a:t>:Eu</a:t>
                </a:r>
                <a:r>
                  <a:rPr lang="en-US" baseline="30000" dirty="0"/>
                  <a:t>3+</a:t>
                </a:r>
                <a:r>
                  <a:rPr lang="en-US" dirty="0"/>
                  <a:t> phosphor successfully synthesized</a:t>
                </a:r>
              </a:p>
              <a:p>
                <a:r>
                  <a:rPr lang="en-US" dirty="0"/>
                  <a:t>All samples resembled cubic crystal structure.</a:t>
                </a:r>
              </a:p>
              <a:p>
                <a:r>
                  <a:rPr lang="en-US" dirty="0"/>
                  <a:t>Intense photoluminescence emission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dirty="0"/>
                          <m:t>λ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𝑒𝑚𝑖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=620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𝑛𝑚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Sol-gel exhibited intense PL emission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dirty="0"/>
                          <m:t>λ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𝑒𝑥𝑐</m:t>
                        </m:r>
                      </m:sub>
                    </m:sSub>
                  </m:oMath>
                </a14:m>
                <a:r>
                  <a:rPr lang="en-US" dirty="0"/>
                  <a:t>= 245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𝑛𝑚</m:t>
                    </m:r>
                  </m:oMath>
                </a14:m>
                <a:endParaRPr lang="en-US" dirty="0"/>
              </a:p>
              <a:p>
                <a:r>
                  <a:rPr lang="en-US" dirty="0"/>
                  <a:t>All synthesis methods yielded phosphors with red </a:t>
                </a:r>
                <a:r>
                  <a:rPr lang="en-US" dirty="0" err="1"/>
                  <a:t>colour</a:t>
                </a:r>
                <a:r>
                  <a:rPr lang="en-US" dirty="0"/>
                  <a:t> emissions.</a:t>
                </a:r>
              </a:p>
              <a:p>
                <a:r>
                  <a:rPr lang="en-US" dirty="0"/>
                  <a:t>Potential applications in Red LEDs.</a:t>
                </a:r>
              </a:p>
              <a:p>
                <a:r>
                  <a:rPr lang="en-US" dirty="0"/>
                  <a:t>For future work new strategy of studying the impact of co-doping the host material with rare earth ions. </a:t>
                </a:r>
              </a:p>
              <a:p>
                <a:endParaRPr lang="en-US" dirty="0"/>
              </a:p>
              <a:p>
                <a:endParaRPr lang="en-ZA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2EB8E9-3CB8-4C23-9B19-7EA2BDEFD7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381" b="-2941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09799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F909B-E34E-F0A6-F7D2-7420DF21D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01809-E9A0-ECFF-57DD-F4726EC499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en-ZA" sz="280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LIANG, P., </a:t>
            </a:r>
            <a:r>
              <a:rPr lang="en-ZA" sz="2800" i="0" dirty="0" err="1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Mingzhen</a:t>
            </a:r>
            <a:r>
              <a:rPr lang="en-ZA" sz="280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W.A.N.G. and </a:t>
            </a:r>
            <a:r>
              <a:rPr lang="en-ZA" sz="2800" i="0" dirty="0" err="1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Zhihong</a:t>
            </a:r>
            <a:r>
              <a:rPr lang="en-ZA" sz="280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L.I.U., 2017. Synthesis and spectroscopic studies of Zn4B6O13 and Eu/Tb single-doped Zn4B6O13 phosphors. Journal of Rare Earths, 35(5), pp.441-445.</a:t>
            </a:r>
          </a:p>
          <a:p>
            <a:pPr marL="342900" indent="-342900">
              <a:buFont typeface="+mj-lt"/>
              <a:buAutoNum type="arabicPeriod"/>
            </a:pPr>
            <a:r>
              <a:rPr lang="en-ZA" sz="280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Shrivastava, R., Kaur, J., Dubey, V. and </a:t>
            </a:r>
            <a:r>
              <a:rPr lang="en-ZA" sz="2800" i="0" dirty="0" err="1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Jaykumar</a:t>
            </a:r>
            <a:r>
              <a:rPr lang="en-ZA" sz="280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B., 2015. Luminescence studies on europium-and dysprosium-doped di-strontium magnesium silicate phosphor. </a:t>
            </a:r>
            <a:r>
              <a:rPr lang="en-ZA" sz="2800" i="1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Research on Chemical Intermediates</a:t>
            </a:r>
            <a:r>
              <a:rPr lang="en-ZA" sz="280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 </a:t>
            </a:r>
            <a:r>
              <a:rPr lang="en-ZA" sz="2800" i="1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41</a:t>
            </a:r>
            <a:r>
              <a:rPr lang="en-ZA" sz="280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pp.3699-3708.</a:t>
            </a:r>
          </a:p>
          <a:p>
            <a:pPr marL="342900" indent="-342900">
              <a:buFont typeface="+mj-lt"/>
              <a:buAutoNum type="arabicPeriod"/>
            </a:pPr>
            <a:r>
              <a:rPr lang="en-ZA" sz="28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Shrivastava, R., Kaur, J., Dubey, V., </a:t>
            </a:r>
            <a:r>
              <a:rPr lang="en-ZA" sz="2800" b="0" i="0" dirty="0" err="1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Jaykumar</a:t>
            </a:r>
            <a:r>
              <a:rPr lang="en-ZA" sz="28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B. and </a:t>
            </a:r>
            <a:r>
              <a:rPr lang="en-ZA" sz="2800" b="0" i="0" dirty="0" err="1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Loreti</a:t>
            </a:r>
            <a:r>
              <a:rPr lang="en-ZA" sz="28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S., 2015. Photoluminescence and thermoluminescence investigation of europium-and dysprosium-doped dibarium magnesium silicate phosphor. </a:t>
            </a:r>
            <a:r>
              <a:rPr lang="en-ZA" sz="2800" b="0" i="1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Spectroscopy Letters</a:t>
            </a:r>
            <a:r>
              <a:rPr lang="en-ZA" sz="28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 </a:t>
            </a:r>
            <a:r>
              <a:rPr lang="en-ZA" sz="2800" b="0" i="1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48</a:t>
            </a:r>
            <a:r>
              <a:rPr lang="en-ZA" sz="28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(3), pp.179-183.</a:t>
            </a:r>
          </a:p>
          <a:p>
            <a:pPr marL="342900" indent="-342900">
              <a:buFont typeface="+mj-lt"/>
              <a:buAutoNum type="arabicPeriod"/>
            </a:pPr>
            <a:r>
              <a:rPr lang="en-ZA" sz="2800" dirty="0" err="1"/>
              <a:t>Zatsepin</a:t>
            </a:r>
            <a:r>
              <a:rPr lang="en-ZA" sz="2800" dirty="0"/>
              <a:t>, D.A., </a:t>
            </a:r>
            <a:r>
              <a:rPr lang="en-ZA" sz="2800" dirty="0" err="1"/>
              <a:t>Zatsepin</a:t>
            </a:r>
            <a:r>
              <a:rPr lang="en-ZA" sz="2800" dirty="0"/>
              <a:t>, A.F., </a:t>
            </a:r>
            <a:r>
              <a:rPr lang="en-ZA" sz="2800" dirty="0" err="1"/>
              <a:t>Boukhvalov</a:t>
            </a:r>
            <a:r>
              <a:rPr lang="en-ZA" sz="2800" dirty="0"/>
              <a:t>, D.W., </a:t>
            </a:r>
            <a:r>
              <a:rPr lang="en-ZA" sz="2800" dirty="0" err="1"/>
              <a:t>Kurmaev</a:t>
            </a:r>
            <a:r>
              <a:rPr lang="en-ZA" sz="2800" dirty="0"/>
              <a:t>, E.Z., </a:t>
            </a:r>
            <a:r>
              <a:rPr lang="en-ZA" sz="2800" dirty="0" err="1"/>
              <a:t>Pchelkina</a:t>
            </a:r>
            <a:r>
              <a:rPr lang="en-ZA" sz="2800" dirty="0"/>
              <a:t>, Z.V. and Gavrilov, N.V., 2016. Electronic structure and photoluminescence properties of Zn-ion implanted silica glass before and after thermal annealing. Journal of Non-Crystalline Solids, 432, pp.183-188.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121378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F1696-BE8A-B66A-5CF9-9F32995F8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  <a:endParaRPr lang="en-ZA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EEFAB575-8D33-C117-505D-1AE961FFCB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74418" y="2265241"/>
            <a:ext cx="1448653" cy="17292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A5E6D0-CB12-B058-C432-B0D685C8A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8207" y="2090087"/>
            <a:ext cx="1706932" cy="19043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628ADB-07B2-9A2A-3CD8-F9DD6E163D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5287" y="1690688"/>
            <a:ext cx="2642558" cy="26425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67A68A-12F4-992D-F32B-94F8C9425F5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947" t="14867" r="11568" b="16960"/>
          <a:stretch/>
        </p:blipFill>
        <p:spPr>
          <a:xfrm>
            <a:off x="1179871" y="2072389"/>
            <a:ext cx="2221951" cy="193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0018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5A4D2C-9C43-AB63-176C-5FC5453EE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Thank you!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Graphic 5" descr="Smiling Face with No Fill">
            <a:extLst>
              <a:ext uri="{FF2B5EF4-FFF2-40B4-BE49-F238E27FC236}">
                <a16:creationId xmlns:a16="http://schemas.microsoft.com/office/drawing/2014/main" id="{6597F98F-7A6C-1EC8-CB59-E570C9A84C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06253" y="957860"/>
            <a:ext cx="4942280" cy="494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924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E2DB9-E20C-9F4C-FFA3-719840514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outline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59351-3D87-422B-CCC4-1B2DDD65F9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ZA" dirty="0"/>
              <a:t>Introduction</a:t>
            </a:r>
          </a:p>
          <a:p>
            <a:r>
              <a:rPr lang="en-ZA" dirty="0"/>
              <a:t>Aims &amp;Objectives   </a:t>
            </a:r>
          </a:p>
          <a:p>
            <a:pPr lvl="0"/>
            <a:r>
              <a:rPr lang="en-US" dirty="0"/>
              <a:t>Applications</a:t>
            </a:r>
          </a:p>
          <a:p>
            <a:pPr lvl="0"/>
            <a:r>
              <a:rPr lang="en-US" dirty="0"/>
              <a:t>Synthesis</a:t>
            </a:r>
          </a:p>
          <a:p>
            <a:pPr lvl="0"/>
            <a:r>
              <a:rPr lang="en-ZA" dirty="0"/>
              <a:t>Results and discussion</a:t>
            </a:r>
            <a:endParaRPr lang="en-US" dirty="0"/>
          </a:p>
          <a:p>
            <a:pPr lvl="0"/>
            <a:r>
              <a:rPr lang="en-ZA" dirty="0"/>
              <a:t>Conclusion and future work</a:t>
            </a:r>
            <a:endParaRPr lang="en-US" dirty="0"/>
          </a:p>
          <a:p>
            <a:pPr lvl="0"/>
            <a:r>
              <a:rPr lang="en-ZA" dirty="0"/>
              <a:t>References </a:t>
            </a:r>
            <a:endParaRPr lang="en-US" dirty="0"/>
          </a:p>
          <a:p>
            <a:pPr lvl="0"/>
            <a:r>
              <a:rPr lang="en-ZA" dirty="0"/>
              <a:t>Acknowledgements</a:t>
            </a:r>
            <a:endParaRPr lang="en-US" dirty="0"/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583145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7F9C2-1C06-3441-375C-CBF0E2482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A05FAE-91EE-9BD5-31C3-4256003F6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441723" cy="358137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Zn</a:t>
            </a:r>
            <a:r>
              <a:rPr lang="en-US" baseline="-25000" dirty="0"/>
              <a:t>4</a:t>
            </a:r>
            <a:r>
              <a:rPr lang="en-US" dirty="0"/>
              <a:t>B</a:t>
            </a:r>
            <a:r>
              <a:rPr lang="en-US" baseline="-25000" dirty="0"/>
              <a:t>6</a:t>
            </a:r>
            <a:r>
              <a:rPr lang="en-US" dirty="0"/>
              <a:t>O</a:t>
            </a:r>
            <a:r>
              <a:rPr lang="en-US" baseline="-25000" dirty="0"/>
              <a:t>13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>
                <a:solidFill>
                  <a:schemeClr val="bg1"/>
                </a:solidFill>
              </a:rPr>
              <a:t>Importance of synthesis methods for structural and photoluminescence properties.</a:t>
            </a:r>
          </a:p>
          <a:p>
            <a:endParaRPr lang="en-ZA" dirty="0"/>
          </a:p>
          <a:p>
            <a:r>
              <a:rPr lang="en-ZA" dirty="0"/>
              <a:t>Eu</a:t>
            </a:r>
            <a:r>
              <a:rPr lang="en-ZA" baseline="30000" dirty="0"/>
              <a:t>3+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1A7C6C-281B-F56A-CCAD-87F3B16C7AB2}"/>
              </a:ext>
            </a:extLst>
          </p:cNvPr>
          <p:cNvSpPr/>
          <p:nvPr/>
        </p:nvSpPr>
        <p:spPr>
          <a:xfrm>
            <a:off x="6681019" y="1107921"/>
            <a:ext cx="2448234" cy="11798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F4B081-DB8E-6A2A-7CB3-0BE4BBE441E3}"/>
              </a:ext>
            </a:extLst>
          </p:cNvPr>
          <p:cNvSpPr/>
          <p:nvPr/>
        </p:nvSpPr>
        <p:spPr>
          <a:xfrm>
            <a:off x="6681019" y="3000632"/>
            <a:ext cx="2448234" cy="11798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DA1C78C-D992-E9BF-8CE9-3CF9560B004A}"/>
              </a:ext>
            </a:extLst>
          </p:cNvPr>
          <p:cNvCxnSpPr/>
          <p:nvPr/>
        </p:nvCxnSpPr>
        <p:spPr>
          <a:xfrm>
            <a:off x="7742903" y="1225908"/>
            <a:ext cx="0" cy="1774724"/>
          </a:xfrm>
          <a:prstGeom prst="line">
            <a:avLst/>
          </a:prstGeom>
          <a:ln w="7620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9AFA9FE-4F49-BA85-F9F3-EF611A0EAA68}"/>
              </a:ext>
            </a:extLst>
          </p:cNvPr>
          <p:cNvSpPr txBox="1"/>
          <p:nvPr/>
        </p:nvSpPr>
        <p:spPr>
          <a:xfrm>
            <a:off x="9224310" y="982248"/>
            <a:ext cx="1917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Conduction band</a:t>
            </a:r>
            <a:endParaRPr lang="en-Z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FA7290-59E0-B4D1-623F-71EDE711DDA5}"/>
              </a:ext>
            </a:extLst>
          </p:cNvPr>
          <p:cNvSpPr txBox="1"/>
          <p:nvPr/>
        </p:nvSpPr>
        <p:spPr>
          <a:xfrm>
            <a:off x="9213011" y="2874959"/>
            <a:ext cx="1538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Valence band</a:t>
            </a:r>
            <a:endParaRPr lang="en-ZA" dirty="0"/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88481453-3E87-7796-09EA-419700DFA29B}"/>
              </a:ext>
            </a:extLst>
          </p:cNvPr>
          <p:cNvSpPr/>
          <p:nvPr/>
        </p:nvSpPr>
        <p:spPr>
          <a:xfrm>
            <a:off x="6306009" y="1278912"/>
            <a:ext cx="307257" cy="1649050"/>
          </a:xfrm>
          <a:prstGeom prst="leftBrac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B3BA28-2FFD-A049-EC01-C7007A822C8A}"/>
              </a:ext>
            </a:extLst>
          </p:cNvPr>
          <p:cNvSpPr txBox="1"/>
          <p:nvPr/>
        </p:nvSpPr>
        <p:spPr>
          <a:xfrm>
            <a:off x="8300810" y="1955183"/>
            <a:ext cx="1084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 5.73 eV</a:t>
            </a:r>
            <a:endParaRPr lang="en-Z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AABD11-8393-3301-8404-2BA41AB20E5F}"/>
              </a:ext>
            </a:extLst>
          </p:cNvPr>
          <p:cNvSpPr txBox="1"/>
          <p:nvPr/>
        </p:nvSpPr>
        <p:spPr>
          <a:xfrm>
            <a:off x="7226710" y="365125"/>
            <a:ext cx="1188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Zn</a:t>
            </a:r>
            <a:r>
              <a:rPr lang="en-US" sz="2000" b="1" baseline="-25000" dirty="0"/>
              <a:t>4</a:t>
            </a:r>
            <a:r>
              <a:rPr lang="en-US" sz="2000" b="1" dirty="0"/>
              <a:t>B</a:t>
            </a:r>
            <a:r>
              <a:rPr lang="en-US" sz="2000" b="1" baseline="-25000" dirty="0"/>
              <a:t>6</a:t>
            </a:r>
            <a:r>
              <a:rPr lang="en-US" sz="2000" b="1" dirty="0"/>
              <a:t>O</a:t>
            </a:r>
            <a:r>
              <a:rPr lang="en-US" sz="2000" b="1" baseline="-25000" dirty="0"/>
              <a:t>13</a:t>
            </a:r>
            <a:endParaRPr lang="en-ZA" sz="2000" b="1" baseline="-250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6843D23-8CA0-773F-F6D2-5BFB7E55D418}"/>
              </a:ext>
            </a:extLst>
          </p:cNvPr>
          <p:cNvSpPr/>
          <p:nvPr/>
        </p:nvSpPr>
        <p:spPr>
          <a:xfrm>
            <a:off x="7123471" y="1683108"/>
            <a:ext cx="10323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75E0A45-7848-7FDD-FACB-4D22421FE6CD}"/>
              </a:ext>
            </a:extLst>
          </p:cNvPr>
          <p:cNvSpPr/>
          <p:nvPr/>
        </p:nvSpPr>
        <p:spPr>
          <a:xfrm>
            <a:off x="7278234" y="1997056"/>
            <a:ext cx="10323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A7EA2A7-B0ED-30A5-454A-BFC82934AB2B}"/>
              </a:ext>
            </a:extLst>
          </p:cNvPr>
          <p:cNvSpPr/>
          <p:nvPr/>
        </p:nvSpPr>
        <p:spPr>
          <a:xfrm>
            <a:off x="7221699" y="2245313"/>
            <a:ext cx="10323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A3581A1-1119-5BC4-F016-4C9B27ED979A}"/>
              </a:ext>
            </a:extLst>
          </p:cNvPr>
          <p:cNvSpPr/>
          <p:nvPr/>
        </p:nvSpPr>
        <p:spPr>
          <a:xfrm>
            <a:off x="8110192" y="1624371"/>
            <a:ext cx="10323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C16E351-B909-77F8-BCEC-45293769EA93}"/>
              </a:ext>
            </a:extLst>
          </p:cNvPr>
          <p:cNvSpPr/>
          <p:nvPr/>
        </p:nvSpPr>
        <p:spPr>
          <a:xfrm>
            <a:off x="8350574" y="1922985"/>
            <a:ext cx="10323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9B6A273-AC0F-65F1-02EF-B2733DA4BDFC}"/>
              </a:ext>
            </a:extLst>
          </p:cNvPr>
          <p:cNvSpPr/>
          <p:nvPr/>
        </p:nvSpPr>
        <p:spPr>
          <a:xfrm>
            <a:off x="8590956" y="2221599"/>
            <a:ext cx="10323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157755C-A699-D87C-23B0-4A7BA47A0DAD}"/>
              </a:ext>
            </a:extLst>
          </p:cNvPr>
          <p:cNvSpPr/>
          <p:nvPr/>
        </p:nvSpPr>
        <p:spPr>
          <a:xfrm>
            <a:off x="8239943" y="2637985"/>
            <a:ext cx="10323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FE39B10-0867-9403-3950-0CA170C36067}"/>
              </a:ext>
            </a:extLst>
          </p:cNvPr>
          <p:cNvSpPr/>
          <p:nvPr/>
        </p:nvSpPr>
        <p:spPr>
          <a:xfrm>
            <a:off x="8203691" y="2352036"/>
            <a:ext cx="10323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557E06A-87BB-CE18-7781-3604316EBDD8}"/>
              </a:ext>
            </a:extLst>
          </p:cNvPr>
          <p:cNvSpPr/>
          <p:nvPr/>
        </p:nvSpPr>
        <p:spPr>
          <a:xfrm>
            <a:off x="9129253" y="2353442"/>
            <a:ext cx="10323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43C8373-C7A9-0D05-CB9F-7416885EF0CF}"/>
              </a:ext>
            </a:extLst>
          </p:cNvPr>
          <p:cNvSpPr/>
          <p:nvPr/>
        </p:nvSpPr>
        <p:spPr>
          <a:xfrm>
            <a:off x="6642761" y="4214711"/>
            <a:ext cx="2448234" cy="117987"/>
          </a:xfrm>
          <a:prstGeom prst="rect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rgbClr val="FF0000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0B45762-C557-2EC8-0EDB-D0648B9917C1}"/>
              </a:ext>
            </a:extLst>
          </p:cNvPr>
          <p:cNvSpPr/>
          <p:nvPr/>
        </p:nvSpPr>
        <p:spPr>
          <a:xfrm>
            <a:off x="6642761" y="6107422"/>
            <a:ext cx="2448234" cy="11798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F224125-2ADB-8371-F469-1DCD86F5266E}"/>
              </a:ext>
            </a:extLst>
          </p:cNvPr>
          <p:cNvCxnSpPr/>
          <p:nvPr/>
        </p:nvCxnSpPr>
        <p:spPr>
          <a:xfrm>
            <a:off x="7704645" y="4332698"/>
            <a:ext cx="0" cy="1774724"/>
          </a:xfrm>
          <a:prstGeom prst="line">
            <a:avLst/>
          </a:prstGeom>
          <a:ln w="7620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5C0928E-EAA6-1C0B-DD02-823B8434A88D}"/>
              </a:ext>
            </a:extLst>
          </p:cNvPr>
          <p:cNvCxnSpPr/>
          <p:nvPr/>
        </p:nvCxnSpPr>
        <p:spPr>
          <a:xfrm>
            <a:off x="6623097" y="4789898"/>
            <a:ext cx="2477729" cy="0"/>
          </a:xfrm>
          <a:prstGeom prst="line">
            <a:avLst/>
          </a:prstGeom>
          <a:ln w="28575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547C430-7CD1-254E-6CA9-F2E213A0E296}"/>
              </a:ext>
            </a:extLst>
          </p:cNvPr>
          <p:cNvCxnSpPr/>
          <p:nvPr/>
        </p:nvCxnSpPr>
        <p:spPr>
          <a:xfrm>
            <a:off x="6613266" y="5259388"/>
            <a:ext cx="2477729" cy="0"/>
          </a:xfrm>
          <a:prstGeom prst="line">
            <a:avLst/>
          </a:prstGeom>
          <a:ln w="28575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B7632FC5-6560-63C3-82BB-0FF5E687EFE9}"/>
              </a:ext>
            </a:extLst>
          </p:cNvPr>
          <p:cNvSpPr txBox="1"/>
          <p:nvPr/>
        </p:nvSpPr>
        <p:spPr>
          <a:xfrm>
            <a:off x="9253192" y="4605002"/>
            <a:ext cx="741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Eu 5d</a:t>
            </a:r>
            <a:endParaRPr lang="en-ZA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6D2DA78-0DAC-A416-8368-DDBB86CB9EFB}"/>
              </a:ext>
            </a:extLst>
          </p:cNvPr>
          <p:cNvSpPr txBox="1"/>
          <p:nvPr/>
        </p:nvSpPr>
        <p:spPr>
          <a:xfrm>
            <a:off x="9253192" y="5103989"/>
            <a:ext cx="680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Eu 4f</a:t>
            </a:r>
            <a:endParaRPr lang="en-ZA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558D0A1-FEF0-08D8-A7B3-026F2AB4ED6A}"/>
              </a:ext>
            </a:extLst>
          </p:cNvPr>
          <p:cNvSpPr txBox="1"/>
          <p:nvPr/>
        </p:nvSpPr>
        <p:spPr>
          <a:xfrm>
            <a:off x="9213786" y="4089038"/>
            <a:ext cx="1917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Conduction band</a:t>
            </a:r>
            <a:endParaRPr lang="en-ZA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D5B054D-070E-1822-A4CF-FC822C8C1679}"/>
              </a:ext>
            </a:extLst>
          </p:cNvPr>
          <p:cNvSpPr txBox="1"/>
          <p:nvPr/>
        </p:nvSpPr>
        <p:spPr>
          <a:xfrm>
            <a:off x="9231230" y="5981749"/>
            <a:ext cx="1538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Valence band</a:t>
            </a:r>
            <a:endParaRPr lang="en-ZA" dirty="0"/>
          </a:p>
        </p:txBody>
      </p:sp>
      <p:sp>
        <p:nvSpPr>
          <p:cNvPr id="53" name="Left Brace 52">
            <a:extLst>
              <a:ext uri="{FF2B5EF4-FFF2-40B4-BE49-F238E27FC236}">
                <a16:creationId xmlns:a16="http://schemas.microsoft.com/office/drawing/2014/main" id="{FEE44B8A-957F-8418-C73F-C040A61C69DF}"/>
              </a:ext>
            </a:extLst>
          </p:cNvPr>
          <p:cNvSpPr/>
          <p:nvPr/>
        </p:nvSpPr>
        <p:spPr>
          <a:xfrm>
            <a:off x="6047910" y="4385702"/>
            <a:ext cx="307257" cy="1649050"/>
          </a:xfrm>
          <a:prstGeom prst="leftBrac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DC42328-E1D5-D431-313E-C1164CE9BFEA}"/>
              </a:ext>
            </a:extLst>
          </p:cNvPr>
          <p:cNvSpPr txBox="1"/>
          <p:nvPr/>
        </p:nvSpPr>
        <p:spPr>
          <a:xfrm>
            <a:off x="5492642" y="5011286"/>
            <a:ext cx="4805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EG</a:t>
            </a:r>
          </a:p>
          <a:p>
            <a:endParaRPr lang="en-ZA" b="1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11B41DF-F815-B26B-7CE9-617190A4D00A}"/>
              </a:ext>
            </a:extLst>
          </p:cNvPr>
          <p:cNvSpPr txBox="1"/>
          <p:nvPr/>
        </p:nvSpPr>
        <p:spPr>
          <a:xfrm>
            <a:off x="7365432" y="3471915"/>
            <a:ext cx="17990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Zn</a:t>
            </a:r>
            <a:r>
              <a:rPr lang="en-US" sz="2000" b="1" baseline="-25000" dirty="0"/>
              <a:t>4</a:t>
            </a:r>
            <a:r>
              <a:rPr lang="en-US" sz="2000" b="1" dirty="0"/>
              <a:t>B</a:t>
            </a:r>
            <a:r>
              <a:rPr lang="en-US" sz="2000" b="1" baseline="-25000" dirty="0"/>
              <a:t>6</a:t>
            </a:r>
            <a:r>
              <a:rPr lang="en-US" sz="2000" b="1" dirty="0"/>
              <a:t>O</a:t>
            </a:r>
            <a:r>
              <a:rPr lang="en-US" sz="2000" b="1" baseline="-25000" dirty="0"/>
              <a:t>13</a:t>
            </a:r>
            <a:r>
              <a:rPr lang="en-US" sz="2000" b="1" dirty="0"/>
              <a:t>: Eu</a:t>
            </a:r>
            <a:r>
              <a:rPr lang="en-US" sz="2000" b="1" baseline="30000" dirty="0"/>
              <a:t>3+</a:t>
            </a:r>
            <a:endParaRPr lang="en-ZA" sz="2000" b="1" baseline="30000" dirty="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BC739AC-40AA-80CB-9330-8238B8AAF483}"/>
              </a:ext>
            </a:extLst>
          </p:cNvPr>
          <p:cNvSpPr/>
          <p:nvPr/>
        </p:nvSpPr>
        <p:spPr>
          <a:xfrm>
            <a:off x="6757506" y="4666505"/>
            <a:ext cx="10323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488F849F-3EEC-DD6B-1A08-88CBD2979015}"/>
              </a:ext>
            </a:extLst>
          </p:cNvPr>
          <p:cNvSpPr/>
          <p:nvPr/>
        </p:nvSpPr>
        <p:spPr>
          <a:xfrm>
            <a:off x="6912269" y="4980453"/>
            <a:ext cx="10323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ED53E8AB-DD05-F5B0-3C85-342BA8486A10}"/>
              </a:ext>
            </a:extLst>
          </p:cNvPr>
          <p:cNvSpPr/>
          <p:nvPr/>
        </p:nvSpPr>
        <p:spPr>
          <a:xfrm>
            <a:off x="6855734" y="5228710"/>
            <a:ext cx="10323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C94D63E8-9661-9E79-5F7A-8E0CA5F6A456}"/>
              </a:ext>
            </a:extLst>
          </p:cNvPr>
          <p:cNvSpPr/>
          <p:nvPr/>
        </p:nvSpPr>
        <p:spPr>
          <a:xfrm>
            <a:off x="7744227" y="4607768"/>
            <a:ext cx="10323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01A3953C-09AE-7309-C22A-6A1D3A2F2164}"/>
              </a:ext>
            </a:extLst>
          </p:cNvPr>
          <p:cNvSpPr/>
          <p:nvPr/>
        </p:nvSpPr>
        <p:spPr>
          <a:xfrm>
            <a:off x="7984609" y="4906382"/>
            <a:ext cx="10323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92A11CDC-4229-71AF-ACC6-0B8DE2DEEEED}"/>
              </a:ext>
            </a:extLst>
          </p:cNvPr>
          <p:cNvSpPr/>
          <p:nvPr/>
        </p:nvSpPr>
        <p:spPr>
          <a:xfrm>
            <a:off x="8224991" y="5204996"/>
            <a:ext cx="10323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BB9B6483-012B-2D37-C2F6-E6436BBFECE4}"/>
              </a:ext>
            </a:extLst>
          </p:cNvPr>
          <p:cNvSpPr/>
          <p:nvPr/>
        </p:nvSpPr>
        <p:spPr>
          <a:xfrm>
            <a:off x="7873978" y="5621382"/>
            <a:ext cx="10323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DE15B318-4848-B749-1721-1641EF792805}"/>
              </a:ext>
            </a:extLst>
          </p:cNvPr>
          <p:cNvSpPr/>
          <p:nvPr/>
        </p:nvSpPr>
        <p:spPr>
          <a:xfrm>
            <a:off x="7837726" y="5335433"/>
            <a:ext cx="10323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8DBECC4B-BC02-E338-60C5-BEAE5233EC48}"/>
              </a:ext>
            </a:extLst>
          </p:cNvPr>
          <p:cNvSpPr/>
          <p:nvPr/>
        </p:nvSpPr>
        <p:spPr>
          <a:xfrm>
            <a:off x="8763288" y="5336839"/>
            <a:ext cx="103239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7152C71-44C9-7216-0C5B-50C5D78F518B}"/>
              </a:ext>
            </a:extLst>
          </p:cNvPr>
          <p:cNvSpPr txBox="1"/>
          <p:nvPr/>
        </p:nvSpPr>
        <p:spPr>
          <a:xfrm>
            <a:off x="10152879" y="4995294"/>
            <a:ext cx="1084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 5.73 eV</a:t>
            </a:r>
            <a:endParaRPr lang="en-ZA" dirty="0"/>
          </a:p>
        </p:txBody>
      </p:sp>
      <p:sp>
        <p:nvSpPr>
          <p:cNvPr id="66" name="Arrow: Up-Down 65">
            <a:extLst>
              <a:ext uri="{FF2B5EF4-FFF2-40B4-BE49-F238E27FC236}">
                <a16:creationId xmlns:a16="http://schemas.microsoft.com/office/drawing/2014/main" id="{714D903D-E13F-5B97-306F-CAFC6DA5F937}"/>
              </a:ext>
            </a:extLst>
          </p:cNvPr>
          <p:cNvSpPr/>
          <p:nvPr/>
        </p:nvSpPr>
        <p:spPr>
          <a:xfrm>
            <a:off x="11087498" y="4745985"/>
            <a:ext cx="362998" cy="867949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8126ED-EF14-F067-0C90-367D1564DF70}"/>
              </a:ext>
            </a:extLst>
          </p:cNvPr>
          <p:cNvSpPr txBox="1"/>
          <p:nvPr/>
        </p:nvSpPr>
        <p:spPr>
          <a:xfrm>
            <a:off x="3088001" y="1236558"/>
            <a:ext cx="1886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Highly crystalline</a:t>
            </a:r>
            <a:endParaRPr lang="en-ZA" dirty="0">
              <a:highlight>
                <a:srgbClr val="FFFF00"/>
              </a:highlight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8ABD9F-46C7-2211-5A93-A15BE61B3B78}"/>
              </a:ext>
            </a:extLst>
          </p:cNvPr>
          <p:cNvSpPr txBox="1"/>
          <p:nvPr/>
        </p:nvSpPr>
        <p:spPr>
          <a:xfrm>
            <a:off x="3049464" y="1976868"/>
            <a:ext cx="1616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00FFFF"/>
                </a:highlight>
              </a:rPr>
              <a:t>Wide bandgap</a:t>
            </a:r>
            <a:endParaRPr lang="en-ZA" dirty="0">
              <a:highlight>
                <a:srgbClr val="00FFFF"/>
              </a:highligh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BF513C3-C617-E7AB-E4D2-F46AE2F90C5A}"/>
              </a:ext>
            </a:extLst>
          </p:cNvPr>
          <p:cNvSpPr txBox="1"/>
          <p:nvPr/>
        </p:nvSpPr>
        <p:spPr>
          <a:xfrm>
            <a:off x="3102502" y="1603562"/>
            <a:ext cx="2017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0000"/>
                </a:highlight>
              </a:rPr>
              <a:t>Photoluminescent</a:t>
            </a:r>
            <a:endParaRPr lang="en-ZA" dirty="0">
              <a:highlight>
                <a:srgbClr val="FF0000"/>
              </a:highlight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CC267C-9E2B-FA84-0660-389E83CB9585}"/>
              </a:ext>
            </a:extLst>
          </p:cNvPr>
          <p:cNvSpPr txBox="1"/>
          <p:nvPr/>
        </p:nvSpPr>
        <p:spPr>
          <a:xfrm>
            <a:off x="3009392" y="2397755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008000"/>
                </a:highlight>
              </a:rPr>
              <a:t>Intrinsic impurities</a:t>
            </a:r>
            <a:endParaRPr lang="en-ZA" dirty="0">
              <a:highlight>
                <a:srgbClr val="008000"/>
              </a:highlight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D01E27F-A5F3-032C-2B95-35CBDB19B089}"/>
              </a:ext>
            </a:extLst>
          </p:cNvPr>
          <p:cNvCxnSpPr/>
          <p:nvPr/>
        </p:nvCxnSpPr>
        <p:spPr>
          <a:xfrm flipV="1">
            <a:off x="2359742" y="1413402"/>
            <a:ext cx="530942" cy="509583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5A304BC-5AFD-8B59-7292-ADB97D12FD73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2570873" y="2099173"/>
            <a:ext cx="478591" cy="62361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BEBE881-786D-169E-3A0A-1B29425B5FDB}"/>
              </a:ext>
            </a:extLst>
          </p:cNvPr>
          <p:cNvCxnSpPr>
            <a:cxnSpLocks/>
            <a:endCxn id="23" idx="1"/>
          </p:cNvCxnSpPr>
          <p:nvPr/>
        </p:nvCxnSpPr>
        <p:spPr>
          <a:xfrm flipV="1">
            <a:off x="2559745" y="1788228"/>
            <a:ext cx="542757" cy="156999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A2F465E-B278-78D3-7C33-FFD44287A3D8}"/>
              </a:ext>
            </a:extLst>
          </p:cNvPr>
          <p:cNvCxnSpPr>
            <a:cxnSpLocks/>
            <a:endCxn id="24" idx="1"/>
          </p:cNvCxnSpPr>
          <p:nvPr/>
        </p:nvCxnSpPr>
        <p:spPr>
          <a:xfrm>
            <a:off x="2478368" y="2286837"/>
            <a:ext cx="531024" cy="295584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577F1DE-F5FB-C234-34D2-1DAE39964A65}"/>
              </a:ext>
            </a:extLst>
          </p:cNvPr>
          <p:cNvCxnSpPr>
            <a:cxnSpLocks/>
          </p:cNvCxnSpPr>
          <p:nvPr/>
        </p:nvCxnSpPr>
        <p:spPr>
          <a:xfrm flipV="1">
            <a:off x="1965512" y="4455566"/>
            <a:ext cx="796413" cy="38642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BFE531C-482E-E52E-F2E7-D918BE1B3FF9}"/>
              </a:ext>
            </a:extLst>
          </p:cNvPr>
          <p:cNvSpPr txBox="1"/>
          <p:nvPr/>
        </p:nvSpPr>
        <p:spPr>
          <a:xfrm>
            <a:off x="2769677" y="4132400"/>
            <a:ext cx="2673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Successful incorporation</a:t>
            </a:r>
          </a:p>
          <a:p>
            <a:r>
              <a:rPr lang="en-US" dirty="0">
                <a:highlight>
                  <a:srgbClr val="FFFF00"/>
                </a:highlight>
              </a:rPr>
              <a:t>In host</a:t>
            </a:r>
            <a:endParaRPr lang="en-ZA" dirty="0">
              <a:highlight>
                <a:srgbClr val="FFFF00"/>
              </a:highlight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D29E87E-BA78-ED80-9C2D-F19FC30C514F}"/>
              </a:ext>
            </a:extLst>
          </p:cNvPr>
          <p:cNvCxnSpPr>
            <a:cxnSpLocks/>
          </p:cNvCxnSpPr>
          <p:nvPr/>
        </p:nvCxnSpPr>
        <p:spPr>
          <a:xfrm>
            <a:off x="1965512" y="4916613"/>
            <a:ext cx="733205" cy="23714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FEEE212E-DD36-A57C-4228-F27EE5242943}"/>
              </a:ext>
            </a:extLst>
          </p:cNvPr>
          <p:cNvSpPr txBox="1"/>
          <p:nvPr/>
        </p:nvSpPr>
        <p:spPr>
          <a:xfrm>
            <a:off x="2838803" y="4791588"/>
            <a:ext cx="2614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Tunable </a:t>
            </a:r>
            <a:r>
              <a:rPr lang="en-US" dirty="0" err="1">
                <a:highlight>
                  <a:srgbClr val="FFFF00"/>
                </a:highlight>
              </a:rPr>
              <a:t>colour</a:t>
            </a:r>
            <a:r>
              <a:rPr lang="en-US" dirty="0">
                <a:highlight>
                  <a:srgbClr val="FFFF00"/>
                </a:highlight>
              </a:rPr>
              <a:t> emission</a:t>
            </a:r>
            <a:endParaRPr lang="en-ZA" dirty="0">
              <a:highlight>
                <a:srgbClr val="FFFF00"/>
              </a:highlight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02D96A9-E245-801F-75CB-0C0918F0C4E2}"/>
              </a:ext>
            </a:extLst>
          </p:cNvPr>
          <p:cNvCxnSpPr>
            <a:cxnSpLocks/>
          </p:cNvCxnSpPr>
          <p:nvPr/>
        </p:nvCxnSpPr>
        <p:spPr>
          <a:xfrm>
            <a:off x="1983493" y="4998796"/>
            <a:ext cx="497168" cy="42102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48B7968F-4169-B733-B415-4F8ACE7AC276}"/>
              </a:ext>
            </a:extLst>
          </p:cNvPr>
          <p:cNvSpPr txBox="1"/>
          <p:nvPr/>
        </p:nvSpPr>
        <p:spPr>
          <a:xfrm>
            <a:off x="2496454" y="5242855"/>
            <a:ext cx="256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Intense </a:t>
            </a:r>
            <a:r>
              <a:rPr lang="en-US" dirty="0" err="1">
                <a:highlight>
                  <a:srgbClr val="FFFF00"/>
                </a:highlight>
              </a:rPr>
              <a:t>colour</a:t>
            </a:r>
            <a:r>
              <a:rPr lang="en-US" dirty="0">
                <a:highlight>
                  <a:srgbClr val="FFFF00"/>
                </a:highlight>
              </a:rPr>
              <a:t> emission</a:t>
            </a:r>
            <a:endParaRPr lang="en-ZA" dirty="0">
              <a:highlight>
                <a:srgbClr val="FFFF00"/>
              </a:highlight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F6195E3-D8CC-99DB-7E25-3C0B0329D77D}"/>
              </a:ext>
            </a:extLst>
          </p:cNvPr>
          <p:cNvCxnSpPr>
            <a:cxnSpLocks/>
          </p:cNvCxnSpPr>
          <p:nvPr/>
        </p:nvCxnSpPr>
        <p:spPr>
          <a:xfrm>
            <a:off x="1873946" y="5076770"/>
            <a:ext cx="696927" cy="901028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33DD35EC-BE4D-9C9F-3082-61534C3DFC10}"/>
              </a:ext>
            </a:extLst>
          </p:cNvPr>
          <p:cNvSpPr txBox="1"/>
          <p:nvPr/>
        </p:nvSpPr>
        <p:spPr>
          <a:xfrm>
            <a:off x="2559745" y="5774551"/>
            <a:ext cx="2528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Improve life-time decay</a:t>
            </a:r>
            <a:endParaRPr lang="en-ZA" dirty="0">
              <a:highlight>
                <a:srgbClr val="FFFF00"/>
              </a:highlight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F46A786-288E-DC2B-A5C5-A203CADBCCB9}"/>
              </a:ext>
            </a:extLst>
          </p:cNvPr>
          <p:cNvSpPr txBox="1"/>
          <p:nvPr/>
        </p:nvSpPr>
        <p:spPr>
          <a:xfrm>
            <a:off x="1226404" y="3133383"/>
            <a:ext cx="4719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Why these materials?</a:t>
            </a:r>
            <a:endParaRPr lang="en-ZA" sz="3600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9776A26-4DB1-2DAC-892A-A8B0EA0AC2A6}"/>
              </a:ext>
            </a:extLst>
          </p:cNvPr>
          <p:cNvSpPr txBox="1"/>
          <p:nvPr/>
        </p:nvSpPr>
        <p:spPr>
          <a:xfrm>
            <a:off x="5759120" y="1934099"/>
            <a:ext cx="4805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EG</a:t>
            </a:r>
          </a:p>
          <a:p>
            <a:endParaRPr lang="en-ZA" b="1" dirty="0"/>
          </a:p>
        </p:txBody>
      </p:sp>
    </p:spTree>
    <p:extLst>
      <p:ext uri="{BB962C8B-B14F-4D97-AF65-F5344CB8AC3E}">
        <p14:creationId xmlns:p14="http://schemas.microsoft.com/office/powerpoint/2010/main" val="4236100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33BA8-FE73-EB3D-7E19-FA9232A79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Luminescence</a:t>
            </a:r>
            <a:endParaRPr lang="en-ZA" dirty="0"/>
          </a:p>
        </p:txBody>
      </p:sp>
      <p:pic>
        <p:nvPicPr>
          <p:cNvPr id="4" name="Web VPython - Brave 2024-10-21 23-26-25 (online-video-cutter">
            <a:hlinkClick r:id="" action="ppaction://media"/>
            <a:extLst>
              <a:ext uri="{FF2B5EF4-FFF2-40B4-BE49-F238E27FC236}">
                <a16:creationId xmlns:a16="http://schemas.microsoft.com/office/drawing/2014/main" id="{DDB2A02D-50BF-0778-1414-BB2F3AAC1E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6980" y="1477575"/>
            <a:ext cx="3946215" cy="390285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D987DF9-A410-801D-1230-FE66A45D93EE}"/>
              </a:ext>
            </a:extLst>
          </p:cNvPr>
          <p:cNvGrpSpPr/>
          <p:nvPr/>
        </p:nvGrpSpPr>
        <p:grpSpPr>
          <a:xfrm>
            <a:off x="4326191" y="1477575"/>
            <a:ext cx="5803491" cy="3564544"/>
            <a:chOff x="6331933" y="2028995"/>
            <a:chExt cx="5626100" cy="3947700"/>
          </a:xfrm>
        </p:grpSpPr>
        <p:pic>
          <p:nvPicPr>
            <p:cNvPr id="5" name="Band gap luminescence model enhanced">
              <a:hlinkClick r:id="" action="ppaction://media"/>
              <a:extLst>
                <a:ext uri="{FF2B5EF4-FFF2-40B4-BE49-F238E27FC236}">
                  <a16:creationId xmlns:a16="http://schemas.microsoft.com/office/drawing/2014/main" id="{76C51B9C-244A-1420-92D3-2FFAE94FB1D9}"/>
                </a:ext>
              </a:extLst>
            </p:cNvPr>
            <p:cNvPicPr>
              <a:picLocks noChangeAspect="1"/>
            </p:cNvPicPr>
            <p:nvPr>
              <a:vide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7"/>
            <a:stretch>
              <a:fillRect/>
            </a:stretch>
          </p:blipFill>
          <p:spPr>
            <a:xfrm>
              <a:off x="6331933" y="2135401"/>
              <a:ext cx="5626100" cy="384129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5B0F509-2180-A8AB-1C19-D0459E7D707B}"/>
                </a:ext>
              </a:extLst>
            </p:cNvPr>
            <p:cNvSpPr/>
            <p:nvPr/>
          </p:nvSpPr>
          <p:spPr>
            <a:xfrm>
              <a:off x="11076039" y="2028995"/>
              <a:ext cx="867697" cy="463482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6971C7B-8566-5AC4-C606-0D4BCCB901A5}"/>
              </a:ext>
            </a:extLst>
          </p:cNvPr>
          <p:cNvSpPr txBox="1"/>
          <p:nvPr/>
        </p:nvSpPr>
        <p:spPr>
          <a:xfrm>
            <a:off x="4066071" y="5698961"/>
            <a:ext cx="2465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Cathodoluminescence</a:t>
            </a:r>
            <a:endParaRPr lang="en-ZA" dirty="0">
              <a:highlight>
                <a:srgbClr val="FFFF00"/>
              </a:highligh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4D1766-AE1E-DA7E-3C16-E1413C8BAF7C}"/>
              </a:ext>
            </a:extLst>
          </p:cNvPr>
          <p:cNvSpPr txBox="1"/>
          <p:nvPr/>
        </p:nvSpPr>
        <p:spPr>
          <a:xfrm>
            <a:off x="927711" y="5971260"/>
            <a:ext cx="26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Thermoluminescence</a:t>
            </a:r>
            <a:endParaRPr lang="en-ZA" dirty="0">
              <a:highlight>
                <a:srgbClr val="FFFF00"/>
              </a:highligh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0420B5-5196-3540-E482-0C52A57A2C5A}"/>
              </a:ext>
            </a:extLst>
          </p:cNvPr>
          <p:cNvSpPr txBox="1"/>
          <p:nvPr/>
        </p:nvSpPr>
        <p:spPr>
          <a:xfrm>
            <a:off x="4123195" y="6243611"/>
            <a:ext cx="2305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Electroluminescence</a:t>
            </a:r>
            <a:endParaRPr lang="en-ZA" dirty="0">
              <a:highlight>
                <a:srgbClr val="FFFF00"/>
              </a:highligh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DE790E-1215-EB6D-4B34-E4156B0AB0BF}"/>
              </a:ext>
            </a:extLst>
          </p:cNvPr>
          <p:cNvSpPr txBox="1"/>
          <p:nvPr/>
        </p:nvSpPr>
        <p:spPr>
          <a:xfrm>
            <a:off x="6893285" y="6019026"/>
            <a:ext cx="2185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Photoluminescence</a:t>
            </a:r>
            <a:endParaRPr lang="en-ZA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966DC6E-42E5-AB97-2FC3-7E35826886BC}"/>
              </a:ext>
            </a:extLst>
          </p:cNvPr>
          <p:cNvCxnSpPr/>
          <p:nvPr/>
        </p:nvCxnSpPr>
        <p:spPr>
          <a:xfrm flipV="1">
            <a:off x="8990309" y="5631673"/>
            <a:ext cx="553226" cy="470767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C3334B4-4A01-9A63-B32A-E3609996AE86}"/>
              </a:ext>
            </a:extLst>
          </p:cNvPr>
          <p:cNvCxnSpPr>
            <a:cxnSpLocks/>
          </p:cNvCxnSpPr>
          <p:nvPr/>
        </p:nvCxnSpPr>
        <p:spPr>
          <a:xfrm>
            <a:off x="9033338" y="6311722"/>
            <a:ext cx="633873" cy="346583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A0B780D-1033-98D4-9DDF-B31410D70D2B}"/>
              </a:ext>
            </a:extLst>
          </p:cNvPr>
          <p:cNvSpPr txBox="1"/>
          <p:nvPr/>
        </p:nvSpPr>
        <p:spPr>
          <a:xfrm>
            <a:off x="9667211" y="5447007"/>
            <a:ext cx="1542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00FFFF"/>
                </a:highlight>
              </a:rPr>
              <a:t>Fluorescence</a:t>
            </a:r>
            <a:endParaRPr lang="en-ZA" dirty="0">
              <a:highlight>
                <a:srgbClr val="00FFFF"/>
              </a:highligh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1928A8-53AD-A526-0A3B-B8FE55DB97B8}"/>
              </a:ext>
            </a:extLst>
          </p:cNvPr>
          <p:cNvSpPr txBox="1"/>
          <p:nvPr/>
        </p:nvSpPr>
        <p:spPr>
          <a:xfrm>
            <a:off x="9667211" y="6438734"/>
            <a:ext cx="1988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00FFFF"/>
                </a:highlight>
              </a:rPr>
              <a:t>Phosphorescence</a:t>
            </a:r>
            <a:endParaRPr lang="en-ZA" dirty="0"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14321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1186E9-A67B-C624-0AA8-467FC4936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58363"/>
            <a:ext cx="1051560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sz="3600" dirty="0"/>
              <a:t>Aim</a:t>
            </a:r>
            <a:endParaRPr lang="en-ZA" sz="3600" dirty="0"/>
          </a:p>
          <a:p>
            <a:pPr algn="l" fontAlgn="base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Poppins" panose="00000500000000000000" pitchFamily="2" charset="0"/>
              </a:rPr>
              <a:t>The study aims to compare sol-gel, combustion, and solid-state methods to understand their influence on structural and photoluminescent properties.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endParaRPr lang="en-US" sz="2000" b="0" i="0" dirty="0">
              <a:solidFill>
                <a:srgbClr val="000000"/>
              </a:solidFill>
              <a:effectLst/>
              <a:latin typeface="Poppins" panose="00000500000000000000" pitchFamily="2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latin typeface="Poppins" panose="00000500000000000000" pitchFamily="2" charset="0"/>
              </a:rPr>
              <a:t>Objective</a:t>
            </a:r>
            <a:endParaRPr lang="en-ZA" sz="24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60000"/>
              </a:lnSpc>
              <a:spcBef>
                <a:spcPts val="600"/>
              </a:spcBef>
            </a:pPr>
            <a:r>
              <a:rPr lang="en-ZA" sz="2000" b="0" i="0" u="none" strike="noStrike" baseline="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To synthesize pure, singly doped Dy</a:t>
            </a:r>
            <a:r>
              <a:rPr lang="en-ZA" sz="2000" b="0" i="0" u="none" strike="noStrike" baseline="3000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3+</a:t>
            </a:r>
            <a:r>
              <a:rPr lang="en-ZA" sz="2000" b="0" i="0" u="none" strike="noStrike" baseline="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Zn</a:t>
            </a:r>
            <a:r>
              <a:rPr lang="en-ZA" sz="2000" b="0" i="0" u="none" strike="noStrike" baseline="-2500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4</a:t>
            </a:r>
            <a:r>
              <a:rPr lang="en-ZA" sz="2000" b="0" i="0" u="none" strike="noStrike" baseline="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</a:t>
            </a:r>
            <a:r>
              <a:rPr lang="en-ZA" sz="2000" b="0" i="0" u="none" strike="noStrike" baseline="-2500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6</a:t>
            </a:r>
            <a:r>
              <a:rPr lang="en-ZA" sz="2000" b="0" i="0" u="none" strike="noStrike" baseline="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</a:t>
            </a:r>
            <a:r>
              <a:rPr lang="en-ZA" sz="2000" b="0" i="0" u="none" strike="noStrike" baseline="-2500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13</a:t>
            </a:r>
            <a:r>
              <a:rPr lang="en-ZA" sz="2000" b="0" i="0" u="none" strike="noStrike" baseline="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nanophosphors via sol-gel, chemical combustion, solid-state methods. </a:t>
            </a:r>
          </a:p>
          <a:p>
            <a:pPr>
              <a:lnSpc>
                <a:spcPct val="160000"/>
              </a:lnSpc>
              <a:spcBef>
                <a:spcPts val="600"/>
              </a:spcBef>
            </a:pPr>
            <a:r>
              <a:rPr lang="en-ZA" sz="2000" dirty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To identify crystal phase structure of the prepared phosphor materials.</a:t>
            </a:r>
          </a:p>
          <a:p>
            <a:pPr>
              <a:lnSpc>
                <a:spcPct val="160000"/>
              </a:lnSpc>
              <a:spcBef>
                <a:spcPts val="600"/>
              </a:spcBef>
            </a:pPr>
            <a:r>
              <a:rPr lang="en-ZA" sz="2000" b="0" i="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To examine the surface </a:t>
            </a:r>
            <a:r>
              <a:rPr lang="en-ZA" sz="200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morphology and chemical composition of the materials</a:t>
            </a:r>
            <a:endParaRPr lang="en-US" sz="2000" b="0" i="0" dirty="0">
              <a:solidFill>
                <a:srgbClr val="000000"/>
              </a:solidFill>
              <a:effectLst/>
              <a:latin typeface="Poppins" panose="00000500000000000000" pitchFamily="2" charset="0"/>
            </a:endParaRPr>
          </a:p>
          <a:p>
            <a:pPr algn="l" fontAlgn="base">
              <a:lnSpc>
                <a:spcPct val="16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Poppins" panose="00000500000000000000" pitchFamily="2" charset="0"/>
              </a:rPr>
              <a:t>T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Poppins" panose="00000500000000000000" pitchFamily="2" charset="0"/>
              </a:rPr>
              <a:t>o identify the most effective synthesis method for enhancing luminescent efficiency.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7551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5F9BC-3D1C-8458-61A4-58C0D8817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Applications</a:t>
            </a:r>
            <a:endParaRPr lang="en-ZA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17A0A21-1FCF-E583-1C8E-932DC011F9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6"/>
          <a:stretch/>
        </p:blipFill>
        <p:spPr bwMode="auto">
          <a:xfrm>
            <a:off x="294968" y="1578077"/>
            <a:ext cx="3411792" cy="2401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5F37FF-49AC-8816-E8F6-6A63D38BF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4104" y="1061129"/>
            <a:ext cx="2908467" cy="2170164"/>
          </a:xfrm>
          <a:prstGeom prst="rect">
            <a:avLst/>
          </a:prstGeom>
        </p:spPr>
      </p:pic>
      <p:pic>
        <p:nvPicPr>
          <p:cNvPr id="1030" name="Picture 6" descr="BEST] Applications and Uses of LASER ...">
            <a:extLst>
              <a:ext uri="{FF2B5EF4-FFF2-40B4-BE49-F238E27FC236}">
                <a16:creationId xmlns:a16="http://schemas.microsoft.com/office/drawing/2014/main" id="{39523692-5D5C-9983-CE20-B832A4AF1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565" y="1329228"/>
            <a:ext cx="2908467" cy="212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B4B583-B634-61B9-EEFA-F732452C81A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0133"/>
          <a:stretch/>
        </p:blipFill>
        <p:spPr>
          <a:xfrm>
            <a:off x="434896" y="4583216"/>
            <a:ext cx="3134214" cy="1162050"/>
          </a:xfrm>
          <a:prstGeom prst="rect">
            <a:avLst/>
          </a:prstGeom>
        </p:spPr>
      </p:pic>
      <p:pic>
        <p:nvPicPr>
          <p:cNvPr id="1032" name="Picture 8" descr="Facts About X-Rays | Radiation and Your ...">
            <a:extLst>
              <a:ext uri="{FF2B5EF4-FFF2-40B4-BE49-F238E27FC236}">
                <a16:creationId xmlns:a16="http://schemas.microsoft.com/office/drawing/2014/main" id="{DCED89C3-718D-1042-5AB1-312B66C9F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820" y="3750615"/>
            <a:ext cx="2521034" cy="252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30948C-AE5B-331B-1AB3-D78CADAB20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7565" y="4237878"/>
            <a:ext cx="2908467" cy="18527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C8F633-6F81-F6D5-D8DC-7C70BD718856}"/>
              </a:ext>
            </a:extLst>
          </p:cNvPr>
          <p:cNvSpPr txBox="1"/>
          <p:nvPr/>
        </p:nvSpPr>
        <p:spPr>
          <a:xfrm>
            <a:off x="5760135" y="3273521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LEDS</a:t>
            </a:r>
            <a:endParaRPr lang="en-Z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18BBB2-A0E5-27CC-4283-192F9EE64FCF}"/>
              </a:ext>
            </a:extLst>
          </p:cNvPr>
          <p:cNvSpPr txBox="1"/>
          <p:nvPr/>
        </p:nvSpPr>
        <p:spPr>
          <a:xfrm>
            <a:off x="4390103" y="45426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Z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579536-8D42-4FED-7DA1-FCAA77F6B1A3}"/>
              </a:ext>
            </a:extLst>
          </p:cNvPr>
          <p:cNvSpPr txBox="1"/>
          <p:nvPr/>
        </p:nvSpPr>
        <p:spPr>
          <a:xfrm>
            <a:off x="9247238" y="34758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Z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33EE60-3D74-12BC-D5E7-74A86F27631A}"/>
              </a:ext>
            </a:extLst>
          </p:cNvPr>
          <p:cNvSpPr txBox="1"/>
          <p:nvPr/>
        </p:nvSpPr>
        <p:spPr>
          <a:xfrm>
            <a:off x="9693139" y="3452519"/>
            <a:ext cx="737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Laser</a:t>
            </a:r>
            <a:endParaRPr lang="en-Z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36620D-B66A-F94B-F4AE-F2C63B3CA45F}"/>
              </a:ext>
            </a:extLst>
          </p:cNvPr>
          <p:cNvSpPr txBox="1"/>
          <p:nvPr/>
        </p:nvSpPr>
        <p:spPr>
          <a:xfrm>
            <a:off x="910008" y="3979605"/>
            <a:ext cx="2001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Solid state lighting</a:t>
            </a:r>
            <a:endParaRPr lang="en-ZA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A4265B-4676-21E1-ACE2-D9D3DFB80EE0}"/>
              </a:ext>
            </a:extLst>
          </p:cNvPr>
          <p:cNvSpPr txBox="1"/>
          <p:nvPr/>
        </p:nvSpPr>
        <p:spPr>
          <a:xfrm>
            <a:off x="1253832" y="5745266"/>
            <a:ext cx="1494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Color display</a:t>
            </a:r>
            <a:endParaRPr lang="en-ZA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C279C5-C2A2-DD80-F949-F61F6E9110FE}"/>
              </a:ext>
            </a:extLst>
          </p:cNvPr>
          <p:cNvSpPr txBox="1"/>
          <p:nvPr/>
        </p:nvSpPr>
        <p:spPr>
          <a:xfrm>
            <a:off x="5397903" y="6162428"/>
            <a:ext cx="1511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X-ray imaging</a:t>
            </a:r>
            <a:endParaRPr lang="en-ZA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C79339-C2E5-A946-CB8E-352448FD1D05}"/>
              </a:ext>
            </a:extLst>
          </p:cNvPr>
          <p:cNvSpPr txBox="1"/>
          <p:nvPr/>
        </p:nvSpPr>
        <p:spPr>
          <a:xfrm>
            <a:off x="9428779" y="6090603"/>
            <a:ext cx="1520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Phototherapy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08C0F9-E270-5F60-B3D7-1D0A404F664D}"/>
              </a:ext>
            </a:extLst>
          </p:cNvPr>
          <p:cNvSpPr txBox="1"/>
          <p:nvPr/>
        </p:nvSpPr>
        <p:spPr>
          <a:xfrm>
            <a:off x="11452123" y="6435726"/>
            <a:ext cx="64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[1-5]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99603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9B69B-0B33-9DA1-AEE8-9BE85D041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Synthesis methods </a:t>
            </a:r>
            <a:endParaRPr lang="en-ZA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E9721CE-B52E-5EAE-BD1E-73EE2A49FD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5996976"/>
              </p:ext>
            </p:extLst>
          </p:nvPr>
        </p:nvGraphicFramePr>
        <p:xfrm>
          <a:off x="553422" y="1007781"/>
          <a:ext cx="11122742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4BB3097-3CFE-3302-846C-C48C8034C1E0}"/>
              </a:ext>
            </a:extLst>
          </p:cNvPr>
          <p:cNvSpPr txBox="1"/>
          <p:nvPr/>
        </p:nvSpPr>
        <p:spPr>
          <a:xfrm>
            <a:off x="4325241" y="1668911"/>
            <a:ext cx="32528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Fast Preparation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Fast crystallites growth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Conducted under low-</a:t>
            </a:r>
          </a:p>
          <a:p>
            <a:r>
              <a:rPr lang="en-US" dirty="0"/>
              <a:t>      pressure and temperature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Allow control of morphology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 preparation cost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7D2E4D-13AA-E900-67AF-B3875FBFE111}"/>
              </a:ext>
            </a:extLst>
          </p:cNvPr>
          <p:cNvSpPr txBox="1"/>
          <p:nvPr/>
        </p:nvSpPr>
        <p:spPr>
          <a:xfrm>
            <a:off x="628888" y="1668911"/>
            <a:ext cx="341157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Highly pure 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Uniform 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Expensive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Allow control of morphology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 can be done at small scales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Time consuming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EF1E7D-7D52-5F3A-6C23-62743E6B9696}"/>
              </a:ext>
            </a:extLst>
          </p:cNvPr>
          <p:cNvSpPr txBox="1"/>
          <p:nvPr/>
        </p:nvSpPr>
        <p:spPr>
          <a:xfrm>
            <a:off x="8100923" y="1872049"/>
            <a:ext cx="32528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Simple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Pestle and Mortar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Homogeneous 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 cost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Allow control of morphology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57A288-68ED-4997-A5D7-7C0D46AB7652}"/>
              </a:ext>
            </a:extLst>
          </p:cNvPr>
          <p:cNvSpPr txBox="1"/>
          <p:nvPr/>
        </p:nvSpPr>
        <p:spPr>
          <a:xfrm>
            <a:off x="11031436" y="4033940"/>
            <a:ext cx="64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[1-3]</a:t>
            </a:r>
            <a:endParaRPr lang="en-Z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9BCB36-0D7C-7FEB-4DDE-3914F4D461F0}"/>
              </a:ext>
            </a:extLst>
          </p:cNvPr>
          <p:cNvSpPr txBox="1"/>
          <p:nvPr/>
        </p:nvSpPr>
        <p:spPr>
          <a:xfrm>
            <a:off x="2581720" y="5364573"/>
            <a:ext cx="6739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Characterization : XRD, SEM &amp; EDS, PL, and CIE</a:t>
            </a:r>
            <a:endParaRPr lang="en-ZA" sz="2400" b="1" dirty="0"/>
          </a:p>
        </p:txBody>
      </p:sp>
    </p:spTree>
    <p:extLst>
      <p:ext uri="{BB962C8B-B14F-4D97-AF65-F5344CB8AC3E}">
        <p14:creationId xmlns:p14="http://schemas.microsoft.com/office/powerpoint/2010/main" val="1269018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FA337-8B34-F388-660F-31DE1DC24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X-ray </a:t>
            </a:r>
            <a:r>
              <a:rPr lang="en-US" dirty="0" err="1"/>
              <a:t>diffaction</a:t>
            </a:r>
            <a:endParaRPr lang="en-ZA" dirty="0"/>
          </a:p>
        </p:txBody>
      </p:sp>
      <p:pic>
        <p:nvPicPr>
          <p:cNvPr id="4" name="Picture 3" descr="A graph of a solid state method&#10;&#10;Description automatically generated">
            <a:extLst>
              <a:ext uri="{FF2B5EF4-FFF2-40B4-BE49-F238E27FC236}">
                <a16:creationId xmlns:a16="http://schemas.microsoft.com/office/drawing/2014/main" id="{B7D00DEA-4FB4-F1BB-224D-5A4252807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544" y="969911"/>
            <a:ext cx="4301613" cy="552296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C567BD-B1F5-326E-B6C2-2FAA7BE5C71C}"/>
              </a:ext>
            </a:extLst>
          </p:cNvPr>
          <p:cNvSpPr txBox="1"/>
          <p:nvPr/>
        </p:nvSpPr>
        <p:spPr>
          <a:xfrm>
            <a:off x="453513" y="1574980"/>
            <a:ext cx="60984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XRD results for Zn</a:t>
            </a:r>
            <a:r>
              <a:rPr lang="en-US" sz="2400" baseline="-25000" dirty="0"/>
              <a:t>4</a:t>
            </a:r>
            <a:r>
              <a:rPr lang="en-US" sz="2400" dirty="0"/>
              <a:t>B</a:t>
            </a:r>
            <a:r>
              <a:rPr lang="en-US" sz="2400" baseline="-25000" dirty="0"/>
              <a:t>6</a:t>
            </a:r>
            <a:r>
              <a:rPr lang="en-US" sz="2400" dirty="0"/>
              <a:t>O</a:t>
            </a:r>
            <a:r>
              <a:rPr lang="en-US" sz="2400" baseline="-25000" dirty="0"/>
              <a:t>13</a:t>
            </a:r>
            <a:r>
              <a:rPr lang="en-US" sz="2400" dirty="0"/>
              <a:t>:1% Eu</a:t>
            </a:r>
            <a:r>
              <a:rPr lang="en-US" sz="2400" baseline="30000" dirty="0"/>
              <a:t>3+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Cubic crystal structure: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400" dirty="0">
                <a:latin typeface="+mj-lt"/>
              </a:rPr>
              <a:t>The Debye-Scherrer equation </a:t>
            </a:r>
            <a:endParaRPr lang="en-ZA" sz="1600" b="1" i="1" dirty="0">
              <a:latin typeface="Cambria Math" panose="02040503050406030204" pitchFamily="18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53284E4-72E9-D6F4-A77E-F9534B038A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8666339"/>
              </p:ext>
            </p:extLst>
          </p:nvPr>
        </p:nvGraphicFramePr>
        <p:xfrm>
          <a:off x="855407" y="3188885"/>
          <a:ext cx="5510366" cy="23340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2231">
                  <a:extLst>
                    <a:ext uri="{9D8B030D-6E8A-4147-A177-3AD203B41FA5}">
                      <a16:colId xmlns:a16="http://schemas.microsoft.com/office/drawing/2014/main" val="2606787698"/>
                    </a:ext>
                  </a:extLst>
                </a:gridCol>
                <a:gridCol w="1497829">
                  <a:extLst>
                    <a:ext uri="{9D8B030D-6E8A-4147-A177-3AD203B41FA5}">
                      <a16:colId xmlns:a16="http://schemas.microsoft.com/office/drawing/2014/main" val="3741024892"/>
                    </a:ext>
                  </a:extLst>
                </a:gridCol>
                <a:gridCol w="1116823">
                  <a:extLst>
                    <a:ext uri="{9D8B030D-6E8A-4147-A177-3AD203B41FA5}">
                      <a16:colId xmlns:a16="http://schemas.microsoft.com/office/drawing/2014/main" val="2583473769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4070277470"/>
                    </a:ext>
                  </a:extLst>
                </a:gridCol>
                <a:gridCol w="1061883">
                  <a:extLst>
                    <a:ext uri="{9D8B030D-6E8A-4147-A177-3AD203B41FA5}">
                      <a16:colId xmlns:a16="http://schemas.microsoft.com/office/drawing/2014/main" val="3606632395"/>
                    </a:ext>
                  </a:extLst>
                </a:gridCol>
              </a:tblGrid>
              <a:tr h="68701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ZA" sz="1600" kern="100" dirty="0" err="1">
                          <a:effectLst/>
                        </a:rPr>
                        <a:t>S.No</a:t>
                      </a:r>
                      <a:endParaRPr lang="en-ZA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ZA" sz="1600" kern="100" dirty="0">
                          <a:effectLst/>
                        </a:rPr>
                        <a:t>Sample Zn</a:t>
                      </a:r>
                      <a:r>
                        <a:rPr lang="en-ZA" sz="1600" kern="100" baseline="-25000" dirty="0">
                          <a:effectLst/>
                        </a:rPr>
                        <a:t>4</a:t>
                      </a:r>
                      <a:r>
                        <a:rPr lang="en-ZA" sz="1600" kern="100" dirty="0">
                          <a:effectLst/>
                        </a:rPr>
                        <a:t>B</a:t>
                      </a:r>
                      <a:r>
                        <a:rPr lang="en-ZA" sz="1600" kern="100" baseline="-25000" dirty="0">
                          <a:effectLst/>
                        </a:rPr>
                        <a:t>6</a:t>
                      </a:r>
                      <a:r>
                        <a:rPr lang="en-ZA" sz="1600" kern="100" dirty="0">
                          <a:effectLst/>
                        </a:rPr>
                        <a:t>O</a:t>
                      </a:r>
                      <a:r>
                        <a:rPr lang="en-ZA" sz="1600" kern="100" baseline="-25000" dirty="0">
                          <a:effectLst/>
                        </a:rPr>
                        <a:t>13</a:t>
                      </a:r>
                      <a:r>
                        <a:rPr lang="en-ZA" sz="1600" kern="100" dirty="0">
                          <a:effectLst/>
                        </a:rPr>
                        <a:t>:Eu</a:t>
                      </a:r>
                      <a:r>
                        <a:rPr lang="en-ZA" sz="1600" kern="100" baseline="30000" dirty="0">
                          <a:effectLst/>
                        </a:rPr>
                        <a:t>3+</a:t>
                      </a:r>
                      <a:endParaRPr lang="en-ZA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ZA" sz="1600" kern="100" dirty="0">
                          <a:effectLst/>
                        </a:rPr>
                        <a:t>Crystallite size (nm)</a:t>
                      </a:r>
                      <a:endParaRPr lang="en-ZA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Lattice Parameters</a:t>
                      </a:r>
                      <a:endParaRPr lang="en-ZA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Lattice angles</a:t>
                      </a:r>
                      <a:endParaRPr lang="en-ZA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1681579"/>
                  </a:ext>
                </a:extLst>
              </a:tr>
              <a:tr h="54610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ZA" sz="1800" kern="100" dirty="0">
                          <a:effectLst/>
                        </a:rPr>
                        <a:t>1</a:t>
                      </a:r>
                      <a:endParaRPr lang="en-ZA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ZA" sz="1800" kern="1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(Sol-gel)</a:t>
                      </a:r>
                      <a:endParaRPr lang="en-ZA" sz="180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ZA" sz="1800" b="0" i="1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98.05</a:t>
                      </a:r>
                      <a:endParaRPr lang="en-ZA" sz="1800" b="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ZA" sz="1800" kern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7.47407 Å</a:t>
                      </a:r>
                      <a:endParaRPr lang="en-ZA" sz="1800" b="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 b="0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</a:t>
                      </a:r>
                      <a:r>
                        <a:rPr lang="en-US" sz="1800" b="0" kern="100" baseline="30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ZA" sz="1800" b="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381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069474240"/>
                  </a:ext>
                </a:extLst>
              </a:tr>
              <a:tr h="54610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ZA" sz="1800" kern="100" dirty="0">
                          <a:effectLst/>
                        </a:rPr>
                        <a:t>2</a:t>
                      </a:r>
                      <a:endParaRPr lang="en-ZA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ZA" sz="1800" kern="1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(Combustion)</a:t>
                      </a:r>
                      <a:endParaRPr lang="en-ZA" sz="180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ZA" sz="1800" b="0" i="0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95.93</a:t>
                      </a:r>
                      <a:endParaRPr lang="en-ZA" sz="1800" b="0" i="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ZA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7.47547 Å</a:t>
                      </a:r>
                      <a:endParaRPr lang="en-ZA" sz="1800" b="0" i="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 b="0" i="0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</a:t>
                      </a:r>
                      <a:r>
                        <a:rPr lang="en-US" sz="1800" b="0" i="0" kern="100" baseline="30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ZA" sz="1800" b="0" i="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28584072"/>
                  </a:ext>
                </a:extLst>
              </a:tr>
              <a:tr h="54610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ZA" sz="1800" kern="100" dirty="0">
                          <a:effectLst/>
                        </a:rPr>
                        <a:t>3</a:t>
                      </a:r>
                      <a:endParaRPr lang="en-ZA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ZA" sz="1800" kern="1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(Solid state)</a:t>
                      </a:r>
                      <a:endParaRPr lang="en-ZA" sz="1800" kern="1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ZA" sz="1800" b="0" i="1" kern="1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96.81</a:t>
                      </a:r>
                      <a:endParaRPr lang="en-ZA" sz="1800" b="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ZA" sz="1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7.47148 Å</a:t>
                      </a:r>
                      <a:endParaRPr lang="en-ZA" sz="1800" b="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 b="0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</a:t>
                      </a:r>
                      <a:r>
                        <a:rPr lang="en-US" sz="1800" b="0" kern="100" baseline="300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ZA" sz="1800" b="0" kern="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592392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91BD103-F051-B32D-7944-FF90CDA59A9F}"/>
                  </a:ext>
                </a:extLst>
              </p:cNvPr>
              <p:cNvSpPr txBox="1"/>
              <p:nvPr/>
            </p:nvSpPr>
            <p:spPr>
              <a:xfrm>
                <a:off x="4852219" y="2084139"/>
                <a:ext cx="1699752" cy="6660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ZA" sz="1800" b="1" i="1" smtClean="0">
                          <a:latin typeface="Cambria Math" panose="02040503050406030204" pitchFamily="18" charset="0"/>
                        </a:rPr>
                        <m:t>𝑫</m:t>
                      </m:r>
                      <m:r>
                        <a:rPr lang="en-ZA" sz="1800" b="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ZA" sz="1800" b="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ZA" sz="1800" b="1" i="1">
                              <a:latin typeface="Cambria Math" panose="02040503050406030204" pitchFamily="18" charset="0"/>
                            </a:rPr>
                            <m:t>𝒌</m:t>
                          </m:r>
                          <m:r>
                            <a:rPr lang="en-ZA" sz="1800" b="1" i="1">
                              <a:latin typeface="Cambria Math" panose="02040503050406030204" pitchFamily="18" charset="0"/>
                            </a:rPr>
                            <m:t>𝝀</m:t>
                          </m:r>
                        </m:num>
                        <m:den>
                          <m:r>
                            <a:rPr lang="en-ZA" sz="1800" b="1" i="1">
                              <a:latin typeface="Cambria Math" panose="02040503050406030204" pitchFamily="18" charset="0"/>
                            </a:rPr>
                            <m:t>𝜷</m:t>
                          </m:r>
                          <m:r>
                            <a:rPr lang="en-ZA" sz="1800" b="1" i="1">
                              <a:latin typeface="Cambria Math" panose="02040503050406030204" pitchFamily="18" charset="0"/>
                            </a:rPr>
                            <m:t>𝒄𝒐𝒔</m:t>
                          </m:r>
                          <m:r>
                            <a:rPr lang="en-ZA" sz="1800" b="1" i="1">
                              <a:latin typeface="Cambria Math" panose="02040503050406030204" pitchFamily="18" charset="0"/>
                            </a:rPr>
                            <m:t>𝜽</m:t>
                          </m:r>
                        </m:den>
                      </m:f>
                    </m:oMath>
                  </m:oMathPara>
                </a14:m>
                <a:endParaRPr lang="en-ZA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91BD103-F051-B32D-7944-FF90CDA59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2219" y="2084139"/>
                <a:ext cx="1699752" cy="66608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1139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0173B-37CA-9DB3-9434-245FDAFE0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Scanning Electron Microscopy</a:t>
            </a:r>
            <a:endParaRPr lang="en-Z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042924-19B1-BD27-1629-D0A3A0BE27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167" y="1336428"/>
            <a:ext cx="5731510" cy="46570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4BD582-82F2-95B8-667A-CBDD5837B845}"/>
              </a:ext>
            </a:extLst>
          </p:cNvPr>
          <p:cNvSpPr txBox="1"/>
          <p:nvPr/>
        </p:nvSpPr>
        <p:spPr>
          <a:xfrm>
            <a:off x="2003323" y="1522249"/>
            <a:ext cx="28488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1800" dirty="0"/>
              <a:t>Micrographs for phosphors prepared by (a) Sol-gel, (b) Combustion, and (c) Solid-state reaction methods.</a:t>
            </a:r>
          </a:p>
        </p:txBody>
      </p:sp>
      <p:pic>
        <p:nvPicPr>
          <p:cNvPr id="3" name="Picture 2" descr="A diagram of a normal distribution&#10;&#10;Description automatically generated with medium confidence">
            <a:extLst>
              <a:ext uri="{FF2B5EF4-FFF2-40B4-BE49-F238E27FC236}">
                <a16:creationId xmlns:a16="http://schemas.microsoft.com/office/drawing/2014/main" id="{A1809812-A24F-2B9A-D453-A84F4FAB9D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23" y="2843299"/>
            <a:ext cx="5285028" cy="34811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382639-B564-BCD3-1FA6-0B88832FD89D}"/>
              </a:ext>
            </a:extLst>
          </p:cNvPr>
          <p:cNvSpPr txBox="1"/>
          <p:nvPr/>
        </p:nvSpPr>
        <p:spPr>
          <a:xfrm>
            <a:off x="4728835" y="5292546"/>
            <a:ext cx="32097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1800" dirty="0"/>
              <a:t>Histograms for phosphors prepared by (a) Sol-gel, (b) Combustion, and (c) Solid-state reaction methods.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5945E73-27F7-3E07-CC3D-75F46FE71D6F}"/>
              </a:ext>
            </a:extLst>
          </p:cNvPr>
          <p:cNvCxnSpPr/>
          <p:nvPr/>
        </p:nvCxnSpPr>
        <p:spPr>
          <a:xfrm flipH="1" flipV="1">
            <a:off x="1224366" y="2510725"/>
            <a:ext cx="511444" cy="332574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B82C4D1-2790-2B49-72F4-A59C0FFDF55C}"/>
              </a:ext>
            </a:extLst>
          </p:cNvPr>
          <p:cNvSpPr txBox="1"/>
          <p:nvPr/>
        </p:nvSpPr>
        <p:spPr>
          <a:xfrm>
            <a:off x="761739" y="2228941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890 nm</a:t>
            </a:r>
            <a:endParaRPr lang="en-ZA" b="1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E532E46-1F2D-4E6F-3111-D48671F4CA99}"/>
              </a:ext>
            </a:extLst>
          </p:cNvPr>
          <p:cNvCxnSpPr>
            <a:cxnSpLocks/>
          </p:cNvCxnSpPr>
          <p:nvPr/>
        </p:nvCxnSpPr>
        <p:spPr>
          <a:xfrm>
            <a:off x="4228454" y="4726406"/>
            <a:ext cx="744052" cy="266569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2E1621F-39FB-1D04-B09E-DF00DE0FD395}"/>
              </a:ext>
            </a:extLst>
          </p:cNvPr>
          <p:cNvSpPr txBox="1"/>
          <p:nvPr/>
        </p:nvSpPr>
        <p:spPr>
          <a:xfrm>
            <a:off x="4933078" y="4800701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750 nm</a:t>
            </a:r>
            <a:endParaRPr lang="en-ZA" b="1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FAB151E-EA63-D072-514E-70EB30C6E198}"/>
              </a:ext>
            </a:extLst>
          </p:cNvPr>
          <p:cNvCxnSpPr>
            <a:cxnSpLocks/>
          </p:cNvCxnSpPr>
          <p:nvPr/>
        </p:nvCxnSpPr>
        <p:spPr>
          <a:xfrm flipV="1">
            <a:off x="4962046" y="2455199"/>
            <a:ext cx="241582" cy="36912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C01F99C-8472-5472-92D1-43A256BCE1EE}"/>
              </a:ext>
            </a:extLst>
          </p:cNvPr>
          <p:cNvSpPr txBox="1"/>
          <p:nvPr/>
        </p:nvSpPr>
        <p:spPr>
          <a:xfrm>
            <a:off x="4972506" y="2132428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500 nm</a:t>
            </a:r>
            <a:endParaRPr lang="en-ZA" b="1" dirty="0"/>
          </a:p>
        </p:txBody>
      </p:sp>
    </p:spTree>
    <p:extLst>
      <p:ext uri="{BB962C8B-B14F-4D97-AF65-F5344CB8AC3E}">
        <p14:creationId xmlns:p14="http://schemas.microsoft.com/office/powerpoint/2010/main" val="23873710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75FBB2EC561E4181C6D5DD68765969" ma:contentTypeVersion="14" ma:contentTypeDescription="Create a new document." ma:contentTypeScope="" ma:versionID="45289f42978c1845b6d96c44eb4ce103">
  <xsd:schema xmlns:xsd="http://www.w3.org/2001/XMLSchema" xmlns:xs="http://www.w3.org/2001/XMLSchema" xmlns:p="http://schemas.microsoft.com/office/2006/metadata/properties" xmlns:ns3="b6f4009a-b778-463d-b8fb-ce562b750369" xmlns:ns4="cf42cb0e-41d5-45eb-b0af-5dcf775901e7" targetNamespace="http://schemas.microsoft.com/office/2006/metadata/properties" ma:root="true" ma:fieldsID="3e4640123ff24159166822150c390d85" ns3:_="" ns4:_="">
    <xsd:import namespace="b6f4009a-b778-463d-b8fb-ce562b750369"/>
    <xsd:import namespace="cf42cb0e-41d5-45eb-b0af-5dcf775901e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SearchProperties" minOccurs="0"/>
                <xsd:element ref="ns3:MediaServiceDateTaken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f4009a-b778-463d-b8fb-ce562b7503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42cb0e-41d5-45eb-b0af-5dcf775901e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6f4009a-b778-463d-b8fb-ce562b750369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1809BDA-2C0A-4DA1-BA9B-36B3203B43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6f4009a-b778-463d-b8fb-ce562b750369"/>
    <ds:schemaRef ds:uri="cf42cb0e-41d5-45eb-b0af-5dcf775901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469C824-38B0-4D3C-85FC-35556AECB19E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cf42cb0e-41d5-45eb-b0af-5dcf775901e7"/>
    <ds:schemaRef ds:uri="b6f4009a-b778-463d-b8fb-ce562b750369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F035037-2A12-482B-A2EC-97AAA3E5430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3356</TotalTime>
  <Words>764</Words>
  <Application>Microsoft Office PowerPoint</Application>
  <PresentationFormat>Widescreen</PresentationFormat>
  <Paragraphs>155</Paragraphs>
  <Slides>16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Aptos</vt:lpstr>
      <vt:lpstr>Aptos Display</vt:lpstr>
      <vt:lpstr>Arial</vt:lpstr>
      <vt:lpstr>Calibri</vt:lpstr>
      <vt:lpstr>Cambria Math</vt:lpstr>
      <vt:lpstr>Google Sans</vt:lpstr>
      <vt:lpstr>Poppins</vt:lpstr>
      <vt:lpstr>Times New Roman</vt:lpstr>
      <vt:lpstr>Office Theme</vt:lpstr>
      <vt:lpstr>Athenkosi Siyalo </vt:lpstr>
      <vt:lpstr>Presentation outline</vt:lpstr>
      <vt:lpstr>Introduction</vt:lpstr>
      <vt:lpstr>Luminescence</vt:lpstr>
      <vt:lpstr>PowerPoint Presentation</vt:lpstr>
      <vt:lpstr>Applications</vt:lpstr>
      <vt:lpstr>Synthesis methods </vt:lpstr>
      <vt:lpstr>X-ray diffaction</vt:lpstr>
      <vt:lpstr>Scanning Electron Microscopy</vt:lpstr>
      <vt:lpstr>Energy Dispersive Spectra</vt:lpstr>
      <vt:lpstr>Photoluminescence Spectroscopy</vt:lpstr>
      <vt:lpstr>Colour chromaticity</vt:lpstr>
      <vt:lpstr>Conclusion</vt:lpstr>
      <vt:lpstr>References</vt:lpstr>
      <vt:lpstr>Acknowledgements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ATHENKOSI SIYALO</dc:creator>
  <cp:lastModifiedBy>ATHENKOSI SIYALO</cp:lastModifiedBy>
  <cp:revision>7</cp:revision>
  <dcterms:created xsi:type="dcterms:W3CDTF">2024-10-21T23:49:06Z</dcterms:created>
  <dcterms:modified xsi:type="dcterms:W3CDTF">2024-10-31T07:49:18Z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0x0101005075FBB2EC561E4181C6D5DD68765969</vt:lpwstr>
  </property>
</Properties>
</file>