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7"/>
  </p:notesMasterIdLst>
  <p:sldIdLst>
    <p:sldId id="434" r:id="rId2"/>
    <p:sldId id="432" r:id="rId3"/>
    <p:sldId id="374" r:id="rId4"/>
    <p:sldId id="437" r:id="rId5"/>
    <p:sldId id="386" r:id="rId6"/>
    <p:sldId id="435" r:id="rId7"/>
    <p:sldId id="438" r:id="rId8"/>
    <p:sldId id="423" r:id="rId9"/>
    <p:sldId id="425" r:id="rId10"/>
    <p:sldId id="433" r:id="rId11"/>
    <p:sldId id="426" r:id="rId12"/>
    <p:sldId id="427" r:id="rId13"/>
    <p:sldId id="358" r:id="rId14"/>
    <p:sldId id="439" r:id="rId15"/>
    <p:sldId id="288" r:id="rId16"/>
    <p:sldId id="430" r:id="rId17"/>
    <p:sldId id="428" r:id="rId18"/>
    <p:sldId id="410" r:id="rId19"/>
    <p:sldId id="415" r:id="rId20"/>
    <p:sldId id="418" r:id="rId21"/>
    <p:sldId id="419" r:id="rId22"/>
    <p:sldId id="424" r:id="rId23"/>
    <p:sldId id="420" r:id="rId24"/>
    <p:sldId id="411" r:id="rId25"/>
    <p:sldId id="436" r:id="rId26"/>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5A15C7-59BF-7ED5-ADFD-04754F6D4DF6}" name="Andreev Pavel" initials="AP" userId="1307de322cdf5d48" providerId="Windows Live"/>
  <p188:author id="{3CB2F9D2-0BA0-3320-91B3-01A40A61D900}" name="1" initials="1" userId="Anonymous_1" providerId="None"/>
  <p188:author id="{0E967DFA-14E1-2B4A-463B-D2F39C83E008}" name="Андреев Павел Валерьевич" initials="АВ" userId="S::andreev@unn.ru::055ff8e5-e858-4fa0-9cd7-95dc365b5a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Евгений Ланцев" initials="ЕЛ" lastIdx="1" clrIdx="0"/>
  <p:cmAuthor id="2" name="1" initials="1" lastIdx="10" clrIdx="1"/>
  <p:cmAuthor id="3" name="Pavel Andreev" initials="PA" lastIdx="45" clrIdx="2"/>
  <p:cmAuthor id="4" name="Artem Nazarov" initials="AN" lastIdx="58" clrIdx="3"/>
  <p:cmAuthor id="5" name="Юнин Павел Андреевич" initials="ЮПА" lastIdx="17"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FFF"/>
    <a:srgbClr val="0000FF"/>
    <a:srgbClr val="2FB556"/>
    <a:srgbClr val="1381C0"/>
    <a:srgbClr val="0064A8"/>
    <a:srgbClr val="A6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89828" autoAdjust="0"/>
  </p:normalViewPr>
  <p:slideViewPr>
    <p:cSldViewPr snapToGrid="0" showGuides="1">
      <p:cViewPr varScale="1">
        <p:scale>
          <a:sx n="98" d="100"/>
          <a:sy n="98" d="100"/>
        </p:scale>
        <p:origin x="552" y="200"/>
      </p:cViewPr>
      <p:guideLst>
        <p:guide orient="horz" pos="2137"/>
        <p:guide pos="3863"/>
      </p:guideLst>
    </p:cSldViewPr>
  </p:slideViewPr>
  <p:outlineViewPr>
    <p:cViewPr>
      <p:scale>
        <a:sx n="33" d="100"/>
        <a:sy n="33" d="100"/>
      </p:scale>
      <p:origin x="0" y="-956"/>
    </p:cViewPr>
  </p:outlineViewPr>
  <p:notesTextViewPr>
    <p:cViewPr>
      <p:scale>
        <a:sx n="1" d="1"/>
        <a:sy n="1" d="1"/>
      </p:scale>
      <p:origin x="0" y="0"/>
    </p:cViewPr>
  </p:notesTextViewPr>
  <p:sorterViewPr>
    <p:cViewPr>
      <p:scale>
        <a:sx n="100" d="100"/>
        <a:sy n="100" d="100"/>
      </p:scale>
      <p:origin x="0" y="-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J:\!!!!NIR2023dec\&#1069;&#1085;&#1077;&#1088;&#1075;&#1080;&#1103;%20&#1090;&#1088;&#1077;&#1082;&#107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398560071513688E-2"/>
          <c:y val="4.4657645838049487E-2"/>
          <c:w val="0.87918678859280031"/>
          <c:h val="0.76383213871347921"/>
        </c:manualLayout>
      </c:layout>
      <c:scatterChart>
        <c:scatterStyle val="lineMarker"/>
        <c:varyColors val="0"/>
        <c:ser>
          <c:idx val="0"/>
          <c:order val="0"/>
          <c:tx>
            <c:v>R = 0.5 nm</c:v>
          </c:tx>
          <c:spPr>
            <a:ln w="28575">
              <a:noFill/>
            </a:ln>
          </c:spPr>
          <c:xVal>
            <c:numRef>
              <c:f>Лист1!$B$5:$AE$5</c:f>
              <c:numCache>
                <c:formatCode>0.00</c:formatCode>
                <c:ptCount val="3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numCache>
            </c:numRef>
          </c:xVal>
          <c:yVal>
            <c:numRef>
              <c:f>Лист1!$B$37:$AE$37</c:f>
              <c:numCache>
                <c:formatCode>0.00</c:formatCode>
                <c:ptCount val="30"/>
                <c:pt idx="0">
                  <c:v>236263.32626324508</c:v>
                </c:pt>
                <c:pt idx="1">
                  <c:v>198822.24718972802</c:v>
                </c:pt>
                <c:pt idx="2">
                  <c:v>172386.16588365217</c:v>
                </c:pt>
                <c:pt idx="3">
                  <c:v>150905.37464158455</c:v>
                </c:pt>
                <c:pt idx="4">
                  <c:v>135615.47882564692</c:v>
                </c:pt>
                <c:pt idx="5">
                  <c:v>123199.08777731397</c:v>
                </c:pt>
                <c:pt idx="6">
                  <c:v>111297.79747125148</c:v>
                </c:pt>
                <c:pt idx="7">
                  <c:v>104469.44531761839</c:v>
                </c:pt>
                <c:pt idx="8">
                  <c:v>95868.923132501746</c:v>
                </c:pt>
                <c:pt idx="9">
                  <c:v>89139.832763568484</c:v>
                </c:pt>
                <c:pt idx="10">
                  <c:v>82134.626760861865</c:v>
                </c:pt>
                <c:pt idx="11">
                  <c:v>77937.892938215562</c:v>
                </c:pt>
                <c:pt idx="12">
                  <c:v>72774.151700854825</c:v>
                </c:pt>
                <c:pt idx="13">
                  <c:v>71548.445079827725</c:v>
                </c:pt>
                <c:pt idx="14">
                  <c:v>66615.732465083289</c:v>
                </c:pt>
                <c:pt idx="15">
                  <c:v>63507.339179676972</c:v>
                </c:pt>
                <c:pt idx="16">
                  <c:v>59361.939263716886</c:v>
                </c:pt>
                <c:pt idx="17">
                  <c:v>58131.958126005229</c:v>
                </c:pt>
                <c:pt idx="18">
                  <c:v>54499.603740110098</c:v>
                </c:pt>
                <c:pt idx="19">
                  <c:v>53620.497542474048</c:v>
                </c:pt>
                <c:pt idx="20">
                  <c:v>50408.315246494589</c:v>
                </c:pt>
                <c:pt idx="21">
                  <c:v>49231.166081711068</c:v>
                </c:pt>
                <c:pt idx="22">
                  <c:v>48118.216439452146</c:v>
                </c:pt>
                <c:pt idx="23">
                  <c:v>46553.239691707589</c:v>
                </c:pt>
                <c:pt idx="24">
                  <c:v>44274.949510535997</c:v>
                </c:pt>
                <c:pt idx="25">
                  <c:v>43520.680566261064</c:v>
                </c:pt>
                <c:pt idx="26">
                  <c:v>41070.43518512656</c:v>
                </c:pt>
                <c:pt idx="27">
                  <c:v>41179.987475996342</c:v>
                </c:pt>
                <c:pt idx="28">
                  <c:v>38965.966833076935</c:v>
                </c:pt>
                <c:pt idx="29">
                  <c:v>38536.00684830625</c:v>
                </c:pt>
              </c:numCache>
            </c:numRef>
          </c:yVal>
          <c:smooth val="0"/>
          <c:extLst>
            <c:ext xmlns:c16="http://schemas.microsoft.com/office/drawing/2014/chart" uri="{C3380CC4-5D6E-409C-BE32-E72D297353CC}">
              <c16:uniqueId val="{00000000-2060-4075-ADF5-2B8007419823}"/>
            </c:ext>
          </c:extLst>
        </c:ser>
        <c:ser>
          <c:idx val="1"/>
          <c:order val="1"/>
          <c:tx>
            <c:v>R = 1 nm</c:v>
          </c:tx>
          <c:spPr>
            <a:ln w="28575">
              <a:noFill/>
            </a:ln>
          </c:spPr>
          <c:xVal>
            <c:numRef>
              <c:f>Лист1!$B$31:$AE$31</c:f>
              <c:numCache>
                <c:formatCode>0.00</c:formatCode>
                <c:ptCount val="3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numCache>
            </c:numRef>
          </c:xVal>
          <c:yVal>
            <c:numRef>
              <c:f>Лист1!$B$40:$AE$40</c:f>
              <c:numCache>
                <c:formatCode>0.00</c:formatCode>
                <c:ptCount val="30"/>
                <c:pt idx="0">
                  <c:v>126856.73134482467</c:v>
                </c:pt>
                <c:pt idx="1">
                  <c:v>133711.31219356455</c:v>
                </c:pt>
                <c:pt idx="2">
                  <c:v>124490.09323735148</c:v>
                </c:pt>
                <c:pt idx="3">
                  <c:v>116778.49748592686</c:v>
                </c:pt>
                <c:pt idx="4">
                  <c:v>110465.15019731039</c:v>
                </c:pt>
                <c:pt idx="5">
                  <c:v>101482.01455764782</c:v>
                </c:pt>
                <c:pt idx="6">
                  <c:v>95240.880289414737</c:v>
                </c:pt>
                <c:pt idx="7">
                  <c:v>88025.335904976557</c:v>
                </c:pt>
                <c:pt idx="8">
                  <c:v>82805.323938584508</c:v>
                </c:pt>
                <c:pt idx="9">
                  <c:v>78091.059140806887</c:v>
                </c:pt>
                <c:pt idx="10">
                  <c:v>73853.631054366284</c:v>
                </c:pt>
                <c:pt idx="11">
                  <c:v>69609.361376805682</c:v>
                </c:pt>
                <c:pt idx="12">
                  <c:v>67229.924204949551</c:v>
                </c:pt>
                <c:pt idx="13">
                  <c:v>62820.298194598712</c:v>
                </c:pt>
                <c:pt idx="14">
                  <c:v>60169.659135881717</c:v>
                </c:pt>
                <c:pt idx="15">
                  <c:v>58244.205729956069</c:v>
                </c:pt>
                <c:pt idx="16">
                  <c:v>56350.066969023326</c:v>
                </c:pt>
                <c:pt idx="17">
                  <c:v>53345.260306916018</c:v>
                </c:pt>
                <c:pt idx="18">
                  <c:v>52138.650718508899</c:v>
                </c:pt>
                <c:pt idx="19">
                  <c:v>49904.447904850342</c:v>
                </c:pt>
                <c:pt idx="20">
                  <c:v>48416.159882957778</c:v>
                </c:pt>
                <c:pt idx="21">
                  <c:v>46381.849042970993</c:v>
                </c:pt>
                <c:pt idx="22">
                  <c:v>44631.669854981265</c:v>
                </c:pt>
                <c:pt idx="23">
                  <c:v>43577.498598712657</c:v>
                </c:pt>
                <c:pt idx="24">
                  <c:v>42279.824126198815</c:v>
                </c:pt>
                <c:pt idx="25">
                  <c:v>40987.64555037854</c:v>
                </c:pt>
                <c:pt idx="26">
                  <c:v>39803.651276525692</c:v>
                </c:pt>
                <c:pt idx="27">
                  <c:v>39108.790414394156</c:v>
                </c:pt>
                <c:pt idx="28">
                  <c:v>38038.751269574554</c:v>
                </c:pt>
                <c:pt idx="29">
                  <c:v>36548.101371791498</c:v>
                </c:pt>
              </c:numCache>
            </c:numRef>
          </c:yVal>
          <c:smooth val="0"/>
          <c:extLst>
            <c:ext xmlns:c16="http://schemas.microsoft.com/office/drawing/2014/chart" uri="{C3380CC4-5D6E-409C-BE32-E72D297353CC}">
              <c16:uniqueId val="{00000001-2060-4075-ADF5-2B8007419823}"/>
            </c:ext>
          </c:extLst>
        </c:ser>
        <c:ser>
          <c:idx val="2"/>
          <c:order val="2"/>
          <c:tx>
            <c:v>R = 4 nm</c:v>
          </c:tx>
          <c:spPr>
            <a:ln w="28575">
              <a:noFill/>
            </a:ln>
          </c:spPr>
          <c:xVal>
            <c:numRef>
              <c:f>Лист1!$B$31:$AE$31</c:f>
              <c:numCache>
                <c:formatCode>0.00</c:formatCode>
                <c:ptCount val="3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numCache>
            </c:numRef>
          </c:xVal>
          <c:yVal>
            <c:numRef>
              <c:f>Лист1!$B$43:$AE$43</c:f>
              <c:numCache>
                <c:formatCode>0.00</c:formatCode>
                <c:ptCount val="30"/>
                <c:pt idx="0">
                  <c:v>48709.334080891553</c:v>
                </c:pt>
                <c:pt idx="1">
                  <c:v>60851.720469023436</c:v>
                </c:pt>
                <c:pt idx="2">
                  <c:v>66217.392605505316</c:v>
                </c:pt>
                <c:pt idx="3">
                  <c:v>68170.151952623273</c:v>
                </c:pt>
                <c:pt idx="4">
                  <c:v>67843.876904294724</c:v>
                </c:pt>
                <c:pt idx="5">
                  <c:v>66787.188318674191</c:v>
                </c:pt>
                <c:pt idx="6">
                  <c:v>65016.137038935514</c:v>
                </c:pt>
                <c:pt idx="7">
                  <c:v>63118.938364589594</c:v>
                </c:pt>
                <c:pt idx="8">
                  <c:v>61045.398057915772</c:v>
                </c:pt>
                <c:pt idx="9">
                  <c:v>58869.535754339136</c:v>
                </c:pt>
                <c:pt idx="10">
                  <c:v>56909.720059852858</c:v>
                </c:pt>
                <c:pt idx="11">
                  <c:v>55009.337228545133</c:v>
                </c:pt>
                <c:pt idx="12">
                  <c:v>52983.642649417197</c:v>
                </c:pt>
                <c:pt idx="13">
                  <c:v>51286.947541620764</c:v>
                </c:pt>
                <c:pt idx="14">
                  <c:v>49577.264404866139</c:v>
                </c:pt>
                <c:pt idx="15">
                  <c:v>48128.490028089858</c:v>
                </c:pt>
                <c:pt idx="16">
                  <c:v>46464.104183042677</c:v>
                </c:pt>
                <c:pt idx="17">
                  <c:v>45066.864796546972</c:v>
                </c:pt>
                <c:pt idx="18">
                  <c:v>43690.113956243542</c:v>
                </c:pt>
                <c:pt idx="19">
                  <c:v>42577.646379145081</c:v>
                </c:pt>
                <c:pt idx="20">
                  <c:v>41253.680698898665</c:v>
                </c:pt>
                <c:pt idx="21">
                  <c:v>40089.042243374344</c:v>
                </c:pt>
                <c:pt idx="22">
                  <c:v>39019.049514549442</c:v>
                </c:pt>
                <c:pt idx="23">
                  <c:v>37961.386113702189</c:v>
                </c:pt>
                <c:pt idx="24">
                  <c:v>36978.907134033252</c:v>
                </c:pt>
                <c:pt idx="25">
                  <c:v>36227.107602247896</c:v>
                </c:pt>
                <c:pt idx="26">
                  <c:v>35565.415150512861</c:v>
                </c:pt>
                <c:pt idx="27">
                  <c:v>34798.330359622312</c:v>
                </c:pt>
                <c:pt idx="28">
                  <c:v>33511.20550837148</c:v>
                </c:pt>
                <c:pt idx="29">
                  <c:v>32863.88808469865</c:v>
                </c:pt>
              </c:numCache>
            </c:numRef>
          </c:yVal>
          <c:smooth val="0"/>
          <c:extLst>
            <c:ext xmlns:c16="http://schemas.microsoft.com/office/drawing/2014/chart" uri="{C3380CC4-5D6E-409C-BE32-E72D297353CC}">
              <c16:uniqueId val="{00000002-2060-4075-ADF5-2B8007419823}"/>
            </c:ext>
          </c:extLst>
        </c:ser>
        <c:dLbls>
          <c:showLegendKey val="0"/>
          <c:showVal val="0"/>
          <c:showCatName val="0"/>
          <c:showSerName val="0"/>
          <c:showPercent val="0"/>
          <c:showBubbleSize val="0"/>
        </c:dLbls>
        <c:axId val="196272128"/>
        <c:axId val="196274048"/>
      </c:scatterChart>
      <c:valAx>
        <c:axId val="196272128"/>
        <c:scaling>
          <c:orientation val="minMax"/>
          <c:max val="150"/>
        </c:scaling>
        <c:delete val="0"/>
        <c:axPos val="b"/>
        <c:title>
          <c:tx>
            <c:rich>
              <a:bodyPr/>
              <a:lstStyle/>
              <a:p>
                <a:pPr>
                  <a:defRPr sz="1400"/>
                </a:pPr>
                <a:r>
                  <a:rPr lang="en-US" sz="1400"/>
                  <a:t>Time, ps</a:t>
                </a:r>
                <a:endParaRPr lang="ru-RU" sz="1400"/>
              </a:p>
            </c:rich>
          </c:tx>
          <c:overlay val="0"/>
        </c:title>
        <c:numFmt formatCode="0.00" sourceLinked="1"/>
        <c:majorTickMark val="out"/>
        <c:minorTickMark val="none"/>
        <c:tickLblPos val="nextTo"/>
        <c:crossAx val="196274048"/>
        <c:crosses val="autoZero"/>
        <c:crossBetween val="midCat"/>
      </c:valAx>
      <c:valAx>
        <c:axId val="196274048"/>
        <c:scaling>
          <c:orientation val="minMax"/>
        </c:scaling>
        <c:delete val="1"/>
        <c:axPos val="l"/>
        <c:title>
          <c:tx>
            <c:rich>
              <a:bodyPr/>
              <a:lstStyle/>
              <a:p>
                <a:pPr>
                  <a:defRPr sz="1400"/>
                </a:pPr>
                <a:r>
                  <a:rPr lang="en-US" sz="1400"/>
                  <a:t>Temperature, K</a:t>
                </a:r>
                <a:endParaRPr lang="ru-RU" sz="1400"/>
              </a:p>
            </c:rich>
          </c:tx>
          <c:layout>
            <c:manualLayout>
              <c:xMode val="edge"/>
              <c:yMode val="edge"/>
              <c:x val="4.5253599179277057E-2"/>
              <c:y val="0.15260825682221529"/>
            </c:manualLayout>
          </c:layout>
          <c:overlay val="0"/>
        </c:title>
        <c:numFmt formatCode="0.00" sourceLinked="1"/>
        <c:majorTickMark val="out"/>
        <c:minorTickMark val="none"/>
        <c:tickLblPos val="nextTo"/>
        <c:crossAx val="196272128"/>
        <c:crosses val="autoZero"/>
        <c:crossBetween val="midCat"/>
      </c:valAx>
    </c:plotArea>
    <c:legend>
      <c:legendPos val="r"/>
      <c:layout>
        <c:manualLayout>
          <c:xMode val="edge"/>
          <c:yMode val="edge"/>
          <c:x val="0.43728438347947574"/>
          <c:y val="8.432252693262228E-2"/>
          <c:w val="0.22170747893069498"/>
          <c:h val="0.3901163293636899"/>
        </c:manualLayout>
      </c:layout>
      <c:overlay val="0"/>
      <c:txPr>
        <a:bodyPr/>
        <a:lstStyle/>
        <a:p>
          <a:pPr>
            <a:defRPr sz="1400" b="1"/>
          </a:pPr>
          <a:endParaRPr lang="ru-RU"/>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C626FA3-1335-4322-9CD3-BBFCC2985CA0}" type="datetimeFigureOut">
              <a:rPr lang="ru-RU"/>
              <a:pPr>
                <a:defRPr/>
              </a:pPr>
              <a:t>30.10.2024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F5561D1-DF47-420A-82D1-0175FE4DB414}" type="slidenum">
              <a:rPr lang="ru-RU"/>
              <a:pPr>
                <a:defRPr/>
              </a:pPr>
              <a:t>‹#›</a:t>
            </a:fld>
            <a:endParaRPr lang="ru-RU"/>
          </a:p>
        </p:txBody>
      </p:sp>
    </p:spTree>
    <p:extLst>
      <p:ext uri="{BB962C8B-B14F-4D97-AF65-F5344CB8AC3E}">
        <p14:creationId xmlns:p14="http://schemas.microsoft.com/office/powerpoint/2010/main" val="1690726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0FB0C0-A364-4FEC-92E6-8F0257557F11}" type="slidenum">
              <a:rPr lang="ru-RU" altLang="ru-RU" smtClean="0"/>
              <a:pPr fontAlgn="base">
                <a:spcBef>
                  <a:spcPct val="0"/>
                </a:spcBef>
                <a:spcAft>
                  <a:spcPct val="0"/>
                </a:spcAft>
              </a:pPr>
              <a:t>1</a:t>
            </a:fld>
            <a:endParaRPr lang="ru-RU" altLang="ru-RU"/>
          </a:p>
        </p:txBody>
      </p:sp>
      <p:sp>
        <p:nvSpPr>
          <p:cNvPr id="409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marL="215900" marR="0" indent="-214313"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lang="en-US" altLang="ru-RU" sz="1200" kern="1200" dirty="0">
                <a:solidFill>
                  <a:schemeClr val="tx1"/>
                </a:solidFill>
                <a:effectLst/>
                <a:latin typeface="+mn-lt"/>
                <a:ea typeface="+mn-ea"/>
                <a:cs typeface="+mn-cs"/>
              </a:rPr>
              <a:t>The topic of my presentation is…</a:t>
            </a:r>
            <a:endParaRPr lang="ru-RU" altLang="ru-RU" sz="2000" dirty="0">
              <a:latin typeface="Arial" panose="020B0604020202020204" pitchFamily="34" charset="0"/>
              <a:ea typeface="Microsoft YaHei" panose="020B0503020204020204" pitchFamily="34" charset="-122"/>
            </a:endParaRPr>
          </a:p>
        </p:txBody>
      </p:sp>
      <p:sp>
        <p:nvSpPr>
          <p:cNvPr id="4101"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Tree>
    <p:extLst>
      <p:ext uri="{BB962C8B-B14F-4D97-AF65-F5344CB8AC3E}">
        <p14:creationId xmlns:p14="http://schemas.microsoft.com/office/powerpoint/2010/main" val="8320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slides show the MC simulation. In this case we represent the track as a cylinder. You can see that at the initial moment of time all the energy is concentrated in the center of the cylinder and during the simulation this energy transferred to other cylindrical layers. The temperature dependence on the simulation time shows that at a simulation time of about 100 </a:t>
            </a:r>
            <a:r>
              <a:rPr lang="en-US" sz="1200" kern="12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the energy </a:t>
            </a:r>
            <a:r>
              <a:rPr lang="en-US" sz="1200" kern="1200" dirty="0" err="1">
                <a:solidFill>
                  <a:schemeClr val="tx1"/>
                </a:solidFill>
                <a:effectLst/>
                <a:latin typeface="+mn-lt"/>
                <a:ea typeface="+mn-ea"/>
                <a:cs typeface="+mn-cs"/>
              </a:rPr>
              <a:t>seases</a:t>
            </a:r>
            <a:r>
              <a:rPr lang="en-US" sz="1200" kern="1200" dirty="0">
                <a:solidFill>
                  <a:schemeClr val="tx1"/>
                </a:solidFill>
                <a:effectLst/>
                <a:latin typeface="+mn-lt"/>
                <a:ea typeface="+mn-ea"/>
                <a:cs typeface="+mn-cs"/>
              </a:rPr>
              <a:t> to change significantly, and such energy distribution we will use as initial conditions in further simulations by the molecular dynamics method.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10</a:t>
            </a:fld>
            <a:endParaRPr lang="ru-RU"/>
          </a:p>
        </p:txBody>
      </p:sp>
    </p:spTree>
    <p:extLst>
      <p:ext uri="{BB962C8B-B14F-4D97-AF65-F5344CB8AC3E}">
        <p14:creationId xmlns:p14="http://schemas.microsoft.com/office/powerpoint/2010/main" val="2321409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Molten cell relaxation modeling and theoretical diffractogram from a cell are presented on the slide. From here you can see a peak of initial </a:t>
            </a:r>
            <a:r>
              <a:rPr lang="en-US" sz="1200" kern="1200" dirty="0" err="1">
                <a:solidFill>
                  <a:schemeClr val="tx1"/>
                </a:solidFill>
                <a:effectLst/>
                <a:latin typeface="+mn-lt"/>
                <a:ea typeface="+mn-ea"/>
                <a:cs typeface="+mn-cs"/>
              </a:rPr>
              <a:t>YaG</a:t>
            </a:r>
            <a:r>
              <a:rPr lang="en-US" sz="1200" kern="1200" dirty="0">
                <a:solidFill>
                  <a:schemeClr val="tx1"/>
                </a:solidFill>
                <a:effectLst/>
                <a:latin typeface="+mn-lt"/>
                <a:ea typeface="+mn-ea"/>
                <a:cs typeface="+mn-cs"/>
              </a:rPr>
              <a:t> phase and deformed YAG phase. The presence of deformed phase in such cell is about 70 percent and the deformation reaches 0.8 per cent. So, there is a very accurate correlation between the experiment and modeling. To be honest we were very surprised by this fact.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11</a:t>
            </a:fld>
            <a:endParaRPr lang="ru-RU"/>
          </a:p>
        </p:txBody>
      </p:sp>
    </p:spTree>
    <p:extLst>
      <p:ext uri="{BB962C8B-B14F-4D97-AF65-F5344CB8AC3E}">
        <p14:creationId xmlns:p14="http://schemas.microsoft.com/office/powerpoint/2010/main" val="1800929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So, since we see the peak of the deformed and initial phase we can see what in the atomic level gives this result. For this task the distribution of displacement of atoms from their initial position was calculated. This distribution has a non-uniform character. According to the atomic displacement vectors it can be </a:t>
            </a:r>
            <a:r>
              <a:rPr lang="en-US" sz="1200" kern="1200" dirty="0" err="1">
                <a:solidFill>
                  <a:schemeClr val="tx1"/>
                </a:solidFill>
                <a:effectLst/>
                <a:latin typeface="+mn-lt"/>
                <a:ea typeface="+mn-ea"/>
                <a:cs typeface="+mn-cs"/>
              </a:rPr>
              <a:t>ssen</a:t>
            </a:r>
            <a:r>
              <a:rPr lang="en-US" sz="1200" kern="1200" dirty="0">
                <a:solidFill>
                  <a:schemeClr val="tx1"/>
                </a:solidFill>
                <a:effectLst/>
                <a:latin typeface="+mn-lt"/>
                <a:ea typeface="+mn-ea"/>
                <a:cs typeface="+mn-cs"/>
              </a:rPr>
              <a:t> that the deformed phase occurs at the nucleation stage of the amorphized region this is confirmed by the GIXRD experiment. </a:t>
            </a:r>
          </a:p>
          <a:p>
            <a:r>
              <a:rPr lang="en-US" sz="1200" kern="1200" dirty="0">
                <a:solidFill>
                  <a:schemeClr val="tx1"/>
                </a:solidFill>
                <a:effectLst/>
                <a:latin typeface="+mn-lt"/>
                <a:ea typeface="+mn-ea"/>
                <a:cs typeface="+mn-cs"/>
              </a:rPr>
              <a:t>As the irradiation fluence increases, the strain and peak shift of the deformed phase increases.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12</a:t>
            </a:fld>
            <a:endParaRPr lang="ru-RU"/>
          </a:p>
        </p:txBody>
      </p:sp>
    </p:spTree>
    <p:extLst>
      <p:ext uri="{BB962C8B-B14F-4D97-AF65-F5344CB8AC3E}">
        <p14:creationId xmlns:p14="http://schemas.microsoft.com/office/powerpoint/2010/main" val="314148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dirty="0"/>
              <a:t>The conclusions are presented in the slide. It was possible to develop a method for the study of irradiated YAG ceramics based on XRD. Also obtained a good correlation with mathematical modeling data.</a:t>
            </a:r>
            <a:endParaRPr lang="ru-RU" altLang="ru-RU" dirty="0"/>
          </a:p>
          <a:p>
            <a:pPr eaLnBrk="1" hangingPunct="1">
              <a:spcBef>
                <a:spcPct val="0"/>
              </a:spcBef>
            </a:pPr>
            <a:endParaRPr lang="ru-RU" altLang="ru-RU" sz="16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ru-RU" altLang="ru-RU" sz="1600" b="1" dirty="0">
                <a:solidFill>
                  <a:srgbClr val="FF0000"/>
                </a:solidFill>
              </a:rPr>
              <a:t>Итого 11 минут 30 секунд</a:t>
            </a:r>
            <a:endParaRPr lang="ru-RU" altLang="ru-RU" dirty="0"/>
          </a:p>
        </p:txBody>
      </p:sp>
      <p:sp>
        <p:nvSpPr>
          <p:cNvPr id="276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6B4A67-D77E-4EA2-8296-A781169A5D4A}" type="slidenum">
              <a:rPr lang="ru-RU" altLang="ru-RU" smtClean="0"/>
              <a:pPr fontAlgn="base">
                <a:spcBef>
                  <a:spcPct val="0"/>
                </a:spcBef>
                <a:spcAft>
                  <a:spcPct val="0"/>
                </a:spcAft>
              </a:pPr>
              <a:t>13</a:t>
            </a:fld>
            <a:endParaRPr lang="ru-RU" altLang="ru-RU"/>
          </a:p>
        </p:txBody>
      </p:sp>
    </p:spTree>
    <p:extLst>
      <p:ext uri="{BB962C8B-B14F-4D97-AF65-F5344CB8AC3E}">
        <p14:creationId xmlns:p14="http://schemas.microsoft.com/office/powerpoint/2010/main" val="162723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305851-2FBF-40EF-8D03-B421367C8785}" type="slidenum">
              <a:rPr lang="ru-RU" altLang="ru-RU" smtClean="0"/>
              <a:pPr fontAlgn="base">
                <a:spcBef>
                  <a:spcPct val="0"/>
                </a:spcBef>
                <a:spcAft>
                  <a:spcPct val="0"/>
                </a:spcAft>
              </a:pPr>
              <a:t>14</a:t>
            </a:fld>
            <a:endParaRPr lang="ru-RU" altLang="ru-RU"/>
          </a:p>
        </p:txBody>
      </p:sp>
      <p:sp>
        <p:nvSpPr>
          <p:cNvPr id="2969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marL="215900" indent="-214313" eaLnBrk="1" hangingPunct="1">
              <a:spcBef>
                <a:spcPct val="0"/>
              </a:spcBef>
              <a:tabLst>
                <a:tab pos="723900" algn="l"/>
                <a:tab pos="1447800" algn="l"/>
                <a:tab pos="2171700" algn="l"/>
                <a:tab pos="2895600" algn="l"/>
                <a:tab pos="3619500" algn="l"/>
                <a:tab pos="4343400" algn="l"/>
                <a:tab pos="5067300" algn="l"/>
              </a:tabLst>
            </a:pPr>
            <a:r>
              <a:rPr lang="en-US" altLang="ru-RU" sz="2000" dirty="0">
                <a:latin typeface="Arial" panose="020B0604020202020204" pitchFamily="34" charset="0"/>
                <a:ea typeface="Microsoft YaHei" panose="020B0503020204020204" pitchFamily="34" charset="-122"/>
              </a:rPr>
              <a:t>it is not the end. </a:t>
            </a:r>
            <a:r>
              <a:rPr lang="en-US" altLang="ru-RU" sz="2000" dirty="0" err="1">
                <a:latin typeface="Arial" panose="020B0604020202020204" pitchFamily="34" charset="0"/>
                <a:ea typeface="Microsoft YaHei" panose="020B0503020204020204" pitchFamily="34" charset="-122"/>
              </a:rPr>
              <a:t>i</a:t>
            </a:r>
            <a:r>
              <a:rPr lang="en-US" altLang="ru-RU" sz="2000" dirty="0">
                <a:latin typeface="Arial" panose="020B0604020202020204" pitchFamily="34" charset="0"/>
                <a:ea typeface="Microsoft YaHei" panose="020B0503020204020204" pitchFamily="34" charset="-122"/>
              </a:rPr>
              <a:t> have one more slide. there is question for you, colleges. in our recent research of hydrolytically stability of our samples. we have </a:t>
            </a:r>
            <a:r>
              <a:rPr lang="en-US" altLang="ru-RU" sz="2000" dirty="0" err="1">
                <a:latin typeface="Arial" panose="020B0604020202020204" pitchFamily="34" charset="0"/>
                <a:ea typeface="Microsoft YaHei" panose="020B0503020204020204" pitchFamily="34" charset="-122"/>
              </a:rPr>
              <a:t>obteined</a:t>
            </a:r>
            <a:r>
              <a:rPr lang="en-US" altLang="ru-RU" sz="2000" dirty="0">
                <a:latin typeface="Arial" panose="020B0604020202020204" pitchFamily="34" charset="0"/>
                <a:ea typeface="Microsoft YaHei" panose="020B0503020204020204" pitchFamily="34" charset="-122"/>
              </a:rPr>
              <a:t> that for samples with GREATER irradiation fluence the leaching rate was LOWEST than for samples with smallest irradiation fluence. it is a strange result, so if you have any ideas or hypothesis please let me know</a:t>
            </a:r>
            <a:endParaRPr lang="ru-RU" altLang="ru-RU" sz="2000" dirty="0">
              <a:latin typeface="Arial" panose="020B0604020202020204" pitchFamily="34" charset="0"/>
              <a:ea typeface="Microsoft YaHei" panose="020B0503020204020204" pitchFamily="34" charset="-122"/>
            </a:endParaRPr>
          </a:p>
        </p:txBody>
      </p:sp>
      <p:sp>
        <p:nvSpPr>
          <p:cNvPr id="29701"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Tree>
    <p:extLst>
      <p:ext uri="{BB962C8B-B14F-4D97-AF65-F5344CB8AC3E}">
        <p14:creationId xmlns:p14="http://schemas.microsoft.com/office/powerpoint/2010/main" val="3160093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305851-2FBF-40EF-8D03-B421367C8785}" type="slidenum">
              <a:rPr lang="ru-RU" altLang="ru-RU" smtClean="0"/>
              <a:pPr fontAlgn="base">
                <a:spcBef>
                  <a:spcPct val="0"/>
                </a:spcBef>
                <a:spcAft>
                  <a:spcPct val="0"/>
                </a:spcAft>
              </a:pPr>
              <a:t>15</a:t>
            </a:fld>
            <a:endParaRPr lang="ru-RU" altLang="ru-RU"/>
          </a:p>
        </p:txBody>
      </p:sp>
      <p:sp>
        <p:nvSpPr>
          <p:cNvPr id="2969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marL="215900" indent="-214313" eaLnBrk="1" hangingPunct="1">
              <a:spcBef>
                <a:spcPct val="0"/>
              </a:spcBef>
              <a:tabLst>
                <a:tab pos="723900" algn="l"/>
                <a:tab pos="1447800" algn="l"/>
                <a:tab pos="2171700" algn="l"/>
                <a:tab pos="2895600" algn="l"/>
                <a:tab pos="3619500" algn="l"/>
                <a:tab pos="4343400" algn="l"/>
                <a:tab pos="5067300" algn="l"/>
              </a:tabLst>
            </a:pPr>
            <a:endParaRPr lang="ru-RU" altLang="ru-RU" sz="2000" dirty="0">
              <a:latin typeface="Arial" panose="020B0604020202020204" pitchFamily="34" charset="0"/>
              <a:ea typeface="Microsoft YaHei" panose="020B0503020204020204" pitchFamily="34" charset="-122"/>
            </a:endParaRPr>
          </a:p>
        </p:txBody>
      </p:sp>
      <p:sp>
        <p:nvSpPr>
          <p:cNvPr id="29701" name="Text Box 3"/>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Tree>
    <p:extLst>
      <p:ext uri="{BB962C8B-B14F-4D97-AF65-F5344CB8AC3E}">
        <p14:creationId xmlns:p14="http://schemas.microsoft.com/office/powerpoint/2010/main" val="353515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ru-RU" baseline="0" dirty="0"/>
                  <a:t>Но всё </a:t>
                </a:r>
                <a:r>
                  <a:rPr lang="en-US" baseline="0" dirty="0"/>
                  <a:t>-</a:t>
                </a:r>
                <a:r>
                  <a:rPr lang="ru-RU" baseline="0" dirty="0"/>
                  <a:t>таки почему ТРЕКИС, а не, например, ТРИМ, который зачастую используют в задачах ионной имплантации?</a:t>
                </a:r>
                <a:endParaRPr lang="en-US" baseline="0" dirty="0"/>
              </a:p>
              <a:p>
                <a:r>
                  <a:rPr lang="ru-RU" baseline="0" dirty="0"/>
                  <a:t>Быстрые тяжелые ионы, которые мы рассматриваем в данной работе – ионы с энергией </a:t>
                </a:r>
                <a:r>
                  <a:rPr lang="en-US" baseline="0" dirty="0"/>
                  <a:t>&gt; 1 MeV. </a:t>
                </a:r>
                <a:r>
                  <a:rPr lang="ru-RU" baseline="0" dirty="0"/>
                  <a:t>Такие ионы наибольшее количество своей энергии тратят на электронное торможение. </a:t>
                </a:r>
                <a:br>
                  <a:rPr lang="ru-RU" baseline="0" dirty="0"/>
                </a:br>
                <a:r>
                  <a:rPr lang="ru-RU" baseline="0" dirty="0"/>
                  <a:t>И в ТРЕКИС, и в ТРИМ реализован расчет методом Монте-Карло, однако в ТРИМ нет модели, учитывающей перенос энергии вторичными электронами. </a:t>
                </a:r>
                <a:br>
                  <a:rPr lang="ru-RU" baseline="0" dirty="0"/>
                </a:br>
                <a:r>
                  <a:rPr lang="ru-RU" baseline="0" dirty="0"/>
                  <a:t>ТРЕКИС же предлагает моделирование многомасштабного процесса взаимодействия БТИ с мишенью. Сначала в ТРЕКИС рассчитываются процессы, вызванные распространением </a:t>
                </a:r>
                <a:r>
                  <a:rPr lang="ru-RU" baseline="0" dirty="0" err="1"/>
                  <a:t>высокоэнергетичных</a:t>
                </a:r>
                <a:r>
                  <a:rPr lang="ru-RU" baseline="0" dirty="0"/>
                  <a:t> электронов через твердое тело от траектории БТИ, затем предлагается проводить дальнейшее моделирование уже на атомной уровне, например, методом МД.</a:t>
                </a:r>
              </a:p>
              <a:p>
                <a:br>
                  <a:rPr lang="ru-RU" baseline="0" dirty="0"/>
                </a:br>
                <a:endParaRPr lang="ru-RU" baseline="0" dirty="0"/>
              </a:p>
              <a:p>
                <a:endParaRPr lang="ru-RU" baseline="0" dirty="0"/>
              </a:p>
              <a:p>
                <a:r>
                  <a:rPr lang="ru-RU" baseline="0" dirty="0"/>
                  <a:t>Метод </a:t>
                </a:r>
                <a:r>
                  <a:rPr lang="ru-RU" baseline="0" dirty="0" err="1"/>
                  <a:t>монте-карло</a:t>
                </a:r>
                <a:r>
                  <a:rPr lang="ru-RU" baseline="0" dirty="0"/>
                  <a:t> заключается в генерировании случайных значений величин пробегов ионов и прицельных параметров столкновений двух частиц, после каждого столкновения рас</a:t>
                </a:r>
                <a:r>
                  <a:rPr lang="en-US" baseline="0" dirty="0"/>
                  <a:t>c</a:t>
                </a:r>
                <a:r>
                  <a:rPr lang="ru-RU" baseline="0" dirty="0" err="1"/>
                  <a:t>читывается</a:t>
                </a:r>
                <a:r>
                  <a:rPr lang="ru-RU" baseline="0" dirty="0"/>
                  <a:t> потеря энергии за счёт электронного и ядерного торможения</a:t>
                </a:r>
                <a:r>
                  <a:rPr lang="en-US" baseline="0" dirty="0"/>
                  <a:t>, </a:t>
                </a:r>
                <a:r>
                  <a:rPr lang="ru-RU" baseline="0" dirty="0"/>
                  <a:t>задача о взаимодействии частиц решается до тех пор, пока энергия имплантируемого иона не будет меньше энергии межатомной связи в материале. Результат работы программы показан в виде гистограммы количества зарожденных вакансий от глубины на рисунке 6.</a:t>
                </a:r>
                <a:endParaRPr lang="en-US" baseline="0" dirty="0"/>
              </a:p>
              <a:p>
                <a:endParaRPr lang="en-US" baseline="0" dirty="0"/>
              </a:p>
              <a:p>
                <a:endParaRPr lang="en-US" baseline="0" dirty="0"/>
              </a:p>
            </p:txBody>
          </p:sp>
        </mc:Choice>
        <mc:Fallback xmlns="">
          <p:sp>
            <p:nvSpPr>
              <p:cNvPr id="3" name="Заметки 2"/>
              <p:cNvSpPr>
                <a:spLocks noGrp="1"/>
              </p:cNvSpPr>
              <p:nvPr>
                <p:ph type="body" idx="1"/>
              </p:nvPr>
            </p:nvSpPr>
            <p:spPr/>
            <p:txBody>
              <a:bodyPr/>
              <a:lstStyle/>
              <a:p>
                <a:r>
                  <a:rPr lang="ru-RU" dirty="0" smtClean="0"/>
                  <a:t>Для предварительных оценок влияния ионной имплантации</a:t>
                </a:r>
                <a:r>
                  <a:rPr lang="ru-RU" baseline="0" dirty="0" smtClean="0"/>
                  <a:t> </a:t>
                </a:r>
                <a:r>
                  <a:rPr lang="ru-RU" dirty="0" smtClean="0"/>
                  <a:t>для каждой</a:t>
                </a:r>
                <a:r>
                  <a:rPr lang="ru-RU" baseline="0" dirty="0" smtClean="0"/>
                  <a:t> серии образцов было проведено моделирование процесса ионной бомбардировки. Для моделирования был применен метод Монте-Карло, реализованный в программном комплексе</a:t>
                </a:r>
                <a:r>
                  <a:rPr lang="en-US" baseline="0" dirty="0" smtClean="0"/>
                  <a:t> TRIM</a:t>
                </a:r>
                <a:r>
                  <a:rPr lang="ru-RU" baseline="0" dirty="0" smtClean="0"/>
                  <a:t>, созданном </a:t>
                </a:r>
                <a:r>
                  <a:rPr lang="en-US" baseline="0" dirty="0" smtClean="0"/>
                  <a:t>()</a:t>
                </a:r>
                <a:r>
                  <a:rPr lang="ru-RU" baseline="0" dirty="0" smtClean="0"/>
                  <a:t>… (ссылку). В качестве ключевых идей используется теория </a:t>
                </a:r>
                <a:r>
                  <a:rPr lang="en-US" baseline="0" dirty="0" smtClean="0"/>
                  <a:t>LSS, </a:t>
                </a:r>
                <a:r>
                  <a:rPr lang="ru-RU" baseline="0" dirty="0" smtClean="0"/>
                  <a:t>основанная на том, что в процессе имплантации иона, вклад в потерю его энергии осуществляет электронное и ядерное </a:t>
                </a:r>
                <a:r>
                  <a:rPr lang="ru-RU" baseline="0" dirty="0" smtClean="0"/>
                  <a:t>торможение.</a:t>
                </a:r>
              </a:p>
              <a:p>
                <a:r>
                  <a:rPr lang="en-US" baseline="0" dirty="0" smtClean="0"/>
                  <a:t>S – </a:t>
                </a:r>
                <a:r>
                  <a:rPr lang="ru-RU" baseline="0" dirty="0" smtClean="0"/>
                  <a:t>сечение торможения, </a:t>
                </a:r>
                <a:r>
                  <a:rPr lang="en-US" baseline="0" dirty="0" smtClean="0"/>
                  <a:t>N – </a:t>
                </a:r>
                <a:r>
                  <a:rPr lang="ru-RU" baseline="0" dirty="0" smtClean="0"/>
                  <a:t>число атомов мишени в единице объёма</a:t>
                </a:r>
                <a:r>
                  <a:rPr lang="en-US" baseline="0" dirty="0" smtClean="0"/>
                  <a:t>, R – </a:t>
                </a:r>
                <a:r>
                  <a:rPr lang="ru-RU" baseline="0" dirty="0" smtClean="0"/>
                  <a:t>общая длина пробега иона. Пробеги ионов по глубине описываются </a:t>
                </a:r>
                <a:r>
                  <a:rPr lang="ru-RU" baseline="0" dirty="0" err="1" smtClean="0"/>
                  <a:t>гауссовским</a:t>
                </a:r>
                <a:r>
                  <a:rPr lang="ru-RU" baseline="0" dirty="0" smtClean="0"/>
                  <a:t> распределением </a:t>
                </a:r>
                <a:r>
                  <a:rPr lang="en-US" baseline="0" dirty="0" smtClean="0"/>
                  <a:t>f(x), </a:t>
                </a:r>
                <a:r>
                  <a:rPr lang="ru-RU" baseline="0" dirty="0" smtClean="0"/>
                  <a:t>где дельта </a:t>
                </a:r>
                <a:r>
                  <a:rPr lang="en-US" baseline="0" dirty="0" err="1" smtClean="0"/>
                  <a:t>Rp</a:t>
                </a:r>
                <a:r>
                  <a:rPr lang="en-US" baseline="0" dirty="0" smtClean="0"/>
                  <a:t> – </a:t>
                </a:r>
                <a:r>
                  <a:rPr lang="ru-RU" baseline="0" dirty="0" smtClean="0"/>
                  <a:t>средний проективный пробег (средняя величина пробега иона, имплантируемого в мишень по нормали к её поверхности)</a:t>
                </a:r>
                <a:r>
                  <a:rPr lang="en-US" baseline="0" dirty="0" smtClean="0"/>
                  <a:t>, </a:t>
                </a:r>
                <a:r>
                  <a:rPr lang="ru-RU" i="0" smtClean="0">
                    <a:latin typeface="Cambria Math" panose="02040503050406030204" pitchFamily="18" charset="0"/>
                  </a:rPr>
                  <a:t>∆</a:t>
                </a:r>
                <a:r>
                  <a:rPr lang="ru-RU" i="0">
                    <a:latin typeface="Cambria Math" panose="02040503050406030204" pitchFamily="18" charset="0"/>
                  </a:rPr>
                  <a:t>𝑅_𝑝</a:t>
                </a:r>
                <a:r>
                  <a:rPr lang="en-US" baseline="0" dirty="0" smtClean="0"/>
                  <a:t> - </a:t>
                </a:r>
                <a:r>
                  <a:rPr lang="ru-RU" baseline="0" dirty="0" smtClean="0"/>
                  <a:t>стандартное отклонение, характеризует отклонение значений </a:t>
                </a:r>
                <a:r>
                  <a:rPr lang="en-US" baseline="0" dirty="0" err="1" smtClean="0"/>
                  <a:t>Rp</a:t>
                </a:r>
                <a:r>
                  <a:rPr lang="en-US" baseline="0" dirty="0" smtClean="0"/>
                  <a:t> </a:t>
                </a:r>
                <a:r>
                  <a:rPr lang="ru-RU" baseline="0" dirty="0" smtClean="0"/>
                  <a:t>от среднего значения.</a:t>
                </a:r>
                <a:endParaRPr lang="ru-RU" baseline="0" dirty="0" smtClean="0"/>
              </a:p>
            </p:txBody>
          </p:sp>
        </mc:Fallback>
      </mc:AlternateContent>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16</a:t>
            </a:fld>
            <a:endParaRPr lang="ru-RU"/>
          </a:p>
        </p:txBody>
      </p:sp>
    </p:spTree>
    <p:extLst>
      <p:ext uri="{BB962C8B-B14F-4D97-AF65-F5344CB8AC3E}">
        <p14:creationId xmlns:p14="http://schemas.microsoft.com/office/powerpoint/2010/main" val="349617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17</a:t>
            </a:fld>
            <a:endParaRPr lang="ru-RU"/>
          </a:p>
        </p:txBody>
      </p:sp>
    </p:spTree>
    <p:extLst>
      <p:ext uri="{BB962C8B-B14F-4D97-AF65-F5344CB8AC3E}">
        <p14:creationId xmlns:p14="http://schemas.microsoft.com/office/powerpoint/2010/main" val="296901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x-none" sz="1200" kern="1200" dirty="0">
                <a:solidFill>
                  <a:schemeClr val="tx1"/>
                </a:solidFill>
                <a:effectLst/>
                <a:latin typeface="+mn-lt"/>
                <a:ea typeface="+mn-ea"/>
                <a:cs typeface="+mn-cs"/>
              </a:rPr>
              <a:t>Также можно анализировать степень кристалличности образцов</a:t>
            </a: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Если говорить про сравнение образцов, то идеология тут такая</a:t>
            </a:r>
            <a:r>
              <a:rPr lang="en-US" sz="1200" kern="1200" dirty="0">
                <a:solidFill>
                  <a:schemeClr val="tx1"/>
                </a:solidFill>
                <a:effectLst/>
                <a:latin typeface="+mn-lt"/>
                <a:ea typeface="+mn-ea"/>
                <a:cs typeface="+mn-cs"/>
              </a:rPr>
              <a:t>: Mo </a:t>
            </a:r>
            <a:r>
              <a:rPr lang="x-none" sz="1200" kern="1200" dirty="0">
                <a:solidFill>
                  <a:schemeClr val="tx1"/>
                </a:solidFill>
                <a:effectLst/>
                <a:latin typeface="+mn-lt"/>
                <a:ea typeface="+mn-ea"/>
                <a:cs typeface="+mn-cs"/>
              </a:rPr>
              <a:t>берёт часть повреждений на себя, в результате </a:t>
            </a:r>
            <a:r>
              <a:rPr lang="en-US" sz="1200" kern="1200" dirty="0">
                <a:solidFill>
                  <a:schemeClr val="tx1"/>
                </a:solidFill>
                <a:effectLst/>
                <a:latin typeface="+mn-lt"/>
                <a:ea typeface="+mn-ea"/>
                <a:cs typeface="+mn-cs"/>
              </a:rPr>
              <a:t>YAG </a:t>
            </a:r>
            <a:r>
              <a:rPr lang="x-none" sz="1200" kern="1200" dirty="0">
                <a:solidFill>
                  <a:schemeClr val="tx1"/>
                </a:solidFill>
                <a:effectLst/>
                <a:latin typeface="+mn-lt"/>
                <a:ea typeface="+mn-ea"/>
                <a:cs typeface="+mn-cs"/>
              </a:rPr>
              <a:t>менее деформирован, глубина слоя меньше должна быть. Поскольку Мо – металл, в нём хорошо отжигаются рад. дефекты, отсюда почти не снижающаяся интенсивность на </a:t>
            </a:r>
            <a:r>
              <a:rPr lang="en-US" sz="1200" kern="1200" dirty="0">
                <a:solidFill>
                  <a:schemeClr val="tx1"/>
                </a:solidFill>
                <a:effectLst/>
                <a:latin typeface="+mn-lt"/>
                <a:ea typeface="+mn-ea"/>
                <a:cs typeface="+mn-cs"/>
              </a:rPr>
              <a:t>q-2q</a:t>
            </a:r>
            <a:r>
              <a:rPr lang="x-none" sz="1200" kern="1200" dirty="0">
                <a:solidFill>
                  <a:schemeClr val="tx1"/>
                </a:solidFill>
                <a:effectLst/>
                <a:latin typeface="+mn-lt"/>
                <a:ea typeface="+mn-ea"/>
                <a:cs typeface="+mn-cs"/>
              </a:rPr>
              <a:t>. Отсюда и кристалличность выше</a:t>
            </a:r>
            <a:r>
              <a:rPr lang="x-none" sz="1200" kern="1200">
                <a:solidFill>
                  <a:schemeClr val="tx1"/>
                </a:solidFill>
                <a:effectLst/>
                <a:latin typeface="+mn-lt"/>
                <a:ea typeface="+mn-ea"/>
                <a:cs typeface="+mn-cs"/>
              </a:rPr>
              <a:t>. </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Почему нет графиков для деформаций  в случае Мо? Потому что деф.  Фаза сливается  с не деформированной и расчёт затруднён.</a:t>
            </a:r>
            <a:endParaRPr lang="x-none"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18</a:t>
            </a:fld>
            <a:endParaRPr lang="ru-RU"/>
          </a:p>
        </p:txBody>
      </p:sp>
    </p:spTree>
    <p:extLst>
      <p:ext uri="{BB962C8B-B14F-4D97-AF65-F5344CB8AC3E}">
        <p14:creationId xmlns:p14="http://schemas.microsoft.com/office/powerpoint/2010/main" val="2609269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Из экспериментов в симметричной геометрии можно рассчитать ряд структурных параметров, например, по положению пиков можно оценить параметр </a:t>
            </a:r>
            <a:r>
              <a:rPr lang="ru-RU" altLang="ru-RU" dirty="0" err="1"/>
              <a:t>элементаной</a:t>
            </a:r>
            <a:r>
              <a:rPr lang="ru-RU" altLang="ru-RU" dirty="0"/>
              <a:t> ячейки. На картинке слева изображены дифрактограммы образцов, полученных при разных потоках ионов. Видно характерное раздвоение пиков </a:t>
            </a:r>
            <a:r>
              <a:rPr lang="en-US" altLang="ru-RU" dirty="0"/>
              <a:t>YAG</a:t>
            </a:r>
            <a:r>
              <a:rPr lang="x-none" altLang="ru-RU" dirty="0"/>
              <a:t>, при этом сдвиг пика </a:t>
            </a:r>
            <a:r>
              <a:rPr lang="x-none" altLang="ru-RU" dirty="0" err="1"/>
              <a:t>деформированого</a:t>
            </a:r>
            <a:r>
              <a:rPr lang="x-none" altLang="ru-RU" dirty="0"/>
              <a:t> </a:t>
            </a:r>
            <a:r>
              <a:rPr lang="en-US" altLang="ru-RU" dirty="0"/>
              <a:t>YAG</a:t>
            </a:r>
            <a:r>
              <a:rPr lang="ru-RU" altLang="ru-RU" dirty="0"/>
              <a:t> увеличивается в сторону меньших углов, это говорит об увеличении параметра эл. ячейки. Отсюда можно рассчитать деформацию эл. Ячейки. Зависимость приведена справа на слайде.</a:t>
            </a:r>
          </a:p>
        </p:txBody>
      </p:sp>
      <p:sp>
        <p:nvSpPr>
          <p:cNvPr id="276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6B4A67-D77E-4EA2-8296-A781169A5D4A}" type="slidenum">
              <a:rPr lang="ru-RU" altLang="ru-RU" smtClean="0"/>
              <a:pPr fontAlgn="base">
                <a:spcBef>
                  <a:spcPct val="0"/>
                </a:spcBef>
                <a:spcAft>
                  <a:spcPct val="0"/>
                </a:spcAft>
              </a:pPr>
              <a:t>19</a:t>
            </a:fld>
            <a:endParaRPr lang="ru-RU" altLang="ru-RU"/>
          </a:p>
        </p:txBody>
      </p:sp>
    </p:spTree>
    <p:extLst>
      <p:ext uri="{BB962C8B-B14F-4D97-AF65-F5344CB8AC3E}">
        <p14:creationId xmlns:p14="http://schemas.microsoft.com/office/powerpoint/2010/main" val="330714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baseline="0" dirty="0">
                <a:solidFill>
                  <a:schemeClr val="tx1"/>
                </a:solidFill>
                <a:effectLst/>
                <a:latin typeface="+mn-lt"/>
                <a:ea typeface="+mn-ea"/>
                <a:cs typeface="+mn-cs"/>
              </a:rPr>
              <a:t>Such ceramics are considered as promising materials for the radioactive wastes immobilization. Therefore, to check the ceramics durability, tests are carried out by external radiation impact. That is, it is supposed to study samples that include radioactive isotope, which change the structure of the sample due to defect formation through radioactive decay. At the same time, the energies of the fission products can reach hundreds of </a:t>
            </a:r>
            <a:r>
              <a:rPr lang="en-US" sz="1200" kern="1200" baseline="0" dirty="0" err="1">
                <a:solidFill>
                  <a:schemeClr val="tx1"/>
                </a:solidFill>
                <a:effectLst/>
                <a:latin typeface="+mn-lt"/>
                <a:ea typeface="+mn-ea"/>
                <a:cs typeface="+mn-cs"/>
              </a:rPr>
              <a:t>megaelectronvolts</a:t>
            </a:r>
            <a:r>
              <a:rPr lang="en-US" sz="1200" kern="1200" baseline="0" dirty="0">
                <a:solidFill>
                  <a:schemeClr val="tx1"/>
                </a:solidFill>
                <a:effectLst/>
                <a:latin typeface="+mn-lt"/>
                <a:ea typeface="+mn-ea"/>
                <a:cs typeface="+mn-cs"/>
              </a:rPr>
              <a:t>. To study such system a diagnostic method is required that allows qualitative and quantitative analysis of irradiated samples. In this work, we will use X-ray diffraction method and mathematical modeling methods. </a:t>
            </a:r>
            <a:endParaRPr lang="ru-RU" sz="1200" kern="1200" baseline="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2</a:t>
            </a:fld>
            <a:endParaRPr lang="ru-RU"/>
          </a:p>
        </p:txBody>
      </p:sp>
    </p:spTree>
    <p:extLst>
      <p:ext uri="{BB962C8B-B14F-4D97-AF65-F5344CB8AC3E}">
        <p14:creationId xmlns:p14="http://schemas.microsoft.com/office/powerpoint/2010/main" val="2704648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x-none" sz="1200" kern="1200" dirty="0">
                <a:solidFill>
                  <a:schemeClr val="tx1"/>
                </a:solidFill>
                <a:effectLst/>
                <a:latin typeface="+mn-lt"/>
                <a:ea typeface="+mn-ea"/>
                <a:cs typeface="+mn-cs"/>
              </a:rPr>
              <a:t>Помимо того, можно анализировать это и то, в результате получаем вот такие зависимости</a:t>
            </a: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Если говорить про сравнение образцов, то идеология тут такая</a:t>
            </a:r>
            <a:r>
              <a:rPr lang="en-US" sz="1200" kern="1200" dirty="0">
                <a:solidFill>
                  <a:schemeClr val="tx1"/>
                </a:solidFill>
                <a:effectLst/>
                <a:latin typeface="+mn-lt"/>
                <a:ea typeface="+mn-ea"/>
                <a:cs typeface="+mn-cs"/>
              </a:rPr>
              <a:t>: Mo </a:t>
            </a:r>
            <a:r>
              <a:rPr lang="x-none" sz="1200" kern="1200" dirty="0">
                <a:solidFill>
                  <a:schemeClr val="tx1"/>
                </a:solidFill>
                <a:effectLst/>
                <a:latin typeface="+mn-lt"/>
                <a:ea typeface="+mn-ea"/>
                <a:cs typeface="+mn-cs"/>
              </a:rPr>
              <a:t>берёт часть повреждений на себя, в результате </a:t>
            </a:r>
            <a:r>
              <a:rPr lang="en-US" sz="1200" kern="1200" dirty="0">
                <a:solidFill>
                  <a:schemeClr val="tx1"/>
                </a:solidFill>
                <a:effectLst/>
                <a:latin typeface="+mn-lt"/>
                <a:ea typeface="+mn-ea"/>
                <a:cs typeface="+mn-cs"/>
              </a:rPr>
              <a:t>YAG </a:t>
            </a:r>
            <a:r>
              <a:rPr lang="x-none" sz="1200" kern="1200" dirty="0">
                <a:solidFill>
                  <a:schemeClr val="tx1"/>
                </a:solidFill>
                <a:effectLst/>
                <a:latin typeface="+mn-lt"/>
                <a:ea typeface="+mn-ea"/>
                <a:cs typeface="+mn-cs"/>
              </a:rPr>
              <a:t>менее деформирован, глубина слоя меньше должна быть. Поскольку Мо – металл, в нём хорошо отжигаются рад. дефекты, отсюда почти не снижающаяся интенсивность на </a:t>
            </a:r>
            <a:r>
              <a:rPr lang="en-US" sz="1200" kern="1200" dirty="0">
                <a:solidFill>
                  <a:schemeClr val="tx1"/>
                </a:solidFill>
                <a:effectLst/>
                <a:latin typeface="+mn-lt"/>
                <a:ea typeface="+mn-ea"/>
                <a:cs typeface="+mn-cs"/>
              </a:rPr>
              <a:t>q-2q</a:t>
            </a:r>
            <a:r>
              <a:rPr lang="x-none" sz="1200" kern="1200" dirty="0">
                <a:solidFill>
                  <a:schemeClr val="tx1"/>
                </a:solidFill>
                <a:effectLst/>
                <a:latin typeface="+mn-lt"/>
                <a:ea typeface="+mn-ea"/>
                <a:cs typeface="+mn-cs"/>
              </a:rPr>
              <a:t>. Отсюда и кристалличность выше. </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Почему нет графиков для деформаций  в случае Мо? Потому что </a:t>
            </a:r>
            <a:r>
              <a:rPr lang="x-none" sz="1200" kern="1200" dirty="0" err="1">
                <a:solidFill>
                  <a:schemeClr val="tx1"/>
                </a:solidFill>
                <a:effectLst/>
                <a:latin typeface="+mn-lt"/>
                <a:ea typeface="+mn-ea"/>
                <a:cs typeface="+mn-cs"/>
              </a:rPr>
              <a:t>деф</a:t>
            </a:r>
            <a:r>
              <a:rPr lang="x-none" sz="1200" kern="1200" dirty="0">
                <a:solidFill>
                  <a:schemeClr val="tx1"/>
                </a:solidFill>
                <a:effectLst/>
                <a:latin typeface="+mn-lt"/>
                <a:ea typeface="+mn-ea"/>
                <a:cs typeface="+mn-cs"/>
              </a:rPr>
              <a:t>.  Фаза сливается  с не деформированной и расчёт затруднён.</a:t>
            </a: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20</a:t>
            </a:fld>
            <a:endParaRPr lang="ru-RU"/>
          </a:p>
        </p:txBody>
      </p:sp>
    </p:spTree>
    <p:extLst>
      <p:ext uri="{BB962C8B-B14F-4D97-AF65-F5344CB8AC3E}">
        <p14:creationId xmlns:p14="http://schemas.microsoft.com/office/powerpoint/2010/main" val="1446023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Расчёт глубины проникновения РИ в материал осуществлялся с использованием двух формул, изображённых на слайде. В пределах угла ПВО глубина проникновения РИ в материал зависит от оптических параметров самого материала. В результате построения, зависимости получаются вида рис. 8.</a:t>
            </a: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25</a:t>
            </a:fld>
            <a:endParaRPr lang="ru-RU"/>
          </a:p>
        </p:txBody>
      </p:sp>
    </p:spTree>
    <p:extLst>
      <p:ext uri="{BB962C8B-B14F-4D97-AF65-F5344CB8AC3E}">
        <p14:creationId xmlns:p14="http://schemas.microsoft.com/office/powerpoint/2010/main" val="187618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However, our ceramics do not contain radioactive atoms, we use a heavy imitator atom – neodymium. To simulate the radiation effect the samples were irradiated with swift heavy ions it was Xe with 160 MeV energy and with various fluence. In total , three series of samples were studied: pure YAG and </a:t>
            </a:r>
            <a:r>
              <a:rPr lang="en-US" sz="1200" kern="1200" dirty="0" err="1">
                <a:solidFill>
                  <a:schemeClr val="tx1"/>
                </a:solidFill>
                <a:effectLst/>
                <a:latin typeface="+mn-lt"/>
                <a:ea typeface="+mn-ea"/>
                <a:cs typeface="+mn-cs"/>
              </a:rPr>
              <a:t>Yag</a:t>
            </a:r>
            <a:r>
              <a:rPr lang="en-US" sz="1200" kern="1200" dirty="0">
                <a:solidFill>
                  <a:schemeClr val="tx1"/>
                </a:solidFill>
                <a:effectLst/>
                <a:latin typeface="+mn-lt"/>
                <a:ea typeface="+mn-ea"/>
                <a:cs typeface="+mn-cs"/>
              </a:rPr>
              <a:t> with thermally conductive additives – </a:t>
            </a:r>
            <a:r>
              <a:rPr lang="en-US" sz="1200" kern="1200" dirty="0" err="1">
                <a:solidFill>
                  <a:schemeClr val="tx1"/>
                </a:solidFill>
                <a:effectLst/>
                <a:latin typeface="+mn-lt"/>
                <a:ea typeface="+mn-ea"/>
                <a:cs typeface="+mn-cs"/>
              </a:rPr>
              <a:t>Molybdenium</a:t>
            </a:r>
            <a:r>
              <a:rPr lang="en-US" sz="1200" kern="1200" dirty="0">
                <a:solidFill>
                  <a:schemeClr val="tx1"/>
                </a:solidFill>
                <a:effectLst/>
                <a:latin typeface="+mn-lt"/>
                <a:ea typeface="+mn-ea"/>
                <a:cs typeface="+mn-cs"/>
              </a:rPr>
              <a:t> and silicon carbide.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3</a:t>
            </a:fld>
            <a:endParaRPr lang="ru-RU"/>
          </a:p>
        </p:txBody>
      </p:sp>
    </p:spTree>
    <p:extLst>
      <p:ext uri="{BB962C8B-B14F-4D97-AF65-F5344CB8AC3E}">
        <p14:creationId xmlns:p14="http://schemas.microsoft.com/office/powerpoint/2010/main" val="15473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To study these samples, we use an approach based on two stages of work. The first stage consist in XRD experiments in </a:t>
            </a:r>
            <a:r>
              <a:rPr lang="en-US" sz="1200" kern="1200" dirty="0" err="1">
                <a:solidFill>
                  <a:schemeClr val="tx1"/>
                </a:solidFill>
                <a:effectLst/>
                <a:latin typeface="+mn-lt"/>
                <a:ea typeface="+mn-ea"/>
                <a:cs typeface="+mn-cs"/>
              </a:rPr>
              <a:t>bregg</a:t>
            </a:r>
            <a:r>
              <a:rPr lang="en-US" sz="1200" kern="1200" dirty="0">
                <a:solidFill>
                  <a:schemeClr val="tx1"/>
                </a:solidFill>
                <a:effectLst/>
                <a:latin typeface="+mn-lt"/>
                <a:ea typeface="+mn-ea"/>
                <a:cs typeface="+mn-cs"/>
              </a:rPr>
              <a:t>-Brentano and grazing incidence geometry. From here, a number of structural characteristics of samples can be obtained. The second stage consist in conducting mathematical modeling of the interaction of a SHI with target atoms. From here, among over things, it is possible to obtain the track size in the lateral direction, also calculate deformations and stress fields in the modeling cell.</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4</a:t>
            </a:fld>
            <a:endParaRPr lang="ru-RU"/>
          </a:p>
        </p:txBody>
      </p:sp>
    </p:spTree>
    <p:extLst>
      <p:ext uri="{BB962C8B-B14F-4D97-AF65-F5344CB8AC3E}">
        <p14:creationId xmlns:p14="http://schemas.microsoft.com/office/powerpoint/2010/main" val="230528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As a result of XRD experiments, a set of diffractograms corresponding to their irradiation fluence was obtained. You can see that the initial samples consist of a two phases system – YAG and YAP. The irradiated samples consist of a three phases system, in which a phase of deformed YAG is added. </a:t>
            </a:r>
          </a:p>
          <a:p>
            <a:r>
              <a:rPr lang="en-US" sz="1200" kern="1200" dirty="0">
                <a:solidFill>
                  <a:schemeClr val="tx1"/>
                </a:solidFill>
                <a:effectLst/>
                <a:latin typeface="+mn-lt"/>
                <a:ea typeface="+mn-ea"/>
                <a:cs typeface="+mn-cs"/>
              </a:rPr>
              <a:t>The peaks of deformed phase are shifted relative to initial one and the shift increases with increasing fluence. You can see from the dependence of deformation on fluence that samples with the </a:t>
            </a:r>
            <a:r>
              <a:rPr lang="en-US" sz="1200" kern="1200" dirty="0" err="1">
                <a:solidFill>
                  <a:schemeClr val="tx1"/>
                </a:solidFill>
                <a:effectLst/>
                <a:latin typeface="+mn-lt"/>
                <a:ea typeface="+mn-ea"/>
                <a:cs typeface="+mn-cs"/>
              </a:rPr>
              <a:t>molibdenium</a:t>
            </a:r>
            <a:r>
              <a:rPr lang="en-US" sz="1200" kern="1200" dirty="0">
                <a:solidFill>
                  <a:schemeClr val="tx1"/>
                </a:solidFill>
                <a:effectLst/>
                <a:latin typeface="+mn-lt"/>
                <a:ea typeface="+mn-ea"/>
                <a:cs typeface="+mn-cs"/>
              </a:rPr>
              <a:t> additive have the least deformation.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5</a:t>
            </a:fld>
            <a:endParaRPr lang="ru-RU"/>
          </a:p>
        </p:txBody>
      </p:sp>
    </p:spTree>
    <p:extLst>
      <p:ext uri="{BB962C8B-B14F-4D97-AF65-F5344CB8AC3E}">
        <p14:creationId xmlns:p14="http://schemas.microsoft.com/office/powerpoint/2010/main" val="3856791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To calculate the depth of damaged layer, experiment carried out in the grazing incidence geometry. It consist in conducting XRD experiments with a constant angle of x-ray beam incidence on the sample and 2TETA scan by detector in certain range of angles. By varying the angle on incidence the depth of the sample under study can be changed. Therefore, as a result of such experiments, we obtain a set of </a:t>
            </a:r>
            <a:r>
              <a:rPr lang="en-US" sz="1200" kern="1200" dirty="0" err="1">
                <a:solidFill>
                  <a:schemeClr val="tx1"/>
                </a:solidFill>
                <a:effectLst/>
                <a:latin typeface="+mn-lt"/>
                <a:ea typeface="+mn-ea"/>
                <a:cs typeface="+mn-cs"/>
              </a:rPr>
              <a:t>difractograms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idea of a damaged layer depth calculation is to approximate the experimental dependencies with a predetermined function, in which consist the value of the damaged layer depth would be as a variable.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6</a:t>
            </a:fld>
            <a:endParaRPr lang="ru-RU"/>
          </a:p>
        </p:txBody>
      </p:sp>
    </p:spTree>
    <p:extLst>
      <p:ext uri="{BB962C8B-B14F-4D97-AF65-F5344CB8AC3E}">
        <p14:creationId xmlns:p14="http://schemas.microsoft.com/office/powerpoint/2010/main" val="260926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So, let’s try to build such an approximant. From general reasons, we consider that the sample is a two-layer system on a substrate. The substrate it is an initial undeformed YAG, layer on substrate is a deformed YAG, there are more nuclear energy loses and deformed areas overlap. On top is a layer in which electronic energy loses dominate, therefore there are areas with initial undeformed YAG. </a:t>
            </a:r>
          </a:p>
          <a:p>
            <a:r>
              <a:rPr lang="en-US" sz="1200" kern="1200" dirty="0">
                <a:solidFill>
                  <a:schemeClr val="tx1"/>
                </a:solidFill>
                <a:effectLst/>
                <a:latin typeface="+mn-lt"/>
                <a:ea typeface="+mn-ea"/>
                <a:cs typeface="+mn-cs"/>
              </a:rPr>
              <a:t>Well, let’s construct an approximant for the deformed phase layer. The type of dependence of diffracted radiation for a layer on a substrate is known. If the system is two-layered, then the intensity will be reduced by another exponent which characterizes the absorption by the upper layer.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7</a:t>
            </a:fld>
            <a:endParaRPr lang="ru-RU"/>
          </a:p>
        </p:txBody>
      </p:sp>
    </p:spTree>
    <p:extLst>
      <p:ext uri="{BB962C8B-B14F-4D97-AF65-F5344CB8AC3E}">
        <p14:creationId xmlns:p14="http://schemas.microsoft.com/office/powerpoint/2010/main" val="3225109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If the describe such an approximant in detail, we can obtain in this large form. After approximating our experimental dependences, we obtained a value of the damaged layer depth about 6.5 microns. This value can be compared with SEM images. This is a cross section of the sample. You can see that the sample has broken differently in the near-surface layer than in the volume. This is believed to be a damaged layer, its depth is about 6 microns. </a:t>
            </a:r>
          </a:p>
          <a:p>
            <a:r>
              <a:rPr lang="en-US" sz="1200" kern="1200" dirty="0">
                <a:solidFill>
                  <a:schemeClr val="tx1"/>
                </a:solidFill>
                <a:effectLst/>
                <a:latin typeface="+mn-lt"/>
                <a:ea typeface="+mn-ea"/>
                <a:cs typeface="+mn-cs"/>
              </a:rPr>
              <a:t>Si there is a good correlation with XRD experiments.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8</a:t>
            </a:fld>
            <a:endParaRPr lang="ru-RU"/>
          </a:p>
        </p:txBody>
      </p:sp>
    </p:spTree>
    <p:extLst>
      <p:ext uri="{BB962C8B-B14F-4D97-AF65-F5344CB8AC3E}">
        <p14:creationId xmlns:p14="http://schemas.microsoft.com/office/powerpoint/2010/main" val="2520750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XRD is a good method and we really like it, but it is quite approximately method. Therefore, in order to understand what happens to structure at the atomic level, we will use modelling methods. </a:t>
            </a:r>
          </a:p>
          <a:p>
            <a:pPr marL="0" indent="0">
              <a:buNone/>
            </a:pPr>
            <a:r>
              <a:rPr lang="en-US" sz="1200" kern="1200" dirty="0">
                <a:solidFill>
                  <a:schemeClr val="tx1"/>
                </a:solidFill>
                <a:effectLst/>
                <a:latin typeface="+mn-lt"/>
                <a:ea typeface="+mn-ea"/>
                <a:cs typeface="+mn-cs"/>
              </a:rPr>
              <a:t>We will calculate the energy transferred from the SHI to atomic matrix using the MC method in TREKIS. Then we will set this energy distribution in the MD method in LAMPS and start the MD calculation. The output in LAMMPS is a set of atoms since we know their coordinates, we can calculate the theoretical diffractogram and compare it with the experimental patterns. The theoretical diffractograms was obtained using the </a:t>
            </a:r>
            <a:r>
              <a:rPr lang="en-US" sz="1200" kern="1200" dirty="0" err="1">
                <a:solidFill>
                  <a:schemeClr val="tx1"/>
                </a:solidFill>
                <a:effectLst/>
                <a:latin typeface="+mn-lt"/>
                <a:ea typeface="+mn-ea"/>
                <a:cs typeface="+mn-cs"/>
              </a:rPr>
              <a:t>debyer</a:t>
            </a:r>
            <a:r>
              <a:rPr lang="en-US" sz="1200" kern="1200" dirty="0">
                <a:solidFill>
                  <a:schemeClr val="tx1"/>
                </a:solidFill>
                <a:effectLst/>
                <a:latin typeface="+mn-lt"/>
                <a:ea typeface="+mn-ea"/>
                <a:cs typeface="+mn-cs"/>
              </a:rPr>
              <a:t> code.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9F5561D1-DF47-420A-82D1-0175FE4DB414}" type="slidenum">
              <a:rPr lang="ru-RU" smtClean="0"/>
              <a:pPr>
                <a:defRPr/>
              </a:pPr>
              <a:t>9</a:t>
            </a:fld>
            <a:endParaRPr lang="ru-RU"/>
          </a:p>
        </p:txBody>
      </p:sp>
    </p:spTree>
    <p:extLst>
      <p:ext uri="{BB962C8B-B14F-4D97-AF65-F5344CB8AC3E}">
        <p14:creationId xmlns:p14="http://schemas.microsoft.com/office/powerpoint/2010/main" val="254809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C8CE9A22-910B-420A-9BA4-8799B329A8B5}" type="datetimeFigureOut">
              <a:rPr lang="ru-RU"/>
              <a:pPr>
                <a:defRPr/>
              </a:pPr>
              <a:t>30.10.2024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DB9E061-04B3-451F-9026-702B671B8570}" type="slidenum">
              <a:rPr lang="ru-RU"/>
              <a:pPr>
                <a:defRPr/>
              </a:pPr>
              <a:t>‹#›</a:t>
            </a:fld>
            <a:endParaRPr lang="ru-RU"/>
          </a:p>
        </p:txBody>
      </p:sp>
    </p:spTree>
    <p:extLst>
      <p:ext uri="{BB962C8B-B14F-4D97-AF65-F5344CB8AC3E}">
        <p14:creationId xmlns:p14="http://schemas.microsoft.com/office/powerpoint/2010/main" val="334257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91FB084-428D-4A12-8776-C9DEC1335E71}" type="datetimeFigureOut">
              <a:rPr lang="ru-RU"/>
              <a:pPr>
                <a:defRPr/>
              </a:pPr>
              <a:t>30.10.2024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A560B80-0976-4621-AF60-892F826C45E0}" type="slidenum">
              <a:rPr lang="ru-RU"/>
              <a:pPr>
                <a:defRPr/>
              </a:pPr>
              <a:t>‹#›</a:t>
            </a:fld>
            <a:endParaRPr lang="ru-RU"/>
          </a:p>
        </p:txBody>
      </p:sp>
    </p:spTree>
    <p:extLst>
      <p:ext uri="{BB962C8B-B14F-4D97-AF65-F5344CB8AC3E}">
        <p14:creationId xmlns:p14="http://schemas.microsoft.com/office/powerpoint/2010/main" val="367818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6A3FEDB-53D1-4E9C-917C-42D64E7C6922}" type="datetimeFigureOut">
              <a:rPr lang="ru-RU"/>
              <a:pPr>
                <a:defRPr/>
              </a:pPr>
              <a:t>30.10.2024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FCC565E-7161-47C5-B46F-14C538261BC3}" type="slidenum">
              <a:rPr lang="ru-RU"/>
              <a:pPr>
                <a:defRPr/>
              </a:pPr>
              <a:t>‹#›</a:t>
            </a:fld>
            <a:endParaRPr lang="ru-RU"/>
          </a:p>
        </p:txBody>
      </p:sp>
    </p:spTree>
    <p:extLst>
      <p:ext uri="{BB962C8B-B14F-4D97-AF65-F5344CB8AC3E}">
        <p14:creationId xmlns:p14="http://schemas.microsoft.com/office/powerpoint/2010/main" val="4181619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8DDD835-12BC-4538-875E-F2E056FF448C}" type="datetimeFigureOut">
              <a:rPr lang="ru-RU"/>
              <a:pPr>
                <a:defRPr/>
              </a:pPr>
              <a:t>30.10.2024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F5BD668-4C06-4640-B115-CD474DD2BAAE}" type="slidenum">
              <a:rPr lang="ru-RU"/>
              <a:pPr>
                <a:defRPr/>
              </a:pPr>
              <a:t>‹#›</a:t>
            </a:fld>
            <a:endParaRPr lang="ru-RU"/>
          </a:p>
        </p:txBody>
      </p:sp>
    </p:spTree>
    <p:extLst>
      <p:ext uri="{BB962C8B-B14F-4D97-AF65-F5344CB8AC3E}">
        <p14:creationId xmlns:p14="http://schemas.microsoft.com/office/powerpoint/2010/main" val="234391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AEB508BB-AF97-444D-881B-FCC76C5BAEAD}" type="datetimeFigureOut">
              <a:rPr lang="ru-RU"/>
              <a:pPr>
                <a:defRPr/>
              </a:pPr>
              <a:t>30.10.2024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9C500AF-1D6A-4738-8713-77B546306783}" type="slidenum">
              <a:rPr lang="ru-RU"/>
              <a:pPr>
                <a:defRPr/>
              </a:pPr>
              <a:t>‹#›</a:t>
            </a:fld>
            <a:endParaRPr lang="ru-RU"/>
          </a:p>
        </p:txBody>
      </p:sp>
    </p:spTree>
    <p:extLst>
      <p:ext uri="{BB962C8B-B14F-4D97-AF65-F5344CB8AC3E}">
        <p14:creationId xmlns:p14="http://schemas.microsoft.com/office/powerpoint/2010/main" val="195987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72CE2080-ED8C-4F25-8217-35DD9CF584F9}" type="datetimeFigureOut">
              <a:rPr lang="ru-RU"/>
              <a:pPr>
                <a:defRPr/>
              </a:pPr>
              <a:t>30.10.2024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A975D4B-7206-4AAC-A502-40CFE3D03503}" type="slidenum">
              <a:rPr lang="ru-RU"/>
              <a:pPr>
                <a:defRPr/>
              </a:pPr>
              <a:t>‹#›</a:t>
            </a:fld>
            <a:endParaRPr lang="ru-RU"/>
          </a:p>
        </p:txBody>
      </p:sp>
    </p:spTree>
    <p:extLst>
      <p:ext uri="{BB962C8B-B14F-4D97-AF65-F5344CB8AC3E}">
        <p14:creationId xmlns:p14="http://schemas.microsoft.com/office/powerpoint/2010/main" val="406926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C7D0D893-01AA-446B-A8B1-799DE4CD28E8}" type="datetimeFigureOut">
              <a:rPr lang="ru-RU"/>
              <a:pPr>
                <a:defRPr/>
              </a:pPr>
              <a:t>30.10.2024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CC28B58-2FF8-4E18-88F2-D5FDD874BC68}" type="slidenum">
              <a:rPr lang="ru-RU"/>
              <a:pPr>
                <a:defRPr/>
              </a:pPr>
              <a:t>‹#›</a:t>
            </a:fld>
            <a:endParaRPr lang="ru-RU"/>
          </a:p>
        </p:txBody>
      </p:sp>
    </p:spTree>
    <p:extLst>
      <p:ext uri="{BB962C8B-B14F-4D97-AF65-F5344CB8AC3E}">
        <p14:creationId xmlns:p14="http://schemas.microsoft.com/office/powerpoint/2010/main" val="292430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BFFBF5E4-4A75-4D7D-A042-9E98293F17CB}" type="datetimeFigureOut">
              <a:rPr lang="ru-RU"/>
              <a:pPr>
                <a:defRPr/>
              </a:pPr>
              <a:t>30.10.2024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AB0864A-7FE0-4EC2-80D8-F5F19FA34742}" type="slidenum">
              <a:rPr lang="ru-RU"/>
              <a:pPr>
                <a:defRPr/>
              </a:pPr>
              <a:t>‹#›</a:t>
            </a:fld>
            <a:endParaRPr lang="ru-RU"/>
          </a:p>
        </p:txBody>
      </p:sp>
    </p:spTree>
    <p:extLst>
      <p:ext uri="{BB962C8B-B14F-4D97-AF65-F5344CB8AC3E}">
        <p14:creationId xmlns:p14="http://schemas.microsoft.com/office/powerpoint/2010/main" val="306861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0C9B450-007B-4E2A-BB77-A76CE2E749CD}" type="datetimeFigureOut">
              <a:rPr lang="ru-RU"/>
              <a:pPr>
                <a:defRPr/>
              </a:pPr>
              <a:t>30.10.2024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1139EB3-87E8-4C63-9952-772A76B9BC6B}" type="slidenum">
              <a:rPr lang="ru-RU"/>
              <a:pPr>
                <a:defRPr/>
              </a:pPr>
              <a:t>‹#›</a:t>
            </a:fld>
            <a:endParaRPr lang="ru-RU"/>
          </a:p>
        </p:txBody>
      </p:sp>
    </p:spTree>
    <p:extLst>
      <p:ext uri="{BB962C8B-B14F-4D97-AF65-F5344CB8AC3E}">
        <p14:creationId xmlns:p14="http://schemas.microsoft.com/office/powerpoint/2010/main" val="2145287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FB4EEC4A-B860-4BF8-8E2F-126432B82977}" type="datetimeFigureOut">
              <a:rPr lang="ru-RU"/>
              <a:pPr>
                <a:defRPr/>
              </a:pPr>
              <a:t>30.10.2024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8C410EB-EDBC-46BB-A716-29A8F484CB85}" type="slidenum">
              <a:rPr lang="ru-RU"/>
              <a:pPr>
                <a:defRPr/>
              </a:pPr>
              <a:t>‹#›</a:t>
            </a:fld>
            <a:endParaRPr lang="ru-RU"/>
          </a:p>
        </p:txBody>
      </p:sp>
    </p:spTree>
    <p:extLst>
      <p:ext uri="{BB962C8B-B14F-4D97-AF65-F5344CB8AC3E}">
        <p14:creationId xmlns:p14="http://schemas.microsoft.com/office/powerpoint/2010/main" val="123296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F3C05C2-B70B-4302-956B-B8DE77860779}" type="datetimeFigureOut">
              <a:rPr lang="ru-RU"/>
              <a:pPr>
                <a:defRPr/>
              </a:pPr>
              <a:t>30.10.2024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A569B9D-0894-480F-BC1D-46E687E328FD}" type="slidenum">
              <a:rPr lang="ru-RU"/>
              <a:pPr>
                <a:defRPr/>
              </a:pPr>
              <a:t>‹#›</a:t>
            </a:fld>
            <a:endParaRPr lang="ru-RU"/>
          </a:p>
        </p:txBody>
      </p:sp>
    </p:spTree>
    <p:extLst>
      <p:ext uri="{BB962C8B-B14F-4D97-AF65-F5344CB8AC3E}">
        <p14:creationId xmlns:p14="http://schemas.microsoft.com/office/powerpoint/2010/main" val="35808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32B352-6D87-42E2-9033-C914B4676DD4}" type="datetimeFigureOut">
              <a:rPr lang="ru-RU"/>
              <a:pPr>
                <a:defRPr/>
              </a:pPr>
              <a:t>30.10.2024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5BBD86B-D1CA-4554-85CC-0F4B7C7D247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gif"/><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7.png"/><Relationship Id="rId10" Type="http://schemas.openxmlformats.org/officeDocument/2006/relationships/chart" Target="../charts/chart1.xml"/><Relationship Id="rId4" Type="http://schemas.openxmlformats.org/officeDocument/2006/relationships/image" Target="../media/image36.gif"/><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20.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0.png"/><Relationship Id="rId13" Type="http://schemas.openxmlformats.org/officeDocument/2006/relationships/image" Target="../media/image510.png"/><Relationship Id="rId3" Type="http://schemas.openxmlformats.org/officeDocument/2006/relationships/image" Target="../media/image53.png"/><Relationship Id="rId7" Type="http://schemas.openxmlformats.org/officeDocument/2006/relationships/image" Target="../media/image450.png"/><Relationship Id="rId12"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1.png"/><Relationship Id="rId11" Type="http://schemas.openxmlformats.org/officeDocument/2006/relationships/image" Target="../media/image56.png"/><Relationship Id="rId5" Type="http://schemas.openxmlformats.org/officeDocument/2006/relationships/image" Target="../media/image431.png"/><Relationship Id="rId10" Type="http://schemas.openxmlformats.org/officeDocument/2006/relationships/image" Target="../media/image480.png"/><Relationship Id="rId4" Type="http://schemas.openxmlformats.org/officeDocument/2006/relationships/image" Target="../media/image54.pn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13" Type="http://schemas.openxmlformats.org/officeDocument/2006/relationships/image" Target="../media/image63.jpeg"/><Relationship Id="rId3" Type="http://schemas.openxmlformats.org/officeDocument/2006/relationships/image" Target="../media/image350.png"/><Relationship Id="rId12"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11" Type="http://schemas.openxmlformats.org/officeDocument/2006/relationships/image" Target="../media/image440.png"/><Relationship Id="rId5" Type="http://schemas.openxmlformats.org/officeDocument/2006/relationships/image" Target="../media/image61.png"/><Relationship Id="rId10" Type="http://schemas.openxmlformats.org/officeDocument/2006/relationships/image" Target="../media/image430.png"/><Relationship Id="rId4" Type="http://schemas.openxmlformats.org/officeDocument/2006/relationships/image" Target="../media/image360.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20.png"/><Relationship Id="rId13" Type="http://schemas.openxmlformats.org/officeDocument/2006/relationships/image" Target="../media/image860.png"/><Relationship Id="rId3" Type="http://schemas.openxmlformats.org/officeDocument/2006/relationships/oleObject" Target="../embeddings/oleObject1.bin"/><Relationship Id="rId12"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11" Type="http://schemas.openxmlformats.org/officeDocument/2006/relationships/image" Target="../media/image840.png"/><Relationship Id="rId10" Type="http://schemas.openxmlformats.org/officeDocument/2006/relationships/image" Target="../media/image830.png"/><Relationship Id="rId4" Type="http://schemas.openxmlformats.org/officeDocument/2006/relationships/image" Target="../media/image75.wmf"/><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20.png"/><Relationship Id="rId3" Type="http://schemas.openxmlformats.org/officeDocument/2006/relationships/image" Target="../media/image25.png"/><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19.jpeg"/><Relationship Id="rId2" Type="http://schemas.openxmlformats.org/officeDocument/2006/relationships/notesSlide" Target="../notesSlides/notesSlide7.xml"/><Relationship Id="rId16" Type="http://schemas.openxmlformats.org/officeDocument/2006/relationships/image" Target="../media/image18.jpe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30.png"/><Relationship Id="rId5" Type="http://schemas.openxmlformats.org/officeDocument/2006/relationships/image" Target="../media/image15.jpeg"/><Relationship Id="rId15" Type="http://schemas.openxmlformats.org/officeDocument/2006/relationships/image" Target="../media/image17.png"/><Relationship Id="rId23" Type="http://schemas.openxmlformats.org/officeDocument/2006/relationships/image" Target="../media/image33.png"/><Relationship Id="rId10" Type="http://schemas.openxmlformats.org/officeDocument/2006/relationships/image" Target="../media/image29.png"/><Relationship Id="rId19" Type="http://schemas.openxmlformats.org/officeDocument/2006/relationships/image" Target="../media/image21.jpeg"/><Relationship Id="rId4" Type="http://schemas.openxmlformats.org/officeDocument/2006/relationships/image" Target="../media/image14.png"/><Relationship Id="rId9" Type="http://schemas.openxmlformats.org/officeDocument/2006/relationships/image" Target="../media/image28.png"/><Relationship Id="rId14" Type="http://schemas.openxmlformats.org/officeDocument/2006/relationships/image" Target="../media/image260.png"/><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1.jpe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одзаголовок 2"/>
          <p:cNvSpPr txBox="1">
            <a:spLocks/>
          </p:cNvSpPr>
          <p:nvPr/>
        </p:nvSpPr>
        <p:spPr>
          <a:xfrm>
            <a:off x="1191091" y="2595166"/>
            <a:ext cx="10659596" cy="14462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effectLst>
                  <a:outerShdw blurRad="38100" dist="38100" dir="2700000" algn="tl">
                    <a:srgbClr val="000000">
                      <a:alpha val="43137"/>
                    </a:srgbClr>
                  </a:outerShdw>
                </a:effectLst>
                <a:latin typeface="Times New Roman"/>
                <a:cs typeface="Times New Roman"/>
              </a:rPr>
              <a:t>X-ray diffraction study and modeling of damaged layers in Y</a:t>
            </a:r>
            <a:r>
              <a:rPr lang="en-US" sz="2600" b="1" baseline="-25000" dirty="0">
                <a:effectLst>
                  <a:outerShdw blurRad="38100" dist="38100" dir="2700000" algn="tl">
                    <a:srgbClr val="000000">
                      <a:alpha val="43137"/>
                    </a:srgbClr>
                  </a:outerShdw>
                </a:effectLst>
                <a:latin typeface="Times New Roman"/>
                <a:cs typeface="Times New Roman"/>
              </a:rPr>
              <a:t>3</a:t>
            </a:r>
            <a:r>
              <a:rPr lang="en-US" sz="2600" b="1" dirty="0">
                <a:effectLst>
                  <a:outerShdw blurRad="38100" dist="38100" dir="2700000" algn="tl">
                    <a:srgbClr val="000000">
                      <a:alpha val="43137"/>
                    </a:srgbClr>
                  </a:outerShdw>
                </a:effectLst>
                <a:latin typeface="Times New Roman"/>
                <a:cs typeface="Times New Roman"/>
              </a:rPr>
              <a:t>Al</a:t>
            </a:r>
            <a:r>
              <a:rPr lang="en-US" sz="2600" b="1" baseline="-25000" dirty="0">
                <a:effectLst>
                  <a:outerShdw blurRad="38100" dist="38100" dir="2700000" algn="tl">
                    <a:srgbClr val="000000">
                      <a:alpha val="43137"/>
                    </a:srgbClr>
                  </a:outerShdw>
                </a:effectLst>
                <a:latin typeface="Times New Roman"/>
                <a:cs typeface="Times New Roman"/>
              </a:rPr>
              <a:t>5</a:t>
            </a:r>
            <a:r>
              <a:rPr lang="en-US" sz="2600" b="1" dirty="0">
                <a:effectLst>
                  <a:outerShdw blurRad="38100" dist="38100" dir="2700000" algn="tl">
                    <a:srgbClr val="000000">
                      <a:alpha val="43137"/>
                    </a:srgbClr>
                  </a:outerShdw>
                </a:effectLst>
                <a:latin typeface="Times New Roman"/>
                <a:cs typeface="Times New Roman"/>
              </a:rPr>
              <a:t>O</a:t>
            </a:r>
            <a:r>
              <a:rPr lang="en-US" sz="2600" b="1" baseline="-25000" dirty="0">
                <a:effectLst>
                  <a:outerShdw blurRad="38100" dist="38100" dir="2700000" algn="tl">
                    <a:srgbClr val="000000">
                      <a:alpha val="43137"/>
                    </a:srgbClr>
                  </a:outerShdw>
                </a:effectLst>
                <a:latin typeface="Times New Roman"/>
                <a:cs typeface="Times New Roman"/>
              </a:rPr>
              <a:t>12</a:t>
            </a:r>
            <a:r>
              <a:rPr lang="en-US" sz="2600" b="1" dirty="0">
                <a:effectLst>
                  <a:outerShdw blurRad="38100" dist="38100" dir="2700000" algn="tl">
                    <a:srgbClr val="000000">
                      <a:alpha val="43137"/>
                    </a:srgbClr>
                  </a:outerShdw>
                </a:effectLst>
                <a:latin typeface="Times New Roman"/>
                <a:cs typeface="Times New Roman"/>
              </a:rPr>
              <a:t> ceramics after swift heavy ions irradiation.</a:t>
            </a:r>
            <a:endParaRPr lang="ru-RU" sz="2600" b="1" dirty="0">
              <a:effectLst>
                <a:outerShdw blurRad="38100" dist="38100" dir="2700000" algn="tl">
                  <a:srgbClr val="000000">
                    <a:alpha val="43137"/>
                  </a:srgbClr>
                </a:outerShdw>
              </a:effectLst>
              <a:latin typeface="Times New Roman"/>
              <a:cs typeface="Times New Roman"/>
            </a:endParaRPr>
          </a:p>
        </p:txBody>
      </p:sp>
      <p:sp>
        <p:nvSpPr>
          <p:cNvPr id="3085" name="Прямоугольник 14"/>
          <p:cNvSpPr>
            <a:spLocks noChangeArrowheads="1"/>
          </p:cNvSpPr>
          <p:nvPr/>
        </p:nvSpPr>
        <p:spPr bwMode="auto">
          <a:xfrm>
            <a:off x="2523605" y="3429000"/>
            <a:ext cx="869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800" dirty="0">
                <a:latin typeface="Times New Roman" panose="02020603050405020304" pitchFamily="18" charset="0"/>
                <a:cs typeface="Times New Roman" panose="02020603050405020304" pitchFamily="18" charset="0"/>
              </a:rPr>
              <a:t>Artem </a:t>
            </a:r>
            <a:r>
              <a:rPr lang="en-US" altLang="ru-RU" sz="1800" dirty="0" err="1">
                <a:latin typeface="Times New Roman" panose="02020603050405020304" pitchFamily="18" charset="0"/>
                <a:cs typeface="Times New Roman" panose="02020603050405020304" pitchFamily="18" charset="0"/>
              </a:rPr>
              <a:t>Alexandrovich</a:t>
            </a:r>
            <a:r>
              <a:rPr lang="en-US" altLang="ru-RU" sz="1800" dirty="0">
                <a:latin typeface="Times New Roman" panose="02020603050405020304" pitchFamily="18" charset="0"/>
                <a:cs typeface="Times New Roman" panose="02020603050405020304" pitchFamily="18" charset="0"/>
              </a:rPr>
              <a:t> Nazarov</a:t>
            </a:r>
            <a:r>
              <a:rPr lang="en-US" altLang="ru-RU" sz="1800" baseline="30000" dirty="0">
                <a:latin typeface="Times New Roman" panose="02020603050405020304" pitchFamily="18" charset="0"/>
                <a:cs typeface="Times New Roman" panose="02020603050405020304" pitchFamily="18" charset="0"/>
              </a:rPr>
              <a:t>1</a:t>
            </a:r>
            <a:r>
              <a:rPr lang="en-US" altLang="ru-RU" sz="1800" dirty="0">
                <a:latin typeface="Times New Roman" panose="02020603050405020304" pitchFamily="18" charset="0"/>
                <a:cs typeface="Times New Roman" panose="02020603050405020304" pitchFamily="18" charset="0"/>
              </a:rPr>
              <a:t>, P.A. Yunin</a:t>
            </a:r>
            <a:r>
              <a:rPr lang="en-US" altLang="ru-RU" sz="1800" baseline="30000" dirty="0">
                <a:latin typeface="Times New Roman" panose="02020603050405020304" pitchFamily="18" charset="0"/>
                <a:cs typeface="Times New Roman" panose="02020603050405020304" pitchFamily="18" charset="0"/>
              </a:rPr>
              <a:t>1</a:t>
            </a:r>
            <a:r>
              <a:rPr lang="en-US" altLang="ru-RU" sz="1800" dirty="0">
                <a:latin typeface="Times New Roman" panose="02020603050405020304" pitchFamily="18" charset="0"/>
                <a:cs typeface="Times New Roman" panose="02020603050405020304" pitchFamily="18" charset="0"/>
              </a:rPr>
              <a:t>, A.V. Nokhrin</a:t>
            </a:r>
            <a:r>
              <a:rPr lang="en-US" altLang="ru-RU" sz="1800" baseline="30000" dirty="0">
                <a:latin typeface="Times New Roman" panose="02020603050405020304" pitchFamily="18" charset="0"/>
                <a:cs typeface="Times New Roman" panose="02020603050405020304" pitchFamily="18" charset="0"/>
              </a:rPr>
              <a:t>2</a:t>
            </a:r>
            <a:r>
              <a:rPr lang="en-US" altLang="ru-RU" sz="1800" dirty="0">
                <a:latin typeface="Times New Roman" panose="02020603050405020304" pitchFamily="18" charset="0"/>
                <a:cs typeface="Times New Roman" panose="02020603050405020304" pitchFamily="18" charset="0"/>
              </a:rPr>
              <a:t>, L.S. Alekseeva</a:t>
            </a:r>
            <a:r>
              <a:rPr lang="en-US" altLang="ru-RU" sz="1800" baseline="30000" dirty="0">
                <a:latin typeface="Times New Roman" panose="02020603050405020304" pitchFamily="18" charset="0"/>
                <a:cs typeface="Times New Roman" panose="02020603050405020304" pitchFamily="18" charset="0"/>
              </a:rPr>
              <a:t>2</a:t>
            </a:r>
            <a:endParaRPr lang="ru-RU" altLang="ru-RU" sz="1800" baseline="30000" dirty="0">
              <a:latin typeface="Times New Roman" panose="02020603050405020304" pitchFamily="18" charset="0"/>
              <a:cs typeface="Times New Roman" panose="02020603050405020304" pitchFamily="18" charset="0"/>
            </a:endParaRPr>
          </a:p>
        </p:txBody>
      </p:sp>
      <p:sp>
        <p:nvSpPr>
          <p:cNvPr id="3089" name="Подзаголовок 2"/>
          <p:cNvSpPr txBox="1">
            <a:spLocks/>
          </p:cNvSpPr>
          <p:nvPr/>
        </p:nvSpPr>
        <p:spPr bwMode="auto">
          <a:xfrm>
            <a:off x="1695684" y="431821"/>
            <a:ext cx="9144000" cy="13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en-US" altLang="ru-RU" sz="1800" dirty="0">
                <a:latin typeface="Times New Roman" panose="02020603050405020304" pitchFamily="18" charset="0"/>
                <a:cs typeface="Times New Roman" panose="02020603050405020304" pitchFamily="18" charset="0"/>
              </a:rPr>
              <a:t>28th International Scientific Conference of Young Scientists and Specialists (AYSS-2024)</a:t>
            </a:r>
          </a:p>
          <a:p>
            <a:pPr algn="ctr" eaLnBrk="1" hangingPunct="1">
              <a:buNone/>
            </a:pPr>
            <a:r>
              <a:rPr lang="en-US" altLang="ru-RU" sz="1800" dirty="0">
                <a:latin typeface="Times New Roman" panose="02020603050405020304" pitchFamily="18" charset="0"/>
                <a:cs typeface="Times New Roman" panose="02020603050405020304" pitchFamily="18" charset="0"/>
              </a:rPr>
              <a:t>Dubna</a:t>
            </a:r>
            <a:r>
              <a:rPr lang="ru-RU" altLang="ru-RU" sz="1800" dirty="0">
                <a:latin typeface="Times New Roman" panose="02020603050405020304" pitchFamily="18" charset="0"/>
                <a:cs typeface="Times New Roman" panose="02020603050405020304" pitchFamily="18" charset="0"/>
              </a:rPr>
              <a:t>, </a:t>
            </a:r>
            <a:r>
              <a:rPr lang="en-US" altLang="ru-RU" sz="1800" dirty="0">
                <a:latin typeface="Times New Roman" panose="02020603050405020304" pitchFamily="18" charset="0"/>
                <a:cs typeface="Times New Roman" panose="02020603050405020304" pitchFamily="18" charset="0"/>
              </a:rPr>
              <a:t>October 28 – November 2, 2024</a:t>
            </a:r>
            <a:endParaRPr lang="ru-RU" altLang="ru-RU" sz="1800" dirty="0">
              <a:latin typeface="Times New Roman" panose="02020603050405020304" pitchFamily="18" charset="0"/>
              <a:cs typeface="Times New Roman" panose="02020603050405020304" pitchFamily="18" charset="0"/>
            </a:endParaRPr>
          </a:p>
        </p:txBody>
      </p:sp>
      <p:sp>
        <p:nvSpPr>
          <p:cNvPr id="13" name="Прямоугольник 14"/>
          <p:cNvSpPr>
            <a:spLocks noChangeArrowheads="1"/>
          </p:cNvSpPr>
          <p:nvPr/>
        </p:nvSpPr>
        <p:spPr bwMode="auto">
          <a:xfrm>
            <a:off x="3058198" y="4025763"/>
            <a:ext cx="64189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400" baseline="30000" dirty="0">
                <a:latin typeface="Times New Roman" panose="02020603050405020304" pitchFamily="18" charset="0"/>
                <a:cs typeface="Times New Roman" panose="02020603050405020304" pitchFamily="18" charset="0"/>
              </a:rPr>
              <a:t>1 </a:t>
            </a:r>
            <a:r>
              <a:rPr lang="en-US" altLang="ru-RU" sz="1400" dirty="0">
                <a:latin typeface="Times New Roman" panose="02020603050405020304" pitchFamily="18" charset="0"/>
                <a:cs typeface="Times New Roman" panose="02020603050405020304" pitchFamily="18" charset="0"/>
              </a:rPr>
              <a:t>IPM RAS</a:t>
            </a:r>
            <a:r>
              <a:rPr lang="ru-RU" altLang="ru-RU" sz="1400" dirty="0">
                <a:latin typeface="Times New Roman" panose="02020603050405020304" pitchFamily="18" charset="0"/>
                <a:cs typeface="Times New Roman" panose="02020603050405020304" pitchFamily="18" charset="0"/>
              </a:rPr>
              <a:t>, </a:t>
            </a:r>
            <a:r>
              <a:rPr lang="en-US" altLang="ru-RU" sz="1400" dirty="0">
                <a:latin typeface="Times New Roman" panose="02020603050405020304" pitchFamily="18" charset="0"/>
                <a:cs typeface="Times New Roman" panose="02020603050405020304" pitchFamily="18" charset="0"/>
              </a:rPr>
              <a:t>Nizhniy</a:t>
            </a:r>
            <a:r>
              <a:rPr lang="ru-RU" altLang="ru-RU" sz="1400" dirty="0">
                <a:latin typeface="Times New Roman" panose="02020603050405020304" pitchFamily="18" charset="0"/>
                <a:cs typeface="Times New Roman" panose="02020603050405020304" pitchFamily="18" charset="0"/>
              </a:rPr>
              <a:t> </a:t>
            </a:r>
            <a:r>
              <a:rPr lang="en-US" altLang="ru-RU" sz="1400" dirty="0">
                <a:latin typeface="Times New Roman" panose="02020603050405020304" pitchFamily="18" charset="0"/>
                <a:cs typeface="Times New Roman" panose="02020603050405020304" pitchFamily="18" charset="0"/>
              </a:rPr>
              <a:t>Novgorod</a:t>
            </a:r>
            <a:endParaRPr lang="ru-RU" altLang="ru-RU" sz="1400"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ru-RU" altLang="ru-RU" sz="1400" baseline="30000" dirty="0">
                <a:latin typeface="Times New Roman" panose="02020603050405020304" pitchFamily="18" charset="0"/>
                <a:cs typeface="Times New Roman" panose="02020603050405020304" pitchFamily="18" charset="0"/>
              </a:rPr>
              <a:t>2 </a:t>
            </a:r>
            <a:r>
              <a:rPr lang="en-US" altLang="ru-RU" sz="1400" dirty="0">
                <a:latin typeface="Times New Roman" panose="02020603050405020304" pitchFamily="18" charset="0"/>
                <a:cs typeface="Times New Roman" panose="02020603050405020304" pitchFamily="18" charset="0"/>
              </a:rPr>
              <a:t>UNN</a:t>
            </a:r>
            <a:r>
              <a:rPr lang="ru-RU" altLang="ru-RU" sz="1400" dirty="0">
                <a:latin typeface="Times New Roman" panose="02020603050405020304" pitchFamily="18" charset="0"/>
                <a:cs typeface="Times New Roman" panose="02020603050405020304" pitchFamily="18" charset="0"/>
              </a:rPr>
              <a:t>, </a:t>
            </a:r>
            <a:r>
              <a:rPr lang="en-US" altLang="ru-RU" sz="1400" dirty="0">
                <a:latin typeface="Times New Roman" panose="02020603050405020304" pitchFamily="18" charset="0"/>
                <a:cs typeface="Times New Roman" panose="02020603050405020304" pitchFamily="18" charset="0"/>
              </a:rPr>
              <a:t>Nizhniy</a:t>
            </a:r>
            <a:r>
              <a:rPr lang="ru-RU" altLang="ru-RU" sz="1400" dirty="0">
                <a:latin typeface="Times New Roman" panose="02020603050405020304" pitchFamily="18" charset="0"/>
                <a:cs typeface="Times New Roman" panose="02020603050405020304" pitchFamily="18" charset="0"/>
              </a:rPr>
              <a:t> </a:t>
            </a:r>
            <a:r>
              <a:rPr lang="en-US" altLang="ru-RU" sz="1400" dirty="0">
                <a:latin typeface="Times New Roman" panose="02020603050405020304" pitchFamily="18" charset="0"/>
                <a:cs typeface="Times New Roman" panose="02020603050405020304" pitchFamily="18" charset="0"/>
              </a:rPr>
              <a:t>Novgorod</a:t>
            </a:r>
            <a:endParaRPr lang="ru-RU" altLang="ru-RU" sz="1400"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None/>
            </a:pPr>
            <a:endParaRPr lang="en-US" altLang="ru-RU" sz="1400"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None/>
            </a:pPr>
            <a:r>
              <a:rPr lang="en-US" altLang="ru-RU" sz="1400" dirty="0">
                <a:latin typeface="Times New Roman" panose="02020603050405020304" pitchFamily="18" charset="0"/>
                <a:cs typeface="Times New Roman" panose="02020603050405020304" pitchFamily="18" charset="0"/>
              </a:rPr>
              <a:t>e-mail: nazarov.artem@ipmras.ru</a:t>
            </a:r>
            <a:endParaRPr lang="ru-RU" altLang="ru-RU" sz="1400" dirty="0">
              <a:latin typeface="Times New Roman" panose="02020603050405020304" pitchFamily="18" charset="0"/>
              <a:cs typeface="Times New Roman" panose="02020603050405020304" pitchFamily="18" charset="0"/>
            </a:endParaRPr>
          </a:p>
        </p:txBody>
      </p:sp>
      <p:pic>
        <p:nvPicPr>
          <p:cNvPr id="1026" name="Picture 2" descr="Picture background">
            <a:extLst>
              <a:ext uri="{FF2B5EF4-FFF2-40B4-BE49-F238E27FC236}">
                <a16:creationId xmlns:a16="http://schemas.microsoft.com/office/drawing/2014/main" id="{3C9B4337-BF9F-2C05-9945-A4691279B0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309" r="3218" b="30956"/>
          <a:stretch/>
        </p:blipFill>
        <p:spPr bwMode="auto">
          <a:xfrm>
            <a:off x="10605506" y="295594"/>
            <a:ext cx="1586494" cy="6438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icture background">
            <a:extLst>
              <a:ext uri="{FF2B5EF4-FFF2-40B4-BE49-F238E27FC236}">
                <a16:creationId xmlns:a16="http://schemas.microsoft.com/office/drawing/2014/main" id="{20E9CFD1-836F-687D-20DB-7D04E42E69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9959"/>
            <a:ext cx="2090057" cy="1175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a:extLst>
              <a:ext uri="{FF2B5EF4-FFF2-40B4-BE49-F238E27FC236}">
                <a16:creationId xmlns:a16="http://schemas.microsoft.com/office/drawing/2014/main" id="{89B2DDE8-4BF0-49A4-A41E-B49A9A597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990" y="3511434"/>
            <a:ext cx="4367086" cy="3275315"/>
          </a:xfrm>
          <a:prstGeom prst="rect">
            <a:avLst/>
          </a:prstGeom>
        </p:spPr>
      </p:pic>
      <p:pic>
        <p:nvPicPr>
          <p:cNvPr id="51" name="Рисунок 50">
            <a:extLst>
              <a:ext uri="{FF2B5EF4-FFF2-40B4-BE49-F238E27FC236}">
                <a16:creationId xmlns:a16="http://schemas.microsoft.com/office/drawing/2014/main" id="{B6C86FBD-5117-4F9E-B6C6-6ADCA0565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448" y="327228"/>
            <a:ext cx="3964814" cy="3084609"/>
          </a:xfrm>
          <a:prstGeom prst="rect">
            <a:avLst/>
          </a:prstGeom>
        </p:spPr>
      </p:pic>
      <p:sp>
        <p:nvSpPr>
          <p:cNvPr id="41" name="Подзаголовок 2">
            <a:extLst>
              <a:ext uri="{FF2B5EF4-FFF2-40B4-BE49-F238E27FC236}">
                <a16:creationId xmlns:a16="http://schemas.microsoft.com/office/drawing/2014/main" id="{F72578CD-6FDB-4854-BFBA-0BF9047E4F60}"/>
              </a:ext>
            </a:extLst>
          </p:cNvPr>
          <p:cNvSpPr txBox="1">
            <a:spLocks/>
          </p:cNvSpPr>
          <p:nvPr/>
        </p:nvSpPr>
        <p:spPr>
          <a:xfrm>
            <a:off x="551265" y="3694"/>
            <a:ext cx="12080530" cy="59938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a:ea typeface="+mn-lt"/>
                <a:cs typeface="Arial"/>
              </a:rPr>
              <a:t>MC- and MD-modeling. Energy distribution transferred by the ion to matrix atoms</a:t>
            </a:r>
            <a:endParaRPr lang="ru-RU" sz="2000" b="1" dirty="0">
              <a:latin typeface="Arial"/>
              <a:cs typeface="Arial"/>
            </a:endParaRPr>
          </a:p>
        </p:txBody>
      </p:sp>
      <p:grpSp>
        <p:nvGrpSpPr>
          <p:cNvPr id="12" name="Группа 11">
            <a:extLst>
              <a:ext uri="{FF2B5EF4-FFF2-40B4-BE49-F238E27FC236}">
                <a16:creationId xmlns:a16="http://schemas.microsoft.com/office/drawing/2014/main" id="{42784695-5E3D-494B-92FC-5ED13A8AB014}"/>
              </a:ext>
            </a:extLst>
          </p:cNvPr>
          <p:cNvGrpSpPr/>
          <p:nvPr/>
        </p:nvGrpSpPr>
        <p:grpSpPr>
          <a:xfrm>
            <a:off x="12536536" y="3939776"/>
            <a:ext cx="1950888" cy="1238500"/>
            <a:chOff x="6396261" y="4356373"/>
            <a:chExt cx="4445504" cy="2352418"/>
          </a:xfrm>
        </p:grpSpPr>
        <p:pic>
          <p:nvPicPr>
            <p:cNvPr id="10" name="Рисунок 9">
              <a:extLst>
                <a:ext uri="{FF2B5EF4-FFF2-40B4-BE49-F238E27FC236}">
                  <a16:creationId xmlns:a16="http://schemas.microsoft.com/office/drawing/2014/main" id="{A3669650-0C79-46F0-B8BF-BC14720ABDF2}"/>
                </a:ext>
              </a:extLst>
            </p:cNvPr>
            <p:cNvPicPr>
              <a:picLocks noChangeAspect="1"/>
            </p:cNvPicPr>
            <p:nvPr/>
          </p:nvPicPr>
          <p:blipFill>
            <a:blip r:embed="rId5"/>
            <a:stretch>
              <a:fillRect/>
            </a:stretch>
          </p:blipFill>
          <p:spPr>
            <a:xfrm>
              <a:off x="6687103" y="4356373"/>
              <a:ext cx="4123733" cy="2161814"/>
            </a:xfrm>
            <a:prstGeom prst="rect">
              <a:avLst/>
            </a:prstGeom>
          </p:spPr>
        </p:pic>
        <p:grpSp>
          <p:nvGrpSpPr>
            <p:cNvPr id="5" name="Группа 4">
              <a:extLst>
                <a:ext uri="{FF2B5EF4-FFF2-40B4-BE49-F238E27FC236}">
                  <a16:creationId xmlns:a16="http://schemas.microsoft.com/office/drawing/2014/main" id="{66ABB417-0497-4E84-9DA6-3CD65CFDEADF}"/>
                </a:ext>
              </a:extLst>
            </p:cNvPr>
            <p:cNvGrpSpPr/>
            <p:nvPr/>
          </p:nvGrpSpPr>
          <p:grpSpPr>
            <a:xfrm>
              <a:off x="6396261" y="4417154"/>
              <a:ext cx="4445504" cy="2291637"/>
              <a:chOff x="6409622" y="4417154"/>
              <a:chExt cx="4445504" cy="2291637"/>
            </a:xfrm>
          </p:grpSpPr>
          <p:sp>
            <p:nvSpPr>
              <p:cNvPr id="34" name="TextBox 33">
                <a:extLst>
                  <a:ext uri="{FF2B5EF4-FFF2-40B4-BE49-F238E27FC236}">
                    <a16:creationId xmlns:a16="http://schemas.microsoft.com/office/drawing/2014/main" id="{CF9FFD16-F0FE-448C-9432-9E8B979D1237}"/>
                  </a:ext>
                </a:extLst>
              </p:cNvPr>
              <p:cNvSpPr txBox="1"/>
              <p:nvPr/>
            </p:nvSpPr>
            <p:spPr>
              <a:xfrm>
                <a:off x="9197554" y="4417154"/>
                <a:ext cx="1657572" cy="307777"/>
              </a:xfrm>
              <a:prstGeom prst="rect">
                <a:avLst/>
              </a:prstGeom>
              <a:noFill/>
            </p:spPr>
            <p:txBody>
              <a:bodyPr wrap="square" rtlCol="0">
                <a:spAutoFit/>
              </a:bodyPr>
              <a:lstStyle/>
              <a:p>
                <a:r>
                  <a:rPr lang="en-US" sz="1400" dirty="0">
                    <a:solidFill>
                      <a:srgbClr val="0000FF"/>
                    </a:solidFill>
                  </a:rPr>
                  <a:t>Str. YAG + Mo 1E12</a:t>
                </a:r>
              </a:p>
            </p:txBody>
          </p:sp>
          <p:sp>
            <p:nvSpPr>
              <p:cNvPr id="35" name="TextBox 34">
                <a:extLst>
                  <a:ext uri="{FF2B5EF4-FFF2-40B4-BE49-F238E27FC236}">
                    <a16:creationId xmlns:a16="http://schemas.microsoft.com/office/drawing/2014/main" id="{43B459C5-E520-4CDF-A16F-34C9440B0B8E}"/>
                  </a:ext>
                </a:extLst>
              </p:cNvPr>
              <p:cNvSpPr txBox="1"/>
              <p:nvPr/>
            </p:nvSpPr>
            <p:spPr>
              <a:xfrm>
                <a:off x="9219600" y="4628302"/>
                <a:ext cx="122423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a:t>
                </a:r>
                <a:r>
                  <a:rPr lang="en-US" dirty="0">
                    <a:solidFill>
                      <a:srgbClr val="FF0000"/>
                    </a:solidFill>
                  </a:rPr>
                  <a:t>5 </a:t>
                </a:r>
                <a:r>
                  <a:rPr lang="en-US" dirty="0" err="1">
                    <a:solidFill>
                      <a:srgbClr val="FF0000"/>
                    </a:solidFill>
                  </a:rPr>
                  <a:t>mkm</a:t>
                </a:r>
                <a:endParaRPr lang="en-US" dirty="0">
                  <a:solidFill>
                    <a:srgbClr val="FF0000"/>
                  </a:solidFill>
                </a:endParaRPr>
              </a:p>
            </p:txBody>
          </p:sp>
          <p:pic>
            <p:nvPicPr>
              <p:cNvPr id="36" name="Рисунок 35">
                <a:extLst>
                  <a:ext uri="{FF2B5EF4-FFF2-40B4-BE49-F238E27FC236}">
                    <a16:creationId xmlns:a16="http://schemas.microsoft.com/office/drawing/2014/main" id="{CBB7235E-2CB3-4EDA-ACEF-2E6DA0073D07}"/>
                  </a:ext>
                </a:extLst>
              </p:cNvPr>
              <p:cNvPicPr/>
              <p:nvPr/>
            </p:nvPicPr>
            <p:blipFill rotWithShape="1">
              <a:blip r:embed="rId6" cstate="print">
                <a:extLst>
                  <a:ext uri="{28A0092B-C50C-407E-A947-70E740481C1C}">
                    <a14:useLocalDpi xmlns:a14="http://schemas.microsoft.com/office/drawing/2010/main" val="0"/>
                  </a:ext>
                </a:extLst>
              </a:blip>
              <a:srcRect l="45676" t="92522" r="41151" b="-267"/>
              <a:stretch/>
            </p:blipFill>
            <p:spPr bwMode="auto">
              <a:xfrm>
                <a:off x="8397769" y="6373191"/>
                <a:ext cx="805168" cy="335600"/>
              </a:xfrm>
              <a:prstGeom prst="rect">
                <a:avLst/>
              </a:prstGeom>
              <a:noFill/>
              <a:ln>
                <a:noFill/>
              </a:ln>
            </p:spPr>
          </p:pic>
          <p:pic>
            <p:nvPicPr>
              <p:cNvPr id="37" name="Рисунок 36">
                <a:extLst>
                  <a:ext uri="{FF2B5EF4-FFF2-40B4-BE49-F238E27FC236}">
                    <a16:creationId xmlns:a16="http://schemas.microsoft.com/office/drawing/2014/main" id="{9FC4A42A-AFFA-42C2-8C34-E94267FDF734}"/>
                  </a:ext>
                </a:extLst>
              </p:cNvPr>
              <p:cNvPicPr/>
              <p:nvPr/>
            </p:nvPicPr>
            <p:blipFill rotWithShape="1">
              <a:blip r:embed="rId7" cstate="print">
                <a:extLst>
                  <a:ext uri="{28A0092B-C50C-407E-A947-70E740481C1C}">
                    <a14:useLocalDpi xmlns:a14="http://schemas.microsoft.com/office/drawing/2010/main" val="0"/>
                  </a:ext>
                </a:extLst>
              </a:blip>
              <a:srcRect t="35826" r="95446" b="34129"/>
              <a:stretch/>
            </p:blipFill>
            <p:spPr bwMode="auto">
              <a:xfrm>
                <a:off x="6409622" y="4724931"/>
                <a:ext cx="302569" cy="1301908"/>
              </a:xfrm>
              <a:prstGeom prst="rect">
                <a:avLst/>
              </a:prstGeom>
              <a:noFill/>
              <a:ln>
                <a:noFill/>
              </a:ln>
            </p:spPr>
          </p:pic>
        </p:grpSp>
      </p:grpSp>
      <p:grpSp>
        <p:nvGrpSpPr>
          <p:cNvPr id="72" name="Группа 71">
            <a:extLst>
              <a:ext uri="{FF2B5EF4-FFF2-40B4-BE49-F238E27FC236}">
                <a16:creationId xmlns:a16="http://schemas.microsoft.com/office/drawing/2014/main" id="{BCF35A59-A09D-4DD7-B5D4-DCA74AF5407D}"/>
              </a:ext>
            </a:extLst>
          </p:cNvPr>
          <p:cNvGrpSpPr/>
          <p:nvPr/>
        </p:nvGrpSpPr>
        <p:grpSpPr>
          <a:xfrm>
            <a:off x="12306431" y="1924897"/>
            <a:ext cx="5830261" cy="2840141"/>
            <a:chOff x="5827327" y="4140717"/>
            <a:chExt cx="5126540" cy="2504443"/>
          </a:xfrm>
        </p:grpSpPr>
        <p:grpSp>
          <p:nvGrpSpPr>
            <p:cNvPr id="77" name="Группа 76">
              <a:extLst>
                <a:ext uri="{FF2B5EF4-FFF2-40B4-BE49-F238E27FC236}">
                  <a16:creationId xmlns:a16="http://schemas.microsoft.com/office/drawing/2014/main" id="{BB7CFE5F-E5BB-4C4E-88C3-DAF2A760370F}"/>
                </a:ext>
              </a:extLst>
            </p:cNvPr>
            <p:cNvGrpSpPr/>
            <p:nvPr/>
          </p:nvGrpSpPr>
          <p:grpSpPr>
            <a:xfrm>
              <a:off x="5827327" y="4140717"/>
              <a:ext cx="4713886" cy="2504443"/>
              <a:chOff x="6891017" y="4130903"/>
              <a:chExt cx="4713886" cy="2504443"/>
            </a:xfrm>
          </p:grpSpPr>
          <p:pic>
            <p:nvPicPr>
              <p:cNvPr id="81" name="Рисунок 80">
                <a:extLst>
                  <a:ext uri="{FF2B5EF4-FFF2-40B4-BE49-F238E27FC236}">
                    <a16:creationId xmlns:a16="http://schemas.microsoft.com/office/drawing/2014/main" id="{759F482C-C0BC-4C76-A2DF-C19AC28544ED}"/>
                  </a:ext>
                </a:extLst>
              </p:cNvPr>
              <p:cNvPicPr>
                <a:picLocks noChangeAspect="1"/>
              </p:cNvPicPr>
              <p:nvPr/>
            </p:nvPicPr>
            <p:blipFill>
              <a:blip r:embed="rId8"/>
              <a:stretch>
                <a:fillRect/>
              </a:stretch>
            </p:blipFill>
            <p:spPr>
              <a:xfrm>
                <a:off x="7177109" y="4130903"/>
                <a:ext cx="4412330" cy="2289342"/>
              </a:xfrm>
              <a:prstGeom prst="rect">
                <a:avLst/>
              </a:prstGeom>
            </p:spPr>
          </p:pic>
          <p:sp>
            <p:nvSpPr>
              <p:cNvPr id="82" name="TextBox 81">
                <a:extLst>
                  <a:ext uri="{FF2B5EF4-FFF2-40B4-BE49-F238E27FC236}">
                    <a16:creationId xmlns:a16="http://schemas.microsoft.com/office/drawing/2014/main" id="{EBE0CB88-E65E-46E9-8988-678CEF79CFA5}"/>
                  </a:ext>
                </a:extLst>
              </p:cNvPr>
              <p:cNvSpPr txBox="1"/>
              <p:nvPr/>
            </p:nvSpPr>
            <p:spPr>
              <a:xfrm>
                <a:off x="9947331" y="4216400"/>
                <a:ext cx="1657572" cy="307777"/>
              </a:xfrm>
              <a:prstGeom prst="rect">
                <a:avLst/>
              </a:prstGeom>
              <a:noFill/>
            </p:spPr>
            <p:txBody>
              <a:bodyPr wrap="square" rtlCol="0">
                <a:spAutoFit/>
              </a:bodyPr>
              <a:lstStyle/>
              <a:p>
                <a:r>
                  <a:rPr lang="en-US" sz="1400" dirty="0">
                    <a:solidFill>
                      <a:srgbClr val="FF0000"/>
                    </a:solidFill>
                  </a:rPr>
                  <a:t>Str. YAG + Mo 1E12</a:t>
                </a:r>
              </a:p>
            </p:txBody>
          </p:sp>
          <p:pic>
            <p:nvPicPr>
              <p:cNvPr id="83" name="Рисунок 82">
                <a:extLst>
                  <a:ext uri="{FF2B5EF4-FFF2-40B4-BE49-F238E27FC236}">
                    <a16:creationId xmlns:a16="http://schemas.microsoft.com/office/drawing/2014/main" id="{3F28B066-4D0C-4F92-9A19-7DBFF9745333}"/>
                  </a:ext>
                </a:extLst>
              </p:cNvPr>
              <p:cNvPicPr/>
              <p:nvPr/>
            </p:nvPicPr>
            <p:blipFill rotWithShape="1">
              <a:blip r:embed="rId9" cstate="print">
                <a:extLst>
                  <a:ext uri="{28A0092B-C50C-407E-A947-70E740481C1C}">
                    <a14:useLocalDpi xmlns:a14="http://schemas.microsoft.com/office/drawing/2010/main" val="0"/>
                  </a:ext>
                </a:extLst>
              </a:blip>
              <a:srcRect l="45676" t="92522" r="41151" b="-267"/>
              <a:stretch/>
            </p:blipFill>
            <p:spPr bwMode="auto">
              <a:xfrm>
                <a:off x="8879164" y="6299746"/>
                <a:ext cx="805168" cy="335600"/>
              </a:xfrm>
              <a:prstGeom prst="rect">
                <a:avLst/>
              </a:prstGeom>
              <a:noFill/>
              <a:ln>
                <a:noFill/>
              </a:ln>
            </p:spPr>
          </p:pic>
          <p:pic>
            <p:nvPicPr>
              <p:cNvPr id="84" name="Рисунок 83">
                <a:extLst>
                  <a:ext uri="{FF2B5EF4-FFF2-40B4-BE49-F238E27FC236}">
                    <a16:creationId xmlns:a16="http://schemas.microsoft.com/office/drawing/2014/main" id="{A00FAE3A-B27E-408F-9063-7CC5C678802D}"/>
                  </a:ext>
                </a:extLst>
              </p:cNvPr>
              <p:cNvPicPr/>
              <p:nvPr/>
            </p:nvPicPr>
            <p:blipFill rotWithShape="1">
              <a:blip r:embed="rId9" cstate="print">
                <a:extLst>
                  <a:ext uri="{28A0092B-C50C-407E-A947-70E740481C1C}">
                    <a14:useLocalDpi xmlns:a14="http://schemas.microsoft.com/office/drawing/2010/main" val="0"/>
                  </a:ext>
                </a:extLst>
              </a:blip>
              <a:srcRect t="35826" r="95446" b="34129"/>
              <a:stretch/>
            </p:blipFill>
            <p:spPr bwMode="auto">
              <a:xfrm>
                <a:off x="6891017" y="4651486"/>
                <a:ext cx="302569" cy="1301908"/>
              </a:xfrm>
              <a:prstGeom prst="rect">
                <a:avLst/>
              </a:prstGeom>
              <a:noFill/>
              <a:ln>
                <a:noFill/>
              </a:ln>
            </p:spPr>
          </p:pic>
        </p:grpSp>
        <p:sp>
          <p:nvSpPr>
            <p:cNvPr id="78" name="TextBox 77">
              <a:extLst>
                <a:ext uri="{FF2B5EF4-FFF2-40B4-BE49-F238E27FC236}">
                  <a16:creationId xmlns:a16="http://schemas.microsoft.com/office/drawing/2014/main" id="{9136A034-E111-4897-BC93-2A353BDAAF4C}"/>
                </a:ext>
              </a:extLst>
            </p:cNvPr>
            <p:cNvSpPr txBox="1"/>
            <p:nvPr/>
          </p:nvSpPr>
          <p:spPr>
            <a:xfrm>
              <a:off x="9443206" y="4649296"/>
              <a:ext cx="1224237" cy="338554"/>
            </a:xfrm>
            <a:prstGeom prst="rect">
              <a:avLst/>
            </a:prstGeom>
            <a:noFill/>
          </p:spPr>
          <p:txBody>
            <a:bodyPr wrap="square">
              <a:spAutoFit/>
            </a:bodyPr>
            <a:lstStyle/>
            <a:p>
              <a:r>
                <a:rPr lang="en-US" sz="1600" dirty="0">
                  <a:solidFill>
                    <a:srgbClr val="FF0000"/>
                  </a:solidFill>
                </a:rPr>
                <a:t>t </a:t>
              </a:r>
              <a:r>
                <a:rPr lang="x-none" sz="1600" dirty="0">
                  <a:solidFill>
                    <a:srgbClr val="FF0000"/>
                  </a:solidFill>
                </a:rPr>
                <a:t>= </a:t>
              </a:r>
              <a:r>
                <a:rPr lang="en-US" sz="1600" dirty="0">
                  <a:solidFill>
                    <a:srgbClr val="FF0000"/>
                  </a:solidFill>
                </a:rPr>
                <a:t>5 </a:t>
              </a:r>
              <a:r>
                <a:rPr lang="en-US" sz="1600" dirty="0" err="1">
                  <a:solidFill>
                    <a:srgbClr val="FF0000"/>
                  </a:solidFill>
                </a:rPr>
                <a:t>mkm</a:t>
              </a:r>
              <a:endParaRPr lang="en-US" sz="1600" dirty="0">
                <a:solidFill>
                  <a:srgbClr val="FF0000"/>
                </a:solidFill>
              </a:endParaRPr>
            </a:p>
          </p:txBody>
        </p:sp>
        <p:sp>
          <p:nvSpPr>
            <p:cNvPr id="79" name="TextBox 78">
              <a:extLst>
                <a:ext uri="{FF2B5EF4-FFF2-40B4-BE49-F238E27FC236}">
                  <a16:creationId xmlns:a16="http://schemas.microsoft.com/office/drawing/2014/main" id="{8F9AF24E-C87F-4825-A990-78A8510F90C2}"/>
                </a:ext>
              </a:extLst>
            </p:cNvPr>
            <p:cNvSpPr txBox="1"/>
            <p:nvPr/>
          </p:nvSpPr>
          <p:spPr>
            <a:xfrm>
              <a:off x="9296295" y="4453228"/>
              <a:ext cx="1657572" cy="307777"/>
            </a:xfrm>
            <a:prstGeom prst="rect">
              <a:avLst/>
            </a:prstGeom>
            <a:noFill/>
          </p:spPr>
          <p:txBody>
            <a:bodyPr wrap="square" rtlCol="0">
              <a:spAutoFit/>
            </a:bodyPr>
            <a:lstStyle/>
            <a:p>
              <a:r>
                <a:rPr lang="en-US" sz="1400" dirty="0">
                  <a:solidFill>
                    <a:srgbClr val="0000FF"/>
                  </a:solidFill>
                </a:rPr>
                <a:t>Str. YAG 1E12</a:t>
              </a:r>
            </a:p>
          </p:txBody>
        </p:sp>
        <p:sp>
          <p:nvSpPr>
            <p:cNvPr id="80" name="TextBox 79">
              <a:extLst>
                <a:ext uri="{FF2B5EF4-FFF2-40B4-BE49-F238E27FC236}">
                  <a16:creationId xmlns:a16="http://schemas.microsoft.com/office/drawing/2014/main" id="{895508D7-05C8-46D8-A696-76FEB939FEB1}"/>
                </a:ext>
              </a:extLst>
            </p:cNvPr>
            <p:cNvSpPr txBox="1"/>
            <p:nvPr/>
          </p:nvSpPr>
          <p:spPr>
            <a:xfrm>
              <a:off x="9443205" y="4897985"/>
              <a:ext cx="1224237" cy="338554"/>
            </a:xfrm>
            <a:prstGeom prst="rect">
              <a:avLst/>
            </a:prstGeom>
            <a:noFill/>
          </p:spPr>
          <p:txBody>
            <a:bodyPr wrap="square">
              <a:spAutoFit/>
            </a:bodyPr>
            <a:lstStyle/>
            <a:p>
              <a:r>
                <a:rPr lang="en-US" sz="1600" dirty="0">
                  <a:solidFill>
                    <a:srgbClr val="0000FF"/>
                  </a:solidFill>
                </a:rPr>
                <a:t>t </a:t>
              </a:r>
              <a:r>
                <a:rPr lang="x-none" sz="1600" dirty="0">
                  <a:solidFill>
                    <a:srgbClr val="0000FF"/>
                  </a:solidFill>
                </a:rPr>
                <a:t>= </a:t>
              </a:r>
              <a:r>
                <a:rPr lang="en-US" sz="1600" dirty="0">
                  <a:solidFill>
                    <a:srgbClr val="0000FF"/>
                  </a:solidFill>
                </a:rPr>
                <a:t>6 </a:t>
              </a:r>
              <a:r>
                <a:rPr lang="en-US" sz="1600" dirty="0" err="1">
                  <a:solidFill>
                    <a:srgbClr val="0000FF"/>
                  </a:solidFill>
                </a:rPr>
                <a:t>mkm</a:t>
              </a:r>
              <a:endParaRPr lang="en-US" sz="1600" dirty="0">
                <a:solidFill>
                  <a:srgbClr val="0000FF"/>
                </a:solidFill>
              </a:endParaRPr>
            </a:p>
          </p:txBody>
        </p:sp>
      </p:grpSp>
      <p:graphicFrame>
        <p:nvGraphicFramePr>
          <p:cNvPr id="39" name="Диаграмма 3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14907239"/>
              </p:ext>
            </p:extLst>
          </p:nvPr>
        </p:nvGraphicFramePr>
        <p:xfrm>
          <a:off x="428012" y="4679675"/>
          <a:ext cx="5793558" cy="2160714"/>
        </p:xfrm>
        <a:graphic>
          <a:graphicData uri="http://schemas.openxmlformats.org/drawingml/2006/chart">
            <c:chart xmlns:c="http://schemas.openxmlformats.org/drawingml/2006/chart" xmlns:r="http://schemas.openxmlformats.org/officeDocument/2006/relationships" r:id="rId10"/>
          </a:graphicData>
        </a:graphic>
      </p:graphicFrame>
      <p:grpSp>
        <p:nvGrpSpPr>
          <p:cNvPr id="38" name="Группа 37">
            <a:extLst>
              <a:ext uri="{FF2B5EF4-FFF2-40B4-BE49-F238E27FC236}">
                <a16:creationId xmlns:a16="http://schemas.microsoft.com/office/drawing/2014/main" id="{7DD78AE3-A343-4855-93F7-E116047B83E4}"/>
              </a:ext>
            </a:extLst>
          </p:cNvPr>
          <p:cNvGrpSpPr/>
          <p:nvPr/>
        </p:nvGrpSpPr>
        <p:grpSpPr>
          <a:xfrm>
            <a:off x="7625143" y="2140159"/>
            <a:ext cx="1079473" cy="1106908"/>
            <a:chOff x="228600" y="5262547"/>
            <a:chExt cx="1079473" cy="1106908"/>
          </a:xfrm>
        </p:grpSpPr>
        <p:cxnSp>
          <p:nvCxnSpPr>
            <p:cNvPr id="42" name="Прямая со стрелкой 41">
              <a:extLst>
                <a:ext uri="{FF2B5EF4-FFF2-40B4-BE49-F238E27FC236}">
                  <a16:creationId xmlns:a16="http://schemas.microsoft.com/office/drawing/2014/main" id="{F9E3FE1F-972B-4694-BB38-A7DA6749DFAC}"/>
                </a:ext>
              </a:extLst>
            </p:cNvPr>
            <p:cNvCxnSpPr/>
            <p:nvPr/>
          </p:nvCxnSpPr>
          <p:spPr>
            <a:xfrm flipV="1">
              <a:off x="539837" y="5447214"/>
              <a:ext cx="0" cy="6333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Прямая со стрелкой 42">
              <a:extLst>
                <a:ext uri="{FF2B5EF4-FFF2-40B4-BE49-F238E27FC236}">
                  <a16:creationId xmlns:a16="http://schemas.microsoft.com/office/drawing/2014/main" id="{71D156D5-46C0-4F86-8E3E-9849D47E13F2}"/>
                </a:ext>
              </a:extLst>
            </p:cNvPr>
            <p:cNvCxnSpPr>
              <a:cxnSpLocks/>
            </p:cNvCxnSpPr>
            <p:nvPr/>
          </p:nvCxnSpPr>
          <p:spPr>
            <a:xfrm>
              <a:off x="539837" y="6080572"/>
              <a:ext cx="61268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05C31D62-35B4-4599-8B96-5C16BD002B2C}"/>
                </a:ext>
              </a:extLst>
            </p:cNvPr>
            <p:cNvSpPr txBox="1"/>
            <p:nvPr/>
          </p:nvSpPr>
          <p:spPr>
            <a:xfrm>
              <a:off x="916205" y="6000123"/>
              <a:ext cx="391868" cy="369332"/>
            </a:xfrm>
            <a:prstGeom prst="rect">
              <a:avLst/>
            </a:prstGeom>
            <a:noFill/>
          </p:spPr>
          <p:txBody>
            <a:bodyPr wrap="square">
              <a:spAutoFit/>
            </a:bodyPr>
            <a:lstStyle/>
            <a:p>
              <a:r>
                <a:rPr lang="en-US" sz="1800" b="1" dirty="0">
                  <a:latin typeface="Arial"/>
                  <a:ea typeface="+mn-lt"/>
                  <a:cs typeface="Arial"/>
                </a:rPr>
                <a:t>x</a:t>
              </a:r>
              <a:endParaRPr lang="en-US" dirty="0"/>
            </a:p>
          </p:txBody>
        </p:sp>
        <p:sp>
          <p:nvSpPr>
            <p:cNvPr id="45" name="TextBox 44">
              <a:extLst>
                <a:ext uri="{FF2B5EF4-FFF2-40B4-BE49-F238E27FC236}">
                  <a16:creationId xmlns:a16="http://schemas.microsoft.com/office/drawing/2014/main" id="{B6483BD9-B029-42DF-9DE0-69378A037CF9}"/>
                </a:ext>
              </a:extLst>
            </p:cNvPr>
            <p:cNvSpPr txBox="1"/>
            <p:nvPr/>
          </p:nvSpPr>
          <p:spPr>
            <a:xfrm>
              <a:off x="228600" y="5262547"/>
              <a:ext cx="391868" cy="369332"/>
            </a:xfrm>
            <a:prstGeom prst="rect">
              <a:avLst/>
            </a:prstGeom>
            <a:noFill/>
          </p:spPr>
          <p:txBody>
            <a:bodyPr wrap="square">
              <a:spAutoFit/>
            </a:bodyPr>
            <a:lstStyle/>
            <a:p>
              <a:r>
                <a:rPr lang="en-US" sz="1800" b="1" dirty="0">
                  <a:latin typeface="Arial"/>
                  <a:ea typeface="+mn-lt"/>
                  <a:cs typeface="Arial"/>
                </a:rPr>
                <a:t>z</a:t>
              </a:r>
              <a:endParaRPr lang="en-US" dirty="0"/>
            </a:p>
          </p:txBody>
        </p:sp>
      </p:grpSp>
      <p:grpSp>
        <p:nvGrpSpPr>
          <p:cNvPr id="2" name="Группа 1">
            <a:extLst>
              <a:ext uri="{FF2B5EF4-FFF2-40B4-BE49-F238E27FC236}">
                <a16:creationId xmlns:a16="http://schemas.microsoft.com/office/drawing/2014/main" id="{DE653754-2861-432D-AEE5-590629CFB3E2}"/>
              </a:ext>
            </a:extLst>
          </p:cNvPr>
          <p:cNvGrpSpPr/>
          <p:nvPr/>
        </p:nvGrpSpPr>
        <p:grpSpPr>
          <a:xfrm>
            <a:off x="10072330" y="3220631"/>
            <a:ext cx="1196828" cy="369332"/>
            <a:chOff x="3736258" y="5443517"/>
            <a:chExt cx="1604575" cy="369332"/>
          </a:xfrm>
        </p:grpSpPr>
        <p:cxnSp>
          <p:nvCxnSpPr>
            <p:cNvPr id="9" name="Прямая со стрелкой 8">
              <a:extLst>
                <a:ext uri="{FF2B5EF4-FFF2-40B4-BE49-F238E27FC236}">
                  <a16:creationId xmlns:a16="http://schemas.microsoft.com/office/drawing/2014/main" id="{4F5B7FAD-9200-4A6C-8268-40B49F40D9E9}"/>
                </a:ext>
              </a:extLst>
            </p:cNvPr>
            <p:cNvCxnSpPr>
              <a:cxnSpLocks/>
            </p:cNvCxnSpPr>
            <p:nvPr/>
          </p:nvCxnSpPr>
          <p:spPr>
            <a:xfrm>
              <a:off x="3736258" y="5789119"/>
              <a:ext cx="1278194"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A1D715DE-A928-46A1-B559-909823BF320B}"/>
                </a:ext>
              </a:extLst>
            </p:cNvPr>
            <p:cNvSpPr txBox="1"/>
            <p:nvPr/>
          </p:nvSpPr>
          <p:spPr>
            <a:xfrm>
              <a:off x="3927367" y="5443517"/>
              <a:ext cx="1413466" cy="369332"/>
            </a:xfrm>
            <a:prstGeom prst="rect">
              <a:avLst/>
            </a:prstGeom>
            <a:noFill/>
          </p:spPr>
          <p:txBody>
            <a:bodyPr wrap="square">
              <a:spAutoFit/>
            </a:bodyPr>
            <a:lstStyle/>
            <a:p>
              <a:r>
                <a:rPr lang="x-none" sz="1800" b="1" dirty="0">
                  <a:latin typeface="Arial"/>
                  <a:ea typeface="+mn-lt"/>
                  <a:cs typeface="Arial"/>
                </a:rPr>
                <a:t>6 </a:t>
              </a:r>
              <a:r>
                <a:rPr lang="en-US" sz="1800" b="1" dirty="0">
                  <a:latin typeface="Arial"/>
                  <a:ea typeface="+mn-lt"/>
                  <a:cs typeface="Arial"/>
                </a:rPr>
                <a:t>nm</a:t>
              </a:r>
              <a:endParaRPr lang="en-US" dirty="0"/>
            </a:p>
          </p:txBody>
        </p:sp>
      </p:grpSp>
      <p:grpSp>
        <p:nvGrpSpPr>
          <p:cNvPr id="14" name="Группа 13">
            <a:extLst>
              <a:ext uri="{FF2B5EF4-FFF2-40B4-BE49-F238E27FC236}">
                <a16:creationId xmlns:a16="http://schemas.microsoft.com/office/drawing/2014/main" id="{3FC25634-8908-4715-91A4-1BC25BC947B2}"/>
              </a:ext>
            </a:extLst>
          </p:cNvPr>
          <p:cNvGrpSpPr/>
          <p:nvPr/>
        </p:nvGrpSpPr>
        <p:grpSpPr>
          <a:xfrm>
            <a:off x="7163251" y="5795927"/>
            <a:ext cx="1079473" cy="1106908"/>
            <a:chOff x="228600" y="5262547"/>
            <a:chExt cx="1079473" cy="1106908"/>
          </a:xfrm>
        </p:grpSpPr>
        <p:cxnSp>
          <p:nvCxnSpPr>
            <p:cNvPr id="7" name="Прямая со стрелкой 6">
              <a:extLst>
                <a:ext uri="{FF2B5EF4-FFF2-40B4-BE49-F238E27FC236}">
                  <a16:creationId xmlns:a16="http://schemas.microsoft.com/office/drawing/2014/main" id="{CE26793E-7220-42F8-A88F-957082F78125}"/>
                </a:ext>
              </a:extLst>
            </p:cNvPr>
            <p:cNvCxnSpPr/>
            <p:nvPr/>
          </p:nvCxnSpPr>
          <p:spPr>
            <a:xfrm flipV="1">
              <a:off x="539837" y="5447214"/>
              <a:ext cx="0" cy="6333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Прямая со стрелкой 28">
              <a:extLst>
                <a:ext uri="{FF2B5EF4-FFF2-40B4-BE49-F238E27FC236}">
                  <a16:creationId xmlns:a16="http://schemas.microsoft.com/office/drawing/2014/main" id="{4B1AA49A-9E85-4DF3-8267-8FB4038C691A}"/>
                </a:ext>
              </a:extLst>
            </p:cNvPr>
            <p:cNvCxnSpPr>
              <a:cxnSpLocks/>
            </p:cNvCxnSpPr>
            <p:nvPr/>
          </p:nvCxnSpPr>
          <p:spPr>
            <a:xfrm>
              <a:off x="539837" y="6080572"/>
              <a:ext cx="61268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11A179CA-26F7-4916-BEE3-F4AD17C369AD}"/>
                </a:ext>
              </a:extLst>
            </p:cNvPr>
            <p:cNvSpPr txBox="1"/>
            <p:nvPr/>
          </p:nvSpPr>
          <p:spPr>
            <a:xfrm>
              <a:off x="916205" y="6000123"/>
              <a:ext cx="391868" cy="369332"/>
            </a:xfrm>
            <a:prstGeom prst="rect">
              <a:avLst/>
            </a:prstGeom>
            <a:noFill/>
          </p:spPr>
          <p:txBody>
            <a:bodyPr wrap="square">
              <a:spAutoFit/>
            </a:bodyPr>
            <a:lstStyle/>
            <a:p>
              <a:r>
                <a:rPr lang="en-US" sz="1800" b="1" dirty="0">
                  <a:latin typeface="Arial"/>
                  <a:ea typeface="+mn-lt"/>
                  <a:cs typeface="Arial"/>
                </a:rPr>
                <a:t>x</a:t>
              </a:r>
              <a:endParaRPr lang="en-US" dirty="0"/>
            </a:p>
          </p:txBody>
        </p:sp>
        <p:sp>
          <p:nvSpPr>
            <p:cNvPr id="33" name="TextBox 32">
              <a:extLst>
                <a:ext uri="{FF2B5EF4-FFF2-40B4-BE49-F238E27FC236}">
                  <a16:creationId xmlns:a16="http://schemas.microsoft.com/office/drawing/2014/main" id="{4792D997-CAC5-456F-82ED-23712B047647}"/>
                </a:ext>
              </a:extLst>
            </p:cNvPr>
            <p:cNvSpPr txBox="1"/>
            <p:nvPr/>
          </p:nvSpPr>
          <p:spPr>
            <a:xfrm>
              <a:off x="228600" y="5262547"/>
              <a:ext cx="391868" cy="369332"/>
            </a:xfrm>
            <a:prstGeom prst="rect">
              <a:avLst/>
            </a:prstGeom>
            <a:noFill/>
          </p:spPr>
          <p:txBody>
            <a:bodyPr wrap="square">
              <a:spAutoFit/>
            </a:bodyPr>
            <a:lstStyle/>
            <a:p>
              <a:r>
                <a:rPr lang="en-US" sz="1800" b="1" dirty="0">
                  <a:latin typeface="Arial"/>
                  <a:ea typeface="+mn-lt"/>
                  <a:cs typeface="Arial"/>
                </a:rPr>
                <a:t>y</a:t>
              </a:r>
              <a:endParaRPr lang="en-US" dirty="0"/>
            </a:p>
          </p:txBody>
        </p:sp>
      </p:grpSp>
      <p:sp>
        <p:nvSpPr>
          <p:cNvPr id="4" name="TextBox 3">
            <a:extLst>
              <a:ext uri="{FF2B5EF4-FFF2-40B4-BE49-F238E27FC236}">
                <a16:creationId xmlns:a16="http://schemas.microsoft.com/office/drawing/2014/main" id="{1C6BD1B1-1625-4D67-9561-86D05910EA0D}"/>
              </a:ext>
            </a:extLst>
          </p:cNvPr>
          <p:cNvSpPr txBox="1"/>
          <p:nvPr/>
        </p:nvSpPr>
        <p:spPr>
          <a:xfrm>
            <a:off x="237008" y="418408"/>
            <a:ext cx="3558056" cy="369332"/>
          </a:xfrm>
          <a:prstGeom prst="rect">
            <a:avLst/>
          </a:prstGeom>
          <a:noFill/>
        </p:spPr>
        <p:txBody>
          <a:bodyPr wrap="square" rtlCol="0">
            <a:spAutoFit/>
          </a:bodyPr>
          <a:lstStyle/>
          <a:p>
            <a:r>
              <a:rPr lang="ru-RU" b="1" dirty="0"/>
              <a:t>1. </a:t>
            </a:r>
            <a:r>
              <a:rPr lang="en-US" b="1" dirty="0"/>
              <a:t>MC</a:t>
            </a:r>
            <a:r>
              <a:rPr lang="ru-RU" b="1" dirty="0"/>
              <a:t>-</a:t>
            </a:r>
            <a:r>
              <a:rPr lang="en-US" b="1" dirty="0"/>
              <a:t>modeling in</a:t>
            </a:r>
            <a:r>
              <a:rPr lang="ru-RU" b="1" dirty="0"/>
              <a:t> </a:t>
            </a:r>
            <a:r>
              <a:rPr lang="en-US" b="1" dirty="0"/>
              <a:t>TREKIS</a:t>
            </a:r>
            <a:endParaRPr lang="ru-RU" b="1" dirty="0"/>
          </a:p>
        </p:txBody>
      </p:sp>
      <p:sp>
        <p:nvSpPr>
          <p:cNvPr id="46" name="TextBox 45">
            <a:extLst>
              <a:ext uri="{FF2B5EF4-FFF2-40B4-BE49-F238E27FC236}">
                <a16:creationId xmlns:a16="http://schemas.microsoft.com/office/drawing/2014/main" id="{055B36E0-3C32-4121-BBFB-0F49B40AD781}"/>
              </a:ext>
            </a:extLst>
          </p:cNvPr>
          <p:cNvSpPr txBox="1"/>
          <p:nvPr/>
        </p:nvSpPr>
        <p:spPr>
          <a:xfrm>
            <a:off x="3858400" y="374413"/>
            <a:ext cx="3570054" cy="369332"/>
          </a:xfrm>
          <a:prstGeom prst="rect">
            <a:avLst/>
          </a:prstGeom>
          <a:noFill/>
        </p:spPr>
        <p:txBody>
          <a:bodyPr wrap="square" rtlCol="0">
            <a:spAutoFit/>
          </a:bodyPr>
          <a:lstStyle/>
          <a:p>
            <a:r>
              <a:rPr lang="ru-RU" b="1" dirty="0"/>
              <a:t>2. </a:t>
            </a:r>
            <a:r>
              <a:rPr lang="en-US" b="1" dirty="0"/>
              <a:t>MD</a:t>
            </a:r>
            <a:r>
              <a:rPr lang="ru-RU" b="1" dirty="0"/>
              <a:t>-</a:t>
            </a:r>
            <a:r>
              <a:rPr lang="en-US" b="1" dirty="0"/>
              <a:t>modeling</a:t>
            </a:r>
            <a:r>
              <a:rPr lang="ru-RU" b="1" dirty="0"/>
              <a:t> </a:t>
            </a:r>
            <a:r>
              <a:rPr lang="en-US" b="1" dirty="0"/>
              <a:t>in</a:t>
            </a:r>
            <a:r>
              <a:rPr lang="ru-RU" b="1" dirty="0"/>
              <a:t> </a:t>
            </a:r>
            <a:r>
              <a:rPr lang="en-US" b="1" dirty="0"/>
              <a:t>LAMMPS</a:t>
            </a:r>
            <a:endParaRPr lang="ru-RU" b="1" dirty="0"/>
          </a:p>
        </p:txBody>
      </p:sp>
      <p:sp>
        <p:nvSpPr>
          <p:cNvPr id="47" name="TextBox 46">
            <a:extLst>
              <a:ext uri="{FF2B5EF4-FFF2-40B4-BE49-F238E27FC236}">
                <a16:creationId xmlns:a16="http://schemas.microsoft.com/office/drawing/2014/main" id="{6EA266DF-9933-48B7-B875-E606894C471E}"/>
              </a:ext>
            </a:extLst>
          </p:cNvPr>
          <p:cNvSpPr txBox="1"/>
          <p:nvPr/>
        </p:nvSpPr>
        <p:spPr>
          <a:xfrm>
            <a:off x="98647" y="745653"/>
            <a:ext cx="3586185" cy="3416320"/>
          </a:xfrm>
          <a:prstGeom prst="rect">
            <a:avLst/>
          </a:prstGeom>
          <a:noFill/>
        </p:spPr>
        <p:txBody>
          <a:bodyPr wrap="square" rtlCol="0">
            <a:spAutoFit/>
          </a:bodyPr>
          <a:lstStyle/>
          <a:p>
            <a:r>
              <a:rPr lang="en-US" b="1" dirty="0"/>
              <a:t>Input:</a:t>
            </a:r>
            <a:endParaRPr lang="ru-RU" b="1" dirty="0"/>
          </a:p>
          <a:p>
            <a:r>
              <a:rPr lang="en-US" dirty="0"/>
              <a:t>Target atoms type</a:t>
            </a:r>
            <a:r>
              <a:rPr lang="ru-RU" dirty="0"/>
              <a:t> (</a:t>
            </a:r>
            <a:r>
              <a:rPr lang="en-US" dirty="0"/>
              <a:t>Y, Al, O);</a:t>
            </a:r>
          </a:p>
          <a:p>
            <a:r>
              <a:rPr lang="en-US" dirty="0"/>
              <a:t>Ion type and energy</a:t>
            </a:r>
            <a:r>
              <a:rPr lang="ru-RU" dirty="0"/>
              <a:t> (</a:t>
            </a:r>
            <a:r>
              <a:rPr lang="en-US" dirty="0"/>
              <a:t>Xe, 160 MeV);</a:t>
            </a:r>
          </a:p>
          <a:p>
            <a:r>
              <a:rPr lang="en-US" dirty="0"/>
              <a:t>Target temperature (300 K);</a:t>
            </a:r>
            <a:br>
              <a:rPr lang="ru-RU" dirty="0"/>
            </a:br>
            <a:r>
              <a:rPr lang="en-US" dirty="0"/>
              <a:t>The size of modeling layer (depth</a:t>
            </a:r>
            <a:r>
              <a:rPr lang="ru-RU" dirty="0"/>
              <a:t> – 5 </a:t>
            </a:r>
            <a:r>
              <a:rPr lang="en-US" dirty="0"/>
              <a:t>nm</a:t>
            </a:r>
            <a:r>
              <a:rPr lang="ru-RU" dirty="0"/>
              <a:t>)</a:t>
            </a:r>
            <a:r>
              <a:rPr lang="en-US" dirty="0"/>
              <a:t>;</a:t>
            </a:r>
            <a:endParaRPr lang="ru-RU" dirty="0"/>
          </a:p>
          <a:p>
            <a:r>
              <a:rPr lang="en-US" dirty="0"/>
              <a:t>Number of iterations </a:t>
            </a:r>
            <a:r>
              <a:rPr lang="ru-RU" dirty="0"/>
              <a:t>(1000)</a:t>
            </a:r>
            <a:r>
              <a:rPr lang="en-US" dirty="0"/>
              <a:t>;</a:t>
            </a:r>
          </a:p>
          <a:p>
            <a:r>
              <a:rPr lang="ru-RU" b="1" dirty="0">
                <a:solidFill>
                  <a:schemeClr val="accent2"/>
                </a:solidFill>
              </a:rPr>
              <a:t>+</a:t>
            </a:r>
            <a:r>
              <a:rPr lang="en-US" b="1" dirty="0">
                <a:solidFill>
                  <a:schemeClr val="accent2"/>
                </a:solidFill>
              </a:rPr>
              <a:t>CDF parameters</a:t>
            </a:r>
            <a:r>
              <a:rPr lang="ru-RU" b="1" dirty="0">
                <a:solidFill>
                  <a:schemeClr val="accent2"/>
                </a:solidFill>
              </a:rPr>
              <a:t>!</a:t>
            </a:r>
          </a:p>
          <a:p>
            <a:endParaRPr lang="ru-RU" dirty="0"/>
          </a:p>
          <a:p>
            <a:r>
              <a:rPr lang="en-US" b="1" dirty="0"/>
              <a:t>Output:</a:t>
            </a:r>
            <a:br>
              <a:rPr lang="ru-RU" b="1" dirty="0"/>
            </a:br>
            <a:r>
              <a:rPr lang="en-US" u="sng" dirty="0"/>
              <a:t>Energy distribution transferred by the ion to matrix atoms.</a:t>
            </a:r>
            <a:endParaRPr lang="ru-RU" u="sng" dirty="0"/>
          </a:p>
        </p:txBody>
      </p:sp>
      <p:sp>
        <p:nvSpPr>
          <p:cNvPr id="48" name="TextBox 47">
            <a:extLst>
              <a:ext uri="{FF2B5EF4-FFF2-40B4-BE49-F238E27FC236}">
                <a16:creationId xmlns:a16="http://schemas.microsoft.com/office/drawing/2014/main" id="{0A8620B6-CA65-4147-B1A4-F2BD5DFC74B2}"/>
              </a:ext>
            </a:extLst>
          </p:cNvPr>
          <p:cNvSpPr txBox="1"/>
          <p:nvPr/>
        </p:nvSpPr>
        <p:spPr>
          <a:xfrm>
            <a:off x="3962141" y="723641"/>
            <a:ext cx="3429910" cy="2970044"/>
          </a:xfrm>
          <a:prstGeom prst="rect">
            <a:avLst/>
          </a:prstGeom>
          <a:noFill/>
        </p:spPr>
        <p:txBody>
          <a:bodyPr wrap="square" rtlCol="0">
            <a:spAutoFit/>
          </a:bodyPr>
          <a:lstStyle/>
          <a:p>
            <a:r>
              <a:rPr lang="en-US" sz="1600" b="1" dirty="0"/>
              <a:t>Input </a:t>
            </a:r>
            <a:r>
              <a:rPr lang="en-US" sz="1700" b="1" dirty="0"/>
              <a:t>:</a:t>
            </a:r>
            <a:endParaRPr lang="ru-RU" sz="1700" b="1" dirty="0"/>
          </a:p>
          <a:p>
            <a:r>
              <a:rPr lang="en-US" sz="1700" dirty="0"/>
              <a:t>A set of atoms arranged in a certain structure </a:t>
            </a:r>
            <a:r>
              <a:rPr lang="ru-RU" sz="1700" dirty="0"/>
              <a:t>(</a:t>
            </a:r>
            <a:r>
              <a:rPr lang="en-US" sz="1700" dirty="0"/>
              <a:t>YAG structure);</a:t>
            </a:r>
            <a:endParaRPr lang="ru-RU" sz="1700" dirty="0"/>
          </a:p>
          <a:p>
            <a:r>
              <a:rPr lang="en-US" sz="1700" dirty="0"/>
              <a:t>Boundary conditions </a:t>
            </a:r>
            <a:r>
              <a:rPr lang="ru-RU" sz="1700" dirty="0"/>
              <a:t>(</a:t>
            </a:r>
            <a:r>
              <a:rPr lang="en-US" sz="1700" dirty="0"/>
              <a:t>periodic</a:t>
            </a:r>
            <a:r>
              <a:rPr lang="ru-RU" sz="1700" dirty="0"/>
              <a:t>)</a:t>
            </a:r>
            <a:r>
              <a:rPr lang="en-US" sz="1700" dirty="0"/>
              <a:t>;</a:t>
            </a:r>
            <a:endParaRPr lang="ru-RU" sz="1700" dirty="0"/>
          </a:p>
          <a:p>
            <a:r>
              <a:rPr lang="en-US" sz="1700" dirty="0"/>
              <a:t>Interatomic potential;</a:t>
            </a:r>
            <a:endParaRPr lang="ru-RU" sz="1700" dirty="0"/>
          </a:p>
          <a:p>
            <a:r>
              <a:rPr lang="en-US" sz="1700" u="sng" dirty="0"/>
              <a:t>Speed distribution</a:t>
            </a:r>
            <a:r>
              <a:rPr lang="ru-RU" sz="1700" u="sng" dirty="0"/>
              <a:t> (</a:t>
            </a:r>
            <a:r>
              <a:rPr lang="en-US" sz="1700" u="sng" dirty="0"/>
              <a:t>from</a:t>
            </a:r>
            <a:r>
              <a:rPr lang="ru-RU" sz="1700" u="sng" dirty="0"/>
              <a:t> М</a:t>
            </a:r>
            <a:r>
              <a:rPr lang="en-US" sz="1700" u="sng" dirty="0"/>
              <a:t>C</a:t>
            </a:r>
            <a:r>
              <a:rPr lang="ru-RU" sz="1700" u="sng" dirty="0"/>
              <a:t>).</a:t>
            </a:r>
          </a:p>
          <a:p>
            <a:endParaRPr lang="ru-RU" sz="1700" dirty="0"/>
          </a:p>
          <a:p>
            <a:r>
              <a:rPr lang="en-US" sz="1600" b="1" dirty="0"/>
              <a:t>Output</a:t>
            </a:r>
            <a:r>
              <a:rPr lang="en-US" sz="1700" b="1" dirty="0"/>
              <a:t>:</a:t>
            </a:r>
          </a:p>
          <a:p>
            <a:r>
              <a:rPr lang="en-US" sz="1700" dirty="0"/>
              <a:t>Relaxed irradiated super-cell </a:t>
            </a:r>
            <a:r>
              <a:rPr lang="en-US" sz="1700" b="1" dirty="0"/>
              <a:t>diffraction pattern</a:t>
            </a:r>
            <a:br>
              <a:rPr lang="ru-RU" sz="1700" b="1" dirty="0"/>
            </a:br>
            <a:endParaRPr lang="ru-RU" sz="1700" dirty="0"/>
          </a:p>
        </p:txBody>
      </p:sp>
      <p:cxnSp>
        <p:nvCxnSpPr>
          <p:cNvPr id="49" name="Прямая со стрелкой 48">
            <a:extLst>
              <a:ext uri="{FF2B5EF4-FFF2-40B4-BE49-F238E27FC236}">
                <a16:creationId xmlns:a16="http://schemas.microsoft.com/office/drawing/2014/main" id="{037242D3-0755-4303-BA8D-1B927A962494}"/>
              </a:ext>
            </a:extLst>
          </p:cNvPr>
          <p:cNvCxnSpPr>
            <a:cxnSpLocks/>
          </p:cNvCxnSpPr>
          <p:nvPr/>
        </p:nvCxnSpPr>
        <p:spPr>
          <a:xfrm>
            <a:off x="3723245" y="452250"/>
            <a:ext cx="8483" cy="4227425"/>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Прямая соединительная линия 27">
            <a:extLst>
              <a:ext uri="{FF2B5EF4-FFF2-40B4-BE49-F238E27FC236}">
                <a16:creationId xmlns:a16="http://schemas.microsoft.com/office/drawing/2014/main" id="{6F65A7D8-4AEA-48ED-B746-2D5A05261173}"/>
              </a:ext>
            </a:extLst>
          </p:cNvPr>
          <p:cNvCxnSpPr>
            <a:cxnSpLocks/>
          </p:cNvCxnSpPr>
          <p:nvPr/>
        </p:nvCxnSpPr>
        <p:spPr>
          <a:xfrm>
            <a:off x="3224463" y="3939776"/>
            <a:ext cx="5072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852E3A7B-4FD0-42F3-A29D-A94023409ABD}"/>
              </a:ext>
            </a:extLst>
          </p:cNvPr>
          <p:cNvCxnSpPr>
            <a:cxnSpLocks/>
          </p:cNvCxnSpPr>
          <p:nvPr/>
        </p:nvCxnSpPr>
        <p:spPr>
          <a:xfrm flipV="1">
            <a:off x="3731728" y="2196370"/>
            <a:ext cx="0" cy="1743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a:extLst>
              <a:ext uri="{FF2B5EF4-FFF2-40B4-BE49-F238E27FC236}">
                <a16:creationId xmlns:a16="http://schemas.microsoft.com/office/drawing/2014/main" id="{84569DA2-78D9-42F1-8FB2-F811E5C33060}"/>
              </a:ext>
            </a:extLst>
          </p:cNvPr>
          <p:cNvCxnSpPr>
            <a:cxnSpLocks/>
          </p:cNvCxnSpPr>
          <p:nvPr/>
        </p:nvCxnSpPr>
        <p:spPr>
          <a:xfrm>
            <a:off x="3723245" y="2196370"/>
            <a:ext cx="2199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C4B6F193-5368-D8B5-FC6E-2533448FB2BB}"/>
              </a:ext>
            </a:extLst>
          </p:cNvPr>
          <p:cNvCxnSpPr>
            <a:cxnSpLocks/>
          </p:cNvCxnSpPr>
          <p:nvPr/>
        </p:nvCxnSpPr>
        <p:spPr>
          <a:xfrm>
            <a:off x="4208617" y="4819242"/>
            <a:ext cx="0" cy="976685"/>
          </a:xfrm>
          <a:prstGeom prst="line">
            <a:avLst/>
          </a:prstGeom>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253A1EED-8D22-34D7-2D65-575EFC017823}"/>
              </a:ext>
            </a:extLst>
          </p:cNvPr>
          <p:cNvSpPr txBox="1"/>
          <p:nvPr/>
        </p:nvSpPr>
        <p:spPr>
          <a:xfrm>
            <a:off x="4254569" y="4819242"/>
            <a:ext cx="1397805" cy="923330"/>
          </a:xfrm>
          <a:prstGeom prst="rect">
            <a:avLst/>
          </a:prstGeom>
          <a:noFill/>
        </p:spPr>
        <p:txBody>
          <a:bodyPr wrap="square" rtlCol="0">
            <a:spAutoFit/>
          </a:bodyPr>
          <a:lstStyle/>
          <a:p>
            <a:r>
              <a:rPr lang="en-US" dirty="0"/>
              <a:t>Area</a:t>
            </a:r>
          </a:p>
          <a:p>
            <a:r>
              <a:rPr lang="en-US" dirty="0"/>
              <a:t>track</a:t>
            </a:r>
          </a:p>
          <a:p>
            <a:r>
              <a:rPr lang="en-US" dirty="0"/>
              <a:t>radius</a:t>
            </a:r>
            <a:endParaRPr lang="ru-RU" dirty="0"/>
          </a:p>
        </p:txBody>
      </p:sp>
      <p:sp>
        <p:nvSpPr>
          <p:cNvPr id="3" name="AutoShape 5">
            <a:extLst>
              <a:ext uri="{FF2B5EF4-FFF2-40B4-BE49-F238E27FC236}">
                <a16:creationId xmlns:a16="http://schemas.microsoft.com/office/drawing/2014/main" id="{5C2FB89D-404F-B228-5E1A-D4B323B90673}"/>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6" name="Номер слайда 7">
            <a:extLst>
              <a:ext uri="{FF2B5EF4-FFF2-40B4-BE49-F238E27FC236}">
                <a16:creationId xmlns:a16="http://schemas.microsoft.com/office/drawing/2014/main" id="{8D9D1520-CF64-0795-5113-AB61FE7DF606}"/>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000" smtClean="0"/>
              <a:pPr>
                <a:defRPr/>
              </a:pPr>
              <a:t>10</a:t>
            </a:fld>
            <a:r>
              <a:rPr lang="en-US" sz="2000" dirty="0"/>
              <a:t>|</a:t>
            </a:r>
            <a:r>
              <a:rPr lang="ru-RU" sz="2000" dirty="0"/>
              <a:t>14</a:t>
            </a:r>
          </a:p>
        </p:txBody>
      </p:sp>
    </p:spTree>
    <p:extLst>
      <p:ext uri="{BB962C8B-B14F-4D97-AF65-F5344CB8AC3E}">
        <p14:creationId xmlns:p14="http://schemas.microsoft.com/office/powerpoint/2010/main" val="315592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a:extLst>
              <a:ext uri="{FF2B5EF4-FFF2-40B4-BE49-F238E27FC236}">
                <a16:creationId xmlns:a16="http://schemas.microsoft.com/office/drawing/2014/main" id="{EDCA5F07-825B-1888-89CC-D65EB1407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507" y="442549"/>
            <a:ext cx="4709577" cy="3290480"/>
          </a:xfrm>
          <a:prstGeom prst="rect">
            <a:avLst/>
          </a:prstGeom>
        </p:spPr>
      </p:pic>
      <p:sp>
        <p:nvSpPr>
          <p:cNvPr id="41" name="Подзаголовок 2">
            <a:extLst>
              <a:ext uri="{FF2B5EF4-FFF2-40B4-BE49-F238E27FC236}">
                <a16:creationId xmlns:a16="http://schemas.microsoft.com/office/drawing/2014/main" id="{F72578CD-6FDB-4854-BFBA-0BF9047E4F60}"/>
              </a:ext>
            </a:extLst>
          </p:cNvPr>
          <p:cNvSpPr txBox="1">
            <a:spLocks/>
          </p:cNvSpPr>
          <p:nvPr/>
        </p:nvSpPr>
        <p:spPr>
          <a:xfrm>
            <a:off x="548019" y="3694"/>
            <a:ext cx="12080530" cy="59938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a:ea typeface="+mn-lt"/>
                <a:cs typeface="Arial"/>
              </a:rPr>
              <a:t>MD modeling. «Molted» YAG-cell relaxation.</a:t>
            </a:r>
            <a:endParaRPr lang="ru-RU" sz="2400" b="1" dirty="0">
              <a:latin typeface="Arial"/>
              <a:cs typeface="Arial"/>
            </a:endParaRPr>
          </a:p>
        </p:txBody>
      </p:sp>
      <p:pic>
        <p:nvPicPr>
          <p:cNvPr id="10" name="Рисунок 9">
            <a:extLst>
              <a:ext uri="{FF2B5EF4-FFF2-40B4-BE49-F238E27FC236}">
                <a16:creationId xmlns:a16="http://schemas.microsoft.com/office/drawing/2014/main" id="{11922941-E724-E3B1-F67F-C4EACBC592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719731"/>
            <a:ext cx="4780775" cy="3112935"/>
          </a:xfrm>
          <a:prstGeom prst="rect">
            <a:avLst/>
          </a:prstGeom>
          <a:noFill/>
          <a:ln>
            <a:noFill/>
          </a:ln>
        </p:spPr>
      </p:pic>
      <p:sp>
        <p:nvSpPr>
          <p:cNvPr id="18" name="Стрелка: влево-вправо 17">
            <a:extLst>
              <a:ext uri="{FF2B5EF4-FFF2-40B4-BE49-F238E27FC236}">
                <a16:creationId xmlns:a16="http://schemas.microsoft.com/office/drawing/2014/main" id="{F8C98273-34D1-38EE-F9A3-6C7812855B3E}"/>
              </a:ext>
            </a:extLst>
          </p:cNvPr>
          <p:cNvSpPr/>
          <p:nvPr/>
        </p:nvSpPr>
        <p:spPr>
          <a:xfrm>
            <a:off x="5105453" y="1914285"/>
            <a:ext cx="906207" cy="238607"/>
          </a:xfrm>
          <a:prstGeom prst="leftRigh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8FA00B55-CB1A-1F9F-25E5-04BB95C57E79}"/>
              </a:ext>
            </a:extLst>
          </p:cNvPr>
          <p:cNvSpPr txBox="1"/>
          <p:nvPr/>
        </p:nvSpPr>
        <p:spPr>
          <a:xfrm>
            <a:off x="10123715" y="1420776"/>
            <a:ext cx="2068284" cy="369332"/>
          </a:xfrm>
          <a:prstGeom prst="rect">
            <a:avLst/>
          </a:prstGeom>
          <a:noFill/>
        </p:spPr>
        <p:txBody>
          <a:bodyPr wrap="square">
            <a:spAutoFit/>
          </a:bodyPr>
          <a:lstStyle/>
          <a:p>
            <a:pPr algn="ctr"/>
            <a:r>
              <a:rPr lang="en-US" sz="1800" b="1" dirty="0">
                <a:latin typeface="Arial"/>
                <a:ea typeface="+mn-lt"/>
                <a:cs typeface="Arial"/>
              </a:rPr>
              <a:t>MD modeling</a:t>
            </a:r>
            <a:endParaRPr lang="ru-RU" dirty="0"/>
          </a:p>
        </p:txBody>
      </p:sp>
      <p:sp>
        <p:nvSpPr>
          <p:cNvPr id="25" name="TextBox 24">
            <a:extLst>
              <a:ext uri="{FF2B5EF4-FFF2-40B4-BE49-F238E27FC236}">
                <a16:creationId xmlns:a16="http://schemas.microsoft.com/office/drawing/2014/main" id="{BDD3B448-7A55-F5C7-18C9-513E6E0B3D33}"/>
              </a:ext>
            </a:extLst>
          </p:cNvPr>
          <p:cNvSpPr txBox="1"/>
          <p:nvPr/>
        </p:nvSpPr>
        <p:spPr>
          <a:xfrm>
            <a:off x="10361346" y="4629867"/>
            <a:ext cx="1903745" cy="646331"/>
          </a:xfrm>
          <a:prstGeom prst="rect">
            <a:avLst/>
          </a:prstGeom>
          <a:noFill/>
        </p:spPr>
        <p:txBody>
          <a:bodyPr wrap="square">
            <a:spAutoFit/>
          </a:bodyPr>
          <a:lstStyle/>
          <a:p>
            <a:pPr algn="ctr"/>
            <a:r>
              <a:rPr lang="en-US" b="1" dirty="0">
                <a:latin typeface="Arial"/>
                <a:ea typeface="+mn-lt"/>
                <a:cs typeface="Arial"/>
              </a:rPr>
              <a:t>XRD</a:t>
            </a:r>
            <a:r>
              <a:rPr lang="ru-RU" b="1" dirty="0">
                <a:latin typeface="Arial"/>
                <a:ea typeface="+mn-lt"/>
                <a:cs typeface="Arial"/>
              </a:rPr>
              <a:t> </a:t>
            </a:r>
            <a:r>
              <a:rPr lang="en-US" b="1" dirty="0">
                <a:latin typeface="Arial"/>
                <a:ea typeface="+mn-lt"/>
                <a:cs typeface="Arial"/>
              </a:rPr>
              <a:t>experiment</a:t>
            </a:r>
            <a:endParaRPr lang="ru-RU" dirty="0"/>
          </a:p>
        </p:txBody>
      </p:sp>
      <p:sp>
        <p:nvSpPr>
          <p:cNvPr id="27" name="TextBox 26">
            <a:extLst>
              <a:ext uri="{FF2B5EF4-FFF2-40B4-BE49-F238E27FC236}">
                <a16:creationId xmlns:a16="http://schemas.microsoft.com/office/drawing/2014/main" id="{C08C973C-1E6C-77D3-383A-BB83BE03F4FF}"/>
              </a:ext>
            </a:extLst>
          </p:cNvPr>
          <p:cNvSpPr txBox="1"/>
          <p:nvPr/>
        </p:nvSpPr>
        <p:spPr>
          <a:xfrm>
            <a:off x="71161" y="4571533"/>
            <a:ext cx="6024839" cy="1477328"/>
          </a:xfrm>
          <a:prstGeom prst="rect">
            <a:avLst/>
          </a:prstGeom>
          <a:noFill/>
        </p:spPr>
        <p:txBody>
          <a:bodyPr wrap="square">
            <a:spAutoFit/>
          </a:bodyPr>
          <a:lstStyle/>
          <a:p>
            <a:pPr marL="342900" indent="-342900">
              <a:buAutoNum type="arabicPeriod"/>
            </a:pPr>
            <a:r>
              <a:rPr lang="en-US" dirty="0">
                <a:effectLst/>
              </a:rPr>
              <a:t>Lateral track size is </a:t>
            </a:r>
            <a:r>
              <a:rPr lang="en-US" b="1" dirty="0">
                <a:effectLst/>
              </a:rPr>
              <a:t>6 nm</a:t>
            </a:r>
            <a:r>
              <a:rPr lang="en-US" dirty="0">
                <a:effectLst/>
              </a:rPr>
              <a:t>; </a:t>
            </a:r>
          </a:p>
          <a:p>
            <a:pPr marL="342900" indent="-342900">
              <a:buAutoNum type="arabicPeriod"/>
            </a:pPr>
            <a:r>
              <a:rPr lang="en-US" dirty="0">
                <a:effectLst/>
              </a:rPr>
              <a:t>The presence of a deformed phase in the cell as a result of modeling is ~ </a:t>
            </a:r>
            <a:r>
              <a:rPr lang="en-US" b="1" dirty="0">
                <a:effectLst/>
              </a:rPr>
              <a:t>70%</a:t>
            </a:r>
            <a:r>
              <a:rPr lang="en-US" dirty="0">
                <a:effectLst/>
              </a:rPr>
              <a:t> (in the experiment ~ </a:t>
            </a:r>
            <a:r>
              <a:rPr lang="en-US" b="1" dirty="0">
                <a:effectLst/>
              </a:rPr>
              <a:t>60%</a:t>
            </a:r>
            <a:r>
              <a:rPr lang="en-US" dirty="0">
                <a:effectLst/>
              </a:rPr>
              <a:t>); </a:t>
            </a:r>
            <a:endParaRPr lang="ru-RU" dirty="0">
              <a:effectLst/>
            </a:endParaRPr>
          </a:p>
          <a:p>
            <a:pPr marL="342900" indent="-342900">
              <a:buAutoNum type="arabicPeriod"/>
            </a:pPr>
            <a:r>
              <a:rPr lang="en-US" dirty="0">
                <a:effectLst/>
              </a:rPr>
              <a:t>Deformation as a result of modeling is </a:t>
            </a:r>
            <a:r>
              <a:rPr lang="en-US" b="1" dirty="0">
                <a:effectLst/>
              </a:rPr>
              <a:t>0.8%</a:t>
            </a:r>
            <a:r>
              <a:rPr lang="en-US" dirty="0">
                <a:effectLst/>
              </a:rPr>
              <a:t> (in the experiment </a:t>
            </a:r>
            <a:r>
              <a:rPr lang="en-US" b="1" dirty="0">
                <a:effectLst/>
              </a:rPr>
              <a:t>0.6%</a:t>
            </a:r>
            <a:r>
              <a:rPr lang="en-US" dirty="0">
                <a:effectLst/>
              </a:rPr>
              <a:t>).</a:t>
            </a:r>
            <a:endParaRPr lang="en-US" dirty="0">
              <a:latin typeface="Arial"/>
              <a:ea typeface="+mn-lt"/>
              <a:cs typeface="Arial"/>
            </a:endParaRPr>
          </a:p>
        </p:txBody>
      </p:sp>
      <p:sp>
        <p:nvSpPr>
          <p:cNvPr id="9" name="TextBox 8">
            <a:extLst>
              <a:ext uri="{FF2B5EF4-FFF2-40B4-BE49-F238E27FC236}">
                <a16:creationId xmlns:a16="http://schemas.microsoft.com/office/drawing/2014/main" id="{65F5E6EC-A789-1CBA-78B6-434E68546A00}"/>
              </a:ext>
            </a:extLst>
          </p:cNvPr>
          <p:cNvSpPr txBox="1"/>
          <p:nvPr/>
        </p:nvSpPr>
        <p:spPr>
          <a:xfrm>
            <a:off x="406727" y="3898219"/>
            <a:ext cx="3176227" cy="369332"/>
          </a:xfrm>
          <a:prstGeom prst="rect">
            <a:avLst/>
          </a:prstGeom>
          <a:noFill/>
        </p:spPr>
        <p:txBody>
          <a:bodyPr wrap="square">
            <a:spAutoFit/>
          </a:bodyPr>
          <a:lstStyle/>
          <a:p>
            <a:r>
              <a:rPr lang="el-GR" sz="1800" dirty="0">
                <a:latin typeface="Arial" panose="020B0604020202020204" pitchFamily="34" charset="0"/>
                <a:cs typeface="Arial" panose="020B0604020202020204" pitchFamily="34" charset="0"/>
              </a:rPr>
              <a:t>Φ</a:t>
            </a:r>
            <a:r>
              <a:rPr lang="en-US"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 10</a:t>
            </a:r>
            <a:r>
              <a:rPr lang="ru-RU" sz="1800" baseline="30000" dirty="0">
                <a:latin typeface="Arial" panose="020B0604020202020204" pitchFamily="34" charset="0"/>
                <a:cs typeface="Arial" panose="020B0604020202020204" pitchFamily="34" charset="0"/>
              </a:rPr>
              <a:t>12 </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r>
              <a:rPr lang="ru-RU" sz="1800" baseline="30000" dirty="0">
                <a:latin typeface="Arial" panose="020B0604020202020204" pitchFamily="34" charset="0"/>
                <a:cs typeface="Arial" panose="020B0604020202020204" pitchFamily="34" charset="0"/>
              </a:rPr>
              <a:t> </a:t>
            </a:r>
            <a:r>
              <a:rPr lang="ru-RU" dirty="0">
                <a:latin typeface="Arial"/>
                <a:ea typeface="+mn-lt"/>
                <a:cs typeface="Arial"/>
              </a:rPr>
              <a:t> </a:t>
            </a:r>
            <a:r>
              <a:rPr lang="en-US" dirty="0">
                <a:latin typeface="Arial"/>
                <a:ea typeface="+mn-lt"/>
                <a:cs typeface="Arial"/>
              </a:rPr>
              <a:t>t = 15 ns</a:t>
            </a:r>
            <a:endParaRPr lang="ru-RU" baseline="30000" dirty="0">
              <a:latin typeface="Arial" panose="020B0604020202020204" pitchFamily="34" charset="0"/>
              <a:cs typeface="Arial" panose="020B0604020202020204" pitchFamily="34" charset="0"/>
            </a:endParaRPr>
          </a:p>
        </p:txBody>
      </p:sp>
      <p:grpSp>
        <p:nvGrpSpPr>
          <p:cNvPr id="12" name="Группа 11">
            <a:extLst>
              <a:ext uri="{FF2B5EF4-FFF2-40B4-BE49-F238E27FC236}">
                <a16:creationId xmlns:a16="http://schemas.microsoft.com/office/drawing/2014/main" id="{85CE0312-61A1-79FD-264F-6457FF06596F}"/>
              </a:ext>
            </a:extLst>
          </p:cNvPr>
          <p:cNvGrpSpPr/>
          <p:nvPr/>
        </p:nvGrpSpPr>
        <p:grpSpPr>
          <a:xfrm>
            <a:off x="679218" y="442549"/>
            <a:ext cx="4341896" cy="3950251"/>
            <a:chOff x="835953" y="2479123"/>
            <a:chExt cx="4576431" cy="3968469"/>
          </a:xfrm>
        </p:grpSpPr>
        <p:pic>
          <p:nvPicPr>
            <p:cNvPr id="13" name="Рисунок 12">
              <a:extLst>
                <a:ext uri="{FF2B5EF4-FFF2-40B4-BE49-F238E27FC236}">
                  <a16:creationId xmlns:a16="http://schemas.microsoft.com/office/drawing/2014/main" id="{93E1C388-46FF-0D19-61F2-C7B5C0786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53" y="2479123"/>
              <a:ext cx="4576431" cy="3432322"/>
            </a:xfrm>
            <a:prstGeom prst="rect">
              <a:avLst/>
            </a:prstGeom>
          </p:spPr>
        </p:pic>
        <p:grpSp>
          <p:nvGrpSpPr>
            <p:cNvPr id="14" name="Группа 13">
              <a:extLst>
                <a:ext uri="{FF2B5EF4-FFF2-40B4-BE49-F238E27FC236}">
                  <a16:creationId xmlns:a16="http://schemas.microsoft.com/office/drawing/2014/main" id="{F6EA0F52-704A-BCF0-1D8E-83BEF7033D27}"/>
                </a:ext>
              </a:extLst>
            </p:cNvPr>
            <p:cNvGrpSpPr/>
            <p:nvPr/>
          </p:nvGrpSpPr>
          <p:grpSpPr>
            <a:xfrm>
              <a:off x="4121994" y="6078260"/>
              <a:ext cx="1278194" cy="369332"/>
              <a:chOff x="3724062" y="5586603"/>
              <a:chExt cx="1278194" cy="369332"/>
            </a:xfrm>
          </p:grpSpPr>
          <p:cxnSp>
            <p:nvCxnSpPr>
              <p:cNvPr id="15" name="Прямая со стрелкой 14">
                <a:extLst>
                  <a:ext uri="{FF2B5EF4-FFF2-40B4-BE49-F238E27FC236}">
                    <a16:creationId xmlns:a16="http://schemas.microsoft.com/office/drawing/2014/main" id="{E2CEA2FF-901D-33B4-E46F-8E7C61B5BAC9}"/>
                  </a:ext>
                </a:extLst>
              </p:cNvPr>
              <p:cNvCxnSpPr>
                <a:cxnSpLocks/>
              </p:cNvCxnSpPr>
              <p:nvPr/>
            </p:nvCxnSpPr>
            <p:spPr>
              <a:xfrm>
                <a:off x="3724062" y="5586603"/>
                <a:ext cx="1278194" cy="0"/>
              </a:xfrm>
              <a:prstGeom prst="straightConnector1">
                <a:avLst/>
              </a:prstGeom>
              <a:ln w="38100">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5A80EA45-8F02-C8C8-7AFE-6A4969543761}"/>
                  </a:ext>
                </a:extLst>
              </p:cNvPr>
              <p:cNvSpPr txBox="1"/>
              <p:nvPr/>
            </p:nvSpPr>
            <p:spPr>
              <a:xfrm>
                <a:off x="4041153" y="5586603"/>
                <a:ext cx="961103" cy="369332"/>
              </a:xfrm>
              <a:prstGeom prst="rect">
                <a:avLst/>
              </a:prstGeom>
              <a:noFill/>
            </p:spPr>
            <p:txBody>
              <a:bodyPr wrap="square">
                <a:spAutoFit/>
              </a:bodyPr>
              <a:lstStyle/>
              <a:p>
                <a:r>
                  <a:rPr lang="x-none" sz="1800" b="1" dirty="0">
                    <a:latin typeface="Arial"/>
                    <a:ea typeface="+mn-lt"/>
                    <a:cs typeface="Arial"/>
                  </a:rPr>
                  <a:t>3 </a:t>
                </a:r>
                <a:r>
                  <a:rPr lang="en-US" sz="1800" b="1" dirty="0">
                    <a:latin typeface="Arial"/>
                    <a:ea typeface="+mn-lt"/>
                    <a:cs typeface="Arial"/>
                  </a:rPr>
                  <a:t>nm</a:t>
                </a:r>
                <a:endParaRPr lang="en-US" b="1" dirty="0"/>
              </a:p>
            </p:txBody>
          </p:sp>
        </p:grpSp>
      </p:grpSp>
      <p:sp>
        <p:nvSpPr>
          <p:cNvPr id="2" name="AutoShape 5">
            <a:extLst>
              <a:ext uri="{FF2B5EF4-FFF2-40B4-BE49-F238E27FC236}">
                <a16:creationId xmlns:a16="http://schemas.microsoft.com/office/drawing/2014/main" id="{3F1D544A-8A51-3F35-0055-C0ADB5FED8C1}"/>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3" name="Номер слайда 7">
            <a:extLst>
              <a:ext uri="{FF2B5EF4-FFF2-40B4-BE49-F238E27FC236}">
                <a16:creationId xmlns:a16="http://schemas.microsoft.com/office/drawing/2014/main" id="{B32445C6-A03E-9FCB-7152-9A9BB9C4E572}"/>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11</a:t>
            </a:fld>
            <a:r>
              <a:rPr lang="en-US" sz="2400" dirty="0"/>
              <a:t>|</a:t>
            </a:r>
            <a:r>
              <a:rPr lang="ru-RU" sz="2400" dirty="0"/>
              <a:t>14</a:t>
            </a:r>
          </a:p>
        </p:txBody>
      </p:sp>
    </p:spTree>
    <p:extLst>
      <p:ext uri="{BB962C8B-B14F-4D97-AF65-F5344CB8AC3E}">
        <p14:creationId xmlns:p14="http://schemas.microsoft.com/office/powerpoint/2010/main" val="211353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CE071B6F-C05D-A437-0F02-62F143D6A182}"/>
              </a:ext>
            </a:extLst>
          </p:cNvPr>
          <p:cNvPicPr>
            <a:picLocks noChangeAspect="1"/>
          </p:cNvPicPr>
          <p:nvPr/>
        </p:nvPicPr>
        <p:blipFill>
          <a:blip r:embed="rId3"/>
          <a:stretch>
            <a:fillRect/>
          </a:stretch>
        </p:blipFill>
        <p:spPr>
          <a:xfrm>
            <a:off x="310905" y="870237"/>
            <a:ext cx="4562670" cy="4597903"/>
          </a:xfrm>
          <a:prstGeom prst="rect">
            <a:avLst/>
          </a:prstGeom>
        </p:spPr>
      </p:pic>
      <p:pic>
        <p:nvPicPr>
          <p:cNvPr id="21" name="Рисунок 20">
            <a:extLst>
              <a:ext uri="{FF2B5EF4-FFF2-40B4-BE49-F238E27FC236}">
                <a16:creationId xmlns:a16="http://schemas.microsoft.com/office/drawing/2014/main" id="{8F07C49B-9546-8A49-1775-C1D9454A5096}"/>
              </a:ext>
            </a:extLst>
          </p:cNvPr>
          <p:cNvPicPr>
            <a:picLocks noChangeAspect="1"/>
          </p:cNvPicPr>
          <p:nvPr/>
        </p:nvPicPr>
        <p:blipFill rotWithShape="1">
          <a:blip r:embed="rId4"/>
          <a:srcRect l="3018" t="2254" r="-423" b="1911"/>
          <a:stretch/>
        </p:blipFill>
        <p:spPr>
          <a:xfrm>
            <a:off x="310905" y="870237"/>
            <a:ext cx="4643546" cy="4591227"/>
          </a:xfrm>
          <a:prstGeom prst="rect">
            <a:avLst/>
          </a:prstGeom>
        </p:spPr>
      </p:pic>
      <p:sp>
        <p:nvSpPr>
          <p:cNvPr id="41" name="Подзаголовок 2">
            <a:extLst>
              <a:ext uri="{FF2B5EF4-FFF2-40B4-BE49-F238E27FC236}">
                <a16:creationId xmlns:a16="http://schemas.microsoft.com/office/drawing/2014/main" id="{F72578CD-6FDB-4854-BFBA-0BF9047E4F60}"/>
              </a:ext>
            </a:extLst>
          </p:cNvPr>
          <p:cNvSpPr txBox="1">
            <a:spLocks/>
          </p:cNvSpPr>
          <p:nvPr/>
        </p:nvSpPr>
        <p:spPr>
          <a:xfrm>
            <a:off x="548019" y="3694"/>
            <a:ext cx="12080530" cy="59938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a:ea typeface="+mn-lt"/>
                <a:cs typeface="Arial"/>
              </a:rPr>
              <a:t>MD modeling. The displacement of atoms. A deformed phase</a:t>
            </a:r>
            <a:endParaRPr lang="ru-RU" sz="2400" b="1" dirty="0">
              <a:latin typeface="Arial"/>
              <a:cs typeface="Arial"/>
            </a:endParaRPr>
          </a:p>
        </p:txBody>
      </p:sp>
      <p:pic>
        <p:nvPicPr>
          <p:cNvPr id="2" name="Рисунок 1">
            <a:extLst>
              <a:ext uri="{FF2B5EF4-FFF2-40B4-BE49-F238E27FC236}">
                <a16:creationId xmlns:a16="http://schemas.microsoft.com/office/drawing/2014/main" id="{4A47A941-6647-A194-92FF-86AA0AE2F7CE}"/>
              </a:ext>
            </a:extLst>
          </p:cNvPr>
          <p:cNvPicPr>
            <a:picLocks noChangeAspect="1"/>
          </p:cNvPicPr>
          <p:nvPr/>
        </p:nvPicPr>
        <p:blipFill rotWithShape="1">
          <a:blip r:embed="rId4"/>
          <a:srcRect l="3018" t="2254" r="-423" b="1911"/>
          <a:stretch/>
        </p:blipFill>
        <p:spPr>
          <a:xfrm>
            <a:off x="12387943" y="-105060"/>
            <a:ext cx="1225334" cy="1211528"/>
          </a:xfrm>
          <a:prstGeom prst="rect">
            <a:avLst/>
          </a:prstGeom>
        </p:spPr>
      </p:pic>
      <p:pic>
        <p:nvPicPr>
          <p:cNvPr id="17" name="Рисунок 16">
            <a:extLst>
              <a:ext uri="{FF2B5EF4-FFF2-40B4-BE49-F238E27FC236}">
                <a16:creationId xmlns:a16="http://schemas.microsoft.com/office/drawing/2014/main" id="{560301DF-DEE3-3768-2582-74E0351974DA}"/>
              </a:ext>
            </a:extLst>
          </p:cNvPr>
          <p:cNvPicPr>
            <a:picLocks noChangeAspect="1"/>
          </p:cNvPicPr>
          <p:nvPr/>
        </p:nvPicPr>
        <p:blipFill>
          <a:blip r:embed="rId5"/>
          <a:stretch>
            <a:fillRect/>
          </a:stretch>
        </p:blipFill>
        <p:spPr>
          <a:xfrm>
            <a:off x="14245731" y="2601390"/>
            <a:ext cx="1617182" cy="1443806"/>
          </a:xfrm>
          <a:prstGeom prst="rect">
            <a:avLst/>
          </a:prstGeom>
        </p:spPr>
      </p:pic>
      <p:pic>
        <p:nvPicPr>
          <p:cNvPr id="19" name="Рисунок 18">
            <a:extLst>
              <a:ext uri="{FF2B5EF4-FFF2-40B4-BE49-F238E27FC236}">
                <a16:creationId xmlns:a16="http://schemas.microsoft.com/office/drawing/2014/main" id="{47CB2915-9C0F-92CA-EACA-FD167605C168}"/>
              </a:ext>
            </a:extLst>
          </p:cNvPr>
          <p:cNvPicPr>
            <a:picLocks noChangeAspect="1"/>
          </p:cNvPicPr>
          <p:nvPr/>
        </p:nvPicPr>
        <p:blipFill>
          <a:blip r:embed="rId6"/>
          <a:stretch>
            <a:fillRect/>
          </a:stretch>
        </p:blipFill>
        <p:spPr>
          <a:xfrm>
            <a:off x="5319711" y="500704"/>
            <a:ext cx="4329641" cy="3392149"/>
          </a:xfrm>
          <a:prstGeom prst="rect">
            <a:avLst/>
          </a:prstGeom>
        </p:spPr>
      </p:pic>
      <p:sp>
        <p:nvSpPr>
          <p:cNvPr id="20" name="Прямоугольник 19">
            <a:extLst>
              <a:ext uri="{FF2B5EF4-FFF2-40B4-BE49-F238E27FC236}">
                <a16:creationId xmlns:a16="http://schemas.microsoft.com/office/drawing/2014/main" id="{7867B8DB-3E72-D34C-EABF-DAEA232B9CB2}"/>
              </a:ext>
            </a:extLst>
          </p:cNvPr>
          <p:cNvSpPr/>
          <p:nvPr/>
        </p:nvSpPr>
        <p:spPr>
          <a:xfrm>
            <a:off x="817989" y="2000251"/>
            <a:ext cx="1391811" cy="1085850"/>
          </a:xfrm>
          <a:prstGeom prst="rect">
            <a:avLst/>
          </a:prstGeom>
          <a:noFill/>
          <a:ln w="28575">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dirty="0">
              <a:ln w="57150">
                <a:solidFill>
                  <a:schemeClr val="tx1"/>
                </a:solidFill>
              </a:ln>
              <a:highlight>
                <a:srgbClr val="ED7D31"/>
              </a:highlight>
            </a:endParaRPr>
          </a:p>
        </p:txBody>
      </p:sp>
      <p:cxnSp>
        <p:nvCxnSpPr>
          <p:cNvPr id="22" name="Прямая соединительная линия 21">
            <a:extLst>
              <a:ext uri="{FF2B5EF4-FFF2-40B4-BE49-F238E27FC236}">
                <a16:creationId xmlns:a16="http://schemas.microsoft.com/office/drawing/2014/main" id="{0E65D75D-B349-21B7-A6F8-C2D31C1CF4C6}"/>
              </a:ext>
            </a:extLst>
          </p:cNvPr>
          <p:cNvCxnSpPr>
            <a:cxnSpLocks/>
          </p:cNvCxnSpPr>
          <p:nvPr/>
        </p:nvCxnSpPr>
        <p:spPr>
          <a:xfrm flipV="1">
            <a:off x="2209800" y="497166"/>
            <a:ext cx="3109911" cy="181740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4" name="Рисунок 23">
            <a:extLst>
              <a:ext uri="{FF2B5EF4-FFF2-40B4-BE49-F238E27FC236}">
                <a16:creationId xmlns:a16="http://schemas.microsoft.com/office/drawing/2014/main" id="{A4B02A39-A23F-9AEF-F53A-0307334D27F5}"/>
              </a:ext>
            </a:extLst>
          </p:cNvPr>
          <p:cNvPicPr>
            <a:picLocks noChangeAspect="1"/>
          </p:cNvPicPr>
          <p:nvPr/>
        </p:nvPicPr>
        <p:blipFill>
          <a:blip r:embed="rId7"/>
          <a:stretch>
            <a:fillRect/>
          </a:stretch>
        </p:blipFill>
        <p:spPr>
          <a:xfrm>
            <a:off x="7809332" y="4017535"/>
            <a:ext cx="3419766" cy="2836771"/>
          </a:xfrm>
          <a:prstGeom prst="rect">
            <a:avLst/>
          </a:prstGeom>
        </p:spPr>
      </p:pic>
      <p:sp>
        <p:nvSpPr>
          <p:cNvPr id="25" name="Прямоугольник 24">
            <a:extLst>
              <a:ext uri="{FF2B5EF4-FFF2-40B4-BE49-F238E27FC236}">
                <a16:creationId xmlns:a16="http://schemas.microsoft.com/office/drawing/2014/main" id="{27ACC20C-7733-CA60-9257-E3202064AA5F}"/>
              </a:ext>
            </a:extLst>
          </p:cNvPr>
          <p:cNvSpPr/>
          <p:nvPr/>
        </p:nvSpPr>
        <p:spPr>
          <a:xfrm>
            <a:off x="2414150" y="3692180"/>
            <a:ext cx="1129149" cy="965545"/>
          </a:xfrm>
          <a:prstGeom prst="rect">
            <a:avLst/>
          </a:prstGeom>
          <a:noFill/>
          <a:ln w="28575">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dirty="0">
              <a:ln w="57150">
                <a:solidFill>
                  <a:schemeClr val="tx1"/>
                </a:solidFill>
              </a:ln>
              <a:highlight>
                <a:srgbClr val="ED7D31"/>
              </a:highlight>
            </a:endParaRPr>
          </a:p>
        </p:txBody>
      </p:sp>
      <p:cxnSp>
        <p:nvCxnSpPr>
          <p:cNvPr id="26" name="Прямая соединительная линия 25">
            <a:extLst>
              <a:ext uri="{FF2B5EF4-FFF2-40B4-BE49-F238E27FC236}">
                <a16:creationId xmlns:a16="http://schemas.microsoft.com/office/drawing/2014/main" id="{1BC0C2EB-1F56-B892-189F-4ABB80D91F9C}"/>
              </a:ext>
            </a:extLst>
          </p:cNvPr>
          <p:cNvCxnSpPr>
            <a:cxnSpLocks/>
          </p:cNvCxnSpPr>
          <p:nvPr/>
        </p:nvCxnSpPr>
        <p:spPr>
          <a:xfrm flipV="1">
            <a:off x="3543299" y="4045196"/>
            <a:ext cx="4268012" cy="6125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B4B5CDA-1872-39B3-2BCA-E1605D04046F}"/>
              </a:ext>
            </a:extLst>
          </p:cNvPr>
          <p:cNvSpPr txBox="1"/>
          <p:nvPr/>
        </p:nvSpPr>
        <p:spPr>
          <a:xfrm>
            <a:off x="9796864" y="2377171"/>
            <a:ext cx="2330050" cy="646331"/>
          </a:xfrm>
          <a:prstGeom prst="rect">
            <a:avLst/>
          </a:prstGeom>
          <a:noFill/>
        </p:spPr>
        <p:txBody>
          <a:bodyPr wrap="square">
            <a:spAutoFit/>
          </a:bodyPr>
          <a:lstStyle/>
          <a:p>
            <a:pPr algn="ctr"/>
            <a:r>
              <a:rPr lang="en-US" b="1" dirty="0"/>
              <a:t>Atomic displacement vectors</a:t>
            </a:r>
            <a:endParaRPr lang="ru-RU" b="1" dirty="0"/>
          </a:p>
        </p:txBody>
      </p:sp>
      <p:grpSp>
        <p:nvGrpSpPr>
          <p:cNvPr id="37" name="Группа 36">
            <a:extLst>
              <a:ext uri="{FF2B5EF4-FFF2-40B4-BE49-F238E27FC236}">
                <a16:creationId xmlns:a16="http://schemas.microsoft.com/office/drawing/2014/main" id="{C6B8FE4E-01E7-6217-CF16-87F868DF0780}"/>
              </a:ext>
            </a:extLst>
          </p:cNvPr>
          <p:cNvGrpSpPr/>
          <p:nvPr/>
        </p:nvGrpSpPr>
        <p:grpSpPr>
          <a:xfrm>
            <a:off x="1037934" y="5623087"/>
            <a:ext cx="2819400" cy="489313"/>
            <a:chOff x="945356" y="5668559"/>
            <a:chExt cx="2819400" cy="489313"/>
          </a:xfrm>
        </p:grpSpPr>
        <p:pic>
          <p:nvPicPr>
            <p:cNvPr id="11" name="Рисунок 10">
              <a:extLst>
                <a:ext uri="{FF2B5EF4-FFF2-40B4-BE49-F238E27FC236}">
                  <a16:creationId xmlns:a16="http://schemas.microsoft.com/office/drawing/2014/main" id="{1B506658-0DE9-9B85-F27F-7B1E6545BF7F}"/>
                </a:ext>
              </a:extLst>
            </p:cNvPr>
            <p:cNvPicPr>
              <a:picLocks noChangeAspect="1"/>
            </p:cNvPicPr>
            <p:nvPr/>
          </p:nvPicPr>
          <p:blipFill>
            <a:blip r:embed="rId8"/>
            <a:stretch>
              <a:fillRect/>
            </a:stretch>
          </p:blipFill>
          <p:spPr>
            <a:xfrm>
              <a:off x="945356" y="5668559"/>
              <a:ext cx="2819400" cy="485775"/>
            </a:xfrm>
            <a:prstGeom prst="rect">
              <a:avLst/>
            </a:prstGeom>
          </p:spPr>
        </p:pic>
        <p:pic>
          <p:nvPicPr>
            <p:cNvPr id="36" name="Рисунок 35">
              <a:extLst>
                <a:ext uri="{FF2B5EF4-FFF2-40B4-BE49-F238E27FC236}">
                  <a16:creationId xmlns:a16="http://schemas.microsoft.com/office/drawing/2014/main" id="{18FFCBB7-B042-8F85-274C-FECA66960036}"/>
                </a:ext>
              </a:extLst>
            </p:cNvPr>
            <p:cNvPicPr>
              <a:picLocks noChangeAspect="1"/>
            </p:cNvPicPr>
            <p:nvPr/>
          </p:nvPicPr>
          <p:blipFill>
            <a:blip r:embed="rId9"/>
            <a:stretch>
              <a:fillRect/>
            </a:stretch>
          </p:blipFill>
          <p:spPr>
            <a:xfrm>
              <a:off x="3124200" y="5872122"/>
              <a:ext cx="514350" cy="285750"/>
            </a:xfrm>
            <a:prstGeom prst="rect">
              <a:avLst/>
            </a:prstGeom>
          </p:spPr>
        </p:pic>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69F6DAB-24FA-7EEC-9415-3E50941B70F2}"/>
                  </a:ext>
                </a:extLst>
              </p:cNvPr>
              <p:cNvSpPr txBox="1"/>
              <p:nvPr/>
            </p:nvSpPr>
            <p:spPr>
              <a:xfrm>
                <a:off x="817989" y="6374483"/>
                <a:ext cx="3259290" cy="3354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𝐷</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𝑀𝑎𝑔𝑛</m:t>
                      </m:r>
                      <m:r>
                        <a:rPr lang="en-US" b="0" i="1" smtClean="0">
                          <a:latin typeface="Cambria Math" panose="02040503050406030204" pitchFamily="18" charset="0"/>
                        </a:rPr>
                        <m:t>.=</m:t>
                      </m:r>
                      <m:rad>
                        <m:radPr>
                          <m:degHide m:val="on"/>
                          <m:ctrlPr>
                            <a:rPr lang="en-US" i="1" smtClean="0">
                              <a:latin typeface="Cambria Math" panose="02040503050406030204" pitchFamily="18" charset="0"/>
                            </a:rPr>
                          </m:ctrlPr>
                        </m:radPr>
                        <m:deg/>
                        <m:e>
                          <m:sSup>
                            <m:sSupPr>
                              <m:ctrlPr>
                                <a:rPr lang="en-US" i="1">
                                  <a:latin typeface="Cambria Math" panose="02040503050406030204" pitchFamily="18" charset="0"/>
                                </a:rPr>
                              </m:ctrlPr>
                            </m:sSupPr>
                            <m:e>
                              <m:r>
                                <a:rPr lang="en-US" i="1">
                                  <a:latin typeface="Cambria Math" panose="02040503050406030204" pitchFamily="18" charset="0"/>
                                </a:rPr>
                                <m:t>𝛥</m:t>
                              </m:r>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𝛥</m:t>
                              </m:r>
                              <m:r>
                                <a:rPr lang="en-US" i="1">
                                  <a:latin typeface="Cambria Math" panose="02040503050406030204" pitchFamily="18" charset="0"/>
                                </a:rPr>
                                <m:t>𝑦</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𝛥</m:t>
                              </m:r>
                              <m:r>
                                <a:rPr lang="en-US" i="1">
                                  <a:latin typeface="Cambria Math" panose="02040503050406030204" pitchFamily="18" charset="0"/>
                                </a:rPr>
                                <m:t>𝑧</m:t>
                              </m:r>
                            </m:e>
                            <m:sup>
                              <m:r>
                                <a:rPr lang="en-US" i="1">
                                  <a:latin typeface="Cambria Math" panose="02040503050406030204" pitchFamily="18" charset="0"/>
                                </a:rPr>
                                <m:t>2</m:t>
                              </m:r>
                            </m:sup>
                          </m:sSup>
                        </m:e>
                      </m:rad>
                    </m:oMath>
                  </m:oMathPara>
                </a14:m>
                <a:endParaRPr lang="ru-RU" dirty="0"/>
              </a:p>
            </p:txBody>
          </p:sp>
        </mc:Choice>
        <mc:Fallback xmlns="">
          <p:sp>
            <p:nvSpPr>
              <p:cNvPr id="38" name="TextBox 37">
                <a:extLst>
                  <a:ext uri="{FF2B5EF4-FFF2-40B4-BE49-F238E27FC236}">
                    <a16:creationId xmlns:a16="http://schemas.microsoft.com/office/drawing/2014/main" id="{F69F6DAB-24FA-7EEC-9415-3E50941B70F2}"/>
                  </a:ext>
                </a:extLst>
              </p:cNvPr>
              <p:cNvSpPr txBox="1">
                <a:spLocks noRot="1" noChangeAspect="1" noMove="1" noResize="1" noEditPoints="1" noAdjustHandles="1" noChangeArrowheads="1" noChangeShapeType="1" noTextEdit="1"/>
              </p:cNvSpPr>
              <p:nvPr/>
            </p:nvSpPr>
            <p:spPr>
              <a:xfrm>
                <a:off x="817989" y="6374483"/>
                <a:ext cx="3259290" cy="335413"/>
              </a:xfrm>
              <a:prstGeom prst="rect">
                <a:avLst/>
              </a:prstGeom>
              <a:blipFill>
                <a:blip r:embed="rId11"/>
                <a:stretch>
                  <a:fillRect l="-1495" r="-561" b="-27273"/>
                </a:stretch>
              </a:blipFill>
            </p:spPr>
            <p:txBody>
              <a:bodyPr/>
              <a:lstStyle/>
              <a:p>
                <a:r>
                  <a:rPr lang="ru-RU">
                    <a:noFill/>
                  </a:rPr>
                  <a:t> </a:t>
                </a:r>
              </a:p>
            </p:txBody>
          </p:sp>
        </mc:Fallback>
      </mc:AlternateContent>
      <p:sp>
        <p:nvSpPr>
          <p:cNvPr id="3" name="AutoShape 5">
            <a:extLst>
              <a:ext uri="{FF2B5EF4-FFF2-40B4-BE49-F238E27FC236}">
                <a16:creationId xmlns:a16="http://schemas.microsoft.com/office/drawing/2014/main" id="{240501F4-CF36-8864-4ECE-41D9D3AF4DC2}"/>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4" name="Номер слайда 7">
            <a:extLst>
              <a:ext uri="{FF2B5EF4-FFF2-40B4-BE49-F238E27FC236}">
                <a16:creationId xmlns:a16="http://schemas.microsoft.com/office/drawing/2014/main" id="{500112B2-7901-F963-E554-2C88565F4563}"/>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12</a:t>
            </a:fld>
            <a:r>
              <a:rPr lang="en-US" sz="2400" dirty="0"/>
              <a:t>|</a:t>
            </a:r>
            <a:r>
              <a:rPr lang="ru-RU" sz="2400" dirty="0"/>
              <a:t>14</a:t>
            </a:r>
          </a:p>
        </p:txBody>
      </p:sp>
    </p:spTree>
    <p:extLst>
      <p:ext uri="{BB962C8B-B14F-4D97-AF65-F5344CB8AC3E}">
        <p14:creationId xmlns:p14="http://schemas.microsoft.com/office/powerpoint/2010/main" val="6458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ъект 2"/>
          <p:cNvSpPr>
            <a:spLocks noGrp="1"/>
          </p:cNvSpPr>
          <p:nvPr>
            <p:ph idx="1"/>
          </p:nvPr>
        </p:nvSpPr>
        <p:spPr>
          <a:xfrm>
            <a:off x="68838" y="1027600"/>
            <a:ext cx="11870749" cy="3741576"/>
          </a:xfrm>
        </p:spPr>
        <p:txBody>
          <a:bodyPr/>
          <a:lstStyle/>
          <a:p>
            <a:endParaRPr lang="ru-RU" sz="2000" dirty="0">
              <a:latin typeface="Arial"/>
              <a:cs typeface="Arial"/>
            </a:endParaRPr>
          </a:p>
          <a:p>
            <a:r>
              <a:rPr lang="en-US" sz="2000" dirty="0">
                <a:latin typeface="Arial"/>
                <a:cs typeface="Arial"/>
              </a:rPr>
              <a:t>Structural changes in the surface layers of ceramics after irradiation were revealed: amorphization of crystalline phases, the appearance of a phase with a deformed YAG lattice;</a:t>
            </a:r>
            <a:endParaRPr lang="ru-RU" sz="2000" dirty="0">
              <a:latin typeface="Arial"/>
              <a:cs typeface="Arial"/>
            </a:endParaRPr>
          </a:p>
          <a:p>
            <a:pPr marL="0" indent="0">
              <a:buNone/>
            </a:pPr>
            <a:endParaRPr lang="en-US" sz="2000" dirty="0">
              <a:latin typeface="Arial"/>
              <a:cs typeface="Arial"/>
            </a:endParaRPr>
          </a:p>
          <a:p>
            <a:pPr marL="0" indent="0">
              <a:buNone/>
            </a:pPr>
            <a:endParaRPr lang="ru-RU" sz="2000" dirty="0">
              <a:latin typeface="Arial"/>
              <a:cs typeface="Arial"/>
            </a:endParaRPr>
          </a:p>
          <a:p>
            <a:r>
              <a:rPr lang="en-US" sz="2000" dirty="0">
                <a:latin typeface="Arial"/>
                <a:cs typeface="Arial"/>
              </a:rPr>
              <a:t>A method for quantifying the disturbed near-surface layer thickness is proposed. For YAG system ceramics (when irradiated with Xe 160 MeV), it was 6 microns;</a:t>
            </a:r>
            <a:endParaRPr lang="ru-RU" sz="2000" dirty="0">
              <a:latin typeface="Arial"/>
              <a:cs typeface="Arial"/>
            </a:endParaRPr>
          </a:p>
          <a:p>
            <a:pPr marL="0" indent="0">
              <a:buNone/>
            </a:pPr>
            <a:endParaRPr lang="en-US" sz="2000" dirty="0">
              <a:latin typeface="Arial"/>
              <a:cs typeface="Arial"/>
            </a:endParaRPr>
          </a:p>
          <a:p>
            <a:pPr marL="0" indent="0">
              <a:buNone/>
            </a:pPr>
            <a:endParaRPr lang="ru-RU" sz="2000" dirty="0">
              <a:latin typeface="Arial"/>
              <a:cs typeface="Arial"/>
            </a:endParaRPr>
          </a:p>
          <a:p>
            <a:r>
              <a:rPr lang="en-US" sz="2000" dirty="0">
                <a:latin typeface="Arial"/>
                <a:cs typeface="Arial"/>
              </a:rPr>
              <a:t>The developed methods make it possible to assess the radiation resistance of ceramic matrices for the disposal of radioactive waste and characterize structural changes in the near-surface layers. As well as predict the behavior and characteristics of new matrix formulations and additives.</a:t>
            </a: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q"/>
            </a:pPr>
            <a:endParaRPr lang="ru-RU" sz="2000" dirty="0">
              <a:latin typeface="Arial" panose="020B0604020202020204" pitchFamily="34" charset="0"/>
              <a:cs typeface="Arial" panose="020B0604020202020204" pitchFamily="34" charset="0"/>
            </a:endParaRPr>
          </a:p>
        </p:txBody>
      </p:sp>
      <p:sp>
        <p:nvSpPr>
          <p:cNvPr id="7" name="Подзаголовок 2"/>
          <p:cNvSpPr txBox="1">
            <a:spLocks/>
          </p:cNvSpPr>
          <p:nvPr/>
        </p:nvSpPr>
        <p:spPr>
          <a:xfrm>
            <a:off x="619125" y="102299"/>
            <a:ext cx="10000384" cy="574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latin typeface="Arial"/>
                <a:ea typeface="+mn-lt"/>
                <a:cs typeface="Arial"/>
              </a:rPr>
              <a:t>Conclusions</a:t>
            </a:r>
            <a:endParaRPr lang="ru-RU" sz="2200" b="1" dirty="0">
              <a:solidFill>
                <a:srgbClr val="FF0000"/>
              </a:solidFill>
              <a:latin typeface="Arial"/>
              <a:cs typeface="Arial"/>
            </a:endParaRPr>
          </a:p>
        </p:txBody>
      </p:sp>
      <p:sp>
        <p:nvSpPr>
          <p:cNvPr id="3" name="AutoShape 5">
            <a:extLst>
              <a:ext uri="{FF2B5EF4-FFF2-40B4-BE49-F238E27FC236}">
                <a16:creationId xmlns:a16="http://schemas.microsoft.com/office/drawing/2014/main" id="{694487AA-B5A4-819C-FE25-4A9CDC4C716E}"/>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4" name="Номер слайда 7">
            <a:extLst>
              <a:ext uri="{FF2B5EF4-FFF2-40B4-BE49-F238E27FC236}">
                <a16:creationId xmlns:a16="http://schemas.microsoft.com/office/drawing/2014/main" id="{749E4C5C-80BD-4D3E-074C-6FF43FE964AE}"/>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13</a:t>
            </a:fld>
            <a:r>
              <a:rPr lang="en-US" sz="2400" dirty="0"/>
              <a:t>|</a:t>
            </a:r>
            <a:r>
              <a:rPr lang="ru-RU" sz="2400" dirty="0"/>
              <a:t>14</a:t>
            </a:r>
          </a:p>
        </p:txBody>
      </p:sp>
    </p:spTree>
    <p:extLst>
      <p:ext uri="{BB962C8B-B14F-4D97-AF65-F5344CB8AC3E}">
        <p14:creationId xmlns:p14="http://schemas.microsoft.com/office/powerpoint/2010/main" val="3353626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ChangeArrowheads="1"/>
          </p:cNvSpPr>
          <p:nvPr/>
        </p:nvSpPr>
        <p:spPr bwMode="auto">
          <a:xfrm>
            <a:off x="2090298" y="5923743"/>
            <a:ext cx="7707090"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4400" dirty="0">
                <a:solidFill>
                  <a:srgbClr val="000000"/>
                </a:solidFill>
                <a:ea typeface="Microsoft YaHei" panose="020B0503020204020204" pitchFamily="34" charset="-122"/>
              </a:rPr>
              <a:t>Thanks for your attention</a:t>
            </a:r>
            <a:endParaRPr lang="ru-RU" altLang="ru-RU" sz="4400" dirty="0">
              <a:solidFill>
                <a:srgbClr val="000000"/>
              </a:solidFill>
              <a:ea typeface="Microsoft YaHei" panose="020B0503020204020204" pitchFamily="34" charset="-122"/>
            </a:endParaRPr>
          </a:p>
        </p:txBody>
      </p:sp>
      <p:sp>
        <p:nvSpPr>
          <p:cNvPr id="2" name="Подзаголовок 2">
            <a:extLst>
              <a:ext uri="{FF2B5EF4-FFF2-40B4-BE49-F238E27FC236}">
                <a16:creationId xmlns:a16="http://schemas.microsoft.com/office/drawing/2014/main" id="{972AB45B-8373-B83D-6E2D-BDCDC90AE209}"/>
              </a:ext>
            </a:extLst>
          </p:cNvPr>
          <p:cNvSpPr txBox="1">
            <a:spLocks/>
          </p:cNvSpPr>
          <p:nvPr/>
        </p:nvSpPr>
        <p:spPr>
          <a:xfrm>
            <a:off x="619125" y="-16964"/>
            <a:ext cx="10000384" cy="574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latin typeface="Arial"/>
                <a:ea typeface="+mn-lt"/>
                <a:cs typeface="Arial"/>
              </a:rPr>
              <a:t>Question for you</a:t>
            </a:r>
            <a:endParaRPr lang="ru-RU" sz="2200" b="1" dirty="0">
              <a:latin typeface="Arial"/>
              <a:cs typeface="Arial"/>
            </a:endParaRPr>
          </a:p>
        </p:txBody>
      </p:sp>
      <p:sp>
        <p:nvSpPr>
          <p:cNvPr id="3" name="AutoShape 5">
            <a:extLst>
              <a:ext uri="{FF2B5EF4-FFF2-40B4-BE49-F238E27FC236}">
                <a16:creationId xmlns:a16="http://schemas.microsoft.com/office/drawing/2014/main" id="{A8B72626-F6BE-7AF6-2F4C-5B9D2BCB2974}"/>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8" name="TextBox 7">
            <a:extLst>
              <a:ext uri="{FF2B5EF4-FFF2-40B4-BE49-F238E27FC236}">
                <a16:creationId xmlns:a16="http://schemas.microsoft.com/office/drawing/2014/main" id="{916EA75E-68FA-23EF-3DB1-4752029EA51A}"/>
              </a:ext>
            </a:extLst>
          </p:cNvPr>
          <p:cNvSpPr txBox="1"/>
          <p:nvPr/>
        </p:nvSpPr>
        <p:spPr>
          <a:xfrm>
            <a:off x="3918139" y="157087"/>
            <a:ext cx="4051409" cy="523220"/>
          </a:xfrm>
          <a:prstGeom prst="rect">
            <a:avLst/>
          </a:prstGeom>
          <a:noFill/>
        </p:spPr>
        <p:txBody>
          <a:bodyPr wrap="square" rtlCol="0">
            <a:spAutoFit/>
          </a:bodyPr>
          <a:lstStyle/>
          <a:p>
            <a:r>
              <a:rPr lang="en-US" sz="2800" dirty="0"/>
              <a:t>Hydrolytic stability test</a:t>
            </a:r>
            <a:endParaRPr lang="ru-RU" sz="2800" dirty="0"/>
          </a:p>
        </p:txBody>
      </p:sp>
      <p:grpSp>
        <p:nvGrpSpPr>
          <p:cNvPr id="13" name="Группа 12">
            <a:extLst>
              <a:ext uri="{FF2B5EF4-FFF2-40B4-BE49-F238E27FC236}">
                <a16:creationId xmlns:a16="http://schemas.microsoft.com/office/drawing/2014/main" id="{6C74847B-6D5D-1D11-1345-558F4F119AC2}"/>
              </a:ext>
            </a:extLst>
          </p:cNvPr>
          <p:cNvGrpSpPr/>
          <p:nvPr/>
        </p:nvGrpSpPr>
        <p:grpSpPr>
          <a:xfrm>
            <a:off x="200163" y="1423167"/>
            <a:ext cx="1799403" cy="935557"/>
            <a:chOff x="95660" y="1109659"/>
            <a:chExt cx="1799403" cy="935557"/>
          </a:xfrm>
        </p:grpSpPr>
        <p:grpSp>
          <p:nvGrpSpPr>
            <p:cNvPr id="6" name="Группа 5">
              <a:extLst>
                <a:ext uri="{FF2B5EF4-FFF2-40B4-BE49-F238E27FC236}">
                  <a16:creationId xmlns:a16="http://schemas.microsoft.com/office/drawing/2014/main" id="{2AB81FA0-B452-8BEB-A87D-A1A15B080989}"/>
                </a:ext>
              </a:extLst>
            </p:cNvPr>
            <p:cNvGrpSpPr/>
            <p:nvPr/>
          </p:nvGrpSpPr>
          <p:grpSpPr>
            <a:xfrm>
              <a:off x="309562" y="1423930"/>
              <a:ext cx="1371600" cy="621286"/>
              <a:chOff x="1332411" y="1965160"/>
              <a:chExt cx="1371600" cy="621286"/>
            </a:xfrm>
          </p:grpSpPr>
          <p:sp>
            <p:nvSpPr>
              <p:cNvPr id="4" name="Цилиндр 3">
                <a:extLst>
                  <a:ext uri="{FF2B5EF4-FFF2-40B4-BE49-F238E27FC236}">
                    <a16:creationId xmlns:a16="http://schemas.microsoft.com/office/drawing/2014/main" id="{C61FB427-4F8A-6484-8E3B-BC9F80ABC1CE}"/>
                  </a:ext>
                </a:extLst>
              </p:cNvPr>
              <p:cNvSpPr/>
              <p:nvPr/>
            </p:nvSpPr>
            <p:spPr>
              <a:xfrm>
                <a:off x="1332411" y="2155020"/>
                <a:ext cx="1371600" cy="431426"/>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Цилиндр 4">
                <a:extLst>
                  <a:ext uri="{FF2B5EF4-FFF2-40B4-BE49-F238E27FC236}">
                    <a16:creationId xmlns:a16="http://schemas.microsoft.com/office/drawing/2014/main" id="{DAED3520-BA14-F706-AA0B-6FACA76A9B8E}"/>
                  </a:ext>
                </a:extLst>
              </p:cNvPr>
              <p:cNvSpPr/>
              <p:nvPr/>
            </p:nvSpPr>
            <p:spPr>
              <a:xfrm>
                <a:off x="1332411" y="1965160"/>
                <a:ext cx="1371600" cy="307777"/>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FF00"/>
                  </a:highlight>
                </a:endParaRPr>
              </a:p>
            </p:txBody>
          </p:sp>
        </p:grpSp>
        <p:sp>
          <p:nvSpPr>
            <p:cNvPr id="9" name="TextBox 8">
              <a:extLst>
                <a:ext uri="{FF2B5EF4-FFF2-40B4-BE49-F238E27FC236}">
                  <a16:creationId xmlns:a16="http://schemas.microsoft.com/office/drawing/2014/main" id="{AF35198C-CE4C-7B49-BDDC-FB9BF41DE324}"/>
                </a:ext>
              </a:extLst>
            </p:cNvPr>
            <p:cNvSpPr txBox="1"/>
            <p:nvPr/>
          </p:nvSpPr>
          <p:spPr>
            <a:xfrm>
              <a:off x="95660" y="1109659"/>
              <a:ext cx="1799403" cy="307777"/>
            </a:xfrm>
            <a:prstGeom prst="rect">
              <a:avLst/>
            </a:prstGeom>
            <a:noFill/>
          </p:spPr>
          <p:txBody>
            <a:bodyPr wrap="none" rtlCol="0">
              <a:spAutoFit/>
            </a:bodyPr>
            <a:lstStyle/>
            <a:p>
              <a:r>
                <a:rPr lang="en-US" sz="1400" dirty="0"/>
                <a:t>Irradiated YAG sample</a:t>
              </a:r>
              <a:endParaRPr lang="ru-RU" sz="1400" dirty="0"/>
            </a:p>
          </p:txBody>
        </p:sp>
      </p:grpSp>
      <p:pic>
        <p:nvPicPr>
          <p:cNvPr id="12" name="Рисунок 11">
            <a:extLst>
              <a:ext uri="{FF2B5EF4-FFF2-40B4-BE49-F238E27FC236}">
                <a16:creationId xmlns:a16="http://schemas.microsoft.com/office/drawing/2014/main" id="{1755E251-E8E9-4ED1-7E34-BE3BF44B9E69}"/>
              </a:ext>
            </a:extLst>
          </p:cNvPr>
          <p:cNvPicPr>
            <a:picLocks noChangeAspect="1"/>
          </p:cNvPicPr>
          <p:nvPr/>
        </p:nvPicPr>
        <p:blipFill>
          <a:blip r:embed="rId3"/>
          <a:stretch>
            <a:fillRect/>
          </a:stretch>
        </p:blipFill>
        <p:spPr>
          <a:xfrm>
            <a:off x="2542986" y="1230212"/>
            <a:ext cx="2574872" cy="1694970"/>
          </a:xfrm>
          <a:prstGeom prst="rect">
            <a:avLst/>
          </a:prstGeom>
        </p:spPr>
      </p:pic>
      <p:sp>
        <p:nvSpPr>
          <p:cNvPr id="18" name="Развернутая стрелка 17">
            <a:extLst>
              <a:ext uri="{FF2B5EF4-FFF2-40B4-BE49-F238E27FC236}">
                <a16:creationId xmlns:a16="http://schemas.microsoft.com/office/drawing/2014/main" id="{67B7D0C3-DAB4-0733-FD3D-031732C81BB3}"/>
              </a:ext>
            </a:extLst>
          </p:cNvPr>
          <p:cNvSpPr/>
          <p:nvPr/>
        </p:nvSpPr>
        <p:spPr>
          <a:xfrm>
            <a:off x="1176280" y="965967"/>
            <a:ext cx="2481319" cy="457200"/>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0" name="TextBox 19">
            <a:extLst>
              <a:ext uri="{FF2B5EF4-FFF2-40B4-BE49-F238E27FC236}">
                <a16:creationId xmlns:a16="http://schemas.microsoft.com/office/drawing/2014/main" id="{4D57E366-5D01-FEAC-ADFA-7462AE4162CD}"/>
              </a:ext>
            </a:extLst>
          </p:cNvPr>
          <p:cNvSpPr txBox="1"/>
          <p:nvPr/>
        </p:nvSpPr>
        <p:spPr>
          <a:xfrm>
            <a:off x="3152371" y="1927298"/>
            <a:ext cx="1137241" cy="369332"/>
          </a:xfrm>
          <a:prstGeom prst="rect">
            <a:avLst/>
          </a:prstGeom>
          <a:noFill/>
        </p:spPr>
        <p:txBody>
          <a:bodyPr wrap="square">
            <a:spAutoFit/>
          </a:bodyPr>
          <a:lstStyle/>
          <a:p>
            <a:r>
              <a:rPr lang="en-US" dirty="0"/>
              <a:t>H</a:t>
            </a:r>
            <a:r>
              <a:rPr lang="en-US" baseline="-25000" dirty="0"/>
              <a:t>2</a:t>
            </a:r>
            <a:r>
              <a:rPr lang="en-US" dirty="0"/>
              <a:t>O / HCl</a:t>
            </a:r>
            <a:endParaRPr lang="ru-RU" dirty="0"/>
          </a:p>
        </p:txBody>
      </p:sp>
      <p:pic>
        <p:nvPicPr>
          <p:cNvPr id="1026" name="Picture 2" descr="Настенные часы Я не ленивый, я энергосберегающий. Смешной кот.">
            <a:extLst>
              <a:ext uri="{FF2B5EF4-FFF2-40B4-BE49-F238E27FC236}">
                <a16:creationId xmlns:a16="http://schemas.microsoft.com/office/drawing/2014/main" id="{CB03799E-A385-58E6-5A87-51CCC5C7C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843" y="1102075"/>
            <a:ext cx="2268016" cy="2268016"/>
          </a:xfrm>
          <a:prstGeom prst="rect">
            <a:avLst/>
          </a:prstGeom>
          <a:noFill/>
          <a:extLst>
            <a:ext uri="{909E8E84-426E-40DD-AFC4-6F175D3DCCD1}">
              <a14:hiddenFill xmlns:a14="http://schemas.microsoft.com/office/drawing/2010/main">
                <a:solidFill>
                  <a:srgbClr val="FFFFFF"/>
                </a:solidFill>
              </a14:hiddenFill>
            </a:ext>
          </a:extLst>
        </p:spPr>
      </p:pic>
      <p:sp>
        <p:nvSpPr>
          <p:cNvPr id="21" name="Стрелка вправо 20">
            <a:extLst>
              <a:ext uri="{FF2B5EF4-FFF2-40B4-BE49-F238E27FC236}">
                <a16:creationId xmlns:a16="http://schemas.microsoft.com/office/drawing/2014/main" id="{2C1D2AB7-3650-AD29-83FF-FAE2DE07EF6E}"/>
              </a:ext>
            </a:extLst>
          </p:cNvPr>
          <p:cNvSpPr/>
          <p:nvPr/>
        </p:nvSpPr>
        <p:spPr>
          <a:xfrm>
            <a:off x="5361302" y="1934005"/>
            <a:ext cx="609385" cy="177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9BAB5BD2-7F46-ABDD-26F6-4D38ED81C1AA}"/>
              </a:ext>
            </a:extLst>
          </p:cNvPr>
          <p:cNvSpPr txBox="1"/>
          <p:nvPr/>
        </p:nvSpPr>
        <p:spPr>
          <a:xfrm>
            <a:off x="6119901" y="818981"/>
            <a:ext cx="2112310" cy="369332"/>
          </a:xfrm>
          <a:prstGeom prst="rect">
            <a:avLst/>
          </a:prstGeom>
          <a:noFill/>
        </p:spPr>
        <p:txBody>
          <a:bodyPr wrap="none" rtlCol="0">
            <a:spAutoFit/>
          </a:bodyPr>
          <a:lstStyle/>
          <a:p>
            <a:r>
              <a:rPr lang="ru-RU" b="0" i="0" u="none" strike="noStrike" dirty="0">
                <a:solidFill>
                  <a:srgbClr val="4D5156"/>
                </a:solidFill>
                <a:effectLst/>
                <a:latin typeface="Arial" panose="020B0604020202020204" pitchFamily="34" charset="0"/>
              </a:rPr>
              <a:t>~</a:t>
            </a:r>
            <a:r>
              <a:rPr lang="en-US" dirty="0"/>
              <a:t>20</a:t>
            </a:r>
            <a:r>
              <a:rPr lang="ru-RU" dirty="0"/>
              <a:t>0 </a:t>
            </a:r>
            <a:r>
              <a:rPr lang="en-US" dirty="0"/>
              <a:t>hours in liquid </a:t>
            </a:r>
            <a:endParaRPr lang="ru-RU" dirty="0"/>
          </a:p>
        </p:txBody>
      </p:sp>
      <p:sp>
        <p:nvSpPr>
          <p:cNvPr id="23" name="Стрелка вправо 22">
            <a:extLst>
              <a:ext uri="{FF2B5EF4-FFF2-40B4-BE49-F238E27FC236}">
                <a16:creationId xmlns:a16="http://schemas.microsoft.com/office/drawing/2014/main" id="{140F8C17-C508-7A89-A357-60878675E76C}"/>
              </a:ext>
            </a:extLst>
          </p:cNvPr>
          <p:cNvSpPr/>
          <p:nvPr/>
        </p:nvSpPr>
        <p:spPr>
          <a:xfrm>
            <a:off x="8204443" y="1897367"/>
            <a:ext cx="609385" cy="177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Рисунок 23">
            <a:extLst>
              <a:ext uri="{FF2B5EF4-FFF2-40B4-BE49-F238E27FC236}">
                <a16:creationId xmlns:a16="http://schemas.microsoft.com/office/drawing/2014/main" id="{32B4CFA7-26C7-C32E-4394-212F5ADDD0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9188023" y="1129581"/>
            <a:ext cx="2574872" cy="1694970"/>
          </a:xfrm>
          <a:prstGeom prst="rect">
            <a:avLst/>
          </a:prstGeom>
        </p:spPr>
      </p:pic>
      <p:grpSp>
        <p:nvGrpSpPr>
          <p:cNvPr id="26" name="Группа 25">
            <a:extLst>
              <a:ext uri="{FF2B5EF4-FFF2-40B4-BE49-F238E27FC236}">
                <a16:creationId xmlns:a16="http://schemas.microsoft.com/office/drawing/2014/main" id="{E5A360EC-DBD1-1906-7A19-66D40651E38F}"/>
              </a:ext>
            </a:extLst>
          </p:cNvPr>
          <p:cNvGrpSpPr/>
          <p:nvPr/>
        </p:nvGrpSpPr>
        <p:grpSpPr>
          <a:xfrm>
            <a:off x="9726749" y="2188141"/>
            <a:ext cx="1074077" cy="314271"/>
            <a:chOff x="1332411" y="2135290"/>
            <a:chExt cx="1371600" cy="451156"/>
          </a:xfrm>
        </p:grpSpPr>
        <p:sp>
          <p:nvSpPr>
            <p:cNvPr id="28" name="Цилиндр 27">
              <a:extLst>
                <a:ext uri="{FF2B5EF4-FFF2-40B4-BE49-F238E27FC236}">
                  <a16:creationId xmlns:a16="http://schemas.microsoft.com/office/drawing/2014/main" id="{F92FF95C-F524-4A3B-6C9E-61E3F1F31E7D}"/>
                </a:ext>
              </a:extLst>
            </p:cNvPr>
            <p:cNvSpPr/>
            <p:nvPr/>
          </p:nvSpPr>
          <p:spPr>
            <a:xfrm>
              <a:off x="1332411" y="2155020"/>
              <a:ext cx="1371600" cy="431426"/>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Цилиндр 28">
              <a:extLst>
                <a:ext uri="{FF2B5EF4-FFF2-40B4-BE49-F238E27FC236}">
                  <a16:creationId xmlns:a16="http://schemas.microsoft.com/office/drawing/2014/main" id="{3F808A16-C934-CFA6-497B-5781E838AFCA}"/>
                </a:ext>
              </a:extLst>
            </p:cNvPr>
            <p:cNvSpPr/>
            <p:nvPr/>
          </p:nvSpPr>
          <p:spPr>
            <a:xfrm>
              <a:off x="1332411" y="2135290"/>
              <a:ext cx="1371600" cy="137647"/>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FF00"/>
                </a:highlight>
              </a:endParaRPr>
            </a:p>
          </p:txBody>
        </p:sp>
      </p:grpSp>
      <p:sp>
        <p:nvSpPr>
          <p:cNvPr id="30" name="TextBox 29">
            <a:extLst>
              <a:ext uri="{FF2B5EF4-FFF2-40B4-BE49-F238E27FC236}">
                <a16:creationId xmlns:a16="http://schemas.microsoft.com/office/drawing/2014/main" id="{82260442-E573-5883-8D9C-01C50FC1CE36}"/>
              </a:ext>
            </a:extLst>
          </p:cNvPr>
          <p:cNvSpPr txBox="1"/>
          <p:nvPr/>
        </p:nvSpPr>
        <p:spPr>
          <a:xfrm>
            <a:off x="10705822" y="1879746"/>
            <a:ext cx="412292" cy="369332"/>
          </a:xfrm>
          <a:prstGeom prst="rect">
            <a:avLst/>
          </a:prstGeom>
          <a:noFill/>
        </p:spPr>
        <p:txBody>
          <a:bodyPr wrap="none" rtlCol="0">
            <a:spAutoFit/>
          </a:bodyPr>
          <a:lstStyle/>
          <a:p>
            <a:r>
              <a:rPr lang="en-US" dirty="0"/>
              <a:t>Y+</a:t>
            </a:r>
            <a:endParaRPr lang="ru-RU" dirty="0"/>
          </a:p>
        </p:txBody>
      </p:sp>
      <p:sp>
        <p:nvSpPr>
          <p:cNvPr id="31" name="TextBox 30">
            <a:extLst>
              <a:ext uri="{FF2B5EF4-FFF2-40B4-BE49-F238E27FC236}">
                <a16:creationId xmlns:a16="http://schemas.microsoft.com/office/drawing/2014/main" id="{30DA2D91-9BB0-332B-5F2D-0FBE7835EDF6}"/>
              </a:ext>
            </a:extLst>
          </p:cNvPr>
          <p:cNvSpPr txBox="1"/>
          <p:nvPr/>
        </p:nvSpPr>
        <p:spPr>
          <a:xfrm>
            <a:off x="9415426" y="1832553"/>
            <a:ext cx="412292" cy="369332"/>
          </a:xfrm>
          <a:prstGeom prst="rect">
            <a:avLst/>
          </a:prstGeom>
          <a:noFill/>
        </p:spPr>
        <p:txBody>
          <a:bodyPr wrap="none" rtlCol="0">
            <a:spAutoFit/>
          </a:bodyPr>
          <a:lstStyle/>
          <a:p>
            <a:r>
              <a:rPr lang="en-US" dirty="0"/>
              <a:t>Y+</a:t>
            </a:r>
            <a:endParaRPr lang="ru-RU" dirty="0"/>
          </a:p>
        </p:txBody>
      </p:sp>
      <p:sp>
        <p:nvSpPr>
          <p:cNvPr id="32" name="TextBox 31">
            <a:extLst>
              <a:ext uri="{FF2B5EF4-FFF2-40B4-BE49-F238E27FC236}">
                <a16:creationId xmlns:a16="http://schemas.microsoft.com/office/drawing/2014/main" id="{8415C570-40A9-4A6C-D509-B1794FB9CC94}"/>
              </a:ext>
            </a:extLst>
          </p:cNvPr>
          <p:cNvSpPr txBox="1"/>
          <p:nvPr/>
        </p:nvSpPr>
        <p:spPr>
          <a:xfrm>
            <a:off x="10283451" y="1501850"/>
            <a:ext cx="570989" cy="369332"/>
          </a:xfrm>
          <a:prstGeom prst="rect">
            <a:avLst/>
          </a:prstGeom>
          <a:noFill/>
        </p:spPr>
        <p:txBody>
          <a:bodyPr wrap="square" rtlCol="0">
            <a:spAutoFit/>
          </a:bodyPr>
          <a:lstStyle/>
          <a:p>
            <a:r>
              <a:rPr lang="en-US" dirty="0"/>
              <a:t>Y</a:t>
            </a:r>
            <a:r>
              <a:rPr lang="ru-RU" dirty="0"/>
              <a:t>-</a:t>
            </a:r>
          </a:p>
        </p:txBody>
      </p:sp>
      <p:sp>
        <p:nvSpPr>
          <p:cNvPr id="33" name="TextBox 32">
            <a:extLst>
              <a:ext uri="{FF2B5EF4-FFF2-40B4-BE49-F238E27FC236}">
                <a16:creationId xmlns:a16="http://schemas.microsoft.com/office/drawing/2014/main" id="{73BC6F90-7A9C-A6DD-22C6-6730797532E0}"/>
              </a:ext>
            </a:extLst>
          </p:cNvPr>
          <p:cNvSpPr txBox="1"/>
          <p:nvPr/>
        </p:nvSpPr>
        <p:spPr>
          <a:xfrm>
            <a:off x="9598553" y="1576116"/>
            <a:ext cx="570990" cy="369332"/>
          </a:xfrm>
          <a:prstGeom prst="rect">
            <a:avLst/>
          </a:prstGeom>
          <a:noFill/>
        </p:spPr>
        <p:txBody>
          <a:bodyPr wrap="none" rtlCol="0">
            <a:spAutoFit/>
          </a:bodyPr>
          <a:lstStyle/>
          <a:p>
            <a:r>
              <a:rPr lang="en-US" dirty="0"/>
              <a:t>Nd+</a:t>
            </a:r>
            <a:endParaRPr lang="ru-RU" dirty="0"/>
          </a:p>
        </p:txBody>
      </p:sp>
      <p:sp>
        <p:nvSpPr>
          <p:cNvPr id="34" name="TextBox 33">
            <a:extLst>
              <a:ext uri="{FF2B5EF4-FFF2-40B4-BE49-F238E27FC236}">
                <a16:creationId xmlns:a16="http://schemas.microsoft.com/office/drawing/2014/main" id="{836E4D77-428B-FF23-19DC-B110E2384679}"/>
              </a:ext>
            </a:extLst>
          </p:cNvPr>
          <p:cNvSpPr txBox="1"/>
          <p:nvPr/>
        </p:nvSpPr>
        <p:spPr>
          <a:xfrm>
            <a:off x="10587969" y="1564673"/>
            <a:ext cx="526106" cy="369332"/>
          </a:xfrm>
          <a:prstGeom prst="rect">
            <a:avLst/>
          </a:prstGeom>
          <a:noFill/>
        </p:spPr>
        <p:txBody>
          <a:bodyPr wrap="none" rtlCol="0">
            <a:spAutoFit/>
          </a:bodyPr>
          <a:lstStyle/>
          <a:p>
            <a:r>
              <a:rPr lang="en-US" dirty="0"/>
              <a:t>Nd-</a:t>
            </a:r>
            <a:endParaRPr lang="ru-RU" dirty="0"/>
          </a:p>
        </p:txBody>
      </p:sp>
      <p:sp>
        <p:nvSpPr>
          <p:cNvPr id="35" name="TextBox 34">
            <a:extLst>
              <a:ext uri="{FF2B5EF4-FFF2-40B4-BE49-F238E27FC236}">
                <a16:creationId xmlns:a16="http://schemas.microsoft.com/office/drawing/2014/main" id="{E78C97E8-5AFC-C8DE-2F67-FC4336413BF9}"/>
              </a:ext>
            </a:extLst>
          </p:cNvPr>
          <p:cNvSpPr txBox="1"/>
          <p:nvPr/>
        </p:nvSpPr>
        <p:spPr>
          <a:xfrm>
            <a:off x="10030997" y="1697463"/>
            <a:ext cx="526106" cy="369332"/>
          </a:xfrm>
          <a:prstGeom prst="rect">
            <a:avLst/>
          </a:prstGeom>
          <a:noFill/>
        </p:spPr>
        <p:txBody>
          <a:bodyPr wrap="none" rtlCol="0">
            <a:spAutoFit/>
          </a:bodyPr>
          <a:lstStyle/>
          <a:p>
            <a:r>
              <a:rPr lang="en-US" dirty="0"/>
              <a:t>Nd-</a:t>
            </a:r>
            <a:endParaRPr lang="ru-RU" dirty="0"/>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428D99B6-FAF5-DC8A-5A3B-7ACC37F390E3}"/>
                  </a:ext>
                </a:extLst>
              </p:cNvPr>
              <p:cNvSpPr txBox="1"/>
              <p:nvPr/>
            </p:nvSpPr>
            <p:spPr>
              <a:xfrm>
                <a:off x="1280441" y="4308498"/>
                <a:ext cx="2267737" cy="6489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latin typeface="Cambria Math" panose="02040503050406030204" pitchFamily="18" charset="0"/>
                            </a:rPr>
                          </m:ctrlPr>
                        </m:sSubPr>
                        <m:e>
                          <m:r>
                            <a:rPr lang="en-US" sz="2400" b="0" i="1" smtClean="0">
                              <a:latin typeface="Cambria Math" panose="02040503050406030204" pitchFamily="18" charset="0"/>
                            </a:rPr>
                            <m:t>𝐿</m:t>
                          </m:r>
                          <m:r>
                            <a:rPr lang="en-US" sz="2400" b="0" i="1" smtClean="0">
                              <a:latin typeface="Cambria Math" panose="02040503050406030204" pitchFamily="18" charset="0"/>
                            </a:rPr>
                            <m:t>𝑅</m:t>
                          </m:r>
                        </m:e>
                        <m:sub>
                          <m:r>
                            <a:rPr lang="en-US" sz="2400" b="0" i="1" smtClean="0">
                              <a:latin typeface="Cambria Math" panose="02040503050406030204" pitchFamily="18" charset="0"/>
                            </a:rPr>
                            <m:t>𝑌</m:t>
                          </m:r>
                          <m:r>
                            <a:rPr lang="en-US" sz="2400" b="0" i="1" smtClean="0">
                              <a:latin typeface="Cambria Math" panose="02040503050406030204" pitchFamily="18" charset="0"/>
                            </a:rPr>
                            <m:t>(</m:t>
                          </m:r>
                          <m:r>
                            <a:rPr lang="en-US" sz="2400" b="0" i="1" smtClean="0">
                              <a:latin typeface="Cambria Math" panose="02040503050406030204" pitchFamily="18" charset="0"/>
                            </a:rPr>
                            <m:t>𝑁𝑑</m:t>
                          </m:r>
                          <m:r>
                            <a:rPr lang="en-US" sz="2400" b="0" i="1" smtClean="0">
                              <a:latin typeface="Cambria Math" panose="02040503050406030204" pitchFamily="18" charset="0"/>
                            </a:rPr>
                            <m:t>)</m:t>
                          </m:r>
                        </m:sub>
                      </m:sSub>
                      <m:r>
                        <m:rPr>
                          <m:nor/>
                        </m:rPr>
                        <a:rPr lang="ru-RU" sz="2400"/>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 </m:t>
                              </m:r>
                              <m:r>
                                <a:rPr lang="en-US" sz="2400" b="0" i="1" smtClean="0">
                                  <a:latin typeface="Cambria Math" panose="02040503050406030204" pitchFamily="18" charset="0"/>
                                </a:rPr>
                                <m:t>𝑌</m:t>
                              </m:r>
                              <m:r>
                                <a:rPr lang="en-US" sz="2400" b="0" i="1" smtClean="0">
                                  <a:latin typeface="Cambria Math" panose="02040503050406030204" pitchFamily="18" charset="0"/>
                                </a:rPr>
                                <m:t>(</m:t>
                              </m:r>
                              <m:r>
                                <a:rPr lang="en-US" sz="2400" b="0" i="1" smtClean="0">
                                  <a:latin typeface="Cambria Math" panose="02040503050406030204" pitchFamily="18" charset="0"/>
                                </a:rPr>
                                <m:t>𝑁𝑑</m:t>
                              </m:r>
                              <m:r>
                                <a:rPr lang="en-US" sz="2400" b="0" i="1" smtClean="0">
                                  <a:latin typeface="Cambria Math" panose="02040503050406030204" pitchFamily="18" charset="0"/>
                                </a:rPr>
                                <m:t>)</m:t>
                              </m:r>
                            </m:sub>
                          </m:sSub>
                        </m:num>
                        <m:den>
                          <m:r>
                            <a:rPr lang="en-US" sz="2400" b="0" i="1" smtClean="0">
                              <a:latin typeface="Cambria Math" panose="02040503050406030204" pitchFamily="18" charset="0"/>
                            </a:rPr>
                            <m:t>𝑡</m:t>
                          </m:r>
                        </m:den>
                      </m:f>
                    </m:oMath>
                  </m:oMathPara>
                </a14:m>
                <a:endParaRPr lang="ru-RU" sz="2400" dirty="0"/>
              </a:p>
            </p:txBody>
          </p:sp>
        </mc:Choice>
        <mc:Fallback>
          <p:sp>
            <p:nvSpPr>
              <p:cNvPr id="36" name="TextBox 35">
                <a:extLst>
                  <a:ext uri="{FF2B5EF4-FFF2-40B4-BE49-F238E27FC236}">
                    <a16:creationId xmlns:a16="http://schemas.microsoft.com/office/drawing/2014/main" id="{428D99B6-FAF5-DC8A-5A3B-7ACC37F390E3}"/>
                  </a:ext>
                </a:extLst>
              </p:cNvPr>
              <p:cNvSpPr txBox="1">
                <a:spLocks noRot="1" noChangeAspect="1" noMove="1" noResize="1" noEditPoints="1" noAdjustHandles="1" noChangeArrowheads="1" noChangeShapeType="1" noTextEdit="1"/>
              </p:cNvSpPr>
              <p:nvPr/>
            </p:nvSpPr>
            <p:spPr>
              <a:xfrm>
                <a:off x="1280441" y="4308498"/>
                <a:ext cx="2267737" cy="648960"/>
              </a:xfrm>
              <a:prstGeom prst="rect">
                <a:avLst/>
              </a:prstGeom>
              <a:blipFill>
                <a:blip r:embed="rId7"/>
                <a:stretch>
                  <a:fillRect l="-2222" r="-2222" b="-11538"/>
                </a:stretch>
              </a:blipFill>
            </p:spPr>
            <p:txBody>
              <a:bodyPr/>
              <a:lstStyle/>
              <a:p>
                <a:r>
                  <a:rPr lang="ru-RU">
                    <a:noFill/>
                  </a:rPr>
                  <a:t> </a:t>
                </a:r>
              </a:p>
            </p:txBody>
          </p:sp>
        </mc:Fallback>
      </mc:AlternateContent>
      <p:graphicFrame>
        <p:nvGraphicFramePr>
          <p:cNvPr id="37" name="Таблица 36">
            <a:extLst>
              <a:ext uri="{FF2B5EF4-FFF2-40B4-BE49-F238E27FC236}">
                <a16:creationId xmlns:a16="http://schemas.microsoft.com/office/drawing/2014/main" id="{228BE2AD-88AB-93A1-1B7E-DC90ED912B31}"/>
              </a:ext>
            </a:extLst>
          </p:cNvPr>
          <p:cNvGraphicFramePr>
            <a:graphicFrameLocks noGrp="1"/>
          </p:cNvGraphicFramePr>
          <p:nvPr>
            <p:extLst>
              <p:ext uri="{D42A27DB-BD31-4B8C-83A1-F6EECF244321}">
                <p14:modId xmlns:p14="http://schemas.microsoft.com/office/powerpoint/2010/main" val="1802960330"/>
              </p:ext>
            </p:extLst>
          </p:nvPr>
        </p:nvGraphicFramePr>
        <p:xfrm>
          <a:off x="4792673" y="3891298"/>
          <a:ext cx="6645036" cy="1483360"/>
        </p:xfrm>
        <a:graphic>
          <a:graphicData uri="http://schemas.openxmlformats.org/drawingml/2006/table">
            <a:tbl>
              <a:tblPr firstRow="1" bandRow="1">
                <a:tableStyleId>{5C22544A-7EE6-4342-B048-85BDC9FD1C3A}</a:tableStyleId>
              </a:tblPr>
              <a:tblGrid>
                <a:gridCol w="2215012">
                  <a:extLst>
                    <a:ext uri="{9D8B030D-6E8A-4147-A177-3AD203B41FA5}">
                      <a16:colId xmlns:a16="http://schemas.microsoft.com/office/drawing/2014/main" val="4063173004"/>
                    </a:ext>
                  </a:extLst>
                </a:gridCol>
                <a:gridCol w="2215012">
                  <a:extLst>
                    <a:ext uri="{9D8B030D-6E8A-4147-A177-3AD203B41FA5}">
                      <a16:colId xmlns:a16="http://schemas.microsoft.com/office/drawing/2014/main" val="3723440151"/>
                    </a:ext>
                  </a:extLst>
                </a:gridCol>
                <a:gridCol w="2215012">
                  <a:extLst>
                    <a:ext uri="{9D8B030D-6E8A-4147-A177-3AD203B41FA5}">
                      <a16:colId xmlns:a16="http://schemas.microsoft.com/office/drawing/2014/main" val="3129653175"/>
                    </a:ext>
                  </a:extLst>
                </a:gridCol>
              </a:tblGrid>
              <a:tr h="370840">
                <a:tc rowSpan="2">
                  <a:txBody>
                    <a:bodyPr/>
                    <a:lstStyle/>
                    <a:p>
                      <a:pPr algn="ctr"/>
                      <a:r>
                        <a:rPr lang="en-US" dirty="0"/>
                        <a:t>Ion, fluence, 1/cm</a:t>
                      </a:r>
                      <a:r>
                        <a:rPr lang="en-US" baseline="30000" dirty="0"/>
                        <a:t>2</a:t>
                      </a:r>
                      <a:endParaRPr lang="ru-RU" baseline="30000" dirty="0"/>
                    </a:p>
                  </a:txBody>
                  <a:tcPr anchor="ctr"/>
                </a:tc>
                <a:tc gridSpan="2">
                  <a:txBody>
                    <a:bodyPr/>
                    <a:lstStyle/>
                    <a:p>
                      <a:pPr algn="ctr"/>
                      <a:r>
                        <a:rPr lang="en-US" dirty="0"/>
                        <a:t>Leaching rate (LR), g/day</a:t>
                      </a:r>
                      <a:endParaRPr lang="ru-RU" dirty="0"/>
                    </a:p>
                  </a:txBody>
                  <a:tcPr anchor="ctr"/>
                </a:tc>
                <a:tc hMerge="1">
                  <a:txBody>
                    <a:bodyPr/>
                    <a:lstStyle/>
                    <a:p>
                      <a:endParaRPr lang="ru-RU" dirty="0"/>
                    </a:p>
                  </a:txBody>
                  <a:tcPr/>
                </a:tc>
                <a:extLst>
                  <a:ext uri="{0D108BD9-81ED-4DB2-BD59-A6C34878D82A}">
                    <a16:rowId xmlns:a16="http://schemas.microsoft.com/office/drawing/2014/main" val="2890328892"/>
                  </a:ext>
                </a:extLst>
              </a:tr>
              <a:tr h="370840">
                <a:tc vMerge="1">
                  <a:txBody>
                    <a:bodyPr/>
                    <a:lstStyle/>
                    <a:p>
                      <a:endParaRPr lang="ru-RU" baseline="30000" dirty="0"/>
                    </a:p>
                  </a:txBody>
                  <a:tcPr/>
                </a:tc>
                <a:tc>
                  <a:txBody>
                    <a:bodyPr/>
                    <a:lstStyle/>
                    <a:p>
                      <a:pPr algn="ctr"/>
                      <a:r>
                        <a:rPr lang="en-US" dirty="0"/>
                        <a:t>Y</a:t>
                      </a:r>
                      <a:endParaRPr lang="ru-RU" dirty="0"/>
                    </a:p>
                  </a:txBody>
                  <a:tcPr anchor="ctr"/>
                </a:tc>
                <a:tc>
                  <a:txBody>
                    <a:bodyPr/>
                    <a:lstStyle/>
                    <a:p>
                      <a:pPr algn="ctr"/>
                      <a:r>
                        <a:rPr lang="en-US" dirty="0"/>
                        <a:t>Nd</a:t>
                      </a:r>
                      <a:endParaRPr lang="ru-RU" dirty="0"/>
                    </a:p>
                  </a:txBody>
                  <a:tcPr anchor="ctr"/>
                </a:tc>
                <a:extLst>
                  <a:ext uri="{0D108BD9-81ED-4DB2-BD59-A6C34878D82A}">
                    <a16:rowId xmlns:a16="http://schemas.microsoft.com/office/drawing/2014/main" val="401643756"/>
                  </a:ext>
                </a:extLst>
              </a:tr>
              <a:tr h="370840">
                <a:tc>
                  <a:txBody>
                    <a:bodyPr/>
                    <a:lstStyle/>
                    <a:p>
                      <a:pPr algn="ctr"/>
                      <a:r>
                        <a:rPr lang="en-US" dirty="0"/>
                        <a:t>Xe, </a:t>
                      </a:r>
                      <a:r>
                        <a:rPr lang="en-US" b="1" dirty="0"/>
                        <a:t>10</a:t>
                      </a:r>
                      <a:r>
                        <a:rPr lang="en-US" b="1" baseline="30000" dirty="0"/>
                        <a:t>12</a:t>
                      </a:r>
                      <a:endParaRPr lang="ru-RU" b="1" baseline="30000" dirty="0"/>
                    </a:p>
                  </a:txBody>
                  <a:tcPr anchor="ctr"/>
                </a:tc>
                <a:tc>
                  <a:txBody>
                    <a:bodyPr/>
                    <a:lstStyle/>
                    <a:p>
                      <a:pPr algn="ctr"/>
                      <a:r>
                        <a:rPr lang="en-US" dirty="0">
                          <a:solidFill>
                            <a:srgbClr val="FF0000"/>
                          </a:solidFill>
                        </a:rPr>
                        <a:t>8.33・10</a:t>
                      </a:r>
                      <a:r>
                        <a:rPr lang="en-US" baseline="30000" dirty="0">
                          <a:solidFill>
                            <a:srgbClr val="FF0000"/>
                          </a:solidFill>
                        </a:rPr>
                        <a:t>-6</a:t>
                      </a:r>
                      <a:endParaRPr lang="ru-RU" dirty="0">
                        <a:solidFill>
                          <a:srgbClr val="FF0000"/>
                        </a:solidFill>
                      </a:endParaRPr>
                    </a:p>
                  </a:txBody>
                  <a:tcPr anchor="ctr"/>
                </a:tc>
                <a:tc>
                  <a:txBody>
                    <a:bodyPr/>
                    <a:lstStyle/>
                    <a:p>
                      <a:pPr algn="ctr"/>
                      <a:r>
                        <a:rPr lang="en-US" dirty="0">
                          <a:solidFill>
                            <a:srgbClr val="FF0000"/>
                          </a:solidFill>
                        </a:rPr>
                        <a:t>2.26・10</a:t>
                      </a:r>
                      <a:r>
                        <a:rPr lang="en-US" baseline="30000" dirty="0">
                          <a:solidFill>
                            <a:srgbClr val="FF0000"/>
                          </a:solidFill>
                        </a:rPr>
                        <a:t>-6</a:t>
                      </a:r>
                      <a:endParaRPr lang="ru-RU" dirty="0">
                        <a:solidFill>
                          <a:srgbClr val="FF0000"/>
                        </a:solidFill>
                      </a:endParaRPr>
                    </a:p>
                  </a:txBody>
                  <a:tcPr anchor="ctr"/>
                </a:tc>
                <a:extLst>
                  <a:ext uri="{0D108BD9-81ED-4DB2-BD59-A6C34878D82A}">
                    <a16:rowId xmlns:a16="http://schemas.microsoft.com/office/drawing/2014/main" val="3843967018"/>
                  </a:ext>
                </a:extLst>
              </a:tr>
              <a:tr h="370840">
                <a:tc>
                  <a:txBody>
                    <a:bodyPr/>
                    <a:lstStyle/>
                    <a:p>
                      <a:pPr algn="ctr"/>
                      <a:r>
                        <a:rPr lang="en-US" dirty="0"/>
                        <a:t>Xe, </a:t>
                      </a:r>
                      <a:r>
                        <a:rPr lang="en-US" b="1" dirty="0"/>
                        <a:t>3・10</a:t>
                      </a:r>
                      <a:r>
                        <a:rPr lang="en-US" b="1" baseline="30000" dirty="0"/>
                        <a:t>12</a:t>
                      </a:r>
                      <a:endParaRPr lang="ru-RU" b="1" baseline="30000" dirty="0"/>
                    </a:p>
                  </a:txBody>
                  <a:tcPr anchor="ctr"/>
                </a:tc>
                <a:tc>
                  <a:txBody>
                    <a:bodyPr/>
                    <a:lstStyle/>
                    <a:p>
                      <a:pPr algn="ctr"/>
                      <a:r>
                        <a:rPr lang="en-US" dirty="0">
                          <a:solidFill>
                            <a:srgbClr val="FF0000"/>
                          </a:solidFill>
                        </a:rPr>
                        <a:t>5.24・10</a:t>
                      </a:r>
                      <a:r>
                        <a:rPr lang="en-US" baseline="30000" dirty="0">
                          <a:solidFill>
                            <a:srgbClr val="FF0000"/>
                          </a:solidFill>
                        </a:rPr>
                        <a:t>-6</a:t>
                      </a:r>
                      <a:endParaRPr lang="ru-RU" dirty="0">
                        <a:solidFill>
                          <a:srgbClr val="FF0000"/>
                        </a:solidFill>
                      </a:endParaRPr>
                    </a:p>
                  </a:txBody>
                  <a:tcPr anchor="ctr"/>
                </a:tc>
                <a:tc>
                  <a:txBody>
                    <a:bodyPr/>
                    <a:lstStyle/>
                    <a:p>
                      <a:pPr algn="ctr"/>
                      <a:r>
                        <a:rPr lang="en-US" dirty="0">
                          <a:solidFill>
                            <a:srgbClr val="FF0000"/>
                          </a:solidFill>
                        </a:rPr>
                        <a:t>1.36・10</a:t>
                      </a:r>
                      <a:r>
                        <a:rPr lang="en-US" baseline="30000" dirty="0">
                          <a:solidFill>
                            <a:srgbClr val="FF0000"/>
                          </a:solidFill>
                        </a:rPr>
                        <a:t>-6</a:t>
                      </a:r>
                      <a:endParaRPr lang="ru-RU" dirty="0">
                        <a:solidFill>
                          <a:srgbClr val="FF0000"/>
                        </a:solidFill>
                      </a:endParaRPr>
                    </a:p>
                  </a:txBody>
                  <a:tcPr anchor="ctr"/>
                </a:tc>
                <a:extLst>
                  <a:ext uri="{0D108BD9-81ED-4DB2-BD59-A6C34878D82A}">
                    <a16:rowId xmlns:a16="http://schemas.microsoft.com/office/drawing/2014/main" val="2947208655"/>
                  </a:ext>
                </a:extLst>
              </a:tr>
            </a:tbl>
          </a:graphicData>
        </a:graphic>
      </p:graphicFrame>
      <p:sp>
        <p:nvSpPr>
          <p:cNvPr id="38" name="TextBox 37">
            <a:extLst>
              <a:ext uri="{FF2B5EF4-FFF2-40B4-BE49-F238E27FC236}">
                <a16:creationId xmlns:a16="http://schemas.microsoft.com/office/drawing/2014/main" id="{B3872C9E-BC25-69BD-9D87-324E005D9BD0}"/>
              </a:ext>
            </a:extLst>
          </p:cNvPr>
          <p:cNvSpPr txBox="1"/>
          <p:nvPr/>
        </p:nvSpPr>
        <p:spPr>
          <a:xfrm>
            <a:off x="11374028" y="4551181"/>
            <a:ext cx="934490" cy="954107"/>
          </a:xfrm>
          <a:prstGeom prst="rect">
            <a:avLst/>
          </a:prstGeom>
          <a:noFill/>
        </p:spPr>
        <p:txBody>
          <a:bodyPr wrap="square" rtlCol="0">
            <a:spAutoFit/>
          </a:bodyPr>
          <a:lstStyle/>
          <a:p>
            <a:pPr algn="ctr"/>
            <a:r>
              <a:rPr lang="en-US" sz="2800" dirty="0"/>
              <a:t>Why???</a:t>
            </a:r>
            <a:endParaRPr lang="ru-RU" sz="2800" dirty="0"/>
          </a:p>
        </p:txBody>
      </p:sp>
      <p:cxnSp>
        <p:nvCxnSpPr>
          <p:cNvPr id="40" name="Прямая со стрелкой 39">
            <a:extLst>
              <a:ext uri="{FF2B5EF4-FFF2-40B4-BE49-F238E27FC236}">
                <a16:creationId xmlns:a16="http://schemas.microsoft.com/office/drawing/2014/main" id="{9CCA6E91-6FF6-5964-32CB-4C87FD824136}"/>
              </a:ext>
            </a:extLst>
          </p:cNvPr>
          <p:cNvCxnSpPr>
            <a:endCxn id="33" idx="2"/>
          </p:cNvCxnSpPr>
          <p:nvPr/>
        </p:nvCxnSpPr>
        <p:spPr>
          <a:xfrm flipH="1" flipV="1">
            <a:off x="9884048" y="1945448"/>
            <a:ext cx="100845" cy="2255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Прямая со стрелкой 40">
            <a:extLst>
              <a:ext uri="{FF2B5EF4-FFF2-40B4-BE49-F238E27FC236}">
                <a16:creationId xmlns:a16="http://schemas.microsoft.com/office/drawing/2014/main" id="{35F33E44-8978-8B72-51E8-0A33EED504B1}"/>
              </a:ext>
            </a:extLst>
          </p:cNvPr>
          <p:cNvCxnSpPr>
            <a:cxnSpLocks/>
          </p:cNvCxnSpPr>
          <p:nvPr/>
        </p:nvCxnSpPr>
        <p:spPr>
          <a:xfrm flipH="1" flipV="1">
            <a:off x="10103683" y="1923037"/>
            <a:ext cx="18673" cy="2681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Прямая со стрелкой 42">
            <a:extLst>
              <a:ext uri="{FF2B5EF4-FFF2-40B4-BE49-F238E27FC236}">
                <a16:creationId xmlns:a16="http://schemas.microsoft.com/office/drawing/2014/main" id="{01AA0792-DF59-DE91-AED3-13988A7EE57D}"/>
              </a:ext>
            </a:extLst>
          </p:cNvPr>
          <p:cNvCxnSpPr>
            <a:cxnSpLocks/>
          </p:cNvCxnSpPr>
          <p:nvPr/>
        </p:nvCxnSpPr>
        <p:spPr>
          <a:xfrm flipV="1">
            <a:off x="10301650" y="1992528"/>
            <a:ext cx="132029" cy="2031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Прямая со стрелкой 43">
            <a:extLst>
              <a:ext uri="{FF2B5EF4-FFF2-40B4-BE49-F238E27FC236}">
                <a16:creationId xmlns:a16="http://schemas.microsoft.com/office/drawing/2014/main" id="{9929CDD7-AAF0-B9FA-5593-B8EFB6091ACA}"/>
              </a:ext>
            </a:extLst>
          </p:cNvPr>
          <p:cNvCxnSpPr>
            <a:cxnSpLocks/>
          </p:cNvCxnSpPr>
          <p:nvPr/>
        </p:nvCxnSpPr>
        <p:spPr>
          <a:xfrm flipV="1">
            <a:off x="10521285" y="1969754"/>
            <a:ext cx="80702" cy="2304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9227087"/>
      </p:ext>
    </p:extLst>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2" presetClass="entr" presetSubtype="4" repeatCount="0" fill="hold" grpId="1"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wipe(down)">
                                      <p:cBhvr>
                                        <p:cTn id="7" dur="10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childTnLst>
                                    <p:set>
                                      <p:cBhvr>
                                        <p:cTn id="11" dur="1" fill="hold">
                                          <p:stCondLst>
                                            <p:cond delay="0"/>
                                          </p:stCondLst>
                                        </p:cTn>
                                        <p:tgtEl>
                                          <p:spTgt spid="286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1"/>
      <p:bldP spid="28676"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ChangeArrowheads="1"/>
          </p:cNvSpPr>
          <p:nvPr/>
        </p:nvSpPr>
        <p:spPr bwMode="auto">
          <a:xfrm>
            <a:off x="3979058" y="3105943"/>
            <a:ext cx="4233883"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3600" dirty="0">
                <a:solidFill>
                  <a:srgbClr val="000000"/>
                </a:solidFill>
                <a:ea typeface="Microsoft YaHei" panose="020B0503020204020204" pitchFamily="34" charset="-122"/>
              </a:rPr>
              <a:t>Thanks for attention</a:t>
            </a:r>
            <a:endParaRPr lang="ru-RU" altLang="ru-RU" sz="3600" dirty="0">
              <a:solidFill>
                <a:srgbClr val="000000"/>
              </a:solidFill>
              <a:ea typeface="Microsoft YaHei" panose="020B0503020204020204" pitchFamily="34" charset="-122"/>
            </a:endParaRPr>
          </a:p>
        </p:txBody>
      </p:sp>
      <p:sp>
        <p:nvSpPr>
          <p:cNvPr id="28679" name="Rectangle 7"/>
          <p:cNvSpPr>
            <a:spLocks noChangeArrowheads="1"/>
          </p:cNvSpPr>
          <p:nvPr/>
        </p:nvSpPr>
        <p:spPr bwMode="auto">
          <a:xfrm>
            <a:off x="0" y="4606506"/>
            <a:ext cx="12192000" cy="2251494"/>
          </a:xfrm>
          <a:prstGeom prst="rect">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28680" name="Rectangle 8"/>
          <p:cNvSpPr>
            <a:spLocks noChangeArrowheads="1"/>
          </p:cNvSpPr>
          <p:nvPr/>
        </p:nvSpPr>
        <p:spPr bwMode="auto">
          <a:xfrm>
            <a:off x="0" y="0"/>
            <a:ext cx="12192000" cy="2303253"/>
          </a:xfrm>
          <a:prstGeom prst="rect">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a:xfrm>
            <a:off x="9448800" y="6492875"/>
            <a:ext cx="2743200" cy="365125"/>
          </a:xfrm>
        </p:spPr>
        <p:txBody>
          <a:bodyPr/>
          <a:lstStyle/>
          <a:p>
            <a:pPr>
              <a:defRPr/>
            </a:pPr>
            <a:fld id="{B764DCC6-C654-401C-939F-45C8A5C56142}" type="slidenum">
              <a:rPr lang="ru-RU" sz="2400"/>
              <a:pPr>
                <a:defRPr/>
              </a:pPr>
              <a:t>16</a:t>
            </a:fld>
            <a:endParaRPr lang="ru-RU" sz="2400" dirty="0"/>
          </a:p>
        </p:txBody>
      </p:sp>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Подзаголовок 2"/>
          <p:cNvSpPr txBox="1">
            <a:spLocks/>
          </p:cNvSpPr>
          <p:nvPr/>
        </p:nvSpPr>
        <p:spPr>
          <a:xfrm>
            <a:off x="605535" y="-46169"/>
            <a:ext cx="10000384" cy="574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2000" b="1" dirty="0">
                <a:latin typeface="Arial"/>
                <a:cs typeface="Arial"/>
              </a:rPr>
              <a:t>Почему </a:t>
            </a:r>
            <a:r>
              <a:rPr lang="en-US" sz="2000" b="1" dirty="0">
                <a:latin typeface="Arial"/>
                <a:cs typeface="Arial"/>
              </a:rPr>
              <a:t>TREKIS?</a:t>
            </a:r>
            <a:endParaRPr lang="ru-RU" sz="2000" b="1" dirty="0">
              <a:latin typeface="Arial"/>
              <a:cs typeface="Arial"/>
            </a:endParaRPr>
          </a:p>
        </p:txBody>
      </p:sp>
      <p:sp>
        <p:nvSpPr>
          <p:cNvPr id="14" name="TextBox 13"/>
          <p:cNvSpPr txBox="1"/>
          <p:nvPr/>
        </p:nvSpPr>
        <p:spPr>
          <a:xfrm>
            <a:off x="12348530" y="4696743"/>
            <a:ext cx="2069656" cy="1754326"/>
          </a:xfrm>
          <a:prstGeom prst="rect">
            <a:avLst/>
          </a:prstGeom>
          <a:noFill/>
        </p:spPr>
        <p:txBody>
          <a:bodyPr wrap="square" rtlCol="0">
            <a:spAutoFit/>
          </a:bodyPr>
          <a:lstStyle/>
          <a:p>
            <a:pPr algn="ctr"/>
            <a:r>
              <a:rPr lang="ru-RU" dirty="0"/>
              <a:t>Рис. 5.</a:t>
            </a:r>
            <a:r>
              <a:rPr lang="en-US" dirty="0"/>
              <a:t> </a:t>
            </a:r>
            <a:r>
              <a:rPr lang="ru-RU" dirty="0"/>
              <a:t>Моделирование процесса ионной имплантации</a:t>
            </a:r>
            <a:r>
              <a:rPr lang="en-US" dirty="0"/>
              <a:t>.</a:t>
            </a:r>
            <a:r>
              <a:rPr lang="ru-RU" dirty="0"/>
              <a:t> Характерный вид траекторий ионов.</a:t>
            </a:r>
          </a:p>
        </p:txBody>
      </p:sp>
      <p:sp>
        <p:nvSpPr>
          <p:cNvPr id="15" name="TextBox 14"/>
          <p:cNvSpPr txBox="1"/>
          <p:nvPr/>
        </p:nvSpPr>
        <p:spPr>
          <a:xfrm>
            <a:off x="15043612" y="4930144"/>
            <a:ext cx="2016982" cy="2308324"/>
          </a:xfrm>
          <a:prstGeom prst="rect">
            <a:avLst/>
          </a:prstGeom>
          <a:noFill/>
        </p:spPr>
        <p:txBody>
          <a:bodyPr wrap="square" rtlCol="0">
            <a:spAutoFit/>
          </a:bodyPr>
          <a:lstStyle/>
          <a:p>
            <a:pPr algn="ctr"/>
            <a:r>
              <a:rPr lang="ru-RU" dirty="0"/>
              <a:t>Рис. 6.</a:t>
            </a:r>
            <a:r>
              <a:rPr lang="en-US" dirty="0"/>
              <a:t> </a:t>
            </a:r>
            <a:r>
              <a:rPr lang="ru-RU" dirty="0"/>
              <a:t>Характерная гистограмма количества зарожденных вакансий в зависимости от глубины.</a:t>
            </a:r>
          </a:p>
        </p:txBody>
      </p:sp>
      <p:pic>
        <p:nvPicPr>
          <p:cNvPr id="2" name="Рисунок 1"/>
          <p:cNvPicPr>
            <a:picLocks noChangeAspect="1"/>
          </p:cNvPicPr>
          <p:nvPr/>
        </p:nvPicPr>
        <p:blipFill rotWithShape="1">
          <a:blip r:embed="rId3"/>
          <a:srcRect b="1135"/>
          <a:stretch/>
        </p:blipFill>
        <p:spPr>
          <a:xfrm>
            <a:off x="12441606" y="1213740"/>
            <a:ext cx="1963289" cy="1739687"/>
          </a:xfrm>
          <a:prstGeom prst="rect">
            <a:avLst/>
          </a:prstGeom>
        </p:spPr>
      </p:pic>
      <p:pic>
        <p:nvPicPr>
          <p:cNvPr id="3" name="Рисунок 2"/>
          <p:cNvPicPr>
            <a:picLocks noChangeAspect="1"/>
          </p:cNvPicPr>
          <p:nvPr/>
        </p:nvPicPr>
        <p:blipFill>
          <a:blip r:embed="rId4"/>
          <a:stretch>
            <a:fillRect/>
          </a:stretch>
        </p:blipFill>
        <p:spPr>
          <a:xfrm>
            <a:off x="14647565" y="1148227"/>
            <a:ext cx="2383867" cy="1876614"/>
          </a:xfrm>
          <a:prstGeom prst="rect">
            <a:avLst/>
          </a:prstGeom>
        </p:spPr>
      </p:pic>
      <mc:AlternateContent xmlns:mc="http://schemas.openxmlformats.org/markup-compatibility/2006" xmlns:a14="http://schemas.microsoft.com/office/drawing/2010/main">
        <mc:Choice Requires="a14">
          <p:sp>
            <p:nvSpPr>
              <p:cNvPr id="19" name="Прямоугольник 18"/>
              <p:cNvSpPr/>
              <p:nvPr/>
            </p:nvSpPr>
            <p:spPr>
              <a:xfrm>
                <a:off x="14773406" y="2093946"/>
                <a:ext cx="967696" cy="14002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d>
                            <m:dPr>
                              <m:begChr m:val="["/>
                              <m:endChr m:val="]"/>
                              <m:ctrlPr>
                                <a:rPr lang="ru-RU" i="1">
                                  <a:latin typeface="Cambria Math" panose="02040503050406030204" pitchFamily="18" charset="0"/>
                                </a:rPr>
                              </m:ctrlPr>
                            </m:dPr>
                            <m:e>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e>
                          </m:d>
                        </m:e>
                        <m:sub>
                          <m:r>
                            <a:rPr lang="en-US" b="0" i="1" smtClean="0">
                              <a:latin typeface="Cambria Math" panose="02040503050406030204" pitchFamily="18" charset="0"/>
                            </a:rPr>
                            <m:t>𝑒</m:t>
                          </m:r>
                        </m:sub>
                      </m:sSub>
                      <m:r>
                        <a:rPr lang="en-US" b="0" i="0" smtClean="0">
                          <a:latin typeface="Cambria Math" panose="02040503050406030204" pitchFamily="18" charset="0"/>
                        </a:rPr>
                        <m:t>&gt;</m:t>
                      </m:r>
                      <m:sSub>
                        <m:sSubPr>
                          <m:ctrlPr>
                            <a:rPr lang="ru-RU" i="1">
                              <a:latin typeface="Cambria Math" panose="02040503050406030204" pitchFamily="18" charset="0"/>
                            </a:rPr>
                          </m:ctrlPr>
                        </m:sSubPr>
                        <m:e>
                          <m:d>
                            <m:dPr>
                              <m:begChr m:val="["/>
                              <m:endChr m:val="]"/>
                              <m:ctrlPr>
                                <a:rPr lang="ru-RU" i="1">
                                  <a:latin typeface="Cambria Math" panose="02040503050406030204" pitchFamily="18" charset="0"/>
                                </a:rPr>
                              </m:ctrlPr>
                            </m:dPr>
                            <m:e>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e>
                          </m:d>
                        </m:e>
                        <m:sub>
                          <m:r>
                            <a:rPr lang="ru-RU" i="1">
                              <a:latin typeface="Cambria Math" panose="02040503050406030204" pitchFamily="18" charset="0"/>
                            </a:rPr>
                            <m:t>𝑛</m:t>
                          </m:r>
                        </m:sub>
                      </m:sSub>
                    </m:oMath>
                  </m:oMathPara>
                </a14:m>
                <a:endParaRPr lang="ru-RU"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14773406" y="2093946"/>
                <a:ext cx="967696" cy="1400255"/>
              </a:xfrm>
              <a:prstGeom prst="rect">
                <a:avLst/>
              </a:prstGeom>
              <a:blipFill rotWithShape="1">
                <a:blip r:embed="rId5"/>
                <a:stretch>
                  <a:fillRect/>
                </a:stretch>
              </a:blipFill>
            </p:spPr>
            <p:txBody>
              <a:bodyPr/>
              <a:lstStyle/>
              <a:p>
                <a:r>
                  <a:rPr lang="ru-RU">
                    <a:noFill/>
                  </a:rPr>
                  <a:t> </a:t>
                </a:r>
              </a:p>
            </p:txBody>
          </p:sp>
        </mc:Fallback>
      </mc:AlternateContent>
      <p:cxnSp>
        <p:nvCxnSpPr>
          <p:cNvPr id="22" name="Прямая соединительная линия 21"/>
          <p:cNvCxnSpPr/>
          <p:nvPr/>
        </p:nvCxnSpPr>
        <p:spPr>
          <a:xfrm flipH="1">
            <a:off x="16464950" y="2003589"/>
            <a:ext cx="498" cy="152269"/>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3" name="Прямоугольник 22"/>
              <p:cNvSpPr/>
              <p:nvPr/>
            </p:nvSpPr>
            <p:spPr>
              <a:xfrm>
                <a:off x="16781788" y="1622362"/>
                <a:ext cx="967696" cy="14002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d>
                            <m:dPr>
                              <m:begChr m:val="["/>
                              <m:endChr m:val="]"/>
                              <m:ctrlPr>
                                <a:rPr lang="ru-RU" i="1">
                                  <a:latin typeface="Cambria Math" panose="02040503050406030204" pitchFamily="18" charset="0"/>
                                </a:rPr>
                              </m:ctrlPr>
                            </m:dPr>
                            <m:e>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e>
                          </m:d>
                        </m:e>
                        <m:sub>
                          <m:r>
                            <a:rPr lang="en-US" b="0" i="1" smtClean="0">
                              <a:latin typeface="Cambria Math" panose="02040503050406030204" pitchFamily="18" charset="0"/>
                            </a:rPr>
                            <m:t>𝑒</m:t>
                          </m:r>
                        </m:sub>
                      </m:sSub>
                      <m:r>
                        <a:rPr lang="en-US" b="0" i="0" smtClean="0">
                          <a:latin typeface="Cambria Math" panose="02040503050406030204" pitchFamily="18" charset="0"/>
                        </a:rPr>
                        <m:t>&lt;</m:t>
                      </m:r>
                      <m:sSub>
                        <m:sSubPr>
                          <m:ctrlPr>
                            <a:rPr lang="ru-RU" i="1">
                              <a:latin typeface="Cambria Math" panose="02040503050406030204" pitchFamily="18" charset="0"/>
                            </a:rPr>
                          </m:ctrlPr>
                        </m:sSubPr>
                        <m:e>
                          <m:d>
                            <m:dPr>
                              <m:begChr m:val="["/>
                              <m:endChr m:val="]"/>
                              <m:ctrlPr>
                                <a:rPr lang="ru-RU" i="1">
                                  <a:latin typeface="Cambria Math" panose="02040503050406030204" pitchFamily="18" charset="0"/>
                                </a:rPr>
                              </m:ctrlPr>
                            </m:dPr>
                            <m:e>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e>
                          </m:d>
                        </m:e>
                        <m:sub>
                          <m:r>
                            <a:rPr lang="ru-RU" i="1">
                              <a:latin typeface="Cambria Math" panose="02040503050406030204" pitchFamily="18" charset="0"/>
                            </a:rPr>
                            <m:t>𝑛</m:t>
                          </m:r>
                        </m:sub>
                      </m:sSub>
                    </m:oMath>
                  </m:oMathPara>
                </a14:m>
                <a:endParaRPr lang="ru-RU" dirty="0"/>
              </a:p>
            </p:txBody>
          </p:sp>
        </mc:Choice>
        <mc:Fallback xmlns="">
          <p:sp>
            <p:nvSpPr>
              <p:cNvPr id="23" name="Прямоугольник 22"/>
              <p:cNvSpPr>
                <a:spLocks noRot="1" noChangeAspect="1" noMove="1" noResize="1" noEditPoints="1" noAdjustHandles="1" noChangeArrowheads="1" noChangeShapeType="1" noTextEdit="1"/>
              </p:cNvSpPr>
              <p:nvPr/>
            </p:nvSpPr>
            <p:spPr>
              <a:xfrm>
                <a:off x="16781788" y="1622362"/>
                <a:ext cx="967696" cy="1400255"/>
              </a:xfrm>
              <a:prstGeom prst="rect">
                <a:avLst/>
              </a:prstGeom>
              <a:blipFill rotWithShape="1">
                <a:blip r:embed="rId6"/>
                <a:stretch>
                  <a:fillRect/>
                </a:stretch>
              </a:blipFill>
            </p:spPr>
            <p:txBody>
              <a:bodyPr/>
              <a:lstStyle/>
              <a:p>
                <a:r>
                  <a:rPr lang="ru-RU">
                    <a:noFill/>
                  </a:rPr>
                  <a:t> </a:t>
                </a:r>
              </a:p>
            </p:txBody>
          </p:sp>
        </mc:Fallback>
      </mc:AlternateContent>
      <p:sp>
        <p:nvSpPr>
          <p:cNvPr id="4" name="Прямоугольник 3"/>
          <p:cNvSpPr/>
          <p:nvPr/>
        </p:nvSpPr>
        <p:spPr>
          <a:xfrm>
            <a:off x="149072" y="2942775"/>
            <a:ext cx="3146730" cy="338554"/>
          </a:xfrm>
          <a:prstGeom prst="rect">
            <a:avLst/>
          </a:prstGeom>
        </p:spPr>
        <p:txBody>
          <a:bodyPr wrap="square">
            <a:spAutoFit/>
          </a:bodyPr>
          <a:lstStyle/>
          <a:p>
            <a:r>
              <a:rPr lang="en-US" sz="1600" dirty="0">
                <a:latin typeface="+mn-lt"/>
              </a:rPr>
              <a:t>X, </a:t>
            </a:r>
            <a:r>
              <a:rPr lang="el-GR" sz="1600" dirty="0">
                <a:latin typeface="+mn-lt"/>
                <a:ea typeface="Cambria Math" panose="02040503050406030204" pitchFamily="18" charset="0"/>
              </a:rPr>
              <a:t>ρ</a:t>
            </a:r>
            <a:r>
              <a:rPr lang="en-US" sz="1600" dirty="0">
                <a:latin typeface="+mn-lt"/>
                <a:ea typeface="Cambria Math" panose="02040503050406030204" pitchFamily="18" charset="0"/>
              </a:rPr>
              <a:t>[X], E</a:t>
            </a:r>
            <a:r>
              <a:rPr lang="en-US" sz="1600" baseline="-25000" dirty="0">
                <a:latin typeface="+mn-lt"/>
                <a:ea typeface="Cambria Math" panose="02040503050406030204" pitchFamily="18" charset="0"/>
              </a:rPr>
              <a:t>d</a:t>
            </a:r>
            <a:r>
              <a:rPr lang="ru-RU" sz="1600" baseline="-25000" dirty="0">
                <a:latin typeface="+mn-lt"/>
                <a:ea typeface="Cambria Math" panose="02040503050406030204" pitchFamily="18" charset="0"/>
              </a:rPr>
              <a:t> </a:t>
            </a:r>
            <a:r>
              <a:rPr lang="ru-RU" sz="1600" dirty="0">
                <a:latin typeface="+mn-lt"/>
                <a:ea typeface="Cambria Math" panose="02040503050406030204" pitchFamily="18" charset="0"/>
              </a:rPr>
              <a:t>– начальные параметры</a:t>
            </a:r>
            <a:r>
              <a:rPr lang="en-US" sz="1600" dirty="0">
                <a:latin typeface="+mn-lt"/>
                <a:ea typeface="Cambria Math" panose="02040503050406030204" pitchFamily="18" charset="0"/>
              </a:rPr>
              <a:t>  </a:t>
            </a:r>
            <a:endParaRPr lang="ru-RU" sz="1600" dirty="0">
              <a:latin typeface="+mn-lt"/>
            </a:endParaRPr>
          </a:p>
        </p:txBody>
      </p:sp>
      <p:sp>
        <p:nvSpPr>
          <p:cNvPr id="28" name="Прямоугольник 27"/>
          <p:cNvSpPr/>
          <p:nvPr/>
        </p:nvSpPr>
        <p:spPr>
          <a:xfrm>
            <a:off x="1420414" y="2403495"/>
            <a:ext cx="7746101" cy="338554"/>
          </a:xfrm>
          <a:prstGeom prst="rect">
            <a:avLst/>
          </a:prstGeom>
        </p:spPr>
        <p:txBody>
          <a:bodyPr wrap="square">
            <a:spAutoFit/>
          </a:bodyPr>
          <a:lstStyle/>
          <a:p>
            <a:pPr algn="ctr"/>
            <a:r>
              <a:rPr lang="ru-RU" sz="1600" b="1" dirty="0"/>
              <a:t>Метод Монте-Карло </a:t>
            </a:r>
            <a:r>
              <a:rPr lang="ru-RU" sz="1600" dirty="0"/>
              <a:t>- взаимодействие иона с атомом – случайное событие</a:t>
            </a:r>
          </a:p>
        </p:txBody>
      </p:sp>
      <p:sp>
        <p:nvSpPr>
          <p:cNvPr id="30" name="Прямоугольник 29"/>
          <p:cNvSpPr/>
          <p:nvPr/>
        </p:nvSpPr>
        <p:spPr>
          <a:xfrm>
            <a:off x="149072" y="3239885"/>
            <a:ext cx="2542684" cy="338554"/>
          </a:xfrm>
          <a:prstGeom prst="rect">
            <a:avLst/>
          </a:prstGeom>
        </p:spPr>
        <p:txBody>
          <a:bodyPr wrap="none">
            <a:spAutoFit/>
          </a:bodyPr>
          <a:lstStyle/>
          <a:p>
            <a:r>
              <a:rPr lang="en-US" sz="1600" dirty="0"/>
              <a:t>P, </a:t>
            </a:r>
            <a:r>
              <a:rPr lang="en-US" sz="1600" dirty="0">
                <a:latin typeface="Cambria Math" panose="02040503050406030204" pitchFamily="18" charset="0"/>
                <a:ea typeface="Cambria Math" panose="02040503050406030204" pitchFamily="18" charset="0"/>
              </a:rPr>
              <a:t>𝛳 </a:t>
            </a:r>
            <a:r>
              <a:rPr lang="ru-RU" sz="1600" dirty="0"/>
              <a:t>– случайные величины</a:t>
            </a:r>
          </a:p>
        </p:txBody>
      </p:sp>
      <p:cxnSp>
        <p:nvCxnSpPr>
          <p:cNvPr id="33" name="Прямая со стрелкой 32"/>
          <p:cNvCxnSpPr>
            <a:cxnSpLocks/>
          </p:cNvCxnSpPr>
          <p:nvPr/>
        </p:nvCxnSpPr>
        <p:spPr>
          <a:xfrm flipH="1">
            <a:off x="1060153" y="5046488"/>
            <a:ext cx="144548" cy="14327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1" name="Прямоугольник 30"/>
              <p:cNvSpPr/>
              <p:nvPr/>
            </p:nvSpPr>
            <p:spPr>
              <a:xfrm>
                <a:off x="149072" y="3501578"/>
                <a:ext cx="2186304" cy="338554"/>
              </a:xfrm>
              <a:prstGeom prst="rect">
                <a:avLst/>
              </a:prstGeom>
            </p:spPr>
            <p:txBody>
              <a:bodyPr wrap="none">
                <a:spAutoFit/>
              </a:bodyPr>
              <a:lstStyle/>
              <a:p>
                <a14:m>
                  <m:oMath xmlns:m="http://schemas.openxmlformats.org/officeDocument/2006/math">
                    <m:r>
                      <a:rPr lang="ru-RU" sz="1600" i="1" smtClean="0">
                        <a:latin typeface="Cambria Math" panose="02040503050406030204" pitchFamily="18" charset="0"/>
                      </a:rPr>
                      <m:t>𝜎</m:t>
                    </m:r>
                    <m:r>
                      <a:rPr lang="ru-RU" sz="1600" b="0" i="1" smtClean="0">
                        <a:latin typeface="Cambria Math" panose="02040503050406030204" pitchFamily="18" charset="0"/>
                      </a:rPr>
                      <m:t>(</m:t>
                    </m:r>
                    <m:r>
                      <m:rPr>
                        <m:sty m:val="p"/>
                      </m:rPr>
                      <a:rPr lang="en-US" sz="1600" b="0" i="0" smtClean="0">
                        <a:latin typeface="Cambria Math" panose="02040503050406030204" pitchFamily="18" charset="0"/>
                      </a:rPr>
                      <m:t>E</m:t>
                    </m:r>
                    <m:r>
                      <a:rPr lang="en-US" sz="1600" b="0" i="0" smtClean="0">
                        <a:latin typeface="Cambria Math" panose="02040503050406030204" pitchFamily="18" charset="0"/>
                      </a:rPr>
                      <m:t>)=</m:t>
                    </m:r>
                    <m:sSub>
                      <m:sSubPr>
                        <m:ctrlPr>
                          <a:rPr lang="ru-RU" sz="1600" i="1">
                            <a:latin typeface="Cambria Math" panose="02040503050406030204" pitchFamily="18" charset="0"/>
                          </a:rPr>
                        </m:ctrlPr>
                      </m:sSubPr>
                      <m:e>
                        <m:r>
                          <a:rPr lang="ru-RU" sz="1600" i="1">
                            <a:latin typeface="Cambria Math" panose="02040503050406030204" pitchFamily="18" charset="0"/>
                          </a:rPr>
                          <m:t>𝜎</m:t>
                        </m:r>
                      </m:e>
                      <m:sub>
                        <m:r>
                          <a:rPr lang="ru-RU" sz="1600" i="1">
                            <a:latin typeface="Cambria Math" panose="02040503050406030204" pitchFamily="18" charset="0"/>
                          </a:rPr>
                          <m:t>𝑒</m:t>
                        </m:r>
                      </m:sub>
                    </m:sSub>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latin typeface="Cambria Math" panose="02040503050406030204" pitchFamily="18" charset="0"/>
                      </a:rPr>
                      <m:t>)</m:t>
                    </m:r>
                    <m:r>
                      <a:rPr lang="ru-RU" sz="1600" i="0">
                        <a:latin typeface="Cambria Math" panose="02040503050406030204" pitchFamily="18" charset="0"/>
                      </a:rPr>
                      <m:t>+</m:t>
                    </m:r>
                    <m:sSub>
                      <m:sSubPr>
                        <m:ctrlPr>
                          <a:rPr lang="ru-RU" sz="1600" i="1">
                            <a:latin typeface="Cambria Math" panose="02040503050406030204" pitchFamily="18" charset="0"/>
                          </a:rPr>
                        </m:ctrlPr>
                      </m:sSubPr>
                      <m:e>
                        <m:r>
                          <a:rPr lang="ru-RU" sz="1600" i="1">
                            <a:latin typeface="Cambria Math" panose="02040503050406030204" pitchFamily="18" charset="0"/>
                          </a:rPr>
                          <m:t>𝜎</m:t>
                        </m:r>
                      </m:e>
                      <m:sub>
                        <m:r>
                          <a:rPr lang="ru-RU" sz="1600" i="1">
                            <a:latin typeface="Cambria Math" panose="02040503050406030204" pitchFamily="18" charset="0"/>
                          </a:rPr>
                          <m:t>𝑛</m:t>
                        </m:r>
                      </m:sub>
                    </m:sSub>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latin typeface="Cambria Math" panose="02040503050406030204" pitchFamily="18" charset="0"/>
                      </a:rPr>
                      <m:t>)</m:t>
                    </m:r>
                  </m:oMath>
                </a14:m>
                <a:r>
                  <a:rPr lang="ru-RU" sz="1600" dirty="0"/>
                  <a:t> </a:t>
                </a:r>
              </a:p>
            </p:txBody>
          </p:sp>
        </mc:Choice>
        <mc:Fallback xmlns="">
          <p:sp>
            <p:nvSpPr>
              <p:cNvPr id="31" name="Прямоугольник 30"/>
              <p:cNvSpPr>
                <a:spLocks noRot="1" noChangeAspect="1" noMove="1" noResize="1" noEditPoints="1" noAdjustHandles="1" noChangeArrowheads="1" noChangeShapeType="1" noTextEdit="1"/>
              </p:cNvSpPr>
              <p:nvPr/>
            </p:nvSpPr>
            <p:spPr>
              <a:xfrm>
                <a:off x="149072" y="3501578"/>
                <a:ext cx="2186304" cy="338554"/>
              </a:xfrm>
              <a:prstGeom prst="rect">
                <a:avLst/>
              </a:prstGeom>
              <a:blipFill>
                <a:blip r:embed="rId7"/>
                <a:stretch>
                  <a:fillRect t="-5357" r="-836" b="-2142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Прямоугольник 34"/>
              <p:cNvSpPr/>
              <p:nvPr/>
            </p:nvSpPr>
            <p:spPr>
              <a:xfrm>
                <a:off x="1066768" y="4336533"/>
                <a:ext cx="2255617" cy="7462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r>
                        <a:rPr lang="ru-RU" i="0">
                          <a:latin typeface="Cambria Math" panose="02040503050406030204" pitchFamily="18" charset="0"/>
                        </a:rPr>
                        <m:t>=</m:t>
                      </m:r>
                      <m:sSub>
                        <m:sSubPr>
                          <m:ctrlPr>
                            <a:rPr lang="ru-RU" i="1">
                              <a:latin typeface="Cambria Math" panose="02040503050406030204" pitchFamily="18" charset="0"/>
                            </a:rPr>
                          </m:ctrlPr>
                        </m:sSubPr>
                        <m:e>
                          <m:d>
                            <m:dPr>
                              <m:begChr m:val="["/>
                              <m:endChr m:val="]"/>
                              <m:ctrlPr>
                                <a:rPr lang="ru-RU" i="1">
                                  <a:latin typeface="Cambria Math" panose="02040503050406030204" pitchFamily="18" charset="0"/>
                                </a:rPr>
                              </m:ctrlPr>
                            </m:dPr>
                            <m:e>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e>
                          </m:d>
                        </m:e>
                        <m:sub>
                          <m:r>
                            <a:rPr lang="ru-RU" i="1">
                              <a:latin typeface="Cambria Math" panose="02040503050406030204" pitchFamily="18" charset="0"/>
                            </a:rPr>
                            <m:t>𝑛</m:t>
                          </m:r>
                        </m:sub>
                      </m:sSub>
                      <m:r>
                        <a:rPr lang="ru-RU" i="0">
                          <a:latin typeface="Cambria Math" panose="02040503050406030204" pitchFamily="18" charset="0"/>
                        </a:rPr>
                        <m:t>+</m:t>
                      </m:r>
                      <m:sSub>
                        <m:sSubPr>
                          <m:ctrlPr>
                            <a:rPr lang="ru-RU" i="1">
                              <a:latin typeface="Cambria Math" panose="02040503050406030204" pitchFamily="18" charset="0"/>
                            </a:rPr>
                          </m:ctrlPr>
                        </m:sSubPr>
                        <m:e>
                          <m:d>
                            <m:dPr>
                              <m:begChr m:val="["/>
                              <m:endChr m:val="]"/>
                              <m:ctrlPr>
                                <a:rPr lang="ru-RU" i="1">
                                  <a:latin typeface="Cambria Math" panose="02040503050406030204" pitchFamily="18" charset="0"/>
                                </a:rPr>
                              </m:ctrlPr>
                            </m:dPr>
                            <m:e>
                              <m:f>
                                <m:fPr>
                                  <m:ctrlPr>
                                    <a:rPr lang="ru-RU" i="1">
                                      <a:latin typeface="Cambria Math" panose="02040503050406030204" pitchFamily="18" charset="0"/>
                                    </a:rPr>
                                  </m:ctrlPr>
                                </m:fPr>
                                <m:num>
                                  <m:r>
                                    <a:rPr lang="ru-RU" i="1">
                                      <a:latin typeface="Cambria Math" panose="02040503050406030204" pitchFamily="18" charset="0"/>
                                    </a:rPr>
                                    <m:t>𝑑𝐸</m:t>
                                  </m:r>
                                </m:num>
                                <m:den>
                                  <m:r>
                                    <a:rPr lang="ru-RU" i="1">
                                      <a:latin typeface="Cambria Math" panose="02040503050406030204" pitchFamily="18" charset="0"/>
                                    </a:rPr>
                                    <m:t>𝑑𝑥</m:t>
                                  </m:r>
                                </m:den>
                              </m:f>
                            </m:e>
                          </m:d>
                        </m:e>
                        <m:sub>
                          <m:r>
                            <a:rPr lang="ru-RU" i="1">
                              <a:latin typeface="Cambria Math" panose="02040503050406030204" pitchFamily="18" charset="0"/>
                            </a:rPr>
                            <m:t>𝑒</m:t>
                          </m:r>
                        </m:sub>
                      </m:sSub>
                    </m:oMath>
                  </m:oMathPara>
                </a14:m>
                <a:endParaRPr lang="ru-RU" dirty="0"/>
              </a:p>
            </p:txBody>
          </p:sp>
        </mc:Choice>
        <mc:Fallback xmlns="">
          <p:sp>
            <p:nvSpPr>
              <p:cNvPr id="35" name="Прямоугольник 34"/>
              <p:cNvSpPr>
                <a:spLocks noRot="1" noChangeAspect="1" noMove="1" noResize="1" noEditPoints="1" noAdjustHandles="1" noChangeArrowheads="1" noChangeShapeType="1" noTextEdit="1"/>
              </p:cNvSpPr>
              <p:nvPr/>
            </p:nvSpPr>
            <p:spPr>
              <a:xfrm>
                <a:off x="1066768" y="4336533"/>
                <a:ext cx="2255617" cy="746295"/>
              </a:xfrm>
              <a:prstGeom prst="rect">
                <a:avLst/>
              </a:prstGeom>
              <a:blipFill>
                <a:blip r:embed="rId8"/>
                <a:stretch>
                  <a:fillRect/>
                </a:stretch>
              </a:blipFill>
            </p:spPr>
            <p:txBody>
              <a:bodyPr/>
              <a:lstStyle/>
              <a:p>
                <a:r>
                  <a:rPr lang="ru-RU">
                    <a:noFill/>
                  </a:rPr>
                  <a:t> </a:t>
                </a:r>
              </a:p>
            </p:txBody>
          </p:sp>
        </mc:Fallback>
      </mc:AlternateContent>
      <p:sp>
        <p:nvSpPr>
          <p:cNvPr id="34" name="Прямоугольник 33"/>
          <p:cNvSpPr/>
          <p:nvPr/>
        </p:nvSpPr>
        <p:spPr>
          <a:xfrm>
            <a:off x="612435" y="5205668"/>
            <a:ext cx="835934"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E</a:t>
            </a:r>
            <a:r>
              <a:rPr lang="en-US" baseline="-25000" dirty="0">
                <a:latin typeface="Cambria Math" panose="02040503050406030204" pitchFamily="18" charset="0"/>
                <a:ea typeface="Cambria Math" panose="02040503050406030204" pitchFamily="18" charset="0"/>
              </a:rPr>
              <a:t>i </a:t>
            </a:r>
            <a:r>
              <a:rPr lang="en-US" dirty="0">
                <a:latin typeface="Cambria Math" panose="02040503050406030204" pitchFamily="18" charset="0"/>
                <a:ea typeface="Cambria Math" panose="02040503050406030204" pitchFamily="18" charset="0"/>
              </a:rPr>
              <a:t>&gt; E</a:t>
            </a:r>
            <a:r>
              <a:rPr lang="en-US" baseline="-25000" dirty="0">
                <a:latin typeface="Cambria Math" panose="02040503050406030204" pitchFamily="18" charset="0"/>
                <a:ea typeface="Cambria Math" panose="02040503050406030204" pitchFamily="18" charset="0"/>
              </a:rPr>
              <a:t>d</a:t>
            </a:r>
            <a:endParaRPr lang="ru-RU" dirty="0"/>
          </a:p>
        </p:txBody>
      </p:sp>
      <p:sp>
        <p:nvSpPr>
          <p:cNvPr id="39" name="Прямоугольник 38"/>
          <p:cNvSpPr/>
          <p:nvPr/>
        </p:nvSpPr>
        <p:spPr>
          <a:xfrm>
            <a:off x="1742182" y="5205668"/>
            <a:ext cx="835934" cy="369332"/>
          </a:xfrm>
          <a:prstGeom prst="rect">
            <a:avLst/>
          </a:prstGeom>
        </p:spPr>
        <p:txBody>
          <a:bodyPr wrap="none">
            <a:spAutoFit/>
          </a:bodyPr>
          <a:lstStyle/>
          <a:p>
            <a:r>
              <a:rPr lang="en-US" dirty="0" err="1">
                <a:latin typeface="Cambria Math" panose="02040503050406030204" pitchFamily="18" charset="0"/>
                <a:ea typeface="Cambria Math" panose="02040503050406030204" pitchFamily="18" charset="0"/>
              </a:rPr>
              <a:t>E</a:t>
            </a:r>
            <a:r>
              <a:rPr lang="en-US" baseline="-25000" dirty="0" err="1">
                <a:latin typeface="Cambria Math" panose="02040503050406030204" pitchFamily="18" charset="0"/>
                <a:ea typeface="Cambria Math" panose="02040503050406030204" pitchFamily="18" charset="0"/>
              </a:rPr>
              <a:t>i</a:t>
            </a:r>
            <a:r>
              <a:rPr lang="en-US" baseline="-25000" dirty="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 E</a:t>
            </a:r>
            <a:r>
              <a:rPr lang="en-US" baseline="-25000" dirty="0">
                <a:latin typeface="Cambria Math" panose="02040503050406030204" pitchFamily="18" charset="0"/>
                <a:ea typeface="Cambria Math" panose="02040503050406030204" pitchFamily="18" charset="0"/>
              </a:rPr>
              <a:t>d</a:t>
            </a:r>
            <a:endParaRPr lang="ru-RU" dirty="0"/>
          </a:p>
        </p:txBody>
      </p:sp>
      <p:sp>
        <p:nvSpPr>
          <p:cNvPr id="40" name="Прямоугольник 39"/>
          <p:cNvSpPr/>
          <p:nvPr/>
        </p:nvSpPr>
        <p:spPr>
          <a:xfrm>
            <a:off x="2855366" y="5205668"/>
            <a:ext cx="869597"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E</a:t>
            </a:r>
            <a:r>
              <a:rPr lang="en-US" baseline="-25000" dirty="0">
                <a:latin typeface="Cambria Math" panose="02040503050406030204" pitchFamily="18" charset="0"/>
                <a:ea typeface="Cambria Math" panose="02040503050406030204" pitchFamily="18" charset="0"/>
              </a:rPr>
              <a:t>i </a:t>
            </a:r>
            <a:r>
              <a:rPr lang="ru-RU" baseline="-25000" dirty="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&lt; E</a:t>
            </a:r>
            <a:r>
              <a:rPr lang="en-US" baseline="-25000" dirty="0">
                <a:latin typeface="Cambria Math" panose="02040503050406030204" pitchFamily="18" charset="0"/>
                <a:ea typeface="Cambria Math" panose="02040503050406030204" pitchFamily="18" charset="0"/>
              </a:rPr>
              <a:t>d</a:t>
            </a:r>
            <a:endParaRPr lang="ru-RU" dirty="0"/>
          </a:p>
        </p:txBody>
      </p:sp>
      <p:cxnSp>
        <p:nvCxnSpPr>
          <p:cNvPr id="41" name="Прямая со стрелкой 40"/>
          <p:cNvCxnSpPr>
            <a:cxnSpLocks/>
            <a:endCxn id="39" idx="0"/>
          </p:cNvCxnSpPr>
          <p:nvPr/>
        </p:nvCxnSpPr>
        <p:spPr>
          <a:xfrm>
            <a:off x="2160149" y="5046488"/>
            <a:ext cx="0" cy="15918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3" name="Прямая со стрелкой 42"/>
          <p:cNvCxnSpPr>
            <a:cxnSpLocks/>
            <a:endCxn id="40" idx="0"/>
          </p:cNvCxnSpPr>
          <p:nvPr/>
        </p:nvCxnSpPr>
        <p:spPr>
          <a:xfrm>
            <a:off x="3203542" y="5046488"/>
            <a:ext cx="86623" cy="15918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4" name="Прямоугольник 43"/>
          <p:cNvSpPr/>
          <p:nvPr/>
        </p:nvSpPr>
        <p:spPr>
          <a:xfrm>
            <a:off x="-129273" y="2609157"/>
            <a:ext cx="4554718" cy="400110"/>
          </a:xfrm>
          <a:prstGeom prst="rect">
            <a:avLst/>
          </a:prstGeom>
        </p:spPr>
        <p:txBody>
          <a:bodyPr wrap="square">
            <a:spAutoFit/>
          </a:bodyPr>
          <a:lstStyle/>
          <a:p>
            <a:pPr algn="ctr"/>
            <a:r>
              <a:rPr lang="en-US" sz="2000" b="1" dirty="0"/>
              <a:t>TRIM &amp; SRIM –</a:t>
            </a:r>
            <a:r>
              <a:rPr lang="ru-RU" sz="2000" b="1" dirty="0"/>
              <a:t> </a:t>
            </a:r>
            <a:r>
              <a:rPr lang="ru-RU" b="1" dirty="0"/>
              <a:t>бинарные столкновения</a:t>
            </a:r>
            <a:endParaRPr lang="en-US" b="1" dirty="0"/>
          </a:p>
        </p:txBody>
      </p:sp>
      <p:cxnSp>
        <p:nvCxnSpPr>
          <p:cNvPr id="6" name="Прямая соединительная линия 5">
            <a:extLst>
              <a:ext uri="{FF2B5EF4-FFF2-40B4-BE49-F238E27FC236}">
                <a16:creationId xmlns:a16="http://schemas.microsoft.com/office/drawing/2014/main" id="{78785E18-8856-335B-636A-8CE2B25502CD}"/>
              </a:ext>
            </a:extLst>
          </p:cNvPr>
          <p:cNvCxnSpPr>
            <a:cxnSpLocks/>
          </p:cNvCxnSpPr>
          <p:nvPr/>
        </p:nvCxnSpPr>
        <p:spPr>
          <a:xfrm>
            <a:off x="635386" y="5594015"/>
            <a:ext cx="1858435" cy="0"/>
          </a:xfrm>
          <a:prstGeom prst="line">
            <a:avLst/>
          </a:prstGeom>
        </p:spPr>
        <p:style>
          <a:lnRef idx="3">
            <a:schemeClr val="dk1"/>
          </a:lnRef>
          <a:fillRef idx="0">
            <a:schemeClr val="dk1"/>
          </a:fillRef>
          <a:effectRef idx="2">
            <a:schemeClr val="dk1"/>
          </a:effectRef>
          <a:fontRef idx="minor">
            <a:schemeClr val="tx1"/>
          </a:fontRef>
        </p:style>
      </p:cxnSp>
      <p:cxnSp>
        <p:nvCxnSpPr>
          <p:cNvPr id="7" name="Прямая соединительная линия 6">
            <a:extLst>
              <a:ext uri="{FF2B5EF4-FFF2-40B4-BE49-F238E27FC236}">
                <a16:creationId xmlns:a16="http://schemas.microsoft.com/office/drawing/2014/main" id="{C50BA699-B794-2F69-1CD6-1A0E61078BCE}"/>
              </a:ext>
            </a:extLst>
          </p:cNvPr>
          <p:cNvCxnSpPr>
            <a:cxnSpLocks/>
          </p:cNvCxnSpPr>
          <p:nvPr/>
        </p:nvCxnSpPr>
        <p:spPr>
          <a:xfrm flipH="1">
            <a:off x="373770" y="4812714"/>
            <a:ext cx="9625" cy="896796"/>
          </a:xfrm>
          <a:prstGeom prst="line">
            <a:avLst/>
          </a:prstGeom>
        </p:spPr>
        <p:style>
          <a:lnRef idx="3">
            <a:schemeClr val="dk1"/>
          </a:lnRef>
          <a:fillRef idx="0">
            <a:schemeClr val="dk1"/>
          </a:fillRef>
          <a:effectRef idx="2">
            <a:schemeClr val="dk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433FEA07-ED09-5719-B7D1-DBA38721FB6E}"/>
              </a:ext>
            </a:extLst>
          </p:cNvPr>
          <p:cNvCxnSpPr>
            <a:cxnSpLocks/>
          </p:cNvCxnSpPr>
          <p:nvPr/>
        </p:nvCxnSpPr>
        <p:spPr>
          <a:xfrm flipH="1">
            <a:off x="373770" y="5709510"/>
            <a:ext cx="1168857" cy="0"/>
          </a:xfrm>
          <a:prstGeom prst="line">
            <a:avLst/>
          </a:prstGeom>
        </p:spPr>
        <p:style>
          <a:lnRef idx="3">
            <a:schemeClr val="dk1"/>
          </a:lnRef>
          <a:fillRef idx="0">
            <a:schemeClr val="dk1"/>
          </a:fillRef>
          <a:effectRef idx="2">
            <a:schemeClr val="dk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398FC8D8-7C3B-3BDD-7692-A40345C97980}"/>
              </a:ext>
            </a:extLst>
          </p:cNvPr>
          <p:cNvCxnSpPr>
            <a:cxnSpLocks/>
          </p:cNvCxnSpPr>
          <p:nvPr/>
        </p:nvCxnSpPr>
        <p:spPr>
          <a:xfrm flipH="1">
            <a:off x="1538709" y="5594015"/>
            <a:ext cx="13543" cy="115495"/>
          </a:xfrm>
          <a:prstGeom prst="line">
            <a:avLst/>
          </a:prstGeom>
        </p:spPr>
        <p:style>
          <a:lnRef idx="3">
            <a:schemeClr val="dk1"/>
          </a:lnRef>
          <a:fillRef idx="0">
            <a:schemeClr val="dk1"/>
          </a:fillRef>
          <a:effectRef idx="2">
            <a:schemeClr val="dk1"/>
          </a:effectRef>
          <a:fontRef idx="minor">
            <a:schemeClr val="tx1"/>
          </a:fontRef>
        </p:style>
      </p:cxnSp>
      <p:cxnSp>
        <p:nvCxnSpPr>
          <p:cNvPr id="29" name="Прямая со стрелкой 28">
            <a:extLst>
              <a:ext uri="{FF2B5EF4-FFF2-40B4-BE49-F238E27FC236}">
                <a16:creationId xmlns:a16="http://schemas.microsoft.com/office/drawing/2014/main" id="{952A1C1F-B2E3-9EA1-C7D5-960B0C6A0779}"/>
              </a:ext>
            </a:extLst>
          </p:cNvPr>
          <p:cNvCxnSpPr>
            <a:cxnSpLocks/>
          </p:cNvCxnSpPr>
          <p:nvPr/>
        </p:nvCxnSpPr>
        <p:spPr>
          <a:xfrm>
            <a:off x="373770" y="4822339"/>
            <a:ext cx="5844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58A7D559-D681-6DE5-0697-CD0264DC4696}"/>
              </a:ext>
            </a:extLst>
          </p:cNvPr>
          <p:cNvCxnSpPr>
            <a:cxnSpLocks/>
          </p:cNvCxnSpPr>
          <p:nvPr/>
        </p:nvCxnSpPr>
        <p:spPr>
          <a:xfrm>
            <a:off x="2871656" y="5594015"/>
            <a:ext cx="853307" cy="0"/>
          </a:xfrm>
          <a:prstGeom prst="line">
            <a:avLst/>
          </a:prstGeom>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0431CC1B-4B67-B324-976B-B155618F7CDD}"/>
              </a:ext>
            </a:extLst>
          </p:cNvPr>
          <p:cNvSpPr txBox="1"/>
          <p:nvPr/>
        </p:nvSpPr>
        <p:spPr>
          <a:xfrm>
            <a:off x="3047737" y="5524844"/>
            <a:ext cx="542390" cy="369332"/>
          </a:xfrm>
          <a:prstGeom prst="rect">
            <a:avLst/>
          </a:prstGeom>
          <a:noFill/>
        </p:spPr>
        <p:txBody>
          <a:bodyPr wrap="square">
            <a:spAutoFit/>
          </a:bodyPr>
          <a:lstStyle/>
          <a:p>
            <a:r>
              <a:rPr lang="en-US" sz="1800" dirty="0">
                <a:latin typeface="+mn-lt"/>
                <a:ea typeface="Cambria Math" panose="02040503050406030204" pitchFamily="18" charset="0"/>
              </a:rPr>
              <a:t>end</a:t>
            </a:r>
            <a:endParaRPr lang="ru-RU" dirty="0"/>
          </a:p>
        </p:txBody>
      </p:sp>
      <p:sp>
        <p:nvSpPr>
          <p:cNvPr id="10" name="TextBox 9">
            <a:extLst>
              <a:ext uri="{FF2B5EF4-FFF2-40B4-BE49-F238E27FC236}">
                <a16:creationId xmlns:a16="http://schemas.microsoft.com/office/drawing/2014/main" id="{10C59003-95B2-85B1-AAA1-BC8BD3AAE24F}"/>
              </a:ext>
            </a:extLst>
          </p:cNvPr>
          <p:cNvSpPr txBox="1"/>
          <p:nvPr/>
        </p:nvSpPr>
        <p:spPr>
          <a:xfrm>
            <a:off x="204644" y="6651866"/>
            <a:ext cx="10924041" cy="230832"/>
          </a:xfrm>
          <a:prstGeom prst="rect">
            <a:avLst/>
          </a:prstGeom>
          <a:noFill/>
        </p:spPr>
        <p:txBody>
          <a:bodyPr wrap="square">
            <a:spAutoFit/>
          </a:bodyPr>
          <a:lstStyle/>
          <a:p>
            <a:r>
              <a:rPr lang="en-US" sz="900" b="0" i="0" dirty="0">
                <a:solidFill>
                  <a:srgbClr val="666666"/>
                </a:solidFill>
                <a:latin typeface="Times New Roman" panose="02020603050405020304" pitchFamily="18" charset="0"/>
                <a:cs typeface="Times New Roman" panose="02020603050405020304" pitchFamily="18" charset="0"/>
              </a:rPr>
              <a:t>*Medvedev, N., Volkov, A. E., </a:t>
            </a:r>
            <a:r>
              <a:rPr lang="en-US" sz="900" b="0" i="0" dirty="0" err="1">
                <a:solidFill>
                  <a:srgbClr val="666666"/>
                </a:solidFill>
                <a:latin typeface="Times New Roman" panose="02020603050405020304" pitchFamily="18" charset="0"/>
                <a:cs typeface="Times New Roman" panose="02020603050405020304" pitchFamily="18" charset="0"/>
              </a:rPr>
              <a:t>Rymzhanov</a:t>
            </a:r>
            <a:r>
              <a:rPr lang="en-US" sz="900" b="0" i="0" dirty="0">
                <a:solidFill>
                  <a:srgbClr val="666666"/>
                </a:solidFill>
                <a:latin typeface="Times New Roman" panose="02020603050405020304" pitchFamily="18" charset="0"/>
                <a:cs typeface="Times New Roman" panose="02020603050405020304" pitchFamily="18" charset="0"/>
              </a:rPr>
              <a:t>, R., et al. “Frontiers, challenges, and solutions in modeling of swift heavy ion effects in materials,” Journal of Applied Physics, V. 133, No. 10, 2023.</a:t>
            </a:r>
            <a:endParaRPr lang="ru-RU" sz="9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7CAA2BE-311E-8799-6609-70C20C8B2C6F}"/>
              </a:ext>
            </a:extLst>
          </p:cNvPr>
          <p:cNvSpPr txBox="1"/>
          <p:nvPr/>
        </p:nvSpPr>
        <p:spPr>
          <a:xfrm>
            <a:off x="407078" y="5824019"/>
            <a:ext cx="3399400" cy="784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500" b="1" dirty="0">
                <a:latin typeface="+mn-lt"/>
                <a:ea typeface="Cambria Math" panose="02040503050406030204" pitchFamily="18" charset="0"/>
              </a:rPr>
              <a:t>TRIM</a:t>
            </a:r>
            <a:r>
              <a:rPr lang="en-US" sz="1500" dirty="0">
                <a:latin typeface="+mn-lt"/>
                <a:ea typeface="Cambria Math" panose="02040503050406030204" pitchFamily="18" charset="0"/>
              </a:rPr>
              <a:t> </a:t>
            </a:r>
            <a:r>
              <a:rPr lang="ru-RU" sz="1500" dirty="0">
                <a:latin typeface="+mn-lt"/>
                <a:ea typeface="Cambria Math" panose="02040503050406030204" pitchFamily="18" charset="0"/>
              </a:rPr>
              <a:t>не учитывает перенос энергии вторичными электронами, что первостепенно важно для расчета БТИ</a:t>
            </a:r>
            <a:endParaRPr lang="ru-RU" sz="1500" dirty="0"/>
          </a:p>
        </p:txBody>
      </p:sp>
      <p:sp>
        <p:nvSpPr>
          <p:cNvPr id="24" name="TextBox 23">
            <a:extLst>
              <a:ext uri="{FF2B5EF4-FFF2-40B4-BE49-F238E27FC236}">
                <a16:creationId xmlns:a16="http://schemas.microsoft.com/office/drawing/2014/main" id="{C2D6F3C5-EC29-88AC-BCDE-C736255E83E3}"/>
              </a:ext>
            </a:extLst>
          </p:cNvPr>
          <p:cNvSpPr txBox="1"/>
          <p:nvPr/>
        </p:nvSpPr>
        <p:spPr>
          <a:xfrm>
            <a:off x="-9609" y="3757335"/>
            <a:ext cx="3901155" cy="523220"/>
          </a:xfrm>
          <a:prstGeom prst="rect">
            <a:avLst/>
          </a:prstGeom>
          <a:noFill/>
        </p:spPr>
        <p:txBody>
          <a:bodyPr wrap="square">
            <a:spAutoFit/>
          </a:bodyPr>
          <a:lstStyle/>
          <a:p>
            <a:pPr algn="ctr"/>
            <a:r>
              <a:rPr lang="ru-RU" sz="1400" dirty="0"/>
              <a:t>Классический закон Бете-Блоха с поправками на электронное торможение </a:t>
            </a:r>
          </a:p>
        </p:txBody>
      </p:sp>
      <p:sp>
        <p:nvSpPr>
          <p:cNvPr id="36" name="Стрелка вправо 31">
            <a:extLst>
              <a:ext uri="{FF2B5EF4-FFF2-40B4-BE49-F238E27FC236}">
                <a16:creationId xmlns:a16="http://schemas.microsoft.com/office/drawing/2014/main" id="{1ECB0BC9-5792-887B-C94A-5C44C0E893B0}"/>
              </a:ext>
            </a:extLst>
          </p:cNvPr>
          <p:cNvSpPr/>
          <p:nvPr/>
        </p:nvSpPr>
        <p:spPr>
          <a:xfrm rot="5400000">
            <a:off x="1255851" y="4213164"/>
            <a:ext cx="166831" cy="162295"/>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208" name="Группа 8207">
            <a:extLst>
              <a:ext uri="{FF2B5EF4-FFF2-40B4-BE49-F238E27FC236}">
                <a16:creationId xmlns:a16="http://schemas.microsoft.com/office/drawing/2014/main" id="{71718EF7-741E-877F-A56A-6FCBA41B742B}"/>
              </a:ext>
            </a:extLst>
          </p:cNvPr>
          <p:cNvGrpSpPr/>
          <p:nvPr/>
        </p:nvGrpSpPr>
        <p:grpSpPr>
          <a:xfrm>
            <a:off x="4520737" y="3209119"/>
            <a:ext cx="4589109" cy="2003554"/>
            <a:chOff x="4682265" y="2544153"/>
            <a:chExt cx="4589109" cy="2003554"/>
          </a:xfrm>
        </p:grpSpPr>
        <p:grpSp>
          <p:nvGrpSpPr>
            <p:cNvPr id="12" name="Группа 11">
              <a:extLst>
                <a:ext uri="{FF2B5EF4-FFF2-40B4-BE49-F238E27FC236}">
                  <a16:creationId xmlns:a16="http://schemas.microsoft.com/office/drawing/2014/main" id="{F670F5D4-A252-A2C2-84AD-B75C22710A96}"/>
                </a:ext>
              </a:extLst>
            </p:cNvPr>
            <p:cNvGrpSpPr/>
            <p:nvPr/>
          </p:nvGrpSpPr>
          <p:grpSpPr>
            <a:xfrm>
              <a:off x="4682265" y="2544153"/>
              <a:ext cx="4589109" cy="1634050"/>
              <a:chOff x="5780368" y="2933986"/>
              <a:chExt cx="5887067" cy="2230841"/>
            </a:xfrm>
          </p:grpSpPr>
          <p:pic>
            <p:nvPicPr>
              <p:cNvPr id="1026" name="Picture 2" descr="Schematic illustration of characteristic timescales of an SHI track creation problem.">
                <a:extLst>
                  <a:ext uri="{FF2B5EF4-FFF2-40B4-BE49-F238E27FC236}">
                    <a16:creationId xmlns:a16="http://schemas.microsoft.com/office/drawing/2014/main" id="{BA151903-CD57-080B-2388-A42A0607C2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0368" y="2961200"/>
                <a:ext cx="5842950" cy="22036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107007-8664-A217-2465-BFDAC464CE44}"/>
                  </a:ext>
                </a:extLst>
              </p:cNvPr>
              <p:cNvSpPr txBox="1"/>
              <p:nvPr/>
            </p:nvSpPr>
            <p:spPr>
              <a:xfrm>
                <a:off x="11367353" y="2933986"/>
                <a:ext cx="300082" cy="369332"/>
              </a:xfrm>
              <a:prstGeom prst="rect">
                <a:avLst/>
              </a:prstGeom>
              <a:noFill/>
            </p:spPr>
            <p:txBody>
              <a:bodyPr wrap="none" rtlCol="0">
                <a:spAutoFit/>
              </a:bodyPr>
              <a:lstStyle/>
              <a:p>
                <a:r>
                  <a:rPr lang="ru-RU" dirty="0"/>
                  <a:t>*</a:t>
                </a:r>
              </a:p>
            </p:txBody>
          </p:sp>
        </p:grpSp>
        <p:cxnSp>
          <p:nvCxnSpPr>
            <p:cNvPr id="50" name="Прямая соединительная линия 49">
              <a:extLst>
                <a:ext uri="{FF2B5EF4-FFF2-40B4-BE49-F238E27FC236}">
                  <a16:creationId xmlns:a16="http://schemas.microsoft.com/office/drawing/2014/main" id="{2505ACC7-F4E7-9E61-2862-F57F2FE94D58}"/>
                </a:ext>
              </a:extLst>
            </p:cNvPr>
            <p:cNvCxnSpPr>
              <a:cxnSpLocks/>
            </p:cNvCxnSpPr>
            <p:nvPr/>
          </p:nvCxnSpPr>
          <p:spPr>
            <a:xfrm>
              <a:off x="4780442" y="4257836"/>
              <a:ext cx="1754843" cy="0"/>
            </a:xfrm>
            <a:prstGeom prst="line">
              <a:avLst/>
            </a:prstGeom>
          </p:spPr>
          <p:style>
            <a:lnRef idx="3">
              <a:schemeClr val="dk1"/>
            </a:lnRef>
            <a:fillRef idx="0">
              <a:schemeClr val="dk1"/>
            </a:fillRef>
            <a:effectRef idx="2">
              <a:schemeClr val="dk1"/>
            </a:effectRef>
            <a:fontRef idx="minor">
              <a:schemeClr val="tx1"/>
            </a:fontRef>
          </p:style>
        </p:cxnSp>
        <p:sp>
          <p:nvSpPr>
            <p:cNvPr id="52" name="TextBox 51">
              <a:extLst>
                <a:ext uri="{FF2B5EF4-FFF2-40B4-BE49-F238E27FC236}">
                  <a16:creationId xmlns:a16="http://schemas.microsoft.com/office/drawing/2014/main" id="{19A45769-F954-2A25-394A-08858BFCB9F8}"/>
                </a:ext>
              </a:extLst>
            </p:cNvPr>
            <p:cNvSpPr txBox="1"/>
            <p:nvPr/>
          </p:nvSpPr>
          <p:spPr>
            <a:xfrm>
              <a:off x="5224867" y="4209153"/>
              <a:ext cx="855652" cy="338554"/>
            </a:xfrm>
            <a:prstGeom prst="rect">
              <a:avLst/>
            </a:prstGeom>
            <a:noFill/>
          </p:spPr>
          <p:txBody>
            <a:bodyPr wrap="square">
              <a:spAutoFit/>
            </a:bodyPr>
            <a:lstStyle/>
            <a:p>
              <a:r>
                <a:rPr lang="en-US" sz="1600" b="1" dirty="0"/>
                <a:t>TREKIS</a:t>
              </a:r>
              <a:endParaRPr lang="ru-RU" sz="1600" b="1" dirty="0"/>
            </a:p>
          </p:txBody>
        </p:sp>
        <p:cxnSp>
          <p:nvCxnSpPr>
            <p:cNvPr id="53" name="Прямая соединительная линия 52">
              <a:extLst>
                <a:ext uri="{FF2B5EF4-FFF2-40B4-BE49-F238E27FC236}">
                  <a16:creationId xmlns:a16="http://schemas.microsoft.com/office/drawing/2014/main" id="{E10375A5-1B9C-8606-BA4A-0F1C19A4271A}"/>
                </a:ext>
              </a:extLst>
            </p:cNvPr>
            <p:cNvCxnSpPr>
              <a:cxnSpLocks/>
            </p:cNvCxnSpPr>
            <p:nvPr/>
          </p:nvCxnSpPr>
          <p:spPr>
            <a:xfrm>
              <a:off x="6956600" y="4257836"/>
              <a:ext cx="826079" cy="0"/>
            </a:xfrm>
            <a:prstGeom prst="line">
              <a:avLst/>
            </a:prstGeom>
          </p:spPr>
          <p:style>
            <a:lnRef idx="3">
              <a:schemeClr val="dk1"/>
            </a:lnRef>
            <a:fillRef idx="0">
              <a:schemeClr val="dk1"/>
            </a:fillRef>
            <a:effectRef idx="2">
              <a:schemeClr val="dk1"/>
            </a:effectRef>
            <a:fontRef idx="minor">
              <a:schemeClr val="tx1"/>
            </a:fontRef>
          </p:style>
        </p:cxnSp>
        <p:sp>
          <p:nvSpPr>
            <p:cNvPr id="54" name="TextBox 53">
              <a:extLst>
                <a:ext uri="{FF2B5EF4-FFF2-40B4-BE49-F238E27FC236}">
                  <a16:creationId xmlns:a16="http://schemas.microsoft.com/office/drawing/2014/main" id="{86F0D3A3-BF93-4E3C-CCFF-6E70D137E7B6}"/>
                </a:ext>
              </a:extLst>
            </p:cNvPr>
            <p:cNvSpPr txBox="1"/>
            <p:nvPr/>
          </p:nvSpPr>
          <p:spPr>
            <a:xfrm>
              <a:off x="6893819" y="4209153"/>
              <a:ext cx="1273446" cy="338554"/>
            </a:xfrm>
            <a:prstGeom prst="rect">
              <a:avLst/>
            </a:prstGeom>
            <a:noFill/>
          </p:spPr>
          <p:txBody>
            <a:bodyPr wrap="square">
              <a:spAutoFit/>
            </a:bodyPr>
            <a:lstStyle/>
            <a:p>
              <a:r>
                <a:rPr lang="en-US" sz="1600" b="1" dirty="0"/>
                <a:t>LAMMPS</a:t>
              </a:r>
              <a:endParaRPr lang="ru-RU" sz="1600" b="1" dirty="0"/>
            </a:p>
          </p:txBody>
        </p:sp>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0B6C0BB-77E8-11C1-C072-C382723127E7}"/>
                  </a:ext>
                </a:extLst>
              </p:cNvPr>
              <p:cNvSpPr txBox="1"/>
              <p:nvPr/>
            </p:nvSpPr>
            <p:spPr>
              <a:xfrm>
                <a:off x="4512992" y="5206900"/>
                <a:ext cx="7679008" cy="584775"/>
              </a:xfrm>
              <a:prstGeom prst="rect">
                <a:avLst/>
              </a:prstGeom>
              <a:noFill/>
            </p:spPr>
            <p:txBody>
              <a:bodyPr wrap="square">
                <a:spAutoFit/>
              </a:bodyPr>
              <a:lstStyle/>
              <a:p>
                <a:pPr marL="285750" indent="-285750" algn="just">
                  <a:buFont typeface="Wingdings" panose="05000000000000000000" pitchFamily="2" charset="2"/>
                  <a:buChar char="q"/>
                </a:pPr>
                <a:r>
                  <a:rPr lang="ru-RU" sz="1600" dirty="0"/>
                  <a:t>Расчеты</a:t>
                </a:r>
                <a:r>
                  <a:rPr lang="en-US" sz="1600" dirty="0"/>
                  <a:t> </a:t>
                </a:r>
                <a:r>
                  <a:rPr lang="ru-RU" sz="1600" dirty="0"/>
                  <a:t>проводятся с использованием сечений </a:t>
                </a:r>
                <a14:m>
                  <m:oMath xmlns:m="http://schemas.openxmlformats.org/officeDocument/2006/math">
                    <m:r>
                      <a:rPr lang="ru-RU" sz="1600" i="1">
                        <a:latin typeface="Cambria Math" panose="02040503050406030204" pitchFamily="18" charset="0"/>
                      </a:rPr>
                      <m:t>𝜎</m:t>
                    </m:r>
                  </m:oMath>
                </a14:m>
                <a:r>
                  <a:rPr lang="ru-RU" sz="1600" dirty="0"/>
                  <a:t> на основе комплексной диэлектрической функции </a:t>
                </a:r>
                <a14:m>
                  <m:oMath xmlns:m="http://schemas.openxmlformats.org/officeDocument/2006/math">
                    <m:r>
                      <a:rPr lang="en-US" sz="1600" b="1" i="1" smtClean="0">
                        <a:latin typeface="Cambria Math" panose="02040503050406030204" pitchFamily="18" charset="0"/>
                        <a:ea typeface="Cambria Math" panose="02040503050406030204" pitchFamily="18" charset="0"/>
                      </a:rPr>
                      <m:t>𝜺</m:t>
                    </m:r>
                    <m:r>
                      <a:rPr lang="ru-RU" sz="1600" b="1" i="1" smtClean="0">
                        <a:latin typeface="Cambria Math" panose="02040503050406030204" pitchFamily="18" charset="0"/>
                        <a:ea typeface="Cambria Math" panose="02040503050406030204" pitchFamily="18" charset="0"/>
                      </a:rPr>
                      <m:t>(</m:t>
                    </m:r>
                    <m:r>
                      <a:rPr lang="ru-RU" sz="1600" b="1" i="1" smtClean="0">
                        <a:latin typeface="Cambria Math" panose="02040503050406030204" pitchFamily="18" charset="0"/>
                        <a:ea typeface="Cambria Math" panose="02040503050406030204" pitchFamily="18" charset="0"/>
                      </a:rPr>
                      <m:t>𝝎</m:t>
                    </m:r>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𝒒</m:t>
                    </m:r>
                    <m:r>
                      <a:rPr lang="ru-RU" sz="1600" b="1" i="1" smtClean="0">
                        <a:latin typeface="Cambria Math" panose="02040503050406030204" pitchFamily="18" charset="0"/>
                        <a:ea typeface="Cambria Math" panose="02040503050406030204" pitchFamily="18" charset="0"/>
                      </a:rPr>
                      <m:t>)</m:t>
                    </m:r>
                  </m:oMath>
                </a14:m>
                <a:r>
                  <a:rPr lang="ru-RU" sz="1600" b="1" dirty="0"/>
                  <a:t> </a:t>
                </a:r>
                <a:r>
                  <a:rPr lang="ru-RU" sz="1600" dirty="0"/>
                  <a:t>(</a:t>
                </a:r>
                <a:r>
                  <a:rPr lang="en-US" sz="1600" dirty="0"/>
                  <a:t>CDF):</a:t>
                </a:r>
                <a:endParaRPr lang="ru-RU" sz="1600" dirty="0"/>
              </a:p>
            </p:txBody>
          </p:sp>
        </mc:Choice>
        <mc:Fallback xmlns="">
          <p:sp>
            <p:nvSpPr>
              <p:cNvPr id="59" name="TextBox 58">
                <a:extLst>
                  <a:ext uri="{FF2B5EF4-FFF2-40B4-BE49-F238E27FC236}">
                    <a16:creationId xmlns:a16="http://schemas.microsoft.com/office/drawing/2014/main" id="{F0B6C0BB-77E8-11C1-C072-C382723127E7}"/>
                  </a:ext>
                </a:extLst>
              </p:cNvPr>
              <p:cNvSpPr txBox="1">
                <a:spLocks noRot="1" noChangeAspect="1" noMove="1" noResize="1" noEditPoints="1" noAdjustHandles="1" noChangeArrowheads="1" noChangeShapeType="1" noTextEdit="1"/>
              </p:cNvSpPr>
              <p:nvPr/>
            </p:nvSpPr>
            <p:spPr>
              <a:xfrm>
                <a:off x="4512992" y="5206900"/>
                <a:ext cx="7679008" cy="584775"/>
              </a:xfrm>
              <a:prstGeom prst="rect">
                <a:avLst/>
              </a:prstGeom>
              <a:blipFill>
                <a:blip r:embed="rId10"/>
                <a:stretch>
                  <a:fillRect l="-317" t="-3125" r="-397" b="-12500"/>
                </a:stretch>
              </a:blipFill>
            </p:spPr>
            <p:txBody>
              <a:bodyPr/>
              <a:lstStyle/>
              <a:p>
                <a:r>
                  <a:rPr lang="ru-RU">
                    <a:noFill/>
                  </a:rPr>
                  <a:t> </a:t>
                </a:r>
              </a:p>
            </p:txBody>
          </p:sp>
        </mc:Fallback>
      </mc:AlternateContent>
      <p:sp>
        <p:nvSpPr>
          <p:cNvPr id="61" name="TextBox 60">
            <a:extLst>
              <a:ext uri="{FF2B5EF4-FFF2-40B4-BE49-F238E27FC236}">
                <a16:creationId xmlns:a16="http://schemas.microsoft.com/office/drawing/2014/main" id="{A2DC921B-A8E2-FC23-708E-4F74467F6C63}"/>
              </a:ext>
            </a:extLst>
          </p:cNvPr>
          <p:cNvSpPr txBox="1"/>
          <p:nvPr/>
        </p:nvSpPr>
        <p:spPr>
          <a:xfrm>
            <a:off x="9266376" y="3449019"/>
            <a:ext cx="2802815"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q"/>
            </a:pPr>
            <a:r>
              <a:rPr lang="ru-RU" sz="1600" b="1" i="0" dirty="0">
                <a:solidFill>
                  <a:srgbClr val="1A1A1A"/>
                </a:solidFill>
                <a:effectLst/>
                <a:latin typeface="+mn-lt"/>
              </a:rPr>
              <a:t>TREKIS</a:t>
            </a:r>
            <a:r>
              <a:rPr lang="ru-RU" sz="1600" b="0" i="0" dirty="0">
                <a:solidFill>
                  <a:srgbClr val="1A1A1A"/>
                </a:solidFill>
                <a:effectLst/>
                <a:latin typeface="+mn-lt"/>
              </a:rPr>
              <a:t> моделирует процессы, вызванные распространением высокоэнергетических электронов через твердое тело от траектории БТИ.</a:t>
            </a:r>
            <a:endParaRPr lang="ru-RU" sz="1600" dirty="0">
              <a:latin typeface="+mn-lt"/>
            </a:endParaRPr>
          </a:p>
        </p:txBody>
      </p:sp>
      <p:pic>
        <p:nvPicPr>
          <p:cNvPr id="8194" name="Рисунок 8193">
            <a:extLst>
              <a:ext uri="{FF2B5EF4-FFF2-40B4-BE49-F238E27FC236}">
                <a16:creationId xmlns:a16="http://schemas.microsoft.com/office/drawing/2014/main" id="{9F551BB3-2D0A-F97F-0722-259C08C0CEB0}"/>
              </a:ext>
            </a:extLst>
          </p:cNvPr>
          <p:cNvPicPr>
            <a:picLocks noChangeAspect="1"/>
          </p:cNvPicPr>
          <p:nvPr/>
        </p:nvPicPr>
        <p:blipFill>
          <a:blip r:embed="rId11"/>
          <a:stretch>
            <a:fillRect/>
          </a:stretch>
        </p:blipFill>
        <p:spPr>
          <a:xfrm>
            <a:off x="5977874" y="5865248"/>
            <a:ext cx="4618493" cy="708590"/>
          </a:xfrm>
          <a:prstGeom prst="rect">
            <a:avLst/>
          </a:prstGeom>
          <a:ln>
            <a:solidFill>
              <a:schemeClr val="accent2"/>
            </a:solidFill>
          </a:ln>
        </p:spPr>
      </p:pic>
      <p:sp>
        <p:nvSpPr>
          <p:cNvPr id="45" name="Прямоугольник 44"/>
          <p:cNvSpPr/>
          <p:nvPr/>
        </p:nvSpPr>
        <p:spPr>
          <a:xfrm>
            <a:off x="4364334" y="2620788"/>
            <a:ext cx="6762940" cy="400110"/>
          </a:xfrm>
          <a:prstGeom prst="rect">
            <a:avLst/>
          </a:prstGeom>
        </p:spPr>
        <p:txBody>
          <a:bodyPr wrap="square">
            <a:spAutoFit/>
          </a:bodyPr>
          <a:lstStyle/>
          <a:p>
            <a:pPr algn="ctr"/>
            <a:r>
              <a:rPr lang="en-US" sz="2000" b="1" dirty="0"/>
              <a:t>TREKIS</a:t>
            </a:r>
            <a:r>
              <a:rPr lang="ru-RU" sz="2000" b="1" dirty="0"/>
              <a:t> – </a:t>
            </a:r>
            <a:r>
              <a:rPr lang="ru-RU" b="1" dirty="0"/>
              <a:t>моделирование многомасштабного процесса</a:t>
            </a:r>
          </a:p>
        </p:txBody>
      </p:sp>
      <p:grpSp>
        <p:nvGrpSpPr>
          <p:cNvPr id="8212" name="Группа 8211">
            <a:extLst>
              <a:ext uri="{FF2B5EF4-FFF2-40B4-BE49-F238E27FC236}">
                <a16:creationId xmlns:a16="http://schemas.microsoft.com/office/drawing/2014/main" id="{449F4144-97A2-0741-0CBA-3A08D87E3EE9}"/>
              </a:ext>
            </a:extLst>
          </p:cNvPr>
          <p:cNvGrpSpPr/>
          <p:nvPr/>
        </p:nvGrpSpPr>
        <p:grpSpPr>
          <a:xfrm>
            <a:off x="6732291" y="139716"/>
            <a:ext cx="4394983" cy="2618159"/>
            <a:chOff x="2939075" y="-119895"/>
            <a:chExt cx="4345502" cy="2394471"/>
          </a:xfrm>
        </p:grpSpPr>
        <p:pic>
          <p:nvPicPr>
            <p:cNvPr id="8207" name="Рисунок 8206">
              <a:extLst>
                <a:ext uri="{FF2B5EF4-FFF2-40B4-BE49-F238E27FC236}">
                  <a16:creationId xmlns:a16="http://schemas.microsoft.com/office/drawing/2014/main" id="{55E3C4EC-0FA5-32AD-87DC-0F7EE6919BF7}"/>
                </a:ext>
              </a:extLst>
            </p:cNvPr>
            <p:cNvPicPr>
              <a:picLocks noChangeAspect="1"/>
            </p:cNvPicPr>
            <p:nvPr/>
          </p:nvPicPr>
          <p:blipFill>
            <a:blip r:embed="rId12"/>
            <a:srcRect l="10516" b="9231"/>
            <a:stretch/>
          </p:blipFill>
          <p:spPr>
            <a:xfrm>
              <a:off x="3452761" y="-119895"/>
              <a:ext cx="3113584" cy="2394471"/>
            </a:xfrm>
            <a:prstGeom prst="rect">
              <a:avLst/>
            </a:prstGeom>
          </p:spPr>
        </p:pic>
        <p:sp>
          <p:nvSpPr>
            <p:cNvPr id="8210" name="TextBox 8209">
              <a:extLst>
                <a:ext uri="{FF2B5EF4-FFF2-40B4-BE49-F238E27FC236}">
                  <a16:creationId xmlns:a16="http://schemas.microsoft.com/office/drawing/2014/main" id="{3013B49A-D113-3BBB-8485-0DBDF1B1DB63}"/>
                </a:ext>
              </a:extLst>
            </p:cNvPr>
            <p:cNvSpPr txBox="1"/>
            <p:nvPr/>
          </p:nvSpPr>
          <p:spPr>
            <a:xfrm>
              <a:off x="6391520" y="1858173"/>
              <a:ext cx="893057" cy="369332"/>
            </a:xfrm>
            <a:prstGeom prst="rect">
              <a:avLst/>
            </a:prstGeom>
            <a:noFill/>
          </p:spPr>
          <p:txBody>
            <a:bodyPr wrap="square">
              <a:spAutoFit/>
            </a:bodyPr>
            <a:lstStyle/>
            <a:p>
              <a:r>
                <a:rPr lang="en-US" sz="1800" b="1" dirty="0"/>
                <a:t>E</a:t>
              </a:r>
              <a:r>
                <a:rPr lang="en-US" sz="1800" b="1" baseline="-25000" dirty="0"/>
                <a:t>i</a:t>
              </a:r>
              <a:r>
                <a:rPr lang="en-US" sz="1800" dirty="0"/>
                <a:t>, </a:t>
              </a:r>
              <a:r>
                <a:rPr lang="en-US" sz="1200" dirty="0"/>
                <a:t>MeV</a:t>
              </a:r>
              <a:endParaRPr lang="ru-RU" dirty="0"/>
            </a:p>
          </p:txBody>
        </p:sp>
        <mc:AlternateContent xmlns:mc="http://schemas.openxmlformats.org/markup-compatibility/2006" xmlns:a14="http://schemas.microsoft.com/office/drawing/2010/main">
          <mc:Choice Requires="a14">
            <p:sp>
              <p:nvSpPr>
                <p:cNvPr id="8211" name="TextBox 8210">
                  <a:extLst>
                    <a:ext uri="{FF2B5EF4-FFF2-40B4-BE49-F238E27FC236}">
                      <a16:creationId xmlns:a16="http://schemas.microsoft.com/office/drawing/2014/main" id="{99DB7BA0-9668-B4B5-D451-962BEB6EA7F9}"/>
                    </a:ext>
                  </a:extLst>
                </p:cNvPr>
                <p:cNvSpPr txBox="1"/>
                <p:nvPr/>
              </p:nvSpPr>
              <p:spPr>
                <a:xfrm rot="16200000">
                  <a:off x="2558019" y="770218"/>
                  <a:ext cx="1258724" cy="496611"/>
                </a:xfrm>
                <a:prstGeom prst="rect">
                  <a:avLst/>
                </a:prstGeom>
                <a:noFill/>
              </p:spPr>
              <p:txBody>
                <a:bodyPr wrap="square">
                  <a:spAutoFit/>
                </a:bodyPr>
                <a:lstStyle/>
                <a:p>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𝒅𝑬</m:t>
                          </m:r>
                        </m:num>
                        <m:den>
                          <m:r>
                            <a:rPr lang="en-US" b="1" i="1" smtClean="0">
                              <a:latin typeface="Cambria Math" panose="02040503050406030204" pitchFamily="18" charset="0"/>
                            </a:rPr>
                            <m:t>𝒅𝑿</m:t>
                          </m:r>
                        </m:den>
                      </m:f>
                    </m:oMath>
                  </a14:m>
                  <a:r>
                    <a:rPr lang="en-US" sz="1800" dirty="0"/>
                    <a:t>, </a:t>
                  </a:r>
                  <a:r>
                    <a:rPr lang="en-US" sz="1200" dirty="0"/>
                    <a:t>keV/nm</a:t>
                  </a:r>
                  <a:endParaRPr lang="ru-RU" dirty="0"/>
                </a:p>
              </p:txBody>
            </p:sp>
          </mc:Choice>
          <mc:Fallback xmlns="">
            <p:sp>
              <p:nvSpPr>
                <p:cNvPr id="8211" name="TextBox 8210">
                  <a:extLst>
                    <a:ext uri="{FF2B5EF4-FFF2-40B4-BE49-F238E27FC236}">
                      <a16:creationId xmlns:a16="http://schemas.microsoft.com/office/drawing/2014/main" id="{99DB7BA0-9668-B4B5-D451-962BEB6EA7F9}"/>
                    </a:ext>
                  </a:extLst>
                </p:cNvPr>
                <p:cNvSpPr txBox="1">
                  <a:spLocks noRot="1" noChangeAspect="1" noMove="1" noResize="1" noEditPoints="1" noAdjustHandles="1" noChangeArrowheads="1" noChangeShapeType="1" noTextEdit="1"/>
                </p:cNvSpPr>
                <p:nvPr/>
              </p:nvSpPr>
              <p:spPr>
                <a:xfrm rot="16200000">
                  <a:off x="2558019" y="770218"/>
                  <a:ext cx="1258724" cy="496611"/>
                </a:xfrm>
                <a:prstGeom prst="rect">
                  <a:avLst/>
                </a:prstGeom>
                <a:blipFill>
                  <a:blip r:embed="rId13"/>
                  <a:stretch>
                    <a:fillRect r="-3529"/>
                  </a:stretch>
                </a:blipFill>
              </p:spPr>
              <p:txBody>
                <a:bodyPr/>
                <a:lstStyle/>
                <a:p>
                  <a:r>
                    <a:rPr lang="ru-RU">
                      <a:noFill/>
                    </a:rPr>
                    <a:t> </a:t>
                  </a:r>
                </a:p>
              </p:txBody>
            </p:sp>
          </mc:Fallback>
        </mc:AlternateContent>
      </p:grpSp>
      <p:sp>
        <p:nvSpPr>
          <p:cNvPr id="8213" name="TextBox 8212">
            <a:extLst>
              <a:ext uri="{FF2B5EF4-FFF2-40B4-BE49-F238E27FC236}">
                <a16:creationId xmlns:a16="http://schemas.microsoft.com/office/drawing/2014/main" id="{74763547-8F90-0998-8C5D-DF09B3BDB59E}"/>
              </a:ext>
            </a:extLst>
          </p:cNvPr>
          <p:cNvSpPr txBox="1"/>
          <p:nvPr/>
        </p:nvSpPr>
        <p:spPr>
          <a:xfrm>
            <a:off x="491417" y="887171"/>
            <a:ext cx="5597494" cy="1295868"/>
          </a:xfrm>
          <a:prstGeom prst="rect">
            <a:avLst/>
          </a:prstGeom>
          <a:noFill/>
        </p:spPr>
        <p:txBody>
          <a:bodyPr wrap="none" rtlCol="0">
            <a:spAutoFit/>
          </a:bodyPr>
          <a:lstStyle/>
          <a:p>
            <a:pPr>
              <a:lnSpc>
                <a:spcPct val="150000"/>
              </a:lnSpc>
            </a:pPr>
            <a:r>
              <a:rPr lang="ru-RU" dirty="0"/>
              <a:t>Быстрый тяжелый ион – </a:t>
            </a:r>
            <a:r>
              <a:rPr lang="en-US" b="1" dirty="0"/>
              <a:t>E</a:t>
            </a:r>
            <a:r>
              <a:rPr lang="en-US" b="1" baseline="-25000" dirty="0"/>
              <a:t>i</a:t>
            </a:r>
            <a:r>
              <a:rPr lang="en-US" b="1" dirty="0"/>
              <a:t> &gt; 1 MeV</a:t>
            </a:r>
            <a:r>
              <a:rPr lang="en-US" dirty="0"/>
              <a:t>, m</a:t>
            </a:r>
            <a:r>
              <a:rPr lang="en-US" baseline="-25000" dirty="0"/>
              <a:t>i</a:t>
            </a:r>
            <a:r>
              <a:rPr lang="en-US" dirty="0"/>
              <a:t> &gt; 20 </a:t>
            </a:r>
            <a:r>
              <a:rPr lang="ru-RU" dirty="0"/>
              <a:t>а</a:t>
            </a:r>
            <a:r>
              <a:rPr lang="en-US" dirty="0"/>
              <a:t>.</a:t>
            </a:r>
            <a:r>
              <a:rPr lang="ru-RU" dirty="0"/>
              <a:t>е</a:t>
            </a:r>
            <a:r>
              <a:rPr lang="en-US" dirty="0"/>
              <a:t>.</a:t>
            </a:r>
            <a:r>
              <a:rPr lang="ru-RU" dirty="0"/>
              <a:t>м</a:t>
            </a:r>
            <a:r>
              <a:rPr lang="en-US" dirty="0"/>
              <a:t>;</a:t>
            </a:r>
            <a:endParaRPr lang="ru-RU" dirty="0"/>
          </a:p>
          <a:p>
            <a:pPr>
              <a:lnSpc>
                <a:spcPct val="150000"/>
              </a:lnSpc>
            </a:pPr>
            <a:r>
              <a:rPr lang="ru-RU" dirty="0"/>
              <a:t>95 </a:t>
            </a:r>
            <a:r>
              <a:rPr lang="en-US" dirty="0"/>
              <a:t>% </a:t>
            </a:r>
            <a:r>
              <a:rPr lang="ru-RU" dirty="0"/>
              <a:t>энергии БТИ тратит на </a:t>
            </a:r>
            <a:r>
              <a:rPr lang="ru-RU" b="1" dirty="0"/>
              <a:t>электронное торможение</a:t>
            </a:r>
            <a:r>
              <a:rPr lang="en-US" dirty="0"/>
              <a:t>;</a:t>
            </a:r>
          </a:p>
          <a:p>
            <a:pPr>
              <a:lnSpc>
                <a:spcPct val="150000"/>
              </a:lnSpc>
            </a:pPr>
            <a:r>
              <a:rPr lang="en-US" dirty="0"/>
              <a:t> </a:t>
            </a:r>
            <a:endParaRPr lang="ru-RU" dirty="0"/>
          </a:p>
        </p:txBody>
      </p:sp>
      <p:sp>
        <p:nvSpPr>
          <p:cNvPr id="5" name="AutoShape 5">
            <a:extLst>
              <a:ext uri="{FF2B5EF4-FFF2-40B4-BE49-F238E27FC236}">
                <a16:creationId xmlns:a16="http://schemas.microsoft.com/office/drawing/2014/main" id="{C907017D-BDD9-B3A1-53FA-CCC71D0F8D8C}"/>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Tree>
    <p:extLst>
      <p:ext uri="{BB962C8B-B14F-4D97-AF65-F5344CB8AC3E}">
        <p14:creationId xmlns:p14="http://schemas.microsoft.com/office/powerpoint/2010/main" val="1922387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a:xfrm>
            <a:off x="11549657" y="6467546"/>
            <a:ext cx="642343" cy="365125"/>
          </a:xfrm>
        </p:spPr>
        <p:txBody>
          <a:bodyPr/>
          <a:lstStyle/>
          <a:p>
            <a:pPr>
              <a:defRPr/>
            </a:pPr>
            <a:fld id="{B764DCC6-C654-401C-939F-45C8A5C56142}" type="slidenum">
              <a:rPr lang="ru-RU" sz="2400"/>
              <a:pPr>
                <a:defRPr/>
              </a:pPr>
              <a:t>17</a:t>
            </a:fld>
            <a:endParaRPr lang="ru-RU" sz="2400" dirty="0"/>
          </a:p>
        </p:txBody>
      </p:sp>
      <p:sp>
        <p:nvSpPr>
          <p:cNvPr id="55" name="AutoShape 5">
            <a:extLst>
              <a:ext uri="{FF2B5EF4-FFF2-40B4-BE49-F238E27FC236}">
                <a16:creationId xmlns:a16="http://schemas.microsoft.com/office/drawing/2014/main" id="{21A2C563-13E9-4B19-BE7D-2BE001293E1F}"/>
              </a:ext>
            </a:extLst>
          </p:cNvPr>
          <p:cNvSpPr>
            <a:spLocks noChangeArrowheads="1"/>
          </p:cNvSpPr>
          <p:nvPr/>
        </p:nvSpPr>
        <p:spPr bwMode="auto">
          <a:xfrm>
            <a:off x="1343" y="2229"/>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pic>
        <p:nvPicPr>
          <p:cNvPr id="14" name="Рисунок 13">
            <a:extLst>
              <a:ext uri="{FF2B5EF4-FFF2-40B4-BE49-F238E27FC236}">
                <a16:creationId xmlns:a16="http://schemas.microsoft.com/office/drawing/2014/main" id="{2A7EDE7C-B9E4-ECD0-44A7-D28380C8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94184"/>
            <a:ext cx="4685886" cy="3141125"/>
          </a:xfrm>
          <a:prstGeom prst="rect">
            <a:avLst/>
          </a:prstGeom>
        </p:spPr>
      </p:pic>
      <p:pic>
        <p:nvPicPr>
          <p:cNvPr id="16" name="Рисунок 15">
            <a:extLst>
              <a:ext uri="{FF2B5EF4-FFF2-40B4-BE49-F238E27FC236}">
                <a16:creationId xmlns:a16="http://schemas.microsoft.com/office/drawing/2014/main" id="{3DE392F4-5518-1798-E09A-A19138886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88764"/>
            <a:ext cx="4932052" cy="3343907"/>
          </a:xfrm>
          <a:prstGeom prst="rect">
            <a:avLst/>
          </a:prstGeom>
        </p:spPr>
      </p:pic>
      <p:cxnSp>
        <p:nvCxnSpPr>
          <p:cNvPr id="21" name="Соединитель: уступ 20">
            <a:extLst>
              <a:ext uri="{FF2B5EF4-FFF2-40B4-BE49-F238E27FC236}">
                <a16:creationId xmlns:a16="http://schemas.microsoft.com/office/drawing/2014/main" id="{CB9238F0-D300-BAA1-4655-FE0979355A35}"/>
              </a:ext>
            </a:extLst>
          </p:cNvPr>
          <p:cNvCxnSpPr>
            <a:cxnSpLocks/>
          </p:cNvCxnSpPr>
          <p:nvPr/>
        </p:nvCxnSpPr>
        <p:spPr>
          <a:xfrm flipV="1">
            <a:off x="4341845" y="1024653"/>
            <a:ext cx="1364528" cy="638711"/>
          </a:xfrm>
          <a:prstGeom prst="bentConnector3">
            <a:avLst>
              <a:gd name="adj1" fmla="val 767"/>
            </a:avLst>
          </a:prstGeom>
          <a:ln w="28575">
            <a:tailEnd type="triangle"/>
          </a:ln>
        </p:spPr>
        <p:style>
          <a:lnRef idx="3">
            <a:schemeClr val="dk1"/>
          </a:lnRef>
          <a:fillRef idx="0">
            <a:schemeClr val="dk1"/>
          </a:fillRef>
          <a:effectRef idx="2">
            <a:schemeClr val="dk1"/>
          </a:effectRef>
          <a:fontRef idx="minor">
            <a:schemeClr val="tx1"/>
          </a:fontRef>
        </p:style>
      </p:cxnSp>
      <p:grpSp>
        <p:nvGrpSpPr>
          <p:cNvPr id="11" name="Группа 10">
            <a:extLst>
              <a:ext uri="{FF2B5EF4-FFF2-40B4-BE49-F238E27FC236}">
                <a16:creationId xmlns:a16="http://schemas.microsoft.com/office/drawing/2014/main" id="{46DFEAE9-03C0-F4FA-1686-C9BB4F63EBB4}"/>
              </a:ext>
            </a:extLst>
          </p:cNvPr>
          <p:cNvGrpSpPr/>
          <p:nvPr/>
        </p:nvGrpSpPr>
        <p:grpSpPr>
          <a:xfrm>
            <a:off x="472439" y="1670469"/>
            <a:ext cx="5374437" cy="4827343"/>
            <a:chOff x="705858" y="3208498"/>
            <a:chExt cx="3864445" cy="3472042"/>
          </a:xfrm>
        </p:grpSpPr>
        <p:pic>
          <p:nvPicPr>
            <p:cNvPr id="12" name="Рисунок 11">
              <a:extLst>
                <a:ext uri="{FF2B5EF4-FFF2-40B4-BE49-F238E27FC236}">
                  <a16:creationId xmlns:a16="http://schemas.microsoft.com/office/drawing/2014/main" id="{90DB42BC-0F54-ED80-09BC-F575F8677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858" y="3208498"/>
              <a:ext cx="3846121" cy="2884591"/>
            </a:xfrm>
            <a:prstGeom prst="rect">
              <a:avLst/>
            </a:prstGeom>
          </p:spPr>
        </p:pic>
        <p:cxnSp>
          <p:nvCxnSpPr>
            <p:cNvPr id="13" name="Прямая со стрелкой 12">
              <a:extLst>
                <a:ext uri="{FF2B5EF4-FFF2-40B4-BE49-F238E27FC236}">
                  <a16:creationId xmlns:a16="http://schemas.microsoft.com/office/drawing/2014/main" id="{D3F27143-C6E8-7084-3B12-AF911377A510}"/>
                </a:ext>
              </a:extLst>
            </p:cNvPr>
            <p:cNvCxnSpPr>
              <a:cxnSpLocks/>
            </p:cNvCxnSpPr>
            <p:nvPr/>
          </p:nvCxnSpPr>
          <p:spPr>
            <a:xfrm>
              <a:off x="3553729" y="6311208"/>
              <a:ext cx="998250" cy="0"/>
            </a:xfrm>
            <a:prstGeom prst="straightConnector1">
              <a:avLst/>
            </a:prstGeom>
            <a:ln w="38100">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9143F4BC-C5EC-8FE1-B823-C5044A6042C5}"/>
                </a:ext>
              </a:extLst>
            </p:cNvPr>
            <p:cNvSpPr txBox="1"/>
            <p:nvPr/>
          </p:nvSpPr>
          <p:spPr>
            <a:xfrm>
              <a:off x="3819696" y="6311208"/>
              <a:ext cx="750607" cy="369332"/>
            </a:xfrm>
            <a:prstGeom prst="rect">
              <a:avLst/>
            </a:prstGeom>
            <a:noFill/>
          </p:spPr>
          <p:txBody>
            <a:bodyPr wrap="square">
              <a:spAutoFit/>
            </a:bodyPr>
            <a:lstStyle/>
            <a:p>
              <a:r>
                <a:rPr lang="x-none" sz="1800" b="1" dirty="0">
                  <a:latin typeface="Arial"/>
                  <a:ea typeface="+mn-lt"/>
                  <a:cs typeface="Arial"/>
                </a:rPr>
                <a:t>4 </a:t>
              </a:r>
              <a:r>
                <a:rPr lang="en-US" sz="1800" b="1" dirty="0">
                  <a:latin typeface="Arial"/>
                  <a:ea typeface="+mn-lt"/>
                  <a:cs typeface="Arial"/>
                </a:rPr>
                <a:t>nm</a:t>
              </a:r>
              <a:endParaRPr lang="en-US" b="1" dirty="0"/>
            </a:p>
          </p:txBody>
        </p:sp>
      </p:grpSp>
      <p:sp>
        <p:nvSpPr>
          <p:cNvPr id="3" name="TextBox 2">
            <a:extLst>
              <a:ext uri="{FF2B5EF4-FFF2-40B4-BE49-F238E27FC236}">
                <a16:creationId xmlns:a16="http://schemas.microsoft.com/office/drawing/2014/main" id="{76DE8778-1175-CB58-554C-86299E226B88}"/>
              </a:ext>
            </a:extLst>
          </p:cNvPr>
          <p:cNvSpPr txBox="1"/>
          <p:nvPr/>
        </p:nvSpPr>
        <p:spPr>
          <a:xfrm>
            <a:off x="472439" y="5688156"/>
            <a:ext cx="3176227" cy="369332"/>
          </a:xfrm>
          <a:prstGeom prst="rect">
            <a:avLst/>
          </a:prstGeom>
          <a:noFill/>
        </p:spPr>
        <p:txBody>
          <a:bodyPr wrap="square">
            <a:spAutoFit/>
          </a:bodyPr>
          <a:lstStyle/>
          <a:p>
            <a:r>
              <a:rPr lang="el-GR" sz="1800" dirty="0">
                <a:latin typeface="Arial" panose="020B0604020202020204" pitchFamily="34" charset="0"/>
                <a:cs typeface="Arial" panose="020B0604020202020204" pitchFamily="34" charset="0"/>
              </a:rPr>
              <a:t>Φ</a:t>
            </a:r>
            <a:r>
              <a:rPr lang="en-US"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 10</a:t>
            </a:r>
            <a:r>
              <a:rPr lang="ru-RU" sz="1800" baseline="30000" dirty="0">
                <a:latin typeface="Arial" panose="020B0604020202020204" pitchFamily="34" charset="0"/>
                <a:cs typeface="Arial" panose="020B0604020202020204" pitchFamily="34" charset="0"/>
              </a:rPr>
              <a:t>12 </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r>
              <a:rPr lang="ru-RU" sz="1800" baseline="30000" dirty="0">
                <a:latin typeface="Arial" panose="020B0604020202020204" pitchFamily="34" charset="0"/>
                <a:cs typeface="Arial" panose="020B0604020202020204" pitchFamily="34" charset="0"/>
              </a:rPr>
              <a:t> </a:t>
            </a:r>
            <a:r>
              <a:rPr lang="ru-RU" dirty="0">
                <a:latin typeface="Arial"/>
                <a:ea typeface="+mn-lt"/>
                <a:cs typeface="Arial"/>
              </a:rPr>
              <a:t> </a:t>
            </a:r>
            <a:r>
              <a:rPr lang="en-US" dirty="0">
                <a:latin typeface="Arial"/>
                <a:ea typeface="+mn-lt"/>
                <a:cs typeface="Arial"/>
              </a:rPr>
              <a:t>t = 15 ns</a:t>
            </a:r>
            <a:endParaRPr lang="ru-RU" baseline="30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8595F0A-F7F0-53B0-2AD7-CC3D60D096ED}"/>
              </a:ext>
            </a:extLst>
          </p:cNvPr>
          <p:cNvSpPr txBox="1"/>
          <p:nvPr/>
        </p:nvSpPr>
        <p:spPr>
          <a:xfrm>
            <a:off x="10123715" y="1420776"/>
            <a:ext cx="2068284" cy="369332"/>
          </a:xfrm>
          <a:prstGeom prst="rect">
            <a:avLst/>
          </a:prstGeom>
          <a:noFill/>
        </p:spPr>
        <p:txBody>
          <a:bodyPr wrap="square">
            <a:spAutoFit/>
          </a:bodyPr>
          <a:lstStyle/>
          <a:p>
            <a:pPr algn="ctr"/>
            <a:r>
              <a:rPr lang="en-US" sz="1800" b="1" dirty="0">
                <a:latin typeface="Arial"/>
                <a:ea typeface="+mn-lt"/>
                <a:cs typeface="Arial"/>
              </a:rPr>
              <a:t>MD modeling</a:t>
            </a:r>
            <a:endParaRPr lang="ru-RU" dirty="0"/>
          </a:p>
        </p:txBody>
      </p:sp>
      <p:sp>
        <p:nvSpPr>
          <p:cNvPr id="4" name="TextBox 3">
            <a:extLst>
              <a:ext uri="{FF2B5EF4-FFF2-40B4-BE49-F238E27FC236}">
                <a16:creationId xmlns:a16="http://schemas.microsoft.com/office/drawing/2014/main" id="{433F9EF8-B77E-D29C-D8EC-0C0AB7F3546B}"/>
              </a:ext>
            </a:extLst>
          </p:cNvPr>
          <p:cNvSpPr txBox="1"/>
          <p:nvPr/>
        </p:nvSpPr>
        <p:spPr>
          <a:xfrm>
            <a:off x="10361346" y="4629867"/>
            <a:ext cx="1903745" cy="646331"/>
          </a:xfrm>
          <a:prstGeom prst="rect">
            <a:avLst/>
          </a:prstGeom>
          <a:noFill/>
        </p:spPr>
        <p:txBody>
          <a:bodyPr wrap="square">
            <a:spAutoFit/>
          </a:bodyPr>
          <a:lstStyle/>
          <a:p>
            <a:pPr algn="ctr"/>
            <a:r>
              <a:rPr lang="en-US" b="1" dirty="0">
                <a:latin typeface="Arial"/>
                <a:ea typeface="+mn-lt"/>
                <a:cs typeface="Arial"/>
              </a:rPr>
              <a:t>XRD</a:t>
            </a:r>
            <a:r>
              <a:rPr lang="ru-RU" b="1" dirty="0">
                <a:latin typeface="Arial"/>
                <a:ea typeface="+mn-lt"/>
                <a:cs typeface="Arial"/>
              </a:rPr>
              <a:t> </a:t>
            </a:r>
            <a:r>
              <a:rPr lang="en-US" b="1" dirty="0">
                <a:latin typeface="Arial"/>
                <a:ea typeface="+mn-lt"/>
                <a:cs typeface="Arial"/>
              </a:rPr>
              <a:t>experiment</a:t>
            </a:r>
            <a:endParaRPr lang="ru-RU" dirty="0"/>
          </a:p>
        </p:txBody>
      </p:sp>
    </p:spTree>
    <p:extLst>
      <p:ext uri="{BB962C8B-B14F-4D97-AF65-F5344CB8AC3E}">
        <p14:creationId xmlns:p14="http://schemas.microsoft.com/office/powerpoint/2010/main" val="1278520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5"/>
          <p:cNvSpPr>
            <a:spLocks noChangeArrowheads="1"/>
          </p:cNvSpPr>
          <p:nvPr/>
        </p:nvSpPr>
        <p:spPr bwMode="auto">
          <a:xfrm>
            <a:off x="1343" y="21279"/>
            <a:ext cx="619125" cy="479425"/>
          </a:xfrm>
          <a:prstGeom prst="parallelogram">
            <a:avLst>
              <a:gd name="adj" fmla="val 32285"/>
            </a:avLst>
          </a:prstGeom>
          <a:solidFill>
            <a:srgbClr val="0064A8"/>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10" name="Подзаголовок 2"/>
          <p:cNvSpPr txBox="1">
            <a:spLocks/>
          </p:cNvSpPr>
          <p:nvPr/>
        </p:nvSpPr>
        <p:spPr>
          <a:xfrm>
            <a:off x="601682" y="65558"/>
            <a:ext cx="9695535" cy="5744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2600" b="1" dirty="0">
                <a:latin typeface="Arial"/>
                <a:ea typeface="+mn-lt"/>
                <a:cs typeface="Arial"/>
              </a:rPr>
              <a:t>Оценка радиационной стойкости. Степень </a:t>
            </a:r>
            <a:r>
              <a:rPr lang="x-none" sz="2600" b="1" dirty="0" err="1">
                <a:latin typeface="Arial"/>
                <a:ea typeface="+mn-lt"/>
                <a:cs typeface="Arial"/>
              </a:rPr>
              <a:t>аморфизации</a:t>
            </a:r>
            <a:endParaRPr lang="ru-RU" sz="2600" b="1" dirty="0">
              <a:latin typeface="Arial"/>
              <a:cs typeface="Arial"/>
            </a:endParaRPr>
          </a:p>
        </p:txBody>
      </p:sp>
      <p:sp>
        <p:nvSpPr>
          <p:cNvPr id="20" name="Rectangle 2"/>
          <p:cNvSpPr>
            <a:spLocks noChangeArrowheads="1"/>
          </p:cNvSpPr>
          <p:nvPr/>
        </p:nvSpPr>
        <p:spPr bwMode="auto">
          <a:xfrm>
            <a:off x="47325"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9" name="TextBox 58">
            <a:extLst>
              <a:ext uri="{FF2B5EF4-FFF2-40B4-BE49-F238E27FC236}">
                <a16:creationId xmlns:a16="http://schemas.microsoft.com/office/drawing/2014/main" id="{6B0B6617-B1A0-4D0C-8F2B-9D55C9290EF2}"/>
              </a:ext>
            </a:extLst>
          </p:cNvPr>
          <p:cNvSpPr txBox="1"/>
          <p:nvPr/>
        </p:nvSpPr>
        <p:spPr>
          <a:xfrm>
            <a:off x="300413" y="773765"/>
            <a:ext cx="2869963" cy="584775"/>
          </a:xfrm>
          <a:prstGeom prst="rect">
            <a:avLst/>
          </a:prstGeom>
          <a:noFill/>
        </p:spPr>
        <p:txBody>
          <a:bodyPr wrap="square">
            <a:spAutoFit/>
          </a:bodyPr>
          <a:lstStyle/>
          <a:p>
            <a:pPr algn="ctr"/>
            <a:r>
              <a:rPr lang="x-none" sz="1600" dirty="0"/>
              <a:t>Как сильно нарушился порядок в структуре?</a:t>
            </a:r>
            <a:endParaRPr lang="en-US" sz="1600" dirty="0"/>
          </a:p>
        </p:txBody>
      </p:sp>
      <p:sp>
        <p:nvSpPr>
          <p:cNvPr id="60" name="TextBox 59">
            <a:extLst>
              <a:ext uri="{FF2B5EF4-FFF2-40B4-BE49-F238E27FC236}">
                <a16:creationId xmlns:a16="http://schemas.microsoft.com/office/drawing/2014/main" id="{97ECEE28-8AD0-459A-A381-96A3EB20F70F}"/>
              </a:ext>
            </a:extLst>
          </p:cNvPr>
          <p:cNvSpPr txBox="1"/>
          <p:nvPr/>
        </p:nvSpPr>
        <p:spPr>
          <a:xfrm>
            <a:off x="6224198" y="764845"/>
            <a:ext cx="3059840" cy="738664"/>
          </a:xfrm>
          <a:prstGeom prst="rect">
            <a:avLst/>
          </a:prstGeom>
          <a:noFill/>
        </p:spPr>
        <p:txBody>
          <a:bodyPr wrap="square">
            <a:spAutoFit/>
          </a:bodyPr>
          <a:lstStyle/>
          <a:p>
            <a:pPr algn="ctr"/>
            <a:r>
              <a:rPr lang="ru-RU" sz="1400" dirty="0"/>
              <a:t>Д</a:t>
            </a:r>
            <a:r>
              <a:rPr lang="x-none" sz="1400" dirty="0"/>
              <a:t>ислокаци</a:t>
            </a:r>
            <a:r>
              <a:rPr lang="ru-RU" sz="1400" dirty="0"/>
              <a:t>и</a:t>
            </a:r>
            <a:r>
              <a:rPr lang="en-US" sz="1400" dirty="0"/>
              <a:t> +</a:t>
            </a:r>
            <a:r>
              <a:rPr lang="x-none" sz="1400" dirty="0"/>
              <a:t> </a:t>
            </a:r>
            <a:r>
              <a:rPr lang="ru-RU" sz="1400" dirty="0"/>
              <a:t>точечные дефекты </a:t>
            </a:r>
            <a:r>
              <a:rPr lang="x-none" sz="1400" dirty="0"/>
              <a:t>+ поры +</a:t>
            </a:r>
            <a:r>
              <a:rPr lang="ru-RU" sz="1400" dirty="0"/>
              <a:t> аморфная фаза</a:t>
            </a:r>
            <a:r>
              <a:rPr lang="x-none" sz="1400" dirty="0"/>
              <a:t> ... =</a:t>
            </a:r>
            <a:endParaRPr lang="en-US" sz="1400" dirty="0"/>
          </a:p>
          <a:p>
            <a:pPr algn="ctr"/>
            <a:r>
              <a:rPr lang="x-none" sz="1400" dirty="0"/>
              <a:t> </a:t>
            </a:r>
            <a:r>
              <a:rPr lang="x-none" sz="1400" b="1" dirty="0"/>
              <a:t>степень аморфизации</a:t>
            </a:r>
            <a:r>
              <a:rPr lang="x-none" sz="1400" dirty="0"/>
              <a:t>.</a:t>
            </a:r>
            <a:endParaRPr lang="en-US" sz="1400" dirty="0"/>
          </a:p>
        </p:txBody>
      </p:sp>
      <p:cxnSp>
        <p:nvCxnSpPr>
          <p:cNvPr id="11" name="Прямая со стрелкой 10">
            <a:extLst>
              <a:ext uri="{FF2B5EF4-FFF2-40B4-BE49-F238E27FC236}">
                <a16:creationId xmlns:a16="http://schemas.microsoft.com/office/drawing/2014/main" id="{4A913850-1AA4-4F70-804E-4A733EDDD3B8}"/>
              </a:ext>
            </a:extLst>
          </p:cNvPr>
          <p:cNvCxnSpPr>
            <a:cxnSpLocks/>
          </p:cNvCxnSpPr>
          <p:nvPr/>
        </p:nvCxnSpPr>
        <p:spPr>
          <a:xfrm>
            <a:off x="2870847" y="1043395"/>
            <a:ext cx="44020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4" name="TextBox 53">
            <a:extLst>
              <a:ext uri="{FF2B5EF4-FFF2-40B4-BE49-F238E27FC236}">
                <a16:creationId xmlns:a16="http://schemas.microsoft.com/office/drawing/2014/main" id="{D814A6E6-491C-4891-9AF2-D9BCA4302986}"/>
              </a:ext>
            </a:extLst>
          </p:cNvPr>
          <p:cNvSpPr txBox="1"/>
          <p:nvPr/>
        </p:nvSpPr>
        <p:spPr>
          <a:xfrm>
            <a:off x="3239969" y="790965"/>
            <a:ext cx="2506811" cy="584775"/>
          </a:xfrm>
          <a:prstGeom prst="rect">
            <a:avLst/>
          </a:prstGeom>
          <a:noFill/>
        </p:spPr>
        <p:txBody>
          <a:bodyPr wrap="square">
            <a:spAutoFit/>
          </a:bodyPr>
          <a:lstStyle/>
          <a:p>
            <a:pPr algn="ctr"/>
            <a:r>
              <a:rPr lang="x-none" sz="1600" dirty="0"/>
              <a:t>Анализируем изменение интенсивности</a:t>
            </a:r>
            <a:endParaRPr lang="en-US" sz="1600" dirty="0"/>
          </a:p>
        </p:txBody>
      </p:sp>
      <p:cxnSp>
        <p:nvCxnSpPr>
          <p:cNvPr id="55" name="Прямая со стрелкой 54">
            <a:extLst>
              <a:ext uri="{FF2B5EF4-FFF2-40B4-BE49-F238E27FC236}">
                <a16:creationId xmlns:a16="http://schemas.microsoft.com/office/drawing/2014/main" id="{5AC5B4C2-18A8-4AD3-930D-B7B92F3B326B}"/>
              </a:ext>
            </a:extLst>
          </p:cNvPr>
          <p:cNvCxnSpPr>
            <a:cxnSpLocks/>
          </p:cNvCxnSpPr>
          <p:nvPr/>
        </p:nvCxnSpPr>
        <p:spPr>
          <a:xfrm flipV="1">
            <a:off x="5740810" y="1040092"/>
            <a:ext cx="42544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3854883-E8E8-42EC-8A8B-AE37EA13F4E9}"/>
                  </a:ext>
                </a:extLst>
              </p:cNvPr>
              <p:cNvSpPr txBox="1"/>
              <p:nvPr/>
            </p:nvSpPr>
            <p:spPr>
              <a:xfrm>
                <a:off x="858621" y="1783965"/>
                <a:ext cx="4146379"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𝐶𝑟𝑦𝑠𝑡𝑎𝑙𝑙𝑖𝑛𝑖𝑡𝑦</m:t>
                      </m:r>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𝑅𝑒𝑑𝑢𝑐𝑒𝑑</m:t>
                          </m:r>
                          <m:r>
                            <a:rPr lang="en-US" i="0">
                              <a:latin typeface="Cambria Math" panose="02040503050406030204" pitchFamily="18" charset="0"/>
                            </a:rPr>
                            <m:t> </m:t>
                          </m:r>
                          <m:r>
                            <a:rPr lang="en-US" i="1">
                              <a:latin typeface="Cambria Math" panose="02040503050406030204" pitchFamily="18" charset="0"/>
                            </a:rPr>
                            <m:t>𝑎𝑟𝑒𝑎</m:t>
                          </m:r>
                        </m:num>
                        <m:den>
                          <m:r>
                            <a:rPr lang="en-US" i="1">
                              <a:latin typeface="Cambria Math" panose="02040503050406030204" pitchFamily="18" charset="0"/>
                            </a:rPr>
                            <m:t>𝐺𝑙𝑜𝑏𝑎𝑙</m:t>
                          </m:r>
                          <m:r>
                            <a:rPr lang="en-US" i="0">
                              <a:latin typeface="Cambria Math" panose="02040503050406030204" pitchFamily="18" charset="0"/>
                            </a:rPr>
                            <m:t> </m:t>
                          </m:r>
                          <m:r>
                            <a:rPr lang="en-US" i="1">
                              <a:latin typeface="Cambria Math" panose="02040503050406030204" pitchFamily="18" charset="0"/>
                            </a:rPr>
                            <m:t>𝑎𝑟𝑒𝑎</m:t>
                          </m:r>
                        </m:den>
                      </m:f>
                      <m:r>
                        <a:rPr lang="en-US" i="0">
                          <a:latin typeface="Cambria Math" panose="02040503050406030204" pitchFamily="18" charset="0"/>
                        </a:rPr>
                        <m:t>×100%</m:t>
                      </m:r>
                    </m:oMath>
                  </m:oMathPara>
                </a14:m>
                <a:endParaRPr lang="en-US" dirty="0"/>
              </a:p>
            </p:txBody>
          </p:sp>
        </mc:Choice>
        <mc:Fallback xmlns="">
          <p:sp>
            <p:nvSpPr>
              <p:cNvPr id="56" name="TextBox 55">
                <a:extLst>
                  <a:ext uri="{FF2B5EF4-FFF2-40B4-BE49-F238E27FC236}">
                    <a16:creationId xmlns:a16="http://schemas.microsoft.com/office/drawing/2014/main" id="{83854883-E8E8-42EC-8A8B-AE37EA13F4E9}"/>
                  </a:ext>
                </a:extLst>
              </p:cNvPr>
              <p:cNvSpPr txBox="1">
                <a:spLocks noRot="1" noChangeAspect="1" noMove="1" noResize="1" noEditPoints="1" noAdjustHandles="1" noChangeArrowheads="1" noChangeShapeType="1" noTextEdit="1"/>
              </p:cNvSpPr>
              <p:nvPr/>
            </p:nvSpPr>
            <p:spPr>
              <a:xfrm>
                <a:off x="858621" y="1783965"/>
                <a:ext cx="4146379" cy="6183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340ABBF-C5C9-4A84-987A-F59A6A1391DE}"/>
                  </a:ext>
                </a:extLst>
              </p:cNvPr>
              <p:cNvSpPr txBox="1"/>
              <p:nvPr/>
            </p:nvSpPr>
            <p:spPr>
              <a:xfrm>
                <a:off x="1193273" y="2639033"/>
                <a:ext cx="330010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𝐴𝑚𝑜𝑟𝑝h</m:t>
                      </m:r>
                      <m:r>
                        <a:rPr lang="en-US" b="0" i="1" smtClean="0">
                          <a:latin typeface="Cambria Math" panose="02040503050406030204" pitchFamily="18" charset="0"/>
                        </a:rPr>
                        <m:t>.=1−</m:t>
                      </m:r>
                      <m:r>
                        <a:rPr lang="en-US" b="0" i="1" smtClean="0">
                          <a:latin typeface="Cambria Math" panose="02040503050406030204" pitchFamily="18" charset="0"/>
                        </a:rPr>
                        <m:t>𝐶𝑟𝑦𝑠𝑡</m:t>
                      </m:r>
                      <m:r>
                        <a:rPr lang="en-US" b="0" i="1" smtClean="0">
                          <a:latin typeface="Cambria Math" panose="02040503050406030204" pitchFamily="18" charset="0"/>
                        </a:rPr>
                        <m:t>.</m:t>
                      </m:r>
                    </m:oMath>
                  </m:oMathPara>
                </a14:m>
                <a:endParaRPr lang="en-US" dirty="0"/>
              </a:p>
            </p:txBody>
          </p:sp>
        </mc:Choice>
        <mc:Fallback xmlns="">
          <p:sp>
            <p:nvSpPr>
              <p:cNvPr id="37" name="TextBox 36">
                <a:extLst>
                  <a:ext uri="{FF2B5EF4-FFF2-40B4-BE49-F238E27FC236}">
                    <a16:creationId xmlns:a16="http://schemas.microsoft.com/office/drawing/2014/main" id="{D340ABBF-C5C9-4A84-987A-F59A6A1391DE}"/>
                  </a:ext>
                </a:extLst>
              </p:cNvPr>
              <p:cNvSpPr txBox="1">
                <a:spLocks noRot="1" noChangeAspect="1" noMove="1" noResize="1" noEditPoints="1" noAdjustHandles="1" noChangeArrowheads="1" noChangeShapeType="1" noTextEdit="1"/>
              </p:cNvSpPr>
              <p:nvPr/>
            </p:nvSpPr>
            <p:spPr>
              <a:xfrm>
                <a:off x="1193273" y="2639033"/>
                <a:ext cx="3300101" cy="369332"/>
              </a:xfrm>
              <a:prstGeom prst="rect">
                <a:avLst/>
              </a:prstGeom>
              <a:blipFill>
                <a:blip r:embed="rId4"/>
                <a:stretch>
                  <a:fillRect b="-13333"/>
                </a:stretch>
              </a:blipFill>
            </p:spPr>
            <p:txBody>
              <a:bodyPr/>
              <a:lstStyle/>
              <a:p>
                <a:r>
                  <a:rPr lang="en-US">
                    <a:noFill/>
                  </a:rPr>
                  <a:t> </a:t>
                </a:r>
              </a:p>
            </p:txBody>
          </p:sp>
        </mc:Fallback>
      </mc:AlternateContent>
      <p:pic>
        <p:nvPicPr>
          <p:cNvPr id="6" name="Рисунок 5">
            <a:extLst>
              <a:ext uri="{FF2B5EF4-FFF2-40B4-BE49-F238E27FC236}">
                <a16:creationId xmlns:a16="http://schemas.microsoft.com/office/drawing/2014/main" id="{20EA90AB-5FCA-4C6D-9992-811D5F8D95E6}"/>
              </a:ext>
            </a:extLst>
          </p:cNvPr>
          <p:cNvPicPr>
            <a:picLocks noChangeAspect="1"/>
          </p:cNvPicPr>
          <p:nvPr/>
        </p:nvPicPr>
        <p:blipFill>
          <a:blip r:embed="rId5"/>
          <a:stretch>
            <a:fillRect/>
          </a:stretch>
        </p:blipFill>
        <p:spPr>
          <a:xfrm>
            <a:off x="12357222" y="2268353"/>
            <a:ext cx="6503795" cy="3555408"/>
          </a:xfrm>
          <a:prstGeom prst="rect">
            <a:avLst/>
          </a:prstGeom>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B80A0CE-F0EE-4C84-AA67-54A2D5F8AD93}"/>
                  </a:ext>
                </a:extLst>
              </p:cNvPr>
              <p:cNvSpPr txBox="1"/>
              <p:nvPr/>
            </p:nvSpPr>
            <p:spPr>
              <a:xfrm>
                <a:off x="4702630" y="1831583"/>
                <a:ext cx="7004710" cy="338554"/>
              </a:xfrm>
              <a:prstGeom prst="rect">
                <a:avLst/>
              </a:prstGeom>
              <a:noFill/>
            </p:spPr>
            <p:txBody>
              <a:bodyPr wrap="square">
                <a:spAutoFit/>
              </a:bodyPr>
              <a:lstStyle/>
              <a:p>
                <a:pPr algn="ctr"/>
                <a14:m>
                  <m:oMath xmlns:m="http://schemas.openxmlformats.org/officeDocument/2006/math">
                    <m:r>
                      <a:rPr lang="en-US" sz="1600" i="1" smtClean="0">
                        <a:latin typeface="Cambria Math" panose="02040503050406030204" pitchFamily="18" charset="0"/>
                      </a:rPr>
                      <m:t>𝑅𝑒𝑑𝑢𝑐𝑒𝑑</m:t>
                    </m:r>
                    <m:r>
                      <a:rPr lang="en-US" sz="1600" i="0">
                        <a:latin typeface="Cambria Math" panose="02040503050406030204" pitchFamily="18" charset="0"/>
                      </a:rPr>
                      <m:t> </m:t>
                    </m:r>
                    <m:r>
                      <a:rPr lang="en-US" sz="1600" i="1">
                        <a:latin typeface="Cambria Math" panose="02040503050406030204" pitchFamily="18" charset="0"/>
                      </a:rPr>
                      <m:t>𝑎𝑟𝑒𝑎</m:t>
                    </m:r>
                    <m:r>
                      <a:rPr lang="x-none" sz="1600" b="0" i="1" smtClean="0">
                        <a:latin typeface="Cambria Math" panose="02040503050406030204" pitchFamily="18" charset="0"/>
                      </a:rPr>
                      <m:t>−</m:t>
                    </m:r>
                  </m:oMath>
                </a14:m>
                <a:r>
                  <a:rPr lang="x-none" sz="1600" dirty="0"/>
                  <a:t> интенсивность без учета аморфной составляющей</a:t>
                </a:r>
                <a:r>
                  <a:rPr lang="en-US" sz="1600" dirty="0"/>
                  <a:t>;</a:t>
                </a:r>
              </a:p>
            </p:txBody>
          </p:sp>
        </mc:Choice>
        <mc:Fallback xmlns="">
          <p:sp>
            <p:nvSpPr>
              <p:cNvPr id="68" name="TextBox 67">
                <a:extLst>
                  <a:ext uri="{FF2B5EF4-FFF2-40B4-BE49-F238E27FC236}">
                    <a16:creationId xmlns:a16="http://schemas.microsoft.com/office/drawing/2014/main" id="{9B80A0CE-F0EE-4C84-AA67-54A2D5F8AD93}"/>
                  </a:ext>
                </a:extLst>
              </p:cNvPr>
              <p:cNvSpPr txBox="1">
                <a:spLocks noRot="1" noChangeAspect="1" noMove="1" noResize="1" noEditPoints="1" noAdjustHandles="1" noChangeArrowheads="1" noChangeShapeType="1" noTextEdit="1"/>
              </p:cNvSpPr>
              <p:nvPr/>
            </p:nvSpPr>
            <p:spPr>
              <a:xfrm>
                <a:off x="4702630" y="1831583"/>
                <a:ext cx="7004710" cy="338554"/>
              </a:xfrm>
              <a:prstGeom prst="rect">
                <a:avLst/>
              </a:prstGeom>
              <a:blipFill>
                <a:blip r:embed="rId10"/>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17B15AB-F49E-4BD2-AE6B-CAEC95C75947}"/>
                  </a:ext>
                </a:extLst>
              </p:cNvPr>
              <p:cNvSpPr txBox="1"/>
              <p:nvPr/>
            </p:nvSpPr>
            <p:spPr>
              <a:xfrm>
                <a:off x="5145085" y="2199152"/>
                <a:ext cx="5218065" cy="338554"/>
              </a:xfrm>
              <a:prstGeom prst="rect">
                <a:avLst/>
              </a:prstGeom>
              <a:noFill/>
            </p:spPr>
            <p:txBody>
              <a:bodyPr wrap="square">
                <a:spAutoFit/>
              </a:bodyPr>
              <a:lstStyle/>
              <a:p>
                <a14:m>
                  <m:oMath xmlns:m="http://schemas.openxmlformats.org/officeDocument/2006/math">
                    <m:r>
                      <a:rPr lang="en-US" sz="1600" i="1" smtClean="0">
                        <a:latin typeface="Cambria Math" panose="02040503050406030204" pitchFamily="18" charset="0"/>
                      </a:rPr>
                      <m:t>𝐺𝑙𝑜𝑏𝑎𝑙</m:t>
                    </m:r>
                    <m:r>
                      <a:rPr lang="en-US" sz="1600" i="0">
                        <a:latin typeface="Cambria Math" panose="02040503050406030204" pitchFamily="18" charset="0"/>
                      </a:rPr>
                      <m:t> </m:t>
                    </m:r>
                    <m:r>
                      <a:rPr lang="en-US" sz="1600" i="1">
                        <a:latin typeface="Cambria Math" panose="02040503050406030204" pitchFamily="18" charset="0"/>
                      </a:rPr>
                      <m:t>𝑎𝑟𝑒𝑎</m:t>
                    </m:r>
                    <m:r>
                      <a:rPr lang="x-none" sz="1600" b="0" i="1" smtClean="0">
                        <a:latin typeface="Cambria Math" panose="02040503050406030204" pitchFamily="18" charset="0"/>
                      </a:rPr>
                      <m:t>−</m:t>
                    </m:r>
                  </m:oMath>
                </a14:m>
                <a:r>
                  <a:rPr lang="x-none" sz="1600" dirty="0"/>
                  <a:t> суммарная интенсивность спектра.</a:t>
                </a:r>
                <a:endParaRPr lang="en-US" sz="1600" dirty="0"/>
              </a:p>
            </p:txBody>
          </p:sp>
        </mc:Choice>
        <mc:Fallback xmlns="">
          <p:sp>
            <p:nvSpPr>
              <p:cNvPr id="70" name="TextBox 69">
                <a:extLst>
                  <a:ext uri="{FF2B5EF4-FFF2-40B4-BE49-F238E27FC236}">
                    <a16:creationId xmlns:a16="http://schemas.microsoft.com/office/drawing/2014/main" id="{017B15AB-F49E-4BD2-AE6B-CAEC95C75947}"/>
                  </a:ext>
                </a:extLst>
              </p:cNvPr>
              <p:cNvSpPr txBox="1">
                <a:spLocks noRot="1" noChangeAspect="1" noMove="1" noResize="1" noEditPoints="1" noAdjustHandles="1" noChangeArrowheads="1" noChangeShapeType="1" noTextEdit="1"/>
              </p:cNvSpPr>
              <p:nvPr/>
            </p:nvSpPr>
            <p:spPr>
              <a:xfrm>
                <a:off x="5145085" y="2199152"/>
                <a:ext cx="5218065" cy="338554"/>
              </a:xfrm>
              <a:prstGeom prst="rect">
                <a:avLst/>
              </a:prstGeom>
              <a:blipFill>
                <a:blip r:embed="rId11"/>
                <a:stretch>
                  <a:fillRect t="-5455" b="-23636"/>
                </a:stretch>
              </a:blipFill>
            </p:spPr>
            <p:txBody>
              <a:bodyPr/>
              <a:lstStyle/>
              <a:p>
                <a:r>
                  <a:rPr lang="en-US">
                    <a:noFill/>
                  </a:rPr>
                  <a:t> </a:t>
                </a:r>
              </a:p>
            </p:txBody>
          </p:sp>
        </mc:Fallback>
      </mc:AlternateContent>
      <p:pic>
        <p:nvPicPr>
          <p:cNvPr id="5" name="Рисунок 4">
            <a:extLst>
              <a:ext uri="{FF2B5EF4-FFF2-40B4-BE49-F238E27FC236}">
                <a16:creationId xmlns:a16="http://schemas.microsoft.com/office/drawing/2014/main" id="{E5CB3CCE-AA67-4F74-9090-1E4FE8F344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70548" y="2803175"/>
            <a:ext cx="5328179" cy="3769378"/>
          </a:xfrm>
          <a:prstGeom prst="rect">
            <a:avLst/>
          </a:prstGeom>
        </p:spPr>
      </p:pic>
      <p:pic>
        <p:nvPicPr>
          <p:cNvPr id="2" name="Picture 2" descr="Picture background">
            <a:extLst>
              <a:ext uri="{FF2B5EF4-FFF2-40B4-BE49-F238E27FC236}">
                <a16:creationId xmlns:a16="http://schemas.microsoft.com/office/drawing/2014/main" id="{BD20EF2E-DE9D-B804-8E1A-A030CDA8B2B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195" t="8069" r="39180" b="2041"/>
          <a:stretch/>
        </p:blipFill>
        <p:spPr bwMode="auto">
          <a:xfrm>
            <a:off x="601682" y="3142845"/>
            <a:ext cx="3891692" cy="347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4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790" y="66674"/>
            <a:ext cx="1817687" cy="50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AutoShape 5"/>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2" name="Номер слайда 1"/>
          <p:cNvSpPr>
            <a:spLocks noGrp="1"/>
          </p:cNvSpPr>
          <p:nvPr>
            <p:ph type="sldNum" sz="quarter" idx="12"/>
          </p:nvPr>
        </p:nvSpPr>
        <p:spPr>
          <a:xfrm>
            <a:off x="11687175" y="6492875"/>
            <a:ext cx="504825" cy="365125"/>
          </a:xfrm>
        </p:spPr>
        <p:txBody>
          <a:bodyPr/>
          <a:lstStyle/>
          <a:p>
            <a:pPr>
              <a:defRPr/>
            </a:pPr>
            <a:fld id="{ECE9CB4A-6E7C-4F26-9EDC-A6A9273341B7}" type="slidenum">
              <a:rPr lang="ru-RU" sz="2400"/>
              <a:pPr>
                <a:defRPr/>
              </a:pPr>
              <a:t>19</a:t>
            </a:fld>
            <a:endParaRPr lang="ru-RU" sz="2400" dirty="0"/>
          </a:p>
        </p:txBody>
      </p:sp>
      <p:grpSp>
        <p:nvGrpSpPr>
          <p:cNvPr id="9" name="Группа 8">
            <a:extLst>
              <a:ext uri="{FF2B5EF4-FFF2-40B4-BE49-F238E27FC236}">
                <a16:creationId xmlns:a16="http://schemas.microsoft.com/office/drawing/2014/main" id="{7D0168FD-60D0-4030-9DEB-9AEDED8F6373}"/>
              </a:ext>
            </a:extLst>
          </p:cNvPr>
          <p:cNvGrpSpPr/>
          <p:nvPr/>
        </p:nvGrpSpPr>
        <p:grpSpPr>
          <a:xfrm>
            <a:off x="644680" y="464510"/>
            <a:ext cx="4683381" cy="3102620"/>
            <a:chOff x="108453" y="1241545"/>
            <a:chExt cx="6005698" cy="4462790"/>
          </a:xfrm>
        </p:grpSpPr>
        <p:pic>
          <p:nvPicPr>
            <p:cNvPr id="10" name="Рисунок 9">
              <a:extLst>
                <a:ext uri="{FF2B5EF4-FFF2-40B4-BE49-F238E27FC236}">
                  <a16:creationId xmlns:a16="http://schemas.microsoft.com/office/drawing/2014/main" id="{1FA5B9A4-1318-4C84-ABB5-4876C6A908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3" y="1550841"/>
              <a:ext cx="6005698" cy="4153494"/>
            </a:xfrm>
            <a:prstGeom prst="rect">
              <a:avLst/>
            </a:prstGeom>
            <a:noFill/>
            <a:ln>
              <a:noFill/>
            </a:ln>
          </p:spPr>
        </p:pic>
        <p:cxnSp>
          <p:nvCxnSpPr>
            <p:cNvPr id="11" name="Прямая соединительная линия 10">
              <a:extLst>
                <a:ext uri="{FF2B5EF4-FFF2-40B4-BE49-F238E27FC236}">
                  <a16:creationId xmlns:a16="http://schemas.microsoft.com/office/drawing/2014/main" id="{3009DC84-59B8-49B9-B2CA-79159311A735}"/>
                </a:ext>
              </a:extLst>
            </p:cNvPr>
            <p:cNvCxnSpPr>
              <a:cxnSpLocks/>
            </p:cNvCxnSpPr>
            <p:nvPr/>
          </p:nvCxnSpPr>
          <p:spPr>
            <a:xfrm>
              <a:off x="2722192" y="1762737"/>
              <a:ext cx="0" cy="3529353"/>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Прямая со стрелкой 11">
              <a:extLst>
                <a:ext uri="{FF2B5EF4-FFF2-40B4-BE49-F238E27FC236}">
                  <a16:creationId xmlns:a16="http://schemas.microsoft.com/office/drawing/2014/main" id="{FF98DC80-B844-41B4-B51A-DD50213075C3}"/>
                </a:ext>
              </a:extLst>
            </p:cNvPr>
            <p:cNvCxnSpPr>
              <a:cxnSpLocks/>
            </p:cNvCxnSpPr>
            <p:nvPr/>
          </p:nvCxnSpPr>
          <p:spPr>
            <a:xfrm flipV="1">
              <a:off x="2635541" y="1762737"/>
              <a:ext cx="1326265" cy="1782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616A78D-684E-43EF-B953-D4A81B03B9B2}"/>
                </a:ext>
              </a:extLst>
            </p:cNvPr>
            <p:cNvSpPr txBox="1"/>
            <p:nvPr/>
          </p:nvSpPr>
          <p:spPr>
            <a:xfrm>
              <a:off x="3008415" y="1241545"/>
              <a:ext cx="580515" cy="369332"/>
            </a:xfrm>
            <a:prstGeom prst="rect">
              <a:avLst/>
            </a:prstGeom>
            <a:noFill/>
          </p:spPr>
          <p:txBody>
            <a:bodyPr wrap="square">
              <a:spAutoFit/>
            </a:bodyPr>
            <a:lstStyle/>
            <a:p>
              <a:r>
                <a:rPr lang="ru-RU" sz="1800" b="1" dirty="0">
                  <a:latin typeface="Cambria Math" panose="02040503050406030204" pitchFamily="18" charset="0"/>
                  <a:ea typeface="Cambria Math" panose="02040503050406030204" pitchFamily="18" charset="0"/>
                  <a:cs typeface="Arial"/>
                </a:rPr>
                <a:t>𝚫</a:t>
              </a:r>
              <a:r>
                <a:rPr lang="en-US" sz="1800" b="1" dirty="0">
                  <a:latin typeface="Cambria Math" panose="02040503050406030204" pitchFamily="18" charset="0"/>
                  <a:ea typeface="Cambria Math" panose="02040503050406030204" pitchFamily="18" charset="0"/>
                  <a:cs typeface="Arial"/>
                </a:rPr>
                <a:t>d</a:t>
              </a:r>
              <a:endParaRPr lang="en-US" dirty="0"/>
            </a:p>
          </p:txBody>
        </p:sp>
      </p:grpSp>
      <p:sp>
        <p:nvSpPr>
          <p:cNvPr id="14" name="Rectangle 3">
            <a:extLst>
              <a:ext uri="{FF2B5EF4-FFF2-40B4-BE49-F238E27FC236}">
                <a16:creationId xmlns:a16="http://schemas.microsoft.com/office/drawing/2014/main" id="{548002C5-BD29-42A1-BC35-999B13497FA1}"/>
              </a:ext>
            </a:extLst>
          </p:cNvPr>
          <p:cNvSpPr>
            <a:spLocks noChangeArrowheads="1"/>
          </p:cNvSpPr>
          <p:nvPr/>
        </p:nvSpPr>
        <p:spPr bwMode="auto">
          <a:xfrm rot="10800000" flipV="1">
            <a:off x="5747889" y="5621762"/>
            <a:ext cx="62611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09700" algn="l"/>
              </a:tabLst>
              <a:defRPr>
                <a:solidFill>
                  <a:schemeClr val="tx1"/>
                </a:solidFill>
                <a:latin typeface="Arial" panose="020B0604020202020204" pitchFamily="34" charset="0"/>
              </a:defRPr>
            </a:lvl1pPr>
            <a:lvl2pPr eaLnBrk="0" fontAlgn="base" hangingPunct="0">
              <a:spcBef>
                <a:spcPct val="0"/>
              </a:spcBef>
              <a:spcAft>
                <a:spcPct val="0"/>
              </a:spcAft>
              <a:tabLst>
                <a:tab pos="1409700" algn="l"/>
              </a:tabLst>
              <a:defRPr>
                <a:solidFill>
                  <a:schemeClr val="tx1"/>
                </a:solidFill>
                <a:latin typeface="Arial" panose="020B0604020202020204" pitchFamily="34" charset="0"/>
              </a:defRPr>
            </a:lvl2pPr>
            <a:lvl3pPr eaLnBrk="0" fontAlgn="base" hangingPunct="0">
              <a:spcBef>
                <a:spcPct val="0"/>
              </a:spcBef>
              <a:spcAft>
                <a:spcPct val="0"/>
              </a:spcAft>
              <a:tabLst>
                <a:tab pos="1409700" algn="l"/>
              </a:tabLst>
              <a:defRPr>
                <a:solidFill>
                  <a:schemeClr val="tx1"/>
                </a:solidFill>
                <a:latin typeface="Arial" panose="020B0604020202020204" pitchFamily="34" charset="0"/>
              </a:defRPr>
            </a:lvl3pPr>
            <a:lvl4pPr eaLnBrk="0" fontAlgn="base" hangingPunct="0">
              <a:spcBef>
                <a:spcPct val="0"/>
              </a:spcBef>
              <a:spcAft>
                <a:spcPct val="0"/>
              </a:spcAft>
              <a:tabLst>
                <a:tab pos="1409700" algn="l"/>
              </a:tabLst>
              <a:defRPr>
                <a:solidFill>
                  <a:schemeClr val="tx1"/>
                </a:solidFill>
                <a:latin typeface="Arial" panose="020B0604020202020204" pitchFamily="34" charset="0"/>
              </a:defRPr>
            </a:lvl4pPr>
            <a:lvl5pPr eaLnBrk="0" fontAlgn="base" hangingPunct="0">
              <a:spcBef>
                <a:spcPct val="0"/>
              </a:spcBef>
              <a:spcAft>
                <a:spcPct val="0"/>
              </a:spcAft>
              <a:tabLst>
                <a:tab pos="1409700" algn="l"/>
              </a:tabLst>
              <a:defRPr>
                <a:solidFill>
                  <a:schemeClr val="tx1"/>
                </a:solidFill>
                <a:latin typeface="Arial" panose="020B0604020202020204" pitchFamily="34" charset="0"/>
              </a:defRPr>
            </a:lvl5pPr>
            <a:lvl6pPr eaLnBrk="0" fontAlgn="base" hangingPunct="0">
              <a:spcBef>
                <a:spcPct val="0"/>
              </a:spcBef>
              <a:spcAft>
                <a:spcPct val="0"/>
              </a:spcAft>
              <a:tabLst>
                <a:tab pos="1409700" algn="l"/>
              </a:tabLst>
              <a:defRPr>
                <a:solidFill>
                  <a:schemeClr val="tx1"/>
                </a:solidFill>
                <a:latin typeface="Arial" panose="020B0604020202020204" pitchFamily="34" charset="0"/>
              </a:defRPr>
            </a:lvl6pPr>
            <a:lvl7pPr eaLnBrk="0" fontAlgn="base" hangingPunct="0">
              <a:spcBef>
                <a:spcPct val="0"/>
              </a:spcBef>
              <a:spcAft>
                <a:spcPct val="0"/>
              </a:spcAft>
              <a:tabLst>
                <a:tab pos="1409700" algn="l"/>
              </a:tabLst>
              <a:defRPr>
                <a:solidFill>
                  <a:schemeClr val="tx1"/>
                </a:solidFill>
                <a:latin typeface="Arial" panose="020B0604020202020204" pitchFamily="34" charset="0"/>
              </a:defRPr>
            </a:lvl7pPr>
            <a:lvl8pPr eaLnBrk="0" fontAlgn="base" hangingPunct="0">
              <a:spcBef>
                <a:spcPct val="0"/>
              </a:spcBef>
              <a:spcAft>
                <a:spcPct val="0"/>
              </a:spcAft>
              <a:tabLst>
                <a:tab pos="1409700" algn="l"/>
              </a:tabLst>
              <a:defRPr>
                <a:solidFill>
                  <a:schemeClr val="tx1"/>
                </a:solidFill>
                <a:latin typeface="Arial" panose="020B0604020202020204" pitchFamily="34" charset="0"/>
              </a:defRPr>
            </a:lvl8pPr>
            <a:lvl9pPr eaLnBrk="0" fontAlgn="base" hangingPunct="0">
              <a:spcBef>
                <a:spcPct val="0"/>
              </a:spcBef>
              <a:spcAft>
                <a:spcPct val="0"/>
              </a:spcAft>
              <a:tabLst>
                <a:tab pos="1409700" algn="l"/>
              </a:tabLst>
              <a:defRPr>
                <a:solidFill>
                  <a:schemeClr val="tx1"/>
                </a:solidFill>
                <a:latin typeface="Arial" panose="020B0604020202020204" pitchFamily="34" charset="0"/>
              </a:defRPr>
            </a:lvl9pPr>
          </a:lstStyle>
          <a:p>
            <a:pPr marL="0" marR="0" lvl="0" indent="539750" algn="ctr" defTabSz="914400" rtl="0" eaLnBrk="0" fontAlgn="base" latinLnBrk="0" hangingPunct="0">
              <a:lnSpc>
                <a:spcPct val="100000"/>
              </a:lnSpc>
              <a:spcBef>
                <a:spcPct val="0"/>
              </a:spcBef>
              <a:spcAft>
                <a:spcPct val="0"/>
              </a:spcAft>
              <a:buClrTx/>
              <a:buSzTx/>
              <a:buFontTx/>
              <a:buNone/>
              <a:tabLst>
                <a:tab pos="1409700" algn="l"/>
              </a:tabLst>
            </a:pPr>
            <a:r>
              <a:rPr kumimoji="0" lang="ru-RU"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Относительное изменение величины межплоскостного</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расстояния семейств плоскостей </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YAG</a:t>
            </a:r>
            <a:r>
              <a:rPr kumimoji="0" lang="ru-RU"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(420) зависимости от флюенса ионов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Xe</a:t>
            </a:r>
            <a:endParaRPr kumimoji="0" lang="ru-RU"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Рисунок 17">
            <a:extLst>
              <a:ext uri="{FF2B5EF4-FFF2-40B4-BE49-F238E27FC236}">
                <a16:creationId xmlns:a16="http://schemas.microsoft.com/office/drawing/2014/main" id="{3E9E65E8-ACA5-4673-841B-F2ADCC246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4505" y="889867"/>
            <a:ext cx="6832972" cy="4833934"/>
          </a:xfrm>
          <a:prstGeom prst="rect">
            <a:avLst/>
          </a:prstGeom>
        </p:spPr>
      </p:pic>
      <p:grpSp>
        <p:nvGrpSpPr>
          <p:cNvPr id="6" name="Группа 5">
            <a:extLst>
              <a:ext uri="{FF2B5EF4-FFF2-40B4-BE49-F238E27FC236}">
                <a16:creationId xmlns:a16="http://schemas.microsoft.com/office/drawing/2014/main" id="{BE7E8E78-5F49-4E8F-8853-FF1AD565F061}"/>
              </a:ext>
            </a:extLst>
          </p:cNvPr>
          <p:cNvGrpSpPr/>
          <p:nvPr/>
        </p:nvGrpSpPr>
        <p:grpSpPr>
          <a:xfrm>
            <a:off x="692350" y="3490857"/>
            <a:ext cx="5012463" cy="3290240"/>
            <a:chOff x="597019" y="3439612"/>
            <a:chExt cx="5012463" cy="3290240"/>
          </a:xfrm>
        </p:grpSpPr>
        <p:pic>
          <p:nvPicPr>
            <p:cNvPr id="17" name="Рисунок 16">
              <a:extLst>
                <a:ext uri="{FF2B5EF4-FFF2-40B4-BE49-F238E27FC236}">
                  <a16:creationId xmlns:a16="http://schemas.microsoft.com/office/drawing/2014/main" id="{BC6E765E-CD91-4CF8-A9DE-C4AC40B6213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019" y="3505921"/>
              <a:ext cx="5012463" cy="3223931"/>
            </a:xfrm>
            <a:prstGeom prst="rect">
              <a:avLst/>
            </a:prstGeom>
            <a:noFill/>
            <a:ln>
              <a:noFill/>
            </a:ln>
          </p:spPr>
        </p:pic>
        <p:cxnSp>
          <p:nvCxnSpPr>
            <p:cNvPr id="19" name="Прямая соединительная линия 18">
              <a:extLst>
                <a:ext uri="{FF2B5EF4-FFF2-40B4-BE49-F238E27FC236}">
                  <a16:creationId xmlns:a16="http://schemas.microsoft.com/office/drawing/2014/main" id="{1961CEB4-D728-44CB-930D-653841EBE680}"/>
                </a:ext>
              </a:extLst>
            </p:cNvPr>
            <p:cNvCxnSpPr>
              <a:cxnSpLocks/>
            </p:cNvCxnSpPr>
            <p:nvPr/>
          </p:nvCxnSpPr>
          <p:spPr>
            <a:xfrm>
              <a:off x="2986370" y="3778352"/>
              <a:ext cx="0" cy="2566372"/>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Прямая со стрелкой 19">
              <a:extLst>
                <a:ext uri="{FF2B5EF4-FFF2-40B4-BE49-F238E27FC236}">
                  <a16:creationId xmlns:a16="http://schemas.microsoft.com/office/drawing/2014/main" id="{E6AEB161-064F-452E-BC48-9B5EA4A79B6E}"/>
                </a:ext>
              </a:extLst>
            </p:cNvPr>
            <p:cNvCxnSpPr>
              <a:cxnSpLocks/>
            </p:cNvCxnSpPr>
            <p:nvPr/>
          </p:nvCxnSpPr>
          <p:spPr>
            <a:xfrm flipV="1">
              <a:off x="2986370" y="3762689"/>
              <a:ext cx="776313" cy="1566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BD1C56-2F30-4159-9235-6ABAE771585F}"/>
                </a:ext>
              </a:extLst>
            </p:cNvPr>
            <p:cNvSpPr txBox="1"/>
            <p:nvPr/>
          </p:nvSpPr>
          <p:spPr>
            <a:xfrm>
              <a:off x="3103250" y="3439612"/>
              <a:ext cx="452699" cy="256767"/>
            </a:xfrm>
            <a:prstGeom prst="rect">
              <a:avLst/>
            </a:prstGeom>
            <a:noFill/>
          </p:spPr>
          <p:txBody>
            <a:bodyPr wrap="square">
              <a:spAutoFit/>
            </a:bodyPr>
            <a:lstStyle/>
            <a:p>
              <a:r>
                <a:rPr lang="ru-RU" sz="1800" b="1" dirty="0">
                  <a:latin typeface="Cambria Math" panose="02040503050406030204" pitchFamily="18" charset="0"/>
                  <a:ea typeface="Cambria Math" panose="02040503050406030204" pitchFamily="18" charset="0"/>
                  <a:cs typeface="Arial"/>
                </a:rPr>
                <a:t>𝚫</a:t>
              </a:r>
              <a:r>
                <a:rPr lang="en-US" sz="1800" b="1" dirty="0">
                  <a:latin typeface="Cambria Math" panose="02040503050406030204" pitchFamily="18" charset="0"/>
                  <a:ea typeface="Cambria Math" panose="02040503050406030204" pitchFamily="18" charset="0"/>
                  <a:cs typeface="Arial"/>
                </a:rPr>
                <a:t>d</a:t>
              </a:r>
              <a:endParaRPr lang="en-US" dirty="0"/>
            </a:p>
          </p:txBody>
        </p:sp>
      </p:grpSp>
      <p:sp>
        <p:nvSpPr>
          <p:cNvPr id="22" name="TextBox 21">
            <a:extLst>
              <a:ext uri="{FF2B5EF4-FFF2-40B4-BE49-F238E27FC236}">
                <a16:creationId xmlns:a16="http://schemas.microsoft.com/office/drawing/2014/main" id="{334008AC-8BF5-4683-8A61-035EABE75EF6}"/>
              </a:ext>
            </a:extLst>
          </p:cNvPr>
          <p:cNvSpPr txBox="1"/>
          <p:nvPr/>
        </p:nvSpPr>
        <p:spPr>
          <a:xfrm>
            <a:off x="396982" y="537304"/>
            <a:ext cx="590736" cy="35006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b="1" dirty="0">
                <a:solidFill>
                  <a:schemeClr val="tx1">
                    <a:lumMod val="75000"/>
                    <a:lumOff val="25000"/>
                  </a:schemeClr>
                </a:solidFill>
              </a:rPr>
              <a:t>YAG</a:t>
            </a:r>
            <a:endParaRPr lang="en-US" dirty="0"/>
          </a:p>
        </p:txBody>
      </p:sp>
      <p:sp>
        <p:nvSpPr>
          <p:cNvPr id="23" name="TextBox 22">
            <a:extLst>
              <a:ext uri="{FF2B5EF4-FFF2-40B4-BE49-F238E27FC236}">
                <a16:creationId xmlns:a16="http://schemas.microsoft.com/office/drawing/2014/main" id="{444D0DFC-A0E6-45FD-84BE-F2E1A54C853E}"/>
              </a:ext>
            </a:extLst>
          </p:cNvPr>
          <p:cNvSpPr txBox="1"/>
          <p:nvPr/>
        </p:nvSpPr>
        <p:spPr>
          <a:xfrm>
            <a:off x="32694" y="3434574"/>
            <a:ext cx="115229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b="1" dirty="0">
                <a:solidFill>
                  <a:schemeClr val="tx1">
                    <a:lumMod val="75000"/>
                    <a:lumOff val="25000"/>
                  </a:schemeClr>
                </a:solidFill>
              </a:rPr>
              <a:t>YAG + Mo</a:t>
            </a:r>
            <a:endParaRPr lang="en-US" dirty="0"/>
          </a:p>
        </p:txBody>
      </p:sp>
    </p:spTree>
    <p:extLst>
      <p:ext uri="{BB962C8B-B14F-4D97-AF65-F5344CB8AC3E}">
        <p14:creationId xmlns:p14="http://schemas.microsoft.com/office/powerpoint/2010/main" val="1983446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a:extLst>
              <a:ext uri="{FF2B5EF4-FFF2-40B4-BE49-F238E27FC236}">
                <a16:creationId xmlns:a16="http://schemas.microsoft.com/office/drawing/2014/main" id="{C0E57D8C-CFD9-4ECE-B97B-0BEAA69A9FDE}"/>
              </a:ext>
            </a:extLst>
          </p:cNvPr>
          <p:cNvPicPr>
            <a:picLocks noChangeAspect="1"/>
          </p:cNvPicPr>
          <p:nvPr/>
        </p:nvPicPr>
        <p:blipFill>
          <a:blip r:embed="rId3"/>
          <a:stretch>
            <a:fillRect/>
          </a:stretch>
        </p:blipFill>
        <p:spPr>
          <a:xfrm>
            <a:off x="4223277" y="3672041"/>
            <a:ext cx="2337649" cy="499305"/>
          </a:xfrm>
          <a:prstGeom prst="rect">
            <a:avLst/>
          </a:prstGeom>
        </p:spPr>
      </p:pic>
      <p:pic>
        <p:nvPicPr>
          <p:cNvPr id="49" name="object 6">
            <a:extLst>
              <a:ext uri="{FF2B5EF4-FFF2-40B4-BE49-F238E27FC236}">
                <a16:creationId xmlns:a16="http://schemas.microsoft.com/office/drawing/2014/main" id="{4EBC3EDA-1FC8-422F-8BAD-67762423D041}"/>
              </a:ext>
            </a:extLst>
          </p:cNvPr>
          <p:cNvPicPr/>
          <p:nvPr/>
        </p:nvPicPr>
        <p:blipFill>
          <a:blip r:embed="rId4" cstate="print"/>
          <a:stretch>
            <a:fillRect/>
          </a:stretch>
        </p:blipFill>
        <p:spPr>
          <a:xfrm>
            <a:off x="12505456" y="290083"/>
            <a:ext cx="4095760" cy="3857610"/>
          </a:xfrm>
          <a:prstGeom prst="rect">
            <a:avLst/>
          </a:prstGeom>
          <a:ln>
            <a:noFill/>
          </a:ln>
        </p:spPr>
      </p:pic>
      <p:sp>
        <p:nvSpPr>
          <p:cNvPr id="8" name="Номер слайда 7"/>
          <p:cNvSpPr>
            <a:spLocks noGrp="1"/>
          </p:cNvSpPr>
          <p:nvPr>
            <p:ph type="sldNum" sz="quarter" idx="12"/>
          </p:nvPr>
        </p:nvSpPr>
        <p:spPr>
          <a:xfrm>
            <a:off x="25155526" y="3330576"/>
            <a:ext cx="333375" cy="365125"/>
          </a:xfrm>
        </p:spPr>
        <p:txBody>
          <a:bodyPr/>
          <a:lstStyle/>
          <a:p>
            <a:pPr>
              <a:defRPr/>
            </a:pPr>
            <a:fld id="{B764DCC6-C654-401C-939F-45C8A5C56142}" type="slidenum">
              <a:rPr lang="ru-RU" sz="2400"/>
              <a:pPr>
                <a:defRPr/>
              </a:pPr>
              <a:t>2</a:t>
            </a:fld>
            <a:endParaRPr lang="ru-RU" sz="2400" dirty="0"/>
          </a:p>
        </p:txBody>
      </p:sp>
      <p:sp>
        <p:nvSpPr>
          <p:cNvPr id="10" name="Подзаголовок 2"/>
          <p:cNvSpPr txBox="1">
            <a:spLocks/>
          </p:cNvSpPr>
          <p:nvPr/>
        </p:nvSpPr>
        <p:spPr>
          <a:xfrm>
            <a:off x="404568" y="7493"/>
            <a:ext cx="2289716" cy="5744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chemeClr val="tx1">
                    <a:lumMod val="95000"/>
                    <a:lumOff val="5000"/>
                  </a:schemeClr>
                </a:solidFill>
                <a:latin typeface="Arial"/>
                <a:cs typeface="Times New Roman"/>
              </a:rPr>
              <a:t>Motivation</a:t>
            </a:r>
            <a:endParaRPr lang="ru-RU" sz="2600" b="1" dirty="0">
              <a:solidFill>
                <a:schemeClr val="tx1">
                  <a:lumMod val="95000"/>
                  <a:lumOff val="5000"/>
                </a:schemeClr>
              </a:solidFill>
              <a:latin typeface="Arial"/>
              <a:cs typeface="Times New Roman"/>
            </a:endParaRPr>
          </a:p>
        </p:txBody>
      </p:sp>
      <p:grpSp>
        <p:nvGrpSpPr>
          <p:cNvPr id="6" name="Группа 5">
            <a:extLst>
              <a:ext uri="{FF2B5EF4-FFF2-40B4-BE49-F238E27FC236}">
                <a16:creationId xmlns:a16="http://schemas.microsoft.com/office/drawing/2014/main" id="{23807596-FBB4-468A-8E52-AF3198955915}"/>
              </a:ext>
            </a:extLst>
          </p:cNvPr>
          <p:cNvGrpSpPr/>
          <p:nvPr/>
        </p:nvGrpSpPr>
        <p:grpSpPr>
          <a:xfrm>
            <a:off x="22995481" y="1250366"/>
            <a:ext cx="928692" cy="1734448"/>
            <a:chOff x="7054163" y="4758427"/>
            <a:chExt cx="928692" cy="1734448"/>
          </a:xfrm>
        </p:grpSpPr>
        <p:sp>
          <p:nvSpPr>
            <p:cNvPr id="13" name="Блок-схема: магнитный диск 12">
              <a:extLst>
                <a:ext uri="{FF2B5EF4-FFF2-40B4-BE49-F238E27FC236}">
                  <a16:creationId xmlns:a16="http://schemas.microsoft.com/office/drawing/2014/main" id="{3F5FC496-9F38-4789-A01D-A303302BA667}"/>
                </a:ext>
              </a:extLst>
            </p:cNvPr>
            <p:cNvSpPr/>
            <p:nvPr/>
          </p:nvSpPr>
          <p:spPr>
            <a:xfrm rot="16200000">
              <a:off x="6651286" y="5161307"/>
              <a:ext cx="1734445" cy="9286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лок-схема: магнитный диск 13">
              <a:extLst>
                <a:ext uri="{FF2B5EF4-FFF2-40B4-BE49-F238E27FC236}">
                  <a16:creationId xmlns:a16="http://schemas.microsoft.com/office/drawing/2014/main" id="{9856CB96-492F-4FF6-82E2-1A0FA7A75EFB}"/>
                </a:ext>
              </a:extLst>
            </p:cNvPr>
            <p:cNvSpPr/>
            <p:nvPr/>
          </p:nvSpPr>
          <p:spPr>
            <a:xfrm rot="16200000">
              <a:off x="6351750" y="5460840"/>
              <a:ext cx="1734445" cy="329620"/>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sp>
        <p:nvSpPr>
          <p:cNvPr id="16" name="Стрелка: вниз 15">
            <a:extLst>
              <a:ext uri="{FF2B5EF4-FFF2-40B4-BE49-F238E27FC236}">
                <a16:creationId xmlns:a16="http://schemas.microsoft.com/office/drawing/2014/main" id="{FD737656-1DA8-470E-A8A5-2CA327E93F33}"/>
              </a:ext>
            </a:extLst>
          </p:cNvPr>
          <p:cNvSpPr/>
          <p:nvPr/>
        </p:nvSpPr>
        <p:spPr>
          <a:xfrm rot="16200000">
            <a:off x="22001657" y="2224879"/>
            <a:ext cx="333244" cy="49720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B9AAE61-516F-4972-A771-06096738AAB7}"/>
              </a:ext>
            </a:extLst>
          </p:cNvPr>
          <p:cNvSpPr txBox="1"/>
          <p:nvPr/>
        </p:nvSpPr>
        <p:spPr>
          <a:xfrm>
            <a:off x="22125884" y="3049370"/>
            <a:ext cx="2454173" cy="646331"/>
          </a:xfrm>
          <a:prstGeom prst="rect">
            <a:avLst/>
          </a:prstGeom>
          <a:noFill/>
        </p:spPr>
        <p:txBody>
          <a:bodyPr wrap="square">
            <a:spAutoFit/>
          </a:bodyPr>
          <a:lstStyle/>
          <a:p>
            <a:pPr algn="ctr"/>
            <a:r>
              <a:rPr lang="x-none" dirty="0">
                <a:latin typeface="Arial" panose="020B0604020202020204" pitchFamily="34" charset="0"/>
                <a:cs typeface="Arial" panose="020B0604020202020204" pitchFamily="34" charset="0"/>
              </a:rPr>
              <a:t>Получаем «нарушенный» слой</a:t>
            </a:r>
            <a:endParaRPr lang="en-US" dirty="0">
              <a:latin typeface="Arial" panose="020B0604020202020204" pitchFamily="34" charset="0"/>
              <a:cs typeface="Arial" panose="020B0604020202020204" pitchFamily="34" charset="0"/>
            </a:endParaRPr>
          </a:p>
        </p:txBody>
      </p:sp>
      <p:cxnSp>
        <p:nvCxnSpPr>
          <p:cNvPr id="18" name="Прямая со стрелкой 17">
            <a:extLst>
              <a:ext uri="{FF2B5EF4-FFF2-40B4-BE49-F238E27FC236}">
                <a16:creationId xmlns:a16="http://schemas.microsoft.com/office/drawing/2014/main" id="{BB8469BC-3D08-42BA-B772-38905189E8CD}"/>
              </a:ext>
            </a:extLst>
          </p:cNvPr>
          <p:cNvCxnSpPr>
            <a:cxnSpLocks/>
          </p:cNvCxnSpPr>
          <p:nvPr/>
        </p:nvCxnSpPr>
        <p:spPr>
          <a:xfrm flipV="1">
            <a:off x="22721405" y="2418837"/>
            <a:ext cx="166660" cy="6195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739115BE-266C-465F-B943-61606E9CDA51}"/>
              </a:ext>
            </a:extLst>
          </p:cNvPr>
          <p:cNvSpPr txBox="1"/>
          <p:nvPr/>
        </p:nvSpPr>
        <p:spPr>
          <a:xfrm>
            <a:off x="-9771" y="542433"/>
            <a:ext cx="12192000" cy="3295774"/>
          </a:xfrm>
          <a:prstGeom prst="rect">
            <a:avLst/>
          </a:prstGeom>
          <a:noFill/>
        </p:spPr>
        <p:txBody>
          <a:bodyPr wrap="square">
            <a:spAutoFit/>
          </a:bodyPr>
          <a:lstStyle/>
          <a:p>
            <a:pPr marL="285750" indent="-285750" eaLnBrk="1" fontAlgn="auto" hangingPunct="1">
              <a:lnSpc>
                <a:spcPct val="130000"/>
              </a:lnSpc>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To solve the problem of implementing a closed fuel cycle, ceramics based on mineral-like compounds are considered as promising </a:t>
            </a:r>
            <a:r>
              <a:rPr lang="en-US" b="1" dirty="0">
                <a:latin typeface="Arial" panose="020B0604020202020204" pitchFamily="34" charset="0"/>
                <a:cs typeface="Arial" panose="020B0604020202020204" pitchFamily="34" charset="0"/>
              </a:rPr>
              <a:t>ceramic</a:t>
            </a:r>
            <a:r>
              <a:rPr lang="en-US" dirty="0">
                <a:latin typeface="Arial" panose="020B0604020202020204" pitchFamily="34" charset="0"/>
                <a:cs typeface="Arial" panose="020B0604020202020204" pitchFamily="34" charset="0"/>
              </a:rPr>
              <a:t> matrices for the immobilization of components of </a:t>
            </a:r>
            <a:r>
              <a:rPr lang="en-US" b="1" dirty="0">
                <a:latin typeface="Arial" panose="020B0604020202020204" pitchFamily="34" charset="0"/>
                <a:cs typeface="Arial" panose="020B0604020202020204" pitchFamily="34" charset="0"/>
              </a:rPr>
              <a:t>radioactive waste</a:t>
            </a:r>
            <a:r>
              <a:rPr lang="en-US" dirty="0">
                <a:latin typeface="Arial" panose="020B0604020202020204" pitchFamily="34" charset="0"/>
                <a:cs typeface="Arial" panose="020B0604020202020204" pitchFamily="34" charset="0"/>
              </a:rPr>
              <a:t> (mainly long-lived minor actinoids Np, Am, Cm);</a:t>
            </a:r>
            <a:endParaRPr lang="ru-RU" dirty="0">
              <a:latin typeface="Arial" panose="020B0604020202020204" pitchFamily="34" charset="0"/>
              <a:cs typeface="Arial" panose="020B0604020202020204" pitchFamily="34" charset="0"/>
            </a:endParaRPr>
          </a:p>
          <a:p>
            <a:pPr marL="285750" indent="-285750" eaLnBrk="1" fontAlgn="auto" hangingPunct="1">
              <a:lnSpc>
                <a:spcPct val="130000"/>
              </a:lnSpc>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To study the stability of such materials, tests are carried out by </a:t>
            </a:r>
            <a:r>
              <a:rPr lang="en-US" b="1" dirty="0">
                <a:latin typeface="Arial" panose="020B0604020202020204" pitchFamily="34" charset="0"/>
                <a:cs typeface="Arial" panose="020B0604020202020204" pitchFamily="34" charset="0"/>
              </a:rPr>
              <a:t>external radiation impact</a:t>
            </a:r>
            <a:r>
              <a:rPr lang="en-US"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pPr marL="285750" indent="-285750" eaLnBrk="1" fontAlgn="auto" hangingPunct="1">
              <a:lnSpc>
                <a:spcPct val="130000"/>
              </a:lnSpc>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diagnostic technique</a:t>
            </a:r>
            <a:r>
              <a:rPr lang="en-US" dirty="0">
                <a:latin typeface="Arial" panose="020B0604020202020204" pitchFamily="34" charset="0"/>
                <a:cs typeface="Arial" panose="020B0604020202020204" pitchFamily="34" charset="0"/>
              </a:rPr>
              <a:t> is required to assess the degree of resistance of ceramics to various types of impact;</a:t>
            </a:r>
            <a:endParaRPr lang="ru-RU" dirty="0">
              <a:latin typeface="Arial" panose="020B0604020202020204" pitchFamily="34" charset="0"/>
              <a:cs typeface="Arial" panose="020B0604020202020204" pitchFamily="34" charset="0"/>
            </a:endParaRPr>
          </a:p>
          <a:p>
            <a:pPr marL="285750" indent="-285750" eaLnBrk="1" fontAlgn="auto" hangingPunct="1">
              <a:lnSpc>
                <a:spcPct val="130000"/>
              </a:lnSpc>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X-ray diffraction</a:t>
            </a:r>
            <a:r>
              <a:rPr lang="en-US" dirty="0">
                <a:latin typeface="Arial" panose="020B0604020202020204" pitchFamily="34" charset="0"/>
                <a:cs typeface="Arial" panose="020B0604020202020204" pitchFamily="34" charset="0"/>
              </a:rPr>
              <a:t> method is non-destructive and allows analyzing the phase composition of near-surface layers at depths up to tens of microns;</a:t>
            </a:r>
            <a:r>
              <a:rPr lang="ru-RU" dirty="0">
                <a:latin typeface="Arial" panose="020B0604020202020204" pitchFamily="34" charset="0"/>
                <a:cs typeface="Arial" panose="020B0604020202020204" pitchFamily="34" charset="0"/>
              </a:rPr>
              <a:t> </a:t>
            </a:r>
          </a:p>
          <a:p>
            <a:pPr marL="285750" indent="-285750" eaLnBrk="1" fontAlgn="auto" hangingPunct="1">
              <a:lnSpc>
                <a:spcPct val="130000"/>
              </a:lnSpc>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To test and generalize the results of experimental data, we will use methods of </a:t>
            </a:r>
            <a:r>
              <a:rPr lang="en-US" b="1" dirty="0">
                <a:latin typeface="Arial" panose="020B0604020202020204" pitchFamily="34" charset="0"/>
                <a:cs typeface="Arial" panose="020B0604020202020204" pitchFamily="34" charset="0"/>
              </a:rPr>
              <a:t>mathematical modeling</a:t>
            </a:r>
            <a:r>
              <a:rPr lang="en-US" dirty="0">
                <a:latin typeface="Arial" panose="020B0604020202020204" pitchFamily="34" charset="0"/>
                <a:cs typeface="Arial" panose="020B0604020202020204" pitchFamily="34" charset="0"/>
              </a:rPr>
              <a:t> of structures at the atomic level.</a:t>
            </a:r>
            <a:endParaRPr lang="ru-RU"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EB310BB-56F0-4932-83AE-2E0DF68BFFA3}"/>
              </a:ext>
            </a:extLst>
          </p:cNvPr>
          <p:cNvSpPr txBox="1"/>
          <p:nvPr/>
        </p:nvSpPr>
        <p:spPr>
          <a:xfrm>
            <a:off x="159336" y="4668654"/>
            <a:ext cx="3801350" cy="584775"/>
          </a:xfrm>
          <a:prstGeom prst="rect">
            <a:avLst/>
          </a:prstGeom>
          <a:noFill/>
        </p:spPr>
        <p:txBody>
          <a:bodyPr wrap="square">
            <a:spAutoFit/>
          </a:bodyPr>
          <a:lstStyle/>
          <a:p>
            <a:pPr algn="ctr"/>
            <a:r>
              <a:rPr lang="en-US" sz="1600" b="1" dirty="0">
                <a:latin typeface="Arial" panose="020B0604020202020204" pitchFamily="34" charset="0"/>
                <a:cs typeface="Arial" panose="020B0604020202020204" pitchFamily="34" charset="0"/>
              </a:rPr>
              <a:t>Y</a:t>
            </a:r>
            <a:r>
              <a:rPr lang="ru-RU" sz="1600" b="1" baseline="-25000" dirty="0">
                <a:latin typeface="Arial" panose="020B0604020202020204" pitchFamily="34" charset="0"/>
                <a:cs typeface="Arial" panose="020B0604020202020204" pitchFamily="34" charset="0"/>
              </a:rPr>
              <a:t>2.5</a:t>
            </a:r>
            <a:r>
              <a:rPr lang="en-US" sz="1600" b="1" baseline="0" dirty="0">
                <a:solidFill>
                  <a:schemeClr val="accent2"/>
                </a:solidFill>
                <a:latin typeface="Arial" panose="020B0604020202020204" pitchFamily="34" charset="0"/>
                <a:cs typeface="Arial" panose="020B0604020202020204" pitchFamily="34" charset="0"/>
              </a:rPr>
              <a:t>Am</a:t>
            </a:r>
            <a:r>
              <a:rPr lang="en-US" sz="1600" b="1" baseline="-25000" dirty="0">
                <a:solidFill>
                  <a:schemeClr val="accent2"/>
                </a:solidFill>
                <a:latin typeface="Arial" panose="020B0604020202020204" pitchFamily="34" charset="0"/>
                <a:cs typeface="Arial" panose="020B0604020202020204" pitchFamily="34" charset="0"/>
              </a:rPr>
              <a:t>0.5</a:t>
            </a:r>
            <a:r>
              <a:rPr lang="en-US" sz="1600" b="1" dirty="0">
                <a:latin typeface="Arial" panose="020B0604020202020204" pitchFamily="34" charset="0"/>
                <a:cs typeface="Arial" panose="020B0604020202020204" pitchFamily="34" charset="0"/>
              </a:rPr>
              <a:t>Al</a:t>
            </a:r>
            <a:r>
              <a:rPr lang="ru-RU" sz="1600" b="1" baseline="-25000" dirty="0">
                <a:latin typeface="Arial" panose="020B0604020202020204" pitchFamily="34" charset="0"/>
                <a:cs typeface="Arial" panose="020B0604020202020204" pitchFamily="34" charset="0"/>
              </a:rPr>
              <a:t>5</a:t>
            </a:r>
            <a:r>
              <a:rPr lang="en-US" sz="1600" b="1" dirty="0">
                <a:latin typeface="Arial" panose="020B0604020202020204" pitchFamily="34" charset="0"/>
                <a:cs typeface="Arial" panose="020B0604020202020204" pitchFamily="34" charset="0"/>
              </a:rPr>
              <a:t>O</a:t>
            </a:r>
            <a:r>
              <a:rPr lang="ru-RU" sz="1600" b="1" baseline="-25000" dirty="0">
                <a:latin typeface="Arial" panose="020B0604020202020204" pitchFamily="34" charset="0"/>
                <a:cs typeface="Arial" panose="020B0604020202020204" pitchFamily="34" charset="0"/>
              </a:rPr>
              <a:t>12</a:t>
            </a:r>
            <a:r>
              <a:rPr lang="ru-RU" sz="1600" b="1" dirty="0">
                <a:latin typeface="Arial" panose="020B0604020202020204" pitchFamily="34" charset="0"/>
                <a:cs typeface="Arial" panose="020B0604020202020204" pitchFamily="34" charset="0"/>
              </a:rPr>
              <a:t> – </a:t>
            </a:r>
            <a:r>
              <a:rPr lang="en-US" sz="1600" b="1" dirty="0">
                <a:latin typeface="Arial" panose="020B0604020202020204" pitchFamily="34" charset="0"/>
                <a:cs typeface="Arial" panose="020B0604020202020204" pitchFamily="34" charset="0"/>
              </a:rPr>
              <a:t>matrix composition after </a:t>
            </a:r>
            <a:r>
              <a:rPr lang="en-US" sz="1600" b="1" dirty="0">
                <a:latin typeface="Arial"/>
                <a:ea typeface="+mn-lt"/>
                <a:cs typeface="Arial"/>
              </a:rPr>
              <a:t>«immobilization» </a:t>
            </a:r>
            <a:endParaRPr lang="en-US" sz="1600" b="1" dirty="0"/>
          </a:p>
        </p:txBody>
      </p:sp>
      <p:sp>
        <p:nvSpPr>
          <p:cNvPr id="48" name="TextBox 47">
            <a:extLst>
              <a:ext uri="{FF2B5EF4-FFF2-40B4-BE49-F238E27FC236}">
                <a16:creationId xmlns:a16="http://schemas.microsoft.com/office/drawing/2014/main" id="{D8FF67D3-E331-4ECA-816F-CD5D620285E3}"/>
              </a:ext>
            </a:extLst>
          </p:cNvPr>
          <p:cNvSpPr txBox="1"/>
          <p:nvPr/>
        </p:nvSpPr>
        <p:spPr>
          <a:xfrm>
            <a:off x="131871" y="4219102"/>
            <a:ext cx="4630940"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Y</a:t>
            </a:r>
            <a:r>
              <a:rPr lang="ru-RU" sz="1600" b="1" baseline="-25000" dirty="0">
                <a:latin typeface="Arial" panose="020B0604020202020204" pitchFamily="34" charset="0"/>
                <a:cs typeface="Arial" panose="020B0604020202020204" pitchFamily="34" charset="0"/>
              </a:rPr>
              <a:t>3</a:t>
            </a:r>
            <a:r>
              <a:rPr lang="en-US" sz="1600" b="1" dirty="0">
                <a:latin typeface="Arial" panose="020B0604020202020204" pitchFamily="34" charset="0"/>
                <a:cs typeface="Arial" panose="020B0604020202020204" pitchFamily="34" charset="0"/>
              </a:rPr>
              <a:t>Al</a:t>
            </a:r>
            <a:r>
              <a:rPr lang="ru-RU" sz="1600" b="1" baseline="-25000" dirty="0">
                <a:latin typeface="Arial" panose="020B0604020202020204" pitchFamily="34" charset="0"/>
                <a:cs typeface="Arial" panose="020B0604020202020204" pitchFamily="34" charset="0"/>
              </a:rPr>
              <a:t>5</a:t>
            </a:r>
            <a:r>
              <a:rPr lang="en-US" sz="1600" b="1" dirty="0">
                <a:latin typeface="Arial" panose="020B0604020202020204" pitchFamily="34" charset="0"/>
                <a:cs typeface="Arial" panose="020B0604020202020204" pitchFamily="34" charset="0"/>
              </a:rPr>
              <a:t>O</a:t>
            </a:r>
            <a:r>
              <a:rPr lang="ru-RU" sz="1600" b="1" baseline="-25000" dirty="0">
                <a:latin typeface="Arial" panose="020B0604020202020204" pitchFamily="34" charset="0"/>
                <a:cs typeface="Arial" panose="020B0604020202020204" pitchFamily="34" charset="0"/>
              </a:rPr>
              <a:t>12 </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the initial matrix composition</a:t>
            </a:r>
            <a:endParaRPr lang="en-US" sz="1600" b="1" dirty="0"/>
          </a:p>
        </p:txBody>
      </p:sp>
      <p:sp>
        <p:nvSpPr>
          <p:cNvPr id="50" name="object 5">
            <a:extLst>
              <a:ext uri="{FF2B5EF4-FFF2-40B4-BE49-F238E27FC236}">
                <a16:creationId xmlns:a16="http://schemas.microsoft.com/office/drawing/2014/main" id="{4E6D1DC0-EF9B-4DD6-8F54-8750FD5899AF}"/>
              </a:ext>
            </a:extLst>
          </p:cNvPr>
          <p:cNvSpPr txBox="1"/>
          <p:nvPr/>
        </p:nvSpPr>
        <p:spPr>
          <a:xfrm>
            <a:off x="16654923" y="419510"/>
            <a:ext cx="2369319" cy="3079689"/>
          </a:xfrm>
          <a:prstGeom prst="rect">
            <a:avLst/>
          </a:prstGeom>
          <a:ln/>
        </p:spPr>
        <p:style>
          <a:lnRef idx="2">
            <a:schemeClr val="dk1"/>
          </a:lnRef>
          <a:fillRef idx="1">
            <a:schemeClr val="lt1"/>
          </a:fillRef>
          <a:effectRef idx="0">
            <a:schemeClr val="dk1"/>
          </a:effectRef>
          <a:fontRef idx="minor">
            <a:schemeClr val="dk1"/>
          </a:fontRef>
        </p:style>
        <p:txBody>
          <a:bodyPr vert="horz" wrap="square" lIns="0" tIns="12065" rIns="0" bIns="0" rtlCol="0">
            <a:spAutoFit/>
          </a:bodyPr>
          <a:lstStyle/>
          <a:p>
            <a:pPr marL="12700" marR="5080" algn="ctr">
              <a:lnSpc>
                <a:spcPct val="100200"/>
              </a:lnSpc>
              <a:spcBef>
                <a:spcPts val="95"/>
              </a:spcBef>
            </a:pPr>
            <a:r>
              <a:rPr sz="1400" b="1" dirty="0" err="1">
                <a:latin typeface="Calibri"/>
                <a:cs typeface="Calibri"/>
              </a:rPr>
              <a:t>Схематическое</a:t>
            </a:r>
            <a:r>
              <a:rPr sz="1400" b="1" dirty="0">
                <a:latin typeface="Calibri"/>
                <a:cs typeface="Calibri"/>
              </a:rPr>
              <a:t> </a:t>
            </a:r>
            <a:r>
              <a:rPr sz="1400" b="1" spc="-5" dirty="0">
                <a:latin typeface="Calibri"/>
                <a:cs typeface="Calibri"/>
              </a:rPr>
              <a:t>изображение </a:t>
            </a:r>
            <a:r>
              <a:rPr sz="1400" b="1" dirty="0">
                <a:latin typeface="Calibri"/>
                <a:cs typeface="Calibri"/>
              </a:rPr>
              <a:t> </a:t>
            </a:r>
            <a:r>
              <a:rPr sz="1400" b="1" spc="-5" dirty="0" err="1">
                <a:latin typeface="Calibri"/>
                <a:cs typeface="Calibri"/>
              </a:rPr>
              <a:t>эволюции</a:t>
            </a:r>
            <a:r>
              <a:rPr sz="1400" b="1" dirty="0">
                <a:latin typeface="Calibri"/>
                <a:cs typeface="Calibri"/>
              </a:rPr>
              <a:t> </a:t>
            </a:r>
            <a:r>
              <a:rPr sz="1400" b="1" spc="-5" dirty="0" err="1">
                <a:latin typeface="Calibri"/>
                <a:cs typeface="Calibri"/>
              </a:rPr>
              <a:t>структуры</a:t>
            </a:r>
            <a:r>
              <a:rPr lang="ru-RU" sz="1400" b="1" spc="-5" dirty="0">
                <a:latin typeface="Calibri"/>
                <a:cs typeface="Calibri"/>
              </a:rPr>
              <a:t> керамического</a:t>
            </a:r>
            <a:r>
              <a:rPr sz="1400" b="1" dirty="0">
                <a:latin typeface="Calibri"/>
                <a:cs typeface="Calibri"/>
              </a:rPr>
              <a:t> </a:t>
            </a:r>
            <a:r>
              <a:rPr sz="1400" b="1" spc="-5" dirty="0" err="1">
                <a:latin typeface="Calibri"/>
                <a:cs typeface="Calibri"/>
              </a:rPr>
              <a:t>топлива</a:t>
            </a:r>
            <a:r>
              <a:rPr sz="1400" b="1" spc="-5" dirty="0">
                <a:latin typeface="Calibri"/>
                <a:cs typeface="Calibri"/>
              </a:rPr>
              <a:t> </a:t>
            </a:r>
            <a:r>
              <a:rPr sz="1400" b="1" dirty="0">
                <a:latin typeface="Calibri"/>
                <a:cs typeface="Calibri"/>
              </a:rPr>
              <a:t>в</a:t>
            </a:r>
            <a:r>
              <a:rPr sz="1400" b="1" spc="-5" dirty="0">
                <a:latin typeface="Calibri"/>
                <a:cs typeface="Calibri"/>
              </a:rPr>
              <a:t> процессе </a:t>
            </a:r>
            <a:r>
              <a:rPr sz="1400" b="1" dirty="0">
                <a:latin typeface="Calibri"/>
                <a:cs typeface="Calibri"/>
              </a:rPr>
              <a:t> его выгорания </a:t>
            </a:r>
            <a:endParaRPr lang="ru-RU" sz="1400" b="1" dirty="0">
              <a:latin typeface="Calibri"/>
              <a:cs typeface="Calibri"/>
            </a:endParaRPr>
          </a:p>
          <a:p>
            <a:pPr marL="12700" marR="5080" algn="ctr">
              <a:lnSpc>
                <a:spcPct val="100200"/>
              </a:lnSpc>
              <a:spcBef>
                <a:spcPts val="95"/>
              </a:spcBef>
            </a:pPr>
            <a:r>
              <a:rPr sz="1400" spc="-5" dirty="0">
                <a:latin typeface="Calibri"/>
                <a:cs typeface="Calibri"/>
              </a:rPr>
              <a:t>(</a:t>
            </a:r>
            <a:r>
              <a:rPr sz="1400" dirty="0">
                <a:latin typeface="Calibri"/>
                <a:cs typeface="Calibri"/>
              </a:rPr>
              <a:t>I – исходная </a:t>
            </a:r>
            <a:r>
              <a:rPr sz="1400" spc="-5" dirty="0">
                <a:latin typeface="Calibri"/>
                <a:cs typeface="Calibri"/>
              </a:rPr>
              <a:t>структура; </a:t>
            </a:r>
            <a:endParaRPr lang="ru-RU" sz="1400" spc="-5" dirty="0">
              <a:latin typeface="Calibri"/>
              <a:cs typeface="Calibri"/>
            </a:endParaRPr>
          </a:p>
          <a:p>
            <a:pPr marL="12700" marR="5080" algn="ctr">
              <a:lnSpc>
                <a:spcPct val="100200"/>
              </a:lnSpc>
              <a:spcBef>
                <a:spcPts val="95"/>
              </a:spcBef>
            </a:pPr>
            <a:r>
              <a:rPr sz="1400" spc="-5" dirty="0">
                <a:latin typeface="Calibri"/>
                <a:cs typeface="Calibri"/>
              </a:rPr>
              <a:t>II </a:t>
            </a:r>
            <a:r>
              <a:rPr sz="1400" dirty="0">
                <a:latin typeface="Calibri"/>
                <a:cs typeface="Calibri"/>
              </a:rPr>
              <a:t>–</a:t>
            </a:r>
            <a:r>
              <a:rPr sz="1400" spc="-5" dirty="0">
                <a:latin typeface="Calibri"/>
                <a:cs typeface="Calibri"/>
              </a:rPr>
              <a:t> растрескивание</a:t>
            </a:r>
            <a:r>
              <a:rPr sz="1400" dirty="0">
                <a:latin typeface="Calibri"/>
                <a:cs typeface="Calibri"/>
              </a:rPr>
              <a:t> </a:t>
            </a:r>
            <a:r>
              <a:rPr sz="1400" spc="-5" dirty="0">
                <a:latin typeface="Calibri"/>
                <a:cs typeface="Calibri"/>
              </a:rPr>
              <a:t>топлива</a:t>
            </a:r>
            <a:r>
              <a:rPr sz="1400" dirty="0">
                <a:latin typeface="Calibri"/>
                <a:cs typeface="Calibri"/>
              </a:rPr>
              <a:t> </a:t>
            </a:r>
            <a:r>
              <a:rPr sz="1400" spc="-5" dirty="0">
                <a:latin typeface="Calibri"/>
                <a:cs typeface="Calibri"/>
              </a:rPr>
              <a:t>при</a:t>
            </a:r>
            <a:r>
              <a:rPr sz="1400" dirty="0">
                <a:latin typeface="Calibri"/>
                <a:cs typeface="Calibri"/>
              </a:rPr>
              <a:t> выходе </a:t>
            </a:r>
            <a:r>
              <a:rPr sz="1400" spc="-300" dirty="0">
                <a:latin typeface="Calibri"/>
                <a:cs typeface="Calibri"/>
              </a:rPr>
              <a:t> </a:t>
            </a:r>
            <a:r>
              <a:rPr sz="1400" spc="-5" dirty="0">
                <a:latin typeface="Calibri"/>
                <a:cs typeface="Calibri"/>
              </a:rPr>
              <a:t>реактора</a:t>
            </a:r>
            <a:r>
              <a:rPr sz="1400" spc="-10" dirty="0">
                <a:latin typeface="Calibri"/>
                <a:cs typeface="Calibri"/>
              </a:rPr>
              <a:t> </a:t>
            </a:r>
            <a:r>
              <a:rPr sz="1400" dirty="0">
                <a:latin typeface="Calibri"/>
                <a:cs typeface="Calibri"/>
              </a:rPr>
              <a:t>на</a:t>
            </a:r>
            <a:r>
              <a:rPr sz="1400" spc="-5" dirty="0">
                <a:latin typeface="Calibri"/>
                <a:cs typeface="Calibri"/>
              </a:rPr>
              <a:t> мощность; </a:t>
            </a:r>
            <a:endParaRPr lang="ru-RU" sz="1400" spc="-5" dirty="0">
              <a:latin typeface="Calibri"/>
              <a:cs typeface="Calibri"/>
            </a:endParaRPr>
          </a:p>
          <a:p>
            <a:pPr marL="12700" marR="5080" algn="ctr">
              <a:lnSpc>
                <a:spcPct val="100200"/>
              </a:lnSpc>
              <a:spcBef>
                <a:spcPts val="95"/>
              </a:spcBef>
            </a:pPr>
            <a:r>
              <a:rPr sz="1400" spc="-5" dirty="0">
                <a:latin typeface="Calibri"/>
                <a:cs typeface="Calibri"/>
              </a:rPr>
              <a:t>IV</a:t>
            </a:r>
            <a:r>
              <a:rPr sz="1400" dirty="0">
                <a:latin typeface="Calibri"/>
                <a:cs typeface="Calibri"/>
              </a:rPr>
              <a:t> и</a:t>
            </a:r>
            <a:r>
              <a:rPr sz="1400" spc="-5" dirty="0">
                <a:latin typeface="Calibri"/>
                <a:cs typeface="Calibri"/>
              </a:rPr>
              <a:t> IX</a:t>
            </a:r>
            <a:r>
              <a:rPr sz="1400" dirty="0">
                <a:latin typeface="Calibri"/>
                <a:cs typeface="Calibri"/>
              </a:rPr>
              <a:t> – </a:t>
            </a:r>
            <a:r>
              <a:rPr sz="1400" spc="5" dirty="0">
                <a:latin typeface="Calibri"/>
                <a:cs typeface="Calibri"/>
              </a:rPr>
              <a:t> </a:t>
            </a:r>
            <a:r>
              <a:rPr sz="1400" dirty="0">
                <a:latin typeface="Calibri"/>
                <a:cs typeface="Calibri"/>
              </a:rPr>
              <a:t>трещины в </a:t>
            </a:r>
            <a:r>
              <a:rPr sz="1400" spc="-5" dirty="0">
                <a:latin typeface="Calibri"/>
                <a:cs typeface="Calibri"/>
              </a:rPr>
              <a:t>структуре топлива после остановки </a:t>
            </a:r>
            <a:r>
              <a:rPr sz="1400" dirty="0">
                <a:latin typeface="Calibri"/>
                <a:cs typeface="Calibri"/>
              </a:rPr>
              <a:t> </a:t>
            </a:r>
            <a:r>
              <a:rPr sz="1400" spc="-5" dirty="0">
                <a:latin typeface="Calibri"/>
                <a:cs typeface="Calibri"/>
              </a:rPr>
              <a:t>реактора; </a:t>
            </a:r>
            <a:endParaRPr lang="ru-RU" sz="1400" spc="-5" dirty="0">
              <a:latin typeface="Calibri"/>
              <a:cs typeface="Calibri"/>
            </a:endParaRPr>
          </a:p>
          <a:p>
            <a:pPr marL="12700" marR="5080" algn="ctr">
              <a:lnSpc>
                <a:spcPct val="100200"/>
              </a:lnSpc>
              <a:spcBef>
                <a:spcPts val="95"/>
              </a:spcBef>
            </a:pPr>
            <a:r>
              <a:rPr sz="1400" spc="-5" dirty="0">
                <a:latin typeface="Calibri"/>
                <a:cs typeface="Calibri"/>
              </a:rPr>
              <a:t>III </a:t>
            </a:r>
            <a:r>
              <a:rPr sz="1400" dirty="0">
                <a:latin typeface="Calibri"/>
                <a:cs typeface="Calibri"/>
              </a:rPr>
              <a:t>и V – </a:t>
            </a:r>
            <a:r>
              <a:rPr sz="1400" spc="-5" dirty="0">
                <a:latin typeface="Calibri"/>
                <a:cs typeface="Calibri"/>
              </a:rPr>
              <a:t>VIII </a:t>
            </a:r>
            <a:r>
              <a:rPr sz="1400" dirty="0">
                <a:latin typeface="Calibri"/>
                <a:cs typeface="Calibri"/>
              </a:rPr>
              <a:t>– </a:t>
            </a:r>
            <a:r>
              <a:rPr sz="1400" spc="-5" dirty="0">
                <a:latin typeface="Calibri"/>
                <a:cs typeface="Calibri"/>
              </a:rPr>
              <a:t>структура </a:t>
            </a:r>
            <a:r>
              <a:rPr sz="1400" dirty="0">
                <a:latin typeface="Calibri"/>
                <a:cs typeface="Calibri"/>
              </a:rPr>
              <a:t> </a:t>
            </a:r>
            <a:r>
              <a:rPr sz="1400" spc="-5" dirty="0">
                <a:latin typeface="Calibri"/>
                <a:cs typeface="Calibri"/>
              </a:rPr>
              <a:t>топлива</a:t>
            </a:r>
            <a:r>
              <a:rPr sz="1400" spc="-10" dirty="0">
                <a:latin typeface="Calibri"/>
                <a:cs typeface="Calibri"/>
              </a:rPr>
              <a:t> </a:t>
            </a:r>
            <a:r>
              <a:rPr sz="1400" spc="-5" dirty="0">
                <a:latin typeface="Calibri"/>
                <a:cs typeface="Calibri"/>
              </a:rPr>
              <a:t>при </a:t>
            </a:r>
            <a:r>
              <a:rPr sz="1400" dirty="0" err="1">
                <a:latin typeface="Calibri"/>
                <a:cs typeface="Calibri"/>
              </a:rPr>
              <a:t>указанных</a:t>
            </a:r>
            <a:r>
              <a:rPr sz="1400" dirty="0">
                <a:latin typeface="Calibri"/>
                <a:cs typeface="Calibri"/>
              </a:rPr>
              <a:t> </a:t>
            </a:r>
            <a:r>
              <a:rPr sz="1400" dirty="0" err="1">
                <a:latin typeface="Calibri"/>
                <a:cs typeface="Calibri"/>
              </a:rPr>
              <a:t>выгораниях</a:t>
            </a:r>
            <a:r>
              <a:rPr lang="en-US" sz="1400" dirty="0">
                <a:latin typeface="Calibri"/>
                <a:cs typeface="Calibri"/>
              </a:rPr>
              <a:t>)</a:t>
            </a:r>
            <a:endParaRPr sz="1400" dirty="0">
              <a:latin typeface="Calibri"/>
              <a:cs typeface="Calibri"/>
            </a:endParaRPr>
          </a:p>
        </p:txBody>
      </p:sp>
      <p:sp>
        <p:nvSpPr>
          <p:cNvPr id="52" name="TextBox 51">
            <a:extLst>
              <a:ext uri="{FF2B5EF4-FFF2-40B4-BE49-F238E27FC236}">
                <a16:creationId xmlns:a16="http://schemas.microsoft.com/office/drawing/2014/main" id="{4BDA4C9D-B295-43B0-BDD8-4C0BAA200603}"/>
              </a:ext>
            </a:extLst>
          </p:cNvPr>
          <p:cNvSpPr txBox="1"/>
          <p:nvPr/>
        </p:nvSpPr>
        <p:spPr>
          <a:xfrm>
            <a:off x="700262" y="5427421"/>
            <a:ext cx="2523142" cy="830997"/>
          </a:xfrm>
          <a:prstGeom prst="rect">
            <a:avLst/>
          </a:prstGeom>
          <a:noFill/>
        </p:spPr>
        <p:txBody>
          <a:bodyPr wrap="square">
            <a:spAutoFit/>
          </a:bodyPr>
          <a:lstStyle/>
          <a:p>
            <a:pPr algn="ctr"/>
            <a:r>
              <a:rPr lang="en-US" sz="1600" dirty="0">
                <a:latin typeface="Arial"/>
                <a:cs typeface="Times New Roman"/>
              </a:rPr>
              <a:t>In this work</a:t>
            </a:r>
            <a:endParaRPr lang="ru-RU" sz="1600" dirty="0">
              <a:latin typeface="Arial"/>
              <a:cs typeface="Times New Roman"/>
            </a:endParaRPr>
          </a:p>
          <a:p>
            <a:pPr algn="ctr"/>
            <a:r>
              <a:rPr lang="en-US" sz="1600" dirty="0">
                <a:latin typeface="Arial"/>
                <a:cs typeface="Times New Roman"/>
              </a:rPr>
              <a:t>Am</a:t>
            </a:r>
            <a:r>
              <a:rPr lang="en-US" sz="1600" b="0" i="0" dirty="0">
                <a:latin typeface="Google Sans"/>
              </a:rPr>
              <a:t> ≡</a:t>
            </a:r>
            <a:r>
              <a:rPr lang="ru-RU" sz="1600" b="0" i="0" dirty="0">
                <a:latin typeface="Google Sans"/>
              </a:rPr>
              <a:t> </a:t>
            </a:r>
            <a:r>
              <a:rPr lang="en-US" sz="1600" dirty="0" err="1">
                <a:latin typeface="Google Sans"/>
              </a:rPr>
              <a:t>Nd</a:t>
            </a:r>
            <a:endParaRPr lang="ru-RU" sz="1600" dirty="0">
              <a:latin typeface="Google Sans"/>
            </a:endParaRPr>
          </a:p>
          <a:p>
            <a:pPr algn="ctr"/>
            <a:r>
              <a:rPr lang="en-US" sz="1600" dirty="0">
                <a:latin typeface="Google Sans"/>
                <a:cs typeface="Times New Roman"/>
              </a:rPr>
              <a:t>Nd – the simulator element</a:t>
            </a:r>
            <a:endParaRPr lang="en-US" sz="1600" dirty="0"/>
          </a:p>
        </p:txBody>
      </p:sp>
      <p:sp>
        <p:nvSpPr>
          <p:cNvPr id="3" name="Стрелка вправо 2"/>
          <p:cNvSpPr/>
          <p:nvPr/>
        </p:nvSpPr>
        <p:spPr>
          <a:xfrm>
            <a:off x="6703437" y="4884490"/>
            <a:ext cx="395926" cy="19459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7115247" y="4381901"/>
            <a:ext cx="2685660" cy="1323439"/>
          </a:xfrm>
          <a:prstGeom prst="rect">
            <a:avLst/>
          </a:prstGeom>
        </p:spPr>
        <p:txBody>
          <a:bodyPr wrap="square">
            <a:spAutoFit/>
          </a:bodyPr>
          <a:lstStyle/>
          <a:p>
            <a:pPr algn="ctr"/>
            <a:r>
              <a:rPr lang="en-US" sz="2000" dirty="0">
                <a:effectLst/>
              </a:rPr>
              <a:t>Internal irradiation and defect formation as a result of radioactive decay</a:t>
            </a:r>
            <a:endParaRPr lang="ru-RU" sz="2000" dirty="0"/>
          </a:p>
        </p:txBody>
      </p:sp>
      <p:sp>
        <p:nvSpPr>
          <p:cNvPr id="54" name="Стрелка вправо 53"/>
          <p:cNvSpPr/>
          <p:nvPr/>
        </p:nvSpPr>
        <p:spPr>
          <a:xfrm>
            <a:off x="9853561" y="4823241"/>
            <a:ext cx="395926" cy="19459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0302141" y="4739770"/>
            <a:ext cx="1803083"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dirty="0">
                <a:effectLst/>
              </a:rPr>
              <a:t>How to explore?</a:t>
            </a:r>
            <a:endParaRPr lang="ru-RU" dirty="0"/>
          </a:p>
        </p:txBody>
      </p:sp>
      <p:grpSp>
        <p:nvGrpSpPr>
          <p:cNvPr id="59" name="Группа 58">
            <a:extLst>
              <a:ext uri="{FF2B5EF4-FFF2-40B4-BE49-F238E27FC236}">
                <a16:creationId xmlns:a16="http://schemas.microsoft.com/office/drawing/2014/main" id="{2F21793C-E8BD-4EF9-B8B2-E030FCFA126E}"/>
              </a:ext>
            </a:extLst>
          </p:cNvPr>
          <p:cNvGrpSpPr/>
          <p:nvPr/>
        </p:nvGrpSpPr>
        <p:grpSpPr>
          <a:xfrm>
            <a:off x="4158649" y="3986567"/>
            <a:ext cx="2466906" cy="2476924"/>
            <a:chOff x="8378312" y="2926271"/>
            <a:chExt cx="2642926" cy="2762706"/>
          </a:xfrm>
        </p:grpSpPr>
        <p:grpSp>
          <p:nvGrpSpPr>
            <p:cNvPr id="12" name="Группа 11">
              <a:extLst>
                <a:ext uri="{FF2B5EF4-FFF2-40B4-BE49-F238E27FC236}">
                  <a16:creationId xmlns:a16="http://schemas.microsoft.com/office/drawing/2014/main" id="{25C23F4A-DB3D-48D2-9206-6B600094BCC2}"/>
                </a:ext>
              </a:extLst>
            </p:cNvPr>
            <p:cNvGrpSpPr/>
            <p:nvPr/>
          </p:nvGrpSpPr>
          <p:grpSpPr>
            <a:xfrm>
              <a:off x="8378312" y="3037237"/>
              <a:ext cx="2642926" cy="2651740"/>
              <a:chOff x="8254693" y="3031638"/>
              <a:chExt cx="2642926" cy="2651740"/>
            </a:xfrm>
          </p:grpSpPr>
          <p:grpSp>
            <p:nvGrpSpPr>
              <p:cNvPr id="31" name="Группа 30">
                <a:extLst>
                  <a:ext uri="{FF2B5EF4-FFF2-40B4-BE49-F238E27FC236}">
                    <a16:creationId xmlns:a16="http://schemas.microsoft.com/office/drawing/2014/main" id="{51A50703-C583-431E-81DA-5F55D80432D0}"/>
                  </a:ext>
                </a:extLst>
              </p:cNvPr>
              <p:cNvGrpSpPr/>
              <p:nvPr/>
            </p:nvGrpSpPr>
            <p:grpSpPr>
              <a:xfrm>
                <a:off x="8254693" y="3031638"/>
                <a:ext cx="2642926" cy="2651740"/>
                <a:chOff x="7756336" y="777260"/>
                <a:chExt cx="2642926" cy="2651740"/>
              </a:xfrm>
            </p:grpSpPr>
            <p:grpSp>
              <p:nvGrpSpPr>
                <p:cNvPr id="32" name="Группа 31">
                  <a:extLst>
                    <a:ext uri="{FF2B5EF4-FFF2-40B4-BE49-F238E27FC236}">
                      <a16:creationId xmlns:a16="http://schemas.microsoft.com/office/drawing/2014/main" id="{52B68201-C6F8-4F01-BF44-EA000B571D62}"/>
                    </a:ext>
                  </a:extLst>
                </p:cNvPr>
                <p:cNvGrpSpPr/>
                <p:nvPr/>
              </p:nvGrpSpPr>
              <p:grpSpPr>
                <a:xfrm>
                  <a:off x="7756336" y="777260"/>
                  <a:ext cx="2642926" cy="2651740"/>
                  <a:chOff x="7336636" y="985073"/>
                  <a:chExt cx="3967180" cy="4133339"/>
                </a:xfrm>
              </p:grpSpPr>
              <p:pic>
                <p:nvPicPr>
                  <p:cNvPr id="36" name="Picture 4" descr="Ферриты-гранаты">
                    <a:extLst>
                      <a:ext uri="{FF2B5EF4-FFF2-40B4-BE49-F238E27FC236}">
                        <a16:creationId xmlns:a16="http://schemas.microsoft.com/office/drawing/2014/main" id="{C77CFCE9-A3D3-44A5-9218-5AE81C415B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045" t="8059" r="8629" b="37370"/>
                  <a:stretch/>
                </p:blipFill>
                <p:spPr bwMode="auto">
                  <a:xfrm>
                    <a:off x="7336636" y="1118840"/>
                    <a:ext cx="3967180" cy="3742396"/>
                  </a:xfrm>
                  <a:prstGeom prst="rect">
                    <a:avLst/>
                  </a:prstGeom>
                  <a:noFill/>
                  <a:extLst>
                    <a:ext uri="{909E8E84-426E-40DD-AFC4-6F175D3DCCD1}">
                      <a14:hiddenFill xmlns:a14="http://schemas.microsoft.com/office/drawing/2010/main">
                        <a:solidFill>
                          <a:srgbClr val="FFFFFF"/>
                        </a:solidFill>
                      </a14:hiddenFill>
                    </a:ext>
                  </a:extLst>
                </p:spPr>
              </p:pic>
              <p:pic>
                <p:nvPicPr>
                  <p:cNvPr id="37" name="Рисунок 36">
                    <a:extLst>
                      <a:ext uri="{FF2B5EF4-FFF2-40B4-BE49-F238E27FC236}">
                        <a16:creationId xmlns:a16="http://schemas.microsoft.com/office/drawing/2014/main" id="{C9244E21-5C1F-49A2-8BB8-A2A6D20D8BD8}"/>
                      </a:ext>
                    </a:extLst>
                  </p:cNvPr>
                  <p:cNvPicPr>
                    <a:picLocks noChangeAspect="1"/>
                  </p:cNvPicPr>
                  <p:nvPr/>
                </p:nvPicPr>
                <p:blipFill>
                  <a:blip r:embed="rId6"/>
                  <a:stretch>
                    <a:fillRect/>
                  </a:stretch>
                </p:blipFill>
                <p:spPr>
                  <a:xfrm>
                    <a:off x="7498834" y="985073"/>
                    <a:ext cx="561975" cy="514350"/>
                  </a:xfrm>
                  <a:prstGeom prst="rect">
                    <a:avLst/>
                  </a:prstGeom>
                </p:spPr>
              </p:pic>
              <p:pic>
                <p:nvPicPr>
                  <p:cNvPr id="38" name="Рисунок 37">
                    <a:extLst>
                      <a:ext uri="{FF2B5EF4-FFF2-40B4-BE49-F238E27FC236}">
                        <a16:creationId xmlns:a16="http://schemas.microsoft.com/office/drawing/2014/main" id="{6BB4CBF2-F5B8-4F36-9CA6-1C6DA3C9F491}"/>
                      </a:ext>
                    </a:extLst>
                  </p:cNvPr>
                  <p:cNvPicPr>
                    <a:picLocks noChangeAspect="1"/>
                  </p:cNvPicPr>
                  <p:nvPr/>
                </p:nvPicPr>
                <p:blipFill>
                  <a:blip r:embed="rId6"/>
                  <a:stretch>
                    <a:fillRect/>
                  </a:stretch>
                </p:blipFill>
                <p:spPr>
                  <a:xfrm>
                    <a:off x="9285944" y="998028"/>
                    <a:ext cx="561975" cy="258878"/>
                  </a:xfrm>
                  <a:prstGeom prst="rect">
                    <a:avLst/>
                  </a:prstGeom>
                </p:spPr>
              </p:pic>
              <p:pic>
                <p:nvPicPr>
                  <p:cNvPr id="39" name="Рисунок 38">
                    <a:extLst>
                      <a:ext uri="{FF2B5EF4-FFF2-40B4-BE49-F238E27FC236}">
                        <a16:creationId xmlns:a16="http://schemas.microsoft.com/office/drawing/2014/main" id="{74DAA5DD-D306-44E6-B24A-5F10DA92D091}"/>
                      </a:ext>
                    </a:extLst>
                  </p:cNvPr>
                  <p:cNvPicPr>
                    <a:picLocks noChangeAspect="1"/>
                  </p:cNvPicPr>
                  <p:nvPr/>
                </p:nvPicPr>
                <p:blipFill>
                  <a:blip r:embed="rId6"/>
                  <a:stretch>
                    <a:fillRect/>
                  </a:stretch>
                </p:blipFill>
                <p:spPr>
                  <a:xfrm>
                    <a:off x="10564294" y="4470728"/>
                    <a:ext cx="561975" cy="514350"/>
                  </a:xfrm>
                  <a:prstGeom prst="rect">
                    <a:avLst/>
                  </a:prstGeom>
                </p:spPr>
              </p:pic>
              <p:pic>
                <p:nvPicPr>
                  <p:cNvPr id="40" name="Рисунок 39">
                    <a:extLst>
                      <a:ext uri="{FF2B5EF4-FFF2-40B4-BE49-F238E27FC236}">
                        <a16:creationId xmlns:a16="http://schemas.microsoft.com/office/drawing/2014/main" id="{EDA103CC-2188-4C8A-93EC-267E51ED021D}"/>
                      </a:ext>
                    </a:extLst>
                  </p:cNvPr>
                  <p:cNvPicPr>
                    <a:picLocks noChangeAspect="1"/>
                  </p:cNvPicPr>
                  <p:nvPr/>
                </p:nvPicPr>
                <p:blipFill>
                  <a:blip r:embed="rId6"/>
                  <a:stretch>
                    <a:fillRect/>
                  </a:stretch>
                </p:blipFill>
                <p:spPr>
                  <a:xfrm>
                    <a:off x="9039239" y="4604062"/>
                    <a:ext cx="561975" cy="514350"/>
                  </a:xfrm>
                  <a:prstGeom prst="rect">
                    <a:avLst/>
                  </a:prstGeom>
                </p:spPr>
              </p:pic>
              <p:pic>
                <p:nvPicPr>
                  <p:cNvPr id="41" name="Рисунок 40">
                    <a:extLst>
                      <a:ext uri="{FF2B5EF4-FFF2-40B4-BE49-F238E27FC236}">
                        <a16:creationId xmlns:a16="http://schemas.microsoft.com/office/drawing/2014/main" id="{5D9B694A-CD1B-4247-B07F-394E6A506AC3}"/>
                      </a:ext>
                    </a:extLst>
                  </p:cNvPr>
                  <p:cNvPicPr>
                    <a:picLocks noChangeAspect="1"/>
                  </p:cNvPicPr>
                  <p:nvPr/>
                </p:nvPicPr>
                <p:blipFill>
                  <a:blip r:embed="rId7"/>
                  <a:stretch>
                    <a:fillRect/>
                  </a:stretch>
                </p:blipFill>
                <p:spPr>
                  <a:xfrm>
                    <a:off x="8136489" y="2283181"/>
                    <a:ext cx="285750" cy="224045"/>
                  </a:xfrm>
                  <a:prstGeom prst="rect">
                    <a:avLst/>
                  </a:prstGeom>
                </p:spPr>
              </p:pic>
              <p:pic>
                <p:nvPicPr>
                  <p:cNvPr id="42" name="Рисунок 41">
                    <a:extLst>
                      <a:ext uri="{FF2B5EF4-FFF2-40B4-BE49-F238E27FC236}">
                        <a16:creationId xmlns:a16="http://schemas.microsoft.com/office/drawing/2014/main" id="{631762CA-AED8-495B-8820-82E5E959F9E3}"/>
                      </a:ext>
                    </a:extLst>
                  </p:cNvPr>
                  <p:cNvPicPr>
                    <a:picLocks noChangeAspect="1"/>
                  </p:cNvPicPr>
                  <p:nvPr/>
                </p:nvPicPr>
                <p:blipFill>
                  <a:blip r:embed="rId7"/>
                  <a:stretch>
                    <a:fillRect/>
                  </a:stretch>
                </p:blipFill>
                <p:spPr>
                  <a:xfrm>
                    <a:off x="10030603" y="1825981"/>
                    <a:ext cx="285750" cy="276225"/>
                  </a:xfrm>
                  <a:prstGeom prst="rect">
                    <a:avLst/>
                  </a:prstGeom>
                </p:spPr>
              </p:pic>
              <p:pic>
                <p:nvPicPr>
                  <p:cNvPr id="43" name="Рисунок 42">
                    <a:extLst>
                      <a:ext uri="{FF2B5EF4-FFF2-40B4-BE49-F238E27FC236}">
                        <a16:creationId xmlns:a16="http://schemas.microsoft.com/office/drawing/2014/main" id="{8C23A2DE-9FAA-44AC-884A-870CEB95CA86}"/>
                      </a:ext>
                    </a:extLst>
                  </p:cNvPr>
                  <p:cNvPicPr>
                    <a:picLocks noChangeAspect="1"/>
                  </p:cNvPicPr>
                  <p:nvPr/>
                </p:nvPicPr>
                <p:blipFill>
                  <a:blip r:embed="rId7"/>
                  <a:stretch>
                    <a:fillRect/>
                  </a:stretch>
                </p:blipFill>
                <p:spPr>
                  <a:xfrm>
                    <a:off x="10024383" y="3842858"/>
                    <a:ext cx="285750" cy="276225"/>
                  </a:xfrm>
                  <a:prstGeom prst="rect">
                    <a:avLst/>
                  </a:prstGeom>
                </p:spPr>
              </p:pic>
            </p:grpSp>
            <p:sp>
              <p:nvSpPr>
                <p:cNvPr id="33" name="TextBox 32">
                  <a:extLst>
                    <a:ext uri="{FF2B5EF4-FFF2-40B4-BE49-F238E27FC236}">
                      <a16:creationId xmlns:a16="http://schemas.microsoft.com/office/drawing/2014/main" id="{64B7B017-1F85-4AA5-8796-71281637D3C3}"/>
                    </a:ext>
                  </a:extLst>
                </p:cNvPr>
                <p:cNvSpPr txBox="1"/>
                <p:nvPr/>
              </p:nvSpPr>
              <p:spPr>
                <a:xfrm>
                  <a:off x="8136489" y="1221544"/>
                  <a:ext cx="681307" cy="446274"/>
                </a:xfrm>
                <a:prstGeom prst="rect">
                  <a:avLst/>
                </a:prstGeom>
                <a:noFill/>
              </p:spPr>
              <p:txBody>
                <a:bodyPr wrap="square" rtlCol="0">
                  <a:spAutoFit/>
                </a:bodyPr>
                <a:lstStyle/>
                <a:p>
                  <a:r>
                    <a:rPr lang="en-US" sz="2000" b="1" dirty="0">
                      <a:solidFill>
                        <a:schemeClr val="accent2"/>
                      </a:solidFill>
                      <a:effectLst>
                        <a:outerShdw blurRad="38100" dist="38100" dir="2700000" algn="tl">
                          <a:srgbClr val="000000">
                            <a:alpha val="43137"/>
                          </a:srgbClr>
                        </a:outerShdw>
                      </a:effectLst>
                    </a:rPr>
                    <a:t>Am</a:t>
                  </a:r>
                </a:p>
              </p:txBody>
            </p:sp>
            <p:sp>
              <p:nvSpPr>
                <p:cNvPr id="34" name="TextBox 33">
                  <a:extLst>
                    <a:ext uri="{FF2B5EF4-FFF2-40B4-BE49-F238E27FC236}">
                      <a16:creationId xmlns:a16="http://schemas.microsoft.com/office/drawing/2014/main" id="{7E17CDED-C0B9-43A1-9F6C-23A0565D2C9A}"/>
                    </a:ext>
                  </a:extLst>
                </p:cNvPr>
                <p:cNvSpPr txBox="1"/>
                <p:nvPr/>
              </p:nvSpPr>
              <p:spPr>
                <a:xfrm>
                  <a:off x="9716399" y="867821"/>
                  <a:ext cx="456420" cy="446274"/>
                </a:xfrm>
                <a:prstGeom prst="rect">
                  <a:avLst/>
                </a:prstGeom>
                <a:noFill/>
              </p:spPr>
              <p:txBody>
                <a:bodyPr wrap="square" rtlCol="0">
                  <a:spAutoFit/>
                </a:bodyPr>
                <a:lstStyle/>
                <a:p>
                  <a:r>
                    <a:rPr lang="en-US" sz="2000" b="1" dirty="0">
                      <a:solidFill>
                        <a:srgbClr val="7030A0"/>
                      </a:solidFill>
                      <a:effectLst>
                        <a:outerShdw blurRad="38100" dist="38100" dir="2700000" algn="tl">
                          <a:srgbClr val="000000">
                            <a:alpha val="43137"/>
                          </a:srgbClr>
                        </a:outerShdw>
                      </a:effectLst>
                    </a:rPr>
                    <a:t>Al</a:t>
                  </a:r>
                </a:p>
              </p:txBody>
            </p:sp>
            <p:sp>
              <p:nvSpPr>
                <p:cNvPr id="35" name="TextBox 34">
                  <a:extLst>
                    <a:ext uri="{FF2B5EF4-FFF2-40B4-BE49-F238E27FC236}">
                      <a16:creationId xmlns:a16="http://schemas.microsoft.com/office/drawing/2014/main" id="{EB11911D-9B31-4C2A-A9E8-F9340B2D4154}"/>
                    </a:ext>
                  </a:extLst>
                </p:cNvPr>
                <p:cNvSpPr txBox="1"/>
                <p:nvPr/>
              </p:nvSpPr>
              <p:spPr>
                <a:xfrm>
                  <a:off x="9324467" y="1961358"/>
                  <a:ext cx="444875" cy="446274"/>
                </a:xfrm>
                <a:prstGeom prst="rect">
                  <a:avLst/>
                </a:prstGeom>
                <a:noFill/>
              </p:spPr>
              <p:txBody>
                <a:bodyPr wrap="square" rtlCol="0">
                  <a:spAutoFit/>
                </a:bodyPr>
                <a:lstStyle/>
                <a:p>
                  <a:r>
                    <a:rPr lang="en-US" sz="2000" b="1" dirty="0">
                      <a:solidFill>
                        <a:srgbClr val="7030A0"/>
                      </a:solidFill>
                      <a:effectLst>
                        <a:outerShdw blurRad="38100" dist="38100" dir="2700000" algn="tl">
                          <a:srgbClr val="000000">
                            <a:alpha val="43137"/>
                          </a:srgbClr>
                        </a:outerShdw>
                      </a:effectLst>
                    </a:rPr>
                    <a:t>Al</a:t>
                  </a:r>
                </a:p>
              </p:txBody>
            </p:sp>
          </p:grpSp>
          <p:sp>
            <p:nvSpPr>
              <p:cNvPr id="9" name="Овал 8">
                <a:extLst>
                  <a:ext uri="{FF2B5EF4-FFF2-40B4-BE49-F238E27FC236}">
                    <a16:creationId xmlns:a16="http://schemas.microsoft.com/office/drawing/2014/main" id="{318BE4A2-DD25-40FE-9750-26B26DC68E77}"/>
                  </a:ext>
                </a:extLst>
              </p:cNvPr>
              <p:cNvSpPr/>
              <p:nvPr/>
            </p:nvSpPr>
            <p:spPr>
              <a:xfrm>
                <a:off x="10210273" y="3473818"/>
                <a:ext cx="219075" cy="18591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Овал 44">
                <a:extLst>
                  <a:ext uri="{FF2B5EF4-FFF2-40B4-BE49-F238E27FC236}">
                    <a16:creationId xmlns:a16="http://schemas.microsoft.com/office/drawing/2014/main" id="{38F6F249-4ABE-4F51-AC40-61814D742F76}"/>
                  </a:ext>
                </a:extLst>
              </p:cNvPr>
              <p:cNvSpPr/>
              <p:nvPr/>
            </p:nvSpPr>
            <p:spPr>
              <a:xfrm>
                <a:off x="9967563" y="4615846"/>
                <a:ext cx="219075" cy="18591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Овал 45">
                <a:extLst>
                  <a:ext uri="{FF2B5EF4-FFF2-40B4-BE49-F238E27FC236}">
                    <a16:creationId xmlns:a16="http://schemas.microsoft.com/office/drawing/2014/main" id="{AEBE8AA7-1E87-4791-AE48-AF6BDB04CA8C}"/>
                  </a:ext>
                </a:extLst>
              </p:cNvPr>
              <p:cNvSpPr/>
              <p:nvPr/>
            </p:nvSpPr>
            <p:spPr>
              <a:xfrm>
                <a:off x="9027762" y="3820863"/>
                <a:ext cx="219075" cy="18591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cxnSp>
          <p:nvCxnSpPr>
            <p:cNvPr id="17" name="Соединитель: изогнутый 16">
              <a:extLst>
                <a:ext uri="{FF2B5EF4-FFF2-40B4-BE49-F238E27FC236}">
                  <a16:creationId xmlns:a16="http://schemas.microsoft.com/office/drawing/2014/main" id="{06BCEAC7-647C-42D1-B649-F40475E7F371}"/>
                </a:ext>
              </a:extLst>
            </p:cNvPr>
            <p:cNvCxnSpPr>
              <a:cxnSpLocks/>
            </p:cNvCxnSpPr>
            <p:nvPr/>
          </p:nvCxnSpPr>
          <p:spPr>
            <a:xfrm rot="5400000">
              <a:off x="8896127" y="4137383"/>
              <a:ext cx="462988" cy="200281"/>
            </a:xfrm>
            <a:prstGeom prst="curvedConnector3">
              <a:avLst>
                <a:gd name="adj1" fmla="val 50000"/>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58" name="Соединитель: изогнутый 57">
              <a:extLst>
                <a:ext uri="{FF2B5EF4-FFF2-40B4-BE49-F238E27FC236}">
                  <a16:creationId xmlns:a16="http://schemas.microsoft.com/office/drawing/2014/main" id="{D7A24972-05DA-4D64-8897-04854A1379B4}"/>
                </a:ext>
              </a:extLst>
            </p:cNvPr>
            <p:cNvCxnSpPr>
              <a:cxnSpLocks/>
            </p:cNvCxnSpPr>
            <p:nvPr/>
          </p:nvCxnSpPr>
          <p:spPr>
            <a:xfrm rot="5400000" flipH="1" flipV="1">
              <a:off x="9256195" y="3367240"/>
              <a:ext cx="548466" cy="403488"/>
            </a:xfrm>
            <a:prstGeom prst="curvedConnector3">
              <a:avLst>
                <a:gd name="adj1" fmla="val 50000"/>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61" name="TextBox 60">
              <a:extLst>
                <a:ext uri="{FF2B5EF4-FFF2-40B4-BE49-F238E27FC236}">
                  <a16:creationId xmlns:a16="http://schemas.microsoft.com/office/drawing/2014/main" id="{792C6BB3-D29A-4AFA-8044-23DFBDD21439}"/>
                </a:ext>
              </a:extLst>
            </p:cNvPr>
            <p:cNvSpPr txBox="1"/>
            <p:nvPr/>
          </p:nvSpPr>
          <p:spPr>
            <a:xfrm>
              <a:off x="9502731" y="2926271"/>
              <a:ext cx="462134" cy="446274"/>
            </a:xfrm>
            <a:prstGeom prst="rect">
              <a:avLst/>
            </a:prstGeom>
            <a:noFill/>
          </p:spPr>
          <p:txBody>
            <a:bodyPr wrap="square">
              <a:spAutoFit/>
            </a:bodyPr>
            <a:lstStyle/>
            <a:p>
              <a:r>
                <a:rPr lang="el-GR" sz="2000" b="1" dirty="0">
                  <a:solidFill>
                    <a:schemeClr val="accent2"/>
                  </a:solidFill>
                  <a:effectLst>
                    <a:outerShdw blurRad="38100" dist="38100" dir="2700000" algn="tl">
                      <a:srgbClr val="000000">
                        <a:alpha val="43137"/>
                      </a:srgbClr>
                    </a:outerShdw>
                  </a:effectLst>
                </a:rPr>
                <a:t>α</a:t>
              </a:r>
              <a:endParaRPr lang="en-US" sz="2000" b="1" dirty="0">
                <a:solidFill>
                  <a:schemeClr val="accent2"/>
                </a:solidFill>
                <a:effectLst>
                  <a:outerShdw blurRad="38100" dist="38100" dir="2700000" algn="tl">
                    <a:srgbClr val="000000">
                      <a:alpha val="43137"/>
                    </a:srgbClr>
                  </a:outerShdw>
                </a:effectLst>
              </a:endParaRPr>
            </a:p>
          </p:txBody>
        </p:sp>
        <p:sp>
          <p:nvSpPr>
            <p:cNvPr id="62" name="TextBox 61">
              <a:extLst>
                <a:ext uri="{FF2B5EF4-FFF2-40B4-BE49-F238E27FC236}">
                  <a16:creationId xmlns:a16="http://schemas.microsoft.com/office/drawing/2014/main" id="{19821253-F940-44C3-BE25-CFE79896437C}"/>
                </a:ext>
              </a:extLst>
            </p:cNvPr>
            <p:cNvSpPr txBox="1"/>
            <p:nvPr/>
          </p:nvSpPr>
          <p:spPr>
            <a:xfrm>
              <a:off x="8584239" y="4035644"/>
              <a:ext cx="626457" cy="411945"/>
            </a:xfrm>
            <a:prstGeom prst="rect">
              <a:avLst/>
            </a:prstGeom>
            <a:noFill/>
          </p:spPr>
          <p:txBody>
            <a:bodyPr wrap="square">
              <a:spAutoFit/>
            </a:bodyPr>
            <a:lstStyle/>
            <a:p>
              <a:r>
                <a:rPr lang="en-US" sz="1800" b="1" dirty="0">
                  <a:solidFill>
                    <a:schemeClr val="accent2"/>
                  </a:solidFill>
                  <a:effectLst>
                    <a:outerShdw blurRad="38100" dist="38100" dir="2700000" algn="tl">
                      <a:srgbClr val="000000">
                        <a:alpha val="43137"/>
                      </a:srgbClr>
                    </a:outerShdw>
                  </a:effectLst>
                </a:rPr>
                <a:t>Np</a:t>
              </a:r>
            </a:p>
          </p:txBody>
        </p:sp>
      </p:grpSp>
      <p:sp>
        <p:nvSpPr>
          <p:cNvPr id="51" name="TextBox 50">
            <a:extLst>
              <a:ext uri="{FF2B5EF4-FFF2-40B4-BE49-F238E27FC236}">
                <a16:creationId xmlns:a16="http://schemas.microsoft.com/office/drawing/2014/main" id="{15133D03-12F3-4755-8545-8A463D596BB2}"/>
              </a:ext>
            </a:extLst>
          </p:cNvPr>
          <p:cNvSpPr txBox="1"/>
          <p:nvPr/>
        </p:nvSpPr>
        <p:spPr>
          <a:xfrm>
            <a:off x="3542366" y="5561533"/>
            <a:ext cx="1970229" cy="7386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400" dirty="0">
                <a:effectLst>
                  <a:outerShdw blurRad="38100" dist="38100" dir="2700000" algn="tl">
                    <a:srgbClr val="000000">
                      <a:alpha val="43137"/>
                    </a:srgbClr>
                  </a:outerShdw>
                </a:effectLst>
              </a:rPr>
              <a:t>An unit cell of an inert matrix with a long-lived fission product</a:t>
            </a:r>
          </a:p>
        </p:txBody>
      </p:sp>
      <p:sp>
        <p:nvSpPr>
          <p:cNvPr id="7" name="Прямоугольник 6"/>
          <p:cNvSpPr/>
          <p:nvPr/>
        </p:nvSpPr>
        <p:spPr>
          <a:xfrm>
            <a:off x="4541757" y="6358350"/>
            <a:ext cx="2161169" cy="369332"/>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r>
              <a:rPr lang="en-US" dirty="0" err="1">
                <a:latin typeface="Arial" panose="020B0604020202020204" pitchFamily="34" charset="0"/>
                <a:cs typeface="Arial" panose="020B0604020202020204" pitchFamily="34" charset="0"/>
              </a:rPr>
              <a:t>E</a:t>
            </a:r>
            <a:r>
              <a:rPr lang="en-US" baseline="-25000" dirty="0" err="1">
                <a:latin typeface="Arial" panose="020B0604020202020204" pitchFamily="34" charset="0"/>
                <a:cs typeface="Arial" panose="020B0604020202020204" pitchFamily="34" charset="0"/>
              </a:rPr>
              <a:t>Np</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1</a:t>
            </a:r>
            <a:r>
              <a:rPr lang="ru-RU" dirty="0">
                <a:latin typeface="Arial" panose="020B0604020202020204" pitchFamily="34" charset="0"/>
                <a:cs typeface="Arial" panose="020B0604020202020204" pitchFamily="34" charset="0"/>
              </a:rPr>
              <a:t>0-100</a:t>
            </a:r>
            <a:r>
              <a:rPr lang="en-US" dirty="0">
                <a:latin typeface="Arial" panose="020B0604020202020204" pitchFamily="34" charset="0"/>
                <a:cs typeface="Arial" panose="020B0604020202020204" pitchFamily="34" charset="0"/>
              </a:rPr>
              <a:t> MeV !</a:t>
            </a:r>
            <a:endParaRPr lang="ru-RU" dirty="0"/>
          </a:p>
        </p:txBody>
      </p:sp>
      <p:sp>
        <p:nvSpPr>
          <p:cNvPr id="2" name="AutoShape 5">
            <a:extLst>
              <a:ext uri="{FF2B5EF4-FFF2-40B4-BE49-F238E27FC236}">
                <a16:creationId xmlns:a16="http://schemas.microsoft.com/office/drawing/2014/main" id="{D8246913-F322-5F71-BF93-86B7454A98EB}"/>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11" name="Номер слайда 7">
            <a:extLst>
              <a:ext uri="{FF2B5EF4-FFF2-40B4-BE49-F238E27FC236}">
                <a16:creationId xmlns:a16="http://schemas.microsoft.com/office/drawing/2014/main" id="{C110D3AF-68EB-4381-C5D7-71711143EF28}"/>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2</a:t>
            </a:fld>
            <a:r>
              <a:rPr lang="en-US" sz="2400" dirty="0"/>
              <a:t>|</a:t>
            </a:r>
            <a:r>
              <a:rPr lang="ru-RU" sz="2400" dirty="0"/>
              <a:t>14</a:t>
            </a:r>
          </a:p>
        </p:txBody>
      </p:sp>
    </p:spTree>
    <p:extLst>
      <p:ext uri="{BB962C8B-B14F-4D97-AF65-F5344CB8AC3E}">
        <p14:creationId xmlns:p14="http://schemas.microsoft.com/office/powerpoint/2010/main" val="16661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5"/>
          <p:cNvSpPr>
            <a:spLocks noChangeArrowheads="1"/>
          </p:cNvSpPr>
          <p:nvPr/>
        </p:nvSpPr>
        <p:spPr bwMode="auto">
          <a:xfrm>
            <a:off x="1343" y="21279"/>
            <a:ext cx="619125" cy="479425"/>
          </a:xfrm>
          <a:prstGeom prst="parallelogram">
            <a:avLst>
              <a:gd name="adj" fmla="val 32285"/>
            </a:avLst>
          </a:prstGeom>
          <a:solidFill>
            <a:srgbClr val="0064A8"/>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10" name="Подзаголовок 2"/>
          <p:cNvSpPr txBox="1">
            <a:spLocks/>
          </p:cNvSpPr>
          <p:nvPr/>
        </p:nvSpPr>
        <p:spPr>
          <a:xfrm>
            <a:off x="601682" y="65558"/>
            <a:ext cx="10682617" cy="574414"/>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2600" b="1" dirty="0">
                <a:latin typeface="Arial"/>
                <a:ea typeface="+mn-lt"/>
                <a:cs typeface="Arial"/>
              </a:rPr>
              <a:t>Оценка радиационной стойкости. Влияние плотности потока ионов</a:t>
            </a:r>
            <a:endParaRPr lang="ru-RU" sz="2600" b="1" dirty="0">
              <a:latin typeface="Arial"/>
              <a:cs typeface="Arial"/>
            </a:endParaRPr>
          </a:p>
        </p:txBody>
      </p:sp>
      <p:sp>
        <p:nvSpPr>
          <p:cNvPr id="20" name="Rectangle 2"/>
          <p:cNvSpPr>
            <a:spLocks noChangeArrowheads="1"/>
          </p:cNvSpPr>
          <p:nvPr/>
        </p:nvSpPr>
        <p:spPr bwMode="auto">
          <a:xfrm>
            <a:off x="47325"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 name="TextBox 40">
            <a:extLst>
              <a:ext uri="{FF2B5EF4-FFF2-40B4-BE49-F238E27FC236}">
                <a16:creationId xmlns:a16="http://schemas.microsoft.com/office/drawing/2014/main" id="{2A432BAD-7638-4A79-9015-29747EBC3695}"/>
              </a:ext>
            </a:extLst>
          </p:cNvPr>
          <p:cNvSpPr txBox="1"/>
          <p:nvPr/>
        </p:nvSpPr>
        <p:spPr>
          <a:xfrm>
            <a:off x="7287919" y="2187806"/>
            <a:ext cx="2399550" cy="830997"/>
          </a:xfrm>
          <a:prstGeom prst="rect">
            <a:avLst/>
          </a:prstGeom>
          <a:noFill/>
        </p:spPr>
        <p:txBody>
          <a:bodyPr wrap="square">
            <a:spAutoFit/>
          </a:bodyPr>
          <a:lstStyle/>
          <a:p>
            <a:pPr algn="ctr"/>
            <a:r>
              <a:rPr lang="en-US" sz="1600" dirty="0" err="1"/>
              <a:t>Xe</a:t>
            </a:r>
            <a:r>
              <a:rPr lang="en-US" sz="1600" dirty="0"/>
              <a:t> </a:t>
            </a:r>
          </a:p>
          <a:p>
            <a:pPr algn="ctr"/>
            <a:r>
              <a:rPr lang="en-US" sz="1600" dirty="0"/>
              <a:t>(160 MeV / </a:t>
            </a:r>
            <a:r>
              <a:rPr lang="en-US" sz="1600" b="1" dirty="0"/>
              <a:t>10</a:t>
            </a:r>
            <a:r>
              <a:rPr lang="en-US" sz="1600" b="1" baseline="30000" dirty="0"/>
              <a:t>12</a:t>
            </a:r>
            <a:r>
              <a:rPr lang="en-US" sz="1600" b="1" dirty="0"/>
              <a:t> cm</a:t>
            </a:r>
            <a:r>
              <a:rPr lang="en-US" sz="1600" b="1" baseline="30000" dirty="0"/>
              <a:t>-2</a:t>
            </a:r>
            <a:r>
              <a:rPr lang="en-US" sz="1600" dirty="0"/>
              <a:t>)</a:t>
            </a:r>
            <a:br>
              <a:rPr lang="en-US" sz="1600" dirty="0"/>
            </a:br>
            <a:endParaRPr lang="en-US" sz="1600" dirty="0"/>
          </a:p>
        </p:txBody>
      </p:sp>
      <p:sp>
        <p:nvSpPr>
          <p:cNvPr id="43" name="TextBox 42">
            <a:extLst>
              <a:ext uri="{FF2B5EF4-FFF2-40B4-BE49-F238E27FC236}">
                <a16:creationId xmlns:a16="http://schemas.microsoft.com/office/drawing/2014/main" id="{4DDC9C7E-35BD-487E-A07B-DA63F548EC85}"/>
              </a:ext>
            </a:extLst>
          </p:cNvPr>
          <p:cNvSpPr txBox="1"/>
          <p:nvPr/>
        </p:nvSpPr>
        <p:spPr>
          <a:xfrm>
            <a:off x="9378606" y="2201740"/>
            <a:ext cx="2399550" cy="830997"/>
          </a:xfrm>
          <a:prstGeom prst="rect">
            <a:avLst/>
          </a:prstGeom>
          <a:noFill/>
        </p:spPr>
        <p:txBody>
          <a:bodyPr wrap="square">
            <a:spAutoFit/>
          </a:bodyPr>
          <a:lstStyle/>
          <a:p>
            <a:pPr algn="ctr"/>
            <a:r>
              <a:rPr lang="en-US" sz="1600" dirty="0" err="1"/>
              <a:t>Xe</a:t>
            </a:r>
            <a:r>
              <a:rPr lang="en-US" sz="1600" dirty="0"/>
              <a:t> </a:t>
            </a:r>
          </a:p>
          <a:p>
            <a:pPr algn="ctr"/>
            <a:r>
              <a:rPr lang="en-US" sz="1600" dirty="0"/>
              <a:t>(160 MeV / </a:t>
            </a:r>
            <a:r>
              <a:rPr lang="en-US" sz="1600" b="1" dirty="0"/>
              <a:t>10</a:t>
            </a:r>
            <a:r>
              <a:rPr lang="en-US" sz="1600" b="1" baseline="30000" dirty="0"/>
              <a:t>13</a:t>
            </a:r>
            <a:r>
              <a:rPr lang="en-US" sz="1600" b="1" dirty="0"/>
              <a:t> cm</a:t>
            </a:r>
            <a:r>
              <a:rPr lang="en-US" sz="1600" b="1" baseline="30000" dirty="0"/>
              <a:t>-2</a:t>
            </a:r>
            <a:r>
              <a:rPr lang="en-US" sz="1600" dirty="0"/>
              <a:t>)</a:t>
            </a:r>
            <a:br>
              <a:rPr lang="en-US" sz="1600" dirty="0"/>
            </a:br>
            <a:endParaRPr lang="en-US" sz="1600" dirty="0"/>
          </a:p>
        </p:txBody>
      </p:sp>
      <p:grpSp>
        <p:nvGrpSpPr>
          <p:cNvPr id="18" name="Группа 17">
            <a:extLst>
              <a:ext uri="{FF2B5EF4-FFF2-40B4-BE49-F238E27FC236}">
                <a16:creationId xmlns:a16="http://schemas.microsoft.com/office/drawing/2014/main" id="{20D0A975-11F9-4430-B13F-5037C09FD62F}"/>
              </a:ext>
            </a:extLst>
          </p:cNvPr>
          <p:cNvGrpSpPr/>
          <p:nvPr/>
        </p:nvGrpSpPr>
        <p:grpSpPr>
          <a:xfrm>
            <a:off x="9583081" y="513592"/>
            <a:ext cx="1734448" cy="1636649"/>
            <a:chOff x="9521741" y="630992"/>
            <a:chExt cx="1734448" cy="1636649"/>
          </a:xfrm>
        </p:grpSpPr>
        <p:grpSp>
          <p:nvGrpSpPr>
            <p:cNvPr id="34" name="Группа 33">
              <a:extLst>
                <a:ext uri="{FF2B5EF4-FFF2-40B4-BE49-F238E27FC236}">
                  <a16:creationId xmlns:a16="http://schemas.microsoft.com/office/drawing/2014/main" id="{E99AF26E-7391-462F-835A-2C865EE24628}"/>
                </a:ext>
              </a:extLst>
            </p:cNvPr>
            <p:cNvGrpSpPr/>
            <p:nvPr/>
          </p:nvGrpSpPr>
          <p:grpSpPr>
            <a:xfrm rot="5400000">
              <a:off x="9924619" y="936071"/>
              <a:ext cx="928692" cy="1734448"/>
              <a:chOff x="7054163" y="4758427"/>
              <a:chExt cx="928692" cy="1734448"/>
            </a:xfrm>
          </p:grpSpPr>
          <p:sp>
            <p:nvSpPr>
              <p:cNvPr id="35" name="Блок-схема: магнитный диск 34">
                <a:extLst>
                  <a:ext uri="{FF2B5EF4-FFF2-40B4-BE49-F238E27FC236}">
                    <a16:creationId xmlns:a16="http://schemas.microsoft.com/office/drawing/2014/main" id="{69874E10-EE78-4C18-8537-C9E172A6D163}"/>
                  </a:ext>
                </a:extLst>
              </p:cNvPr>
              <p:cNvSpPr/>
              <p:nvPr/>
            </p:nvSpPr>
            <p:spPr>
              <a:xfrm rot="16200000">
                <a:off x="6651286" y="5161307"/>
                <a:ext cx="1734445" cy="9286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Блок-схема: магнитный диск 35">
                <a:extLst>
                  <a:ext uri="{FF2B5EF4-FFF2-40B4-BE49-F238E27FC236}">
                    <a16:creationId xmlns:a16="http://schemas.microsoft.com/office/drawing/2014/main" id="{90AFA621-88D6-4B66-8A3F-242EA4AA7493}"/>
                  </a:ext>
                </a:extLst>
              </p:cNvPr>
              <p:cNvSpPr/>
              <p:nvPr/>
            </p:nvSpPr>
            <p:spPr>
              <a:xfrm rot="16200000">
                <a:off x="6351750" y="5460840"/>
                <a:ext cx="1734445" cy="329620"/>
              </a:xfrm>
              <a:prstGeom prst="flowChartMagneticDisk">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srgbClr val="FF0000"/>
                  </a:solidFill>
                </a:endParaRPr>
              </a:p>
            </p:txBody>
          </p:sp>
        </p:grpSp>
        <p:cxnSp>
          <p:nvCxnSpPr>
            <p:cNvPr id="44" name="Прямая со стрелкой 43">
              <a:extLst>
                <a:ext uri="{FF2B5EF4-FFF2-40B4-BE49-F238E27FC236}">
                  <a16:creationId xmlns:a16="http://schemas.microsoft.com/office/drawing/2014/main" id="{E192AFDA-DEBC-4AF3-890A-A2311E6EC6E4}"/>
                </a:ext>
              </a:extLst>
            </p:cNvPr>
            <p:cNvCxnSpPr>
              <a:cxnSpLocks/>
            </p:cNvCxnSpPr>
            <p:nvPr/>
          </p:nvCxnSpPr>
          <p:spPr>
            <a:xfrm>
              <a:off x="9819222" y="630992"/>
              <a:ext cx="19606"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Прямая со стрелкой 44">
              <a:extLst>
                <a:ext uri="{FF2B5EF4-FFF2-40B4-BE49-F238E27FC236}">
                  <a16:creationId xmlns:a16="http://schemas.microsoft.com/office/drawing/2014/main" id="{93FFC197-027E-447F-A0A6-06967C1A9234}"/>
                </a:ext>
              </a:extLst>
            </p:cNvPr>
            <p:cNvCxnSpPr>
              <a:cxnSpLocks/>
            </p:cNvCxnSpPr>
            <p:nvPr/>
          </p:nvCxnSpPr>
          <p:spPr>
            <a:xfrm>
              <a:off x="10055555" y="630992"/>
              <a:ext cx="12234"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Прямая со стрелкой 45">
              <a:extLst>
                <a:ext uri="{FF2B5EF4-FFF2-40B4-BE49-F238E27FC236}">
                  <a16:creationId xmlns:a16="http://schemas.microsoft.com/office/drawing/2014/main" id="{DEE1FEB8-49B5-4638-A2F5-E7ED3D4E4813}"/>
                </a:ext>
              </a:extLst>
            </p:cNvPr>
            <p:cNvCxnSpPr>
              <a:cxnSpLocks/>
            </p:cNvCxnSpPr>
            <p:nvPr/>
          </p:nvCxnSpPr>
          <p:spPr>
            <a:xfrm>
              <a:off x="10284516" y="630992"/>
              <a:ext cx="13001"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Прямая со стрелкой 46">
              <a:extLst>
                <a:ext uri="{FF2B5EF4-FFF2-40B4-BE49-F238E27FC236}">
                  <a16:creationId xmlns:a16="http://schemas.microsoft.com/office/drawing/2014/main" id="{60097936-2EE9-4AD5-AE94-F8069895C1F5}"/>
                </a:ext>
              </a:extLst>
            </p:cNvPr>
            <p:cNvCxnSpPr>
              <a:cxnSpLocks/>
            </p:cNvCxnSpPr>
            <p:nvPr/>
          </p:nvCxnSpPr>
          <p:spPr>
            <a:xfrm>
              <a:off x="10518217" y="630992"/>
              <a:ext cx="4514" cy="7740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Прямая со стрелкой 47">
              <a:extLst>
                <a:ext uri="{FF2B5EF4-FFF2-40B4-BE49-F238E27FC236}">
                  <a16:creationId xmlns:a16="http://schemas.microsoft.com/office/drawing/2014/main" id="{0F450BDB-027A-4F6E-ABA9-F18E7BE442DB}"/>
                </a:ext>
              </a:extLst>
            </p:cNvPr>
            <p:cNvCxnSpPr>
              <a:cxnSpLocks/>
            </p:cNvCxnSpPr>
            <p:nvPr/>
          </p:nvCxnSpPr>
          <p:spPr>
            <a:xfrm>
              <a:off x="10750880" y="630992"/>
              <a:ext cx="7498" cy="7740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Прямая со стрелкой 48">
              <a:extLst>
                <a:ext uri="{FF2B5EF4-FFF2-40B4-BE49-F238E27FC236}">
                  <a16:creationId xmlns:a16="http://schemas.microsoft.com/office/drawing/2014/main" id="{763C7C55-9288-42A4-8697-895D3BBC95AE}"/>
                </a:ext>
              </a:extLst>
            </p:cNvPr>
            <p:cNvCxnSpPr>
              <a:cxnSpLocks/>
            </p:cNvCxnSpPr>
            <p:nvPr/>
          </p:nvCxnSpPr>
          <p:spPr>
            <a:xfrm>
              <a:off x="10969955" y="630992"/>
              <a:ext cx="17384" cy="7740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7" name="Группа 16">
            <a:extLst>
              <a:ext uri="{FF2B5EF4-FFF2-40B4-BE49-F238E27FC236}">
                <a16:creationId xmlns:a16="http://schemas.microsoft.com/office/drawing/2014/main" id="{74BA0C68-02C0-4BB5-82BE-1A5797EBBBF5}"/>
              </a:ext>
            </a:extLst>
          </p:cNvPr>
          <p:cNvGrpSpPr/>
          <p:nvPr/>
        </p:nvGrpSpPr>
        <p:grpSpPr>
          <a:xfrm>
            <a:off x="7627800" y="482936"/>
            <a:ext cx="1734448" cy="1679230"/>
            <a:chOff x="7566460" y="600336"/>
            <a:chExt cx="1734448" cy="1679230"/>
          </a:xfrm>
        </p:grpSpPr>
        <p:grpSp>
          <p:nvGrpSpPr>
            <p:cNvPr id="28" name="Группа 27">
              <a:extLst>
                <a:ext uri="{FF2B5EF4-FFF2-40B4-BE49-F238E27FC236}">
                  <a16:creationId xmlns:a16="http://schemas.microsoft.com/office/drawing/2014/main" id="{7B032928-31ED-46A2-9B71-A75CB24CCB07}"/>
                </a:ext>
              </a:extLst>
            </p:cNvPr>
            <p:cNvGrpSpPr/>
            <p:nvPr/>
          </p:nvGrpSpPr>
          <p:grpSpPr>
            <a:xfrm rot="5400000">
              <a:off x="7969338" y="947996"/>
              <a:ext cx="928692" cy="1734448"/>
              <a:chOff x="7054163" y="4758427"/>
              <a:chExt cx="928692" cy="1734448"/>
            </a:xfrm>
          </p:grpSpPr>
          <p:sp>
            <p:nvSpPr>
              <p:cNvPr id="31" name="Блок-схема: магнитный диск 30">
                <a:extLst>
                  <a:ext uri="{FF2B5EF4-FFF2-40B4-BE49-F238E27FC236}">
                    <a16:creationId xmlns:a16="http://schemas.microsoft.com/office/drawing/2014/main" id="{8C2EB762-73D4-4674-B8BA-07C3C4884F53}"/>
                  </a:ext>
                </a:extLst>
              </p:cNvPr>
              <p:cNvSpPr/>
              <p:nvPr/>
            </p:nvSpPr>
            <p:spPr>
              <a:xfrm rot="16200000">
                <a:off x="6651286" y="5161307"/>
                <a:ext cx="1734445" cy="9286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Блок-схема: магнитный диск 32">
                <a:extLst>
                  <a:ext uri="{FF2B5EF4-FFF2-40B4-BE49-F238E27FC236}">
                    <a16:creationId xmlns:a16="http://schemas.microsoft.com/office/drawing/2014/main" id="{E1394D9A-903C-4239-9567-8F0AE9F16F66}"/>
                  </a:ext>
                </a:extLst>
              </p:cNvPr>
              <p:cNvSpPr/>
              <p:nvPr/>
            </p:nvSpPr>
            <p:spPr>
              <a:xfrm rot="16200000">
                <a:off x="6351750" y="5460840"/>
                <a:ext cx="1734445" cy="329620"/>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cxnSp>
          <p:nvCxnSpPr>
            <p:cNvPr id="50" name="Прямая со стрелкой 49">
              <a:extLst>
                <a:ext uri="{FF2B5EF4-FFF2-40B4-BE49-F238E27FC236}">
                  <a16:creationId xmlns:a16="http://schemas.microsoft.com/office/drawing/2014/main" id="{283C156C-8068-4636-93A7-F2FDC434BBDE}"/>
                </a:ext>
              </a:extLst>
            </p:cNvPr>
            <p:cNvCxnSpPr>
              <a:cxnSpLocks/>
            </p:cNvCxnSpPr>
            <p:nvPr/>
          </p:nvCxnSpPr>
          <p:spPr>
            <a:xfrm>
              <a:off x="8219108" y="600336"/>
              <a:ext cx="19606"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Прямая со стрелкой 52">
              <a:extLst>
                <a:ext uri="{FF2B5EF4-FFF2-40B4-BE49-F238E27FC236}">
                  <a16:creationId xmlns:a16="http://schemas.microsoft.com/office/drawing/2014/main" id="{308D2B45-A098-47E2-AB9D-A74FA67EB32F}"/>
                </a:ext>
              </a:extLst>
            </p:cNvPr>
            <p:cNvCxnSpPr>
              <a:cxnSpLocks/>
            </p:cNvCxnSpPr>
            <p:nvPr/>
          </p:nvCxnSpPr>
          <p:spPr>
            <a:xfrm>
              <a:off x="8553027" y="606521"/>
              <a:ext cx="13001"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59" name="TextBox 58">
            <a:extLst>
              <a:ext uri="{FF2B5EF4-FFF2-40B4-BE49-F238E27FC236}">
                <a16:creationId xmlns:a16="http://schemas.microsoft.com/office/drawing/2014/main" id="{6B0B6617-B1A0-4D0C-8F2B-9D55C9290EF2}"/>
              </a:ext>
            </a:extLst>
          </p:cNvPr>
          <p:cNvSpPr txBox="1"/>
          <p:nvPr/>
        </p:nvSpPr>
        <p:spPr>
          <a:xfrm>
            <a:off x="-80622" y="754592"/>
            <a:ext cx="3206574" cy="338554"/>
          </a:xfrm>
          <a:prstGeom prst="rect">
            <a:avLst/>
          </a:prstGeom>
          <a:noFill/>
        </p:spPr>
        <p:txBody>
          <a:bodyPr wrap="square">
            <a:spAutoFit/>
          </a:bodyPr>
          <a:lstStyle/>
          <a:p>
            <a:pPr algn="ctr"/>
            <a:r>
              <a:rPr lang="x-none" sz="1600" dirty="0"/>
              <a:t>Как </a:t>
            </a:r>
            <a:r>
              <a:rPr lang="x-none" sz="1600" dirty="0" err="1"/>
              <a:t>флюенс</a:t>
            </a:r>
            <a:r>
              <a:rPr lang="x-none" sz="1600" dirty="0"/>
              <a:t> влияет на структуру?</a:t>
            </a:r>
            <a:endParaRPr lang="en-US" sz="1600" dirty="0"/>
          </a:p>
        </p:txBody>
      </p:sp>
      <p:cxnSp>
        <p:nvCxnSpPr>
          <p:cNvPr id="51" name="Прямая со стрелкой 50">
            <a:extLst>
              <a:ext uri="{FF2B5EF4-FFF2-40B4-BE49-F238E27FC236}">
                <a16:creationId xmlns:a16="http://schemas.microsoft.com/office/drawing/2014/main" id="{E44EB61F-99F3-40F8-8FBE-02540E138E44}"/>
              </a:ext>
            </a:extLst>
          </p:cNvPr>
          <p:cNvCxnSpPr>
            <a:cxnSpLocks/>
          </p:cNvCxnSpPr>
          <p:nvPr/>
        </p:nvCxnSpPr>
        <p:spPr>
          <a:xfrm flipV="1">
            <a:off x="3075801" y="923869"/>
            <a:ext cx="356802" cy="4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7" name="TextBox 56">
            <a:extLst>
              <a:ext uri="{FF2B5EF4-FFF2-40B4-BE49-F238E27FC236}">
                <a16:creationId xmlns:a16="http://schemas.microsoft.com/office/drawing/2014/main" id="{79CF68C0-B3DF-479F-894B-1CB59F861E8A}"/>
              </a:ext>
            </a:extLst>
          </p:cNvPr>
          <p:cNvSpPr txBox="1"/>
          <p:nvPr/>
        </p:nvSpPr>
        <p:spPr>
          <a:xfrm>
            <a:off x="3254202" y="631481"/>
            <a:ext cx="2399550" cy="584775"/>
          </a:xfrm>
          <a:prstGeom prst="rect">
            <a:avLst/>
          </a:prstGeom>
          <a:noFill/>
        </p:spPr>
        <p:txBody>
          <a:bodyPr wrap="square">
            <a:spAutoFit/>
          </a:bodyPr>
          <a:lstStyle/>
          <a:p>
            <a:pPr algn="ctr"/>
            <a:r>
              <a:rPr lang="x-none" sz="1600" dirty="0"/>
              <a:t>Анализируем</a:t>
            </a:r>
            <a:r>
              <a:rPr lang="ru-RU" sz="1600" dirty="0"/>
              <a:t> сдвиг и</a:t>
            </a:r>
            <a:r>
              <a:rPr lang="x-none" sz="1600" dirty="0"/>
              <a:t> уширение пиков</a:t>
            </a:r>
            <a:endParaRPr lang="en-US" sz="1600" dirty="0"/>
          </a:p>
        </p:txBody>
      </p:sp>
      <p:sp>
        <p:nvSpPr>
          <p:cNvPr id="61" name="TextBox 60">
            <a:extLst>
              <a:ext uri="{FF2B5EF4-FFF2-40B4-BE49-F238E27FC236}">
                <a16:creationId xmlns:a16="http://schemas.microsoft.com/office/drawing/2014/main" id="{C4BFD5B9-B198-45DC-B2FE-D9C03B208AD0}"/>
              </a:ext>
            </a:extLst>
          </p:cNvPr>
          <p:cNvSpPr txBox="1"/>
          <p:nvPr/>
        </p:nvSpPr>
        <p:spPr>
          <a:xfrm>
            <a:off x="5768424" y="653230"/>
            <a:ext cx="1815322" cy="584775"/>
          </a:xfrm>
          <a:prstGeom prst="rect">
            <a:avLst/>
          </a:prstGeom>
          <a:noFill/>
        </p:spPr>
        <p:txBody>
          <a:bodyPr wrap="square">
            <a:spAutoFit/>
          </a:bodyPr>
          <a:lstStyle/>
          <a:p>
            <a:pPr algn="ctr"/>
            <a:r>
              <a:rPr lang="ru-RU" sz="1600" dirty="0"/>
              <a:t>Деформация, р</a:t>
            </a:r>
            <a:r>
              <a:rPr lang="x-none" sz="1600" dirty="0"/>
              <a:t>азмеры ОКР</a:t>
            </a:r>
            <a:endParaRPr lang="en-US" sz="1600" dirty="0"/>
          </a:p>
        </p:txBody>
      </p:sp>
      <p:cxnSp>
        <p:nvCxnSpPr>
          <p:cNvPr id="37" name="Прямая со стрелкой 36">
            <a:extLst>
              <a:ext uri="{FF2B5EF4-FFF2-40B4-BE49-F238E27FC236}">
                <a16:creationId xmlns:a16="http://schemas.microsoft.com/office/drawing/2014/main" id="{ADDFC2B1-482F-41AC-AE8B-215F76DDB788}"/>
              </a:ext>
            </a:extLst>
          </p:cNvPr>
          <p:cNvCxnSpPr>
            <a:cxnSpLocks/>
          </p:cNvCxnSpPr>
          <p:nvPr/>
        </p:nvCxnSpPr>
        <p:spPr>
          <a:xfrm flipV="1">
            <a:off x="5508984" y="919493"/>
            <a:ext cx="356802" cy="4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8553BB-13A7-4EF5-A3CF-C0095484D18D}"/>
                  </a:ext>
                </a:extLst>
              </p:cNvPr>
              <p:cNvSpPr txBox="1"/>
              <p:nvPr/>
            </p:nvSpPr>
            <p:spPr>
              <a:xfrm>
                <a:off x="2439422" y="2101718"/>
                <a:ext cx="2643159" cy="442685"/>
              </a:xfrm>
              <a:prstGeom prst="rect">
                <a:avLst/>
              </a:prstGeom>
              <a:noFill/>
            </p:spPr>
            <p:txBody>
              <a:bodyPr wrap="none" lIns="0" tIns="0" rIns="0" bIns="0" rtlCol="0">
                <a:spAutoFit/>
              </a:bodyPr>
              <a:lstStyle/>
              <a:p>
                <a14:m>
                  <m:oMath xmlns:m="http://schemas.openxmlformats.org/officeDocument/2006/math">
                    <m:r>
                      <a:rPr lang="en-US" b="0" i="1" smtClean="0">
                        <a:solidFill>
                          <a:schemeClr val="tx1">
                            <a:lumMod val="85000"/>
                            <a:lumOff val="15000"/>
                          </a:schemeClr>
                        </a:solidFill>
                        <a:latin typeface="Cambria Math" panose="02040503050406030204" pitchFamily="18" charset="0"/>
                      </a:rPr>
                      <m:t>𝐷</m:t>
                    </m:r>
                    <m:r>
                      <a:rPr lang="en-US" b="0" i="1" smtClean="0">
                        <a:solidFill>
                          <a:schemeClr val="tx1">
                            <a:lumMod val="85000"/>
                            <a:lumOff val="15000"/>
                          </a:schemeClr>
                        </a:solidFill>
                        <a:latin typeface="Cambria Math" panose="02040503050406030204" pitchFamily="18" charset="0"/>
                      </a:rPr>
                      <m:t>=</m:t>
                    </m:r>
                    <m:f>
                      <m:fPr>
                        <m:ctrlPr>
                          <a:rPr lang="en-US" b="0" i="1" smtClean="0">
                            <a:solidFill>
                              <a:schemeClr val="tx1">
                                <a:lumMod val="85000"/>
                                <a:lumOff val="15000"/>
                              </a:schemeClr>
                            </a:solidFill>
                            <a:latin typeface="Cambria Math" panose="02040503050406030204" pitchFamily="18" charset="0"/>
                          </a:rPr>
                        </m:ctrlPr>
                      </m:fPr>
                      <m:num>
                        <m:r>
                          <a:rPr lang="en-US" b="0" i="1" smtClean="0">
                            <a:solidFill>
                              <a:schemeClr val="tx1">
                                <a:lumMod val="85000"/>
                                <a:lumOff val="15000"/>
                              </a:schemeClr>
                            </a:solidFill>
                            <a:latin typeface="Cambria Math" panose="02040503050406030204" pitchFamily="18" charset="0"/>
                          </a:rPr>
                          <m:t>𝐾</m:t>
                        </m:r>
                        <m:r>
                          <m:rPr>
                            <m:sty m:val="p"/>
                          </m:rPr>
                          <a:rPr lang="el-GR" b="0" i="1" smtClean="0">
                            <a:solidFill>
                              <a:schemeClr val="tx1">
                                <a:lumMod val="85000"/>
                                <a:lumOff val="15000"/>
                              </a:schemeClr>
                            </a:solidFill>
                            <a:latin typeface="Cambria Math" panose="02040503050406030204" pitchFamily="18" charset="0"/>
                          </a:rPr>
                          <m:t>λ</m:t>
                        </m:r>
                      </m:num>
                      <m:den>
                        <m:r>
                          <a:rPr lang="en-US" b="0" i="1" smtClean="0">
                            <a:solidFill>
                              <a:schemeClr val="tx1">
                                <a:lumMod val="85000"/>
                                <a:lumOff val="15000"/>
                              </a:schemeClr>
                            </a:solidFill>
                            <a:latin typeface="Cambria Math" panose="02040503050406030204" pitchFamily="18" charset="0"/>
                            <a:ea typeface="Cambria Math" panose="02040503050406030204" pitchFamily="18" charset="0"/>
                          </a:rPr>
                          <m:t>𝛽</m:t>
                        </m:r>
                        <m:r>
                          <a:rPr lang="en-US" b="0" i="1" smtClean="0">
                            <a:solidFill>
                              <a:schemeClr val="tx1">
                                <a:lumMod val="85000"/>
                                <a:lumOff val="15000"/>
                              </a:schemeClr>
                            </a:solidFill>
                            <a:latin typeface="Cambria Math" panose="02040503050406030204" pitchFamily="18" charset="0"/>
                            <a:ea typeface="Cambria Math" panose="02040503050406030204" pitchFamily="18" charset="0"/>
                          </a:rPr>
                          <m:t>𝑐𝑜𝑠</m:t>
                        </m:r>
                        <m:r>
                          <a:rPr lang="en-US" b="0" i="1" smtClean="0">
                            <a:solidFill>
                              <a:schemeClr val="tx1">
                                <a:lumMod val="85000"/>
                                <a:lumOff val="15000"/>
                              </a:schemeClr>
                            </a:solidFill>
                            <a:latin typeface="Cambria Math" panose="02040503050406030204" pitchFamily="18" charset="0"/>
                            <a:ea typeface="Cambria Math" panose="02040503050406030204" pitchFamily="18" charset="0"/>
                          </a:rPr>
                          <m:t>(</m:t>
                        </m:r>
                        <m:r>
                          <a:rPr lang="en-US" b="0" i="1" smtClean="0">
                            <a:solidFill>
                              <a:schemeClr val="tx1">
                                <a:lumMod val="85000"/>
                                <a:lumOff val="15000"/>
                              </a:schemeClr>
                            </a:solidFill>
                            <a:latin typeface="Cambria Math" panose="02040503050406030204" pitchFamily="18" charset="0"/>
                            <a:ea typeface="Cambria Math" panose="02040503050406030204" pitchFamily="18" charset="0"/>
                          </a:rPr>
                          <m:t>𝜃</m:t>
                        </m:r>
                        <m:r>
                          <a:rPr lang="en-US" b="0" i="1" smtClean="0">
                            <a:solidFill>
                              <a:schemeClr val="tx1">
                                <a:lumMod val="85000"/>
                                <a:lumOff val="15000"/>
                              </a:schemeClr>
                            </a:solidFill>
                            <a:latin typeface="Cambria Math" panose="02040503050406030204" pitchFamily="18" charset="0"/>
                            <a:ea typeface="Cambria Math" panose="02040503050406030204" pitchFamily="18" charset="0"/>
                          </a:rPr>
                          <m:t>)</m:t>
                        </m:r>
                      </m:den>
                    </m:f>
                    <m:r>
                      <a:rPr lang="en-US" b="0" i="1" smtClean="0">
                        <a:solidFill>
                          <a:schemeClr val="tx1">
                            <a:lumMod val="85000"/>
                            <a:lumOff val="15000"/>
                          </a:schemeClr>
                        </a:solidFill>
                        <a:latin typeface="Cambria Math" panose="02040503050406030204" pitchFamily="18" charset="0"/>
                      </a:rPr>
                      <m:t>−</m:t>
                    </m:r>
                  </m:oMath>
                </a14:m>
                <a:r>
                  <a:rPr lang="en-US" dirty="0">
                    <a:solidFill>
                      <a:schemeClr val="tx1">
                        <a:lumMod val="85000"/>
                        <a:lumOff val="15000"/>
                      </a:schemeClr>
                    </a:solidFill>
                  </a:rPr>
                  <a:t> </a:t>
                </a:r>
                <a:r>
                  <a:rPr lang="x-none" dirty="0">
                    <a:solidFill>
                      <a:schemeClr val="tx1">
                        <a:lumMod val="85000"/>
                        <a:lumOff val="15000"/>
                      </a:schemeClr>
                    </a:solidFill>
                  </a:rPr>
                  <a:t>размер ОКР. </a:t>
                </a:r>
                <a:endParaRPr lang="en-US" dirty="0">
                  <a:solidFill>
                    <a:schemeClr val="tx1">
                      <a:lumMod val="85000"/>
                      <a:lumOff val="15000"/>
                    </a:schemeClr>
                  </a:solidFill>
                </a:endParaRPr>
              </a:p>
            </p:txBody>
          </p:sp>
        </mc:Choice>
        <mc:Fallback xmlns="">
          <p:sp>
            <p:nvSpPr>
              <p:cNvPr id="12" name="TextBox 11">
                <a:extLst>
                  <a:ext uri="{FF2B5EF4-FFF2-40B4-BE49-F238E27FC236}">
                    <a16:creationId xmlns:a16="http://schemas.microsoft.com/office/drawing/2014/main" id="{518553BB-13A7-4EF5-A3CF-C0095484D18D}"/>
                  </a:ext>
                </a:extLst>
              </p:cNvPr>
              <p:cNvSpPr txBox="1">
                <a:spLocks noRot="1" noChangeAspect="1" noMove="1" noResize="1" noEditPoints="1" noAdjustHandles="1" noChangeArrowheads="1" noChangeShapeType="1" noTextEdit="1"/>
              </p:cNvSpPr>
              <p:nvPr/>
            </p:nvSpPr>
            <p:spPr>
              <a:xfrm>
                <a:off x="2439422" y="2101718"/>
                <a:ext cx="2643159" cy="442685"/>
              </a:xfrm>
              <a:prstGeom prst="rect">
                <a:avLst/>
              </a:prstGeom>
              <a:blipFill>
                <a:blip r:embed="rId3"/>
                <a:stretch>
                  <a:fillRect l="-2995" t="-1389" r="-5300" b="-18056"/>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3431AF36-2548-4CEF-BD5A-4CC8C244BAA0}"/>
              </a:ext>
            </a:extLst>
          </p:cNvPr>
          <p:cNvSpPr txBox="1"/>
          <p:nvPr/>
        </p:nvSpPr>
        <p:spPr>
          <a:xfrm>
            <a:off x="141482" y="1332277"/>
            <a:ext cx="7008461" cy="646331"/>
          </a:xfrm>
          <a:prstGeom prst="rect">
            <a:avLst/>
          </a:prstGeom>
          <a:noFill/>
        </p:spPr>
        <p:txBody>
          <a:bodyPr wrap="square">
            <a:spAutoFit/>
          </a:bodyPr>
          <a:lstStyle/>
          <a:p>
            <a:pPr algn="ctr"/>
            <a:r>
              <a:rPr lang="x-none" dirty="0">
                <a:solidFill>
                  <a:schemeClr val="tx1">
                    <a:lumMod val="85000"/>
                    <a:lumOff val="15000"/>
                  </a:schemeClr>
                </a:solidFill>
              </a:rPr>
              <a:t>В результате облучения зерно разбивается на области, которые отражают РИ когерентно (ОКР).</a:t>
            </a:r>
            <a:endParaRPr lang="en-US" dirty="0">
              <a:solidFill>
                <a:schemeClr val="tx1">
                  <a:lumMod val="85000"/>
                  <a:lumOff val="15000"/>
                </a:schemeClr>
              </a:solidFill>
            </a:endParaRPr>
          </a:p>
        </p:txBody>
      </p:sp>
      <p:pic>
        <p:nvPicPr>
          <p:cNvPr id="42" name="Рисунок 41">
            <a:extLst>
              <a:ext uri="{FF2B5EF4-FFF2-40B4-BE49-F238E27FC236}">
                <a16:creationId xmlns:a16="http://schemas.microsoft.com/office/drawing/2014/main" id="{37F166A1-3F61-44E4-957A-8A759C378E62}"/>
              </a:ext>
            </a:extLst>
          </p:cNvPr>
          <p:cNvPicPr/>
          <p:nvPr/>
        </p:nvPicPr>
        <p:blipFill>
          <a:blip r:embed="rId4"/>
          <a:stretch>
            <a:fillRect/>
          </a:stretch>
        </p:blipFill>
        <p:spPr>
          <a:xfrm>
            <a:off x="141482" y="2794281"/>
            <a:ext cx="2885681" cy="2711828"/>
          </a:xfrm>
          <a:prstGeom prst="rect">
            <a:avLst/>
          </a:prstGeom>
        </p:spPr>
      </p:pic>
      <p:sp>
        <p:nvSpPr>
          <p:cNvPr id="54" name="TextBox 53">
            <a:extLst>
              <a:ext uri="{FF2B5EF4-FFF2-40B4-BE49-F238E27FC236}">
                <a16:creationId xmlns:a16="http://schemas.microsoft.com/office/drawing/2014/main" id="{8D2944B8-D4D0-4BFF-AFEF-5B0442DA2196}"/>
              </a:ext>
            </a:extLst>
          </p:cNvPr>
          <p:cNvSpPr txBox="1"/>
          <p:nvPr/>
        </p:nvSpPr>
        <p:spPr>
          <a:xfrm>
            <a:off x="22488" y="5532251"/>
            <a:ext cx="6073512" cy="369332"/>
          </a:xfrm>
          <a:prstGeom prst="rect">
            <a:avLst/>
          </a:prstGeom>
          <a:noFill/>
        </p:spPr>
        <p:txBody>
          <a:bodyPr wrap="square">
            <a:spAutoFit/>
          </a:bodyPr>
          <a:lstStyle/>
          <a:p>
            <a:pPr algn="ctr"/>
            <a:r>
              <a:rPr lang="en-US" dirty="0">
                <a:solidFill>
                  <a:schemeClr val="tx1">
                    <a:lumMod val="85000"/>
                    <a:lumOff val="15000"/>
                  </a:schemeClr>
                </a:solidFill>
              </a:rPr>
              <a:t>*</a:t>
            </a:r>
            <a:r>
              <a:rPr lang="x-none" dirty="0">
                <a:solidFill>
                  <a:schemeClr val="tx1">
                    <a:lumMod val="85000"/>
                    <a:lumOff val="15000"/>
                  </a:schemeClr>
                </a:solidFill>
              </a:rPr>
              <a:t>Порошок </a:t>
            </a:r>
            <a:r>
              <a:rPr lang="en-US" dirty="0">
                <a:solidFill>
                  <a:schemeClr val="tx1">
                    <a:lumMod val="85000"/>
                    <a:lumOff val="15000"/>
                  </a:schemeClr>
                </a:solidFill>
              </a:rPr>
              <a:t>YAM</a:t>
            </a:r>
            <a:r>
              <a:rPr lang="x-none" dirty="0">
                <a:solidFill>
                  <a:schemeClr val="tx1">
                    <a:lumMod val="85000"/>
                    <a:lumOff val="15000"/>
                  </a:schemeClr>
                </a:solidFill>
              </a:rPr>
              <a:t> (</a:t>
            </a:r>
            <a:r>
              <a:rPr lang="en-US" dirty="0">
                <a:solidFill>
                  <a:schemeClr val="tx1">
                    <a:lumMod val="85000"/>
                    <a:lumOff val="15000"/>
                  </a:schemeClr>
                </a:solidFill>
              </a:rPr>
              <a:t>Y</a:t>
            </a:r>
            <a:r>
              <a:rPr lang="en-US" baseline="-25000" dirty="0">
                <a:solidFill>
                  <a:schemeClr val="tx1">
                    <a:lumMod val="85000"/>
                    <a:lumOff val="15000"/>
                  </a:schemeClr>
                </a:solidFill>
              </a:rPr>
              <a:t>4</a:t>
            </a:r>
            <a:r>
              <a:rPr lang="en-US" dirty="0">
                <a:solidFill>
                  <a:schemeClr val="tx1">
                    <a:lumMod val="85000"/>
                    <a:lumOff val="15000"/>
                  </a:schemeClr>
                </a:solidFill>
              </a:rPr>
              <a:t>Al</a:t>
            </a:r>
            <a:r>
              <a:rPr lang="en-US" baseline="-25000" dirty="0">
                <a:solidFill>
                  <a:schemeClr val="tx1">
                    <a:lumMod val="85000"/>
                    <a:lumOff val="15000"/>
                  </a:schemeClr>
                </a:solidFill>
              </a:rPr>
              <a:t>2</a:t>
            </a:r>
            <a:r>
              <a:rPr lang="en-US" dirty="0">
                <a:solidFill>
                  <a:schemeClr val="tx1">
                    <a:lumMod val="85000"/>
                    <a:lumOff val="15000"/>
                  </a:schemeClr>
                </a:solidFill>
              </a:rPr>
              <a:t>O</a:t>
            </a:r>
            <a:r>
              <a:rPr lang="en-US" baseline="-25000" dirty="0">
                <a:solidFill>
                  <a:schemeClr val="tx1">
                    <a:lumMod val="85000"/>
                    <a:lumOff val="15000"/>
                  </a:schemeClr>
                </a:solidFill>
              </a:rPr>
              <a:t>9</a:t>
            </a:r>
            <a:r>
              <a:rPr lang="x-none" dirty="0">
                <a:solidFill>
                  <a:schemeClr val="tx1">
                    <a:lumMod val="85000"/>
                    <a:lumOff val="15000"/>
                  </a:schemeClr>
                </a:solidFill>
              </a:rPr>
              <a:t>)</a:t>
            </a:r>
            <a:r>
              <a:rPr lang="en-US" dirty="0">
                <a:solidFill>
                  <a:schemeClr val="tx1">
                    <a:lumMod val="85000"/>
                    <a:lumOff val="15000"/>
                  </a:schemeClr>
                </a:solidFill>
              </a:rPr>
              <a:t>, </a:t>
            </a:r>
            <a:r>
              <a:rPr lang="x-none" dirty="0">
                <a:solidFill>
                  <a:schemeClr val="tx1">
                    <a:lumMod val="85000"/>
                    <a:lumOff val="15000"/>
                  </a:schemeClr>
                </a:solidFill>
              </a:rPr>
              <a:t>облученный </a:t>
            </a:r>
            <a:r>
              <a:rPr lang="en-US" dirty="0" err="1">
                <a:solidFill>
                  <a:schemeClr val="tx1">
                    <a:lumMod val="85000"/>
                    <a:lumOff val="15000"/>
                  </a:schemeClr>
                </a:solidFill>
              </a:rPr>
              <a:t>Xe</a:t>
            </a:r>
            <a:r>
              <a:rPr lang="en-US" dirty="0">
                <a:solidFill>
                  <a:schemeClr val="tx1">
                    <a:lumMod val="85000"/>
                    <a:lumOff val="15000"/>
                  </a:schemeClr>
                </a:solidFill>
              </a:rPr>
              <a:t> (156 MeV).</a:t>
            </a:r>
            <a:endParaRPr lang="en-US" dirty="0"/>
          </a:p>
        </p:txBody>
      </p:sp>
      <p:sp>
        <p:nvSpPr>
          <p:cNvPr id="55" name="TextBox 54">
            <a:extLst>
              <a:ext uri="{FF2B5EF4-FFF2-40B4-BE49-F238E27FC236}">
                <a16:creationId xmlns:a16="http://schemas.microsoft.com/office/drawing/2014/main" id="{87832B09-B739-4030-A55B-832A85AD3C9A}"/>
              </a:ext>
            </a:extLst>
          </p:cNvPr>
          <p:cNvSpPr txBox="1"/>
          <p:nvPr/>
        </p:nvSpPr>
        <p:spPr>
          <a:xfrm>
            <a:off x="47343" y="6494025"/>
            <a:ext cx="9470570" cy="307777"/>
          </a:xfrm>
          <a:prstGeom prst="rect">
            <a:avLst/>
          </a:prstGeom>
          <a:noFill/>
        </p:spPr>
        <p:txBody>
          <a:bodyPr wrap="square">
            <a:spAutoFit/>
          </a:bodyPr>
          <a:lstStyle/>
          <a:p>
            <a:r>
              <a:rPr lang="en-US" sz="1400" dirty="0">
                <a:solidFill>
                  <a:schemeClr val="tx1">
                    <a:lumMod val="85000"/>
                    <a:lumOff val="15000"/>
                  </a:schemeClr>
                </a:solidFill>
              </a:rPr>
              <a:t>*A. </a:t>
            </a:r>
            <a:r>
              <a:rPr lang="en-US" sz="1400" dirty="0" err="1">
                <a:solidFill>
                  <a:schemeClr val="tx1">
                    <a:lumMod val="85000"/>
                    <a:lumOff val="15000"/>
                  </a:schemeClr>
                </a:solidFill>
              </a:rPr>
              <a:t>Ibrayeva</a:t>
            </a:r>
            <a:r>
              <a:rPr lang="en-US" sz="1400" dirty="0">
                <a:solidFill>
                  <a:schemeClr val="tx1">
                    <a:lumMod val="85000"/>
                    <a:lumOff val="15000"/>
                  </a:schemeClr>
                </a:solidFill>
              </a:rPr>
              <a:t> et. al, Swift heavy ion tracks in nanocrystalline Y4Al2O9, Nuclear Materials and Energy, 30, 2022.</a:t>
            </a:r>
            <a:endParaRPr lang="en-US" sz="1400" dirty="0"/>
          </a:p>
        </p:txBody>
      </p:sp>
      <p:pic>
        <p:nvPicPr>
          <p:cNvPr id="16" name="Рисунок 15">
            <a:extLst>
              <a:ext uri="{FF2B5EF4-FFF2-40B4-BE49-F238E27FC236}">
                <a16:creationId xmlns:a16="http://schemas.microsoft.com/office/drawing/2014/main" id="{A287CF41-06F0-452D-806C-E0702661BAF5}"/>
              </a:ext>
            </a:extLst>
          </p:cNvPr>
          <p:cNvPicPr>
            <a:picLocks noChangeAspect="1"/>
          </p:cNvPicPr>
          <p:nvPr/>
        </p:nvPicPr>
        <p:blipFill>
          <a:blip r:embed="rId5"/>
          <a:stretch>
            <a:fillRect/>
          </a:stretch>
        </p:blipFill>
        <p:spPr>
          <a:xfrm>
            <a:off x="3254202" y="2825590"/>
            <a:ext cx="2786851" cy="2706072"/>
          </a:xfrm>
          <a:prstGeom prst="rect">
            <a:avLst/>
          </a:prstGeom>
        </p:spPr>
      </p:pic>
      <p:pic>
        <p:nvPicPr>
          <p:cNvPr id="7" name="Рисунок 6">
            <a:extLst>
              <a:ext uri="{FF2B5EF4-FFF2-40B4-BE49-F238E27FC236}">
                <a16:creationId xmlns:a16="http://schemas.microsoft.com/office/drawing/2014/main" id="{651A80A5-9CBE-4700-909D-97DA763255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5186" y="2711277"/>
            <a:ext cx="5323924" cy="3766369"/>
          </a:xfrm>
          <a:prstGeom prst="rect">
            <a:avLst/>
          </a:prstGeom>
        </p:spPr>
      </p:pic>
    </p:spTree>
    <p:extLst>
      <p:ext uri="{BB962C8B-B14F-4D97-AF65-F5344CB8AC3E}">
        <p14:creationId xmlns:p14="http://schemas.microsoft.com/office/powerpoint/2010/main" val="121790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28EA5BE-9D2D-45FA-A765-C55B10EFC678}"/>
              </a:ext>
            </a:extLst>
          </p:cNvPr>
          <p:cNvGrpSpPr/>
          <p:nvPr/>
        </p:nvGrpSpPr>
        <p:grpSpPr>
          <a:xfrm>
            <a:off x="-1" y="266998"/>
            <a:ext cx="9668774" cy="6324004"/>
            <a:chOff x="40509" y="760409"/>
            <a:chExt cx="6324974" cy="4173405"/>
          </a:xfrm>
        </p:grpSpPr>
        <p:pic>
          <p:nvPicPr>
            <p:cNvPr id="3" name="Рисунок 2">
              <a:extLst>
                <a:ext uri="{FF2B5EF4-FFF2-40B4-BE49-F238E27FC236}">
                  <a16:creationId xmlns:a16="http://schemas.microsoft.com/office/drawing/2014/main" id="{47CCE0C7-7DF8-444F-B367-E2E39800BE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9" y="834081"/>
              <a:ext cx="6324974" cy="4099733"/>
            </a:xfrm>
            <a:prstGeom prst="rect">
              <a:avLst/>
            </a:prstGeom>
          </p:spPr>
        </p:pic>
        <p:sp>
          <p:nvSpPr>
            <p:cNvPr id="4" name="TextBox 3">
              <a:extLst>
                <a:ext uri="{FF2B5EF4-FFF2-40B4-BE49-F238E27FC236}">
                  <a16:creationId xmlns:a16="http://schemas.microsoft.com/office/drawing/2014/main" id="{5891D5F6-2B7F-412B-95F0-4D84F886550A}"/>
                </a:ext>
              </a:extLst>
            </p:cNvPr>
            <p:cNvSpPr txBox="1"/>
            <p:nvPr/>
          </p:nvSpPr>
          <p:spPr>
            <a:xfrm>
              <a:off x="550331" y="760409"/>
              <a:ext cx="387431" cy="24373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b="1" dirty="0">
                  <a:solidFill>
                    <a:schemeClr val="tx1">
                      <a:lumMod val="75000"/>
                      <a:lumOff val="25000"/>
                    </a:schemeClr>
                  </a:solidFill>
                </a:rPr>
                <a:t>YAG</a:t>
              </a:r>
              <a:endParaRPr lang="en-US" dirty="0"/>
            </a:p>
          </p:txBody>
        </p:sp>
      </p:grpSp>
      <p:grpSp>
        <p:nvGrpSpPr>
          <p:cNvPr id="5" name="Группа 4">
            <a:extLst>
              <a:ext uri="{FF2B5EF4-FFF2-40B4-BE49-F238E27FC236}">
                <a16:creationId xmlns:a16="http://schemas.microsoft.com/office/drawing/2014/main" id="{325ED1BE-1C4B-4605-802B-BDA42D621D02}"/>
              </a:ext>
            </a:extLst>
          </p:cNvPr>
          <p:cNvGrpSpPr/>
          <p:nvPr/>
        </p:nvGrpSpPr>
        <p:grpSpPr>
          <a:xfrm>
            <a:off x="7181212" y="3116825"/>
            <a:ext cx="4975123" cy="3362541"/>
            <a:chOff x="108453" y="1241545"/>
            <a:chExt cx="6005698" cy="4462790"/>
          </a:xfrm>
        </p:grpSpPr>
        <p:pic>
          <p:nvPicPr>
            <p:cNvPr id="6" name="Рисунок 5">
              <a:extLst>
                <a:ext uri="{FF2B5EF4-FFF2-40B4-BE49-F238E27FC236}">
                  <a16:creationId xmlns:a16="http://schemas.microsoft.com/office/drawing/2014/main" id="{CB7D9E65-3D82-4045-872A-7F349A076D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3" y="1550841"/>
              <a:ext cx="6005698" cy="4153494"/>
            </a:xfrm>
            <a:prstGeom prst="rect">
              <a:avLst/>
            </a:prstGeom>
            <a:noFill/>
            <a:ln>
              <a:noFill/>
            </a:ln>
          </p:spPr>
        </p:pic>
        <p:cxnSp>
          <p:nvCxnSpPr>
            <p:cNvPr id="7" name="Прямая соединительная линия 6">
              <a:extLst>
                <a:ext uri="{FF2B5EF4-FFF2-40B4-BE49-F238E27FC236}">
                  <a16:creationId xmlns:a16="http://schemas.microsoft.com/office/drawing/2014/main" id="{4DEF4E0C-B14B-4355-8F4D-050C53380D00}"/>
                </a:ext>
              </a:extLst>
            </p:cNvPr>
            <p:cNvCxnSpPr>
              <a:cxnSpLocks/>
            </p:cNvCxnSpPr>
            <p:nvPr/>
          </p:nvCxnSpPr>
          <p:spPr>
            <a:xfrm>
              <a:off x="2722192" y="1762737"/>
              <a:ext cx="0" cy="3529353"/>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Прямая со стрелкой 7">
              <a:extLst>
                <a:ext uri="{FF2B5EF4-FFF2-40B4-BE49-F238E27FC236}">
                  <a16:creationId xmlns:a16="http://schemas.microsoft.com/office/drawing/2014/main" id="{C95C26D2-1204-41A5-B672-0094242A7C37}"/>
                </a:ext>
              </a:extLst>
            </p:cNvPr>
            <p:cNvCxnSpPr>
              <a:cxnSpLocks/>
            </p:cNvCxnSpPr>
            <p:nvPr/>
          </p:nvCxnSpPr>
          <p:spPr>
            <a:xfrm flipV="1">
              <a:off x="2635541" y="1762737"/>
              <a:ext cx="1326265" cy="1782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6D9545-28D7-42BB-BBC2-80FF87506D8A}"/>
                </a:ext>
              </a:extLst>
            </p:cNvPr>
            <p:cNvSpPr txBox="1"/>
            <p:nvPr/>
          </p:nvSpPr>
          <p:spPr>
            <a:xfrm>
              <a:off x="3008415" y="1241545"/>
              <a:ext cx="580515" cy="369332"/>
            </a:xfrm>
            <a:prstGeom prst="rect">
              <a:avLst/>
            </a:prstGeom>
            <a:noFill/>
          </p:spPr>
          <p:txBody>
            <a:bodyPr wrap="square">
              <a:spAutoFit/>
            </a:bodyPr>
            <a:lstStyle/>
            <a:p>
              <a:r>
                <a:rPr lang="ru-RU" sz="1800" b="1" dirty="0">
                  <a:latin typeface="Cambria Math" panose="02040503050406030204" pitchFamily="18" charset="0"/>
                  <a:ea typeface="Cambria Math" panose="02040503050406030204" pitchFamily="18" charset="0"/>
                  <a:cs typeface="Arial"/>
                </a:rPr>
                <a:t>𝚫</a:t>
              </a:r>
              <a:r>
                <a:rPr lang="en-US" sz="1800" b="1" dirty="0">
                  <a:latin typeface="Cambria Math" panose="02040503050406030204" pitchFamily="18" charset="0"/>
                  <a:ea typeface="Cambria Math" panose="02040503050406030204" pitchFamily="18" charset="0"/>
                  <a:cs typeface="Arial"/>
                </a:rPr>
                <a:t>d</a:t>
              </a:r>
              <a:endParaRPr lang="en-US" dirty="0"/>
            </a:p>
          </p:txBody>
        </p:sp>
      </p:grpSp>
    </p:spTree>
    <p:extLst>
      <p:ext uri="{BB962C8B-B14F-4D97-AF65-F5344CB8AC3E}">
        <p14:creationId xmlns:p14="http://schemas.microsoft.com/office/powerpoint/2010/main" val="721714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7B98E956-286C-E50C-9E7D-900AA3772B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92"/>
          <a:stretch/>
        </p:blipFill>
        <p:spPr>
          <a:xfrm>
            <a:off x="131141" y="17436"/>
            <a:ext cx="9624036" cy="5160722"/>
          </a:xfrm>
          <a:prstGeom prst="rect">
            <a:avLst/>
          </a:prstGeom>
        </p:spPr>
      </p:pic>
      <p:grpSp>
        <p:nvGrpSpPr>
          <p:cNvPr id="10" name="Группа 9">
            <a:extLst>
              <a:ext uri="{FF2B5EF4-FFF2-40B4-BE49-F238E27FC236}">
                <a16:creationId xmlns:a16="http://schemas.microsoft.com/office/drawing/2014/main" id="{4E2B3CCA-ECC0-DB6A-B81F-BA757D6E4E72}"/>
              </a:ext>
            </a:extLst>
          </p:cNvPr>
          <p:cNvGrpSpPr/>
          <p:nvPr/>
        </p:nvGrpSpPr>
        <p:grpSpPr>
          <a:xfrm>
            <a:off x="6410132" y="2942608"/>
            <a:ext cx="5378242" cy="3607482"/>
            <a:chOff x="597019" y="3439612"/>
            <a:chExt cx="5012463" cy="3290240"/>
          </a:xfrm>
        </p:grpSpPr>
        <p:pic>
          <p:nvPicPr>
            <p:cNvPr id="11" name="Рисунок 10">
              <a:extLst>
                <a:ext uri="{FF2B5EF4-FFF2-40B4-BE49-F238E27FC236}">
                  <a16:creationId xmlns:a16="http://schemas.microsoft.com/office/drawing/2014/main" id="{A7C85C5C-005E-FE93-8507-70E47583DD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19" y="3505921"/>
              <a:ext cx="5012463" cy="3223931"/>
            </a:xfrm>
            <a:prstGeom prst="rect">
              <a:avLst/>
            </a:prstGeom>
            <a:noFill/>
            <a:ln>
              <a:noFill/>
            </a:ln>
          </p:spPr>
        </p:pic>
        <p:cxnSp>
          <p:nvCxnSpPr>
            <p:cNvPr id="12" name="Прямая соединительная линия 11">
              <a:extLst>
                <a:ext uri="{FF2B5EF4-FFF2-40B4-BE49-F238E27FC236}">
                  <a16:creationId xmlns:a16="http://schemas.microsoft.com/office/drawing/2014/main" id="{A748D1A8-AA2A-6416-28E0-7CF8590FD81F}"/>
                </a:ext>
              </a:extLst>
            </p:cNvPr>
            <p:cNvCxnSpPr>
              <a:cxnSpLocks/>
            </p:cNvCxnSpPr>
            <p:nvPr/>
          </p:nvCxnSpPr>
          <p:spPr>
            <a:xfrm>
              <a:off x="2986370" y="3778352"/>
              <a:ext cx="0" cy="2566372"/>
            </a:xfrm>
            <a:prstGeom prst="line">
              <a:avLst/>
            </a:prstGeom>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Прямая со стрелкой 12">
              <a:extLst>
                <a:ext uri="{FF2B5EF4-FFF2-40B4-BE49-F238E27FC236}">
                  <a16:creationId xmlns:a16="http://schemas.microsoft.com/office/drawing/2014/main" id="{708F4AB5-C8E7-121C-01BB-C70DEE417A59}"/>
                </a:ext>
              </a:extLst>
            </p:cNvPr>
            <p:cNvCxnSpPr>
              <a:cxnSpLocks/>
            </p:cNvCxnSpPr>
            <p:nvPr/>
          </p:nvCxnSpPr>
          <p:spPr>
            <a:xfrm flipV="1">
              <a:off x="2986370" y="3762689"/>
              <a:ext cx="776313" cy="1566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F2933B-45CD-9052-9222-25C92CF77045}"/>
                </a:ext>
              </a:extLst>
            </p:cNvPr>
            <p:cNvSpPr txBox="1"/>
            <p:nvPr/>
          </p:nvSpPr>
          <p:spPr>
            <a:xfrm>
              <a:off x="3103250" y="3439612"/>
              <a:ext cx="452699" cy="256767"/>
            </a:xfrm>
            <a:prstGeom prst="rect">
              <a:avLst/>
            </a:prstGeom>
            <a:noFill/>
          </p:spPr>
          <p:txBody>
            <a:bodyPr wrap="square">
              <a:spAutoFit/>
            </a:bodyPr>
            <a:lstStyle/>
            <a:p>
              <a:r>
                <a:rPr lang="ru-RU" sz="1800" b="1" dirty="0">
                  <a:latin typeface="Cambria Math" panose="02040503050406030204" pitchFamily="18" charset="0"/>
                  <a:ea typeface="Cambria Math" panose="02040503050406030204" pitchFamily="18" charset="0"/>
                  <a:cs typeface="Arial"/>
                </a:rPr>
                <a:t>𝚫</a:t>
              </a:r>
              <a:r>
                <a:rPr lang="en-US" sz="1800" b="1" dirty="0">
                  <a:latin typeface="Cambria Math" panose="02040503050406030204" pitchFamily="18" charset="0"/>
                  <a:ea typeface="Cambria Math" panose="02040503050406030204" pitchFamily="18" charset="0"/>
                  <a:cs typeface="Arial"/>
                </a:rPr>
                <a:t>d</a:t>
              </a:r>
              <a:endParaRPr lang="en-US" dirty="0"/>
            </a:p>
          </p:txBody>
        </p:sp>
      </p:grpSp>
      <p:sp>
        <p:nvSpPr>
          <p:cNvPr id="17" name="TextBox 16">
            <a:extLst>
              <a:ext uri="{FF2B5EF4-FFF2-40B4-BE49-F238E27FC236}">
                <a16:creationId xmlns:a16="http://schemas.microsoft.com/office/drawing/2014/main" id="{0F98BA8D-0639-D01F-97D0-09AD51575A88}"/>
              </a:ext>
            </a:extLst>
          </p:cNvPr>
          <p:cNvSpPr txBox="1"/>
          <p:nvPr/>
        </p:nvSpPr>
        <p:spPr>
          <a:xfrm>
            <a:off x="958987" y="137067"/>
            <a:ext cx="115222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b="1" dirty="0">
                <a:solidFill>
                  <a:schemeClr val="tx1">
                    <a:lumMod val="75000"/>
                    <a:lumOff val="25000"/>
                  </a:schemeClr>
                </a:solidFill>
              </a:rPr>
              <a:t>YAG</a:t>
            </a:r>
            <a:r>
              <a:rPr lang="x-none" sz="1800" b="1" dirty="0">
                <a:solidFill>
                  <a:schemeClr val="tx1">
                    <a:lumMod val="75000"/>
                    <a:lumOff val="25000"/>
                  </a:schemeClr>
                </a:solidFill>
              </a:rPr>
              <a:t> + </a:t>
            </a:r>
            <a:r>
              <a:rPr lang="en-US" sz="1800" b="1" dirty="0">
                <a:solidFill>
                  <a:schemeClr val="tx1">
                    <a:lumMod val="75000"/>
                    <a:lumOff val="25000"/>
                  </a:schemeClr>
                </a:solidFill>
              </a:rPr>
              <a:t>Mo</a:t>
            </a:r>
            <a:endParaRPr lang="en-US" dirty="0"/>
          </a:p>
        </p:txBody>
      </p:sp>
    </p:spTree>
    <p:extLst>
      <p:ext uri="{BB962C8B-B14F-4D97-AF65-F5344CB8AC3E}">
        <p14:creationId xmlns:p14="http://schemas.microsoft.com/office/powerpoint/2010/main" val="3307185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5369F61-33D4-42BB-AC26-F311426CC0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3" y="168342"/>
            <a:ext cx="9224664" cy="5818996"/>
          </a:xfrm>
          <a:prstGeom prst="rect">
            <a:avLst/>
          </a:prstGeom>
        </p:spPr>
      </p:pic>
      <p:sp>
        <p:nvSpPr>
          <p:cNvPr id="6" name="TextBox 5">
            <a:extLst>
              <a:ext uri="{FF2B5EF4-FFF2-40B4-BE49-F238E27FC236}">
                <a16:creationId xmlns:a16="http://schemas.microsoft.com/office/drawing/2014/main" id="{9F335F04-5D8B-483A-BA01-EED5C71E09F6}"/>
              </a:ext>
            </a:extLst>
          </p:cNvPr>
          <p:cNvSpPr txBox="1"/>
          <p:nvPr/>
        </p:nvSpPr>
        <p:spPr>
          <a:xfrm>
            <a:off x="634877" y="24591"/>
            <a:ext cx="113282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b="1" dirty="0">
                <a:solidFill>
                  <a:schemeClr val="tx1">
                    <a:lumMod val="75000"/>
                    <a:lumOff val="25000"/>
                  </a:schemeClr>
                </a:solidFill>
              </a:rPr>
              <a:t>YAG</a:t>
            </a:r>
            <a:r>
              <a:rPr lang="x-none" sz="1800" b="1" dirty="0">
                <a:solidFill>
                  <a:schemeClr val="tx1">
                    <a:lumMod val="75000"/>
                    <a:lumOff val="25000"/>
                  </a:schemeClr>
                </a:solidFill>
              </a:rPr>
              <a:t> + </a:t>
            </a:r>
            <a:r>
              <a:rPr lang="en-US" b="1" dirty="0" err="1">
                <a:solidFill>
                  <a:schemeClr val="tx1">
                    <a:lumMod val="75000"/>
                    <a:lumOff val="25000"/>
                  </a:schemeClr>
                </a:solidFill>
              </a:rPr>
              <a:t>SiC</a:t>
            </a:r>
            <a:endParaRPr lang="en-US" dirty="0"/>
          </a:p>
        </p:txBody>
      </p:sp>
      <p:pic>
        <p:nvPicPr>
          <p:cNvPr id="7" name="Рисунок 6">
            <a:extLst>
              <a:ext uri="{FF2B5EF4-FFF2-40B4-BE49-F238E27FC236}">
                <a16:creationId xmlns:a16="http://schemas.microsoft.com/office/drawing/2014/main" id="{2219DC3E-0EE7-473A-A093-E1DAEA27A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813" y="3428787"/>
            <a:ext cx="5242758" cy="3429213"/>
          </a:xfrm>
          <a:prstGeom prst="rect">
            <a:avLst/>
          </a:prstGeom>
        </p:spPr>
      </p:pic>
    </p:spTree>
    <p:extLst>
      <p:ext uri="{BB962C8B-B14F-4D97-AF65-F5344CB8AC3E}">
        <p14:creationId xmlns:p14="http://schemas.microsoft.com/office/powerpoint/2010/main" val="416747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B638B13-7699-45BC-A915-7E658928F1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2561" y="70785"/>
            <a:ext cx="9621520" cy="6716430"/>
          </a:xfrm>
          <a:prstGeom prst="rect">
            <a:avLst/>
          </a:prstGeom>
        </p:spPr>
      </p:pic>
    </p:spTree>
    <p:extLst>
      <p:ext uri="{BB962C8B-B14F-4D97-AF65-F5344CB8AC3E}">
        <p14:creationId xmlns:p14="http://schemas.microsoft.com/office/powerpoint/2010/main" val="3721273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a:xfrm>
            <a:off x="9444038" y="6492875"/>
            <a:ext cx="2743200" cy="365125"/>
          </a:xfrm>
        </p:spPr>
        <p:txBody>
          <a:bodyPr/>
          <a:lstStyle/>
          <a:p>
            <a:pPr>
              <a:defRPr/>
            </a:pPr>
            <a:fld id="{B764DCC6-C654-401C-939F-45C8A5C56142}" type="slidenum">
              <a:rPr lang="ru-RU" sz="2400"/>
              <a:pPr>
                <a:defRPr/>
              </a:pPr>
              <a:t>25</a:t>
            </a:fld>
            <a:endParaRPr lang="ru-RU" sz="2400" dirty="0"/>
          </a:p>
        </p:txBody>
      </p:sp>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TextBox 16"/>
          <p:cNvSpPr txBox="1"/>
          <p:nvPr/>
        </p:nvSpPr>
        <p:spPr>
          <a:xfrm>
            <a:off x="7137314" y="4502129"/>
            <a:ext cx="4613447" cy="646331"/>
          </a:xfrm>
          <a:prstGeom prst="rect">
            <a:avLst/>
          </a:prstGeom>
          <a:noFill/>
        </p:spPr>
        <p:txBody>
          <a:bodyPr wrap="square" rtlCol="0">
            <a:spAutoFit/>
          </a:bodyPr>
          <a:lstStyle/>
          <a:p>
            <a:pPr algn="ctr"/>
            <a:r>
              <a:rPr lang="ru-RU" dirty="0"/>
              <a:t>Рис. 9. Зависимости глубины проникновения пучка РИ от угла падения. Характерный вид</a:t>
            </a:r>
          </a:p>
        </p:txBody>
      </p:sp>
      <p:graphicFrame>
        <p:nvGraphicFramePr>
          <p:cNvPr id="10" name="Объект 9"/>
          <p:cNvGraphicFramePr>
            <a:graphicFrameLocks noChangeAspect="1"/>
          </p:cNvGraphicFramePr>
          <p:nvPr/>
        </p:nvGraphicFramePr>
        <p:xfrm>
          <a:off x="309562" y="1601816"/>
          <a:ext cx="5972082" cy="923316"/>
        </p:xfrm>
        <a:graphic>
          <a:graphicData uri="http://schemas.openxmlformats.org/presentationml/2006/ole">
            <mc:AlternateContent xmlns:mc="http://schemas.openxmlformats.org/markup-compatibility/2006">
              <mc:Choice xmlns:v="urn:schemas-microsoft-com:vml" Requires="v">
                <p:oleObj r:id="rId3" imgW="2959100" imgH="520700" progId="Equation.DSMT4">
                  <p:embed/>
                </p:oleObj>
              </mc:Choice>
              <mc:Fallback>
                <p:oleObj r:id="rId3" imgW="2959100" imgH="520700" progId="Equation.DSMT4">
                  <p:embed/>
                  <p:pic>
                    <p:nvPicPr>
                      <p:cNvPr id="10" name="Объект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 y="1601816"/>
                        <a:ext cx="5972082" cy="92331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1" name="TextBox 10"/>
              <p:cNvSpPr txBox="1"/>
              <p:nvPr/>
            </p:nvSpPr>
            <p:spPr>
              <a:xfrm>
                <a:off x="2501859" y="1240191"/>
                <a:ext cx="908134" cy="307777"/>
              </a:xfrm>
              <a:prstGeom prst="rect">
                <a:avLst/>
              </a:prstGeom>
              <a:noFill/>
            </p:spPr>
            <p:txBody>
              <a:bodyPr wrap="none" lIns="0" tIns="0" rIns="0" bIns="0" rtlCol="0">
                <a:spAutoFit/>
              </a:bodyPr>
              <a:lstStyle/>
              <a:p>
                <a14:m>
                  <m:oMath xmlns:m="http://schemas.openxmlformats.org/officeDocument/2006/math">
                    <m:r>
                      <a:rPr lang="ru-RU" sz="2000" b="1" i="1" smtClean="0">
                        <a:latin typeface="Cambria Math" panose="02040503050406030204" pitchFamily="18" charset="0"/>
                        <a:ea typeface="Cambria Math" panose="02040503050406030204" pitchFamily="18" charset="0"/>
                      </a:rPr>
                      <m:t>𝜶</m:t>
                    </m:r>
                    <m:r>
                      <a:rPr lang="en-US" sz="2000" b="1" i="1" smtClean="0">
                        <a:latin typeface="Cambria Math" panose="02040503050406030204" pitchFamily="18" charset="0"/>
                        <a:ea typeface="Cambria Math" panose="02040503050406030204" pitchFamily="18" charset="0"/>
                      </a:rPr>
                      <m:t>&lt;</m:t>
                    </m:r>
                    <m:sSub>
                      <m:sSubPr>
                        <m:ctrlPr>
                          <a:rPr lang="en-US" sz="2000" b="1" i="1" smtClean="0">
                            <a:latin typeface="Cambria Math" panose="02040503050406030204" pitchFamily="18" charset="0"/>
                            <a:ea typeface="Cambria Math" panose="02040503050406030204" pitchFamily="18" charset="0"/>
                          </a:rPr>
                        </m:ctrlPr>
                      </m:sSubPr>
                      <m:e>
                        <m:r>
                          <a:rPr lang="ru-RU" sz="2000" b="1" i="1">
                            <a:latin typeface="Cambria Math" panose="02040503050406030204" pitchFamily="18" charset="0"/>
                            <a:ea typeface="Cambria Math" panose="02040503050406030204" pitchFamily="18" charset="0"/>
                          </a:rPr>
                          <m:t>𝜶</m:t>
                        </m:r>
                      </m:e>
                      <m:sub>
                        <m:r>
                          <a:rPr lang="en-US" sz="2000" b="1" i="1" smtClean="0">
                            <a:latin typeface="Cambria Math" panose="02040503050406030204" pitchFamily="18" charset="0"/>
                            <a:ea typeface="Cambria Math" panose="02040503050406030204" pitchFamily="18" charset="0"/>
                          </a:rPr>
                          <m:t>𝟎</m:t>
                        </m:r>
                        <m:r>
                          <a:rPr lang="ru-RU" sz="2000" b="1" i="1" baseline="-25000" smtClean="0">
                            <a:latin typeface="Cambria Math" panose="02040503050406030204" pitchFamily="18" charset="0"/>
                            <a:ea typeface="Cambria Math" panose="02040503050406030204" pitchFamily="18" charset="0"/>
                          </a:rPr>
                          <m:t>:</m:t>
                        </m:r>
                      </m:sub>
                    </m:sSub>
                  </m:oMath>
                </a14:m>
                <a:r>
                  <a:rPr lang="ru-RU" b="1" dirty="0"/>
                  <a:t>:</a:t>
                </a:r>
              </a:p>
            </p:txBody>
          </p:sp>
        </mc:Choice>
        <mc:Fallback xmlns="">
          <p:sp>
            <p:nvSpPr>
              <p:cNvPr id="11" name="TextBox 10"/>
              <p:cNvSpPr txBox="1">
                <a:spLocks noRot="1" noChangeAspect="1" noMove="1" noResize="1" noEditPoints="1" noAdjustHandles="1" noChangeArrowheads="1" noChangeShapeType="1" noTextEdit="1"/>
              </p:cNvSpPr>
              <p:nvPr/>
            </p:nvSpPr>
            <p:spPr>
              <a:xfrm>
                <a:off x="2501859" y="1240191"/>
                <a:ext cx="908134" cy="307777"/>
              </a:xfrm>
              <a:prstGeom prst="rect">
                <a:avLst/>
              </a:prstGeom>
              <a:blipFill>
                <a:blip r:embed="rId8"/>
                <a:stretch>
                  <a:fillRect l="-7383" t="-17647" r="-14094" b="-4313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1230808" y="2703834"/>
                <a:ext cx="971676" cy="369332"/>
              </a:xfrm>
              <a:prstGeom prst="rect">
                <a:avLst/>
              </a:prstGeom>
            </p:spPr>
            <p:txBody>
              <a:bodyPr wrap="none">
                <a:spAutoFit/>
              </a:bodyPr>
              <a:lstStyle/>
              <a:p>
                <a14:m>
                  <m:oMath xmlns:m="http://schemas.openxmlformats.org/officeDocument/2006/math">
                    <m:r>
                      <a:rPr lang="ru-RU" b="1" i="1" smtClean="0">
                        <a:latin typeface="Cambria Math" panose="02040503050406030204" pitchFamily="18" charset="0"/>
                        <a:ea typeface="Cambria Math" panose="02040503050406030204" pitchFamily="18" charset="0"/>
                      </a:rPr>
                      <m:t>𝜶</m:t>
                    </m:r>
                    <m:r>
                      <a:rPr lang="en-US" b="1" i="1" smtClean="0">
                        <a:latin typeface="Cambria Math" panose="02040503050406030204" pitchFamily="18" charset="0"/>
                        <a:ea typeface="Cambria Math" panose="02040503050406030204" pitchFamily="18" charset="0"/>
                      </a:rPr>
                      <m:t>&gt;</m:t>
                    </m:r>
                    <m:sSub>
                      <m:sSubPr>
                        <m:ctrlPr>
                          <a:rPr lang="en-US" b="1" i="1">
                            <a:latin typeface="Cambria Math" panose="02040503050406030204" pitchFamily="18" charset="0"/>
                            <a:ea typeface="Cambria Math" panose="02040503050406030204" pitchFamily="18" charset="0"/>
                          </a:rPr>
                        </m:ctrlPr>
                      </m:sSubPr>
                      <m:e>
                        <m:r>
                          <a:rPr lang="ru-RU" b="1" i="1">
                            <a:latin typeface="Cambria Math" panose="02040503050406030204" pitchFamily="18" charset="0"/>
                            <a:ea typeface="Cambria Math" panose="02040503050406030204" pitchFamily="18" charset="0"/>
                          </a:rPr>
                          <m:t>𝜶</m:t>
                        </m:r>
                      </m:e>
                      <m:sub>
                        <m:r>
                          <a:rPr lang="en-US" b="1" i="1">
                            <a:latin typeface="Cambria Math" panose="02040503050406030204" pitchFamily="18" charset="0"/>
                            <a:ea typeface="Cambria Math" panose="02040503050406030204" pitchFamily="18" charset="0"/>
                          </a:rPr>
                          <m:t>𝟎</m:t>
                        </m:r>
                      </m:sub>
                    </m:sSub>
                  </m:oMath>
                </a14:m>
                <a:r>
                  <a:rPr lang="ru-RU" b="1" dirty="0"/>
                  <a:t>:</a:t>
                </a: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1230808" y="2703834"/>
                <a:ext cx="971676" cy="369332"/>
              </a:xfrm>
              <a:prstGeom prst="rect">
                <a:avLst/>
              </a:prstGeom>
              <a:blipFill>
                <a:blip r:embed="rId10"/>
                <a:stretch>
                  <a:fillRect t="-10000" r="-3774"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2722197" y="2525132"/>
                <a:ext cx="1770036" cy="7267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000" i="1" smtClean="0">
                          <a:latin typeface="Cambria Math" panose="02040503050406030204" pitchFamily="18" charset="0"/>
                        </a:rPr>
                        <m:t>𝜏</m:t>
                      </m:r>
                      <m:r>
                        <a:rPr lang="en-US" sz="2000" b="0" i="1" smtClean="0">
                          <a:latin typeface="Cambria Math" panose="02040503050406030204" pitchFamily="18" charset="0"/>
                        </a:rPr>
                        <m:t>(</m:t>
                      </m:r>
                      <m:r>
                        <a:rPr lang="ru-RU" sz="2000" i="1">
                          <a:latin typeface="Cambria Math" panose="02040503050406030204" pitchFamily="18" charset="0"/>
                        </a:rPr>
                        <m:t>𝛼</m:t>
                      </m:r>
                      <m:r>
                        <a:rPr lang="en-US" sz="2000" b="0" i="1" smtClean="0">
                          <a:latin typeface="Cambria Math" panose="02040503050406030204" pitchFamily="18" charset="0"/>
                        </a:rPr>
                        <m:t>)</m:t>
                      </m:r>
                      <m:r>
                        <a:rPr lang="ru-RU" sz="2000" i="0">
                          <a:latin typeface="Cambria Math" panose="02040503050406030204" pitchFamily="18" charset="0"/>
                        </a:rPr>
                        <m:t>=</m:t>
                      </m:r>
                      <m:f>
                        <m:fPr>
                          <m:ctrlPr>
                            <a:rPr lang="ru-RU" sz="2000" i="1">
                              <a:latin typeface="Cambria Math" panose="02040503050406030204" pitchFamily="18" charset="0"/>
                            </a:rPr>
                          </m:ctrlPr>
                        </m:fPr>
                        <m:num>
                          <m:r>
                            <m:rPr>
                              <m:sty m:val="p"/>
                            </m:rPr>
                            <a:rPr lang="en-US" sz="2000" b="0" i="0" smtClean="0">
                              <a:latin typeface="Cambria Math" panose="02040503050406030204" pitchFamily="18" charset="0"/>
                            </a:rPr>
                            <m:t>sin</m:t>
                          </m:r>
                          <m:r>
                            <a:rPr lang="en-US" sz="2000" b="0" i="1" smtClean="0">
                              <a:latin typeface="Cambria Math" panose="02040503050406030204" pitchFamily="18" charset="0"/>
                            </a:rPr>
                            <m:t>⁡(</m:t>
                          </m:r>
                          <m:r>
                            <a:rPr lang="ru-RU" sz="2000" i="1">
                              <a:latin typeface="Cambria Math" panose="02040503050406030204" pitchFamily="18" charset="0"/>
                            </a:rPr>
                            <m:t>𝛼</m:t>
                          </m:r>
                          <m:r>
                            <a:rPr lang="en-US" sz="2000" b="0" i="1" smtClean="0">
                              <a:latin typeface="Cambria Math" panose="02040503050406030204" pitchFamily="18" charset="0"/>
                            </a:rPr>
                            <m:t>)</m:t>
                          </m:r>
                        </m:num>
                        <m:den>
                          <m:r>
                            <a:rPr lang="ru-RU" sz="2000" i="1">
                              <a:latin typeface="Cambria Math" panose="02040503050406030204" pitchFamily="18" charset="0"/>
                            </a:rPr>
                            <m:t>𝜇</m:t>
                          </m:r>
                        </m:den>
                      </m:f>
                    </m:oMath>
                  </m:oMathPara>
                </a14:m>
                <a:endParaRPr lang="ru-RU" dirty="0"/>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2722197" y="2525132"/>
                <a:ext cx="1770036" cy="726737"/>
              </a:xfrm>
              <a:prstGeom prst="rect">
                <a:avLst/>
              </a:prstGeom>
              <a:blipFill>
                <a:blip r:embed="rId11"/>
                <a:stretch>
                  <a:fillRect/>
                </a:stretch>
              </a:blipFill>
            </p:spPr>
            <p:txBody>
              <a:bodyPr/>
              <a:lstStyle/>
              <a:p>
                <a:r>
                  <a:rPr lang="ru-RU">
                    <a:noFill/>
                  </a:rPr>
                  <a:t> </a:t>
                </a:r>
              </a:p>
            </p:txBody>
          </p:sp>
        </mc:Fallback>
      </mc:AlternateContent>
      <p:pic>
        <p:nvPicPr>
          <p:cNvPr id="2" name="Рисунок 1"/>
          <p:cNvPicPr>
            <a:picLocks noChangeAspect="1"/>
          </p:cNvPicPr>
          <p:nvPr/>
        </p:nvPicPr>
        <p:blipFill>
          <a:blip r:embed="rId12"/>
          <a:srcRect t="11447"/>
          <a:stretch/>
        </p:blipFill>
        <p:spPr>
          <a:xfrm>
            <a:off x="6709095" y="614591"/>
            <a:ext cx="5313895" cy="3872418"/>
          </a:xfrm>
          <a:prstGeom prst="rect">
            <a:avLst/>
          </a:prstGeom>
        </p:spPr>
      </p:pic>
      <mc:AlternateContent xmlns:mc="http://schemas.openxmlformats.org/markup-compatibility/2006" xmlns:a14="http://schemas.microsoft.com/office/drawing/2010/main">
        <mc:Choice Requires="a14">
          <p:sp>
            <p:nvSpPr>
              <p:cNvPr id="15" name="Прямоугольник 14"/>
              <p:cNvSpPr/>
              <p:nvPr/>
            </p:nvSpPr>
            <p:spPr>
              <a:xfrm>
                <a:off x="810198" y="696913"/>
                <a:ext cx="5465535" cy="500586"/>
              </a:xfrm>
              <a:prstGeom prst="rect">
                <a:avLst/>
              </a:prstGeom>
            </p:spPr>
            <p:txBody>
              <a:bodyPr wrap="none">
                <a:spAutoFit/>
              </a:bodyPr>
              <a:lstStyle/>
              <a:p>
                <a14:m>
                  <m:oMath xmlns:m="http://schemas.openxmlformats.org/officeDocument/2006/math">
                    <m:sSub>
                      <m:sSubPr>
                        <m:ctrlPr>
                          <a:rPr lang="ru-RU" sz="2400" i="1" smtClean="0">
                            <a:latin typeface="Cambria Math" panose="02040503050406030204" pitchFamily="18" charset="0"/>
                          </a:rPr>
                        </m:ctrlPr>
                      </m:sSubPr>
                      <m:e>
                        <m:r>
                          <a:rPr lang="ru-RU" sz="2400" i="1">
                            <a:latin typeface="Cambria Math" panose="02040503050406030204" pitchFamily="18" charset="0"/>
                          </a:rPr>
                          <m:t>𝛼</m:t>
                        </m:r>
                      </m:e>
                      <m:sub>
                        <m:r>
                          <a:rPr lang="ru-RU" sz="2400" i="0">
                            <a:latin typeface="Cambria Math" panose="02040503050406030204" pitchFamily="18" charset="0"/>
                          </a:rPr>
                          <m:t>0</m:t>
                        </m:r>
                      </m:sub>
                    </m:sSub>
                    <m:r>
                      <a:rPr lang="ru-RU" sz="2400" i="0">
                        <a:latin typeface="Cambria Math" panose="02040503050406030204" pitchFamily="18" charset="0"/>
                      </a:rPr>
                      <m:t>=</m:t>
                    </m:r>
                    <m:rad>
                      <m:radPr>
                        <m:degHide m:val="on"/>
                        <m:ctrlPr>
                          <a:rPr lang="ru-RU" sz="2400" i="1">
                            <a:latin typeface="Cambria Math" panose="02040503050406030204" pitchFamily="18" charset="0"/>
                          </a:rPr>
                        </m:ctrlPr>
                      </m:radPr>
                      <m:deg/>
                      <m:e>
                        <m:r>
                          <a:rPr lang="ru-RU"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𝛿</m:t>
                        </m:r>
                      </m:e>
                    </m:rad>
                  </m:oMath>
                </a14:m>
                <a:r>
                  <a:rPr lang="ru-RU" sz="2000" dirty="0"/>
                  <a:t> </a:t>
                </a:r>
                <a:r>
                  <a:rPr lang="en-US" sz="2000" dirty="0"/>
                  <a:t> ̶ </a:t>
                </a:r>
                <a:r>
                  <a:rPr lang="ru-RU" sz="2000" dirty="0"/>
                  <a:t> угол полного внешнего отражения</a:t>
                </a:r>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810198" y="696913"/>
                <a:ext cx="5465535" cy="500586"/>
              </a:xfrm>
              <a:prstGeom prst="rect">
                <a:avLst/>
              </a:prstGeom>
              <a:blipFill>
                <a:blip r:embed="rId13"/>
                <a:stretch>
                  <a:fillRect r="-670" b="-20732"/>
                </a:stretch>
              </a:blipFill>
            </p:spPr>
            <p:txBody>
              <a:bodyPr/>
              <a:lstStyle/>
              <a:p>
                <a:r>
                  <a:rPr lang="ru-RU">
                    <a:noFill/>
                  </a:rPr>
                  <a:t> </a:t>
                </a:r>
              </a:p>
            </p:txBody>
          </p:sp>
        </mc:Fallback>
      </mc:AlternateContent>
      <p:pic>
        <p:nvPicPr>
          <p:cNvPr id="5" name="Рисунок 4">
            <a:extLst>
              <a:ext uri="{FF2B5EF4-FFF2-40B4-BE49-F238E27FC236}">
                <a16:creationId xmlns:a16="http://schemas.microsoft.com/office/drawing/2014/main" id="{152A7652-90F2-E603-6F2A-1F59E22A6210}"/>
              </a:ext>
            </a:extLst>
          </p:cNvPr>
          <p:cNvPicPr>
            <a:picLocks noChangeAspect="1"/>
          </p:cNvPicPr>
          <p:nvPr/>
        </p:nvPicPr>
        <p:blipFill>
          <a:blip r:embed="rId14"/>
          <a:stretch>
            <a:fillRect/>
          </a:stretch>
        </p:blipFill>
        <p:spPr>
          <a:xfrm>
            <a:off x="406585" y="3409618"/>
            <a:ext cx="6006815" cy="3024769"/>
          </a:xfrm>
          <a:prstGeom prst="rect">
            <a:avLst/>
          </a:prstGeom>
        </p:spPr>
      </p:pic>
    </p:spTree>
    <p:extLst>
      <p:ext uri="{BB962C8B-B14F-4D97-AF65-F5344CB8AC3E}">
        <p14:creationId xmlns:p14="http://schemas.microsoft.com/office/powerpoint/2010/main" val="2700786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FEE9FA16-45BC-4823-9A4D-1A9F3FAA27A6}"/>
              </a:ext>
            </a:extLst>
          </p:cNvPr>
          <p:cNvGrpSpPr/>
          <p:nvPr/>
        </p:nvGrpSpPr>
        <p:grpSpPr>
          <a:xfrm>
            <a:off x="4821680" y="3476904"/>
            <a:ext cx="1479068" cy="685105"/>
            <a:chOff x="4332361" y="5042732"/>
            <a:chExt cx="1750394" cy="790888"/>
          </a:xfrm>
        </p:grpSpPr>
        <p:sp>
          <p:nvSpPr>
            <p:cNvPr id="36" name="Блок-схема: магнитный диск 35">
              <a:extLst>
                <a:ext uri="{FF2B5EF4-FFF2-40B4-BE49-F238E27FC236}">
                  <a16:creationId xmlns:a16="http://schemas.microsoft.com/office/drawing/2014/main" id="{996D45C0-E75C-4F33-93DE-D0730987AF33}"/>
                </a:ext>
              </a:extLst>
            </p:cNvPr>
            <p:cNvSpPr/>
            <p:nvPr/>
          </p:nvSpPr>
          <p:spPr>
            <a:xfrm>
              <a:off x="4341788" y="5042732"/>
              <a:ext cx="1734445" cy="79088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a:extLst>
                <a:ext uri="{FF2B5EF4-FFF2-40B4-BE49-F238E27FC236}">
                  <a16:creationId xmlns:a16="http://schemas.microsoft.com/office/drawing/2014/main" id="{9147DA0B-BB51-42E2-872A-94DB20001FDC}"/>
                </a:ext>
              </a:extLst>
            </p:cNvPr>
            <p:cNvSpPr/>
            <p:nvPr/>
          </p:nvSpPr>
          <p:spPr>
            <a:xfrm>
              <a:off x="4332361" y="5042947"/>
              <a:ext cx="1750394" cy="25298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8196" name="AutoShape 5"/>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10" name="Подзаголовок 2"/>
          <p:cNvSpPr txBox="1">
            <a:spLocks/>
          </p:cNvSpPr>
          <p:nvPr/>
        </p:nvSpPr>
        <p:spPr>
          <a:xfrm>
            <a:off x="635887" y="-6286"/>
            <a:ext cx="3277071" cy="5744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chemeClr val="tx1">
                    <a:lumMod val="95000"/>
                    <a:lumOff val="5000"/>
                  </a:schemeClr>
                </a:solidFill>
                <a:latin typeface="Arial" pitchFamily="34" charset="0"/>
                <a:cs typeface="Arial" pitchFamily="34" charset="0"/>
              </a:rPr>
              <a:t>Objects of research</a:t>
            </a:r>
            <a:endParaRPr lang="ru-RU" sz="2600" b="1" dirty="0">
              <a:solidFill>
                <a:schemeClr val="tx1">
                  <a:lumMod val="95000"/>
                  <a:lumOff val="5000"/>
                </a:schemeClr>
              </a:solidFill>
              <a:latin typeface="Arial" pitchFamily="34" charset="0"/>
              <a:cs typeface="Arial" pitchFamily="34" charset="0"/>
            </a:endParaRPr>
          </a:p>
        </p:txBody>
      </p:sp>
      <p:sp>
        <p:nvSpPr>
          <p:cNvPr id="39" name="Объект 2">
            <a:extLst>
              <a:ext uri="{FF2B5EF4-FFF2-40B4-BE49-F238E27FC236}">
                <a16:creationId xmlns:a16="http://schemas.microsoft.com/office/drawing/2014/main" id="{4A6C903E-66DA-44A5-8FC1-131CDCF4C623}"/>
              </a:ext>
            </a:extLst>
          </p:cNvPr>
          <p:cNvSpPr>
            <a:spLocks noGrp="1"/>
          </p:cNvSpPr>
          <p:nvPr>
            <p:ph idx="1"/>
          </p:nvPr>
        </p:nvSpPr>
        <p:spPr>
          <a:xfrm>
            <a:off x="63417" y="559317"/>
            <a:ext cx="12079425" cy="1679430"/>
          </a:xfrm>
        </p:spPr>
        <p:txBody>
          <a:bodyPr rtlCol="0">
            <a:noAutofit/>
          </a:bodyPr>
          <a:lstStyle/>
          <a:p>
            <a:pPr marL="0" indent="0" algn="just" eaLnBrk="1" fontAlgn="auto" hangingPunct="1">
              <a:lnSpc>
                <a:spcPct val="150000"/>
              </a:lnSpc>
              <a:spcAft>
                <a:spcPts val="0"/>
              </a:spcAft>
              <a:buNone/>
              <a:defRPr/>
            </a:pPr>
            <a:r>
              <a:rPr lang="en-US" sz="1800" dirty="0">
                <a:cs typeface="Arial" panose="020B0604020202020204" pitchFamily="34" charset="0"/>
              </a:rPr>
              <a:t>The paper presents an X-ray diffraction study of yttrium aluminum garnet ceramics (Y</a:t>
            </a:r>
            <a:r>
              <a:rPr lang="en-US" sz="1800" baseline="-25000" dirty="0">
                <a:cs typeface="Arial" panose="020B0604020202020204" pitchFamily="34" charset="0"/>
              </a:rPr>
              <a:t>2.5</a:t>
            </a:r>
            <a:r>
              <a:rPr lang="en-US" sz="1800" dirty="0">
                <a:cs typeface="Arial" panose="020B0604020202020204" pitchFamily="34" charset="0"/>
              </a:rPr>
              <a:t>Nd</a:t>
            </a:r>
            <a:r>
              <a:rPr lang="en-US" sz="1800" baseline="-25000" dirty="0">
                <a:cs typeface="Arial" panose="020B0604020202020204" pitchFamily="34" charset="0"/>
              </a:rPr>
              <a:t>0.5</a:t>
            </a:r>
            <a:r>
              <a:rPr lang="en-US" sz="1800" dirty="0">
                <a:cs typeface="Arial" panose="020B0604020202020204" pitchFamily="34" charset="0"/>
              </a:rPr>
              <a:t>Al</a:t>
            </a:r>
            <a:r>
              <a:rPr lang="en-US" sz="1800" baseline="-25000" dirty="0">
                <a:cs typeface="Arial" panose="020B0604020202020204" pitchFamily="34" charset="0"/>
              </a:rPr>
              <a:t>5</a:t>
            </a:r>
            <a:r>
              <a:rPr lang="en-US" sz="1800" dirty="0">
                <a:cs typeface="Arial" panose="020B0604020202020204" pitchFamily="34" charset="0"/>
              </a:rPr>
              <a:t>O</a:t>
            </a:r>
            <a:r>
              <a:rPr lang="en-US" sz="1800" baseline="-25000" dirty="0">
                <a:cs typeface="Arial" panose="020B0604020202020204" pitchFamily="34" charset="0"/>
              </a:rPr>
              <a:t>12</a:t>
            </a:r>
            <a:r>
              <a:rPr lang="en-US" sz="1800" dirty="0">
                <a:cs typeface="Arial" panose="020B0604020202020204" pitchFamily="34" charset="0"/>
              </a:rPr>
              <a:t>, YAG) made by the </a:t>
            </a:r>
            <a:r>
              <a:rPr lang="ru-RU" sz="1800" dirty="0">
                <a:cs typeface="Arial" panose="020B0604020202020204" pitchFamily="34" charset="0"/>
              </a:rPr>
              <a:t>ЫЗ</a:t>
            </a:r>
            <a:r>
              <a:rPr lang="en-US" sz="1800" dirty="0">
                <a:cs typeface="Arial" panose="020B0604020202020204" pitchFamily="34" charset="0"/>
              </a:rPr>
              <a:t>S method. Three series of samples (13 samples in total) were studied: YAG, YAG + Mo (40 vol. %), YAG + </a:t>
            </a:r>
            <a:r>
              <a:rPr lang="en-US" sz="1800" dirty="0" err="1">
                <a:cs typeface="Arial" panose="020B0604020202020204" pitchFamily="34" charset="0"/>
              </a:rPr>
              <a:t>SiC</a:t>
            </a:r>
            <a:r>
              <a:rPr lang="en-US" sz="1800" dirty="0">
                <a:cs typeface="Arial" panose="020B0604020202020204" pitchFamily="34" charset="0"/>
              </a:rPr>
              <a:t> (40 vol. %). To simulate the radiation effect, samples were irradiated with swift heavy ions (Xe, 160 MeV, </a:t>
            </a:r>
            <a:r>
              <a:rPr lang="el-GR" sz="1800" dirty="0">
                <a:cs typeface="Arial" panose="020B0604020202020204" pitchFamily="34" charset="0"/>
              </a:rPr>
              <a:t>Φ = 10</a:t>
            </a:r>
            <a:r>
              <a:rPr lang="el-GR" sz="1800" baseline="30000" dirty="0">
                <a:cs typeface="Arial" panose="020B0604020202020204" pitchFamily="34" charset="0"/>
              </a:rPr>
              <a:t>12</a:t>
            </a:r>
            <a:r>
              <a:rPr lang="el-GR" sz="1800" dirty="0">
                <a:cs typeface="Arial" panose="020B0604020202020204" pitchFamily="34" charset="0"/>
              </a:rPr>
              <a:t> -10</a:t>
            </a:r>
            <a:r>
              <a:rPr lang="el-GR" sz="1800" baseline="30000" dirty="0">
                <a:cs typeface="Arial" panose="020B0604020202020204" pitchFamily="34" charset="0"/>
              </a:rPr>
              <a:t>13</a:t>
            </a:r>
            <a:r>
              <a:rPr lang="el-GR" sz="1800" dirty="0">
                <a:cs typeface="Arial" panose="020B0604020202020204" pitchFamily="34" charset="0"/>
              </a:rPr>
              <a:t> </a:t>
            </a:r>
            <a:r>
              <a:rPr lang="en-US" sz="1800" dirty="0">
                <a:cs typeface="Arial" panose="020B0604020202020204" pitchFamily="34" charset="0"/>
              </a:rPr>
              <a:t>cm</a:t>
            </a:r>
            <a:r>
              <a:rPr lang="en-US" sz="1800" baseline="30000" dirty="0">
                <a:cs typeface="Arial" panose="020B0604020202020204" pitchFamily="34" charset="0"/>
              </a:rPr>
              <a:t>-2</a:t>
            </a:r>
            <a:r>
              <a:rPr lang="en-US" sz="1800" dirty="0">
                <a:cs typeface="Arial" panose="020B0604020202020204" pitchFamily="34" charset="0"/>
              </a:rPr>
              <a:t>) at JINR</a:t>
            </a:r>
            <a:r>
              <a:rPr lang="ru-RU" sz="1800" dirty="0">
                <a:cs typeface="Arial" panose="020B0604020202020204" pitchFamily="34" charset="0"/>
              </a:rPr>
              <a:t> </a:t>
            </a:r>
            <a:r>
              <a:rPr lang="en-US" sz="1800" dirty="0">
                <a:cs typeface="Arial" panose="020B0604020202020204" pitchFamily="34" charset="0"/>
              </a:rPr>
              <a:t>in Dubna on the IC-100 cyclotron.</a:t>
            </a:r>
            <a:endParaRPr lang="ru-RU" sz="1800" dirty="0">
              <a:cs typeface="Arial" panose="020B0604020202020204" pitchFamily="34" charset="0"/>
            </a:endParaRPr>
          </a:p>
        </p:txBody>
      </p:sp>
      <p:cxnSp>
        <p:nvCxnSpPr>
          <p:cNvPr id="40" name="Прямая со стрелкой 39">
            <a:extLst>
              <a:ext uri="{FF2B5EF4-FFF2-40B4-BE49-F238E27FC236}">
                <a16:creationId xmlns:a16="http://schemas.microsoft.com/office/drawing/2014/main" id="{40151360-B8A7-47A6-942A-C08698DF5ECB}"/>
              </a:ext>
            </a:extLst>
          </p:cNvPr>
          <p:cNvCxnSpPr>
            <a:cxnSpLocks/>
          </p:cNvCxnSpPr>
          <p:nvPr/>
        </p:nvCxnSpPr>
        <p:spPr>
          <a:xfrm>
            <a:off x="4989471" y="2873208"/>
            <a:ext cx="19606"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Прямая со стрелкой 40">
            <a:extLst>
              <a:ext uri="{FF2B5EF4-FFF2-40B4-BE49-F238E27FC236}">
                <a16:creationId xmlns:a16="http://schemas.microsoft.com/office/drawing/2014/main" id="{C655485A-8E04-4048-BD8C-19186282A471}"/>
              </a:ext>
            </a:extLst>
          </p:cNvPr>
          <p:cNvCxnSpPr>
            <a:cxnSpLocks/>
          </p:cNvCxnSpPr>
          <p:nvPr/>
        </p:nvCxnSpPr>
        <p:spPr>
          <a:xfrm>
            <a:off x="5225804" y="2873208"/>
            <a:ext cx="12234"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Прямая со стрелкой 42">
            <a:extLst>
              <a:ext uri="{FF2B5EF4-FFF2-40B4-BE49-F238E27FC236}">
                <a16:creationId xmlns:a16="http://schemas.microsoft.com/office/drawing/2014/main" id="{AD20A914-C98D-47D3-B21D-10C0F3286CA9}"/>
              </a:ext>
            </a:extLst>
          </p:cNvPr>
          <p:cNvCxnSpPr>
            <a:cxnSpLocks/>
          </p:cNvCxnSpPr>
          <p:nvPr/>
        </p:nvCxnSpPr>
        <p:spPr>
          <a:xfrm>
            <a:off x="5454765" y="2873208"/>
            <a:ext cx="13001" cy="767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Прямая со стрелкой 43">
            <a:extLst>
              <a:ext uri="{FF2B5EF4-FFF2-40B4-BE49-F238E27FC236}">
                <a16:creationId xmlns:a16="http://schemas.microsoft.com/office/drawing/2014/main" id="{DF335429-876D-4F06-8F3E-450F18CFFC28}"/>
              </a:ext>
            </a:extLst>
          </p:cNvPr>
          <p:cNvCxnSpPr>
            <a:cxnSpLocks/>
          </p:cNvCxnSpPr>
          <p:nvPr/>
        </p:nvCxnSpPr>
        <p:spPr>
          <a:xfrm>
            <a:off x="5688466" y="2873208"/>
            <a:ext cx="4514" cy="7740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Прямая со стрелкой 44">
            <a:extLst>
              <a:ext uri="{FF2B5EF4-FFF2-40B4-BE49-F238E27FC236}">
                <a16:creationId xmlns:a16="http://schemas.microsoft.com/office/drawing/2014/main" id="{5AECDDF9-D388-42F5-B7E0-FB8FE2F9627F}"/>
              </a:ext>
            </a:extLst>
          </p:cNvPr>
          <p:cNvCxnSpPr>
            <a:cxnSpLocks/>
          </p:cNvCxnSpPr>
          <p:nvPr/>
        </p:nvCxnSpPr>
        <p:spPr>
          <a:xfrm>
            <a:off x="5921129" y="2873208"/>
            <a:ext cx="7498" cy="7740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Прямая со стрелкой 45">
            <a:extLst>
              <a:ext uri="{FF2B5EF4-FFF2-40B4-BE49-F238E27FC236}">
                <a16:creationId xmlns:a16="http://schemas.microsoft.com/office/drawing/2014/main" id="{30820C66-A201-423C-A31B-56D416481A1B}"/>
              </a:ext>
            </a:extLst>
          </p:cNvPr>
          <p:cNvCxnSpPr>
            <a:cxnSpLocks/>
          </p:cNvCxnSpPr>
          <p:nvPr/>
        </p:nvCxnSpPr>
        <p:spPr>
          <a:xfrm>
            <a:off x="6140204" y="2873208"/>
            <a:ext cx="17384" cy="7740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7" name="Прямоугольник 46">
            <a:extLst>
              <a:ext uri="{FF2B5EF4-FFF2-40B4-BE49-F238E27FC236}">
                <a16:creationId xmlns:a16="http://schemas.microsoft.com/office/drawing/2014/main" id="{5736D308-8093-4E15-8E76-7BEF0B4BD9AC}"/>
              </a:ext>
            </a:extLst>
          </p:cNvPr>
          <p:cNvSpPr/>
          <p:nvPr/>
        </p:nvSpPr>
        <p:spPr>
          <a:xfrm>
            <a:off x="4347325" y="2165322"/>
            <a:ext cx="2318263" cy="707886"/>
          </a:xfrm>
          <a:prstGeom prst="rect">
            <a:avLst/>
          </a:prstGeom>
        </p:spPr>
        <p:txBody>
          <a:bodyPr wrap="none">
            <a:spAutoFit/>
          </a:bodyPr>
          <a:lstStyle/>
          <a:p>
            <a:pPr algn="ctr"/>
            <a:r>
              <a:rPr lang="en-US" sz="2000" b="1" dirty="0" err="1"/>
              <a:t>Xe</a:t>
            </a:r>
            <a:r>
              <a:rPr lang="ru-RU" sz="2000" b="1" dirty="0"/>
              <a:t> 160 </a:t>
            </a:r>
            <a:r>
              <a:rPr lang="en-US" sz="2000" b="1" dirty="0"/>
              <a:t>MeV</a:t>
            </a:r>
            <a:br>
              <a:rPr lang="ru-RU" sz="2000" b="1" dirty="0"/>
            </a:br>
            <a:r>
              <a:rPr lang="en-US" sz="2000" b="1" dirty="0">
                <a:latin typeface="Cambria Math" panose="02040503050406030204" pitchFamily="18" charset="0"/>
                <a:ea typeface="Cambria Math" panose="02040503050406030204" pitchFamily="18" charset="0"/>
              </a:rPr>
              <a:t>Φ = </a:t>
            </a:r>
            <a:r>
              <a:rPr lang="ru-RU" sz="2000" b="1" dirty="0">
                <a:latin typeface="Arial" panose="020B0604020202020204" pitchFamily="34" charset="0"/>
                <a:cs typeface="Arial" panose="020B0604020202020204" pitchFamily="34" charset="0"/>
              </a:rPr>
              <a:t>10</a:t>
            </a:r>
            <a:r>
              <a:rPr lang="ru-RU" sz="2000" b="1" baseline="30000" dirty="0">
                <a:latin typeface="Arial" panose="020B0604020202020204" pitchFamily="34" charset="0"/>
                <a:cs typeface="Arial" panose="020B0604020202020204" pitchFamily="34" charset="0"/>
              </a:rPr>
              <a:t>12 </a:t>
            </a:r>
            <a:r>
              <a:rPr lang="ru-RU" sz="2000" b="1" dirty="0">
                <a:latin typeface="Arial" panose="020B0604020202020204" pitchFamily="34" charset="0"/>
                <a:cs typeface="Arial" panose="020B0604020202020204" pitchFamily="34" charset="0"/>
              </a:rPr>
              <a:t>-10</a:t>
            </a:r>
            <a:r>
              <a:rPr lang="ru-RU" sz="2000" b="1" baseline="30000" dirty="0">
                <a:latin typeface="Arial" panose="020B0604020202020204" pitchFamily="34" charset="0"/>
                <a:cs typeface="Arial" panose="020B0604020202020204" pitchFamily="34" charset="0"/>
              </a:rPr>
              <a:t>13</a:t>
            </a:r>
            <a:r>
              <a:rPr lang="ru-RU" sz="2000" b="1" dirty="0">
                <a:latin typeface="Arial" panose="020B0604020202020204" pitchFamily="34" charset="0"/>
                <a:cs typeface="Arial" panose="020B0604020202020204" pitchFamily="34" charset="0"/>
              </a:rPr>
              <a:t> см</a:t>
            </a:r>
            <a:r>
              <a:rPr lang="ru-RU" sz="2000" b="1" baseline="30000" dirty="0">
                <a:latin typeface="Arial" panose="020B0604020202020204" pitchFamily="34" charset="0"/>
                <a:cs typeface="Arial" panose="020B0604020202020204" pitchFamily="34" charset="0"/>
              </a:rPr>
              <a:t>-2</a:t>
            </a:r>
            <a:endParaRPr lang="ru-RU" sz="2000" b="1" dirty="0"/>
          </a:p>
        </p:txBody>
      </p:sp>
      <p:cxnSp>
        <p:nvCxnSpPr>
          <p:cNvPr id="49" name="Прямая со стрелкой 48">
            <a:extLst>
              <a:ext uri="{FF2B5EF4-FFF2-40B4-BE49-F238E27FC236}">
                <a16:creationId xmlns:a16="http://schemas.microsoft.com/office/drawing/2014/main" id="{BCFF68C1-4479-481B-9C5A-C677A4791249}"/>
              </a:ext>
            </a:extLst>
          </p:cNvPr>
          <p:cNvCxnSpPr/>
          <p:nvPr/>
        </p:nvCxnSpPr>
        <p:spPr>
          <a:xfrm flipV="1">
            <a:off x="6501167" y="3586663"/>
            <a:ext cx="0" cy="455053"/>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50" name="Прямоугольник 49">
            <a:extLst>
              <a:ext uri="{FF2B5EF4-FFF2-40B4-BE49-F238E27FC236}">
                <a16:creationId xmlns:a16="http://schemas.microsoft.com/office/drawing/2014/main" id="{85645BB4-9467-47D3-948A-EA70848ED5D2}"/>
              </a:ext>
            </a:extLst>
          </p:cNvPr>
          <p:cNvSpPr/>
          <p:nvPr/>
        </p:nvSpPr>
        <p:spPr>
          <a:xfrm>
            <a:off x="6501167" y="3597441"/>
            <a:ext cx="1055097" cy="400110"/>
          </a:xfrm>
          <a:prstGeom prst="rect">
            <a:avLst/>
          </a:prstGeom>
        </p:spPr>
        <p:txBody>
          <a:bodyPr wrap="none">
            <a:spAutoFit/>
          </a:bodyPr>
          <a:lstStyle/>
          <a:p>
            <a:r>
              <a:rPr lang="ru-RU" sz="2000" b="1" dirty="0"/>
              <a:t>3-4 </a:t>
            </a:r>
            <a:r>
              <a:rPr lang="en-US" sz="2000" b="1" dirty="0"/>
              <a:t>mm </a:t>
            </a:r>
            <a:endParaRPr lang="ru-RU" sz="2000" dirty="0"/>
          </a:p>
        </p:txBody>
      </p:sp>
      <p:cxnSp>
        <p:nvCxnSpPr>
          <p:cNvPr id="51" name="Прямая со стрелкой 50">
            <a:extLst>
              <a:ext uri="{FF2B5EF4-FFF2-40B4-BE49-F238E27FC236}">
                <a16:creationId xmlns:a16="http://schemas.microsoft.com/office/drawing/2014/main" id="{20905B9B-CCDA-49AC-BFA0-1048FA632FA4}"/>
              </a:ext>
            </a:extLst>
          </p:cNvPr>
          <p:cNvCxnSpPr>
            <a:cxnSpLocks/>
          </p:cNvCxnSpPr>
          <p:nvPr/>
        </p:nvCxnSpPr>
        <p:spPr>
          <a:xfrm>
            <a:off x="4829646" y="4235680"/>
            <a:ext cx="1465591" cy="877"/>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52" name="Прямоугольник 51">
            <a:extLst>
              <a:ext uri="{FF2B5EF4-FFF2-40B4-BE49-F238E27FC236}">
                <a16:creationId xmlns:a16="http://schemas.microsoft.com/office/drawing/2014/main" id="{D0066C4B-F340-4FCD-81E2-937CC477C731}"/>
              </a:ext>
            </a:extLst>
          </p:cNvPr>
          <p:cNvSpPr/>
          <p:nvPr/>
        </p:nvSpPr>
        <p:spPr>
          <a:xfrm>
            <a:off x="5238038" y="4162009"/>
            <a:ext cx="959104" cy="400110"/>
          </a:xfrm>
          <a:prstGeom prst="rect">
            <a:avLst/>
          </a:prstGeom>
        </p:spPr>
        <p:txBody>
          <a:bodyPr wrap="square">
            <a:spAutoFit/>
          </a:bodyPr>
          <a:lstStyle/>
          <a:p>
            <a:r>
              <a:rPr lang="ru-RU" sz="2000" b="1" dirty="0"/>
              <a:t>8</a:t>
            </a:r>
            <a:r>
              <a:rPr lang="en-US" sz="2000" b="1" dirty="0"/>
              <a:t> mm </a:t>
            </a:r>
            <a:endParaRPr lang="ru-RU" sz="2000" dirty="0"/>
          </a:p>
        </p:txBody>
      </p:sp>
      <p:pic>
        <p:nvPicPr>
          <p:cNvPr id="54" name="Picture 6" descr="метадон фотографии - Сток картинки - iStock">
            <a:extLst>
              <a:ext uri="{FF2B5EF4-FFF2-40B4-BE49-F238E27FC236}">
                <a16:creationId xmlns:a16="http://schemas.microsoft.com/office/drawing/2014/main" id="{3F9B79FC-F00C-4944-8CE8-06474B8127D9}"/>
              </a:ext>
            </a:extLst>
          </p:cNvPr>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7509" t="18732" r="13489" b="13052"/>
          <a:stretch/>
        </p:blipFill>
        <p:spPr bwMode="auto">
          <a:xfrm>
            <a:off x="1248405" y="2710087"/>
            <a:ext cx="1611866" cy="105995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B0AABD40-E23D-444D-B00D-5CA2E81FD462}"/>
              </a:ext>
            </a:extLst>
          </p:cNvPr>
          <p:cNvSpPr txBox="1"/>
          <p:nvPr/>
        </p:nvSpPr>
        <p:spPr>
          <a:xfrm>
            <a:off x="842584" y="2371533"/>
            <a:ext cx="2452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cs typeface="Arial" panose="020B0604020202020204" pitchFamily="34" charset="0"/>
              </a:rPr>
              <a:t>Y</a:t>
            </a:r>
            <a:r>
              <a:rPr lang="ru-RU" sz="1600" b="1" baseline="-25000" dirty="0">
                <a:cs typeface="Arial" panose="020B0604020202020204" pitchFamily="34" charset="0"/>
              </a:rPr>
              <a:t>2.5</a:t>
            </a:r>
            <a:r>
              <a:rPr lang="en-US" sz="1600" b="1" baseline="0" dirty="0">
                <a:cs typeface="Arial" panose="020B0604020202020204" pitchFamily="34" charset="0"/>
              </a:rPr>
              <a:t>Nd</a:t>
            </a:r>
            <a:r>
              <a:rPr lang="en-US" sz="1600" b="1" baseline="-25000" dirty="0">
                <a:cs typeface="Arial" panose="020B0604020202020204" pitchFamily="34" charset="0"/>
              </a:rPr>
              <a:t>0.5</a:t>
            </a:r>
            <a:r>
              <a:rPr lang="en-US" sz="1600" b="1" dirty="0">
                <a:cs typeface="Arial" panose="020B0604020202020204" pitchFamily="34" charset="0"/>
              </a:rPr>
              <a:t>Al</a:t>
            </a:r>
            <a:r>
              <a:rPr lang="ru-RU" sz="1600" b="1" baseline="-25000" dirty="0">
                <a:cs typeface="Arial" panose="020B0604020202020204" pitchFamily="34" charset="0"/>
              </a:rPr>
              <a:t>5</a:t>
            </a:r>
            <a:r>
              <a:rPr lang="en-US" sz="1600" b="1" dirty="0">
                <a:cs typeface="Arial" panose="020B0604020202020204" pitchFamily="34" charset="0"/>
              </a:rPr>
              <a:t>O</a:t>
            </a:r>
            <a:r>
              <a:rPr lang="ru-RU" sz="1600" b="1" baseline="-25000" dirty="0">
                <a:cs typeface="Arial" panose="020B0604020202020204" pitchFamily="34" charset="0"/>
              </a:rPr>
              <a:t>12</a:t>
            </a:r>
            <a:r>
              <a:rPr lang="ru-RU" sz="1600" b="1" dirty="0">
                <a:cs typeface="Arial" panose="020B0604020202020204" pitchFamily="34" charset="0"/>
              </a:rPr>
              <a:t> (</a:t>
            </a:r>
            <a:r>
              <a:rPr lang="en-US" sz="1600" b="1" dirty="0">
                <a:cs typeface="Arial" panose="020B0604020202020204" pitchFamily="34" charset="0"/>
              </a:rPr>
              <a:t>+ Mo / </a:t>
            </a:r>
            <a:r>
              <a:rPr lang="en-US" sz="1600" b="1" dirty="0" err="1">
                <a:cs typeface="Arial" panose="020B0604020202020204" pitchFamily="34" charset="0"/>
              </a:rPr>
              <a:t>SiC</a:t>
            </a:r>
            <a:r>
              <a:rPr lang="en-US" sz="1600" b="1" dirty="0">
                <a:cs typeface="Arial" panose="020B0604020202020204" pitchFamily="34" charset="0"/>
              </a:rPr>
              <a:t>)</a:t>
            </a:r>
            <a:endParaRPr lang="en-US" sz="1600" b="1" baseline="-25000" dirty="0">
              <a:cs typeface="Arial" panose="020B0604020202020204" pitchFamily="34" charset="0"/>
            </a:endParaRPr>
          </a:p>
        </p:txBody>
      </p:sp>
      <p:sp>
        <p:nvSpPr>
          <p:cNvPr id="56" name="Стрелка: вправо 55">
            <a:extLst>
              <a:ext uri="{FF2B5EF4-FFF2-40B4-BE49-F238E27FC236}">
                <a16:creationId xmlns:a16="http://schemas.microsoft.com/office/drawing/2014/main" id="{2C05B332-F3B3-403B-9605-76AB0B91EE74}"/>
              </a:ext>
            </a:extLst>
          </p:cNvPr>
          <p:cNvSpPr/>
          <p:nvPr/>
        </p:nvSpPr>
        <p:spPr>
          <a:xfrm rot="5400000">
            <a:off x="1661919" y="3994622"/>
            <a:ext cx="328695" cy="297310"/>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7" name="Стрелка: вправо 56">
            <a:extLst>
              <a:ext uri="{FF2B5EF4-FFF2-40B4-BE49-F238E27FC236}">
                <a16:creationId xmlns:a16="http://schemas.microsoft.com/office/drawing/2014/main" id="{BAE6CB2A-D852-4BF4-A646-22B2536FFBF3}"/>
              </a:ext>
            </a:extLst>
          </p:cNvPr>
          <p:cNvSpPr/>
          <p:nvPr/>
        </p:nvSpPr>
        <p:spPr>
          <a:xfrm>
            <a:off x="3571155" y="5065197"/>
            <a:ext cx="379719" cy="322461"/>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8" name="Стрелка: вправо 57">
            <a:extLst>
              <a:ext uri="{FF2B5EF4-FFF2-40B4-BE49-F238E27FC236}">
                <a16:creationId xmlns:a16="http://schemas.microsoft.com/office/drawing/2014/main" id="{F1CAF0D8-01A8-4BC1-8869-FCE58A79BE0C}"/>
              </a:ext>
            </a:extLst>
          </p:cNvPr>
          <p:cNvSpPr/>
          <p:nvPr/>
        </p:nvSpPr>
        <p:spPr>
          <a:xfrm>
            <a:off x="7287343" y="4154064"/>
            <a:ext cx="387266" cy="349451"/>
          </a:xfrm>
          <a:prstGeom prst="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0" name="Рисунок 59">
            <a:extLst>
              <a:ext uri="{FF2B5EF4-FFF2-40B4-BE49-F238E27FC236}">
                <a16:creationId xmlns:a16="http://schemas.microsoft.com/office/drawing/2014/main" id="{042DB304-D118-42D3-9BBB-DE45AF1C3B87}"/>
              </a:ext>
            </a:extLst>
          </p:cNvPr>
          <p:cNvPicPr>
            <a:picLocks noChangeAspect="1"/>
          </p:cNvPicPr>
          <p:nvPr/>
        </p:nvPicPr>
        <p:blipFill rotWithShape="1">
          <a:blip r:embed="rId5">
            <a:extLst>
              <a:ext uri="{28A0092B-C50C-407E-A947-70E740481C1C}">
                <a14:useLocalDpi xmlns:a14="http://schemas.microsoft.com/office/drawing/2010/main" val="0"/>
              </a:ext>
            </a:extLst>
          </a:blip>
          <a:srcRect l="6515" t="-20" r="520" b="8857"/>
          <a:stretch/>
        </p:blipFill>
        <p:spPr>
          <a:xfrm rot="5400000">
            <a:off x="8280266" y="2114275"/>
            <a:ext cx="3245868" cy="4079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1" name="Прямая со стрелкой 60">
            <a:extLst>
              <a:ext uri="{FF2B5EF4-FFF2-40B4-BE49-F238E27FC236}">
                <a16:creationId xmlns:a16="http://schemas.microsoft.com/office/drawing/2014/main" id="{BDC2512C-E22E-43B0-98B3-01532A539844}"/>
              </a:ext>
            </a:extLst>
          </p:cNvPr>
          <p:cNvCxnSpPr>
            <a:cxnSpLocks/>
          </p:cNvCxnSpPr>
          <p:nvPr/>
        </p:nvCxnSpPr>
        <p:spPr>
          <a:xfrm flipV="1">
            <a:off x="7931123" y="5482759"/>
            <a:ext cx="731508" cy="6141"/>
          </a:xfrm>
          <a:prstGeom prst="straightConnector1">
            <a:avLst/>
          </a:prstGeom>
          <a:ln w="38100">
            <a:solidFill>
              <a:schemeClr val="accent4"/>
            </a:solidFill>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62" name="Прямоугольник 61">
            <a:extLst>
              <a:ext uri="{FF2B5EF4-FFF2-40B4-BE49-F238E27FC236}">
                <a16:creationId xmlns:a16="http://schemas.microsoft.com/office/drawing/2014/main" id="{DB750153-201C-4452-A946-DBEF8558BC64}"/>
              </a:ext>
            </a:extLst>
          </p:cNvPr>
          <p:cNvSpPr/>
          <p:nvPr/>
        </p:nvSpPr>
        <p:spPr>
          <a:xfrm>
            <a:off x="7883121" y="5525842"/>
            <a:ext cx="874377" cy="307777"/>
          </a:xfrm>
          <a:prstGeom prst="rect">
            <a:avLst/>
          </a:prstGeom>
        </p:spPr>
        <p:txBody>
          <a:bodyPr wrap="square">
            <a:spAutoFit/>
          </a:bodyPr>
          <a:lstStyle/>
          <a:p>
            <a:r>
              <a:rPr lang="en-US" sz="1400" b="1" dirty="0">
                <a:solidFill>
                  <a:srgbClr val="FFC000"/>
                </a:solidFill>
              </a:rPr>
              <a:t>1</a:t>
            </a:r>
            <a:r>
              <a:rPr lang="ru-RU" sz="1400" b="1" dirty="0">
                <a:solidFill>
                  <a:srgbClr val="FFC000"/>
                </a:solidFill>
              </a:rPr>
              <a:t>0</a:t>
            </a:r>
            <a:r>
              <a:rPr lang="en-US" sz="1400" b="1" dirty="0">
                <a:solidFill>
                  <a:srgbClr val="FFC000"/>
                </a:solidFill>
              </a:rPr>
              <a:t> </a:t>
            </a:r>
            <a:r>
              <a:rPr lang="en-US" sz="1400" b="1" dirty="0" err="1">
                <a:solidFill>
                  <a:srgbClr val="FFC000"/>
                </a:solidFill>
              </a:rPr>
              <a:t>mkm</a:t>
            </a:r>
            <a:r>
              <a:rPr lang="en-US" sz="1400" b="1" dirty="0">
                <a:solidFill>
                  <a:srgbClr val="FFC000"/>
                </a:solidFill>
              </a:rPr>
              <a:t> </a:t>
            </a:r>
            <a:endParaRPr lang="ru-RU" sz="1400" dirty="0">
              <a:solidFill>
                <a:srgbClr val="FFC000"/>
              </a:solidFill>
            </a:endParaRPr>
          </a:p>
        </p:txBody>
      </p:sp>
      <p:sp>
        <p:nvSpPr>
          <p:cNvPr id="63" name="TextBox 62">
            <a:extLst>
              <a:ext uri="{FF2B5EF4-FFF2-40B4-BE49-F238E27FC236}">
                <a16:creationId xmlns:a16="http://schemas.microsoft.com/office/drawing/2014/main" id="{37A85518-A8CE-4FA3-8D58-5961D830DC0E}"/>
              </a:ext>
            </a:extLst>
          </p:cNvPr>
          <p:cNvSpPr txBox="1"/>
          <p:nvPr/>
        </p:nvSpPr>
        <p:spPr>
          <a:xfrm>
            <a:off x="10597401" y="5226428"/>
            <a:ext cx="129932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err="1"/>
              <a:t>Xe</a:t>
            </a:r>
            <a:r>
              <a:rPr lang="en-US" sz="1400" dirty="0"/>
              <a:t> (160 MeV) </a:t>
            </a:r>
            <a:r>
              <a:rPr lang="ru-RU" sz="1400" dirty="0">
                <a:effectLst/>
                <a:latin typeface="+mn-lt"/>
                <a:cs typeface="Arial"/>
              </a:rPr>
              <a:t>10</a:t>
            </a:r>
            <a:r>
              <a:rPr lang="ru-RU" sz="1400" baseline="30000" dirty="0">
                <a:effectLst/>
                <a:latin typeface="+mn-lt"/>
                <a:cs typeface="Arial"/>
              </a:rPr>
              <a:t>13</a:t>
            </a:r>
            <a:r>
              <a:rPr lang="en-US" sz="1400" baseline="30000" dirty="0">
                <a:cs typeface="Arial"/>
              </a:rPr>
              <a:t> </a:t>
            </a:r>
            <a:r>
              <a:rPr lang="en-US" sz="1400" dirty="0">
                <a:effectLst/>
                <a:latin typeface="+mn-lt"/>
                <a:cs typeface="Arial"/>
              </a:rPr>
              <a:t>cm</a:t>
            </a:r>
            <a:r>
              <a:rPr lang="ru-RU" sz="1400" baseline="30000" dirty="0">
                <a:effectLst/>
                <a:latin typeface="+mn-lt"/>
                <a:cs typeface="Arial"/>
              </a:rPr>
              <a:t>-2</a:t>
            </a:r>
            <a:endParaRPr lang="en-US" sz="1400" dirty="0"/>
          </a:p>
        </p:txBody>
      </p:sp>
      <p:sp>
        <p:nvSpPr>
          <p:cNvPr id="67" name="TextBox 66">
            <a:extLst>
              <a:ext uri="{FF2B5EF4-FFF2-40B4-BE49-F238E27FC236}">
                <a16:creationId xmlns:a16="http://schemas.microsoft.com/office/drawing/2014/main" id="{67B78127-FD38-4249-87B0-90060FC6A86D}"/>
              </a:ext>
            </a:extLst>
          </p:cNvPr>
          <p:cNvSpPr txBox="1"/>
          <p:nvPr/>
        </p:nvSpPr>
        <p:spPr>
          <a:xfrm>
            <a:off x="7641090" y="5872167"/>
            <a:ext cx="4438419" cy="584775"/>
          </a:xfrm>
          <a:prstGeom prst="rect">
            <a:avLst/>
          </a:prstGeom>
          <a:noFill/>
        </p:spPr>
        <p:txBody>
          <a:bodyPr wrap="square">
            <a:spAutoFit/>
          </a:bodyPr>
          <a:lstStyle/>
          <a:p>
            <a:pPr algn="ctr"/>
            <a:r>
              <a:rPr lang="en-US" sz="1600" dirty="0">
                <a:effectLst/>
              </a:rPr>
              <a:t>SEM-photo of a cross-section of a sample irradiated with Xe (160 MeV) ions with a fluence of </a:t>
            </a:r>
            <a:r>
              <a:rPr lang="ru-RU" sz="1600" dirty="0">
                <a:effectLst/>
                <a:latin typeface="+mn-lt"/>
                <a:cs typeface="Arial"/>
              </a:rPr>
              <a:t>10</a:t>
            </a:r>
            <a:r>
              <a:rPr lang="ru-RU" sz="1600" baseline="30000" dirty="0">
                <a:effectLst/>
                <a:latin typeface="+mn-lt"/>
                <a:cs typeface="Arial"/>
              </a:rPr>
              <a:t>13</a:t>
            </a:r>
            <a:r>
              <a:rPr lang="en-US" sz="1600" baseline="30000" dirty="0">
                <a:cs typeface="Arial"/>
              </a:rPr>
              <a:t> </a:t>
            </a:r>
            <a:r>
              <a:rPr lang="en-US" sz="1600" dirty="0">
                <a:effectLst/>
                <a:latin typeface="+mn-lt"/>
                <a:cs typeface="Arial"/>
              </a:rPr>
              <a:t>cm</a:t>
            </a:r>
            <a:r>
              <a:rPr lang="ru-RU" sz="1600" baseline="30000" dirty="0">
                <a:effectLst/>
                <a:latin typeface="+mn-lt"/>
                <a:cs typeface="Arial"/>
              </a:rPr>
              <a:t>-2</a:t>
            </a:r>
            <a:endParaRPr lang="en-US" sz="1600" dirty="0"/>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391" y="4589528"/>
            <a:ext cx="2877609" cy="2158207"/>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a:extLst>
              <a:ext uri="{FF2B5EF4-FFF2-40B4-BE49-F238E27FC236}">
                <a16:creationId xmlns:a16="http://schemas.microsoft.com/office/drawing/2014/main" id="{D41C6C3F-9FE8-B9EF-85C1-F6DFD5915EAB}"/>
              </a:ext>
            </a:extLst>
          </p:cNvPr>
          <p:cNvPicPr>
            <a:picLocks noChangeAspect="1"/>
          </p:cNvPicPr>
          <p:nvPr/>
        </p:nvPicPr>
        <p:blipFill>
          <a:blip r:embed="rId7"/>
          <a:stretch>
            <a:fillRect/>
          </a:stretch>
        </p:blipFill>
        <p:spPr>
          <a:xfrm>
            <a:off x="607185" y="4362064"/>
            <a:ext cx="2564511" cy="2402851"/>
          </a:xfrm>
          <a:prstGeom prst="rect">
            <a:avLst/>
          </a:prstGeom>
        </p:spPr>
      </p:pic>
      <p:sp>
        <p:nvSpPr>
          <p:cNvPr id="2" name="Номер слайда 7">
            <a:extLst>
              <a:ext uri="{FF2B5EF4-FFF2-40B4-BE49-F238E27FC236}">
                <a16:creationId xmlns:a16="http://schemas.microsoft.com/office/drawing/2014/main" id="{65AECA8E-FB19-D4DB-1B2A-DAEFE479C1EA}"/>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3</a:t>
            </a:fld>
            <a:r>
              <a:rPr lang="en-US" sz="2400" dirty="0"/>
              <a:t>|</a:t>
            </a:r>
            <a:r>
              <a:rPr lang="ru-RU" sz="2400" dirty="0"/>
              <a:t>14</a:t>
            </a:r>
          </a:p>
        </p:txBody>
      </p:sp>
    </p:spTree>
    <p:extLst>
      <p:ext uri="{BB962C8B-B14F-4D97-AF65-F5344CB8AC3E}">
        <p14:creationId xmlns:p14="http://schemas.microsoft.com/office/powerpoint/2010/main" val="318805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Подзаголовок 2"/>
          <p:cNvSpPr txBox="1">
            <a:spLocks/>
          </p:cNvSpPr>
          <p:nvPr/>
        </p:nvSpPr>
        <p:spPr>
          <a:xfrm>
            <a:off x="619125" y="1277"/>
            <a:ext cx="10266288" cy="64279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Arial"/>
                <a:cs typeface="Arial"/>
              </a:rPr>
              <a:t>Research objectives</a:t>
            </a:r>
            <a:endParaRPr lang="ru-RU" sz="2600" b="1" dirty="0">
              <a:latin typeface="Arial"/>
              <a:cs typeface="Arial"/>
            </a:endParaRPr>
          </a:p>
        </p:txBody>
      </p:sp>
      <p:sp>
        <p:nvSpPr>
          <p:cNvPr id="22" name="TextBox 21">
            <a:extLst>
              <a:ext uri="{FF2B5EF4-FFF2-40B4-BE49-F238E27FC236}">
                <a16:creationId xmlns:a16="http://schemas.microsoft.com/office/drawing/2014/main" id="{1C5F21E1-6B91-4357-BE8A-3A8F9219FD8D}"/>
              </a:ext>
            </a:extLst>
          </p:cNvPr>
          <p:cNvSpPr txBox="1"/>
          <p:nvPr/>
        </p:nvSpPr>
        <p:spPr>
          <a:xfrm>
            <a:off x="71559" y="634441"/>
            <a:ext cx="11948989" cy="461665"/>
          </a:xfrm>
          <a:prstGeom prst="rect">
            <a:avLst/>
          </a:prstGeom>
          <a:noFill/>
        </p:spPr>
        <p:txBody>
          <a:bodyPr wrap="square" rtlCol="0">
            <a:spAutoFit/>
          </a:bodyPr>
          <a:lstStyle/>
          <a:p>
            <a:r>
              <a:rPr lang="ru-RU" sz="2400" b="1" dirty="0"/>
              <a:t>1) </a:t>
            </a:r>
            <a:r>
              <a:rPr lang="en-US" sz="2400" b="1" dirty="0"/>
              <a:t>X-ray diffraction analysis of samples (in symmetric and grazing incidence geometry)</a:t>
            </a:r>
          </a:p>
        </p:txBody>
      </p:sp>
      <p:sp>
        <p:nvSpPr>
          <p:cNvPr id="23" name="TextBox 22">
            <a:extLst>
              <a:ext uri="{FF2B5EF4-FFF2-40B4-BE49-F238E27FC236}">
                <a16:creationId xmlns:a16="http://schemas.microsoft.com/office/drawing/2014/main" id="{D614AABD-F765-42C7-9484-C80E420E808D}"/>
              </a:ext>
            </a:extLst>
          </p:cNvPr>
          <p:cNvSpPr txBox="1"/>
          <p:nvPr/>
        </p:nvSpPr>
        <p:spPr>
          <a:xfrm>
            <a:off x="309562" y="1218869"/>
            <a:ext cx="10158289" cy="1631216"/>
          </a:xfrm>
          <a:prstGeom prst="rect">
            <a:avLst/>
          </a:prstGeom>
          <a:noFill/>
        </p:spPr>
        <p:txBody>
          <a:bodyPr wrap="square" rtlCol="0">
            <a:spAutoFit/>
          </a:bodyPr>
          <a:lstStyle/>
          <a:p>
            <a:r>
              <a:rPr lang="en-US" sz="2000" dirty="0"/>
              <a:t>We get:</a:t>
            </a:r>
            <a:endParaRPr lang="ru-RU" sz="2000" dirty="0"/>
          </a:p>
          <a:p>
            <a:r>
              <a:rPr lang="ru-RU" sz="2000" dirty="0"/>
              <a:t>- </a:t>
            </a:r>
            <a:r>
              <a:rPr lang="en-US" sz="2000" dirty="0"/>
              <a:t>Phase compositions</a:t>
            </a:r>
            <a:r>
              <a:rPr lang="ru-RU" sz="2000" dirty="0"/>
              <a:t>;</a:t>
            </a:r>
          </a:p>
          <a:p>
            <a:r>
              <a:rPr lang="ru-RU" sz="2000" dirty="0"/>
              <a:t>- </a:t>
            </a:r>
            <a:r>
              <a:rPr lang="en-US" sz="2000" dirty="0"/>
              <a:t>Degree </a:t>
            </a:r>
            <a:r>
              <a:rPr lang="en-US" sz="2000" dirty="0">
                <a:effectLst/>
              </a:rPr>
              <a:t>amorphization value</a:t>
            </a:r>
            <a:r>
              <a:rPr lang="en-US" sz="2000" dirty="0"/>
              <a:t>;</a:t>
            </a:r>
            <a:r>
              <a:rPr lang="ru-RU" sz="2000" dirty="0"/>
              <a:t> </a:t>
            </a:r>
            <a:br>
              <a:rPr lang="ru-RU" sz="2000" dirty="0"/>
            </a:br>
            <a:r>
              <a:rPr lang="ru-RU" sz="2000" dirty="0"/>
              <a:t>- </a:t>
            </a:r>
            <a:r>
              <a:rPr lang="en-US" sz="2000" dirty="0">
                <a:effectLst/>
              </a:rPr>
              <a:t>Radiation-induced deformations;</a:t>
            </a:r>
            <a:endParaRPr lang="en-US" sz="2000" dirty="0"/>
          </a:p>
          <a:p>
            <a:r>
              <a:rPr lang="en-US" sz="2000" dirty="0"/>
              <a:t>-</a:t>
            </a:r>
            <a:r>
              <a:rPr lang="ru-RU" sz="2000" dirty="0"/>
              <a:t> </a:t>
            </a:r>
            <a:r>
              <a:rPr lang="en-US" sz="2000" dirty="0"/>
              <a:t>C</a:t>
            </a:r>
            <a:r>
              <a:rPr lang="en-US" sz="2000" dirty="0">
                <a:effectLst/>
              </a:rPr>
              <a:t>rystallite sizes estimations</a:t>
            </a:r>
            <a:r>
              <a:rPr lang="ru-RU" sz="2000" dirty="0"/>
              <a:t>.</a:t>
            </a:r>
            <a:endParaRPr lang="en-US" sz="2000" dirty="0"/>
          </a:p>
        </p:txBody>
      </p:sp>
      <p:sp>
        <p:nvSpPr>
          <p:cNvPr id="27" name="TextBox 26">
            <a:extLst>
              <a:ext uri="{FF2B5EF4-FFF2-40B4-BE49-F238E27FC236}">
                <a16:creationId xmlns:a16="http://schemas.microsoft.com/office/drawing/2014/main" id="{6617EEDE-0386-49FB-A6A0-E0F9BEC97778}"/>
              </a:ext>
            </a:extLst>
          </p:cNvPr>
          <p:cNvSpPr txBox="1"/>
          <p:nvPr/>
        </p:nvSpPr>
        <p:spPr>
          <a:xfrm>
            <a:off x="146205" y="3427709"/>
            <a:ext cx="11874344" cy="830997"/>
          </a:xfrm>
          <a:prstGeom prst="rect">
            <a:avLst/>
          </a:prstGeom>
          <a:noFill/>
        </p:spPr>
        <p:txBody>
          <a:bodyPr wrap="square" rtlCol="0">
            <a:spAutoFit/>
          </a:bodyPr>
          <a:lstStyle/>
          <a:p>
            <a:r>
              <a:rPr lang="ru-RU" sz="2400" b="1" dirty="0"/>
              <a:t>2) </a:t>
            </a:r>
            <a:r>
              <a:rPr lang="en-US" sz="2400" b="1" dirty="0"/>
              <a:t>Mathematical modeling of the ion implantation process</a:t>
            </a:r>
            <a:r>
              <a:rPr lang="ru-RU" sz="2400" b="1" dirty="0"/>
              <a:t> (</a:t>
            </a:r>
            <a:r>
              <a:rPr lang="en-US" sz="2400" b="1" dirty="0">
                <a:effectLst/>
              </a:rPr>
              <a:t>the Monte-Carlo and the molecular dynamics methods</a:t>
            </a:r>
            <a:r>
              <a:rPr lang="ru-RU" sz="2400" b="1" dirty="0"/>
              <a:t>)</a:t>
            </a:r>
            <a:endParaRPr lang="en-US" sz="2400" b="1" dirty="0"/>
          </a:p>
        </p:txBody>
      </p:sp>
      <p:sp>
        <p:nvSpPr>
          <p:cNvPr id="28" name="TextBox 27">
            <a:extLst>
              <a:ext uri="{FF2B5EF4-FFF2-40B4-BE49-F238E27FC236}">
                <a16:creationId xmlns:a16="http://schemas.microsoft.com/office/drawing/2014/main" id="{9E55DBE0-0911-4D2F-A48F-48E374E3CD44}"/>
              </a:ext>
            </a:extLst>
          </p:cNvPr>
          <p:cNvSpPr txBox="1"/>
          <p:nvPr/>
        </p:nvSpPr>
        <p:spPr>
          <a:xfrm>
            <a:off x="424409" y="4494289"/>
            <a:ext cx="10853614" cy="1323439"/>
          </a:xfrm>
          <a:prstGeom prst="rect">
            <a:avLst/>
          </a:prstGeom>
          <a:noFill/>
        </p:spPr>
        <p:txBody>
          <a:bodyPr wrap="square" rtlCol="0">
            <a:spAutoFit/>
          </a:bodyPr>
          <a:lstStyle/>
          <a:p>
            <a:r>
              <a:rPr lang="en-US" sz="2000" dirty="0"/>
              <a:t>We get:</a:t>
            </a:r>
            <a:r>
              <a:rPr lang="ru-RU" sz="2000" dirty="0"/>
              <a:t> </a:t>
            </a:r>
          </a:p>
          <a:p>
            <a:r>
              <a:rPr lang="ru-RU" sz="2000" dirty="0"/>
              <a:t>- </a:t>
            </a:r>
            <a:r>
              <a:rPr lang="en-US" sz="2000" dirty="0"/>
              <a:t>Lateral track dimensions in different phases particles;</a:t>
            </a:r>
            <a:endParaRPr lang="ru-RU" sz="2000" dirty="0"/>
          </a:p>
          <a:p>
            <a:r>
              <a:rPr lang="en-US" sz="2000" dirty="0">
                <a:effectLst/>
              </a:rPr>
              <a:t>- The unit cell parameters </a:t>
            </a:r>
            <a:r>
              <a:rPr lang="en-US" sz="2000" dirty="0"/>
              <a:t>estimation of </a:t>
            </a:r>
            <a:r>
              <a:rPr lang="en-US" sz="2000" dirty="0">
                <a:effectLst/>
              </a:rPr>
              <a:t>deformed crystalline phases;</a:t>
            </a:r>
          </a:p>
          <a:p>
            <a:r>
              <a:rPr lang="ru-RU" sz="2000" dirty="0"/>
              <a:t>- </a:t>
            </a:r>
            <a:r>
              <a:rPr lang="en-US" sz="2000" dirty="0"/>
              <a:t>Stress fields distribution in the simulation cell</a:t>
            </a:r>
            <a:r>
              <a:rPr lang="ru-RU" sz="2000" dirty="0"/>
              <a:t>.</a:t>
            </a:r>
            <a:endParaRPr lang="en-US" sz="2000" dirty="0"/>
          </a:p>
        </p:txBody>
      </p:sp>
      <p:sp>
        <p:nvSpPr>
          <p:cNvPr id="2" name="AutoShape 5">
            <a:extLst>
              <a:ext uri="{FF2B5EF4-FFF2-40B4-BE49-F238E27FC236}">
                <a16:creationId xmlns:a16="http://schemas.microsoft.com/office/drawing/2014/main" id="{CA008D35-E5A1-9751-0AE2-E450E5A3BFBB}"/>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3" name="Номер слайда 7">
            <a:extLst>
              <a:ext uri="{FF2B5EF4-FFF2-40B4-BE49-F238E27FC236}">
                <a16:creationId xmlns:a16="http://schemas.microsoft.com/office/drawing/2014/main" id="{047AE968-FB9E-13C2-A2F8-3CA24DB64547}"/>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4</a:t>
            </a:fld>
            <a:r>
              <a:rPr lang="en-US" sz="2400" dirty="0"/>
              <a:t>|</a:t>
            </a:r>
            <a:r>
              <a:rPr lang="ru-RU" sz="2400" dirty="0"/>
              <a:t>14</a:t>
            </a:r>
          </a:p>
        </p:txBody>
      </p:sp>
    </p:spTree>
    <p:extLst>
      <p:ext uri="{BB962C8B-B14F-4D97-AF65-F5344CB8AC3E}">
        <p14:creationId xmlns:p14="http://schemas.microsoft.com/office/powerpoint/2010/main" val="393434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Подзаголовок 2"/>
          <p:cNvSpPr txBox="1">
            <a:spLocks/>
          </p:cNvSpPr>
          <p:nvPr/>
        </p:nvSpPr>
        <p:spPr>
          <a:xfrm>
            <a:off x="598357" y="-23363"/>
            <a:ext cx="8415014" cy="5744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Arial"/>
                <a:ea typeface="+mn-lt"/>
                <a:cs typeface="Arial"/>
              </a:rPr>
              <a:t>The results of the experiment. XRD analysis</a:t>
            </a:r>
            <a:endParaRPr lang="ru-RU" sz="2600" b="1" dirty="0">
              <a:solidFill>
                <a:srgbClr val="FF0000"/>
              </a:solidFill>
              <a:latin typeface="Arial"/>
              <a:cs typeface="Arial"/>
            </a:endParaRPr>
          </a:p>
        </p:txBody>
      </p:sp>
      <p:sp>
        <p:nvSpPr>
          <p:cNvPr id="87" name="TextBox 86">
            <a:extLst>
              <a:ext uri="{FF2B5EF4-FFF2-40B4-BE49-F238E27FC236}">
                <a16:creationId xmlns:a16="http://schemas.microsoft.com/office/drawing/2014/main" id="{78DF2C09-3AB7-4D19-90E7-C848B5F9BF35}"/>
              </a:ext>
            </a:extLst>
          </p:cNvPr>
          <p:cNvSpPr txBox="1"/>
          <p:nvPr/>
        </p:nvSpPr>
        <p:spPr>
          <a:xfrm>
            <a:off x="2311857" y="5144107"/>
            <a:ext cx="7718551"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b="1" dirty="0">
                <a:solidFill>
                  <a:schemeClr val="tx1">
                    <a:lumMod val="75000"/>
                    <a:lumOff val="25000"/>
                  </a:schemeClr>
                </a:solidFill>
                <a:effectLst>
                  <a:outerShdw blurRad="38100" dist="38100" dir="2700000" algn="tl">
                    <a:srgbClr val="000000">
                      <a:alpha val="43137"/>
                    </a:srgbClr>
                  </a:outerShdw>
                </a:effectLst>
              </a:rPr>
              <a:t>1. </a:t>
            </a:r>
            <a:r>
              <a:rPr lang="en-US" sz="1600" dirty="0">
                <a:effectLst>
                  <a:outerShdw blurRad="38100" dist="38100" dir="2700000" algn="tl">
                    <a:srgbClr val="000000">
                      <a:alpha val="43137"/>
                    </a:srgbClr>
                  </a:outerShdw>
                </a:effectLst>
              </a:rPr>
              <a:t>Initial samples – YAG and YAP phase system (+Mo/</a:t>
            </a:r>
            <a:r>
              <a:rPr lang="en-US" sz="1600" dirty="0" err="1">
                <a:effectLst>
                  <a:outerShdw blurRad="38100" dist="38100" dir="2700000" algn="tl">
                    <a:srgbClr val="000000">
                      <a:alpha val="43137"/>
                    </a:srgbClr>
                  </a:outerShdw>
                </a:effectLst>
              </a:rPr>
              <a:t>SiC</a:t>
            </a:r>
            <a:r>
              <a:rPr lang="en-US" sz="1600" dirty="0">
                <a:effectLst>
                  <a:outerShdw blurRad="38100" dist="38100" dir="2700000" algn="tl">
                    <a:srgbClr val="000000">
                      <a:alpha val="43137"/>
                    </a:srgbClr>
                  </a:outerShdw>
                </a:effectLst>
              </a:rPr>
              <a:t> in series with additives);</a:t>
            </a:r>
            <a:br>
              <a:rPr lang="ru-RU" sz="1600" b="1" dirty="0">
                <a:solidFill>
                  <a:schemeClr val="tx1">
                    <a:lumMod val="75000"/>
                    <a:lumOff val="25000"/>
                  </a:schemeClr>
                </a:solidFill>
                <a:effectLst>
                  <a:outerShdw blurRad="38100" dist="38100" dir="2700000" algn="tl">
                    <a:srgbClr val="000000">
                      <a:alpha val="43137"/>
                    </a:srgbClr>
                  </a:outerShdw>
                </a:effectLst>
              </a:rPr>
            </a:br>
            <a:endParaRPr lang="en-US" sz="1600" b="1" dirty="0">
              <a:solidFill>
                <a:schemeClr val="tx1">
                  <a:lumMod val="75000"/>
                  <a:lumOff val="25000"/>
                </a:schemeClr>
              </a:solidFill>
              <a:effectLst>
                <a:outerShdw blurRad="38100" dist="38100" dir="2700000" algn="tl">
                  <a:srgbClr val="000000">
                    <a:alpha val="43137"/>
                  </a:srgbClr>
                </a:outerShdw>
              </a:effectLst>
            </a:endParaRPr>
          </a:p>
          <a:p>
            <a:r>
              <a:rPr lang="en-US" sz="1600" b="1" dirty="0">
                <a:solidFill>
                  <a:schemeClr val="tx1">
                    <a:lumMod val="75000"/>
                    <a:lumOff val="25000"/>
                  </a:schemeClr>
                </a:solidFill>
                <a:effectLst>
                  <a:outerShdw blurRad="38100" dist="38100" dir="2700000" algn="tl">
                    <a:srgbClr val="000000">
                      <a:alpha val="43137"/>
                    </a:srgbClr>
                  </a:outerShdw>
                </a:effectLst>
              </a:rPr>
              <a:t>2. </a:t>
            </a:r>
            <a:r>
              <a:rPr lang="en-US" sz="1600" dirty="0">
                <a:effectLst>
                  <a:outerShdw blurRad="38100" dist="38100" dir="2700000" algn="tl">
                    <a:srgbClr val="000000">
                      <a:alpha val="43137"/>
                    </a:srgbClr>
                  </a:outerShdw>
                </a:effectLst>
              </a:rPr>
              <a:t>In the irradiated samples, there is another YAG phase with an increased unit cell volume</a:t>
            </a:r>
            <a:r>
              <a:rPr lang="ru-RU" sz="1600" b="1" dirty="0">
                <a:solidFill>
                  <a:schemeClr val="tx1">
                    <a:lumMod val="75000"/>
                    <a:lumOff val="25000"/>
                  </a:schemeClr>
                </a:solidFill>
                <a:effectLst>
                  <a:outerShdw blurRad="38100" dist="38100" dir="2700000" algn="tl">
                    <a:srgbClr val="000000">
                      <a:alpha val="43137"/>
                    </a:srgbClr>
                  </a:outerShdw>
                </a:effectLst>
              </a:rPr>
              <a:t>;</a:t>
            </a:r>
            <a:br>
              <a:rPr lang="ru-RU" sz="1600" b="1" dirty="0">
                <a:solidFill>
                  <a:schemeClr val="tx1">
                    <a:lumMod val="75000"/>
                    <a:lumOff val="25000"/>
                  </a:schemeClr>
                </a:solidFill>
                <a:effectLst>
                  <a:outerShdw blurRad="38100" dist="38100" dir="2700000" algn="tl">
                    <a:srgbClr val="000000">
                      <a:alpha val="43137"/>
                    </a:srgbClr>
                  </a:outerShdw>
                </a:effectLst>
              </a:rPr>
            </a:br>
            <a:endParaRPr lang="en-US" sz="1600" b="1" dirty="0">
              <a:solidFill>
                <a:schemeClr val="tx1">
                  <a:lumMod val="75000"/>
                  <a:lumOff val="25000"/>
                </a:schemeClr>
              </a:solidFill>
              <a:effectLst>
                <a:outerShdw blurRad="38100" dist="38100" dir="2700000" algn="tl">
                  <a:srgbClr val="000000">
                    <a:alpha val="43137"/>
                  </a:srgbClr>
                </a:outerShdw>
              </a:effectLst>
            </a:endParaRPr>
          </a:p>
          <a:p>
            <a:r>
              <a:rPr lang="en-US" sz="1600" b="1" dirty="0">
                <a:solidFill>
                  <a:schemeClr val="tx1">
                    <a:lumMod val="75000"/>
                    <a:lumOff val="25000"/>
                  </a:schemeClr>
                </a:solidFill>
                <a:effectLst>
                  <a:outerShdw blurRad="38100" dist="38100" dir="2700000" algn="tl">
                    <a:srgbClr val="000000">
                      <a:alpha val="43137"/>
                    </a:srgbClr>
                  </a:outerShdw>
                </a:effectLst>
              </a:rPr>
              <a:t>3. </a:t>
            </a:r>
            <a:r>
              <a:rPr lang="en-US" sz="1600" dirty="0">
                <a:effectLst>
                  <a:outerShdw blurRad="38100" dist="38100" dir="2700000" algn="tl">
                    <a:srgbClr val="000000">
                      <a:alpha val="43137"/>
                    </a:srgbClr>
                  </a:outerShdw>
                </a:effectLst>
              </a:rPr>
              <a:t>As the fluence increases, the deformed phase volume increases.</a:t>
            </a:r>
            <a:endParaRPr lang="en-US" sz="1600" dirty="0">
              <a:solidFill>
                <a:schemeClr val="tx1">
                  <a:lumMod val="75000"/>
                  <a:lumOff val="25000"/>
                </a:schemeClr>
              </a:solidFill>
              <a:effectLst>
                <a:outerShdw blurRad="38100" dist="38100" dir="2700000" algn="tl">
                  <a:srgbClr val="000000">
                    <a:alpha val="43137"/>
                  </a:srgbClr>
                </a:outerShdw>
              </a:effectLst>
            </a:endParaRPr>
          </a:p>
        </p:txBody>
      </p:sp>
      <p:pic>
        <p:nvPicPr>
          <p:cNvPr id="4" name="Рисунок 3">
            <a:extLst>
              <a:ext uri="{FF2B5EF4-FFF2-40B4-BE49-F238E27FC236}">
                <a16:creationId xmlns:a16="http://schemas.microsoft.com/office/drawing/2014/main" id="{57394E18-72E3-F0EB-74EC-848B980FA5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74" y="728816"/>
            <a:ext cx="6122366" cy="4095496"/>
          </a:xfrm>
          <a:prstGeom prst="rect">
            <a:avLst/>
          </a:prstGeom>
          <a:noFill/>
          <a:ln>
            <a:noFill/>
          </a:ln>
        </p:spPr>
      </p:pic>
      <p:pic>
        <p:nvPicPr>
          <p:cNvPr id="5" name="Рисунок 4">
            <a:extLst>
              <a:ext uri="{FF2B5EF4-FFF2-40B4-BE49-F238E27FC236}">
                <a16:creationId xmlns:a16="http://schemas.microsoft.com/office/drawing/2014/main" id="{56AF5E29-419A-822A-5171-09B569AA3A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2140" y="803363"/>
            <a:ext cx="5683783" cy="4020949"/>
          </a:xfrm>
          <a:prstGeom prst="rect">
            <a:avLst/>
          </a:prstGeom>
        </p:spPr>
      </p:pic>
      <p:sp>
        <p:nvSpPr>
          <p:cNvPr id="3" name="AutoShape 5">
            <a:extLst>
              <a:ext uri="{FF2B5EF4-FFF2-40B4-BE49-F238E27FC236}">
                <a16:creationId xmlns:a16="http://schemas.microsoft.com/office/drawing/2014/main" id="{7D244BD8-046A-85C6-5252-408A402DAF1B}"/>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2" name="Номер слайда 7">
            <a:extLst>
              <a:ext uri="{FF2B5EF4-FFF2-40B4-BE49-F238E27FC236}">
                <a16:creationId xmlns:a16="http://schemas.microsoft.com/office/drawing/2014/main" id="{33B38180-3FCB-482E-665C-168CCF1B38CD}"/>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5</a:t>
            </a:fld>
            <a:r>
              <a:rPr lang="en-US" sz="2400" dirty="0"/>
              <a:t>|</a:t>
            </a:r>
            <a:r>
              <a:rPr lang="ru-RU" sz="2400" dirty="0"/>
              <a:t>14</a:t>
            </a:r>
          </a:p>
        </p:txBody>
      </p:sp>
    </p:spTree>
    <p:extLst>
      <p:ext uri="{BB962C8B-B14F-4D97-AF65-F5344CB8AC3E}">
        <p14:creationId xmlns:p14="http://schemas.microsoft.com/office/powerpoint/2010/main" val="223730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Группа 32">
            <a:extLst>
              <a:ext uri="{FF2B5EF4-FFF2-40B4-BE49-F238E27FC236}">
                <a16:creationId xmlns:a16="http://schemas.microsoft.com/office/drawing/2014/main" id="{94DFE466-C704-4A92-9030-710150F7AC87}"/>
              </a:ext>
            </a:extLst>
          </p:cNvPr>
          <p:cNvGrpSpPr/>
          <p:nvPr/>
        </p:nvGrpSpPr>
        <p:grpSpPr>
          <a:xfrm>
            <a:off x="12571055" y="1950930"/>
            <a:ext cx="1662883" cy="1478070"/>
            <a:chOff x="6759890" y="3673755"/>
            <a:chExt cx="4936662" cy="2431211"/>
          </a:xfrm>
        </p:grpSpPr>
        <p:grpSp>
          <p:nvGrpSpPr>
            <p:cNvPr id="29" name="Группа 28">
              <a:extLst>
                <a:ext uri="{FF2B5EF4-FFF2-40B4-BE49-F238E27FC236}">
                  <a16:creationId xmlns:a16="http://schemas.microsoft.com/office/drawing/2014/main" id="{8319A2D9-6414-410F-AED2-D662D17DEB6B}"/>
                </a:ext>
              </a:extLst>
            </p:cNvPr>
            <p:cNvGrpSpPr/>
            <p:nvPr/>
          </p:nvGrpSpPr>
          <p:grpSpPr>
            <a:xfrm>
              <a:off x="6922683" y="3673755"/>
              <a:ext cx="4773869" cy="2259834"/>
              <a:chOff x="6962016" y="3883167"/>
              <a:chExt cx="3827332" cy="1973974"/>
            </a:xfrm>
          </p:grpSpPr>
          <p:pic>
            <p:nvPicPr>
              <p:cNvPr id="23" name="Рисунок 22">
                <a:extLst>
                  <a:ext uri="{FF2B5EF4-FFF2-40B4-BE49-F238E27FC236}">
                    <a16:creationId xmlns:a16="http://schemas.microsoft.com/office/drawing/2014/main" id="{F74F0B1C-8076-4FAE-AE93-CCCB04E3AD9C}"/>
                  </a:ext>
                </a:extLst>
              </p:cNvPr>
              <p:cNvPicPr>
                <a:picLocks noChangeAspect="1"/>
              </p:cNvPicPr>
              <p:nvPr/>
            </p:nvPicPr>
            <p:blipFill>
              <a:blip r:embed="rId3"/>
              <a:stretch>
                <a:fillRect/>
              </a:stretch>
            </p:blipFill>
            <p:spPr>
              <a:xfrm>
                <a:off x="6962016" y="3883167"/>
                <a:ext cx="3812745" cy="1973974"/>
              </a:xfrm>
              <a:prstGeom prst="rect">
                <a:avLst/>
              </a:prstGeom>
            </p:spPr>
          </p:pic>
          <p:sp>
            <p:nvSpPr>
              <p:cNvPr id="62" name="TextBox 61">
                <a:extLst>
                  <a:ext uri="{FF2B5EF4-FFF2-40B4-BE49-F238E27FC236}">
                    <a16:creationId xmlns:a16="http://schemas.microsoft.com/office/drawing/2014/main" id="{3FC03362-537A-4952-9B54-4AED104BF627}"/>
                  </a:ext>
                </a:extLst>
              </p:cNvPr>
              <p:cNvSpPr txBox="1"/>
              <p:nvPr/>
            </p:nvSpPr>
            <p:spPr>
              <a:xfrm>
                <a:off x="9497191" y="4467449"/>
                <a:ext cx="129215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6</a:t>
                </a:r>
                <a:r>
                  <a:rPr lang="en-US" dirty="0">
                    <a:solidFill>
                      <a:srgbClr val="FF0000"/>
                    </a:solidFill>
                  </a:rPr>
                  <a:t> </a:t>
                </a:r>
                <a:r>
                  <a:rPr lang="en-US" dirty="0" err="1">
                    <a:solidFill>
                      <a:srgbClr val="FF0000"/>
                    </a:solidFill>
                  </a:rPr>
                  <a:t>mkm</a:t>
                </a:r>
                <a:endParaRPr lang="en-US" dirty="0">
                  <a:solidFill>
                    <a:srgbClr val="FF0000"/>
                  </a:solidFill>
                </a:endParaRPr>
              </a:p>
            </p:txBody>
          </p:sp>
        </p:grpSp>
        <p:sp>
          <p:nvSpPr>
            <p:cNvPr id="49" name="TextBox 48">
              <a:extLst>
                <a:ext uri="{FF2B5EF4-FFF2-40B4-BE49-F238E27FC236}">
                  <a16:creationId xmlns:a16="http://schemas.microsoft.com/office/drawing/2014/main" id="{3479FEA3-D086-45B6-A3A4-C63BA458A1C5}"/>
                </a:ext>
              </a:extLst>
            </p:cNvPr>
            <p:cNvSpPr txBox="1"/>
            <p:nvPr/>
          </p:nvSpPr>
          <p:spPr>
            <a:xfrm>
              <a:off x="10084833" y="3801728"/>
              <a:ext cx="1536569" cy="307777"/>
            </a:xfrm>
            <a:prstGeom prst="rect">
              <a:avLst/>
            </a:prstGeom>
            <a:noFill/>
          </p:spPr>
          <p:txBody>
            <a:bodyPr wrap="square" rtlCol="0">
              <a:spAutoFit/>
            </a:bodyPr>
            <a:lstStyle/>
            <a:p>
              <a:r>
                <a:rPr lang="en-US" sz="1400" dirty="0">
                  <a:solidFill>
                    <a:srgbClr val="FF0000"/>
                  </a:solidFill>
                </a:rPr>
                <a:t>Fit curve</a:t>
              </a:r>
            </a:p>
          </p:txBody>
        </p:sp>
        <p:sp>
          <p:nvSpPr>
            <p:cNvPr id="50" name="TextBox 49">
              <a:extLst>
                <a:ext uri="{FF2B5EF4-FFF2-40B4-BE49-F238E27FC236}">
                  <a16:creationId xmlns:a16="http://schemas.microsoft.com/office/drawing/2014/main" id="{44A42E11-5575-4567-A221-13EEDF829CD5}"/>
                </a:ext>
              </a:extLst>
            </p:cNvPr>
            <p:cNvSpPr txBox="1"/>
            <p:nvPr/>
          </p:nvSpPr>
          <p:spPr>
            <a:xfrm>
              <a:off x="10088946" y="4062491"/>
              <a:ext cx="1536571" cy="307777"/>
            </a:xfrm>
            <a:prstGeom prst="rect">
              <a:avLst/>
            </a:prstGeom>
            <a:noFill/>
          </p:spPr>
          <p:txBody>
            <a:bodyPr wrap="square" rtlCol="0">
              <a:spAutoFit/>
            </a:bodyPr>
            <a:lstStyle/>
            <a:p>
              <a:r>
                <a:rPr lang="en-US" sz="1400" dirty="0">
                  <a:solidFill>
                    <a:srgbClr val="00B050"/>
                  </a:solidFill>
                </a:rPr>
                <a:t>Initial YAG 1E12</a:t>
              </a:r>
            </a:p>
          </p:txBody>
        </p:sp>
        <p:pic>
          <p:nvPicPr>
            <p:cNvPr id="60" name="Рисунок 59">
              <a:extLst>
                <a:ext uri="{FF2B5EF4-FFF2-40B4-BE49-F238E27FC236}">
                  <a16:creationId xmlns:a16="http://schemas.microsoft.com/office/drawing/2014/main" id="{1691448A-9065-4F52-A2F1-98E2122496DC}"/>
                </a:ext>
              </a:extLst>
            </p:cNvPr>
            <p:cNvPicPr/>
            <p:nvPr/>
          </p:nvPicPr>
          <p:blipFill rotWithShape="1">
            <a:blip r:embed="rId4" cstate="print">
              <a:extLst>
                <a:ext uri="{28A0092B-C50C-407E-A947-70E740481C1C}">
                  <a14:useLocalDpi xmlns:a14="http://schemas.microsoft.com/office/drawing/2010/main" val="0"/>
                </a:ext>
              </a:extLst>
            </a:blip>
            <a:srcRect l="45676" t="92522" r="41151" b="-267"/>
            <a:stretch/>
          </p:blipFill>
          <p:spPr bwMode="auto">
            <a:xfrm>
              <a:off x="8578311" y="5798040"/>
              <a:ext cx="683491" cy="306926"/>
            </a:xfrm>
            <a:prstGeom prst="rect">
              <a:avLst/>
            </a:prstGeom>
            <a:noFill/>
            <a:ln>
              <a:noFill/>
            </a:ln>
          </p:spPr>
        </p:pic>
        <p:pic>
          <p:nvPicPr>
            <p:cNvPr id="61" name="Рисунок 60">
              <a:extLst>
                <a:ext uri="{FF2B5EF4-FFF2-40B4-BE49-F238E27FC236}">
                  <a16:creationId xmlns:a16="http://schemas.microsoft.com/office/drawing/2014/main" id="{0FE2AA18-421C-4044-9102-25AF49EEFA5A}"/>
                </a:ext>
              </a:extLst>
            </p:cNvPr>
            <p:cNvPicPr/>
            <p:nvPr/>
          </p:nvPicPr>
          <p:blipFill rotWithShape="1">
            <a:blip r:embed="rId5" cstate="print">
              <a:extLst>
                <a:ext uri="{28A0092B-C50C-407E-A947-70E740481C1C}">
                  <a14:useLocalDpi xmlns:a14="http://schemas.microsoft.com/office/drawing/2010/main" val="0"/>
                </a:ext>
              </a:extLst>
            </a:blip>
            <a:srcRect t="35826" r="95446" b="34129"/>
            <a:stretch/>
          </p:blipFill>
          <p:spPr bwMode="auto">
            <a:xfrm>
              <a:off x="6759890" y="4174628"/>
              <a:ext cx="236304" cy="1190672"/>
            </a:xfrm>
            <a:prstGeom prst="rect">
              <a:avLst/>
            </a:prstGeom>
            <a:noFill/>
            <a:ln>
              <a:noFill/>
            </a:ln>
          </p:spPr>
        </p:pic>
      </p:grpSp>
      <p:grpSp>
        <p:nvGrpSpPr>
          <p:cNvPr id="12" name="Группа 11">
            <a:extLst>
              <a:ext uri="{FF2B5EF4-FFF2-40B4-BE49-F238E27FC236}">
                <a16:creationId xmlns:a16="http://schemas.microsoft.com/office/drawing/2014/main" id="{42784695-5E3D-494B-92FC-5ED13A8AB014}"/>
              </a:ext>
            </a:extLst>
          </p:cNvPr>
          <p:cNvGrpSpPr/>
          <p:nvPr/>
        </p:nvGrpSpPr>
        <p:grpSpPr>
          <a:xfrm>
            <a:off x="12780582" y="3014272"/>
            <a:ext cx="1645091" cy="988601"/>
            <a:chOff x="6396261" y="4356373"/>
            <a:chExt cx="4445504" cy="2352418"/>
          </a:xfrm>
        </p:grpSpPr>
        <p:pic>
          <p:nvPicPr>
            <p:cNvPr id="10" name="Рисунок 9">
              <a:extLst>
                <a:ext uri="{FF2B5EF4-FFF2-40B4-BE49-F238E27FC236}">
                  <a16:creationId xmlns:a16="http://schemas.microsoft.com/office/drawing/2014/main" id="{A3669650-0C79-46F0-B8BF-BC14720ABDF2}"/>
                </a:ext>
              </a:extLst>
            </p:cNvPr>
            <p:cNvPicPr>
              <a:picLocks noChangeAspect="1"/>
            </p:cNvPicPr>
            <p:nvPr/>
          </p:nvPicPr>
          <p:blipFill>
            <a:blip r:embed="rId6"/>
            <a:stretch>
              <a:fillRect/>
            </a:stretch>
          </p:blipFill>
          <p:spPr>
            <a:xfrm>
              <a:off x="6687103" y="4356373"/>
              <a:ext cx="4123733" cy="2161814"/>
            </a:xfrm>
            <a:prstGeom prst="rect">
              <a:avLst/>
            </a:prstGeom>
          </p:spPr>
        </p:pic>
        <p:grpSp>
          <p:nvGrpSpPr>
            <p:cNvPr id="5" name="Группа 4">
              <a:extLst>
                <a:ext uri="{FF2B5EF4-FFF2-40B4-BE49-F238E27FC236}">
                  <a16:creationId xmlns:a16="http://schemas.microsoft.com/office/drawing/2014/main" id="{66ABB417-0497-4E84-9DA6-3CD65CFDEADF}"/>
                </a:ext>
              </a:extLst>
            </p:cNvPr>
            <p:cNvGrpSpPr/>
            <p:nvPr/>
          </p:nvGrpSpPr>
          <p:grpSpPr>
            <a:xfrm>
              <a:off x="6396261" y="4417154"/>
              <a:ext cx="4445504" cy="2291637"/>
              <a:chOff x="6409622" y="4417154"/>
              <a:chExt cx="4445504" cy="2291637"/>
            </a:xfrm>
          </p:grpSpPr>
          <p:sp>
            <p:nvSpPr>
              <p:cNvPr id="34" name="TextBox 33">
                <a:extLst>
                  <a:ext uri="{FF2B5EF4-FFF2-40B4-BE49-F238E27FC236}">
                    <a16:creationId xmlns:a16="http://schemas.microsoft.com/office/drawing/2014/main" id="{CF9FFD16-F0FE-448C-9432-9E8B979D1237}"/>
                  </a:ext>
                </a:extLst>
              </p:cNvPr>
              <p:cNvSpPr txBox="1"/>
              <p:nvPr/>
            </p:nvSpPr>
            <p:spPr>
              <a:xfrm>
                <a:off x="9197554" y="4417154"/>
                <a:ext cx="1657572" cy="307777"/>
              </a:xfrm>
              <a:prstGeom prst="rect">
                <a:avLst/>
              </a:prstGeom>
              <a:noFill/>
            </p:spPr>
            <p:txBody>
              <a:bodyPr wrap="square" rtlCol="0">
                <a:spAutoFit/>
              </a:bodyPr>
              <a:lstStyle/>
              <a:p>
                <a:r>
                  <a:rPr lang="en-US" sz="1400" dirty="0">
                    <a:solidFill>
                      <a:srgbClr val="0000FF"/>
                    </a:solidFill>
                  </a:rPr>
                  <a:t>Str. YAG + Mo 1E12</a:t>
                </a:r>
              </a:p>
            </p:txBody>
          </p:sp>
          <p:sp>
            <p:nvSpPr>
              <p:cNvPr id="35" name="TextBox 34">
                <a:extLst>
                  <a:ext uri="{FF2B5EF4-FFF2-40B4-BE49-F238E27FC236}">
                    <a16:creationId xmlns:a16="http://schemas.microsoft.com/office/drawing/2014/main" id="{43B459C5-E520-4CDF-A16F-34C9440B0B8E}"/>
                  </a:ext>
                </a:extLst>
              </p:cNvPr>
              <p:cNvSpPr txBox="1"/>
              <p:nvPr/>
            </p:nvSpPr>
            <p:spPr>
              <a:xfrm>
                <a:off x="9219600" y="4628302"/>
                <a:ext cx="122423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a:t>
                </a:r>
                <a:r>
                  <a:rPr lang="en-US" dirty="0">
                    <a:solidFill>
                      <a:srgbClr val="FF0000"/>
                    </a:solidFill>
                  </a:rPr>
                  <a:t>5 </a:t>
                </a:r>
                <a:r>
                  <a:rPr lang="en-US" dirty="0" err="1">
                    <a:solidFill>
                      <a:srgbClr val="FF0000"/>
                    </a:solidFill>
                  </a:rPr>
                  <a:t>mkm</a:t>
                </a:r>
                <a:endParaRPr lang="en-US" dirty="0">
                  <a:solidFill>
                    <a:srgbClr val="FF0000"/>
                  </a:solidFill>
                </a:endParaRPr>
              </a:p>
            </p:txBody>
          </p:sp>
          <p:pic>
            <p:nvPicPr>
              <p:cNvPr id="36" name="Рисунок 35">
                <a:extLst>
                  <a:ext uri="{FF2B5EF4-FFF2-40B4-BE49-F238E27FC236}">
                    <a16:creationId xmlns:a16="http://schemas.microsoft.com/office/drawing/2014/main" id="{CBB7235E-2CB3-4EDA-ACEF-2E6DA0073D07}"/>
                  </a:ext>
                </a:extLst>
              </p:cNvPr>
              <p:cNvPicPr/>
              <p:nvPr/>
            </p:nvPicPr>
            <p:blipFill rotWithShape="1">
              <a:blip r:embed="rId7" cstate="print">
                <a:extLst>
                  <a:ext uri="{28A0092B-C50C-407E-A947-70E740481C1C}">
                    <a14:useLocalDpi xmlns:a14="http://schemas.microsoft.com/office/drawing/2010/main" val="0"/>
                  </a:ext>
                </a:extLst>
              </a:blip>
              <a:srcRect l="45676" t="92522" r="41151" b="-267"/>
              <a:stretch/>
            </p:blipFill>
            <p:spPr bwMode="auto">
              <a:xfrm>
                <a:off x="8397769" y="6373191"/>
                <a:ext cx="805168" cy="335600"/>
              </a:xfrm>
              <a:prstGeom prst="rect">
                <a:avLst/>
              </a:prstGeom>
              <a:noFill/>
              <a:ln>
                <a:noFill/>
              </a:ln>
            </p:spPr>
          </p:pic>
          <p:pic>
            <p:nvPicPr>
              <p:cNvPr id="37" name="Рисунок 36">
                <a:extLst>
                  <a:ext uri="{FF2B5EF4-FFF2-40B4-BE49-F238E27FC236}">
                    <a16:creationId xmlns:a16="http://schemas.microsoft.com/office/drawing/2014/main" id="{9FC4A42A-AFFA-42C2-8C34-E94267FDF734}"/>
                  </a:ext>
                </a:extLst>
              </p:cNvPr>
              <p:cNvPicPr/>
              <p:nvPr/>
            </p:nvPicPr>
            <p:blipFill rotWithShape="1">
              <a:blip r:embed="rId8" cstate="print">
                <a:extLst>
                  <a:ext uri="{28A0092B-C50C-407E-A947-70E740481C1C}">
                    <a14:useLocalDpi xmlns:a14="http://schemas.microsoft.com/office/drawing/2010/main" val="0"/>
                  </a:ext>
                </a:extLst>
              </a:blip>
              <a:srcRect t="35826" r="95446" b="34129"/>
              <a:stretch/>
            </p:blipFill>
            <p:spPr bwMode="auto">
              <a:xfrm>
                <a:off x="6409622" y="4724931"/>
                <a:ext cx="302569" cy="1301908"/>
              </a:xfrm>
              <a:prstGeom prst="rect">
                <a:avLst/>
              </a:prstGeom>
              <a:noFill/>
              <a:ln>
                <a:noFill/>
              </a:ln>
            </p:spPr>
          </p:pic>
        </p:grpSp>
      </p:grpSp>
      <p:grpSp>
        <p:nvGrpSpPr>
          <p:cNvPr id="41" name="Группа 40">
            <a:extLst>
              <a:ext uri="{FF2B5EF4-FFF2-40B4-BE49-F238E27FC236}">
                <a16:creationId xmlns:a16="http://schemas.microsoft.com/office/drawing/2014/main" id="{4C25B352-D67B-421E-A2C6-C73382B50BFD}"/>
              </a:ext>
            </a:extLst>
          </p:cNvPr>
          <p:cNvGrpSpPr/>
          <p:nvPr/>
        </p:nvGrpSpPr>
        <p:grpSpPr>
          <a:xfrm>
            <a:off x="12422748" y="132907"/>
            <a:ext cx="3768368" cy="1572265"/>
            <a:chOff x="7824495" y="5120644"/>
            <a:chExt cx="2872845" cy="1137356"/>
          </a:xfrm>
        </p:grpSpPr>
        <p:grpSp>
          <p:nvGrpSpPr>
            <p:cNvPr id="43" name="Группа 42">
              <a:extLst>
                <a:ext uri="{FF2B5EF4-FFF2-40B4-BE49-F238E27FC236}">
                  <a16:creationId xmlns:a16="http://schemas.microsoft.com/office/drawing/2014/main" id="{ED671BA5-0FDB-4B61-95FB-1EEF11262A9A}"/>
                </a:ext>
              </a:extLst>
            </p:cNvPr>
            <p:cNvGrpSpPr/>
            <p:nvPr/>
          </p:nvGrpSpPr>
          <p:grpSpPr>
            <a:xfrm>
              <a:off x="7824495" y="5120644"/>
              <a:ext cx="2412336" cy="1137356"/>
              <a:chOff x="8033915" y="4809969"/>
              <a:chExt cx="2412336" cy="1137356"/>
            </a:xfrm>
          </p:grpSpPr>
          <p:grpSp>
            <p:nvGrpSpPr>
              <p:cNvPr id="51" name="Группа 50">
                <a:extLst>
                  <a:ext uri="{FF2B5EF4-FFF2-40B4-BE49-F238E27FC236}">
                    <a16:creationId xmlns:a16="http://schemas.microsoft.com/office/drawing/2014/main" id="{7A5B0CF5-86D7-4950-9A2C-EBABA1EDB54E}"/>
                  </a:ext>
                </a:extLst>
              </p:cNvPr>
              <p:cNvGrpSpPr/>
              <p:nvPr/>
            </p:nvGrpSpPr>
            <p:grpSpPr>
              <a:xfrm>
                <a:off x="8033915" y="4809969"/>
                <a:ext cx="2412336" cy="1137356"/>
                <a:chOff x="8362433" y="2403494"/>
                <a:chExt cx="2412336" cy="1137356"/>
              </a:xfrm>
            </p:grpSpPr>
            <p:grpSp>
              <p:nvGrpSpPr>
                <p:cNvPr id="57" name="Группа 56">
                  <a:extLst>
                    <a:ext uri="{FF2B5EF4-FFF2-40B4-BE49-F238E27FC236}">
                      <a16:creationId xmlns:a16="http://schemas.microsoft.com/office/drawing/2014/main" id="{325EAA83-E63B-47EB-9998-A1A811ED0C38}"/>
                    </a:ext>
                  </a:extLst>
                </p:cNvPr>
                <p:cNvGrpSpPr/>
                <p:nvPr/>
              </p:nvGrpSpPr>
              <p:grpSpPr>
                <a:xfrm>
                  <a:off x="8362433" y="2403494"/>
                  <a:ext cx="2412336" cy="1137356"/>
                  <a:chOff x="5058846" y="43844"/>
                  <a:chExt cx="2412336" cy="1137356"/>
                </a:xfrm>
              </p:grpSpPr>
              <p:grpSp>
                <p:nvGrpSpPr>
                  <p:cNvPr id="59" name="Группа 58">
                    <a:extLst>
                      <a:ext uri="{FF2B5EF4-FFF2-40B4-BE49-F238E27FC236}">
                        <a16:creationId xmlns:a16="http://schemas.microsoft.com/office/drawing/2014/main" id="{7B6F8532-84F7-4E9B-8409-259BF2BD4547}"/>
                      </a:ext>
                    </a:extLst>
                  </p:cNvPr>
                  <p:cNvGrpSpPr/>
                  <p:nvPr/>
                </p:nvGrpSpPr>
                <p:grpSpPr>
                  <a:xfrm rot="5400000">
                    <a:off x="6139611" y="-150371"/>
                    <a:ext cx="928694" cy="1734448"/>
                    <a:chOff x="7054162" y="4758427"/>
                    <a:chExt cx="928694" cy="1734448"/>
                  </a:xfrm>
                </p:grpSpPr>
                <p:sp>
                  <p:nvSpPr>
                    <p:cNvPr id="68" name="Блок-схема: магнитный диск 67">
                      <a:extLst>
                        <a:ext uri="{FF2B5EF4-FFF2-40B4-BE49-F238E27FC236}">
                          <a16:creationId xmlns:a16="http://schemas.microsoft.com/office/drawing/2014/main" id="{33B49588-EAC5-4BBE-8E16-278BE72E95AB}"/>
                        </a:ext>
                      </a:extLst>
                    </p:cNvPr>
                    <p:cNvSpPr/>
                    <p:nvPr/>
                  </p:nvSpPr>
                  <p:spPr>
                    <a:xfrm rot="16200000">
                      <a:off x="6651287" y="5161307"/>
                      <a:ext cx="1734445" cy="9286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Блок-схема: магнитный диск 71">
                      <a:extLst>
                        <a:ext uri="{FF2B5EF4-FFF2-40B4-BE49-F238E27FC236}">
                          <a16:creationId xmlns:a16="http://schemas.microsoft.com/office/drawing/2014/main" id="{AFF55B06-C568-4F3E-BD26-47A61638C730}"/>
                        </a:ext>
                      </a:extLst>
                    </p:cNvPr>
                    <p:cNvSpPr/>
                    <p:nvPr/>
                  </p:nvSpPr>
                  <p:spPr>
                    <a:xfrm rot="16200000">
                      <a:off x="6412010" y="5400579"/>
                      <a:ext cx="1734445" cy="450141"/>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sp>
                <p:nvSpPr>
                  <p:cNvPr id="63" name="TextBox 62">
                    <a:extLst>
                      <a:ext uri="{FF2B5EF4-FFF2-40B4-BE49-F238E27FC236}">
                        <a16:creationId xmlns:a16="http://schemas.microsoft.com/office/drawing/2014/main" id="{22E6CC95-B91C-4C8D-9506-CCCD9107F06A}"/>
                      </a:ext>
                    </a:extLst>
                  </p:cNvPr>
                  <p:cNvSpPr txBox="1"/>
                  <p:nvPr/>
                </p:nvSpPr>
                <p:spPr>
                  <a:xfrm>
                    <a:off x="5058846" y="327159"/>
                    <a:ext cx="592485" cy="369332"/>
                  </a:xfrm>
                  <a:prstGeom prst="rect">
                    <a:avLst/>
                  </a:prstGeom>
                  <a:noFill/>
                </p:spPr>
                <p:txBody>
                  <a:bodyPr wrap="square">
                    <a:spAutoFit/>
                  </a:bodyPr>
                  <a:lstStyle/>
                  <a:p>
                    <a:r>
                      <a:rPr lang="en-US" dirty="0"/>
                      <a:t>t </a:t>
                    </a:r>
                    <a:r>
                      <a:rPr lang="x-none" dirty="0"/>
                      <a:t>= </a:t>
                    </a:r>
                    <a:r>
                      <a:rPr lang="en-US" dirty="0"/>
                      <a:t>?</a:t>
                    </a:r>
                  </a:p>
                </p:txBody>
              </p:sp>
              <p:sp>
                <p:nvSpPr>
                  <p:cNvPr id="64" name="TextBox 63">
                    <a:extLst>
                      <a:ext uri="{FF2B5EF4-FFF2-40B4-BE49-F238E27FC236}">
                        <a16:creationId xmlns:a16="http://schemas.microsoft.com/office/drawing/2014/main" id="{016DAC88-B4B4-4FC8-8077-D0815795BA5E}"/>
                      </a:ext>
                    </a:extLst>
                  </p:cNvPr>
                  <p:cNvSpPr txBox="1"/>
                  <p:nvPr/>
                </p:nvSpPr>
                <p:spPr>
                  <a:xfrm>
                    <a:off x="6273494" y="429635"/>
                    <a:ext cx="746831" cy="222642"/>
                  </a:xfrm>
                  <a:prstGeom prst="rect">
                    <a:avLst/>
                  </a:prstGeom>
                  <a:noFill/>
                </p:spPr>
                <p:txBody>
                  <a:bodyPr wrap="square">
                    <a:spAutoFit/>
                  </a:bodyPr>
                  <a:lstStyle/>
                  <a:p>
                    <a:r>
                      <a:rPr lang="x-none" sz="1400" dirty="0" err="1"/>
                      <a:t>Деф</a:t>
                    </a:r>
                    <a:r>
                      <a:rPr lang="x-none" sz="1400" dirty="0"/>
                      <a:t>. </a:t>
                    </a:r>
                    <a:r>
                      <a:rPr lang="en-US" sz="1400" dirty="0"/>
                      <a:t>YAG</a:t>
                    </a:r>
                  </a:p>
                </p:txBody>
              </p:sp>
              <p:sp>
                <p:nvSpPr>
                  <p:cNvPr id="65" name="TextBox 64">
                    <a:extLst>
                      <a:ext uri="{FF2B5EF4-FFF2-40B4-BE49-F238E27FC236}">
                        <a16:creationId xmlns:a16="http://schemas.microsoft.com/office/drawing/2014/main" id="{D7373D0B-8954-4A71-9D85-4B86CFE553B5}"/>
                      </a:ext>
                    </a:extLst>
                  </p:cNvPr>
                  <p:cNvSpPr txBox="1"/>
                  <p:nvPr/>
                </p:nvSpPr>
                <p:spPr>
                  <a:xfrm>
                    <a:off x="6081104" y="824237"/>
                    <a:ext cx="1168403" cy="222642"/>
                  </a:xfrm>
                  <a:prstGeom prst="rect">
                    <a:avLst/>
                  </a:prstGeom>
                  <a:noFill/>
                </p:spPr>
                <p:txBody>
                  <a:bodyPr wrap="square">
                    <a:spAutoFit/>
                  </a:bodyPr>
                  <a:lstStyle/>
                  <a:p>
                    <a:r>
                      <a:rPr lang="x-none" sz="1400" dirty="0"/>
                      <a:t>Исходный </a:t>
                    </a:r>
                    <a:r>
                      <a:rPr lang="en-US" sz="1400" dirty="0"/>
                      <a:t>YAG</a:t>
                    </a:r>
                  </a:p>
                </p:txBody>
              </p:sp>
              <p:sp>
                <p:nvSpPr>
                  <p:cNvPr id="66" name="TextBox 65">
                    <a:extLst>
                      <a:ext uri="{FF2B5EF4-FFF2-40B4-BE49-F238E27FC236}">
                        <a16:creationId xmlns:a16="http://schemas.microsoft.com/office/drawing/2014/main" id="{125EB4A2-4A82-474D-962E-62C5E9B92543}"/>
                      </a:ext>
                    </a:extLst>
                  </p:cNvPr>
                  <p:cNvSpPr txBox="1"/>
                  <p:nvPr/>
                </p:nvSpPr>
                <p:spPr>
                  <a:xfrm>
                    <a:off x="6063467" y="43844"/>
                    <a:ext cx="1129671" cy="222642"/>
                  </a:xfrm>
                  <a:prstGeom prst="rect">
                    <a:avLst/>
                  </a:prstGeom>
                  <a:noFill/>
                </p:spPr>
                <p:txBody>
                  <a:bodyPr wrap="square">
                    <a:spAutoFit/>
                  </a:bodyPr>
                  <a:lstStyle/>
                  <a:p>
                    <a:r>
                      <a:rPr lang="x-none" sz="1400" dirty="0"/>
                      <a:t>Аморфная фаза</a:t>
                    </a:r>
                    <a:endParaRPr lang="en-US" sz="1400" dirty="0"/>
                  </a:p>
                </p:txBody>
              </p:sp>
            </p:grpSp>
            <p:sp>
              <p:nvSpPr>
                <p:cNvPr id="58" name="Блок-схема: магнитный диск 57">
                  <a:extLst>
                    <a:ext uri="{FF2B5EF4-FFF2-40B4-BE49-F238E27FC236}">
                      <a16:creationId xmlns:a16="http://schemas.microsoft.com/office/drawing/2014/main" id="{D0E4E23C-5452-4D89-88A5-1B1BF520C857}"/>
                    </a:ext>
                  </a:extLst>
                </p:cNvPr>
                <p:cNvSpPr/>
                <p:nvPr/>
              </p:nvSpPr>
              <p:spPr>
                <a:xfrm>
                  <a:off x="9040316" y="2612156"/>
                  <a:ext cx="1734445" cy="156014"/>
                </a:xfrm>
                <a:prstGeom prst="flowChartMagneticDisk">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cxnSp>
            <p:nvCxnSpPr>
              <p:cNvPr id="52" name="Прямая соединительная линия 51">
                <a:extLst>
                  <a:ext uri="{FF2B5EF4-FFF2-40B4-BE49-F238E27FC236}">
                    <a16:creationId xmlns:a16="http://schemas.microsoft.com/office/drawing/2014/main" id="{078EAC8D-3F7E-4DBA-94BB-AF5CCDEC2339}"/>
                  </a:ext>
                </a:extLst>
              </p:cNvPr>
              <p:cNvCxnSpPr>
                <a:cxnSpLocks/>
              </p:cNvCxnSpPr>
              <p:nvPr/>
            </p:nvCxnSpPr>
            <p:spPr>
              <a:xfrm>
                <a:off x="8500088" y="5038499"/>
                <a:ext cx="0" cy="378542"/>
              </a:xfrm>
              <a:prstGeom prst="line">
                <a:avLst/>
              </a:prstGeom>
              <a:ln w="28575"/>
            </p:spPr>
            <p:style>
              <a:lnRef idx="3">
                <a:schemeClr val="dk1"/>
              </a:lnRef>
              <a:fillRef idx="0">
                <a:schemeClr val="dk1"/>
              </a:fillRef>
              <a:effectRef idx="2">
                <a:schemeClr val="dk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229B84A2-6442-429B-8C9E-0E0B747A2E24}"/>
                  </a:ext>
                </a:extLst>
              </p:cNvPr>
              <p:cNvCxnSpPr>
                <a:cxnSpLocks/>
              </p:cNvCxnSpPr>
              <p:nvPr/>
            </p:nvCxnSpPr>
            <p:spPr>
              <a:xfrm>
                <a:off x="8500088" y="5038499"/>
                <a:ext cx="1905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C3D9FBD4-E4D4-4963-812F-EF39EC6B0635}"/>
                  </a:ext>
                </a:extLst>
              </p:cNvPr>
              <p:cNvCxnSpPr>
                <a:cxnSpLocks/>
              </p:cNvCxnSpPr>
              <p:nvPr/>
            </p:nvCxnSpPr>
            <p:spPr>
              <a:xfrm>
                <a:off x="8500088" y="5408190"/>
                <a:ext cx="190500"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45" name="TextBox 44">
              <a:extLst>
                <a:ext uri="{FF2B5EF4-FFF2-40B4-BE49-F238E27FC236}">
                  <a16:creationId xmlns:a16="http://schemas.microsoft.com/office/drawing/2014/main" id="{C44F2028-9049-4997-86DF-EFE8F127DF2E}"/>
                </a:ext>
              </a:extLst>
            </p:cNvPr>
            <p:cNvSpPr txBox="1"/>
            <p:nvPr/>
          </p:nvSpPr>
          <p:spPr>
            <a:xfrm>
              <a:off x="10230225" y="5262724"/>
              <a:ext cx="450858" cy="369332"/>
            </a:xfrm>
            <a:prstGeom prst="rect">
              <a:avLst/>
            </a:prstGeom>
            <a:noFill/>
          </p:spPr>
          <p:txBody>
            <a:bodyPr wrap="square">
              <a:spAutoFit/>
            </a:bodyPr>
            <a:lstStyle/>
            <a:p>
              <a:r>
                <a:rPr lang="en-US" dirty="0">
                  <a:solidFill>
                    <a:srgbClr val="C00000"/>
                  </a:solidFill>
                </a:rPr>
                <a:t>t1</a:t>
              </a:r>
            </a:p>
          </p:txBody>
        </p:sp>
        <p:sp>
          <p:nvSpPr>
            <p:cNvPr id="48" name="TextBox 47">
              <a:extLst>
                <a:ext uri="{FF2B5EF4-FFF2-40B4-BE49-F238E27FC236}">
                  <a16:creationId xmlns:a16="http://schemas.microsoft.com/office/drawing/2014/main" id="{75C3DA90-C2BC-44C0-BB75-5C423EA9DE28}"/>
                </a:ext>
              </a:extLst>
            </p:cNvPr>
            <p:cNvSpPr txBox="1"/>
            <p:nvPr/>
          </p:nvSpPr>
          <p:spPr>
            <a:xfrm>
              <a:off x="10246482" y="5487067"/>
              <a:ext cx="450858" cy="369332"/>
            </a:xfrm>
            <a:prstGeom prst="rect">
              <a:avLst/>
            </a:prstGeom>
            <a:noFill/>
          </p:spPr>
          <p:txBody>
            <a:bodyPr wrap="square">
              <a:spAutoFit/>
            </a:bodyPr>
            <a:lstStyle/>
            <a:p>
              <a:r>
                <a:rPr lang="en-US" dirty="0">
                  <a:solidFill>
                    <a:schemeClr val="accent4"/>
                  </a:solidFill>
                </a:rPr>
                <a:t>t2</a:t>
              </a:r>
            </a:p>
          </p:txBody>
        </p:sp>
      </p:grpSp>
      <p:grpSp>
        <p:nvGrpSpPr>
          <p:cNvPr id="18" name="Группа 17">
            <a:extLst>
              <a:ext uri="{FF2B5EF4-FFF2-40B4-BE49-F238E27FC236}">
                <a16:creationId xmlns:a16="http://schemas.microsoft.com/office/drawing/2014/main" id="{06D40FDE-F16B-467D-A834-A16AB928C523}"/>
              </a:ext>
            </a:extLst>
          </p:cNvPr>
          <p:cNvGrpSpPr/>
          <p:nvPr/>
        </p:nvGrpSpPr>
        <p:grpSpPr>
          <a:xfrm>
            <a:off x="12307260" y="4299902"/>
            <a:ext cx="4702879" cy="2808200"/>
            <a:chOff x="5889032" y="4161679"/>
            <a:chExt cx="4246941" cy="2351957"/>
          </a:xfrm>
        </p:grpSpPr>
        <p:grpSp>
          <p:nvGrpSpPr>
            <p:cNvPr id="15" name="Группа 14">
              <a:extLst>
                <a:ext uri="{FF2B5EF4-FFF2-40B4-BE49-F238E27FC236}">
                  <a16:creationId xmlns:a16="http://schemas.microsoft.com/office/drawing/2014/main" id="{09A485C4-AB3D-4D72-A69E-ED27ECCD5ABD}"/>
                </a:ext>
              </a:extLst>
            </p:cNvPr>
            <p:cNvGrpSpPr/>
            <p:nvPr/>
          </p:nvGrpSpPr>
          <p:grpSpPr>
            <a:xfrm>
              <a:off x="5889032" y="4161679"/>
              <a:ext cx="4246941" cy="2351957"/>
              <a:chOff x="7865980" y="4223523"/>
              <a:chExt cx="4246941" cy="2351957"/>
            </a:xfrm>
          </p:grpSpPr>
          <p:pic>
            <p:nvPicPr>
              <p:cNvPr id="11" name="Рисунок 10">
                <a:extLst>
                  <a:ext uri="{FF2B5EF4-FFF2-40B4-BE49-F238E27FC236}">
                    <a16:creationId xmlns:a16="http://schemas.microsoft.com/office/drawing/2014/main" id="{B1BA0356-9FB6-4321-9CE7-C06F97B31BAC}"/>
                  </a:ext>
                </a:extLst>
              </p:cNvPr>
              <p:cNvPicPr>
                <a:picLocks noChangeAspect="1"/>
              </p:cNvPicPr>
              <p:nvPr/>
            </p:nvPicPr>
            <p:blipFill>
              <a:blip r:embed="rId9"/>
              <a:stretch>
                <a:fillRect/>
              </a:stretch>
            </p:blipFill>
            <p:spPr>
              <a:xfrm>
                <a:off x="8159024" y="4223523"/>
                <a:ext cx="3953897" cy="2124149"/>
              </a:xfrm>
              <a:prstGeom prst="rect">
                <a:avLst/>
              </a:prstGeom>
            </p:spPr>
          </p:pic>
          <p:pic>
            <p:nvPicPr>
              <p:cNvPr id="75" name="Рисунок 74">
                <a:extLst>
                  <a:ext uri="{FF2B5EF4-FFF2-40B4-BE49-F238E27FC236}">
                    <a16:creationId xmlns:a16="http://schemas.microsoft.com/office/drawing/2014/main" id="{CADB90F9-AEE0-4393-813C-32A45F47EA30}"/>
                  </a:ext>
                </a:extLst>
              </p:cNvPr>
              <p:cNvPicPr/>
              <p:nvPr/>
            </p:nvPicPr>
            <p:blipFill rotWithShape="1">
              <a:blip r:embed="rId10" cstate="print">
                <a:extLst>
                  <a:ext uri="{28A0092B-C50C-407E-A947-70E740481C1C}">
                    <a14:useLocalDpi xmlns:a14="http://schemas.microsoft.com/office/drawing/2010/main" val="0"/>
                  </a:ext>
                </a:extLst>
              </a:blip>
              <a:srcRect l="45676" t="92522" r="41151" b="-267"/>
              <a:stretch/>
            </p:blipFill>
            <p:spPr bwMode="auto">
              <a:xfrm>
                <a:off x="9654587" y="6239880"/>
                <a:ext cx="805168" cy="335600"/>
              </a:xfrm>
              <a:prstGeom prst="rect">
                <a:avLst/>
              </a:prstGeom>
              <a:noFill/>
              <a:ln>
                <a:noFill/>
              </a:ln>
            </p:spPr>
          </p:pic>
          <p:pic>
            <p:nvPicPr>
              <p:cNvPr id="76" name="Рисунок 75">
                <a:extLst>
                  <a:ext uri="{FF2B5EF4-FFF2-40B4-BE49-F238E27FC236}">
                    <a16:creationId xmlns:a16="http://schemas.microsoft.com/office/drawing/2014/main" id="{25B3016D-AB78-4A91-8F2D-801BDEEE2526}"/>
                  </a:ext>
                </a:extLst>
              </p:cNvPr>
              <p:cNvPicPr/>
              <p:nvPr/>
            </p:nvPicPr>
            <p:blipFill rotWithShape="1">
              <a:blip r:embed="rId10" cstate="print">
                <a:extLst>
                  <a:ext uri="{28A0092B-C50C-407E-A947-70E740481C1C}">
                    <a14:useLocalDpi xmlns:a14="http://schemas.microsoft.com/office/drawing/2010/main" val="0"/>
                  </a:ext>
                </a:extLst>
              </a:blip>
              <a:srcRect t="35826" r="95446" b="34129"/>
              <a:stretch/>
            </p:blipFill>
            <p:spPr bwMode="auto">
              <a:xfrm>
                <a:off x="7865980" y="4517461"/>
                <a:ext cx="302569" cy="1301908"/>
              </a:xfrm>
              <a:prstGeom prst="rect">
                <a:avLst/>
              </a:prstGeom>
              <a:noFill/>
              <a:ln>
                <a:noFill/>
              </a:ln>
            </p:spPr>
          </p:pic>
        </p:grpSp>
        <p:sp>
          <p:nvSpPr>
            <p:cNvPr id="70" name="TextBox 69">
              <a:extLst>
                <a:ext uri="{FF2B5EF4-FFF2-40B4-BE49-F238E27FC236}">
                  <a16:creationId xmlns:a16="http://schemas.microsoft.com/office/drawing/2014/main" id="{000CCE09-B61F-4CB1-8153-26626FA1846B}"/>
                </a:ext>
              </a:extLst>
            </p:cNvPr>
            <p:cNvSpPr txBox="1"/>
            <p:nvPr/>
          </p:nvSpPr>
          <p:spPr>
            <a:xfrm>
              <a:off x="8842366" y="4221999"/>
              <a:ext cx="1224237" cy="307777"/>
            </a:xfrm>
            <a:prstGeom prst="rect">
              <a:avLst/>
            </a:prstGeom>
            <a:noFill/>
          </p:spPr>
          <p:txBody>
            <a:bodyPr wrap="square" rtlCol="0">
              <a:spAutoFit/>
            </a:bodyPr>
            <a:lstStyle/>
            <a:p>
              <a:r>
                <a:rPr lang="en-US" sz="1400" dirty="0">
                  <a:solidFill>
                    <a:srgbClr val="0000FF"/>
                  </a:solidFill>
                </a:rPr>
                <a:t>Str. YAG 1E12</a:t>
              </a:r>
            </a:p>
          </p:txBody>
        </p:sp>
        <p:sp>
          <p:nvSpPr>
            <p:cNvPr id="40" name="TextBox 39">
              <a:extLst>
                <a:ext uri="{FF2B5EF4-FFF2-40B4-BE49-F238E27FC236}">
                  <a16:creationId xmlns:a16="http://schemas.microsoft.com/office/drawing/2014/main" id="{F69881E2-EDB5-44B1-B651-05F85F7A6FDD}"/>
                </a:ext>
              </a:extLst>
            </p:cNvPr>
            <p:cNvSpPr txBox="1"/>
            <p:nvPr/>
          </p:nvSpPr>
          <p:spPr>
            <a:xfrm>
              <a:off x="8842366" y="4424057"/>
              <a:ext cx="1224237" cy="403836"/>
            </a:xfrm>
            <a:prstGeom prst="rect">
              <a:avLst/>
            </a:prstGeom>
            <a:noFill/>
          </p:spPr>
          <p:txBody>
            <a:bodyPr wrap="square">
              <a:spAutoFit/>
            </a:bodyPr>
            <a:lstStyle/>
            <a:p>
              <a:r>
                <a:rPr lang="en-US" dirty="0">
                  <a:solidFill>
                    <a:srgbClr val="FF0000"/>
                  </a:solidFill>
                </a:rPr>
                <a:t>t </a:t>
              </a:r>
              <a:r>
                <a:rPr lang="x-none" dirty="0">
                  <a:solidFill>
                    <a:srgbClr val="FF0000"/>
                  </a:solidFill>
                </a:rPr>
                <a:t>= 6</a:t>
              </a:r>
              <a:r>
                <a:rPr lang="en-US" dirty="0">
                  <a:solidFill>
                    <a:srgbClr val="FF0000"/>
                  </a:solidFill>
                </a:rPr>
                <a:t> </a:t>
              </a:r>
              <a:r>
                <a:rPr lang="en-US" dirty="0" err="1">
                  <a:solidFill>
                    <a:srgbClr val="FF0000"/>
                  </a:solidFill>
                </a:rPr>
                <a:t>mkm</a:t>
              </a:r>
              <a:endParaRPr lang="en-US" dirty="0">
                <a:solidFill>
                  <a:srgbClr val="FF0000"/>
                </a:solidFill>
              </a:endParaRPr>
            </a:p>
          </p:txBody>
        </p:sp>
        <p:sp>
          <p:nvSpPr>
            <p:cNvPr id="73" name="TextBox 72">
              <a:extLst>
                <a:ext uri="{FF2B5EF4-FFF2-40B4-BE49-F238E27FC236}">
                  <a16:creationId xmlns:a16="http://schemas.microsoft.com/office/drawing/2014/main" id="{20595CFC-D301-4CB0-A81F-CB02CA097677}"/>
                </a:ext>
              </a:extLst>
            </p:cNvPr>
            <p:cNvSpPr txBox="1"/>
            <p:nvPr/>
          </p:nvSpPr>
          <p:spPr>
            <a:xfrm>
              <a:off x="8842366" y="4643227"/>
              <a:ext cx="1131682" cy="369332"/>
            </a:xfrm>
            <a:prstGeom prst="rect">
              <a:avLst/>
            </a:prstGeom>
            <a:noFill/>
          </p:spPr>
          <p:txBody>
            <a:bodyPr wrap="square">
              <a:spAutoFit/>
            </a:bodyPr>
            <a:lstStyle/>
            <a:p>
              <a:r>
                <a:rPr lang="en-US" dirty="0">
                  <a:solidFill>
                    <a:schemeClr val="bg1">
                      <a:lumMod val="50000"/>
                    </a:schemeClr>
                  </a:solidFill>
                </a:rPr>
                <a:t>t </a:t>
              </a:r>
              <a:r>
                <a:rPr lang="x-none" dirty="0">
                  <a:solidFill>
                    <a:schemeClr val="bg1">
                      <a:lumMod val="50000"/>
                    </a:schemeClr>
                  </a:solidFill>
                </a:rPr>
                <a:t>= </a:t>
              </a:r>
              <a:r>
                <a:rPr lang="en-US" dirty="0">
                  <a:solidFill>
                    <a:schemeClr val="bg1">
                      <a:lumMod val="50000"/>
                    </a:schemeClr>
                  </a:solidFill>
                </a:rPr>
                <a:t>2 </a:t>
              </a:r>
              <a:r>
                <a:rPr lang="en-US" dirty="0" err="1">
                  <a:solidFill>
                    <a:schemeClr val="bg1">
                      <a:lumMod val="50000"/>
                    </a:schemeClr>
                  </a:solidFill>
                </a:rPr>
                <a:t>mkm</a:t>
              </a:r>
              <a:endParaRPr lang="en-US" dirty="0">
                <a:solidFill>
                  <a:schemeClr val="bg1">
                    <a:lumMod val="50000"/>
                  </a:schemeClr>
                </a:solidFill>
              </a:endParaRPr>
            </a:p>
          </p:txBody>
        </p:sp>
        <p:sp>
          <p:nvSpPr>
            <p:cNvPr id="74" name="TextBox 73">
              <a:extLst>
                <a:ext uri="{FF2B5EF4-FFF2-40B4-BE49-F238E27FC236}">
                  <a16:creationId xmlns:a16="http://schemas.microsoft.com/office/drawing/2014/main" id="{901BCAAE-33E7-4015-B41F-F5E83DAC9D2F}"/>
                </a:ext>
              </a:extLst>
            </p:cNvPr>
            <p:cNvSpPr txBox="1"/>
            <p:nvPr/>
          </p:nvSpPr>
          <p:spPr>
            <a:xfrm>
              <a:off x="8842366" y="4890284"/>
              <a:ext cx="1293607" cy="369332"/>
            </a:xfrm>
            <a:prstGeom prst="rect">
              <a:avLst/>
            </a:prstGeom>
            <a:noFill/>
          </p:spPr>
          <p:txBody>
            <a:bodyPr wrap="square">
              <a:spAutoFit/>
            </a:bodyPr>
            <a:lstStyle/>
            <a:p>
              <a:r>
                <a:rPr lang="en-US" dirty="0">
                  <a:solidFill>
                    <a:schemeClr val="bg2">
                      <a:lumMod val="25000"/>
                    </a:schemeClr>
                  </a:solidFill>
                </a:rPr>
                <a:t>t </a:t>
              </a:r>
              <a:r>
                <a:rPr lang="x-none" dirty="0">
                  <a:solidFill>
                    <a:schemeClr val="bg2">
                      <a:lumMod val="25000"/>
                    </a:schemeClr>
                  </a:solidFill>
                </a:rPr>
                <a:t>= </a:t>
              </a:r>
              <a:r>
                <a:rPr lang="en-US" dirty="0">
                  <a:solidFill>
                    <a:schemeClr val="bg2">
                      <a:lumMod val="25000"/>
                    </a:schemeClr>
                  </a:solidFill>
                </a:rPr>
                <a:t>10 </a:t>
              </a:r>
              <a:r>
                <a:rPr lang="en-US" dirty="0" err="1">
                  <a:solidFill>
                    <a:schemeClr val="bg2">
                      <a:lumMod val="25000"/>
                    </a:schemeClr>
                  </a:solidFill>
                </a:rPr>
                <a:t>mkm</a:t>
              </a:r>
              <a:endParaRPr lang="en-US" dirty="0">
                <a:solidFill>
                  <a:schemeClr val="bg2">
                    <a:lumMod val="25000"/>
                  </a:schemeClr>
                </a:solidFill>
              </a:endParaRPr>
            </a:p>
          </p:txBody>
        </p:sp>
      </p:grpSp>
      <p:sp>
        <p:nvSpPr>
          <p:cNvPr id="80" name="Подзаголовок 2">
            <a:extLst>
              <a:ext uri="{FF2B5EF4-FFF2-40B4-BE49-F238E27FC236}">
                <a16:creationId xmlns:a16="http://schemas.microsoft.com/office/drawing/2014/main" id="{250163D3-7748-4B27-88B6-53E13B0A8CE7}"/>
              </a:ext>
            </a:extLst>
          </p:cNvPr>
          <p:cNvSpPr txBox="1">
            <a:spLocks/>
          </p:cNvSpPr>
          <p:nvPr/>
        </p:nvSpPr>
        <p:spPr>
          <a:xfrm>
            <a:off x="601682" y="65558"/>
            <a:ext cx="10682617" cy="5744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Arial"/>
                <a:ea typeface="+mn-lt"/>
                <a:cs typeface="Arial"/>
              </a:rPr>
              <a:t>GIXRD-analysis</a:t>
            </a:r>
            <a:r>
              <a:rPr lang="ru-RU" sz="2600" b="1" dirty="0">
                <a:latin typeface="Arial"/>
                <a:ea typeface="+mn-lt"/>
                <a:cs typeface="Arial"/>
              </a:rPr>
              <a:t>. </a:t>
            </a:r>
            <a:r>
              <a:rPr lang="en-US" sz="2600" b="1" dirty="0">
                <a:latin typeface="Arial"/>
                <a:ea typeface="+mn-lt"/>
                <a:cs typeface="Arial"/>
              </a:rPr>
              <a:t>Setting the task</a:t>
            </a:r>
            <a:endParaRPr lang="ru-RU" sz="2600" b="1" dirty="0">
              <a:latin typeface="Arial"/>
              <a:cs typeface="Arial"/>
            </a:endParaRPr>
          </a:p>
        </p:txBody>
      </p:sp>
      <p:grpSp>
        <p:nvGrpSpPr>
          <p:cNvPr id="13" name="Группа 12">
            <a:extLst>
              <a:ext uri="{FF2B5EF4-FFF2-40B4-BE49-F238E27FC236}">
                <a16:creationId xmlns:a16="http://schemas.microsoft.com/office/drawing/2014/main" id="{71A5129E-355F-38B7-4FC3-EBD162550AD2}"/>
              </a:ext>
            </a:extLst>
          </p:cNvPr>
          <p:cNvGrpSpPr/>
          <p:nvPr/>
        </p:nvGrpSpPr>
        <p:grpSpPr>
          <a:xfrm>
            <a:off x="500903" y="3914002"/>
            <a:ext cx="2685009" cy="2456884"/>
            <a:chOff x="825351" y="4223948"/>
            <a:chExt cx="2641956" cy="2181032"/>
          </a:xfrm>
        </p:grpSpPr>
        <p:sp>
          <p:nvSpPr>
            <p:cNvPr id="16" name="Блок-схема: магнитный диск 15">
              <a:extLst>
                <a:ext uri="{FF2B5EF4-FFF2-40B4-BE49-F238E27FC236}">
                  <a16:creationId xmlns:a16="http://schemas.microsoft.com/office/drawing/2014/main" id="{03C631AA-0637-B470-347F-D4A40461EC20}"/>
                </a:ext>
              </a:extLst>
            </p:cNvPr>
            <p:cNvSpPr/>
            <p:nvPr/>
          </p:nvSpPr>
          <p:spPr>
            <a:xfrm>
              <a:off x="857452" y="4787921"/>
              <a:ext cx="2609855" cy="1617059"/>
            </a:xfrm>
            <a:prstGeom prst="flowChartMagneticDisk">
              <a:avLst/>
            </a:prstGeom>
            <a:gradFill flip="none" rotWithShape="1">
              <a:gsLst>
                <a:gs pos="0">
                  <a:schemeClr val="accent1"/>
                </a:gs>
                <a:gs pos="36000">
                  <a:schemeClr val="accent1">
                    <a:lumMod val="45000"/>
                    <a:lumOff val="55000"/>
                    <a:alpha val="0"/>
                  </a:schemeClr>
                </a:gs>
                <a:gs pos="65000">
                  <a:schemeClr val="accent1">
                    <a:lumMod val="45000"/>
                    <a:lumOff val="55000"/>
                  </a:schemeClr>
                </a:gs>
                <a:gs pos="100000">
                  <a:schemeClr val="bg1">
                    <a:alpha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7" name="Прямая со стрелкой 16">
              <a:extLst>
                <a:ext uri="{FF2B5EF4-FFF2-40B4-BE49-F238E27FC236}">
                  <a16:creationId xmlns:a16="http://schemas.microsoft.com/office/drawing/2014/main" id="{224CB519-44A0-4B8A-0379-7FE4B32626A9}"/>
                </a:ext>
              </a:extLst>
            </p:cNvPr>
            <p:cNvCxnSpPr>
              <a:cxnSpLocks/>
            </p:cNvCxnSpPr>
            <p:nvPr/>
          </p:nvCxnSpPr>
          <p:spPr>
            <a:xfrm>
              <a:off x="1084429" y="4614707"/>
              <a:ext cx="735390" cy="481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0EA460D2-ECA2-994F-6086-F9BBC85723B1}"/>
                </a:ext>
              </a:extLst>
            </p:cNvPr>
            <p:cNvCxnSpPr>
              <a:cxnSpLocks/>
            </p:cNvCxnSpPr>
            <p:nvPr/>
          </p:nvCxnSpPr>
          <p:spPr>
            <a:xfrm>
              <a:off x="1860897" y="5107233"/>
              <a:ext cx="496053" cy="4298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Блок-схема: магнитный диск 16">
              <a:extLst>
                <a:ext uri="{FF2B5EF4-FFF2-40B4-BE49-F238E27FC236}">
                  <a16:creationId xmlns:a16="http://schemas.microsoft.com/office/drawing/2014/main" id="{D1AE7318-D577-EFEF-500B-2D4C6FD68805}"/>
                </a:ext>
              </a:extLst>
            </p:cNvPr>
            <p:cNvSpPr/>
            <p:nvPr/>
          </p:nvSpPr>
          <p:spPr>
            <a:xfrm>
              <a:off x="825351" y="4711139"/>
              <a:ext cx="2641956" cy="791846"/>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4846 w 10000"/>
                <a:gd name="connsiteY1" fmla="*/ 7263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4846 w 10000"/>
                <a:gd name="connsiteY1" fmla="*/ 7263 h 10000"/>
                <a:gd name="connsiteX2" fmla="*/ 0 w 10000"/>
                <a:gd name="connsiteY2" fmla="*/ 1667 h 10000"/>
                <a:gd name="connsiteX0" fmla="*/ 0 w 10000"/>
                <a:gd name="connsiteY0" fmla="*/ 1667 h 10000"/>
                <a:gd name="connsiteX1" fmla="*/ 5092 w 10000"/>
                <a:gd name="connsiteY1" fmla="*/ 724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4846 w 10000"/>
                <a:gd name="connsiteY1" fmla="*/ 7263 h 10000"/>
                <a:gd name="connsiteX2" fmla="*/ 0 w 10000"/>
                <a:gd name="connsiteY2" fmla="*/ 1667 h 10000"/>
                <a:gd name="connsiteX0" fmla="*/ 62 w 10000"/>
                <a:gd name="connsiteY0" fmla="*/ 3528 h 10000"/>
                <a:gd name="connsiteX1" fmla="*/ 5092 w 10000"/>
                <a:gd name="connsiteY1" fmla="*/ 724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62 w 10000"/>
                <a:gd name="connsiteY6" fmla="*/ 3528 h 10000"/>
                <a:gd name="connsiteX0" fmla="*/ 0 w 10092"/>
                <a:gd name="connsiteY0" fmla="*/ 1667 h 10000"/>
                <a:gd name="connsiteX1" fmla="*/ 5000 w 10092"/>
                <a:gd name="connsiteY1" fmla="*/ 0 h 10000"/>
                <a:gd name="connsiteX2" fmla="*/ 10000 w 10092"/>
                <a:gd name="connsiteY2" fmla="*/ 1667 h 10000"/>
                <a:gd name="connsiteX3" fmla="*/ 10000 w 10092"/>
                <a:gd name="connsiteY3" fmla="*/ 8333 h 10000"/>
                <a:gd name="connsiteX4" fmla="*/ 5000 w 10092"/>
                <a:gd name="connsiteY4" fmla="*/ 10000 h 10000"/>
                <a:gd name="connsiteX5" fmla="*/ 0 w 10092"/>
                <a:gd name="connsiteY5" fmla="*/ 8333 h 10000"/>
                <a:gd name="connsiteX6" fmla="*/ 0 w 10092"/>
                <a:gd name="connsiteY6" fmla="*/ 1667 h 10000"/>
                <a:gd name="connsiteX0" fmla="*/ 10000 w 10092"/>
                <a:gd name="connsiteY0" fmla="*/ 1667 h 10000"/>
                <a:gd name="connsiteX1" fmla="*/ 4846 w 10092"/>
                <a:gd name="connsiteY1" fmla="*/ 7263 h 10000"/>
                <a:gd name="connsiteX2" fmla="*/ 0 w 10092"/>
                <a:gd name="connsiteY2" fmla="*/ 1667 h 10000"/>
                <a:gd name="connsiteX0" fmla="*/ 62 w 10092"/>
                <a:gd name="connsiteY0" fmla="*/ 3528 h 10000"/>
                <a:gd name="connsiteX1" fmla="*/ 5092 w 10092"/>
                <a:gd name="connsiteY1" fmla="*/ 724 h 10000"/>
                <a:gd name="connsiteX2" fmla="*/ 10092 w 10092"/>
                <a:gd name="connsiteY2" fmla="*/ 4149 h 10000"/>
                <a:gd name="connsiteX3" fmla="*/ 10000 w 10092"/>
                <a:gd name="connsiteY3" fmla="*/ 8333 h 10000"/>
                <a:gd name="connsiteX4" fmla="*/ 5000 w 10092"/>
                <a:gd name="connsiteY4" fmla="*/ 10000 h 10000"/>
                <a:gd name="connsiteX5" fmla="*/ 0 w 10092"/>
                <a:gd name="connsiteY5" fmla="*/ 8333 h 10000"/>
                <a:gd name="connsiteX6" fmla="*/ 62 w 10092"/>
                <a:gd name="connsiteY6" fmla="*/ 3528 h 10000"/>
                <a:gd name="connsiteX0" fmla="*/ 0 w 10123"/>
                <a:gd name="connsiteY0" fmla="*/ 1667 h 10000"/>
                <a:gd name="connsiteX1" fmla="*/ 5000 w 10123"/>
                <a:gd name="connsiteY1" fmla="*/ 0 h 10000"/>
                <a:gd name="connsiteX2" fmla="*/ 10000 w 10123"/>
                <a:gd name="connsiteY2" fmla="*/ 1667 h 10000"/>
                <a:gd name="connsiteX3" fmla="*/ 10000 w 10123"/>
                <a:gd name="connsiteY3" fmla="*/ 8333 h 10000"/>
                <a:gd name="connsiteX4" fmla="*/ 5000 w 10123"/>
                <a:gd name="connsiteY4" fmla="*/ 10000 h 10000"/>
                <a:gd name="connsiteX5" fmla="*/ 0 w 10123"/>
                <a:gd name="connsiteY5" fmla="*/ 8333 h 10000"/>
                <a:gd name="connsiteX6" fmla="*/ 0 w 10123"/>
                <a:gd name="connsiteY6" fmla="*/ 1667 h 10000"/>
                <a:gd name="connsiteX0" fmla="*/ 10123 w 10123"/>
                <a:gd name="connsiteY0" fmla="*/ 4252 h 10000"/>
                <a:gd name="connsiteX1" fmla="*/ 4846 w 10123"/>
                <a:gd name="connsiteY1" fmla="*/ 7263 h 10000"/>
                <a:gd name="connsiteX2" fmla="*/ 0 w 10123"/>
                <a:gd name="connsiteY2" fmla="*/ 1667 h 10000"/>
                <a:gd name="connsiteX0" fmla="*/ 62 w 10123"/>
                <a:gd name="connsiteY0" fmla="*/ 3528 h 10000"/>
                <a:gd name="connsiteX1" fmla="*/ 5092 w 10123"/>
                <a:gd name="connsiteY1" fmla="*/ 724 h 10000"/>
                <a:gd name="connsiteX2" fmla="*/ 10092 w 10123"/>
                <a:gd name="connsiteY2" fmla="*/ 4149 h 10000"/>
                <a:gd name="connsiteX3" fmla="*/ 10000 w 10123"/>
                <a:gd name="connsiteY3" fmla="*/ 8333 h 10000"/>
                <a:gd name="connsiteX4" fmla="*/ 5000 w 10123"/>
                <a:gd name="connsiteY4" fmla="*/ 10000 h 10000"/>
                <a:gd name="connsiteX5" fmla="*/ 0 w 10123"/>
                <a:gd name="connsiteY5" fmla="*/ 8333 h 10000"/>
                <a:gd name="connsiteX6" fmla="*/ 62 w 10123"/>
                <a:gd name="connsiteY6" fmla="*/ 3528 h 10000"/>
                <a:gd name="connsiteX0" fmla="*/ 123 w 10246"/>
                <a:gd name="connsiteY0" fmla="*/ 1667 h 10000"/>
                <a:gd name="connsiteX1" fmla="*/ 5123 w 10246"/>
                <a:gd name="connsiteY1" fmla="*/ 0 h 10000"/>
                <a:gd name="connsiteX2" fmla="*/ 10123 w 10246"/>
                <a:gd name="connsiteY2" fmla="*/ 1667 h 10000"/>
                <a:gd name="connsiteX3" fmla="*/ 10123 w 10246"/>
                <a:gd name="connsiteY3" fmla="*/ 8333 h 10000"/>
                <a:gd name="connsiteX4" fmla="*/ 5123 w 10246"/>
                <a:gd name="connsiteY4" fmla="*/ 10000 h 10000"/>
                <a:gd name="connsiteX5" fmla="*/ 123 w 10246"/>
                <a:gd name="connsiteY5" fmla="*/ 8333 h 10000"/>
                <a:gd name="connsiteX6" fmla="*/ 123 w 10246"/>
                <a:gd name="connsiteY6" fmla="*/ 1667 h 10000"/>
                <a:gd name="connsiteX0" fmla="*/ 10246 w 10246"/>
                <a:gd name="connsiteY0" fmla="*/ 4252 h 10000"/>
                <a:gd name="connsiteX1" fmla="*/ 4969 w 10246"/>
                <a:gd name="connsiteY1" fmla="*/ 7263 h 10000"/>
                <a:gd name="connsiteX2" fmla="*/ 0 w 10246"/>
                <a:gd name="connsiteY2" fmla="*/ 4149 h 10000"/>
                <a:gd name="connsiteX0" fmla="*/ 185 w 10246"/>
                <a:gd name="connsiteY0" fmla="*/ 3528 h 10000"/>
                <a:gd name="connsiteX1" fmla="*/ 5215 w 10246"/>
                <a:gd name="connsiteY1" fmla="*/ 724 h 10000"/>
                <a:gd name="connsiteX2" fmla="*/ 10215 w 10246"/>
                <a:gd name="connsiteY2" fmla="*/ 4149 h 10000"/>
                <a:gd name="connsiteX3" fmla="*/ 10123 w 10246"/>
                <a:gd name="connsiteY3" fmla="*/ 8333 h 10000"/>
                <a:gd name="connsiteX4" fmla="*/ 5123 w 10246"/>
                <a:gd name="connsiteY4" fmla="*/ 10000 h 10000"/>
                <a:gd name="connsiteX5" fmla="*/ 123 w 10246"/>
                <a:gd name="connsiteY5" fmla="*/ 8333 h 10000"/>
                <a:gd name="connsiteX6" fmla="*/ 185 w 10246"/>
                <a:gd name="connsiteY6" fmla="*/ 3528 h 10000"/>
                <a:gd name="connsiteX0" fmla="*/ 123 w 10246"/>
                <a:gd name="connsiteY0" fmla="*/ 1667 h 11758"/>
                <a:gd name="connsiteX1" fmla="*/ 5123 w 10246"/>
                <a:gd name="connsiteY1" fmla="*/ 0 h 11758"/>
                <a:gd name="connsiteX2" fmla="*/ 10123 w 10246"/>
                <a:gd name="connsiteY2" fmla="*/ 1667 h 11758"/>
                <a:gd name="connsiteX3" fmla="*/ 10123 w 10246"/>
                <a:gd name="connsiteY3" fmla="*/ 8333 h 11758"/>
                <a:gd name="connsiteX4" fmla="*/ 5123 w 10246"/>
                <a:gd name="connsiteY4" fmla="*/ 10000 h 11758"/>
                <a:gd name="connsiteX5" fmla="*/ 123 w 10246"/>
                <a:gd name="connsiteY5" fmla="*/ 8333 h 11758"/>
                <a:gd name="connsiteX6" fmla="*/ 123 w 10246"/>
                <a:gd name="connsiteY6" fmla="*/ 1667 h 11758"/>
                <a:gd name="connsiteX0" fmla="*/ 10246 w 10246"/>
                <a:gd name="connsiteY0" fmla="*/ 4252 h 11758"/>
                <a:gd name="connsiteX1" fmla="*/ 4969 w 10246"/>
                <a:gd name="connsiteY1" fmla="*/ 7263 h 11758"/>
                <a:gd name="connsiteX2" fmla="*/ 0 w 10246"/>
                <a:gd name="connsiteY2" fmla="*/ 4149 h 11758"/>
                <a:gd name="connsiteX0" fmla="*/ 185 w 10246"/>
                <a:gd name="connsiteY0" fmla="*/ 3528 h 11758"/>
                <a:gd name="connsiteX1" fmla="*/ 5215 w 10246"/>
                <a:gd name="connsiteY1" fmla="*/ 724 h 11758"/>
                <a:gd name="connsiteX2" fmla="*/ 10215 w 10246"/>
                <a:gd name="connsiteY2" fmla="*/ 4149 h 11758"/>
                <a:gd name="connsiteX3" fmla="*/ 10123 w 10246"/>
                <a:gd name="connsiteY3" fmla="*/ 8333 h 11758"/>
                <a:gd name="connsiteX4" fmla="*/ 5031 w 10246"/>
                <a:gd name="connsiteY4" fmla="*/ 11758 h 11758"/>
                <a:gd name="connsiteX5" fmla="*/ 123 w 10246"/>
                <a:gd name="connsiteY5" fmla="*/ 8333 h 11758"/>
                <a:gd name="connsiteX6" fmla="*/ 185 w 10246"/>
                <a:gd name="connsiteY6" fmla="*/ 3528 h 1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6" h="11758" stroke="0" extrusionOk="0">
                  <a:moveTo>
                    <a:pt x="123" y="1667"/>
                  </a:moveTo>
                  <a:cubicBezTo>
                    <a:pt x="123" y="746"/>
                    <a:pt x="2362" y="0"/>
                    <a:pt x="5123" y="0"/>
                  </a:cubicBezTo>
                  <a:cubicBezTo>
                    <a:pt x="7884" y="0"/>
                    <a:pt x="10123" y="746"/>
                    <a:pt x="10123" y="1667"/>
                  </a:cubicBezTo>
                  <a:lnTo>
                    <a:pt x="10123" y="8333"/>
                  </a:lnTo>
                  <a:cubicBezTo>
                    <a:pt x="10123" y="9254"/>
                    <a:pt x="7884" y="10000"/>
                    <a:pt x="5123" y="10000"/>
                  </a:cubicBezTo>
                  <a:cubicBezTo>
                    <a:pt x="2362" y="10000"/>
                    <a:pt x="123" y="9254"/>
                    <a:pt x="123" y="8333"/>
                  </a:cubicBezTo>
                  <a:lnTo>
                    <a:pt x="123" y="1667"/>
                  </a:lnTo>
                  <a:close/>
                </a:path>
                <a:path w="10246" h="11758" fill="none" extrusionOk="0">
                  <a:moveTo>
                    <a:pt x="10246" y="4252"/>
                  </a:moveTo>
                  <a:cubicBezTo>
                    <a:pt x="10246" y="5173"/>
                    <a:pt x="7730" y="7263"/>
                    <a:pt x="4969" y="7263"/>
                  </a:cubicBezTo>
                  <a:cubicBezTo>
                    <a:pt x="2208" y="7263"/>
                    <a:pt x="0" y="5070"/>
                    <a:pt x="0" y="4149"/>
                  </a:cubicBezTo>
                </a:path>
                <a:path w="10246" h="11758" fill="none">
                  <a:moveTo>
                    <a:pt x="185" y="3528"/>
                  </a:moveTo>
                  <a:cubicBezTo>
                    <a:pt x="185" y="2607"/>
                    <a:pt x="3543" y="621"/>
                    <a:pt x="5215" y="724"/>
                  </a:cubicBezTo>
                  <a:cubicBezTo>
                    <a:pt x="6887" y="827"/>
                    <a:pt x="10215" y="3228"/>
                    <a:pt x="10215" y="4149"/>
                  </a:cubicBezTo>
                  <a:cubicBezTo>
                    <a:pt x="10184" y="5544"/>
                    <a:pt x="10154" y="6938"/>
                    <a:pt x="10123" y="8333"/>
                  </a:cubicBezTo>
                  <a:cubicBezTo>
                    <a:pt x="10123" y="9254"/>
                    <a:pt x="7792" y="11758"/>
                    <a:pt x="5031" y="11758"/>
                  </a:cubicBezTo>
                  <a:cubicBezTo>
                    <a:pt x="2270" y="11758"/>
                    <a:pt x="123" y="9254"/>
                    <a:pt x="123" y="8333"/>
                  </a:cubicBezTo>
                  <a:cubicBezTo>
                    <a:pt x="144" y="6731"/>
                    <a:pt x="164" y="5130"/>
                    <a:pt x="185" y="3528"/>
                  </a:cubicBezTo>
                  <a:close/>
                </a:path>
              </a:pathLst>
            </a:cu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1" name="Прямая со стрелкой 20">
              <a:extLst>
                <a:ext uri="{FF2B5EF4-FFF2-40B4-BE49-F238E27FC236}">
                  <a16:creationId xmlns:a16="http://schemas.microsoft.com/office/drawing/2014/main" id="{44B24A39-17CE-FD04-AF88-57959CFEC633}"/>
                </a:ext>
              </a:extLst>
            </p:cNvPr>
            <p:cNvCxnSpPr>
              <a:cxnSpLocks/>
            </p:cNvCxnSpPr>
            <p:nvPr/>
          </p:nvCxnSpPr>
          <p:spPr>
            <a:xfrm>
              <a:off x="2296963" y="4223948"/>
              <a:ext cx="101137" cy="7150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93863170-E5B1-85F8-7B21-D7E4907A0E9C}"/>
                </a:ext>
              </a:extLst>
            </p:cNvPr>
            <p:cNvCxnSpPr>
              <a:cxnSpLocks/>
            </p:cNvCxnSpPr>
            <p:nvPr/>
          </p:nvCxnSpPr>
          <p:spPr>
            <a:xfrm>
              <a:off x="2402092" y="4916217"/>
              <a:ext cx="172282" cy="1172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Полилиния 19">
              <a:extLst>
                <a:ext uri="{FF2B5EF4-FFF2-40B4-BE49-F238E27FC236}">
                  <a16:creationId xmlns:a16="http://schemas.microsoft.com/office/drawing/2014/main" id="{A8E957B1-D0CB-0026-D120-8E1D052A5853}"/>
                </a:ext>
              </a:extLst>
            </p:cNvPr>
            <p:cNvSpPr/>
            <p:nvPr/>
          </p:nvSpPr>
          <p:spPr>
            <a:xfrm>
              <a:off x="896520" y="5874504"/>
              <a:ext cx="2570787" cy="239988"/>
            </a:xfrm>
            <a:custGeom>
              <a:avLst/>
              <a:gdLst>
                <a:gd name="connsiteX0" fmla="*/ 0 w 3793524"/>
                <a:gd name="connsiteY0" fmla="*/ 0 h 420183"/>
                <a:gd name="connsiteX1" fmla="*/ 1779373 w 3793524"/>
                <a:gd name="connsiteY1" fmla="*/ 420130 h 420183"/>
                <a:gd name="connsiteX2" fmla="*/ 3793524 w 3793524"/>
                <a:gd name="connsiteY2" fmla="*/ 24714 h 420183"/>
              </a:gdLst>
              <a:ahLst/>
              <a:cxnLst>
                <a:cxn ang="0">
                  <a:pos x="connsiteX0" y="connsiteY0"/>
                </a:cxn>
                <a:cxn ang="0">
                  <a:pos x="connsiteX1" y="connsiteY1"/>
                </a:cxn>
                <a:cxn ang="0">
                  <a:pos x="connsiteX2" y="connsiteY2"/>
                </a:cxn>
              </a:cxnLst>
              <a:rect l="l" t="t" r="r" b="b"/>
              <a:pathLst>
                <a:path w="3793524" h="420183">
                  <a:moveTo>
                    <a:pt x="0" y="0"/>
                  </a:moveTo>
                  <a:cubicBezTo>
                    <a:pt x="573559" y="208005"/>
                    <a:pt x="1147119" y="416011"/>
                    <a:pt x="1779373" y="420130"/>
                  </a:cubicBezTo>
                  <a:cubicBezTo>
                    <a:pt x="2411627" y="424249"/>
                    <a:pt x="3198340" y="191530"/>
                    <a:pt x="3793524" y="24714"/>
                  </a:cubicBezTo>
                </a:path>
              </a:pathLst>
            </a:custGeom>
            <a:noFill/>
            <a:ln w="38100" cap="flat">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олилиния 34">
              <a:extLst>
                <a:ext uri="{FF2B5EF4-FFF2-40B4-BE49-F238E27FC236}">
                  <a16:creationId xmlns:a16="http://schemas.microsoft.com/office/drawing/2014/main" id="{C037354F-C42D-DB60-78C4-CF6BEE3A797A}"/>
                </a:ext>
              </a:extLst>
            </p:cNvPr>
            <p:cNvSpPr/>
            <p:nvPr/>
          </p:nvSpPr>
          <p:spPr>
            <a:xfrm>
              <a:off x="896520" y="5615015"/>
              <a:ext cx="2570787" cy="239988"/>
            </a:xfrm>
            <a:custGeom>
              <a:avLst/>
              <a:gdLst>
                <a:gd name="connsiteX0" fmla="*/ 0 w 3793524"/>
                <a:gd name="connsiteY0" fmla="*/ 0 h 420183"/>
                <a:gd name="connsiteX1" fmla="*/ 1779373 w 3793524"/>
                <a:gd name="connsiteY1" fmla="*/ 420130 h 420183"/>
                <a:gd name="connsiteX2" fmla="*/ 3793524 w 3793524"/>
                <a:gd name="connsiteY2" fmla="*/ 24714 h 420183"/>
              </a:gdLst>
              <a:ahLst/>
              <a:cxnLst>
                <a:cxn ang="0">
                  <a:pos x="connsiteX0" y="connsiteY0"/>
                </a:cxn>
                <a:cxn ang="0">
                  <a:pos x="connsiteX1" y="connsiteY1"/>
                </a:cxn>
                <a:cxn ang="0">
                  <a:pos x="connsiteX2" y="connsiteY2"/>
                </a:cxn>
              </a:cxnLst>
              <a:rect l="l" t="t" r="r" b="b"/>
              <a:pathLst>
                <a:path w="3793524" h="420183">
                  <a:moveTo>
                    <a:pt x="0" y="0"/>
                  </a:moveTo>
                  <a:cubicBezTo>
                    <a:pt x="573559" y="208005"/>
                    <a:pt x="1147119" y="416011"/>
                    <a:pt x="1779373" y="420130"/>
                  </a:cubicBezTo>
                  <a:cubicBezTo>
                    <a:pt x="2411627" y="424249"/>
                    <a:pt x="3198340" y="191530"/>
                    <a:pt x="3793524" y="24714"/>
                  </a:cubicBezTo>
                </a:path>
              </a:pathLst>
            </a:custGeom>
            <a:noFill/>
            <a:ln w="38100" cap="flat">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6" name="Прямая со стрелкой 25">
              <a:extLst>
                <a:ext uri="{FF2B5EF4-FFF2-40B4-BE49-F238E27FC236}">
                  <a16:creationId xmlns:a16="http://schemas.microsoft.com/office/drawing/2014/main" id="{5BF92E95-DD25-83BE-E5CF-8339FF5F0C19}"/>
                </a:ext>
              </a:extLst>
            </p:cNvPr>
            <p:cNvCxnSpPr>
              <a:cxnSpLocks/>
            </p:cNvCxnSpPr>
            <p:nvPr/>
          </p:nvCxnSpPr>
          <p:spPr>
            <a:xfrm>
              <a:off x="1510039" y="4393921"/>
              <a:ext cx="444927" cy="67048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A3CAFAF9-F002-DF5A-AC93-F0CBEF64B443}"/>
                </a:ext>
              </a:extLst>
            </p:cNvPr>
            <p:cNvCxnSpPr>
              <a:cxnSpLocks/>
            </p:cNvCxnSpPr>
            <p:nvPr/>
          </p:nvCxnSpPr>
          <p:spPr>
            <a:xfrm>
              <a:off x="1936641" y="5057637"/>
              <a:ext cx="527505" cy="78154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53" name="Рисунок 52">
            <a:extLst>
              <a:ext uri="{FF2B5EF4-FFF2-40B4-BE49-F238E27FC236}">
                <a16:creationId xmlns:a16="http://schemas.microsoft.com/office/drawing/2014/main" id="{498CB586-D901-213A-15D6-2DE4D6FA44DB}"/>
              </a:ext>
            </a:extLst>
          </p:cNvPr>
          <p:cNvPicPr>
            <a:picLocks noChangeAspect="1"/>
          </p:cNvPicPr>
          <p:nvPr/>
        </p:nvPicPr>
        <p:blipFill>
          <a:blip r:embed="rId11"/>
          <a:stretch/>
        </p:blipFill>
        <p:spPr bwMode="auto">
          <a:xfrm>
            <a:off x="326792" y="597572"/>
            <a:ext cx="4070873" cy="3405301"/>
          </a:xfrm>
          <a:prstGeom prst="rect">
            <a:avLst/>
          </a:prstGeom>
        </p:spPr>
      </p:pic>
      <p:pic>
        <p:nvPicPr>
          <p:cNvPr id="89" name="Рисунок 88">
            <a:extLst>
              <a:ext uri="{FF2B5EF4-FFF2-40B4-BE49-F238E27FC236}">
                <a16:creationId xmlns:a16="http://schemas.microsoft.com/office/drawing/2014/main" id="{C577123F-1FB5-61A3-9FA9-62F58234051D}"/>
              </a:ext>
            </a:extLst>
          </p:cNvPr>
          <p:cNvPicPr>
            <a:picLocks noChangeAspect="1"/>
          </p:cNvPicPr>
          <p:nvPr/>
        </p:nvPicPr>
        <p:blipFill rotWithShape="1">
          <a:blip r:embed="rId12"/>
          <a:srcRect l="3176"/>
          <a:stretch/>
        </p:blipFill>
        <p:spPr>
          <a:xfrm>
            <a:off x="7617125" y="3196649"/>
            <a:ext cx="4399107" cy="3533775"/>
          </a:xfrm>
          <a:prstGeom prst="rect">
            <a:avLst/>
          </a:prstGeom>
        </p:spPr>
      </p:pic>
      <p:sp>
        <p:nvSpPr>
          <p:cNvPr id="90" name="TextBox 89">
            <a:extLst>
              <a:ext uri="{FF2B5EF4-FFF2-40B4-BE49-F238E27FC236}">
                <a16:creationId xmlns:a16="http://schemas.microsoft.com/office/drawing/2014/main" id="{1E2F65F3-009D-C2DA-B5A3-CF6EE14EC74E}"/>
              </a:ext>
            </a:extLst>
          </p:cNvPr>
          <p:cNvSpPr txBox="1"/>
          <p:nvPr/>
        </p:nvSpPr>
        <p:spPr>
          <a:xfrm>
            <a:off x="155810" y="671815"/>
            <a:ext cx="231311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600" spc="-5" dirty="0">
                <a:effectLst>
                  <a:outerShdw blurRad="38100" dist="38100" dir="2700000" algn="tl">
                    <a:srgbClr val="000000">
                      <a:alpha val="43137"/>
                    </a:srgbClr>
                  </a:outerShdw>
                </a:effectLst>
                <a:latin typeface="Calibri"/>
                <a:cs typeface="Calibri"/>
              </a:rPr>
              <a:t>Parallel beam geometry</a:t>
            </a:r>
            <a:r>
              <a:rPr lang="ru-RU" sz="1600" spc="-5" dirty="0">
                <a:effectLst>
                  <a:outerShdw blurRad="38100" dist="38100" dir="2700000" algn="tl">
                    <a:srgbClr val="000000">
                      <a:alpha val="43137"/>
                    </a:srgbClr>
                  </a:outerShdw>
                </a:effectLst>
                <a:latin typeface="Calibri"/>
                <a:cs typeface="Calibri"/>
              </a:rPr>
              <a:t> (</a:t>
            </a:r>
            <a:r>
              <a:rPr lang="en-US" sz="1600" spc="-5" dirty="0">
                <a:effectLst>
                  <a:outerShdw blurRad="38100" dist="38100" dir="2700000" algn="tl">
                    <a:srgbClr val="000000">
                      <a:alpha val="43137"/>
                    </a:srgbClr>
                  </a:outerShdw>
                </a:effectLst>
                <a:latin typeface="Calibri"/>
                <a:cs typeface="Calibri"/>
              </a:rPr>
              <a:t>grazing incidence X-ray diffraction, </a:t>
            </a:r>
            <a:r>
              <a:rPr lang="en-US" sz="1600" b="1" spc="-5" dirty="0">
                <a:effectLst>
                  <a:outerShdw blurRad="38100" dist="38100" dir="2700000" algn="tl">
                    <a:srgbClr val="000000">
                      <a:alpha val="43137"/>
                    </a:srgbClr>
                  </a:outerShdw>
                </a:effectLst>
                <a:latin typeface="Calibri"/>
                <a:cs typeface="Calibri"/>
              </a:rPr>
              <a:t>GIXRD</a:t>
            </a:r>
            <a:r>
              <a:rPr lang="en-US" sz="1600" spc="-5" dirty="0">
                <a:effectLst>
                  <a:outerShdw blurRad="38100" dist="38100" dir="2700000" algn="tl">
                    <a:srgbClr val="000000">
                      <a:alpha val="43137"/>
                    </a:srgbClr>
                  </a:outerShdw>
                </a:effectLst>
                <a:latin typeface="Calibri"/>
                <a:cs typeface="Calibri"/>
              </a:rPr>
              <a:t>)</a:t>
            </a:r>
            <a:endParaRPr lang="en-US" sz="1600" dirty="0">
              <a:effectLst>
                <a:outerShdw blurRad="38100" dist="38100" dir="2700000" algn="tl">
                  <a:srgbClr val="000000">
                    <a:alpha val="43137"/>
                  </a:srgbClr>
                </a:outerShdw>
              </a:effectLst>
            </a:endParaRPr>
          </a:p>
        </p:txBody>
      </p:sp>
      <p:sp>
        <p:nvSpPr>
          <p:cNvPr id="94" name="Стрелка: штриховая вправо 93">
            <a:extLst>
              <a:ext uri="{FF2B5EF4-FFF2-40B4-BE49-F238E27FC236}">
                <a16:creationId xmlns:a16="http://schemas.microsoft.com/office/drawing/2014/main" id="{AD263AC1-ABBB-19C6-EFE9-B9E4ADBE1ACF}"/>
              </a:ext>
            </a:extLst>
          </p:cNvPr>
          <p:cNvSpPr/>
          <p:nvPr/>
        </p:nvSpPr>
        <p:spPr>
          <a:xfrm rot="3282482">
            <a:off x="9006836" y="2744854"/>
            <a:ext cx="907268" cy="341349"/>
          </a:xfrm>
          <a:prstGeom prst="stripedRightArrow">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pic>
        <p:nvPicPr>
          <p:cNvPr id="67" name="Рисунок 66"/>
          <p:cNvPicPr/>
          <p:nvPr/>
        </p:nvPicPr>
        <p:blipFill rotWithShape="1">
          <a:blip r:embed="rId13" cstate="print">
            <a:extLst>
              <a:ext uri="{28A0092B-C50C-407E-A947-70E740481C1C}">
                <a14:useLocalDpi xmlns:a14="http://schemas.microsoft.com/office/drawing/2010/main" val="0"/>
              </a:ext>
            </a:extLst>
          </a:blip>
          <a:srcRect l="5564" t="6846" r="7213" b="3123"/>
          <a:stretch/>
        </p:blipFill>
        <p:spPr bwMode="auto">
          <a:xfrm>
            <a:off x="4209693" y="597572"/>
            <a:ext cx="4825584" cy="3405301"/>
          </a:xfrm>
          <a:prstGeom prst="rect">
            <a:avLst/>
          </a:prstGeom>
          <a:noFill/>
          <a:ln>
            <a:noFill/>
          </a:ln>
        </p:spPr>
      </p:pic>
      <p:sp>
        <p:nvSpPr>
          <p:cNvPr id="93" name="Стрелка: штриховая вправо 92">
            <a:extLst>
              <a:ext uri="{FF2B5EF4-FFF2-40B4-BE49-F238E27FC236}">
                <a16:creationId xmlns:a16="http://schemas.microsoft.com/office/drawing/2014/main" id="{6A615CC4-C7A3-8A3C-4FF0-3AC908AB28A6}"/>
              </a:ext>
            </a:extLst>
          </p:cNvPr>
          <p:cNvSpPr/>
          <p:nvPr/>
        </p:nvSpPr>
        <p:spPr>
          <a:xfrm rot="20066583">
            <a:off x="3195780" y="3500224"/>
            <a:ext cx="910039" cy="289714"/>
          </a:xfrm>
          <a:prstGeom prst="stripedRightArrow">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95" name="TextBox 94">
            <a:extLst>
              <a:ext uri="{FF2B5EF4-FFF2-40B4-BE49-F238E27FC236}">
                <a16:creationId xmlns:a16="http://schemas.microsoft.com/office/drawing/2014/main" id="{DE7B8DC8-73A9-5F38-773A-79C76F11F554}"/>
              </a:ext>
            </a:extLst>
          </p:cNvPr>
          <p:cNvSpPr txBox="1"/>
          <p:nvPr/>
        </p:nvSpPr>
        <p:spPr>
          <a:xfrm>
            <a:off x="8853809" y="195062"/>
            <a:ext cx="234082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600" spc="-5" dirty="0">
                <a:effectLst>
                  <a:outerShdw blurRad="38100" dist="38100" dir="2700000" algn="tl">
                    <a:srgbClr val="000000">
                      <a:alpha val="43137"/>
                    </a:srgbClr>
                  </a:outerShdw>
                </a:effectLst>
                <a:latin typeface="Calibri"/>
                <a:cs typeface="Calibri"/>
              </a:rPr>
              <a:t>Obtained as a series of </a:t>
            </a:r>
            <a:r>
              <a:rPr lang="en-US" sz="1600" b="1" spc="-5" dirty="0">
                <a:effectLst>
                  <a:outerShdw blurRad="38100" dist="38100" dir="2700000" algn="tl">
                    <a:srgbClr val="000000">
                      <a:alpha val="43137"/>
                    </a:srgbClr>
                  </a:outerShdw>
                </a:effectLst>
                <a:latin typeface="Calibri"/>
                <a:cs typeface="Calibri"/>
              </a:rPr>
              <a:t>GIXRD</a:t>
            </a:r>
            <a:r>
              <a:rPr lang="en-US" sz="1600" spc="-5" dirty="0">
                <a:effectLst>
                  <a:outerShdw blurRad="38100" dist="38100" dir="2700000" algn="tl">
                    <a:srgbClr val="000000">
                      <a:alpha val="43137"/>
                    </a:srgbClr>
                  </a:outerShdw>
                </a:effectLst>
                <a:latin typeface="Calibri"/>
                <a:cs typeface="Calibri"/>
              </a:rPr>
              <a:t> experiments</a:t>
            </a:r>
            <a:endParaRPr lang="en-US" sz="1600" dirty="0">
              <a:effectLst>
                <a:outerShdw blurRad="38100" dist="38100" dir="2700000" algn="tl">
                  <a:srgbClr val="000000">
                    <a:alpha val="43137"/>
                  </a:srgbClr>
                </a:outerShdw>
              </a:effectLst>
            </a:endParaRPr>
          </a:p>
        </p:txBody>
      </p:sp>
      <p:sp>
        <p:nvSpPr>
          <p:cNvPr id="4" name="Полилиния 3"/>
          <p:cNvSpPr/>
          <p:nvPr/>
        </p:nvSpPr>
        <p:spPr>
          <a:xfrm>
            <a:off x="5055078" y="894724"/>
            <a:ext cx="1630393" cy="2529964"/>
          </a:xfrm>
          <a:custGeom>
            <a:avLst/>
            <a:gdLst>
              <a:gd name="connsiteX0" fmla="*/ 0 w 1526876"/>
              <a:gd name="connsiteY0" fmla="*/ 2527540 h 2527540"/>
              <a:gd name="connsiteX1" fmla="*/ 888521 w 1526876"/>
              <a:gd name="connsiteY1" fmla="*/ 457200 h 2527540"/>
              <a:gd name="connsiteX2" fmla="*/ 1526876 w 1526876"/>
              <a:gd name="connsiteY2" fmla="*/ 0 h 2527540"/>
            </a:gdLst>
            <a:ahLst/>
            <a:cxnLst>
              <a:cxn ang="0">
                <a:pos x="connsiteX0" y="connsiteY0"/>
              </a:cxn>
              <a:cxn ang="0">
                <a:pos x="connsiteX1" y="connsiteY1"/>
              </a:cxn>
              <a:cxn ang="0">
                <a:pos x="connsiteX2" y="connsiteY2"/>
              </a:cxn>
            </a:cxnLst>
            <a:rect l="l" t="t" r="r" b="b"/>
            <a:pathLst>
              <a:path w="1526876" h="2527540">
                <a:moveTo>
                  <a:pt x="0" y="2527540"/>
                </a:moveTo>
                <a:cubicBezTo>
                  <a:pt x="317021" y="1702998"/>
                  <a:pt x="634042" y="878457"/>
                  <a:pt x="888521" y="457200"/>
                </a:cubicBezTo>
                <a:cubicBezTo>
                  <a:pt x="1143000" y="35943"/>
                  <a:pt x="1334938" y="17971"/>
                  <a:pt x="1526876" y="0"/>
                </a:cubicBezTo>
              </a:path>
            </a:pathLst>
          </a:cu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sp>
        <p:nvSpPr>
          <p:cNvPr id="71" name="TextBox 70">
            <a:extLst>
              <a:ext uri="{FF2B5EF4-FFF2-40B4-BE49-F238E27FC236}">
                <a16:creationId xmlns:a16="http://schemas.microsoft.com/office/drawing/2014/main" id="{016D0A98-3EF6-483D-01C2-FB310AC03B0F}"/>
              </a:ext>
            </a:extLst>
          </p:cNvPr>
          <p:cNvSpPr txBox="1"/>
          <p:nvPr/>
        </p:nvSpPr>
        <p:spPr>
          <a:xfrm>
            <a:off x="6760417" y="666188"/>
            <a:ext cx="11689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I = f(</a:t>
            </a:r>
            <a:r>
              <a:rPr lang="el-GR" sz="2000" b="1" dirty="0">
                <a:latin typeface="Times New Roman" panose="02020603050405020304" pitchFamily="18" charset="0"/>
                <a:cs typeface="Times New Roman" panose="02020603050405020304" pitchFamily="18" charset="0"/>
              </a:rPr>
              <a:t>α</a:t>
            </a:r>
            <a:r>
              <a:rPr lang="en-US" sz="2000" b="1"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t</a:t>
            </a:r>
            <a:r>
              <a:rPr lang="en-US" sz="2000" b="1" dirty="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016D0A98-3EF6-483D-01C2-FB310AC03B0F}"/>
              </a:ext>
            </a:extLst>
          </p:cNvPr>
          <p:cNvSpPr txBox="1"/>
          <p:nvPr/>
        </p:nvSpPr>
        <p:spPr>
          <a:xfrm>
            <a:off x="8575215" y="3602763"/>
            <a:ext cx="11689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I = f(</a:t>
            </a:r>
            <a:r>
              <a:rPr lang="el-GR" sz="2000" b="1" dirty="0">
                <a:latin typeface="Times New Roman" panose="02020603050405020304" pitchFamily="18" charset="0"/>
                <a:cs typeface="Times New Roman" panose="02020603050405020304" pitchFamily="18" charset="0"/>
              </a:rPr>
              <a:t>α</a:t>
            </a:r>
            <a:r>
              <a:rPr lang="en-US" sz="2000" b="1"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t</a:t>
            </a:r>
            <a:r>
              <a:rPr lang="en-US" sz="2000" b="1" dirty="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3E1E290-3D56-FEF5-480C-2F0D95A38DDA}"/>
              </a:ext>
            </a:extLst>
          </p:cNvPr>
          <p:cNvSpPr txBox="1"/>
          <p:nvPr/>
        </p:nvSpPr>
        <p:spPr>
          <a:xfrm>
            <a:off x="628304" y="3973867"/>
            <a:ext cx="394660" cy="369332"/>
          </a:xfrm>
          <a:prstGeom prst="rect">
            <a:avLst/>
          </a:prstGeom>
          <a:noFill/>
        </p:spPr>
        <p:txBody>
          <a:bodyPr wrap="none" rtlCol="0">
            <a:spAutoFit/>
          </a:bodyPr>
          <a:lstStyle/>
          <a:p>
            <a:r>
              <a:rPr lang="en-US" dirty="0"/>
              <a:t>α</a:t>
            </a:r>
            <a:r>
              <a:rPr lang="en-US" baseline="-25000" dirty="0"/>
              <a:t>1</a:t>
            </a:r>
            <a:endParaRPr lang="ru-RU" baseline="-25000" dirty="0"/>
          </a:p>
        </p:txBody>
      </p:sp>
      <p:sp>
        <p:nvSpPr>
          <p:cNvPr id="6" name="TextBox 5">
            <a:extLst>
              <a:ext uri="{FF2B5EF4-FFF2-40B4-BE49-F238E27FC236}">
                <a16:creationId xmlns:a16="http://schemas.microsoft.com/office/drawing/2014/main" id="{D71D92BB-60A9-1D75-7572-7B474E7256AA}"/>
              </a:ext>
            </a:extLst>
          </p:cNvPr>
          <p:cNvSpPr txBox="1"/>
          <p:nvPr/>
        </p:nvSpPr>
        <p:spPr>
          <a:xfrm>
            <a:off x="1219681" y="3882257"/>
            <a:ext cx="505889" cy="369332"/>
          </a:xfrm>
          <a:prstGeom prst="rect">
            <a:avLst/>
          </a:prstGeom>
          <a:noFill/>
        </p:spPr>
        <p:txBody>
          <a:bodyPr wrap="square" rtlCol="0">
            <a:spAutoFit/>
          </a:bodyPr>
          <a:lstStyle/>
          <a:p>
            <a:r>
              <a:rPr lang="en-US" dirty="0"/>
              <a:t>α</a:t>
            </a:r>
            <a:r>
              <a:rPr lang="en-US" baseline="-25000" dirty="0"/>
              <a:t>2</a:t>
            </a:r>
            <a:endParaRPr lang="ru-RU" baseline="-25000" dirty="0"/>
          </a:p>
        </p:txBody>
      </p:sp>
      <p:sp>
        <p:nvSpPr>
          <p:cNvPr id="7" name="TextBox 6">
            <a:extLst>
              <a:ext uri="{FF2B5EF4-FFF2-40B4-BE49-F238E27FC236}">
                <a16:creationId xmlns:a16="http://schemas.microsoft.com/office/drawing/2014/main" id="{55DFCFD5-D294-CFE1-351E-C1E628E531B9}"/>
              </a:ext>
            </a:extLst>
          </p:cNvPr>
          <p:cNvSpPr txBox="1"/>
          <p:nvPr/>
        </p:nvSpPr>
        <p:spPr>
          <a:xfrm>
            <a:off x="2042172" y="3859638"/>
            <a:ext cx="394660" cy="369332"/>
          </a:xfrm>
          <a:prstGeom prst="rect">
            <a:avLst/>
          </a:prstGeom>
          <a:noFill/>
        </p:spPr>
        <p:txBody>
          <a:bodyPr wrap="none" rtlCol="0">
            <a:spAutoFit/>
          </a:bodyPr>
          <a:lstStyle/>
          <a:p>
            <a:r>
              <a:rPr lang="en-US" dirty="0"/>
              <a:t>α</a:t>
            </a:r>
            <a:r>
              <a:rPr lang="en-US" baseline="-25000" dirty="0"/>
              <a:t>3</a:t>
            </a:r>
            <a:endParaRPr lang="ru-RU" baseline="-25000" dirty="0"/>
          </a:p>
        </p:txBody>
      </p:sp>
      <p:sp>
        <p:nvSpPr>
          <p:cNvPr id="8" name="AutoShape 5">
            <a:extLst>
              <a:ext uri="{FF2B5EF4-FFF2-40B4-BE49-F238E27FC236}">
                <a16:creationId xmlns:a16="http://schemas.microsoft.com/office/drawing/2014/main" id="{B0DCE035-59B9-DE2D-0638-9092F93A1C4B}"/>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9" name="Номер слайда 7">
            <a:extLst>
              <a:ext uri="{FF2B5EF4-FFF2-40B4-BE49-F238E27FC236}">
                <a16:creationId xmlns:a16="http://schemas.microsoft.com/office/drawing/2014/main" id="{22A27C3E-CA1D-437B-2B4D-A6CED1618DF3}"/>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6</a:t>
            </a:fld>
            <a:r>
              <a:rPr lang="en-US" sz="2400" dirty="0"/>
              <a:t>|</a:t>
            </a:r>
            <a:r>
              <a:rPr lang="ru-RU" sz="2400" dirty="0"/>
              <a:t>14</a:t>
            </a:r>
          </a:p>
        </p:txBody>
      </p:sp>
    </p:spTree>
    <p:extLst>
      <p:ext uri="{BB962C8B-B14F-4D97-AF65-F5344CB8AC3E}">
        <p14:creationId xmlns:p14="http://schemas.microsoft.com/office/powerpoint/2010/main" val="3886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4" grpId="0" animBg="1"/>
      <p:bldP spid="71" grpId="0"/>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a:extLst>
              <a:ext uri="{FF2B5EF4-FFF2-40B4-BE49-F238E27FC236}">
                <a16:creationId xmlns:a16="http://schemas.microsoft.com/office/drawing/2014/main" id="{4CF4E989-81CC-48D6-82DD-A043D4F15F5C}"/>
              </a:ext>
            </a:extLst>
          </p:cNvPr>
          <p:cNvPicPr/>
          <p:nvPr/>
        </p:nvPicPr>
        <p:blipFill>
          <a:blip r:embed="rId3"/>
          <a:stretch>
            <a:fillRect/>
          </a:stretch>
        </p:blipFill>
        <p:spPr>
          <a:xfrm>
            <a:off x="2180999" y="598613"/>
            <a:ext cx="6293059" cy="2622288"/>
          </a:xfrm>
          <a:prstGeom prst="rect">
            <a:avLst/>
          </a:prstGeom>
        </p:spPr>
      </p:pic>
      <p:grpSp>
        <p:nvGrpSpPr>
          <p:cNvPr id="33" name="Группа 32">
            <a:extLst>
              <a:ext uri="{FF2B5EF4-FFF2-40B4-BE49-F238E27FC236}">
                <a16:creationId xmlns:a16="http://schemas.microsoft.com/office/drawing/2014/main" id="{94DFE466-C704-4A92-9030-710150F7AC87}"/>
              </a:ext>
            </a:extLst>
          </p:cNvPr>
          <p:cNvGrpSpPr/>
          <p:nvPr/>
        </p:nvGrpSpPr>
        <p:grpSpPr>
          <a:xfrm>
            <a:off x="12571055" y="1950930"/>
            <a:ext cx="1662883" cy="1478070"/>
            <a:chOff x="6759890" y="3673755"/>
            <a:chExt cx="4936662" cy="2431211"/>
          </a:xfrm>
        </p:grpSpPr>
        <p:grpSp>
          <p:nvGrpSpPr>
            <p:cNvPr id="29" name="Группа 28">
              <a:extLst>
                <a:ext uri="{FF2B5EF4-FFF2-40B4-BE49-F238E27FC236}">
                  <a16:creationId xmlns:a16="http://schemas.microsoft.com/office/drawing/2014/main" id="{8319A2D9-6414-410F-AED2-D662D17DEB6B}"/>
                </a:ext>
              </a:extLst>
            </p:cNvPr>
            <p:cNvGrpSpPr/>
            <p:nvPr/>
          </p:nvGrpSpPr>
          <p:grpSpPr>
            <a:xfrm>
              <a:off x="6922683" y="3673755"/>
              <a:ext cx="4773869" cy="2259834"/>
              <a:chOff x="6962016" y="3883167"/>
              <a:chExt cx="3827332" cy="1973974"/>
            </a:xfrm>
          </p:grpSpPr>
          <p:pic>
            <p:nvPicPr>
              <p:cNvPr id="23" name="Рисунок 22">
                <a:extLst>
                  <a:ext uri="{FF2B5EF4-FFF2-40B4-BE49-F238E27FC236}">
                    <a16:creationId xmlns:a16="http://schemas.microsoft.com/office/drawing/2014/main" id="{F74F0B1C-8076-4FAE-AE93-CCCB04E3AD9C}"/>
                  </a:ext>
                </a:extLst>
              </p:cNvPr>
              <p:cNvPicPr>
                <a:picLocks noChangeAspect="1"/>
              </p:cNvPicPr>
              <p:nvPr/>
            </p:nvPicPr>
            <p:blipFill>
              <a:blip r:embed="rId4"/>
              <a:stretch>
                <a:fillRect/>
              </a:stretch>
            </p:blipFill>
            <p:spPr>
              <a:xfrm>
                <a:off x="6962016" y="3883167"/>
                <a:ext cx="3812745" cy="1973974"/>
              </a:xfrm>
              <a:prstGeom prst="rect">
                <a:avLst/>
              </a:prstGeom>
            </p:spPr>
          </p:pic>
          <p:sp>
            <p:nvSpPr>
              <p:cNvPr id="62" name="TextBox 61">
                <a:extLst>
                  <a:ext uri="{FF2B5EF4-FFF2-40B4-BE49-F238E27FC236}">
                    <a16:creationId xmlns:a16="http://schemas.microsoft.com/office/drawing/2014/main" id="{3FC03362-537A-4952-9B54-4AED104BF627}"/>
                  </a:ext>
                </a:extLst>
              </p:cNvPr>
              <p:cNvSpPr txBox="1"/>
              <p:nvPr/>
            </p:nvSpPr>
            <p:spPr>
              <a:xfrm>
                <a:off x="9497191" y="4467449"/>
                <a:ext cx="129215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6</a:t>
                </a:r>
                <a:r>
                  <a:rPr lang="en-US" dirty="0">
                    <a:solidFill>
                      <a:srgbClr val="FF0000"/>
                    </a:solidFill>
                  </a:rPr>
                  <a:t> </a:t>
                </a:r>
                <a:r>
                  <a:rPr lang="en-US" dirty="0" err="1">
                    <a:solidFill>
                      <a:srgbClr val="FF0000"/>
                    </a:solidFill>
                  </a:rPr>
                  <a:t>mkm</a:t>
                </a:r>
                <a:endParaRPr lang="en-US" dirty="0">
                  <a:solidFill>
                    <a:srgbClr val="FF0000"/>
                  </a:solidFill>
                </a:endParaRPr>
              </a:p>
            </p:txBody>
          </p:sp>
        </p:grpSp>
        <p:sp>
          <p:nvSpPr>
            <p:cNvPr id="49" name="TextBox 48">
              <a:extLst>
                <a:ext uri="{FF2B5EF4-FFF2-40B4-BE49-F238E27FC236}">
                  <a16:creationId xmlns:a16="http://schemas.microsoft.com/office/drawing/2014/main" id="{3479FEA3-D086-45B6-A3A4-C63BA458A1C5}"/>
                </a:ext>
              </a:extLst>
            </p:cNvPr>
            <p:cNvSpPr txBox="1"/>
            <p:nvPr/>
          </p:nvSpPr>
          <p:spPr>
            <a:xfrm>
              <a:off x="10084833" y="3801728"/>
              <a:ext cx="1536569" cy="307777"/>
            </a:xfrm>
            <a:prstGeom prst="rect">
              <a:avLst/>
            </a:prstGeom>
            <a:noFill/>
          </p:spPr>
          <p:txBody>
            <a:bodyPr wrap="square" rtlCol="0">
              <a:spAutoFit/>
            </a:bodyPr>
            <a:lstStyle/>
            <a:p>
              <a:r>
                <a:rPr lang="en-US" sz="1400" dirty="0">
                  <a:solidFill>
                    <a:srgbClr val="FF0000"/>
                  </a:solidFill>
                </a:rPr>
                <a:t>Fit curve</a:t>
              </a:r>
            </a:p>
          </p:txBody>
        </p:sp>
        <p:sp>
          <p:nvSpPr>
            <p:cNvPr id="50" name="TextBox 49">
              <a:extLst>
                <a:ext uri="{FF2B5EF4-FFF2-40B4-BE49-F238E27FC236}">
                  <a16:creationId xmlns:a16="http://schemas.microsoft.com/office/drawing/2014/main" id="{44A42E11-5575-4567-A221-13EEDF829CD5}"/>
                </a:ext>
              </a:extLst>
            </p:cNvPr>
            <p:cNvSpPr txBox="1"/>
            <p:nvPr/>
          </p:nvSpPr>
          <p:spPr>
            <a:xfrm>
              <a:off x="10088946" y="4062491"/>
              <a:ext cx="1536571" cy="307777"/>
            </a:xfrm>
            <a:prstGeom prst="rect">
              <a:avLst/>
            </a:prstGeom>
            <a:noFill/>
          </p:spPr>
          <p:txBody>
            <a:bodyPr wrap="square" rtlCol="0">
              <a:spAutoFit/>
            </a:bodyPr>
            <a:lstStyle/>
            <a:p>
              <a:r>
                <a:rPr lang="en-US" sz="1400" dirty="0">
                  <a:solidFill>
                    <a:srgbClr val="00B050"/>
                  </a:solidFill>
                </a:rPr>
                <a:t>Initial YAG 1E12</a:t>
              </a:r>
            </a:p>
          </p:txBody>
        </p:sp>
        <p:pic>
          <p:nvPicPr>
            <p:cNvPr id="60" name="Рисунок 59">
              <a:extLst>
                <a:ext uri="{FF2B5EF4-FFF2-40B4-BE49-F238E27FC236}">
                  <a16:creationId xmlns:a16="http://schemas.microsoft.com/office/drawing/2014/main" id="{1691448A-9065-4F52-A2F1-98E2122496DC}"/>
                </a:ext>
              </a:extLst>
            </p:cNvPr>
            <p:cNvPicPr/>
            <p:nvPr/>
          </p:nvPicPr>
          <p:blipFill rotWithShape="1">
            <a:blip r:embed="rId5" cstate="print">
              <a:extLst>
                <a:ext uri="{28A0092B-C50C-407E-A947-70E740481C1C}">
                  <a14:useLocalDpi xmlns:a14="http://schemas.microsoft.com/office/drawing/2010/main" val="0"/>
                </a:ext>
              </a:extLst>
            </a:blip>
            <a:srcRect l="45676" t="92522" r="41151" b="-267"/>
            <a:stretch/>
          </p:blipFill>
          <p:spPr bwMode="auto">
            <a:xfrm>
              <a:off x="8578311" y="5798040"/>
              <a:ext cx="683491" cy="306926"/>
            </a:xfrm>
            <a:prstGeom prst="rect">
              <a:avLst/>
            </a:prstGeom>
            <a:noFill/>
            <a:ln>
              <a:noFill/>
            </a:ln>
          </p:spPr>
        </p:pic>
        <p:pic>
          <p:nvPicPr>
            <p:cNvPr id="61" name="Рисунок 60">
              <a:extLst>
                <a:ext uri="{FF2B5EF4-FFF2-40B4-BE49-F238E27FC236}">
                  <a16:creationId xmlns:a16="http://schemas.microsoft.com/office/drawing/2014/main" id="{0FE2AA18-421C-4044-9102-25AF49EEFA5A}"/>
                </a:ext>
              </a:extLst>
            </p:cNvPr>
            <p:cNvPicPr/>
            <p:nvPr/>
          </p:nvPicPr>
          <p:blipFill rotWithShape="1">
            <a:blip r:embed="rId6" cstate="print">
              <a:extLst>
                <a:ext uri="{28A0092B-C50C-407E-A947-70E740481C1C}">
                  <a14:useLocalDpi xmlns:a14="http://schemas.microsoft.com/office/drawing/2010/main" val="0"/>
                </a:ext>
              </a:extLst>
            </a:blip>
            <a:srcRect t="35826" r="95446" b="34129"/>
            <a:stretch/>
          </p:blipFill>
          <p:spPr bwMode="auto">
            <a:xfrm>
              <a:off x="6759890" y="4174628"/>
              <a:ext cx="236304" cy="1190672"/>
            </a:xfrm>
            <a:prstGeom prst="rect">
              <a:avLst/>
            </a:prstGeom>
            <a:noFill/>
            <a:ln>
              <a:noFill/>
            </a:ln>
          </p:spPr>
        </p:pic>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C023933-9212-4E8C-B481-B17A4E74EED2}"/>
                  </a:ext>
                </a:extLst>
              </p:cNvPr>
              <p:cNvSpPr txBox="1"/>
              <p:nvPr/>
            </p:nvSpPr>
            <p:spPr>
              <a:xfrm>
                <a:off x="152731" y="5135680"/>
                <a:ext cx="5174798" cy="338554"/>
              </a:xfrm>
              <a:prstGeom prst="rect">
                <a:avLst/>
              </a:prstGeom>
              <a:noFill/>
            </p:spPr>
            <p:txBody>
              <a:bodyPr wrap="square">
                <a:spAutoFit/>
              </a:bodyPr>
              <a:lstStyle/>
              <a:p>
                <a14:m>
                  <m:oMath xmlns:m="http://schemas.openxmlformats.org/officeDocument/2006/math">
                    <m:r>
                      <a:rPr lang="el-GR" sz="1600" b="1" i="1" dirty="0" smtClean="0">
                        <a:latin typeface="Cambria Math" panose="02040503050406030204" pitchFamily="18" charset="0"/>
                      </a:rPr>
                      <m:t>𝝁</m:t>
                    </m:r>
                  </m:oMath>
                </a14:m>
                <a:r>
                  <a:rPr lang="en-US" sz="1600" dirty="0"/>
                  <a:t> – linear transmission coefficient [1/cm]</a:t>
                </a:r>
              </a:p>
            </p:txBody>
          </p:sp>
        </mc:Choice>
        <mc:Fallback xmlns="">
          <p:sp>
            <p:nvSpPr>
              <p:cNvPr id="44" name="TextBox 43">
                <a:extLst>
                  <a:ext uri="{FF2B5EF4-FFF2-40B4-BE49-F238E27FC236}">
                    <a16:creationId xmlns:a16="http://schemas.microsoft.com/office/drawing/2014/main" id="{FC023933-9212-4E8C-B481-B17A4E74EED2}"/>
                  </a:ext>
                </a:extLst>
              </p:cNvPr>
              <p:cNvSpPr txBox="1">
                <a:spLocks noRot="1" noChangeAspect="1" noMove="1" noResize="1" noEditPoints="1" noAdjustHandles="1" noChangeArrowheads="1" noChangeShapeType="1" noTextEdit="1"/>
              </p:cNvSpPr>
              <p:nvPr/>
            </p:nvSpPr>
            <p:spPr>
              <a:xfrm>
                <a:off x="152731" y="5135680"/>
                <a:ext cx="5174798" cy="338554"/>
              </a:xfrm>
              <a:prstGeom prst="rect">
                <a:avLst/>
              </a:prstGeom>
              <a:blipFill>
                <a:blip r:embed="rId7"/>
                <a:stretch>
                  <a:fillRect t="-5357" b="-2142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5B49BA9-E710-4556-975B-2554630E1DEB}"/>
                  </a:ext>
                </a:extLst>
              </p:cNvPr>
              <p:cNvSpPr txBox="1"/>
              <p:nvPr/>
            </p:nvSpPr>
            <p:spPr>
              <a:xfrm>
                <a:off x="9074970" y="4777377"/>
                <a:ext cx="3215719" cy="338554"/>
              </a:xfrm>
              <a:prstGeom prst="rect">
                <a:avLst/>
              </a:prstGeom>
              <a:noFill/>
            </p:spPr>
            <p:txBody>
              <a:bodyPr wrap="square">
                <a:spAutoFit/>
              </a:bodyPr>
              <a:lstStyle/>
              <a:p>
                <a14:m>
                  <m:oMath xmlns:m="http://schemas.openxmlformats.org/officeDocument/2006/math">
                    <m:r>
                      <a:rPr lang="el-GR" sz="1600" b="1" i="1" dirty="0" smtClean="0">
                        <a:latin typeface="Cambria Math" panose="02040503050406030204" pitchFamily="18" charset="0"/>
                      </a:rPr>
                      <m:t>𝜶</m:t>
                    </m:r>
                  </m:oMath>
                </a14:m>
                <a:r>
                  <a:rPr lang="x-none" sz="1600" dirty="0"/>
                  <a:t> – </a:t>
                </a:r>
                <a:r>
                  <a:rPr lang="en-US" sz="1600" dirty="0"/>
                  <a:t>beam incidence angle</a:t>
                </a:r>
              </a:p>
            </p:txBody>
          </p:sp>
        </mc:Choice>
        <mc:Fallback xmlns="">
          <p:sp>
            <p:nvSpPr>
              <p:cNvPr id="46" name="TextBox 45">
                <a:extLst>
                  <a:ext uri="{FF2B5EF4-FFF2-40B4-BE49-F238E27FC236}">
                    <a16:creationId xmlns:a16="http://schemas.microsoft.com/office/drawing/2014/main" id="{35B49BA9-E710-4556-975B-2554630E1DEB}"/>
                  </a:ext>
                </a:extLst>
              </p:cNvPr>
              <p:cNvSpPr txBox="1">
                <a:spLocks noRot="1" noChangeAspect="1" noMove="1" noResize="1" noEditPoints="1" noAdjustHandles="1" noChangeArrowheads="1" noChangeShapeType="1" noTextEdit="1"/>
              </p:cNvSpPr>
              <p:nvPr/>
            </p:nvSpPr>
            <p:spPr>
              <a:xfrm>
                <a:off x="9074970" y="4777377"/>
                <a:ext cx="3215719" cy="338554"/>
              </a:xfrm>
              <a:prstGeom prst="rect">
                <a:avLst/>
              </a:prstGeom>
              <a:blipFill>
                <a:blip r:embed="rId8"/>
                <a:stretch>
                  <a:fillRect t="-5455" b="-2363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0E799D6-DF5D-4DE4-880A-9F8463609B48}"/>
                  </a:ext>
                </a:extLst>
              </p:cNvPr>
              <p:cNvSpPr txBox="1"/>
              <p:nvPr/>
            </p:nvSpPr>
            <p:spPr>
              <a:xfrm>
                <a:off x="5029079" y="5156483"/>
                <a:ext cx="3500988" cy="338554"/>
              </a:xfrm>
              <a:prstGeom prst="rect">
                <a:avLst/>
              </a:prstGeom>
              <a:noFill/>
            </p:spPr>
            <p:txBody>
              <a:bodyPr wrap="square">
                <a:spAutoFit/>
              </a:bodyPr>
              <a:lstStyle/>
              <a:p>
                <a14:m>
                  <m:oMath xmlns:m="http://schemas.openxmlformats.org/officeDocument/2006/math">
                    <m:r>
                      <m:rPr>
                        <m:nor/>
                      </m:rPr>
                      <a:rPr lang="el-GR" sz="1600" b="1" dirty="0"/>
                      <m:t>τ</m:t>
                    </m:r>
                    <m:r>
                      <m:rPr>
                        <m:nor/>
                      </m:rPr>
                      <a:rPr lang="en-US" sz="1600" b="1" dirty="0"/>
                      <m:t>(</m:t>
                    </m:r>
                    <m:r>
                      <a:rPr lang="el-GR" sz="1600" b="1" i="1">
                        <a:latin typeface="Cambria Math" panose="02040503050406030204" pitchFamily="18" charset="0"/>
                        <a:ea typeface="Cambria Math" panose="02040503050406030204" pitchFamily="18" charset="0"/>
                      </a:rPr>
                      <m:t>𝜶</m:t>
                    </m:r>
                    <m:r>
                      <m:rPr>
                        <m:nor/>
                      </m:rPr>
                      <a:rPr lang="en-US" sz="1600" b="1" dirty="0"/>
                      <m:t>)</m:t>
                    </m:r>
                    <m:r>
                      <m:rPr>
                        <m:nor/>
                      </m:rPr>
                      <a:rPr lang="x-none" sz="1600" b="1" i="0" dirty="0" smtClean="0"/>
                      <m:t> </m:t>
                    </m:r>
                  </m:oMath>
                </a14:m>
                <a:r>
                  <a:rPr lang="x-none" sz="1600" dirty="0"/>
                  <a:t>– </a:t>
                </a:r>
                <a:r>
                  <a:rPr lang="en-US" sz="1600" dirty="0"/>
                  <a:t>X-ray penetration depth </a:t>
                </a:r>
              </a:p>
            </p:txBody>
          </p:sp>
        </mc:Choice>
        <mc:Fallback xmlns="">
          <p:sp>
            <p:nvSpPr>
              <p:cNvPr id="47" name="TextBox 46">
                <a:extLst>
                  <a:ext uri="{FF2B5EF4-FFF2-40B4-BE49-F238E27FC236}">
                    <a16:creationId xmlns:a16="http://schemas.microsoft.com/office/drawing/2014/main" id="{70E799D6-DF5D-4DE4-880A-9F8463609B48}"/>
                  </a:ext>
                </a:extLst>
              </p:cNvPr>
              <p:cNvSpPr txBox="1">
                <a:spLocks noRot="1" noChangeAspect="1" noMove="1" noResize="1" noEditPoints="1" noAdjustHandles="1" noChangeArrowheads="1" noChangeShapeType="1" noTextEdit="1"/>
              </p:cNvSpPr>
              <p:nvPr/>
            </p:nvSpPr>
            <p:spPr>
              <a:xfrm>
                <a:off x="5029079" y="5156483"/>
                <a:ext cx="3500988" cy="338554"/>
              </a:xfrm>
              <a:prstGeom prst="rect">
                <a:avLst/>
              </a:prstGeom>
              <a:blipFill>
                <a:blip r:embed="rId9"/>
                <a:stretch>
                  <a:fillRect t="-5455" b="-2363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8F0349A-8DDC-479C-87D4-0C9AB2FCBB2F}"/>
                  </a:ext>
                </a:extLst>
              </p:cNvPr>
              <p:cNvSpPr txBox="1"/>
              <p:nvPr/>
            </p:nvSpPr>
            <p:spPr>
              <a:xfrm>
                <a:off x="2958650" y="3261999"/>
                <a:ext cx="7758223" cy="71038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𝑰</m:t>
                          </m:r>
                          <m:d>
                            <m:dPr>
                              <m:ctrlPr>
                                <a:rPr lang="en-US" b="1" i="1">
                                  <a:latin typeface="Cambria Math" panose="02040503050406030204" pitchFamily="18" charset="0"/>
                                </a:rPr>
                              </m:ctrlPr>
                            </m:dPr>
                            <m:e>
                              <m:r>
                                <a:rPr lang="en-US" b="1" i="1">
                                  <a:latin typeface="Cambria Math" panose="02040503050406030204" pitchFamily="18" charset="0"/>
                                </a:rPr>
                                <m:t>𝒛</m:t>
                              </m:r>
                              <m:r>
                                <a:rPr lang="en-US" b="1" i="1">
                                  <a:latin typeface="Cambria Math" panose="02040503050406030204" pitchFamily="18" charset="0"/>
                                </a:rPr>
                                <m:t>,</m:t>
                              </m:r>
                              <m:r>
                                <a:rPr lang="el-GR" b="1" i="1">
                                  <a:latin typeface="Cambria Math" panose="02040503050406030204" pitchFamily="18" charset="0"/>
                                </a:rPr>
                                <m:t>𝜶</m:t>
                              </m:r>
                              <m:r>
                                <a:rPr lang="en-US" b="1" i="1">
                                  <a:latin typeface="Cambria Math" panose="02040503050406030204" pitchFamily="18" charset="0"/>
                                </a:rPr>
                                <m:t>,</m:t>
                              </m:r>
                              <m:r>
                                <a:rPr lang="el-GR" b="1" i="1">
                                  <a:latin typeface="Cambria Math" panose="02040503050406030204" pitchFamily="18" charset="0"/>
                                </a:rPr>
                                <m:t>𝜷</m:t>
                              </m:r>
                            </m:e>
                          </m:d>
                        </m:e>
                        <m:sub>
                          <m:r>
                            <a:rPr lang="en-US" b="1" i="1" smtClean="0">
                              <a:latin typeface="Cambria Math" panose="02040503050406030204" pitchFamily="18" charset="0"/>
                            </a:rPr>
                            <m:t>𝒕𝒇</m:t>
                          </m:r>
                        </m:sub>
                      </m:sSub>
                      <m:r>
                        <a:rPr lang="en-US" b="1" i="1" smtClean="0">
                          <a:latin typeface="Cambria Math" panose="02040503050406030204" pitchFamily="18" charset="0"/>
                        </a:rPr>
                        <m:t>=</m:t>
                      </m:r>
                      <m:nary>
                        <m:naryPr>
                          <m:ctrlPr>
                            <a:rPr lang="en-US" b="1" i="1" smtClean="0">
                              <a:latin typeface="Cambria Math" panose="02040503050406030204" pitchFamily="18" charset="0"/>
                            </a:rPr>
                          </m:ctrlPr>
                        </m:naryPr>
                        <m:sub>
                          <m:r>
                            <a:rPr lang="en-US" b="1" i="1" smtClean="0">
                              <a:latin typeface="Cambria Math" panose="02040503050406030204" pitchFamily="18" charset="0"/>
                            </a:rPr>
                            <m:t>𝟎</m:t>
                          </m:r>
                        </m:sub>
                        <m:sup>
                          <m:r>
                            <a:rPr lang="en-US" b="1" i="1" smtClean="0">
                              <a:latin typeface="Cambria Math" panose="02040503050406030204" pitchFamily="18" charset="0"/>
                            </a:rPr>
                            <m:t>𝒕</m:t>
                          </m:r>
                        </m:sup>
                        <m:e>
                          <m:r>
                            <a:rPr lang="en-US" b="1" i="1">
                              <a:latin typeface="Cambria Math" panose="02040503050406030204" pitchFamily="18" charset="0"/>
                            </a:rPr>
                            <m:t>𝑰</m:t>
                          </m:r>
                          <m:d>
                            <m:dPr>
                              <m:ctrlPr>
                                <a:rPr lang="en-US" b="1" i="1">
                                  <a:latin typeface="Cambria Math" panose="02040503050406030204" pitchFamily="18" charset="0"/>
                                </a:rPr>
                              </m:ctrlPr>
                            </m:dPr>
                            <m:e>
                              <m:r>
                                <a:rPr lang="en-US" b="1" i="1">
                                  <a:latin typeface="Cambria Math" panose="02040503050406030204" pitchFamily="18" charset="0"/>
                                </a:rPr>
                                <m:t>𝒛</m:t>
                              </m:r>
                              <m:r>
                                <a:rPr lang="en-US" b="1" i="1">
                                  <a:latin typeface="Cambria Math" panose="02040503050406030204" pitchFamily="18" charset="0"/>
                                </a:rPr>
                                <m:t>,</m:t>
                              </m:r>
                              <m:r>
                                <a:rPr lang="el-GR" b="1" i="1">
                                  <a:latin typeface="Cambria Math" panose="02040503050406030204" pitchFamily="18" charset="0"/>
                                </a:rPr>
                                <m:t>𝜶</m:t>
                              </m:r>
                              <m:r>
                                <a:rPr lang="en-US" b="1" i="1">
                                  <a:latin typeface="Cambria Math" panose="02040503050406030204" pitchFamily="18" charset="0"/>
                                </a:rPr>
                                <m:t>,</m:t>
                              </m:r>
                              <m:r>
                                <a:rPr lang="el-GR" b="1" i="1">
                                  <a:latin typeface="Cambria Math" panose="02040503050406030204" pitchFamily="18" charset="0"/>
                                </a:rPr>
                                <m:t>𝜷</m:t>
                              </m:r>
                            </m:e>
                          </m:d>
                          <m:r>
                            <a:rPr lang="en-US" b="1" i="1">
                              <a:latin typeface="Cambria Math" panose="02040503050406030204" pitchFamily="18" charset="0"/>
                            </a:rPr>
                            <m:t>𝒅𝒛</m:t>
                          </m:r>
                        </m:e>
                      </m:nary>
                      <m:r>
                        <a:rPr lang="en-US" b="1" i="1" smtClean="0">
                          <a:latin typeface="Cambria Math" panose="02040503050406030204" pitchFamily="18" charset="0"/>
                        </a:rPr>
                        <m:t> −</m:t>
                      </m:r>
                      <m:r>
                        <m:rPr>
                          <m:sty m:val="p"/>
                        </m:rPr>
                        <a:rPr lang="en-US" b="0" i="0" smtClean="0">
                          <a:latin typeface="Cambria Math" panose="02040503050406030204" pitchFamily="18" charset="0"/>
                        </a:rPr>
                        <m:t>intensity</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0" smtClean="0">
                          <a:latin typeface="Cambria Math" panose="02040503050406030204" pitchFamily="18" charset="0"/>
                        </a:rPr>
                        <m:t> </m:t>
                      </m:r>
                      <m:r>
                        <m:rPr>
                          <m:sty m:val="p"/>
                        </m:rPr>
                        <a:rPr lang="en-US" b="0" i="0" smtClean="0">
                          <a:latin typeface="Cambria Math" panose="02040503050406030204" pitchFamily="18" charset="0"/>
                        </a:rPr>
                        <m:t>the</m:t>
                      </m:r>
                      <m:r>
                        <a:rPr lang="en-US" b="0" i="0" smtClean="0">
                          <a:latin typeface="Cambria Math" panose="02040503050406030204" pitchFamily="18" charset="0"/>
                        </a:rPr>
                        <m:t> </m:t>
                      </m:r>
                      <m:r>
                        <m:rPr>
                          <m:sty m:val="p"/>
                        </m:rPr>
                        <a:rPr lang="en-US" b="0" i="0" smtClean="0">
                          <a:latin typeface="Cambria Math" panose="02040503050406030204" pitchFamily="18" charset="0"/>
                        </a:rPr>
                        <m:t>layer</m:t>
                      </m:r>
                      <m:r>
                        <a:rPr lang="en-US" b="0" i="0" smtClean="0">
                          <a:latin typeface="Cambria Math" panose="02040503050406030204" pitchFamily="18" charset="0"/>
                        </a:rPr>
                        <m:t> </m:t>
                      </m:r>
                      <m:r>
                        <m:rPr>
                          <m:sty m:val="p"/>
                        </m:rPr>
                        <a:rPr lang="en-US" b="0" i="0" smtClean="0">
                          <a:latin typeface="Cambria Math" panose="02040503050406030204" pitchFamily="18" charset="0"/>
                        </a:rPr>
                        <m:t>on</m:t>
                      </m:r>
                      <m:r>
                        <a:rPr lang="en-US" b="0" i="0" smtClean="0">
                          <a:latin typeface="Cambria Math" panose="02040503050406030204" pitchFamily="18" charset="0"/>
                        </a:rPr>
                        <m:t> </m:t>
                      </m:r>
                      <m:r>
                        <m:rPr>
                          <m:sty m:val="p"/>
                        </m:rPr>
                        <a:rPr lang="en-US" b="0" i="0" smtClean="0">
                          <a:latin typeface="Cambria Math" panose="02040503050406030204" pitchFamily="18" charset="0"/>
                        </a:rPr>
                        <m:t>the</m:t>
                      </m:r>
                      <m:r>
                        <a:rPr lang="en-US" b="0" i="0" smtClean="0">
                          <a:latin typeface="Cambria Math" panose="02040503050406030204" pitchFamily="18" charset="0"/>
                        </a:rPr>
                        <m:t> </m:t>
                      </m:r>
                      <m:r>
                        <m:rPr>
                          <m:sty m:val="p"/>
                        </m:rPr>
                        <a:rPr lang="en-US" b="0" i="0" smtClean="0">
                          <a:latin typeface="Cambria Math" panose="02040503050406030204" pitchFamily="18" charset="0"/>
                        </a:rPr>
                        <m:t>substrate</m:t>
                      </m:r>
                    </m:oMath>
                  </m:oMathPara>
                </a14:m>
                <a:endParaRPr lang="en-US" dirty="0"/>
              </a:p>
            </p:txBody>
          </p:sp>
        </mc:Choice>
        <mc:Fallback xmlns="">
          <p:sp>
            <p:nvSpPr>
              <p:cNvPr id="54" name="TextBox 53">
                <a:extLst>
                  <a:ext uri="{FF2B5EF4-FFF2-40B4-BE49-F238E27FC236}">
                    <a16:creationId xmlns:a16="http://schemas.microsoft.com/office/drawing/2014/main" id="{98F0349A-8DDC-479C-87D4-0C9AB2FCBB2F}"/>
                  </a:ext>
                </a:extLst>
              </p:cNvPr>
              <p:cNvSpPr txBox="1">
                <a:spLocks noRot="1" noChangeAspect="1" noMove="1" noResize="1" noEditPoints="1" noAdjustHandles="1" noChangeArrowheads="1" noChangeShapeType="1" noTextEdit="1"/>
              </p:cNvSpPr>
              <p:nvPr/>
            </p:nvSpPr>
            <p:spPr>
              <a:xfrm>
                <a:off x="2958650" y="3261999"/>
                <a:ext cx="7758223" cy="710387"/>
              </a:xfrm>
              <a:prstGeom prst="rect">
                <a:avLst/>
              </a:prstGeom>
              <a:blipFill>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F9B4920-8A35-41C6-B9DA-CE85B4B354C1}"/>
                  </a:ext>
                </a:extLst>
              </p:cNvPr>
              <p:cNvSpPr txBox="1"/>
              <p:nvPr/>
            </p:nvSpPr>
            <p:spPr>
              <a:xfrm>
                <a:off x="211968" y="4797498"/>
                <a:ext cx="5242170" cy="338554"/>
              </a:xfrm>
              <a:prstGeom prst="rect">
                <a:avLst/>
              </a:prstGeom>
              <a:noFill/>
            </p:spPr>
            <p:txBody>
              <a:bodyPr wrap="square">
                <a:spAutoFit/>
              </a:bodyPr>
              <a:lstStyle/>
              <a:p>
                <a14:m>
                  <m:oMath xmlns:m="http://schemas.openxmlformats.org/officeDocument/2006/math">
                    <m:r>
                      <a:rPr lang="en-US" sz="1600" b="1" i="1">
                        <a:latin typeface="Cambria Math" panose="02040503050406030204" pitchFamily="18" charset="0"/>
                      </a:rPr>
                      <m:t>𝑻</m:t>
                    </m:r>
                    <m:d>
                      <m:dPr>
                        <m:ctrlPr>
                          <a:rPr lang="en-US" sz="1600" b="1" i="1">
                            <a:latin typeface="Cambria Math" panose="02040503050406030204" pitchFamily="18" charset="0"/>
                          </a:rPr>
                        </m:ctrlPr>
                      </m:dPr>
                      <m:e>
                        <m:r>
                          <a:rPr lang="en-US" sz="1600" b="1" i="1">
                            <a:latin typeface="Cambria Math" panose="02040503050406030204" pitchFamily="18" charset="0"/>
                          </a:rPr>
                          <m:t>𝒏</m:t>
                        </m:r>
                        <m:r>
                          <a:rPr lang="en-US" sz="1600" b="1" i="1">
                            <a:latin typeface="Cambria Math" panose="02040503050406030204" pitchFamily="18" charset="0"/>
                          </a:rPr>
                          <m:t>,</m:t>
                        </m:r>
                        <m:r>
                          <a:rPr lang="el-GR" sz="1600" b="1" i="1">
                            <a:latin typeface="Cambria Math" panose="02040503050406030204" pitchFamily="18" charset="0"/>
                          </a:rPr>
                          <m:t>𝜶</m:t>
                        </m:r>
                      </m:e>
                    </m:d>
                  </m:oMath>
                </a14:m>
                <a:r>
                  <a:rPr lang="en-US" sz="1600" dirty="0"/>
                  <a:t> - Fresnel transmission coefficient</a:t>
                </a:r>
              </a:p>
            </p:txBody>
          </p:sp>
        </mc:Choice>
        <mc:Fallback xmlns="">
          <p:sp>
            <p:nvSpPr>
              <p:cNvPr id="67" name="TextBox 66">
                <a:extLst>
                  <a:ext uri="{FF2B5EF4-FFF2-40B4-BE49-F238E27FC236}">
                    <a16:creationId xmlns:a16="http://schemas.microsoft.com/office/drawing/2014/main" id="{1F9B4920-8A35-41C6-B9DA-CE85B4B354C1}"/>
                  </a:ext>
                </a:extLst>
              </p:cNvPr>
              <p:cNvSpPr txBox="1">
                <a:spLocks noRot="1" noChangeAspect="1" noMove="1" noResize="1" noEditPoints="1" noAdjustHandles="1" noChangeArrowheads="1" noChangeShapeType="1" noTextEdit="1"/>
              </p:cNvSpPr>
              <p:nvPr/>
            </p:nvSpPr>
            <p:spPr>
              <a:xfrm>
                <a:off x="211968" y="4797498"/>
                <a:ext cx="5242170" cy="338554"/>
              </a:xfrm>
              <a:prstGeom prst="rect">
                <a:avLst/>
              </a:prstGeom>
              <a:blipFill>
                <a:blip r:embed="rId11"/>
                <a:stretch>
                  <a:fillRect t="-5357" b="-2142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36B0B95C-91AB-4A04-8B72-CB0E412A80A1}"/>
                  </a:ext>
                </a:extLst>
              </p:cNvPr>
              <p:cNvSpPr txBox="1"/>
              <p:nvPr/>
            </p:nvSpPr>
            <p:spPr>
              <a:xfrm>
                <a:off x="4333138" y="4787574"/>
                <a:ext cx="4643093" cy="338554"/>
              </a:xfrm>
              <a:prstGeom prst="rect">
                <a:avLst/>
              </a:prstGeom>
              <a:noFill/>
            </p:spPr>
            <p:txBody>
              <a:bodyPr wrap="square">
                <a:spAutoFit/>
              </a:bodyPr>
              <a:lstStyle/>
              <a:p>
                <a14:m>
                  <m:oMath xmlns:m="http://schemas.openxmlformats.org/officeDocument/2006/math">
                    <m:r>
                      <a:rPr lang="en-US" sz="1600" b="1" i="1" smtClean="0">
                        <a:latin typeface="Cambria Math" panose="02040503050406030204" pitchFamily="18" charset="0"/>
                        <a:ea typeface="Cambria Math" panose="02040503050406030204" pitchFamily="18" charset="0"/>
                      </a:rPr>
                      <m:t>𝒇𝒑</m:t>
                    </m:r>
                    <m:r>
                      <a:rPr lang="en-US" sz="1600" b="1" i="1" smtClean="0">
                        <a:latin typeface="Cambria Math" panose="02040503050406030204" pitchFamily="18" charset="0"/>
                        <a:ea typeface="Cambria Math" panose="02040503050406030204" pitchFamily="18" charset="0"/>
                      </a:rPr>
                      <m:t>(</m:t>
                    </m:r>
                    <m:r>
                      <a:rPr lang="el-GR" sz="1600" b="1" i="1">
                        <a:latin typeface="Cambria Math" panose="02040503050406030204" pitchFamily="18" charset="0"/>
                        <a:ea typeface="Cambria Math" panose="02040503050406030204" pitchFamily="18" charset="0"/>
                      </a:rPr>
                      <m:t>𝜶</m:t>
                    </m:r>
                    <m:r>
                      <m:rPr>
                        <m:nor/>
                      </m:rPr>
                      <a:rPr lang="en-US" sz="1600" b="1" dirty="0"/>
                      <m:t>,</m:t>
                    </m:r>
                    <m:r>
                      <m:rPr>
                        <m:nor/>
                      </m:rPr>
                      <a:rPr lang="el-GR" sz="1600" b="1" dirty="0"/>
                      <m:t>ω</m:t>
                    </m:r>
                    <m:r>
                      <m:rPr>
                        <m:nor/>
                      </m:rPr>
                      <a:rPr lang="en-US" sz="1600" b="1" dirty="0"/>
                      <m:t>,</m:t>
                    </m:r>
                    <m:r>
                      <m:rPr>
                        <m:nor/>
                      </m:rPr>
                      <a:rPr lang="en-US" sz="1600" b="1" dirty="0"/>
                      <m:t>L</m:t>
                    </m:r>
                    <m:r>
                      <m:rPr>
                        <m:nor/>
                      </m:rPr>
                      <a:rPr lang="en-US" sz="1600" b="1" dirty="0"/>
                      <m:t>)</m:t>
                    </m:r>
                  </m:oMath>
                </a14:m>
                <a:r>
                  <a:rPr lang="x-none" sz="1600" dirty="0"/>
                  <a:t> – </a:t>
                </a:r>
                <a:r>
                  <a:rPr lang="en-US" sz="1600" dirty="0"/>
                  <a:t>accounting for the beam trace effect</a:t>
                </a:r>
              </a:p>
            </p:txBody>
          </p:sp>
        </mc:Choice>
        <mc:Fallback xmlns="">
          <p:sp>
            <p:nvSpPr>
              <p:cNvPr id="69" name="TextBox 68">
                <a:extLst>
                  <a:ext uri="{FF2B5EF4-FFF2-40B4-BE49-F238E27FC236}">
                    <a16:creationId xmlns:a16="http://schemas.microsoft.com/office/drawing/2014/main" id="{36B0B95C-91AB-4A04-8B72-CB0E412A80A1}"/>
                  </a:ext>
                </a:extLst>
              </p:cNvPr>
              <p:cNvSpPr txBox="1">
                <a:spLocks noRot="1" noChangeAspect="1" noMove="1" noResize="1" noEditPoints="1" noAdjustHandles="1" noChangeArrowheads="1" noChangeShapeType="1" noTextEdit="1"/>
              </p:cNvSpPr>
              <p:nvPr/>
            </p:nvSpPr>
            <p:spPr>
              <a:xfrm>
                <a:off x="4333138" y="4787574"/>
                <a:ext cx="4643093" cy="338554"/>
              </a:xfrm>
              <a:prstGeom prst="rect">
                <a:avLst/>
              </a:prstGeom>
              <a:blipFill>
                <a:blip r:embed="rId12"/>
                <a:stretch>
                  <a:fillRect l="-131" t="-5357" b="-21429"/>
                </a:stretch>
              </a:blipFill>
            </p:spPr>
            <p:txBody>
              <a:bodyPr/>
              <a:lstStyle/>
              <a:p>
                <a:r>
                  <a:rPr lang="ru-RU">
                    <a:noFill/>
                  </a:rPr>
                  <a:t> </a:t>
                </a:r>
              </a:p>
            </p:txBody>
          </p:sp>
        </mc:Fallback>
      </mc:AlternateContent>
      <p:sp>
        <p:nvSpPr>
          <p:cNvPr id="6" name="Стрелка: вниз 5">
            <a:extLst>
              <a:ext uri="{FF2B5EF4-FFF2-40B4-BE49-F238E27FC236}">
                <a16:creationId xmlns:a16="http://schemas.microsoft.com/office/drawing/2014/main" id="{66C4FE18-007A-433B-805E-D531C9560023}"/>
              </a:ext>
            </a:extLst>
          </p:cNvPr>
          <p:cNvSpPr/>
          <p:nvPr/>
        </p:nvSpPr>
        <p:spPr>
          <a:xfrm>
            <a:off x="5961432" y="5639424"/>
            <a:ext cx="269135" cy="6155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B929D43-C882-4EF5-959C-2ECA9CB045AE}"/>
                  </a:ext>
                </a:extLst>
              </p:cNvPr>
              <p:cNvSpPr txBox="1"/>
              <p:nvPr/>
            </p:nvSpPr>
            <p:spPr>
              <a:xfrm>
                <a:off x="6230567" y="5637524"/>
                <a:ext cx="5356509" cy="615553"/>
              </a:xfrm>
              <a:prstGeom prst="rect">
                <a:avLst/>
              </a:prstGeom>
              <a:noFill/>
            </p:spPr>
            <p:txBody>
              <a:bodyPr wrap="square" rtlCol="0">
                <a:spAutoFit/>
              </a:bodyPr>
              <a:lstStyle/>
              <a:p>
                <a:pPr algn="ctr"/>
                <a:r>
                  <a:rPr lang="en-US" sz="1700" dirty="0"/>
                  <a:t>The system is two-layered, so the intensity will be reduced by an amount</a:t>
                </a:r>
                <a14:m>
                  <m:oMath xmlns:m="http://schemas.openxmlformats.org/officeDocument/2006/math">
                    <m:r>
                      <a:rPr lang="en-US" sz="1700" b="0" i="0" dirty="0" smtClean="0">
                        <a:latin typeface="Cambria Math" panose="02040503050406030204" pitchFamily="18" charset="0"/>
                      </a:rPr>
                      <m:t> </m:t>
                    </m:r>
                    <m:r>
                      <a:rPr lang="en-US" sz="1700" b="1" i="1" dirty="0" smtClean="0">
                        <a:latin typeface="Cambria Math" panose="02040503050406030204" pitchFamily="18" charset="0"/>
                      </a:rPr>
                      <m:t>𝒆𝒙𝒑</m:t>
                    </m:r>
                    <m:d>
                      <m:dPr>
                        <m:ctrlPr>
                          <a:rPr lang="en-US" sz="1700" b="1" i="1" dirty="0">
                            <a:latin typeface="Cambria Math" panose="02040503050406030204" pitchFamily="18" charset="0"/>
                          </a:rPr>
                        </m:ctrlPr>
                      </m:dPr>
                      <m:e>
                        <m:r>
                          <a:rPr lang="en-US" sz="1700" b="1" i="1" dirty="0">
                            <a:latin typeface="Cambria Math" panose="02040503050406030204" pitchFamily="18" charset="0"/>
                          </a:rPr>
                          <m:t>−</m:t>
                        </m:r>
                        <m:r>
                          <a:rPr lang="en-US" sz="1700" b="1" i="1" dirty="0">
                            <a:latin typeface="Cambria Math" panose="02040503050406030204" pitchFamily="18" charset="0"/>
                            <a:ea typeface="Cambria Math" panose="02040503050406030204" pitchFamily="18" charset="0"/>
                          </a:rPr>
                          <m:t>𝝁</m:t>
                        </m:r>
                        <m:sSub>
                          <m:sSubPr>
                            <m:ctrlPr>
                              <a:rPr lang="en-US" sz="1700" b="1" i="1" smtClean="0">
                                <a:solidFill>
                                  <a:schemeClr val="tx1"/>
                                </a:solidFill>
                                <a:latin typeface="Cambria Math" panose="02040503050406030204" pitchFamily="18" charset="0"/>
                              </a:rPr>
                            </m:ctrlPr>
                          </m:sSubPr>
                          <m:e>
                            <m:r>
                              <a:rPr lang="en-US" sz="1700" b="1" i="1">
                                <a:solidFill>
                                  <a:schemeClr val="tx1"/>
                                </a:solidFill>
                                <a:latin typeface="Cambria Math" panose="02040503050406030204" pitchFamily="18" charset="0"/>
                              </a:rPr>
                              <m:t>𝒕</m:t>
                            </m:r>
                          </m:e>
                          <m:sub>
                            <m:r>
                              <a:rPr lang="ru-RU" sz="1700" b="1" i="1">
                                <a:solidFill>
                                  <a:schemeClr val="tx1"/>
                                </a:solidFill>
                                <a:latin typeface="Cambria Math" panose="02040503050406030204" pitchFamily="18" charset="0"/>
                              </a:rPr>
                              <m:t>𝟏</m:t>
                            </m:r>
                          </m:sub>
                        </m:sSub>
                      </m:e>
                    </m:d>
                  </m:oMath>
                </a14:m>
                <a:endParaRPr lang="en-US" sz="1700" dirty="0"/>
              </a:p>
            </p:txBody>
          </p:sp>
        </mc:Choice>
        <mc:Fallback xmlns="">
          <p:sp>
            <p:nvSpPr>
              <p:cNvPr id="7" name="TextBox 6">
                <a:extLst>
                  <a:ext uri="{FF2B5EF4-FFF2-40B4-BE49-F238E27FC236}">
                    <a16:creationId xmlns:a16="http://schemas.microsoft.com/office/drawing/2014/main" id="{9B929D43-C882-4EF5-959C-2ECA9CB045AE}"/>
                  </a:ext>
                </a:extLst>
              </p:cNvPr>
              <p:cNvSpPr txBox="1">
                <a:spLocks noRot="1" noChangeAspect="1" noMove="1" noResize="1" noEditPoints="1" noAdjustHandles="1" noChangeArrowheads="1" noChangeShapeType="1" noTextEdit="1"/>
              </p:cNvSpPr>
              <p:nvPr/>
            </p:nvSpPr>
            <p:spPr>
              <a:xfrm>
                <a:off x="6230567" y="5637524"/>
                <a:ext cx="5356509" cy="615553"/>
              </a:xfrm>
              <a:prstGeom prst="rect">
                <a:avLst/>
              </a:prstGeom>
              <a:blipFill>
                <a:blip r:embed="rId13"/>
                <a:stretch>
                  <a:fillRect l="-228" t="-3960" r="-1365" b="-128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66EF0FA0-487C-4152-96CA-E0CFF14D6580}"/>
                  </a:ext>
                </a:extLst>
              </p:cNvPr>
              <p:cNvSpPr txBox="1"/>
              <p:nvPr/>
            </p:nvSpPr>
            <p:spPr>
              <a:xfrm>
                <a:off x="3479684" y="6304004"/>
                <a:ext cx="5940241" cy="429220"/>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a:latin typeface="Cambria Math" panose="02040503050406030204" pitchFamily="18" charset="0"/>
                            </a:rPr>
                            <m:t>𝑰</m:t>
                          </m:r>
                          <m:d>
                            <m:dPr>
                              <m:ctrlPr>
                                <a:rPr lang="en-US" sz="2000" b="1" i="1">
                                  <a:latin typeface="Cambria Math" panose="02040503050406030204" pitchFamily="18" charset="0"/>
                                </a:rPr>
                              </m:ctrlPr>
                            </m:dPr>
                            <m:e>
                              <m:r>
                                <a:rPr lang="en-US" sz="2000" b="1" i="1">
                                  <a:latin typeface="Cambria Math" panose="02040503050406030204" pitchFamily="18" charset="0"/>
                                </a:rPr>
                                <m:t>𝒛</m:t>
                              </m:r>
                              <m:r>
                                <a:rPr lang="en-US" sz="2000" b="1" i="1">
                                  <a:latin typeface="Cambria Math" panose="02040503050406030204" pitchFamily="18" charset="0"/>
                                </a:rPr>
                                <m:t>,</m:t>
                              </m:r>
                              <m:r>
                                <a:rPr lang="el-GR" sz="2000" b="1" i="1">
                                  <a:latin typeface="Cambria Math" panose="02040503050406030204" pitchFamily="18" charset="0"/>
                                </a:rPr>
                                <m:t>𝜶</m:t>
                              </m:r>
                              <m:r>
                                <a:rPr lang="en-US" sz="2000" b="1" i="1">
                                  <a:latin typeface="Cambria Math" panose="02040503050406030204" pitchFamily="18" charset="0"/>
                                </a:rPr>
                                <m:t>,</m:t>
                              </m:r>
                              <m:r>
                                <a:rPr lang="el-GR" sz="2000" b="1" i="1">
                                  <a:latin typeface="Cambria Math" panose="02040503050406030204" pitchFamily="18" charset="0"/>
                                </a:rPr>
                                <m:t>𝜷</m:t>
                              </m:r>
                            </m:e>
                          </m:d>
                        </m:e>
                        <m:sub>
                          <m:r>
                            <a:rPr lang="en-US" sz="2000" b="1" i="1" smtClean="0">
                              <a:latin typeface="Cambria Math" panose="02040503050406030204" pitchFamily="18" charset="0"/>
                            </a:rPr>
                            <m:t>𝑺𝒕𝒓</m:t>
                          </m:r>
                          <m:r>
                            <a:rPr lang="en-US" sz="2000" b="1" i="1" smtClean="0">
                              <a:latin typeface="Cambria Math" panose="02040503050406030204" pitchFamily="18" charset="0"/>
                            </a:rPr>
                            <m:t>.</m:t>
                          </m:r>
                          <m:r>
                            <a:rPr lang="en-US" sz="2000" b="1" i="1" smtClean="0">
                              <a:latin typeface="Cambria Math" panose="02040503050406030204" pitchFamily="18" charset="0"/>
                            </a:rPr>
                            <m:t>𝒀𝑨𝑮</m:t>
                          </m:r>
                        </m:sub>
                      </m:sSub>
                      <m:r>
                        <a:rPr lang="en-US" sz="2000" b="1" i="1" smtClean="0">
                          <a:latin typeface="Cambria Math" panose="02040503050406030204" pitchFamily="18" charset="0"/>
                        </a:rPr>
                        <m:t>=</m:t>
                      </m:r>
                      <m:r>
                        <a:rPr lang="en-US" sz="2000" b="1" i="1" dirty="0">
                          <a:latin typeface="Cambria Math" panose="02040503050406030204" pitchFamily="18" charset="0"/>
                        </a:rPr>
                        <m:t>𝒆𝒙𝒑</m:t>
                      </m:r>
                      <m:d>
                        <m:dPr>
                          <m:ctrlPr>
                            <a:rPr lang="en-US" sz="2000" b="1" i="1" dirty="0">
                              <a:latin typeface="Cambria Math" panose="02040503050406030204" pitchFamily="18" charset="0"/>
                            </a:rPr>
                          </m:ctrlPr>
                        </m:dPr>
                        <m:e>
                          <m:r>
                            <a:rPr lang="en-US" sz="2000" b="1" i="1" dirty="0">
                              <a:latin typeface="Cambria Math" panose="02040503050406030204" pitchFamily="18" charset="0"/>
                            </a:rPr>
                            <m:t>−</m:t>
                          </m:r>
                          <m:r>
                            <a:rPr lang="en-US" sz="2000" b="1" i="1" dirty="0">
                              <a:latin typeface="Cambria Math" panose="02040503050406030204" pitchFamily="18" charset="0"/>
                              <a:ea typeface="Cambria Math" panose="02040503050406030204" pitchFamily="18" charset="0"/>
                            </a:rPr>
                            <m:t>𝝁</m:t>
                          </m:r>
                          <m:sSub>
                            <m:sSubPr>
                              <m:ctrlPr>
                                <a:rPr lang="en-US" sz="2000" b="1" i="1" smtClean="0">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𝒕</m:t>
                              </m:r>
                            </m:e>
                            <m:sub>
                              <m:r>
                                <a:rPr lang="ru-RU" sz="2000" b="1" i="1">
                                  <a:solidFill>
                                    <a:schemeClr val="tx1"/>
                                  </a:solidFill>
                                  <a:latin typeface="Cambria Math" panose="02040503050406030204" pitchFamily="18" charset="0"/>
                                </a:rPr>
                                <m:t>𝟏</m:t>
                              </m:r>
                            </m:sub>
                          </m:sSub>
                        </m:e>
                      </m:d>
                      <m:sSub>
                        <m:sSubPr>
                          <m:ctrlPr>
                            <a:rPr lang="en-US" sz="2000" b="1" i="1">
                              <a:latin typeface="Cambria Math" panose="02040503050406030204" pitchFamily="18" charset="0"/>
                            </a:rPr>
                          </m:ctrlPr>
                        </m:sSubPr>
                        <m:e>
                          <m:r>
                            <a:rPr lang="en-US" sz="2000" b="1" i="1">
                              <a:latin typeface="Cambria Math" panose="02040503050406030204" pitchFamily="18" charset="0"/>
                            </a:rPr>
                            <m:t>𝑰</m:t>
                          </m:r>
                          <m:d>
                            <m:dPr>
                              <m:ctrlPr>
                                <a:rPr lang="en-US" sz="2000" b="1" i="1">
                                  <a:latin typeface="Cambria Math" panose="02040503050406030204" pitchFamily="18" charset="0"/>
                                </a:rPr>
                              </m:ctrlPr>
                            </m:dPr>
                            <m:e>
                              <m:r>
                                <a:rPr lang="en-US" sz="2000" b="1" i="1">
                                  <a:latin typeface="Cambria Math" panose="02040503050406030204" pitchFamily="18" charset="0"/>
                                </a:rPr>
                                <m:t>𝒛</m:t>
                              </m:r>
                              <m:r>
                                <a:rPr lang="en-US" sz="2000" b="1" i="1">
                                  <a:latin typeface="Cambria Math" panose="02040503050406030204" pitchFamily="18" charset="0"/>
                                </a:rPr>
                                <m:t>,</m:t>
                              </m:r>
                              <m:r>
                                <a:rPr lang="el-GR" sz="2000" b="1" i="1">
                                  <a:latin typeface="Cambria Math" panose="02040503050406030204" pitchFamily="18" charset="0"/>
                                </a:rPr>
                                <m:t>𝜶</m:t>
                              </m:r>
                              <m:r>
                                <a:rPr lang="en-US" sz="2000" b="1" i="1">
                                  <a:latin typeface="Cambria Math" panose="02040503050406030204" pitchFamily="18" charset="0"/>
                                </a:rPr>
                                <m:t>,</m:t>
                              </m:r>
                              <m:r>
                                <a:rPr lang="el-GR" sz="2000" b="1" i="1">
                                  <a:latin typeface="Cambria Math" panose="02040503050406030204" pitchFamily="18" charset="0"/>
                                </a:rPr>
                                <m:t>𝜷</m:t>
                              </m:r>
                            </m:e>
                          </m:d>
                        </m:e>
                        <m:sub>
                          <m:r>
                            <a:rPr lang="en-US" sz="2000" b="1" i="1">
                              <a:latin typeface="Cambria Math" panose="02040503050406030204" pitchFamily="18" charset="0"/>
                            </a:rPr>
                            <m:t>𝒕𝒇</m:t>
                          </m:r>
                        </m:sub>
                      </m:sSub>
                    </m:oMath>
                  </m:oMathPara>
                </a14:m>
                <a:endParaRPr lang="en-US" sz="2000" dirty="0"/>
              </a:p>
            </p:txBody>
          </p:sp>
        </mc:Choice>
        <mc:Fallback xmlns="">
          <p:sp>
            <p:nvSpPr>
              <p:cNvPr id="71" name="TextBox 70">
                <a:extLst>
                  <a:ext uri="{FF2B5EF4-FFF2-40B4-BE49-F238E27FC236}">
                    <a16:creationId xmlns:a16="http://schemas.microsoft.com/office/drawing/2014/main" id="{66EF0FA0-487C-4152-96CA-E0CFF14D6580}"/>
                  </a:ext>
                </a:extLst>
              </p:cNvPr>
              <p:cNvSpPr txBox="1">
                <a:spLocks noRot="1" noChangeAspect="1" noMove="1" noResize="1" noEditPoints="1" noAdjustHandles="1" noChangeArrowheads="1" noChangeShapeType="1" noTextEdit="1"/>
              </p:cNvSpPr>
              <p:nvPr/>
            </p:nvSpPr>
            <p:spPr>
              <a:xfrm>
                <a:off x="3479684" y="6304004"/>
                <a:ext cx="5940241" cy="429220"/>
              </a:xfrm>
              <a:prstGeom prst="rect">
                <a:avLst/>
              </a:prstGeom>
              <a:blipFill>
                <a:blip r:embed="rId14"/>
                <a:stretch>
                  <a:fillRect b="-6579"/>
                </a:stretch>
              </a:blipFill>
              <a:ln w="28575">
                <a:solidFill>
                  <a:srgbClr val="C00000"/>
                </a:solidFill>
              </a:ln>
            </p:spPr>
            <p:txBody>
              <a:bodyPr/>
              <a:lstStyle/>
              <a:p>
                <a:r>
                  <a:rPr lang="ru-RU">
                    <a:noFill/>
                  </a:rPr>
                  <a:t> </a:t>
                </a:r>
              </a:p>
            </p:txBody>
          </p:sp>
        </mc:Fallback>
      </mc:AlternateContent>
      <p:grpSp>
        <p:nvGrpSpPr>
          <p:cNvPr id="12" name="Группа 11">
            <a:extLst>
              <a:ext uri="{FF2B5EF4-FFF2-40B4-BE49-F238E27FC236}">
                <a16:creationId xmlns:a16="http://schemas.microsoft.com/office/drawing/2014/main" id="{42784695-5E3D-494B-92FC-5ED13A8AB014}"/>
              </a:ext>
            </a:extLst>
          </p:cNvPr>
          <p:cNvGrpSpPr/>
          <p:nvPr/>
        </p:nvGrpSpPr>
        <p:grpSpPr>
          <a:xfrm>
            <a:off x="12780582" y="3014272"/>
            <a:ext cx="1645091" cy="988601"/>
            <a:chOff x="6396261" y="4356373"/>
            <a:chExt cx="4445504" cy="2352418"/>
          </a:xfrm>
        </p:grpSpPr>
        <p:pic>
          <p:nvPicPr>
            <p:cNvPr id="10" name="Рисунок 9">
              <a:extLst>
                <a:ext uri="{FF2B5EF4-FFF2-40B4-BE49-F238E27FC236}">
                  <a16:creationId xmlns:a16="http://schemas.microsoft.com/office/drawing/2014/main" id="{A3669650-0C79-46F0-B8BF-BC14720ABDF2}"/>
                </a:ext>
              </a:extLst>
            </p:cNvPr>
            <p:cNvPicPr>
              <a:picLocks noChangeAspect="1"/>
            </p:cNvPicPr>
            <p:nvPr/>
          </p:nvPicPr>
          <p:blipFill>
            <a:blip r:embed="rId15"/>
            <a:stretch>
              <a:fillRect/>
            </a:stretch>
          </p:blipFill>
          <p:spPr>
            <a:xfrm>
              <a:off x="6687103" y="4356373"/>
              <a:ext cx="4123733" cy="2161814"/>
            </a:xfrm>
            <a:prstGeom prst="rect">
              <a:avLst/>
            </a:prstGeom>
          </p:spPr>
        </p:pic>
        <p:grpSp>
          <p:nvGrpSpPr>
            <p:cNvPr id="5" name="Группа 4">
              <a:extLst>
                <a:ext uri="{FF2B5EF4-FFF2-40B4-BE49-F238E27FC236}">
                  <a16:creationId xmlns:a16="http://schemas.microsoft.com/office/drawing/2014/main" id="{66ABB417-0497-4E84-9DA6-3CD65CFDEADF}"/>
                </a:ext>
              </a:extLst>
            </p:cNvPr>
            <p:cNvGrpSpPr/>
            <p:nvPr/>
          </p:nvGrpSpPr>
          <p:grpSpPr>
            <a:xfrm>
              <a:off x="6396261" y="4417154"/>
              <a:ext cx="4445504" cy="2291637"/>
              <a:chOff x="6409622" y="4417154"/>
              <a:chExt cx="4445504" cy="2291637"/>
            </a:xfrm>
          </p:grpSpPr>
          <p:sp>
            <p:nvSpPr>
              <p:cNvPr id="34" name="TextBox 33">
                <a:extLst>
                  <a:ext uri="{FF2B5EF4-FFF2-40B4-BE49-F238E27FC236}">
                    <a16:creationId xmlns:a16="http://schemas.microsoft.com/office/drawing/2014/main" id="{CF9FFD16-F0FE-448C-9432-9E8B979D1237}"/>
                  </a:ext>
                </a:extLst>
              </p:cNvPr>
              <p:cNvSpPr txBox="1"/>
              <p:nvPr/>
            </p:nvSpPr>
            <p:spPr>
              <a:xfrm>
                <a:off x="9197554" y="4417154"/>
                <a:ext cx="1657572" cy="307777"/>
              </a:xfrm>
              <a:prstGeom prst="rect">
                <a:avLst/>
              </a:prstGeom>
              <a:noFill/>
            </p:spPr>
            <p:txBody>
              <a:bodyPr wrap="square" rtlCol="0">
                <a:spAutoFit/>
              </a:bodyPr>
              <a:lstStyle/>
              <a:p>
                <a:r>
                  <a:rPr lang="en-US" sz="1400" dirty="0">
                    <a:solidFill>
                      <a:srgbClr val="0000FF"/>
                    </a:solidFill>
                  </a:rPr>
                  <a:t>Str. YAG + Mo 1E12</a:t>
                </a:r>
              </a:p>
            </p:txBody>
          </p:sp>
          <p:sp>
            <p:nvSpPr>
              <p:cNvPr id="35" name="TextBox 34">
                <a:extLst>
                  <a:ext uri="{FF2B5EF4-FFF2-40B4-BE49-F238E27FC236}">
                    <a16:creationId xmlns:a16="http://schemas.microsoft.com/office/drawing/2014/main" id="{43B459C5-E520-4CDF-A16F-34C9440B0B8E}"/>
                  </a:ext>
                </a:extLst>
              </p:cNvPr>
              <p:cNvSpPr txBox="1"/>
              <p:nvPr/>
            </p:nvSpPr>
            <p:spPr>
              <a:xfrm>
                <a:off x="9219600" y="4628302"/>
                <a:ext cx="122423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a:t>
                </a:r>
                <a:r>
                  <a:rPr lang="en-US" dirty="0">
                    <a:solidFill>
                      <a:srgbClr val="FF0000"/>
                    </a:solidFill>
                  </a:rPr>
                  <a:t>5 </a:t>
                </a:r>
                <a:r>
                  <a:rPr lang="en-US" dirty="0" err="1">
                    <a:solidFill>
                      <a:srgbClr val="FF0000"/>
                    </a:solidFill>
                  </a:rPr>
                  <a:t>mkm</a:t>
                </a:r>
                <a:endParaRPr lang="en-US" dirty="0">
                  <a:solidFill>
                    <a:srgbClr val="FF0000"/>
                  </a:solidFill>
                </a:endParaRPr>
              </a:p>
            </p:txBody>
          </p:sp>
          <p:pic>
            <p:nvPicPr>
              <p:cNvPr id="36" name="Рисунок 35">
                <a:extLst>
                  <a:ext uri="{FF2B5EF4-FFF2-40B4-BE49-F238E27FC236}">
                    <a16:creationId xmlns:a16="http://schemas.microsoft.com/office/drawing/2014/main" id="{CBB7235E-2CB3-4EDA-ACEF-2E6DA0073D07}"/>
                  </a:ext>
                </a:extLst>
              </p:cNvPr>
              <p:cNvPicPr/>
              <p:nvPr/>
            </p:nvPicPr>
            <p:blipFill rotWithShape="1">
              <a:blip r:embed="rId16" cstate="print">
                <a:extLst>
                  <a:ext uri="{28A0092B-C50C-407E-A947-70E740481C1C}">
                    <a14:useLocalDpi xmlns:a14="http://schemas.microsoft.com/office/drawing/2010/main" val="0"/>
                  </a:ext>
                </a:extLst>
              </a:blip>
              <a:srcRect l="45676" t="92522" r="41151" b="-267"/>
              <a:stretch/>
            </p:blipFill>
            <p:spPr bwMode="auto">
              <a:xfrm>
                <a:off x="8397769" y="6373191"/>
                <a:ext cx="805168" cy="335600"/>
              </a:xfrm>
              <a:prstGeom prst="rect">
                <a:avLst/>
              </a:prstGeom>
              <a:noFill/>
              <a:ln>
                <a:noFill/>
              </a:ln>
            </p:spPr>
          </p:pic>
          <p:pic>
            <p:nvPicPr>
              <p:cNvPr id="37" name="Рисунок 36">
                <a:extLst>
                  <a:ext uri="{FF2B5EF4-FFF2-40B4-BE49-F238E27FC236}">
                    <a16:creationId xmlns:a16="http://schemas.microsoft.com/office/drawing/2014/main" id="{9FC4A42A-AFFA-42C2-8C34-E94267FDF734}"/>
                  </a:ext>
                </a:extLst>
              </p:cNvPr>
              <p:cNvPicPr/>
              <p:nvPr/>
            </p:nvPicPr>
            <p:blipFill rotWithShape="1">
              <a:blip r:embed="rId17" cstate="print">
                <a:extLst>
                  <a:ext uri="{28A0092B-C50C-407E-A947-70E740481C1C}">
                    <a14:useLocalDpi xmlns:a14="http://schemas.microsoft.com/office/drawing/2010/main" val="0"/>
                  </a:ext>
                </a:extLst>
              </a:blip>
              <a:srcRect t="35826" r="95446" b="34129"/>
              <a:stretch/>
            </p:blipFill>
            <p:spPr bwMode="auto">
              <a:xfrm>
                <a:off x="6409622" y="4724931"/>
                <a:ext cx="302569" cy="1301908"/>
              </a:xfrm>
              <a:prstGeom prst="rect">
                <a:avLst/>
              </a:prstGeom>
              <a:noFill/>
              <a:ln>
                <a:noFill/>
              </a:ln>
            </p:spPr>
          </p:pic>
        </p:grpSp>
      </p:grpSp>
      <p:grpSp>
        <p:nvGrpSpPr>
          <p:cNvPr id="41" name="Группа 40">
            <a:extLst>
              <a:ext uri="{FF2B5EF4-FFF2-40B4-BE49-F238E27FC236}">
                <a16:creationId xmlns:a16="http://schemas.microsoft.com/office/drawing/2014/main" id="{4C25B352-D67B-421E-A2C6-C73382B50BFD}"/>
              </a:ext>
            </a:extLst>
          </p:cNvPr>
          <p:cNvGrpSpPr/>
          <p:nvPr/>
        </p:nvGrpSpPr>
        <p:grpSpPr>
          <a:xfrm>
            <a:off x="12422748" y="132907"/>
            <a:ext cx="3768368" cy="1572265"/>
            <a:chOff x="7824495" y="5120644"/>
            <a:chExt cx="2872845" cy="1137356"/>
          </a:xfrm>
        </p:grpSpPr>
        <p:grpSp>
          <p:nvGrpSpPr>
            <p:cNvPr id="43" name="Группа 42">
              <a:extLst>
                <a:ext uri="{FF2B5EF4-FFF2-40B4-BE49-F238E27FC236}">
                  <a16:creationId xmlns:a16="http://schemas.microsoft.com/office/drawing/2014/main" id="{ED671BA5-0FDB-4B61-95FB-1EEF11262A9A}"/>
                </a:ext>
              </a:extLst>
            </p:cNvPr>
            <p:cNvGrpSpPr/>
            <p:nvPr/>
          </p:nvGrpSpPr>
          <p:grpSpPr>
            <a:xfrm>
              <a:off x="7824495" y="5120644"/>
              <a:ext cx="2412336" cy="1137356"/>
              <a:chOff x="8033915" y="4809969"/>
              <a:chExt cx="2412336" cy="1137356"/>
            </a:xfrm>
          </p:grpSpPr>
          <p:grpSp>
            <p:nvGrpSpPr>
              <p:cNvPr id="51" name="Группа 50">
                <a:extLst>
                  <a:ext uri="{FF2B5EF4-FFF2-40B4-BE49-F238E27FC236}">
                    <a16:creationId xmlns:a16="http://schemas.microsoft.com/office/drawing/2014/main" id="{7A5B0CF5-86D7-4950-9A2C-EBABA1EDB54E}"/>
                  </a:ext>
                </a:extLst>
              </p:cNvPr>
              <p:cNvGrpSpPr/>
              <p:nvPr/>
            </p:nvGrpSpPr>
            <p:grpSpPr>
              <a:xfrm>
                <a:off x="8033915" y="4809969"/>
                <a:ext cx="2412336" cy="1137356"/>
                <a:chOff x="8362433" y="2403494"/>
                <a:chExt cx="2412336" cy="1137356"/>
              </a:xfrm>
            </p:grpSpPr>
            <p:grpSp>
              <p:nvGrpSpPr>
                <p:cNvPr id="57" name="Группа 56">
                  <a:extLst>
                    <a:ext uri="{FF2B5EF4-FFF2-40B4-BE49-F238E27FC236}">
                      <a16:creationId xmlns:a16="http://schemas.microsoft.com/office/drawing/2014/main" id="{325EAA83-E63B-47EB-9998-A1A811ED0C38}"/>
                    </a:ext>
                  </a:extLst>
                </p:cNvPr>
                <p:cNvGrpSpPr/>
                <p:nvPr/>
              </p:nvGrpSpPr>
              <p:grpSpPr>
                <a:xfrm>
                  <a:off x="8362433" y="2403494"/>
                  <a:ext cx="2412336" cy="1137356"/>
                  <a:chOff x="5058846" y="43844"/>
                  <a:chExt cx="2412336" cy="1137356"/>
                </a:xfrm>
              </p:grpSpPr>
              <p:grpSp>
                <p:nvGrpSpPr>
                  <p:cNvPr id="59" name="Группа 58">
                    <a:extLst>
                      <a:ext uri="{FF2B5EF4-FFF2-40B4-BE49-F238E27FC236}">
                        <a16:creationId xmlns:a16="http://schemas.microsoft.com/office/drawing/2014/main" id="{7B6F8532-84F7-4E9B-8409-259BF2BD4547}"/>
                      </a:ext>
                    </a:extLst>
                  </p:cNvPr>
                  <p:cNvGrpSpPr/>
                  <p:nvPr/>
                </p:nvGrpSpPr>
                <p:grpSpPr>
                  <a:xfrm rot="5400000">
                    <a:off x="6139611" y="-150371"/>
                    <a:ext cx="928694" cy="1734448"/>
                    <a:chOff x="7054162" y="4758427"/>
                    <a:chExt cx="928694" cy="1734448"/>
                  </a:xfrm>
                </p:grpSpPr>
                <p:sp>
                  <p:nvSpPr>
                    <p:cNvPr id="68" name="Блок-схема: магнитный диск 67">
                      <a:extLst>
                        <a:ext uri="{FF2B5EF4-FFF2-40B4-BE49-F238E27FC236}">
                          <a16:creationId xmlns:a16="http://schemas.microsoft.com/office/drawing/2014/main" id="{33B49588-EAC5-4BBE-8E16-278BE72E95AB}"/>
                        </a:ext>
                      </a:extLst>
                    </p:cNvPr>
                    <p:cNvSpPr/>
                    <p:nvPr/>
                  </p:nvSpPr>
                  <p:spPr>
                    <a:xfrm rot="16200000">
                      <a:off x="6651287" y="5161307"/>
                      <a:ext cx="1734445" cy="9286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Блок-схема: магнитный диск 71">
                      <a:extLst>
                        <a:ext uri="{FF2B5EF4-FFF2-40B4-BE49-F238E27FC236}">
                          <a16:creationId xmlns:a16="http://schemas.microsoft.com/office/drawing/2014/main" id="{AFF55B06-C568-4F3E-BD26-47A61638C730}"/>
                        </a:ext>
                      </a:extLst>
                    </p:cNvPr>
                    <p:cNvSpPr/>
                    <p:nvPr/>
                  </p:nvSpPr>
                  <p:spPr>
                    <a:xfrm rot="16200000">
                      <a:off x="6412010" y="5400579"/>
                      <a:ext cx="1734445" cy="450141"/>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sp>
                <p:nvSpPr>
                  <p:cNvPr id="63" name="TextBox 62">
                    <a:extLst>
                      <a:ext uri="{FF2B5EF4-FFF2-40B4-BE49-F238E27FC236}">
                        <a16:creationId xmlns:a16="http://schemas.microsoft.com/office/drawing/2014/main" id="{22E6CC95-B91C-4C8D-9506-CCCD9107F06A}"/>
                      </a:ext>
                    </a:extLst>
                  </p:cNvPr>
                  <p:cNvSpPr txBox="1"/>
                  <p:nvPr/>
                </p:nvSpPr>
                <p:spPr>
                  <a:xfrm>
                    <a:off x="5058846" y="327159"/>
                    <a:ext cx="592485" cy="369332"/>
                  </a:xfrm>
                  <a:prstGeom prst="rect">
                    <a:avLst/>
                  </a:prstGeom>
                  <a:noFill/>
                </p:spPr>
                <p:txBody>
                  <a:bodyPr wrap="square">
                    <a:spAutoFit/>
                  </a:bodyPr>
                  <a:lstStyle/>
                  <a:p>
                    <a:r>
                      <a:rPr lang="en-US" dirty="0"/>
                      <a:t>t </a:t>
                    </a:r>
                    <a:r>
                      <a:rPr lang="x-none" dirty="0"/>
                      <a:t>= </a:t>
                    </a:r>
                    <a:r>
                      <a:rPr lang="en-US" dirty="0"/>
                      <a:t>?</a:t>
                    </a:r>
                  </a:p>
                </p:txBody>
              </p:sp>
              <p:sp>
                <p:nvSpPr>
                  <p:cNvPr id="64" name="TextBox 63">
                    <a:extLst>
                      <a:ext uri="{FF2B5EF4-FFF2-40B4-BE49-F238E27FC236}">
                        <a16:creationId xmlns:a16="http://schemas.microsoft.com/office/drawing/2014/main" id="{016DAC88-B4B4-4FC8-8077-D0815795BA5E}"/>
                      </a:ext>
                    </a:extLst>
                  </p:cNvPr>
                  <p:cNvSpPr txBox="1"/>
                  <p:nvPr/>
                </p:nvSpPr>
                <p:spPr>
                  <a:xfrm>
                    <a:off x="6273494" y="429635"/>
                    <a:ext cx="746831" cy="222642"/>
                  </a:xfrm>
                  <a:prstGeom prst="rect">
                    <a:avLst/>
                  </a:prstGeom>
                  <a:noFill/>
                </p:spPr>
                <p:txBody>
                  <a:bodyPr wrap="square">
                    <a:spAutoFit/>
                  </a:bodyPr>
                  <a:lstStyle/>
                  <a:p>
                    <a:r>
                      <a:rPr lang="x-none" sz="1400" dirty="0" err="1"/>
                      <a:t>Деф</a:t>
                    </a:r>
                    <a:r>
                      <a:rPr lang="x-none" sz="1400" dirty="0"/>
                      <a:t>. </a:t>
                    </a:r>
                    <a:r>
                      <a:rPr lang="en-US" sz="1400" dirty="0"/>
                      <a:t>YAG</a:t>
                    </a:r>
                  </a:p>
                </p:txBody>
              </p:sp>
              <p:sp>
                <p:nvSpPr>
                  <p:cNvPr id="65" name="TextBox 64">
                    <a:extLst>
                      <a:ext uri="{FF2B5EF4-FFF2-40B4-BE49-F238E27FC236}">
                        <a16:creationId xmlns:a16="http://schemas.microsoft.com/office/drawing/2014/main" id="{D7373D0B-8954-4A71-9D85-4B86CFE553B5}"/>
                      </a:ext>
                    </a:extLst>
                  </p:cNvPr>
                  <p:cNvSpPr txBox="1"/>
                  <p:nvPr/>
                </p:nvSpPr>
                <p:spPr>
                  <a:xfrm>
                    <a:off x="6081104" y="824237"/>
                    <a:ext cx="1168403" cy="222642"/>
                  </a:xfrm>
                  <a:prstGeom prst="rect">
                    <a:avLst/>
                  </a:prstGeom>
                  <a:noFill/>
                </p:spPr>
                <p:txBody>
                  <a:bodyPr wrap="square">
                    <a:spAutoFit/>
                  </a:bodyPr>
                  <a:lstStyle/>
                  <a:p>
                    <a:r>
                      <a:rPr lang="x-none" sz="1400" dirty="0"/>
                      <a:t>Исходный </a:t>
                    </a:r>
                    <a:r>
                      <a:rPr lang="en-US" sz="1400" dirty="0"/>
                      <a:t>YAG</a:t>
                    </a:r>
                  </a:p>
                </p:txBody>
              </p:sp>
              <p:sp>
                <p:nvSpPr>
                  <p:cNvPr id="66" name="TextBox 65">
                    <a:extLst>
                      <a:ext uri="{FF2B5EF4-FFF2-40B4-BE49-F238E27FC236}">
                        <a16:creationId xmlns:a16="http://schemas.microsoft.com/office/drawing/2014/main" id="{125EB4A2-4A82-474D-962E-62C5E9B92543}"/>
                      </a:ext>
                    </a:extLst>
                  </p:cNvPr>
                  <p:cNvSpPr txBox="1"/>
                  <p:nvPr/>
                </p:nvSpPr>
                <p:spPr>
                  <a:xfrm>
                    <a:off x="6063467" y="43844"/>
                    <a:ext cx="1129671" cy="222642"/>
                  </a:xfrm>
                  <a:prstGeom prst="rect">
                    <a:avLst/>
                  </a:prstGeom>
                  <a:noFill/>
                </p:spPr>
                <p:txBody>
                  <a:bodyPr wrap="square">
                    <a:spAutoFit/>
                  </a:bodyPr>
                  <a:lstStyle/>
                  <a:p>
                    <a:r>
                      <a:rPr lang="x-none" sz="1400" dirty="0"/>
                      <a:t>Аморфная фаза</a:t>
                    </a:r>
                    <a:endParaRPr lang="en-US" sz="1400" dirty="0"/>
                  </a:p>
                </p:txBody>
              </p:sp>
            </p:grpSp>
            <p:sp>
              <p:nvSpPr>
                <p:cNvPr id="58" name="Блок-схема: магнитный диск 57">
                  <a:extLst>
                    <a:ext uri="{FF2B5EF4-FFF2-40B4-BE49-F238E27FC236}">
                      <a16:creationId xmlns:a16="http://schemas.microsoft.com/office/drawing/2014/main" id="{D0E4E23C-5452-4D89-88A5-1B1BF520C857}"/>
                    </a:ext>
                  </a:extLst>
                </p:cNvPr>
                <p:cNvSpPr/>
                <p:nvPr/>
              </p:nvSpPr>
              <p:spPr>
                <a:xfrm>
                  <a:off x="9040316" y="2612156"/>
                  <a:ext cx="1734445" cy="156014"/>
                </a:xfrm>
                <a:prstGeom prst="flowChartMagneticDisk">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cxnSp>
            <p:nvCxnSpPr>
              <p:cNvPr id="52" name="Прямая соединительная линия 51">
                <a:extLst>
                  <a:ext uri="{FF2B5EF4-FFF2-40B4-BE49-F238E27FC236}">
                    <a16:creationId xmlns:a16="http://schemas.microsoft.com/office/drawing/2014/main" id="{078EAC8D-3F7E-4DBA-94BB-AF5CCDEC2339}"/>
                  </a:ext>
                </a:extLst>
              </p:cNvPr>
              <p:cNvCxnSpPr>
                <a:cxnSpLocks/>
              </p:cNvCxnSpPr>
              <p:nvPr/>
            </p:nvCxnSpPr>
            <p:spPr>
              <a:xfrm>
                <a:off x="8500088" y="5038499"/>
                <a:ext cx="0" cy="378542"/>
              </a:xfrm>
              <a:prstGeom prst="line">
                <a:avLst/>
              </a:prstGeom>
              <a:ln w="28575"/>
            </p:spPr>
            <p:style>
              <a:lnRef idx="3">
                <a:schemeClr val="dk1"/>
              </a:lnRef>
              <a:fillRef idx="0">
                <a:schemeClr val="dk1"/>
              </a:fillRef>
              <a:effectRef idx="2">
                <a:schemeClr val="dk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229B84A2-6442-429B-8C9E-0E0B747A2E24}"/>
                  </a:ext>
                </a:extLst>
              </p:cNvPr>
              <p:cNvCxnSpPr>
                <a:cxnSpLocks/>
              </p:cNvCxnSpPr>
              <p:nvPr/>
            </p:nvCxnSpPr>
            <p:spPr>
              <a:xfrm>
                <a:off x="8500088" y="5038499"/>
                <a:ext cx="1905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C3D9FBD4-E4D4-4963-812F-EF39EC6B0635}"/>
                  </a:ext>
                </a:extLst>
              </p:cNvPr>
              <p:cNvCxnSpPr>
                <a:cxnSpLocks/>
              </p:cNvCxnSpPr>
              <p:nvPr/>
            </p:nvCxnSpPr>
            <p:spPr>
              <a:xfrm>
                <a:off x="8500088" y="5408190"/>
                <a:ext cx="190500"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45" name="TextBox 44">
              <a:extLst>
                <a:ext uri="{FF2B5EF4-FFF2-40B4-BE49-F238E27FC236}">
                  <a16:creationId xmlns:a16="http://schemas.microsoft.com/office/drawing/2014/main" id="{C44F2028-9049-4997-86DF-EFE8F127DF2E}"/>
                </a:ext>
              </a:extLst>
            </p:cNvPr>
            <p:cNvSpPr txBox="1"/>
            <p:nvPr/>
          </p:nvSpPr>
          <p:spPr>
            <a:xfrm>
              <a:off x="10230225" y="5262724"/>
              <a:ext cx="450858" cy="369332"/>
            </a:xfrm>
            <a:prstGeom prst="rect">
              <a:avLst/>
            </a:prstGeom>
            <a:noFill/>
          </p:spPr>
          <p:txBody>
            <a:bodyPr wrap="square">
              <a:spAutoFit/>
            </a:bodyPr>
            <a:lstStyle/>
            <a:p>
              <a:r>
                <a:rPr lang="en-US" dirty="0">
                  <a:solidFill>
                    <a:srgbClr val="C00000"/>
                  </a:solidFill>
                </a:rPr>
                <a:t>t1</a:t>
              </a:r>
            </a:p>
          </p:txBody>
        </p:sp>
        <p:sp>
          <p:nvSpPr>
            <p:cNvPr id="48" name="TextBox 47">
              <a:extLst>
                <a:ext uri="{FF2B5EF4-FFF2-40B4-BE49-F238E27FC236}">
                  <a16:creationId xmlns:a16="http://schemas.microsoft.com/office/drawing/2014/main" id="{75C3DA90-C2BC-44C0-BB75-5C423EA9DE28}"/>
                </a:ext>
              </a:extLst>
            </p:cNvPr>
            <p:cNvSpPr txBox="1"/>
            <p:nvPr/>
          </p:nvSpPr>
          <p:spPr>
            <a:xfrm>
              <a:off x="10246482" y="5487067"/>
              <a:ext cx="450858" cy="369332"/>
            </a:xfrm>
            <a:prstGeom prst="rect">
              <a:avLst/>
            </a:prstGeom>
            <a:noFill/>
          </p:spPr>
          <p:txBody>
            <a:bodyPr wrap="square">
              <a:spAutoFit/>
            </a:bodyPr>
            <a:lstStyle/>
            <a:p>
              <a:r>
                <a:rPr lang="en-US" dirty="0">
                  <a:solidFill>
                    <a:schemeClr val="accent4"/>
                  </a:solidFill>
                </a:rPr>
                <a:t>t2</a:t>
              </a:r>
            </a:p>
          </p:txBody>
        </p:sp>
      </p:grpSp>
      <p:grpSp>
        <p:nvGrpSpPr>
          <p:cNvPr id="18" name="Группа 17">
            <a:extLst>
              <a:ext uri="{FF2B5EF4-FFF2-40B4-BE49-F238E27FC236}">
                <a16:creationId xmlns:a16="http://schemas.microsoft.com/office/drawing/2014/main" id="{06D40FDE-F16B-467D-A834-A16AB928C523}"/>
              </a:ext>
            </a:extLst>
          </p:cNvPr>
          <p:cNvGrpSpPr/>
          <p:nvPr/>
        </p:nvGrpSpPr>
        <p:grpSpPr>
          <a:xfrm>
            <a:off x="12307260" y="4299902"/>
            <a:ext cx="4702879" cy="2808200"/>
            <a:chOff x="5889032" y="4161679"/>
            <a:chExt cx="4246941" cy="2351957"/>
          </a:xfrm>
        </p:grpSpPr>
        <p:grpSp>
          <p:nvGrpSpPr>
            <p:cNvPr id="15" name="Группа 14">
              <a:extLst>
                <a:ext uri="{FF2B5EF4-FFF2-40B4-BE49-F238E27FC236}">
                  <a16:creationId xmlns:a16="http://schemas.microsoft.com/office/drawing/2014/main" id="{09A485C4-AB3D-4D72-A69E-ED27ECCD5ABD}"/>
                </a:ext>
              </a:extLst>
            </p:cNvPr>
            <p:cNvGrpSpPr/>
            <p:nvPr/>
          </p:nvGrpSpPr>
          <p:grpSpPr>
            <a:xfrm>
              <a:off x="5889032" y="4161679"/>
              <a:ext cx="4246941" cy="2351957"/>
              <a:chOff x="7865980" y="4223523"/>
              <a:chExt cx="4246941" cy="2351957"/>
            </a:xfrm>
          </p:grpSpPr>
          <p:pic>
            <p:nvPicPr>
              <p:cNvPr id="11" name="Рисунок 10">
                <a:extLst>
                  <a:ext uri="{FF2B5EF4-FFF2-40B4-BE49-F238E27FC236}">
                    <a16:creationId xmlns:a16="http://schemas.microsoft.com/office/drawing/2014/main" id="{B1BA0356-9FB6-4321-9CE7-C06F97B31BAC}"/>
                  </a:ext>
                </a:extLst>
              </p:cNvPr>
              <p:cNvPicPr>
                <a:picLocks noChangeAspect="1"/>
              </p:cNvPicPr>
              <p:nvPr/>
            </p:nvPicPr>
            <p:blipFill>
              <a:blip r:embed="rId18"/>
              <a:stretch>
                <a:fillRect/>
              </a:stretch>
            </p:blipFill>
            <p:spPr>
              <a:xfrm>
                <a:off x="8159024" y="4223523"/>
                <a:ext cx="3953897" cy="2124149"/>
              </a:xfrm>
              <a:prstGeom prst="rect">
                <a:avLst/>
              </a:prstGeom>
            </p:spPr>
          </p:pic>
          <p:pic>
            <p:nvPicPr>
              <p:cNvPr id="75" name="Рисунок 74">
                <a:extLst>
                  <a:ext uri="{FF2B5EF4-FFF2-40B4-BE49-F238E27FC236}">
                    <a16:creationId xmlns:a16="http://schemas.microsoft.com/office/drawing/2014/main" id="{CADB90F9-AEE0-4393-813C-32A45F47EA30}"/>
                  </a:ext>
                </a:extLst>
              </p:cNvPr>
              <p:cNvPicPr/>
              <p:nvPr/>
            </p:nvPicPr>
            <p:blipFill rotWithShape="1">
              <a:blip r:embed="rId19" cstate="print">
                <a:extLst>
                  <a:ext uri="{28A0092B-C50C-407E-A947-70E740481C1C}">
                    <a14:useLocalDpi xmlns:a14="http://schemas.microsoft.com/office/drawing/2010/main" val="0"/>
                  </a:ext>
                </a:extLst>
              </a:blip>
              <a:srcRect l="45676" t="92522" r="41151" b="-267"/>
              <a:stretch/>
            </p:blipFill>
            <p:spPr bwMode="auto">
              <a:xfrm>
                <a:off x="9654587" y="6239880"/>
                <a:ext cx="805168" cy="335600"/>
              </a:xfrm>
              <a:prstGeom prst="rect">
                <a:avLst/>
              </a:prstGeom>
              <a:noFill/>
              <a:ln>
                <a:noFill/>
              </a:ln>
            </p:spPr>
          </p:pic>
          <p:pic>
            <p:nvPicPr>
              <p:cNvPr id="76" name="Рисунок 75">
                <a:extLst>
                  <a:ext uri="{FF2B5EF4-FFF2-40B4-BE49-F238E27FC236}">
                    <a16:creationId xmlns:a16="http://schemas.microsoft.com/office/drawing/2014/main" id="{25B3016D-AB78-4A91-8F2D-801BDEEE2526}"/>
                  </a:ext>
                </a:extLst>
              </p:cNvPr>
              <p:cNvPicPr/>
              <p:nvPr/>
            </p:nvPicPr>
            <p:blipFill rotWithShape="1">
              <a:blip r:embed="rId19" cstate="print">
                <a:extLst>
                  <a:ext uri="{28A0092B-C50C-407E-A947-70E740481C1C}">
                    <a14:useLocalDpi xmlns:a14="http://schemas.microsoft.com/office/drawing/2010/main" val="0"/>
                  </a:ext>
                </a:extLst>
              </a:blip>
              <a:srcRect t="35826" r="95446" b="34129"/>
              <a:stretch/>
            </p:blipFill>
            <p:spPr bwMode="auto">
              <a:xfrm>
                <a:off x="7865980" y="4517461"/>
                <a:ext cx="302569" cy="1301908"/>
              </a:xfrm>
              <a:prstGeom prst="rect">
                <a:avLst/>
              </a:prstGeom>
              <a:noFill/>
              <a:ln>
                <a:noFill/>
              </a:ln>
            </p:spPr>
          </p:pic>
        </p:grpSp>
        <p:sp>
          <p:nvSpPr>
            <p:cNvPr id="70" name="TextBox 69">
              <a:extLst>
                <a:ext uri="{FF2B5EF4-FFF2-40B4-BE49-F238E27FC236}">
                  <a16:creationId xmlns:a16="http://schemas.microsoft.com/office/drawing/2014/main" id="{000CCE09-B61F-4CB1-8153-26626FA1846B}"/>
                </a:ext>
              </a:extLst>
            </p:cNvPr>
            <p:cNvSpPr txBox="1"/>
            <p:nvPr/>
          </p:nvSpPr>
          <p:spPr>
            <a:xfrm>
              <a:off x="8842366" y="4221999"/>
              <a:ext cx="1224237" cy="307777"/>
            </a:xfrm>
            <a:prstGeom prst="rect">
              <a:avLst/>
            </a:prstGeom>
            <a:noFill/>
          </p:spPr>
          <p:txBody>
            <a:bodyPr wrap="square" rtlCol="0">
              <a:spAutoFit/>
            </a:bodyPr>
            <a:lstStyle/>
            <a:p>
              <a:r>
                <a:rPr lang="en-US" sz="1400" dirty="0">
                  <a:solidFill>
                    <a:srgbClr val="0000FF"/>
                  </a:solidFill>
                </a:rPr>
                <a:t>Str. YAG 1E12</a:t>
              </a:r>
            </a:p>
          </p:txBody>
        </p:sp>
        <p:sp>
          <p:nvSpPr>
            <p:cNvPr id="40" name="TextBox 39">
              <a:extLst>
                <a:ext uri="{FF2B5EF4-FFF2-40B4-BE49-F238E27FC236}">
                  <a16:creationId xmlns:a16="http://schemas.microsoft.com/office/drawing/2014/main" id="{F69881E2-EDB5-44B1-B651-05F85F7A6FDD}"/>
                </a:ext>
              </a:extLst>
            </p:cNvPr>
            <p:cNvSpPr txBox="1"/>
            <p:nvPr/>
          </p:nvSpPr>
          <p:spPr>
            <a:xfrm>
              <a:off x="8842366" y="4424057"/>
              <a:ext cx="1224237" cy="403836"/>
            </a:xfrm>
            <a:prstGeom prst="rect">
              <a:avLst/>
            </a:prstGeom>
            <a:noFill/>
          </p:spPr>
          <p:txBody>
            <a:bodyPr wrap="square">
              <a:spAutoFit/>
            </a:bodyPr>
            <a:lstStyle/>
            <a:p>
              <a:r>
                <a:rPr lang="en-US" dirty="0">
                  <a:solidFill>
                    <a:srgbClr val="FF0000"/>
                  </a:solidFill>
                </a:rPr>
                <a:t>t </a:t>
              </a:r>
              <a:r>
                <a:rPr lang="x-none" dirty="0">
                  <a:solidFill>
                    <a:srgbClr val="FF0000"/>
                  </a:solidFill>
                </a:rPr>
                <a:t>= 6</a:t>
              </a:r>
              <a:r>
                <a:rPr lang="en-US" dirty="0">
                  <a:solidFill>
                    <a:srgbClr val="FF0000"/>
                  </a:solidFill>
                </a:rPr>
                <a:t> </a:t>
              </a:r>
              <a:r>
                <a:rPr lang="en-US" dirty="0" err="1">
                  <a:solidFill>
                    <a:srgbClr val="FF0000"/>
                  </a:solidFill>
                </a:rPr>
                <a:t>mkm</a:t>
              </a:r>
              <a:endParaRPr lang="en-US" dirty="0">
                <a:solidFill>
                  <a:srgbClr val="FF0000"/>
                </a:solidFill>
              </a:endParaRPr>
            </a:p>
          </p:txBody>
        </p:sp>
        <p:sp>
          <p:nvSpPr>
            <p:cNvPr id="73" name="TextBox 72">
              <a:extLst>
                <a:ext uri="{FF2B5EF4-FFF2-40B4-BE49-F238E27FC236}">
                  <a16:creationId xmlns:a16="http://schemas.microsoft.com/office/drawing/2014/main" id="{20595CFC-D301-4CB0-A81F-CB02CA097677}"/>
                </a:ext>
              </a:extLst>
            </p:cNvPr>
            <p:cNvSpPr txBox="1"/>
            <p:nvPr/>
          </p:nvSpPr>
          <p:spPr>
            <a:xfrm>
              <a:off x="8842366" y="4643227"/>
              <a:ext cx="1131682" cy="369332"/>
            </a:xfrm>
            <a:prstGeom prst="rect">
              <a:avLst/>
            </a:prstGeom>
            <a:noFill/>
          </p:spPr>
          <p:txBody>
            <a:bodyPr wrap="square">
              <a:spAutoFit/>
            </a:bodyPr>
            <a:lstStyle/>
            <a:p>
              <a:r>
                <a:rPr lang="en-US" dirty="0">
                  <a:solidFill>
                    <a:schemeClr val="bg1">
                      <a:lumMod val="50000"/>
                    </a:schemeClr>
                  </a:solidFill>
                </a:rPr>
                <a:t>t </a:t>
              </a:r>
              <a:r>
                <a:rPr lang="x-none" dirty="0">
                  <a:solidFill>
                    <a:schemeClr val="bg1">
                      <a:lumMod val="50000"/>
                    </a:schemeClr>
                  </a:solidFill>
                </a:rPr>
                <a:t>= </a:t>
              </a:r>
              <a:r>
                <a:rPr lang="en-US" dirty="0">
                  <a:solidFill>
                    <a:schemeClr val="bg1">
                      <a:lumMod val="50000"/>
                    </a:schemeClr>
                  </a:solidFill>
                </a:rPr>
                <a:t>2 </a:t>
              </a:r>
              <a:r>
                <a:rPr lang="en-US" dirty="0" err="1">
                  <a:solidFill>
                    <a:schemeClr val="bg1">
                      <a:lumMod val="50000"/>
                    </a:schemeClr>
                  </a:solidFill>
                </a:rPr>
                <a:t>mkm</a:t>
              </a:r>
              <a:endParaRPr lang="en-US" dirty="0">
                <a:solidFill>
                  <a:schemeClr val="bg1">
                    <a:lumMod val="50000"/>
                  </a:schemeClr>
                </a:solidFill>
              </a:endParaRPr>
            </a:p>
          </p:txBody>
        </p:sp>
        <p:sp>
          <p:nvSpPr>
            <p:cNvPr id="74" name="TextBox 73">
              <a:extLst>
                <a:ext uri="{FF2B5EF4-FFF2-40B4-BE49-F238E27FC236}">
                  <a16:creationId xmlns:a16="http://schemas.microsoft.com/office/drawing/2014/main" id="{901BCAAE-33E7-4015-B41F-F5E83DAC9D2F}"/>
                </a:ext>
              </a:extLst>
            </p:cNvPr>
            <p:cNvSpPr txBox="1"/>
            <p:nvPr/>
          </p:nvSpPr>
          <p:spPr>
            <a:xfrm>
              <a:off x="8842366" y="4890284"/>
              <a:ext cx="1293607" cy="369332"/>
            </a:xfrm>
            <a:prstGeom prst="rect">
              <a:avLst/>
            </a:prstGeom>
            <a:noFill/>
          </p:spPr>
          <p:txBody>
            <a:bodyPr wrap="square">
              <a:spAutoFit/>
            </a:bodyPr>
            <a:lstStyle/>
            <a:p>
              <a:r>
                <a:rPr lang="en-US" dirty="0">
                  <a:solidFill>
                    <a:schemeClr val="bg2">
                      <a:lumMod val="25000"/>
                    </a:schemeClr>
                  </a:solidFill>
                </a:rPr>
                <a:t>t </a:t>
              </a:r>
              <a:r>
                <a:rPr lang="x-none" dirty="0">
                  <a:solidFill>
                    <a:schemeClr val="bg2">
                      <a:lumMod val="25000"/>
                    </a:schemeClr>
                  </a:solidFill>
                </a:rPr>
                <a:t>= </a:t>
              </a:r>
              <a:r>
                <a:rPr lang="en-US" dirty="0">
                  <a:solidFill>
                    <a:schemeClr val="bg2">
                      <a:lumMod val="25000"/>
                    </a:schemeClr>
                  </a:solidFill>
                </a:rPr>
                <a:t>10 </a:t>
              </a:r>
              <a:r>
                <a:rPr lang="en-US" dirty="0" err="1">
                  <a:solidFill>
                    <a:schemeClr val="bg2">
                      <a:lumMod val="25000"/>
                    </a:schemeClr>
                  </a:solidFill>
                </a:rPr>
                <a:t>mkm</a:t>
              </a:r>
              <a:endParaRPr lang="en-US" dirty="0">
                <a:solidFill>
                  <a:schemeClr val="bg2">
                    <a:lumMod val="25000"/>
                  </a:schemeClr>
                </a:solidFill>
              </a:endParaRPr>
            </a:p>
          </p:txBody>
        </p:sp>
      </p:grpSp>
      <p:sp>
        <p:nvSpPr>
          <p:cNvPr id="80" name="Подзаголовок 2">
            <a:extLst>
              <a:ext uri="{FF2B5EF4-FFF2-40B4-BE49-F238E27FC236}">
                <a16:creationId xmlns:a16="http://schemas.microsoft.com/office/drawing/2014/main" id="{250163D3-7748-4B27-88B6-53E13B0A8CE7}"/>
              </a:ext>
            </a:extLst>
          </p:cNvPr>
          <p:cNvSpPr txBox="1">
            <a:spLocks/>
          </p:cNvSpPr>
          <p:nvPr/>
        </p:nvSpPr>
        <p:spPr>
          <a:xfrm>
            <a:off x="601682" y="65558"/>
            <a:ext cx="10682617" cy="5744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Arial"/>
                <a:ea typeface="+mn-lt"/>
                <a:cs typeface="Arial"/>
              </a:rPr>
              <a:t>GIXRD-analysis. Building an approximant</a:t>
            </a:r>
            <a:endParaRPr lang="ru-RU" sz="2600" b="1" dirty="0">
              <a:latin typeface="Arial"/>
              <a:cs typeface="Arial"/>
            </a:endParaRPr>
          </a:p>
        </p:txBody>
      </p:sp>
      <p:sp>
        <p:nvSpPr>
          <p:cNvPr id="77" name="TextBox 76">
            <a:extLst>
              <a:ext uri="{FF2B5EF4-FFF2-40B4-BE49-F238E27FC236}">
                <a16:creationId xmlns:a16="http://schemas.microsoft.com/office/drawing/2014/main" id="{6000A3B7-9DA1-4095-81F3-B7B9DEF70042}"/>
              </a:ext>
            </a:extLst>
          </p:cNvPr>
          <p:cNvSpPr txBox="1"/>
          <p:nvPr/>
        </p:nvSpPr>
        <p:spPr>
          <a:xfrm>
            <a:off x="5927020" y="448824"/>
            <a:ext cx="2603047" cy="830997"/>
          </a:xfrm>
          <a:prstGeom prst="rect">
            <a:avLst/>
          </a:prstGeom>
          <a:noFill/>
        </p:spPr>
        <p:txBody>
          <a:bodyPr wrap="square">
            <a:spAutoFit/>
          </a:bodyPr>
          <a:lstStyle/>
          <a:p>
            <a:pPr algn="ctr"/>
            <a:r>
              <a:rPr lang="en-US" sz="1600" b="1" dirty="0"/>
              <a:t>The proposed model of the irradiated samples  structure </a:t>
            </a:r>
          </a:p>
        </p:txBody>
      </p:sp>
      <p:cxnSp>
        <p:nvCxnSpPr>
          <p:cNvPr id="3" name="Прямая со стрелкой 2">
            <a:extLst>
              <a:ext uri="{FF2B5EF4-FFF2-40B4-BE49-F238E27FC236}">
                <a16:creationId xmlns:a16="http://schemas.microsoft.com/office/drawing/2014/main" id="{72078781-34D0-0CD9-BEC0-1DED8B6A9BE5}"/>
              </a:ext>
            </a:extLst>
          </p:cNvPr>
          <p:cNvCxnSpPr>
            <a:cxnSpLocks/>
          </p:cNvCxnSpPr>
          <p:nvPr/>
        </p:nvCxnSpPr>
        <p:spPr>
          <a:xfrm>
            <a:off x="7228736" y="1233992"/>
            <a:ext cx="0" cy="35313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1E88A54-0B59-DDD5-DDDE-3C65B9373259}"/>
                  </a:ext>
                </a:extLst>
              </p:cNvPr>
              <p:cNvSpPr txBox="1"/>
              <p:nvPr/>
            </p:nvSpPr>
            <p:spPr>
              <a:xfrm>
                <a:off x="841081" y="4146703"/>
                <a:ext cx="3607440" cy="513539"/>
              </a:xfrm>
              <a:prstGeom prst="rect">
                <a:avLst/>
              </a:prstGeom>
              <a:noFill/>
            </p:spPr>
            <p:txBody>
              <a:bodyPr wrap="square" lIns="0" tIns="0" rIns="0" bIns="0" rtlCol="0">
                <a:spAutoFit/>
              </a:bodyPr>
              <a:lstStyle/>
              <a:p>
                <a:r>
                  <a:rPr lang="en-US" sz="2000" b="1" dirty="0"/>
                  <a:t> </a:t>
                </a:r>
                <a14:m>
                  <m:oMath xmlns:m="http://schemas.openxmlformats.org/officeDocument/2006/math">
                    <m:r>
                      <a:rPr lang="en-US" sz="2000" b="0" i="1">
                        <a:latin typeface="Cambria Math" panose="02040503050406030204" pitchFamily="18" charset="0"/>
                      </a:rPr>
                      <m:t>𝑇</m:t>
                    </m:r>
                    <m:d>
                      <m:dPr>
                        <m:ctrlPr>
                          <a:rPr lang="en-US" sz="2000" i="1">
                            <a:latin typeface="Cambria Math" panose="02040503050406030204" pitchFamily="18" charset="0"/>
                          </a:rPr>
                        </m:ctrlPr>
                      </m:dPr>
                      <m:e>
                        <m:r>
                          <a:rPr lang="en-US" sz="2000" b="0" i="1">
                            <a:latin typeface="Cambria Math" panose="02040503050406030204" pitchFamily="18" charset="0"/>
                          </a:rPr>
                          <m:t>𝑛</m:t>
                        </m:r>
                        <m:r>
                          <a:rPr lang="en-US" sz="2000" b="0" i="1">
                            <a:latin typeface="Cambria Math" panose="02040503050406030204" pitchFamily="18" charset="0"/>
                          </a:rPr>
                          <m:t>,</m:t>
                        </m:r>
                        <m:r>
                          <a:rPr lang="el-GR" sz="2000" b="0" i="1">
                            <a:latin typeface="Cambria Math" panose="02040503050406030204" pitchFamily="18" charset="0"/>
                          </a:rPr>
                          <m:t>𝛼</m:t>
                        </m:r>
                      </m:e>
                    </m:d>
                    <m:r>
                      <a:rPr lang="el-GR" sz="2000" b="0" i="1">
                        <a:latin typeface="Cambria Math" panose="02040503050406030204" pitchFamily="18" charset="0"/>
                      </a:rPr>
                      <m:t> </m:t>
                    </m:r>
                    <m:r>
                      <a:rPr lang="en-US" sz="200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r>
                              <m:rPr>
                                <m:sty m:val="p"/>
                              </m:rPr>
                              <a:rPr lang="el-GR" sz="2000" i="1">
                                <a:latin typeface="Cambria Math" panose="02040503050406030204" pitchFamily="18" charset="0"/>
                              </a:rPr>
                              <m:t>α</m:t>
                            </m:r>
                          </m:e>
                        </m:func>
                      </m:num>
                      <m:den>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sin</m:t>
                            </m:r>
                          </m:fName>
                          <m:e>
                            <m:r>
                              <m:rPr>
                                <m:sty m:val="p"/>
                              </m:rPr>
                              <a:rPr lang="el-GR" sz="2000" i="1">
                                <a:latin typeface="Cambria Math" panose="02040503050406030204" pitchFamily="18" charset="0"/>
                              </a:rPr>
                              <m:t>α</m:t>
                            </m:r>
                          </m:e>
                        </m:func>
                        <m:r>
                          <a:rPr lang="en-US" sz="2000" b="0" i="1" smtClean="0">
                            <a:latin typeface="Cambria Math" panose="02040503050406030204" pitchFamily="18" charset="0"/>
                          </a:rPr>
                          <m:t> </m:t>
                        </m:r>
                        <m:rad>
                          <m:radPr>
                            <m:degHide m:val="on"/>
                            <m:ctrlPr>
                              <a:rPr lang="en-US" sz="2000" i="1" smtClean="0">
                                <a:latin typeface="Cambria Math" panose="02040503050406030204" pitchFamily="18" charset="0"/>
                              </a:rPr>
                            </m:ctrlPr>
                          </m:radPr>
                          <m:deg/>
                          <m:e>
                            <m:sSup>
                              <m:sSupPr>
                                <m:ctrlPr>
                                  <a:rPr lang="en-US" sz="2000" i="1" smtClean="0">
                                    <a:latin typeface="Cambria Math" panose="02040503050406030204" pitchFamily="18" charset="0"/>
                                  </a:rPr>
                                </m:ctrlPr>
                              </m:sSupPr>
                              <m:e>
                                <m:func>
                                  <m:funcPr>
                                    <m:ctrlPr>
                                      <a:rPr lang="en-US" sz="2000" i="1">
                                        <a:latin typeface="Cambria Math" panose="02040503050406030204" pitchFamily="18" charset="0"/>
                                      </a:rPr>
                                    </m:ctrlPr>
                                  </m:funcPr>
                                  <m:fName>
                                    <m:r>
                                      <a:rPr lang="en-US" sz="2000" b="0" i="0" smtClean="0">
                                        <a:latin typeface="Cambria Math" panose="02040503050406030204" pitchFamily="18" charset="0"/>
                                      </a:rPr>
                                      <m:t>(</m:t>
                                    </m:r>
                                    <m:r>
                                      <m:rPr>
                                        <m:sty m:val="p"/>
                                      </m:rPr>
                                      <a:rPr lang="en-US" sz="2000">
                                        <a:latin typeface="Cambria Math" panose="02040503050406030204" pitchFamily="18" charset="0"/>
                                      </a:rPr>
                                      <m:t>sin</m:t>
                                    </m:r>
                                  </m:fName>
                                  <m:e>
                                    <m:r>
                                      <m:rPr>
                                        <m:sty m:val="p"/>
                                      </m:rPr>
                                      <a:rPr lang="el-GR" sz="2000" i="1">
                                        <a:latin typeface="Cambria Math" panose="02040503050406030204" pitchFamily="18" charset="0"/>
                                      </a:rPr>
                                      <m:t>α</m:t>
                                    </m:r>
                                    <m:r>
                                      <a:rPr lang="en-US" sz="2000" b="0" i="1" smtClean="0">
                                        <a:latin typeface="Cambria Math" panose="02040503050406030204" pitchFamily="18" charset="0"/>
                                      </a:rPr>
                                      <m:t>)</m:t>
                                    </m:r>
                                  </m:e>
                                </m:func>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m:rPr>
                                <m:sty m:val="p"/>
                              </m:rPr>
                              <a:rPr lang="el-GR" sz="2000" b="0" i="1" smtClean="0">
                                <a:latin typeface="Cambria Math" panose="02040503050406030204" pitchFamily="18" charset="0"/>
                              </a:rPr>
                              <m:t>δα</m:t>
                            </m:r>
                          </m:e>
                        </m:rad>
                      </m:den>
                    </m:f>
                  </m:oMath>
                </a14:m>
                <a:endParaRPr lang="ru-RU" sz="2000" dirty="0"/>
              </a:p>
            </p:txBody>
          </p:sp>
        </mc:Choice>
        <mc:Fallback xmlns="">
          <p:sp>
            <p:nvSpPr>
              <p:cNvPr id="4" name="TextBox 3">
                <a:extLst>
                  <a:ext uri="{FF2B5EF4-FFF2-40B4-BE49-F238E27FC236}">
                    <a16:creationId xmlns:a16="http://schemas.microsoft.com/office/drawing/2014/main" id="{B1E88A54-0B59-DDD5-DDDE-3C65B9373259}"/>
                  </a:ext>
                </a:extLst>
              </p:cNvPr>
              <p:cNvSpPr txBox="1">
                <a:spLocks noRot="1" noChangeAspect="1" noMove="1" noResize="1" noEditPoints="1" noAdjustHandles="1" noChangeArrowheads="1" noChangeShapeType="1" noTextEdit="1"/>
              </p:cNvSpPr>
              <p:nvPr/>
            </p:nvSpPr>
            <p:spPr>
              <a:xfrm>
                <a:off x="841081" y="4146703"/>
                <a:ext cx="3607440" cy="513539"/>
              </a:xfrm>
              <a:prstGeom prst="rect">
                <a:avLst/>
              </a:prstGeom>
              <a:blipFill>
                <a:blip r:embed="rId20"/>
                <a:stretch>
                  <a:fillRect l="-4392" b="-595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AEC19A0-880B-A29E-365B-D67505AF4217}"/>
                  </a:ext>
                </a:extLst>
              </p:cNvPr>
              <p:cNvSpPr txBox="1"/>
              <p:nvPr/>
            </p:nvSpPr>
            <p:spPr>
              <a:xfrm>
                <a:off x="5127850" y="4106525"/>
                <a:ext cx="2307254" cy="6524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l-GR" i="1" dirty="0" smtClean="0"/>
                        <m:t>τ</m:t>
                      </m:r>
                      <m:r>
                        <m:rPr>
                          <m:nor/>
                        </m:rPr>
                        <a:rPr lang="en-US" i="1" dirty="0" smtClean="0"/>
                        <m:t>(</m:t>
                      </m:r>
                      <m:r>
                        <a:rPr lang="el-GR" b="0" i="1">
                          <a:latin typeface="Cambria Math" panose="02040503050406030204" pitchFamily="18" charset="0"/>
                          <a:ea typeface="Cambria Math" panose="02040503050406030204" pitchFamily="18" charset="0"/>
                        </a:rPr>
                        <m:t>𝛼</m:t>
                      </m:r>
                      <m:r>
                        <m:rPr>
                          <m:nor/>
                        </m:rPr>
                        <a:rPr lang="en-US" i="1" dirty="0"/>
                        <m:t>)</m:t>
                      </m:r>
                      <m:r>
                        <m:rPr>
                          <m:nor/>
                        </m:rPr>
                        <a:rPr lang="en-US" b="0" i="1" dirty="0" smtClean="0"/>
                        <m:t> = </m:t>
                      </m:r>
                      <m:f>
                        <m:fPr>
                          <m:ctrlPr>
                            <a:rPr lang="en-US" b="0" i="1" dirty="0" smtClean="0">
                              <a:latin typeface="Cambria Math" panose="02040503050406030204" pitchFamily="18" charset="0"/>
                            </a:rPr>
                          </m:ctrlPr>
                        </m:fPr>
                        <m:num>
                          <m:func>
                            <m:funcPr>
                              <m:ctrlPr>
                                <a:rPr lang="en-US" i="1">
                                  <a:latin typeface="Cambria Math" panose="02040503050406030204" pitchFamily="18" charset="0"/>
                                </a:rPr>
                              </m:ctrlPr>
                            </m:funcPr>
                            <m:fName>
                              <m:r>
                                <a:rPr lang="en-US" i="1">
                                  <a:latin typeface="Cambria Math" panose="02040503050406030204" pitchFamily="18" charset="0"/>
                                </a:rPr>
                                <m:t>𝑠𝑖𝑛</m:t>
                              </m:r>
                            </m:fName>
                            <m:e>
                              <m:r>
                                <a:rPr lang="el-GR" i="1">
                                  <a:latin typeface="Cambria Math" panose="02040503050406030204" pitchFamily="18" charset="0"/>
                                </a:rPr>
                                <m:t>𝛼</m:t>
                              </m:r>
                            </m:e>
                          </m:func>
                        </m:num>
                        <m:den>
                          <m:r>
                            <a:rPr lang="el-GR" b="0" i="1" dirty="0" smtClean="0">
                              <a:latin typeface="Cambria Math" panose="02040503050406030204" pitchFamily="18" charset="0"/>
                            </a:rPr>
                            <m:t>𝜇</m:t>
                          </m:r>
                        </m:den>
                      </m:f>
                      <m:r>
                        <m:rPr>
                          <m:nor/>
                        </m:rPr>
                        <a:rPr lang="x-none" i="1" dirty="0" smtClean="0"/>
                        <m:t> </m:t>
                      </m:r>
                    </m:oMath>
                  </m:oMathPara>
                </a14:m>
                <a:endParaRPr lang="ru-RU" i="1" dirty="0"/>
              </a:p>
            </p:txBody>
          </p:sp>
        </mc:Choice>
        <mc:Fallback xmlns="">
          <p:sp>
            <p:nvSpPr>
              <p:cNvPr id="14" name="TextBox 13">
                <a:extLst>
                  <a:ext uri="{FF2B5EF4-FFF2-40B4-BE49-F238E27FC236}">
                    <a16:creationId xmlns:a16="http://schemas.microsoft.com/office/drawing/2014/main" id="{CAEC19A0-880B-A29E-365B-D67505AF4217}"/>
                  </a:ext>
                </a:extLst>
              </p:cNvPr>
              <p:cNvSpPr txBox="1">
                <a:spLocks noRot="1" noChangeAspect="1" noMove="1" noResize="1" noEditPoints="1" noAdjustHandles="1" noChangeArrowheads="1" noChangeShapeType="1" noTextEdit="1"/>
              </p:cNvSpPr>
              <p:nvPr/>
            </p:nvSpPr>
            <p:spPr>
              <a:xfrm>
                <a:off x="5127850" y="4106525"/>
                <a:ext cx="2307254" cy="652423"/>
              </a:xfrm>
              <a:prstGeom prst="rect">
                <a:avLst/>
              </a:prstGeom>
              <a:blipFill>
                <a:blip r:embed="rId2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E12E84-8F24-99B0-7BB7-5EBE457B485F}"/>
                  </a:ext>
                </a:extLst>
              </p:cNvPr>
              <p:cNvSpPr txBox="1"/>
              <p:nvPr/>
            </p:nvSpPr>
            <p:spPr>
              <a:xfrm>
                <a:off x="8035780" y="3869632"/>
                <a:ext cx="4052312" cy="1004057"/>
              </a:xfrm>
              <a:prstGeom prst="rect">
                <a:avLst/>
              </a:prstGeom>
              <a:noFill/>
            </p:spPr>
            <p:txBody>
              <a:bodyPr wrap="square">
                <a:spAutoFit/>
              </a:bodyPr>
              <a:lstStyle/>
              <a:p>
                <a14:m>
                  <m:oMath xmlns:m="http://schemas.openxmlformats.org/officeDocument/2006/math">
                    <m:r>
                      <a:rPr lang="en-US" sz="1600" b="0" i="1" smtClean="0">
                        <a:latin typeface="Cambria Math" panose="02040503050406030204" pitchFamily="18" charset="0"/>
                        <a:ea typeface="Cambria Math" panose="02040503050406030204" pitchFamily="18" charset="0"/>
                      </a:rPr>
                      <m:t>𝑓𝑝</m:t>
                    </m:r>
                    <m:r>
                      <a:rPr lang="en-US" sz="1600" b="0" i="1" smtClean="0">
                        <a:latin typeface="Cambria Math" panose="02040503050406030204" pitchFamily="18" charset="0"/>
                        <a:ea typeface="Cambria Math" panose="02040503050406030204" pitchFamily="18" charset="0"/>
                      </a:rPr>
                      <m:t>(</m:t>
                    </m:r>
                    <m:r>
                      <a:rPr lang="el-GR" sz="1600" b="0" i="1">
                        <a:latin typeface="Cambria Math" panose="02040503050406030204" pitchFamily="18" charset="0"/>
                        <a:ea typeface="Cambria Math" panose="02040503050406030204" pitchFamily="18" charset="0"/>
                      </a:rPr>
                      <m:t>𝛼</m:t>
                    </m:r>
                    <m:r>
                      <m:rPr>
                        <m:nor/>
                      </m:rPr>
                      <a:rPr lang="en-US" sz="1600" i="1" dirty="0"/>
                      <m:t>,</m:t>
                    </m:r>
                    <m:r>
                      <m:rPr>
                        <m:nor/>
                      </m:rPr>
                      <a:rPr lang="el-GR" sz="1600" i="1" dirty="0"/>
                      <m:t>ω</m:t>
                    </m:r>
                    <m:r>
                      <m:rPr>
                        <m:nor/>
                      </m:rPr>
                      <a:rPr lang="en-US" sz="1600" i="1" dirty="0"/>
                      <m:t>,</m:t>
                    </m:r>
                    <m:r>
                      <m:rPr>
                        <m:nor/>
                      </m:rPr>
                      <a:rPr lang="en-US" sz="1600" i="1" dirty="0"/>
                      <m:t>L</m:t>
                    </m:r>
                    <m:r>
                      <m:rPr>
                        <m:nor/>
                      </m:rPr>
                      <a:rPr lang="en-US" sz="1600" i="1" dirty="0"/>
                      <m:t>) = </m:t>
                    </m:r>
                    <m:d>
                      <m:dPr>
                        <m:begChr m:val="{"/>
                        <m:endChr m:val=""/>
                        <m:ctrlPr>
                          <a:rPr lang="en-US" sz="1600" i="1" dirty="0" smtClean="0">
                            <a:latin typeface="Cambria Math" panose="02040503050406030204" pitchFamily="18" charset="0"/>
                          </a:rPr>
                        </m:ctrlPr>
                      </m:dPr>
                      <m:e>
                        <m:eqArr>
                          <m:eqArrPr>
                            <m:ctrlPr>
                              <a:rPr lang="en-US" sz="1600" i="1" dirty="0" smtClean="0">
                                <a:latin typeface="Cambria Math" panose="02040503050406030204" pitchFamily="18" charset="0"/>
                              </a:rPr>
                            </m:ctrlPr>
                          </m:eqArrPr>
                          <m:e>
                            <m:f>
                              <m:fPr>
                                <m:ctrlPr>
                                  <a:rPr lang="en-US" sz="1600" i="1" dirty="0" smtClean="0">
                                    <a:latin typeface="Cambria Math" panose="02040503050406030204" pitchFamily="18" charset="0"/>
                                  </a:rPr>
                                </m:ctrlPr>
                              </m:fPr>
                              <m:num>
                                <m:r>
                                  <a:rPr lang="en-US" sz="1600" b="0" i="1" dirty="0" smtClean="0">
                                    <a:latin typeface="Cambria Math" panose="02040503050406030204" pitchFamily="18" charset="0"/>
                                  </a:rPr>
                                  <m:t>𝑙</m:t>
                                </m:r>
                              </m:num>
                              <m:den>
                                <m:r>
                                  <a:rPr lang="en-US" sz="1600" b="0" i="1" dirty="0" smtClean="0">
                                    <a:latin typeface="Cambria Math" panose="02040503050406030204" pitchFamily="18" charset="0"/>
                                  </a:rPr>
                                  <m:t>h</m:t>
                                </m:r>
                              </m:den>
                            </m:f>
                            <m:func>
                              <m:funcPr>
                                <m:ctrlPr>
                                  <a:rPr lang="en-US" sz="1600" i="1">
                                    <a:latin typeface="Cambria Math" panose="02040503050406030204" pitchFamily="18" charset="0"/>
                                  </a:rPr>
                                </m:ctrlPr>
                              </m:funcPr>
                              <m:fName>
                                <m:r>
                                  <a:rPr lang="en-US" sz="1600" i="1">
                                    <a:latin typeface="Cambria Math" panose="02040503050406030204" pitchFamily="18" charset="0"/>
                                  </a:rPr>
                                  <m:t>𝑠𝑖𝑛</m:t>
                                </m:r>
                              </m:fName>
                              <m:e>
                                <m:r>
                                  <a:rPr lang="el-GR" sz="1600" i="1">
                                    <a:latin typeface="Cambria Math" panose="02040503050406030204" pitchFamily="18" charset="0"/>
                                  </a:rPr>
                                  <m:t>𝛼</m:t>
                                </m:r>
                              </m:e>
                            </m:func>
                            <m:r>
                              <a:rPr lang="en-US" sz="1600" b="0" i="1" dirty="0">
                                <a:latin typeface="Cambria Math" panose="02040503050406030204" pitchFamily="18" charset="0"/>
                              </a:rPr>
                              <m:t>,</m:t>
                            </m:r>
                            <m:r>
                              <a:rPr lang="en-US" sz="1600" b="0" i="1" dirty="0" smtClean="0">
                                <a:latin typeface="Cambria Math" panose="02040503050406030204" pitchFamily="18" charset="0"/>
                              </a:rPr>
                              <m:t>     </m:t>
                            </m:r>
                            <m:f>
                              <m:fPr>
                                <m:ctrlPr>
                                  <a:rPr lang="en-US" sz="1600" i="1" dirty="0">
                                    <a:latin typeface="Cambria Math" panose="02040503050406030204" pitchFamily="18" charset="0"/>
                                  </a:rPr>
                                </m:ctrlPr>
                              </m:fPr>
                              <m:num>
                                <m:r>
                                  <a:rPr lang="en-US" sz="1600" b="0" i="1" dirty="0">
                                    <a:latin typeface="Cambria Math" panose="02040503050406030204" pitchFamily="18" charset="0"/>
                                  </a:rPr>
                                  <m:t>h</m:t>
                                </m:r>
                              </m:num>
                              <m:den>
                                <m:func>
                                  <m:funcPr>
                                    <m:ctrlPr>
                                      <a:rPr lang="en-US" sz="1600" i="1">
                                        <a:latin typeface="Cambria Math" panose="02040503050406030204" pitchFamily="18" charset="0"/>
                                      </a:rPr>
                                    </m:ctrlPr>
                                  </m:funcPr>
                                  <m:fName>
                                    <m:r>
                                      <a:rPr lang="en-US" sz="1600" b="0" i="1">
                                        <a:latin typeface="Cambria Math" panose="02040503050406030204" pitchFamily="18" charset="0"/>
                                      </a:rPr>
                                      <m:t>𝑠𝑖𝑛</m:t>
                                    </m:r>
                                  </m:fName>
                                  <m:e>
                                    <m:r>
                                      <a:rPr lang="el-GR" sz="1600" b="0" i="1">
                                        <a:latin typeface="Cambria Math" panose="02040503050406030204" pitchFamily="18" charset="0"/>
                                      </a:rPr>
                                      <m:t>𝛼</m:t>
                                    </m:r>
                                  </m:e>
                                </m:func>
                              </m:den>
                            </m:f>
                            <m:r>
                              <a:rPr lang="en-US" sz="1600" b="0" i="1" dirty="0">
                                <a:latin typeface="Cambria Math" panose="02040503050406030204" pitchFamily="18" charset="0"/>
                              </a:rPr>
                              <m:t>≥</m:t>
                            </m:r>
                            <m:r>
                              <a:rPr lang="en-US" sz="1600" b="0" i="1" dirty="0" smtClean="0">
                                <a:latin typeface="Cambria Math" panose="02040503050406030204" pitchFamily="18" charset="0"/>
                              </a:rPr>
                              <m:t>1</m:t>
                            </m:r>
                          </m:e>
                          <m:e>
                            <m:r>
                              <a:rPr lang="en-US" sz="1600" b="0" i="1" dirty="0" smtClean="0">
                                <a:latin typeface="Cambria Math" panose="02040503050406030204" pitchFamily="18" charset="0"/>
                              </a:rPr>
                              <m:t>&amp;1,                </m:t>
                            </m:r>
                            <m:f>
                              <m:fPr>
                                <m:ctrlPr>
                                  <a:rPr lang="en-US" sz="1600" i="1" dirty="0">
                                    <a:latin typeface="Cambria Math" panose="02040503050406030204" pitchFamily="18" charset="0"/>
                                  </a:rPr>
                                </m:ctrlPr>
                              </m:fPr>
                              <m:num>
                                <m:r>
                                  <a:rPr lang="en-US" sz="1600" b="0" i="1" dirty="0">
                                    <a:latin typeface="Cambria Math" panose="02040503050406030204" pitchFamily="18" charset="0"/>
                                  </a:rPr>
                                  <m:t>h</m:t>
                                </m:r>
                              </m:num>
                              <m:den>
                                <m:func>
                                  <m:funcPr>
                                    <m:ctrlPr>
                                      <a:rPr lang="en-US" sz="1600" i="1">
                                        <a:latin typeface="Cambria Math" panose="02040503050406030204" pitchFamily="18" charset="0"/>
                                      </a:rPr>
                                    </m:ctrlPr>
                                  </m:funcPr>
                                  <m:fName>
                                    <m:r>
                                      <a:rPr lang="en-US" sz="1600" b="0" i="1">
                                        <a:latin typeface="Cambria Math" panose="02040503050406030204" pitchFamily="18" charset="0"/>
                                      </a:rPr>
                                      <m:t>𝑠𝑖𝑛</m:t>
                                    </m:r>
                                  </m:fName>
                                  <m:e>
                                    <m:r>
                                      <a:rPr lang="el-GR" sz="1600" b="0" i="1">
                                        <a:latin typeface="Cambria Math" panose="02040503050406030204" pitchFamily="18" charset="0"/>
                                      </a:rPr>
                                      <m:t>𝛼</m:t>
                                    </m:r>
                                  </m:e>
                                </m:func>
                              </m:den>
                            </m:f>
                            <m:r>
                              <a:rPr lang="en-US" sz="1600" b="0" i="1" dirty="0">
                                <a:latin typeface="Cambria Math" panose="02040503050406030204" pitchFamily="18" charset="0"/>
                              </a:rPr>
                              <m:t>&lt;</m:t>
                            </m:r>
                            <m:r>
                              <a:rPr lang="en-US" sz="1600" b="0" i="1" dirty="0" smtClean="0">
                                <a:latin typeface="Cambria Math" panose="02040503050406030204" pitchFamily="18" charset="0"/>
                              </a:rPr>
                              <m:t>1</m:t>
                            </m:r>
                          </m:e>
                        </m:eqArr>
                      </m:e>
                    </m:d>
                  </m:oMath>
                </a14:m>
                <a:r>
                  <a:rPr lang="x-none" sz="1600" i="1" dirty="0"/>
                  <a:t> </a:t>
                </a:r>
                <a:endParaRPr lang="ru-RU" sz="1600" i="1" dirty="0"/>
              </a:p>
            </p:txBody>
          </p:sp>
        </mc:Choice>
        <mc:Fallback xmlns="">
          <p:sp>
            <p:nvSpPr>
              <p:cNvPr id="30" name="TextBox 29">
                <a:extLst>
                  <a:ext uri="{FF2B5EF4-FFF2-40B4-BE49-F238E27FC236}">
                    <a16:creationId xmlns:a16="http://schemas.microsoft.com/office/drawing/2014/main" id="{4DE12E84-8F24-99B0-7BB7-5EBE457B485F}"/>
                  </a:ext>
                </a:extLst>
              </p:cNvPr>
              <p:cNvSpPr txBox="1">
                <a:spLocks noRot="1" noChangeAspect="1" noMove="1" noResize="1" noEditPoints="1" noAdjustHandles="1" noChangeArrowheads="1" noChangeShapeType="1" noTextEdit="1"/>
              </p:cNvSpPr>
              <p:nvPr/>
            </p:nvSpPr>
            <p:spPr>
              <a:xfrm>
                <a:off x="8035780" y="3869632"/>
                <a:ext cx="4052312" cy="1004057"/>
              </a:xfrm>
              <a:prstGeom prst="rect">
                <a:avLst/>
              </a:prstGeom>
              <a:blipFill>
                <a:blip r:embed="rId2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B241F00-918A-9623-778C-FB68B12A29AF}"/>
                  </a:ext>
                </a:extLst>
              </p:cNvPr>
              <p:cNvSpPr txBox="1"/>
              <p:nvPr/>
            </p:nvSpPr>
            <p:spPr>
              <a:xfrm>
                <a:off x="9239070" y="5175554"/>
                <a:ext cx="2213451" cy="338554"/>
              </a:xfrm>
              <a:prstGeom prst="rect">
                <a:avLst/>
              </a:prstGeom>
              <a:noFill/>
            </p:spPr>
            <p:txBody>
              <a:bodyPr wrap="square">
                <a:spAutoFit/>
              </a:bodyPr>
              <a:lstStyle/>
              <a:p>
                <a14:m>
                  <m:oMath xmlns:m="http://schemas.openxmlformats.org/officeDocument/2006/math">
                    <m:r>
                      <a:rPr lang="en-US" sz="1600" b="1" i="1" smtClean="0">
                        <a:latin typeface="Cambria Math" panose="02040503050406030204" pitchFamily="18" charset="0"/>
                      </a:rPr>
                      <m:t>𝒍</m:t>
                    </m:r>
                    <m:r>
                      <a:rPr lang="en-US" sz="1600" b="1" i="1" smtClean="0">
                        <a:latin typeface="Cambria Math" panose="02040503050406030204" pitchFamily="18" charset="0"/>
                      </a:rPr>
                      <m:t>, </m:t>
                    </m:r>
                    <m:r>
                      <a:rPr lang="en-US" sz="1600" b="1" i="1" smtClean="0">
                        <a:latin typeface="Cambria Math" panose="02040503050406030204" pitchFamily="18" charset="0"/>
                      </a:rPr>
                      <m:t>𝒉</m:t>
                    </m:r>
                    <m:r>
                      <a:rPr lang="en-US" sz="1600" b="0" i="1" smtClean="0">
                        <a:latin typeface="Cambria Math" panose="02040503050406030204" pitchFamily="18" charset="0"/>
                      </a:rPr>
                      <m:t> </m:t>
                    </m:r>
                  </m:oMath>
                </a14:m>
                <a:r>
                  <a:rPr lang="en-US" sz="1600" dirty="0"/>
                  <a:t>- sample sizes</a:t>
                </a:r>
                <a:endParaRPr lang="ru-RU" sz="1600" dirty="0"/>
              </a:p>
            </p:txBody>
          </p:sp>
        </mc:Choice>
        <mc:Fallback xmlns="">
          <p:sp>
            <p:nvSpPr>
              <p:cNvPr id="87" name="TextBox 86">
                <a:extLst>
                  <a:ext uri="{FF2B5EF4-FFF2-40B4-BE49-F238E27FC236}">
                    <a16:creationId xmlns:a16="http://schemas.microsoft.com/office/drawing/2014/main" id="{6B241F00-918A-9623-778C-FB68B12A29AF}"/>
                  </a:ext>
                </a:extLst>
              </p:cNvPr>
              <p:cNvSpPr txBox="1">
                <a:spLocks noRot="1" noChangeAspect="1" noMove="1" noResize="1" noEditPoints="1" noAdjustHandles="1" noChangeArrowheads="1" noChangeShapeType="1" noTextEdit="1"/>
              </p:cNvSpPr>
              <p:nvPr/>
            </p:nvSpPr>
            <p:spPr>
              <a:xfrm>
                <a:off x="9239070" y="5175554"/>
                <a:ext cx="2213451" cy="338554"/>
              </a:xfrm>
              <a:prstGeom prst="rect">
                <a:avLst/>
              </a:prstGeom>
              <a:blipFill>
                <a:blip r:embed="rId23"/>
                <a:stretch>
                  <a:fillRect t="-5357" b="-21429"/>
                </a:stretch>
              </a:blipFill>
            </p:spPr>
            <p:txBody>
              <a:bodyPr/>
              <a:lstStyle/>
              <a:p>
                <a:r>
                  <a:rPr lang="ru-RU">
                    <a:noFill/>
                  </a:rPr>
                  <a:t> </a:t>
                </a:r>
              </a:p>
            </p:txBody>
          </p:sp>
        </mc:Fallback>
      </mc:AlternateContent>
      <p:cxnSp>
        <p:nvCxnSpPr>
          <p:cNvPr id="9" name="Прямая соединительная линия 8">
            <a:extLst>
              <a:ext uri="{FF2B5EF4-FFF2-40B4-BE49-F238E27FC236}">
                <a16:creationId xmlns:a16="http://schemas.microsoft.com/office/drawing/2014/main" id="{A21E7E0C-24FA-2DC1-2CC5-E8910FECFC86}"/>
              </a:ext>
            </a:extLst>
          </p:cNvPr>
          <p:cNvCxnSpPr/>
          <p:nvPr/>
        </p:nvCxnSpPr>
        <p:spPr>
          <a:xfrm>
            <a:off x="0" y="5568002"/>
            <a:ext cx="1216448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235B741-6DC7-6879-27E0-F7EB8C5E8BEB}"/>
              </a:ext>
            </a:extLst>
          </p:cNvPr>
          <p:cNvSpPr txBox="1"/>
          <p:nvPr/>
        </p:nvSpPr>
        <p:spPr>
          <a:xfrm>
            <a:off x="8759300" y="1615449"/>
            <a:ext cx="2180984" cy="923330"/>
          </a:xfrm>
          <a:prstGeom prst="rect">
            <a:avLst/>
          </a:prstGeom>
          <a:noFill/>
        </p:spPr>
        <p:txBody>
          <a:bodyPr wrap="square" rtlCol="0">
            <a:spAutoFit/>
          </a:bodyPr>
          <a:lstStyle/>
          <a:p>
            <a:r>
              <a:rPr lang="en-US" dirty="0"/>
              <a:t>Damaged </a:t>
            </a:r>
          </a:p>
          <a:p>
            <a:r>
              <a:rPr lang="en-US" dirty="0"/>
              <a:t>layer </a:t>
            </a:r>
          </a:p>
          <a:p>
            <a:r>
              <a:rPr lang="en-US" dirty="0"/>
              <a:t>depth</a:t>
            </a:r>
            <a:endParaRPr lang="ru-RU" dirty="0"/>
          </a:p>
        </p:txBody>
      </p:sp>
      <p:sp>
        <p:nvSpPr>
          <p:cNvPr id="90" name="Правая круглая скобка 89">
            <a:extLst>
              <a:ext uri="{FF2B5EF4-FFF2-40B4-BE49-F238E27FC236}">
                <a16:creationId xmlns:a16="http://schemas.microsoft.com/office/drawing/2014/main" id="{ADC4445E-99C3-57E2-B72D-3CB6CD6C75AC}"/>
              </a:ext>
            </a:extLst>
          </p:cNvPr>
          <p:cNvSpPr/>
          <p:nvPr/>
        </p:nvSpPr>
        <p:spPr>
          <a:xfrm>
            <a:off x="8444551" y="1820306"/>
            <a:ext cx="45719" cy="537283"/>
          </a:xfrm>
          <a:prstGeom prst="rightBracket">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sp>
        <p:nvSpPr>
          <p:cNvPr id="92" name="TextBox 91">
            <a:extLst>
              <a:ext uri="{FF2B5EF4-FFF2-40B4-BE49-F238E27FC236}">
                <a16:creationId xmlns:a16="http://schemas.microsoft.com/office/drawing/2014/main" id="{46328BAF-B721-A898-6E3B-4E7C1CFC6E85}"/>
              </a:ext>
            </a:extLst>
          </p:cNvPr>
          <p:cNvSpPr txBox="1"/>
          <p:nvPr/>
        </p:nvSpPr>
        <p:spPr>
          <a:xfrm>
            <a:off x="8504352" y="1805175"/>
            <a:ext cx="337607" cy="461665"/>
          </a:xfrm>
          <a:prstGeom prst="rect">
            <a:avLst/>
          </a:prstGeom>
          <a:noFill/>
        </p:spPr>
        <p:txBody>
          <a:bodyPr wrap="square">
            <a:spAutoFit/>
          </a:bodyPr>
          <a:lstStyle/>
          <a:p>
            <a:r>
              <a:rPr lang="en-US" sz="2400" dirty="0"/>
              <a:t>t</a:t>
            </a:r>
            <a:endParaRPr lang="ru-RU" sz="2400" dirty="0"/>
          </a:p>
        </p:txBody>
      </p:sp>
      <p:sp>
        <p:nvSpPr>
          <p:cNvPr id="2" name="TextBox 1">
            <a:extLst>
              <a:ext uri="{FF2B5EF4-FFF2-40B4-BE49-F238E27FC236}">
                <a16:creationId xmlns:a16="http://schemas.microsoft.com/office/drawing/2014/main" id="{53124230-A160-2893-1338-7A442B71A0E9}"/>
              </a:ext>
            </a:extLst>
          </p:cNvPr>
          <p:cNvSpPr txBox="1"/>
          <p:nvPr/>
        </p:nvSpPr>
        <p:spPr>
          <a:xfrm>
            <a:off x="1529477" y="2086222"/>
            <a:ext cx="784189" cy="369332"/>
          </a:xfrm>
          <a:prstGeom prst="rect">
            <a:avLst/>
          </a:prstGeom>
          <a:noFill/>
        </p:spPr>
        <p:txBody>
          <a:bodyPr wrap="none" rtlCol="0">
            <a:spAutoFit/>
          </a:bodyPr>
          <a:lstStyle/>
          <a:p>
            <a:r>
              <a:rPr lang="en-US" b="1" dirty="0"/>
              <a:t>S</a:t>
            </a:r>
            <a:r>
              <a:rPr lang="en-US" b="1" baseline="-25000" dirty="0"/>
              <a:t>n</a:t>
            </a:r>
            <a:r>
              <a:rPr lang="en-US" b="1" dirty="0"/>
              <a:t> &gt; S</a:t>
            </a:r>
            <a:r>
              <a:rPr lang="en-US" b="1" baseline="-25000" dirty="0"/>
              <a:t>e</a:t>
            </a:r>
            <a:endParaRPr lang="ru-RU" b="1" baseline="-25000" dirty="0"/>
          </a:p>
        </p:txBody>
      </p:sp>
      <p:sp>
        <p:nvSpPr>
          <p:cNvPr id="13" name="TextBox 12">
            <a:extLst>
              <a:ext uri="{FF2B5EF4-FFF2-40B4-BE49-F238E27FC236}">
                <a16:creationId xmlns:a16="http://schemas.microsoft.com/office/drawing/2014/main" id="{E0201B8D-B02B-991B-F564-7A1FF302A304}"/>
              </a:ext>
            </a:extLst>
          </p:cNvPr>
          <p:cNvSpPr txBox="1"/>
          <p:nvPr/>
        </p:nvSpPr>
        <p:spPr>
          <a:xfrm>
            <a:off x="1529477" y="1590438"/>
            <a:ext cx="784189" cy="369332"/>
          </a:xfrm>
          <a:prstGeom prst="rect">
            <a:avLst/>
          </a:prstGeom>
          <a:noFill/>
        </p:spPr>
        <p:txBody>
          <a:bodyPr wrap="none" rtlCol="0">
            <a:spAutoFit/>
          </a:bodyPr>
          <a:lstStyle/>
          <a:p>
            <a:r>
              <a:rPr lang="en-US" b="1" dirty="0"/>
              <a:t>S</a:t>
            </a:r>
            <a:r>
              <a:rPr lang="en-US" b="1" baseline="-25000" dirty="0"/>
              <a:t>n</a:t>
            </a:r>
            <a:r>
              <a:rPr lang="en-US" b="1" dirty="0"/>
              <a:t> &lt; S</a:t>
            </a:r>
            <a:r>
              <a:rPr lang="en-US" b="1" baseline="-25000" dirty="0"/>
              <a:t>e</a:t>
            </a:r>
            <a:endParaRPr lang="ru-RU" b="1" baseline="-25000" dirty="0"/>
          </a:p>
        </p:txBody>
      </p:sp>
      <p:sp>
        <p:nvSpPr>
          <p:cNvPr id="16" name="AutoShape 5">
            <a:extLst>
              <a:ext uri="{FF2B5EF4-FFF2-40B4-BE49-F238E27FC236}">
                <a16:creationId xmlns:a16="http://schemas.microsoft.com/office/drawing/2014/main" id="{4062EDBC-2BF0-5F12-F40F-C8FFD2B51213}"/>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17" name="Номер слайда 7">
            <a:extLst>
              <a:ext uri="{FF2B5EF4-FFF2-40B4-BE49-F238E27FC236}">
                <a16:creationId xmlns:a16="http://schemas.microsoft.com/office/drawing/2014/main" id="{CFCB5A8D-460B-1C6D-ACF3-F98A6307987D}"/>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7</a:t>
            </a:fld>
            <a:r>
              <a:rPr lang="en-US" sz="2400" dirty="0"/>
              <a:t>|</a:t>
            </a:r>
            <a:r>
              <a:rPr lang="ru-RU" sz="2400" dirty="0"/>
              <a:t>14</a:t>
            </a:r>
          </a:p>
        </p:txBody>
      </p:sp>
    </p:spTree>
    <p:extLst>
      <p:ext uri="{BB962C8B-B14F-4D97-AF65-F5344CB8AC3E}">
        <p14:creationId xmlns:p14="http://schemas.microsoft.com/office/powerpoint/2010/main" val="427069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Группа 32">
            <a:extLst>
              <a:ext uri="{FF2B5EF4-FFF2-40B4-BE49-F238E27FC236}">
                <a16:creationId xmlns:a16="http://schemas.microsoft.com/office/drawing/2014/main" id="{94DFE466-C704-4A92-9030-710150F7AC87}"/>
              </a:ext>
            </a:extLst>
          </p:cNvPr>
          <p:cNvGrpSpPr/>
          <p:nvPr/>
        </p:nvGrpSpPr>
        <p:grpSpPr>
          <a:xfrm>
            <a:off x="12859019" y="2400635"/>
            <a:ext cx="1453355" cy="1000531"/>
            <a:chOff x="6759890" y="3673755"/>
            <a:chExt cx="4936662" cy="2431211"/>
          </a:xfrm>
        </p:grpSpPr>
        <p:grpSp>
          <p:nvGrpSpPr>
            <p:cNvPr id="29" name="Группа 28">
              <a:extLst>
                <a:ext uri="{FF2B5EF4-FFF2-40B4-BE49-F238E27FC236}">
                  <a16:creationId xmlns:a16="http://schemas.microsoft.com/office/drawing/2014/main" id="{8319A2D9-6414-410F-AED2-D662D17DEB6B}"/>
                </a:ext>
              </a:extLst>
            </p:cNvPr>
            <p:cNvGrpSpPr/>
            <p:nvPr/>
          </p:nvGrpSpPr>
          <p:grpSpPr>
            <a:xfrm>
              <a:off x="6922683" y="3673755"/>
              <a:ext cx="4773869" cy="2259834"/>
              <a:chOff x="6962016" y="3883167"/>
              <a:chExt cx="3827332" cy="1973974"/>
            </a:xfrm>
          </p:grpSpPr>
          <p:pic>
            <p:nvPicPr>
              <p:cNvPr id="23" name="Рисунок 22">
                <a:extLst>
                  <a:ext uri="{FF2B5EF4-FFF2-40B4-BE49-F238E27FC236}">
                    <a16:creationId xmlns:a16="http://schemas.microsoft.com/office/drawing/2014/main" id="{F74F0B1C-8076-4FAE-AE93-CCCB04E3AD9C}"/>
                  </a:ext>
                </a:extLst>
              </p:cNvPr>
              <p:cNvPicPr>
                <a:picLocks noChangeAspect="1"/>
              </p:cNvPicPr>
              <p:nvPr/>
            </p:nvPicPr>
            <p:blipFill>
              <a:blip r:embed="rId3"/>
              <a:stretch>
                <a:fillRect/>
              </a:stretch>
            </p:blipFill>
            <p:spPr>
              <a:xfrm>
                <a:off x="6962016" y="3883167"/>
                <a:ext cx="3812745" cy="1973974"/>
              </a:xfrm>
              <a:prstGeom prst="rect">
                <a:avLst/>
              </a:prstGeom>
            </p:spPr>
          </p:pic>
          <p:sp>
            <p:nvSpPr>
              <p:cNvPr id="62" name="TextBox 61">
                <a:extLst>
                  <a:ext uri="{FF2B5EF4-FFF2-40B4-BE49-F238E27FC236}">
                    <a16:creationId xmlns:a16="http://schemas.microsoft.com/office/drawing/2014/main" id="{3FC03362-537A-4952-9B54-4AED104BF627}"/>
                  </a:ext>
                </a:extLst>
              </p:cNvPr>
              <p:cNvSpPr txBox="1"/>
              <p:nvPr/>
            </p:nvSpPr>
            <p:spPr>
              <a:xfrm>
                <a:off x="9497191" y="4467449"/>
                <a:ext cx="129215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6</a:t>
                </a:r>
                <a:r>
                  <a:rPr lang="en-US" dirty="0">
                    <a:solidFill>
                      <a:srgbClr val="FF0000"/>
                    </a:solidFill>
                  </a:rPr>
                  <a:t> </a:t>
                </a:r>
                <a:r>
                  <a:rPr lang="en-US" dirty="0" err="1">
                    <a:solidFill>
                      <a:srgbClr val="FF0000"/>
                    </a:solidFill>
                  </a:rPr>
                  <a:t>mkm</a:t>
                </a:r>
                <a:endParaRPr lang="en-US" dirty="0">
                  <a:solidFill>
                    <a:srgbClr val="FF0000"/>
                  </a:solidFill>
                </a:endParaRPr>
              </a:p>
            </p:txBody>
          </p:sp>
        </p:grpSp>
        <p:sp>
          <p:nvSpPr>
            <p:cNvPr id="49" name="TextBox 48">
              <a:extLst>
                <a:ext uri="{FF2B5EF4-FFF2-40B4-BE49-F238E27FC236}">
                  <a16:creationId xmlns:a16="http://schemas.microsoft.com/office/drawing/2014/main" id="{3479FEA3-D086-45B6-A3A4-C63BA458A1C5}"/>
                </a:ext>
              </a:extLst>
            </p:cNvPr>
            <p:cNvSpPr txBox="1"/>
            <p:nvPr/>
          </p:nvSpPr>
          <p:spPr>
            <a:xfrm>
              <a:off x="10084833" y="3801728"/>
              <a:ext cx="1536569" cy="307777"/>
            </a:xfrm>
            <a:prstGeom prst="rect">
              <a:avLst/>
            </a:prstGeom>
            <a:noFill/>
          </p:spPr>
          <p:txBody>
            <a:bodyPr wrap="square" rtlCol="0">
              <a:spAutoFit/>
            </a:bodyPr>
            <a:lstStyle/>
            <a:p>
              <a:r>
                <a:rPr lang="en-US" sz="1400" dirty="0">
                  <a:solidFill>
                    <a:srgbClr val="FF0000"/>
                  </a:solidFill>
                </a:rPr>
                <a:t>Fit curve</a:t>
              </a:r>
            </a:p>
          </p:txBody>
        </p:sp>
        <p:sp>
          <p:nvSpPr>
            <p:cNvPr id="50" name="TextBox 49">
              <a:extLst>
                <a:ext uri="{FF2B5EF4-FFF2-40B4-BE49-F238E27FC236}">
                  <a16:creationId xmlns:a16="http://schemas.microsoft.com/office/drawing/2014/main" id="{44A42E11-5575-4567-A221-13EEDF829CD5}"/>
                </a:ext>
              </a:extLst>
            </p:cNvPr>
            <p:cNvSpPr txBox="1"/>
            <p:nvPr/>
          </p:nvSpPr>
          <p:spPr>
            <a:xfrm>
              <a:off x="10088946" y="4062491"/>
              <a:ext cx="1536571" cy="307777"/>
            </a:xfrm>
            <a:prstGeom prst="rect">
              <a:avLst/>
            </a:prstGeom>
            <a:noFill/>
          </p:spPr>
          <p:txBody>
            <a:bodyPr wrap="square" rtlCol="0">
              <a:spAutoFit/>
            </a:bodyPr>
            <a:lstStyle/>
            <a:p>
              <a:r>
                <a:rPr lang="en-US" sz="1400" dirty="0">
                  <a:solidFill>
                    <a:srgbClr val="00B050"/>
                  </a:solidFill>
                </a:rPr>
                <a:t>Initial YAG 1E12</a:t>
              </a:r>
            </a:p>
          </p:txBody>
        </p:sp>
        <p:pic>
          <p:nvPicPr>
            <p:cNvPr id="60" name="Рисунок 59">
              <a:extLst>
                <a:ext uri="{FF2B5EF4-FFF2-40B4-BE49-F238E27FC236}">
                  <a16:creationId xmlns:a16="http://schemas.microsoft.com/office/drawing/2014/main" id="{1691448A-9065-4F52-A2F1-98E2122496DC}"/>
                </a:ext>
              </a:extLst>
            </p:cNvPr>
            <p:cNvPicPr/>
            <p:nvPr/>
          </p:nvPicPr>
          <p:blipFill rotWithShape="1">
            <a:blip r:embed="rId4" cstate="print">
              <a:extLst>
                <a:ext uri="{28A0092B-C50C-407E-A947-70E740481C1C}">
                  <a14:useLocalDpi xmlns:a14="http://schemas.microsoft.com/office/drawing/2010/main" val="0"/>
                </a:ext>
              </a:extLst>
            </a:blip>
            <a:srcRect l="45676" t="92522" r="41151" b="-267"/>
            <a:stretch/>
          </p:blipFill>
          <p:spPr bwMode="auto">
            <a:xfrm>
              <a:off x="8578311" y="5798040"/>
              <a:ext cx="683491" cy="306926"/>
            </a:xfrm>
            <a:prstGeom prst="rect">
              <a:avLst/>
            </a:prstGeom>
            <a:noFill/>
            <a:ln>
              <a:noFill/>
            </a:ln>
          </p:spPr>
        </p:pic>
        <p:pic>
          <p:nvPicPr>
            <p:cNvPr id="61" name="Рисунок 60">
              <a:extLst>
                <a:ext uri="{FF2B5EF4-FFF2-40B4-BE49-F238E27FC236}">
                  <a16:creationId xmlns:a16="http://schemas.microsoft.com/office/drawing/2014/main" id="{0FE2AA18-421C-4044-9102-25AF49EEFA5A}"/>
                </a:ext>
              </a:extLst>
            </p:cNvPr>
            <p:cNvPicPr/>
            <p:nvPr/>
          </p:nvPicPr>
          <p:blipFill rotWithShape="1">
            <a:blip r:embed="rId5" cstate="print">
              <a:extLst>
                <a:ext uri="{28A0092B-C50C-407E-A947-70E740481C1C}">
                  <a14:useLocalDpi xmlns:a14="http://schemas.microsoft.com/office/drawing/2010/main" val="0"/>
                </a:ext>
              </a:extLst>
            </a:blip>
            <a:srcRect t="35826" r="95446" b="34129"/>
            <a:stretch/>
          </p:blipFill>
          <p:spPr bwMode="auto">
            <a:xfrm>
              <a:off x="6759890" y="4174628"/>
              <a:ext cx="236304" cy="1190672"/>
            </a:xfrm>
            <a:prstGeom prst="rect">
              <a:avLst/>
            </a:prstGeom>
            <a:noFill/>
            <a:ln>
              <a:noFill/>
            </a:ln>
          </p:spPr>
        </p:pic>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C983E7D-16B0-42B0-8373-C5B72121A8D1}"/>
                  </a:ext>
                </a:extLst>
              </p:cNvPr>
              <p:cNvSpPr txBox="1"/>
              <p:nvPr/>
            </p:nvSpPr>
            <p:spPr>
              <a:xfrm>
                <a:off x="1194366" y="1072546"/>
                <a:ext cx="9660988" cy="645561"/>
              </a:xfrm>
              <a:prstGeom prst="rect">
                <a:avLst/>
              </a:prstGeom>
              <a:noFill/>
              <a:ln w="28575">
                <a:solidFill>
                  <a:srgbClr val="C00000"/>
                </a:solidFill>
              </a:ln>
            </p:spPr>
            <p:txBody>
              <a:bodyPr wrap="square">
                <a:spAutoFit/>
              </a:bodyPr>
              <a:lstStyle/>
              <a:p>
                <a14:m>
                  <m:oMath xmlns:m="http://schemas.openxmlformats.org/officeDocument/2006/math">
                    <m:sSub>
                      <m:sSubPr>
                        <m:ctrlPr>
                          <a:rPr lang="en-US" sz="1600" b="1" i="1" smtClean="0">
                            <a:latin typeface="Cambria Math" panose="02040503050406030204" pitchFamily="18" charset="0"/>
                          </a:rPr>
                        </m:ctrlPr>
                      </m:sSubPr>
                      <m:e>
                        <m:r>
                          <a:rPr lang="en-US" sz="1600" b="1" i="1">
                            <a:latin typeface="Cambria Math" panose="02040503050406030204" pitchFamily="18" charset="0"/>
                          </a:rPr>
                          <m:t>𝑰</m:t>
                        </m:r>
                        <m:d>
                          <m:dPr>
                            <m:ctrlPr>
                              <a:rPr lang="en-US" sz="1600" b="1" i="1">
                                <a:latin typeface="Cambria Math" panose="02040503050406030204" pitchFamily="18" charset="0"/>
                              </a:rPr>
                            </m:ctrlPr>
                          </m:dPr>
                          <m:e>
                            <m:r>
                              <a:rPr lang="en-US" sz="1600" b="1" i="1" smtClean="0">
                                <a:latin typeface="Cambria Math" panose="02040503050406030204" pitchFamily="18" charset="0"/>
                              </a:rPr>
                              <m:t>𝒄</m:t>
                            </m:r>
                            <m:r>
                              <a:rPr lang="en-US" sz="1600" b="1" i="1" smtClean="0">
                                <a:latin typeface="Cambria Math" panose="02040503050406030204" pitchFamily="18" charset="0"/>
                              </a:rPr>
                              <m:t>,</m:t>
                            </m:r>
                            <m:r>
                              <a:rPr lang="en-US" sz="1600" b="1" i="1" smtClean="0">
                                <a:latin typeface="Cambria Math" panose="02040503050406030204" pitchFamily="18" charset="0"/>
                              </a:rPr>
                              <m:t>𝒕</m:t>
                            </m:r>
                          </m:e>
                        </m:d>
                      </m:e>
                      <m:sub>
                        <m:r>
                          <a:rPr lang="en-US" sz="1600" b="1" i="1">
                            <a:latin typeface="Cambria Math" panose="02040503050406030204" pitchFamily="18" charset="0"/>
                          </a:rPr>
                          <m:t>𝑺𝒕𝒓</m:t>
                        </m:r>
                        <m:r>
                          <a:rPr lang="en-US" sz="1600" b="1" i="1">
                            <a:latin typeface="Cambria Math" panose="02040503050406030204" pitchFamily="18" charset="0"/>
                          </a:rPr>
                          <m:t>.</m:t>
                        </m:r>
                        <m:r>
                          <a:rPr lang="en-US" sz="1600" b="1" i="1">
                            <a:latin typeface="Cambria Math" panose="02040503050406030204" pitchFamily="18" charset="0"/>
                          </a:rPr>
                          <m:t>𝒀𝑨𝑮</m:t>
                        </m:r>
                      </m:sub>
                    </m:sSub>
                    <m:r>
                      <a:rPr lang="en-US" sz="1600" b="1" i="0" smtClean="0">
                        <a:latin typeface="Cambria Math" panose="02040503050406030204" pitchFamily="18" charset="0"/>
                      </a:rPr>
                      <m:t>=</m:t>
                    </m:r>
                    <m:r>
                      <a:rPr lang="en-US" sz="1600" b="1" i="1" smtClean="0">
                        <a:solidFill>
                          <a:schemeClr val="tx1"/>
                        </a:solidFill>
                        <a:latin typeface="Cambria Math" panose="02040503050406030204" pitchFamily="18" charset="0"/>
                        <a:ea typeface="Cambria Math" panose="02040503050406030204" pitchFamily="18" charset="0"/>
                      </a:rPr>
                      <m:t>𝑪</m:t>
                    </m:r>
                    <m:r>
                      <m:rPr>
                        <m:nor/>
                      </m:rPr>
                      <a:rPr lang="en-US" sz="1600" b="1" dirty="0"/>
                      <m:t>·</m:t>
                    </m:r>
                    <m:r>
                      <a:rPr lang="en-US" sz="1600" b="1" i="1">
                        <a:latin typeface="Cambria Math" panose="02040503050406030204" pitchFamily="18" charset="0"/>
                      </a:rPr>
                      <m:t>𝑻</m:t>
                    </m:r>
                    <m:d>
                      <m:dPr>
                        <m:ctrlPr>
                          <a:rPr lang="en-US" sz="1600" b="1" i="1">
                            <a:latin typeface="Cambria Math" panose="02040503050406030204" pitchFamily="18" charset="0"/>
                          </a:rPr>
                        </m:ctrlPr>
                      </m:dPr>
                      <m:e>
                        <m:r>
                          <a:rPr lang="en-US" sz="1600" b="1" i="1">
                            <a:latin typeface="Cambria Math" panose="02040503050406030204" pitchFamily="18" charset="0"/>
                          </a:rPr>
                          <m:t>𝒏</m:t>
                        </m:r>
                        <m:r>
                          <a:rPr lang="en-US" sz="1600" b="1" i="1">
                            <a:latin typeface="Cambria Math" panose="02040503050406030204" pitchFamily="18" charset="0"/>
                          </a:rPr>
                          <m:t>,</m:t>
                        </m:r>
                        <m:r>
                          <a:rPr lang="el-GR" sz="1600" b="1" i="1">
                            <a:latin typeface="Cambria Math" panose="02040503050406030204" pitchFamily="18" charset="0"/>
                          </a:rPr>
                          <m:t>𝜶</m:t>
                        </m:r>
                      </m:e>
                    </m:d>
                    <m:r>
                      <m:rPr>
                        <m:nor/>
                      </m:rPr>
                      <a:rPr lang="en-US" sz="1600" b="1" dirty="0"/>
                      <m:t>·</m:t>
                    </m:r>
                    <m:r>
                      <a:rPr lang="en-US" sz="1600" b="1" i="1">
                        <a:latin typeface="Cambria Math" panose="02040503050406030204" pitchFamily="18" charset="0"/>
                        <a:ea typeface="Cambria Math" panose="02040503050406030204" pitchFamily="18" charset="0"/>
                      </a:rPr>
                      <m:t>𝒇𝒑</m:t>
                    </m:r>
                    <m:r>
                      <a:rPr lang="en-US" sz="1600" b="1" i="1">
                        <a:latin typeface="Cambria Math" panose="02040503050406030204" pitchFamily="18" charset="0"/>
                        <a:ea typeface="Cambria Math" panose="02040503050406030204" pitchFamily="18" charset="0"/>
                      </a:rPr>
                      <m:t>(</m:t>
                    </m:r>
                    <m:r>
                      <a:rPr lang="el-GR" sz="1600" b="1" i="1">
                        <a:latin typeface="Cambria Math" panose="02040503050406030204" pitchFamily="18" charset="0"/>
                        <a:ea typeface="Cambria Math" panose="02040503050406030204" pitchFamily="18" charset="0"/>
                      </a:rPr>
                      <m:t>𝜶</m:t>
                    </m:r>
                    <m:r>
                      <m:rPr>
                        <m:nor/>
                      </m:rPr>
                      <a:rPr lang="en-US" sz="1600" b="1" dirty="0"/>
                      <m:t>,</m:t>
                    </m:r>
                    <m:r>
                      <m:rPr>
                        <m:nor/>
                      </m:rPr>
                      <a:rPr lang="el-GR" sz="1600" b="1" dirty="0"/>
                      <m:t>ω</m:t>
                    </m:r>
                    <m:r>
                      <m:rPr>
                        <m:nor/>
                      </m:rPr>
                      <a:rPr lang="en-US" sz="1600" b="1" dirty="0"/>
                      <m:t>,</m:t>
                    </m:r>
                    <m:r>
                      <m:rPr>
                        <m:nor/>
                      </m:rPr>
                      <a:rPr lang="en-US" sz="1600" b="1" dirty="0"/>
                      <m:t>L</m:t>
                    </m:r>
                    <m:r>
                      <m:rPr>
                        <m:nor/>
                      </m:rPr>
                      <a:rPr lang="en-US" sz="1600" b="1" dirty="0"/>
                      <m:t>)·</m:t>
                    </m:r>
                    <m:r>
                      <m:rPr>
                        <m:nor/>
                      </m:rPr>
                      <a:rPr lang="el-GR" sz="1600" b="1" dirty="0"/>
                      <m:t>τ</m:t>
                    </m:r>
                    <m:r>
                      <m:rPr>
                        <m:nor/>
                      </m:rPr>
                      <a:rPr lang="en-US" sz="1600" b="1" dirty="0"/>
                      <m:t>(</m:t>
                    </m:r>
                    <m:r>
                      <a:rPr lang="el-GR" sz="1600" b="1" i="1">
                        <a:latin typeface="Cambria Math" panose="02040503050406030204" pitchFamily="18" charset="0"/>
                        <a:ea typeface="Cambria Math" panose="02040503050406030204" pitchFamily="18" charset="0"/>
                      </a:rPr>
                      <m:t>𝜶</m:t>
                    </m:r>
                    <m:r>
                      <m:rPr>
                        <m:nor/>
                      </m:rPr>
                      <a:rPr lang="en-US" sz="1600" b="1" dirty="0"/>
                      <m:t>)</m:t>
                    </m:r>
                    <m:f>
                      <m:fPr>
                        <m:ctrlPr>
                          <a:rPr lang="en-US" sz="1600" b="1" i="1" dirty="0" smtClean="0">
                            <a:latin typeface="Cambria Math" panose="02040503050406030204" pitchFamily="18" charset="0"/>
                          </a:rPr>
                        </m:ctrlPr>
                      </m:fPr>
                      <m:num>
                        <m:r>
                          <a:rPr lang="en-US" sz="1600" b="1" i="1">
                            <a:latin typeface="Cambria Math" panose="02040503050406030204" pitchFamily="18" charset="0"/>
                            <a:ea typeface="Cambria Math" panose="02040503050406030204" pitchFamily="18" charset="0"/>
                          </a:rPr>
                          <m:t>𝒔𝒊𝒏</m:t>
                        </m:r>
                        <m:r>
                          <a:rPr lang="en-US" sz="1600" b="1" i="1" smtClean="0">
                            <a:latin typeface="Cambria Math" panose="02040503050406030204" pitchFamily="18" charset="0"/>
                            <a:ea typeface="Cambria Math" panose="02040503050406030204" pitchFamily="18" charset="0"/>
                          </a:rPr>
                          <m:t>𝜷</m:t>
                        </m:r>
                      </m:num>
                      <m:den>
                        <m:r>
                          <a:rPr lang="en-US" sz="1600" b="1" i="1">
                            <a:latin typeface="Cambria Math" panose="02040503050406030204" pitchFamily="18" charset="0"/>
                            <a:ea typeface="Cambria Math" panose="02040503050406030204" pitchFamily="18" charset="0"/>
                          </a:rPr>
                          <m:t>𝒔𝒊𝒏</m:t>
                        </m:r>
                        <m:r>
                          <a:rPr lang="el-GR" sz="1600" b="1" i="1">
                            <a:latin typeface="Cambria Math" panose="02040503050406030204" pitchFamily="18" charset="0"/>
                            <a:ea typeface="Cambria Math" panose="02040503050406030204" pitchFamily="18" charset="0"/>
                          </a:rPr>
                          <m:t>𝜶</m:t>
                        </m:r>
                        <m:r>
                          <a:rPr lang="x-none" sz="1600" b="1" i="1" smtClean="0">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𝒔𝒊𝒏</m:t>
                        </m:r>
                        <m:r>
                          <a:rPr lang="en-US" sz="1600" b="1" i="1">
                            <a:latin typeface="Cambria Math" panose="02040503050406030204" pitchFamily="18" charset="0"/>
                            <a:ea typeface="Cambria Math" panose="02040503050406030204" pitchFamily="18" charset="0"/>
                          </a:rPr>
                          <m:t>𝜷</m:t>
                        </m:r>
                      </m:den>
                    </m:f>
                    <m:d>
                      <m:dPr>
                        <m:begChr m:val="["/>
                        <m:endChr m:val="]"/>
                        <m:ctrlPr>
                          <a:rPr lang="en-US" sz="1600" b="1" i="1" dirty="0" smtClean="0">
                            <a:latin typeface="Cambria Math" panose="02040503050406030204" pitchFamily="18" charset="0"/>
                          </a:rPr>
                        </m:ctrlPr>
                      </m:dPr>
                      <m:e>
                        <m:r>
                          <a:rPr lang="x-none" sz="1600" b="1" i="1" dirty="0" smtClean="0">
                            <a:latin typeface="Cambria Math" panose="02040503050406030204" pitchFamily="18" charset="0"/>
                          </a:rPr>
                          <m:t>𝟏</m:t>
                        </m:r>
                        <m:r>
                          <a:rPr lang="x-none" sz="1600" b="1" i="1" dirty="0" smtClean="0">
                            <a:latin typeface="Cambria Math" panose="02040503050406030204" pitchFamily="18" charset="0"/>
                          </a:rPr>
                          <m:t>−</m:t>
                        </m:r>
                        <m:r>
                          <a:rPr lang="en-US" sz="1600" b="1" i="1" dirty="0" smtClean="0">
                            <a:latin typeface="Cambria Math" panose="02040503050406030204" pitchFamily="18" charset="0"/>
                          </a:rPr>
                          <m:t>𝒆𝒙𝒑</m:t>
                        </m:r>
                        <m:d>
                          <m:dPr>
                            <m:ctrlPr>
                              <a:rPr lang="en-US" sz="1600" b="1" i="1" dirty="0" smtClean="0">
                                <a:latin typeface="Cambria Math" panose="02040503050406030204" pitchFamily="18" charset="0"/>
                              </a:rPr>
                            </m:ctrlPr>
                          </m:dPr>
                          <m:e>
                            <m:r>
                              <a:rPr lang="en-US" sz="1600" b="1" i="1" dirty="0" smtClean="0">
                                <a:latin typeface="Cambria Math" panose="02040503050406030204" pitchFamily="18" charset="0"/>
                              </a:rPr>
                              <m:t>−</m:t>
                            </m:r>
                            <m:r>
                              <a:rPr lang="en-US" sz="1600" b="1" i="1" dirty="0" smtClean="0">
                                <a:latin typeface="Cambria Math" panose="02040503050406030204" pitchFamily="18" charset="0"/>
                                <a:ea typeface="Cambria Math" panose="02040503050406030204" pitchFamily="18" charset="0"/>
                              </a:rPr>
                              <m:t>𝝁</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𝒕</m:t>
                                </m:r>
                              </m:e>
                              <m:sub>
                                <m:r>
                                  <a:rPr lang="x-none" sz="1600" b="1" i="1" smtClean="0">
                                    <a:solidFill>
                                      <a:srgbClr val="FF0000"/>
                                    </a:solidFill>
                                    <a:latin typeface="Cambria Math" panose="02040503050406030204" pitchFamily="18" charset="0"/>
                                  </a:rPr>
                                  <m:t>𝟐</m:t>
                                </m:r>
                              </m:sub>
                            </m:sSub>
                            <m:d>
                              <m:dPr>
                                <m:ctrlPr>
                                  <a:rPr lang="en-US" sz="1600" b="1" i="1" dirty="0" smtClean="0">
                                    <a:latin typeface="Cambria Math" panose="02040503050406030204" pitchFamily="18" charset="0"/>
                                    <a:ea typeface="Cambria Math" panose="02040503050406030204" pitchFamily="18" charset="0"/>
                                  </a:rPr>
                                </m:ctrlPr>
                              </m:dPr>
                              <m:e>
                                <m:f>
                                  <m:fPr>
                                    <m:ctrlPr>
                                      <a:rPr lang="en-US" sz="1600" b="1" i="1" dirty="0" smtClean="0">
                                        <a:latin typeface="Cambria Math" panose="02040503050406030204" pitchFamily="18" charset="0"/>
                                        <a:ea typeface="Cambria Math" panose="02040503050406030204" pitchFamily="18" charset="0"/>
                                      </a:rPr>
                                    </m:ctrlPr>
                                  </m:fPr>
                                  <m:num>
                                    <m:r>
                                      <a:rPr lang="en-US" sz="1600" b="1" i="1" dirty="0" smtClean="0">
                                        <a:latin typeface="Cambria Math" panose="02040503050406030204" pitchFamily="18" charset="0"/>
                                        <a:ea typeface="Cambria Math" panose="02040503050406030204" pitchFamily="18" charset="0"/>
                                      </a:rPr>
                                      <m:t>𝟏</m:t>
                                    </m:r>
                                  </m:num>
                                  <m:den>
                                    <m:r>
                                      <a:rPr lang="en-US" sz="1600" b="1" i="1">
                                        <a:latin typeface="Cambria Math" panose="02040503050406030204" pitchFamily="18" charset="0"/>
                                        <a:ea typeface="Cambria Math" panose="02040503050406030204" pitchFamily="18" charset="0"/>
                                      </a:rPr>
                                      <m:t>𝒔𝒊𝒏</m:t>
                                    </m:r>
                                    <m:r>
                                      <a:rPr lang="el-GR" sz="1600" b="1" i="1">
                                        <a:latin typeface="Cambria Math" panose="02040503050406030204" pitchFamily="18" charset="0"/>
                                        <a:ea typeface="Cambria Math" panose="02040503050406030204" pitchFamily="18" charset="0"/>
                                      </a:rPr>
                                      <m:t>𝜶</m:t>
                                    </m:r>
                                  </m:den>
                                </m:f>
                                <m:r>
                                  <a:rPr lang="en-US" sz="1600" b="1" i="1" dirty="0" smtClean="0">
                                    <a:latin typeface="Cambria Math" panose="02040503050406030204" pitchFamily="18" charset="0"/>
                                    <a:ea typeface="Cambria Math" panose="02040503050406030204" pitchFamily="18" charset="0"/>
                                  </a:rPr>
                                  <m:t>+</m:t>
                                </m:r>
                                <m:f>
                                  <m:fPr>
                                    <m:ctrlPr>
                                      <a:rPr lang="en-US" sz="1600" b="1" i="1" dirty="0" smtClean="0">
                                        <a:latin typeface="Cambria Math" panose="02040503050406030204" pitchFamily="18" charset="0"/>
                                        <a:ea typeface="Cambria Math" panose="02040503050406030204" pitchFamily="18" charset="0"/>
                                      </a:rPr>
                                    </m:ctrlPr>
                                  </m:fPr>
                                  <m:num>
                                    <m:r>
                                      <a:rPr lang="en-US" sz="1600" b="1" i="1" dirty="0" smtClean="0">
                                        <a:latin typeface="Cambria Math" panose="02040503050406030204" pitchFamily="18" charset="0"/>
                                        <a:ea typeface="Cambria Math" panose="02040503050406030204" pitchFamily="18" charset="0"/>
                                      </a:rPr>
                                      <m:t>𝟏</m:t>
                                    </m:r>
                                  </m:num>
                                  <m:den>
                                    <m:r>
                                      <a:rPr lang="en-US" sz="1600" b="1" i="1">
                                        <a:latin typeface="Cambria Math" panose="02040503050406030204" pitchFamily="18" charset="0"/>
                                        <a:ea typeface="Cambria Math" panose="02040503050406030204" pitchFamily="18" charset="0"/>
                                      </a:rPr>
                                      <m:t>𝒔𝒊𝒏</m:t>
                                    </m:r>
                                    <m:r>
                                      <a:rPr lang="en-US" sz="1600" b="1" i="1">
                                        <a:latin typeface="Cambria Math" panose="02040503050406030204" pitchFamily="18" charset="0"/>
                                        <a:ea typeface="Cambria Math" panose="02040503050406030204" pitchFamily="18" charset="0"/>
                                      </a:rPr>
                                      <m:t>𝜷</m:t>
                                    </m:r>
                                  </m:den>
                                </m:f>
                              </m:e>
                            </m:d>
                          </m:e>
                        </m:d>
                      </m:e>
                    </m:d>
                  </m:oMath>
                </a14:m>
                <a:r>
                  <a:rPr lang="en-US" sz="1600" b="1" dirty="0"/>
                  <a:t> </a:t>
                </a:r>
                <a14:m>
                  <m:oMath xmlns:m="http://schemas.openxmlformats.org/officeDocument/2006/math">
                    <m:r>
                      <a:rPr lang="en-US" sz="1600" b="1" i="1" dirty="0">
                        <a:latin typeface="Cambria Math" panose="02040503050406030204" pitchFamily="18" charset="0"/>
                      </a:rPr>
                      <m:t>𝒆𝒙𝒑</m:t>
                    </m:r>
                    <m:d>
                      <m:dPr>
                        <m:ctrlPr>
                          <a:rPr lang="en-US" sz="1600" b="1" i="1" dirty="0">
                            <a:latin typeface="Cambria Math" panose="02040503050406030204" pitchFamily="18" charset="0"/>
                          </a:rPr>
                        </m:ctrlPr>
                      </m:dPr>
                      <m:e>
                        <m:r>
                          <a:rPr lang="en-US" sz="1600" b="1" i="1" dirty="0">
                            <a:latin typeface="Cambria Math" panose="02040503050406030204" pitchFamily="18" charset="0"/>
                          </a:rPr>
                          <m:t>−</m:t>
                        </m:r>
                        <m:r>
                          <a:rPr lang="en-US" sz="1600" b="1" i="1" dirty="0">
                            <a:latin typeface="Cambria Math" panose="02040503050406030204" pitchFamily="18" charset="0"/>
                            <a:ea typeface="Cambria Math" panose="02040503050406030204" pitchFamily="18" charset="0"/>
                          </a:rPr>
                          <m:t>𝝁</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𝒕</m:t>
                            </m:r>
                          </m:e>
                          <m:sub>
                            <m:r>
                              <a:rPr lang="ru-RU" sz="1600" b="1" i="1">
                                <a:solidFill>
                                  <a:srgbClr val="FF0000"/>
                                </a:solidFill>
                                <a:latin typeface="Cambria Math" panose="02040503050406030204" pitchFamily="18" charset="0"/>
                              </a:rPr>
                              <m:t>𝟏</m:t>
                            </m:r>
                          </m:sub>
                        </m:sSub>
                        <m:d>
                          <m:dPr>
                            <m:ctrlPr>
                              <a:rPr lang="en-US" sz="1600" b="1" i="1" dirty="0">
                                <a:latin typeface="Cambria Math" panose="02040503050406030204" pitchFamily="18" charset="0"/>
                                <a:ea typeface="Cambria Math" panose="02040503050406030204" pitchFamily="18" charset="0"/>
                              </a:rPr>
                            </m:ctrlPr>
                          </m:dPr>
                          <m:e>
                            <m:f>
                              <m:fPr>
                                <m:ctrlPr>
                                  <a:rPr lang="en-US" sz="1600" b="1" i="1" dirty="0">
                                    <a:latin typeface="Cambria Math" panose="02040503050406030204" pitchFamily="18" charset="0"/>
                                    <a:ea typeface="Cambria Math" panose="02040503050406030204" pitchFamily="18" charset="0"/>
                                  </a:rPr>
                                </m:ctrlPr>
                              </m:fPr>
                              <m:num>
                                <m:r>
                                  <a:rPr lang="en-US" sz="1600" b="1" i="1" dirty="0">
                                    <a:latin typeface="Cambria Math" panose="02040503050406030204" pitchFamily="18" charset="0"/>
                                    <a:ea typeface="Cambria Math" panose="02040503050406030204" pitchFamily="18" charset="0"/>
                                  </a:rPr>
                                  <m:t>𝟏</m:t>
                                </m:r>
                              </m:num>
                              <m:den>
                                <m:r>
                                  <a:rPr lang="en-US" sz="1600" b="1" i="1">
                                    <a:latin typeface="Cambria Math" panose="02040503050406030204" pitchFamily="18" charset="0"/>
                                    <a:ea typeface="Cambria Math" panose="02040503050406030204" pitchFamily="18" charset="0"/>
                                  </a:rPr>
                                  <m:t>𝒔𝒊𝒏</m:t>
                                </m:r>
                                <m:r>
                                  <a:rPr lang="el-GR" sz="1600" b="1" i="1">
                                    <a:latin typeface="Cambria Math" panose="02040503050406030204" pitchFamily="18" charset="0"/>
                                    <a:ea typeface="Cambria Math" panose="02040503050406030204" pitchFamily="18" charset="0"/>
                                  </a:rPr>
                                  <m:t>𝜶</m:t>
                                </m:r>
                              </m:den>
                            </m:f>
                            <m:r>
                              <a:rPr lang="en-US" sz="1600" b="1" i="1" dirty="0">
                                <a:latin typeface="Cambria Math" panose="02040503050406030204" pitchFamily="18" charset="0"/>
                                <a:ea typeface="Cambria Math" panose="02040503050406030204" pitchFamily="18" charset="0"/>
                              </a:rPr>
                              <m:t>+</m:t>
                            </m:r>
                            <m:f>
                              <m:fPr>
                                <m:ctrlPr>
                                  <a:rPr lang="en-US" sz="1600" b="1" i="1" dirty="0">
                                    <a:latin typeface="Cambria Math" panose="02040503050406030204" pitchFamily="18" charset="0"/>
                                    <a:ea typeface="Cambria Math" panose="02040503050406030204" pitchFamily="18" charset="0"/>
                                  </a:rPr>
                                </m:ctrlPr>
                              </m:fPr>
                              <m:num>
                                <m:r>
                                  <a:rPr lang="en-US" sz="1600" b="1" i="1" dirty="0">
                                    <a:latin typeface="Cambria Math" panose="02040503050406030204" pitchFamily="18" charset="0"/>
                                    <a:ea typeface="Cambria Math" panose="02040503050406030204" pitchFamily="18" charset="0"/>
                                  </a:rPr>
                                  <m:t>𝟏</m:t>
                                </m:r>
                              </m:num>
                              <m:den>
                                <m:r>
                                  <a:rPr lang="en-US" sz="1600" b="1" i="1">
                                    <a:latin typeface="Cambria Math" panose="02040503050406030204" pitchFamily="18" charset="0"/>
                                    <a:ea typeface="Cambria Math" panose="02040503050406030204" pitchFamily="18" charset="0"/>
                                  </a:rPr>
                                  <m:t>𝒔𝒊𝒏</m:t>
                                </m:r>
                                <m:r>
                                  <a:rPr lang="en-US" sz="1600" b="1" i="1">
                                    <a:latin typeface="Cambria Math" panose="02040503050406030204" pitchFamily="18" charset="0"/>
                                    <a:ea typeface="Cambria Math" panose="02040503050406030204" pitchFamily="18" charset="0"/>
                                  </a:rPr>
                                  <m:t>𝜷</m:t>
                                </m:r>
                              </m:den>
                            </m:f>
                          </m:e>
                        </m:d>
                      </m:e>
                    </m:d>
                  </m:oMath>
                </a14:m>
                <a:endParaRPr lang="en-US" sz="1600" dirty="0"/>
              </a:p>
            </p:txBody>
          </p:sp>
        </mc:Choice>
        <mc:Fallback xmlns="">
          <p:sp>
            <p:nvSpPr>
              <p:cNvPr id="53" name="TextBox 52">
                <a:extLst>
                  <a:ext uri="{FF2B5EF4-FFF2-40B4-BE49-F238E27FC236}">
                    <a16:creationId xmlns:a16="http://schemas.microsoft.com/office/drawing/2014/main" id="{3C983E7D-16B0-42B0-8373-C5B72121A8D1}"/>
                  </a:ext>
                </a:extLst>
              </p:cNvPr>
              <p:cNvSpPr txBox="1">
                <a:spLocks noRot="1" noChangeAspect="1" noMove="1" noResize="1" noEditPoints="1" noAdjustHandles="1" noChangeArrowheads="1" noChangeShapeType="1" noTextEdit="1"/>
              </p:cNvSpPr>
              <p:nvPr/>
            </p:nvSpPr>
            <p:spPr>
              <a:xfrm>
                <a:off x="1194366" y="1072546"/>
                <a:ext cx="9660988" cy="645561"/>
              </a:xfrm>
              <a:prstGeom prst="rect">
                <a:avLst/>
              </a:prstGeom>
              <a:blipFill>
                <a:blip r:embed="rId6"/>
                <a:stretch>
                  <a:fillRect/>
                </a:stretch>
              </a:blipFill>
              <a:ln w="28575">
                <a:solidFill>
                  <a:srgbClr val="C00000"/>
                </a:solidFill>
              </a:ln>
            </p:spPr>
            <p:txBody>
              <a:bodyPr/>
              <a:lstStyle/>
              <a:p>
                <a:r>
                  <a:rPr lang="ru-RU">
                    <a:noFill/>
                  </a:rPr>
                  <a:t> </a:t>
                </a:r>
              </a:p>
            </p:txBody>
          </p:sp>
        </mc:Fallback>
      </mc:AlternateContent>
      <p:grpSp>
        <p:nvGrpSpPr>
          <p:cNvPr id="12" name="Группа 11">
            <a:extLst>
              <a:ext uri="{FF2B5EF4-FFF2-40B4-BE49-F238E27FC236}">
                <a16:creationId xmlns:a16="http://schemas.microsoft.com/office/drawing/2014/main" id="{42784695-5E3D-494B-92FC-5ED13A8AB014}"/>
              </a:ext>
            </a:extLst>
          </p:cNvPr>
          <p:cNvGrpSpPr/>
          <p:nvPr/>
        </p:nvGrpSpPr>
        <p:grpSpPr>
          <a:xfrm>
            <a:off x="12536536" y="3939776"/>
            <a:ext cx="1950888" cy="1238500"/>
            <a:chOff x="6396261" y="4356373"/>
            <a:chExt cx="4445504" cy="2352418"/>
          </a:xfrm>
        </p:grpSpPr>
        <p:pic>
          <p:nvPicPr>
            <p:cNvPr id="10" name="Рисунок 9">
              <a:extLst>
                <a:ext uri="{FF2B5EF4-FFF2-40B4-BE49-F238E27FC236}">
                  <a16:creationId xmlns:a16="http://schemas.microsoft.com/office/drawing/2014/main" id="{A3669650-0C79-46F0-B8BF-BC14720ABDF2}"/>
                </a:ext>
              </a:extLst>
            </p:cNvPr>
            <p:cNvPicPr>
              <a:picLocks noChangeAspect="1"/>
            </p:cNvPicPr>
            <p:nvPr/>
          </p:nvPicPr>
          <p:blipFill>
            <a:blip r:embed="rId7"/>
            <a:stretch>
              <a:fillRect/>
            </a:stretch>
          </p:blipFill>
          <p:spPr>
            <a:xfrm>
              <a:off x="6687103" y="4356373"/>
              <a:ext cx="4123733" cy="2161814"/>
            </a:xfrm>
            <a:prstGeom prst="rect">
              <a:avLst/>
            </a:prstGeom>
          </p:spPr>
        </p:pic>
        <p:grpSp>
          <p:nvGrpSpPr>
            <p:cNvPr id="5" name="Группа 4">
              <a:extLst>
                <a:ext uri="{FF2B5EF4-FFF2-40B4-BE49-F238E27FC236}">
                  <a16:creationId xmlns:a16="http://schemas.microsoft.com/office/drawing/2014/main" id="{66ABB417-0497-4E84-9DA6-3CD65CFDEADF}"/>
                </a:ext>
              </a:extLst>
            </p:cNvPr>
            <p:cNvGrpSpPr/>
            <p:nvPr/>
          </p:nvGrpSpPr>
          <p:grpSpPr>
            <a:xfrm>
              <a:off x="6396261" y="4417154"/>
              <a:ext cx="4445504" cy="2291637"/>
              <a:chOff x="6409622" y="4417154"/>
              <a:chExt cx="4445504" cy="2291637"/>
            </a:xfrm>
          </p:grpSpPr>
          <p:sp>
            <p:nvSpPr>
              <p:cNvPr id="34" name="TextBox 33">
                <a:extLst>
                  <a:ext uri="{FF2B5EF4-FFF2-40B4-BE49-F238E27FC236}">
                    <a16:creationId xmlns:a16="http://schemas.microsoft.com/office/drawing/2014/main" id="{CF9FFD16-F0FE-448C-9432-9E8B979D1237}"/>
                  </a:ext>
                </a:extLst>
              </p:cNvPr>
              <p:cNvSpPr txBox="1"/>
              <p:nvPr/>
            </p:nvSpPr>
            <p:spPr>
              <a:xfrm>
                <a:off x="9197554" y="4417154"/>
                <a:ext cx="1657572" cy="307777"/>
              </a:xfrm>
              <a:prstGeom prst="rect">
                <a:avLst/>
              </a:prstGeom>
              <a:noFill/>
            </p:spPr>
            <p:txBody>
              <a:bodyPr wrap="square" rtlCol="0">
                <a:spAutoFit/>
              </a:bodyPr>
              <a:lstStyle/>
              <a:p>
                <a:r>
                  <a:rPr lang="en-US" sz="1400" dirty="0">
                    <a:solidFill>
                      <a:srgbClr val="0000FF"/>
                    </a:solidFill>
                  </a:rPr>
                  <a:t>Str. YAG + Mo 1E12</a:t>
                </a:r>
              </a:p>
            </p:txBody>
          </p:sp>
          <p:sp>
            <p:nvSpPr>
              <p:cNvPr id="35" name="TextBox 34">
                <a:extLst>
                  <a:ext uri="{FF2B5EF4-FFF2-40B4-BE49-F238E27FC236}">
                    <a16:creationId xmlns:a16="http://schemas.microsoft.com/office/drawing/2014/main" id="{43B459C5-E520-4CDF-A16F-34C9440B0B8E}"/>
                  </a:ext>
                </a:extLst>
              </p:cNvPr>
              <p:cNvSpPr txBox="1"/>
              <p:nvPr/>
            </p:nvSpPr>
            <p:spPr>
              <a:xfrm>
                <a:off x="9219600" y="4628302"/>
                <a:ext cx="1224237" cy="369332"/>
              </a:xfrm>
              <a:prstGeom prst="rect">
                <a:avLst/>
              </a:prstGeom>
              <a:noFill/>
            </p:spPr>
            <p:txBody>
              <a:bodyPr wrap="square">
                <a:spAutoFit/>
              </a:bodyPr>
              <a:lstStyle/>
              <a:p>
                <a:r>
                  <a:rPr lang="en-US" dirty="0">
                    <a:solidFill>
                      <a:srgbClr val="FF0000"/>
                    </a:solidFill>
                  </a:rPr>
                  <a:t>t </a:t>
                </a:r>
                <a:r>
                  <a:rPr lang="x-none" dirty="0">
                    <a:solidFill>
                      <a:srgbClr val="FF0000"/>
                    </a:solidFill>
                  </a:rPr>
                  <a:t>= </a:t>
                </a:r>
                <a:r>
                  <a:rPr lang="en-US" dirty="0">
                    <a:solidFill>
                      <a:srgbClr val="FF0000"/>
                    </a:solidFill>
                  </a:rPr>
                  <a:t>5 </a:t>
                </a:r>
                <a:r>
                  <a:rPr lang="en-US" dirty="0" err="1">
                    <a:solidFill>
                      <a:srgbClr val="FF0000"/>
                    </a:solidFill>
                  </a:rPr>
                  <a:t>mkm</a:t>
                </a:r>
                <a:endParaRPr lang="en-US" dirty="0">
                  <a:solidFill>
                    <a:srgbClr val="FF0000"/>
                  </a:solidFill>
                </a:endParaRPr>
              </a:p>
            </p:txBody>
          </p:sp>
          <p:pic>
            <p:nvPicPr>
              <p:cNvPr id="36" name="Рисунок 35">
                <a:extLst>
                  <a:ext uri="{FF2B5EF4-FFF2-40B4-BE49-F238E27FC236}">
                    <a16:creationId xmlns:a16="http://schemas.microsoft.com/office/drawing/2014/main" id="{CBB7235E-2CB3-4EDA-ACEF-2E6DA0073D07}"/>
                  </a:ext>
                </a:extLst>
              </p:cNvPr>
              <p:cNvPicPr/>
              <p:nvPr/>
            </p:nvPicPr>
            <p:blipFill rotWithShape="1">
              <a:blip r:embed="rId8" cstate="print">
                <a:extLst>
                  <a:ext uri="{28A0092B-C50C-407E-A947-70E740481C1C}">
                    <a14:useLocalDpi xmlns:a14="http://schemas.microsoft.com/office/drawing/2010/main" val="0"/>
                  </a:ext>
                </a:extLst>
              </a:blip>
              <a:srcRect l="45676" t="92522" r="41151" b="-267"/>
              <a:stretch/>
            </p:blipFill>
            <p:spPr bwMode="auto">
              <a:xfrm>
                <a:off x="8397769" y="6373191"/>
                <a:ext cx="805168" cy="335600"/>
              </a:xfrm>
              <a:prstGeom prst="rect">
                <a:avLst/>
              </a:prstGeom>
              <a:noFill/>
              <a:ln>
                <a:noFill/>
              </a:ln>
            </p:spPr>
          </p:pic>
          <p:pic>
            <p:nvPicPr>
              <p:cNvPr id="37" name="Рисунок 36">
                <a:extLst>
                  <a:ext uri="{FF2B5EF4-FFF2-40B4-BE49-F238E27FC236}">
                    <a16:creationId xmlns:a16="http://schemas.microsoft.com/office/drawing/2014/main" id="{9FC4A42A-AFFA-42C2-8C34-E94267FDF734}"/>
                  </a:ext>
                </a:extLst>
              </p:cNvPr>
              <p:cNvPicPr/>
              <p:nvPr/>
            </p:nvPicPr>
            <p:blipFill rotWithShape="1">
              <a:blip r:embed="rId9" cstate="print">
                <a:extLst>
                  <a:ext uri="{28A0092B-C50C-407E-A947-70E740481C1C}">
                    <a14:useLocalDpi xmlns:a14="http://schemas.microsoft.com/office/drawing/2010/main" val="0"/>
                  </a:ext>
                </a:extLst>
              </a:blip>
              <a:srcRect t="35826" r="95446" b="34129"/>
              <a:stretch/>
            </p:blipFill>
            <p:spPr bwMode="auto">
              <a:xfrm>
                <a:off x="6409622" y="4724931"/>
                <a:ext cx="302569" cy="1301908"/>
              </a:xfrm>
              <a:prstGeom prst="rect">
                <a:avLst/>
              </a:prstGeom>
              <a:noFill/>
              <a:ln>
                <a:noFill/>
              </a:ln>
            </p:spPr>
          </p:pic>
        </p:grpSp>
      </p:grpSp>
      <p:grpSp>
        <p:nvGrpSpPr>
          <p:cNvPr id="41" name="Группа 40">
            <a:extLst>
              <a:ext uri="{FF2B5EF4-FFF2-40B4-BE49-F238E27FC236}">
                <a16:creationId xmlns:a16="http://schemas.microsoft.com/office/drawing/2014/main" id="{4C25B352-D67B-421E-A2C6-C73382B50BFD}"/>
              </a:ext>
            </a:extLst>
          </p:cNvPr>
          <p:cNvGrpSpPr/>
          <p:nvPr/>
        </p:nvGrpSpPr>
        <p:grpSpPr>
          <a:xfrm>
            <a:off x="12536536" y="620858"/>
            <a:ext cx="3768368" cy="1572265"/>
            <a:chOff x="7824495" y="5120644"/>
            <a:chExt cx="2872845" cy="1137356"/>
          </a:xfrm>
        </p:grpSpPr>
        <p:grpSp>
          <p:nvGrpSpPr>
            <p:cNvPr id="43" name="Группа 42">
              <a:extLst>
                <a:ext uri="{FF2B5EF4-FFF2-40B4-BE49-F238E27FC236}">
                  <a16:creationId xmlns:a16="http://schemas.microsoft.com/office/drawing/2014/main" id="{ED671BA5-0FDB-4B61-95FB-1EEF11262A9A}"/>
                </a:ext>
              </a:extLst>
            </p:cNvPr>
            <p:cNvGrpSpPr/>
            <p:nvPr/>
          </p:nvGrpSpPr>
          <p:grpSpPr>
            <a:xfrm>
              <a:off x="7824495" y="5120644"/>
              <a:ext cx="2412336" cy="1137356"/>
              <a:chOff x="8033915" y="4809969"/>
              <a:chExt cx="2412336" cy="1137356"/>
            </a:xfrm>
          </p:grpSpPr>
          <p:grpSp>
            <p:nvGrpSpPr>
              <p:cNvPr id="51" name="Группа 50">
                <a:extLst>
                  <a:ext uri="{FF2B5EF4-FFF2-40B4-BE49-F238E27FC236}">
                    <a16:creationId xmlns:a16="http://schemas.microsoft.com/office/drawing/2014/main" id="{7A5B0CF5-86D7-4950-9A2C-EBABA1EDB54E}"/>
                  </a:ext>
                </a:extLst>
              </p:cNvPr>
              <p:cNvGrpSpPr/>
              <p:nvPr/>
            </p:nvGrpSpPr>
            <p:grpSpPr>
              <a:xfrm>
                <a:off x="8033915" y="4809969"/>
                <a:ext cx="2412336" cy="1137356"/>
                <a:chOff x="8362433" y="2403494"/>
                <a:chExt cx="2412336" cy="1137356"/>
              </a:xfrm>
            </p:grpSpPr>
            <p:grpSp>
              <p:nvGrpSpPr>
                <p:cNvPr id="57" name="Группа 56">
                  <a:extLst>
                    <a:ext uri="{FF2B5EF4-FFF2-40B4-BE49-F238E27FC236}">
                      <a16:creationId xmlns:a16="http://schemas.microsoft.com/office/drawing/2014/main" id="{325EAA83-E63B-47EB-9998-A1A811ED0C38}"/>
                    </a:ext>
                  </a:extLst>
                </p:cNvPr>
                <p:cNvGrpSpPr/>
                <p:nvPr/>
              </p:nvGrpSpPr>
              <p:grpSpPr>
                <a:xfrm>
                  <a:off x="8362433" y="2403494"/>
                  <a:ext cx="2412336" cy="1137356"/>
                  <a:chOff x="5058846" y="43844"/>
                  <a:chExt cx="2412336" cy="1137356"/>
                </a:xfrm>
              </p:grpSpPr>
              <p:grpSp>
                <p:nvGrpSpPr>
                  <p:cNvPr id="59" name="Группа 58">
                    <a:extLst>
                      <a:ext uri="{FF2B5EF4-FFF2-40B4-BE49-F238E27FC236}">
                        <a16:creationId xmlns:a16="http://schemas.microsoft.com/office/drawing/2014/main" id="{7B6F8532-84F7-4E9B-8409-259BF2BD4547}"/>
                      </a:ext>
                    </a:extLst>
                  </p:cNvPr>
                  <p:cNvGrpSpPr/>
                  <p:nvPr/>
                </p:nvGrpSpPr>
                <p:grpSpPr>
                  <a:xfrm rot="5400000">
                    <a:off x="6139611" y="-150371"/>
                    <a:ext cx="928694" cy="1734448"/>
                    <a:chOff x="7054162" y="4758427"/>
                    <a:chExt cx="928694" cy="1734448"/>
                  </a:xfrm>
                </p:grpSpPr>
                <p:sp>
                  <p:nvSpPr>
                    <p:cNvPr id="68" name="Блок-схема: магнитный диск 67">
                      <a:extLst>
                        <a:ext uri="{FF2B5EF4-FFF2-40B4-BE49-F238E27FC236}">
                          <a16:creationId xmlns:a16="http://schemas.microsoft.com/office/drawing/2014/main" id="{33B49588-EAC5-4BBE-8E16-278BE72E95AB}"/>
                        </a:ext>
                      </a:extLst>
                    </p:cNvPr>
                    <p:cNvSpPr/>
                    <p:nvPr/>
                  </p:nvSpPr>
                  <p:spPr>
                    <a:xfrm rot="16200000">
                      <a:off x="6651287" y="5161307"/>
                      <a:ext cx="1734445" cy="92869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Блок-схема: магнитный диск 71">
                      <a:extLst>
                        <a:ext uri="{FF2B5EF4-FFF2-40B4-BE49-F238E27FC236}">
                          <a16:creationId xmlns:a16="http://schemas.microsoft.com/office/drawing/2014/main" id="{AFF55B06-C568-4F3E-BD26-47A61638C730}"/>
                        </a:ext>
                      </a:extLst>
                    </p:cNvPr>
                    <p:cNvSpPr/>
                    <p:nvPr/>
                  </p:nvSpPr>
                  <p:spPr>
                    <a:xfrm rot="16200000">
                      <a:off x="6412010" y="5400579"/>
                      <a:ext cx="1734445" cy="450141"/>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sp>
                <p:nvSpPr>
                  <p:cNvPr id="63" name="TextBox 62">
                    <a:extLst>
                      <a:ext uri="{FF2B5EF4-FFF2-40B4-BE49-F238E27FC236}">
                        <a16:creationId xmlns:a16="http://schemas.microsoft.com/office/drawing/2014/main" id="{22E6CC95-B91C-4C8D-9506-CCCD9107F06A}"/>
                      </a:ext>
                    </a:extLst>
                  </p:cNvPr>
                  <p:cNvSpPr txBox="1"/>
                  <p:nvPr/>
                </p:nvSpPr>
                <p:spPr>
                  <a:xfrm>
                    <a:off x="5058846" y="327159"/>
                    <a:ext cx="592485" cy="369332"/>
                  </a:xfrm>
                  <a:prstGeom prst="rect">
                    <a:avLst/>
                  </a:prstGeom>
                  <a:noFill/>
                </p:spPr>
                <p:txBody>
                  <a:bodyPr wrap="square">
                    <a:spAutoFit/>
                  </a:bodyPr>
                  <a:lstStyle/>
                  <a:p>
                    <a:r>
                      <a:rPr lang="en-US" dirty="0"/>
                      <a:t>t </a:t>
                    </a:r>
                    <a:r>
                      <a:rPr lang="x-none" dirty="0"/>
                      <a:t>= </a:t>
                    </a:r>
                    <a:r>
                      <a:rPr lang="en-US" dirty="0"/>
                      <a:t>?</a:t>
                    </a:r>
                  </a:p>
                </p:txBody>
              </p:sp>
              <p:sp>
                <p:nvSpPr>
                  <p:cNvPr id="64" name="TextBox 63">
                    <a:extLst>
                      <a:ext uri="{FF2B5EF4-FFF2-40B4-BE49-F238E27FC236}">
                        <a16:creationId xmlns:a16="http://schemas.microsoft.com/office/drawing/2014/main" id="{016DAC88-B4B4-4FC8-8077-D0815795BA5E}"/>
                      </a:ext>
                    </a:extLst>
                  </p:cNvPr>
                  <p:cNvSpPr txBox="1"/>
                  <p:nvPr/>
                </p:nvSpPr>
                <p:spPr>
                  <a:xfrm>
                    <a:off x="6273494" y="429635"/>
                    <a:ext cx="746831" cy="222642"/>
                  </a:xfrm>
                  <a:prstGeom prst="rect">
                    <a:avLst/>
                  </a:prstGeom>
                  <a:noFill/>
                </p:spPr>
                <p:txBody>
                  <a:bodyPr wrap="square">
                    <a:spAutoFit/>
                  </a:bodyPr>
                  <a:lstStyle/>
                  <a:p>
                    <a:r>
                      <a:rPr lang="x-none" sz="1400" dirty="0" err="1"/>
                      <a:t>Деф</a:t>
                    </a:r>
                    <a:r>
                      <a:rPr lang="x-none" sz="1400" dirty="0"/>
                      <a:t>. </a:t>
                    </a:r>
                    <a:r>
                      <a:rPr lang="en-US" sz="1400" dirty="0"/>
                      <a:t>YAG</a:t>
                    </a:r>
                  </a:p>
                </p:txBody>
              </p:sp>
              <p:sp>
                <p:nvSpPr>
                  <p:cNvPr id="65" name="TextBox 64">
                    <a:extLst>
                      <a:ext uri="{FF2B5EF4-FFF2-40B4-BE49-F238E27FC236}">
                        <a16:creationId xmlns:a16="http://schemas.microsoft.com/office/drawing/2014/main" id="{D7373D0B-8954-4A71-9D85-4B86CFE553B5}"/>
                      </a:ext>
                    </a:extLst>
                  </p:cNvPr>
                  <p:cNvSpPr txBox="1"/>
                  <p:nvPr/>
                </p:nvSpPr>
                <p:spPr>
                  <a:xfrm>
                    <a:off x="6081104" y="824237"/>
                    <a:ext cx="1168403" cy="222642"/>
                  </a:xfrm>
                  <a:prstGeom prst="rect">
                    <a:avLst/>
                  </a:prstGeom>
                  <a:noFill/>
                </p:spPr>
                <p:txBody>
                  <a:bodyPr wrap="square">
                    <a:spAutoFit/>
                  </a:bodyPr>
                  <a:lstStyle/>
                  <a:p>
                    <a:r>
                      <a:rPr lang="x-none" sz="1400" dirty="0"/>
                      <a:t>Исходный </a:t>
                    </a:r>
                    <a:r>
                      <a:rPr lang="en-US" sz="1400" dirty="0"/>
                      <a:t>YAG</a:t>
                    </a:r>
                  </a:p>
                </p:txBody>
              </p:sp>
              <p:sp>
                <p:nvSpPr>
                  <p:cNvPr id="66" name="TextBox 65">
                    <a:extLst>
                      <a:ext uri="{FF2B5EF4-FFF2-40B4-BE49-F238E27FC236}">
                        <a16:creationId xmlns:a16="http://schemas.microsoft.com/office/drawing/2014/main" id="{125EB4A2-4A82-474D-962E-62C5E9B92543}"/>
                      </a:ext>
                    </a:extLst>
                  </p:cNvPr>
                  <p:cNvSpPr txBox="1"/>
                  <p:nvPr/>
                </p:nvSpPr>
                <p:spPr>
                  <a:xfrm>
                    <a:off x="6063467" y="43844"/>
                    <a:ext cx="1129671" cy="222642"/>
                  </a:xfrm>
                  <a:prstGeom prst="rect">
                    <a:avLst/>
                  </a:prstGeom>
                  <a:noFill/>
                </p:spPr>
                <p:txBody>
                  <a:bodyPr wrap="square">
                    <a:spAutoFit/>
                  </a:bodyPr>
                  <a:lstStyle/>
                  <a:p>
                    <a:r>
                      <a:rPr lang="x-none" sz="1400" dirty="0"/>
                      <a:t>Аморфная фаза</a:t>
                    </a:r>
                    <a:endParaRPr lang="en-US" sz="1400" dirty="0"/>
                  </a:p>
                </p:txBody>
              </p:sp>
            </p:grpSp>
            <p:sp>
              <p:nvSpPr>
                <p:cNvPr id="58" name="Блок-схема: магнитный диск 57">
                  <a:extLst>
                    <a:ext uri="{FF2B5EF4-FFF2-40B4-BE49-F238E27FC236}">
                      <a16:creationId xmlns:a16="http://schemas.microsoft.com/office/drawing/2014/main" id="{D0E4E23C-5452-4D89-88A5-1B1BF520C857}"/>
                    </a:ext>
                  </a:extLst>
                </p:cNvPr>
                <p:cNvSpPr/>
                <p:nvPr/>
              </p:nvSpPr>
              <p:spPr>
                <a:xfrm>
                  <a:off x="9040316" y="2612156"/>
                  <a:ext cx="1734445" cy="156014"/>
                </a:xfrm>
                <a:prstGeom prst="flowChartMagneticDisk">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grpSp>
          <p:cxnSp>
            <p:nvCxnSpPr>
              <p:cNvPr id="52" name="Прямая соединительная линия 51">
                <a:extLst>
                  <a:ext uri="{FF2B5EF4-FFF2-40B4-BE49-F238E27FC236}">
                    <a16:creationId xmlns:a16="http://schemas.microsoft.com/office/drawing/2014/main" id="{078EAC8D-3F7E-4DBA-94BB-AF5CCDEC2339}"/>
                  </a:ext>
                </a:extLst>
              </p:cNvPr>
              <p:cNvCxnSpPr>
                <a:cxnSpLocks/>
              </p:cNvCxnSpPr>
              <p:nvPr/>
            </p:nvCxnSpPr>
            <p:spPr>
              <a:xfrm>
                <a:off x="8500088" y="5038499"/>
                <a:ext cx="0" cy="378542"/>
              </a:xfrm>
              <a:prstGeom prst="line">
                <a:avLst/>
              </a:prstGeom>
              <a:ln w="28575"/>
            </p:spPr>
            <p:style>
              <a:lnRef idx="3">
                <a:schemeClr val="dk1"/>
              </a:lnRef>
              <a:fillRef idx="0">
                <a:schemeClr val="dk1"/>
              </a:fillRef>
              <a:effectRef idx="2">
                <a:schemeClr val="dk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229B84A2-6442-429B-8C9E-0E0B747A2E24}"/>
                  </a:ext>
                </a:extLst>
              </p:cNvPr>
              <p:cNvCxnSpPr>
                <a:cxnSpLocks/>
              </p:cNvCxnSpPr>
              <p:nvPr/>
            </p:nvCxnSpPr>
            <p:spPr>
              <a:xfrm>
                <a:off x="8500088" y="5038499"/>
                <a:ext cx="19050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C3D9FBD4-E4D4-4963-812F-EF39EC6B0635}"/>
                  </a:ext>
                </a:extLst>
              </p:cNvPr>
              <p:cNvCxnSpPr>
                <a:cxnSpLocks/>
              </p:cNvCxnSpPr>
              <p:nvPr/>
            </p:nvCxnSpPr>
            <p:spPr>
              <a:xfrm>
                <a:off x="8500088" y="5408190"/>
                <a:ext cx="190500"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45" name="TextBox 44">
              <a:extLst>
                <a:ext uri="{FF2B5EF4-FFF2-40B4-BE49-F238E27FC236}">
                  <a16:creationId xmlns:a16="http://schemas.microsoft.com/office/drawing/2014/main" id="{C44F2028-9049-4997-86DF-EFE8F127DF2E}"/>
                </a:ext>
              </a:extLst>
            </p:cNvPr>
            <p:cNvSpPr txBox="1"/>
            <p:nvPr/>
          </p:nvSpPr>
          <p:spPr>
            <a:xfrm>
              <a:off x="10230225" y="5262724"/>
              <a:ext cx="450858" cy="369332"/>
            </a:xfrm>
            <a:prstGeom prst="rect">
              <a:avLst/>
            </a:prstGeom>
            <a:noFill/>
          </p:spPr>
          <p:txBody>
            <a:bodyPr wrap="square">
              <a:spAutoFit/>
            </a:bodyPr>
            <a:lstStyle/>
            <a:p>
              <a:r>
                <a:rPr lang="en-US" dirty="0">
                  <a:solidFill>
                    <a:srgbClr val="C00000"/>
                  </a:solidFill>
                </a:rPr>
                <a:t>t1</a:t>
              </a:r>
            </a:p>
          </p:txBody>
        </p:sp>
        <p:sp>
          <p:nvSpPr>
            <p:cNvPr id="48" name="TextBox 47">
              <a:extLst>
                <a:ext uri="{FF2B5EF4-FFF2-40B4-BE49-F238E27FC236}">
                  <a16:creationId xmlns:a16="http://schemas.microsoft.com/office/drawing/2014/main" id="{75C3DA90-C2BC-44C0-BB75-5C423EA9DE28}"/>
                </a:ext>
              </a:extLst>
            </p:cNvPr>
            <p:cNvSpPr txBox="1"/>
            <p:nvPr/>
          </p:nvSpPr>
          <p:spPr>
            <a:xfrm>
              <a:off x="10246482" y="5487067"/>
              <a:ext cx="450858" cy="369332"/>
            </a:xfrm>
            <a:prstGeom prst="rect">
              <a:avLst/>
            </a:prstGeom>
            <a:noFill/>
          </p:spPr>
          <p:txBody>
            <a:bodyPr wrap="square">
              <a:spAutoFit/>
            </a:bodyPr>
            <a:lstStyle/>
            <a:p>
              <a:r>
                <a:rPr lang="en-US" dirty="0">
                  <a:solidFill>
                    <a:schemeClr val="accent4"/>
                  </a:solidFill>
                </a:rPr>
                <a:t>t2</a:t>
              </a:r>
            </a:p>
          </p:txBody>
        </p:sp>
      </p:grpSp>
      <p:grpSp>
        <p:nvGrpSpPr>
          <p:cNvPr id="18" name="Группа 17">
            <a:extLst>
              <a:ext uri="{FF2B5EF4-FFF2-40B4-BE49-F238E27FC236}">
                <a16:creationId xmlns:a16="http://schemas.microsoft.com/office/drawing/2014/main" id="{06D40FDE-F16B-467D-A834-A16AB928C523}"/>
              </a:ext>
            </a:extLst>
          </p:cNvPr>
          <p:cNvGrpSpPr/>
          <p:nvPr/>
        </p:nvGrpSpPr>
        <p:grpSpPr>
          <a:xfrm>
            <a:off x="12796952" y="3841908"/>
            <a:ext cx="4702879" cy="2808200"/>
            <a:chOff x="5889032" y="4161679"/>
            <a:chExt cx="4246941" cy="2351957"/>
          </a:xfrm>
        </p:grpSpPr>
        <p:grpSp>
          <p:nvGrpSpPr>
            <p:cNvPr id="15" name="Группа 14">
              <a:extLst>
                <a:ext uri="{FF2B5EF4-FFF2-40B4-BE49-F238E27FC236}">
                  <a16:creationId xmlns:a16="http://schemas.microsoft.com/office/drawing/2014/main" id="{09A485C4-AB3D-4D72-A69E-ED27ECCD5ABD}"/>
                </a:ext>
              </a:extLst>
            </p:cNvPr>
            <p:cNvGrpSpPr/>
            <p:nvPr/>
          </p:nvGrpSpPr>
          <p:grpSpPr>
            <a:xfrm>
              <a:off x="5889032" y="4161679"/>
              <a:ext cx="4246941" cy="2351957"/>
              <a:chOff x="7865980" y="4223523"/>
              <a:chExt cx="4246941" cy="2351957"/>
            </a:xfrm>
          </p:grpSpPr>
          <p:pic>
            <p:nvPicPr>
              <p:cNvPr id="11" name="Рисунок 10">
                <a:extLst>
                  <a:ext uri="{FF2B5EF4-FFF2-40B4-BE49-F238E27FC236}">
                    <a16:creationId xmlns:a16="http://schemas.microsoft.com/office/drawing/2014/main" id="{B1BA0356-9FB6-4321-9CE7-C06F97B31BAC}"/>
                  </a:ext>
                </a:extLst>
              </p:cNvPr>
              <p:cNvPicPr>
                <a:picLocks noChangeAspect="1"/>
              </p:cNvPicPr>
              <p:nvPr/>
            </p:nvPicPr>
            <p:blipFill>
              <a:blip r:embed="rId10"/>
              <a:stretch>
                <a:fillRect/>
              </a:stretch>
            </p:blipFill>
            <p:spPr>
              <a:xfrm>
                <a:off x="8159024" y="4223523"/>
                <a:ext cx="3953897" cy="2124149"/>
              </a:xfrm>
              <a:prstGeom prst="rect">
                <a:avLst/>
              </a:prstGeom>
            </p:spPr>
          </p:pic>
          <p:pic>
            <p:nvPicPr>
              <p:cNvPr id="75" name="Рисунок 74">
                <a:extLst>
                  <a:ext uri="{FF2B5EF4-FFF2-40B4-BE49-F238E27FC236}">
                    <a16:creationId xmlns:a16="http://schemas.microsoft.com/office/drawing/2014/main" id="{CADB90F9-AEE0-4393-813C-32A45F47EA30}"/>
                  </a:ext>
                </a:extLst>
              </p:cNvPr>
              <p:cNvPicPr/>
              <p:nvPr/>
            </p:nvPicPr>
            <p:blipFill rotWithShape="1">
              <a:blip r:embed="rId11" cstate="print">
                <a:extLst>
                  <a:ext uri="{28A0092B-C50C-407E-A947-70E740481C1C}">
                    <a14:useLocalDpi xmlns:a14="http://schemas.microsoft.com/office/drawing/2010/main" val="0"/>
                  </a:ext>
                </a:extLst>
              </a:blip>
              <a:srcRect l="45676" t="92522" r="41151" b="-267"/>
              <a:stretch/>
            </p:blipFill>
            <p:spPr bwMode="auto">
              <a:xfrm>
                <a:off x="9654587" y="6239880"/>
                <a:ext cx="805168" cy="335600"/>
              </a:xfrm>
              <a:prstGeom prst="rect">
                <a:avLst/>
              </a:prstGeom>
              <a:noFill/>
              <a:ln>
                <a:noFill/>
              </a:ln>
            </p:spPr>
          </p:pic>
          <p:pic>
            <p:nvPicPr>
              <p:cNvPr id="76" name="Рисунок 75">
                <a:extLst>
                  <a:ext uri="{FF2B5EF4-FFF2-40B4-BE49-F238E27FC236}">
                    <a16:creationId xmlns:a16="http://schemas.microsoft.com/office/drawing/2014/main" id="{25B3016D-AB78-4A91-8F2D-801BDEEE2526}"/>
                  </a:ext>
                </a:extLst>
              </p:cNvPr>
              <p:cNvPicPr/>
              <p:nvPr/>
            </p:nvPicPr>
            <p:blipFill rotWithShape="1">
              <a:blip r:embed="rId11" cstate="print">
                <a:extLst>
                  <a:ext uri="{28A0092B-C50C-407E-A947-70E740481C1C}">
                    <a14:useLocalDpi xmlns:a14="http://schemas.microsoft.com/office/drawing/2010/main" val="0"/>
                  </a:ext>
                </a:extLst>
              </a:blip>
              <a:srcRect t="35826" r="95446" b="34129"/>
              <a:stretch/>
            </p:blipFill>
            <p:spPr bwMode="auto">
              <a:xfrm>
                <a:off x="7865980" y="4517461"/>
                <a:ext cx="302569" cy="1301908"/>
              </a:xfrm>
              <a:prstGeom prst="rect">
                <a:avLst/>
              </a:prstGeom>
              <a:noFill/>
              <a:ln>
                <a:noFill/>
              </a:ln>
            </p:spPr>
          </p:pic>
        </p:grpSp>
        <p:sp>
          <p:nvSpPr>
            <p:cNvPr id="70" name="TextBox 69">
              <a:extLst>
                <a:ext uri="{FF2B5EF4-FFF2-40B4-BE49-F238E27FC236}">
                  <a16:creationId xmlns:a16="http://schemas.microsoft.com/office/drawing/2014/main" id="{000CCE09-B61F-4CB1-8153-26626FA1846B}"/>
                </a:ext>
              </a:extLst>
            </p:cNvPr>
            <p:cNvSpPr txBox="1"/>
            <p:nvPr/>
          </p:nvSpPr>
          <p:spPr>
            <a:xfrm>
              <a:off x="8842366" y="4221999"/>
              <a:ext cx="1224237" cy="307777"/>
            </a:xfrm>
            <a:prstGeom prst="rect">
              <a:avLst/>
            </a:prstGeom>
            <a:noFill/>
          </p:spPr>
          <p:txBody>
            <a:bodyPr wrap="square" rtlCol="0">
              <a:spAutoFit/>
            </a:bodyPr>
            <a:lstStyle/>
            <a:p>
              <a:r>
                <a:rPr lang="en-US" sz="1400" dirty="0">
                  <a:solidFill>
                    <a:srgbClr val="0000FF"/>
                  </a:solidFill>
                </a:rPr>
                <a:t>Str. YAG 1E12</a:t>
              </a:r>
            </a:p>
          </p:txBody>
        </p:sp>
        <p:sp>
          <p:nvSpPr>
            <p:cNvPr id="40" name="TextBox 39">
              <a:extLst>
                <a:ext uri="{FF2B5EF4-FFF2-40B4-BE49-F238E27FC236}">
                  <a16:creationId xmlns:a16="http://schemas.microsoft.com/office/drawing/2014/main" id="{F69881E2-EDB5-44B1-B651-05F85F7A6FDD}"/>
                </a:ext>
              </a:extLst>
            </p:cNvPr>
            <p:cNvSpPr txBox="1"/>
            <p:nvPr/>
          </p:nvSpPr>
          <p:spPr>
            <a:xfrm>
              <a:off x="8842366" y="4424057"/>
              <a:ext cx="1224237" cy="403836"/>
            </a:xfrm>
            <a:prstGeom prst="rect">
              <a:avLst/>
            </a:prstGeom>
            <a:noFill/>
          </p:spPr>
          <p:txBody>
            <a:bodyPr wrap="square">
              <a:spAutoFit/>
            </a:bodyPr>
            <a:lstStyle/>
            <a:p>
              <a:r>
                <a:rPr lang="en-US" dirty="0">
                  <a:solidFill>
                    <a:srgbClr val="FF0000"/>
                  </a:solidFill>
                </a:rPr>
                <a:t>t </a:t>
              </a:r>
              <a:r>
                <a:rPr lang="x-none" dirty="0">
                  <a:solidFill>
                    <a:srgbClr val="FF0000"/>
                  </a:solidFill>
                </a:rPr>
                <a:t>= 6</a:t>
              </a:r>
              <a:r>
                <a:rPr lang="en-US" dirty="0">
                  <a:solidFill>
                    <a:srgbClr val="FF0000"/>
                  </a:solidFill>
                </a:rPr>
                <a:t> </a:t>
              </a:r>
              <a:r>
                <a:rPr lang="en-US" dirty="0" err="1">
                  <a:solidFill>
                    <a:srgbClr val="FF0000"/>
                  </a:solidFill>
                </a:rPr>
                <a:t>mkm</a:t>
              </a:r>
              <a:endParaRPr lang="en-US" dirty="0">
                <a:solidFill>
                  <a:srgbClr val="FF0000"/>
                </a:solidFill>
              </a:endParaRPr>
            </a:p>
          </p:txBody>
        </p:sp>
        <p:sp>
          <p:nvSpPr>
            <p:cNvPr id="73" name="TextBox 72">
              <a:extLst>
                <a:ext uri="{FF2B5EF4-FFF2-40B4-BE49-F238E27FC236}">
                  <a16:creationId xmlns:a16="http://schemas.microsoft.com/office/drawing/2014/main" id="{20595CFC-D301-4CB0-A81F-CB02CA097677}"/>
                </a:ext>
              </a:extLst>
            </p:cNvPr>
            <p:cNvSpPr txBox="1"/>
            <p:nvPr/>
          </p:nvSpPr>
          <p:spPr>
            <a:xfrm>
              <a:off x="8842366" y="4643227"/>
              <a:ext cx="1131682" cy="369332"/>
            </a:xfrm>
            <a:prstGeom prst="rect">
              <a:avLst/>
            </a:prstGeom>
            <a:noFill/>
          </p:spPr>
          <p:txBody>
            <a:bodyPr wrap="square">
              <a:spAutoFit/>
            </a:bodyPr>
            <a:lstStyle/>
            <a:p>
              <a:r>
                <a:rPr lang="en-US" dirty="0">
                  <a:solidFill>
                    <a:schemeClr val="bg1">
                      <a:lumMod val="50000"/>
                    </a:schemeClr>
                  </a:solidFill>
                </a:rPr>
                <a:t>t </a:t>
              </a:r>
              <a:r>
                <a:rPr lang="x-none" dirty="0">
                  <a:solidFill>
                    <a:schemeClr val="bg1">
                      <a:lumMod val="50000"/>
                    </a:schemeClr>
                  </a:solidFill>
                </a:rPr>
                <a:t>= </a:t>
              </a:r>
              <a:r>
                <a:rPr lang="en-US" dirty="0">
                  <a:solidFill>
                    <a:schemeClr val="bg1">
                      <a:lumMod val="50000"/>
                    </a:schemeClr>
                  </a:solidFill>
                </a:rPr>
                <a:t>2 </a:t>
              </a:r>
              <a:r>
                <a:rPr lang="en-US" dirty="0" err="1">
                  <a:solidFill>
                    <a:schemeClr val="bg1">
                      <a:lumMod val="50000"/>
                    </a:schemeClr>
                  </a:solidFill>
                </a:rPr>
                <a:t>mkm</a:t>
              </a:r>
              <a:endParaRPr lang="en-US" dirty="0">
                <a:solidFill>
                  <a:schemeClr val="bg1">
                    <a:lumMod val="50000"/>
                  </a:schemeClr>
                </a:solidFill>
              </a:endParaRPr>
            </a:p>
          </p:txBody>
        </p:sp>
        <p:sp>
          <p:nvSpPr>
            <p:cNvPr id="74" name="TextBox 73">
              <a:extLst>
                <a:ext uri="{FF2B5EF4-FFF2-40B4-BE49-F238E27FC236}">
                  <a16:creationId xmlns:a16="http://schemas.microsoft.com/office/drawing/2014/main" id="{901BCAAE-33E7-4015-B41F-F5E83DAC9D2F}"/>
                </a:ext>
              </a:extLst>
            </p:cNvPr>
            <p:cNvSpPr txBox="1"/>
            <p:nvPr/>
          </p:nvSpPr>
          <p:spPr>
            <a:xfrm>
              <a:off x="8842366" y="4890284"/>
              <a:ext cx="1293607" cy="369332"/>
            </a:xfrm>
            <a:prstGeom prst="rect">
              <a:avLst/>
            </a:prstGeom>
            <a:noFill/>
          </p:spPr>
          <p:txBody>
            <a:bodyPr wrap="square">
              <a:spAutoFit/>
            </a:bodyPr>
            <a:lstStyle/>
            <a:p>
              <a:r>
                <a:rPr lang="en-US" dirty="0">
                  <a:solidFill>
                    <a:schemeClr val="bg2">
                      <a:lumMod val="25000"/>
                    </a:schemeClr>
                  </a:solidFill>
                </a:rPr>
                <a:t>t </a:t>
              </a:r>
              <a:r>
                <a:rPr lang="x-none" dirty="0">
                  <a:solidFill>
                    <a:schemeClr val="bg2">
                      <a:lumMod val="25000"/>
                    </a:schemeClr>
                  </a:solidFill>
                </a:rPr>
                <a:t>= </a:t>
              </a:r>
              <a:r>
                <a:rPr lang="en-US" dirty="0">
                  <a:solidFill>
                    <a:schemeClr val="bg2">
                      <a:lumMod val="25000"/>
                    </a:schemeClr>
                  </a:solidFill>
                </a:rPr>
                <a:t>10 </a:t>
              </a:r>
              <a:r>
                <a:rPr lang="en-US" dirty="0" err="1">
                  <a:solidFill>
                    <a:schemeClr val="bg2">
                      <a:lumMod val="25000"/>
                    </a:schemeClr>
                  </a:solidFill>
                </a:rPr>
                <a:t>mkm</a:t>
              </a:r>
              <a:endParaRPr lang="en-US" dirty="0">
                <a:solidFill>
                  <a:schemeClr val="bg2">
                    <a:lumMod val="25000"/>
                  </a:schemeClr>
                </a:solidFill>
              </a:endParaRPr>
            </a:p>
          </p:txBody>
        </p:sp>
      </p:grpSp>
      <p:sp>
        <p:nvSpPr>
          <p:cNvPr id="80" name="Подзаголовок 2">
            <a:extLst>
              <a:ext uri="{FF2B5EF4-FFF2-40B4-BE49-F238E27FC236}">
                <a16:creationId xmlns:a16="http://schemas.microsoft.com/office/drawing/2014/main" id="{38A03491-0E70-478D-971C-09C68893DD3E}"/>
              </a:ext>
            </a:extLst>
          </p:cNvPr>
          <p:cNvSpPr txBox="1">
            <a:spLocks/>
          </p:cNvSpPr>
          <p:nvPr/>
        </p:nvSpPr>
        <p:spPr>
          <a:xfrm>
            <a:off x="601682" y="65558"/>
            <a:ext cx="10682617" cy="5744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Arial"/>
                <a:ea typeface="+mn-lt"/>
                <a:cs typeface="Arial"/>
              </a:rPr>
              <a:t>GIXRD-analysis</a:t>
            </a:r>
            <a:r>
              <a:rPr lang="ru-RU" sz="2600" b="1" dirty="0">
                <a:latin typeface="Arial"/>
                <a:ea typeface="+mn-lt"/>
                <a:cs typeface="Arial"/>
              </a:rPr>
              <a:t>. </a:t>
            </a:r>
            <a:r>
              <a:rPr lang="en-US" sz="2600" b="1" dirty="0">
                <a:latin typeface="Arial"/>
                <a:ea typeface="+mn-lt"/>
                <a:cs typeface="Arial"/>
              </a:rPr>
              <a:t>Calculation results</a:t>
            </a:r>
            <a:endParaRPr lang="ru-RU" sz="2600" b="1" dirty="0">
              <a:latin typeface="Arial"/>
              <a:cs typeface="Arial"/>
            </a:endParaRPr>
          </a:p>
        </p:txBody>
      </p:sp>
      <p:pic>
        <p:nvPicPr>
          <p:cNvPr id="13" name="Рисунок 12">
            <a:extLst>
              <a:ext uri="{FF2B5EF4-FFF2-40B4-BE49-F238E27FC236}">
                <a16:creationId xmlns:a16="http://schemas.microsoft.com/office/drawing/2014/main" id="{988EC769-1F16-4014-86DD-865C813418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904" y="2194883"/>
            <a:ext cx="5989862" cy="4184987"/>
          </a:xfrm>
          <a:prstGeom prst="rect">
            <a:avLst/>
          </a:prstGeom>
        </p:spPr>
      </p:pic>
      <p:pic>
        <p:nvPicPr>
          <p:cNvPr id="54" name="Рисунок 53"/>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67226" y="2182460"/>
            <a:ext cx="4095351" cy="4101238"/>
          </a:xfrm>
          <a:prstGeom prst="rect">
            <a:avLst/>
          </a:prstGeom>
          <a:noFill/>
          <a:ln>
            <a:noFill/>
          </a:ln>
        </p:spPr>
      </p:pic>
      <p:cxnSp>
        <p:nvCxnSpPr>
          <p:cNvPr id="67" name="Прямая со стрелкой 66"/>
          <p:cNvCxnSpPr/>
          <p:nvPr/>
        </p:nvCxnSpPr>
        <p:spPr>
          <a:xfrm>
            <a:off x="7469160" y="4382188"/>
            <a:ext cx="527527" cy="14082"/>
          </a:xfrm>
          <a:prstGeom prst="straightConnector1">
            <a:avLst/>
          </a:prstGeom>
          <a:ln w="28575">
            <a:solidFill>
              <a:schemeClr val="accent4"/>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77979" y="4442046"/>
            <a:ext cx="955711" cy="369332"/>
          </a:xfrm>
          <a:prstGeom prst="rect">
            <a:avLst/>
          </a:prstGeom>
          <a:noFill/>
        </p:spPr>
        <p:txBody>
          <a:bodyPr wrap="none" rtlCol="0">
            <a:spAutoFit/>
          </a:bodyPr>
          <a:lstStyle/>
          <a:p>
            <a:r>
              <a:rPr lang="en-US" b="1" dirty="0"/>
              <a:t>~6 </a:t>
            </a:r>
            <a:r>
              <a:rPr lang="en-US" b="1" dirty="0" err="1"/>
              <a:t>mkm</a:t>
            </a:r>
            <a:endParaRPr lang="ru-RU" b="1" dirty="0"/>
          </a:p>
        </p:txBody>
      </p:sp>
      <p:sp>
        <p:nvSpPr>
          <p:cNvPr id="17" name="TextBox 16"/>
          <p:cNvSpPr txBox="1"/>
          <p:nvPr/>
        </p:nvSpPr>
        <p:spPr>
          <a:xfrm>
            <a:off x="7615987" y="6265091"/>
            <a:ext cx="2943755" cy="369332"/>
          </a:xfrm>
          <a:prstGeom prst="rect">
            <a:avLst/>
          </a:prstGeom>
          <a:noFill/>
        </p:spPr>
        <p:txBody>
          <a:bodyPr wrap="none" rtlCol="0">
            <a:spAutoFit/>
          </a:bodyPr>
          <a:lstStyle/>
          <a:p>
            <a:r>
              <a:rPr lang="en-US" dirty="0"/>
              <a:t>Cross section of YAG 3E12 Xe</a:t>
            </a:r>
            <a:r>
              <a:rPr lang="ru-RU" dirty="0"/>
              <a:t>.</a:t>
            </a:r>
          </a:p>
        </p:txBody>
      </p:sp>
      <p:sp>
        <p:nvSpPr>
          <p:cNvPr id="2" name="AutoShape 5">
            <a:extLst>
              <a:ext uri="{FF2B5EF4-FFF2-40B4-BE49-F238E27FC236}">
                <a16:creationId xmlns:a16="http://schemas.microsoft.com/office/drawing/2014/main" id="{78FA3476-8059-B54C-B412-8787E155BBE5}"/>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4" name="Номер слайда 7">
            <a:extLst>
              <a:ext uri="{FF2B5EF4-FFF2-40B4-BE49-F238E27FC236}">
                <a16:creationId xmlns:a16="http://schemas.microsoft.com/office/drawing/2014/main" id="{825FE308-A2E0-78AC-5CF6-78B487AEF706}"/>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8</a:t>
            </a:fld>
            <a:r>
              <a:rPr lang="en-US" sz="2400" dirty="0"/>
              <a:t>|</a:t>
            </a:r>
            <a:r>
              <a:rPr lang="ru-RU" sz="2400" dirty="0"/>
              <a:t>14</a:t>
            </a:r>
          </a:p>
        </p:txBody>
      </p:sp>
    </p:spTree>
    <p:extLst>
      <p:ext uri="{BB962C8B-B14F-4D97-AF65-F5344CB8AC3E}">
        <p14:creationId xmlns:p14="http://schemas.microsoft.com/office/powerpoint/2010/main" val="381725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одзаголовок 2">
            <a:extLst>
              <a:ext uri="{FF2B5EF4-FFF2-40B4-BE49-F238E27FC236}">
                <a16:creationId xmlns:a16="http://schemas.microsoft.com/office/drawing/2014/main" id="{F72578CD-6FDB-4854-BFBA-0BF9047E4F60}"/>
              </a:ext>
            </a:extLst>
          </p:cNvPr>
          <p:cNvSpPr txBox="1">
            <a:spLocks/>
          </p:cNvSpPr>
          <p:nvPr/>
        </p:nvSpPr>
        <p:spPr>
          <a:xfrm>
            <a:off x="548019" y="3694"/>
            <a:ext cx="12080530" cy="59938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a:ea typeface="+mn-lt"/>
                <a:cs typeface="Arial"/>
              </a:rPr>
              <a:t>Modeling</a:t>
            </a:r>
            <a:r>
              <a:rPr lang="x-none" b="1" dirty="0">
                <a:latin typeface="Arial"/>
                <a:ea typeface="+mn-lt"/>
                <a:cs typeface="Arial"/>
              </a:rPr>
              <a:t>.</a:t>
            </a:r>
            <a:r>
              <a:rPr lang="en-US" b="1" dirty="0">
                <a:latin typeface="Arial"/>
                <a:ea typeface="+mn-lt"/>
                <a:cs typeface="Arial"/>
              </a:rPr>
              <a:t> </a:t>
            </a:r>
            <a:r>
              <a:rPr lang="en-US" sz="2800" b="1" dirty="0">
                <a:latin typeface="Arial"/>
                <a:ea typeface="+mn-lt"/>
                <a:cs typeface="Arial"/>
              </a:rPr>
              <a:t>Setting the task</a:t>
            </a:r>
            <a:endParaRPr lang="ru-RU" b="1" dirty="0">
              <a:latin typeface="Arial"/>
              <a:cs typeface="Arial"/>
            </a:endParaRPr>
          </a:p>
        </p:txBody>
      </p:sp>
      <p:sp>
        <p:nvSpPr>
          <p:cNvPr id="5" name="TextBox 4">
            <a:extLst>
              <a:ext uri="{FF2B5EF4-FFF2-40B4-BE49-F238E27FC236}">
                <a16:creationId xmlns:a16="http://schemas.microsoft.com/office/drawing/2014/main" id="{604F6572-422A-79AD-C544-4DFA2F67FB7C}"/>
              </a:ext>
            </a:extLst>
          </p:cNvPr>
          <p:cNvSpPr txBox="1"/>
          <p:nvPr/>
        </p:nvSpPr>
        <p:spPr>
          <a:xfrm>
            <a:off x="34068" y="2075727"/>
            <a:ext cx="11528670" cy="707886"/>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a:cs typeface="Arial"/>
              </a:rPr>
              <a:t>As the main modeling method, we will use the </a:t>
            </a:r>
            <a:r>
              <a:rPr lang="en-US" sz="2000" b="1" dirty="0">
                <a:latin typeface="Arial"/>
                <a:cs typeface="Arial"/>
              </a:rPr>
              <a:t>molecular dynamics</a:t>
            </a:r>
            <a:r>
              <a:rPr lang="en-US" sz="2000" dirty="0">
                <a:latin typeface="Arial"/>
                <a:cs typeface="Arial"/>
              </a:rPr>
              <a:t> (MD) method, which is implemented in </a:t>
            </a:r>
            <a:r>
              <a:rPr lang="en-US" sz="2000" b="1" dirty="0">
                <a:latin typeface="Arial"/>
                <a:cs typeface="Arial"/>
              </a:rPr>
              <a:t>LAMMPS</a:t>
            </a:r>
            <a:r>
              <a:rPr lang="en-US" sz="2000" dirty="0">
                <a:latin typeface="Arial"/>
                <a:cs typeface="Arial"/>
              </a:rPr>
              <a:t>;</a:t>
            </a:r>
            <a:r>
              <a:rPr lang="ru-RU" sz="2000" dirty="0">
                <a:latin typeface="Arial"/>
                <a:cs typeface="Arial"/>
              </a:rPr>
              <a:t> </a:t>
            </a:r>
            <a:endParaRPr lang="ru-RU" sz="2000" dirty="0"/>
          </a:p>
        </p:txBody>
      </p:sp>
      <p:sp>
        <p:nvSpPr>
          <p:cNvPr id="16" name="TextBox 15">
            <a:extLst>
              <a:ext uri="{FF2B5EF4-FFF2-40B4-BE49-F238E27FC236}">
                <a16:creationId xmlns:a16="http://schemas.microsoft.com/office/drawing/2014/main" id="{A37D1C57-379D-5845-9ADF-DAC2255250D0}"/>
              </a:ext>
            </a:extLst>
          </p:cNvPr>
          <p:cNvSpPr txBox="1"/>
          <p:nvPr/>
        </p:nvSpPr>
        <p:spPr>
          <a:xfrm>
            <a:off x="74965" y="1247671"/>
            <a:ext cx="11642970" cy="70788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a:cs typeface="Arial"/>
              </a:rPr>
              <a:t>Energy transferred distribution by the ion to the target atoms is obtained from the </a:t>
            </a:r>
            <a:r>
              <a:rPr lang="en-US" sz="2000" b="1" dirty="0">
                <a:latin typeface="Arial"/>
                <a:cs typeface="Arial"/>
              </a:rPr>
              <a:t>Monte-Carlo simulation</a:t>
            </a:r>
            <a:r>
              <a:rPr lang="en-US" sz="2000" dirty="0">
                <a:latin typeface="Arial"/>
                <a:cs typeface="Arial"/>
              </a:rPr>
              <a:t> (MC), which is implemented in </a:t>
            </a:r>
            <a:r>
              <a:rPr lang="en-US" sz="2000" b="1" dirty="0">
                <a:latin typeface="Arial"/>
                <a:cs typeface="Arial"/>
              </a:rPr>
              <a:t>TREKIS</a:t>
            </a:r>
            <a:r>
              <a:rPr lang="en-US" sz="2000" dirty="0">
                <a:latin typeface="Arial"/>
                <a:cs typeface="Arial"/>
              </a:rPr>
              <a:t>*;</a:t>
            </a:r>
            <a:endParaRPr lang="ru-RU" sz="2000" dirty="0"/>
          </a:p>
        </p:txBody>
      </p:sp>
      <p:sp>
        <p:nvSpPr>
          <p:cNvPr id="18" name="TextBox 17">
            <a:extLst>
              <a:ext uri="{FF2B5EF4-FFF2-40B4-BE49-F238E27FC236}">
                <a16:creationId xmlns:a16="http://schemas.microsoft.com/office/drawing/2014/main" id="{A27ADB5C-0E2E-4D96-EFBF-7B36B1BF0B9B}"/>
              </a:ext>
            </a:extLst>
          </p:cNvPr>
          <p:cNvSpPr txBox="1"/>
          <p:nvPr/>
        </p:nvSpPr>
        <p:spPr>
          <a:xfrm>
            <a:off x="121971" y="6217521"/>
            <a:ext cx="9405937" cy="307777"/>
          </a:xfrm>
          <a:prstGeom prst="rect">
            <a:avLst/>
          </a:prstGeom>
          <a:noFill/>
        </p:spPr>
        <p:txBody>
          <a:bodyPr wrap="square">
            <a:spAutoFit/>
          </a:bodyPr>
          <a:lstStyle/>
          <a:p>
            <a:pPr algn="l"/>
            <a:r>
              <a:rPr lang="ru-RU" sz="1400" b="0" i="0" dirty="0">
                <a:highlight>
                  <a:srgbClr val="FFFFFF"/>
                </a:highlight>
                <a:latin typeface="Arial" panose="020B0604020202020204" pitchFamily="34" charset="0"/>
                <a:cs typeface="Arial" panose="020B0604020202020204" pitchFamily="34" charset="0"/>
              </a:rPr>
              <a:t>*</a:t>
            </a:r>
            <a:r>
              <a:rPr lang="en-US" sz="1400" b="0" i="0" dirty="0">
                <a:highlight>
                  <a:srgbClr val="FFFFFF"/>
                </a:highlight>
                <a:latin typeface="Arial" panose="020B0604020202020204" pitchFamily="34" charset="0"/>
                <a:cs typeface="Arial" panose="020B0604020202020204" pitchFamily="34" charset="0"/>
              </a:rPr>
              <a:t>  R. </a:t>
            </a:r>
            <a:r>
              <a:rPr lang="en-US" sz="1400" b="0" i="0" dirty="0" err="1">
                <a:highlight>
                  <a:srgbClr val="FFFFFF"/>
                </a:highlight>
                <a:latin typeface="Arial" panose="020B0604020202020204" pitchFamily="34" charset="0"/>
                <a:cs typeface="Arial" panose="020B0604020202020204" pitchFamily="34" charset="0"/>
              </a:rPr>
              <a:t>Rymzhanov</a:t>
            </a:r>
            <a:r>
              <a:rPr lang="en-US" sz="1400" b="0" i="0" dirty="0">
                <a:highlight>
                  <a:srgbClr val="FFFFFF"/>
                </a:highlight>
                <a:latin typeface="Arial" panose="020B0604020202020204" pitchFamily="34" charset="0"/>
                <a:cs typeface="Arial" panose="020B0604020202020204" pitchFamily="34" charset="0"/>
              </a:rPr>
              <a:t>, N. A. Medvedev, A. E. Volkov, J. Phys. D. Appl. Phys. 50 (2017) 475301</a:t>
            </a:r>
          </a:p>
        </p:txBody>
      </p:sp>
      <p:sp>
        <p:nvSpPr>
          <p:cNvPr id="3" name="TextBox 2">
            <a:extLst>
              <a:ext uri="{FF2B5EF4-FFF2-40B4-BE49-F238E27FC236}">
                <a16:creationId xmlns:a16="http://schemas.microsoft.com/office/drawing/2014/main" id="{DE31F6AA-6DC2-2EB2-C80D-189496941C2E}"/>
              </a:ext>
            </a:extLst>
          </p:cNvPr>
          <p:cNvSpPr txBox="1"/>
          <p:nvPr/>
        </p:nvSpPr>
        <p:spPr>
          <a:xfrm>
            <a:off x="345640" y="3256652"/>
            <a:ext cx="11238752" cy="707886"/>
          </a:xfrm>
          <a:prstGeom prst="rect">
            <a:avLst/>
          </a:prstGeom>
          <a:noFill/>
        </p:spPr>
        <p:txBody>
          <a:bodyPr wrap="square">
            <a:spAutoFit/>
          </a:bodyPr>
          <a:lstStyle/>
          <a:p>
            <a:r>
              <a:rPr lang="en-US" sz="2000" dirty="0">
                <a:latin typeface="Arial"/>
                <a:cs typeface="Arial"/>
              </a:rPr>
              <a:t>The analysis and interpretation of the data obtained as a result of modeling will be carried out by comparing experimental and theoretical </a:t>
            </a:r>
            <a:r>
              <a:rPr lang="en-US" sz="2000" b="1" dirty="0">
                <a:latin typeface="Arial"/>
                <a:cs typeface="Arial"/>
              </a:rPr>
              <a:t>diffractograms</a:t>
            </a:r>
            <a:r>
              <a:rPr lang="en-US" sz="2000" dirty="0">
                <a:latin typeface="Arial"/>
                <a:cs typeface="Arial"/>
              </a:rPr>
              <a:t> (built using </a:t>
            </a:r>
            <a:r>
              <a:rPr lang="en-US" sz="2000" dirty="0" err="1">
                <a:latin typeface="Arial"/>
                <a:cs typeface="Arial"/>
              </a:rPr>
              <a:t>Debyer</a:t>
            </a:r>
            <a:r>
              <a:rPr lang="en-US" sz="2000" dirty="0">
                <a:latin typeface="Arial"/>
                <a:cs typeface="Arial"/>
              </a:rPr>
              <a:t>**)</a:t>
            </a:r>
            <a:endParaRPr lang="ru-RU" sz="2000" dirty="0"/>
          </a:p>
        </p:txBody>
      </p:sp>
      <p:sp>
        <p:nvSpPr>
          <p:cNvPr id="21" name="TextBox 20">
            <a:extLst>
              <a:ext uri="{FF2B5EF4-FFF2-40B4-BE49-F238E27FC236}">
                <a16:creationId xmlns:a16="http://schemas.microsoft.com/office/drawing/2014/main" id="{33D71F82-23A9-F8F0-D130-5595A8D2C51B}"/>
              </a:ext>
            </a:extLst>
          </p:cNvPr>
          <p:cNvSpPr txBox="1"/>
          <p:nvPr/>
        </p:nvSpPr>
        <p:spPr>
          <a:xfrm>
            <a:off x="117540" y="6457861"/>
            <a:ext cx="9405937" cy="307777"/>
          </a:xfrm>
          <a:prstGeom prst="rect">
            <a:avLst/>
          </a:prstGeom>
          <a:noFill/>
        </p:spPr>
        <p:txBody>
          <a:bodyPr wrap="square">
            <a:spAutoFit/>
          </a:bodyPr>
          <a:lstStyle/>
          <a:p>
            <a:r>
              <a:rPr lang="ru-RU" sz="1400" b="0" i="0" dirty="0">
                <a:highlight>
                  <a:srgbClr val="FFFFFF"/>
                </a:highlight>
                <a:latin typeface="Arial" panose="020B0604020202020204" pitchFamily="34" charset="0"/>
                <a:cs typeface="Arial" panose="020B0604020202020204" pitchFamily="34" charset="0"/>
              </a:rPr>
              <a:t>*</a:t>
            </a:r>
            <a:r>
              <a:rPr lang="en-US" sz="1400" b="0" i="0" dirty="0">
                <a:highlight>
                  <a:srgbClr val="FFFFFF"/>
                </a:highlight>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https://debyer.readthedocs.io</a:t>
            </a:r>
            <a:r>
              <a:rPr lang="ru-RU" sz="1400" dirty="0">
                <a:latin typeface="Arial" panose="020B0604020202020204" pitchFamily="34" charset="0"/>
                <a:cs typeface="Arial" panose="020B0604020202020204" pitchFamily="34" charset="0"/>
              </a:rPr>
              <a:t>, дата обр. 24.05.2024</a:t>
            </a:r>
            <a:endParaRPr lang="en-US" sz="1400" b="0" i="0" dirty="0">
              <a:highlight>
                <a:srgbClr val="FFFFFF"/>
              </a:highlight>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4080C2AD-5F2B-9D4E-4EBF-C15945146BEF}"/>
              </a:ext>
            </a:extLst>
          </p:cNvPr>
          <p:cNvPicPr>
            <a:picLocks noChangeAspect="1"/>
          </p:cNvPicPr>
          <p:nvPr/>
        </p:nvPicPr>
        <p:blipFill>
          <a:blip r:embed="rId3"/>
          <a:stretch>
            <a:fillRect/>
          </a:stretch>
        </p:blipFill>
        <p:spPr>
          <a:xfrm>
            <a:off x="5999751" y="4624677"/>
            <a:ext cx="3669128" cy="1030438"/>
          </a:xfrm>
          <a:prstGeom prst="rect">
            <a:avLst/>
          </a:prstGeom>
        </p:spPr>
      </p:pic>
      <p:sp>
        <p:nvSpPr>
          <p:cNvPr id="13" name="TextBox 12">
            <a:extLst>
              <a:ext uri="{FF2B5EF4-FFF2-40B4-BE49-F238E27FC236}">
                <a16:creationId xmlns:a16="http://schemas.microsoft.com/office/drawing/2014/main" id="{21E120EE-C3D3-F9EE-3AA1-F0201A9AEC29}"/>
              </a:ext>
            </a:extLst>
          </p:cNvPr>
          <p:cNvSpPr txBox="1"/>
          <p:nvPr/>
        </p:nvSpPr>
        <p:spPr>
          <a:xfrm>
            <a:off x="2698187" y="4937307"/>
            <a:ext cx="3432548" cy="369332"/>
          </a:xfrm>
          <a:prstGeom prst="rect">
            <a:avLst/>
          </a:prstGeom>
          <a:noFill/>
        </p:spPr>
        <p:txBody>
          <a:bodyPr wrap="square">
            <a:spAutoFit/>
          </a:bodyPr>
          <a:lstStyle/>
          <a:p>
            <a:r>
              <a:rPr lang="en-US" dirty="0">
                <a:solidFill>
                  <a:schemeClr val="bg2">
                    <a:lumMod val="25000"/>
                  </a:schemeClr>
                </a:solidFill>
                <a:latin typeface="Arial"/>
                <a:cs typeface="Arial"/>
              </a:rPr>
              <a:t>Debye scattering equation </a:t>
            </a:r>
            <a:r>
              <a:rPr lang="ru-RU" dirty="0">
                <a:solidFill>
                  <a:schemeClr val="bg2">
                    <a:lumMod val="25000"/>
                  </a:schemeClr>
                </a:solidFill>
                <a:latin typeface="Arial"/>
                <a:cs typeface="Arial"/>
              </a:rPr>
              <a:t>-</a:t>
            </a:r>
            <a:r>
              <a:rPr lang="en-US" dirty="0">
                <a:solidFill>
                  <a:schemeClr val="bg2">
                    <a:lumMod val="25000"/>
                  </a:schemeClr>
                </a:solidFill>
                <a:latin typeface="Arial"/>
                <a:cs typeface="Arial"/>
              </a:rPr>
              <a:t>&gt;</a:t>
            </a:r>
            <a:endParaRPr lang="ru-RU" dirty="0">
              <a:solidFill>
                <a:schemeClr val="bg2">
                  <a:lumMod val="25000"/>
                </a:schemeClr>
              </a:solidFill>
            </a:endParaRPr>
          </a:p>
        </p:txBody>
      </p:sp>
      <p:sp>
        <p:nvSpPr>
          <p:cNvPr id="2" name="AutoShape 5">
            <a:extLst>
              <a:ext uri="{FF2B5EF4-FFF2-40B4-BE49-F238E27FC236}">
                <a16:creationId xmlns:a16="http://schemas.microsoft.com/office/drawing/2014/main" id="{12088149-F684-D49D-ABCD-7A4E4BD899A7}"/>
              </a:ext>
            </a:extLst>
          </p:cNvPr>
          <p:cNvSpPr>
            <a:spLocks noChangeArrowheads="1"/>
          </p:cNvSpPr>
          <p:nvPr/>
        </p:nvSpPr>
        <p:spPr bwMode="auto">
          <a:xfrm>
            <a:off x="0" y="0"/>
            <a:ext cx="619125" cy="479425"/>
          </a:xfrm>
          <a:prstGeom prst="parallelogram">
            <a:avLst>
              <a:gd name="adj" fmla="val 32285"/>
            </a:avLst>
          </a:prstGeom>
          <a:solidFill>
            <a:schemeClr val="accent1">
              <a:lumMod val="5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4" name="Номер слайда 7">
            <a:extLst>
              <a:ext uri="{FF2B5EF4-FFF2-40B4-BE49-F238E27FC236}">
                <a16:creationId xmlns:a16="http://schemas.microsoft.com/office/drawing/2014/main" id="{AD8B67B0-E984-92C6-54E2-D5B76A28C963}"/>
              </a:ext>
            </a:extLst>
          </p:cNvPr>
          <p:cNvSpPr txBox="1">
            <a:spLocks/>
          </p:cNvSpPr>
          <p:nvPr/>
        </p:nvSpPr>
        <p:spPr>
          <a:xfrm>
            <a:off x="11303541" y="6514393"/>
            <a:ext cx="976008" cy="343607"/>
          </a:xfrm>
          <a:prstGeom prst="rect">
            <a:avLst/>
          </a:prstGeom>
        </p:spPr>
        <p:txBody>
          <a:bodyPr vert="horz" lIns="91440" tIns="45720" rIns="91440" bIns="45720" rtlCol="0" anchor="ctr"/>
          <a:lstStyle>
            <a:defPPr>
              <a:defRPr lang="ru-RU"/>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764DCC6-C654-401C-939F-45C8A5C56142}" type="slidenum">
              <a:rPr lang="ru-RU" sz="2400" smtClean="0"/>
              <a:pPr>
                <a:defRPr/>
              </a:pPr>
              <a:t>9</a:t>
            </a:fld>
            <a:r>
              <a:rPr lang="en-US" sz="2400" dirty="0"/>
              <a:t>|</a:t>
            </a:r>
            <a:r>
              <a:rPr lang="ru-RU" sz="2400" dirty="0"/>
              <a:t>14</a:t>
            </a:r>
          </a:p>
        </p:txBody>
      </p:sp>
    </p:spTree>
    <p:extLst>
      <p:ext uri="{BB962C8B-B14F-4D97-AF65-F5344CB8AC3E}">
        <p14:creationId xmlns:p14="http://schemas.microsoft.com/office/powerpoint/2010/main" val="19833417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35818</TotalTime>
  <Words>3805</Words>
  <Application>Microsoft Macintosh PowerPoint</Application>
  <PresentationFormat>Широкоэкранный</PresentationFormat>
  <Paragraphs>364</Paragraphs>
  <Slides>25</Slides>
  <Notes>21</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25</vt:i4>
      </vt:variant>
    </vt:vector>
  </HeadingPairs>
  <TitlesOfParts>
    <vt:vector size="34" baseType="lpstr">
      <vt:lpstr>Arial</vt:lpstr>
      <vt:lpstr>Calibri</vt:lpstr>
      <vt:lpstr>Calibri Light</vt:lpstr>
      <vt:lpstr>Cambria Math</vt:lpstr>
      <vt:lpstr>Google Sans</vt:lpstr>
      <vt:lpstr>Times New Roman</vt:lpstr>
      <vt:lpstr>Wingdings</vt:lpstr>
      <vt:lpstr>Тема Office</vt:lpstr>
      <vt:lpstr>Equation.DSMT4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 Ланцев</dc:creator>
  <cp:lastModifiedBy>Arseniy Geraskin</cp:lastModifiedBy>
  <cp:revision>823</cp:revision>
  <dcterms:created xsi:type="dcterms:W3CDTF">2017-06-28T07:24:22Z</dcterms:created>
  <dcterms:modified xsi:type="dcterms:W3CDTF">2024-10-30T09:43:25Z</dcterms:modified>
</cp:coreProperties>
</file>