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461A206-F603-48CE-ACA6-853A2C8B39F8}">
  <a:tblStyle styleId="{7461A206-F603-48CE-ACA6-853A2C8B39F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/>
          <p:nvPr>
            <p:ph idx="1" type="body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Перевести название института, добавить лого мгу и белозера, добавить авторов. Указать сокращенное название конференции</a:t>
            </a:r>
            <a:endParaRPr/>
          </a:p>
        </p:txBody>
      </p:sp>
      <p:sp>
        <p:nvSpPr>
          <p:cNvPr id="52" name="Google Shape;52;p1:notes"/>
          <p:cNvSpPr/>
          <p:nvPr>
            <p:ph idx="2" type="sldImg"/>
          </p:nvPr>
        </p:nvSpPr>
        <p:spPr>
          <a:xfrm>
            <a:off x="195838" y="694895"/>
            <a:ext cx="64662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" name="Google Shape;62;p2:notes"/>
          <p:cNvSpPr/>
          <p:nvPr>
            <p:ph idx="2" type="sldImg"/>
          </p:nvPr>
        </p:nvSpPr>
        <p:spPr>
          <a:xfrm>
            <a:off x="381000" y="695325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Сделать графическое саммари, схема того как нарушения цитоскелета влияют на митохондрию. Сделать слайд про колокализацию с разными элементами цитоскелета, и про блеббинг, и слайд про OpenCV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Убрать кэп белки из условных обозначений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d689a6c81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0d689a6c81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Добавить в подвал слайд с тем, что такое микротрубочки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ru"/>
              <a:t>Рассказать о перекрывающихся альфа-спиралях и концевом домене</a:t>
            </a:r>
            <a:endParaRPr/>
          </a:p>
        </p:txBody>
      </p:sp>
      <p:sp>
        <p:nvSpPr>
          <p:cNvPr id="69" name="Google Shape;69;p3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81350" spcFirstLastPara="1" rIns="81350" wrap="square" tIns="813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/>
          <p:nvPr>
            <p:ph idx="1" type="body"/>
          </p:nvPr>
        </p:nvSpPr>
        <p:spPr>
          <a:xfrm>
            <a:off x="685829" y="4343327"/>
            <a:ext cx="54855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50" lIns="0" spcFirstLastPara="1" rIns="0" wrap="square" tIns="81350">
            <a:noAutofit/>
          </a:bodyPr>
          <a:lstStyle/>
          <a:p>
            <a:pPr indent="0" lvl="0" marL="190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sz="1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 txBox="1"/>
          <p:nvPr>
            <p:ph idx="1" type="body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p7:notes"/>
          <p:cNvSpPr/>
          <p:nvPr>
            <p:ph idx="2" type="sldImg"/>
          </p:nvPr>
        </p:nvSpPr>
        <p:spPr>
          <a:xfrm>
            <a:off x="381000" y="695325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685829" y="4343327"/>
            <a:ext cx="54864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8:notes"/>
          <p:cNvSpPr/>
          <p:nvPr>
            <p:ph idx="2" type="sldImg"/>
          </p:nvPr>
        </p:nvSpPr>
        <p:spPr>
          <a:xfrm>
            <a:off x="381000" y="695325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HD patients исправить</a:t>
            </a:r>
            <a:endParaRPr/>
          </a:p>
        </p:txBody>
      </p:sp>
      <p:sp>
        <p:nvSpPr>
          <p:cNvPr id="120" name="Google Shape;120;p9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5" name="Google Shape;25;p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gif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35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gif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39.png"/><Relationship Id="rId8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3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6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4294967295" type="title"/>
          </p:nvPr>
        </p:nvSpPr>
        <p:spPr>
          <a:xfrm>
            <a:off x="458100" y="2571756"/>
            <a:ext cx="8227800" cy="49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300"/>
              <a:t>Cytoskeletal perspective on mitochondrial stress in Huntington’s disease</a:t>
            </a:r>
            <a:endParaRPr sz="3300"/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3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3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sz="3300">
              <a:solidFill>
                <a:srgbClr val="000000"/>
              </a:solidFill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513012" y="2161803"/>
            <a:ext cx="8227800" cy="29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</a:t>
            </a:r>
            <a:endParaRPr sz="1500"/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Speaker</a:t>
            </a:r>
            <a:endParaRPr sz="1500"/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Viacheslav Pasko</a:t>
            </a:r>
            <a:endParaRPr sz="1500"/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Co-authors</a:t>
            </a:r>
            <a:endParaRPr sz="1500"/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Aleksandra Churkina </a:t>
            </a:r>
            <a:endParaRPr sz="1500"/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Dr Irina Alieva </a:t>
            </a:r>
            <a:endParaRPr sz="1500"/>
          </a:p>
          <a:p>
            <a:pPr indent="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Lilia Belikova </a:t>
            </a:r>
            <a:endParaRPr sz="15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/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AYSS, Dubna</a:t>
            </a: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2024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513012" y="0"/>
            <a:ext cx="7973700" cy="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1625" spcFirstLastPara="1" rIns="81625" wrap="square" tIns="82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/>
              <a:t>Lomonosov Moscow State University</a:t>
            </a:r>
            <a:endParaRPr sz="15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/>
              <a:t>A. N. Belozersky Research Institute of Physico-Chemical Biology MSU</a:t>
            </a:r>
            <a:endParaRPr sz="15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/>
              <a:t>Department of Electron Microscopy</a:t>
            </a:r>
            <a:endParaRPr sz="1500"/>
          </a:p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75" y="0"/>
            <a:ext cx="1458850" cy="14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6150" y="135700"/>
            <a:ext cx="1430226" cy="986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581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Analysis of mitochondrial morphology in fibroblasts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30" name="Google Shape;130;p22"/>
          <p:cNvSpPr txBox="1"/>
          <p:nvPr>
            <p:ph idx="12" type="sldNum"/>
          </p:nvPr>
        </p:nvSpPr>
        <p:spPr>
          <a:xfrm>
            <a:off x="84952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31" name="Google Shape;13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630825"/>
            <a:ext cx="4360274" cy="43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630825"/>
            <a:ext cx="4242150" cy="43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80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The mitochondrial branching degree is different in fibroblasts from healthy donors and HD patients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38" name="Google Shape;13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00" y="1112575"/>
            <a:ext cx="4460300" cy="37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9975" y="1145712"/>
            <a:ext cx="4381174" cy="367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00" y="4301425"/>
            <a:ext cx="871434" cy="65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4301425"/>
            <a:ext cx="871424" cy="65356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/>
        </p:nvSpPr>
        <p:spPr>
          <a:xfrm>
            <a:off x="311700" y="4258750"/>
            <a:ext cx="14361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degree of branching, arb. units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/>
          </a:p>
        </p:txBody>
      </p:sp>
      <p:sp>
        <p:nvSpPr>
          <p:cNvPr id="144" name="Google Shape;144;p23"/>
          <p:cNvSpPr txBox="1"/>
          <p:nvPr/>
        </p:nvSpPr>
        <p:spPr>
          <a:xfrm>
            <a:off x="4936225" y="4301425"/>
            <a:ext cx="14361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/>
              <a:t>degree of branching, arb. units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7150" y="4382300"/>
            <a:ext cx="230722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3375" y="4382300"/>
            <a:ext cx="2307224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3"/>
          <p:cNvSpPr txBox="1"/>
          <p:nvPr/>
        </p:nvSpPr>
        <p:spPr>
          <a:xfrm>
            <a:off x="1507141" y="4382300"/>
            <a:ext cx="8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Control</a:t>
            </a:r>
            <a:endParaRPr b="1"/>
          </a:p>
        </p:txBody>
      </p:sp>
      <p:sp>
        <p:nvSpPr>
          <p:cNvPr id="148" name="Google Shape;148;p23"/>
          <p:cNvSpPr txBox="1"/>
          <p:nvPr/>
        </p:nvSpPr>
        <p:spPr>
          <a:xfrm>
            <a:off x="6087816" y="4443563"/>
            <a:ext cx="8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Control</a:t>
            </a:r>
            <a:endParaRPr b="1"/>
          </a:p>
        </p:txBody>
      </p:sp>
      <p:sp>
        <p:nvSpPr>
          <p:cNvPr id="149" name="Google Shape;149;p23"/>
          <p:cNvSpPr txBox="1"/>
          <p:nvPr/>
        </p:nvSpPr>
        <p:spPr>
          <a:xfrm>
            <a:off x="3258525" y="44435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HD</a:t>
            </a:r>
            <a:endParaRPr/>
          </a:p>
        </p:txBody>
      </p:sp>
      <p:sp>
        <p:nvSpPr>
          <p:cNvPr id="150" name="Google Shape;150;p23"/>
          <p:cNvSpPr txBox="1"/>
          <p:nvPr/>
        </p:nvSpPr>
        <p:spPr>
          <a:xfrm>
            <a:off x="7833525" y="4443563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HD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311700" y="80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The mitochondrial branches lengths are different in fibroblasts from healthy donors and HD patients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6" name="Google Shape;15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065138"/>
            <a:ext cx="4229924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950" y="1065120"/>
            <a:ext cx="4229924" cy="382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0900" y="4382300"/>
            <a:ext cx="250347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0600" y="4484125"/>
            <a:ext cx="250347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/>
        </p:nvSpPr>
        <p:spPr>
          <a:xfrm>
            <a:off x="5928675" y="4484000"/>
            <a:ext cx="74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Control</a:t>
            </a:r>
            <a:endParaRPr/>
          </a:p>
        </p:txBody>
      </p:sp>
      <p:sp>
        <p:nvSpPr>
          <p:cNvPr id="162" name="Google Shape;162;p24"/>
          <p:cNvSpPr txBox="1"/>
          <p:nvPr/>
        </p:nvSpPr>
        <p:spPr>
          <a:xfrm>
            <a:off x="1438275" y="4484000"/>
            <a:ext cx="74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Control</a:t>
            </a:r>
            <a:endParaRPr/>
          </a:p>
        </p:txBody>
      </p:sp>
      <p:sp>
        <p:nvSpPr>
          <p:cNvPr id="163" name="Google Shape;163;p24"/>
          <p:cNvSpPr txBox="1"/>
          <p:nvPr/>
        </p:nvSpPr>
        <p:spPr>
          <a:xfrm>
            <a:off x="3129350" y="44840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HD</a:t>
            </a:r>
            <a:endParaRPr/>
          </a:p>
        </p:txBody>
      </p:sp>
      <p:sp>
        <p:nvSpPr>
          <p:cNvPr id="164" name="Google Shape;164;p24"/>
          <p:cNvSpPr txBox="1"/>
          <p:nvPr/>
        </p:nvSpPr>
        <p:spPr>
          <a:xfrm>
            <a:off x="7583175" y="44840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HD</a:t>
            </a:r>
            <a:endParaRPr/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00" y="4382300"/>
            <a:ext cx="1095825" cy="67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3350" y="4382300"/>
            <a:ext cx="1095825" cy="67452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 txBox="1"/>
          <p:nvPr/>
        </p:nvSpPr>
        <p:spPr>
          <a:xfrm>
            <a:off x="-339400" y="233328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4"/>
          <p:cNvSpPr txBox="1"/>
          <p:nvPr/>
        </p:nvSpPr>
        <p:spPr>
          <a:xfrm>
            <a:off x="89200" y="44132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length, </a:t>
            </a:r>
            <a:r>
              <a:rPr b="1" lang="ru" sz="1200">
                <a:solidFill>
                  <a:schemeClr val="dk1"/>
                </a:solidFill>
              </a:rPr>
              <a:t>µm</a:t>
            </a:r>
            <a:endParaRPr/>
          </a:p>
        </p:txBody>
      </p:sp>
      <p:sp>
        <p:nvSpPr>
          <p:cNvPr id="169" name="Google Shape;169;p24"/>
          <p:cNvSpPr txBox="1"/>
          <p:nvPr/>
        </p:nvSpPr>
        <p:spPr>
          <a:xfrm>
            <a:off x="4643413" y="44840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length, µm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311700" y="80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Mitochondrial areas are not different in fibroblasts from healthy donors and HD patients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75" name="Google Shape;17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1400" y="1022175"/>
            <a:ext cx="3970900" cy="33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025" y="1022187"/>
            <a:ext cx="4204825" cy="35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3300" y="4090525"/>
            <a:ext cx="250347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0575" y="3955975"/>
            <a:ext cx="250347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 txBox="1"/>
          <p:nvPr/>
        </p:nvSpPr>
        <p:spPr>
          <a:xfrm>
            <a:off x="1672775" y="4192225"/>
            <a:ext cx="73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Control</a:t>
            </a:r>
            <a:endParaRPr/>
          </a:p>
        </p:txBody>
      </p:sp>
      <p:sp>
        <p:nvSpPr>
          <p:cNvPr id="181" name="Google Shape;181;p25"/>
          <p:cNvSpPr txBox="1"/>
          <p:nvPr/>
        </p:nvSpPr>
        <p:spPr>
          <a:xfrm>
            <a:off x="6206250" y="4090525"/>
            <a:ext cx="73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Control</a:t>
            </a:r>
            <a:endParaRPr/>
          </a:p>
        </p:txBody>
      </p:sp>
      <p:pic>
        <p:nvPicPr>
          <p:cNvPr id="182" name="Google Shape;18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4" y="4016925"/>
            <a:ext cx="1057449" cy="88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9125" y="3884925"/>
            <a:ext cx="1057449" cy="93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432425" y="4090513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area</a:t>
            </a:r>
            <a:r>
              <a:rPr b="1" lang="ru" sz="1200">
                <a:solidFill>
                  <a:schemeClr val="dk1"/>
                </a:solidFill>
              </a:rPr>
              <a:t>, µm^2</a:t>
            </a:r>
            <a:endParaRPr/>
          </a:p>
        </p:txBody>
      </p:sp>
      <p:sp>
        <p:nvSpPr>
          <p:cNvPr id="185" name="Google Shape;185;p25"/>
          <p:cNvSpPr txBox="1"/>
          <p:nvPr/>
        </p:nvSpPr>
        <p:spPr>
          <a:xfrm>
            <a:off x="7734275" y="40905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HD</a:t>
            </a:r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3103125" y="4272663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HD</a:t>
            </a:r>
            <a:endParaRPr/>
          </a:p>
        </p:txBody>
      </p:sp>
      <p:sp>
        <p:nvSpPr>
          <p:cNvPr id="187" name="Google Shape;187;p25"/>
          <p:cNvSpPr txBox="1"/>
          <p:nvPr/>
        </p:nvSpPr>
        <p:spPr>
          <a:xfrm>
            <a:off x="4988650" y="40576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area, µm^2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/>
          <p:nvPr>
            <p:ph type="title"/>
          </p:nvPr>
        </p:nvSpPr>
        <p:spPr>
          <a:xfrm>
            <a:off x="311700" y="-68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Analysis of mitochondrial dynamics in neurons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93" name="Google Shape;19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94" name="Google Shape;19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025" y="754775"/>
            <a:ext cx="4216576" cy="39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754775"/>
            <a:ext cx="4038224" cy="397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/>
          <p:nvPr/>
        </p:nvSpPr>
        <p:spPr>
          <a:xfrm>
            <a:off x="568975" y="46632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>
                <a:solidFill>
                  <a:schemeClr val="dk1"/>
                </a:solidFill>
              </a:rPr>
              <a:t>Axon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5295875" y="46632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>
                <a:solidFill>
                  <a:schemeClr val="dk1"/>
                </a:solidFill>
              </a:rPr>
              <a:t>Dendrites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 rotWithShape="1">
          <a:blip r:embed="rId3">
            <a:alphaModFix/>
          </a:blip>
          <a:srcRect b="93007" l="79725" r="1769" t="1623"/>
          <a:stretch/>
        </p:blipFill>
        <p:spPr>
          <a:xfrm>
            <a:off x="215450" y="4449575"/>
            <a:ext cx="780225" cy="2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 rotWithShape="1">
          <a:blip r:embed="rId3">
            <a:alphaModFix/>
          </a:blip>
          <a:srcRect b="93125" l="62478" r="19016" t="0"/>
          <a:stretch/>
        </p:blipFill>
        <p:spPr>
          <a:xfrm>
            <a:off x="3519075" y="792225"/>
            <a:ext cx="780225" cy="27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/>
          <p:nvPr>
            <p:ph type="title"/>
          </p:nvPr>
        </p:nvSpPr>
        <p:spPr>
          <a:xfrm>
            <a:off x="311700" y="80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TrackMate was chosen as an optimal tool for mitochondria tracking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05" name="Google Shape;20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70125"/>
            <a:ext cx="6070069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 txBox="1"/>
          <p:nvPr/>
        </p:nvSpPr>
        <p:spPr>
          <a:xfrm>
            <a:off x="6374750" y="1320025"/>
            <a:ext cx="2651400" cy="3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/>
              <a:t>Suitable for working with both 3D and 2D objects. 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/>
              <a:t>After setting the </a:t>
            </a:r>
            <a:r>
              <a:rPr lang="ru" sz="1900"/>
              <a:t>parameters of the detected objects</a:t>
            </a:r>
            <a:r>
              <a:rPr lang="ru" sz="1900"/>
              <a:t>, it automatically subtracts the background and builds tracks.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sz="1900"/>
          </a:p>
        </p:txBody>
      </p:sp>
      <p:sp>
        <p:nvSpPr>
          <p:cNvPr id="207" name="Google Shape;20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08" name="Google Shape;208;p27"/>
          <p:cNvSpPr txBox="1"/>
          <p:nvPr/>
        </p:nvSpPr>
        <p:spPr>
          <a:xfrm>
            <a:off x="5712475" y="46753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Ershov et al.,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/>
          <p:nvPr>
            <p:ph type="title"/>
          </p:nvPr>
        </p:nvSpPr>
        <p:spPr>
          <a:xfrm>
            <a:off x="243400" y="695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TrackMate is capable of not only evaluating tracks, but also detecting phenomena such as fission or merging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14" name="Google Shape;21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70125"/>
            <a:ext cx="3704825" cy="37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060363"/>
            <a:ext cx="3776175" cy="392435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7" name="Google Shape;217;p28"/>
          <p:cNvSpPr txBox="1"/>
          <p:nvPr/>
        </p:nvSpPr>
        <p:spPr>
          <a:xfrm>
            <a:off x="5764000" y="47433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ru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Ershov et al., 2022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Comparison of manual and automatic measurement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 b="14767" l="21314" r="14136" t="21056"/>
          <a:stretch/>
        </p:blipFill>
        <p:spPr>
          <a:xfrm>
            <a:off x="502975" y="949051"/>
            <a:ext cx="3163501" cy="29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/>
          <p:cNvPicPr preferRelativeResize="0"/>
          <p:nvPr/>
        </p:nvPicPr>
        <p:blipFill rotWithShape="1">
          <a:blip r:embed="rId4">
            <a:alphaModFix/>
          </a:blip>
          <a:srcRect b="0" l="0" r="2027" t="0"/>
          <a:stretch/>
        </p:blipFill>
        <p:spPr>
          <a:xfrm>
            <a:off x="152400" y="3873550"/>
            <a:ext cx="4419600" cy="10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5775" y="3982125"/>
            <a:ext cx="4267200" cy="7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24175" y="949050"/>
            <a:ext cx="3163501" cy="29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/>
        </p:nvSpPr>
        <p:spPr>
          <a:xfrm>
            <a:off x="584725" y="5179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MTrackJ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5805925" y="5179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TrackMate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30" name="Google Shape;230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36025" y="3536948"/>
            <a:ext cx="548700" cy="25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83600" y="3618598"/>
            <a:ext cx="548700" cy="25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Automatic calculation of mitochondrial migration tracks using TrackMate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37" name="Google Shape;237;p30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38" name="Google Shape;23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675" y="892150"/>
            <a:ext cx="4228275" cy="410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4025" y="887450"/>
            <a:ext cx="4228275" cy="410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/>
          <p:nvPr>
            <p:ph type="title"/>
          </p:nvPr>
        </p:nvSpPr>
        <p:spPr>
          <a:xfrm>
            <a:off x="2548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The mitochondrial migration speed in the axons increased in HD patients</a:t>
            </a:r>
            <a:endParaRPr/>
          </a:p>
        </p:txBody>
      </p:sp>
      <p:sp>
        <p:nvSpPr>
          <p:cNvPr id="245" name="Google Shape;24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46" name="Google Shape;24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0725" y="877500"/>
            <a:ext cx="4569441" cy="426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525" y="937675"/>
            <a:ext cx="3696126" cy="411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39020" y="937676"/>
            <a:ext cx="1889603" cy="125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5520" y="841876"/>
            <a:ext cx="1889603" cy="125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93875" y="1291200"/>
            <a:ext cx="942924" cy="65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1393600"/>
            <a:ext cx="942924" cy="65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87825" y="4597187"/>
            <a:ext cx="1682102" cy="43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2925" y="4488800"/>
            <a:ext cx="1682102" cy="4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475" y="4430875"/>
            <a:ext cx="858449" cy="6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56013" y="4532675"/>
            <a:ext cx="858449" cy="6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43640" y="1078625"/>
            <a:ext cx="942925" cy="78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0" y="1174425"/>
            <a:ext cx="942925" cy="78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57150" y="4597175"/>
            <a:ext cx="2742451" cy="43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6175" y="4488788"/>
            <a:ext cx="2742451" cy="43794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/>
          <p:nvPr/>
        </p:nvSpPr>
        <p:spPr>
          <a:xfrm>
            <a:off x="84475" y="1259250"/>
            <a:ext cx="1089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migration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speed,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µm/second</a:t>
            </a:r>
            <a:endParaRPr sz="1500"/>
          </a:p>
        </p:txBody>
      </p:sp>
      <p:sp>
        <p:nvSpPr>
          <p:cNvPr id="261" name="Google Shape;261;p31"/>
          <p:cNvSpPr txBox="1"/>
          <p:nvPr/>
        </p:nvSpPr>
        <p:spPr>
          <a:xfrm>
            <a:off x="4504438" y="1102138"/>
            <a:ext cx="1089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migration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speed,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µm/second</a:t>
            </a:r>
            <a:endParaRPr sz="1500"/>
          </a:p>
        </p:txBody>
      </p:sp>
      <p:sp>
        <p:nvSpPr>
          <p:cNvPr id="262" name="Google Shape;262;p31"/>
          <p:cNvSpPr txBox="1"/>
          <p:nvPr/>
        </p:nvSpPr>
        <p:spPr>
          <a:xfrm>
            <a:off x="5441850" y="4716263"/>
            <a:ext cx="78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Control</a:t>
            </a:r>
            <a:endParaRPr/>
          </a:p>
        </p:txBody>
      </p:sp>
      <p:sp>
        <p:nvSpPr>
          <p:cNvPr id="263" name="Google Shape;263;p31"/>
          <p:cNvSpPr txBox="1"/>
          <p:nvPr/>
        </p:nvSpPr>
        <p:spPr>
          <a:xfrm>
            <a:off x="1173775" y="4573575"/>
            <a:ext cx="73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Control</a:t>
            </a:r>
            <a:endParaRPr/>
          </a:p>
        </p:txBody>
      </p:sp>
      <p:sp>
        <p:nvSpPr>
          <p:cNvPr id="264" name="Google Shape;264;p31"/>
          <p:cNvSpPr txBox="1"/>
          <p:nvPr/>
        </p:nvSpPr>
        <p:spPr>
          <a:xfrm>
            <a:off x="2496600" y="4573575"/>
            <a:ext cx="50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HD</a:t>
            </a:r>
            <a:endParaRPr/>
          </a:p>
        </p:txBody>
      </p:sp>
      <p:sp>
        <p:nvSpPr>
          <p:cNvPr id="265" name="Google Shape;265;p31"/>
          <p:cNvSpPr txBox="1"/>
          <p:nvPr/>
        </p:nvSpPr>
        <p:spPr>
          <a:xfrm>
            <a:off x="7398500" y="46753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HD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idx="4294967295" type="title"/>
          </p:nvPr>
        </p:nvSpPr>
        <p:spPr>
          <a:xfrm>
            <a:off x="0" y="0"/>
            <a:ext cx="9144000" cy="873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>
                <a:solidFill>
                  <a:srgbClr val="000000"/>
                </a:solidFill>
              </a:rPr>
              <a:t>Huntington’s disease (HD)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 txBox="1"/>
          <p:nvPr>
            <p:ph idx="4294967295" type="subTitle"/>
          </p:nvPr>
        </p:nvSpPr>
        <p:spPr>
          <a:xfrm>
            <a:off x="166215" y="1846442"/>
            <a:ext cx="8810700" cy="29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chemeClr val="dk1"/>
                </a:solidFill>
              </a:rPr>
              <a:t>Neurodegenerative autosomal dominant disease</a:t>
            </a:r>
            <a:r>
              <a:rPr b="0" i="0" lang="r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19100" marR="0" rtl="0" algn="just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chemeClr val="dk1"/>
                </a:solidFill>
              </a:rPr>
              <a:t>Characterized by cognitive and behavioral impairment</a:t>
            </a:r>
            <a:r>
              <a:rPr b="0" i="0" lang="r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19100" marR="0" rtl="0" algn="just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ru" sz="2400">
                <a:solidFill>
                  <a:schemeClr val="dk1"/>
                </a:solidFill>
              </a:rPr>
              <a:t>Caused by expansion of CAG trinucleotide repeats in the HTT gene</a:t>
            </a:r>
            <a:endParaRPr b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ru" sz="2400">
                <a:solidFill>
                  <a:schemeClr val="dk1"/>
                </a:solidFill>
              </a:rPr>
              <a:t>The mutation leads to the formation of an abnormally long poly-Q N-terminal domain, followed by the accumulation of defective proteins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646300" y="4786500"/>
            <a:ext cx="4977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2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Application of artificial intelligence methods in image analysis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1" name="Google Shape;27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72" name="Google Shape;27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250" y="937675"/>
            <a:ext cx="4741551" cy="24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250" y="3429774"/>
            <a:ext cx="3640199" cy="17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82800" y="1014675"/>
            <a:ext cx="4038351" cy="3442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 txBox="1"/>
          <p:nvPr>
            <p:ph type="title"/>
          </p:nvPr>
        </p:nvSpPr>
        <p:spPr>
          <a:xfrm>
            <a:off x="266175" y="69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"/>
              <a:t>Application of OpenCV and other AI algorithms for image processing</a:t>
            </a:r>
            <a:endParaRPr/>
          </a:p>
        </p:txBody>
      </p:sp>
      <p:sp>
        <p:nvSpPr>
          <p:cNvPr id="280" name="Google Shape;28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81" name="Google Shape;28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00" y="1223325"/>
            <a:ext cx="3979077" cy="32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4575" y="1155042"/>
            <a:ext cx="4917025" cy="2720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"/>
          <p:cNvSpPr txBox="1"/>
          <p:nvPr>
            <p:ph type="title"/>
          </p:nvPr>
        </p:nvSpPr>
        <p:spPr>
          <a:xfrm>
            <a:off x="311700" y="46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OpenCV application for mitochondria tracking</a:t>
            </a:r>
            <a:endParaRPr/>
          </a:p>
        </p:txBody>
      </p:sp>
      <p:sp>
        <p:nvSpPr>
          <p:cNvPr id="288" name="Google Shape;28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89" name="Google Shape;28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3075" y="990100"/>
            <a:ext cx="3969225" cy="394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150" y="619450"/>
            <a:ext cx="4142449" cy="25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9875" y="2899700"/>
            <a:ext cx="4713200" cy="201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8150" y="3604125"/>
            <a:ext cx="1126899" cy="113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 txBox="1"/>
          <p:nvPr>
            <p:ph type="title"/>
          </p:nvPr>
        </p:nvSpPr>
        <p:spPr>
          <a:xfrm>
            <a:off x="311700" y="808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"/>
              <a:t>Hypothesis</a:t>
            </a:r>
            <a:endParaRPr/>
          </a:p>
        </p:txBody>
      </p:sp>
      <p:sp>
        <p:nvSpPr>
          <p:cNvPr id="298" name="Google Shape;29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99" name="Google Shape;299;p35"/>
          <p:cNvSpPr txBox="1"/>
          <p:nvPr/>
        </p:nvSpPr>
        <p:spPr>
          <a:xfrm>
            <a:off x="102400" y="744225"/>
            <a:ext cx="88668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ru" sz="2200">
                <a:solidFill>
                  <a:schemeClr val="dk1"/>
                </a:solidFill>
              </a:rPr>
              <a:t> Mutant huntingtin, by binding to structural components of the cytoskeleton, motor proteins and cytoskeletal regulatory proteins, affects the intracellular transport of mitochondria.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ru" sz="2200">
                <a:solidFill>
                  <a:schemeClr val="dk1"/>
                </a:solidFill>
              </a:rPr>
              <a:t>The increase in the rate of mitochondrial movement in HD patients may be due to a decrease in the integrity of the cytoskeletal organization under the influence of mutant huntingtin, which leads to an acceleration of the transport of mitochondria along microtubules at the cost of a decrease in the accuracy of delivery. This can also explain the formation of a pool of mitochondria with particularly high migration rates.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 txBox="1"/>
          <p:nvPr>
            <p:ph type="title"/>
          </p:nvPr>
        </p:nvSpPr>
        <p:spPr>
          <a:xfrm>
            <a:off x="-270850" y="0"/>
            <a:ext cx="952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"/>
              <a:t>Model 1 - interaction of mutant huntingtin with cytoskeleton motors</a:t>
            </a:r>
            <a:endParaRPr/>
          </a:p>
        </p:txBody>
      </p:sp>
      <p:sp>
        <p:nvSpPr>
          <p:cNvPr id="305" name="Google Shape;30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06" name="Google Shape;3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263" y="887775"/>
            <a:ext cx="6798474" cy="43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7"/>
          <p:cNvSpPr txBox="1"/>
          <p:nvPr>
            <p:ph type="title"/>
          </p:nvPr>
        </p:nvSpPr>
        <p:spPr>
          <a:xfrm>
            <a:off x="311700" y="-66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"/>
              <a:t>Model 2 - interaction of mutant huntingtin with cytoskeleton itself</a:t>
            </a:r>
            <a:endParaRPr/>
          </a:p>
        </p:txBody>
      </p:sp>
      <p:sp>
        <p:nvSpPr>
          <p:cNvPr id="312" name="Google Shape;31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13" name="Google Shape;31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050" y="811050"/>
            <a:ext cx="6793902" cy="433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"/>
          <p:cNvSpPr txBox="1"/>
          <p:nvPr>
            <p:ph type="title"/>
          </p:nvPr>
        </p:nvSpPr>
        <p:spPr>
          <a:xfrm>
            <a:off x="311700" y="92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Acknowledgements</a:t>
            </a:r>
            <a:endParaRPr/>
          </a:p>
        </p:txBody>
      </p:sp>
      <p:sp>
        <p:nvSpPr>
          <p:cNvPr id="319" name="Google Shape;31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20" name="Google Shape;320;p38"/>
          <p:cNvSpPr txBox="1"/>
          <p:nvPr/>
        </p:nvSpPr>
        <p:spPr>
          <a:xfrm>
            <a:off x="212550" y="664950"/>
            <a:ext cx="87189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Scientific supervisors: DSc I. B. Alieva, </a:t>
            </a:r>
            <a:r>
              <a:rPr lang="ru" sz="1800">
                <a:solidFill>
                  <a:schemeClr val="dk1"/>
                </a:solidFill>
              </a:rPr>
              <a:t>Aleksandra Churkina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A</a:t>
            </a:r>
            <a:r>
              <a:rPr lang="ru" sz="1800"/>
              <a:t>. N. Belozersky Research Institute: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DSc I. I. Kireev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S. V. Lavrushkina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A. S. Shakhov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U. M. Lopukhin Federal Research and Clinical Center of Physical-Chemical Medicine of Federal Medical Biological Agency: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Prof. DSc M. A. Lagarkova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L. D. Belikova</a:t>
            </a:r>
            <a:endParaRPr sz="1800"/>
          </a:p>
        </p:txBody>
      </p:sp>
      <p:sp>
        <p:nvSpPr>
          <p:cNvPr id="321" name="Google Shape;321;p38"/>
          <p:cNvSpPr txBox="1"/>
          <p:nvPr/>
        </p:nvSpPr>
        <p:spPr>
          <a:xfrm>
            <a:off x="61350" y="4386825"/>
            <a:ext cx="902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The work is supported by the MSU Development Program (PNR 5.13.)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4294967295" type="title"/>
          </p:nvPr>
        </p:nvSpPr>
        <p:spPr>
          <a:xfrm>
            <a:off x="7051248" y="3167775"/>
            <a:ext cx="1895100" cy="9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000000"/>
                </a:solidFill>
              </a:rPr>
              <a:t>Globular structure of huntingtin disrupted by CAG repeat expansion</a:t>
            </a:r>
            <a:endParaRPr sz="20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700" y="1461125"/>
            <a:ext cx="6050150" cy="343177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3624609" y="4683935"/>
            <a:ext cx="5014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spcFirstLastPara="1" rIns="82925" wrap="square" tIns="829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1" lang="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Warner et al.,  2017.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0" y="0"/>
            <a:ext cx="8639400" cy="25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500">
                <a:solidFill>
                  <a:schemeClr val="dk1"/>
                </a:solidFill>
              </a:rPr>
              <a:t>The mutation leads to the formation of an abnormally long poly-Q N-terminal domain, followed by the accumulation of defective proteins</a:t>
            </a:r>
            <a:endParaRPr sz="2500">
              <a:solidFill>
                <a:schemeClr val="dk1"/>
              </a:solidFill>
            </a:endParaRPr>
          </a:p>
          <a:p>
            <a:pPr indent="0" lvl="0" marL="457200" marR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The role of mitochondrial dysfunction in the neurodegeneration </a:t>
            </a:r>
            <a:r>
              <a:rPr lang="ru"/>
              <a:t>development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963" l="0" r="0" t="1"/>
          <a:stretch/>
        </p:blipFill>
        <p:spPr>
          <a:xfrm>
            <a:off x="132759" y="1058849"/>
            <a:ext cx="8839204" cy="343657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6381214" y="4675375"/>
            <a:ext cx="241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Trombetta-Lima et al., 2021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83718" y="4317928"/>
            <a:ext cx="8937300" cy="8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/>
              <a:t>Mitochondria might be the </a:t>
            </a:r>
            <a:r>
              <a:rPr lang="ru" sz="1600"/>
              <a:t>potential link between huntingtin mutation and neurodegeneration</a:t>
            </a:r>
            <a:endParaRPr sz="1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457800" y="518601"/>
            <a:ext cx="8228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ru" sz="2500"/>
              <a:t>Mutant huntingtin aggresomes affect the cytoskeleton both directly and through motor proteins</a:t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2500"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b="38885" l="0" r="0" t="0"/>
          <a:stretch/>
        </p:blipFill>
        <p:spPr>
          <a:xfrm>
            <a:off x="1360879" y="1056651"/>
            <a:ext cx="5754241" cy="209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b="28812" l="0" r="0" t="38857"/>
          <a:stretch/>
        </p:blipFill>
        <p:spPr>
          <a:xfrm>
            <a:off x="1283631" y="3147454"/>
            <a:ext cx="5603912" cy="181640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7115119" y="4345251"/>
            <a:ext cx="27213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spcFirstLastPara="1" rIns="82925" wrap="square" tIns="829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ru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Millecamps et al., 2013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7181609" y="2575401"/>
            <a:ext cx="27213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spcFirstLastPara="1" rIns="82925" wrap="square" tIns="829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ru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d'Ydewalle et al., 2012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idx="4294967295" type="body"/>
          </p:nvPr>
        </p:nvSpPr>
        <p:spPr>
          <a:xfrm>
            <a:off x="279449" y="709895"/>
            <a:ext cx="8585100" cy="31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ru" sz="2200">
                <a:solidFill>
                  <a:schemeClr val="dk1"/>
                </a:solidFill>
              </a:rPr>
              <a:t>M</a:t>
            </a:r>
            <a:r>
              <a:rPr lang="ru" sz="2200">
                <a:solidFill>
                  <a:schemeClr val="dk1"/>
                </a:solidFill>
              </a:rPr>
              <a:t>itochondrial morphology and movement pattern analysis in HD patients cells</a:t>
            </a:r>
            <a:endParaRPr sz="22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ru" sz="2100">
                <a:solidFill>
                  <a:schemeClr val="dk1"/>
                </a:solidFill>
              </a:rPr>
              <a:t>Optimization of model cell systems analysis methods based on biopsy material from HD patients (including its juvenile form of the disease) to study the morphology and mobility of mitochondria</a:t>
            </a:r>
            <a:endParaRPr sz="22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ru" sz="2100">
                <a:solidFill>
                  <a:srgbClr val="000000"/>
                </a:solidFill>
              </a:rPr>
              <a:t>Mitochondrial morphology investigation in HD patients cells</a:t>
            </a:r>
            <a:endParaRPr sz="2100">
              <a:solidFill>
                <a:srgbClr val="000000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</a:pPr>
            <a:r>
              <a:rPr lang="ru" sz="2100">
                <a:solidFill>
                  <a:srgbClr val="000000"/>
                </a:solidFill>
              </a:rPr>
              <a:t>Speed and direction of intracellular mitochondria migration differences characterization in HD patients cells</a:t>
            </a:r>
            <a:endParaRPr sz="2100">
              <a:solidFill>
                <a:srgbClr val="000000"/>
              </a:solidFill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SzPts val="22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8"/>
          <p:cNvSpPr txBox="1"/>
          <p:nvPr>
            <p:ph idx="4294967295" type="title"/>
          </p:nvPr>
        </p:nvSpPr>
        <p:spPr>
          <a:xfrm>
            <a:off x="0" y="-1"/>
            <a:ext cx="9144000" cy="762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" sz="2500">
                <a:solidFill>
                  <a:srgbClr val="000000"/>
                </a:solidFill>
              </a:rPr>
              <a:t>Aims of the research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8"/>
          <p:cNvSpPr/>
          <p:nvPr/>
        </p:nvSpPr>
        <p:spPr>
          <a:xfrm>
            <a:off x="280799" y="609105"/>
            <a:ext cx="8678473" cy="8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1625" spcFirstLastPara="1" rIns="81625" wrap="square" tIns="829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sz="2200"/>
          </a:p>
        </p:txBody>
      </p:sp>
      <p:sp>
        <p:nvSpPr>
          <p:cNvPr id="102" name="Google Shape;102;p18"/>
          <p:cNvSpPr txBox="1"/>
          <p:nvPr>
            <p:ph idx="12" type="sldNum"/>
          </p:nvPr>
        </p:nvSpPr>
        <p:spPr>
          <a:xfrm>
            <a:off x="8646299" y="4786500"/>
            <a:ext cx="4977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>
            <a:off x="1470787" y="84247"/>
            <a:ext cx="56595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1625" spcFirstLastPara="1" rIns="81625" wrap="square" tIns="82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" sz="2500">
                <a:solidFill>
                  <a:schemeClr val="dk1"/>
                </a:solidFill>
              </a:rPr>
              <a:t>Model systems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9"/>
          <p:cNvSpPr/>
          <p:nvPr/>
        </p:nvSpPr>
        <p:spPr>
          <a:xfrm>
            <a:off x="195278" y="636547"/>
            <a:ext cx="87531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1625" spcFirstLastPara="1" rIns="81625" wrap="square" tIns="829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700">
                <a:solidFill>
                  <a:schemeClr val="dk1"/>
                </a:solidFill>
              </a:rPr>
              <a:t>Primary fibroblasts</a:t>
            </a:r>
            <a:r>
              <a:rPr lang="ru" sz="1700">
                <a:solidFill>
                  <a:schemeClr val="dk1"/>
                </a:solidFill>
              </a:rPr>
              <a:t> obtained from skin biopsies of healthy donors and patients with HD with different numbers of CAG repeats in the huntingtin gene, and </a:t>
            </a:r>
            <a:r>
              <a:rPr b="1" lang="ru" sz="1700">
                <a:solidFill>
                  <a:schemeClr val="dk1"/>
                </a:solidFill>
              </a:rPr>
              <a:t>neurons</a:t>
            </a:r>
            <a:r>
              <a:rPr lang="ru" sz="1700">
                <a:solidFill>
                  <a:schemeClr val="dk1"/>
                </a:solidFill>
              </a:rPr>
              <a:t> obtained from iPSCs isolated by transdifferentiation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9" name="Google Shape;109;p19"/>
          <p:cNvGraphicFramePr/>
          <p:nvPr/>
        </p:nvGraphicFramePr>
        <p:xfrm>
          <a:off x="1139664" y="174666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{7461A206-F603-48CE-ACA6-853A2C8B39F8}</a:tableStyleId>
              </a:tblPr>
              <a:tblGrid>
                <a:gridCol w="1813325"/>
                <a:gridCol w="1781650"/>
                <a:gridCol w="1781650"/>
                <a:gridCol w="1781650"/>
              </a:tblGrid>
              <a:tr h="1318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ru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Donor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ru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CAG repeat count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ru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ru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Gender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HD42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♂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HD47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57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♀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1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HD76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76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ru" sz="16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♂</a:t>
                      </a:r>
                      <a:endParaRPr b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1475" marB="41475" marR="57475" marL="57475">
                    <a:lnL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2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0" name="Google Shape;110;p19"/>
          <p:cNvSpPr txBox="1"/>
          <p:nvPr>
            <p:ph idx="12" type="sldNum"/>
          </p:nvPr>
        </p:nvSpPr>
        <p:spPr>
          <a:xfrm>
            <a:off x="8646300" y="4786500"/>
            <a:ext cx="4977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idx="4294967295" type="title"/>
          </p:nvPr>
        </p:nvSpPr>
        <p:spPr>
          <a:xfrm>
            <a:off x="457172" y="114042"/>
            <a:ext cx="8227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" sz="2700">
                <a:solidFill>
                  <a:srgbClr val="000000"/>
                </a:solidFill>
              </a:rPr>
              <a:t>Materials and methods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0"/>
          <p:cNvSpPr txBox="1"/>
          <p:nvPr>
            <p:ph idx="4294967295" type="body"/>
          </p:nvPr>
        </p:nvSpPr>
        <p:spPr>
          <a:xfrm>
            <a:off x="457172" y="759524"/>
            <a:ext cx="8227800" cy="3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46"/>
              <a:buNone/>
            </a:pPr>
            <a:r>
              <a:t/>
            </a:r>
            <a:endParaRPr/>
          </a:p>
          <a:p>
            <a:pPr indent="-37962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78"/>
              <a:buChar char="●"/>
            </a:pPr>
            <a:r>
              <a:rPr lang="ru" sz="2200">
                <a:solidFill>
                  <a:schemeClr val="dk1"/>
                </a:solidFill>
              </a:rPr>
              <a:t>Visualization of mitochondria using voltage-sensitive fluorescent probes</a:t>
            </a:r>
            <a:endParaRPr sz="2200">
              <a:solidFill>
                <a:schemeClr val="dk1"/>
              </a:solidFill>
            </a:endParaRPr>
          </a:p>
          <a:p>
            <a:pPr indent="-379627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78"/>
              <a:buChar char="●"/>
            </a:pPr>
            <a:r>
              <a:rPr lang="ru" sz="2200">
                <a:solidFill>
                  <a:schemeClr val="dk1"/>
                </a:solidFill>
              </a:rPr>
              <a:t>Intravital observations using wide-field fluorescence microscopy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ru" sz="2200">
                <a:solidFill>
                  <a:srgbClr val="000000"/>
                </a:solidFill>
              </a:rPr>
              <a:t>Analysis of mitochondrial dynamics using ImageJ with standard and modified plugins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ru" sz="2200">
                <a:solidFill>
                  <a:srgbClr val="000000"/>
                </a:solidFill>
              </a:rPr>
              <a:t>Immunocytochemical staining to identify cytoskeletal components and mitochondria</a:t>
            </a:r>
            <a:endParaRPr sz="2200">
              <a:solidFill>
                <a:srgbClr val="000000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ru" sz="2200">
                <a:solidFill>
                  <a:schemeClr val="dk1"/>
                </a:solidFill>
              </a:rPr>
              <a:t>Super-resolution microscopy for analysis of morphology and colocalization of cytoskeletal components with mitochondria</a:t>
            </a:r>
            <a:endParaRPr sz="2200">
              <a:solidFill>
                <a:srgbClr val="000000"/>
              </a:solidFill>
            </a:endParaRPr>
          </a:p>
        </p:txBody>
      </p:sp>
      <p:sp>
        <p:nvSpPr>
          <p:cNvPr id="117" name="Google Shape;117;p20"/>
          <p:cNvSpPr txBox="1"/>
          <p:nvPr>
            <p:ph idx="12" type="sldNum"/>
          </p:nvPr>
        </p:nvSpPr>
        <p:spPr>
          <a:xfrm>
            <a:off x="8646300" y="4786500"/>
            <a:ext cx="4977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0" y="119929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2700"/>
              <a:t>Steps</a:t>
            </a:r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458100" y="840558"/>
            <a:ext cx="8227800" cy="3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92500" lnSpcReduction="20000"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lang="ru" sz="2200">
                <a:solidFill>
                  <a:schemeClr val="dk1"/>
                </a:solidFill>
              </a:rPr>
              <a:t>Selection of conditions for studying mitochondrial dynamics in cells of patients with HD and healthy donors.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lang="ru" sz="2200">
                <a:solidFill>
                  <a:schemeClr val="dk1"/>
                </a:solidFill>
              </a:rPr>
              <a:t>Selection and comparison of the effectiveness of automatic plugins for analyzing the dynamic properties of mitochondria.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lang="ru" sz="2200">
                <a:solidFill>
                  <a:schemeClr val="dk1"/>
                </a:solidFill>
              </a:rPr>
              <a:t>Fluorescent labeling of mitochondria and intravital monitoring of their dynamics in skin fibroblasts of a patient with juvenile HD and a healthy donor.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lang="ru" sz="2200">
                <a:solidFill>
                  <a:schemeClr val="dk1"/>
                </a:solidFill>
              </a:rPr>
              <a:t>Cell fixation at the end of intravital observations and immunofluorescence analysis to identify cytoskeletal components associated with mitochondria.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lang="ru" sz="2200"/>
              <a:t>Comparison of results and statistical analysis of observed differences.</a:t>
            </a:r>
            <a:endParaRPr sz="2200"/>
          </a:p>
        </p:txBody>
      </p:sp>
      <p:sp>
        <p:nvSpPr>
          <p:cNvPr id="124" name="Google Shape;12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