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1" r:id="rId4"/>
    <p:sldId id="270" r:id="rId5"/>
    <p:sldId id="272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1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1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1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7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5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5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8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5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6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7E26-C079-4C6C-8311-67CCD769ADB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F587-AD18-4DA7-ABFB-8235FEDF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862" y="1214437"/>
            <a:ext cx="10107915" cy="2387600"/>
          </a:xfrm>
        </p:spPr>
        <p:txBody>
          <a:bodyPr>
            <a:normAutofit/>
          </a:bodyPr>
          <a:lstStyle/>
          <a:p>
            <a:r>
              <a:rPr lang="en-US" sz="5000" dirty="0"/>
              <a:t>Novel structure-based transglutaminase 2 inhibitors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032" y="3602037"/>
            <a:ext cx="10107914" cy="226243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Presenter:</a:t>
            </a:r>
          </a:p>
          <a:p>
            <a:pPr algn="r"/>
            <a:r>
              <a:rPr lang="en-US" dirty="0"/>
              <a:t>Sergey Ivashchenko</a:t>
            </a:r>
          </a:p>
          <a:p>
            <a:pPr algn="r"/>
            <a:r>
              <a:rPr lang="en-US" dirty="0"/>
              <a:t>Authors:</a:t>
            </a:r>
          </a:p>
          <a:p>
            <a:pPr algn="r"/>
            <a:r>
              <a:rPr lang="en-US" dirty="0"/>
              <a:t>S. Ivashchenko, A. Alexandrova, D. </a:t>
            </a:r>
            <a:r>
              <a:rPr lang="en-US" dirty="0" err="1"/>
              <a:t>Shulga</a:t>
            </a:r>
            <a:r>
              <a:rPr lang="en-US" dirty="0"/>
              <a:t>, V. Ivashchenko, E. </a:t>
            </a:r>
            <a:r>
              <a:rPr lang="en-US" dirty="0" err="1"/>
              <a:t>Zinovev</a:t>
            </a:r>
            <a:r>
              <a:rPr lang="en-US" dirty="0"/>
              <a:t>, A. </a:t>
            </a:r>
            <a:r>
              <a:rPr lang="en-US" dirty="0" err="1"/>
              <a:t>Vlasov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8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docking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963029"/>
            <a:ext cx="5400040" cy="3197337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1963029"/>
            <a:ext cx="5361263" cy="3892175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5228228"/>
            <a:ext cx="4734961" cy="9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promising compounds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2086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Exceptional binding affinity (scaffold 4)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r>
              <a:rPr lang="en-US" dirty="0"/>
              <a:t>Outstanding ligand efficiency (scaffold 9)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21" y="1207836"/>
            <a:ext cx="4496391" cy="25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89" y="4067991"/>
            <a:ext cx="3467517" cy="25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1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2475"/>
            <a:ext cx="10515600" cy="4741199"/>
          </a:xfrm>
        </p:spPr>
        <p:txBody>
          <a:bodyPr>
            <a:normAutofit/>
          </a:bodyPr>
          <a:lstStyle/>
          <a:p>
            <a:r>
              <a:rPr lang="en-US" dirty="0"/>
              <a:t>Scaffolds </a:t>
            </a:r>
            <a:r>
              <a:rPr lang="ru-RU" dirty="0"/>
              <a:t>4, 5 </a:t>
            </a:r>
            <a:r>
              <a:rPr lang="en-US" dirty="0"/>
              <a:t>and</a:t>
            </a:r>
            <a:r>
              <a:rPr lang="ru-RU" dirty="0"/>
              <a:t> 12 </a:t>
            </a:r>
            <a:r>
              <a:rPr lang="en-US" dirty="0"/>
              <a:t>are more favorable for binding with </a:t>
            </a:r>
            <a:r>
              <a:rPr lang="en-US" dirty="0" err="1"/>
              <a:t>tTG</a:t>
            </a:r>
            <a:endParaRPr lang="ru-RU" dirty="0"/>
          </a:p>
          <a:p>
            <a:endParaRPr lang="ru-RU" dirty="0"/>
          </a:p>
          <a:p>
            <a:r>
              <a:rPr lang="en-US" dirty="0"/>
              <a:t>Scaffolds</a:t>
            </a:r>
            <a:r>
              <a:rPr lang="ru-RU" dirty="0"/>
              <a:t> 7, 8 </a:t>
            </a:r>
            <a:r>
              <a:rPr lang="en-US" dirty="0"/>
              <a:t>and</a:t>
            </a:r>
            <a:r>
              <a:rPr lang="ru-RU" dirty="0"/>
              <a:t> 10 </a:t>
            </a:r>
            <a:r>
              <a:rPr lang="en-US" dirty="0"/>
              <a:t>exhibit the highest binding efficiency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scaffolds contain the sulfonic fragment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54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EB56-3687-CC3C-9055-5B9048C5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19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Thanks for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6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protein of interest – transglutaminase 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6338844"/>
            <a:ext cx="10636170" cy="405114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dirty="0" err="1"/>
              <a:t>Katt</a:t>
            </a:r>
            <a:r>
              <a:rPr lang="en-US" dirty="0"/>
              <a:t>, W. P., </a:t>
            </a:r>
            <a:r>
              <a:rPr lang="en-US" dirty="0" err="1"/>
              <a:t>Aplin</a:t>
            </a:r>
            <a:r>
              <a:rPr lang="en-US" dirty="0"/>
              <a:t>, C., &amp; </a:t>
            </a:r>
            <a:r>
              <a:rPr lang="en-US" dirty="0" err="1"/>
              <a:t>Cerione</a:t>
            </a:r>
            <a:r>
              <a:rPr lang="en-US" dirty="0"/>
              <a:t>, R. A. (2022). Exploring the Role of Transglutaminase in Patients with Glioblastoma: Current Perspectives. </a:t>
            </a:r>
            <a:r>
              <a:rPr lang="en-US" i="1" dirty="0" err="1"/>
              <a:t>OncoTargets</a:t>
            </a:r>
            <a:r>
              <a:rPr lang="en-US" i="1" dirty="0"/>
              <a:t> and therapy</a:t>
            </a:r>
            <a:r>
              <a:rPr lang="en-US" dirty="0"/>
              <a:t>, </a:t>
            </a:r>
            <a:r>
              <a:rPr lang="en-US" i="1" dirty="0"/>
              <a:t>15</a:t>
            </a:r>
            <a:r>
              <a:rPr lang="en-US" dirty="0"/>
              <a:t>, 277–290. https://doi.org/10.2147/OTT.S329262.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909509" y="1368037"/>
            <a:ext cx="9014212" cy="4469576"/>
            <a:chOff x="1909509" y="1368037"/>
            <a:chExt cx="9014212" cy="4469576"/>
          </a:xfrm>
        </p:grpSpPr>
        <p:pic>
          <p:nvPicPr>
            <p:cNvPr id="1026" name="Picture 2" descr="https://www.ncbi.nlm.nih.gov/pmc/articles/instance/8943831/bin/OTT-15-277-g00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8" t="730" b="54725"/>
            <a:stretch/>
          </p:blipFill>
          <p:spPr bwMode="auto">
            <a:xfrm>
              <a:off x="2558005" y="1368037"/>
              <a:ext cx="6645911" cy="38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909509" y="5129726"/>
              <a:ext cx="4507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glow rad="381000">
                      <a:schemeClr val="bg1"/>
                    </a:glow>
                  </a:effectLst>
                  <a:latin typeface="Candara" panose="020E0502030303020204" pitchFamily="34" charset="0"/>
                </a:rPr>
                <a:t>Closed conformation</a:t>
              </a:r>
            </a:p>
            <a:p>
              <a:r>
                <a:rPr lang="en-US" sz="2000" dirty="0">
                  <a:effectLst>
                    <a:glow rad="381000">
                      <a:schemeClr val="bg1"/>
                    </a:glow>
                  </a:effectLst>
                  <a:latin typeface="Candara" panose="020E0502030303020204" pitchFamily="34" charset="0"/>
                </a:rPr>
                <a:t>Intracellular state </a:t>
              </a:r>
              <a:endParaRPr lang="ru-RU" sz="2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16615" y="5129727"/>
              <a:ext cx="4507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glow rad="381000">
                      <a:schemeClr val="bg1"/>
                    </a:glow>
                  </a:effectLst>
                  <a:latin typeface="Candara" panose="020E0502030303020204" pitchFamily="34" charset="0"/>
                </a:rPr>
                <a:t>Open conformation</a:t>
              </a:r>
            </a:p>
            <a:p>
              <a:r>
                <a:rPr lang="en-US" sz="2000" dirty="0">
                  <a:effectLst>
                    <a:glow rad="381000">
                      <a:schemeClr val="bg1"/>
                    </a:glow>
                  </a:effectLst>
                  <a:latin typeface="Candara" panose="020E0502030303020204" pitchFamily="34" charset="0"/>
                </a:rPr>
                <a:t>Extracellular state </a:t>
              </a:r>
              <a:endParaRPr lang="ru-RU" sz="2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46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5569" cy="1325563"/>
          </a:xfrm>
        </p:spPr>
        <p:txBody>
          <a:bodyPr/>
          <a:lstStyle/>
          <a:p>
            <a:r>
              <a:rPr lang="en-US" dirty="0"/>
              <a:t>Open form </a:t>
            </a:r>
            <a:r>
              <a:rPr lang="en-US" dirty="0" err="1"/>
              <a:t>tTG</a:t>
            </a:r>
            <a:r>
              <a:rPr lang="en-US" dirty="0"/>
              <a:t> active site is not fully resolved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8" y="2321167"/>
            <a:ext cx="2801389" cy="2801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6" y="2321167"/>
            <a:ext cx="2795772" cy="2795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37" y="2321167"/>
            <a:ext cx="2813120" cy="2810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296" y="2321167"/>
            <a:ext cx="2797936" cy="27957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3260" y="5063163"/>
            <a:ext cx="1706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PDB:3s3s</a:t>
            </a:r>
            <a:endParaRPr lang="ru-RU" sz="3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013" y="5047991"/>
            <a:ext cx="1879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PDB:3s3p</a:t>
            </a:r>
            <a:endParaRPr lang="ru-RU" sz="3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0618" y="5061403"/>
            <a:ext cx="1710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PDB:3s3j</a:t>
            </a:r>
            <a:endParaRPr lang="ru-RU" sz="3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3980" y="5047991"/>
            <a:ext cx="1724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PDB:2q3z</a:t>
            </a:r>
            <a:endParaRPr lang="ru-RU" sz="3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1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AlphaFold-based full structure prediction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49" y="1477080"/>
            <a:ext cx="2532500" cy="2532500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43" y="1477080"/>
            <a:ext cx="2532500" cy="2532500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73" y="4121288"/>
            <a:ext cx="2532500" cy="2532500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37" y="1477080"/>
            <a:ext cx="2532056" cy="2532056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89" y="4121288"/>
            <a:ext cx="2532500" cy="2532500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16" y="4592440"/>
            <a:ext cx="2627866" cy="15901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384099" y="4708615"/>
            <a:ext cx="1021000" cy="112795"/>
          </a:xfrm>
          <a:prstGeom prst="rect">
            <a:avLst/>
          </a:prstGeom>
          <a:solidFill>
            <a:srgbClr val="5DEA36"/>
          </a:solidFill>
        </p:spPr>
        <p:txBody>
          <a:bodyPr wrap="square" rtlCol="0">
            <a:spAutoFit/>
          </a:bodyPr>
          <a:lstStyle/>
          <a:p>
            <a:endParaRPr lang="ru-RU" sz="2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384099" y="5013415"/>
            <a:ext cx="1021000" cy="118875"/>
          </a:xfrm>
          <a:prstGeom prst="rect">
            <a:avLst/>
          </a:prstGeom>
          <a:solidFill>
            <a:srgbClr val="29DEF7"/>
          </a:solidFill>
        </p:spPr>
        <p:txBody>
          <a:bodyPr wrap="square" rtlCol="0">
            <a:spAutoFit/>
          </a:bodyPr>
          <a:lstStyle/>
          <a:p>
            <a:endParaRPr lang="ru-RU" sz="2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384100" y="5323266"/>
            <a:ext cx="1020999" cy="115364"/>
          </a:xfrm>
          <a:prstGeom prst="rect">
            <a:avLst/>
          </a:prstGeom>
          <a:solidFill>
            <a:srgbClr val="EE32CF"/>
          </a:solidFill>
        </p:spPr>
        <p:txBody>
          <a:bodyPr wrap="square" rtlCol="0">
            <a:spAutoFit/>
          </a:bodyPr>
          <a:lstStyle/>
          <a:p>
            <a:endParaRPr lang="ru-RU" sz="2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384098" y="5626688"/>
            <a:ext cx="1021001" cy="1112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sz="2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384097" y="5925246"/>
            <a:ext cx="1021002" cy="124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000" dirty="0"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1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structural features of </a:t>
            </a:r>
            <a:r>
              <a:rPr lang="en-US" dirty="0" err="1"/>
              <a:t>tTG</a:t>
            </a:r>
            <a:r>
              <a:rPr lang="en-US" dirty="0"/>
              <a:t> active site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00" y="1639888"/>
            <a:ext cx="2660166" cy="2128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75" y="1639888"/>
            <a:ext cx="2649247" cy="2119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31" y="1640507"/>
            <a:ext cx="2659392" cy="2127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b="7323"/>
          <a:stretch/>
        </p:blipFill>
        <p:spPr>
          <a:xfrm>
            <a:off x="1489400" y="4404681"/>
            <a:ext cx="2481766" cy="2121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" b="11048"/>
          <a:stretch/>
        </p:blipFill>
        <p:spPr>
          <a:xfrm>
            <a:off x="4838730" y="4404681"/>
            <a:ext cx="2514538" cy="2119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11963"/>
          <a:stretch/>
        </p:blipFill>
        <p:spPr>
          <a:xfrm>
            <a:off x="8204058" y="4404681"/>
            <a:ext cx="2514538" cy="2088986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2730283" y="3828981"/>
            <a:ext cx="0" cy="494420"/>
          </a:xfrm>
          <a:prstGeom prst="straightConnector1">
            <a:avLst/>
          </a:prstGeom>
          <a:ln w="19050">
            <a:headEnd w="med" len="lg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095998" y="3820246"/>
            <a:ext cx="1" cy="503155"/>
          </a:xfrm>
          <a:prstGeom prst="straightConnector1">
            <a:avLst/>
          </a:prstGeom>
          <a:ln w="19050">
            <a:headEnd w="med" len="lg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461327" y="3828981"/>
            <a:ext cx="1" cy="492083"/>
          </a:xfrm>
          <a:prstGeom prst="straightConnector1">
            <a:avLst/>
          </a:prstGeom>
          <a:ln w="19050">
            <a:headEnd w="med" len="lg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cross-docking of ligands from PDB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7" y="1692846"/>
            <a:ext cx="3351984" cy="2234656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64" y="1690687"/>
            <a:ext cx="3355422" cy="2236949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82" y="4155150"/>
            <a:ext cx="3381664" cy="2254442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65" y="4155150"/>
            <a:ext cx="3381664" cy="2254442"/>
          </a:xfrm>
          <a:prstGeom prst="rect">
            <a:avLst/>
          </a:prstGeom>
          <a:solidFill>
            <a:schemeClr val="bg1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817880" y="1366362"/>
            <a:ext cx="160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2q3z</a:t>
            </a:r>
            <a:endParaRPr lang="ru-RU" sz="3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562" y="1364204"/>
            <a:ext cx="160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3s3j</a:t>
            </a:r>
            <a:endParaRPr lang="ru-RU" sz="3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880" y="3838091"/>
            <a:ext cx="160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3s3p</a:t>
            </a:r>
            <a:endParaRPr lang="ru-RU" sz="3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9864" y="3838091"/>
            <a:ext cx="160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3s3s</a:t>
            </a:r>
            <a:endParaRPr lang="ru-RU" sz="3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8965331" y="2049544"/>
            <a:ext cx="1021000" cy="1127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sz="2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8965331" y="2804043"/>
            <a:ext cx="1021000" cy="1188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sz="2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0564" y="1905886"/>
            <a:ext cx="170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Experiment</a:t>
            </a:r>
            <a:endParaRPr lang="ru-RU" sz="20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19558" y="2586481"/>
            <a:ext cx="170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381000">
                    <a:schemeClr val="bg1"/>
                  </a:glow>
                </a:effectLst>
                <a:latin typeface="Candara" panose="020E0502030303020204" pitchFamily="34" charset="0"/>
              </a:rPr>
              <a:t>Docking</a:t>
            </a:r>
            <a:endParaRPr lang="ru-RU" sz="2400" dirty="0">
              <a:effectLst>
                <a:glow rad="381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8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dynamics simulations</a:t>
            </a:r>
            <a:endParaRPr lang="ru-RU" dirty="0"/>
          </a:p>
        </p:txBody>
      </p:sp>
      <p:pic>
        <p:nvPicPr>
          <p:cNvPr id="6" name="Рисунок 5" descr="C:\Users\Sergey\AppData\Local\Microsoft\Windows\INetCache\Content.MSO\7FB25402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4839"/>
            <a:ext cx="5415282" cy="4244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Рисунок 6" descr="C:\Users\Sergey\AppData\Local\Microsoft\Windows\INetCache\Content.MSO\F1739360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40" y="2044839"/>
            <a:ext cx="5415284" cy="4244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3105613" y="5841501"/>
            <a:ext cx="140484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ndara" panose="020E0502030303020204" pitchFamily="34" charset="0"/>
              </a:rPr>
              <a:t>Time, ns</a:t>
            </a:r>
            <a:endParaRPr lang="ru-RU" sz="15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8776651" y="5841500"/>
            <a:ext cx="140484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ndara" panose="020E0502030303020204" pitchFamily="34" charset="0"/>
              </a:rPr>
              <a:t>Time, ns</a:t>
            </a:r>
            <a:endParaRPr lang="ru-RU" sz="15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2911862" y="2446254"/>
            <a:ext cx="387502" cy="2550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andara" panose="020E0502030303020204" pitchFamily="34" charset="0"/>
              </a:rPr>
              <a:t>apo</a:t>
            </a:r>
            <a:endParaRPr lang="ru-RU" sz="1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3390561" y="2446254"/>
            <a:ext cx="4357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ndara" panose="020E0502030303020204" pitchFamily="34" charset="0"/>
              </a:rPr>
              <a:t>2q3z</a:t>
            </a:r>
            <a:endParaRPr lang="ru-RU" sz="1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3945788" y="2440897"/>
            <a:ext cx="4357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ndara" panose="020E0502030303020204" pitchFamily="34" charset="0"/>
              </a:rPr>
              <a:t>3s3s</a:t>
            </a:r>
            <a:endParaRPr lang="ru-RU" sz="1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8726022" y="2472222"/>
            <a:ext cx="4357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ndara" panose="020E0502030303020204" pitchFamily="34" charset="0"/>
              </a:rPr>
              <a:t>2q3z</a:t>
            </a:r>
            <a:endParaRPr lang="ru-RU" sz="1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9352764" y="2450649"/>
            <a:ext cx="4357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ndara" panose="020E0502030303020204" pitchFamily="34" charset="0"/>
              </a:rPr>
              <a:t>3s3s</a:t>
            </a:r>
            <a:endParaRPr lang="ru-RU" sz="10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 rot="16200000">
            <a:off x="330733" y="3823847"/>
            <a:ext cx="1404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ndara" panose="020E0502030303020204" pitchFamily="34" charset="0"/>
              </a:rPr>
              <a:t>RMSD, </a:t>
            </a:r>
            <a:r>
              <a:rPr lang="en-US" dirty="0"/>
              <a:t>Å</a:t>
            </a:r>
            <a:endParaRPr lang="ru-RU" sz="15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 rot="16200000">
            <a:off x="5947055" y="3823847"/>
            <a:ext cx="1404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ndara" panose="020E0502030303020204" pitchFamily="34" charset="0"/>
              </a:rPr>
              <a:t>RMSD, </a:t>
            </a:r>
            <a:r>
              <a:rPr lang="en-US" dirty="0"/>
              <a:t>Å</a:t>
            </a:r>
            <a:endParaRPr lang="ru-RU" sz="15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960088" y="2226000"/>
            <a:ext cx="140484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ndara" panose="020E0502030303020204" pitchFamily="34" charset="0"/>
              </a:rPr>
              <a:t>Protein RMSD</a:t>
            </a:r>
            <a:endParaRPr lang="ru-RU" sz="150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A86B9-1C32-C87A-1932-0DE49D7CD8B5}"/>
              </a:ext>
            </a:extLst>
          </p:cNvPr>
          <p:cNvSpPr txBox="1"/>
          <p:nvPr/>
        </p:nvSpPr>
        <p:spPr>
          <a:xfrm>
            <a:off x="6663348" y="2225999"/>
            <a:ext cx="166379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ndara" panose="020E0502030303020204" pitchFamily="34" charset="0"/>
              </a:rPr>
              <a:t>Ligand RMSD</a:t>
            </a:r>
            <a:endParaRPr lang="ru-RU" sz="1500" dirty="0"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0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8808" cy="1325563"/>
          </a:xfrm>
        </p:spPr>
        <p:txBody>
          <a:bodyPr/>
          <a:lstStyle/>
          <a:p>
            <a:r>
              <a:rPr lang="en-US" dirty="0" err="1"/>
              <a:t>ChEMBL</a:t>
            </a:r>
            <a:r>
              <a:rPr lang="en-US" dirty="0"/>
              <a:t> database ligand clustering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838200" y="1825625"/>
            <a:ext cx="11181080" cy="1912998"/>
          </a:xfrm>
        </p:spPr>
        <p:txBody>
          <a:bodyPr/>
          <a:lstStyle/>
          <a:p>
            <a:r>
              <a:rPr lang="en-US" dirty="0"/>
              <a:t>169 compounds from </a:t>
            </a:r>
            <a:r>
              <a:rPr lang="en-US" dirty="0" err="1"/>
              <a:t>ChEMBL</a:t>
            </a:r>
            <a:r>
              <a:rPr lang="en-US" dirty="0"/>
              <a:t> with target protein </a:t>
            </a:r>
            <a:r>
              <a:rPr lang="en-US" dirty="0" err="1"/>
              <a:t>tTG</a:t>
            </a:r>
            <a:r>
              <a:rPr lang="en-US" dirty="0"/>
              <a:t> and</a:t>
            </a:r>
            <a:r>
              <a:rPr lang="ru-RU" dirty="0"/>
              <a:t> </a:t>
            </a:r>
            <a:r>
              <a:rPr lang="en-US" dirty="0"/>
              <a:t>IC50 &lt; 500 </a:t>
            </a:r>
            <a:r>
              <a:rPr lang="en-US" dirty="0" err="1"/>
              <a:t>nM</a:t>
            </a:r>
            <a:r>
              <a:rPr lang="en-US" dirty="0"/>
              <a:t> were obtained</a:t>
            </a:r>
          </a:p>
          <a:p>
            <a:r>
              <a:rPr lang="en-US" dirty="0"/>
              <a:t>6 of the most frequent molecular scaffolds</a:t>
            </a:r>
            <a:r>
              <a:rPr lang="ru-RU" dirty="0"/>
              <a:t>: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8" y="3738623"/>
            <a:ext cx="11594490" cy="19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compounds in </a:t>
            </a:r>
            <a:r>
              <a:rPr lang="en-US" dirty="0" err="1"/>
              <a:t>ChemRar</a:t>
            </a:r>
            <a:r>
              <a:rPr lang="en-US" dirty="0"/>
              <a:t> database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3" y="2506849"/>
            <a:ext cx="11594490" cy="3864830"/>
          </a:xfrm>
          <a:prstGeom prst="rect">
            <a:avLst/>
          </a:prstGeom>
        </p:spPr>
      </p:pic>
      <p:sp>
        <p:nvSpPr>
          <p:cNvPr id="18" name="Объект 25"/>
          <p:cNvSpPr>
            <a:spLocks noGrp="1"/>
          </p:cNvSpPr>
          <p:nvPr>
            <p:ph idx="1"/>
          </p:nvPr>
        </p:nvSpPr>
        <p:spPr>
          <a:xfrm>
            <a:off x="838200" y="1552764"/>
            <a:ext cx="11463338" cy="1912998"/>
          </a:xfrm>
        </p:spPr>
        <p:txBody>
          <a:bodyPr>
            <a:normAutofit/>
          </a:bodyPr>
          <a:lstStyle/>
          <a:p>
            <a:r>
              <a:rPr lang="en-US" dirty="0"/>
              <a:t>2066 chemical compounds potentially targeting </a:t>
            </a:r>
            <a:r>
              <a:rPr lang="en-US" dirty="0" err="1"/>
              <a:t>tTG</a:t>
            </a:r>
            <a:r>
              <a:rPr lang="en-US" dirty="0"/>
              <a:t> were obtained</a:t>
            </a:r>
          </a:p>
          <a:p>
            <a:r>
              <a:rPr lang="en-US" dirty="0"/>
              <a:t>12 of the most frequent molecular scaffolds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77968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272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Тема Office</vt:lpstr>
      <vt:lpstr>Novel structure-based transglutaminase 2 inhibitors</vt:lpstr>
      <vt:lpstr>The protein of interest – transglutaminase 2</vt:lpstr>
      <vt:lpstr>Open form tTG active site is not fully resolved</vt:lpstr>
      <vt:lpstr>AlphaFold-based full structure prediction</vt:lpstr>
      <vt:lpstr>New structural features of tTG active site</vt:lpstr>
      <vt:lpstr>Molecular cross-docking of ligands from PDB</vt:lpstr>
      <vt:lpstr>Molecular dynamics simulations</vt:lpstr>
      <vt:lpstr>ChEMBL database ligand clustering</vt:lpstr>
      <vt:lpstr>Search for compounds in ChemRar database</vt:lpstr>
      <vt:lpstr>Molecular docking</vt:lpstr>
      <vt:lpstr>Most promising compounds</vt:lpstr>
      <vt:lpstr>Results</vt:lpstr>
      <vt:lpstr>Thanks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ингибиторов тканевой трансглутаминазы TG2 человека методами структурной биологии</dc:title>
  <dc:creator>Sergey Ivashchenko</dc:creator>
  <cp:lastModifiedBy>Sergey Ivashchenko</cp:lastModifiedBy>
  <cp:revision>36</cp:revision>
  <dcterms:created xsi:type="dcterms:W3CDTF">2024-04-23T06:01:34Z</dcterms:created>
  <dcterms:modified xsi:type="dcterms:W3CDTF">2024-10-30T12:36:05Z</dcterms:modified>
</cp:coreProperties>
</file>