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2" r:id="rId3"/>
    <p:sldId id="357" r:id="rId4"/>
    <p:sldId id="343" r:id="rId5"/>
    <p:sldId id="350" r:id="rId6"/>
    <p:sldId id="296" r:id="rId7"/>
    <p:sldId id="344" r:id="rId8"/>
    <p:sldId id="348" r:id="rId9"/>
    <p:sldId id="352" r:id="rId10"/>
    <p:sldId id="359" r:id="rId11"/>
    <p:sldId id="363" r:id="rId12"/>
    <p:sldId id="323" r:id="rId13"/>
    <p:sldId id="302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C03BD"/>
    <a:srgbClr val="080808"/>
    <a:srgbClr val="0A0A0A"/>
    <a:srgbClr val="040404"/>
    <a:srgbClr val="1CF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8" autoAdjust="0"/>
    <p:restoredTop sz="95657" autoAdjust="0"/>
  </p:normalViewPr>
  <p:slideViewPr>
    <p:cSldViewPr snapToGrid="0">
      <p:cViewPr varScale="1">
        <p:scale>
          <a:sx n="90" d="100"/>
          <a:sy n="90" d="100"/>
        </p:scale>
        <p:origin x="77" y="10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LINK%20I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wnloads\gamma_X-rays_mFISH%20(6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Лист1!$E$7</c:f>
              <c:strCache>
                <c:ptCount val="1"/>
                <c:pt idx="0">
                  <c:v>CellRad 130kV Al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Лист1!$D$8:$D$12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Лист1!$E$8:$E$12</c:f>
              <c:numCache>
                <c:formatCode>General</c:formatCode>
                <c:ptCount val="5"/>
                <c:pt idx="0">
                  <c:v>1.2</c:v>
                </c:pt>
                <c:pt idx="1">
                  <c:v>47.6</c:v>
                </c:pt>
                <c:pt idx="2">
                  <c:v>127.5</c:v>
                </c:pt>
                <c:pt idx="3">
                  <c:v>252.5</c:v>
                </c:pt>
                <c:pt idx="4">
                  <c:v>376.6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E62-4A71-861F-89DFC44D312A}"/>
            </c:ext>
          </c:extLst>
        </c:ser>
        <c:ser>
          <c:idx val="1"/>
          <c:order val="1"/>
          <c:tx>
            <c:strRef>
              <c:f>Лист1!$F$7</c:f>
              <c:strCache>
                <c:ptCount val="1"/>
                <c:pt idx="0">
                  <c:v>CellRad 130 kV Cu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Лист1!$D$8:$D$12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Лист1!$F$8:$F$12</c:f>
              <c:numCache>
                <c:formatCode>General</c:formatCode>
                <c:ptCount val="5"/>
                <c:pt idx="0">
                  <c:v>1.2</c:v>
                </c:pt>
                <c:pt idx="1">
                  <c:v>40</c:v>
                </c:pt>
                <c:pt idx="2">
                  <c:v>104.5</c:v>
                </c:pt>
                <c:pt idx="3">
                  <c:v>220.7</c:v>
                </c:pt>
                <c:pt idx="4">
                  <c:v>362.8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5E62-4A71-861F-89DFC44D312A}"/>
            </c:ext>
          </c:extLst>
        </c:ser>
        <c:ser>
          <c:idx val="2"/>
          <c:order val="2"/>
          <c:tx>
            <c:strRef>
              <c:f>Лист1!$G$7</c:f>
              <c:strCache>
                <c:ptCount val="1"/>
                <c:pt idx="0">
                  <c:v>SARRP 130 kV Al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Лист1!$D$8:$D$12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Лист1!$G$8:$G$12</c:f>
              <c:numCache>
                <c:formatCode>General</c:formatCode>
                <c:ptCount val="5"/>
                <c:pt idx="0">
                  <c:v>1.2</c:v>
                </c:pt>
                <c:pt idx="1">
                  <c:v>51.9</c:v>
                </c:pt>
                <c:pt idx="2">
                  <c:v>135.80000000000001</c:v>
                </c:pt>
                <c:pt idx="3">
                  <c:v>256.5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5E62-4A71-861F-89DFC44D312A}"/>
            </c:ext>
          </c:extLst>
        </c:ser>
        <c:ser>
          <c:idx val="3"/>
          <c:order val="3"/>
          <c:tx>
            <c:strRef>
              <c:f>Лист1!$H$7</c:f>
              <c:strCache>
                <c:ptCount val="1"/>
                <c:pt idx="0">
                  <c:v>SARRP 220 kV Cu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Лист1!$D$8:$D$13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Лист1!$H$8:$H$12</c:f>
              <c:numCache>
                <c:formatCode>General</c:formatCode>
                <c:ptCount val="5"/>
                <c:pt idx="0">
                  <c:v>1.2</c:v>
                </c:pt>
                <c:pt idx="1">
                  <c:v>43.1</c:v>
                </c:pt>
                <c:pt idx="2">
                  <c:v>129</c:v>
                </c:pt>
                <c:pt idx="3">
                  <c:v>248.5</c:v>
                </c:pt>
                <c:pt idx="4">
                  <c:v>366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5E62-4A71-861F-89DFC44D312A}"/>
            </c:ext>
          </c:extLst>
        </c:ser>
        <c:ser>
          <c:idx val="5"/>
          <c:order val="4"/>
          <c:tx>
            <c:strRef>
              <c:f>Лист1!$J$7</c:f>
              <c:strCache>
                <c:ptCount val="1"/>
                <c:pt idx="0">
                  <c:v>Rocus y-rays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Лист1!$D$8:$D$12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Лист1!$J$8:$J$12</c:f>
              <c:numCache>
                <c:formatCode>General</c:formatCode>
                <c:ptCount val="5"/>
                <c:pt idx="0">
                  <c:v>1.2</c:v>
                </c:pt>
                <c:pt idx="1">
                  <c:v>21.5</c:v>
                </c:pt>
                <c:pt idx="2">
                  <c:v>82.3</c:v>
                </c:pt>
                <c:pt idx="3">
                  <c:v>168.9</c:v>
                </c:pt>
                <c:pt idx="4">
                  <c:v>264.7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5E62-4A71-861F-89DFC44D312A}"/>
            </c:ext>
          </c:extLst>
        </c:ser>
        <c:ser>
          <c:idx val="4"/>
          <c:order val="5"/>
          <c:tx>
            <c:strRef>
              <c:f>Лист1!$I$7</c:f>
              <c:strCache>
                <c:ptCount val="1"/>
                <c:pt idx="0">
                  <c:v>Seifert 250 kV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Лист1!$D$8:$D$12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Лист1!$I$8:$I$12</c:f>
              <c:numCache>
                <c:formatCode>General</c:formatCode>
                <c:ptCount val="5"/>
                <c:pt idx="0">
                  <c:v>1.53</c:v>
                </c:pt>
                <c:pt idx="1">
                  <c:v>39.1</c:v>
                </c:pt>
                <c:pt idx="2">
                  <c:v>131.5</c:v>
                </c:pt>
                <c:pt idx="3">
                  <c:v>223.5</c:v>
                </c:pt>
                <c:pt idx="4">
                  <c:v>369.4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E62-4A71-861F-89DFC44D3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84192"/>
        <c:axId val="43584752"/>
      </c:scatterChart>
      <c:valAx>
        <c:axId val="4358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002060"/>
                    </a:solidFill>
                  </a:rPr>
                  <a:t>Dose, Gy</a:t>
                </a:r>
              </a:p>
            </c:rich>
          </c:tx>
          <c:layout>
            <c:manualLayout>
              <c:xMode val="edge"/>
              <c:yMode val="edge"/>
              <c:x val="0.39678040244969381"/>
              <c:y val="0.91707828690088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84752"/>
        <c:crosses val="autoZero"/>
        <c:crossBetween val="midCat"/>
      </c:valAx>
      <c:valAx>
        <c:axId val="43584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solidFill>
                      <a:srgbClr val="002060"/>
                    </a:solidFill>
                    <a:effectLst/>
                  </a:rPr>
                  <a:t>Aberratons/100 cells </a:t>
                </a:r>
                <a:endParaRPr lang="ru-RU" b="1">
                  <a:solidFill>
                    <a:srgbClr val="00206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84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9126589487001999"/>
          <c:y val="0.12643371385805691"/>
          <c:w val="0.30709031027708061"/>
          <c:h val="0.590354699638448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'LINK X-ray'!$W$247</c:f>
              <c:strCache>
                <c:ptCount val="1"/>
                <c:pt idx="0">
                  <c:v>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'LINK X-ray'!$X$246:$AC$246</c:f>
              <c:strCache>
                <c:ptCount val="6"/>
                <c:pt idx="0">
                  <c:v>130kV Al</c:v>
                </c:pt>
                <c:pt idx="1">
                  <c:v>130 kV Cu</c:v>
                </c:pt>
                <c:pt idx="2">
                  <c:v>130 kV Al</c:v>
                </c:pt>
                <c:pt idx="3">
                  <c:v>220 kV Cu</c:v>
                </c:pt>
                <c:pt idx="4">
                  <c:v>250 kV</c:v>
                </c:pt>
                <c:pt idx="5">
                  <c:v>y-rays</c:v>
                </c:pt>
              </c:strCache>
            </c:strRef>
          </c:cat>
          <c:val>
            <c:numRef>
              <c:f>'LINK X-ray'!$X$247:$AC$247</c:f>
              <c:numCache>
                <c:formatCode>General</c:formatCode>
                <c:ptCount val="6"/>
                <c:pt idx="0">
                  <c:v>29.2</c:v>
                </c:pt>
                <c:pt idx="1">
                  <c:v>29.3</c:v>
                </c:pt>
                <c:pt idx="2" formatCode="0.0">
                  <c:v>34</c:v>
                </c:pt>
                <c:pt idx="3" formatCode="0.0">
                  <c:v>39.10891089108911</c:v>
                </c:pt>
                <c:pt idx="4">
                  <c:v>42.2</c:v>
                </c:pt>
                <c:pt idx="5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7A-414C-88B7-FDAA4071AA60}"/>
            </c:ext>
          </c:extLst>
        </c:ser>
        <c:ser>
          <c:idx val="1"/>
          <c:order val="1"/>
          <c:tx>
            <c:strRef>
              <c:f>'LINK X-ray'!$W$248</c:f>
              <c:strCache>
                <c:ptCount val="1"/>
                <c:pt idx="0">
                  <c:v>trans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'LINK X-ray'!$X$246:$AC$246</c:f>
              <c:strCache>
                <c:ptCount val="6"/>
                <c:pt idx="0">
                  <c:v>130kV Al</c:v>
                </c:pt>
                <c:pt idx="1">
                  <c:v>130 kV Cu</c:v>
                </c:pt>
                <c:pt idx="2">
                  <c:v>130 kV Al</c:v>
                </c:pt>
                <c:pt idx="3">
                  <c:v>220 kV Cu</c:v>
                </c:pt>
                <c:pt idx="4">
                  <c:v>250 kV</c:v>
                </c:pt>
                <c:pt idx="5">
                  <c:v>y-rays</c:v>
                </c:pt>
              </c:strCache>
            </c:strRef>
          </c:cat>
          <c:val>
            <c:numRef>
              <c:f>'LINK X-ray'!$X$248:$AC$248</c:f>
              <c:numCache>
                <c:formatCode>General</c:formatCode>
                <c:ptCount val="6"/>
                <c:pt idx="0">
                  <c:v>82.5</c:v>
                </c:pt>
                <c:pt idx="1">
                  <c:v>61.2</c:v>
                </c:pt>
                <c:pt idx="2" formatCode="0.0">
                  <c:v>62.5</c:v>
                </c:pt>
                <c:pt idx="3" formatCode="0.0">
                  <c:v>80.693069306930695</c:v>
                </c:pt>
                <c:pt idx="4">
                  <c:v>64.7</c:v>
                </c:pt>
                <c:pt idx="5">
                  <c:v>59.5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7A-414C-88B7-FDAA4071AA60}"/>
            </c:ext>
          </c:extLst>
        </c:ser>
        <c:ser>
          <c:idx val="2"/>
          <c:order val="2"/>
          <c:tx>
            <c:strRef>
              <c:f>'LINK X-ray'!$W$249</c:f>
              <c:strCache>
                <c:ptCount val="1"/>
                <c:pt idx="0">
                  <c:v>dic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'LINK X-ray'!$X$246:$AC$246</c:f>
              <c:strCache>
                <c:ptCount val="6"/>
                <c:pt idx="0">
                  <c:v>130kV Al</c:v>
                </c:pt>
                <c:pt idx="1">
                  <c:v>130 kV Cu</c:v>
                </c:pt>
                <c:pt idx="2">
                  <c:v>130 kV Al</c:v>
                </c:pt>
                <c:pt idx="3">
                  <c:v>220 kV Cu</c:v>
                </c:pt>
                <c:pt idx="4">
                  <c:v>250 kV</c:v>
                </c:pt>
                <c:pt idx="5">
                  <c:v>y-rays</c:v>
                </c:pt>
              </c:strCache>
            </c:strRef>
          </c:cat>
          <c:val>
            <c:numRef>
              <c:f>'LINK X-ray'!$X$249:$AC$249</c:f>
              <c:numCache>
                <c:formatCode>General</c:formatCode>
                <c:ptCount val="6"/>
                <c:pt idx="0">
                  <c:v>72.5</c:v>
                </c:pt>
                <c:pt idx="1">
                  <c:v>66.5</c:v>
                </c:pt>
                <c:pt idx="2" formatCode="0.0">
                  <c:v>74</c:v>
                </c:pt>
                <c:pt idx="3" formatCode="0.0">
                  <c:v>59.900990099009896</c:v>
                </c:pt>
                <c:pt idx="4">
                  <c:v>64.7</c:v>
                </c:pt>
                <c:pt idx="5">
                  <c:v>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7A-414C-88B7-FDAA4071AA60}"/>
            </c:ext>
          </c:extLst>
        </c:ser>
        <c:ser>
          <c:idx val="3"/>
          <c:order val="3"/>
          <c:tx>
            <c:strRef>
              <c:f>'LINK X-ray'!$W$250</c:f>
              <c:strCache>
                <c:ptCount val="1"/>
                <c:pt idx="0">
                  <c:v>Rc+</c:v>
                </c:pt>
              </c:strCache>
            </c:strRef>
          </c:tx>
          <c:invertIfNegative val="0"/>
          <c:cat>
            <c:strRef>
              <c:f>'LINK X-ray'!$X$246:$AC$246</c:f>
              <c:strCache>
                <c:ptCount val="6"/>
                <c:pt idx="0">
                  <c:v>130kV Al</c:v>
                </c:pt>
                <c:pt idx="1">
                  <c:v>130 kV Cu</c:v>
                </c:pt>
                <c:pt idx="2">
                  <c:v>130 kV Al</c:v>
                </c:pt>
                <c:pt idx="3">
                  <c:v>220 kV Cu</c:v>
                </c:pt>
                <c:pt idx="4">
                  <c:v>250 kV</c:v>
                </c:pt>
                <c:pt idx="5">
                  <c:v>y-rays</c:v>
                </c:pt>
              </c:strCache>
            </c:strRef>
          </c:cat>
          <c:val>
            <c:numRef>
              <c:f>'LINK X-ray'!$X$250:$AC$250</c:f>
              <c:numCache>
                <c:formatCode>General</c:formatCode>
                <c:ptCount val="6"/>
                <c:pt idx="0">
                  <c:v>5.8</c:v>
                </c:pt>
                <c:pt idx="1">
                  <c:v>8.3000000000000007</c:v>
                </c:pt>
                <c:pt idx="2" formatCode="0.0">
                  <c:v>6.5</c:v>
                </c:pt>
                <c:pt idx="3" formatCode="0.0">
                  <c:v>9.9</c:v>
                </c:pt>
                <c:pt idx="4">
                  <c:v>6.9</c:v>
                </c:pt>
                <c:pt idx="5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7A-414C-88B7-FDAA4071AA60}"/>
            </c:ext>
          </c:extLst>
        </c:ser>
        <c:ser>
          <c:idx val="4"/>
          <c:order val="4"/>
          <c:tx>
            <c:strRef>
              <c:f>'LINK X-ray'!$W$251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'LINK X-ray'!$X$246:$AC$246</c:f>
              <c:strCache>
                <c:ptCount val="6"/>
                <c:pt idx="0">
                  <c:v>130kV Al</c:v>
                </c:pt>
                <c:pt idx="1">
                  <c:v>130 kV Cu</c:v>
                </c:pt>
                <c:pt idx="2">
                  <c:v>130 kV Al</c:v>
                </c:pt>
                <c:pt idx="3">
                  <c:v>220 kV Cu</c:v>
                </c:pt>
                <c:pt idx="4">
                  <c:v>250 kV</c:v>
                </c:pt>
                <c:pt idx="5">
                  <c:v>y-rays</c:v>
                </c:pt>
              </c:strCache>
            </c:strRef>
          </c:cat>
          <c:val>
            <c:numRef>
              <c:f>'LINK X-ray'!$X$251:$AC$251</c:f>
              <c:numCache>
                <c:formatCode>General</c:formatCode>
                <c:ptCount val="6"/>
                <c:pt idx="0">
                  <c:v>9.1</c:v>
                </c:pt>
                <c:pt idx="1">
                  <c:v>9.5</c:v>
                </c:pt>
                <c:pt idx="2" formatCode="0.0">
                  <c:v>7</c:v>
                </c:pt>
                <c:pt idx="3" formatCode="0.0">
                  <c:v>8.5</c:v>
                </c:pt>
                <c:pt idx="4">
                  <c:v>0</c:v>
                </c:pt>
                <c:pt idx="5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7A-414C-88B7-FDAA4071AA60}"/>
            </c:ext>
          </c:extLst>
        </c:ser>
        <c:ser>
          <c:idx val="5"/>
          <c:order val="5"/>
          <c:tx>
            <c:strRef>
              <c:f>'LINK X-ray'!$W$252</c:f>
              <c:strCache>
                <c:ptCount val="1"/>
                <c:pt idx="0">
                  <c:v>complex</c:v>
                </c:pt>
              </c:strCache>
            </c:strRef>
          </c:tx>
          <c:invertIfNegative val="0"/>
          <c:cat>
            <c:strRef>
              <c:f>'LINK X-ray'!$X$246:$AC$246</c:f>
              <c:strCache>
                <c:ptCount val="6"/>
                <c:pt idx="0">
                  <c:v>130kV Al</c:v>
                </c:pt>
                <c:pt idx="1">
                  <c:v>130 kV Cu</c:v>
                </c:pt>
                <c:pt idx="2">
                  <c:v>130 kV Al</c:v>
                </c:pt>
                <c:pt idx="3">
                  <c:v>220 kV Cu</c:v>
                </c:pt>
                <c:pt idx="4">
                  <c:v>250 kV</c:v>
                </c:pt>
                <c:pt idx="5">
                  <c:v>y-rays</c:v>
                </c:pt>
              </c:strCache>
            </c:strRef>
          </c:cat>
          <c:val>
            <c:numRef>
              <c:f>'LINK X-ray'!$X$252:$AC$252</c:f>
              <c:numCache>
                <c:formatCode>General</c:formatCode>
                <c:ptCount val="6"/>
                <c:pt idx="0">
                  <c:v>56.7</c:v>
                </c:pt>
                <c:pt idx="1">
                  <c:v>45.9</c:v>
                </c:pt>
                <c:pt idx="2" formatCode="0.0">
                  <c:v>42</c:v>
                </c:pt>
                <c:pt idx="3" formatCode="0.0">
                  <c:v>50.495049504950494</c:v>
                </c:pt>
                <c:pt idx="4">
                  <c:v>45.1</c:v>
                </c:pt>
                <c:pt idx="5">
                  <c:v>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07A-414C-88B7-FDAA4071A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972112"/>
        <c:axId val="179972672"/>
      </c:barChart>
      <c:catAx>
        <c:axId val="17997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972672"/>
        <c:crosses val="autoZero"/>
        <c:auto val="1"/>
        <c:lblAlgn val="ctr"/>
        <c:lblOffset val="100"/>
        <c:noMultiLvlLbl val="0"/>
      </c:catAx>
      <c:valAx>
        <c:axId val="17997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Aberrations/100 cells</a:t>
                </a:r>
              </a:p>
            </c:rich>
          </c:tx>
          <c:layout>
            <c:manualLayout>
              <c:xMode val="edge"/>
              <c:yMode val="edge"/>
              <c:x val="1.2557548122441049E-2"/>
              <c:y val="0.2066401803742678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97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962C209-4B15-49D2-AFCF-E9C534F742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874"/>
          </a:xfrm>
          <a:prstGeom prst="rect">
            <a:avLst/>
          </a:prstGeom>
        </p:spPr>
        <p:txBody>
          <a:bodyPr vert="horz" lIns="88252" tIns="44127" rIns="88252" bIns="4412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DF076C-B25E-4707-8253-91960577A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296" y="0"/>
            <a:ext cx="2945862" cy="497874"/>
          </a:xfrm>
          <a:prstGeom prst="rect">
            <a:avLst/>
          </a:prstGeom>
        </p:spPr>
        <p:txBody>
          <a:bodyPr vert="horz" lIns="88252" tIns="44127" rIns="88252" bIns="44127" rtlCol="0"/>
          <a:lstStyle>
            <a:lvl1pPr algn="r">
              <a:defRPr sz="1200"/>
            </a:lvl1pPr>
          </a:lstStyle>
          <a:p>
            <a:fld id="{13B7D2A9-FCDE-48AB-9DAD-1B5D31DFF3E9}" type="datetimeFigureOut">
              <a:rPr lang="en-AU" smtClean="0"/>
              <a:pPr/>
              <a:t>30/10/2024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F0DFFC-07A9-4350-AFED-556E3BCBEC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765"/>
            <a:ext cx="2945862" cy="497873"/>
          </a:xfrm>
          <a:prstGeom prst="rect">
            <a:avLst/>
          </a:prstGeom>
        </p:spPr>
        <p:txBody>
          <a:bodyPr vert="horz" lIns="88252" tIns="44127" rIns="88252" bIns="4412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ACAD89-825F-4BBD-8FE8-E0E90A3FA8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296" y="9428765"/>
            <a:ext cx="2945862" cy="497873"/>
          </a:xfrm>
          <a:prstGeom prst="rect">
            <a:avLst/>
          </a:prstGeom>
        </p:spPr>
        <p:txBody>
          <a:bodyPr vert="horz" lIns="88252" tIns="44127" rIns="88252" bIns="44127" rtlCol="0" anchor="b"/>
          <a:lstStyle>
            <a:lvl1pPr algn="r">
              <a:defRPr sz="1200"/>
            </a:lvl1pPr>
          </a:lstStyle>
          <a:p>
            <a:fld id="{07124DDD-7BC6-47A7-B812-A10E4345E0C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45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5533" tIns="47768" rIns="95533" bIns="47768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5533" tIns="47768" rIns="95533" bIns="47768" rtlCol="0"/>
          <a:lstStyle>
            <a:lvl1pPr algn="r">
              <a:defRPr sz="1300"/>
            </a:lvl1pPr>
          </a:lstStyle>
          <a:p>
            <a:fld id="{7A42F5B7-D402-49F1-9CCF-F1378C7658A2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3" tIns="47768" rIns="95533" bIns="47768" rtlCol="0" anchor="ctr"/>
          <a:lstStyle/>
          <a:p>
            <a:endParaRPr lang="en-A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33" tIns="47768" rIns="95533" bIns="4776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A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5533" tIns="47768" rIns="95533" bIns="47768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5533" tIns="47768" rIns="95533" bIns="47768" rtlCol="0" anchor="b"/>
          <a:lstStyle>
            <a:lvl1pPr algn="r">
              <a:defRPr sz="1300"/>
            </a:lvl1pPr>
          </a:lstStyle>
          <a:p>
            <a:fld id="{0CCD1BEC-646D-44FC-B362-7C7D5BE06F4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542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5509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Структурные перестройки хромосом – хромосомные аберрации (ХА) – являются наиболее чувствительным маркером радиационного воздействия. Анализ ХА в метафазных клетках лимфоцитов периферической крови является основным методом биодозиметрии человека. Он позволяет определить дозу излучения, полученную индивидом при радиационных авариях, лучевой терапии и профессиональном облучении.</a:t>
            </a:r>
          </a:p>
          <a:p>
            <a:r>
              <a:rPr lang="ru-RU" dirty="0"/>
              <a:t>           Для проведения биодозиметрии необходимо иметь точные калибровочные кривые, полученные после воздействия референсного фотонного излучения (как правило это γ- или рентгеновское излучение с энергией 250 кВ). В последнее десятилетие в исследовательских учреждениях по всему миру радионуклидные источники γ-излучения заменены рентгеновскими установками с более низкой энергией, например 130 кВ, которые дают рентгеновский спектр с существенной составляющей мягкого излучения (20-30 кВ). Учитывая многочисленные данные о том, что низкоэнергетические фотоны обладают более высокой биологической эффективностью, мы поставили перед собой цель сравнить действие рентгеновского излучения 130 и 220-250 кВ путем подсчета ХА после облучения и построения кривых «доза — эффект».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7894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4605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384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Error</a:t>
            </a:r>
            <a:r>
              <a:rPr lang="ru-RU" dirty="0"/>
              <a:t> </a:t>
            </a:r>
            <a:r>
              <a:rPr lang="en-AU" dirty="0"/>
              <a:t>bars were calculated according to </a:t>
            </a:r>
            <a:r>
              <a:rPr lang="en-AU" dirty="0" err="1"/>
              <a:t>Pauisson’s</a:t>
            </a:r>
            <a:r>
              <a:rPr lang="en-AU" dirty="0"/>
              <a:t> statistics – standard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330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944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9351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reference X-ray radiation - spectrum range is about 180-250 kV.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LRB we used Co60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-ray unit ROKUS-M    but last year it was closed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Insead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bought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CellRad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SARRP</a:t>
            </a: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X-ray unit 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CellRad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a maximum voltage of 130 kV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harden the beam spectrum additional Cu filter was made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graph shows X-ray spectra of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CellRad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beams with built-in Aluminum filter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with a custom-made  Copper filter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for comparison the spectrum of 250 kV Seifert X-ray machine at GSI Germany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 our goal</a:t>
            </a:r>
            <a:r>
              <a:rPr lang="en-US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means of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cytogenetics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methods investigate the biological efficiency of 130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X-rays of different quality (added filtrations) and their possible use as a reference radiation in radiobiological research.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69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910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398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994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4BD9C9-9650-4D57-88D0-79EC6E6914C6}" type="slidenum">
              <a:rPr lang="de-DE" altLang="ru-RU" smtClean="0">
                <a:latin typeface="Times New Roman" panose="02020603050405020304" pitchFamily="18" charset="0"/>
              </a:rPr>
              <a:pPr/>
              <a:t>8</a:t>
            </a:fld>
            <a:endParaRPr lang="de-DE" altLang="ru-RU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5874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442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019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22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647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1524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9E0A2-0831-43EA-86C6-09EADB76B945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420411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014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827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325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74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216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841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713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55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7026-62EA-4A5E-A97F-6C8A0453406D}" type="datetimeFigureOut">
              <a:rPr lang="en-AU" smtClean="0"/>
              <a:pPr/>
              <a:t>30/10/2024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1763-D309-4C28-8722-BBBD81C57E0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39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6.jpeg"/><Relationship Id="rId7" Type="http://schemas.openxmlformats.org/officeDocument/2006/relationships/image" Target="../media/image21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5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jpeg"/><Relationship Id="rId24" Type="http://schemas.openxmlformats.org/officeDocument/2006/relationships/image" Target="../media/image37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23" Type="http://schemas.openxmlformats.org/officeDocument/2006/relationships/image" Target="../media/image22.pn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7704" y="5285224"/>
            <a:ext cx="6157012" cy="9571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28th International Scientific Conference of Young Scientists and Specialists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  <a:r>
              <a:rPr lang="en-AU" sz="1400" b="1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October-November, 2024</a:t>
            </a:r>
            <a:endParaRPr lang="en-AU" sz="1400" b="1" i="1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9445" y="1344707"/>
            <a:ext cx="10205545" cy="2468258"/>
          </a:xfrm>
        </p:spPr>
        <p:txBody>
          <a:bodyPr>
            <a:normAutofit fontScale="92500"/>
          </a:bodyPr>
          <a:lstStyle/>
          <a:p>
            <a:endParaRPr lang="en-US" sz="4000" b="1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Biological efficiency of different quality X-rays estimated by </a:t>
            </a:r>
            <a:r>
              <a:rPr lang="en-US" sz="4000" b="1" dirty="0" err="1" smtClean="0">
                <a:solidFill>
                  <a:srgbClr val="002060"/>
                </a:solidFill>
              </a:rPr>
              <a:t>mFISH</a:t>
            </a:r>
            <a:r>
              <a:rPr lang="en-US" sz="4000" b="1" dirty="0" smtClean="0">
                <a:solidFill>
                  <a:srgbClr val="002060"/>
                </a:solidFill>
              </a:rPr>
              <a:t> analysis </a:t>
            </a:r>
            <a:r>
              <a:rPr lang="en-US" sz="4000" b="1" dirty="0">
                <a:solidFill>
                  <a:srgbClr val="002060"/>
                </a:solidFill>
              </a:rPr>
              <a:t>of chromosome aberrations induced </a:t>
            </a:r>
            <a:r>
              <a:rPr lang="en-US" sz="4000" b="1" i="1" dirty="0">
                <a:solidFill>
                  <a:srgbClr val="002060"/>
                </a:solidFill>
              </a:rPr>
              <a:t>in vitro</a:t>
            </a:r>
            <a:r>
              <a:rPr lang="en-US" sz="4000" b="1" dirty="0">
                <a:solidFill>
                  <a:srgbClr val="002060"/>
                </a:solidFill>
              </a:rPr>
              <a:t> in human lymphocytes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13" y="10510"/>
            <a:ext cx="12412716" cy="73152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80483" y="3923230"/>
            <a:ext cx="11171455" cy="957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u="sng" dirty="0">
                <a:solidFill>
                  <a:srgbClr val="002060"/>
                </a:solidFill>
                <a:cs typeface="Times New Roman" pitchFamily="18" charset="0"/>
              </a:rPr>
              <a:t>E</a:t>
            </a:r>
            <a:r>
              <a:rPr lang="ru-RU" sz="2400" u="sng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en-US" sz="2400" u="sng" dirty="0">
                <a:solidFill>
                  <a:srgbClr val="002060"/>
                </a:solidFill>
                <a:cs typeface="Times New Roman" pitchFamily="18" charset="0"/>
              </a:rPr>
              <a:t>A</a:t>
            </a:r>
            <a:r>
              <a:rPr lang="ru-RU" sz="2400" u="sng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400" u="sng" dirty="0" err="1">
                <a:solidFill>
                  <a:srgbClr val="002060"/>
                </a:solidFill>
                <a:cs typeface="Times New Roman" pitchFamily="18" charset="0"/>
              </a:rPr>
              <a:t>Shipilova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, E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A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Nasonova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, L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A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Melnikova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, I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S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Gordeev,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P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N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cs typeface="Times New Roman" pitchFamily="18" charset="0"/>
              </a:rPr>
              <a:t>Lobachevsky</a:t>
            </a: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4E773B-5E8E-4F1E-88A9-EAC6D056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-32981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Results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–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mFISH analysis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424A900-0C5B-4051-8944-D0720F800851}"/>
              </a:ext>
            </a:extLst>
          </p:cNvPr>
          <p:cNvSpPr/>
          <p:nvPr/>
        </p:nvSpPr>
        <p:spPr>
          <a:xfrm>
            <a:off x="62368" y="995744"/>
            <a:ext cx="36362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Statistical analysis</a:t>
            </a:r>
          </a:p>
          <a:p>
            <a:r>
              <a:rPr lang="en-US" sz="2800" b="1" i="1" dirty="0">
                <a:solidFill>
                  <a:srgbClr val="002060"/>
                </a:solidFill>
              </a:rPr>
              <a:t>GraphPad Prism</a:t>
            </a:r>
            <a:r>
              <a:rPr lang="ru-RU" sz="2800" b="1" i="1" dirty="0">
                <a:solidFill>
                  <a:srgbClr val="002060"/>
                </a:solidFill>
              </a:rPr>
              <a:t> 8.0.1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54FF74E-AC25-4F11-9E60-0CE4D1B2B3F9}"/>
              </a:ext>
            </a:extLst>
          </p:cNvPr>
          <p:cNvSpPr/>
          <p:nvPr/>
        </p:nvSpPr>
        <p:spPr>
          <a:xfrm>
            <a:off x="62368" y="2823645"/>
            <a:ext cx="33436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Nonlinear Regression</a:t>
            </a:r>
          </a:p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ABFC1DC-303E-4557-AF71-904463B2992A}"/>
              </a:ext>
            </a:extLst>
          </p:cNvPr>
          <p:cNvSpPr/>
          <p:nvPr/>
        </p:nvSpPr>
        <p:spPr>
          <a:xfrm>
            <a:off x="62368" y="3362254"/>
            <a:ext cx="3160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Linear-Quadratic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9525466-5B27-4A3A-B9EB-B3E4032BB709}"/>
              </a:ext>
            </a:extLst>
          </p:cNvPr>
          <p:cNvSpPr/>
          <p:nvPr/>
        </p:nvSpPr>
        <p:spPr>
          <a:xfrm>
            <a:off x="64713" y="2202803"/>
            <a:ext cx="245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Analysis</a:t>
            </a:r>
            <a:endParaRPr lang="ru-RU" sz="2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FB8F36-A068-4146-8AD3-F01776AA6042}"/>
              </a:ext>
            </a:extLst>
          </p:cNvPr>
          <p:cNvSpPr/>
          <p:nvPr/>
        </p:nvSpPr>
        <p:spPr>
          <a:xfrm>
            <a:off x="3605550" y="5020879"/>
            <a:ext cx="4347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9BA2F97-466D-48B8-9DCB-F1D8A5DAC5B0}"/>
              </a:ext>
            </a:extLst>
          </p:cNvPr>
          <p:cNvSpPr/>
          <p:nvPr/>
        </p:nvSpPr>
        <p:spPr>
          <a:xfrm>
            <a:off x="1124023" y="5701831"/>
            <a:ext cx="10417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1) All X-ray regimes have the higher biological efficiency than </a:t>
            </a:r>
            <a:r>
              <a:rPr lang="ru-RU" sz="2800" dirty="0"/>
              <a:t>γ</a:t>
            </a:r>
            <a:r>
              <a:rPr lang="en-US" sz="2800" dirty="0"/>
              <a:t>-</a:t>
            </a:r>
            <a:r>
              <a:rPr lang="en-US" sz="2800" baseline="30000" dirty="0"/>
              <a:t>60</a:t>
            </a:r>
            <a:r>
              <a:rPr lang="en-US" sz="2800" dirty="0"/>
              <a:t>Co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D8EDCA1C-7E05-4D30-8817-0475B5F61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693018"/>
              </p:ext>
            </p:extLst>
          </p:nvPr>
        </p:nvGraphicFramePr>
        <p:xfrm>
          <a:off x="4050907" y="800649"/>
          <a:ext cx="7984573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4F0852-9CFC-49EA-9216-949638177D5E}"/>
              </a:ext>
            </a:extLst>
          </p:cNvPr>
          <p:cNvSpPr/>
          <p:nvPr/>
        </p:nvSpPr>
        <p:spPr>
          <a:xfrm>
            <a:off x="11388322" y="6283793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7C1AD5C-388E-4B13-A213-425952E71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332" r="5631" b="2903"/>
          <a:stretch/>
        </p:blipFill>
        <p:spPr>
          <a:xfrm>
            <a:off x="25900" y="941668"/>
            <a:ext cx="3819711" cy="3640669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B04DC0E-EA5F-4621-BB44-6B32A6499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59" y="867069"/>
            <a:ext cx="4110292" cy="372793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187668F-56E3-4B3A-A74F-FA21E267F68E}"/>
              </a:ext>
            </a:extLst>
          </p:cNvPr>
          <p:cNvSpPr/>
          <p:nvPr/>
        </p:nvSpPr>
        <p:spPr>
          <a:xfrm>
            <a:off x="1017811" y="1674396"/>
            <a:ext cx="1834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SARRP 220 kV Cu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CAC151-BC89-472D-9BFB-69FB9819C9F3}"/>
              </a:ext>
            </a:extLst>
          </p:cNvPr>
          <p:cNvSpPr/>
          <p:nvPr/>
        </p:nvSpPr>
        <p:spPr>
          <a:xfrm>
            <a:off x="1001240" y="2044362"/>
            <a:ext cx="1541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Seifert 250 kV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1A8859A-F22F-4BA9-97EA-763FB9AEB70F}"/>
              </a:ext>
            </a:extLst>
          </p:cNvPr>
          <p:cNvSpPr/>
          <p:nvPr/>
        </p:nvSpPr>
        <p:spPr>
          <a:xfrm>
            <a:off x="2040720" y="3554644"/>
            <a:ext cx="162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P-value = 0,143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6E2E87-254A-4F45-A33C-CB2304D9A8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7" t="35337" r="-119" b="52408"/>
          <a:stretch/>
        </p:blipFill>
        <p:spPr>
          <a:xfrm>
            <a:off x="4936969" y="1155225"/>
            <a:ext cx="349572" cy="4716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B62CC20-6F78-43E2-ADC5-3FC460CFBF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49" b="46864"/>
          <a:stretch/>
        </p:blipFill>
        <p:spPr>
          <a:xfrm>
            <a:off x="4950433" y="1564472"/>
            <a:ext cx="377742" cy="37964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692F6EE-3FC8-408A-A039-8523C8D050F5}"/>
              </a:ext>
            </a:extLst>
          </p:cNvPr>
          <p:cNvSpPr/>
          <p:nvPr/>
        </p:nvSpPr>
        <p:spPr>
          <a:xfrm>
            <a:off x="5217674" y="1206391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CellRad</a:t>
            </a:r>
            <a:r>
              <a:rPr lang="en-US" dirty="0">
                <a:solidFill>
                  <a:srgbClr val="002060"/>
                </a:solidFill>
              </a:rPr>
              <a:t> 130kV Al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FC8B342-19EC-416A-9E0A-B5D176CDF785}"/>
              </a:ext>
            </a:extLst>
          </p:cNvPr>
          <p:cNvSpPr/>
          <p:nvPr/>
        </p:nvSpPr>
        <p:spPr>
          <a:xfrm>
            <a:off x="5216819" y="1611886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CellRad</a:t>
            </a:r>
            <a:r>
              <a:rPr lang="en-US" dirty="0">
                <a:solidFill>
                  <a:srgbClr val="002060"/>
                </a:solidFill>
              </a:rPr>
              <a:t> 130 kV Cu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E44739E-6B77-4A46-A315-BDFED67D31EE}"/>
              </a:ext>
            </a:extLst>
          </p:cNvPr>
          <p:cNvSpPr/>
          <p:nvPr/>
        </p:nvSpPr>
        <p:spPr>
          <a:xfrm>
            <a:off x="6029278" y="3554644"/>
            <a:ext cx="162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P-value = </a:t>
            </a:r>
            <a:r>
              <a:rPr lang="en-US" b="1" dirty="0">
                <a:solidFill>
                  <a:srgbClr val="000000"/>
                </a:solidFill>
              </a:rPr>
              <a:t>0,00</a:t>
            </a:r>
            <a:r>
              <a:rPr lang="ru-RU" b="1" dirty="0">
                <a:solidFill>
                  <a:srgbClr val="000000"/>
                </a:solidFill>
              </a:rPr>
              <a:t>8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BFFBC39-2E8C-4380-938D-58EC73440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38" y="827261"/>
            <a:ext cx="4039164" cy="377242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EBF677F-24B9-4D70-818C-17DC97B09C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212" b="38113"/>
          <a:stretch/>
        </p:blipFill>
        <p:spPr>
          <a:xfrm>
            <a:off x="8927969" y="1219929"/>
            <a:ext cx="235644" cy="3585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C124880-A885-493F-A2B0-74818B6B5B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8" t="51865" r="-1"/>
          <a:stretch/>
        </p:blipFill>
        <p:spPr>
          <a:xfrm>
            <a:off x="8892215" y="1554888"/>
            <a:ext cx="332024" cy="29127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557EB48-56A2-430C-A720-A63D71C755FF}"/>
              </a:ext>
            </a:extLst>
          </p:cNvPr>
          <p:cNvSpPr/>
          <p:nvPr/>
        </p:nvSpPr>
        <p:spPr>
          <a:xfrm>
            <a:off x="9159541" y="1552735"/>
            <a:ext cx="1856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SARRP </a:t>
            </a:r>
            <a:r>
              <a:rPr lang="en-US" dirty="0">
                <a:solidFill>
                  <a:srgbClr val="002060"/>
                </a:solidFill>
              </a:rPr>
              <a:t>220 kV Cu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2E55422-C0F3-46FC-ABE6-6AD09AE0BBFD}"/>
              </a:ext>
            </a:extLst>
          </p:cNvPr>
          <p:cNvSpPr/>
          <p:nvPr/>
        </p:nvSpPr>
        <p:spPr>
          <a:xfrm>
            <a:off x="9159541" y="1258590"/>
            <a:ext cx="1797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SARRP</a:t>
            </a:r>
            <a:r>
              <a:rPr lang="en-US" dirty="0">
                <a:solidFill>
                  <a:srgbClr val="002060"/>
                </a:solidFill>
              </a:rPr>
              <a:t> 130 kV Al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A7CC485-BA85-468A-AABE-19846ADBEBDA}"/>
              </a:ext>
            </a:extLst>
          </p:cNvPr>
          <p:cNvSpPr/>
          <p:nvPr/>
        </p:nvSpPr>
        <p:spPr>
          <a:xfrm>
            <a:off x="9915893" y="3564542"/>
            <a:ext cx="167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P-value = </a:t>
            </a:r>
            <a:r>
              <a:rPr lang="ru-RU" dirty="0"/>
              <a:t>0,142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CB638CDA-D11E-462B-84FA-09A5B90B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-32981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Results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–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mFISH analysis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EEB2B23-B619-49F4-971C-7114982DC5E4}"/>
              </a:ext>
            </a:extLst>
          </p:cNvPr>
          <p:cNvSpPr/>
          <p:nvPr/>
        </p:nvSpPr>
        <p:spPr>
          <a:xfrm>
            <a:off x="195805" y="4757826"/>
            <a:ext cx="39560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2) We found no statistically significant difference in biological efficiency of </a:t>
            </a:r>
            <a:r>
              <a:rPr lang="en-US" b="1" dirty="0"/>
              <a:t>250 </a:t>
            </a:r>
            <a:r>
              <a:rPr lang="en-US" b="1" dirty="0" err="1"/>
              <a:t>kVp</a:t>
            </a:r>
            <a:r>
              <a:rPr lang="en-US" b="1" dirty="0"/>
              <a:t> X-rays </a:t>
            </a:r>
            <a:r>
              <a:rPr lang="en-US" dirty="0"/>
              <a:t>compared to </a:t>
            </a:r>
            <a:r>
              <a:rPr lang="en-US" b="1" dirty="0"/>
              <a:t>130 </a:t>
            </a:r>
            <a:r>
              <a:rPr lang="en-US" b="1" dirty="0" err="1"/>
              <a:t>kVp</a:t>
            </a:r>
            <a:r>
              <a:rPr lang="en-US" b="1" dirty="0"/>
              <a:t> + 0.1 mm Cu</a:t>
            </a:r>
            <a:r>
              <a:rPr lang="en-US" dirty="0"/>
              <a:t> and (p = 0.137) and </a:t>
            </a:r>
            <a:r>
              <a:rPr lang="en-US" b="1" dirty="0"/>
              <a:t>220 </a:t>
            </a:r>
            <a:r>
              <a:rPr lang="en-US" b="1" dirty="0" err="1"/>
              <a:t>kVp</a:t>
            </a:r>
            <a:r>
              <a:rPr lang="en-US" b="1" dirty="0"/>
              <a:t> SARRP</a:t>
            </a:r>
            <a:r>
              <a:rPr lang="en-US" dirty="0"/>
              <a:t> (p = 0.143)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00127D7-7045-4654-B0FE-B1FFB109CB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" t="32477" r="78250" b="43628"/>
          <a:stretch/>
        </p:blipFill>
        <p:spPr>
          <a:xfrm>
            <a:off x="869529" y="1737401"/>
            <a:ext cx="247516" cy="277297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1F8F90C-B236-437C-85DF-BC5D3C4C339A}"/>
              </a:ext>
            </a:extLst>
          </p:cNvPr>
          <p:cNvSpPr/>
          <p:nvPr/>
        </p:nvSpPr>
        <p:spPr>
          <a:xfrm>
            <a:off x="1023582" y="1314241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CellRad</a:t>
            </a:r>
            <a:r>
              <a:rPr lang="en-US" dirty="0">
                <a:solidFill>
                  <a:srgbClr val="002060"/>
                </a:solidFill>
              </a:rPr>
              <a:t> 130 kV Cu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049D54B-30BE-4CE9-85C1-D634F952C4FD}"/>
              </a:ext>
            </a:extLst>
          </p:cNvPr>
          <p:cNvSpPr/>
          <p:nvPr/>
        </p:nvSpPr>
        <p:spPr>
          <a:xfrm>
            <a:off x="2049449" y="3261124"/>
            <a:ext cx="162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P-value = 0,</a:t>
            </a:r>
            <a:r>
              <a:rPr lang="ru-RU" dirty="0">
                <a:solidFill>
                  <a:srgbClr val="000000"/>
                </a:solidFill>
              </a:rPr>
              <a:t>137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F1BAB65-1C66-492A-ACE3-4084E8FB3C8C}"/>
              </a:ext>
            </a:extLst>
          </p:cNvPr>
          <p:cNvSpPr/>
          <p:nvPr/>
        </p:nvSpPr>
        <p:spPr>
          <a:xfrm>
            <a:off x="8441473" y="4738167"/>
            <a:ext cx="4125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4) No statistically significant difference, however, was found between </a:t>
            </a:r>
            <a:r>
              <a:rPr lang="en-US" b="1" dirty="0"/>
              <a:t>220 </a:t>
            </a:r>
            <a:r>
              <a:rPr lang="en-US" b="1" dirty="0" err="1"/>
              <a:t>kVp</a:t>
            </a:r>
            <a:endParaRPr lang="en-US" b="1" dirty="0"/>
          </a:p>
          <a:p>
            <a:r>
              <a:rPr lang="ru-RU" b="1" dirty="0"/>
              <a:t>+</a:t>
            </a:r>
            <a:r>
              <a:rPr lang="en-US" b="1" dirty="0"/>
              <a:t> 0.15 mm Cu </a:t>
            </a:r>
            <a:r>
              <a:rPr lang="en-US" dirty="0"/>
              <a:t>and 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b="1" dirty="0"/>
              <a:t>130 </a:t>
            </a:r>
            <a:r>
              <a:rPr lang="en-US" b="1" dirty="0" err="1"/>
              <a:t>kVp</a:t>
            </a:r>
            <a:r>
              <a:rPr lang="en-US" b="1" dirty="0"/>
              <a:t> filtered</a:t>
            </a:r>
            <a:endParaRPr lang="ru-RU" b="1" dirty="0"/>
          </a:p>
          <a:p>
            <a:r>
              <a:rPr lang="ru-RU" b="1" dirty="0"/>
              <a:t>+</a:t>
            </a:r>
            <a:r>
              <a:rPr lang="en-US" b="1" dirty="0"/>
              <a:t>1 mm Al</a:t>
            </a:r>
            <a:r>
              <a:rPr lang="en-US" dirty="0"/>
              <a:t> (X-rays</a:t>
            </a:r>
            <a:r>
              <a:rPr lang="ru-RU" dirty="0"/>
              <a:t>, </a:t>
            </a:r>
            <a:r>
              <a:rPr lang="en-US" dirty="0"/>
              <a:t>SARRP irradiator)</a:t>
            </a:r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E55DA7C-F362-4124-BBF0-7ADC964FFB61}"/>
              </a:ext>
            </a:extLst>
          </p:cNvPr>
          <p:cNvSpPr/>
          <p:nvPr/>
        </p:nvSpPr>
        <p:spPr>
          <a:xfrm>
            <a:off x="92752" y="6494906"/>
            <a:ext cx="10900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Data for 250kV are taken from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Lee R., </a:t>
            </a:r>
            <a:r>
              <a:rPr lang="en-US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Sommer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S., </a:t>
            </a:r>
            <a:r>
              <a:rPr lang="en-US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Hartel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C., </a:t>
            </a:r>
            <a:r>
              <a:rPr lang="en-US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Nasonova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E., Durante M., Ritter S.  </a:t>
            </a:r>
            <a:r>
              <a:rPr lang="en-US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Mutat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Res. 2010, 701:52–59</a:t>
            </a:r>
            <a:r>
              <a:rPr lang="en-US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B7C4276-7F90-4BC8-A5CE-05E17B0641A9}"/>
              </a:ext>
            </a:extLst>
          </p:cNvPr>
          <p:cNvSpPr/>
          <p:nvPr/>
        </p:nvSpPr>
        <p:spPr>
          <a:xfrm>
            <a:off x="4151870" y="4747406"/>
            <a:ext cx="4289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3) </a:t>
            </a:r>
            <a:r>
              <a:rPr lang="en-US" b="1" dirty="0"/>
              <a:t>130 </a:t>
            </a:r>
            <a:r>
              <a:rPr lang="en-US" b="1" dirty="0" err="1"/>
              <a:t>kVp</a:t>
            </a:r>
            <a:r>
              <a:rPr lang="en-US" b="1" dirty="0"/>
              <a:t> X-rays</a:t>
            </a:r>
            <a:r>
              <a:rPr lang="en-US" dirty="0"/>
              <a:t> filtered </a:t>
            </a:r>
            <a:r>
              <a:rPr lang="en-US" b="1" dirty="0"/>
              <a:t>with 0.5 mm Al </a:t>
            </a:r>
            <a:r>
              <a:rPr lang="en-US" dirty="0"/>
              <a:t>have </a:t>
            </a:r>
            <a:r>
              <a:rPr lang="en-US" b="1" dirty="0">
                <a:solidFill>
                  <a:srgbClr val="FF0000"/>
                </a:solidFill>
              </a:rPr>
              <a:t>the higher biological efficiency </a:t>
            </a:r>
            <a:r>
              <a:rPr lang="en-US" dirty="0"/>
              <a:t>than filtered </a:t>
            </a:r>
            <a:r>
              <a:rPr lang="en-US" b="1" dirty="0"/>
              <a:t>with 0.1 mm Cu </a:t>
            </a:r>
            <a:r>
              <a:rPr lang="en-US" dirty="0"/>
              <a:t>with RBE = 1.11 ± 0.04</a:t>
            </a:r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A04BDE0-F501-4F05-A185-F7E2C6F58AE9}"/>
              </a:ext>
            </a:extLst>
          </p:cNvPr>
          <p:cNvSpPr/>
          <p:nvPr/>
        </p:nvSpPr>
        <p:spPr>
          <a:xfrm>
            <a:off x="6584847" y="2841499"/>
            <a:ext cx="98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38.8 keV</a:t>
            </a:r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8B61287-AD6C-438C-A72B-62F85D9658D0}"/>
              </a:ext>
            </a:extLst>
          </p:cNvPr>
          <p:cNvSpPr/>
          <p:nvPr/>
        </p:nvSpPr>
        <p:spPr>
          <a:xfrm>
            <a:off x="5474286" y="2575928"/>
            <a:ext cx="98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25.6 keV</a:t>
            </a:r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1B43F95-DAD9-4174-9C7D-BCD10258C4FD}"/>
              </a:ext>
            </a:extLst>
          </p:cNvPr>
          <p:cNvSpPr/>
          <p:nvPr/>
        </p:nvSpPr>
        <p:spPr>
          <a:xfrm>
            <a:off x="9267813" y="2564514"/>
            <a:ext cx="98995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33.5 keV</a:t>
            </a:r>
            <a:endParaRPr lang="ru-RU" sz="2800" dirty="0">
              <a:ea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67F0B506-040B-499F-8BB7-C5056E210A4C}"/>
              </a:ext>
            </a:extLst>
          </p:cNvPr>
          <p:cNvSpPr/>
          <p:nvPr/>
        </p:nvSpPr>
        <p:spPr>
          <a:xfrm>
            <a:off x="10392957" y="2841499"/>
            <a:ext cx="9899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66.4 keV</a:t>
            </a:r>
            <a:endParaRPr lang="ru-RU" sz="2800" dirty="0"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B32BDC-2BDE-4C36-917B-EBBE2BB3A595}"/>
              </a:ext>
            </a:extLst>
          </p:cNvPr>
          <p:cNvSpPr/>
          <p:nvPr/>
        </p:nvSpPr>
        <p:spPr>
          <a:xfrm>
            <a:off x="2957433" y="1414808"/>
            <a:ext cx="843501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38.5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keV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E6F3E95-C95E-4CC2-98EF-C689EB1B0CFB}"/>
              </a:ext>
            </a:extLst>
          </p:cNvPr>
          <p:cNvSpPr/>
          <p:nvPr/>
        </p:nvSpPr>
        <p:spPr>
          <a:xfrm>
            <a:off x="2837866" y="1740007"/>
            <a:ext cx="843501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66.4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keV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115751F7-9883-45E9-BEBC-5EB619E9A2CB}"/>
              </a:ext>
            </a:extLst>
          </p:cNvPr>
          <p:cNvSpPr/>
          <p:nvPr/>
        </p:nvSpPr>
        <p:spPr>
          <a:xfrm>
            <a:off x="2698324" y="2083599"/>
            <a:ext cx="933269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102.2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keV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24FE2F1-B9DA-47C8-B298-51C9C730A2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59435" r="78250" b="20291"/>
          <a:stretch/>
        </p:blipFill>
        <p:spPr>
          <a:xfrm>
            <a:off x="795158" y="2138525"/>
            <a:ext cx="310668" cy="23527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E699AA2-CBC0-440B-9AEB-2E8D0A30B51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14173" r="79691" b="70126"/>
          <a:stretch/>
        </p:blipFill>
        <p:spPr>
          <a:xfrm>
            <a:off x="781302" y="1465236"/>
            <a:ext cx="283359" cy="182204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365DF5C-FDB1-47E1-869A-4BE5D4EC2D55}"/>
              </a:ext>
            </a:extLst>
          </p:cNvPr>
          <p:cNvSpPr/>
          <p:nvPr/>
        </p:nvSpPr>
        <p:spPr>
          <a:xfrm>
            <a:off x="11388322" y="6283793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0360" y="0"/>
            <a:ext cx="4319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Conclusion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89" y="4277545"/>
            <a:ext cx="2585505" cy="149770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864240" y="5772188"/>
            <a:ext cx="28640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cs typeface="Times New Roman" pitchFamily="18" charset="0"/>
              </a:rPr>
              <a:t>Complex aberration</a:t>
            </a:r>
          </a:p>
          <a:p>
            <a:pPr algn="ctr"/>
            <a:r>
              <a:rPr lang="en-US" dirty="0">
                <a:cs typeface="Times New Roman" pitchFamily="18" charset="0"/>
              </a:rPr>
              <a:t>14 breaks in 9 chromosomes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8179" y="1672448"/>
            <a:ext cx="43698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The aberration spectra induced by all radiation types used were shown to be similar</a:t>
            </a:r>
            <a:r>
              <a:rPr lang="ru-RU" sz="2400" dirty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r>
              <a:rPr lang="ru-RU" sz="2400" dirty="0">
                <a:cs typeface="Times New Roman" pitchFamily="18" charset="0"/>
              </a:rPr>
              <a:t>~</a:t>
            </a:r>
            <a:r>
              <a:rPr lang="en-US" sz="2400" dirty="0">
                <a:cs typeface="Times New Roman" pitchFamily="18" charset="0"/>
              </a:rPr>
              <a:t>20</a:t>
            </a:r>
            <a:r>
              <a:rPr lang="ru-RU" sz="2400" dirty="0">
                <a:cs typeface="Times New Roman" pitchFamily="18" charset="0"/>
              </a:rPr>
              <a:t> %</a:t>
            </a:r>
            <a:r>
              <a:rPr lang="en-US" sz="2400" dirty="0">
                <a:cs typeface="Times New Roman" pitchFamily="18" charset="0"/>
              </a:rPr>
              <a:t> simple break,</a:t>
            </a:r>
            <a:endParaRPr lang="ru-RU" sz="2400" dirty="0">
              <a:cs typeface="Times New Roman" pitchFamily="18" charset="0"/>
            </a:endParaRPr>
          </a:p>
          <a:p>
            <a:r>
              <a:rPr lang="en-US" sz="2400" dirty="0">
                <a:cs typeface="Times New Roman" pitchFamily="18" charset="0"/>
              </a:rPr>
              <a:t>60% simple exchanges and </a:t>
            </a:r>
            <a:endParaRPr lang="ru-RU" sz="2400" dirty="0">
              <a:cs typeface="Times New Roman" pitchFamily="18" charset="0"/>
            </a:endParaRPr>
          </a:p>
          <a:p>
            <a:r>
              <a:rPr lang="en-US" sz="2400" dirty="0">
                <a:cs typeface="Times New Roman" pitchFamily="18" charset="0"/>
              </a:rPr>
              <a:t>20% complex  aberrations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7344" y="6453469"/>
            <a:ext cx="10900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Data for 250kV are taken from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Lee R., </a:t>
            </a:r>
            <a:r>
              <a:rPr lang="en-US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Sommer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S., </a:t>
            </a:r>
            <a:r>
              <a:rPr lang="en-US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Hartel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C., </a:t>
            </a:r>
            <a:r>
              <a:rPr lang="en-US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Nasonova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E., Durante M., Ritter S.  </a:t>
            </a:r>
            <a:r>
              <a:rPr lang="en-US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Mutat</a:t>
            </a:r>
            <a:r>
              <a:rPr lang="en-US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Res. 2010, 701:52–59</a:t>
            </a:r>
            <a:r>
              <a:rPr lang="en-US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93375" y="4690801"/>
            <a:ext cx="1572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Dose 3Gy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397701" y="6289077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8C25A7-7564-4B4E-B479-C9C26974172D}"/>
              </a:ext>
            </a:extLst>
          </p:cNvPr>
          <p:cNvSpPr/>
          <p:nvPr/>
        </p:nvSpPr>
        <p:spPr>
          <a:xfrm>
            <a:off x="443832" y="667120"/>
            <a:ext cx="9597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As a result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en-US" sz="2400" dirty="0"/>
              <a:t>our data show that X-rays from both units, 220 </a:t>
            </a:r>
            <a:r>
              <a:rPr lang="en-US" sz="2400" dirty="0" err="1"/>
              <a:t>kVp</a:t>
            </a:r>
            <a:r>
              <a:rPr lang="en-US" sz="2400" dirty="0"/>
              <a:t> SARRP and 130 </a:t>
            </a:r>
            <a:r>
              <a:rPr lang="en-US" sz="2400" dirty="0" err="1"/>
              <a:t>kVp</a:t>
            </a:r>
            <a:r>
              <a:rPr lang="en-US" sz="2400" dirty="0"/>
              <a:t> + 0.1 mm Cu </a:t>
            </a:r>
            <a:r>
              <a:rPr lang="en-US" sz="2400" dirty="0" err="1"/>
              <a:t>CellRad</a:t>
            </a:r>
            <a:r>
              <a:rPr lang="en-US" sz="2400" dirty="0"/>
              <a:t>  may be used as a reference radiation in radiobiological research.</a:t>
            </a:r>
            <a:endParaRPr lang="ru-RU" sz="2400" dirty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00000000-0008-0000-2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788984"/>
              </p:ext>
            </p:extLst>
          </p:nvPr>
        </p:nvGraphicFramePr>
        <p:xfrm>
          <a:off x="94665" y="1867449"/>
          <a:ext cx="7014347" cy="458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xmlns="" id="{F71D7E4D-165F-41DA-99C2-F9C693DFF4CB}"/>
              </a:ext>
            </a:extLst>
          </p:cNvPr>
          <p:cNvSpPr/>
          <p:nvPr/>
        </p:nvSpPr>
        <p:spPr>
          <a:xfrm rot="5400000">
            <a:off x="2103291" y="1907316"/>
            <a:ext cx="180166" cy="110265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xmlns="" id="{6C980874-7741-4117-B155-6AA823D64FE2}"/>
              </a:ext>
            </a:extLst>
          </p:cNvPr>
          <p:cNvSpPr/>
          <p:nvPr/>
        </p:nvSpPr>
        <p:spPr>
          <a:xfrm rot="5400000">
            <a:off x="3938303" y="1907317"/>
            <a:ext cx="180166" cy="1102659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6615E97-D788-40AF-BA22-99BD59F8CA48}"/>
              </a:ext>
            </a:extLst>
          </p:cNvPr>
          <p:cNvSpPr/>
          <p:nvPr/>
        </p:nvSpPr>
        <p:spPr>
          <a:xfrm>
            <a:off x="1749983" y="2028459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cs typeface="Times New Roman" pitchFamily="18" charset="0"/>
              </a:rPr>
              <a:t>CellRad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E01118C-C709-45DD-8820-43CF8CB989C2}"/>
              </a:ext>
            </a:extLst>
          </p:cNvPr>
          <p:cNvSpPr/>
          <p:nvPr/>
        </p:nvSpPr>
        <p:spPr>
          <a:xfrm>
            <a:off x="3645875" y="2028459"/>
            <a:ext cx="790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SARRP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498638C-AF31-4BB4-B161-69C7F2B8199D}"/>
              </a:ext>
            </a:extLst>
          </p:cNvPr>
          <p:cNvSpPr/>
          <p:nvPr/>
        </p:nvSpPr>
        <p:spPr>
          <a:xfrm>
            <a:off x="5137674" y="259861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Seifert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37D7EC8-1C0F-446E-8222-34B48B932183}"/>
              </a:ext>
            </a:extLst>
          </p:cNvPr>
          <p:cNvSpPr/>
          <p:nvPr/>
        </p:nvSpPr>
        <p:spPr>
          <a:xfrm>
            <a:off x="5937893" y="3207162"/>
            <a:ext cx="1097673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ROKUS-M</a:t>
            </a:r>
            <a:endParaRPr lang="ru-RU" sz="2800" dirty="0"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A0EFBC1-8B3E-4CB4-9E17-406957ABD82B}"/>
              </a:ext>
            </a:extLst>
          </p:cNvPr>
          <p:cNvSpPr/>
          <p:nvPr/>
        </p:nvSpPr>
        <p:spPr>
          <a:xfrm>
            <a:off x="6127095" y="2028459"/>
            <a:ext cx="843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3 </a:t>
            </a:r>
            <a:r>
              <a:rPr lang="en-US" sz="2800" dirty="0" err="1">
                <a:cs typeface="Times New Roman" pitchFamily="18" charset="0"/>
              </a:rPr>
              <a:t>Gy</a:t>
            </a:r>
            <a:endParaRPr lang="en-US" sz="2800" dirty="0"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48770" y="5251939"/>
            <a:ext cx="376845" cy="291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448770" y="3222559"/>
            <a:ext cx="387468" cy="2045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78172" y="2598618"/>
            <a:ext cx="347443" cy="639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A10B2C1-6AAA-4AB0-A96F-D0EC362AEC02}"/>
              </a:ext>
            </a:extLst>
          </p:cNvPr>
          <p:cNvSpPr/>
          <p:nvPr/>
        </p:nvSpPr>
        <p:spPr>
          <a:xfrm>
            <a:off x="1389243" y="5231557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cs typeface="Times New Roman" pitchFamily="18" charset="0"/>
              </a:rPr>
              <a:t>20%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10B2C1-6AAA-4AB0-A96F-D0EC362AEC02}"/>
              </a:ext>
            </a:extLst>
          </p:cNvPr>
          <p:cNvSpPr/>
          <p:nvPr/>
        </p:nvSpPr>
        <p:spPr>
          <a:xfrm>
            <a:off x="1359986" y="4090857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6</a:t>
            </a:r>
            <a:r>
              <a:rPr lang="ru-RU" dirty="0" smtClean="0">
                <a:cs typeface="Times New Roman" pitchFamily="18" charset="0"/>
              </a:rPr>
              <a:t>0</a:t>
            </a:r>
            <a:r>
              <a:rPr lang="ru-RU" dirty="0">
                <a:cs typeface="Times New Roman" pitchFamily="18" charset="0"/>
              </a:rPr>
              <a:t>%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A10B2C1-6AAA-4AB0-A96F-D0EC362AEC02}"/>
              </a:ext>
            </a:extLst>
          </p:cNvPr>
          <p:cNvSpPr/>
          <p:nvPr/>
        </p:nvSpPr>
        <p:spPr>
          <a:xfrm>
            <a:off x="1389243" y="273850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cs typeface="Times New Roman" pitchFamily="18" charset="0"/>
              </a:rPr>
              <a:t>20%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66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6138" y="1797297"/>
            <a:ext cx="10205545" cy="291272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AU" sz="4100" b="1" dirty="0">
                <a:solidFill>
                  <a:schemeClr val="accent5">
                    <a:lumMod val="50000"/>
                  </a:schemeClr>
                </a:solidFill>
              </a:rPr>
              <a:t>Thank you for your attention!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13" y="10510"/>
            <a:ext cx="12412716" cy="73152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EB67B36-2300-4463-B484-49F7599E86EF}"/>
              </a:ext>
            </a:extLst>
          </p:cNvPr>
          <p:cNvSpPr txBox="1">
            <a:spLocks/>
          </p:cNvSpPr>
          <p:nvPr/>
        </p:nvSpPr>
        <p:spPr>
          <a:xfrm>
            <a:off x="3180404" y="5889600"/>
            <a:ext cx="6157012" cy="499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28th International Scientific Conference of Young Scientists and Specialists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 </a:t>
            </a:r>
          </a:p>
          <a:p>
            <a:pPr>
              <a:lnSpc>
                <a:spcPct val="100000"/>
              </a:lnSpc>
            </a:pPr>
            <a:r>
              <a:rPr lang="en-AU" sz="1400" b="1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October-November, 2024</a:t>
            </a:r>
            <a:endParaRPr lang="en-AU" sz="1400" b="1" i="1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право 31"/>
          <p:cNvSpPr/>
          <p:nvPr/>
        </p:nvSpPr>
        <p:spPr>
          <a:xfrm rot="15132041" flipH="1">
            <a:off x="9644871" y="2528713"/>
            <a:ext cx="977817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Прямоугольник 48"/>
          <p:cNvSpPr/>
          <p:nvPr/>
        </p:nvSpPr>
        <p:spPr>
          <a:xfrm>
            <a:off x="191004" y="2261557"/>
            <a:ext cx="5219700" cy="257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588500" y="5384800"/>
            <a:ext cx="24511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елка вправо 10"/>
          <p:cNvSpPr/>
          <p:nvPr/>
        </p:nvSpPr>
        <p:spPr>
          <a:xfrm rot="6467959">
            <a:off x="8009306" y="2504681"/>
            <a:ext cx="977817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93631" y="2025134"/>
            <a:ext cx="277191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photon radiation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93658" y="812800"/>
            <a:ext cx="3996641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standard radiation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(reference radiation)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9070975" y="1743075"/>
            <a:ext cx="38735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7303353" y="3363128"/>
            <a:ext cx="183244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Radionuclides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ɣ-rays 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639300" y="3225800"/>
            <a:ext cx="18415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9737261" y="3356290"/>
            <a:ext cx="165463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X-ray radiation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72663" y="5597184"/>
            <a:ext cx="2940149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installations are difficult to use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 level of danger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439422" y="5670034"/>
            <a:ext cx="275257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more accessible for use</a:t>
            </a:r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8100793" y="4004554"/>
            <a:ext cx="24765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7366000" y="4388179"/>
            <a:ext cx="1778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1.17 MeV</a:t>
            </a:r>
          </a:p>
          <a:p>
            <a:pPr lvl="0"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1.33 MeV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10404474" y="4012273"/>
            <a:ext cx="23495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 47"/>
          <p:cNvSpPr/>
          <p:nvPr/>
        </p:nvSpPr>
        <p:spPr>
          <a:xfrm>
            <a:off x="211015" y="0"/>
            <a:ext cx="1033783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Biological efficiency of ionizing radiation of different quality</a:t>
            </a:r>
            <a:endParaRPr lang="en-US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4349" y="2312386"/>
            <a:ext cx="3242139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Biological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Effectiveness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(RBE)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91366" y="2806789"/>
            <a:ext cx="51163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564842" y="3084629"/>
            <a:ext cx="152400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9588500" y="4394200"/>
            <a:ext cx="191770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9863406" y="4247268"/>
            <a:ext cx="139422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wide energy</a:t>
            </a:r>
          </a:p>
          <a:p>
            <a:pPr lvl="0"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spectrum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27219" y="3137425"/>
            <a:ext cx="134983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Dose</a:t>
            </a:r>
            <a:r>
              <a:rPr lang="en-US" sz="2800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ion</a:t>
            </a:r>
            <a:endParaRPr lang="en-US" sz="28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89523" y="2500246"/>
            <a:ext cx="176893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Dose</a:t>
            </a:r>
            <a:r>
              <a:rPr lang="en-US" sz="2800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photon</a:t>
            </a:r>
            <a:endParaRPr lang="en-US" sz="28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791200" y="901700"/>
            <a:ext cx="38100" cy="5600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353300" y="3238500"/>
            <a:ext cx="18415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195267" y="5219115"/>
            <a:ext cx="6197" cy="416796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10542228" y="5230837"/>
            <a:ext cx="6197" cy="416796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1388322" y="6283793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5402761" y="1406673"/>
            <a:ext cx="6023428" cy="3177193"/>
            <a:chOff x="5588001" y="1323316"/>
            <a:chExt cx="6023428" cy="3177193"/>
          </a:xfrm>
        </p:grpSpPr>
        <p:pic>
          <p:nvPicPr>
            <p:cNvPr id="21" name="Picture 4" descr="C:\Users\User\Downloads\Рисунок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8001" y="1323316"/>
              <a:ext cx="6023428" cy="3177193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7939315" y="1596573"/>
              <a:ext cx="332377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130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kVp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0.5 mm Al </a:t>
              </a: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130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kVp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0.1 mm Cu</a:t>
              </a: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250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kVp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1 mm Al+1 mm Cu</a:t>
              </a:r>
              <a:endParaRPr lang="en-US" sz="16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810953" y="1892294"/>
              <a:ext cx="698500" cy="1651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791489" y="1642375"/>
              <a:ext cx="698500" cy="165100"/>
            </a:xfrm>
            <a:prstGeom prst="rect">
              <a:avLst/>
            </a:prstGeom>
            <a:solidFill>
              <a:srgbClr val="0C03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434946" y="2140478"/>
              <a:ext cx="698500" cy="1651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33" y="0"/>
            <a:ext cx="10756900" cy="6223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>X-ray radiation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wide energy  spectrum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2060"/>
                </a:solidFill>
                <a:latin typeface="+mn-lt"/>
              </a:rPr>
            </a:b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533" y="846010"/>
            <a:ext cx="5546637" cy="55851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Standard X-ray radiation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180-250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kVp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363" y="1438863"/>
            <a:ext cx="3802307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LRB, JINR: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CellRad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Max. voltage – 130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kVp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56133" y="815877"/>
            <a:ext cx="8316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Spectra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CellRad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130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kVp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X-rays with different types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added filtration and 250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kVp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X-rays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Seifert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GSI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131912" y="2815523"/>
            <a:ext cx="3016260" cy="3484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Particle flux density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relative unit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27517" y="4356308"/>
            <a:ext cx="219572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81528" y="4939557"/>
            <a:ext cx="8332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63500" algn="l"/>
                <a:tab pos="2290763" algn="l"/>
                <a:tab pos="2401888" algn="l"/>
              </a:tabLst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Goal: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means of mFISH analysis of chromosomal aberrations, to investigate the biological efficiency of 130kVp and 220kVp X-rays from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CellRad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SARRP units and their possible use as a reference radiation in radiobiological research.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805426" y="4375099"/>
            <a:ext cx="1907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>
              <a:spcAft>
                <a:spcPts val="600"/>
              </a:spcAft>
              <a:tabLst>
                <a:tab pos="63500" algn="l"/>
                <a:tab pos="2290763" algn="l"/>
                <a:tab pos="2401888" algn="l"/>
              </a:tabLst>
            </a:pPr>
            <a:r>
              <a:rPr lang="en-US" sz="1400" i="1" dirty="0"/>
              <a:t>I</a:t>
            </a:r>
            <a:r>
              <a:rPr lang="ru-RU" sz="1400" i="1" dirty="0"/>
              <a:t>.</a:t>
            </a:r>
            <a:r>
              <a:rPr lang="en-US" sz="1400" i="1" dirty="0"/>
              <a:t>S</a:t>
            </a:r>
            <a:r>
              <a:rPr lang="ru-RU" sz="1400" i="1" dirty="0"/>
              <a:t>. </a:t>
            </a:r>
            <a:r>
              <a:rPr lang="en-US" sz="1400" i="1" dirty="0" err="1"/>
              <a:t>Gordeev</a:t>
            </a:r>
            <a:endParaRPr lang="en-US" sz="14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1388322" y="6283793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98F9604-D6CD-48F8-9F7C-58B424B12FC8}"/>
              </a:ext>
            </a:extLst>
          </p:cNvPr>
          <p:cNvSpPr/>
          <p:nvPr/>
        </p:nvSpPr>
        <p:spPr>
          <a:xfrm>
            <a:off x="262363" y="2479584"/>
            <a:ext cx="4515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LRB, JINR: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SARRP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Small Animal Radiation Research Platform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Max. voltage 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220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kVp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D36D2876-6A07-46AC-B7EE-7270F4B662D4}"/>
              </a:ext>
            </a:extLst>
          </p:cNvPr>
          <p:cNvCxnSpPr>
            <a:cxnSpLocks/>
          </p:cNvCxnSpPr>
          <p:nvPr/>
        </p:nvCxnSpPr>
        <p:spPr>
          <a:xfrm flipH="1">
            <a:off x="2966851" y="3944459"/>
            <a:ext cx="2915896" cy="9950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1C4B659-E274-43E0-9998-6FAC3A218690}"/>
              </a:ext>
            </a:extLst>
          </p:cNvPr>
          <p:cNvSpPr/>
          <p:nvPr/>
        </p:nvSpPr>
        <p:spPr>
          <a:xfrm>
            <a:off x="5863224" y="3388292"/>
            <a:ext cx="895920" cy="986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42F90BC-0812-4245-AE0C-2EA8A7854206}"/>
              </a:ext>
            </a:extLst>
          </p:cNvPr>
          <p:cNvSpPr/>
          <p:nvPr/>
        </p:nvSpPr>
        <p:spPr>
          <a:xfrm>
            <a:off x="337542" y="4667966"/>
            <a:ext cx="31984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spectrum with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significant soft radiation component (20-30 keV)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579720" y="1481602"/>
            <a:ext cx="6928556" cy="4399886"/>
            <a:chOff x="5588001" y="1323316"/>
            <a:chExt cx="6023428" cy="3177193"/>
          </a:xfrm>
        </p:grpSpPr>
        <p:pic>
          <p:nvPicPr>
            <p:cNvPr id="21" name="Picture 4" descr="C:\Users\User\Downloads\Рисунок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8001" y="1323316"/>
              <a:ext cx="6023428" cy="3177193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7939315" y="1596573"/>
              <a:ext cx="332377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130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kVp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0.5 mm Al </a:t>
              </a: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130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kVp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0.1 mm Cu</a:t>
              </a: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250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kVp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1 mm Al+1 mm Cu</a:t>
              </a:r>
              <a:endParaRPr lang="en-US" sz="16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0361691" y="1817566"/>
              <a:ext cx="698500" cy="1651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0361691" y="1599123"/>
              <a:ext cx="698500" cy="165100"/>
            </a:xfrm>
            <a:prstGeom prst="rect">
              <a:avLst/>
            </a:prstGeom>
            <a:solidFill>
              <a:srgbClr val="0C03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361691" y="2036008"/>
              <a:ext cx="698500" cy="1651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User\Desktop\PAC_2024\5df2490e-ec7a-4f8c-be3a-84bea96c4560.jpg"/>
          <p:cNvPicPr>
            <a:picLocks noChangeAspect="1" noChangeArrowheads="1"/>
          </p:cNvPicPr>
          <p:nvPr/>
        </p:nvPicPr>
        <p:blipFill>
          <a:blip r:embed="rId4" cstate="print"/>
          <a:srcRect l="34839" t="50532" r="3067" b="4581"/>
          <a:stretch>
            <a:fillRect/>
          </a:stretch>
        </p:blipFill>
        <p:spPr bwMode="auto">
          <a:xfrm>
            <a:off x="3009079" y="4998983"/>
            <a:ext cx="1091549" cy="1094279"/>
          </a:xfrm>
          <a:prstGeom prst="rect">
            <a:avLst/>
          </a:prstGeom>
          <a:noFill/>
        </p:spPr>
      </p:pic>
      <p:pic>
        <p:nvPicPr>
          <p:cNvPr id="1027" name="Picture 3" descr="C:\Users\User\Desktop\PAC_2024\54df7de4-57b0-4cc1-8480-ab5765c95011.jpg"/>
          <p:cNvPicPr>
            <a:picLocks noChangeAspect="1" noChangeArrowheads="1"/>
          </p:cNvPicPr>
          <p:nvPr/>
        </p:nvPicPr>
        <p:blipFill>
          <a:blip r:embed="rId5" cstate="print"/>
          <a:srcRect l="8002" t="10546" r="6579" b="8921"/>
          <a:stretch>
            <a:fillRect/>
          </a:stretch>
        </p:blipFill>
        <p:spPr bwMode="auto">
          <a:xfrm>
            <a:off x="3009079" y="3240859"/>
            <a:ext cx="1000399" cy="10043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33" y="0"/>
            <a:ext cx="10756900" cy="6223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>X-ray radiation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wide energy  spectrum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2060"/>
                </a:solidFill>
                <a:latin typeface="+mn-lt"/>
              </a:rPr>
            </a:b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3" descr="C:\Users\User\Downloads\Рисунок5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645" y="1957934"/>
            <a:ext cx="1676462" cy="2067270"/>
          </a:xfrm>
          <a:prstGeom prst="rect">
            <a:avLst/>
          </a:prstGeom>
          <a:noFill/>
        </p:spPr>
      </p:pic>
      <p:pic>
        <p:nvPicPr>
          <p:cNvPr id="7" name="Picture 3" descr="C:\Users\User\Downloads\Рисунок5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918" y="4208704"/>
            <a:ext cx="1319132" cy="21323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84130" y="2697198"/>
            <a:ext cx="131046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Filters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2528" y="871518"/>
            <a:ext cx="3802307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LRB, JINR: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CellRad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Max. voltage – 130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kVp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1942" y="6093262"/>
            <a:ext cx="125289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mm Cu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63356" y="4259985"/>
            <a:ext cx="118147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.5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86">
            <a:extLst>
              <a:ext uri="{FF2B5EF4-FFF2-40B4-BE49-F238E27FC236}">
                <a16:creationId xmlns:a16="http://schemas.microsoft.com/office/drawing/2014/main" xmlns="" id="{88F29786-2AB8-4954-9E5F-DEE4BB16D10A}"/>
              </a:ext>
            </a:extLst>
          </p:cNvPr>
          <p:cNvSpPr/>
          <p:nvPr/>
        </p:nvSpPr>
        <p:spPr>
          <a:xfrm>
            <a:off x="436377" y="6382293"/>
            <a:ext cx="1574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Image source: LRB</a:t>
            </a:r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>
          <a:xfrm flipV="1">
            <a:off x="1092200" y="4025204"/>
            <a:ext cx="1916879" cy="597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>
            <a:off x="1117600" y="4648200"/>
            <a:ext cx="1885803" cy="1233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256133" y="815877"/>
            <a:ext cx="8316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Spectra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CellRad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130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kVp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X-rays with different types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added filtration and 250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kVp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X-rays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Seifert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GSI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3360761" y="3507335"/>
            <a:ext cx="3016260" cy="3484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Particle flux density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relative unit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18580" y="5546123"/>
            <a:ext cx="219572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90757" y="6341050"/>
            <a:ext cx="132667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custom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made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652648" y="4512399"/>
            <a:ext cx="159735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built-in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606350" y="5582602"/>
            <a:ext cx="1907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>
              <a:spcAft>
                <a:spcPts val="600"/>
              </a:spcAft>
              <a:tabLst>
                <a:tab pos="63500" algn="l"/>
                <a:tab pos="2290763" algn="l"/>
                <a:tab pos="2401888" algn="l"/>
              </a:tabLst>
            </a:pPr>
            <a:r>
              <a:rPr lang="en-US" sz="1400" i="1" dirty="0"/>
              <a:t>I</a:t>
            </a:r>
            <a:r>
              <a:rPr lang="ru-RU" sz="1400" i="1" dirty="0"/>
              <a:t>.</a:t>
            </a:r>
            <a:r>
              <a:rPr lang="en-US" sz="1400" i="1" dirty="0"/>
              <a:t>S</a:t>
            </a:r>
            <a:r>
              <a:rPr lang="ru-RU" sz="1400" i="1" dirty="0"/>
              <a:t>. </a:t>
            </a:r>
            <a:r>
              <a:rPr lang="en-US" sz="1400" i="1" dirty="0" err="1"/>
              <a:t>Gordeev</a:t>
            </a:r>
            <a:endParaRPr lang="en-US" sz="14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1388322" y="6283793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EEC324-B4D3-4922-8D10-0E65E014F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0" y="2457224"/>
            <a:ext cx="1270444" cy="12721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F2C06ED-09F2-4ABD-BC66-E5744E35983F}"/>
              </a:ext>
            </a:extLst>
          </p:cNvPr>
          <p:cNvSpPr/>
          <p:nvPr/>
        </p:nvSpPr>
        <p:spPr>
          <a:xfrm>
            <a:off x="450905" y="699832"/>
            <a:ext cx="4515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LRB, JINR: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SARRP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Small Animal Radiation Research Platform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Max. voltage 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220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kVp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5DB8DC7-84B4-4A1F-BF04-18C87B28B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3" y="1968852"/>
            <a:ext cx="6978693" cy="3672997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549686C-D93D-4A68-8FF2-B6C634554E36}"/>
              </a:ext>
            </a:extLst>
          </p:cNvPr>
          <p:cNvSpPr/>
          <p:nvPr/>
        </p:nvSpPr>
        <p:spPr>
          <a:xfrm>
            <a:off x="7881470" y="5397385"/>
            <a:ext cx="219572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BF5C2C4-E067-4FC9-A3E2-9F27A244F1C6}"/>
              </a:ext>
            </a:extLst>
          </p:cNvPr>
          <p:cNvSpPr/>
          <p:nvPr/>
        </p:nvSpPr>
        <p:spPr>
          <a:xfrm>
            <a:off x="10343905" y="5412773"/>
            <a:ext cx="1907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>
              <a:spcAft>
                <a:spcPts val="600"/>
              </a:spcAft>
              <a:tabLst>
                <a:tab pos="63500" algn="l"/>
                <a:tab pos="2290763" algn="l"/>
                <a:tab pos="2401888" algn="l"/>
              </a:tabLst>
            </a:pPr>
            <a:r>
              <a:rPr lang="en-US" sz="1400" i="1" dirty="0"/>
              <a:t>I</a:t>
            </a:r>
            <a:r>
              <a:rPr lang="ru-RU" sz="1400" i="1" dirty="0"/>
              <a:t>.</a:t>
            </a:r>
            <a:r>
              <a:rPr lang="en-US" sz="1400" i="1" dirty="0"/>
              <a:t>S</a:t>
            </a:r>
            <a:r>
              <a:rPr lang="ru-RU" sz="1400" i="1" dirty="0"/>
              <a:t>. </a:t>
            </a:r>
            <a:r>
              <a:rPr lang="en-US" sz="1400" i="1" dirty="0" err="1"/>
              <a:t>Gordeev</a:t>
            </a:r>
            <a:endParaRPr lang="en-US" sz="1400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2619D54-3460-4964-8204-4F0B64B2D292}"/>
              </a:ext>
            </a:extLst>
          </p:cNvPr>
          <p:cNvSpPr/>
          <p:nvPr/>
        </p:nvSpPr>
        <p:spPr>
          <a:xfrm>
            <a:off x="8290769" y="3045525"/>
            <a:ext cx="2506532" cy="637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1B54032-069D-422A-8178-19704D3B0855}"/>
              </a:ext>
            </a:extLst>
          </p:cNvPr>
          <p:cNvSpPr/>
          <p:nvPr/>
        </p:nvSpPr>
        <p:spPr>
          <a:xfrm rot="16200000">
            <a:off x="3536574" y="3387879"/>
            <a:ext cx="3016260" cy="3484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Particle flux density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relative unit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1CBEBB9-BE03-4B17-BF7E-4866AD097317}"/>
              </a:ext>
            </a:extLst>
          </p:cNvPr>
          <p:cNvSpPr/>
          <p:nvPr/>
        </p:nvSpPr>
        <p:spPr>
          <a:xfrm>
            <a:off x="8589843" y="2171503"/>
            <a:ext cx="209731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kVp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mm Al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kVp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0.1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mm Cu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36EC97D-30AF-4975-B54E-DDDADD9B2E1F}"/>
              </a:ext>
            </a:extLst>
          </p:cNvPr>
          <p:cNvSpPr/>
          <p:nvPr/>
        </p:nvSpPr>
        <p:spPr>
          <a:xfrm>
            <a:off x="5541843" y="103401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Spectra of SARP 130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kVp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220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kVp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X-rays with different types of added filtration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F6373D0-1F3E-4518-A5C1-F2CD6ECFB7E9}"/>
              </a:ext>
            </a:extLst>
          </p:cNvPr>
          <p:cNvSpPr/>
          <p:nvPr/>
        </p:nvSpPr>
        <p:spPr>
          <a:xfrm>
            <a:off x="189007" y="77156"/>
            <a:ext cx="9553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X-ray radiation</a:t>
            </a:r>
            <a:r>
              <a:rPr lang="ru-RU" sz="3200" b="1" dirty="0">
                <a:solidFill>
                  <a:srgbClr val="002060"/>
                </a:solidFill>
              </a:rPr>
              <a:t> – </a:t>
            </a:r>
            <a:r>
              <a:rPr lang="en-US" sz="3200" b="1" dirty="0">
                <a:solidFill>
                  <a:srgbClr val="002060"/>
                </a:solidFill>
              </a:rPr>
              <a:t>wide energy  spectrum</a:t>
            </a:r>
            <a:endParaRPr lang="ru-RU" sz="32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241D0A9-54FD-417F-8DCB-B6EF8952E7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4" y="3937106"/>
            <a:ext cx="1274752" cy="2266226"/>
          </a:xfrm>
          <a:prstGeom prst="rect">
            <a:avLst/>
          </a:prstGeom>
        </p:spPr>
      </p:pic>
      <p:sp>
        <p:nvSpPr>
          <p:cNvPr id="20" name="Прямоугольник 86">
            <a:extLst>
              <a:ext uri="{FF2B5EF4-FFF2-40B4-BE49-F238E27FC236}">
                <a16:creationId xmlns:a16="http://schemas.microsoft.com/office/drawing/2014/main" xmlns="" id="{D6B33D1C-6B24-4884-91D0-111A43E09A86}"/>
              </a:ext>
            </a:extLst>
          </p:cNvPr>
          <p:cNvSpPr/>
          <p:nvPr/>
        </p:nvSpPr>
        <p:spPr>
          <a:xfrm>
            <a:off x="727935" y="6287348"/>
            <a:ext cx="1574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Image source: LRB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A2DE0486-50E3-4DAC-8CC1-896836A0F19B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531142" y="3840095"/>
            <a:ext cx="1767298" cy="751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B53D83E5-A195-4BE5-BF1C-83E63F0161F0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580557" y="4618531"/>
            <a:ext cx="1716403" cy="858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Users\User\Desktop\PAC_2024\54df7de4-57b0-4cc1-8480-ab5765c95011.jpg">
            <a:extLst>
              <a:ext uri="{FF2B5EF4-FFF2-40B4-BE49-F238E27FC236}">
                <a16:creationId xmlns:a16="http://schemas.microsoft.com/office/drawing/2014/main" xmlns="" id="{256CA163-744F-4343-B75A-2EC38B66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8002" t="10546" r="6579" b="8921"/>
          <a:stretch>
            <a:fillRect/>
          </a:stretch>
        </p:blipFill>
        <p:spPr bwMode="auto">
          <a:xfrm>
            <a:off x="3298440" y="3337902"/>
            <a:ext cx="1000399" cy="1004385"/>
          </a:xfrm>
          <a:prstGeom prst="rect">
            <a:avLst/>
          </a:prstGeom>
          <a:noFill/>
        </p:spPr>
      </p:pic>
      <p:pic>
        <p:nvPicPr>
          <p:cNvPr id="24" name="Picture 2" descr="C:\Users\User\Desktop\PAC_2024\5df2490e-ec7a-4f8c-be3a-84bea96c4560.jpg">
            <a:extLst>
              <a:ext uri="{FF2B5EF4-FFF2-40B4-BE49-F238E27FC236}">
                <a16:creationId xmlns:a16="http://schemas.microsoft.com/office/drawing/2014/main" xmlns="" id="{BDE6E024-3656-4DD5-B487-86A1CCAE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34839" t="50532" r="3067" b="4581"/>
          <a:stretch>
            <a:fillRect/>
          </a:stretch>
        </p:blipFill>
        <p:spPr bwMode="auto">
          <a:xfrm>
            <a:off x="3296960" y="4975186"/>
            <a:ext cx="1001879" cy="1004385"/>
          </a:xfrm>
          <a:prstGeom prst="rect">
            <a:avLst/>
          </a:prstGeom>
          <a:noFill/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4CAE18F-AC85-4961-8364-725E6FC92439}"/>
              </a:ext>
            </a:extLst>
          </p:cNvPr>
          <p:cNvSpPr/>
          <p:nvPr/>
        </p:nvSpPr>
        <p:spPr>
          <a:xfrm>
            <a:off x="3238217" y="2832476"/>
            <a:ext cx="131046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Filters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9466E98-D385-4631-BC1E-361D5AA4AD68}"/>
              </a:ext>
            </a:extLst>
          </p:cNvPr>
          <p:cNvSpPr/>
          <p:nvPr/>
        </p:nvSpPr>
        <p:spPr>
          <a:xfrm>
            <a:off x="3254144" y="4372299"/>
            <a:ext cx="118147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1.0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D5049CD-7437-411B-83AF-BD78543740FF}"/>
              </a:ext>
            </a:extLst>
          </p:cNvPr>
          <p:cNvSpPr/>
          <p:nvPr/>
        </p:nvSpPr>
        <p:spPr>
          <a:xfrm>
            <a:off x="3195793" y="5979571"/>
            <a:ext cx="125289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.15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mm Cu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A5A12C4-9C12-453E-A436-BE317D0AAC06}"/>
              </a:ext>
            </a:extLst>
          </p:cNvPr>
          <p:cNvSpPr/>
          <p:nvPr/>
        </p:nvSpPr>
        <p:spPr>
          <a:xfrm>
            <a:off x="2951329" y="6179959"/>
            <a:ext cx="159735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built-in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D1B9B41-20D9-4122-BC64-5E246F29EB26}"/>
              </a:ext>
            </a:extLst>
          </p:cNvPr>
          <p:cNvSpPr/>
          <p:nvPr/>
        </p:nvSpPr>
        <p:spPr>
          <a:xfrm>
            <a:off x="2999221" y="4584027"/>
            <a:ext cx="159735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built-in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FD829C3-9FA4-475D-847F-9C4FA20E9D78}"/>
              </a:ext>
            </a:extLst>
          </p:cNvPr>
          <p:cNvSpPr/>
          <p:nvPr/>
        </p:nvSpPr>
        <p:spPr>
          <a:xfrm>
            <a:off x="10687162" y="2514317"/>
            <a:ext cx="698500" cy="165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D18A0E1-61EB-4E39-88B2-7A9168660820}"/>
              </a:ext>
            </a:extLst>
          </p:cNvPr>
          <p:cNvSpPr/>
          <p:nvPr/>
        </p:nvSpPr>
        <p:spPr>
          <a:xfrm>
            <a:off x="10687162" y="2204594"/>
            <a:ext cx="698500" cy="165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9628500-B7CA-4EA2-B2AC-C2F655045D5D}"/>
              </a:ext>
            </a:extLst>
          </p:cNvPr>
          <p:cNvSpPr/>
          <p:nvPr/>
        </p:nvSpPr>
        <p:spPr>
          <a:xfrm rot="16200000">
            <a:off x="3538507" y="3387879"/>
            <a:ext cx="3016260" cy="3484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Particle flux density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relative unit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C027FD6-3F70-4D0C-8EC1-512C3C3B5520}"/>
              </a:ext>
            </a:extLst>
          </p:cNvPr>
          <p:cNvSpPr/>
          <p:nvPr/>
        </p:nvSpPr>
        <p:spPr>
          <a:xfrm rot="16200000">
            <a:off x="3539257" y="3387879"/>
            <a:ext cx="3016260" cy="3484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Particle flux density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relative unit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BEF7ABB-C448-4FE6-B5DD-E5082300098D}"/>
              </a:ext>
            </a:extLst>
          </p:cNvPr>
          <p:cNvSpPr/>
          <p:nvPr/>
        </p:nvSpPr>
        <p:spPr>
          <a:xfrm>
            <a:off x="11388322" y="6283793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7088" y="1752697"/>
            <a:ext cx="8044432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Blood drawing from healthy donor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Isolation of lymphocytes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Irradiation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Incubation at 37°C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medium containing PHA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Accumulation of mitotic cells by the use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colcemid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Cell fixation 48 h after exposure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Staining by standard method and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mFISH</a:t>
            </a:r>
            <a:endParaRPr lang="ru-RU" sz="2200" u="sng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Scoring of aberrations in first-cycle metaphase cells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Analysis of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the spectrum and frequency of chromosome aberrations</a:t>
            </a:r>
          </a:p>
        </p:txBody>
      </p:sp>
      <p:sp>
        <p:nvSpPr>
          <p:cNvPr id="22" name="pole tekstowe 18">
            <a:extLst>
              <a:ext uri="{FF2B5EF4-FFF2-40B4-BE49-F238E27FC236}">
                <a16:creationId xmlns:a16="http://schemas.microsoft.com/office/drawing/2014/main" xmlns="" id="{79D8C7F2-9AD2-4B7B-9032-E17D9D74B852}"/>
              </a:ext>
            </a:extLst>
          </p:cNvPr>
          <p:cNvSpPr txBox="1"/>
          <p:nvPr/>
        </p:nvSpPr>
        <p:spPr>
          <a:xfrm flipH="1">
            <a:off x="182880" y="4585574"/>
            <a:ext cx="200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Giemsa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Staining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Obraz 8">
            <a:extLst>
              <a:ext uri="{FF2B5EF4-FFF2-40B4-BE49-F238E27FC236}">
                <a16:creationId xmlns:a16="http://schemas.microsoft.com/office/drawing/2014/main" xmlns="" id="{99EFF83C-0732-408B-944C-85EDD9B6BE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9314" y="5129928"/>
            <a:ext cx="2137842" cy="151001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460760" y="447059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mFISH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67703" y="0"/>
            <a:ext cx="6609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cs typeface="Times New Roman" pitchFamily="18" charset="0"/>
              </a:rPr>
              <a:t>Cytogenetics</a:t>
            </a: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cs typeface="Times New Roman" pitchFamily="18" charset="0"/>
              </a:rPr>
              <a:t> metaphase analysis</a:t>
            </a:r>
            <a:endParaRPr lang="en-GB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3" name="Picture 22">
            <a:extLst>
              <a:ext uri="{FF2B5EF4-FFF2-40B4-BE49-F238E27FC236}">
                <a16:creationId xmlns:a16="http://schemas.microsoft.com/office/drawing/2014/main" xmlns="" id="{33A2DFFE-C2D0-4E40-AE73-87ABE65FC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7" y="5142595"/>
            <a:ext cx="1570720" cy="148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14922"/>
          <a:stretch>
            <a:fillRect/>
          </a:stretch>
        </p:blipFill>
        <p:spPr bwMode="auto">
          <a:xfrm>
            <a:off x="532604" y="2086430"/>
            <a:ext cx="1224136" cy="12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F:\GSI\Images\Images Science\can-stock-photo_csp185756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4"/>
          <a:stretch>
            <a:fillRect/>
          </a:stretch>
        </p:blipFill>
        <p:spPr bwMode="auto">
          <a:xfrm>
            <a:off x="1787714" y="2321304"/>
            <a:ext cx="167635" cy="69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"/>
          <p:cNvGrpSpPr>
            <a:grpSpLocks/>
          </p:cNvGrpSpPr>
          <p:nvPr/>
        </p:nvGrpSpPr>
        <p:grpSpPr bwMode="auto">
          <a:xfrm>
            <a:off x="182880" y="3271819"/>
            <a:ext cx="949758" cy="911733"/>
            <a:chOff x="746575" y="1944595"/>
            <a:chExt cx="1114344" cy="1169370"/>
          </a:xfrm>
        </p:grpSpPr>
        <p:pic>
          <p:nvPicPr>
            <p:cNvPr id="19" name="Picture 2" descr="H:\Germany\GSI\Culture flas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33" b="16287"/>
            <a:stretch>
              <a:fillRect/>
            </a:stretch>
          </p:blipFill>
          <p:spPr bwMode="auto">
            <a:xfrm flipH="1">
              <a:off x="852177" y="2404163"/>
              <a:ext cx="1008742" cy="70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ghtning Bolt 12"/>
            <p:cNvSpPr/>
            <p:nvPr/>
          </p:nvSpPr>
          <p:spPr bwMode="auto">
            <a:xfrm>
              <a:off x="746575" y="1944595"/>
              <a:ext cx="450817" cy="67433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4" name="Группа 10"/>
          <p:cNvGrpSpPr/>
          <p:nvPr/>
        </p:nvGrpSpPr>
        <p:grpSpPr>
          <a:xfrm>
            <a:off x="1347661" y="3807136"/>
            <a:ext cx="1152129" cy="518461"/>
            <a:chOff x="1043606" y="3717032"/>
            <a:chExt cx="3619826" cy="145456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6" y="3717032"/>
              <a:ext cx="3619826" cy="1454565"/>
            </a:xfrm>
            <a:prstGeom prst="rect">
              <a:avLst/>
            </a:prstGeom>
          </p:spPr>
        </p:pic>
        <p:sp>
          <p:nvSpPr>
            <p:cNvPr id="29" name="Овал 28"/>
            <p:cNvSpPr/>
            <p:nvPr/>
          </p:nvSpPr>
          <p:spPr>
            <a:xfrm rot="4420212">
              <a:off x="2540005" y="4078305"/>
              <a:ext cx="545115" cy="62636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7" y="2594822"/>
            <a:ext cx="1307184" cy="157397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0005" y="679106"/>
            <a:ext cx="12023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Structural rearrangements of chromosomes -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chromosome aberrations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are originated from the most severe radiation-induced DNA lesions – DNA double-strand breaks (DSB) and are considered as a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marker of                            radiation exposure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20357" y="5689394"/>
            <a:ext cx="124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spcAft>
                <a:spcPts val="600"/>
              </a:spcAf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IAEA, 2011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4397885"/>
            <a:ext cx="2518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Standard metaphase analysis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388322" y="6283793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12">
            <a:extLst>
              <a:ext uri="{FF2B5EF4-FFF2-40B4-BE49-F238E27FC236}">
                <a16:creationId xmlns:a16="http://schemas.microsoft.com/office/drawing/2014/main" xmlns="" id="{9F503045-0029-47B9-86ED-7032CC517770}"/>
              </a:ext>
            </a:extLst>
          </p:cNvPr>
          <p:cNvSpPr txBox="1"/>
          <p:nvPr/>
        </p:nvSpPr>
        <p:spPr>
          <a:xfrm>
            <a:off x="0" y="0"/>
            <a:ext cx="12435840" cy="54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50" b="1" dirty="0">
                <a:solidFill>
                  <a:srgbClr val="002060"/>
                </a:solidFill>
                <a:cs typeface="Times New Roman" panose="02020603050405020304" pitchFamily="18" charset="0"/>
              </a:rPr>
              <a:t>Metaphase analysis</a:t>
            </a:r>
            <a:r>
              <a:rPr lang="ru-RU" sz="2950" b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sz="2950" b="1" dirty="0">
                <a:solidFill>
                  <a:srgbClr val="002060"/>
                </a:solidFill>
                <a:cs typeface="Times New Roman" panose="02020603050405020304" pitchFamily="18" charset="0"/>
              </a:rPr>
              <a:t>Multicolor fluorescence in situ hybridization – mFISH </a:t>
            </a: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6" y="918049"/>
            <a:ext cx="2747103" cy="353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PatK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14443"/>
            <a:ext cx="2784408" cy="22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86">
            <a:extLst>
              <a:ext uri="{FF2B5EF4-FFF2-40B4-BE49-F238E27FC236}">
                <a16:creationId xmlns:a16="http://schemas.microsoft.com/office/drawing/2014/main" xmlns="" id="{88F29786-2AB8-4954-9E5F-DEE4BB16D10A}"/>
              </a:ext>
            </a:extLst>
          </p:cNvPr>
          <p:cNvSpPr/>
          <p:nvPr/>
        </p:nvSpPr>
        <p:spPr>
          <a:xfrm>
            <a:off x="4272489" y="6222238"/>
            <a:ext cx="2962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mFISH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karyogramm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81999" y="918049"/>
            <a:ext cx="908050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2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most advanced method of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molecular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cytogenetics</a:t>
            </a:r>
            <a:r>
              <a:rPr lang="en-US" sz="2600" dirty="0"/>
              <a:t> -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allows the identification of each pair of human chromosomes (22, X, Y) </a:t>
            </a:r>
            <a:endParaRPr 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200"/>
              </a:spcBef>
              <a:buFont typeface="Arial" pitchFamily="34" charset="0"/>
              <a:buChar char="•"/>
            </a:pPr>
            <a:endParaRPr lang="en-US" sz="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de-DE" altLang="ru-RU" sz="2400" dirty="0" err="1">
                <a:cs typeface="Times New Roman" pitchFamily="18" charset="0"/>
              </a:rPr>
              <a:t>Based</a:t>
            </a:r>
            <a:r>
              <a:rPr lang="de-DE" altLang="ru-RU" sz="2400" dirty="0">
                <a:cs typeface="Times New Roman" pitchFamily="18" charset="0"/>
              </a:rPr>
              <a:t> on </a:t>
            </a:r>
            <a:r>
              <a:rPr lang="de-DE" altLang="ru-RU" sz="2400" dirty="0" err="1">
                <a:cs typeface="Times New Roman" pitchFamily="18" charset="0"/>
              </a:rPr>
              <a:t>reassociation</a:t>
            </a:r>
            <a:r>
              <a:rPr lang="de-DE" altLang="ru-RU" sz="2400" dirty="0">
                <a:cs typeface="Times New Roman" pitchFamily="18" charset="0"/>
              </a:rPr>
              <a:t> </a:t>
            </a:r>
            <a:r>
              <a:rPr lang="de-DE" altLang="ru-RU" sz="2400" dirty="0" err="1">
                <a:cs typeface="Times New Roman" pitchFamily="18" charset="0"/>
              </a:rPr>
              <a:t>of</a:t>
            </a:r>
            <a:r>
              <a:rPr lang="de-DE" altLang="ru-RU" sz="2400" dirty="0">
                <a:cs typeface="Times New Roman" pitchFamily="18" charset="0"/>
              </a:rPr>
              <a:t> DNA </a:t>
            </a:r>
            <a:r>
              <a:rPr lang="de-DE" altLang="ru-RU" sz="2400" dirty="0" err="1">
                <a:cs typeface="Times New Roman" pitchFamily="18" charset="0"/>
              </a:rPr>
              <a:t>single</a:t>
            </a:r>
            <a:r>
              <a:rPr lang="de-DE" altLang="ru-RU" sz="2400" dirty="0">
                <a:cs typeface="Times New Roman" pitchFamily="18" charset="0"/>
              </a:rPr>
              <a:t> </a:t>
            </a:r>
            <a:r>
              <a:rPr lang="de-DE" altLang="ru-RU" sz="2400" dirty="0" err="1">
                <a:cs typeface="Times New Roman" pitchFamily="18" charset="0"/>
              </a:rPr>
              <a:t>strands</a:t>
            </a:r>
            <a:r>
              <a:rPr lang="de-DE" altLang="ru-RU" sz="2400" dirty="0">
                <a:cs typeface="Times New Roman" pitchFamily="18" charset="0"/>
              </a:rPr>
              <a:t> </a:t>
            </a:r>
            <a:r>
              <a:rPr lang="de-DE" altLang="ru-RU" sz="2400" dirty="0" err="1">
                <a:cs typeface="Times New Roman" pitchFamily="18" charset="0"/>
              </a:rPr>
              <a:t>with</a:t>
            </a:r>
            <a:r>
              <a:rPr lang="de-DE" altLang="ru-RU" sz="2400" dirty="0">
                <a:cs typeface="Times New Roman" pitchFamily="18" charset="0"/>
              </a:rPr>
              <a:t> </a:t>
            </a:r>
            <a:r>
              <a:rPr lang="de-DE" altLang="ru-RU" sz="2400" dirty="0" err="1">
                <a:cs typeface="Times New Roman" pitchFamily="18" charset="0"/>
              </a:rPr>
              <a:t>specific</a:t>
            </a:r>
            <a:r>
              <a:rPr lang="de-DE" altLang="ru-RU" sz="24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DNA probes labeled with 5 different </a:t>
            </a:r>
            <a:r>
              <a:rPr lang="en-US" sz="2400" dirty="0" err="1">
                <a:cs typeface="Times New Roman" pitchFamily="18" charset="0"/>
                <a:sym typeface="Symbol" pitchFamily="18" charset="2"/>
              </a:rPr>
              <a:t>fluorochromes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spcBef>
                <a:spcPts val="200"/>
              </a:spcBef>
            </a:pPr>
            <a:r>
              <a:rPr lang="en-US" sz="2400" b="1" dirty="0">
                <a:solidFill>
                  <a:srgbClr val="00FF00"/>
                </a:solidFill>
                <a:cs typeface="Times New Roman" pitchFamily="18" charset="0"/>
              </a:rPr>
              <a:t>     FITC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cs typeface="Times New Roman" pitchFamily="18" charset="0"/>
              </a:rPr>
              <a:t>SpO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D60093"/>
                </a:solidFill>
                <a:cs typeface="Times New Roman" pitchFamily="18" charset="0"/>
              </a:rPr>
              <a:t>TR</a:t>
            </a:r>
            <a:r>
              <a:rPr lang="en-US" sz="2400" b="1" dirty="0">
                <a:solidFill>
                  <a:srgbClr val="FFCC00"/>
                </a:solidFill>
                <a:cs typeface="Times New Roman" pitchFamily="18" charset="0"/>
              </a:rPr>
              <a:t> Cy5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CCFF"/>
                </a:solidFill>
                <a:cs typeface="Times New Roman" pitchFamily="18" charset="0"/>
              </a:rPr>
              <a:t>DEAC </a:t>
            </a:r>
            <a:r>
              <a:rPr lang="en-US" sz="2400" dirty="0">
                <a:cs typeface="Times New Roman" pitchFamily="18" charset="0"/>
              </a:rPr>
              <a:t>and</a:t>
            </a:r>
            <a:r>
              <a:rPr lang="en-US" sz="2400" b="1" dirty="0">
                <a:solidFill>
                  <a:srgbClr val="00CCFF"/>
                </a:solidFill>
                <a:cs typeface="Times New Roman" pitchFamily="18" charset="0"/>
              </a:rPr>
              <a:t> </a:t>
            </a:r>
            <a:r>
              <a:rPr lang="en-US" altLang="ru-RU" sz="2400" b="1" dirty="0">
                <a:solidFill>
                  <a:srgbClr val="0000FF"/>
                </a:solidFill>
                <a:cs typeface="Times New Roman" pitchFamily="18" charset="0"/>
                <a:sym typeface="Symbol" panose="05050102010706020507" pitchFamily="18" charset="2"/>
              </a:rPr>
              <a:t>DAPI</a:t>
            </a:r>
            <a:r>
              <a:rPr lang="en-US" altLang="ru-RU" sz="2400" dirty="0">
                <a:cs typeface="Times New Roman" pitchFamily="18" charset="0"/>
                <a:sym typeface="Symbol" panose="05050102010706020507" pitchFamily="18" charset="2"/>
              </a:rPr>
              <a:t>-counterstaining</a:t>
            </a:r>
            <a:endParaRPr lang="de-DE" altLang="ru-RU" sz="2400" dirty="0">
              <a:cs typeface="Times New Roman" pitchFamily="18" charset="0"/>
            </a:endParaRPr>
          </a:p>
          <a:p>
            <a:pPr marL="171450" lvl="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n-US" sz="700" dirty="0">
              <a:solidFill>
                <a:prstClr val="black"/>
              </a:solidFill>
              <a:cs typeface="Times New Roman" pitchFamily="18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n-US" altLang="ru-RU" sz="800" dirty="0">
              <a:cs typeface="Times New Roman" pitchFamily="18" charset="0"/>
              <a:sym typeface="Symbol" panose="05050102010706020507" pitchFamily="18" charset="2"/>
            </a:endParaRPr>
          </a:p>
          <a:p>
            <a:pPr marL="342900" indent="-34290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de-DE" altLang="ru-RU" sz="2500" dirty="0">
                <a:cs typeface="Times New Roman" pitchFamily="18" charset="0"/>
                <a:sym typeface="Wingdings" panose="05000000000000000000" pitchFamily="2" charset="2"/>
              </a:rPr>
              <a:t>Unique </a:t>
            </a:r>
            <a:r>
              <a:rPr lang="de-DE" altLang="ru-RU" sz="2500" dirty="0" err="1">
                <a:cs typeface="Times New Roman" pitchFamily="18" charset="0"/>
                <a:sym typeface="Wingdings" panose="05000000000000000000" pitchFamily="2" charset="2"/>
              </a:rPr>
              <a:t>color</a:t>
            </a:r>
            <a:r>
              <a:rPr lang="de-DE" altLang="ru-RU" sz="2500" dirty="0"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de-DE" altLang="ru-RU" sz="2500" dirty="0" err="1">
                <a:cs typeface="Times New Roman" pitchFamily="18" charset="0"/>
                <a:sym typeface="Wingdings" panose="05000000000000000000" pitchFamily="2" charset="2"/>
              </a:rPr>
              <a:t>signature</a:t>
            </a:r>
            <a:r>
              <a:rPr lang="de-DE" altLang="ru-RU" sz="2500" dirty="0"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de-DE" altLang="ru-RU" sz="2500" dirty="0" err="1">
                <a:cs typeface="Times New Roman" pitchFamily="18" charset="0"/>
                <a:sym typeface="Wingdings" panose="05000000000000000000" pitchFamily="2" charset="2"/>
              </a:rPr>
              <a:t>for</a:t>
            </a:r>
            <a:r>
              <a:rPr lang="de-DE" altLang="ru-RU" sz="2500" dirty="0"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de-DE" altLang="ru-RU" sz="2500" dirty="0" err="1">
                <a:cs typeface="Times New Roman" pitchFamily="18" charset="0"/>
                <a:sym typeface="Wingdings" panose="05000000000000000000" pitchFamily="2" charset="2"/>
              </a:rPr>
              <a:t>each</a:t>
            </a:r>
            <a:r>
              <a:rPr lang="de-DE" altLang="ru-RU" sz="2500" dirty="0"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de-DE" altLang="ru-RU" sz="2500" dirty="0" err="1">
                <a:cs typeface="Times New Roman" pitchFamily="18" charset="0"/>
                <a:sym typeface="Wingdings" panose="05000000000000000000" pitchFamily="2" charset="2"/>
              </a:rPr>
              <a:t>chromosome</a:t>
            </a:r>
            <a:endParaRPr lang="en-US" sz="2500" dirty="0">
              <a:cs typeface="Times New Roman" pitchFamily="18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n-US" sz="800" dirty="0">
              <a:cs typeface="Times New Roman" pitchFamily="18" charset="0"/>
              <a:sym typeface="Symbol" pitchFamily="18" charset="2"/>
            </a:endParaRPr>
          </a:p>
          <a:p>
            <a:pPr marL="342900" indent="-34290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  <a:sym typeface="Symbol" pitchFamily="18" charset="2"/>
              </a:rPr>
              <a:t>Images are captured at fluorescence microscope using a </a:t>
            </a:r>
            <a:r>
              <a:rPr lang="de-DE" altLang="ru-RU" sz="2400" dirty="0" err="1">
                <a:cs typeface="Times New Roman" pitchFamily="18" charset="0"/>
              </a:rPr>
              <a:t>specific</a:t>
            </a:r>
            <a:r>
              <a:rPr lang="de-DE" altLang="ru-RU" sz="24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itchFamily="18" charset="2"/>
              </a:rPr>
              <a:t>filter set and analyzed by computer program ISIS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err="1">
                <a:cs typeface="Times New Roman" pitchFamily="18" charset="0"/>
              </a:rPr>
              <a:t>MetaSystems</a:t>
            </a:r>
            <a:r>
              <a:rPr lang="en-US" sz="2400" dirty="0">
                <a:cs typeface="Times New Roman" pitchFamily="18" charset="0"/>
              </a:rPr>
              <a:t>, Germany)</a:t>
            </a:r>
          </a:p>
          <a:p>
            <a:pPr algn="just">
              <a:spcBef>
                <a:spcPts val="2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FISH enables a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nalysis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of all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chromosome aberrations including complex aberrations and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symmetric exchanges (translocations)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spcBef>
                <a:spcPts val="200"/>
              </a:spcBef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88322" y="6283793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26717" y="6378777"/>
            <a:ext cx="697082" cy="210141"/>
          </a:xfrm>
          <a:prstGeom prst="rightArrow">
            <a:avLst/>
          </a:prstGeom>
          <a:solidFill>
            <a:srgbClr val="0C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 sz="3200" b="1" dirty="0">
                <a:solidFill>
                  <a:srgbClr val="002060"/>
                </a:solidFill>
                <a:latin typeface="+mn-lt"/>
              </a:rPr>
              <a:t>m-FISH</a:t>
            </a:r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3200" b="1" dirty="0">
                <a:solidFill>
                  <a:srgbClr val="002060"/>
                </a:solidFill>
                <a:latin typeface="+mn-lt"/>
              </a:rPr>
              <a:t>classification (Cornforth, </a:t>
            </a:r>
            <a:r>
              <a:rPr lang="en-US" altLang="ru-RU" sz="3200" b="1" dirty="0" err="1">
                <a:solidFill>
                  <a:srgbClr val="002060"/>
                </a:solidFill>
                <a:latin typeface="+mn-lt"/>
              </a:rPr>
              <a:t>Rad.Res</a:t>
            </a:r>
            <a:r>
              <a:rPr lang="en-US" altLang="ru-RU" sz="3200" b="1" dirty="0">
                <a:solidFill>
                  <a:srgbClr val="002060"/>
                </a:solidFill>
                <a:latin typeface="+mn-lt"/>
              </a:rPr>
              <a:t>., 2001)</a:t>
            </a:r>
          </a:p>
        </p:txBody>
      </p:sp>
      <p:graphicFrame>
        <p:nvGraphicFramePr>
          <p:cNvPr id="9114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664200" y="2192338"/>
          <a:ext cx="781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4" imgW="781159" imgH="781159" progId="">
                  <p:embed/>
                </p:oleObj>
              </mc:Choice>
              <mc:Fallback>
                <p:oleObj name="Photo Editor Photo" r:id="rId4" imgW="781159" imgH="781159" progId="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2192338"/>
                        <a:ext cx="7810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573845" y="893886"/>
            <a:ext cx="49657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Simple aberrations</a:t>
            </a: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one break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aberrations: </a:t>
            </a:r>
            <a:r>
              <a:rPr lang="en-US" altLang="ru-RU" sz="2400" i="1" dirty="0" err="1">
                <a:latin typeface="Times New Roman" pitchFamily="18" charset="0"/>
                <a:cs typeface="Times New Roman" pitchFamily="18" charset="0"/>
              </a:rPr>
              <a:t>acentrics</a:t>
            </a:r>
            <a:endParaRPr lang="en-US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two-break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aberrations: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simple exchanges (</a:t>
            </a:r>
            <a:r>
              <a:rPr lang="en-US" altLang="ru-RU" sz="2400" i="1" dirty="0" err="1">
                <a:latin typeface="Times New Roman" pitchFamily="18" charset="0"/>
                <a:cs typeface="Times New Roman" pitchFamily="18" charset="0"/>
              </a:rPr>
              <a:t>dicentrics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, rings, translocations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1447800" y="3774991"/>
          <a:ext cx="1993901" cy="108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Точечный рисунок" r:id="rId6" imgW="1343212" imgH="733333" progId="PBrush">
                  <p:embed/>
                </p:oleObj>
              </mc:Choice>
              <mc:Fallback>
                <p:oleObj name="Точечный рисунок" r:id="rId6" imgW="1343212" imgH="733333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74991"/>
                        <a:ext cx="1993901" cy="1086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72550" y="939800"/>
            <a:ext cx="1123950" cy="2222500"/>
            <a:chOff x="4558" y="845"/>
            <a:chExt cx="725" cy="1542"/>
          </a:xfrm>
        </p:grpSpPr>
        <p:pic>
          <p:nvPicPr>
            <p:cNvPr id="91181" name="Picture 8" descr="Chromo-blaurot-dic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845"/>
              <a:ext cx="40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82" name="Picture 9" descr="Chromo-blaurot-ac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935"/>
              <a:ext cx="339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83" name="Picture 10" descr="Chromo-rot-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661"/>
              <a:ext cx="361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144" name="Picture 11" descr="Chromo-blau-trans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2" y="1993900"/>
            <a:ext cx="4344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24475" y="955676"/>
            <a:ext cx="1544638" cy="1152525"/>
            <a:chOff x="4286" y="889"/>
            <a:chExt cx="973" cy="726"/>
          </a:xfrm>
        </p:grpSpPr>
        <p:pic>
          <p:nvPicPr>
            <p:cNvPr id="91178" name="Picture 13" descr="Chromo-blau-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935"/>
              <a:ext cx="33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9" name="Picture 14" descr="Chromo-blau-ok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889"/>
              <a:ext cx="361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80" name="Picture 15" descr="Chromo-blau-ac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1025"/>
              <a:ext cx="293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950170" y="3644900"/>
            <a:ext cx="1439862" cy="1149350"/>
            <a:chOff x="2896" y="3399"/>
            <a:chExt cx="907" cy="724"/>
          </a:xfrm>
        </p:grpSpPr>
        <p:pic>
          <p:nvPicPr>
            <p:cNvPr id="91175" name="Picture 17" descr="Chromo-grünrot-dic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399"/>
              <a:ext cx="320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6" name="Picture 18" descr="Chromo-blau-trans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490"/>
              <a:ext cx="315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7" name="Picture 19" descr="Chromo-blau-grün-ac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" y="3490"/>
              <a:ext cx="27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748088" y="3725864"/>
            <a:ext cx="1581150" cy="1100137"/>
            <a:chOff x="2850" y="2568"/>
            <a:chExt cx="996" cy="693"/>
          </a:xfrm>
        </p:grpSpPr>
        <p:pic>
          <p:nvPicPr>
            <p:cNvPr id="91172" name="Picture 21" descr="Chromo-blau-rot-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568"/>
              <a:ext cx="333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3" name="Picture 22" descr="Chromo-rot-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2581"/>
              <a:ext cx="315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4" name="Picture 23" descr="Chromo-blau-grün-t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2568"/>
              <a:ext cx="312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148" name="Picture 24" descr="Chromo-blau-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3694"/>
          <a:stretch>
            <a:fillRect/>
          </a:stretch>
        </p:blipFill>
        <p:spPr bwMode="auto">
          <a:xfrm>
            <a:off x="7688263" y="1016000"/>
            <a:ext cx="5794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9" name="Picture 25" descr="Chromo-blau-ac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8"/>
          <a:stretch>
            <a:fillRect/>
          </a:stretch>
        </p:blipFill>
        <p:spPr bwMode="auto">
          <a:xfrm>
            <a:off x="8353424" y="1295400"/>
            <a:ext cx="5492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792414" y="7667625"/>
            <a:ext cx="1209675" cy="1119188"/>
            <a:chOff x="799" y="4830"/>
            <a:chExt cx="762" cy="705"/>
          </a:xfrm>
        </p:grpSpPr>
        <p:pic>
          <p:nvPicPr>
            <p:cNvPr id="91170" name="Picture 27" descr="Chromo-grün-rac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" y="4830"/>
              <a:ext cx="354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1" name="Picture 28" descr="Chromo-grün-T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4966"/>
              <a:ext cx="34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008314" y="7883525"/>
            <a:ext cx="1209675" cy="1119188"/>
            <a:chOff x="799" y="4830"/>
            <a:chExt cx="762" cy="705"/>
          </a:xfrm>
        </p:grpSpPr>
        <p:pic>
          <p:nvPicPr>
            <p:cNvPr id="91168" name="Picture 30" descr="Chromo-grün-rac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" y="4830"/>
              <a:ext cx="354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69" name="Picture 31" descr="Chromo-grün-T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4966"/>
              <a:ext cx="34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224214" y="8099425"/>
            <a:ext cx="1209675" cy="1119188"/>
            <a:chOff x="799" y="4830"/>
            <a:chExt cx="762" cy="705"/>
          </a:xfrm>
        </p:grpSpPr>
        <p:pic>
          <p:nvPicPr>
            <p:cNvPr id="91166" name="Picture 33" descr="Chromo-grün-rac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" y="4830"/>
              <a:ext cx="354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67" name="Picture 34" descr="Chromo-grün-T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4966"/>
              <a:ext cx="34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53" name="Rectangle 35"/>
          <p:cNvSpPr>
            <a:spLocks noChangeArrowheads="1"/>
          </p:cNvSpPr>
          <p:nvPr/>
        </p:nvSpPr>
        <p:spPr bwMode="auto">
          <a:xfrm>
            <a:off x="568511" y="3289301"/>
            <a:ext cx="3047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Complex aberrations</a:t>
            </a: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8112127" y="3657600"/>
            <a:ext cx="1844674" cy="1190626"/>
            <a:chOff x="210" y="2020"/>
            <a:chExt cx="1226" cy="769"/>
          </a:xfrm>
        </p:grpSpPr>
        <p:pic>
          <p:nvPicPr>
            <p:cNvPr id="91162" name="Picture 37" descr="Chromo-grün-rac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2154"/>
              <a:ext cx="319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63" name="Picture 38" descr="Chromo-grünrot-dic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2020"/>
              <a:ext cx="320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64" name="Picture 39" descr="Chromo-blau-trans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2111"/>
              <a:ext cx="315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65" name="Picture 40" descr="Chromo-blau-grün-ac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2111"/>
              <a:ext cx="27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1158" name="Object 4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153650" y="3407707"/>
          <a:ext cx="1629386" cy="178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hoto Editor Photo" r:id="rId22" imgW="1714739" imgH="1876190" progId="">
                  <p:embed/>
                </p:oleObj>
              </mc:Choice>
              <mc:Fallback>
                <p:oleObj name="Photo Editor Photo" r:id="rId22" imgW="1714739" imgH="1876190" progId="">
                  <p:embed/>
                  <p:pic>
                    <p:nvPicPr>
                      <p:cNvPr id="0" name="Picture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3650" y="3407707"/>
                        <a:ext cx="1629386" cy="1783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59" name="Picture 5" descr="Xe8-M48-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9" y="1829665"/>
            <a:ext cx="874711" cy="1107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4778762" y="3003034"/>
            <a:ext cx="2726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DSB DNA</a:t>
            </a:r>
            <a:endParaRPr lang="en-US" sz="2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369122" y="3012998"/>
            <a:ext cx="3822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2DSBs</a:t>
            </a:r>
            <a:endParaRPr lang="en-US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591503" y="4733024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cap="all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9" y="5588000"/>
            <a:ext cx="1587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61" y="5586413"/>
            <a:ext cx="16303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960742" y="5902435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visualized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by mFISH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388322" y="6283793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3293" y="4902665"/>
            <a:ext cx="3287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≥</a:t>
            </a:r>
            <a:r>
              <a:rPr lang="en-US" sz="2000" dirty="0"/>
              <a:t>3 breaks in ≥2 chromosomes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96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2E309-A56D-4C63-BBB7-1D7F2C51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527" y="214520"/>
            <a:ext cx="8154297" cy="1512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Radiation parameters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CD173D-15C4-4DBE-B310-81B1675B049A}"/>
              </a:ext>
            </a:extLst>
          </p:cNvPr>
          <p:cNvSpPr/>
          <p:nvPr/>
        </p:nvSpPr>
        <p:spPr>
          <a:xfrm>
            <a:off x="201644" y="6211669"/>
            <a:ext cx="10900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Data for 250kV are taken from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Lee R.,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Sommer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S.,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Hartel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C.,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Nasonova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E., Durante M., Ritter S.  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Mutat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. Res. 2010, 701:52–59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344DCC5-7CE8-4C2D-96B4-BAF769934510}"/>
              </a:ext>
            </a:extLst>
          </p:cNvPr>
          <p:cNvSpPr/>
          <p:nvPr/>
        </p:nvSpPr>
        <p:spPr>
          <a:xfrm>
            <a:off x="11388322" y="6283793"/>
            <a:ext cx="6254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9D1A11A-3044-4C4C-B738-BC23E8E71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25749"/>
              </p:ext>
            </p:extLst>
          </p:nvPr>
        </p:nvGraphicFramePr>
        <p:xfrm>
          <a:off x="1796527" y="1060637"/>
          <a:ext cx="8864301" cy="5203717"/>
        </p:xfrm>
        <a:graphic>
          <a:graphicData uri="http://schemas.openxmlformats.org/drawingml/2006/table">
            <a:tbl>
              <a:tblPr firstRow="1" firstCol="1" bandRow="1"/>
              <a:tblGrid>
                <a:gridCol w="1215614">
                  <a:extLst>
                    <a:ext uri="{9D8B030D-6E8A-4147-A177-3AD203B41FA5}">
                      <a16:colId xmlns:a16="http://schemas.microsoft.com/office/drawing/2014/main" xmlns="" val="3535555953"/>
                    </a:ext>
                  </a:extLst>
                </a:gridCol>
                <a:gridCol w="1355464">
                  <a:extLst>
                    <a:ext uri="{9D8B030D-6E8A-4147-A177-3AD203B41FA5}">
                      <a16:colId xmlns:a16="http://schemas.microsoft.com/office/drawing/2014/main" xmlns="" val="219052016"/>
                    </a:ext>
                  </a:extLst>
                </a:gridCol>
                <a:gridCol w="1039674">
                  <a:extLst>
                    <a:ext uri="{9D8B030D-6E8A-4147-A177-3AD203B41FA5}">
                      <a16:colId xmlns:a16="http://schemas.microsoft.com/office/drawing/2014/main" xmlns="" val="4131495028"/>
                    </a:ext>
                  </a:extLst>
                </a:gridCol>
                <a:gridCol w="1030345">
                  <a:extLst>
                    <a:ext uri="{9D8B030D-6E8A-4147-A177-3AD203B41FA5}">
                      <a16:colId xmlns:a16="http://schemas.microsoft.com/office/drawing/2014/main" xmlns="" val="1188252394"/>
                    </a:ext>
                  </a:extLst>
                </a:gridCol>
                <a:gridCol w="1031557">
                  <a:extLst>
                    <a:ext uri="{9D8B030D-6E8A-4147-A177-3AD203B41FA5}">
                      <a16:colId xmlns:a16="http://schemas.microsoft.com/office/drawing/2014/main" xmlns="" val="359435258"/>
                    </a:ext>
                  </a:extLst>
                </a:gridCol>
                <a:gridCol w="1031557">
                  <a:extLst>
                    <a:ext uri="{9D8B030D-6E8A-4147-A177-3AD203B41FA5}">
                      <a16:colId xmlns:a16="http://schemas.microsoft.com/office/drawing/2014/main" xmlns="" val="1697463677"/>
                    </a:ext>
                  </a:extLst>
                </a:gridCol>
                <a:gridCol w="792760">
                  <a:extLst>
                    <a:ext uri="{9D8B030D-6E8A-4147-A177-3AD203B41FA5}">
                      <a16:colId xmlns:a16="http://schemas.microsoft.com/office/drawing/2014/main" xmlns="" val="1689639412"/>
                    </a:ext>
                  </a:extLst>
                </a:gridCol>
                <a:gridCol w="1367330">
                  <a:extLst>
                    <a:ext uri="{9D8B030D-6E8A-4147-A177-3AD203B41FA5}">
                      <a16:colId xmlns:a16="http://schemas.microsoft.com/office/drawing/2014/main" xmlns="" val="4255914124"/>
                    </a:ext>
                  </a:extLst>
                </a:gridCol>
              </a:tblGrid>
              <a:tr h="100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Radiation type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sed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filters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Dose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rate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Gy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/min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Voltage,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kVp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Mean E,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keV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Eff. E,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keV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Dose, Gy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Equipment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7917375"/>
                  </a:ext>
                </a:extLst>
              </a:tr>
              <a:tr h="66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γ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rays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ROKUS-M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(JINR)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4075302"/>
                  </a:ext>
                </a:extLst>
              </a:tr>
              <a:tr h="4021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X-</a:t>
                      </a: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rays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 mm Al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48.8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CellRad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(JINR)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4979391"/>
                  </a:ext>
                </a:extLst>
              </a:tr>
              <a:tr h="664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mm Cu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57.7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1446052"/>
                  </a:ext>
                </a:extLst>
              </a:tr>
              <a:tr h="3215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X-</a:t>
                      </a: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rays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 mm Al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54.35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SARRP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(JINR)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1479345"/>
                  </a:ext>
                </a:extLst>
              </a:tr>
              <a:tr h="664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mm Cu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78.01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66.4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0880655"/>
                  </a:ext>
                </a:extLst>
              </a:tr>
              <a:tr h="321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6163059"/>
                  </a:ext>
                </a:extLst>
              </a:tr>
              <a:tr h="66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X-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rays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mm Al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mm Cu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102.2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Seifert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(GSI)*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3614507"/>
                  </a:ext>
                </a:extLst>
              </a:tr>
              <a:tr h="321588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9260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2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22683</TotalTime>
  <Words>1439</Words>
  <Application>Microsoft Office PowerPoint</Application>
  <PresentationFormat>Широкоэкранный</PresentationFormat>
  <Paragraphs>316</Paragraphs>
  <Slides>13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Тема Office</vt:lpstr>
      <vt:lpstr>Photo Editor Photo</vt:lpstr>
      <vt:lpstr>Точечный рисунок</vt:lpstr>
      <vt:lpstr>28th International Scientific Conference of Young Scientists and Specialists   October-November, 2024</vt:lpstr>
      <vt:lpstr>Презентация PowerPoint</vt:lpstr>
      <vt:lpstr>  X-ray radiation – wide energy  spectrum  </vt:lpstr>
      <vt:lpstr>  X-ray radiation – wide energy  spectrum  </vt:lpstr>
      <vt:lpstr>Презентация PowerPoint</vt:lpstr>
      <vt:lpstr>Презентация PowerPoint</vt:lpstr>
      <vt:lpstr>Презентация PowerPoint</vt:lpstr>
      <vt:lpstr>m-FISH classification (Cornforth, Rad.Res., 2001)</vt:lpstr>
      <vt:lpstr>Radiation parameters</vt:lpstr>
      <vt:lpstr>Results – mFISH analysis </vt:lpstr>
      <vt:lpstr>Results – mFISH analysis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57th meeting of the PAC for Condensed Matter Physics</dc:title>
  <dc:creator>Pavel</dc:creator>
  <cp:lastModifiedBy>MetaSystems</cp:lastModifiedBy>
  <cp:revision>700</cp:revision>
  <cp:lastPrinted>2023-06-15T11:04:31Z</cp:lastPrinted>
  <dcterms:created xsi:type="dcterms:W3CDTF">2023-05-31T14:30:38Z</dcterms:created>
  <dcterms:modified xsi:type="dcterms:W3CDTF">2024-10-30T14:28:01Z</dcterms:modified>
</cp:coreProperties>
</file>