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94" r:id="rId4"/>
    <p:sldId id="295" r:id="rId5"/>
    <p:sldId id="296" r:id="rId6"/>
    <p:sldId id="298" r:id="rId7"/>
    <p:sldId id="299" r:id="rId8"/>
    <p:sldId id="297" r:id="rId9"/>
    <p:sldId id="322" r:id="rId10"/>
    <p:sldId id="261" r:id="rId11"/>
    <p:sldId id="303" r:id="rId12"/>
    <p:sldId id="304" r:id="rId13"/>
    <p:sldId id="300" r:id="rId14"/>
    <p:sldId id="315" r:id="rId15"/>
    <p:sldId id="313" r:id="rId16"/>
    <p:sldId id="312" r:id="rId17"/>
    <p:sldId id="314" r:id="rId18"/>
    <p:sldId id="260" r:id="rId19"/>
    <p:sldId id="309" r:id="rId20"/>
    <p:sldId id="308" r:id="rId21"/>
    <p:sldId id="310" r:id="rId22"/>
    <p:sldId id="311" r:id="rId23"/>
    <p:sldId id="316" r:id="rId24"/>
    <p:sldId id="318" r:id="rId25"/>
    <p:sldId id="319" r:id="rId26"/>
    <p:sldId id="320" r:id="rId27"/>
    <p:sldId id="32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1F21-E5FC-46A0-BE86-17FE5A01BF51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B1F74-3900-46A2-ABFC-86512A566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3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36C2-09F6-43CE-87AA-983F8F88EA32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426F-883B-48EE-85D3-1AE8CB6A440D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503-F615-4234-894F-84A0A2E6CD10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18E-E76E-4667-9A2D-F8891A5839C4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0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1212-B79F-4996-8562-104E49847BD1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6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4C5F-4432-4C69-B79F-915C3B930D4E}" type="datetime1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1B92-85AA-4BC4-9319-59E1A25891AA}" type="datetime1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6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5D0-C90E-441E-BAF5-57761628D17F}" type="datetime1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C96797F-F5C2-4B8A-BBDE-E6C708B11F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0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B912-DBDE-4C9D-9CA1-80872692C149}" type="datetime1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5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C610-AAAE-4B98-B19C-A4071EE78FC5}" type="datetime1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B497-288F-46E2-BAD6-A3DFA5573860}" type="datetime1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4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2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3E9C-9C44-41E6-A412-318F15DDAF43}" type="datetime1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797F-F5C2-4B8A-BBDE-E6C708B11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3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42" y="875385"/>
            <a:ext cx="9647853" cy="23876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Data Processing at the LHC. Corrections &amp; Systematic Effects</a:t>
            </a:r>
            <a:endParaRPr lang="ru-RU" sz="80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7902"/>
            <a:ext cx="5162204" cy="39839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V. </a:t>
            </a:r>
            <a:r>
              <a:rPr lang="en-US" sz="3200" u="sng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Shalaev</a:t>
            </a:r>
            <a:endParaRPr lang="en-US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(vladislav.shalaev@cern.ch)</a:t>
            </a: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9570" y="6004799"/>
            <a:ext cx="1246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28th International Scientific Conference of Young Scientists and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Specialists (AYSS-2024)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45" y="4965107"/>
            <a:ext cx="537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Dubna</a:t>
            </a:r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 </a:t>
            </a:r>
            <a:r>
              <a:rPr lang="en-US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 November</a:t>
            </a:r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2024</a:t>
            </a: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30" name="Picture 6" descr="About Interactions | Inter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23" y="1708416"/>
            <a:ext cx="3098630" cy="17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MS-doc-3045-v3: C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006" y="81795"/>
            <a:ext cx="1693863" cy="16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96" r="-2800" b="-17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2"/>
            <a:ext cx="5393391" cy="32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96" r="-2800" b="-17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2"/>
            <a:ext cx="5393391" cy="3236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867" y="615133"/>
            <a:ext cx="603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Average pileup is reweighted in MC in according with Data </a:t>
            </a:r>
            <a:endParaRPr lang="en-US" sz="2800" dirty="0" smtClean="0">
              <a:ea typeface="Batang" panose="0203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9178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82281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96" r="-2800" b="-17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472"/>
            <a:ext cx="5393391" cy="3236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867" y="615133"/>
            <a:ext cx="603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Average pileup is reweighted in MC in according with Data 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867" y="2212469"/>
            <a:ext cx="603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Variation of Minimum biased events XS</a:t>
            </a:r>
            <a:endParaRPr lang="en-US" sz="2800" dirty="0" smtClean="0">
              <a:ea typeface="Batang" panose="0203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17496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Pileup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84" y="1"/>
            <a:ext cx="1049522" cy="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</a:t>
                </a:r>
                <a:r>
                  <a:rPr lang="en-US" sz="2800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crossing </a:t>
                </a:r>
                <a:r>
                  <a:rPr lang="en-US" sz="2800" dirty="0" smtClean="0">
                    <a:ea typeface="Batang" panose="02030600000101010101"/>
                  </a:rPr>
                  <a:t>(</a:t>
                </a:r>
                <a:r>
                  <a:rPr lang="en-US" sz="2800" dirty="0">
                    <a:ea typeface="Batang" panose="02030600000101010101"/>
                  </a:rPr>
                  <a:t>BX</a:t>
                </a:r>
                <a:r>
                  <a:rPr lang="en-US" sz="2800" dirty="0" smtClean="0">
                    <a:ea typeface="Batang" panose="02030600000101010101"/>
                  </a:rPr>
                  <a:t>)</a:t>
                </a:r>
                <a:r>
                  <a:rPr lang="en-US" sz="2800" dirty="0" smtClean="0"/>
                  <a:t> every </a:t>
                </a:r>
                <a:r>
                  <a:rPr lang="en-US" sz="2800" b="1" dirty="0" smtClean="0"/>
                  <a:t>25 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latin typeface="Cambria Math" panose="02040503050406030204" pitchFamily="18" charset="0"/>
                    <a:ea typeface="Batang" panose="02030600000101010101"/>
                  </a:rPr>
                  <a:t>~</a:t>
                </a:r>
                <a:r>
                  <a:rPr lang="en-US" sz="2800" dirty="0" smtClean="0">
                    <a:latin typeface="Cambria Math" panose="02040503050406030204" pitchFamily="18" charset="0"/>
                    <a:ea typeface="Batang" panose="02030600000101010101"/>
                  </a:rPr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60-70 </a:t>
                </a:r>
                <a:r>
                  <a:rPr lang="en-US" sz="2800" dirty="0" smtClean="0">
                    <a:ea typeface="Batang" panose="02030600000101010101"/>
                  </a:rPr>
                  <a:t>pp-collisions per BX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ea typeface="Batang" panose="02030600000101010101"/>
                  </a:rPr>
                  <a:t>60</a:t>
                </a:r>
                <a:r>
                  <a:rPr lang="en-US" sz="2800" dirty="0" smtClean="0">
                    <a:ea typeface="Batang" panose="02030600000101010101"/>
                  </a:rPr>
                  <a:t> charged particles per pp-collision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" y="666399"/>
                <a:ext cx="7084741" cy="1815882"/>
              </a:xfrm>
              <a:prstGeom prst="rect">
                <a:avLst/>
              </a:prstGeom>
              <a:blipFill>
                <a:blip r:embed="rId3"/>
                <a:stretch>
                  <a:fillRect l="-1807" t="-3020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854" y="2423012"/>
                <a:ext cx="544179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b="1" dirty="0" smtClean="0">
                    <a:ea typeface="Batang" panose="02030600000101010101"/>
                  </a:rPr>
                  <a:t>1500-2000</a:t>
                </a:r>
                <a:r>
                  <a:rPr lang="en-US" sz="2800" dirty="0" smtClean="0">
                    <a:ea typeface="Batang" panose="02030600000101010101"/>
                  </a:rPr>
                  <a:t> </a:t>
                </a:r>
                <a:r>
                  <a:rPr lang="en-US" sz="2800" dirty="0">
                    <a:ea typeface="Batang" panose="02030600000101010101"/>
                  </a:rPr>
                  <a:t>charged particles per BX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𝟏𝟎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Batang" panose="02030600000101010101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sz="2800" dirty="0">
                    <a:ea typeface="Batang" panose="02030600000101010101"/>
                  </a:rPr>
                  <a:t> per </a:t>
                </a:r>
                <a:r>
                  <a:rPr lang="en-US" sz="2800" dirty="0" smtClean="0">
                    <a:ea typeface="Batang" panose="02030600000101010101"/>
                  </a:rPr>
                  <a:t>second</a:t>
                </a:r>
                <a:endParaRPr lang="en-US" sz="2800" dirty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54" y="2423012"/>
                <a:ext cx="5441795" cy="963854"/>
              </a:xfrm>
              <a:prstGeom prst="rect">
                <a:avLst/>
              </a:prstGeom>
              <a:blipFill>
                <a:blip r:embed="rId4"/>
                <a:stretch>
                  <a:fillRect t="-5660" r="-2800" b="-16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13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0867" y="615133"/>
            <a:ext cx="603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Average pileup is reweighted in MC in according with Data 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867" y="2212469"/>
            <a:ext cx="603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: Variation of Minimum biased events XS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" y="3277938"/>
            <a:ext cx="4844442" cy="3501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3" y="3277938"/>
            <a:ext cx="4963912" cy="3606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280" y="4153560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59380" y="4153560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2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</p:spTree>
    <p:extLst>
      <p:ext uri="{BB962C8B-B14F-4D97-AF65-F5344CB8AC3E}">
        <p14:creationId xmlns:p14="http://schemas.microsoft.com/office/powerpoint/2010/main" val="33228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15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blipFill>
                <a:blip r:embed="rId5"/>
                <a:stretch>
                  <a:fillRect l="-19608" r="-392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1394888" y="4405247"/>
            <a:ext cx="1271982" cy="1234643"/>
            <a:chOff x="7094725" y="1708551"/>
            <a:chExt cx="452538" cy="525539"/>
          </a:xfrm>
        </p:grpSpPr>
        <p:sp>
          <p:nvSpPr>
            <p:cNvPr id="20" name="Облако 19"/>
            <p:cNvSpPr/>
            <p:nvPr/>
          </p:nvSpPr>
          <p:spPr>
            <a:xfrm>
              <a:off x="7094725" y="1708551"/>
              <a:ext cx="452538" cy="525539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 стрелкой 21"/>
          <p:cNvCxnSpPr/>
          <p:nvPr/>
        </p:nvCxnSpPr>
        <p:spPr>
          <a:xfrm flipV="1">
            <a:off x="2622937" y="3684208"/>
            <a:ext cx="1189886" cy="85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7986" y="5465156"/>
            <a:ext cx="1214947" cy="92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blipFill>
                <a:blip r:embed="rId9"/>
                <a:stretch>
                  <a:fillRect l="-1960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M ~ </a:t>
                </a:r>
                <a:r>
                  <a:rPr lang="ru-RU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91</a:t>
                </a:r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  <a:blipFill>
                <a:blip r:embed="rId10"/>
                <a:stretch>
                  <a:fillRect l="-3214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  <a:blipFill>
                <a:blip r:embed="rId11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  <a:blipFill>
                <a:blip r:embed="rId1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400" dirty="0" smtClean="0"/>
                  <a:t> dependence!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  <a:blipFill>
                <a:blip r:embed="rId13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1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blipFill>
                <a:blip r:embed="rId5"/>
                <a:stretch>
                  <a:fillRect l="-19608" r="-392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1394888" y="4405247"/>
            <a:ext cx="1271982" cy="1234643"/>
            <a:chOff x="7094725" y="1708551"/>
            <a:chExt cx="452538" cy="525539"/>
          </a:xfrm>
        </p:grpSpPr>
        <p:sp>
          <p:nvSpPr>
            <p:cNvPr id="20" name="Облако 19"/>
            <p:cNvSpPr/>
            <p:nvPr/>
          </p:nvSpPr>
          <p:spPr>
            <a:xfrm>
              <a:off x="7094725" y="1708551"/>
              <a:ext cx="452538" cy="525539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 стрелкой 21"/>
          <p:cNvCxnSpPr/>
          <p:nvPr/>
        </p:nvCxnSpPr>
        <p:spPr>
          <a:xfrm flipV="1">
            <a:off x="2622937" y="3684208"/>
            <a:ext cx="1189886" cy="85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7986" y="5465156"/>
            <a:ext cx="1214947" cy="92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blipFill>
                <a:blip r:embed="rId9"/>
                <a:stretch>
                  <a:fillRect l="-1960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M ~ </a:t>
                </a:r>
                <a:r>
                  <a:rPr lang="ru-RU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91</a:t>
                </a:r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  <a:blipFill>
                <a:blip r:embed="rId10"/>
                <a:stretch>
                  <a:fillRect l="-3214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  <a:blipFill>
                <a:blip r:embed="rId11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  <a:blipFill>
                <a:blip r:embed="rId1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2666870" y="3655052"/>
            <a:ext cx="1490351" cy="8806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638649" y="3338040"/>
            <a:ext cx="1174174" cy="11621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89363" y="5564926"/>
            <a:ext cx="643570" cy="128857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895" y="5459529"/>
            <a:ext cx="1343993" cy="562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749421" y="3302534"/>
            <a:ext cx="657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Tag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68085" y="6319291"/>
            <a:ext cx="96404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Probe</a:t>
            </a:r>
            <a:endParaRPr lang="ru-RU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400" dirty="0" smtClean="0"/>
                  <a:t> dependence!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  <a:blipFill>
                <a:blip r:embed="rId13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Efficiency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931579"/>
            <a:ext cx="1146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Different efficiency values in the real experiment and simulation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9" y="1215814"/>
            <a:ext cx="5469199" cy="1161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39" y="1681775"/>
            <a:ext cx="432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Efficiency is 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466" y="2668413"/>
            <a:ext cx="687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, event reweighting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4" y="2457197"/>
            <a:ext cx="4672064" cy="1225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1" y="6251034"/>
                <a:ext cx="309315" cy="276999"/>
              </a:xfrm>
              <a:prstGeom prst="rect">
                <a:avLst/>
              </a:prstGeom>
              <a:blipFill>
                <a:blip r:embed="rId5"/>
                <a:stretch>
                  <a:fillRect l="-19608" r="-3922" b="-2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1394888" y="4405247"/>
            <a:ext cx="1271982" cy="1234643"/>
            <a:chOff x="7094725" y="1708551"/>
            <a:chExt cx="452538" cy="525539"/>
          </a:xfrm>
        </p:grpSpPr>
        <p:sp>
          <p:nvSpPr>
            <p:cNvPr id="20" name="Облако 19"/>
            <p:cNvSpPr/>
            <p:nvPr/>
          </p:nvSpPr>
          <p:spPr>
            <a:xfrm>
              <a:off x="7094725" y="1708551"/>
              <a:ext cx="452538" cy="525539"/>
            </a:xfrm>
            <a:prstGeom prst="cloud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ru-RU" sz="6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520" y="1769853"/>
                  <a:ext cx="383743" cy="4323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Прямая со стрелкой 21"/>
          <p:cNvCxnSpPr/>
          <p:nvPr/>
        </p:nvCxnSpPr>
        <p:spPr>
          <a:xfrm flipV="1">
            <a:off x="2622937" y="3684208"/>
            <a:ext cx="1189886" cy="85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17986" y="5465156"/>
            <a:ext cx="1214947" cy="924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41" y="3437760"/>
                <a:ext cx="309315" cy="276999"/>
              </a:xfrm>
              <a:prstGeom prst="rect">
                <a:avLst/>
              </a:prstGeom>
              <a:blipFill>
                <a:blip r:embed="rId9"/>
                <a:stretch>
                  <a:fillRect l="-19608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M ~ </a:t>
                </a:r>
                <a:r>
                  <a:rPr lang="ru-RU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91</a:t>
                </a:r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" y="4143728"/>
                <a:ext cx="1710725" cy="369332"/>
              </a:xfrm>
              <a:prstGeom prst="rect">
                <a:avLst/>
              </a:prstGeom>
              <a:blipFill>
                <a:blip r:embed="rId10"/>
                <a:stretch>
                  <a:fillRect l="-3214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489" y="4131897"/>
                <a:ext cx="2093330" cy="392993"/>
              </a:xfrm>
              <a:prstGeom prst="rect">
                <a:avLst/>
              </a:prstGeom>
              <a:blipFill>
                <a:blip r:embed="rId11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~ 40-50 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/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50" y="5869294"/>
                <a:ext cx="2093330" cy="392993"/>
              </a:xfrm>
              <a:prstGeom prst="rect">
                <a:avLst/>
              </a:prstGeom>
              <a:blipFill>
                <a:blip r:embed="rId12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2666870" y="3655052"/>
            <a:ext cx="1490351" cy="88068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638649" y="3338040"/>
            <a:ext cx="1174174" cy="11621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89363" y="5564926"/>
            <a:ext cx="643570" cy="128857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0895" y="5459529"/>
            <a:ext cx="1343993" cy="562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749421" y="3302534"/>
            <a:ext cx="657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Tag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68085" y="6319291"/>
            <a:ext cx="96404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Probe</a:t>
            </a:r>
            <a:endParaRPr lang="ru-RU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400" dirty="0" smtClean="0"/>
                  <a:t> dependence!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880" y="5024613"/>
                <a:ext cx="2556341" cy="461665"/>
              </a:xfrm>
              <a:prstGeom prst="rect">
                <a:avLst/>
              </a:prstGeom>
              <a:blipFill>
                <a:blip r:embed="rId13"/>
                <a:stretch>
                  <a:fillRect l="-716" t="-10526" r="-23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446689" y="3952432"/>
            <a:ext cx="555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Variation each of weights. Sum in quadrature</a:t>
            </a:r>
            <a:endParaRPr lang="en-US" sz="2800" dirty="0" smtClean="0">
              <a:ea typeface="Batang" panose="02030600000101010101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10863" y="5071913"/>
                <a:ext cx="4871652" cy="116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63" y="5071913"/>
                <a:ext cx="4871652" cy="1169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295456" y="5145292"/>
                <a:ext cx="4896544" cy="127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- Variated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coefficients results from variation of uncertainty source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- central value of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coefficient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56" y="5145292"/>
                <a:ext cx="4896544" cy="1279325"/>
              </a:xfrm>
              <a:prstGeom prst="rect">
                <a:avLst/>
              </a:prstGeom>
              <a:blipFill>
                <a:blip r:embed="rId15"/>
                <a:stretch>
                  <a:fillRect l="-872" r="-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6555448" y="6369174"/>
            <a:ext cx="498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significant type of uncertainty!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0" y="78075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19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2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95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84" y="1"/>
            <a:ext cx="1123722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0" y="78075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20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740" y="5321450"/>
            <a:ext cx="75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with Rochester correction (</a:t>
            </a:r>
            <a:r>
              <a:rPr lang="fr-FR" sz="2000" dirty="0">
                <a:solidFill>
                  <a:srgbClr val="7030A0"/>
                </a:solidFill>
              </a:rPr>
              <a:t>Eur. Phys. J. C 2012. V. 72, P</a:t>
            </a:r>
            <a:r>
              <a:rPr lang="fr-FR" sz="2800" dirty="0" smtClean="0"/>
              <a:t>.)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1" y="-17861"/>
            <a:ext cx="3882813" cy="33943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91" y="3550138"/>
            <a:ext cx="3956842" cy="33223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897622" y="194482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32210" y="3681452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7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61171"/>
            <a:ext cx="4948387" cy="33378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84" y="1"/>
            <a:ext cx="1123722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0" y="78075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21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459" y="5321450"/>
            <a:ext cx="75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with Rochester correction (</a:t>
            </a:r>
            <a:r>
              <a:rPr lang="fr-FR" sz="2000" dirty="0">
                <a:solidFill>
                  <a:srgbClr val="7030A0"/>
                </a:solidFill>
              </a:rPr>
              <a:t>Eur. Phys. J. C 2012. V. 72, P</a:t>
            </a:r>
            <a:r>
              <a:rPr lang="fr-FR" sz="2800" dirty="0" smtClean="0"/>
              <a:t>.)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705012"/>
            <a:ext cx="4943965" cy="314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8230" y="1119304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92086" y="4353327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61171"/>
            <a:ext cx="4948387" cy="33378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Misalignment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84" y="1"/>
            <a:ext cx="1123722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741" y="780750"/>
            <a:ext cx="637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Origin: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Non-accuracy of detector model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22</a:t>
            </a:fld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" y="1303971"/>
            <a:ext cx="5727493" cy="34093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459" y="5321450"/>
            <a:ext cx="75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Correction: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Tag &amp; Probe with Rochester correction (</a:t>
            </a:r>
            <a:r>
              <a:rPr lang="fr-FR" sz="2000" dirty="0">
                <a:solidFill>
                  <a:srgbClr val="7030A0"/>
                </a:solidFill>
              </a:rPr>
              <a:t>Eur. Phys. J. C 2012. V. 72, P</a:t>
            </a:r>
            <a:r>
              <a:rPr lang="fr-FR" sz="2800" dirty="0" smtClean="0"/>
              <a:t>.)</a:t>
            </a:r>
            <a:endParaRPr lang="en-US" sz="2800" dirty="0" smtClean="0">
              <a:ea typeface="Batang" panose="02030600000101010101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334780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Uncertainty: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100 “toys” and RMS calculation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97" y="3705012"/>
            <a:ext cx="4943965" cy="31469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8230" y="1119304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92086" y="4353327"/>
            <a:ext cx="68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8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Conclusions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82" y="0"/>
            <a:ext cx="1195724" cy="6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" y="846736"/>
            <a:ext cx="67401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Effects of difference between data and simulation 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are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constantly 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being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studied</a:t>
            </a:r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and could be successfully corrected. </a:t>
            </a:r>
            <a:endParaRPr lang="en-US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 analysis SMP-23-007 this steps are successfully done. Good agreement between data and MC is observed</a:t>
            </a:r>
            <a:endParaRPr lang="en-US" sz="2800" dirty="0" smtClean="0">
              <a:ea typeface="Batang" panose="02030600000101010101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1" r="51739"/>
          <a:stretch/>
        </p:blipFill>
        <p:spPr>
          <a:xfrm>
            <a:off x="793010" y="3928270"/>
            <a:ext cx="4566529" cy="3008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b="50190"/>
          <a:stretch/>
        </p:blipFill>
        <p:spPr>
          <a:xfrm>
            <a:off x="6768756" y="422207"/>
            <a:ext cx="4603426" cy="3415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5" b="53127"/>
          <a:stretch/>
        </p:blipFill>
        <p:spPr>
          <a:xfrm>
            <a:off x="6740165" y="3694941"/>
            <a:ext cx="4577312" cy="32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24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25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1739" y="4119990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5700" y="4317809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3610" y="4353197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130" y="4354515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34" name="Умножение 33"/>
          <p:cNvSpPr/>
          <p:nvPr/>
        </p:nvSpPr>
        <p:spPr>
          <a:xfrm>
            <a:off x="1586986" y="3949779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310017" y="3944616"/>
            <a:ext cx="292779" cy="350749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5338790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6649330">
            <a:off x="5222513" y="3291537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58298" y="4353197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39" name="Умножение 38"/>
          <p:cNvSpPr/>
          <p:nvPr/>
        </p:nvSpPr>
        <p:spPr>
          <a:xfrm>
            <a:off x="7301688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279471" y="4339722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41" name="Умножение 40"/>
          <p:cNvSpPr/>
          <p:nvPr/>
        </p:nvSpPr>
        <p:spPr>
          <a:xfrm>
            <a:off x="9522861" y="3944616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4444" y="3422009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Bug:</a:t>
            </a:r>
            <a:endParaRPr lang="ru-RU" dirty="0"/>
          </a:p>
        </p:txBody>
      </p:sp>
      <p:sp>
        <p:nvSpPr>
          <p:cNvPr id="43" name="Дуга 42"/>
          <p:cNvSpPr/>
          <p:nvPr/>
        </p:nvSpPr>
        <p:spPr>
          <a:xfrm rot="255311" flipV="1">
            <a:off x="1749208" y="2949522"/>
            <a:ext cx="3601359" cy="1171306"/>
          </a:xfrm>
          <a:prstGeom prst="arc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394336" y="3292079"/>
            <a:ext cx="35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Probability:0.5 - 1.5%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25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26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1739" y="4119990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5700" y="4317809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3610" y="4353197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130" y="4354515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34" name="Умножение 33"/>
          <p:cNvSpPr/>
          <p:nvPr/>
        </p:nvSpPr>
        <p:spPr>
          <a:xfrm>
            <a:off x="1586986" y="3949779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310017" y="3944616"/>
            <a:ext cx="292779" cy="350749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5338790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58298" y="4353197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39" name="Умножение 38"/>
          <p:cNvSpPr/>
          <p:nvPr/>
        </p:nvSpPr>
        <p:spPr>
          <a:xfrm>
            <a:off x="7301688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279471" y="4339722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41" name="Умножение 40"/>
          <p:cNvSpPr/>
          <p:nvPr/>
        </p:nvSpPr>
        <p:spPr>
          <a:xfrm>
            <a:off x="9522861" y="3944616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4444" y="3422009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Bug: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00416" y="6087479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154377" y="6285298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62287" y="6320686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300002" y="6320686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49" name="Умножение 48"/>
          <p:cNvSpPr/>
          <p:nvPr/>
        </p:nvSpPr>
        <p:spPr>
          <a:xfrm>
            <a:off x="1645963" y="5922999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3408694" y="5912105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множение 50"/>
          <p:cNvSpPr/>
          <p:nvPr/>
        </p:nvSpPr>
        <p:spPr>
          <a:xfrm>
            <a:off x="5437467" y="5925580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56975" y="6320686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53" name="Умножение 52"/>
          <p:cNvSpPr/>
          <p:nvPr/>
        </p:nvSpPr>
        <p:spPr>
          <a:xfrm>
            <a:off x="7400365" y="5925580"/>
            <a:ext cx="292779" cy="350749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9378148" y="6307211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55" name="Умножение 54"/>
          <p:cNvSpPr/>
          <p:nvPr/>
        </p:nvSpPr>
        <p:spPr>
          <a:xfrm>
            <a:off x="9621538" y="5912105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-38174" y="6320686"/>
            <a:ext cx="103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BX[-3]</a:t>
            </a:r>
            <a:endParaRPr lang="ru-RU" sz="2400" dirty="0"/>
          </a:p>
        </p:txBody>
      </p:sp>
      <p:sp>
        <p:nvSpPr>
          <p:cNvPr id="58" name="Умножение 57"/>
          <p:cNvSpPr/>
          <p:nvPr/>
        </p:nvSpPr>
        <p:spPr>
          <a:xfrm>
            <a:off x="244916" y="5960968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4940385">
            <a:off x="5333670" y="5165761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6649330">
            <a:off x="5222513" y="3291537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255311" flipV="1">
            <a:off x="1749208" y="2949522"/>
            <a:ext cx="3601359" cy="1171306"/>
          </a:xfrm>
          <a:prstGeom prst="arc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394336" y="3292079"/>
            <a:ext cx="35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Probability:0.5 - 1.5% </a:t>
            </a:r>
            <a:endParaRPr lang="ru-RU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39956" y="5210830"/>
            <a:ext cx="503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Correction</a:t>
            </a:r>
            <a:r>
              <a:rPr lang="en-US" dirty="0" smtClean="0"/>
              <a:t>: </a:t>
            </a:r>
            <a:r>
              <a:rPr lang="en-US" sz="2800" dirty="0" err="1" smtClean="0"/>
              <a:t>Unprefireble</a:t>
            </a:r>
            <a:r>
              <a:rPr lang="en-US" sz="2800" dirty="0" smtClean="0"/>
              <a:t> Events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84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1739" y="-167512"/>
            <a:ext cx="10515600" cy="1179439"/>
          </a:xfrm>
        </p:spPr>
        <p:txBody>
          <a:bodyPr/>
          <a:lstStyle/>
          <a:p>
            <a:r>
              <a:rPr lang="en-US" dirty="0" err="1" smtClean="0">
                <a:latin typeface="Batang" panose="02030600000101010101"/>
              </a:rPr>
              <a:t>Prefiring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1"/>
            <a:ext cx="1323842" cy="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latin typeface="Batang" panose="02030600000101010101" pitchFamily="18" charset="-127"/>
                    <a:ea typeface="Batang" panose="02030600000101010101" pitchFamily="18" charset="-127"/>
                  </a:rPr>
                  <a:t>Origin: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Batang" panose="02030600000101010101"/>
                  </a:rPr>
                  <a:t> and L1 Trigger </a:t>
                </a:r>
                <a:r>
                  <a:rPr lang="en-US" sz="2800" dirty="0">
                    <a:ea typeface="Batang" panose="02030600000101010101"/>
                  </a:rPr>
                  <a:t>time desynchronization</a:t>
                </a:r>
                <a:endParaRPr lang="en-US" sz="2800" dirty="0" smtClean="0">
                  <a:ea typeface="Batang" panose="02030600000101010101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0" y="780750"/>
                <a:ext cx="10515599" cy="523220"/>
              </a:xfrm>
              <a:prstGeom prst="rect">
                <a:avLst/>
              </a:prstGeom>
              <a:blipFill>
                <a:blip r:embed="rId3"/>
                <a:stretch>
                  <a:fillRect l="-1217" t="-10465" r="-928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797F-F5C2-4B8A-BBDE-E6C708B11FD2}" type="slidenum">
              <a:rPr lang="ru-RU" smtClean="0"/>
              <a:t>27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01739" y="2269086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2317627"/>
                <a:ext cx="3393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5400" y="2502293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610" y="2502293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991" y="2503669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15" name="Умножение 14"/>
          <p:cNvSpPr/>
          <p:nvPr/>
        </p:nvSpPr>
        <p:spPr>
          <a:xfrm>
            <a:off x="1570847" y="2098933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3310017" y="2093712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5338790" y="2107187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58298" y="2502293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25" name="Умножение 24"/>
          <p:cNvSpPr/>
          <p:nvPr/>
        </p:nvSpPr>
        <p:spPr>
          <a:xfrm>
            <a:off x="7301688" y="2107187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279471" y="2488818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27" name="Умножение 26"/>
          <p:cNvSpPr/>
          <p:nvPr/>
        </p:nvSpPr>
        <p:spPr>
          <a:xfrm>
            <a:off x="9522861" y="2093712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4444" y="1571105"/>
            <a:ext cx="15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Case: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01739" y="4119990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139" y="4168531"/>
                <a:ext cx="3393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5700" y="4317809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3610" y="4353197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4130" y="4354515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34" name="Умножение 33"/>
          <p:cNvSpPr/>
          <p:nvPr/>
        </p:nvSpPr>
        <p:spPr>
          <a:xfrm>
            <a:off x="1586986" y="3949779"/>
            <a:ext cx="292779" cy="3507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множение 34"/>
          <p:cNvSpPr/>
          <p:nvPr/>
        </p:nvSpPr>
        <p:spPr>
          <a:xfrm>
            <a:off x="3310017" y="3944616"/>
            <a:ext cx="292779" cy="350749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5338790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058298" y="4353197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39" name="Умножение 38"/>
          <p:cNvSpPr/>
          <p:nvPr/>
        </p:nvSpPr>
        <p:spPr>
          <a:xfrm>
            <a:off x="7301688" y="3958091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279471" y="4339722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41" name="Умножение 40"/>
          <p:cNvSpPr/>
          <p:nvPr/>
        </p:nvSpPr>
        <p:spPr>
          <a:xfrm>
            <a:off x="9522861" y="3944616"/>
            <a:ext cx="292779" cy="350749"/>
          </a:xfrm>
          <a:prstGeom prst="mathMultiply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24444" y="3422009"/>
            <a:ext cx="63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Bug: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00416" y="6087479"/>
            <a:ext cx="11014364" cy="21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816" y="6136020"/>
                <a:ext cx="3393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154377" y="6285298"/>
            <a:ext cx="9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BX[0]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062287" y="6320686"/>
            <a:ext cx="98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BX[-1]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300002" y="6320686"/>
            <a:ext cx="10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BX[-2]</a:t>
            </a:r>
            <a:endParaRPr lang="ru-RU" sz="2400" dirty="0"/>
          </a:p>
        </p:txBody>
      </p:sp>
      <p:sp>
        <p:nvSpPr>
          <p:cNvPr id="49" name="Умножение 48"/>
          <p:cNvSpPr/>
          <p:nvPr/>
        </p:nvSpPr>
        <p:spPr>
          <a:xfrm>
            <a:off x="1645963" y="5922999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3408694" y="5912105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множение 50"/>
          <p:cNvSpPr/>
          <p:nvPr/>
        </p:nvSpPr>
        <p:spPr>
          <a:xfrm>
            <a:off x="5437467" y="5925580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56975" y="6320686"/>
            <a:ext cx="874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BX[1]</a:t>
            </a:r>
            <a:endParaRPr lang="ru-RU" sz="2400" dirty="0"/>
          </a:p>
        </p:txBody>
      </p:sp>
      <p:sp>
        <p:nvSpPr>
          <p:cNvPr id="53" name="Умножение 52"/>
          <p:cNvSpPr/>
          <p:nvPr/>
        </p:nvSpPr>
        <p:spPr>
          <a:xfrm>
            <a:off x="7400365" y="5925580"/>
            <a:ext cx="292779" cy="35074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9378148" y="6307211"/>
            <a:ext cx="92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BX[2]</a:t>
            </a:r>
            <a:endParaRPr lang="ru-RU" sz="2400" dirty="0"/>
          </a:p>
        </p:txBody>
      </p:sp>
      <p:sp>
        <p:nvSpPr>
          <p:cNvPr id="55" name="Умножение 54"/>
          <p:cNvSpPr/>
          <p:nvPr/>
        </p:nvSpPr>
        <p:spPr>
          <a:xfrm>
            <a:off x="9621538" y="5912105"/>
            <a:ext cx="292779" cy="350749"/>
          </a:xfrm>
          <a:prstGeom prst="mathMultiply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9956" y="5210830"/>
            <a:ext cx="503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Correction</a:t>
            </a:r>
            <a:r>
              <a:rPr lang="en-US" dirty="0" smtClean="0"/>
              <a:t>: </a:t>
            </a:r>
            <a:r>
              <a:rPr lang="en-US" sz="2800" dirty="0" err="1" smtClean="0"/>
              <a:t>Unprefireble</a:t>
            </a:r>
            <a:r>
              <a:rPr lang="en-US" sz="2800" dirty="0" smtClean="0"/>
              <a:t> Events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-38174" y="6320686"/>
            <a:ext cx="103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BX[-3]</a:t>
            </a:r>
            <a:endParaRPr lang="ru-RU" sz="2400" dirty="0"/>
          </a:p>
        </p:txBody>
      </p:sp>
      <p:sp>
        <p:nvSpPr>
          <p:cNvPr id="58" name="Умножение 57"/>
          <p:cNvSpPr/>
          <p:nvPr/>
        </p:nvSpPr>
        <p:spPr>
          <a:xfrm>
            <a:off x="244916" y="5960968"/>
            <a:ext cx="292779" cy="350749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4940385">
            <a:off x="5333670" y="5165761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394336" y="3292079"/>
            <a:ext cx="3513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Probability:0.5 - 1.5% </a:t>
            </a:r>
            <a:endParaRPr lang="ru-RU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6453346" y="5176085"/>
            <a:ext cx="573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Uncertainty</a:t>
            </a:r>
            <a:r>
              <a:rPr lang="en-US" dirty="0" smtClean="0"/>
              <a:t>: </a:t>
            </a:r>
            <a:r>
              <a:rPr lang="en-US" sz="2800" dirty="0" smtClean="0"/>
              <a:t>variation within </a:t>
            </a:r>
            <a:r>
              <a:rPr lang="en-US" sz="2800" dirty="0" err="1" smtClean="0"/>
              <a:t>unc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62" name="Дуга 61"/>
          <p:cNvSpPr/>
          <p:nvPr/>
        </p:nvSpPr>
        <p:spPr>
          <a:xfrm rot="14940385">
            <a:off x="5348540" y="1400652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6649330">
            <a:off x="5222513" y="3291537"/>
            <a:ext cx="1133897" cy="921574"/>
          </a:xfrm>
          <a:prstGeom prst="arc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255311" flipV="1">
            <a:off x="1749208" y="2949522"/>
            <a:ext cx="3601359" cy="1171306"/>
          </a:xfrm>
          <a:prstGeom prst="arc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3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22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4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5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0873" y="4122868"/>
            <a:ext cx="323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and modeling </a:t>
            </a:r>
          </a:p>
          <a:p>
            <a:pPr algn="ctr"/>
            <a:r>
              <a:rPr lang="en-US" sz="2800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6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0873" y="4122868"/>
            <a:ext cx="323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and modeling </a:t>
            </a:r>
          </a:p>
          <a:p>
            <a:pPr algn="ctr"/>
            <a:r>
              <a:rPr lang="en-US" sz="2800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7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0873" y="4122868"/>
            <a:ext cx="323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 and modeling </a:t>
            </a:r>
          </a:p>
          <a:p>
            <a:pPr algn="ctr"/>
            <a:r>
              <a:rPr lang="en-US" sz="2800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2168" y="6256204"/>
            <a:ext cx="376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Uncertainty estimation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113241" y="600443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8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5226" y="4122868"/>
            <a:ext cx="3503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Data and modeling </a:t>
            </a:r>
          </a:p>
          <a:p>
            <a:pPr algn="ctr"/>
            <a:r>
              <a:rPr lang="en-US" sz="2800" b="1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5036" y="6256204"/>
            <a:ext cx="41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Uncertainty estimation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113241" y="600443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8281" y="0"/>
            <a:ext cx="10515600" cy="1179439"/>
          </a:xfrm>
        </p:spPr>
        <p:txBody>
          <a:bodyPr/>
          <a:lstStyle/>
          <a:p>
            <a:r>
              <a:rPr lang="en-US" dirty="0" smtClean="0">
                <a:latin typeface="Batang" panose="02030600000101010101"/>
              </a:rPr>
              <a:t>Stages of Data Analysis</a:t>
            </a:r>
            <a:endParaRPr lang="ru-RU" dirty="0">
              <a:latin typeface="Batang" panose="02030600000101010101"/>
            </a:endParaRPr>
          </a:p>
        </p:txBody>
      </p:sp>
      <p:pic>
        <p:nvPicPr>
          <p:cNvPr id="4" name="Picture 6" descr="About Interactions | Inter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021" y="0"/>
            <a:ext cx="1501185" cy="8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2281" y="6492875"/>
            <a:ext cx="2743200" cy="365125"/>
          </a:xfrm>
        </p:spPr>
        <p:txBody>
          <a:bodyPr/>
          <a:lstStyle/>
          <a:p>
            <a:fld id="{3C96797F-F5C2-4B8A-BBDE-E6C708B11FD2}" type="slidenum">
              <a:rPr lang="ru-RU" sz="2400" smtClean="0">
                <a:solidFill>
                  <a:schemeClr val="tx1"/>
                </a:solidFill>
              </a:rPr>
              <a:t>9</a:t>
            </a:fld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3593" y="184957"/>
            <a:ext cx="31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7030A0"/>
                </a:solidFill>
              </a:rPr>
              <a:t>CMS-SMP-23-007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CMS-AN-20-220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79" y="1179439"/>
            <a:ext cx="27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Collection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97279" y="2097268"/>
            <a:ext cx="295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Certification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69593" y="3123160"/>
            <a:ext cx="25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Event selection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5226" y="4122868"/>
            <a:ext cx="3503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Data and modeling </a:t>
            </a:r>
          </a:p>
          <a:p>
            <a:pPr algn="ctr"/>
            <a:r>
              <a:rPr lang="en-US" sz="2800" b="1" dirty="0" smtClean="0"/>
              <a:t>corrections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311" y="2083103"/>
            <a:ext cx="188865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7799" y="5430742"/>
            <a:ext cx="241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5036" y="6256204"/>
            <a:ext cx="411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Uncertainty estimation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53387" y="1284438"/>
            <a:ext cx="4605251" cy="54384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35854" y="1581669"/>
                <a:ext cx="363990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Pileup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Misalignment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Efficiency</a:t>
                </a:r>
              </a:p>
              <a:p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Prefiring</a:t>
                </a:r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Integral Luminosity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PDF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ru-RU" sz="2800" dirty="0"/>
                          <m:t>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Simulation Cross section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QCD Scale Factors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54" y="1581669"/>
                <a:ext cx="3639901" cy="4832092"/>
              </a:xfrm>
              <a:prstGeom prst="rect">
                <a:avLst/>
              </a:prstGeom>
              <a:blipFill>
                <a:blip r:embed="rId3"/>
                <a:stretch>
                  <a:fillRect l="-3015" t="-1135" b="-2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5879007" y="4355218"/>
            <a:ext cx="1474380" cy="100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177189" y="4455622"/>
            <a:ext cx="1176198" cy="1849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>
            <a:off x="2405809" y="1806906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099023" y="2799865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10490" y="3760097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099023" y="518398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113241" y="6004432"/>
            <a:ext cx="187762" cy="2761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816</Words>
  <Application>Microsoft Office PowerPoint</Application>
  <PresentationFormat>Широкоэкранный</PresentationFormat>
  <Paragraphs>280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Batang</vt:lpstr>
      <vt:lpstr>Calibri</vt:lpstr>
      <vt:lpstr>Cambria Math</vt:lpstr>
      <vt:lpstr>Times New Roman</vt:lpstr>
      <vt:lpstr>Тема Office</vt:lpstr>
      <vt:lpstr>Data Processing at the LHC. Corrections &amp; Systematic Effects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Stages of Data Analysis</vt:lpstr>
      <vt:lpstr>Pileup</vt:lpstr>
      <vt:lpstr>Pileup</vt:lpstr>
      <vt:lpstr>Pileup</vt:lpstr>
      <vt:lpstr>Pileup</vt:lpstr>
      <vt:lpstr>Efficiency</vt:lpstr>
      <vt:lpstr>Efficiency</vt:lpstr>
      <vt:lpstr>Efficiency</vt:lpstr>
      <vt:lpstr>Efficiency</vt:lpstr>
      <vt:lpstr>Efficiency</vt:lpstr>
      <vt:lpstr>Misalignment</vt:lpstr>
      <vt:lpstr>Misalignment</vt:lpstr>
      <vt:lpstr>Misalignment</vt:lpstr>
      <vt:lpstr>Misalignment</vt:lpstr>
      <vt:lpstr>Conclusions</vt:lpstr>
      <vt:lpstr>Prefiring</vt:lpstr>
      <vt:lpstr>Prefiring</vt:lpstr>
      <vt:lpstr>Prefiring</vt:lpstr>
      <vt:lpstr>Prefiring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Registration at the CMS</dc:title>
  <dc:creator>monitor02</dc:creator>
  <cp:lastModifiedBy>N580GD-E4128T</cp:lastModifiedBy>
  <cp:revision>124</cp:revision>
  <dcterms:created xsi:type="dcterms:W3CDTF">2024-03-25T12:20:39Z</dcterms:created>
  <dcterms:modified xsi:type="dcterms:W3CDTF">2024-10-31T14:20:17Z</dcterms:modified>
</cp:coreProperties>
</file>