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embeddedFontLst>
    <p:embeddedFont>
      <p:font typeface="Gill Sans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uMtYlv4QQwyBMncuDLg/OKI8X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CF266D97-46B6-1528-99C7-147A76C8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E545A4B8-557D-5C58-9837-AE2B1CC778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31D98516-2A9E-8314-9D0A-8DDA186BFE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63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accen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1524000" y="1504918"/>
            <a:ext cx="9144000" cy="2387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A RANGE SYSTEM PROTOTYPE GEOMETRY AND CLUSTERING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1524000" y="437647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Osetrov Aleksandr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Research Nuclear University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MEPhI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supervisor - Verkheev Alexander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DBSCAN CLUSTERING ALGORITHM</a:t>
            </a:r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body" idx="1"/>
          </p:nvPr>
        </p:nvSpPr>
        <p:spPr>
          <a:xfrm>
            <a:off x="298579" y="1944856"/>
            <a:ext cx="5724041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 clustering method that identifies clusters based on spatial density of points. It works particularly well with free-form clusters and deals with noise in the data.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6144498" y="6036066"/>
            <a:ext cx="57240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</a:t>
            </a:r>
            <a:r>
              <a:rPr lang="ru-RU" sz="2000" dirty="0">
                <a:solidFill>
                  <a:schemeClr val="dk1"/>
                </a:solidFill>
              </a:rPr>
              <a:t>8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Illustration of how DBSCAN works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Above is the original set of points, below is the result of the DBSCAN algorithm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4498" y="1944855"/>
            <a:ext cx="5724041" cy="400516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0" name="Google Shape;180;p9"/>
          <p:cNvSpPr txBox="1"/>
          <p:nvPr/>
        </p:nvSpPr>
        <p:spPr>
          <a:xfrm>
            <a:off x="11700588" y="6451565"/>
            <a:ext cx="44315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10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298578" y="3366099"/>
            <a:ext cx="5724041" cy="224676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170" t="-1083" r="-4685" b="-406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DBSCAN CLUSTERING ALGORITHM</a:t>
            </a:r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3915166" y="6150114"/>
            <a:ext cx="79533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</a:t>
            </a:r>
            <a:r>
              <a:rPr lang="ru-RU" sz="2000" dirty="0">
                <a:solidFill>
                  <a:schemeClr val="dk1"/>
                </a:solidFill>
              </a:rPr>
              <a:t>9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Results of the DBSCAN algorithm in python and C++ implementations compared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11696700" y="6451565"/>
            <a:ext cx="447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5166" y="2009454"/>
            <a:ext cx="7953374" cy="404420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p10"/>
          <p:cNvSpPr txBox="1">
            <a:spLocks noGrp="1"/>
          </p:cNvSpPr>
          <p:nvPr>
            <p:ph type="body" idx="1"/>
          </p:nvPr>
        </p:nvSpPr>
        <p:spPr>
          <a:xfrm>
            <a:off x="298580" y="2009454"/>
            <a:ext cx="344474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Since there is no DBSCAN algorithm in the standard C++ library, it was implemented in this language for further integration into SpdRoot</a:t>
            </a:r>
            <a:r>
              <a:rPr lang="en-US" sz="20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The results of the DBSCAN algorithm from the Python library sklearn and the algorithm implemented in C++ were compared.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EXAMPLE OF AN EVENT FOR A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/>
              <a:t>/Ψ MESON</a:t>
            </a:r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11700588" y="6451565"/>
            <a:ext cx="4431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580" y="1829510"/>
            <a:ext cx="11569960" cy="462205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9" name="Google Shape;199;p11"/>
          <p:cNvSpPr txBox="1"/>
          <p:nvPr/>
        </p:nvSpPr>
        <p:spPr>
          <a:xfrm>
            <a:off x="1608080" y="6420787"/>
            <a:ext cx="8950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</a:t>
            </a:r>
            <a:r>
              <a:rPr lang="ru-RU" sz="2000" dirty="0">
                <a:solidFill>
                  <a:schemeClr val="dk1"/>
                </a:solidFill>
              </a:rPr>
              <a:t>10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Visualization of point clustering in one of the events for J/ψ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CONCLUSION AND PLANS</a:t>
            </a:r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11706226" y="6451565"/>
            <a:ext cx="4375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1440000" y="2210465"/>
            <a:ext cx="9312000" cy="4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Conclusion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- geometry model of the range system prototype is done, implemented into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SpdRoot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indent="0" algn="just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- DBSCAN algo rewritten using C++, implemented into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SpdRoot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too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Plans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It is necessary to select the input parameters of the algorithm to create clusters from previously received hits. 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It is also necessary to evaluate the correctness of the cluster creation using parameters such as V-measure and clustering purity.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298580" y="1951491"/>
            <a:ext cx="11569960" cy="370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Description of the geometric model of the muon system prototype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Clustering algorithm implementation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11868540" y="6451565"/>
            <a:ext cx="2752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dirty="0"/>
              <a:t>SPD EXPERIMENT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298580" y="1952472"/>
            <a:ext cx="3425695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>
              <a:spcBef>
                <a:spcPts val="0"/>
              </a:spcBef>
              <a:buSzPts val="20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purpose - to study the spin structure of the proton and deuteron and other spin phenomena.</a:t>
            </a:r>
            <a:endParaRPr lang="ru-RU" sz="20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spcBef>
                <a:spcPts val="0"/>
              </a:spcBef>
              <a:buSzPts val="2000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spcBef>
                <a:spcPts val="0"/>
              </a:spcBef>
              <a:buSzPts val="20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installation is planned to be placed at one of two beam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collision points of the NICA collider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3876676" y="6420787"/>
            <a:ext cx="79918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1 NICA accelerating complex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1868540" y="6451565"/>
            <a:ext cx="2752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BAED92-5A05-8913-4C75-6846AB0C3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63" y="1952472"/>
            <a:ext cx="7856377" cy="44163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CA69D8D3-BE3E-0C92-DE87-CDF3E475F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>
            <a:extLst>
              <a:ext uri="{FF2B5EF4-FFF2-40B4-BE49-F238E27FC236}">
                <a16:creationId xmlns:a16="http://schemas.microsoft.com/office/drawing/2014/main" id="{7998D11B-28E2-2BF4-0502-3D53E46174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dirty="0"/>
              <a:t>MUON (RANGE) SYSTEM</a:t>
            </a:r>
            <a:endParaRPr dirty="0"/>
          </a:p>
        </p:txBody>
      </p:sp>
      <p:sp>
        <p:nvSpPr>
          <p:cNvPr id="116" name="Google Shape;116;p3">
            <a:extLst>
              <a:ext uri="{FF2B5EF4-FFF2-40B4-BE49-F238E27FC236}">
                <a16:creationId xmlns:a16="http://schemas.microsoft.com/office/drawing/2014/main" id="{0642D5E1-EA4D-1FEE-CF37-19EB94F00A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8580" y="2103891"/>
            <a:ext cx="3425695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goal – to identify muons in the presence of a significant hadron background and estimate hadron energy.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D158F082-D0C6-F7F9-7517-1BE8D656B9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6675" y="1996864"/>
            <a:ext cx="7991865" cy="43476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8" name="Google Shape;118;p3">
            <a:extLst>
              <a:ext uri="{FF2B5EF4-FFF2-40B4-BE49-F238E27FC236}">
                <a16:creationId xmlns:a16="http://schemas.microsoft.com/office/drawing/2014/main" id="{81D53EB5-F758-E10A-A4FA-386564CF7079}"/>
              </a:ext>
            </a:extLst>
          </p:cNvPr>
          <p:cNvSpPr txBox="1"/>
          <p:nvPr/>
        </p:nvSpPr>
        <p:spPr>
          <a:xfrm>
            <a:off x="3876676" y="6420787"/>
            <a:ext cx="79918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range system in the SPD setup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>
            <a:extLst>
              <a:ext uri="{FF2B5EF4-FFF2-40B4-BE49-F238E27FC236}">
                <a16:creationId xmlns:a16="http://schemas.microsoft.com/office/drawing/2014/main" id="{3BE54752-86F8-74F6-7C58-31FFE7EA500B}"/>
              </a:ext>
            </a:extLst>
          </p:cNvPr>
          <p:cNvSpPr txBox="1"/>
          <p:nvPr/>
        </p:nvSpPr>
        <p:spPr>
          <a:xfrm>
            <a:off x="11868540" y="6451565"/>
            <a:ext cx="2752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4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28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dirty="0"/>
              <a:t>MUON (RANGE) SYSTEM</a:t>
            </a:r>
            <a:endParaRPr dirty="0"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298580" y="2103891"/>
            <a:ext cx="2724540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Consists of an eight-module barrel and two endcaps.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Mini Drift Tubes (MDT) detectors and readout electronics are placed in the interlayer gaps.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3200401" y="5874171"/>
            <a:ext cx="86681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Left - cross section of the detecting parts of the range system,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- schematic view of the system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0310" y="2103891"/>
            <a:ext cx="3788230" cy="365505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l="4235" r="3063"/>
          <a:stretch/>
        </p:blipFill>
        <p:spPr>
          <a:xfrm>
            <a:off x="3200401" y="2103891"/>
            <a:ext cx="4702628" cy="365505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" name="Google Shape;129;p4"/>
          <p:cNvSpPr txBox="1"/>
          <p:nvPr/>
        </p:nvSpPr>
        <p:spPr>
          <a:xfrm>
            <a:off x="11868540" y="6451565"/>
            <a:ext cx="2752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5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dirty="0"/>
              <a:t>RANGE SYSTEM PROTOTYPE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298580" y="1998327"/>
            <a:ext cx="2587280" cy="40051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50" t="-912" r="-4008" b="-15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137" name="Google Shape;137;p5"/>
          <p:cNvSpPr txBox="1"/>
          <p:nvPr/>
        </p:nvSpPr>
        <p:spPr>
          <a:xfrm>
            <a:off x="3023120" y="6113011"/>
            <a:ext cx="88454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Left - cross section of the MDT detector, right – the real prototype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19467"/>
          <a:stretch/>
        </p:blipFill>
        <p:spPr>
          <a:xfrm>
            <a:off x="9571720" y="1998328"/>
            <a:ext cx="2296820" cy="400516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" name="Google Shape;139;p5"/>
          <p:cNvSpPr txBox="1"/>
          <p:nvPr/>
        </p:nvSpPr>
        <p:spPr>
          <a:xfrm>
            <a:off x="11868540" y="6451565"/>
            <a:ext cx="275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6</a:t>
            </a:r>
            <a:endParaRPr dirty="0"/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5860" y="1998325"/>
            <a:ext cx="6580791" cy="400516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dirty="0"/>
              <a:t>RANGE SYSTEM PROTOTYPE MODEL</a:t>
            </a:r>
            <a:endParaRPr dirty="0"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298580" y="1998327"/>
            <a:ext cx="3701920" cy="400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range system prototype’s geometric model has been created.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Active interaction zones are located in detector planes, iron absorbers and the body.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model was integrated into the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SpdRoot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software package.</a:t>
            </a:r>
            <a:endParaRPr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4362450" y="6113011"/>
            <a:ext cx="7506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</a:t>
            </a:r>
            <a:r>
              <a:rPr lang="ru-RU" sz="2000" dirty="0">
                <a:solidFill>
                  <a:schemeClr val="dk1"/>
                </a:solidFill>
              </a:rPr>
              <a:t>5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geometric model of the prototype range SPD system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2451" y="1837486"/>
            <a:ext cx="7506090" cy="416600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9" name="Google Shape;149;p6"/>
          <p:cNvSpPr txBox="1"/>
          <p:nvPr/>
        </p:nvSpPr>
        <p:spPr>
          <a:xfrm>
            <a:off x="11868540" y="6451565"/>
            <a:ext cx="2752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7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EVENT SIMULATION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298578" y="6085797"/>
            <a:ext cx="1156995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</a:t>
            </a:r>
            <a:r>
              <a:rPr lang="ru-RU" sz="2000" dirty="0">
                <a:solidFill>
                  <a:schemeClr val="dk1"/>
                </a:solidFill>
              </a:rPr>
              <a:t>6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Passage of a proton and a muon with an energy of 1 GeV through the prototype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– proton, right – muon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298579" y="2100837"/>
            <a:ext cx="11569959" cy="390807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l="2178" t="3427" r="2986" b="6296"/>
          <a:stretch/>
        </p:blipFill>
        <p:spPr>
          <a:xfrm>
            <a:off x="323462" y="2125979"/>
            <a:ext cx="5950036" cy="385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 l="1092" t="1228" r="928" b="-583"/>
          <a:stretch/>
        </p:blipFill>
        <p:spPr>
          <a:xfrm>
            <a:off x="5959152" y="2125980"/>
            <a:ext cx="5878518" cy="388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11868540" y="6451565"/>
            <a:ext cx="2752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8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298580" y="523613"/>
            <a:ext cx="1156996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EVENT SIMULATION</a:t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298579" y="2100837"/>
            <a:ext cx="11569959" cy="390807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l="2626" t="675" r="-277" b="794"/>
          <a:stretch/>
        </p:blipFill>
        <p:spPr>
          <a:xfrm>
            <a:off x="323462" y="2129790"/>
            <a:ext cx="5777465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t="739" r="978" b="793"/>
          <a:stretch/>
        </p:blipFill>
        <p:spPr>
          <a:xfrm>
            <a:off x="6033967" y="2129790"/>
            <a:ext cx="5777465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11868540" y="6451565"/>
            <a:ext cx="2752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9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298578" y="6085797"/>
            <a:ext cx="1156995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</a:t>
            </a:r>
            <a:r>
              <a:rPr lang="ru-RU" sz="2000" dirty="0">
                <a:solidFill>
                  <a:schemeClr val="dk1"/>
                </a:solidFill>
              </a:rPr>
              <a:t>7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Passage of a proton and a muon with an energy of 10 GeV through the prototype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– proton, right – muon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530</Words>
  <Application>Microsoft Office PowerPoint</Application>
  <PresentationFormat>Широкоэкранный</PresentationFormat>
  <Paragraphs>71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Gill Sans</vt:lpstr>
      <vt:lpstr>Arial</vt:lpstr>
      <vt:lpstr>Посылка</vt:lpstr>
      <vt:lpstr>Посылка</vt:lpstr>
      <vt:lpstr>A RANGE SYSTEM PROTOTYPE GEOMETRY AND CLUSTERING</vt:lpstr>
      <vt:lpstr>OUTLINE</vt:lpstr>
      <vt:lpstr>SPD EXPERIMENT</vt:lpstr>
      <vt:lpstr>MUON (RANGE) SYSTEM</vt:lpstr>
      <vt:lpstr>MUON (RANGE) SYSTEM</vt:lpstr>
      <vt:lpstr>RANGE SYSTEM PROTOTYPE</vt:lpstr>
      <vt:lpstr>RANGE SYSTEM PROTOTYPE MODEL</vt:lpstr>
      <vt:lpstr>EVENT SIMULATION</vt:lpstr>
      <vt:lpstr>EVENT SIMULATION</vt:lpstr>
      <vt:lpstr>DBSCAN CLUSTERING ALGORITHM</vt:lpstr>
      <vt:lpstr>DBSCAN CLUSTERING ALGORITHM</vt:lpstr>
      <vt:lpstr>EXAMPLE OF AN EVENT FOR A J/Ψ MESON</vt:lpstr>
      <vt:lpstr>CONCLUSION AND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Александр Осетров</dc:creator>
  <cp:lastModifiedBy>Александр Осетров</cp:lastModifiedBy>
  <cp:revision>14</cp:revision>
  <dcterms:created xsi:type="dcterms:W3CDTF">2024-10-12T19:58:54Z</dcterms:created>
  <dcterms:modified xsi:type="dcterms:W3CDTF">2024-10-27T20:36:27Z</dcterms:modified>
</cp:coreProperties>
</file>