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6" r:id="rId2"/>
    <p:sldId id="262" r:id="rId3"/>
    <p:sldId id="276" r:id="rId4"/>
    <p:sldId id="292" r:id="rId5"/>
    <p:sldId id="277" r:id="rId6"/>
    <p:sldId id="278" r:id="rId7"/>
    <p:sldId id="260" r:id="rId8"/>
    <p:sldId id="300" r:id="rId9"/>
    <p:sldId id="279" r:id="rId10"/>
    <p:sldId id="301" r:id="rId11"/>
    <p:sldId id="294" r:id="rId12"/>
    <p:sldId id="258" r:id="rId13"/>
    <p:sldId id="293" r:id="rId14"/>
    <p:sldId id="302" r:id="rId15"/>
    <p:sldId id="287" r:id="rId16"/>
    <p:sldId id="266" r:id="rId17"/>
    <p:sldId id="270" r:id="rId18"/>
    <p:sldId id="269" r:id="rId19"/>
    <p:sldId id="280" r:id="rId20"/>
    <p:sldId id="281" r:id="rId21"/>
    <p:sldId id="271" r:id="rId22"/>
    <p:sldId id="273" r:id="rId23"/>
    <p:sldId id="297" r:id="rId24"/>
    <p:sldId id="298" r:id="rId25"/>
    <p:sldId id="299" r:id="rId26"/>
    <p:sldId id="26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A89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7" autoAdjust="0"/>
    <p:restoredTop sz="94660"/>
  </p:normalViewPr>
  <p:slideViewPr>
    <p:cSldViewPr snapToGrid="0">
      <p:cViewPr varScale="1">
        <p:scale>
          <a:sx n="81" d="100"/>
          <a:sy n="81" d="100"/>
        </p:scale>
        <p:origin x="309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 ошибки</a:t>
            </a:r>
            <a:r>
              <a:rPr lang="ru-RU" sz="20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первичное распределение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3826247658084443"/>
          <c:y val="2.42339680851997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Deuterium Uncertainty Contributions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71E-4D20-82AA-B2B2A00051B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71E-4D20-82AA-B2B2A00051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old d(p,γ)³He + other BBN Rates</c:v>
                </c:pt>
                <c:pt idx="1">
                  <c:v>old d(p,γ)³He (before LUNA)</c:v>
                </c:pt>
                <c:pt idx="2">
                  <c:v>d(p,γ)³He</c:v>
                </c:pt>
                <c:pt idx="3">
                  <c:v>d(d,p)t</c:v>
                </c:pt>
                <c:pt idx="4">
                  <c:v>d(d,n)³He</c:v>
                </c:pt>
                <c:pt idx="5">
                  <c:v>BBN Rates Combined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9.9000000000000005E-2</c:v>
                </c:pt>
                <c:pt idx="1">
                  <c:v>7.2999999999999995E-2</c:v>
                </c:pt>
                <c:pt idx="2">
                  <c:v>3.5999999999999997E-2</c:v>
                </c:pt>
                <c:pt idx="3">
                  <c:v>3.9E-2</c:v>
                </c:pt>
                <c:pt idx="4">
                  <c:v>5.2999999999999999E-2</c:v>
                </c:pt>
                <c:pt idx="5">
                  <c:v>7.4999999999999997E-2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1E-4D20-82AA-B2B2A00051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35"/>
        <c:axId val="1964076271"/>
        <c:axId val="1518073151"/>
      </c:barChart>
      <c:catAx>
        <c:axId val="1964076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18073151"/>
        <c:crosses val="autoZero"/>
        <c:auto val="1"/>
        <c:lblAlgn val="ctr"/>
        <c:lblOffset val="100"/>
        <c:noMultiLvlLbl val="0"/>
      </c:catAx>
      <c:valAx>
        <c:axId val="15180731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dirty="0">
                    <a:latin typeface="+mn-lt"/>
                  </a:rPr>
                  <a:t>10</a:t>
                </a:r>
                <a:r>
                  <a:rPr lang="el-GR" sz="1600" b="0" i="0" u="none" strike="noStrike" kern="1200" baseline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MingLiU-ExtB" panose="02020500000000000000" pitchFamily="18" charset="-120"/>
                  </a:rPr>
                  <a:t>⁵</a:t>
                </a:r>
                <a:r>
                  <a:rPr lang="en-US" sz="1600" b="0" i="0" u="none" strike="noStrike" kern="1200" baseline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MingLiU-ExtB" panose="02020500000000000000" pitchFamily="18" charset="-120"/>
                  </a:rPr>
                  <a:t> </a:t>
                </a:r>
                <a:r>
                  <a:rPr lang="el-GR" sz="1600" b="0" i="0" u="none" strike="noStrike" kern="1200" baseline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MingLiU-ExtB" panose="02020500000000000000" pitchFamily="18" charset="-120"/>
                  </a:rPr>
                  <a:t>×</a:t>
                </a:r>
                <a:r>
                  <a:rPr lang="en-US" sz="1600" b="0" i="0" u="none" strike="noStrike" kern="1200" baseline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MingLiU-ExtB" panose="02020500000000000000" pitchFamily="18" charset="-120"/>
                  </a:rPr>
                  <a:t> </a:t>
                </a:r>
                <a:r>
                  <a:rPr lang="el-GR" sz="1600" b="0" baseline="0" dirty="0">
                    <a:latin typeface="+mn-lt"/>
                    <a:ea typeface="MingLiU-ExtB" panose="02020500000000000000" pitchFamily="18" charset="-120"/>
                  </a:rPr>
                  <a:t>σ</a:t>
                </a:r>
                <a:r>
                  <a:rPr lang="en-US" sz="800" b="0" baseline="0" dirty="0">
                    <a:latin typeface="+mn-lt"/>
                    <a:ea typeface="MingLiU-ExtB" panose="02020500000000000000" pitchFamily="18" charset="-120"/>
                  </a:rPr>
                  <a:t>D/H</a:t>
                </a:r>
                <a:endParaRPr lang="ru-RU" sz="1600" b="0" dirty="0">
                  <a:latin typeface="+mn-lt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64076271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5595BD-1BCE-4C27-A1F0-D7F0DAF909F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7A351C-7FC9-4FC4-B54B-5BA012B3EE72}">
      <dgm:prSet phldrT="[Текст]"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Астрофизика</a:t>
          </a:r>
        </a:p>
      </dgm:t>
    </dgm:pt>
    <dgm:pt modelId="{EB5C198F-7F42-4A0C-A06F-EF41DF7F9AD3}" type="parTrans" cxnId="{22297DFA-93E7-4E79-8068-240F63CD1943}">
      <dgm:prSet/>
      <dgm:spPr/>
      <dgm:t>
        <a:bodyPr/>
        <a:lstStyle/>
        <a:p>
          <a:endParaRPr lang="ru-RU"/>
        </a:p>
      </dgm:t>
    </dgm:pt>
    <dgm:pt modelId="{9AC53B01-ABCC-4394-9E73-76729CC162D5}" type="sibTrans" cxnId="{22297DFA-93E7-4E79-8068-240F63CD1943}">
      <dgm:prSet/>
      <dgm:spPr/>
      <dgm:t>
        <a:bodyPr/>
        <a:lstStyle/>
        <a:p>
          <a:endParaRPr lang="ru-RU"/>
        </a:p>
      </dgm:t>
    </dgm:pt>
    <dgm:pt modelId="{2A0661B9-11D9-4352-AC1F-349421D2BB57}">
      <dgm:prSet phldrT="[Текст]"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Big bang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C4B0DC-91E5-44FD-B2D5-0C504204C6FF}" type="parTrans" cxnId="{143AA75B-6C8C-4E6E-8877-E69EE879A186}">
      <dgm:prSet/>
      <dgm:spPr/>
      <dgm:t>
        <a:bodyPr/>
        <a:lstStyle/>
        <a:p>
          <a:endParaRPr lang="ru-RU"/>
        </a:p>
      </dgm:t>
    </dgm:pt>
    <dgm:pt modelId="{3ACE1513-EF1E-4FC3-A3A2-33FA4AC6927A}" type="sibTrans" cxnId="{143AA75B-6C8C-4E6E-8877-E69EE879A186}">
      <dgm:prSet/>
      <dgm:spPr/>
      <dgm:t>
        <a:bodyPr/>
        <a:lstStyle/>
        <a:p>
          <a:endParaRPr lang="ru-RU"/>
        </a:p>
      </dgm:t>
    </dgm:pt>
    <dgm:pt modelId="{DE1CAE58-5F4F-43C7-8EEA-71BC08306170}">
      <dgm:prSet phldrT="[Текст]"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Термоядерная энергетика</a:t>
          </a:r>
        </a:p>
      </dgm:t>
    </dgm:pt>
    <dgm:pt modelId="{E89C2F9A-9C58-412C-A8EC-26370ABB3D02}" type="parTrans" cxnId="{682154DE-6C16-481A-99FD-AA30E35B5A56}">
      <dgm:prSet/>
      <dgm:spPr/>
      <dgm:t>
        <a:bodyPr/>
        <a:lstStyle/>
        <a:p>
          <a:endParaRPr lang="ru-RU"/>
        </a:p>
      </dgm:t>
    </dgm:pt>
    <dgm:pt modelId="{FF0450D9-52F5-4315-8CAF-4870F09C520B}" type="sibTrans" cxnId="{682154DE-6C16-481A-99FD-AA30E35B5A56}">
      <dgm:prSet/>
      <dgm:spPr/>
      <dgm:t>
        <a:bodyPr/>
        <a:lstStyle/>
        <a:p>
          <a:endParaRPr lang="ru-RU"/>
        </a:p>
      </dgm:t>
    </dgm:pt>
    <dgm:pt modelId="{625AF102-F1BD-47DE-99C0-E202FD425B47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e 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поляризованного топлива</a:t>
          </a:r>
        </a:p>
      </dgm:t>
    </dgm:pt>
    <dgm:pt modelId="{A0A4A73D-F337-4FDF-8B46-CC475E4C89C9}" type="parTrans" cxnId="{70ECFC34-EBE1-44B4-99C7-D599C9453773}">
      <dgm:prSet/>
      <dgm:spPr/>
      <dgm:t>
        <a:bodyPr/>
        <a:lstStyle/>
        <a:p>
          <a:endParaRPr lang="ru-RU"/>
        </a:p>
      </dgm:t>
    </dgm:pt>
    <dgm:pt modelId="{56808F70-25AA-42B8-BF68-E5E265C6A118}" type="sibTrans" cxnId="{70ECFC34-EBE1-44B4-99C7-D599C9453773}">
      <dgm:prSet/>
      <dgm:spPr/>
      <dgm:t>
        <a:bodyPr/>
        <a:lstStyle/>
        <a:p>
          <a:endParaRPr lang="ru-RU"/>
        </a:p>
      </dgm:t>
    </dgm:pt>
    <dgm:pt modelId="{2A59ADCC-0E9E-4A2E-8733-6CB8BD47F8CD}">
      <dgm:prSet phldrT="[Текст]"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Прикладные аспекты</a:t>
          </a:r>
        </a:p>
      </dgm:t>
    </dgm:pt>
    <dgm:pt modelId="{0B6B7400-E72A-4AB8-A71F-FFB1EC0FA308}" type="parTrans" cxnId="{3E1A82D3-3B46-4673-816E-338DABA91B6D}">
      <dgm:prSet/>
      <dgm:spPr/>
      <dgm:t>
        <a:bodyPr/>
        <a:lstStyle/>
        <a:p>
          <a:endParaRPr lang="ru-RU"/>
        </a:p>
      </dgm:t>
    </dgm:pt>
    <dgm:pt modelId="{7B6CE42F-A8ED-49F2-A519-E0EA3D06E90A}" type="sibTrans" cxnId="{3E1A82D3-3B46-4673-816E-338DABA91B6D}">
      <dgm:prSet/>
      <dgm:spPr/>
      <dgm:t>
        <a:bodyPr/>
        <a:lstStyle/>
        <a:p>
          <a:endParaRPr lang="ru-RU"/>
        </a:p>
      </dgm:t>
    </dgm:pt>
    <dgm:pt modelId="{A160D780-1E1A-4BA5-98B4-43843FDA0B24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Наработка трития и гелия-3</a:t>
          </a:r>
        </a:p>
      </dgm:t>
    </dgm:pt>
    <dgm:pt modelId="{496089B3-AEF4-4622-A062-5FADF1F3B5DB}" type="parTrans" cxnId="{F2769A5A-FCD6-44F3-AF28-0470190DCFD4}">
      <dgm:prSet/>
      <dgm:spPr/>
      <dgm:t>
        <a:bodyPr/>
        <a:lstStyle/>
        <a:p>
          <a:endParaRPr lang="ru-RU"/>
        </a:p>
      </dgm:t>
    </dgm:pt>
    <dgm:pt modelId="{8F6D55B6-749C-47B7-8A2B-CFF2E53413D2}" type="sibTrans" cxnId="{F2769A5A-FCD6-44F3-AF28-0470190DCFD4}">
      <dgm:prSet/>
      <dgm:spPr/>
      <dgm:t>
        <a:bodyPr/>
        <a:lstStyle/>
        <a:p>
          <a:endParaRPr lang="ru-RU"/>
        </a:p>
      </dgm:t>
    </dgm:pt>
    <dgm:pt modelId="{2C689FA6-3813-4184-ADDE-B5D367615D47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сечения</a:t>
          </a:r>
        </a:p>
      </dgm:t>
    </dgm:pt>
    <dgm:pt modelId="{1DE80DE6-085E-4E93-9315-7C23521D0B37}" type="parTrans" cxnId="{D62FB435-8048-4BCC-88DE-292DA427E5F9}">
      <dgm:prSet/>
      <dgm:spPr/>
      <dgm:t>
        <a:bodyPr/>
        <a:lstStyle/>
        <a:p>
          <a:endParaRPr lang="ru-RU"/>
        </a:p>
      </dgm:t>
    </dgm:pt>
    <dgm:pt modelId="{A9DBF336-8E8C-43A1-95AE-6BAD5E4FE269}" type="sibTrans" cxnId="{D62FB435-8048-4BCC-88DE-292DA427E5F9}">
      <dgm:prSet/>
      <dgm:spPr/>
      <dgm:t>
        <a:bodyPr/>
        <a:lstStyle/>
        <a:p>
          <a:endParaRPr lang="ru-RU"/>
        </a:p>
      </dgm:t>
    </dgm:pt>
    <dgm:pt modelId="{719670E9-CB20-4888-83C1-B461C16B1369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Управление угловым распределением вылета продуктов реакции</a:t>
          </a:r>
        </a:p>
      </dgm:t>
    </dgm:pt>
    <dgm:pt modelId="{A5517F41-FAAF-42B5-92FE-D8545D18C46A}" type="parTrans" cxnId="{973D0B85-ACC0-4722-953C-B2D6DD9D0F01}">
      <dgm:prSet/>
      <dgm:spPr/>
      <dgm:t>
        <a:bodyPr/>
        <a:lstStyle/>
        <a:p>
          <a:endParaRPr lang="ru-RU"/>
        </a:p>
      </dgm:t>
    </dgm:pt>
    <dgm:pt modelId="{E7A78B7F-5B49-4530-BB82-42946852474D}" type="sibTrans" cxnId="{973D0B85-ACC0-4722-953C-B2D6DD9D0F01}">
      <dgm:prSet/>
      <dgm:spPr/>
      <dgm:t>
        <a:bodyPr/>
        <a:lstStyle/>
        <a:p>
          <a:endParaRPr lang="ru-RU"/>
        </a:p>
      </dgm:t>
    </dgm:pt>
    <dgm:pt modelId="{92070079-0504-4DAB-AA19-E2CE7A1C65BE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Реакторы с малым выходом нейтронов</a:t>
          </a:r>
        </a:p>
      </dgm:t>
    </dgm:pt>
    <dgm:pt modelId="{A7690049-3199-4B41-A077-5EDE49E7CF7A}" type="parTrans" cxnId="{8FE88391-6C0B-4868-BB3D-F7698E7C1C80}">
      <dgm:prSet/>
      <dgm:spPr/>
      <dgm:t>
        <a:bodyPr/>
        <a:lstStyle/>
        <a:p>
          <a:endParaRPr lang="ru-RU"/>
        </a:p>
      </dgm:t>
    </dgm:pt>
    <dgm:pt modelId="{1ED174D9-8711-4A01-BA19-0D7499FBDF51}" type="sibTrans" cxnId="{8FE88391-6C0B-4868-BB3D-F7698E7C1C80}">
      <dgm:prSet/>
      <dgm:spPr/>
      <dgm:t>
        <a:bodyPr/>
        <a:lstStyle/>
        <a:p>
          <a:endParaRPr lang="ru-RU"/>
        </a:p>
      </dgm:t>
    </dgm:pt>
    <dgm:pt modelId="{BCDA024F-7815-4457-81C2-09B8BDB19DAF}">
      <dgm:prSet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3He-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ориентированная технология газоразрядных детекторов</a:t>
          </a:r>
        </a:p>
      </dgm:t>
    </dgm:pt>
    <dgm:pt modelId="{F5AA9774-DE9B-4ED9-9369-3BE8DDE5C0E7}" type="parTrans" cxnId="{CAECDC72-DCE5-4E74-BCDE-59BB1B23C9AE}">
      <dgm:prSet/>
      <dgm:spPr/>
      <dgm:t>
        <a:bodyPr/>
        <a:lstStyle/>
        <a:p>
          <a:endParaRPr lang="ru-RU"/>
        </a:p>
      </dgm:t>
    </dgm:pt>
    <dgm:pt modelId="{E8E57683-41C2-4544-B2CC-BCE8F036D71C}" type="sibTrans" cxnId="{CAECDC72-DCE5-4E74-BCDE-59BB1B23C9AE}">
      <dgm:prSet/>
      <dgm:spPr/>
      <dgm:t>
        <a:bodyPr/>
        <a:lstStyle/>
        <a:p>
          <a:endParaRPr lang="ru-RU"/>
        </a:p>
      </dgm:t>
    </dgm:pt>
    <dgm:pt modelId="{FFD38B24-2EF9-46D7-832B-A51EEC4E0534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Источник нейтронов для наработки медицинских изотопов 100Mo(n,2n)99Mo</a:t>
          </a:r>
        </a:p>
      </dgm:t>
    </dgm:pt>
    <dgm:pt modelId="{4695AAD2-ED39-4CF0-9A3A-7B823F950BD3}" type="parTrans" cxnId="{49D28A18-8320-49C3-B20D-8F02CFC708DD}">
      <dgm:prSet/>
      <dgm:spPr/>
      <dgm:t>
        <a:bodyPr/>
        <a:lstStyle/>
        <a:p>
          <a:endParaRPr lang="ru-RU"/>
        </a:p>
      </dgm:t>
    </dgm:pt>
    <dgm:pt modelId="{AE94197A-FEB2-4F00-8221-9B080DAF6E92}" type="sibTrans" cxnId="{49D28A18-8320-49C3-B20D-8F02CFC708DD}">
      <dgm:prSet/>
      <dgm:spPr/>
      <dgm:t>
        <a:bodyPr/>
        <a:lstStyle/>
        <a:p>
          <a:endParaRPr lang="ru-RU"/>
        </a:p>
      </dgm:t>
    </dgm:pt>
    <dgm:pt modelId="{EF8ADB38-2D20-428F-9967-5DA4D0B50E23}">
      <dgm:prSet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Hydrogen burning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46226E-9A8A-43AC-8F7C-7749414B87DE}" type="parTrans" cxnId="{05C9E0F4-F726-4847-A3D9-B74A9DFD9019}">
      <dgm:prSet/>
      <dgm:spPr/>
      <dgm:t>
        <a:bodyPr/>
        <a:lstStyle/>
        <a:p>
          <a:endParaRPr lang="ru-RU"/>
        </a:p>
      </dgm:t>
    </dgm:pt>
    <dgm:pt modelId="{26B2B031-237A-47FF-8CEC-064B9B409B6A}" type="sibTrans" cxnId="{05C9E0F4-F726-4847-A3D9-B74A9DFD9019}">
      <dgm:prSet/>
      <dgm:spPr/>
      <dgm:t>
        <a:bodyPr/>
        <a:lstStyle/>
        <a:p>
          <a:endParaRPr lang="ru-RU"/>
        </a:p>
      </dgm:t>
    </dgm:pt>
    <dgm:pt modelId="{0EB61C29-653E-48E9-91E2-DBB030744EE3}">
      <dgm:prSet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Helium burning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80214B-A885-4D2C-B8B6-A1546DA1F2E2}" type="parTrans" cxnId="{104FCB01-A933-45E4-B5AD-4FF99381E6F1}">
      <dgm:prSet/>
      <dgm:spPr/>
      <dgm:t>
        <a:bodyPr/>
        <a:lstStyle/>
        <a:p>
          <a:endParaRPr lang="ru-RU"/>
        </a:p>
      </dgm:t>
    </dgm:pt>
    <dgm:pt modelId="{E0E5C300-B916-43ED-BB4D-DF0DDDA60BAC}" type="sibTrans" cxnId="{104FCB01-A933-45E4-B5AD-4FF99381E6F1}">
      <dgm:prSet/>
      <dgm:spPr/>
      <dgm:t>
        <a:bodyPr/>
        <a:lstStyle/>
        <a:p>
          <a:endParaRPr lang="ru-RU"/>
        </a:p>
      </dgm:t>
    </dgm:pt>
    <dgm:pt modelId="{8BA47AE1-8722-4944-890D-6CF2D12CDB0E}">
      <dgm:prSet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Advanced burning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E09189-49A8-4E72-A377-E6D59ABE9D4A}" type="parTrans" cxnId="{0FFA90CB-90D5-42EE-A321-712BF35B13C3}">
      <dgm:prSet/>
      <dgm:spPr/>
      <dgm:t>
        <a:bodyPr/>
        <a:lstStyle/>
        <a:p>
          <a:endParaRPr lang="ru-RU"/>
        </a:p>
      </dgm:t>
    </dgm:pt>
    <dgm:pt modelId="{7D3C1E7E-E95E-424F-A2F7-3985FDEC362E}" type="sibTrans" cxnId="{0FFA90CB-90D5-42EE-A321-712BF35B13C3}">
      <dgm:prSet/>
      <dgm:spPr/>
      <dgm:t>
        <a:bodyPr/>
        <a:lstStyle/>
        <a:p>
          <a:endParaRPr lang="ru-RU"/>
        </a:p>
      </dgm:t>
    </dgm:pt>
    <dgm:pt modelId="{8501B6C9-F926-4BFC-838E-23B52E03AD86}">
      <dgm:prSet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(carbon/neon/oxygen/silicon)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23BD06-20C9-4FE6-B495-55397BEA1CAB}" type="parTrans" cxnId="{2BD5566F-AFD4-45D3-AF4B-EA6F1E4375EA}">
      <dgm:prSet/>
      <dgm:spPr/>
      <dgm:t>
        <a:bodyPr/>
        <a:lstStyle/>
        <a:p>
          <a:endParaRPr lang="ru-RU"/>
        </a:p>
      </dgm:t>
    </dgm:pt>
    <dgm:pt modelId="{81E40240-C3CE-4217-8B01-04A8A7125F62}" type="sibTrans" cxnId="{2BD5566F-AFD4-45D3-AF4B-EA6F1E4375EA}">
      <dgm:prSet/>
      <dgm:spPr/>
      <dgm:t>
        <a:bodyPr/>
        <a:lstStyle/>
        <a:p>
          <a:endParaRPr lang="ru-RU"/>
        </a:p>
      </dgm:t>
    </dgm:pt>
    <dgm:pt modelId="{58E78ECC-FED9-41A2-BBCB-3DC9E9FE6C17}">
      <dgm:prSet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s-process (neutron sources)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678A6A-3CBC-484B-88FC-4930D13A86D6}" type="parTrans" cxnId="{D82EC79A-09E0-455C-8E2E-409342659545}">
      <dgm:prSet/>
      <dgm:spPr/>
      <dgm:t>
        <a:bodyPr/>
        <a:lstStyle/>
        <a:p>
          <a:endParaRPr lang="ru-RU"/>
        </a:p>
      </dgm:t>
    </dgm:pt>
    <dgm:pt modelId="{F5EFBDD2-4366-44DC-AD01-6B3C350E466F}" type="sibTrans" cxnId="{D82EC79A-09E0-455C-8E2E-409342659545}">
      <dgm:prSet/>
      <dgm:spPr/>
      <dgm:t>
        <a:bodyPr/>
        <a:lstStyle/>
        <a:p>
          <a:endParaRPr lang="ru-RU"/>
        </a:p>
      </dgm:t>
    </dgm:pt>
    <dgm:pt modelId="{E345E605-2F6A-402E-B6FF-10A5076F1B70}">
      <dgm:prSet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p-process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74F0BE-A9A0-4495-A8D2-AAEA5F43025A}" type="parTrans" cxnId="{0FFD3DD9-3B54-41DD-939F-A66591470874}">
      <dgm:prSet/>
      <dgm:spPr/>
      <dgm:t>
        <a:bodyPr/>
        <a:lstStyle/>
        <a:p>
          <a:endParaRPr lang="ru-RU"/>
        </a:p>
      </dgm:t>
    </dgm:pt>
    <dgm:pt modelId="{2547A2D4-E195-4F5C-BB1E-EE63EE6F8BC8}" type="sibTrans" cxnId="{0FFD3DD9-3B54-41DD-939F-A66591470874}">
      <dgm:prSet/>
      <dgm:spPr/>
      <dgm:t>
        <a:bodyPr/>
        <a:lstStyle/>
        <a:p>
          <a:endParaRPr lang="ru-RU"/>
        </a:p>
      </dgm:t>
    </dgm:pt>
    <dgm:pt modelId="{8D88E4DD-A7CA-4407-A4C0-16EFAC7D8003}">
      <dgm:prSet phldrT="[Текст]" custT="1"/>
      <dgm:spPr/>
      <dgm:t>
        <a:bodyPr/>
        <a:lstStyle/>
        <a:p>
          <a:r>
            <a:rPr lang="ru-RU" sz="20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Теория ядерного взаимодействия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D3C353-5F53-408B-B7B2-5DD023595891}" type="parTrans" cxnId="{CF288995-DA79-4B29-A5BC-A65FD9F746D6}">
      <dgm:prSet/>
      <dgm:spPr/>
      <dgm:t>
        <a:bodyPr/>
        <a:lstStyle/>
        <a:p>
          <a:endParaRPr lang="ru-RU"/>
        </a:p>
      </dgm:t>
    </dgm:pt>
    <dgm:pt modelId="{8F7DFCD2-50F7-4704-A0F4-E2C18EE7925C}" type="sibTrans" cxnId="{CF288995-DA79-4B29-A5BC-A65FD9F746D6}">
      <dgm:prSet/>
      <dgm:spPr/>
      <dgm:t>
        <a:bodyPr/>
        <a:lstStyle/>
        <a:p>
          <a:endParaRPr lang="ru-RU"/>
        </a:p>
      </dgm:t>
    </dgm:pt>
    <dgm:pt modelId="{400BA677-6A7E-4417-9440-7898E79E5EFD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Широкий спектр моделей</a:t>
          </a:r>
        </a:p>
      </dgm:t>
    </dgm:pt>
    <dgm:pt modelId="{7424465D-F9B5-469F-9A5B-55BE3A8B42C3}" type="parTrans" cxnId="{B27025B4-F70B-4739-8C1A-12B3F1C53B5C}">
      <dgm:prSet/>
      <dgm:spPr/>
      <dgm:t>
        <a:bodyPr/>
        <a:lstStyle/>
        <a:p>
          <a:endParaRPr lang="ru-RU"/>
        </a:p>
      </dgm:t>
    </dgm:pt>
    <dgm:pt modelId="{E6A02FEE-CECA-4D93-865F-49D26BD9183A}" type="sibTrans" cxnId="{B27025B4-F70B-4739-8C1A-12B3F1C53B5C}">
      <dgm:prSet/>
      <dgm:spPr/>
      <dgm:t>
        <a:bodyPr/>
        <a:lstStyle/>
        <a:p>
          <a:endParaRPr lang="ru-RU"/>
        </a:p>
      </dgm:t>
    </dgm:pt>
    <dgm:pt modelId="{539A2DAC-5DB3-4585-8309-7B30046DD42C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Сложности при описании прямых/непрямых измерений</a:t>
          </a:r>
        </a:p>
      </dgm:t>
    </dgm:pt>
    <dgm:pt modelId="{A29FA342-0D87-4413-BEE3-36D3EE851983}" type="parTrans" cxnId="{2D24252F-A83C-49AF-BFEE-842014279601}">
      <dgm:prSet/>
      <dgm:spPr/>
      <dgm:t>
        <a:bodyPr/>
        <a:lstStyle/>
        <a:p>
          <a:endParaRPr lang="ru-RU"/>
        </a:p>
      </dgm:t>
    </dgm:pt>
    <dgm:pt modelId="{FF411ABD-1145-4F56-AA93-FA9E39D87029}" type="sibTrans" cxnId="{2D24252F-A83C-49AF-BFEE-842014279601}">
      <dgm:prSet/>
      <dgm:spPr/>
      <dgm:t>
        <a:bodyPr/>
        <a:lstStyle/>
        <a:p>
          <a:endParaRPr lang="ru-RU"/>
        </a:p>
      </dgm:t>
    </dgm:pt>
    <dgm:pt modelId="{98C1C967-FB9D-48F5-BF26-8E91CE497664}" type="pres">
      <dgm:prSet presAssocID="{A35595BD-1BCE-4C27-A1F0-D7F0DAF909FD}" presName="Name0" presStyleCnt="0">
        <dgm:presLayoutVars>
          <dgm:dir/>
          <dgm:animLvl val="lvl"/>
          <dgm:resizeHandles val="exact"/>
        </dgm:presLayoutVars>
      </dgm:prSet>
      <dgm:spPr/>
    </dgm:pt>
    <dgm:pt modelId="{B5AEB321-ADA3-4A13-94DE-FE149088563A}" type="pres">
      <dgm:prSet presAssocID="{797A351C-7FC9-4FC4-B54B-5BA012B3EE72}" presName="composite" presStyleCnt="0"/>
      <dgm:spPr/>
    </dgm:pt>
    <dgm:pt modelId="{8E4C5606-09CE-4113-9702-E68C67FC3A22}" type="pres">
      <dgm:prSet presAssocID="{797A351C-7FC9-4FC4-B54B-5BA012B3EE72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C04318B4-CAF6-4ED6-AC99-52D58A0803AC}" type="pres">
      <dgm:prSet presAssocID="{797A351C-7FC9-4FC4-B54B-5BA012B3EE72}" presName="desTx" presStyleLbl="alignAccFollowNode1" presStyleIdx="0" presStyleCnt="4" custScaleY="100000">
        <dgm:presLayoutVars>
          <dgm:bulletEnabled val="1"/>
        </dgm:presLayoutVars>
      </dgm:prSet>
      <dgm:spPr/>
    </dgm:pt>
    <dgm:pt modelId="{81312950-0CF5-4392-990C-65DC4198FE15}" type="pres">
      <dgm:prSet presAssocID="{9AC53B01-ABCC-4394-9E73-76729CC162D5}" presName="space" presStyleCnt="0"/>
      <dgm:spPr/>
    </dgm:pt>
    <dgm:pt modelId="{9E52136E-5B5C-4C7C-A2E3-D360D219800A}" type="pres">
      <dgm:prSet presAssocID="{8D88E4DD-A7CA-4407-A4C0-16EFAC7D8003}" presName="composite" presStyleCnt="0"/>
      <dgm:spPr/>
    </dgm:pt>
    <dgm:pt modelId="{6A2ED16C-BA41-47FB-8E0D-3D67E205391B}" type="pres">
      <dgm:prSet presAssocID="{8D88E4DD-A7CA-4407-A4C0-16EFAC7D800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2CFDE721-5D9B-49D5-B690-EF920A2F88A7}" type="pres">
      <dgm:prSet presAssocID="{8D88E4DD-A7CA-4407-A4C0-16EFAC7D8003}" presName="desTx" presStyleLbl="alignAccFollowNode1" presStyleIdx="1" presStyleCnt="4" custScaleY="100000">
        <dgm:presLayoutVars>
          <dgm:bulletEnabled val="1"/>
        </dgm:presLayoutVars>
      </dgm:prSet>
      <dgm:spPr/>
    </dgm:pt>
    <dgm:pt modelId="{B704B9DD-0D85-4CFD-A070-2CAE30207BED}" type="pres">
      <dgm:prSet presAssocID="{8F7DFCD2-50F7-4704-A0F4-E2C18EE7925C}" presName="space" presStyleCnt="0"/>
      <dgm:spPr/>
    </dgm:pt>
    <dgm:pt modelId="{AC4006AD-F3A3-4354-8476-AB9029F4395F}" type="pres">
      <dgm:prSet presAssocID="{DE1CAE58-5F4F-43C7-8EEA-71BC08306170}" presName="composite" presStyleCnt="0"/>
      <dgm:spPr/>
    </dgm:pt>
    <dgm:pt modelId="{841C8880-8671-4D11-8B54-EEC014E5AE66}" type="pres">
      <dgm:prSet presAssocID="{DE1CAE58-5F4F-43C7-8EEA-71BC08306170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4850E412-02A8-4516-A0EB-DCA110331D6A}" type="pres">
      <dgm:prSet presAssocID="{DE1CAE58-5F4F-43C7-8EEA-71BC08306170}" presName="desTx" presStyleLbl="alignAccFollowNode1" presStyleIdx="2" presStyleCnt="4" custScaleY="100000">
        <dgm:presLayoutVars>
          <dgm:bulletEnabled val="1"/>
        </dgm:presLayoutVars>
      </dgm:prSet>
      <dgm:spPr/>
    </dgm:pt>
    <dgm:pt modelId="{69097414-8E32-4528-A61B-2506158BAC14}" type="pres">
      <dgm:prSet presAssocID="{FF0450D9-52F5-4315-8CAF-4870F09C520B}" presName="space" presStyleCnt="0"/>
      <dgm:spPr/>
    </dgm:pt>
    <dgm:pt modelId="{43E79292-4113-42FB-B6AC-595F20B1060B}" type="pres">
      <dgm:prSet presAssocID="{2A59ADCC-0E9E-4A2E-8733-6CB8BD47F8CD}" presName="composite" presStyleCnt="0"/>
      <dgm:spPr/>
    </dgm:pt>
    <dgm:pt modelId="{62D16783-8C45-490E-855E-B170316D7EC6}" type="pres">
      <dgm:prSet presAssocID="{2A59ADCC-0E9E-4A2E-8733-6CB8BD47F8CD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D6DF0BAC-C13A-4F0F-9EE4-3D087EF8DDF8}" type="pres">
      <dgm:prSet presAssocID="{2A59ADCC-0E9E-4A2E-8733-6CB8BD47F8CD}" presName="desTx" presStyleLbl="alignAccFollowNode1" presStyleIdx="3" presStyleCnt="4" custScaleY="100000">
        <dgm:presLayoutVars>
          <dgm:bulletEnabled val="1"/>
        </dgm:presLayoutVars>
      </dgm:prSet>
      <dgm:spPr/>
    </dgm:pt>
  </dgm:ptLst>
  <dgm:cxnLst>
    <dgm:cxn modelId="{104FCB01-A933-45E4-B5AD-4FF99381E6F1}" srcId="{797A351C-7FC9-4FC4-B54B-5BA012B3EE72}" destId="{0EB61C29-653E-48E9-91E2-DBB030744EE3}" srcOrd="2" destOrd="0" parTransId="{7980214B-A885-4D2C-B8B6-A1546DA1F2E2}" sibTransId="{E0E5C300-B916-43ED-BB4D-DF0DDDA60BAC}"/>
    <dgm:cxn modelId="{79F4120D-7D67-4193-A563-70FEE8317909}" type="presOf" srcId="{A35595BD-1BCE-4C27-A1F0-D7F0DAF909FD}" destId="{98C1C967-FB9D-48F5-BF26-8E91CE497664}" srcOrd="0" destOrd="0" presId="urn:microsoft.com/office/officeart/2005/8/layout/hList1"/>
    <dgm:cxn modelId="{49D28A18-8320-49C3-B20D-8F02CFC708DD}" srcId="{2A59ADCC-0E9E-4A2E-8733-6CB8BD47F8CD}" destId="{FFD38B24-2EF9-46D7-832B-A51EEC4E0534}" srcOrd="2" destOrd="0" parTransId="{4695AAD2-ED39-4CF0-9A3A-7B823F950BD3}" sibTransId="{AE94197A-FEB2-4F00-8221-9B080DAF6E92}"/>
    <dgm:cxn modelId="{A5F3101B-2472-4D5F-8E73-0EFA2ED53EC7}" type="presOf" srcId="{BCDA024F-7815-4457-81C2-09B8BDB19DAF}" destId="{D6DF0BAC-C13A-4F0F-9EE4-3D087EF8DDF8}" srcOrd="0" destOrd="1" presId="urn:microsoft.com/office/officeart/2005/8/layout/hList1"/>
    <dgm:cxn modelId="{3D291422-5104-4065-9F12-9C3ACF010D4F}" type="presOf" srcId="{400BA677-6A7E-4417-9440-7898E79E5EFD}" destId="{2CFDE721-5D9B-49D5-B690-EF920A2F88A7}" srcOrd="0" destOrd="0" presId="urn:microsoft.com/office/officeart/2005/8/layout/hList1"/>
    <dgm:cxn modelId="{2D24252F-A83C-49AF-BFEE-842014279601}" srcId="{8D88E4DD-A7CA-4407-A4C0-16EFAC7D8003}" destId="{539A2DAC-5DB3-4585-8309-7B30046DD42C}" srcOrd="1" destOrd="0" parTransId="{A29FA342-0D87-4413-BEE3-36D3EE851983}" sibTransId="{FF411ABD-1145-4F56-AA93-FA9E39D87029}"/>
    <dgm:cxn modelId="{FA21D331-61F3-45DD-ACE7-1FF19BB9D6CF}" type="presOf" srcId="{797A351C-7FC9-4FC4-B54B-5BA012B3EE72}" destId="{8E4C5606-09CE-4113-9702-E68C67FC3A22}" srcOrd="0" destOrd="0" presId="urn:microsoft.com/office/officeart/2005/8/layout/hList1"/>
    <dgm:cxn modelId="{70ECFC34-EBE1-44B4-99C7-D599C9453773}" srcId="{DE1CAE58-5F4F-43C7-8EEA-71BC08306170}" destId="{625AF102-F1BD-47DE-99C0-E202FD425B47}" srcOrd="0" destOrd="0" parTransId="{A0A4A73D-F337-4FDF-8B46-CC475E4C89C9}" sibTransId="{56808F70-25AA-42B8-BF68-E5E265C6A118}"/>
    <dgm:cxn modelId="{74A95035-E740-41A3-A73C-DD7F8DEE601D}" type="presOf" srcId="{625AF102-F1BD-47DE-99C0-E202FD425B47}" destId="{4850E412-02A8-4516-A0EB-DCA110331D6A}" srcOrd="0" destOrd="0" presId="urn:microsoft.com/office/officeart/2005/8/layout/hList1"/>
    <dgm:cxn modelId="{D62FB435-8048-4BCC-88DE-292DA427E5F9}" srcId="{DE1CAE58-5F4F-43C7-8EEA-71BC08306170}" destId="{2C689FA6-3813-4184-ADDE-B5D367615D47}" srcOrd="1" destOrd="0" parTransId="{1DE80DE6-085E-4E93-9315-7C23521D0B37}" sibTransId="{A9DBF336-8E8C-43A1-95AE-6BAD5E4FE269}"/>
    <dgm:cxn modelId="{410FC13F-CC67-43F5-A7BA-C0F9519A87D3}" type="presOf" srcId="{A160D780-1E1A-4BA5-98B4-43843FDA0B24}" destId="{D6DF0BAC-C13A-4F0F-9EE4-3D087EF8DDF8}" srcOrd="0" destOrd="0" presId="urn:microsoft.com/office/officeart/2005/8/layout/hList1"/>
    <dgm:cxn modelId="{143AA75B-6C8C-4E6E-8877-E69EE879A186}" srcId="{797A351C-7FC9-4FC4-B54B-5BA012B3EE72}" destId="{2A0661B9-11D9-4352-AC1F-349421D2BB57}" srcOrd="0" destOrd="0" parTransId="{C7C4B0DC-91E5-44FD-B2D5-0C504204C6FF}" sibTransId="{3ACE1513-EF1E-4FC3-A3A2-33FA4AC6927A}"/>
    <dgm:cxn modelId="{5BC2F46C-4E00-43C8-9EB8-78C085C209E1}" type="presOf" srcId="{2C689FA6-3813-4184-ADDE-B5D367615D47}" destId="{4850E412-02A8-4516-A0EB-DCA110331D6A}" srcOrd="0" destOrd="1" presId="urn:microsoft.com/office/officeart/2005/8/layout/hList1"/>
    <dgm:cxn modelId="{2BD5566F-AFD4-45D3-AF4B-EA6F1E4375EA}" srcId="{797A351C-7FC9-4FC4-B54B-5BA012B3EE72}" destId="{8501B6C9-F926-4BFC-838E-23B52E03AD86}" srcOrd="4" destOrd="0" parTransId="{7023BD06-20C9-4FE6-B495-55397BEA1CAB}" sibTransId="{81E40240-C3CE-4217-8B01-04A8A7125F62}"/>
    <dgm:cxn modelId="{FBB8E471-7EBF-482C-A270-122E43E9DF4F}" type="presOf" srcId="{8501B6C9-F926-4BFC-838E-23B52E03AD86}" destId="{C04318B4-CAF6-4ED6-AC99-52D58A0803AC}" srcOrd="0" destOrd="4" presId="urn:microsoft.com/office/officeart/2005/8/layout/hList1"/>
    <dgm:cxn modelId="{CAECDC72-DCE5-4E74-BCDE-59BB1B23C9AE}" srcId="{2A59ADCC-0E9E-4A2E-8733-6CB8BD47F8CD}" destId="{BCDA024F-7815-4457-81C2-09B8BDB19DAF}" srcOrd="1" destOrd="0" parTransId="{F5AA9774-DE9B-4ED9-9369-3BE8DDE5C0E7}" sibTransId="{E8E57683-41C2-4544-B2CC-BCE8F036D71C}"/>
    <dgm:cxn modelId="{6931FA53-9AB9-4EC4-97B9-CAD3C40FA38A}" type="presOf" srcId="{8BA47AE1-8722-4944-890D-6CF2D12CDB0E}" destId="{C04318B4-CAF6-4ED6-AC99-52D58A0803AC}" srcOrd="0" destOrd="3" presId="urn:microsoft.com/office/officeart/2005/8/layout/hList1"/>
    <dgm:cxn modelId="{A63F5F77-63BB-4789-9434-C79523CD71F7}" type="presOf" srcId="{539A2DAC-5DB3-4585-8309-7B30046DD42C}" destId="{2CFDE721-5D9B-49D5-B690-EF920A2F88A7}" srcOrd="0" destOrd="1" presId="urn:microsoft.com/office/officeart/2005/8/layout/hList1"/>
    <dgm:cxn modelId="{F2769A5A-FCD6-44F3-AF28-0470190DCFD4}" srcId="{2A59ADCC-0E9E-4A2E-8733-6CB8BD47F8CD}" destId="{A160D780-1E1A-4BA5-98B4-43843FDA0B24}" srcOrd="0" destOrd="0" parTransId="{496089B3-AEF4-4622-A062-5FADF1F3B5DB}" sibTransId="{8F6D55B6-749C-47B7-8A2B-CFF2E53413D2}"/>
    <dgm:cxn modelId="{973D0B85-ACC0-4722-953C-B2D6DD9D0F01}" srcId="{DE1CAE58-5F4F-43C7-8EEA-71BC08306170}" destId="{719670E9-CB20-4888-83C1-B461C16B1369}" srcOrd="2" destOrd="0" parTransId="{A5517F41-FAAF-42B5-92FE-D8545D18C46A}" sibTransId="{E7A78B7F-5B49-4530-BB82-42946852474D}"/>
    <dgm:cxn modelId="{8FE88391-6C0B-4868-BB3D-F7698E7C1C80}" srcId="{DE1CAE58-5F4F-43C7-8EEA-71BC08306170}" destId="{92070079-0504-4DAB-AA19-E2CE7A1C65BE}" srcOrd="3" destOrd="0" parTransId="{A7690049-3199-4B41-A077-5EDE49E7CF7A}" sibTransId="{1ED174D9-8711-4A01-BA19-0D7499FBDF51}"/>
    <dgm:cxn modelId="{84C07692-91E7-4C89-A5C8-63C60C0AD2BE}" type="presOf" srcId="{8D88E4DD-A7CA-4407-A4C0-16EFAC7D8003}" destId="{6A2ED16C-BA41-47FB-8E0D-3D67E205391B}" srcOrd="0" destOrd="0" presId="urn:microsoft.com/office/officeart/2005/8/layout/hList1"/>
    <dgm:cxn modelId="{CF288995-DA79-4B29-A5BC-A65FD9F746D6}" srcId="{A35595BD-1BCE-4C27-A1F0-D7F0DAF909FD}" destId="{8D88E4DD-A7CA-4407-A4C0-16EFAC7D8003}" srcOrd="1" destOrd="0" parTransId="{5CD3C353-5F53-408B-B7B2-5DD023595891}" sibTransId="{8F7DFCD2-50F7-4704-A0F4-E2C18EE7925C}"/>
    <dgm:cxn modelId="{D82EC79A-09E0-455C-8E2E-409342659545}" srcId="{797A351C-7FC9-4FC4-B54B-5BA012B3EE72}" destId="{58E78ECC-FED9-41A2-BBCB-3DC9E9FE6C17}" srcOrd="5" destOrd="0" parTransId="{B4678A6A-3CBC-484B-88FC-4930D13A86D6}" sibTransId="{F5EFBDD2-4366-44DC-AD01-6B3C350E466F}"/>
    <dgm:cxn modelId="{F1140D9C-B7FD-4DB5-A8FB-241F0BAA4B38}" type="presOf" srcId="{DE1CAE58-5F4F-43C7-8EEA-71BC08306170}" destId="{841C8880-8671-4D11-8B54-EEC014E5AE66}" srcOrd="0" destOrd="0" presId="urn:microsoft.com/office/officeart/2005/8/layout/hList1"/>
    <dgm:cxn modelId="{E53A85A1-6034-4C2F-9E4A-106468491C49}" type="presOf" srcId="{58E78ECC-FED9-41A2-BBCB-3DC9E9FE6C17}" destId="{C04318B4-CAF6-4ED6-AC99-52D58A0803AC}" srcOrd="0" destOrd="5" presId="urn:microsoft.com/office/officeart/2005/8/layout/hList1"/>
    <dgm:cxn modelId="{9ABCE1A4-E776-41D7-9B6B-5CB67313C2B3}" type="presOf" srcId="{92070079-0504-4DAB-AA19-E2CE7A1C65BE}" destId="{4850E412-02A8-4516-A0EB-DCA110331D6A}" srcOrd="0" destOrd="3" presId="urn:microsoft.com/office/officeart/2005/8/layout/hList1"/>
    <dgm:cxn modelId="{2A04D1B0-91E9-4BDE-AF2C-B5533EC0B93A}" type="presOf" srcId="{E345E605-2F6A-402E-B6FF-10A5076F1B70}" destId="{C04318B4-CAF6-4ED6-AC99-52D58A0803AC}" srcOrd="0" destOrd="6" presId="urn:microsoft.com/office/officeart/2005/8/layout/hList1"/>
    <dgm:cxn modelId="{B27025B4-F70B-4739-8C1A-12B3F1C53B5C}" srcId="{8D88E4DD-A7CA-4407-A4C0-16EFAC7D8003}" destId="{400BA677-6A7E-4417-9440-7898E79E5EFD}" srcOrd="0" destOrd="0" parTransId="{7424465D-F9B5-469F-9A5B-55BE3A8B42C3}" sibTransId="{E6A02FEE-CECA-4D93-865F-49D26BD9183A}"/>
    <dgm:cxn modelId="{5D75CEB9-190D-441C-AEFF-6A3AE6479CB0}" type="presOf" srcId="{EF8ADB38-2D20-428F-9967-5DA4D0B50E23}" destId="{C04318B4-CAF6-4ED6-AC99-52D58A0803AC}" srcOrd="0" destOrd="1" presId="urn:microsoft.com/office/officeart/2005/8/layout/hList1"/>
    <dgm:cxn modelId="{127656BF-FA40-4B48-9A6B-5D2EB0C8B1F3}" type="presOf" srcId="{719670E9-CB20-4888-83C1-B461C16B1369}" destId="{4850E412-02A8-4516-A0EB-DCA110331D6A}" srcOrd="0" destOrd="2" presId="urn:microsoft.com/office/officeart/2005/8/layout/hList1"/>
    <dgm:cxn modelId="{84E716C0-AC5C-4FC6-843C-68BC9BC57410}" type="presOf" srcId="{0EB61C29-653E-48E9-91E2-DBB030744EE3}" destId="{C04318B4-CAF6-4ED6-AC99-52D58A0803AC}" srcOrd="0" destOrd="2" presId="urn:microsoft.com/office/officeart/2005/8/layout/hList1"/>
    <dgm:cxn modelId="{450760C3-ABB5-4751-9CFD-B7285B53E95F}" type="presOf" srcId="{2A59ADCC-0E9E-4A2E-8733-6CB8BD47F8CD}" destId="{62D16783-8C45-490E-855E-B170316D7EC6}" srcOrd="0" destOrd="0" presId="urn:microsoft.com/office/officeart/2005/8/layout/hList1"/>
    <dgm:cxn modelId="{0FFA90CB-90D5-42EE-A321-712BF35B13C3}" srcId="{797A351C-7FC9-4FC4-B54B-5BA012B3EE72}" destId="{8BA47AE1-8722-4944-890D-6CF2D12CDB0E}" srcOrd="3" destOrd="0" parTransId="{F1E09189-49A8-4E72-A377-E6D59ABE9D4A}" sibTransId="{7D3C1E7E-E95E-424F-A2F7-3985FDEC362E}"/>
    <dgm:cxn modelId="{3E1A82D3-3B46-4673-816E-338DABA91B6D}" srcId="{A35595BD-1BCE-4C27-A1F0-D7F0DAF909FD}" destId="{2A59ADCC-0E9E-4A2E-8733-6CB8BD47F8CD}" srcOrd="3" destOrd="0" parTransId="{0B6B7400-E72A-4AB8-A71F-FFB1EC0FA308}" sibTransId="{7B6CE42F-A8ED-49F2-A519-E0EA3D06E90A}"/>
    <dgm:cxn modelId="{0FFD3DD9-3B54-41DD-939F-A66591470874}" srcId="{797A351C-7FC9-4FC4-B54B-5BA012B3EE72}" destId="{E345E605-2F6A-402E-B6FF-10A5076F1B70}" srcOrd="6" destOrd="0" parTransId="{1674F0BE-A9A0-4495-A8D2-AAEA5F43025A}" sibTransId="{2547A2D4-E195-4F5C-BB1E-EE63EE6F8BC8}"/>
    <dgm:cxn modelId="{682154DE-6C16-481A-99FD-AA30E35B5A56}" srcId="{A35595BD-1BCE-4C27-A1F0-D7F0DAF909FD}" destId="{DE1CAE58-5F4F-43C7-8EEA-71BC08306170}" srcOrd="2" destOrd="0" parTransId="{E89C2F9A-9C58-412C-A8EC-26370ABB3D02}" sibTransId="{FF0450D9-52F5-4315-8CAF-4870F09C520B}"/>
    <dgm:cxn modelId="{799897EB-9B9C-435D-A05A-D3FA8C7A18A0}" type="presOf" srcId="{FFD38B24-2EF9-46D7-832B-A51EEC4E0534}" destId="{D6DF0BAC-C13A-4F0F-9EE4-3D087EF8DDF8}" srcOrd="0" destOrd="2" presId="urn:microsoft.com/office/officeart/2005/8/layout/hList1"/>
    <dgm:cxn modelId="{18D15CEC-FD9E-4BDB-9687-049A5169573A}" type="presOf" srcId="{2A0661B9-11D9-4352-AC1F-349421D2BB57}" destId="{C04318B4-CAF6-4ED6-AC99-52D58A0803AC}" srcOrd="0" destOrd="0" presId="urn:microsoft.com/office/officeart/2005/8/layout/hList1"/>
    <dgm:cxn modelId="{05C9E0F4-F726-4847-A3D9-B74A9DFD9019}" srcId="{797A351C-7FC9-4FC4-B54B-5BA012B3EE72}" destId="{EF8ADB38-2D20-428F-9967-5DA4D0B50E23}" srcOrd="1" destOrd="0" parTransId="{A546226E-9A8A-43AC-8F7C-7749414B87DE}" sibTransId="{26B2B031-237A-47FF-8CEC-064B9B409B6A}"/>
    <dgm:cxn modelId="{22297DFA-93E7-4E79-8068-240F63CD1943}" srcId="{A35595BD-1BCE-4C27-A1F0-D7F0DAF909FD}" destId="{797A351C-7FC9-4FC4-B54B-5BA012B3EE72}" srcOrd="0" destOrd="0" parTransId="{EB5C198F-7F42-4A0C-A06F-EF41DF7F9AD3}" sibTransId="{9AC53B01-ABCC-4394-9E73-76729CC162D5}"/>
    <dgm:cxn modelId="{32714CD2-6023-4345-B077-040EB28FCE29}" type="presParOf" srcId="{98C1C967-FB9D-48F5-BF26-8E91CE497664}" destId="{B5AEB321-ADA3-4A13-94DE-FE149088563A}" srcOrd="0" destOrd="0" presId="urn:microsoft.com/office/officeart/2005/8/layout/hList1"/>
    <dgm:cxn modelId="{109DEB98-4428-49E8-B829-D418905B986D}" type="presParOf" srcId="{B5AEB321-ADA3-4A13-94DE-FE149088563A}" destId="{8E4C5606-09CE-4113-9702-E68C67FC3A22}" srcOrd="0" destOrd="0" presId="urn:microsoft.com/office/officeart/2005/8/layout/hList1"/>
    <dgm:cxn modelId="{32EFAB9A-6AD0-49EF-946D-CC4F51801A94}" type="presParOf" srcId="{B5AEB321-ADA3-4A13-94DE-FE149088563A}" destId="{C04318B4-CAF6-4ED6-AC99-52D58A0803AC}" srcOrd="1" destOrd="0" presId="urn:microsoft.com/office/officeart/2005/8/layout/hList1"/>
    <dgm:cxn modelId="{C6BCF6DA-A6FC-4475-8F52-8057C2D13096}" type="presParOf" srcId="{98C1C967-FB9D-48F5-BF26-8E91CE497664}" destId="{81312950-0CF5-4392-990C-65DC4198FE15}" srcOrd="1" destOrd="0" presId="urn:microsoft.com/office/officeart/2005/8/layout/hList1"/>
    <dgm:cxn modelId="{1909633B-9BD3-4827-9F60-8BF29C5C62F4}" type="presParOf" srcId="{98C1C967-FB9D-48F5-BF26-8E91CE497664}" destId="{9E52136E-5B5C-4C7C-A2E3-D360D219800A}" srcOrd="2" destOrd="0" presId="urn:microsoft.com/office/officeart/2005/8/layout/hList1"/>
    <dgm:cxn modelId="{63DED484-5E64-4AA9-AA6F-67C1CA02C3F1}" type="presParOf" srcId="{9E52136E-5B5C-4C7C-A2E3-D360D219800A}" destId="{6A2ED16C-BA41-47FB-8E0D-3D67E205391B}" srcOrd="0" destOrd="0" presId="urn:microsoft.com/office/officeart/2005/8/layout/hList1"/>
    <dgm:cxn modelId="{C4BCCA24-8EAF-4463-A655-433BC40F8011}" type="presParOf" srcId="{9E52136E-5B5C-4C7C-A2E3-D360D219800A}" destId="{2CFDE721-5D9B-49D5-B690-EF920A2F88A7}" srcOrd="1" destOrd="0" presId="urn:microsoft.com/office/officeart/2005/8/layout/hList1"/>
    <dgm:cxn modelId="{898ED082-A3D7-4A9F-8B14-5AA761FAFFD8}" type="presParOf" srcId="{98C1C967-FB9D-48F5-BF26-8E91CE497664}" destId="{B704B9DD-0D85-4CFD-A070-2CAE30207BED}" srcOrd="3" destOrd="0" presId="urn:microsoft.com/office/officeart/2005/8/layout/hList1"/>
    <dgm:cxn modelId="{F3BF4029-4D2F-40B5-92C6-BDA5D16EE4C4}" type="presParOf" srcId="{98C1C967-FB9D-48F5-BF26-8E91CE497664}" destId="{AC4006AD-F3A3-4354-8476-AB9029F4395F}" srcOrd="4" destOrd="0" presId="urn:microsoft.com/office/officeart/2005/8/layout/hList1"/>
    <dgm:cxn modelId="{18B0BCBF-BA81-4357-8B16-DCB925876B6A}" type="presParOf" srcId="{AC4006AD-F3A3-4354-8476-AB9029F4395F}" destId="{841C8880-8671-4D11-8B54-EEC014E5AE66}" srcOrd="0" destOrd="0" presId="urn:microsoft.com/office/officeart/2005/8/layout/hList1"/>
    <dgm:cxn modelId="{72FAE194-BB8D-4F12-B32C-5075DD6FFCB9}" type="presParOf" srcId="{AC4006AD-F3A3-4354-8476-AB9029F4395F}" destId="{4850E412-02A8-4516-A0EB-DCA110331D6A}" srcOrd="1" destOrd="0" presId="urn:microsoft.com/office/officeart/2005/8/layout/hList1"/>
    <dgm:cxn modelId="{EE1A4825-DC38-4D4C-806E-CAAA69DB2E6A}" type="presParOf" srcId="{98C1C967-FB9D-48F5-BF26-8E91CE497664}" destId="{69097414-8E32-4528-A61B-2506158BAC14}" srcOrd="5" destOrd="0" presId="urn:microsoft.com/office/officeart/2005/8/layout/hList1"/>
    <dgm:cxn modelId="{574D5C0E-D1DC-4678-9658-A17B194BAD10}" type="presParOf" srcId="{98C1C967-FB9D-48F5-BF26-8E91CE497664}" destId="{43E79292-4113-42FB-B6AC-595F20B1060B}" srcOrd="6" destOrd="0" presId="urn:microsoft.com/office/officeart/2005/8/layout/hList1"/>
    <dgm:cxn modelId="{B447878B-6171-4942-B9AB-ED0A26104801}" type="presParOf" srcId="{43E79292-4113-42FB-B6AC-595F20B1060B}" destId="{62D16783-8C45-490E-855E-B170316D7EC6}" srcOrd="0" destOrd="0" presId="urn:microsoft.com/office/officeart/2005/8/layout/hList1"/>
    <dgm:cxn modelId="{67E52C74-4A45-4D37-B5CE-39253FCA51D2}" type="presParOf" srcId="{43E79292-4113-42FB-B6AC-595F20B1060B}" destId="{D6DF0BAC-C13A-4F0F-9EE4-3D087EF8DDF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C5606-09CE-4113-9702-E68C67FC3A22}">
      <dsp:nvSpPr>
        <dsp:cNvPr id="0" name=""/>
        <dsp:cNvSpPr/>
      </dsp:nvSpPr>
      <dsp:spPr>
        <a:xfrm>
          <a:off x="10587" y="618963"/>
          <a:ext cx="2627164" cy="8307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Астрофизика</a:t>
          </a:r>
        </a:p>
      </dsp:txBody>
      <dsp:txXfrm>
        <a:off x="10587" y="618963"/>
        <a:ext cx="2627164" cy="830793"/>
      </dsp:txXfrm>
    </dsp:sp>
    <dsp:sp modelId="{C04318B4-CAF6-4ED6-AC99-52D58A0803AC}">
      <dsp:nvSpPr>
        <dsp:cNvPr id="0" name=""/>
        <dsp:cNvSpPr/>
      </dsp:nvSpPr>
      <dsp:spPr>
        <a:xfrm>
          <a:off x="10587" y="1449757"/>
          <a:ext cx="2627164" cy="38644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Big bang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Hydrogen burning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Helium burning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Advanced burning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(carbon/neon/oxygen/silicon)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s-process (neutron sources)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p-process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87" y="1449757"/>
        <a:ext cx="2627164" cy="3864445"/>
      </dsp:txXfrm>
    </dsp:sp>
    <dsp:sp modelId="{6A2ED16C-BA41-47FB-8E0D-3D67E205391B}">
      <dsp:nvSpPr>
        <dsp:cNvPr id="0" name=""/>
        <dsp:cNvSpPr/>
      </dsp:nvSpPr>
      <dsp:spPr>
        <a:xfrm>
          <a:off x="3005195" y="618963"/>
          <a:ext cx="2627164" cy="8307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Теория ядерного взаимодействия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5195" y="618963"/>
        <a:ext cx="2627164" cy="830793"/>
      </dsp:txXfrm>
    </dsp:sp>
    <dsp:sp modelId="{2CFDE721-5D9B-49D5-B690-EF920A2F88A7}">
      <dsp:nvSpPr>
        <dsp:cNvPr id="0" name=""/>
        <dsp:cNvSpPr/>
      </dsp:nvSpPr>
      <dsp:spPr>
        <a:xfrm>
          <a:off x="3005195" y="1449757"/>
          <a:ext cx="2627164" cy="38644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Широкий спектр моделей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Сложности при описании прямых/непрямых измерений</a:t>
          </a:r>
        </a:p>
      </dsp:txBody>
      <dsp:txXfrm>
        <a:off x="3005195" y="1449757"/>
        <a:ext cx="2627164" cy="3864445"/>
      </dsp:txXfrm>
    </dsp:sp>
    <dsp:sp modelId="{841C8880-8671-4D11-8B54-EEC014E5AE66}">
      <dsp:nvSpPr>
        <dsp:cNvPr id="0" name=""/>
        <dsp:cNvSpPr/>
      </dsp:nvSpPr>
      <dsp:spPr>
        <a:xfrm>
          <a:off x="5999803" y="618963"/>
          <a:ext cx="2627164" cy="8307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Термоядерная энергетика</a:t>
          </a:r>
        </a:p>
      </dsp:txBody>
      <dsp:txXfrm>
        <a:off x="5999803" y="618963"/>
        <a:ext cx="2627164" cy="830793"/>
      </dsp:txXfrm>
    </dsp:sp>
    <dsp:sp modelId="{4850E412-02A8-4516-A0EB-DCA110331D6A}">
      <dsp:nvSpPr>
        <dsp:cNvPr id="0" name=""/>
        <dsp:cNvSpPr/>
      </dsp:nvSpPr>
      <dsp:spPr>
        <a:xfrm>
          <a:off x="5999803" y="1449757"/>
          <a:ext cx="2627164" cy="38644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 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поляризованного топлива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сечения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Управление угловым распределением вылета продуктов реакции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Реакторы с малым выходом нейтронов</a:t>
          </a:r>
        </a:p>
      </dsp:txBody>
      <dsp:txXfrm>
        <a:off x="5999803" y="1449757"/>
        <a:ext cx="2627164" cy="3864445"/>
      </dsp:txXfrm>
    </dsp:sp>
    <dsp:sp modelId="{62D16783-8C45-490E-855E-B170316D7EC6}">
      <dsp:nvSpPr>
        <dsp:cNvPr id="0" name=""/>
        <dsp:cNvSpPr/>
      </dsp:nvSpPr>
      <dsp:spPr>
        <a:xfrm>
          <a:off x="8994412" y="618963"/>
          <a:ext cx="2627164" cy="8307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Прикладные аспекты</a:t>
          </a:r>
        </a:p>
      </dsp:txBody>
      <dsp:txXfrm>
        <a:off x="8994412" y="618963"/>
        <a:ext cx="2627164" cy="830793"/>
      </dsp:txXfrm>
    </dsp:sp>
    <dsp:sp modelId="{D6DF0BAC-C13A-4F0F-9EE4-3D087EF8DDF8}">
      <dsp:nvSpPr>
        <dsp:cNvPr id="0" name=""/>
        <dsp:cNvSpPr/>
      </dsp:nvSpPr>
      <dsp:spPr>
        <a:xfrm>
          <a:off x="8994412" y="1449757"/>
          <a:ext cx="2627164" cy="38644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Наработка трития и гелия-3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3He-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ориентированная технология газоразрядных детекторов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Источник нейтронов для наработки медицинских изотопов 100Mo(n,2n)99Mo</a:t>
          </a:r>
        </a:p>
      </dsp:txBody>
      <dsp:txXfrm>
        <a:off x="8994412" y="1449757"/>
        <a:ext cx="2627164" cy="3864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1EE9C-E858-4B38-8D2C-59F7DB859DD0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70CF7-EB74-4118-BD47-6DF58E3C06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794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0CF7-EB74-4118-BD47-6DF58E3C06D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912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EAF2F-D097-5AF9-A8AD-63A014B0A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E0C894-6B9A-37E8-C92F-0A155975E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E0DA60-EBD1-0305-1770-9F01702C2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30.11.2022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1E5FA4-E033-205C-2E41-88D3F5D63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0E5A22-D71D-0C4C-CCF4-EC2A5DBF8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9883-C8A3-4613-83CA-F8A27146F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94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C55C6-3A08-3C23-C09E-B378402D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996197-847E-493C-31AA-BF7C4BBA1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D6AE9F-F782-41F6-0D99-5A71AEF2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30.11.2022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633BF9-C05E-FA2E-8573-B46F30138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A0A64-87C0-4D88-FCBE-2C4221002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9883-C8A3-4613-83CA-F8A27146F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3E0B6D-3A92-983A-F12D-CC3DE7CA61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16165B-2A3D-4ED4-D69F-651CEEF1F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DAEFE-045A-6BAC-BC56-138945073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30.11.2022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587413-439B-C16F-BDB2-BAFA0CD3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BA41A9-383A-19F7-C9E8-3DE56E339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9883-C8A3-4613-83CA-F8A27146F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037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6F720-724D-0F57-AAE2-97F1F52C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CAE249-330B-8F52-24CA-D05510A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56BD-489F-6A48-5BE7-F6EFBDFBA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30.11.2022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ADC5FD-6B8D-3E33-D2DF-32F1022F3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F2AFF6-562F-E3F9-3DDD-61604360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9883-C8A3-4613-83CA-F8A27146F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839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7FE9F-85CB-6C8F-4255-2DE30DC83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004B27-5AA4-7C88-D770-A8CF873E1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0CF1A3-A1E1-4B86-3A06-731F8AB16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30.11.2022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AE60C7-6C53-3EE4-79E0-347FA2F5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637594-EBC0-FDD7-7DE8-CDCE3B47A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9883-C8A3-4613-83CA-F8A27146F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603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8A8C69-CF69-F06E-706A-85CE99F74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48DFE8-0429-3EBB-B1C2-4E6F30BC7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031F8A-1BE2-85C1-4DE3-63F5D647A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B62B38-1B94-5272-60CF-3C5BB8DC9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30.11.2022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B78901-58B4-25DE-1D8E-F40F96DC8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69C27E-0C22-3FA3-4D4C-D8496D9BD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9883-C8A3-4613-83CA-F8A27146F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780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1AE64-FE50-392F-9A7C-B4D0B55E8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EDAD6D-17CD-A681-175E-74ED83BA1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8774C3-7CA7-F02F-DF6E-F4537AEA3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582CC5-89D3-31C7-0B74-D9C60C5A9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E8A844-DE53-883E-1A75-17BEBEF3A0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609B87C-643B-6FD9-0EB5-9F6AFEDB8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30.11.2022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0B9DCC0-F9F1-954C-A103-7CDA3DB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7468EC-FE3F-9CB7-83EE-37F5177E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9883-C8A3-4613-83CA-F8A27146F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86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429DDE-7DD2-AAD9-D8B5-F62ACE6F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702C37-4B52-1306-261F-C6DF7980B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30.11.2022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542337-500C-B159-E4C7-6DD5A17EA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43C935-C848-D3C6-6A82-B99762C18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9883-C8A3-4613-83CA-F8A27146F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400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29D5BB-BE06-9B4E-6467-C6B77B0C8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30.11.2022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70556B-827A-F9A4-2007-BF830BEE1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FC2075-8D61-B70B-01B2-83D6053BF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9883-C8A3-4613-83CA-F8A27146F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910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EFFDAD-3D46-B0F0-0BA4-42D78DAB6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AF6233-B7F1-411E-4391-9E4C5CF0B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977764-A191-2B2D-FE6E-41701E98E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24107-D5C3-DFCF-1470-EE3E506C2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30.11.2022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B08B3A-A681-2B3A-3224-C4E90B3C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B9D367-719E-3460-3306-A3C83EB56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9883-C8A3-4613-83CA-F8A27146F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43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EBF68-85DA-5D88-055C-2862A1025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BB635BF-561B-4D3C-F562-124546972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176BFE-B1F7-CCCF-F6CE-7E9A7C14D1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71AEED-E8FB-06BE-BA5C-616E63FCF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30.11.2022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35D8E7-0D27-ACE5-6ADF-181BF2B97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EB62CA-1153-084F-13EA-63F399539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9883-C8A3-4613-83CA-F8A27146F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665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1A5C3-B7F0-811F-005C-5020311CF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7BD08A-C835-5779-7A0E-8752298F8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EEEB7A-7B67-FE3D-8287-DE36C229A6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30.11.2022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5EBBE3-C386-D7D5-60E3-8D6A1C817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E592A3-CA6D-79B1-D571-156F3F897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39883-C8A3-4613-83CA-F8A27146F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56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chart" Target="../charts/chart1.xml"/><Relationship Id="rId7" Type="http://schemas.openxmlformats.org/officeDocument/2006/relationships/image" Target="../media/image5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bmp"/><Relationship Id="rId5" Type="http://schemas.openxmlformats.org/officeDocument/2006/relationships/image" Target="../media/image6.bmp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353B8-92E9-3865-7ED5-E8F1B3FF4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2041" y="1036567"/>
            <a:ext cx="8716347" cy="17921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Modelling polarized atomic beam source (PABS)</a:t>
            </a:r>
            <a:endParaRPr lang="ru-RU" sz="4000" b="1" dirty="0">
              <a:solidFill>
                <a:srgbClr val="094A89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09CD1B-D545-D33A-2E5E-CDBF66CF3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2" y="5595067"/>
            <a:ext cx="2056378" cy="988542"/>
          </a:xfrm>
          <a:prstGeom prst="rect">
            <a:avLst/>
          </a:prstGeom>
        </p:spPr>
      </p:pic>
      <p:pic>
        <p:nvPicPr>
          <p:cNvPr id="3" name="Рисунок 2" descr="Изображение выглядит как круг, символ, Графи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8E3CBDB-AAA7-29E9-0E58-74788C9E6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0" y="208345"/>
            <a:ext cx="547127" cy="707137"/>
          </a:xfrm>
          <a:prstGeom prst="rect">
            <a:avLst/>
          </a:prstGeom>
        </p:spPr>
      </p:pic>
      <p:pic>
        <p:nvPicPr>
          <p:cNvPr id="5" name="Рисунок 4" descr="Изображение выглядит как круг, Графика, символ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832D0031-5B2F-E2F7-B7CD-4D30BEC2D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48" y="208345"/>
            <a:ext cx="697993" cy="707137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5FEE14DB-E630-4DB2-C8F5-562E9229888E}"/>
              </a:ext>
            </a:extLst>
          </p:cNvPr>
          <p:cNvSpPr txBox="1"/>
          <p:nvPr/>
        </p:nvSpPr>
        <p:spPr>
          <a:xfrm>
            <a:off x="1793339" y="238747"/>
            <a:ext cx="3254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PNPI - NRC KI</a:t>
            </a:r>
            <a:endParaRPr lang="ru-RU" sz="32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FF546CA-B781-41ED-F364-28D591982DDC}"/>
              </a:ext>
            </a:extLst>
          </p:cNvPr>
          <p:cNvSpPr txBox="1">
            <a:spLocks/>
          </p:cNvSpPr>
          <p:nvPr/>
        </p:nvSpPr>
        <p:spPr>
          <a:xfrm>
            <a:off x="1323044" y="3566380"/>
            <a:ext cx="10814179" cy="32471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u="sng" dirty="0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V. Larionov</a:t>
            </a:r>
            <a:r>
              <a:rPr lang="en-US" sz="2400" dirty="0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, A. Vasilyev, L. Kochenda, </a:t>
            </a:r>
            <a:endParaRPr lang="ru-RU" sz="2400" dirty="0">
              <a:solidFill>
                <a:srgbClr val="094A89"/>
              </a:solidFill>
              <a:cs typeface="Times New Roman" panose="02020603050405020304" pitchFamily="18" charset="0"/>
            </a:endParaRPr>
          </a:p>
          <a:p>
            <a:pPr algn="r"/>
            <a:r>
              <a:rPr lang="en-US" sz="2400" dirty="0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P. Kravtsov, P. Kravchenko, A. </a:t>
            </a:r>
            <a:r>
              <a:rPr lang="en-US" sz="2400" dirty="0" err="1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Rozhdestvenskij</a:t>
            </a:r>
            <a:r>
              <a:rPr lang="en-US" sz="2400" u="sng" dirty="0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 V. Trofimov, V. </a:t>
            </a:r>
            <a:r>
              <a:rPr lang="en-US" sz="2400" dirty="0" err="1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Fotyev</a:t>
            </a:r>
            <a:endParaRPr lang="en-US" sz="2400" dirty="0">
              <a:solidFill>
                <a:srgbClr val="094A89"/>
              </a:solidFill>
              <a:latin typeface="+mn-lt"/>
              <a:cs typeface="Times New Roman" panose="02020603050405020304" pitchFamily="18" charset="0"/>
            </a:endParaRPr>
          </a:p>
          <a:p>
            <a:pPr algn="r"/>
            <a:endParaRPr lang="en-US" sz="2400" dirty="0">
              <a:solidFill>
                <a:srgbClr val="094A89"/>
              </a:solidFill>
              <a:latin typeface="+mn-lt"/>
              <a:cs typeface="Times New Roman" panose="02020603050405020304" pitchFamily="18" charset="0"/>
            </a:endParaRPr>
          </a:p>
          <a:p>
            <a:pPr algn="r"/>
            <a:r>
              <a:rPr lang="en-US" sz="2400" dirty="0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Petersburg Nuclear Physics Institute</a:t>
            </a:r>
            <a:br>
              <a:rPr lang="en-US" sz="2400" dirty="0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Gatchina</a:t>
            </a:r>
            <a:r>
              <a:rPr lang="en-US" sz="2400" dirty="0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, Russia</a:t>
            </a:r>
          </a:p>
          <a:p>
            <a:pPr algn="r"/>
            <a:endParaRPr lang="en-US" sz="2400" dirty="0">
              <a:solidFill>
                <a:srgbClr val="094A89"/>
              </a:solidFill>
              <a:latin typeface="+mn-lt"/>
              <a:cs typeface="Times New Roman" panose="02020603050405020304" pitchFamily="18" charset="0"/>
            </a:endParaRPr>
          </a:p>
          <a:p>
            <a:pPr algn="r"/>
            <a:r>
              <a:rPr lang="en-US" sz="2400" dirty="0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K. </a:t>
            </a:r>
            <a:r>
              <a:rPr lang="en-US" sz="2400" dirty="0" err="1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Ivshin</a:t>
            </a:r>
            <a:r>
              <a:rPr lang="en-US" sz="2400" dirty="0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, A. </a:t>
            </a:r>
            <a:r>
              <a:rPr lang="en-US" sz="2400" dirty="0" err="1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Solovev</a:t>
            </a:r>
            <a:r>
              <a:rPr lang="en-US" sz="2400" dirty="0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, V. </a:t>
            </a:r>
            <a:r>
              <a:rPr lang="en-US" sz="2400" dirty="0" err="1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Fimushkin</a:t>
            </a:r>
            <a:endParaRPr lang="ru-RU" sz="2400" dirty="0">
              <a:solidFill>
                <a:srgbClr val="094A89"/>
              </a:solidFill>
              <a:latin typeface="+mn-lt"/>
              <a:cs typeface="Times New Roman" panose="02020603050405020304" pitchFamily="18" charset="0"/>
            </a:endParaRPr>
          </a:p>
          <a:p>
            <a:pPr algn="r"/>
            <a:endParaRPr lang="en-US" sz="2400" dirty="0">
              <a:solidFill>
                <a:srgbClr val="094A89"/>
              </a:solidFill>
              <a:latin typeface="+mn-lt"/>
              <a:cs typeface="Times New Roman" panose="02020603050405020304" pitchFamily="18" charset="0"/>
            </a:endParaRPr>
          </a:p>
          <a:p>
            <a:pPr algn="r"/>
            <a:r>
              <a:rPr lang="en-US" sz="2400" dirty="0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Joint Institute for Nuclear Research</a:t>
            </a:r>
            <a:endParaRPr lang="ru-RU" sz="2400" dirty="0">
              <a:solidFill>
                <a:srgbClr val="094A89"/>
              </a:solidFill>
              <a:latin typeface="+mn-lt"/>
              <a:cs typeface="Times New Roman" panose="02020603050405020304" pitchFamily="18" charset="0"/>
            </a:endParaRPr>
          </a:p>
          <a:p>
            <a:pPr algn="r"/>
            <a:r>
              <a:rPr lang="en-US" sz="2400" dirty="0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Dubna</a:t>
            </a:r>
            <a:r>
              <a:rPr lang="ru-RU" sz="2400" dirty="0">
                <a:solidFill>
                  <a:srgbClr val="094A89"/>
                </a:solidFill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94A89"/>
                </a:solidFill>
                <a:latin typeface="+mn-lt"/>
                <a:cs typeface="Times New Roman" panose="02020603050405020304" pitchFamily="18" charset="0"/>
              </a:rPr>
              <a:t> Russia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020B0C-F87E-5224-8CDE-758A65F15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4347" r="9139" b="11000"/>
          <a:stretch/>
        </p:blipFill>
        <p:spPr bwMode="auto">
          <a:xfrm>
            <a:off x="10613059" y="0"/>
            <a:ext cx="1301181" cy="120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509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0AF86-9CD8-F259-F00D-281E08C63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B1796F11-913B-3712-1C9F-B5608433B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87AD61-1A78-723E-A033-EC8413D2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3D21504-7B2E-648C-F3AF-77E20BFC2878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BFB9221-80D9-4E82-70CE-147536A61928}"/>
              </a:ext>
            </a:extLst>
          </p:cNvPr>
          <p:cNvSpPr txBox="1"/>
          <p:nvPr/>
        </p:nvSpPr>
        <p:spPr>
          <a:xfrm>
            <a:off x="724677" y="10698"/>
            <a:ext cx="10422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multipolar magnetic system (SPI ABS)</a:t>
            </a:r>
          </a:p>
          <a:p>
            <a:endParaRPr lang="ru-RU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BCDAC6E-DF97-4E0B-0C58-C5C7F8FE719C}"/>
              </a:ext>
            </a:extLst>
          </p:cNvPr>
          <p:cNvGrpSpPr/>
          <p:nvPr/>
        </p:nvGrpSpPr>
        <p:grpSpPr>
          <a:xfrm>
            <a:off x="284960" y="766065"/>
            <a:ext cx="8132338" cy="4437646"/>
            <a:chOff x="112994" y="798189"/>
            <a:chExt cx="8132338" cy="4437646"/>
          </a:xfrm>
        </p:grpSpPr>
        <p:pic>
          <p:nvPicPr>
            <p:cNvPr id="3" name="Рисунок 2" descr="Изображение выглядит как диаграмма, линия, текст, График&#10;&#10;Автоматически созданное описание">
              <a:extLst>
                <a:ext uri="{FF2B5EF4-FFF2-40B4-BE49-F238E27FC236}">
                  <a16:creationId xmlns:a16="http://schemas.microsoft.com/office/drawing/2014/main" id="{DB14BE91-33C0-7B6A-05B7-C032828D8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94" y="798189"/>
              <a:ext cx="8132338" cy="443764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DA4D04-3D34-DB9B-54DF-89445B2C8CCC}"/>
                </a:ext>
              </a:extLst>
            </p:cNvPr>
            <p:cNvSpPr txBox="1"/>
            <p:nvPr/>
          </p:nvSpPr>
          <p:spPr>
            <a:xfrm>
              <a:off x="1152525" y="1085960"/>
              <a:ext cx="105383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752EF0-D346-B951-A412-FFDC2EAC008B}"/>
                </a:ext>
              </a:extLst>
            </p:cNvPr>
            <p:cNvSpPr txBox="1"/>
            <p:nvPr/>
          </p:nvSpPr>
          <p:spPr>
            <a:xfrm>
              <a:off x="4226719" y="1085960"/>
              <a:ext cx="834629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3C4BC6-8F4B-C3A8-D373-EAF6D6700D32}"/>
                </a:ext>
              </a:extLst>
            </p:cNvPr>
            <p:cNvSpPr txBox="1"/>
            <p:nvPr/>
          </p:nvSpPr>
          <p:spPr>
            <a:xfrm>
              <a:off x="5424488" y="1085960"/>
              <a:ext cx="55403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A7F69D9-DF15-0323-A4CF-BF7946A5DAEC}"/>
              </a:ext>
            </a:extLst>
          </p:cNvPr>
          <p:cNvGrpSpPr/>
          <p:nvPr/>
        </p:nvGrpSpPr>
        <p:grpSpPr>
          <a:xfrm>
            <a:off x="9270462" y="766065"/>
            <a:ext cx="2488192" cy="5864852"/>
            <a:chOff x="9665336" y="739143"/>
            <a:chExt cx="2488192" cy="586485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B2B0A9D-BBA9-D1F8-0087-F1034E696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893"/>
            <a:stretch/>
          </p:blipFill>
          <p:spPr>
            <a:xfrm rot="16200000">
              <a:off x="8076124" y="2526591"/>
              <a:ext cx="5864852" cy="228995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4E9D97-9EA3-1EF7-52EE-25DFE91C0361}"/>
                </a:ext>
              </a:extLst>
            </p:cNvPr>
            <p:cNvSpPr txBox="1"/>
            <p:nvPr/>
          </p:nvSpPr>
          <p:spPr>
            <a:xfrm rot="16200000">
              <a:off x="9369253" y="5531919"/>
              <a:ext cx="105383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3CC8869-C2D6-1454-02E5-D713F8B1DA3C}"/>
                </a:ext>
              </a:extLst>
            </p:cNvPr>
            <p:cNvSpPr txBox="1"/>
            <p:nvPr/>
          </p:nvSpPr>
          <p:spPr>
            <a:xfrm rot="16200000">
              <a:off x="9391344" y="2159941"/>
              <a:ext cx="1009650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BF272A-4896-0479-A986-E6C9FD1BCF6F}"/>
                </a:ext>
              </a:extLst>
            </p:cNvPr>
            <p:cNvSpPr txBox="1"/>
            <p:nvPr/>
          </p:nvSpPr>
          <p:spPr>
            <a:xfrm rot="16200000">
              <a:off x="9552887" y="965716"/>
              <a:ext cx="686565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B37EE38-8F1D-FA44-1A16-81C4BA5EF65B}"/>
              </a:ext>
            </a:extLst>
          </p:cNvPr>
          <p:cNvSpPr txBox="1"/>
          <p:nvPr/>
        </p:nvSpPr>
        <p:spPr>
          <a:xfrm>
            <a:off x="724677" y="5338843"/>
            <a:ext cx="8132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1 - the first three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sextupole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lenses,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2 - the wall, 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3 - the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sextup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lens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E8784AA-714D-ADFB-36A9-161E61295B62}"/>
              </a:ext>
            </a:extLst>
          </p:cNvPr>
          <p:cNvGrpSpPr/>
          <p:nvPr/>
        </p:nvGrpSpPr>
        <p:grpSpPr>
          <a:xfrm>
            <a:off x="5849938" y="5276483"/>
            <a:ext cx="7197724" cy="1348950"/>
            <a:chOff x="8292888" y="2986083"/>
            <a:chExt cx="7197724" cy="13489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F6DD632F-8C07-B773-BEEE-B8AC740FFDDA}"/>
                    </a:ext>
                  </a:extLst>
                </p:cNvPr>
                <p:cNvSpPr txBox="1"/>
                <p:nvPr/>
              </p:nvSpPr>
              <p:spPr>
                <a:xfrm>
                  <a:off x="8380815" y="2986083"/>
                  <a:ext cx="2135969" cy="4226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91.3±1.4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%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F6DD632F-8C07-B773-BEEE-B8AC740FFD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0815" y="2986083"/>
                  <a:ext cx="2135969" cy="422616"/>
                </a:xfrm>
                <a:prstGeom prst="rect">
                  <a:avLst/>
                </a:prstGeom>
                <a:blipFill>
                  <a:blip r:embed="rId5"/>
                  <a:stretch>
                    <a:fillRect l="-2000" r="-2857" b="-1304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30D9B6E-C216-FD22-8B03-C9C3BAF1DD56}"/>
                    </a:ext>
                  </a:extLst>
                </p:cNvPr>
                <p:cNvSpPr txBox="1"/>
                <p:nvPr/>
              </p:nvSpPr>
              <p:spPr>
                <a:xfrm>
                  <a:off x="8292888" y="3449302"/>
                  <a:ext cx="6105524" cy="519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Intensity</a:t>
                  </a:r>
                  <a:r>
                    <a:rPr lang="ru-RU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𝑒𝑛𝑑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𝑠𝑡𝑎𝑟𝑡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∗100%</m:t>
                      </m:r>
                    </m:oMath>
                  </a14:m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30D9B6E-C216-FD22-8B03-C9C3BAF1DD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2888" y="3449302"/>
                  <a:ext cx="6105524" cy="519886"/>
                </a:xfrm>
                <a:prstGeom prst="rect">
                  <a:avLst/>
                </a:prstGeom>
                <a:blipFill>
                  <a:blip r:embed="rId6"/>
                  <a:stretch>
                    <a:fillRect l="-89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666092A-FA78-AAAB-F72C-AA5EAD4940C8}"/>
                    </a:ext>
                  </a:extLst>
                </p:cNvPr>
                <p:cNvSpPr txBox="1"/>
                <p:nvPr/>
              </p:nvSpPr>
              <p:spPr>
                <a:xfrm>
                  <a:off x="8292888" y="3965701"/>
                  <a:ext cx="719772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Intensity =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0.36±0.04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666092A-FA78-AAAB-F72C-AA5EAD494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2888" y="3965701"/>
                  <a:ext cx="7197724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763" t="-9836" b="-2295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C33A94B0-243A-AAC3-6BF5-00C33CB80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4347" r="9139" b="11000"/>
          <a:stretch/>
        </p:blipFill>
        <p:spPr bwMode="auto">
          <a:xfrm>
            <a:off x="11416701" y="-11430"/>
            <a:ext cx="736826" cy="68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54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7" y="10698"/>
            <a:ext cx="10422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polarizer (</a:t>
            </a:r>
            <a:r>
              <a:rPr lang="en-US" sz="3600" b="1" dirty="0" err="1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PolFusion</a:t>
            </a:r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ABS)</a:t>
            </a:r>
          </a:p>
          <a:p>
            <a:endParaRPr lang="ru-RU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455788-108C-A483-A242-96928C389A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08" t="25237" r="22351" b="11213"/>
          <a:stretch/>
        </p:blipFill>
        <p:spPr bwMode="auto">
          <a:xfrm>
            <a:off x="38473" y="969096"/>
            <a:ext cx="7749311" cy="54912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Таблица 12">
                <a:extLst>
                  <a:ext uri="{FF2B5EF4-FFF2-40B4-BE49-F238E27FC236}">
                    <a16:creationId xmlns:a16="http://schemas.microsoft.com/office/drawing/2014/main" id="{20731F91-AE0F-7FBF-42D6-B55B730FE4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3788287"/>
                  </p:ext>
                </p:extLst>
              </p:nvPr>
            </p:nvGraphicFramePr>
            <p:xfrm>
              <a:off x="7872845" y="2515278"/>
              <a:ext cx="4197233" cy="263116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140110">
                      <a:extLst>
                        <a:ext uri="{9D8B030D-6E8A-4147-A177-3AD203B41FA5}">
                          <a16:colId xmlns:a16="http://schemas.microsoft.com/office/drawing/2014/main" val="2174326552"/>
                        </a:ext>
                      </a:extLst>
                    </a:gridCol>
                    <a:gridCol w="2057123">
                      <a:extLst>
                        <a:ext uri="{9D8B030D-6E8A-4147-A177-3AD203B41FA5}">
                          <a16:colId xmlns:a16="http://schemas.microsoft.com/office/drawing/2014/main" val="2550281758"/>
                        </a:ext>
                      </a:extLst>
                    </a:gridCol>
                  </a:tblGrid>
                  <a:tr h="55852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Color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State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39018188"/>
                      </a:ext>
                    </a:extLst>
                  </a:tr>
                  <a:tr h="26181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Blue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|1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36433715"/>
                      </a:ext>
                    </a:extLst>
                  </a:tr>
                  <a:tr h="26181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Green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ru-RU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kumimoji="0" lang="en-US" sz="16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ru-RU" sz="16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kumimoji="0" lang="ru-RU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05024825"/>
                      </a:ext>
                    </a:extLst>
                  </a:tr>
                  <a:tr h="26181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Red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ru-RU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kumimoji="0" lang="en-US" sz="16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  <m:r>
                                  <a:rPr kumimoji="0" lang="ru-RU" sz="16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kumimoji="0" lang="ru-RU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2722740"/>
                      </a:ext>
                    </a:extLst>
                  </a:tr>
                  <a:tr h="26181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Cyan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ru-RU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kumimoji="0" lang="en-US" sz="16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  <m:r>
                                  <a:rPr kumimoji="0" lang="ru-RU" sz="16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kumimoji="0" lang="ru-RU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68024910"/>
                      </a:ext>
                    </a:extLst>
                  </a:tr>
                  <a:tr h="26181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Purple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ru-RU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kumimoji="0" lang="en-US" sz="16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</m:t>
                                </m:r>
                                <m:r>
                                  <a:rPr kumimoji="0" lang="ru-RU" sz="16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kumimoji="0" lang="ru-RU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80218349"/>
                      </a:ext>
                    </a:extLst>
                  </a:tr>
                  <a:tr h="26181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Yellow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ru-RU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kumimoji="0" lang="en-US" sz="16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  <m:r>
                                  <a:rPr kumimoji="0" lang="ru-RU" sz="16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361766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Таблица 12">
                <a:extLst>
                  <a:ext uri="{FF2B5EF4-FFF2-40B4-BE49-F238E27FC236}">
                    <a16:creationId xmlns:a16="http://schemas.microsoft.com/office/drawing/2014/main" id="{20731F91-AE0F-7FBF-42D6-B55B730FE4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3788287"/>
                  </p:ext>
                </p:extLst>
              </p:nvPr>
            </p:nvGraphicFramePr>
            <p:xfrm>
              <a:off x="7872845" y="2515278"/>
              <a:ext cx="4197233" cy="263116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140110">
                      <a:extLst>
                        <a:ext uri="{9D8B030D-6E8A-4147-A177-3AD203B41FA5}">
                          <a16:colId xmlns:a16="http://schemas.microsoft.com/office/drawing/2014/main" val="2174326552"/>
                        </a:ext>
                      </a:extLst>
                    </a:gridCol>
                    <a:gridCol w="2057123">
                      <a:extLst>
                        <a:ext uri="{9D8B030D-6E8A-4147-A177-3AD203B41FA5}">
                          <a16:colId xmlns:a16="http://schemas.microsoft.com/office/drawing/2014/main" val="2550281758"/>
                        </a:ext>
                      </a:extLst>
                    </a:gridCol>
                  </a:tblGrid>
                  <a:tr h="55852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Color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State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39018188"/>
                      </a:ext>
                    </a:extLst>
                  </a:tr>
                  <a:tr h="3454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Blue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4142" t="-163158" r="-888" b="-5298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6433715"/>
                      </a:ext>
                    </a:extLst>
                  </a:tr>
                  <a:tr h="3454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Green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4142" t="-263158" r="-888" b="-4298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5024825"/>
                      </a:ext>
                    </a:extLst>
                  </a:tr>
                  <a:tr h="3454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Red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4142" t="-369643" r="-888" b="-33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2722740"/>
                      </a:ext>
                    </a:extLst>
                  </a:tr>
                  <a:tr h="3454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Cyan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4142" t="-461404" r="-888" b="-2315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8024910"/>
                      </a:ext>
                    </a:extLst>
                  </a:tr>
                  <a:tr h="3454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Purple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4142" t="-561404" r="-888" b="-1315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0218349"/>
                      </a:ext>
                    </a:extLst>
                  </a:tr>
                  <a:tr h="3454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Yellow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4142" t="-661404" r="-888" b="-315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61766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5D81123-6DE5-2855-6269-C2666EB05ECE}"/>
              </a:ext>
            </a:extLst>
          </p:cNvPr>
          <p:cNvSpPr txBox="1"/>
          <p:nvPr/>
        </p:nvSpPr>
        <p:spPr>
          <a:xfrm>
            <a:off x="7787784" y="5292545"/>
            <a:ext cx="4070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Intensity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0.17%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 polarization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-0,9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polarization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0,86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6E34009-A25E-7E81-5767-AF2A0968743D}"/>
                  </a:ext>
                </a:extLst>
              </p:cNvPr>
              <p:cNvSpPr txBox="1"/>
              <p:nvPr/>
            </p:nvSpPr>
            <p:spPr>
              <a:xfrm>
                <a:off x="7353415" y="566373"/>
                <a:ext cx="5236095" cy="18030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=1</m:t>
                        </m:r>
                      </m:e>
                    </m:d>
                    <m:r>
                      <a:rPr lang="ru-RU" sz="1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ru-RU" sz="16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ru-RU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ru-RU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ru-RU" sz="16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 +1)</m:t>
                            </m:r>
                          </m:sub>
                        </m:sSub>
                        <m: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 </m:t>
                        </m:r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ru-RU" sz="16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ru-RU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ru-RU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ru-RU" sz="16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 </m:t>
                            </m:r>
                            <m: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16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1)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ru-RU" sz="16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ru-RU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ru-RU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ru-RU" sz="16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 +1)</m:t>
                            </m:r>
                          </m:sub>
                        </m:sSub>
                        <m: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ru-RU" sz="16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ru-RU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ru-RU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ru-RU" sz="16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 0)</m:t>
                            </m:r>
                          </m:sub>
                        </m:sSub>
                        <m: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 </m:t>
                        </m:r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ru-RU" sz="16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ru-RU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ru-RU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ru-RU" sz="16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 </m:t>
                            </m:r>
                            <m: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16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1)</m:t>
                            </m:r>
                          </m:sub>
                        </m:sSub>
                      </m:den>
                    </m:f>
                  </m:oMath>
                </a14:m>
                <a:r>
                  <a:rPr lang="ru-RU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ru-RU" sz="1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5565"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𝑧𝑧</m:t>
                          </m:r>
                        </m:sub>
                      </m:sSub>
                      <m:d>
                        <m:dPr>
                          <m:ctrlP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  <m: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e>
                      </m:d>
                      <m:r>
                        <a:rPr lang="ru-RU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1− 3</m:t>
                          </m:r>
                          <m:sSub>
                            <m:sSubPr>
                              <m:ctrlPr>
                                <a:rPr lang="ru-RU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ru-RU" sz="16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= 0</m:t>
                                  </m:r>
                                </m:e>
                              </m:d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ru-RU" sz="16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= +1</m:t>
                                  </m:r>
                                </m:e>
                              </m:d>
                            </m:sub>
                          </m:sSub>
                          <m: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ru-RU" sz="16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= 0</m:t>
                                  </m:r>
                                </m:e>
                              </m:d>
                            </m:sub>
                          </m:sSub>
                          <m: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ru-RU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ru-RU" sz="16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= </m:t>
                                  </m:r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ru-RU" sz="16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b>
                          </m:sSub>
                        </m:den>
                      </m:f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6E34009-A25E-7E81-5767-AF2A09687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415" y="566373"/>
                <a:ext cx="5236095" cy="18030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DDCDBF46-CCAA-308C-A217-FF9E65D60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4347" r="9139" b="11000"/>
          <a:stretch/>
        </p:blipFill>
        <p:spPr bwMode="auto">
          <a:xfrm>
            <a:off x="11416701" y="-11430"/>
            <a:ext cx="736826" cy="68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397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535991" y="39880"/>
            <a:ext cx="1246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Checking the performance of the polarizer simulation</a:t>
            </a:r>
            <a:endParaRPr lang="ru-RU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5B696AC-CF3F-18E2-35D7-4150E2BC4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049041"/>
              </p:ext>
            </p:extLst>
          </p:nvPr>
        </p:nvGraphicFramePr>
        <p:xfrm>
          <a:off x="283029" y="798188"/>
          <a:ext cx="11683999" cy="5834834"/>
        </p:xfrm>
        <a:graphic>
          <a:graphicData uri="http://schemas.openxmlformats.org/drawingml/2006/table">
            <a:tbl>
              <a:tblPr firstRow="1" firstCol="1" bandRow="1"/>
              <a:tblGrid>
                <a:gridCol w="2218993">
                  <a:extLst>
                    <a:ext uri="{9D8B030D-6E8A-4147-A177-3AD203B41FA5}">
                      <a16:colId xmlns:a16="http://schemas.microsoft.com/office/drawing/2014/main" val="1174492907"/>
                    </a:ext>
                  </a:extLst>
                </a:gridCol>
                <a:gridCol w="2365655">
                  <a:extLst>
                    <a:ext uri="{9D8B030D-6E8A-4147-A177-3AD203B41FA5}">
                      <a16:colId xmlns:a16="http://schemas.microsoft.com/office/drawing/2014/main" val="1476314429"/>
                    </a:ext>
                  </a:extLst>
                </a:gridCol>
                <a:gridCol w="2366848">
                  <a:extLst>
                    <a:ext uri="{9D8B030D-6E8A-4147-A177-3AD203B41FA5}">
                      <a16:colId xmlns:a16="http://schemas.microsoft.com/office/drawing/2014/main" val="1247550671"/>
                    </a:ext>
                  </a:extLst>
                </a:gridCol>
                <a:gridCol w="2366848">
                  <a:extLst>
                    <a:ext uri="{9D8B030D-6E8A-4147-A177-3AD203B41FA5}">
                      <a16:colId xmlns:a16="http://schemas.microsoft.com/office/drawing/2014/main" val="2988857438"/>
                    </a:ext>
                  </a:extLst>
                </a:gridCol>
                <a:gridCol w="2365655">
                  <a:extLst>
                    <a:ext uri="{9D8B030D-6E8A-4147-A177-3AD203B41FA5}">
                      <a16:colId xmlns:a16="http://schemas.microsoft.com/office/drawing/2014/main" val="3165485634"/>
                    </a:ext>
                  </a:extLst>
                </a:gridCol>
              </a:tblGrid>
              <a:tr h="640106"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400" b="0" baseline="-2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2400" b="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400" b="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-2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</a:t>
                      </a:r>
                      <a:r>
                        <a:rPr lang="ru-RU" sz="2400" b="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400" b="0" baseline="-2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zz</a:t>
                      </a:r>
                      <a:r>
                        <a:rPr lang="en-US" sz="2400" b="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400" b="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-2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</a:t>
                      </a:r>
                      <a:r>
                        <a:rPr lang="ru-RU" sz="2400" b="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400" b="0" baseline="-2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2400" b="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sim</a:t>
                      </a:r>
                      <a:r>
                        <a:rPr lang="ru-RU" sz="2400" b="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400" b="0" baseline="-2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zz</a:t>
                      </a:r>
                      <a:r>
                        <a:rPr lang="en-US" sz="2400" b="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400" b="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</a:t>
                      </a:r>
                      <a:r>
                        <a:rPr lang="ru-RU" sz="2400" b="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1023714"/>
                  </a:ext>
                </a:extLst>
              </a:tr>
              <a:tr h="649341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ANKE PABS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± 0.01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+0.89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+0.90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972040"/>
                  </a:ext>
                </a:extLst>
              </a:tr>
              <a:tr h="649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±0.0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.85</a:t>
                      </a: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±0.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-0.91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+0.89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1863658"/>
                  </a:ext>
                </a:extLst>
              </a:tr>
              <a:tr h="649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±0.0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±0.02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-0.06 ± 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</a:t>
                      </a: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+0.90 </a:t>
                      </a: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0.04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0036087"/>
                  </a:ext>
                </a:extLst>
              </a:tr>
              <a:tr h="649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005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±0.0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-1.71 ± 0.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</a:t>
                      </a: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±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0.03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-1.58 </a:t>
                      </a: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0.07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842916"/>
                  </a:ext>
                </a:extLst>
              </a:tr>
              <a:tr h="649341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HERMES PABS 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+0.92 </a:t>
                      </a: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+0.88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+0.9</a:t>
                      </a: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±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+0.89 </a:t>
                      </a: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0.03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842447"/>
                  </a:ext>
                </a:extLst>
              </a:tr>
              <a:tr h="649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-0.91 </a:t>
                      </a: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+0.94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-0.9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+0.95</a:t>
                      </a: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152295"/>
                  </a:ext>
                </a:extLst>
              </a:tr>
              <a:tr h="649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+0.99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-0.05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+0.96 </a:t>
                      </a: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0.05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289462"/>
                  </a:ext>
                </a:extLst>
              </a:tr>
              <a:tr h="649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-0.02</a:t>
                      </a: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-1.77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-0.03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-1.64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4892560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5CDDAFB2-1AEC-0E32-A942-281E7091F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4347" r="9139" b="11000"/>
          <a:stretch/>
        </p:blipFill>
        <p:spPr bwMode="auto">
          <a:xfrm>
            <a:off x="11416701" y="-11430"/>
            <a:ext cx="736826" cy="68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939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535992" y="39880"/>
            <a:ext cx="1204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Choosing the optimal PABS design</a:t>
            </a:r>
            <a:r>
              <a:rPr lang="ru-RU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PolFusion</a:t>
            </a:r>
            <a:r>
              <a:rPr lang="ru-RU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E84FF73-6969-216A-BFEB-92186EF2A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730164"/>
              </p:ext>
            </p:extLst>
          </p:nvPr>
        </p:nvGraphicFramePr>
        <p:xfrm>
          <a:off x="38473" y="972360"/>
          <a:ext cx="9410328" cy="5520514"/>
        </p:xfrm>
        <a:graphic>
          <a:graphicData uri="http://schemas.openxmlformats.org/drawingml/2006/table">
            <a:tbl>
              <a:tblPr firstRow="1" firstCol="1" bandRow="1"/>
              <a:tblGrid>
                <a:gridCol w="2008057">
                  <a:extLst>
                    <a:ext uri="{9D8B030D-6E8A-4147-A177-3AD203B41FA5}">
                      <a16:colId xmlns:a16="http://schemas.microsoft.com/office/drawing/2014/main" val="3133998238"/>
                    </a:ext>
                  </a:extLst>
                </a:gridCol>
                <a:gridCol w="835301">
                  <a:extLst>
                    <a:ext uri="{9D8B030D-6E8A-4147-A177-3AD203B41FA5}">
                      <a16:colId xmlns:a16="http://schemas.microsoft.com/office/drawing/2014/main" val="2078146298"/>
                    </a:ext>
                  </a:extLst>
                </a:gridCol>
                <a:gridCol w="1371894">
                  <a:extLst>
                    <a:ext uri="{9D8B030D-6E8A-4147-A177-3AD203B41FA5}">
                      <a16:colId xmlns:a16="http://schemas.microsoft.com/office/drawing/2014/main" val="3171049614"/>
                    </a:ext>
                  </a:extLst>
                </a:gridCol>
                <a:gridCol w="1470774">
                  <a:extLst>
                    <a:ext uri="{9D8B030D-6E8A-4147-A177-3AD203B41FA5}">
                      <a16:colId xmlns:a16="http://schemas.microsoft.com/office/drawing/2014/main" val="2879791834"/>
                    </a:ext>
                  </a:extLst>
                </a:gridCol>
                <a:gridCol w="1634246">
                  <a:extLst>
                    <a:ext uri="{9D8B030D-6E8A-4147-A177-3AD203B41FA5}">
                      <a16:colId xmlns:a16="http://schemas.microsoft.com/office/drawing/2014/main" val="1227079589"/>
                    </a:ext>
                  </a:extLst>
                </a:gridCol>
                <a:gridCol w="2090056">
                  <a:extLst>
                    <a:ext uri="{9D8B030D-6E8A-4147-A177-3AD203B41FA5}">
                      <a16:colId xmlns:a16="http://schemas.microsoft.com/office/drawing/2014/main" val="3932043371"/>
                    </a:ext>
                  </a:extLst>
                </a:gridCol>
              </a:tblGrid>
              <a:tr h="7049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4517" marR="34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000" baseline="-2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ru-RU" sz="20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-2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theor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000" baseline="-2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zz</a:t>
                      </a:r>
                      <a:r>
                        <a:rPr lang="ru-RU" sz="20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-2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theor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000" baseline="-2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20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0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</a:t>
                      </a:r>
                      <a:r>
                        <a:rPr lang="ru-RU" sz="20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000" baseline="-2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zz</a:t>
                      </a:r>
                      <a:r>
                        <a:rPr lang="en-US" sz="20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0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</a:t>
                      </a:r>
                      <a:r>
                        <a:rPr lang="ru-RU" sz="20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Intensity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976884"/>
                  </a:ext>
                </a:extLst>
              </a:tr>
              <a:tr h="709788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№1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(6666 66)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+0.0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±0.0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+0.89 ±0.02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±0.0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4466084"/>
                  </a:ext>
                </a:extLst>
              </a:tr>
              <a:tr h="4768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- 1/3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-0.2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±0.06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+0.9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±0.03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0.21 ±0.0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202212"/>
                  </a:ext>
                </a:extLst>
              </a:tr>
              <a:tr h="4768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-0.92 ±0.0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+0.92 ±0.0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 ±0.01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1996367"/>
                  </a:ext>
                </a:extLst>
              </a:tr>
              <a:tr h="334845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№2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(6646 46)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-0.46±0.06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+0.86±0.04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0.13±0.01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39719"/>
                  </a:ext>
                </a:extLst>
              </a:tr>
              <a:tr h="4768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- 1/3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-0.63 ±0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.05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0.94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0.14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454393"/>
                  </a:ext>
                </a:extLst>
              </a:tr>
              <a:tr h="4487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-0.95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0.95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0.14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441977"/>
                  </a:ext>
                </a:extLst>
              </a:tr>
              <a:tr h="704971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№3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(8888 88)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-0.50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0.86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0.22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832566"/>
                  </a:ext>
                </a:extLst>
              </a:tr>
              <a:tr h="7049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- 1/3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-0.58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0.88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0.20±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465393"/>
                  </a:ext>
                </a:extLst>
              </a:tr>
              <a:tr h="3348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-0.89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0.89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0.21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0.01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17" marR="345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11525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CC4949-192C-0C78-18A7-99F7EDD19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58" t="31772" r="5118" b="13789"/>
          <a:stretch/>
        </p:blipFill>
        <p:spPr bwMode="auto">
          <a:xfrm rot="5400000">
            <a:off x="7780454" y="2465838"/>
            <a:ext cx="6079891" cy="2624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9762A38-0E3B-4EF4-DA41-FF0279F5C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4347" r="9139" b="11000"/>
          <a:stretch/>
        </p:blipFill>
        <p:spPr bwMode="auto">
          <a:xfrm>
            <a:off x="11416701" y="0"/>
            <a:ext cx="736826" cy="68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360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5B6A8-569D-F48F-D5F9-846D5415A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0A7ED947-870A-5B58-8BC5-AA3EADE26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66574E-29CD-C920-EE7B-259379B4E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60D9293-B2C7-6CC7-AAF5-CCB93BAD632C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16FBA08-1AB1-1D0F-C1D6-140D3C34D68A}"/>
              </a:ext>
            </a:extLst>
          </p:cNvPr>
          <p:cNvSpPr txBox="1"/>
          <p:nvPr/>
        </p:nvSpPr>
        <p:spPr>
          <a:xfrm>
            <a:off x="535992" y="39880"/>
            <a:ext cx="1204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PABS optimization based on nozzle temperature</a:t>
            </a:r>
            <a:endParaRPr lang="ru-RU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18FF509-D221-D516-B964-DEBF517CF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4347" r="9139" b="11000"/>
          <a:stretch/>
        </p:blipFill>
        <p:spPr bwMode="auto">
          <a:xfrm>
            <a:off x="11416701" y="0"/>
            <a:ext cx="736826" cy="68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6E1F2D6-DC61-2493-B6EE-BA0F3180E482}"/>
              </a:ext>
            </a:extLst>
          </p:cNvPr>
          <p:cNvSpPr/>
          <p:nvPr/>
        </p:nvSpPr>
        <p:spPr>
          <a:xfrm>
            <a:off x="9492062" y="3492418"/>
            <a:ext cx="289068" cy="318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9DB1D97-DFEC-0829-79E6-F57BF308F221}"/>
              </a:ext>
            </a:extLst>
          </p:cNvPr>
          <p:cNvGrpSpPr/>
          <p:nvPr/>
        </p:nvGrpSpPr>
        <p:grpSpPr>
          <a:xfrm>
            <a:off x="7565405" y="772179"/>
            <a:ext cx="4588121" cy="5894887"/>
            <a:chOff x="7565405" y="772179"/>
            <a:chExt cx="4588121" cy="5894887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79DA4FE8-EAAE-AAEE-8E29-50E457406E89}"/>
                </a:ext>
              </a:extLst>
            </p:cNvPr>
            <p:cNvGrpSpPr/>
            <p:nvPr/>
          </p:nvGrpSpPr>
          <p:grpSpPr>
            <a:xfrm>
              <a:off x="7565405" y="772179"/>
              <a:ext cx="4588121" cy="5894887"/>
              <a:chOff x="7565405" y="772179"/>
              <a:chExt cx="4588121" cy="5894887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E6B47C1A-B0B1-C664-A462-6D548E4DA2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994" t="46323" r="56097" b="16420"/>
              <a:stretch/>
            </p:blipFill>
            <p:spPr bwMode="auto">
              <a:xfrm>
                <a:off x="7648109" y="851969"/>
                <a:ext cx="4505417" cy="2959229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7022FC63-86FA-E8E4-16D7-DF106BC99722}"/>
                  </a:ext>
                </a:extLst>
              </p:cNvPr>
              <p:cNvGrpSpPr/>
              <p:nvPr/>
            </p:nvGrpSpPr>
            <p:grpSpPr>
              <a:xfrm>
                <a:off x="7719295" y="3754317"/>
                <a:ext cx="4434231" cy="2912749"/>
                <a:chOff x="7680821" y="3823116"/>
                <a:chExt cx="4434231" cy="2912749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85A9A9EB-453F-5DCB-EF35-985049E721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44442" t="46789" r="24117" b="16420"/>
                <a:stretch/>
              </p:blipFill>
              <p:spPr bwMode="auto">
                <a:xfrm>
                  <a:off x="7680821" y="3823116"/>
                  <a:ext cx="4434231" cy="2795439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13" name="Прямоугольник 12">
                  <a:extLst>
                    <a:ext uri="{FF2B5EF4-FFF2-40B4-BE49-F238E27FC236}">
                      <a16:creationId xmlns:a16="http://schemas.microsoft.com/office/drawing/2014/main" id="{1F608CE5-9351-71A8-A8C6-BC626AAE1F4D}"/>
                    </a:ext>
                  </a:extLst>
                </p:cNvPr>
                <p:cNvSpPr/>
                <p:nvPr/>
              </p:nvSpPr>
              <p:spPr>
                <a:xfrm>
                  <a:off x="9644462" y="6417085"/>
                  <a:ext cx="289068" cy="3187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3F2E2F-F372-A963-6A3B-EA82B079B511}"/>
                  </a:ext>
                </a:extLst>
              </p:cNvPr>
              <p:cNvSpPr txBox="1"/>
              <p:nvPr/>
            </p:nvSpPr>
            <p:spPr>
              <a:xfrm rot="16200000">
                <a:off x="7265636" y="1071949"/>
                <a:ext cx="90731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P, mBar</a:t>
                </a:r>
                <a:endPara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8E8BF45-CB7B-9D5C-F52B-86082B0C3FEA}"/>
                  </a:ext>
                </a:extLst>
              </p:cNvPr>
              <p:cNvSpPr txBox="1"/>
              <p:nvPr/>
            </p:nvSpPr>
            <p:spPr>
              <a:xfrm rot="16200000">
                <a:off x="7265635" y="4010899"/>
                <a:ext cx="90731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P, mBar</a:t>
                </a:r>
                <a:endPara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4CCBF14-38D1-352A-0386-E5FAE452F947}"/>
                  </a:ext>
                </a:extLst>
              </p:cNvPr>
              <p:cNvSpPr txBox="1"/>
              <p:nvPr/>
            </p:nvSpPr>
            <p:spPr>
              <a:xfrm>
                <a:off x="11535344" y="3460680"/>
                <a:ext cx="52844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T, K</a:t>
                </a:r>
                <a:endPara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A4A9C48E-A23A-CD89-17EB-2A5ED241F287}"/>
                  </a:ext>
                </a:extLst>
              </p:cNvPr>
              <p:cNvSpPr/>
              <p:nvPr/>
            </p:nvSpPr>
            <p:spPr>
              <a:xfrm>
                <a:off x="9726930" y="6233160"/>
                <a:ext cx="289068" cy="2184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B8EEA61-BEA0-9D94-5D1A-50EB92B71B37}"/>
                  </a:ext>
                </a:extLst>
              </p:cNvPr>
              <p:cNvSpPr txBox="1"/>
              <p:nvPr/>
            </p:nvSpPr>
            <p:spPr>
              <a:xfrm>
                <a:off x="11535344" y="6296244"/>
                <a:ext cx="528443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T, K</a:t>
                </a:r>
                <a:endPara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AE4AF89E-B4A8-8341-AADA-E4C77B13FF7F}"/>
                </a:ext>
              </a:extLst>
            </p:cNvPr>
            <p:cNvSpPr/>
            <p:nvPr/>
          </p:nvSpPr>
          <p:spPr>
            <a:xfrm>
              <a:off x="9448800" y="3460680"/>
              <a:ext cx="413657" cy="318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A2A64AC-57E5-9D87-1702-552C34624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52" y="772179"/>
            <a:ext cx="7040179" cy="382856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C061C8-CAB3-D905-7B3D-E58DDF04746F}"/>
              </a:ext>
            </a:extLst>
          </p:cNvPr>
          <p:cNvSpPr txBox="1"/>
          <p:nvPr/>
        </p:nvSpPr>
        <p:spPr>
          <a:xfrm>
            <a:off x="725616" y="5288340"/>
            <a:ext cx="62919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 of the dependence of pressure in the compression tube on the nozzle temperature: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- in the range from 70 to 110 K,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- in the range from 0 to 310 K.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011611-8174-598C-EEA9-2B7C8B70912E}"/>
              </a:ext>
            </a:extLst>
          </p:cNvPr>
          <p:cNvSpPr txBox="1"/>
          <p:nvPr/>
        </p:nvSpPr>
        <p:spPr>
          <a:xfrm>
            <a:off x="11590407" y="979320"/>
            <a:ext cx="4840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2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00E03A-D2E2-E226-5235-C7273E0E29AA}"/>
              </a:ext>
            </a:extLst>
          </p:cNvPr>
          <p:cNvSpPr txBox="1"/>
          <p:nvPr/>
        </p:nvSpPr>
        <p:spPr>
          <a:xfrm>
            <a:off x="11590407" y="3890988"/>
            <a:ext cx="4840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sz="2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EEF6DF-51AF-018D-4092-16177384039F}"/>
              </a:ext>
            </a:extLst>
          </p:cNvPr>
          <p:cNvSpPr txBox="1"/>
          <p:nvPr/>
        </p:nvSpPr>
        <p:spPr>
          <a:xfrm>
            <a:off x="755692" y="4362515"/>
            <a:ext cx="62919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 of the dependence of intensity on nozzle temperature (calculated)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207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7" y="10698"/>
            <a:ext cx="757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ru-RU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0DFB9EF-2DBF-51F4-9509-83407153E4F1}"/>
              </a:ext>
            </a:extLst>
          </p:cNvPr>
          <p:cNvSpPr/>
          <p:nvPr/>
        </p:nvSpPr>
        <p:spPr>
          <a:xfrm>
            <a:off x="5261247" y="4499949"/>
            <a:ext cx="1302177" cy="43204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BF3DC4C-A05E-6E3F-4A5A-401108776FC3}"/>
              </a:ext>
            </a:extLst>
          </p:cNvPr>
          <p:cNvSpPr/>
          <p:nvPr/>
        </p:nvSpPr>
        <p:spPr>
          <a:xfrm>
            <a:off x="2037542" y="3096848"/>
            <a:ext cx="1302177" cy="43204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82E266-7F4F-90D6-3148-4F6E97CB2E92}"/>
              </a:ext>
            </a:extLst>
          </p:cNvPr>
          <p:cNvSpPr txBox="1"/>
          <p:nvPr/>
        </p:nvSpPr>
        <p:spPr>
          <a:xfrm>
            <a:off x="114475" y="4588036"/>
            <a:ext cx="12039052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The intensity calculated during the simulation aligns very closely with the intensity measured in experimental setups.</a:t>
            </a:r>
          </a:p>
          <a:p>
            <a:pPr algn="just"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The degree of polarization calculated during the simulation, taking into account the margin of error, falls within the range of experimental data.</a:t>
            </a:r>
          </a:p>
          <a:p>
            <a:pPr algn="just"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The runtime complexity of the program is O(n).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535D8FC-27B2-9834-C150-6F6B4AB30550}"/>
                  </a:ext>
                </a:extLst>
              </p:cNvPr>
              <p:cNvSpPr txBox="1"/>
              <p:nvPr/>
            </p:nvSpPr>
            <p:spPr>
              <a:xfrm>
                <a:off x="7315199" y="842214"/>
                <a:ext cx="4708541" cy="35496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449580" algn="ctr">
                  <a:spcAft>
                    <a:spcPts val="800"/>
                  </a:spcAft>
                </a:pPr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Assumptions</a:t>
                </a:r>
                <a:endParaRPr lang="ru-RU" sz="2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49580" algn="just">
                  <a:spcAft>
                    <a:spcPts val="800"/>
                  </a:spcAft>
                </a:pPr>
                <a:r>
                  <a:rPr lang="en-US" sz="1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When calculating the passage through the magnet, the following assumptions were made:</a:t>
                </a:r>
              </a:p>
              <a:p>
                <a:pPr indent="449580" algn="just">
                  <a:spcAft>
                    <a:spcPts val="800"/>
                  </a:spcAft>
                </a:pPr>
                <a:r>
                  <a:rPr lang="en-US" sz="1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 There are no edge effects at the boundary of the magnet, meaning that the particles travel uniformly and in a straight line towards the magnet.</a:t>
                </a:r>
              </a:p>
              <a:p>
                <a:pPr indent="449580" algn="just">
                  <a:spcAft>
                    <a:spcPts val="800"/>
                  </a:spcAft>
                </a:pPr>
                <a:r>
                  <a:rPr lang="en-US" sz="1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 The magnet is infinitely tall.</a:t>
                </a:r>
              </a:p>
              <a:p>
                <a:pPr indent="449580" algn="just">
                  <a:spcAft>
                    <a:spcPts val="800"/>
                  </a:spcAft>
                </a:pPr>
                <a:r>
                  <a:rPr lang="en-US" sz="1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3. The change in the velocity of the atomic beam along the Z-axis is negligible: </a:t>
                </a:r>
                <a:r>
                  <a:rPr lang="ru-RU" sz="1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𝑐𝑜𝑛𝑠𝑡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535D8FC-27B2-9834-C150-6F6B4AB30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199" y="842214"/>
                <a:ext cx="4708541" cy="3549690"/>
              </a:xfrm>
              <a:prstGeom prst="rect">
                <a:avLst/>
              </a:prstGeom>
              <a:blipFill>
                <a:blip r:embed="rId4"/>
                <a:stretch>
                  <a:fillRect l="-1036" t="-859" r="-1036" b="-27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A473A7CE-9A91-D86E-0BC1-E290646C5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4347" r="9139" b="11000"/>
          <a:stretch/>
        </p:blipFill>
        <p:spPr bwMode="auto">
          <a:xfrm>
            <a:off x="11416701" y="10698"/>
            <a:ext cx="736826" cy="68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023C2A-483E-D449-6109-3D92F9AF7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75" y="842214"/>
            <a:ext cx="6752374" cy="366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80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353B8-92E9-3865-7ED5-E8F1B3FF4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34729"/>
            <a:ext cx="9144000" cy="98854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  <a:endParaRPr lang="ru-RU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Изображение выглядит как круг, символ, Графи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B736809-D424-D8AB-AF0D-311053685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0" y="208345"/>
            <a:ext cx="547127" cy="70713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руг, Графика, символ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EC00AED6-F1F3-A600-E755-1D3C6C682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48" y="208345"/>
            <a:ext cx="697993" cy="707137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DD2341C6-6F9D-0006-A383-90E364E1FED1}"/>
              </a:ext>
            </a:extLst>
          </p:cNvPr>
          <p:cNvSpPr txBox="1"/>
          <p:nvPr/>
        </p:nvSpPr>
        <p:spPr>
          <a:xfrm>
            <a:off x="1793339" y="238747"/>
            <a:ext cx="3254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PNPI - NRC KI</a:t>
            </a:r>
            <a:endParaRPr lang="ru-RU" sz="32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12FE333-CFA1-1D24-7AC0-3A800FAD3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4347" r="9139" b="11000"/>
          <a:stretch/>
        </p:blipFill>
        <p:spPr bwMode="auto">
          <a:xfrm>
            <a:off x="10613059" y="0"/>
            <a:ext cx="1301181" cy="120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685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8" y="10698"/>
            <a:ext cx="3714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PABS</a:t>
            </a:r>
            <a:endParaRPr lang="ru-RU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8C4C1A4-1E71-EE2D-0BBE-CA73D2A21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t="5938" r="18614" b="21314"/>
          <a:stretch/>
        </p:blipFill>
        <p:spPr bwMode="auto">
          <a:xfrm>
            <a:off x="8360228" y="798189"/>
            <a:ext cx="3776213" cy="357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A picture containing toy, photo, sitting, young&#10;&#10;Description automatically generated">
            <a:extLst>
              <a:ext uri="{FF2B5EF4-FFF2-40B4-BE49-F238E27FC236}">
                <a16:creationId xmlns:a16="http://schemas.microsoft.com/office/drawing/2014/main" id="{2CA40464-95D7-DE36-4785-574467CA7B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94" y="975898"/>
            <a:ext cx="7626214" cy="535958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C70E43-5AFC-DDDD-F689-00878D0553A7}"/>
              </a:ext>
            </a:extLst>
          </p:cNvPr>
          <p:cNvSpPr/>
          <p:nvPr/>
        </p:nvSpPr>
        <p:spPr>
          <a:xfrm>
            <a:off x="3492760" y="869609"/>
            <a:ext cx="1676400" cy="1248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8F054E-A138-2EDB-194C-2C11DC34A7F0}"/>
              </a:ext>
            </a:extLst>
          </p:cNvPr>
          <p:cNvSpPr/>
          <p:nvPr/>
        </p:nvSpPr>
        <p:spPr>
          <a:xfrm>
            <a:off x="4419600" y="975898"/>
            <a:ext cx="1676400" cy="984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870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7" y="10698"/>
            <a:ext cx="9751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POLIS</a:t>
            </a:r>
            <a:endParaRPr lang="ru-RU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0F32CAB-BFB9-8133-614B-61A3D6089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517" y="824016"/>
            <a:ext cx="4012295" cy="268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 descr="A picture containing text, LEGO, toy&#10;&#10;Description automatically generated">
            <a:extLst>
              <a:ext uri="{FF2B5EF4-FFF2-40B4-BE49-F238E27FC236}">
                <a16:creationId xmlns:a16="http://schemas.microsoft.com/office/drawing/2014/main" id="{83882FDF-5004-E3CB-DEAF-3875D0058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8" y="1079525"/>
            <a:ext cx="8304578" cy="524000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62C22D0-A498-381C-8DE0-4611D2930DA5}"/>
              </a:ext>
            </a:extLst>
          </p:cNvPr>
          <p:cNvSpPr/>
          <p:nvPr/>
        </p:nvSpPr>
        <p:spPr>
          <a:xfrm>
            <a:off x="3069771" y="927352"/>
            <a:ext cx="2603241" cy="929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444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8" y="10698"/>
            <a:ext cx="3714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LSP</a:t>
            </a:r>
            <a:endParaRPr lang="ru-RU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C70E43-5AFC-DDDD-F689-00878D0553A7}"/>
              </a:ext>
            </a:extLst>
          </p:cNvPr>
          <p:cNvSpPr/>
          <p:nvPr/>
        </p:nvSpPr>
        <p:spPr>
          <a:xfrm>
            <a:off x="3492760" y="869609"/>
            <a:ext cx="1676400" cy="1248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8F054E-A138-2EDB-194C-2C11DC34A7F0}"/>
              </a:ext>
            </a:extLst>
          </p:cNvPr>
          <p:cNvSpPr/>
          <p:nvPr/>
        </p:nvSpPr>
        <p:spPr>
          <a:xfrm>
            <a:off x="4419600" y="975898"/>
            <a:ext cx="1676400" cy="984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103D2-7119-AF2D-4FA2-C18BA1B01C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16" y="1059315"/>
            <a:ext cx="8649609" cy="559459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7686E8A-067A-57D7-8566-53A7089A06C5}"/>
              </a:ext>
            </a:extLst>
          </p:cNvPr>
          <p:cNvSpPr/>
          <p:nvPr/>
        </p:nvSpPr>
        <p:spPr>
          <a:xfrm>
            <a:off x="7315200" y="5161021"/>
            <a:ext cx="2323322" cy="984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071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8" y="10698"/>
            <a:ext cx="7234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r>
              <a:rPr lang="ru-RU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</a:p>
          <a:p>
            <a:endParaRPr lang="en-US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2DFB8D-964A-EB45-8825-DA47749C8459}"/>
              </a:ext>
            </a:extLst>
          </p:cNvPr>
          <p:cNvSpPr txBox="1"/>
          <p:nvPr/>
        </p:nvSpPr>
        <p:spPr>
          <a:xfrm>
            <a:off x="141514" y="798189"/>
            <a:ext cx="11796485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software for PABS modeling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Tasks: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an atomic beam initial condition generator based on the Monte Carlo method.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Creation of a numerical model of a multipolar magnetic system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Modelling of radio frequency transition blocks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4691788-0E22-AD3C-EECA-B3586D541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4347" r="9139" b="11000"/>
          <a:stretch/>
        </p:blipFill>
        <p:spPr bwMode="auto">
          <a:xfrm>
            <a:off x="11416701" y="-11430"/>
            <a:ext cx="736826" cy="68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289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8" y="10698"/>
            <a:ext cx="3714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NRP</a:t>
            </a:r>
            <a:endParaRPr lang="ru-RU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C70E43-5AFC-DDDD-F689-00878D0553A7}"/>
              </a:ext>
            </a:extLst>
          </p:cNvPr>
          <p:cNvSpPr/>
          <p:nvPr/>
        </p:nvSpPr>
        <p:spPr>
          <a:xfrm>
            <a:off x="3492760" y="869609"/>
            <a:ext cx="1676400" cy="1248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8F054E-A138-2EDB-194C-2C11DC34A7F0}"/>
              </a:ext>
            </a:extLst>
          </p:cNvPr>
          <p:cNvSpPr/>
          <p:nvPr/>
        </p:nvSpPr>
        <p:spPr>
          <a:xfrm>
            <a:off x="4419600" y="975898"/>
            <a:ext cx="1676400" cy="984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7" descr="Diagram&#10;&#10;Description automatically generated">
            <a:extLst>
              <a:ext uri="{FF2B5EF4-FFF2-40B4-BE49-F238E27FC236}">
                <a16:creationId xmlns:a16="http://schemas.microsoft.com/office/drawing/2014/main" id="{F14008D1-406D-53DF-5AAD-093F3C7395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70019"/>
            <a:ext cx="9144000" cy="551430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7686E8A-067A-57D7-8566-53A7089A06C5}"/>
              </a:ext>
            </a:extLst>
          </p:cNvPr>
          <p:cNvSpPr/>
          <p:nvPr/>
        </p:nvSpPr>
        <p:spPr>
          <a:xfrm>
            <a:off x="9122228" y="5161021"/>
            <a:ext cx="2323322" cy="984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F38A65A5-102E-1DB7-A63A-9550795AB862}"/>
              </a:ext>
            </a:extLst>
          </p:cNvPr>
          <p:cNvSpPr/>
          <p:nvPr/>
        </p:nvSpPr>
        <p:spPr>
          <a:xfrm>
            <a:off x="8428653" y="5115678"/>
            <a:ext cx="802433" cy="8024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846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8" y="10698"/>
            <a:ext cx="3714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l-GR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детектор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C3E6CD-B33B-7585-43B0-64130EB88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75" y="798189"/>
            <a:ext cx="3658360" cy="50405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75A8AA-4352-F1EC-1CD0-1B98A1DB6E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55" r="24335" b="5552"/>
          <a:stretch/>
        </p:blipFill>
        <p:spPr>
          <a:xfrm>
            <a:off x="8681461" y="1090684"/>
            <a:ext cx="3196046" cy="467663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F848FC-8B46-F51B-02E6-F6FC853E0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6152" y="1220519"/>
            <a:ext cx="4599696" cy="22084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3BF760-FBA2-83C6-21B1-35333AB1E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9728" y="3612985"/>
            <a:ext cx="2052544" cy="265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94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7" y="10698"/>
            <a:ext cx="757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Сечение реакции </a:t>
            </a:r>
          </a:p>
        </p:txBody>
      </p:sp>
      <p:pic>
        <p:nvPicPr>
          <p:cNvPr id="2" name="Grafik 3">
            <a:extLst>
              <a:ext uri="{FF2B5EF4-FFF2-40B4-BE49-F238E27FC236}">
                <a16:creationId xmlns:a16="http://schemas.microsoft.com/office/drawing/2014/main" id="{88BA5335-0FF7-F8B9-3E84-F938A1A2E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23" y="853593"/>
            <a:ext cx="4583023" cy="549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4">
            <a:extLst>
              <a:ext uri="{FF2B5EF4-FFF2-40B4-BE49-F238E27FC236}">
                <a16:creationId xmlns:a16="http://schemas.microsoft.com/office/drawing/2014/main" id="{1A0C455D-4B51-A27F-D7D5-C5474FC02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65746"/>
            <a:ext cx="4968988" cy="106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5">
            <a:extLst>
              <a:ext uri="{FF2B5EF4-FFF2-40B4-BE49-F238E27FC236}">
                <a16:creationId xmlns:a16="http://schemas.microsoft.com/office/drawing/2014/main" id="{3F014322-31DE-D389-4124-95C3DDD61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9" y="4333171"/>
            <a:ext cx="5399315" cy="86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l-GR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 = </a:t>
            </a:r>
            <a:r>
              <a:rPr lang="el-GR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de-DE" altLang="ru-RU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  ·  {1 + 3/2 A</a:t>
            </a:r>
            <a:r>
              <a:rPr lang="de-DE" altLang="ru-RU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altLang="ru-RU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+ 1/2 </a:t>
            </a:r>
            <a:r>
              <a:rPr lang="de-DE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altLang="ru-RU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xz</a:t>
            </a: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altLang="ru-RU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xz</a:t>
            </a: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endParaRPr lang="de-DE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endParaRPr lang="de-DE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			 + 1/6 </a:t>
            </a:r>
            <a:r>
              <a:rPr lang="de-DE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altLang="ru-RU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xx-yy</a:t>
            </a: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altLang="ru-RU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xx-zz</a:t>
            </a:r>
            <a:r>
              <a:rPr lang="de-DE" altLang="ru-RU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endParaRPr lang="de-DE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endParaRPr lang="de-DE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			 + 2/3 </a:t>
            </a:r>
            <a:r>
              <a:rPr lang="de-DE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altLang="ru-RU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zz</a:t>
            </a: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altLang="ru-RU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zz</a:t>
            </a:r>
            <a:r>
              <a:rPr lang="de-DE" altLang="ru-RU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83E6BC-759D-B8F4-23AD-BFC75E048A26}"/>
              </a:ext>
            </a:extLst>
          </p:cNvPr>
          <p:cNvSpPr txBox="1"/>
          <p:nvPr/>
        </p:nvSpPr>
        <p:spPr>
          <a:xfrm>
            <a:off x="6087292" y="742997"/>
            <a:ext cx="6104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altLang="ru-RU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de-DE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de-DE" altLang="ru-RU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de-DE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altLang="ru-RU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zz</a:t>
            </a:r>
            <a:r>
              <a:rPr lang="de-DE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de-DE" altLang="ru-RU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zz</a:t>
            </a:r>
            <a:r>
              <a:rPr lang="de-DE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) ≠ 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8B216F-BE6B-D64B-FAAF-1E1CADCA92F0}"/>
              </a:ext>
            </a:extLst>
          </p:cNvPr>
          <p:cNvSpPr txBox="1"/>
          <p:nvPr/>
        </p:nvSpPr>
        <p:spPr>
          <a:xfrm>
            <a:off x="6087292" y="3894035"/>
            <a:ext cx="610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altLang="ru-RU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i,j</a:t>
            </a:r>
            <a:r>
              <a:rPr lang="de-DE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≠ 0, </a:t>
            </a:r>
            <a:r>
              <a:rPr lang="de-DE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de-DE" altLang="ru-RU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i,j</a:t>
            </a:r>
            <a:r>
              <a:rPr lang="de-DE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= 0)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057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F52EEB-3299-3A0E-7B76-3FCD8A26D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Рождественский А. Ю.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8" y="10698"/>
            <a:ext cx="3714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50A9861-8DBA-7FFA-F6EA-83062BE4EAA4}"/>
              </a:ext>
            </a:extLst>
          </p:cNvPr>
          <p:cNvSpPr/>
          <p:nvPr/>
        </p:nvSpPr>
        <p:spPr>
          <a:xfrm>
            <a:off x="1653443" y="965303"/>
            <a:ext cx="9039438" cy="559411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F5F49DC8-8D38-5D42-EFF4-06E7DE33F2FD}"/>
              </a:ext>
            </a:extLst>
          </p:cNvPr>
          <p:cNvGraphicFramePr/>
          <p:nvPr/>
        </p:nvGraphicFramePr>
        <p:xfrm>
          <a:off x="279918" y="559708"/>
          <a:ext cx="11632164" cy="5933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4178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F52EEB-3299-3A0E-7B76-3FCD8A26D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Anton Rozhdestvenskij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8" y="10698"/>
            <a:ext cx="7234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Астрофизика</a:t>
            </a:r>
            <a:endParaRPr lang="en-US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9626FEA0-1B8A-132D-D563-592420636B20}"/>
              </a:ext>
            </a:extLst>
          </p:cNvPr>
          <p:cNvGraphicFramePr/>
          <p:nvPr/>
        </p:nvGraphicFramePr>
        <p:xfrm>
          <a:off x="38473" y="1166327"/>
          <a:ext cx="8331086" cy="5240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22B2C60-228F-D32A-F45B-7C7EC6F06B93}"/>
              </a:ext>
            </a:extLst>
          </p:cNvPr>
          <p:cNvSpPr txBox="1"/>
          <p:nvPr/>
        </p:nvSpPr>
        <p:spPr>
          <a:xfrm>
            <a:off x="842664" y="6237629"/>
            <a:ext cx="61068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Global BBN Analysis: Tsung-Han Yeh, Keith Olive, Brian Fields (2021)</a:t>
            </a:r>
            <a:endParaRPr lang="ru-RU" sz="1600" dirty="0">
              <a:latin typeface="+mj-lt"/>
            </a:endParaRPr>
          </a:p>
        </p:txBody>
      </p:sp>
      <p:pic>
        <p:nvPicPr>
          <p:cNvPr id="20" name="Рисунок 19" descr="Линия со стрелкой: изгиб против часовой стрелки контур">
            <a:extLst>
              <a:ext uri="{FF2B5EF4-FFF2-40B4-BE49-F238E27FC236}">
                <a16:creationId xmlns:a16="http://schemas.microsoft.com/office/drawing/2014/main" id="{D579EB71-BBC3-F5FB-032B-679401B8B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0949">
            <a:off x="5266674" y="3829375"/>
            <a:ext cx="670903" cy="8647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573A89-F012-7297-14F6-EAC3B7B2C906}"/>
              </a:ext>
            </a:extLst>
          </p:cNvPr>
          <p:cNvSpPr txBox="1"/>
          <p:nvPr/>
        </p:nvSpPr>
        <p:spPr>
          <a:xfrm>
            <a:off x="3175013" y="4490585"/>
            <a:ext cx="2920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Улучшено благодаря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LUNA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196F8D-A0FC-9618-B579-481AC3E06A54}"/>
              </a:ext>
            </a:extLst>
          </p:cNvPr>
          <p:cNvSpPr txBox="1"/>
          <p:nvPr/>
        </p:nvSpPr>
        <p:spPr>
          <a:xfrm>
            <a:off x="4442797" y="776742"/>
            <a:ext cx="61878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Первичное распределение изотопов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D/H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395E32-D4E0-F443-1700-3D3E8D10DAAC}"/>
              </a:ext>
            </a:extLst>
          </p:cNvPr>
          <p:cNvSpPr txBox="1"/>
          <p:nvPr/>
        </p:nvSpPr>
        <p:spPr>
          <a:xfrm>
            <a:off x="9232540" y="3001786"/>
            <a:ext cx="26510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 более точные данные по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dd-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Стрелка: небольшой изгиб со сплошной заливкой">
            <a:extLst>
              <a:ext uri="{FF2B5EF4-FFF2-40B4-BE49-F238E27FC236}">
                <a16:creationId xmlns:a16="http://schemas.microsoft.com/office/drawing/2014/main" id="{B322E990-DAA2-840C-BE6C-3621A3A89F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26986" y="3261594"/>
            <a:ext cx="914400" cy="914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D54C317-51C0-7A24-8A84-C87A79E97F2F}"/>
              </a:ext>
            </a:extLst>
          </p:cNvPr>
          <p:cNvSpPr txBox="1"/>
          <p:nvPr/>
        </p:nvSpPr>
        <p:spPr>
          <a:xfrm>
            <a:off x="256510" y="776742"/>
            <a:ext cx="3380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 Bang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нуклеосинтез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 descr="Стрелка вправо контур">
            <a:extLst>
              <a:ext uri="{FF2B5EF4-FFF2-40B4-BE49-F238E27FC236}">
                <a16:creationId xmlns:a16="http://schemas.microsoft.com/office/drawing/2014/main" id="{C17DF43E-EB5E-0700-FA43-B032CEA8A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66163" y="657029"/>
            <a:ext cx="746994" cy="7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44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F52EEB-3299-3A0E-7B76-3FCD8A26D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Anton Rozhdestvenskij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8" y="10698"/>
            <a:ext cx="7234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Астрофизика</a:t>
            </a:r>
            <a:endParaRPr lang="en-US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08BC7F-EDF4-2AA9-9712-702BE359C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8" t="4538" b="1414"/>
          <a:stretch/>
        </p:blipFill>
        <p:spPr>
          <a:xfrm>
            <a:off x="0" y="1021398"/>
            <a:ext cx="7537983" cy="48152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6A8D32-EB88-9CBB-32DF-6267BE41AB54}"/>
              </a:ext>
            </a:extLst>
          </p:cNvPr>
          <p:cNvSpPr txBox="1"/>
          <p:nvPr/>
        </p:nvSpPr>
        <p:spPr>
          <a:xfrm>
            <a:off x="7959012" y="1070629"/>
            <a:ext cx="39447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сечений процессов d(d, n)³He к d(d, p)³H из экспериментов (точки) и теории (сплошная линия).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D902BF-106F-AB36-52A8-4E8E27B1E3CC}"/>
              </a:ext>
            </a:extLst>
          </p:cNvPr>
          <p:cNvSpPr txBox="1"/>
          <p:nvPr/>
        </p:nvSpPr>
        <p:spPr>
          <a:xfrm>
            <a:off x="8284805" y="5292545"/>
            <a:ext cx="33026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Теоретическое предсказание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+mj-lt"/>
              </a:rPr>
              <a:t>K. Arai, S. Aoyama, Y. Suzuki, P. </a:t>
            </a:r>
            <a:r>
              <a:rPr lang="en-US" dirty="0" err="1">
                <a:latin typeface="+mj-lt"/>
              </a:rPr>
              <a:t>Descouvemont</a:t>
            </a:r>
            <a:r>
              <a:rPr lang="en-US" dirty="0">
                <a:latin typeface="+mj-lt"/>
              </a:rPr>
              <a:t>, and D. Baye Phys. Rev. Lett. 107, 132502 (2011) </a:t>
            </a:r>
            <a:endParaRPr lang="ru-RU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30B513-F558-74A7-BFD3-9484E28557D7}"/>
              </a:ext>
            </a:extLst>
          </p:cNvPr>
          <p:cNvSpPr txBox="1"/>
          <p:nvPr/>
        </p:nvSpPr>
        <p:spPr>
          <a:xfrm>
            <a:off x="327080" y="5779861"/>
            <a:ext cx="81544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Ofelia </a:t>
            </a:r>
            <a:r>
              <a:rPr lang="en-US" dirty="0" err="1">
                <a:latin typeface="+mj-lt"/>
              </a:rPr>
              <a:t>Pisanti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Gianpiero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Mangano</a:t>
            </a:r>
            <a:r>
              <a:rPr lang="en-US" dirty="0">
                <a:latin typeface="+mj-lt"/>
              </a:rPr>
              <a:t>, Gennaro Miele, and </a:t>
            </a:r>
            <a:r>
              <a:rPr lang="en-US" dirty="0" err="1">
                <a:latin typeface="+mj-lt"/>
              </a:rPr>
              <a:t>Pierpaolo</a:t>
            </a:r>
            <a:r>
              <a:rPr lang="en-US" dirty="0">
                <a:latin typeface="+mj-lt"/>
              </a:rPr>
              <a:t> Mazzella</a:t>
            </a:r>
          </a:p>
          <a:p>
            <a:r>
              <a:rPr lang="en-US" dirty="0">
                <a:latin typeface="+mj-lt"/>
              </a:rPr>
              <a:t>Primordial Deuterium after LUNA: concordances and error budget (2020)</a:t>
            </a:r>
            <a:endParaRPr lang="ru-RU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58E0F0-FB36-DB8A-5FA8-779129453D18}"/>
              </a:ext>
            </a:extLst>
          </p:cNvPr>
          <p:cNvSpPr txBox="1"/>
          <p:nvPr/>
        </p:nvSpPr>
        <p:spPr>
          <a:xfrm>
            <a:off x="8610600" y="2613392"/>
            <a:ext cx="26510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 новые измерения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сечения реакции неполяризованного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dd-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синтеза по обоим каналам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 descr="Стрелка: небольшой изгиб со сплошной заливкой">
            <a:extLst>
              <a:ext uri="{FF2B5EF4-FFF2-40B4-BE49-F238E27FC236}">
                <a16:creationId xmlns:a16="http://schemas.microsoft.com/office/drawing/2014/main" id="{A604FADD-9FDA-7C0D-C358-B883FA591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96200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42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F52EEB-3299-3A0E-7B76-3FCD8A26D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Рождественский А. Ю.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7" y="10698"/>
            <a:ext cx="11428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Термоядерный синтез и прикладные аспекты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DF6711-3B87-DBB0-821D-E68E6249C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733" y="1853610"/>
            <a:ext cx="5402153" cy="362519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6E6283E-4C3F-4624-5524-8CCB332BD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r="52265" b="22467"/>
          <a:stretch/>
        </p:blipFill>
        <p:spPr bwMode="auto">
          <a:xfrm>
            <a:off x="427788" y="2162064"/>
            <a:ext cx="4899991" cy="35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D51EDE-8C02-CDCC-0242-E2A328898938}"/>
              </a:ext>
            </a:extLst>
          </p:cNvPr>
          <p:cNvSpPr txBox="1"/>
          <p:nvPr/>
        </p:nvSpPr>
        <p:spPr>
          <a:xfrm>
            <a:off x="5862734" y="5483575"/>
            <a:ext cx="61115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W.Yang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G.Li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X.Gong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X.Gao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X.Li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H.Li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Effect of the Fusion Fuels’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on Neutron Wall Loading Distribution in CFETR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(2021)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https://doi.org/10.1080/15361055.2021.1969064 (China Fusion Engineering Test Reactor (CFETR))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B264A6-F176-111B-F680-0DC8A0C9E374}"/>
              </a:ext>
            </a:extLst>
          </p:cNvPr>
          <p:cNvSpPr txBox="1"/>
          <p:nvPr/>
        </p:nvSpPr>
        <p:spPr>
          <a:xfrm>
            <a:off x="5862732" y="927893"/>
            <a:ext cx="56193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 источников нейтронов в координатах (R, Z) для (а) неполяризованного случая и (б) случая полной параллельной поляризации.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EFC6FB-F072-A27D-AAFB-C05A15F03315}"/>
              </a:ext>
            </a:extLst>
          </p:cNvPr>
          <p:cNvSpPr txBox="1"/>
          <p:nvPr/>
        </p:nvSpPr>
        <p:spPr>
          <a:xfrm>
            <a:off x="875658" y="923527"/>
            <a:ext cx="4452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сечения реакции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над направлением разлета продуктов реакции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Подавление нейтронного канала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18235-0320-5347-8E11-2F0487682997}"/>
              </a:ext>
            </a:extLst>
          </p:cNvPr>
          <p:cNvSpPr txBox="1"/>
          <p:nvPr/>
        </p:nvSpPr>
        <p:spPr>
          <a:xfrm>
            <a:off x="746649" y="5726615"/>
            <a:ext cx="45277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Exp.: Ch.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Leemann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Helv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Phys. Acta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141 (1971)</a:t>
            </a:r>
          </a:p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G.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Hupin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Nature Com.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321 (2019)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01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8" y="10698"/>
            <a:ext cx="10625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Polarized atomic beam source (PABS)</a:t>
            </a:r>
            <a:endParaRPr lang="ru-RU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CC97B6-B3B1-234C-A19E-94A81B9527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954"/>
          <a:stretch/>
        </p:blipFill>
        <p:spPr>
          <a:xfrm>
            <a:off x="38473" y="783348"/>
            <a:ext cx="6008709" cy="2469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C34520-D802-DFE5-B5F0-640D673373BD}"/>
              </a:ext>
            </a:extLst>
          </p:cNvPr>
          <p:cNvSpPr txBox="1"/>
          <p:nvPr/>
        </p:nvSpPr>
        <p:spPr>
          <a:xfrm>
            <a:off x="670506" y="4863547"/>
            <a:ext cx="57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 frequency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dissociator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Polarizer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D9D463-E9D2-70A6-CDE9-63489DCB0E93}"/>
              </a:ext>
            </a:extLst>
          </p:cNvPr>
          <p:cNvSpPr txBox="1"/>
          <p:nvPr/>
        </p:nvSpPr>
        <p:spPr>
          <a:xfrm>
            <a:off x="254000" y="1241674"/>
            <a:ext cx="361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E2CFA7-139B-9BD2-F408-39A5263D2D0B}"/>
              </a:ext>
            </a:extLst>
          </p:cNvPr>
          <p:cNvSpPr txBox="1"/>
          <p:nvPr/>
        </p:nvSpPr>
        <p:spPr>
          <a:xfrm flipH="1">
            <a:off x="4622481" y="1251206"/>
            <a:ext cx="1000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2B963A-84D8-206B-491F-8639C89C869C}"/>
              </a:ext>
            </a:extLst>
          </p:cNvPr>
          <p:cNvSpPr txBox="1"/>
          <p:nvPr/>
        </p:nvSpPr>
        <p:spPr>
          <a:xfrm>
            <a:off x="724678" y="3247850"/>
            <a:ext cx="3733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PolFusion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polarized atomic beam source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C1DFC5-7729-06A8-DCBD-FA0224109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4347" r="9139" b="11000"/>
          <a:stretch/>
        </p:blipFill>
        <p:spPr bwMode="auto">
          <a:xfrm>
            <a:off x="11420595" y="-6469"/>
            <a:ext cx="736826" cy="68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0ED1FC-BD47-DC8F-6998-73C612CBE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9" t="21881" r="34493" b="21038"/>
          <a:stretch/>
        </p:blipFill>
        <p:spPr>
          <a:xfrm>
            <a:off x="8396927" y="798189"/>
            <a:ext cx="3795073" cy="36558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2BF431-2458-D97E-FB20-5613D04B07D6}"/>
              </a:ext>
            </a:extLst>
          </p:cNvPr>
          <p:cNvSpPr txBox="1"/>
          <p:nvPr/>
        </p:nvSpPr>
        <p:spPr>
          <a:xfrm>
            <a:off x="6393133" y="2175344"/>
            <a:ext cx="18348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SPI polarized atomic beam source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CBA8152-D9C6-899C-E280-6359AD325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8" t="23482" r="30939" b="28227"/>
          <a:stretch/>
        </p:blipFill>
        <p:spPr>
          <a:xfrm>
            <a:off x="6096000" y="3663349"/>
            <a:ext cx="4263924" cy="30928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244730A-F129-CC49-74FC-5A85E62DB2B3}"/>
              </a:ext>
            </a:extLst>
          </p:cNvPr>
          <p:cNvSpPr txBox="1"/>
          <p:nvPr/>
        </p:nvSpPr>
        <p:spPr>
          <a:xfrm flipH="1">
            <a:off x="6099228" y="3401739"/>
            <a:ext cx="1000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812F8B-23E3-34E7-C8D1-AA4138D06D8D}"/>
              </a:ext>
            </a:extLst>
          </p:cNvPr>
          <p:cNvSpPr txBox="1"/>
          <p:nvPr/>
        </p:nvSpPr>
        <p:spPr>
          <a:xfrm>
            <a:off x="8542861" y="1736908"/>
            <a:ext cx="361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75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8" y="10698"/>
            <a:ext cx="10625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-  </a:t>
            </a:r>
            <a:r>
              <a:rPr lang="en-US" sz="3600" b="1" dirty="0" err="1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dissociator</a:t>
            </a:r>
            <a:endParaRPr lang="en-US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транспорт, ракета, космический корабль&#10;&#10;Автоматически созданное описание">
            <a:extLst>
              <a:ext uri="{FF2B5EF4-FFF2-40B4-BE49-F238E27FC236}">
                <a16:creationId xmlns:a16="http://schemas.microsoft.com/office/drawing/2014/main" id="{0E17A1BA-BFD6-977A-94CB-B2A668258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8" t="-653" r="40170" b="653"/>
          <a:stretch/>
        </p:blipFill>
        <p:spPr>
          <a:xfrm rot="5400000">
            <a:off x="2138786" y="-1249774"/>
            <a:ext cx="2047075" cy="6324646"/>
          </a:xfrm>
          <a:prstGeom prst="rect">
            <a:avLst/>
          </a:prstGeom>
        </p:spPr>
      </p:pic>
      <p:pic>
        <p:nvPicPr>
          <p:cNvPr id="3" name="Рисунок 2" descr="Изображение выглядит как снимок экрана, 3D-моделирование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4885CEC-83FA-6EB5-53CB-A822F1F6E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359" y="758894"/>
            <a:ext cx="5817853" cy="29922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F4379-D72B-F980-AA22-11F8416DC8F8}"/>
              </a:ext>
            </a:extLst>
          </p:cNvPr>
          <p:cNvSpPr txBox="1"/>
          <p:nvPr/>
        </p:nvSpPr>
        <p:spPr>
          <a:xfrm>
            <a:off x="615687" y="3007134"/>
            <a:ext cx="6106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B8F198-5BFC-CDE5-D3B4-7EC613BDB852}"/>
              </a:ext>
            </a:extLst>
          </p:cNvPr>
          <p:cNvSpPr txBox="1"/>
          <p:nvPr/>
        </p:nvSpPr>
        <p:spPr>
          <a:xfrm>
            <a:off x="934462" y="2858021"/>
            <a:ext cx="6106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PolFusion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dissociator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8A34F9-A8AA-EB39-DCE0-E4EA6FA86F9A}"/>
              </a:ext>
            </a:extLst>
          </p:cNvPr>
          <p:cNvSpPr txBox="1"/>
          <p:nvPr/>
        </p:nvSpPr>
        <p:spPr>
          <a:xfrm>
            <a:off x="10151027" y="3771248"/>
            <a:ext cx="6105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dissociator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" name="Рисунок 28" descr="Изображение выглядит как диаграмма, линия, График, Параллельный&#10;&#10;Автоматически созданное описание">
            <a:extLst>
              <a:ext uri="{FF2B5EF4-FFF2-40B4-BE49-F238E27FC236}">
                <a16:creationId xmlns:a16="http://schemas.microsoft.com/office/drawing/2014/main" id="{C52547AF-FDAF-5DBF-D466-9C8891CAA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20" y="4270054"/>
            <a:ext cx="6541644" cy="24176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ABE8510-7E7D-1D84-B6FA-AFDF3A9ACD63}"/>
                  </a:ext>
                </a:extLst>
              </p:cNvPr>
              <p:cNvSpPr txBox="1"/>
              <p:nvPr/>
            </p:nvSpPr>
            <p:spPr>
              <a:xfrm>
                <a:off x="934462" y="3447513"/>
                <a:ext cx="20302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=13.56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ABE8510-7E7D-1D84-B6FA-AFDF3A9AC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62" y="3447513"/>
                <a:ext cx="2030299" cy="369332"/>
              </a:xfrm>
              <a:prstGeom prst="rect">
                <a:avLst/>
              </a:prstGeom>
              <a:blipFill>
                <a:blip r:embed="rId6"/>
                <a:stretch>
                  <a:fillRect l="-4805" r="-3303" b="-3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E474E32-B81F-8098-0336-D0C23D6F98B0}"/>
                  </a:ext>
                </a:extLst>
              </p:cNvPr>
              <p:cNvSpPr txBox="1"/>
              <p:nvPr/>
            </p:nvSpPr>
            <p:spPr>
              <a:xfrm>
                <a:off x="10476001" y="4270054"/>
                <a:ext cx="169527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=70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E474E32-B81F-8098-0336-D0C23D6F9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6001" y="4270054"/>
                <a:ext cx="1695272" cy="369332"/>
              </a:xfrm>
              <a:prstGeom prst="rect">
                <a:avLst/>
              </a:prstGeom>
              <a:blipFill>
                <a:blip r:embed="rId7"/>
                <a:stretch>
                  <a:fillRect l="-6115" r="-3597" b="-344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733A0C73-8F53-9744-63A2-B4D9B6C0D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4347" r="9139" b="11000"/>
          <a:stretch/>
        </p:blipFill>
        <p:spPr bwMode="auto">
          <a:xfrm>
            <a:off x="11402740" y="-7740"/>
            <a:ext cx="736826" cy="68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867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8" y="10698"/>
            <a:ext cx="7234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Multipolar magnetic system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AE577C-C7F6-1F00-B3B1-43A57BFAF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3" t="30401" r="24801" b="23400"/>
          <a:stretch/>
        </p:blipFill>
        <p:spPr>
          <a:xfrm>
            <a:off x="38472" y="901462"/>
            <a:ext cx="5574256" cy="30155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2E778C-B660-6FB1-8C33-FEB4B979040F}"/>
                  </a:ext>
                </a:extLst>
              </p:cNvPr>
              <p:cNvSpPr txBox="1"/>
              <p:nvPr/>
            </p:nvSpPr>
            <p:spPr>
              <a:xfrm>
                <a:off x="165989" y="4529764"/>
                <a:ext cx="5154386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dirty="0"/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sextuple magnet used in ABS. An atom flying into a magnet with r = 0 at an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shown on the left; several lines of force are shown on the right</a:t>
                </a:r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2E778C-B660-6FB1-8C33-FEB4B9790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89" y="4529764"/>
                <a:ext cx="5154386" cy="1569660"/>
              </a:xfrm>
              <a:prstGeom prst="rect">
                <a:avLst/>
              </a:prstGeom>
              <a:blipFill>
                <a:blip r:embed="rId4"/>
                <a:stretch>
                  <a:fillRect l="-946" t="-3488" r="-2837" b="-77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B290AA-9B15-0CAB-30DD-3396019C799E}"/>
                  </a:ext>
                </a:extLst>
              </p:cNvPr>
              <p:cNvSpPr txBox="1"/>
              <p:nvPr/>
            </p:nvSpPr>
            <p:spPr>
              <a:xfrm>
                <a:off x="5161546" y="805884"/>
                <a:ext cx="7334898" cy="5593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92480" indent="-342900" algn="just">
                  <a:spcAft>
                    <a:spcPts val="800"/>
                  </a:spcAft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acc>
                              <m:accPr>
                                <m:chr m:val="⃗"/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</m:acc>
                          </m:num>
                          <m:den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  <m:sup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ru-RU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 </m:t>
                            </m:r>
                            <m:sSub>
                              <m:sSub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f>
                              <m:f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num>
                              <m:den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bSup>
                      </m:den>
                    </m:f>
                    <m:r>
                      <a:rPr lang="ru-RU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p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ru-RU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</a:t>
                </a:r>
              </a:p>
              <a:p>
                <a:pPr marL="449580" algn="just">
                  <a:spcAft>
                    <a:spcPts val="800"/>
                  </a:spcAft>
                </a:pPr>
                <a:r>
                  <a:rPr lang="ru-RU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acc>
                              <m:accPr>
                                <m:chr m:val="⃗"/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</m:acc>
                          </m:num>
                          <m:den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  <m:sup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  <m:d>
                      <m:d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  <m:sSubSup>
                                  <m:sSubSupPr>
                                    <m:ctrlP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 </m:t>
                                </m:r>
                                <m:sSup>
                                  <m:sSupPr>
                                    <m:ctrlP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𝑑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𝐵</m:t>
                                    </m:r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</m:e>
                    </m:d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f>
                              <m:f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num>
                              <m:den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</m:sup>
                        </m:sSup>
                        <m:r>
                          <a:rPr lang="ru-RU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sSubSup>
                          <m:sSubSup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f>
                              <m:f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num>
                              <m:den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bSup>
                      </m:den>
                    </m:f>
                  </m:oMath>
                </a14:m>
                <a:r>
                  <a:rPr lang="ru-RU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</a:p>
              <a:p>
                <a:pPr marL="449580" algn="just">
                  <a:spcAft>
                    <a:spcPts val="800"/>
                  </a:spcAft>
                </a:pPr>
                <a:r>
                  <a:rPr lang="ru-RU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ru-RU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acc>
                              <m:accPr>
                                <m:chr m:val="⃗"/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</m:acc>
                          </m:num>
                          <m:den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  <m:sup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ru-RU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  <m:d>
                      <m:d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  <m:sSubSup>
                                  <m:sSubSupPr>
                                    <m:ctrlP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 </m:t>
                                </m:r>
                                <m:sSup>
                                  <m:sSupPr>
                                    <m:ctrlP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𝑑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𝐵</m:t>
                                    </m:r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</m:e>
                    </m:d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f>
                              <m:f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num>
                              <m:den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</m:sup>
                        </m:sSup>
                        <m:r>
                          <a:rPr lang="ru-RU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sSubSup>
                          <m:sSubSup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f>
                              <m:f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num>
                              <m:den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bSup>
                      </m:den>
                    </m:f>
                    <m:r>
                      <a:rPr lang="ru-RU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ru-RU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</a:p>
              <a:p>
                <a:pPr marL="792480" indent="-342900" algn="just">
                  <a:spcAft>
                    <a:spcPts val="800"/>
                  </a:spcAft>
                  <a:buAutoNum type="arabicPeriod" startAt="4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acc>
                              <m:accPr>
                                <m:chr m:val="⃗"/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</m:acc>
                          </m:num>
                          <m:den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  <m:sup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ru-RU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 </m:t>
                            </m:r>
                            <m:sSub>
                              <m:sSub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f>
                              <m:f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num>
                              <m:den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bSup>
                      </m:den>
                    </m:f>
                    <m:r>
                      <a:rPr lang="ru-RU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p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ru-RU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</a:p>
              <a:p>
                <a:pPr marL="792480" indent="-342900" algn="just">
                  <a:spcAft>
                    <a:spcPts val="800"/>
                  </a:spcAft>
                  <a:buAutoNum type="arabicPeriod" startAt="4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acc>
                              <m:accPr>
                                <m:chr m:val="⃗"/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</m:acc>
                          </m:num>
                          <m:den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  <m:sup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ru-RU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  <m:d>
                      <m:d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  <m:sSubSup>
                                  <m:sSubSupPr>
                                    <m:ctrlP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 </m:t>
                                </m:r>
                                <m:sSup>
                                  <m:sSupPr>
                                    <m:ctrlP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𝑑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𝐵</m:t>
                                    </m:r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</m:e>
                    </m:d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f>
                              <m:f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num>
                              <m:den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</m:sup>
                        </m:sSup>
                        <m:r>
                          <a:rPr lang="ru-RU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sSubSup>
                          <m:sSubSup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f>
                              <m:f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num>
                              <m:den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bSup>
                      </m:den>
                    </m:f>
                  </m:oMath>
                </a14:m>
                <a:r>
                  <a:rPr lang="ru-RU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</a:p>
              <a:p>
                <a:pPr marL="792480" indent="-342900" algn="just">
                  <a:spcAft>
                    <a:spcPts val="800"/>
                  </a:spcAft>
                  <a:buAutoNum type="arabicPeriod" startAt="4"/>
                </a:pPr>
                <a14:m>
                  <m:oMath xmlns:m="http://schemas.openxmlformats.org/officeDocument/2006/math">
                    <m:r>
                      <a:rPr lang="ru-RU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acc>
                              <m:accPr>
                                <m:chr m:val="⃗"/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</m:acc>
                          </m:num>
                          <m:den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  <m:sup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ru-RU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  <m:d>
                      <m:dPr>
                        <m:ctrlPr>
                          <a:rPr lang="ru-RU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  <m:sSubSup>
                                  <m:sSubSupPr>
                                    <m:ctrlP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 </m:t>
                                </m:r>
                                <m:sSup>
                                  <m:sSupPr>
                                    <m:ctrlP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𝑑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𝐵</m:t>
                                    </m:r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ru-RU" sz="2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ru-RU" sz="2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</m:e>
                    </m:d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ru-RU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f>
                              <m:f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num>
                              <m:den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</m:sup>
                        </m:sSup>
                        <m:r>
                          <a:rPr lang="ru-RU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sSubSup>
                          <m:sSubSupPr>
                            <m:ctrlPr>
                              <a:rPr lang="ru-RU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f>
                              <m:f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num>
                              <m:den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bSup>
                      </m:den>
                    </m:f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B290AA-9B15-0CAB-30DD-3396019C7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1546" y="805884"/>
                <a:ext cx="7334898" cy="55933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A79A80AC-57B0-EAC2-1604-BEA3B2EF3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4347" r="9139" b="11000"/>
          <a:stretch/>
        </p:blipFill>
        <p:spPr bwMode="auto">
          <a:xfrm>
            <a:off x="11416701" y="-6470"/>
            <a:ext cx="736826" cy="68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038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7" y="10698"/>
            <a:ext cx="11428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 - frequency transition cells</a:t>
            </a:r>
            <a:endParaRPr lang="ru-RU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E03DF5-3837-B3F7-ECA9-47167F3910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11" t="11700"/>
          <a:stretch/>
        </p:blipFill>
        <p:spPr>
          <a:xfrm>
            <a:off x="38473" y="880309"/>
            <a:ext cx="6084404" cy="15988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472C1A5-FD01-2BE9-E42C-08ECDE5B1B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06" r="5172"/>
          <a:stretch/>
        </p:blipFill>
        <p:spPr>
          <a:xfrm>
            <a:off x="6770070" y="1307345"/>
            <a:ext cx="5299278" cy="49492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36DB79-1687-2A0D-ED2B-43D5CE308AEB}"/>
              </a:ext>
            </a:extLst>
          </p:cNvPr>
          <p:cNvSpPr txBox="1"/>
          <p:nvPr/>
        </p:nvSpPr>
        <p:spPr>
          <a:xfrm>
            <a:off x="38473" y="825117"/>
            <a:ext cx="8008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18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  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18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out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 Δ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±1,0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±1,0</a:t>
            </a:r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C04CC39-5396-6FED-30A0-C832B5D1B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52" y="2479160"/>
            <a:ext cx="4968238" cy="41785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9EAAAF-90A5-6181-CBD3-D87AE04E9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069" y="2201140"/>
            <a:ext cx="2136914" cy="465685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9182487-C4F7-AFA5-6CAB-46072A9A3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4347" r="9139" b="11000"/>
          <a:stretch/>
        </p:blipFill>
        <p:spPr bwMode="auto">
          <a:xfrm>
            <a:off x="11416700" y="-11430"/>
            <a:ext cx="736826" cy="68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378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7" y="10698"/>
            <a:ext cx="10422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of the gas target</a:t>
            </a:r>
            <a:endParaRPr lang="ru-RU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2">
                <a:extLst>
                  <a:ext uri="{FF2B5EF4-FFF2-40B4-BE49-F238E27FC236}">
                    <a16:creationId xmlns:a16="http://schemas.microsoft.com/office/drawing/2014/main" id="{3AE1693A-B112-E3FC-C47F-E45265D8D4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3989367"/>
                  </p:ext>
                </p:extLst>
              </p:nvPr>
            </p:nvGraphicFramePr>
            <p:xfrm>
              <a:off x="123887" y="767412"/>
              <a:ext cx="11863601" cy="594379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135441">
                      <a:extLst>
                        <a:ext uri="{9D8B030D-6E8A-4147-A177-3AD203B41FA5}">
                          <a16:colId xmlns:a16="http://schemas.microsoft.com/office/drawing/2014/main" val="1608447372"/>
                        </a:ext>
                      </a:extLst>
                    </a:gridCol>
                    <a:gridCol w="937485">
                      <a:extLst>
                        <a:ext uri="{9D8B030D-6E8A-4147-A177-3AD203B41FA5}">
                          <a16:colId xmlns:a16="http://schemas.microsoft.com/office/drawing/2014/main" val="1445353"/>
                        </a:ext>
                      </a:extLst>
                    </a:gridCol>
                    <a:gridCol w="1235038">
                      <a:extLst>
                        <a:ext uri="{9D8B030D-6E8A-4147-A177-3AD203B41FA5}">
                          <a16:colId xmlns:a16="http://schemas.microsoft.com/office/drawing/2014/main" val="1098998158"/>
                        </a:ext>
                      </a:extLst>
                    </a:gridCol>
                    <a:gridCol w="1345558">
                      <a:extLst>
                        <a:ext uri="{9D8B030D-6E8A-4147-A177-3AD203B41FA5}">
                          <a16:colId xmlns:a16="http://schemas.microsoft.com/office/drawing/2014/main" val="3373518220"/>
                        </a:ext>
                      </a:extLst>
                    </a:gridCol>
                    <a:gridCol w="1739551">
                      <a:extLst>
                        <a:ext uri="{9D8B030D-6E8A-4147-A177-3AD203B41FA5}">
                          <a16:colId xmlns:a16="http://schemas.microsoft.com/office/drawing/2014/main" val="2639283428"/>
                        </a:ext>
                      </a:extLst>
                    </a:gridCol>
                    <a:gridCol w="1327170">
                      <a:extLst>
                        <a:ext uri="{9D8B030D-6E8A-4147-A177-3AD203B41FA5}">
                          <a16:colId xmlns:a16="http://schemas.microsoft.com/office/drawing/2014/main" val="3708309963"/>
                        </a:ext>
                      </a:extLst>
                    </a:gridCol>
                    <a:gridCol w="1327170">
                      <a:extLst>
                        <a:ext uri="{9D8B030D-6E8A-4147-A177-3AD203B41FA5}">
                          <a16:colId xmlns:a16="http://schemas.microsoft.com/office/drawing/2014/main" val="2520756611"/>
                        </a:ext>
                      </a:extLst>
                    </a:gridCol>
                    <a:gridCol w="1304758">
                      <a:extLst>
                        <a:ext uri="{9D8B030D-6E8A-4147-A177-3AD203B41FA5}">
                          <a16:colId xmlns:a16="http://schemas.microsoft.com/office/drawing/2014/main" val="716149361"/>
                        </a:ext>
                      </a:extLst>
                    </a:gridCol>
                    <a:gridCol w="1511430">
                      <a:extLst>
                        <a:ext uri="{9D8B030D-6E8A-4147-A177-3AD203B41FA5}">
                          <a16:colId xmlns:a16="http://schemas.microsoft.com/office/drawing/2014/main" val="2507950850"/>
                        </a:ext>
                      </a:extLst>
                    </a:gridCol>
                  </a:tblGrid>
                  <a:tr h="252258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600" baseline="-25000" dirty="0" err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600" baseline="-25000" dirty="0" err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zz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Multipolar magnetic system 1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MFT1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After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Multipolar magnetic system </a:t>
                          </a:r>
                          <a:r>
                            <a:rPr lang="ru-RU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MFT</a:t>
                          </a: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After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1600" baseline="-250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05973009"/>
                      </a:ext>
                    </a:extLst>
                  </a:tr>
                  <a:tr h="360782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Before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After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Before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After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1073870"/>
                      </a:ext>
                    </a:extLst>
                  </a:tr>
                  <a:tr h="2354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+1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|1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|1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On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ru-RU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↔</m:t>
                              </m:r>
                            </m:oMath>
                          </a14:m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|1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|1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|1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Off</a:t>
                          </a:r>
                          <a:endParaRPr lang="en-US" sz="1600" i="1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|1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b="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lang="ru-RU" sz="16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|</m:t>
                              </m:r>
                              <m:r>
                                <a:rPr lang="en-US" sz="16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  <m:r>
                                <a:rPr lang="ru-RU" sz="1600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⟩</m:t>
                              </m:r>
                            </m:oMath>
                          </a14:m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+1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-1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2114560"/>
                      </a:ext>
                    </a:extLst>
                  </a:tr>
                  <a:tr h="29764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-2/3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|1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|1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On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|1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|1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|1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Off</a:t>
                          </a:r>
                          <a:endParaRPr lang="en-US" sz="1600" i="1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 </a:t>
                          </a:r>
                          <a14:m>
                            <m:oMath xmlns:m="http://schemas.openxmlformats.org/officeDocument/2006/math">
                              <m:r>
                                <a:rPr lang="ru-RU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↔</m:t>
                              </m:r>
                            </m:oMath>
                          </a14:m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en-US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|</m:t>
                                </m:r>
                                <m:r>
                                  <a:rPr lang="en-US" sz="16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  <m:r>
                                  <a:rPr lang="ru-RU" sz="16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⟩</m:t>
                                </m:r>
                              </m:oMath>
                            </m:oMathPara>
                          </a14:m>
                          <a:endParaRPr lang="ru-RU" sz="16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-1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-1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18606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2">
                <a:extLst>
                  <a:ext uri="{FF2B5EF4-FFF2-40B4-BE49-F238E27FC236}">
                    <a16:creationId xmlns:a16="http://schemas.microsoft.com/office/drawing/2014/main" id="{3AE1693A-B112-E3FC-C47F-E45265D8D4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3989367"/>
                  </p:ext>
                </p:extLst>
              </p:nvPr>
            </p:nvGraphicFramePr>
            <p:xfrm>
              <a:off x="123887" y="767412"/>
              <a:ext cx="11863601" cy="594379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135441">
                      <a:extLst>
                        <a:ext uri="{9D8B030D-6E8A-4147-A177-3AD203B41FA5}">
                          <a16:colId xmlns:a16="http://schemas.microsoft.com/office/drawing/2014/main" val="1608447372"/>
                        </a:ext>
                      </a:extLst>
                    </a:gridCol>
                    <a:gridCol w="937485">
                      <a:extLst>
                        <a:ext uri="{9D8B030D-6E8A-4147-A177-3AD203B41FA5}">
                          <a16:colId xmlns:a16="http://schemas.microsoft.com/office/drawing/2014/main" val="1445353"/>
                        </a:ext>
                      </a:extLst>
                    </a:gridCol>
                    <a:gridCol w="1235038">
                      <a:extLst>
                        <a:ext uri="{9D8B030D-6E8A-4147-A177-3AD203B41FA5}">
                          <a16:colId xmlns:a16="http://schemas.microsoft.com/office/drawing/2014/main" val="1098998158"/>
                        </a:ext>
                      </a:extLst>
                    </a:gridCol>
                    <a:gridCol w="1345558">
                      <a:extLst>
                        <a:ext uri="{9D8B030D-6E8A-4147-A177-3AD203B41FA5}">
                          <a16:colId xmlns:a16="http://schemas.microsoft.com/office/drawing/2014/main" val="3373518220"/>
                        </a:ext>
                      </a:extLst>
                    </a:gridCol>
                    <a:gridCol w="1739551">
                      <a:extLst>
                        <a:ext uri="{9D8B030D-6E8A-4147-A177-3AD203B41FA5}">
                          <a16:colId xmlns:a16="http://schemas.microsoft.com/office/drawing/2014/main" val="2639283428"/>
                        </a:ext>
                      </a:extLst>
                    </a:gridCol>
                    <a:gridCol w="1327170">
                      <a:extLst>
                        <a:ext uri="{9D8B030D-6E8A-4147-A177-3AD203B41FA5}">
                          <a16:colId xmlns:a16="http://schemas.microsoft.com/office/drawing/2014/main" val="3708309963"/>
                        </a:ext>
                      </a:extLst>
                    </a:gridCol>
                    <a:gridCol w="1327170">
                      <a:extLst>
                        <a:ext uri="{9D8B030D-6E8A-4147-A177-3AD203B41FA5}">
                          <a16:colId xmlns:a16="http://schemas.microsoft.com/office/drawing/2014/main" val="2520756611"/>
                        </a:ext>
                      </a:extLst>
                    </a:gridCol>
                    <a:gridCol w="1304758">
                      <a:extLst>
                        <a:ext uri="{9D8B030D-6E8A-4147-A177-3AD203B41FA5}">
                          <a16:colId xmlns:a16="http://schemas.microsoft.com/office/drawing/2014/main" val="716149361"/>
                        </a:ext>
                      </a:extLst>
                    </a:gridCol>
                    <a:gridCol w="1511430">
                      <a:extLst>
                        <a:ext uri="{9D8B030D-6E8A-4147-A177-3AD203B41FA5}">
                          <a16:colId xmlns:a16="http://schemas.microsoft.com/office/drawing/2014/main" val="2507950850"/>
                        </a:ext>
                      </a:extLst>
                    </a:gridCol>
                  </a:tblGrid>
                  <a:tr h="252258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600" baseline="-25000" dirty="0" err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1600" baseline="-25000" dirty="0" err="1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zz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Multipolar magnetic system 1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MFT1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After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Multipolar magnetic system </a:t>
                          </a:r>
                          <a:r>
                            <a:rPr lang="ru-RU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MFT</a:t>
                          </a: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After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1600" baseline="-250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05973009"/>
                      </a:ext>
                    </a:extLst>
                  </a:tr>
                  <a:tr h="360782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Before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After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Before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After</a:t>
                          </a:r>
                          <a:endParaRPr lang="ru-RU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1073870"/>
                      </a:ext>
                    </a:extLst>
                  </a:tr>
                  <a:tr h="2354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+1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67980" t="-28497" r="-692611" b="-1274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46154" t="-28497" r="-536199" b="-1274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8421" t="-28497" r="-315789" b="-1274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81651" t="-28497" r="-312844" b="-1274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81651" t="-28497" r="-212844" b="-1274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94393" t="-28497" r="-116822" b="-1274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+1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-1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2114560"/>
                      </a:ext>
                    </a:extLst>
                  </a:tr>
                  <a:tr h="29764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-2/3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67980" t="-101431" r="-692611" b="-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46154" t="-101431" r="-536199" b="-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8421" t="-101431" r="-315789" b="-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81651" t="-101431" r="-312844" b="-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81651" t="-101431" r="-212844" b="-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94393" t="-101431" r="-116822" b="-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-1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-1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186060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AA7076C3-BF1C-8BB6-2D6E-00D61EFB0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4347" r="9139" b="11000"/>
          <a:stretch/>
        </p:blipFill>
        <p:spPr bwMode="auto">
          <a:xfrm>
            <a:off x="11416701" y="-11430"/>
            <a:ext cx="736826" cy="68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96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E3E66-5AF1-BCB5-C714-209411D6C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B58483-C6A1-0F2C-64B4-90B4E93F4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C9C273-A4FE-2DE5-A4C8-6D56BC72C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8BE9B0A-0F6A-06DD-3C4F-78C203E268C8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AFC0CDA-7B9D-0388-B49B-91CF9F65BC34}"/>
              </a:ext>
            </a:extLst>
          </p:cNvPr>
          <p:cNvSpPr txBox="1"/>
          <p:nvPr/>
        </p:nvSpPr>
        <p:spPr>
          <a:xfrm>
            <a:off x="724677" y="10698"/>
            <a:ext cx="10422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 data generator</a:t>
            </a:r>
            <a:endParaRPr lang="ru-RU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46C52-6EC0-AA70-527C-6FCCA2602DCF}"/>
              </a:ext>
            </a:extLst>
          </p:cNvPr>
          <p:cNvSpPr txBox="1"/>
          <p:nvPr/>
        </p:nvSpPr>
        <p:spPr>
          <a:xfrm>
            <a:off x="38473" y="963103"/>
            <a:ext cx="5114098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atomic beam is defined by an event generator that produces a particle with the following parameters: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Particle coordinates (z, 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8FAB29-3001-8BCD-FB52-C8BB37C2A805}"/>
              </a:ext>
            </a:extLst>
          </p:cNvPr>
          <p:cNvSpPr txBox="1"/>
          <p:nvPr/>
        </p:nvSpPr>
        <p:spPr>
          <a:xfrm>
            <a:off x="38474" y="5134012"/>
            <a:ext cx="5114098" cy="1682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The projection of the total atomic spin</a:t>
            </a:r>
          </a:p>
          <a:p>
            <a:pPr indent="449580" algn="just"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The polarization of the particle is defined according to a uniform distribution, so that the initial atomic beam is unpolarized.</a:t>
            </a:r>
            <a:endParaRPr lang="ru-RU" dirty="0"/>
          </a:p>
          <a:p>
            <a:pPr indent="449580" algn="just">
              <a:spcAft>
                <a:spcPts val="800"/>
              </a:spcAft>
            </a:pP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450983-46B6-6A74-D7AE-C3AD0C9370E1}"/>
                  </a:ext>
                </a:extLst>
              </p:cNvPr>
              <p:cNvSpPr txBox="1"/>
              <p:nvPr/>
            </p:nvSpPr>
            <p:spPr>
              <a:xfrm>
                <a:off x="6241141" y="1149707"/>
                <a:ext cx="584925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449580" algn="just"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3. The velocity of the particle along the OZ axis,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and the velocity along the Or axis,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ru-RU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450983-46B6-6A74-D7AE-C3AD0C937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1141" y="1149707"/>
                <a:ext cx="5849257" cy="646331"/>
              </a:xfrm>
              <a:prstGeom prst="rect">
                <a:avLst/>
              </a:prstGeom>
              <a:blipFill>
                <a:blip r:embed="rId3"/>
                <a:stretch>
                  <a:fillRect l="-938" t="-5660" r="-834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C7689EF-B568-CC02-19B1-6A4FBF8A5813}"/>
              </a:ext>
            </a:extLst>
          </p:cNvPr>
          <p:cNvSpPr txBox="1"/>
          <p:nvPr/>
        </p:nvSpPr>
        <p:spPr>
          <a:xfrm>
            <a:off x="6861725" y="2109010"/>
            <a:ext cx="3856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Velocity distributions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91CE002-5050-719B-BA86-A898CB4B37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10"/>
          <a:stretch/>
        </p:blipFill>
        <p:spPr>
          <a:xfrm>
            <a:off x="5654819" y="2495829"/>
            <a:ext cx="6281823" cy="369157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C4E96F1-9E1E-717A-30A2-223BBDECA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73" y="2293676"/>
            <a:ext cx="5114098" cy="2796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223C81-A23B-DCA8-196F-8D7EE384E150}"/>
              </a:ext>
            </a:extLst>
          </p:cNvPr>
          <p:cNvSpPr txBox="1"/>
          <p:nvPr/>
        </p:nvSpPr>
        <p:spPr>
          <a:xfrm>
            <a:off x="3757457" y="2387419"/>
            <a:ext cx="462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Beam profile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C9D73-62CB-22B8-EF8B-5FDEAAE35BEF}"/>
              </a:ext>
            </a:extLst>
          </p:cNvPr>
          <p:cNvSpPr txBox="1"/>
          <p:nvPr/>
        </p:nvSpPr>
        <p:spPr>
          <a:xfrm>
            <a:off x="4405302" y="3141681"/>
            <a:ext cx="5268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ea typeface="DengXian" panose="02010600030101010101" pitchFamily="2" charset="-122"/>
              </a:rPr>
              <a:t>σ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ru-RU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968C5-0DC8-F758-5244-8D1681C75ADF}"/>
              </a:ext>
            </a:extLst>
          </p:cNvPr>
          <p:cNvSpPr txBox="1"/>
          <p:nvPr/>
        </p:nvSpPr>
        <p:spPr>
          <a:xfrm>
            <a:off x="4405302" y="2685121"/>
            <a:ext cx="5268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</a:rPr>
              <a:t>μ =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0 </a:t>
            </a:r>
            <a:endParaRPr lang="ru-RU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A3BEFBE-DADB-2BF1-202D-354E89C4B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4347" r="9139" b="11000"/>
          <a:stretch/>
        </p:blipFill>
        <p:spPr bwMode="auto">
          <a:xfrm>
            <a:off x="11416701" y="-6470"/>
            <a:ext cx="736826" cy="68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05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6D599E-FA76-536A-4753-353351A07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" y="41476"/>
            <a:ext cx="577214" cy="584776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71FB7-16AD-8D19-4038-8410818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0B839883-C8A3-4613-83CA-F8A27146FECC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26FB6E2-63C7-F226-9556-4D5024FEB4C6}"/>
              </a:ext>
            </a:extLst>
          </p:cNvPr>
          <p:cNvCxnSpPr>
            <a:cxnSpLocks/>
          </p:cNvCxnSpPr>
          <p:nvPr/>
        </p:nvCxnSpPr>
        <p:spPr>
          <a:xfrm>
            <a:off x="0" y="712220"/>
            <a:ext cx="12192000" cy="0"/>
          </a:xfrm>
          <a:prstGeom prst="line">
            <a:avLst/>
          </a:prstGeom>
          <a:ln w="28575">
            <a:solidFill>
              <a:srgbClr val="094A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00691-1682-43B5-C389-16568F00BAD0}"/>
              </a:ext>
            </a:extLst>
          </p:cNvPr>
          <p:cNvSpPr txBox="1"/>
          <p:nvPr/>
        </p:nvSpPr>
        <p:spPr>
          <a:xfrm>
            <a:off x="724677" y="10698"/>
            <a:ext cx="10422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4A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multipolar magnetic system</a:t>
            </a:r>
          </a:p>
          <a:p>
            <a:endParaRPr lang="ru-RU" sz="3600" b="1" dirty="0">
              <a:solidFill>
                <a:srgbClr val="094A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9C236F6-012B-471E-0402-2AD746EC63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08"/>
          <a:stretch/>
        </p:blipFill>
        <p:spPr>
          <a:xfrm>
            <a:off x="134417" y="760439"/>
            <a:ext cx="6524894" cy="352165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86876F-8A79-A8F0-843C-4D540E5B0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806" y="760415"/>
            <a:ext cx="5157842" cy="280743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6D2A8BE-0878-17C2-17F1-B08FAAC17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826" y="3796103"/>
            <a:ext cx="5128821" cy="280743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C0CA661-496E-A4C3-BC26-6F12300E72A7}"/>
              </a:ext>
            </a:extLst>
          </p:cNvPr>
          <p:cNvSpPr txBox="1"/>
          <p:nvPr/>
        </p:nvSpPr>
        <p:spPr>
          <a:xfrm>
            <a:off x="6192830" y="841643"/>
            <a:ext cx="36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8D0947-8985-BFB9-69F7-445C08AD83DD}"/>
              </a:ext>
            </a:extLst>
          </p:cNvPr>
          <p:cNvSpPr txBox="1"/>
          <p:nvPr/>
        </p:nvSpPr>
        <p:spPr>
          <a:xfrm>
            <a:off x="11356811" y="841643"/>
            <a:ext cx="36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858ED3-6417-9F9E-F17E-80EBD6050BAC}"/>
              </a:ext>
            </a:extLst>
          </p:cNvPr>
          <p:cNvSpPr txBox="1"/>
          <p:nvPr/>
        </p:nvSpPr>
        <p:spPr>
          <a:xfrm>
            <a:off x="11356811" y="3820431"/>
            <a:ext cx="36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A4A143-944C-F630-2589-A54C5FFC48D3}"/>
              </a:ext>
            </a:extLst>
          </p:cNvPr>
          <p:cNvSpPr txBox="1"/>
          <p:nvPr/>
        </p:nvSpPr>
        <p:spPr>
          <a:xfrm>
            <a:off x="345236" y="4367112"/>
            <a:ext cx="61032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Sextupole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magnetic lens, b - Quadrupole magnetic lens, c - Octupole magnetic lens. Atoms with a negative projection of the electron spin are indicated in red, while atoms with a positive projection of the electron spin are indicated in green.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BB6639C-462A-190C-07DD-70C178A8A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4347" r="9139" b="11000"/>
          <a:stretch/>
        </p:blipFill>
        <p:spPr bwMode="auto">
          <a:xfrm>
            <a:off x="11416701" y="-11430"/>
            <a:ext cx="736826" cy="68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4236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9BD654FB-DA4D-4FDE-84B2-1D9FE1070F73}" vid="{C59A2814-1DAE-44C4-B753-2AD6C19FE2E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Презентация1</Template>
  <TotalTime>11073</TotalTime>
  <Words>1748</Words>
  <Application>Microsoft Office PowerPoint</Application>
  <PresentationFormat>Широкоэкранный</PresentationFormat>
  <Paragraphs>369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Century Gothic</vt:lpstr>
      <vt:lpstr>Times New Roman</vt:lpstr>
      <vt:lpstr>Тема Office</vt:lpstr>
      <vt:lpstr>Modelling polarized atomic beam source (PABS)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 you for your attention!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 Рождественский</dc:creator>
  <cp:lastModifiedBy>Ларионов Владислав Евгеньевич</cp:lastModifiedBy>
  <cp:revision>65</cp:revision>
  <dcterms:created xsi:type="dcterms:W3CDTF">2023-03-15T21:05:22Z</dcterms:created>
  <dcterms:modified xsi:type="dcterms:W3CDTF">2024-10-29T17:19:43Z</dcterms:modified>
</cp:coreProperties>
</file>