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4" r:id="rId1"/>
  </p:sldMasterIdLst>
  <p:notesMasterIdLst>
    <p:notesMasterId r:id="rId25"/>
  </p:notesMasterIdLst>
  <p:handoutMasterIdLst>
    <p:handoutMasterId r:id="rId26"/>
  </p:handoutMasterIdLst>
  <p:sldIdLst>
    <p:sldId id="762" r:id="rId2"/>
    <p:sldId id="753" r:id="rId3"/>
    <p:sldId id="766" r:id="rId4"/>
    <p:sldId id="763" r:id="rId5"/>
    <p:sldId id="752" r:id="rId6"/>
    <p:sldId id="797" r:id="rId7"/>
    <p:sldId id="777" r:id="rId8"/>
    <p:sldId id="798" r:id="rId9"/>
    <p:sldId id="783" r:id="rId10"/>
    <p:sldId id="785" r:id="rId11"/>
    <p:sldId id="784" r:id="rId12"/>
    <p:sldId id="788" r:id="rId13"/>
    <p:sldId id="792" r:id="rId14"/>
    <p:sldId id="794" r:id="rId15"/>
    <p:sldId id="796" r:id="rId16"/>
    <p:sldId id="801" r:id="rId17"/>
    <p:sldId id="799" r:id="rId18"/>
    <p:sldId id="800" r:id="rId19"/>
    <p:sldId id="778" r:id="rId20"/>
    <p:sldId id="699" r:id="rId21"/>
    <p:sldId id="764" r:id="rId22"/>
    <p:sldId id="791" r:id="rId23"/>
    <p:sldId id="782" r:id="rId24"/>
  </p:sldIdLst>
  <p:sldSz cx="9144000" cy="6858000" type="screen4x3"/>
  <p:notesSz cx="6858000" cy="96615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6600"/>
    <a:srgbClr val="0000FF"/>
    <a:srgbClr val="FFFF66"/>
    <a:srgbClr val="CC3300"/>
    <a:srgbClr val="FF0066"/>
    <a:srgbClr val="FFFFCC"/>
    <a:srgbClr val="000000"/>
    <a:srgbClr val="CC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19" autoAdjust="0"/>
    <p:restoredTop sz="94715" autoAdjust="0"/>
  </p:normalViewPr>
  <p:slideViewPr>
    <p:cSldViewPr>
      <p:cViewPr varScale="1">
        <p:scale>
          <a:sx n="168" d="100"/>
          <a:sy n="168" d="100"/>
        </p:scale>
        <p:origin x="1520" y="10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44387" name="Rectangle 3"/>
          <p:cNvSpPr>
            <a:spLocks noGrp="1" noChangeArrowheads="1"/>
          </p:cNvSpPr>
          <p:nvPr>
            <p:ph type="dt" sz="quarter"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44388" name="Rectangle 4"/>
          <p:cNvSpPr>
            <a:spLocks noGrp="1" noChangeArrowheads="1"/>
          </p:cNvSpPr>
          <p:nvPr>
            <p:ph type="ftr" sz="quarter" idx="2"/>
          </p:nvPr>
        </p:nvSpPr>
        <p:spPr bwMode="auto">
          <a:xfrm>
            <a:off x="0" y="917733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44389" name="Rectangle 5"/>
          <p:cNvSpPr>
            <a:spLocks noGrp="1" noChangeArrowheads="1"/>
          </p:cNvSpPr>
          <p:nvPr>
            <p:ph type="sldNum" sz="quarter" idx="3"/>
          </p:nvPr>
        </p:nvSpPr>
        <p:spPr bwMode="auto">
          <a:xfrm>
            <a:off x="3884613" y="917733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3E50625-DF02-4E04-B185-6D9537F3C437}" type="slidenum">
              <a:rPr lang="ru-RU"/>
              <a:pPr>
                <a:defRPr/>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vl1pPr>
          </a:lstStyle>
          <a:p>
            <a:fld id="{BC3279BA-18CF-48F9-8247-1518F89B5488}" type="datetimeFigureOut">
              <a:rPr lang="ru-RU" smtClean="0"/>
              <a:pPr/>
              <a:t>31.10.2024</a:t>
            </a:fld>
            <a:endParaRPr lang="ru-RU"/>
          </a:p>
        </p:txBody>
      </p:sp>
      <p:sp>
        <p:nvSpPr>
          <p:cNvPr id="4" name="Образ слайда 3"/>
          <p:cNvSpPr>
            <a:spLocks noGrp="1" noRot="1" noChangeAspect="1"/>
          </p:cNvSpPr>
          <p:nvPr>
            <p:ph type="sldImg" idx="2"/>
          </p:nvPr>
        </p:nvSpPr>
        <p:spPr>
          <a:xfrm>
            <a:off x="1012825" y="723900"/>
            <a:ext cx="4832350" cy="36242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589463"/>
            <a:ext cx="5486400" cy="434816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177338"/>
            <a:ext cx="2971800" cy="4826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177338"/>
            <a:ext cx="2971800" cy="482600"/>
          </a:xfrm>
          <a:prstGeom prst="rect">
            <a:avLst/>
          </a:prstGeom>
        </p:spPr>
        <p:txBody>
          <a:bodyPr vert="horz" lIns="91440" tIns="45720" rIns="91440" bIns="45720" rtlCol="0" anchor="b"/>
          <a:lstStyle>
            <a:lvl1pPr algn="r">
              <a:defRPr sz="1200"/>
            </a:lvl1pPr>
          </a:lstStyle>
          <a:p>
            <a:fld id="{61D50180-6DB5-4181-85CE-288C9063B8CB}" type="slidenum">
              <a:rPr lang="ru-RU" smtClean="0"/>
              <a:pPr/>
              <a:t>‹#›</a:t>
            </a:fld>
            <a:endParaRPr lang="ru-RU"/>
          </a:p>
        </p:txBody>
      </p:sp>
    </p:spTree>
    <p:extLst>
      <p:ext uri="{BB962C8B-B14F-4D97-AF65-F5344CB8AC3E}">
        <p14:creationId xmlns:p14="http://schemas.microsoft.com/office/powerpoint/2010/main" val="344212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1D50180-6DB5-4181-85CE-288C9063B8CB}" type="slidenum">
              <a:rPr lang="ru-RU" smtClean="0"/>
              <a:pPr/>
              <a:t>1</a:t>
            </a:fld>
            <a:endParaRPr lang="ru-RU"/>
          </a:p>
        </p:txBody>
      </p:sp>
    </p:spTree>
    <p:extLst>
      <p:ext uri="{BB962C8B-B14F-4D97-AF65-F5344CB8AC3E}">
        <p14:creationId xmlns:p14="http://schemas.microsoft.com/office/powerpoint/2010/main" val="27718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new accelerator(CAFE2) and gas-filled recoil separator(SHANS2) have been built at IMP.  The detectors and rotating target </a:t>
            </a:r>
            <a:r>
              <a:rPr lang="en-US" altLang="zh-CN"/>
              <a:t>are shown</a:t>
            </a:r>
            <a:r>
              <a:rPr lang="en-US" altLang="zh-CN" dirty="0"/>
              <a:t>.</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D50180-6DB5-4181-85CE-288C9063B8CB}" type="slidenum">
              <a:rPr kumimoji="0" lang="ru-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3094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1D50180-6DB5-4181-85CE-288C9063B8CB}" type="slidenum">
              <a:rPr lang="ru-RU" smtClean="0"/>
              <a:pPr/>
              <a:t>4</a:t>
            </a:fld>
            <a:endParaRPr lang="ru-RU"/>
          </a:p>
        </p:txBody>
      </p:sp>
    </p:spTree>
    <p:extLst>
      <p:ext uri="{BB962C8B-B14F-4D97-AF65-F5344CB8AC3E}">
        <p14:creationId xmlns:p14="http://schemas.microsoft.com/office/powerpoint/2010/main" val="218629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1D50180-6DB5-4181-85CE-288C9063B8CB}" type="slidenum">
              <a:rPr lang="ru-RU" smtClean="0"/>
              <a:pPr/>
              <a:t>5</a:t>
            </a:fld>
            <a:endParaRPr lang="ru-RU"/>
          </a:p>
        </p:txBody>
      </p:sp>
    </p:spTree>
    <p:extLst>
      <p:ext uri="{BB962C8B-B14F-4D97-AF65-F5344CB8AC3E}">
        <p14:creationId xmlns:p14="http://schemas.microsoft.com/office/powerpoint/2010/main" val="10260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a:solidFill>
                  <a:schemeClr val="tx1"/>
                </a:solidFill>
                <a:latin typeface="+mn-lt"/>
                <a:ea typeface="+mn-ea"/>
                <a:cs typeface="+mn-cs"/>
              </a:rPr>
              <a:t>For a more accurate estimation of the cross sections of reactions leading to the synthesis of new elements 119 and 120 in the fusion of 54Cr with Am and Cm isotopes, we performed a test experiment to obtain </a:t>
            </a:r>
            <a:r>
              <a:rPr lang="en-US" sz="1200" kern="1200" dirty="0" err="1">
                <a:solidFill>
                  <a:schemeClr val="tx1"/>
                </a:solidFill>
                <a:latin typeface="+mn-lt"/>
                <a:ea typeface="+mn-ea"/>
                <a:cs typeface="+mn-cs"/>
              </a:rPr>
              <a:t>Lv</a:t>
            </a:r>
            <a:r>
              <a:rPr lang="en-US" sz="1200" kern="1200" dirty="0">
                <a:solidFill>
                  <a:schemeClr val="tx1"/>
                </a:solidFill>
                <a:latin typeface="+mn-lt"/>
                <a:ea typeface="+mn-ea"/>
                <a:cs typeface="+mn-cs"/>
              </a:rPr>
              <a:t> nuclei in the 238U+54Cr reaction. The thickness of the target, the beam dose, the excitation energy and the distribution of the beam intensity over time are shown. The interval between the dates is one week. Two decay chains of 288Lv were registered, the alpha decay of which ended with spontaneous fission of the known isotope 284Fl. In the first chain, the energy and decay time of 288Lv corresponds well to the decay from the ground state to the ground state. In the second chain, the decay times in both cases are consistent with the times in the first chain. But the energy of the alpha particle is 1.45 </a:t>
            </a:r>
            <a:r>
              <a:rPr lang="en-US" sz="1200" kern="1200" dirty="0" err="1">
                <a:solidFill>
                  <a:schemeClr val="tx1"/>
                </a:solidFill>
                <a:latin typeface="+mn-lt"/>
                <a:ea typeface="+mn-ea"/>
                <a:cs typeface="+mn-cs"/>
              </a:rPr>
              <a:t>MeV</a:t>
            </a:r>
            <a:r>
              <a:rPr lang="en-US" sz="1200" kern="1200" dirty="0">
                <a:solidFill>
                  <a:schemeClr val="tx1"/>
                </a:solidFill>
                <a:latin typeface="+mn-lt"/>
                <a:ea typeface="+mn-ea"/>
                <a:cs typeface="+mn-cs"/>
              </a:rPr>
              <a:t> lower than in the first case. The data is preliminary. One of the reasons for the low energy may be incomplete registration of the particle, for example, the escape  of alpha particle from the focal detector at a small angle to its surface or the nucleus got between the detector strips. Another reason may be the level structure of the nuclei. Data analysis continues.</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for the first time in this experiment, a nucleus was obtained in the fusion reaction of a particle heavier than 48Ca with the nucleus of an actinide element, a new isotope was synthesized, and the decay properties of 284Fl were confirmed.</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reaction cross-section was 0.1 </a:t>
            </a:r>
            <a:r>
              <a:rPr lang="en-US" sz="1200" kern="1200" dirty="0" err="1">
                <a:solidFill>
                  <a:schemeClr val="tx1"/>
                </a:solidFill>
                <a:latin typeface="+mn-lt"/>
                <a:ea typeface="+mn-ea"/>
                <a:cs typeface="+mn-cs"/>
              </a:rPr>
              <a:t>pb</a:t>
            </a:r>
            <a:r>
              <a:rPr lang="en-US" sz="1200" kern="1200">
                <a:solidFill>
                  <a:schemeClr val="tx1"/>
                </a:solidFill>
                <a:latin typeface="+mn-lt"/>
                <a:ea typeface="+mn-ea"/>
                <a:cs typeface="+mn-cs"/>
              </a:rPr>
              <a:t>.</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1D50180-6DB5-4181-85CE-288C9063B8CB}" type="slidenum">
              <a:rPr lang="ru-RU" smtClean="0"/>
              <a:pPr/>
              <a:t>7</a:t>
            </a:fld>
            <a:endParaRPr lang="ru-RU"/>
          </a:p>
        </p:txBody>
      </p:sp>
    </p:spTree>
    <p:extLst>
      <p:ext uri="{BB962C8B-B14F-4D97-AF65-F5344CB8AC3E}">
        <p14:creationId xmlns:p14="http://schemas.microsoft.com/office/powerpoint/2010/main" val="175760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1D50180-6DB5-4181-85CE-288C9063B8CB}" type="slidenum">
              <a:rPr lang="ru-RU" smtClean="0"/>
              <a:pPr/>
              <a:t>13</a:t>
            </a:fld>
            <a:endParaRPr lang="ru-RU"/>
          </a:p>
        </p:txBody>
      </p:sp>
    </p:spTree>
    <p:extLst>
      <p:ext uri="{BB962C8B-B14F-4D97-AF65-F5344CB8AC3E}">
        <p14:creationId xmlns:p14="http://schemas.microsoft.com/office/powerpoint/2010/main" val="1899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6014C3B-04D8-4B3A-B8DE-F66AEC73E70D}"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E1766D8-5667-46EE-AB43-2109329B440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3CCD7C3-B243-41EB-A013-68002D53962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B167FC6-845F-41BB-892F-C83AE27B7C9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D3A13FB-36CD-469F-B6B7-ABA151CEDE16}"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E25D0D1-1D77-41C8-8562-7C89981D0003}"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E40B1718-AAAB-4E4B-BF68-A76C17A3E7C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0528DEC-06F7-49CE-B47C-CF7715CE488E}"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3818234-1F14-4FCC-93A4-3C7784A039CF}"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A15B00C-E686-4100-A636-5DDBE84A17E1}"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25224CD-81FB-4C5A-98DF-79B9AB01A9EC}"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63B9BC-658C-46BE-B388-948FC9E7B6A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fls2.jinr.ru/flnr/dimg/flerovlab_big.jpg"/>
          <p:cNvPicPr>
            <a:picLocks noChangeAspect="1" noChangeArrowheads="1"/>
          </p:cNvPicPr>
          <p:nvPr/>
        </p:nvPicPr>
        <p:blipFill>
          <a:blip r:embed="rId3" cstate="print">
            <a:lum bright="40000"/>
          </a:blip>
          <a:srcRect/>
          <a:stretch>
            <a:fillRect/>
          </a:stretch>
        </p:blipFill>
        <p:spPr bwMode="auto">
          <a:xfrm>
            <a:off x="251521" y="3284984"/>
            <a:ext cx="2810068" cy="1872207"/>
          </a:xfrm>
          <a:prstGeom prst="rect">
            <a:avLst/>
          </a:prstGeom>
          <a:noFill/>
          <a:effectLst/>
        </p:spPr>
      </p:pic>
      <p:pic>
        <p:nvPicPr>
          <p:cNvPr id="6" name="Рисунок 5" descr="IMG_20180830_105558.jpg"/>
          <p:cNvPicPr>
            <a:picLocks noChangeAspect="1"/>
          </p:cNvPicPr>
          <p:nvPr/>
        </p:nvPicPr>
        <p:blipFill>
          <a:blip r:embed="rId4" cstate="print">
            <a:lum bright="40000"/>
          </a:blip>
          <a:stretch>
            <a:fillRect/>
          </a:stretch>
        </p:blipFill>
        <p:spPr>
          <a:xfrm>
            <a:off x="2867811" y="3284984"/>
            <a:ext cx="2496277" cy="1872208"/>
          </a:xfrm>
          <a:prstGeom prst="rect">
            <a:avLst/>
          </a:prstGeom>
        </p:spPr>
      </p:pic>
      <p:pic>
        <p:nvPicPr>
          <p:cNvPr id="7" name="Рисунок 6" descr="IMG_1079.jpg"/>
          <p:cNvPicPr>
            <a:picLocks noChangeAspect="1"/>
          </p:cNvPicPr>
          <p:nvPr/>
        </p:nvPicPr>
        <p:blipFill>
          <a:blip r:embed="rId5" cstate="print">
            <a:lum bright="25000"/>
          </a:blip>
          <a:srcRect t="11538" b="7692"/>
          <a:stretch>
            <a:fillRect/>
          </a:stretch>
        </p:blipFill>
        <p:spPr>
          <a:xfrm>
            <a:off x="5364088" y="2636912"/>
            <a:ext cx="3175316" cy="1512168"/>
          </a:xfrm>
          <a:prstGeom prst="rect">
            <a:avLst/>
          </a:prstGeom>
        </p:spPr>
      </p:pic>
      <p:pic>
        <p:nvPicPr>
          <p:cNvPr id="8" name="Рисунок 7" descr="IMG_5250gr.jpg"/>
          <p:cNvPicPr>
            <a:picLocks noChangeAspect="1"/>
          </p:cNvPicPr>
          <p:nvPr/>
        </p:nvPicPr>
        <p:blipFill>
          <a:blip r:embed="rId6" cstate="print">
            <a:lum bright="25000"/>
          </a:blip>
          <a:srcRect t="10759"/>
          <a:stretch>
            <a:fillRect/>
          </a:stretch>
        </p:blipFill>
        <p:spPr>
          <a:xfrm>
            <a:off x="5368281" y="4246570"/>
            <a:ext cx="3168352" cy="1872208"/>
          </a:xfrm>
          <a:prstGeom prst="rect">
            <a:avLst/>
          </a:prstGeom>
        </p:spPr>
      </p:pic>
      <p:sp>
        <p:nvSpPr>
          <p:cNvPr id="9" name="TextBox 8"/>
          <p:cNvSpPr txBox="1"/>
          <p:nvPr/>
        </p:nvSpPr>
        <p:spPr>
          <a:xfrm>
            <a:off x="7812360" y="2564904"/>
            <a:ext cx="720080" cy="307777"/>
          </a:xfrm>
          <a:prstGeom prst="rect">
            <a:avLst/>
          </a:prstGeom>
          <a:solidFill>
            <a:schemeClr val="bg1"/>
          </a:solidFill>
        </p:spPr>
        <p:txBody>
          <a:bodyPr wrap="square" rtlCol="0">
            <a:spAutoFit/>
          </a:bodyPr>
          <a:lstStyle/>
          <a:p>
            <a:r>
              <a:rPr lang="en-US" sz="1400" b="1" dirty="0">
                <a:solidFill>
                  <a:srgbClr val="0000FF"/>
                </a:solidFill>
                <a:latin typeface="+mn-lt"/>
              </a:rPr>
              <a:t>DC280</a:t>
            </a:r>
            <a:endParaRPr lang="ru-RU" sz="1400" b="1" dirty="0">
              <a:solidFill>
                <a:srgbClr val="0000FF"/>
              </a:solidFill>
              <a:latin typeface="+mn-lt"/>
            </a:endParaRPr>
          </a:p>
        </p:txBody>
      </p:sp>
      <p:sp>
        <p:nvSpPr>
          <p:cNvPr id="10" name="TextBox 9"/>
          <p:cNvSpPr txBox="1"/>
          <p:nvPr/>
        </p:nvSpPr>
        <p:spPr>
          <a:xfrm>
            <a:off x="5364088" y="4242574"/>
            <a:ext cx="864096" cy="307777"/>
          </a:xfrm>
          <a:prstGeom prst="rect">
            <a:avLst/>
          </a:prstGeom>
          <a:solidFill>
            <a:schemeClr val="bg1"/>
          </a:solidFill>
        </p:spPr>
        <p:txBody>
          <a:bodyPr wrap="square" rtlCol="0">
            <a:spAutoFit/>
          </a:bodyPr>
          <a:lstStyle/>
          <a:p>
            <a:r>
              <a:rPr lang="en-US" sz="1400" b="1" dirty="0">
                <a:solidFill>
                  <a:srgbClr val="0000FF"/>
                </a:solidFill>
                <a:latin typeface="+mn-lt"/>
              </a:rPr>
              <a:t>DGFRS-2</a:t>
            </a:r>
            <a:endParaRPr lang="ru-RU" sz="1400" b="1" dirty="0">
              <a:solidFill>
                <a:srgbClr val="0000FF"/>
              </a:solidFill>
              <a:latin typeface="+mn-lt"/>
            </a:endParaRPr>
          </a:p>
        </p:txBody>
      </p:sp>
      <p:sp>
        <p:nvSpPr>
          <p:cNvPr id="11" name="TextBox 10"/>
          <p:cNvSpPr txBox="1"/>
          <p:nvPr/>
        </p:nvSpPr>
        <p:spPr>
          <a:xfrm>
            <a:off x="179512" y="558480"/>
            <a:ext cx="8663711" cy="1815882"/>
          </a:xfrm>
          <a:prstGeom prst="rect">
            <a:avLst/>
          </a:prstGeom>
          <a:noFill/>
        </p:spPr>
        <p:txBody>
          <a:bodyPr wrap="square" rtlCol="0">
            <a:spAutoFit/>
          </a:bodyPr>
          <a:lstStyle/>
          <a:p>
            <a:pPr algn="ctr"/>
            <a:r>
              <a:rPr lang="en-US" sz="2800" b="1" dirty="0" smtClean="0">
                <a:solidFill>
                  <a:srgbClr val="C00000"/>
                </a:solidFill>
                <a:latin typeface="Times New Roman" pitchFamily="18" charset="0"/>
                <a:cs typeface="Times New Roman" pitchFamily="18" charset="0"/>
              </a:rPr>
              <a:t>Synthesis and study of the decay properties of isotopes of </a:t>
            </a:r>
            <a:r>
              <a:rPr lang="en-US" sz="2800" b="1" dirty="0" err="1" smtClean="0">
                <a:solidFill>
                  <a:srgbClr val="C00000"/>
                </a:solidFill>
                <a:latin typeface="Times New Roman" pitchFamily="18" charset="0"/>
                <a:cs typeface="Times New Roman" pitchFamily="18" charset="0"/>
              </a:rPr>
              <a:t>superheavy</a:t>
            </a:r>
            <a:r>
              <a:rPr lang="en-US" sz="2800" b="1" dirty="0" smtClean="0">
                <a:solidFill>
                  <a:srgbClr val="C00000"/>
                </a:solidFill>
                <a:latin typeface="Times New Roman" pitchFamily="18" charset="0"/>
                <a:cs typeface="Times New Roman" pitchFamily="18" charset="0"/>
              </a:rPr>
              <a:t> element</a:t>
            </a:r>
            <a:r>
              <a:rPr lang="ru-RU"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Lv</a:t>
            </a:r>
            <a:r>
              <a:rPr lang="en-US" sz="2800" b="1" dirty="0" smtClean="0">
                <a:solidFill>
                  <a:srgbClr val="C00000"/>
                </a:solidFill>
                <a:latin typeface="Times New Roman" pitchFamily="18" charset="0"/>
                <a:cs typeface="Times New Roman" pitchFamily="18" charset="0"/>
              </a:rPr>
              <a:t> in Reactions </a:t>
            </a:r>
            <a:r>
              <a:rPr lang="en-US" sz="2800" b="1" baseline="30000" dirty="0" err="1" smtClean="0">
                <a:solidFill>
                  <a:srgbClr val="C00000"/>
                </a:solidFill>
                <a:latin typeface="Times New Roman" pitchFamily="18" charset="0"/>
                <a:cs typeface="Times New Roman" pitchFamily="18" charset="0"/>
              </a:rPr>
              <a:t>238</a:t>
            </a:r>
            <a:r>
              <a:rPr lang="en-US" sz="2800" b="1" dirty="0" err="1" smtClean="0">
                <a:solidFill>
                  <a:srgbClr val="C00000"/>
                </a:solidFill>
                <a:latin typeface="Times New Roman" pitchFamily="18" charset="0"/>
                <a:cs typeface="Times New Roman" pitchFamily="18" charset="0"/>
              </a:rPr>
              <a:t>U</a:t>
            </a:r>
            <a:r>
              <a:rPr lang="en-US" sz="2800" b="1" dirty="0" smtClean="0">
                <a:solidFill>
                  <a:srgbClr val="C00000"/>
                </a:solidFill>
                <a:latin typeface="Times New Roman" pitchFamily="18" charset="0"/>
                <a:cs typeface="Times New Roman" pitchFamily="18" charset="0"/>
              </a:rPr>
              <a:t> + </a:t>
            </a:r>
            <a:r>
              <a:rPr lang="en-US" sz="2800" b="1" baseline="30000" dirty="0" err="1" smtClean="0">
                <a:solidFill>
                  <a:srgbClr val="C00000"/>
                </a:solidFill>
                <a:latin typeface="Times New Roman" pitchFamily="18" charset="0"/>
                <a:cs typeface="Times New Roman" pitchFamily="18" charset="0"/>
              </a:rPr>
              <a:t>54</a:t>
            </a:r>
            <a:r>
              <a:rPr lang="en-US" sz="2800" b="1" dirty="0" err="1" smtClean="0">
                <a:solidFill>
                  <a:srgbClr val="C00000"/>
                </a:solidFill>
                <a:latin typeface="Times New Roman" pitchFamily="18" charset="0"/>
                <a:cs typeface="Times New Roman" pitchFamily="18" charset="0"/>
              </a:rPr>
              <a:t>Cr</a:t>
            </a:r>
            <a:r>
              <a:rPr lang="en-US" sz="2800" b="1" dirty="0" smtClean="0">
                <a:solidFill>
                  <a:srgbClr val="C00000"/>
                </a:solidFill>
                <a:latin typeface="Times New Roman" pitchFamily="18" charset="0"/>
                <a:cs typeface="Times New Roman" pitchFamily="18" charset="0"/>
              </a:rPr>
              <a:t> and </a:t>
            </a:r>
            <a:r>
              <a:rPr lang="en-US" sz="2800" b="1" baseline="30000" dirty="0" err="1" smtClean="0">
                <a:solidFill>
                  <a:srgbClr val="C00000"/>
                </a:solidFill>
                <a:latin typeface="Times New Roman" pitchFamily="18" charset="0"/>
                <a:cs typeface="Times New Roman" pitchFamily="18" charset="0"/>
              </a:rPr>
              <a:t>242</a:t>
            </a:r>
            <a:r>
              <a:rPr lang="en-US" sz="2800" b="1" dirty="0" err="1" smtClean="0">
                <a:solidFill>
                  <a:srgbClr val="C00000"/>
                </a:solidFill>
                <a:latin typeface="Times New Roman" pitchFamily="18" charset="0"/>
                <a:cs typeface="Times New Roman" pitchFamily="18" charset="0"/>
              </a:rPr>
              <a:t>Pu</a:t>
            </a:r>
            <a:r>
              <a:rPr lang="en-US" sz="2800" b="1" dirty="0" smtClean="0">
                <a:solidFill>
                  <a:srgbClr val="C00000"/>
                </a:solidFill>
                <a:latin typeface="Times New Roman" pitchFamily="18" charset="0"/>
                <a:cs typeface="Times New Roman" pitchFamily="18" charset="0"/>
              </a:rPr>
              <a:t> + </a:t>
            </a:r>
            <a:r>
              <a:rPr lang="en-US" sz="2800" b="1" baseline="30000" dirty="0" err="1" smtClean="0">
                <a:solidFill>
                  <a:srgbClr val="C00000"/>
                </a:solidFill>
                <a:latin typeface="Times New Roman" pitchFamily="18" charset="0"/>
                <a:cs typeface="Times New Roman" pitchFamily="18" charset="0"/>
              </a:rPr>
              <a:t>50</a:t>
            </a:r>
            <a:r>
              <a:rPr lang="en-US" sz="2800" b="1" dirty="0" err="1" smtClean="0">
                <a:solidFill>
                  <a:srgbClr val="C00000"/>
                </a:solidFill>
                <a:latin typeface="Times New Roman" pitchFamily="18" charset="0"/>
                <a:cs typeface="Times New Roman" pitchFamily="18" charset="0"/>
              </a:rPr>
              <a:t>Ti</a:t>
            </a:r>
            <a:endParaRPr lang="en-US" sz="2800" b="1" dirty="0" smtClean="0">
              <a:solidFill>
                <a:srgbClr val="C00000"/>
              </a:solidFill>
              <a:latin typeface="Times New Roman" pitchFamily="18" charset="0"/>
              <a:cs typeface="Times New Roman" pitchFamily="18" charset="0"/>
            </a:endParaRPr>
          </a:p>
          <a:p>
            <a:pPr algn="ctr"/>
            <a:r>
              <a:rPr lang="en-US" sz="2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Dastan Ibadullayev</a:t>
            </a:r>
          </a:p>
        </p:txBody>
      </p:sp>
      <p:sp>
        <p:nvSpPr>
          <p:cNvPr id="13" name="Прямоугольник 12"/>
          <p:cNvSpPr/>
          <p:nvPr/>
        </p:nvSpPr>
        <p:spPr>
          <a:xfrm>
            <a:off x="107504" y="6381328"/>
            <a:ext cx="9291173" cy="307777"/>
          </a:xfrm>
          <a:prstGeom prst="rect">
            <a:avLst/>
          </a:prstGeom>
        </p:spPr>
        <p:txBody>
          <a:bodyPr wrap="square">
            <a:spAutoFit/>
          </a:bodyPr>
          <a:lstStyle/>
          <a:p>
            <a:r>
              <a:rPr lang="en-US" sz="1400" b="1" dirty="0" smtClean="0">
                <a:solidFill>
                  <a:srgbClr val="FF0000"/>
                </a:solidFill>
                <a:latin typeface="Palatino"/>
              </a:rPr>
              <a:t>28th </a:t>
            </a:r>
            <a:r>
              <a:rPr lang="en-US" sz="1400" b="1" dirty="0">
                <a:solidFill>
                  <a:srgbClr val="FF0000"/>
                </a:solidFill>
                <a:latin typeface="Palatino"/>
              </a:rPr>
              <a:t>International Scientific Conference of Young Scientists and Specialists (</a:t>
            </a:r>
            <a:r>
              <a:rPr lang="en-US" sz="1400" b="1" dirty="0" err="1" smtClean="0">
                <a:solidFill>
                  <a:srgbClr val="FF0000"/>
                </a:solidFill>
                <a:latin typeface="Palatino"/>
              </a:rPr>
              <a:t>AYSS</a:t>
            </a:r>
            <a:r>
              <a:rPr lang="en-US" sz="1400" b="1" dirty="0" smtClean="0">
                <a:solidFill>
                  <a:srgbClr val="FF0000"/>
                </a:solidFill>
                <a:latin typeface="Palatino"/>
              </a:rPr>
              <a:t>-2024), </a:t>
            </a:r>
            <a:r>
              <a:rPr lang="en-US" sz="1400" b="1" dirty="0" err="1" smtClean="0">
                <a:solidFill>
                  <a:srgbClr val="FF0000"/>
                </a:solidFill>
                <a:latin typeface="Palatino"/>
              </a:rPr>
              <a:t>Dubna</a:t>
            </a:r>
            <a:r>
              <a:rPr lang="en-US" sz="1400" b="1" dirty="0" smtClean="0">
                <a:solidFill>
                  <a:srgbClr val="FF0000"/>
                </a:solidFill>
                <a:latin typeface="Palatino"/>
              </a:rPr>
              <a:t>, Russia</a:t>
            </a:r>
            <a:endParaRPr lang="ru-RU" sz="14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Synthesis of new elements 119 and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Next steps</a:t>
            </a:r>
          </a:p>
        </p:txBody>
      </p:sp>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16" name="TextBox 15"/>
          <p:cNvSpPr txBox="1"/>
          <p:nvPr/>
        </p:nvSpPr>
        <p:spPr>
          <a:xfrm>
            <a:off x="4139659" y="2924944"/>
            <a:ext cx="2247795" cy="707886"/>
          </a:xfrm>
          <a:prstGeom prst="rect">
            <a:avLst/>
          </a:prstGeom>
          <a:noFill/>
        </p:spPr>
        <p:txBody>
          <a:bodyPr wrap="none" rtlCol="0">
            <a:spAutoFit/>
          </a:bodyPr>
          <a:lstStyle/>
          <a:p>
            <a:r>
              <a:rPr lang="ru-RU" sz="2000" b="1" dirty="0">
                <a:solidFill>
                  <a:srgbClr val="FF0000"/>
                </a:solidFill>
                <a:latin typeface="+mn-lt"/>
              </a:rPr>
              <a:t>119:</a:t>
            </a:r>
          </a:p>
          <a:p>
            <a:r>
              <a:rPr lang="en-US" sz="2000" b="1" dirty="0">
                <a:solidFill>
                  <a:srgbClr val="FF0000"/>
                </a:solidFill>
                <a:latin typeface="+mn-lt"/>
              </a:rPr>
              <a:t>Cross section</a:t>
            </a:r>
            <a:r>
              <a:rPr lang="ru-RU" sz="2000" b="1" dirty="0">
                <a:solidFill>
                  <a:srgbClr val="FF0000"/>
                </a:solidFill>
                <a:latin typeface="+mn-lt"/>
              </a:rPr>
              <a:t> </a:t>
            </a:r>
            <a:r>
              <a:rPr lang="en-US" sz="2000" b="1" dirty="0">
                <a:solidFill>
                  <a:srgbClr val="FF0000"/>
                </a:solidFill>
                <a:latin typeface="+mn-lt"/>
              </a:rPr>
              <a:t>~1 fb</a:t>
            </a:r>
            <a:endParaRPr lang="ru-RU" sz="2000" b="1" dirty="0">
              <a:solidFill>
                <a:srgbClr val="FF0000"/>
              </a:solidFill>
              <a:latin typeface="+mn-lt"/>
            </a:endParaRPr>
          </a:p>
        </p:txBody>
      </p:sp>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Synthesis of new elements 119 and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Next steps</a:t>
            </a:r>
          </a:p>
        </p:txBody>
      </p:sp>
      <p:sp>
        <p:nvSpPr>
          <p:cNvPr id="26" name="Rectangle 2"/>
          <p:cNvSpPr txBox="1">
            <a:spLocks noChangeArrowheads="1"/>
          </p:cNvSpPr>
          <p:nvPr/>
        </p:nvSpPr>
        <p:spPr bwMode="auto">
          <a:xfrm>
            <a:off x="4211960" y="980728"/>
            <a:ext cx="4896544"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a:solidFill>
                  <a:srgbClr val="0000FF"/>
                </a:solidFill>
                <a:effectLst>
                  <a:outerShdw blurRad="38100" dist="38100" dir="2700000" algn="tl">
                    <a:srgbClr val="000000">
                      <a:alpha val="43137"/>
                    </a:srgbClr>
                  </a:outerShdw>
                </a:effectLst>
                <a:latin typeface="Symbol" pitchFamily="18" charset="2"/>
              </a:rPr>
              <a:t>s</a:t>
            </a:r>
            <a:r>
              <a:rPr lang="en-US" dirty="0">
                <a:solidFill>
                  <a:srgbClr val="0000FF"/>
                </a:solidFill>
                <a:effectLst>
                  <a:outerShdw blurRad="38100" dist="38100" dir="2700000" algn="tl">
                    <a:srgbClr val="000000">
                      <a:alpha val="43137"/>
                    </a:srgbClr>
                  </a:outerShdw>
                </a:effectLst>
                <a:latin typeface="Arial Narrow" pitchFamily="34" charset="0"/>
              </a:rPr>
              <a:t>=</a:t>
            </a:r>
            <a:r>
              <a:rPr lang="en-US" b="1" dirty="0">
                <a:solidFill>
                  <a:srgbClr val="FF0000"/>
                </a:solidFill>
                <a:effectLst>
                  <a:outerShdw blurRad="38100" dist="38100" dir="2700000" algn="tl">
                    <a:srgbClr val="000000">
                      <a:alpha val="43137"/>
                    </a:srgbClr>
                  </a:outerShdw>
                </a:effectLst>
                <a:latin typeface="Arial Narrow" pitchFamily="34" charset="0"/>
              </a:rPr>
              <a:t>1</a:t>
            </a:r>
            <a:r>
              <a:rPr lang="en-US" dirty="0">
                <a:solidFill>
                  <a:srgbClr val="0000FF"/>
                </a:solidFill>
                <a:effectLst>
                  <a:outerShdw blurRad="38100" dist="38100" dir="2700000" algn="tl">
                    <a:srgbClr val="000000">
                      <a:alpha val="43137"/>
                    </a:srgbClr>
                  </a:outerShdw>
                </a:effectLst>
                <a:latin typeface="Arial Narrow" pitchFamily="34" charset="0"/>
              </a:rPr>
              <a:t> fb, h</a:t>
            </a:r>
            <a:r>
              <a:rPr lang="en-US" baseline="-25000" dirty="0">
                <a:solidFill>
                  <a:srgbClr val="0000FF"/>
                </a:solidFill>
                <a:effectLst>
                  <a:outerShdw blurRad="38100" dist="38100" dir="2700000" algn="tl">
                    <a:srgbClr val="000000">
                      <a:alpha val="43137"/>
                    </a:srgbClr>
                  </a:outerShdw>
                </a:effectLst>
                <a:latin typeface="Arial Narrow" pitchFamily="34" charset="0"/>
              </a:rPr>
              <a:t>t</a:t>
            </a:r>
            <a:r>
              <a:rPr lang="en-US" dirty="0">
                <a:solidFill>
                  <a:srgbClr val="0000FF"/>
                </a:solidFill>
                <a:effectLst>
                  <a:outerShdw blurRad="38100" dist="38100" dir="2700000" algn="tl">
                    <a:srgbClr val="000000">
                      <a:alpha val="43137"/>
                    </a:srgbClr>
                  </a:outerShdw>
                </a:effectLst>
                <a:latin typeface="Arial Narrow" pitchFamily="34" charset="0"/>
              </a:rPr>
              <a:t>=</a:t>
            </a:r>
            <a:r>
              <a:rPr lang="en-US" b="1" dirty="0">
                <a:solidFill>
                  <a:srgbClr val="FF0000"/>
                </a:solidFill>
                <a:effectLst>
                  <a:outerShdw blurRad="38100" dist="38100" dir="2700000" algn="tl">
                    <a:srgbClr val="000000">
                      <a:alpha val="43137"/>
                    </a:srgbClr>
                  </a:outerShdw>
                </a:effectLst>
                <a:latin typeface="Arial Narrow" pitchFamily="34" charset="0"/>
              </a:rPr>
              <a:t>0.7</a:t>
            </a:r>
            <a:r>
              <a:rPr lang="en-US" dirty="0">
                <a:solidFill>
                  <a:srgbClr val="0000FF"/>
                </a:solidFill>
                <a:effectLst>
                  <a:outerShdw blurRad="38100" dist="38100" dir="2700000" algn="tl">
                    <a:srgbClr val="000000">
                      <a:alpha val="43137"/>
                    </a:srgbClr>
                  </a:outerShdw>
                </a:effectLst>
                <a:latin typeface="Arial Narrow" pitchFamily="34" charset="0"/>
              </a:rPr>
              <a:t> mg/cm</a:t>
            </a:r>
            <a:r>
              <a:rPr lang="en-US" sz="2000" baseline="30000" dirty="0">
                <a:solidFill>
                  <a:srgbClr val="0000FF"/>
                </a:solidFill>
                <a:effectLst>
                  <a:outerShdw blurRad="38100" dist="38100" dir="2700000" algn="tl">
                    <a:srgbClr val="000000">
                      <a:alpha val="43137"/>
                    </a:srgbClr>
                  </a:outerShdw>
                </a:effectLst>
                <a:latin typeface="Arial Narrow" pitchFamily="34" charset="0"/>
              </a:rPr>
              <a:t>2</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err="1">
                <a:solidFill>
                  <a:srgbClr val="0000FF"/>
                </a:solidFill>
                <a:effectLst>
                  <a:outerShdw blurRad="38100" dist="38100" dir="2700000" algn="tl">
                    <a:srgbClr val="000000">
                      <a:alpha val="43137"/>
                    </a:srgbClr>
                  </a:outerShdw>
                </a:effectLst>
                <a:latin typeface="Arial Narrow" pitchFamily="34" charset="0"/>
              </a:rPr>
              <a:t>I</a:t>
            </a:r>
            <a:r>
              <a:rPr lang="en-US" sz="2000" baseline="-25000" dirty="0" err="1">
                <a:solidFill>
                  <a:srgbClr val="0000FF"/>
                </a:solidFill>
                <a:effectLst>
                  <a:outerShdw blurRad="38100" dist="38100" dir="2700000" algn="tl">
                    <a:srgbClr val="000000">
                      <a:alpha val="43137"/>
                    </a:srgbClr>
                  </a:outerShdw>
                </a:effectLst>
                <a:latin typeface="Arial Narrow" pitchFamily="34" charset="0"/>
              </a:rPr>
              <a:t>beam</a:t>
            </a:r>
            <a:r>
              <a:rPr lang="en-US" dirty="0">
                <a:solidFill>
                  <a:srgbClr val="0000FF"/>
                </a:solidFill>
                <a:effectLst>
                  <a:outerShdw blurRad="38100" dist="38100" dir="2700000" algn="tl">
                    <a:srgbClr val="000000">
                      <a:alpha val="43137"/>
                    </a:srgbClr>
                  </a:outerShdw>
                </a:effectLst>
                <a:latin typeface="Arial Narrow" pitchFamily="34" charset="0"/>
              </a:rPr>
              <a:t>=</a:t>
            </a:r>
            <a:r>
              <a:rPr lang="en-US" b="1" u="sng" dirty="0">
                <a:solidFill>
                  <a:srgbClr val="FF0000"/>
                </a:solidFill>
                <a:effectLst>
                  <a:outerShdw blurRad="38100" dist="38100" dir="2700000" algn="tl">
                    <a:srgbClr val="000000">
                      <a:alpha val="43137"/>
                    </a:srgbClr>
                  </a:outerShdw>
                </a:effectLst>
                <a:latin typeface="Arial Narrow" pitchFamily="34" charset="0"/>
              </a:rPr>
              <a:t>4</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err="1">
                <a:solidFill>
                  <a:srgbClr val="0000FF"/>
                </a:solidFill>
                <a:effectLst>
                  <a:outerShdw blurRad="38100" dist="38100" dir="2700000" algn="tl">
                    <a:srgbClr val="000000">
                      <a:alpha val="43137"/>
                    </a:srgbClr>
                  </a:outerShdw>
                </a:effectLst>
                <a:latin typeface="Arial Narrow" pitchFamily="34" charset="0"/>
              </a:rPr>
              <a:t>p</a:t>
            </a:r>
            <a:r>
              <a:rPr lang="en-US" dirty="0" err="1">
                <a:solidFill>
                  <a:srgbClr val="0000FF"/>
                </a:solidFill>
                <a:effectLst>
                  <a:outerShdw blurRad="38100" dist="38100" dir="2700000" algn="tl">
                    <a:srgbClr val="000000">
                      <a:alpha val="43137"/>
                    </a:srgbClr>
                  </a:outerShdw>
                </a:effectLst>
                <a:latin typeface="Symbol" pitchFamily="18" charset="2"/>
              </a:rPr>
              <a:t>m</a:t>
            </a:r>
            <a:r>
              <a:rPr lang="en-US" dirty="0" err="1">
                <a:solidFill>
                  <a:srgbClr val="0000FF"/>
                </a:solidFill>
                <a:effectLst>
                  <a:outerShdw blurRad="38100" dist="38100" dir="2700000" algn="tl">
                    <a:srgbClr val="000000">
                      <a:alpha val="43137"/>
                    </a:srgbClr>
                  </a:outerShdw>
                </a:effectLst>
                <a:latin typeface="Arial Narrow" pitchFamily="34" charset="0"/>
              </a:rPr>
              <a:t>A</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a:solidFill>
                  <a:srgbClr val="0000FF"/>
                </a:solidFill>
                <a:effectLst>
                  <a:outerShdw blurRad="38100" dist="38100" dir="2700000" algn="tl">
                    <a:srgbClr val="000000">
                      <a:alpha val="43137"/>
                    </a:srgbClr>
                  </a:outerShdw>
                </a:effectLst>
                <a:latin typeface="Arial Narrow" pitchFamily="34" charset="0"/>
                <a:sym typeface="Symbol"/>
              </a:rPr>
              <a:t> </a:t>
            </a:r>
            <a:r>
              <a:rPr lang="en-US" b="1" dirty="0">
                <a:solidFill>
                  <a:srgbClr val="FF0000"/>
                </a:solidFill>
                <a:effectLst>
                  <a:outerShdw blurRad="38100" dist="38100" dir="2700000" algn="tl">
                    <a:srgbClr val="000000">
                      <a:alpha val="43137"/>
                    </a:srgbClr>
                  </a:outerShdw>
                </a:effectLst>
                <a:latin typeface="Arial Narrow" pitchFamily="34" charset="0"/>
                <a:sym typeface="Symbol"/>
              </a:rPr>
              <a:t>1 / 3 year</a:t>
            </a:r>
            <a:endParaRPr kumimoji="0" lang="ru-RU"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ea typeface="+mj-ea"/>
              <a:cs typeface="Calibri" pitchFamily="34" charset="0"/>
            </a:endParaRPr>
          </a:p>
        </p:txBody>
      </p:sp>
      <p:sp>
        <p:nvSpPr>
          <p:cNvPr id="7" name="Прямоугольник 6"/>
          <p:cNvSpPr/>
          <p:nvPr/>
        </p:nvSpPr>
        <p:spPr>
          <a:xfrm>
            <a:off x="6009501" y="2492896"/>
            <a:ext cx="2398413" cy="400110"/>
          </a:xfrm>
          <a:prstGeom prst="rect">
            <a:avLst/>
          </a:prstGeom>
        </p:spPr>
        <p:txBody>
          <a:bodyPr wrap="none">
            <a:spAutoFit/>
          </a:bodyPr>
          <a:lstStyle/>
          <a:p>
            <a:pPr>
              <a:defRPr/>
            </a:pPr>
            <a:r>
              <a:rPr lang="en-US" sz="2000" b="1" i="1" kern="0" dirty="0" err="1">
                <a:solidFill>
                  <a:srgbClr val="0000FF"/>
                </a:solidFill>
                <a:effectLst>
                  <a:outerShdw blurRad="38100" dist="38100" dir="2700000" algn="tl">
                    <a:srgbClr val="000000">
                      <a:alpha val="43137"/>
                    </a:srgbClr>
                  </a:outerShdw>
                </a:effectLst>
                <a:cs typeface="Calibri" pitchFamily="34" charset="0"/>
              </a:rPr>
              <a:t>Z</a:t>
            </a:r>
            <a:r>
              <a:rPr lang="en-US" sz="2400" b="1" kern="0" baseline="-25000" dirty="0" err="1">
                <a:solidFill>
                  <a:srgbClr val="0000FF"/>
                </a:solidFill>
                <a:effectLst>
                  <a:outerShdw blurRad="38100" dist="38100" dir="2700000" algn="tl">
                    <a:srgbClr val="000000">
                      <a:alpha val="43137"/>
                    </a:srgbClr>
                  </a:outerShdw>
                </a:effectLst>
                <a:cs typeface="Calibri" pitchFamily="34" charset="0"/>
              </a:rPr>
              <a:t>mag</a:t>
            </a:r>
            <a:r>
              <a:rPr lang="en-US" sz="2000" b="1" kern="0" baseline="-25000" dirty="0">
                <a:solidFill>
                  <a:srgbClr val="0000FF"/>
                </a:solidFill>
                <a:effectLst>
                  <a:outerShdw blurRad="38100" dist="38100" dir="2700000" algn="tl">
                    <a:srgbClr val="000000">
                      <a:alpha val="43137"/>
                    </a:srgbClr>
                  </a:outerShdw>
                </a:effectLst>
                <a:cs typeface="Calibri" pitchFamily="34" charset="0"/>
              </a:rPr>
              <a:t> </a:t>
            </a:r>
            <a:r>
              <a:rPr lang="en-US" sz="2000" b="1" kern="0" dirty="0">
                <a:solidFill>
                  <a:srgbClr val="0000FF"/>
                </a:solidFill>
                <a:effectLst>
                  <a:outerShdw blurRad="38100" dist="38100" dir="2700000" algn="tl">
                    <a:srgbClr val="000000">
                      <a:alpha val="43137"/>
                    </a:srgbClr>
                  </a:outerShdw>
                </a:effectLst>
                <a:cs typeface="Calibri" pitchFamily="34" charset="0"/>
              </a:rPr>
              <a:t> = 120 – 126?</a:t>
            </a:r>
            <a:endParaRPr lang="ru-RU" sz="2000" b="1" kern="0" dirty="0">
              <a:solidFill>
                <a:srgbClr val="0000FF"/>
              </a:solidFill>
              <a:effectLst>
                <a:outerShdw blurRad="38100" dist="38100" dir="2700000" algn="tl">
                  <a:srgbClr val="000000">
                    <a:alpha val="43137"/>
                  </a:srgbClr>
                </a:outerShdw>
              </a:effectLst>
              <a:cs typeface="Calibri" pitchFamily="34" charset="0"/>
            </a:endParaRPr>
          </a:p>
        </p:txBody>
      </p:sp>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11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16" name="TextBox 15"/>
          <p:cNvSpPr txBox="1"/>
          <p:nvPr/>
        </p:nvSpPr>
        <p:spPr>
          <a:xfrm>
            <a:off x="4139659" y="2924944"/>
            <a:ext cx="2190087" cy="707886"/>
          </a:xfrm>
          <a:prstGeom prst="rect">
            <a:avLst/>
          </a:prstGeom>
          <a:noFill/>
        </p:spPr>
        <p:txBody>
          <a:bodyPr wrap="none" rtlCol="0">
            <a:spAutoFit/>
          </a:bodyPr>
          <a:lstStyle/>
          <a:p>
            <a:r>
              <a:rPr lang="ru-RU" sz="2000" b="1" dirty="0">
                <a:solidFill>
                  <a:srgbClr val="FF0000"/>
                </a:solidFill>
                <a:latin typeface="+mn-lt"/>
              </a:rPr>
              <a:t>119:</a:t>
            </a:r>
          </a:p>
          <a:p>
            <a:r>
              <a:rPr lang="en-US" sz="2000" b="1" dirty="0">
                <a:solidFill>
                  <a:srgbClr val="FF0000"/>
                </a:solidFill>
                <a:latin typeface="+mn-lt"/>
              </a:rPr>
              <a:t>Cross section</a:t>
            </a:r>
            <a:r>
              <a:rPr lang="ru-RU" sz="2000" b="1" dirty="0">
                <a:solidFill>
                  <a:srgbClr val="FF0000"/>
                </a:solidFill>
                <a:latin typeface="+mn-lt"/>
              </a:rPr>
              <a:t> </a:t>
            </a:r>
            <a:r>
              <a:rPr lang="en-US" sz="2000" b="1" dirty="0">
                <a:solidFill>
                  <a:srgbClr val="FF0000"/>
                </a:solidFill>
                <a:latin typeface="+mn-lt"/>
              </a:rPr>
              <a:t>~1 fb</a:t>
            </a:r>
            <a:endParaRPr lang="ru-RU" sz="2000" b="1" dirty="0">
              <a:solidFill>
                <a:srgbClr val="FF0000"/>
              </a:solidFill>
              <a:latin typeface="+mn-lt"/>
            </a:endParaRPr>
          </a:p>
        </p:txBody>
      </p:sp>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Synthesis of new elements 119 and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Next steps</a:t>
            </a:r>
          </a:p>
        </p:txBody>
      </p:sp>
      <p:sp>
        <p:nvSpPr>
          <p:cNvPr id="26" name="Rectangle 2"/>
          <p:cNvSpPr txBox="1">
            <a:spLocks noChangeArrowheads="1"/>
          </p:cNvSpPr>
          <p:nvPr/>
        </p:nvSpPr>
        <p:spPr bwMode="auto">
          <a:xfrm>
            <a:off x="4211960" y="980728"/>
            <a:ext cx="4896544"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a:solidFill>
                  <a:srgbClr val="0000FF"/>
                </a:solidFill>
                <a:effectLst>
                  <a:outerShdw blurRad="38100" dist="38100" dir="2700000" algn="tl">
                    <a:srgbClr val="000000">
                      <a:alpha val="43137"/>
                    </a:srgbClr>
                  </a:outerShdw>
                </a:effectLst>
                <a:latin typeface="Symbol" pitchFamily="18" charset="2"/>
              </a:rPr>
              <a:t>s</a:t>
            </a:r>
            <a:r>
              <a:rPr lang="en-US" dirty="0">
                <a:solidFill>
                  <a:srgbClr val="0000FF"/>
                </a:solidFill>
                <a:effectLst>
                  <a:outerShdw blurRad="38100" dist="38100" dir="2700000" algn="tl">
                    <a:srgbClr val="000000">
                      <a:alpha val="43137"/>
                    </a:srgbClr>
                  </a:outerShdw>
                </a:effectLst>
                <a:latin typeface="Arial Narrow" pitchFamily="34" charset="0"/>
              </a:rPr>
              <a:t>=</a:t>
            </a:r>
            <a:r>
              <a:rPr lang="en-US" b="1" dirty="0">
                <a:solidFill>
                  <a:srgbClr val="FF0000"/>
                </a:solidFill>
                <a:effectLst>
                  <a:outerShdw blurRad="38100" dist="38100" dir="2700000" algn="tl">
                    <a:srgbClr val="000000">
                      <a:alpha val="43137"/>
                    </a:srgbClr>
                  </a:outerShdw>
                </a:effectLst>
                <a:latin typeface="Arial Narrow" pitchFamily="34" charset="0"/>
              </a:rPr>
              <a:t>1</a:t>
            </a:r>
            <a:r>
              <a:rPr lang="en-US" dirty="0">
                <a:solidFill>
                  <a:srgbClr val="0000FF"/>
                </a:solidFill>
                <a:effectLst>
                  <a:outerShdw blurRad="38100" dist="38100" dir="2700000" algn="tl">
                    <a:srgbClr val="000000">
                      <a:alpha val="43137"/>
                    </a:srgbClr>
                  </a:outerShdw>
                </a:effectLst>
                <a:latin typeface="Arial Narrow" pitchFamily="34" charset="0"/>
              </a:rPr>
              <a:t> fb, h</a:t>
            </a:r>
            <a:r>
              <a:rPr lang="en-US" baseline="-25000" dirty="0">
                <a:solidFill>
                  <a:srgbClr val="0000FF"/>
                </a:solidFill>
                <a:effectLst>
                  <a:outerShdw blurRad="38100" dist="38100" dir="2700000" algn="tl">
                    <a:srgbClr val="000000">
                      <a:alpha val="43137"/>
                    </a:srgbClr>
                  </a:outerShdw>
                </a:effectLst>
                <a:latin typeface="Arial Narrow" pitchFamily="34" charset="0"/>
              </a:rPr>
              <a:t>t</a:t>
            </a:r>
            <a:r>
              <a:rPr lang="en-US" dirty="0">
                <a:solidFill>
                  <a:srgbClr val="0000FF"/>
                </a:solidFill>
                <a:effectLst>
                  <a:outerShdw blurRad="38100" dist="38100" dir="2700000" algn="tl">
                    <a:srgbClr val="000000">
                      <a:alpha val="43137"/>
                    </a:srgbClr>
                  </a:outerShdw>
                </a:effectLst>
                <a:latin typeface="Arial Narrow" pitchFamily="34" charset="0"/>
              </a:rPr>
              <a:t>=</a:t>
            </a:r>
            <a:r>
              <a:rPr lang="en-US" b="1" dirty="0">
                <a:solidFill>
                  <a:srgbClr val="FF0000"/>
                </a:solidFill>
                <a:effectLst>
                  <a:outerShdw blurRad="38100" dist="38100" dir="2700000" algn="tl">
                    <a:srgbClr val="000000">
                      <a:alpha val="43137"/>
                    </a:srgbClr>
                  </a:outerShdw>
                </a:effectLst>
                <a:latin typeface="Arial Narrow" pitchFamily="34" charset="0"/>
              </a:rPr>
              <a:t>0.7</a:t>
            </a:r>
            <a:r>
              <a:rPr lang="en-US" dirty="0">
                <a:solidFill>
                  <a:srgbClr val="0000FF"/>
                </a:solidFill>
                <a:effectLst>
                  <a:outerShdw blurRad="38100" dist="38100" dir="2700000" algn="tl">
                    <a:srgbClr val="000000">
                      <a:alpha val="43137"/>
                    </a:srgbClr>
                  </a:outerShdw>
                </a:effectLst>
                <a:latin typeface="Arial Narrow" pitchFamily="34" charset="0"/>
              </a:rPr>
              <a:t> mg/cm</a:t>
            </a:r>
            <a:r>
              <a:rPr lang="en-US" sz="2000" baseline="30000" dirty="0">
                <a:solidFill>
                  <a:srgbClr val="0000FF"/>
                </a:solidFill>
                <a:effectLst>
                  <a:outerShdw blurRad="38100" dist="38100" dir="2700000" algn="tl">
                    <a:srgbClr val="000000">
                      <a:alpha val="43137"/>
                    </a:srgbClr>
                  </a:outerShdw>
                </a:effectLst>
                <a:latin typeface="Arial Narrow" pitchFamily="34" charset="0"/>
              </a:rPr>
              <a:t>2</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err="1">
                <a:solidFill>
                  <a:srgbClr val="0000FF"/>
                </a:solidFill>
                <a:effectLst>
                  <a:outerShdw blurRad="38100" dist="38100" dir="2700000" algn="tl">
                    <a:srgbClr val="000000">
                      <a:alpha val="43137"/>
                    </a:srgbClr>
                  </a:outerShdw>
                </a:effectLst>
                <a:latin typeface="Arial Narrow" pitchFamily="34" charset="0"/>
              </a:rPr>
              <a:t>I</a:t>
            </a:r>
            <a:r>
              <a:rPr lang="en-US" sz="2000" baseline="-25000" dirty="0" err="1">
                <a:solidFill>
                  <a:srgbClr val="0000FF"/>
                </a:solidFill>
                <a:effectLst>
                  <a:outerShdw blurRad="38100" dist="38100" dir="2700000" algn="tl">
                    <a:srgbClr val="000000">
                      <a:alpha val="43137"/>
                    </a:srgbClr>
                  </a:outerShdw>
                </a:effectLst>
                <a:latin typeface="Arial Narrow" pitchFamily="34" charset="0"/>
              </a:rPr>
              <a:t>beam</a:t>
            </a:r>
            <a:r>
              <a:rPr lang="en-US" dirty="0">
                <a:solidFill>
                  <a:srgbClr val="0000FF"/>
                </a:solidFill>
                <a:effectLst>
                  <a:outerShdw blurRad="38100" dist="38100" dir="2700000" algn="tl">
                    <a:srgbClr val="000000">
                      <a:alpha val="43137"/>
                    </a:srgbClr>
                  </a:outerShdw>
                </a:effectLst>
                <a:latin typeface="Arial Narrow" pitchFamily="34" charset="0"/>
              </a:rPr>
              <a:t>=</a:t>
            </a:r>
            <a:r>
              <a:rPr lang="en-US" b="1" u="sng" dirty="0">
                <a:solidFill>
                  <a:srgbClr val="FF0000"/>
                </a:solidFill>
                <a:effectLst>
                  <a:outerShdw blurRad="38100" dist="38100" dir="2700000" algn="tl">
                    <a:srgbClr val="000000">
                      <a:alpha val="43137"/>
                    </a:srgbClr>
                  </a:outerShdw>
                </a:effectLst>
                <a:latin typeface="Arial Narrow" pitchFamily="34" charset="0"/>
              </a:rPr>
              <a:t>4</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err="1">
                <a:solidFill>
                  <a:srgbClr val="0000FF"/>
                </a:solidFill>
                <a:effectLst>
                  <a:outerShdw blurRad="38100" dist="38100" dir="2700000" algn="tl">
                    <a:srgbClr val="000000">
                      <a:alpha val="43137"/>
                    </a:srgbClr>
                  </a:outerShdw>
                </a:effectLst>
                <a:latin typeface="Arial Narrow" pitchFamily="34" charset="0"/>
              </a:rPr>
              <a:t>p</a:t>
            </a:r>
            <a:r>
              <a:rPr lang="en-US" dirty="0" err="1">
                <a:solidFill>
                  <a:srgbClr val="0000FF"/>
                </a:solidFill>
                <a:effectLst>
                  <a:outerShdw blurRad="38100" dist="38100" dir="2700000" algn="tl">
                    <a:srgbClr val="000000">
                      <a:alpha val="43137"/>
                    </a:srgbClr>
                  </a:outerShdw>
                </a:effectLst>
                <a:latin typeface="Symbol" pitchFamily="18" charset="2"/>
              </a:rPr>
              <a:t>m</a:t>
            </a:r>
            <a:r>
              <a:rPr lang="en-US" dirty="0" err="1">
                <a:solidFill>
                  <a:srgbClr val="0000FF"/>
                </a:solidFill>
                <a:effectLst>
                  <a:outerShdw blurRad="38100" dist="38100" dir="2700000" algn="tl">
                    <a:srgbClr val="000000">
                      <a:alpha val="43137"/>
                    </a:srgbClr>
                  </a:outerShdw>
                </a:effectLst>
                <a:latin typeface="Arial Narrow" pitchFamily="34" charset="0"/>
              </a:rPr>
              <a:t>A</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a:solidFill>
                  <a:srgbClr val="0000FF"/>
                </a:solidFill>
                <a:effectLst>
                  <a:outerShdw blurRad="38100" dist="38100" dir="2700000" algn="tl">
                    <a:srgbClr val="000000">
                      <a:alpha val="43137"/>
                    </a:srgbClr>
                  </a:outerShdw>
                </a:effectLst>
                <a:latin typeface="Arial Narrow" pitchFamily="34" charset="0"/>
                <a:sym typeface="Symbol"/>
              </a:rPr>
              <a:t> </a:t>
            </a:r>
            <a:r>
              <a:rPr lang="en-US" b="1" dirty="0">
                <a:solidFill>
                  <a:srgbClr val="FF0000"/>
                </a:solidFill>
                <a:effectLst>
                  <a:outerShdw blurRad="38100" dist="38100" dir="2700000" algn="tl">
                    <a:srgbClr val="000000">
                      <a:alpha val="43137"/>
                    </a:srgbClr>
                  </a:outerShdw>
                </a:effectLst>
                <a:latin typeface="Arial Narrow" pitchFamily="34" charset="0"/>
                <a:sym typeface="Symbol"/>
              </a:rPr>
              <a:t>1 / 3 year</a:t>
            </a:r>
            <a:endParaRPr kumimoji="0" lang="ru-RU"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ea typeface="+mj-ea"/>
              <a:cs typeface="Calibri" pitchFamily="34" charset="0"/>
            </a:endParaRPr>
          </a:p>
        </p:txBody>
      </p:sp>
      <p:sp>
        <p:nvSpPr>
          <p:cNvPr id="12" name="Rectangle 2"/>
          <p:cNvSpPr txBox="1">
            <a:spLocks noChangeArrowheads="1"/>
          </p:cNvSpPr>
          <p:nvPr/>
        </p:nvSpPr>
        <p:spPr bwMode="auto">
          <a:xfrm>
            <a:off x="7066090" y="2820550"/>
            <a:ext cx="1512168" cy="916673"/>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mn-lt"/>
                <a:ea typeface="+mj-ea"/>
                <a:cs typeface="Calibri" pitchFamily="34" charset="0"/>
              </a:rPr>
              <a:t>Estimation accuracy</a:t>
            </a:r>
            <a:r>
              <a:rPr kumimoji="0" lang="ru-RU" sz="2000" b="1" i="0" u="none" strike="noStrike" kern="0" cap="none" spc="0" normalizeH="0" baseline="0" noProof="0" dirty="0">
                <a:ln>
                  <a:noFill/>
                </a:ln>
                <a:effectLst>
                  <a:outerShdw blurRad="38100" dist="38100" dir="2700000" algn="tl">
                    <a:srgbClr val="000000">
                      <a:alpha val="43137"/>
                    </a:srgbClr>
                  </a:outerShdw>
                </a:effectLst>
                <a:uLnTx/>
                <a:uFillTx/>
                <a:latin typeface="+mn-lt"/>
                <a:ea typeface="+mj-ea"/>
                <a:cs typeface="Calibri" pitchFamily="34" charset="0"/>
              </a:rPr>
              <a:t>:</a:t>
            </a:r>
          </a:p>
          <a:p>
            <a:pPr>
              <a:defRPr/>
            </a:pPr>
            <a:r>
              <a:rPr lang="en-US" sz="2000" b="1" kern="0" dirty="0">
                <a:solidFill>
                  <a:srgbClr val="C00000"/>
                </a:solidFill>
                <a:effectLst>
                  <a:outerShdw blurRad="38100" dist="38100" dir="2700000" algn="tl">
                    <a:srgbClr val="000000">
                      <a:alpha val="43137"/>
                    </a:srgbClr>
                  </a:outerShdw>
                </a:effectLst>
                <a:latin typeface="+mn-lt"/>
                <a:ea typeface="+mj-ea"/>
                <a:cs typeface="Calibri" pitchFamily="34" charset="0"/>
              </a:rPr>
              <a:t>experiment</a:t>
            </a:r>
            <a:endParaRPr kumimoji="0" lang="ru-RU" sz="2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j-ea"/>
              <a:cs typeface="Calibri" pitchFamily="34" charset="0"/>
            </a:endParaRPr>
          </a:p>
        </p:txBody>
      </p:sp>
      <p:pic>
        <p:nvPicPr>
          <p:cNvPr id="10" name="Рисунок 9" descr="z3.bmp"/>
          <p:cNvPicPr>
            <a:picLocks noChangeAspect="1"/>
          </p:cNvPicPr>
          <p:nvPr/>
        </p:nvPicPr>
        <p:blipFill>
          <a:blip r:embed="rId3" cstate="print"/>
          <a:srcRect l="5349" t="7561" r="9408" b="487"/>
          <a:stretch>
            <a:fillRect/>
          </a:stretch>
        </p:blipFill>
        <p:spPr>
          <a:xfrm>
            <a:off x="971600" y="3769609"/>
            <a:ext cx="3600400" cy="2971759"/>
          </a:xfrm>
          <a:prstGeom prst="rect">
            <a:avLst/>
          </a:prstGeom>
          <a:effectLst/>
        </p:spPr>
      </p:pic>
      <p:sp>
        <p:nvSpPr>
          <p:cNvPr id="13" name="TextBox 12"/>
          <p:cNvSpPr txBox="1"/>
          <p:nvPr/>
        </p:nvSpPr>
        <p:spPr>
          <a:xfrm>
            <a:off x="5220072" y="4149080"/>
            <a:ext cx="3692036" cy="1015663"/>
          </a:xfrm>
          <a:prstGeom prst="rect">
            <a:avLst/>
          </a:prstGeom>
          <a:noFill/>
        </p:spPr>
        <p:txBody>
          <a:bodyPr wrap="none" rtlCol="0">
            <a:spAutoFit/>
          </a:bodyPr>
          <a:lstStyle/>
          <a:p>
            <a:r>
              <a:rPr lang="en-US" sz="2200" baseline="30000" dirty="0">
                <a:solidFill>
                  <a:srgbClr val="0000FF"/>
                </a:solidFill>
                <a:effectLst>
                  <a:outerShdw blurRad="38100" dist="38100" dir="2700000" algn="tl">
                    <a:srgbClr val="000000">
                      <a:alpha val="43137"/>
                    </a:srgbClr>
                  </a:outerShdw>
                </a:effectLst>
              </a:rPr>
              <a:t>248</a:t>
            </a:r>
            <a:r>
              <a:rPr lang="en-US" sz="2000" dirty="0">
                <a:solidFill>
                  <a:srgbClr val="0000FF"/>
                </a:solidFill>
                <a:effectLst>
                  <a:outerShdw blurRad="38100" dist="38100" dir="2700000" algn="tl">
                    <a:srgbClr val="000000">
                      <a:alpha val="43137"/>
                    </a:srgbClr>
                  </a:outerShdw>
                </a:effectLst>
              </a:rPr>
              <a:t>Cm + </a:t>
            </a:r>
            <a:r>
              <a:rPr lang="en-US" sz="2200" baseline="30000" dirty="0">
                <a:solidFill>
                  <a:srgbClr val="0000FF"/>
                </a:solidFill>
                <a:effectLst>
                  <a:outerShdw blurRad="38100" dist="38100" dir="2700000" algn="tl">
                    <a:srgbClr val="000000">
                      <a:alpha val="43137"/>
                    </a:srgbClr>
                  </a:outerShdw>
                </a:effectLst>
              </a:rPr>
              <a:t>48</a:t>
            </a:r>
            <a:r>
              <a:rPr lang="en-US" sz="2000" dirty="0">
                <a:solidFill>
                  <a:srgbClr val="0000FF"/>
                </a:solidFill>
                <a:effectLst>
                  <a:outerShdw blurRad="38100" dist="38100" dir="2700000" algn="tl">
                    <a:srgbClr val="000000">
                      <a:alpha val="43137"/>
                    </a:srgbClr>
                  </a:outerShdw>
                </a:effectLst>
              </a:rPr>
              <a:t>Ca </a:t>
            </a:r>
            <a:r>
              <a:rPr lang="en-US" sz="2000" dirty="0">
                <a:solidFill>
                  <a:srgbClr val="0000FF"/>
                </a:solidFill>
                <a:effectLst>
                  <a:outerShdw blurRad="38100" dist="38100" dir="2700000" algn="tl">
                    <a:srgbClr val="000000">
                      <a:alpha val="43137"/>
                    </a:srgbClr>
                  </a:outerShdw>
                </a:effectLst>
                <a:latin typeface="Arial Narrow" pitchFamily="34" charset="0"/>
                <a:sym typeface="Symbol"/>
              </a:rPr>
              <a:t> </a:t>
            </a:r>
            <a:r>
              <a:rPr lang="en-US" sz="2200" baseline="30000" dirty="0">
                <a:solidFill>
                  <a:srgbClr val="0000FF"/>
                </a:solidFill>
                <a:effectLst>
                  <a:outerShdw blurRad="38100" dist="38100" dir="2700000" algn="tl">
                    <a:srgbClr val="000000">
                      <a:alpha val="43137"/>
                    </a:srgbClr>
                  </a:outerShdw>
                </a:effectLst>
              </a:rPr>
              <a:t>296</a:t>
            </a:r>
            <a:r>
              <a:rPr lang="en-US" sz="2000" dirty="0">
                <a:solidFill>
                  <a:srgbClr val="0000FF"/>
                </a:solidFill>
                <a:effectLst>
                  <a:outerShdw blurRad="38100" dist="38100" dir="2700000" algn="tl">
                    <a:srgbClr val="000000">
                      <a:alpha val="43137"/>
                    </a:srgbClr>
                  </a:outerShdw>
                </a:effectLst>
              </a:rPr>
              <a:t>Lv </a:t>
            </a:r>
            <a:r>
              <a:rPr lang="en-US" dirty="0">
                <a:solidFill>
                  <a:srgbClr val="0000FF"/>
                </a:solidFill>
                <a:effectLst>
                  <a:outerShdw blurRad="38100" dist="38100" dir="2700000" algn="tl">
                    <a:srgbClr val="000000">
                      <a:alpha val="43137"/>
                    </a:srgbClr>
                  </a:outerShdw>
                </a:effectLst>
              </a:rPr>
              <a:t>(</a:t>
            </a:r>
            <a:r>
              <a:rPr lang="en-US" i="1" dirty="0">
                <a:solidFill>
                  <a:srgbClr val="0000FF"/>
                </a:solidFill>
                <a:effectLst>
                  <a:outerShdw blurRad="38100" dist="38100" dir="2700000" algn="tl">
                    <a:srgbClr val="000000">
                      <a:alpha val="43137"/>
                    </a:srgbClr>
                  </a:outerShdw>
                </a:effectLst>
              </a:rPr>
              <a:t>N</a:t>
            </a:r>
            <a:r>
              <a:rPr lang="en-US" dirty="0">
                <a:solidFill>
                  <a:srgbClr val="0000FF"/>
                </a:solidFill>
                <a:effectLst>
                  <a:outerShdw blurRad="38100" dist="38100" dir="2700000" algn="tl">
                    <a:srgbClr val="000000">
                      <a:alpha val="43137"/>
                    </a:srgbClr>
                  </a:outerShdw>
                </a:effectLst>
              </a:rPr>
              <a:t>=180)</a:t>
            </a:r>
          </a:p>
          <a:p>
            <a:r>
              <a:rPr lang="en-US" sz="2200" baseline="30000" dirty="0">
                <a:solidFill>
                  <a:srgbClr val="0000FF"/>
                </a:solidFill>
                <a:effectLst>
                  <a:outerShdw blurRad="38100" dist="38100" dir="2700000" algn="tl">
                    <a:srgbClr val="000000">
                      <a:alpha val="43137"/>
                    </a:srgbClr>
                  </a:outerShdw>
                </a:effectLst>
              </a:rPr>
              <a:t>245</a:t>
            </a:r>
            <a:r>
              <a:rPr lang="en-US" sz="2000" dirty="0">
                <a:solidFill>
                  <a:srgbClr val="0000FF"/>
                </a:solidFill>
                <a:effectLst>
                  <a:outerShdw blurRad="38100" dist="38100" dir="2700000" algn="tl">
                    <a:srgbClr val="000000">
                      <a:alpha val="43137"/>
                    </a:srgbClr>
                  </a:outerShdw>
                </a:effectLst>
              </a:rPr>
              <a:t>Cm + </a:t>
            </a:r>
            <a:r>
              <a:rPr lang="en-US" sz="2200" baseline="30000" dirty="0">
                <a:solidFill>
                  <a:srgbClr val="0000FF"/>
                </a:solidFill>
                <a:effectLst>
                  <a:outerShdw blurRad="38100" dist="38100" dir="2700000" algn="tl">
                    <a:srgbClr val="000000">
                      <a:alpha val="43137"/>
                    </a:srgbClr>
                  </a:outerShdw>
                </a:effectLst>
              </a:rPr>
              <a:t>48</a:t>
            </a:r>
            <a:r>
              <a:rPr lang="en-US" sz="2000" dirty="0">
                <a:solidFill>
                  <a:srgbClr val="0000FF"/>
                </a:solidFill>
                <a:effectLst>
                  <a:outerShdw blurRad="38100" dist="38100" dir="2700000" algn="tl">
                    <a:srgbClr val="000000">
                      <a:alpha val="43137"/>
                    </a:srgbClr>
                  </a:outerShdw>
                </a:effectLst>
              </a:rPr>
              <a:t>Ca </a:t>
            </a:r>
            <a:r>
              <a:rPr lang="en-US" sz="2000" dirty="0">
                <a:solidFill>
                  <a:srgbClr val="0000FF"/>
                </a:solidFill>
                <a:effectLst>
                  <a:outerShdw blurRad="38100" dist="38100" dir="2700000" algn="tl">
                    <a:srgbClr val="000000">
                      <a:alpha val="43137"/>
                    </a:srgbClr>
                  </a:outerShdw>
                </a:effectLst>
                <a:latin typeface="Arial Narrow" pitchFamily="34" charset="0"/>
                <a:sym typeface="Symbol"/>
              </a:rPr>
              <a:t> </a:t>
            </a:r>
            <a:r>
              <a:rPr lang="en-US" sz="2200" baseline="30000" dirty="0">
                <a:solidFill>
                  <a:srgbClr val="0000FF"/>
                </a:solidFill>
                <a:effectLst>
                  <a:outerShdw blurRad="38100" dist="38100" dir="2700000" algn="tl">
                    <a:srgbClr val="000000">
                      <a:alpha val="43137"/>
                    </a:srgbClr>
                  </a:outerShdw>
                </a:effectLst>
              </a:rPr>
              <a:t>293</a:t>
            </a:r>
            <a:r>
              <a:rPr lang="en-US" sz="2000" dirty="0">
                <a:solidFill>
                  <a:srgbClr val="0000FF"/>
                </a:solidFill>
                <a:effectLst>
                  <a:outerShdw blurRad="38100" dist="38100" dir="2700000" algn="tl">
                    <a:srgbClr val="000000">
                      <a:alpha val="43137"/>
                    </a:srgbClr>
                  </a:outerShdw>
                </a:effectLst>
              </a:rPr>
              <a:t>Lv </a:t>
            </a:r>
            <a:r>
              <a:rPr lang="en-US" dirty="0">
                <a:solidFill>
                  <a:srgbClr val="0000FF"/>
                </a:solidFill>
                <a:effectLst>
                  <a:outerShdw blurRad="38100" dist="38100" dir="2700000" algn="tl">
                    <a:srgbClr val="000000">
                      <a:alpha val="43137"/>
                    </a:srgbClr>
                  </a:outerShdw>
                </a:effectLst>
              </a:rPr>
              <a:t>(</a:t>
            </a:r>
            <a:r>
              <a:rPr lang="en-US" i="1" dirty="0">
                <a:solidFill>
                  <a:srgbClr val="0000FF"/>
                </a:solidFill>
                <a:effectLst>
                  <a:outerShdw blurRad="38100" dist="38100" dir="2700000" algn="tl">
                    <a:srgbClr val="000000">
                      <a:alpha val="43137"/>
                    </a:srgbClr>
                  </a:outerShdw>
                </a:effectLst>
              </a:rPr>
              <a:t>N</a:t>
            </a:r>
            <a:r>
              <a:rPr lang="en-US" dirty="0">
                <a:solidFill>
                  <a:srgbClr val="0000FF"/>
                </a:solidFill>
                <a:effectLst>
                  <a:outerShdw blurRad="38100" dist="38100" dir="2700000" algn="tl">
                    <a:srgbClr val="000000">
                      <a:alpha val="43137"/>
                    </a:srgbClr>
                  </a:outerShdw>
                </a:effectLst>
              </a:rPr>
              <a:t>=177)</a:t>
            </a:r>
          </a:p>
          <a:p>
            <a:r>
              <a:rPr lang="en-US" sz="2200" baseline="30000" dirty="0">
                <a:effectLst>
                  <a:outerShdw blurRad="38100" dist="38100" dir="2700000" algn="tl">
                    <a:srgbClr val="000000">
                      <a:alpha val="43137"/>
                    </a:srgbClr>
                  </a:outerShdw>
                </a:effectLst>
              </a:rPr>
              <a:t>    238</a:t>
            </a:r>
            <a:r>
              <a:rPr lang="en-US" sz="2000" dirty="0">
                <a:effectLst>
                  <a:outerShdw blurRad="38100" dist="38100" dir="2700000" algn="tl">
                    <a:srgbClr val="000000">
                      <a:alpha val="43137"/>
                    </a:srgbClr>
                  </a:outerShdw>
                </a:effectLst>
              </a:rPr>
              <a:t>U + </a:t>
            </a:r>
            <a:r>
              <a:rPr lang="en-US" sz="2200" baseline="30000" dirty="0">
                <a:effectLst>
                  <a:outerShdw blurRad="38100" dist="38100" dir="2700000" algn="tl">
                    <a:srgbClr val="000000">
                      <a:alpha val="43137"/>
                    </a:srgbClr>
                  </a:outerShdw>
                </a:effectLst>
              </a:rPr>
              <a:t>54</a:t>
            </a:r>
            <a:r>
              <a:rPr lang="en-US" sz="2000" dirty="0">
                <a:effectLst>
                  <a:outerShdw blurRad="38100" dist="38100" dir="2700000" algn="tl">
                    <a:srgbClr val="000000">
                      <a:alpha val="43137"/>
                    </a:srgbClr>
                  </a:outerShdw>
                </a:effectLst>
              </a:rPr>
              <a:t>Cr  </a:t>
            </a:r>
            <a:r>
              <a:rPr lang="en-US" sz="2000" dirty="0">
                <a:effectLst>
                  <a:outerShdw blurRad="38100" dist="38100" dir="2700000" algn="tl">
                    <a:srgbClr val="000000">
                      <a:alpha val="43137"/>
                    </a:srgbClr>
                  </a:outerShdw>
                </a:effectLst>
                <a:latin typeface="Arial Narrow" pitchFamily="34" charset="0"/>
                <a:sym typeface="Symbol"/>
              </a:rPr>
              <a:t> </a:t>
            </a:r>
            <a:r>
              <a:rPr lang="en-US" sz="2200" baseline="30000" dirty="0">
                <a:effectLst>
                  <a:outerShdw blurRad="38100" dist="38100" dir="2700000" algn="tl">
                    <a:srgbClr val="000000">
                      <a:alpha val="43137"/>
                    </a:srgbClr>
                  </a:outerShdw>
                </a:effectLst>
              </a:rPr>
              <a:t>292</a:t>
            </a:r>
            <a:r>
              <a:rPr lang="en-US" sz="2000" dirty="0">
                <a:effectLst>
                  <a:outerShdw blurRad="38100" dist="38100" dir="2700000" algn="tl">
                    <a:srgbClr val="000000">
                      <a:alpha val="43137"/>
                    </a:srgbClr>
                  </a:outerShdw>
                </a:effectLst>
              </a:rPr>
              <a:t>Lv </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N</a:t>
            </a:r>
            <a:r>
              <a:rPr lang="en-US" dirty="0">
                <a:effectLst>
                  <a:outerShdw blurRad="38100" dist="38100" dir="2700000" algn="tl">
                    <a:srgbClr val="000000">
                      <a:alpha val="43137"/>
                    </a:srgbClr>
                  </a:outerShdw>
                </a:effectLst>
              </a:rPr>
              <a:t>=176)</a:t>
            </a:r>
          </a:p>
        </p:txBody>
      </p:sp>
      <p:sp>
        <p:nvSpPr>
          <p:cNvPr id="14" name="Rectangle 2"/>
          <p:cNvSpPr txBox="1">
            <a:spLocks noChangeArrowheads="1"/>
          </p:cNvSpPr>
          <p:nvPr/>
        </p:nvSpPr>
        <p:spPr bwMode="auto">
          <a:xfrm>
            <a:off x="4644008" y="5445224"/>
            <a:ext cx="4176464" cy="1008112"/>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2000" b="1" i="1" kern="0" dirty="0" smtClean="0">
                <a:effectLst>
                  <a:outerShdw blurRad="38100" dist="38100" dir="2700000" algn="tl">
                    <a:srgbClr val="000000">
                      <a:alpha val="43137"/>
                    </a:srgbClr>
                  </a:outerShdw>
                </a:effectLst>
                <a:latin typeface="+mn-lt"/>
                <a:ea typeface="+mj-ea"/>
                <a:cs typeface="Calibri" pitchFamily="34" charset="0"/>
              </a:rPr>
              <a:t>Theoretical predictions:</a:t>
            </a:r>
          </a:p>
          <a:p>
            <a:pPr>
              <a:defRPr/>
            </a:pPr>
            <a:r>
              <a:rPr lang="en-US" sz="2000" b="1" i="1" kern="0" dirty="0" smtClean="0">
                <a:effectLst>
                  <a:outerShdw blurRad="38100" dist="38100" dir="2700000" algn="tl">
                    <a:srgbClr val="000000">
                      <a:alpha val="43137"/>
                    </a:srgbClr>
                  </a:outerShdw>
                </a:effectLst>
                <a:latin typeface="+mn-lt"/>
                <a:ea typeface="+mj-ea"/>
                <a:cs typeface="Calibri" pitchFamily="34" charset="0"/>
              </a:rPr>
              <a:t>Less</a:t>
            </a:r>
            <a:r>
              <a:rPr lang="ru-RU" sz="2000" b="1" kern="0" dirty="0" smtClean="0">
                <a:effectLst>
                  <a:outerShdw blurRad="38100" dist="38100" dir="2700000" algn="tl">
                    <a:srgbClr val="000000">
                      <a:alpha val="43137"/>
                    </a:srgbClr>
                  </a:outerShdw>
                </a:effectLst>
                <a:latin typeface="+mn-lt"/>
                <a:ea typeface="+mj-ea"/>
                <a:cs typeface="Calibri" pitchFamily="34" charset="0"/>
              </a:rPr>
              <a:t> </a:t>
            </a:r>
            <a:r>
              <a:rPr lang="en-US" sz="2000" b="1" kern="0" dirty="0">
                <a:effectLst>
                  <a:outerShdw blurRad="38100" dist="38100" dir="2700000" algn="tl">
                    <a:srgbClr val="000000">
                      <a:alpha val="43137"/>
                    </a:srgbClr>
                  </a:outerShdw>
                </a:effectLst>
                <a:latin typeface="+mn-lt"/>
                <a:ea typeface="+mj-ea"/>
                <a:cs typeface="Calibri" pitchFamily="34" charset="0"/>
              </a:rPr>
              <a:t>survivability </a:t>
            </a:r>
            <a:r>
              <a:rPr lang="ru-RU" sz="2000" b="1" kern="0" dirty="0">
                <a:effectLst>
                  <a:outerShdw blurRad="38100" dist="38100" dir="2700000" algn="tl">
                    <a:srgbClr val="000000">
                      <a:alpha val="43137"/>
                    </a:srgbClr>
                  </a:outerShdw>
                </a:effectLst>
                <a:latin typeface="+mn-lt"/>
                <a:ea typeface="+mj-ea"/>
                <a:cs typeface="Calibri" pitchFamily="34" charset="0"/>
              </a:rPr>
              <a:t>– </a:t>
            </a:r>
          </a:p>
          <a:p>
            <a:pPr>
              <a:defRPr/>
            </a:pPr>
            <a:r>
              <a:rPr lang="en-US" sz="2000" b="1" i="1" kern="0" dirty="0">
                <a:effectLst>
                  <a:outerShdw blurRad="38100" dist="38100" dir="2700000" algn="tl">
                    <a:srgbClr val="000000">
                      <a:alpha val="43137"/>
                    </a:srgbClr>
                  </a:outerShdw>
                </a:effectLst>
                <a:latin typeface="+mn-lt"/>
                <a:ea typeface="+mj-ea"/>
                <a:cs typeface="Calibri" pitchFamily="34" charset="0"/>
              </a:rPr>
              <a:t>Larger</a:t>
            </a:r>
            <a:r>
              <a:rPr lang="ru-RU" sz="2000" b="1" kern="0" dirty="0">
                <a:effectLst>
                  <a:outerShdw blurRad="38100" dist="38100" dir="2700000" algn="tl">
                    <a:srgbClr val="000000">
                      <a:alpha val="43137"/>
                    </a:srgbClr>
                  </a:outerShdw>
                </a:effectLst>
                <a:latin typeface="+mn-lt"/>
                <a:ea typeface="+mj-ea"/>
                <a:cs typeface="Calibri" pitchFamily="34" charset="0"/>
              </a:rPr>
              <a:t> </a:t>
            </a:r>
            <a:r>
              <a:rPr lang="en-US" sz="2000" b="1" kern="0" dirty="0">
                <a:effectLst>
                  <a:outerShdw blurRad="38100" dist="38100" dir="2700000" algn="tl">
                    <a:srgbClr val="000000">
                      <a:alpha val="43137"/>
                    </a:srgbClr>
                  </a:outerShdw>
                </a:effectLst>
                <a:latin typeface="+mn-lt"/>
                <a:ea typeface="+mj-ea"/>
                <a:cs typeface="Calibri" pitchFamily="34" charset="0"/>
              </a:rPr>
              <a:t>formation probability of compound nucleus</a:t>
            </a:r>
            <a:endParaRPr kumimoji="0" lang="ru-RU" sz="2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j-ea"/>
              <a:cs typeface="Calibri" pitchFamily="34" charset="0"/>
            </a:endParaRPr>
          </a:p>
        </p:txBody>
      </p:sp>
      <p:grpSp>
        <p:nvGrpSpPr>
          <p:cNvPr id="19" name="Группа 18"/>
          <p:cNvGrpSpPr/>
          <p:nvPr/>
        </p:nvGrpSpPr>
        <p:grpSpPr>
          <a:xfrm>
            <a:off x="3115352" y="5143512"/>
            <a:ext cx="482824" cy="607473"/>
            <a:chOff x="3115352" y="5143512"/>
            <a:chExt cx="482824" cy="607473"/>
          </a:xfrm>
        </p:grpSpPr>
        <p:cxnSp>
          <p:nvCxnSpPr>
            <p:cNvPr id="17" name="Прямая со стрелкой 16"/>
            <p:cNvCxnSpPr/>
            <p:nvPr/>
          </p:nvCxnSpPr>
          <p:spPr>
            <a:xfrm rot="5400000" flipH="1" flipV="1">
              <a:off x="3165172" y="5321313"/>
              <a:ext cx="357190" cy="1588"/>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15352" y="5443208"/>
              <a:ext cx="482824" cy="307777"/>
            </a:xfrm>
            <a:prstGeom prst="rect">
              <a:avLst/>
            </a:prstGeom>
            <a:noFill/>
          </p:spPr>
          <p:txBody>
            <a:bodyPr wrap="none" rtlCol="0">
              <a:spAutoFit/>
            </a:bodyPr>
            <a:lstStyle/>
            <a:p>
              <a:r>
                <a:rPr lang="en-US" sz="1400" b="1" dirty="0">
                  <a:solidFill>
                    <a:srgbClr val="006600"/>
                  </a:solidFill>
                </a:rPr>
                <a:t>176</a:t>
              </a:r>
              <a:endParaRPr lang="ru-RU" sz="1400" b="1" dirty="0">
                <a:solidFill>
                  <a:srgbClr val="006600"/>
                </a:solidFill>
              </a:endParaRPr>
            </a:p>
          </p:txBody>
        </p:sp>
      </p:grpSp>
      <p:sp>
        <p:nvSpPr>
          <p:cNvPr id="20" name="TextBox 19"/>
          <p:cNvSpPr txBox="1"/>
          <p:nvPr/>
        </p:nvSpPr>
        <p:spPr>
          <a:xfrm>
            <a:off x="-32" y="6519470"/>
            <a:ext cx="2423227" cy="338554"/>
          </a:xfrm>
          <a:prstGeom prst="rect">
            <a:avLst/>
          </a:prstGeom>
          <a:noFill/>
        </p:spPr>
        <p:txBody>
          <a:bodyPr wrap="none" rtlCol="0">
            <a:spAutoFit/>
          </a:bodyPr>
          <a:lstStyle/>
          <a:p>
            <a:r>
              <a:rPr lang="en-US" sz="1600" dirty="0">
                <a:latin typeface="+mn-lt"/>
              </a:rPr>
              <a:t>P. </a:t>
            </a:r>
            <a:r>
              <a:rPr lang="en-US" sz="1600" dirty="0" err="1">
                <a:latin typeface="+mn-lt"/>
              </a:rPr>
              <a:t>Jachimowicz</a:t>
            </a:r>
            <a:r>
              <a:rPr lang="en-US" sz="1600" dirty="0">
                <a:latin typeface="+mn-lt"/>
              </a:rPr>
              <a:t>  </a:t>
            </a:r>
            <a:r>
              <a:rPr lang="en-US" sz="1600" i="1" dirty="0">
                <a:latin typeface="+mn-lt"/>
              </a:rPr>
              <a:t>et al</a:t>
            </a:r>
            <a:r>
              <a:rPr lang="en-US" sz="1600" dirty="0">
                <a:latin typeface="+mn-lt"/>
              </a:rPr>
              <a:t>., 2021</a:t>
            </a:r>
            <a:endParaRPr lang="ru-RU" sz="1600" dirty="0">
              <a:latin typeface="+mn-lt"/>
            </a:endParaRPr>
          </a:p>
        </p:txBody>
      </p:sp>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12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3" cstate="print"/>
          <a:stretch>
            <a:fillRect/>
          </a:stretch>
        </p:blipFill>
        <p:spPr>
          <a:xfrm>
            <a:off x="539552" y="332656"/>
            <a:ext cx="4937160" cy="3456438"/>
          </a:xfrm>
          <a:prstGeom prst="rect">
            <a:avLst/>
          </a:prstGeom>
        </p:spPr>
      </p:pic>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Synthesis of new elements 119 and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Next steps</a:t>
            </a:r>
          </a:p>
        </p:txBody>
      </p:sp>
      <p:pic>
        <p:nvPicPr>
          <p:cNvPr id="9" name="Рисунок 8" descr="z2.bmp"/>
          <p:cNvPicPr>
            <a:picLocks noChangeAspect="1"/>
          </p:cNvPicPr>
          <p:nvPr/>
        </p:nvPicPr>
        <p:blipFill>
          <a:blip r:embed="rId4" cstate="print"/>
          <a:stretch>
            <a:fillRect/>
          </a:stretch>
        </p:blipFill>
        <p:spPr>
          <a:xfrm>
            <a:off x="921632" y="3896733"/>
            <a:ext cx="3218320" cy="2376533"/>
          </a:xfrm>
          <a:prstGeom prst="rect">
            <a:avLst/>
          </a:prstGeom>
        </p:spPr>
      </p:pic>
      <p:sp>
        <p:nvSpPr>
          <p:cNvPr id="10" name="TextBox 9"/>
          <p:cNvSpPr txBox="1"/>
          <p:nvPr/>
        </p:nvSpPr>
        <p:spPr>
          <a:xfrm>
            <a:off x="467544" y="6289575"/>
            <a:ext cx="3836050" cy="307777"/>
          </a:xfrm>
          <a:prstGeom prst="rect">
            <a:avLst/>
          </a:prstGeom>
          <a:noFill/>
        </p:spPr>
        <p:txBody>
          <a:bodyPr wrap="none" rtlCol="0">
            <a:spAutoFit/>
          </a:bodyPr>
          <a:lstStyle/>
          <a:p>
            <a:r>
              <a:rPr lang="en-US" sz="1400" dirty="0" err="1"/>
              <a:t>G.G.</a:t>
            </a:r>
            <a:r>
              <a:rPr lang="en-US" sz="1400" dirty="0"/>
              <a:t> </a:t>
            </a:r>
            <a:r>
              <a:rPr lang="en-US" sz="1400" dirty="0" err="1"/>
              <a:t>Adamian</a:t>
            </a:r>
            <a:r>
              <a:rPr lang="en-US" sz="1400" dirty="0"/>
              <a:t> </a:t>
            </a:r>
            <a:r>
              <a:rPr lang="en-US" sz="1400" i="1" dirty="0"/>
              <a:t>et al</a:t>
            </a:r>
            <a:r>
              <a:rPr lang="en-US" sz="1400" dirty="0"/>
              <a:t>., </a:t>
            </a:r>
            <a:r>
              <a:rPr lang="en-US" sz="1400" dirty="0" err="1"/>
              <a:t>PRC</a:t>
            </a:r>
            <a:r>
              <a:rPr lang="en-US" sz="1400" dirty="0"/>
              <a:t> 101, 034301 (2020)</a:t>
            </a:r>
            <a:endParaRPr lang="ru-RU" sz="1400" dirty="0"/>
          </a:p>
        </p:txBody>
      </p:sp>
      <p:sp>
        <p:nvSpPr>
          <p:cNvPr id="17" name="TextBox 16"/>
          <p:cNvSpPr txBox="1"/>
          <p:nvPr/>
        </p:nvSpPr>
        <p:spPr>
          <a:xfrm>
            <a:off x="1553801" y="4274279"/>
            <a:ext cx="408766" cy="276999"/>
          </a:xfrm>
          <a:prstGeom prst="rect">
            <a:avLst/>
          </a:prstGeom>
          <a:solidFill>
            <a:schemeClr val="bg1"/>
          </a:solidFill>
        </p:spPr>
        <p:txBody>
          <a:bodyPr wrap="none" lIns="0" tIns="0" rIns="0" bIns="0" rtlCol="0">
            <a:spAutoFit/>
          </a:bodyPr>
          <a:lstStyle/>
          <a:p>
            <a:r>
              <a:rPr lang="ru-RU" sz="2000" baseline="30000" dirty="0">
                <a:latin typeface="+mn-lt"/>
              </a:rPr>
              <a:t>48</a:t>
            </a:r>
            <a:r>
              <a:rPr lang="ru-RU" dirty="0">
                <a:latin typeface="+mn-lt"/>
              </a:rPr>
              <a:t>Ca</a:t>
            </a:r>
          </a:p>
        </p:txBody>
      </p:sp>
      <p:sp>
        <p:nvSpPr>
          <p:cNvPr id="19" name="TextBox 18"/>
          <p:cNvSpPr txBox="1"/>
          <p:nvPr/>
        </p:nvSpPr>
        <p:spPr>
          <a:xfrm>
            <a:off x="3190092" y="5420062"/>
            <a:ext cx="390941" cy="276999"/>
          </a:xfrm>
          <a:prstGeom prst="rect">
            <a:avLst/>
          </a:prstGeom>
          <a:solidFill>
            <a:schemeClr val="bg1"/>
          </a:solidFill>
        </p:spPr>
        <p:txBody>
          <a:bodyPr wrap="none" lIns="0" tIns="0" rIns="0" bIns="0" rtlCol="0">
            <a:spAutoFit/>
          </a:bodyPr>
          <a:lstStyle/>
          <a:p>
            <a:r>
              <a:rPr lang="ru-RU" sz="2000" baseline="30000" dirty="0">
                <a:latin typeface="+mn-lt"/>
              </a:rPr>
              <a:t>58</a:t>
            </a:r>
            <a:r>
              <a:rPr lang="ru-RU" dirty="0">
                <a:latin typeface="+mn-lt"/>
              </a:rPr>
              <a:t>Fe</a:t>
            </a:r>
          </a:p>
        </p:txBody>
      </p:sp>
      <p:sp>
        <p:nvSpPr>
          <p:cNvPr id="20" name="TextBox 19"/>
          <p:cNvSpPr txBox="1"/>
          <p:nvPr/>
        </p:nvSpPr>
        <p:spPr>
          <a:xfrm>
            <a:off x="2567206" y="5050497"/>
            <a:ext cx="376706" cy="276999"/>
          </a:xfrm>
          <a:prstGeom prst="rect">
            <a:avLst/>
          </a:prstGeom>
          <a:solidFill>
            <a:schemeClr val="bg1"/>
          </a:solidFill>
        </p:spPr>
        <p:txBody>
          <a:bodyPr wrap="none" lIns="0" tIns="0" rIns="0" bIns="0" rtlCol="0">
            <a:spAutoFit/>
          </a:bodyPr>
          <a:lstStyle/>
          <a:p>
            <a:r>
              <a:rPr lang="ru-RU" sz="2000" b="1" baseline="30000" dirty="0">
                <a:latin typeface="+mn-lt"/>
              </a:rPr>
              <a:t>54</a:t>
            </a:r>
            <a:r>
              <a:rPr lang="ru-RU" b="1" dirty="0">
                <a:latin typeface="+mn-lt"/>
              </a:rPr>
              <a:t>Cr</a:t>
            </a:r>
          </a:p>
        </p:txBody>
      </p:sp>
      <p:sp>
        <p:nvSpPr>
          <p:cNvPr id="21" name="TextBox 20"/>
          <p:cNvSpPr txBox="1"/>
          <p:nvPr/>
        </p:nvSpPr>
        <p:spPr>
          <a:xfrm>
            <a:off x="2010192" y="4622656"/>
            <a:ext cx="343043" cy="276999"/>
          </a:xfrm>
          <a:prstGeom prst="rect">
            <a:avLst/>
          </a:prstGeom>
          <a:solidFill>
            <a:schemeClr val="bg1"/>
          </a:solidFill>
        </p:spPr>
        <p:txBody>
          <a:bodyPr wrap="none" lIns="0" tIns="0" rIns="0" bIns="0" rtlCol="0">
            <a:spAutoFit/>
          </a:bodyPr>
          <a:lstStyle/>
          <a:p>
            <a:r>
              <a:rPr lang="ru-RU" sz="2000" b="1" baseline="30000" dirty="0">
                <a:latin typeface="+mn-lt"/>
              </a:rPr>
              <a:t>50</a:t>
            </a:r>
            <a:r>
              <a:rPr lang="ru-RU" b="1" dirty="0">
                <a:latin typeface="+mn-lt"/>
              </a:rPr>
              <a:t>Ti</a:t>
            </a:r>
          </a:p>
        </p:txBody>
      </p:sp>
      <p:cxnSp>
        <p:nvCxnSpPr>
          <p:cNvPr id="25" name="Прямая соединительная линия 24"/>
          <p:cNvCxnSpPr/>
          <p:nvPr/>
        </p:nvCxnSpPr>
        <p:spPr>
          <a:xfrm>
            <a:off x="3995936" y="5030321"/>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3995936" y="5333593"/>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11960" y="5047084"/>
            <a:ext cx="349455" cy="276999"/>
          </a:xfrm>
          <a:prstGeom prst="rect">
            <a:avLst/>
          </a:prstGeom>
          <a:solidFill>
            <a:schemeClr val="bg1"/>
          </a:solidFill>
        </p:spPr>
        <p:txBody>
          <a:bodyPr wrap="square" lIns="0" tIns="0" rIns="0" bIns="0" rtlCol="0">
            <a:spAutoFit/>
          </a:bodyPr>
          <a:lstStyle/>
          <a:p>
            <a:r>
              <a:rPr lang="ru-RU" b="1" dirty="0">
                <a:latin typeface="+mn-lt"/>
              </a:rPr>
              <a:t>~10</a:t>
            </a:r>
          </a:p>
        </p:txBody>
      </p:sp>
      <p:cxnSp>
        <p:nvCxnSpPr>
          <p:cNvPr id="38" name="Прямая соединительная линия 37"/>
          <p:cNvCxnSpPr/>
          <p:nvPr/>
        </p:nvCxnSpPr>
        <p:spPr>
          <a:xfrm>
            <a:off x="3779912" y="2720350"/>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910211" y="2932564"/>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55976" y="2695570"/>
            <a:ext cx="432048" cy="276999"/>
          </a:xfrm>
          <a:prstGeom prst="rect">
            <a:avLst/>
          </a:prstGeom>
          <a:solidFill>
            <a:schemeClr val="bg1"/>
          </a:solidFill>
        </p:spPr>
        <p:txBody>
          <a:bodyPr wrap="square" lIns="0" tIns="0" rIns="0" bIns="0" rtlCol="0">
            <a:spAutoFit/>
          </a:bodyPr>
          <a:lstStyle/>
          <a:p>
            <a:r>
              <a:rPr lang="ru-RU" b="1" dirty="0">
                <a:latin typeface="+mn-lt"/>
              </a:rPr>
              <a:t>~8</a:t>
            </a:r>
          </a:p>
        </p:txBody>
      </p:sp>
      <p:grpSp>
        <p:nvGrpSpPr>
          <p:cNvPr id="54" name="Группа 53"/>
          <p:cNvGrpSpPr/>
          <p:nvPr/>
        </p:nvGrpSpPr>
        <p:grpSpPr>
          <a:xfrm>
            <a:off x="5167340" y="1242626"/>
            <a:ext cx="2573012" cy="2677656"/>
            <a:chOff x="5167340" y="1242626"/>
            <a:chExt cx="2573012" cy="2677656"/>
          </a:xfrm>
        </p:grpSpPr>
        <p:grpSp>
          <p:nvGrpSpPr>
            <p:cNvPr id="51" name="Группа 50"/>
            <p:cNvGrpSpPr/>
            <p:nvPr/>
          </p:nvGrpSpPr>
          <p:grpSpPr>
            <a:xfrm>
              <a:off x="5167340" y="1242626"/>
              <a:ext cx="2573012" cy="2677656"/>
              <a:chOff x="5167340" y="1242626"/>
              <a:chExt cx="2573012" cy="2677656"/>
            </a:xfrm>
          </p:grpSpPr>
          <p:sp>
            <p:nvSpPr>
              <p:cNvPr id="43" name="TextBox 42"/>
              <p:cNvSpPr txBox="1"/>
              <p:nvPr/>
            </p:nvSpPr>
            <p:spPr>
              <a:xfrm>
                <a:off x="5167340" y="1242626"/>
                <a:ext cx="2573012" cy="2677656"/>
              </a:xfrm>
              <a:prstGeom prst="rect">
                <a:avLst/>
              </a:prstGeom>
              <a:noFill/>
            </p:spPr>
            <p:txBody>
              <a:bodyPr wrap="square" rtlCol="0">
                <a:spAutoFit/>
              </a:bodyPr>
              <a:lstStyle/>
              <a:p>
                <a:r>
                  <a:rPr lang="en-US" sz="2400" b="1" baseline="25000" dirty="0">
                    <a:effectLst>
                      <a:outerShdw blurRad="38100" dist="38100" dir="2700000" algn="tl">
                        <a:srgbClr val="000000">
                          <a:alpha val="43137"/>
                        </a:srgbClr>
                      </a:outerShdw>
                    </a:effectLst>
                    <a:latin typeface="Calibri" pitchFamily="34" charset="0"/>
                    <a:cs typeface="Calibri" pitchFamily="34" charset="0"/>
                  </a:rPr>
                  <a:t>48</a:t>
                </a:r>
                <a:r>
                  <a:rPr lang="en-US" sz="2000" b="1" dirty="0">
                    <a:effectLst>
                      <a:outerShdw blurRad="38100" dist="38100" dir="2700000" algn="tl">
                        <a:srgbClr val="000000">
                          <a:alpha val="43137"/>
                        </a:srgbClr>
                      </a:outerShdw>
                    </a:effectLst>
                    <a:latin typeface="Calibri" pitchFamily="34" charset="0"/>
                    <a:cs typeface="Calibri" pitchFamily="34" charset="0"/>
                  </a:rPr>
                  <a:t>Ca  </a:t>
                </a:r>
                <a:r>
                  <a:rPr lang="ru-RU" sz="2000" b="1" dirty="0">
                    <a:effectLst>
                      <a:outerShdw blurRad="38100" dist="38100" dir="2700000" algn="tl">
                        <a:srgbClr val="000000">
                          <a:alpha val="43137"/>
                        </a:srgbClr>
                      </a:outerShdw>
                    </a:effectLst>
                    <a:latin typeface="Calibri" pitchFamily="34" charset="0"/>
                    <a:cs typeface="Calibri" pitchFamily="34" charset="0"/>
                  </a:rPr>
                  <a:t>   </a:t>
                </a:r>
                <a:r>
                  <a:rPr lang="en-US" sz="2000" b="1" dirty="0">
                    <a:effectLst>
                      <a:outerShdw blurRad="38100" dist="38100" dir="2700000" algn="tl">
                        <a:srgbClr val="000000">
                          <a:alpha val="43137"/>
                        </a:srgbClr>
                      </a:outerShdw>
                    </a:effectLst>
                    <a:latin typeface="Calibri" pitchFamily="34" charset="0"/>
                    <a:cs typeface="Calibri" pitchFamily="34" charset="0"/>
                  </a:rPr>
                  <a:t>  </a:t>
                </a:r>
                <a:r>
                  <a:rPr lang="en-US" sz="2400" b="1" baseline="25000" dirty="0">
                    <a:solidFill>
                      <a:srgbClr val="FF0000"/>
                    </a:solidFill>
                    <a:effectLst>
                      <a:outerShdw blurRad="38100" dist="38100" dir="2700000" algn="tl">
                        <a:srgbClr val="000000">
                          <a:alpha val="43137"/>
                        </a:srgbClr>
                      </a:outerShdw>
                    </a:effectLst>
                    <a:latin typeface="Calibri" pitchFamily="34" charset="0"/>
                    <a:cs typeface="Calibri" pitchFamily="34" charset="0"/>
                  </a:rPr>
                  <a:t>50</a:t>
                </a:r>
                <a:r>
                  <a:rPr lang="en-US" sz="2000" b="1" dirty="0">
                    <a:solidFill>
                      <a:srgbClr val="FF0000"/>
                    </a:solidFill>
                    <a:effectLst>
                      <a:outerShdw blurRad="38100" dist="38100" dir="2700000" algn="tl">
                        <a:srgbClr val="000000">
                          <a:alpha val="43137"/>
                        </a:srgbClr>
                      </a:outerShdw>
                    </a:effectLst>
                    <a:latin typeface="Calibri" pitchFamily="34" charset="0"/>
                    <a:cs typeface="Calibri" pitchFamily="34" charset="0"/>
                  </a:rPr>
                  <a:t>Ti       </a:t>
                </a:r>
                <a:r>
                  <a:rPr lang="en-US" sz="2000" b="1" baseline="25000" dirty="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sz="2000" b="1" dirty="0">
                    <a:solidFill>
                      <a:srgbClr val="0000FF"/>
                    </a:solidFill>
                    <a:effectLst>
                      <a:outerShdw blurRad="38100" dist="38100" dir="2700000" algn="tl">
                        <a:srgbClr val="000000">
                          <a:alpha val="43137"/>
                        </a:srgbClr>
                      </a:outerShdw>
                    </a:effectLst>
                    <a:latin typeface="Calibri" pitchFamily="34" charset="0"/>
                    <a:cs typeface="Calibri" pitchFamily="34" charset="0"/>
                  </a:rPr>
                  <a:t>Cr</a:t>
                </a:r>
                <a:endParaRPr lang="ru-RU" sz="2000" b="1" dirty="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endParaRPr lang="ru-RU" sz="2000" b="1" dirty="0">
                  <a:solidFill>
                    <a:srgbClr val="0000FF"/>
                  </a:solidFill>
                  <a:latin typeface="Calibri" pitchFamily="34" charset="0"/>
                  <a:cs typeface="Calibri" pitchFamily="34" charset="0"/>
                </a:endParaRPr>
              </a:p>
              <a:p>
                <a:endParaRPr lang="en-US" sz="800" b="1" dirty="0">
                  <a:latin typeface="Calibri" pitchFamily="34" charset="0"/>
                  <a:cs typeface="Calibri" pitchFamily="34" charset="0"/>
                </a:endParaRPr>
              </a:p>
              <a:p>
                <a:r>
                  <a:rPr lang="en-US" sz="2400" b="1" baseline="25000" dirty="0">
                    <a:latin typeface="+mn-lt"/>
                    <a:cs typeface="Calibri" pitchFamily="34" charset="0"/>
                  </a:rPr>
                  <a:t>2</a:t>
                </a:r>
                <a:r>
                  <a:rPr lang="ru-RU" sz="2400" b="1" baseline="25000" dirty="0">
                    <a:latin typeface="+mn-lt"/>
                    <a:cs typeface="Calibri" pitchFamily="34" charset="0"/>
                  </a:rPr>
                  <a:t>4</a:t>
                </a:r>
                <a:r>
                  <a:rPr lang="en-US" sz="2400" b="1" baseline="25000" dirty="0">
                    <a:latin typeface="+mn-lt"/>
                    <a:cs typeface="Calibri" pitchFamily="34" charset="0"/>
                  </a:rPr>
                  <a:t>5</a:t>
                </a:r>
                <a:r>
                  <a:rPr lang="en-US" sz="2000" b="1" dirty="0">
                    <a:latin typeface="+mn-lt"/>
                    <a:cs typeface="Calibri" pitchFamily="34" charset="0"/>
                  </a:rPr>
                  <a:t>Cm + </a:t>
                </a:r>
                <a:r>
                  <a:rPr lang="en-US" sz="2400" b="1" baseline="25000" dirty="0">
                    <a:latin typeface="+mn-lt"/>
                    <a:cs typeface="Calibri" pitchFamily="34" charset="0"/>
                  </a:rPr>
                  <a:t>48</a:t>
                </a:r>
                <a:r>
                  <a:rPr lang="en-US" sz="2000" b="1" dirty="0">
                    <a:latin typeface="+mn-lt"/>
                    <a:cs typeface="Calibri" pitchFamily="34" charset="0"/>
                  </a:rPr>
                  <a:t>Ca</a:t>
                </a:r>
                <a:r>
                  <a:rPr lang="ru-RU" sz="2000" b="1" dirty="0">
                    <a:latin typeface="+mn-lt"/>
                    <a:cs typeface="Calibri" pitchFamily="34" charset="0"/>
                  </a:rPr>
                  <a:t>      </a:t>
                </a:r>
                <a:r>
                  <a:rPr lang="en-US" sz="2400" b="1" baseline="25000" dirty="0">
                    <a:latin typeface="+mn-lt"/>
                    <a:cs typeface="Calibri" pitchFamily="34" charset="0"/>
                  </a:rPr>
                  <a:t>293</a:t>
                </a:r>
                <a:r>
                  <a:rPr lang="en-US" sz="2000" b="1" dirty="0">
                    <a:latin typeface="+mn-lt"/>
                    <a:cs typeface="Calibri" pitchFamily="34" charset="0"/>
                  </a:rPr>
                  <a:t>Lv*</a:t>
                </a:r>
                <a:endParaRPr lang="ru-RU" sz="2000" b="1" dirty="0">
                  <a:latin typeface="+mn-lt"/>
                  <a:cs typeface="Calibri" pitchFamily="34" charset="0"/>
                </a:endParaRPr>
              </a:p>
              <a:p>
                <a:endParaRPr lang="en-US" sz="2000" b="1" dirty="0">
                  <a:latin typeface="+mn-lt"/>
                  <a:cs typeface="Calibri" pitchFamily="34" charset="0"/>
                </a:endParaRPr>
              </a:p>
              <a:p>
                <a:r>
                  <a:rPr lang="en-US" sz="2400" b="1" baseline="25000" dirty="0">
                    <a:solidFill>
                      <a:srgbClr val="006600"/>
                    </a:solidFill>
                    <a:latin typeface="+mn-lt"/>
                    <a:cs typeface="Calibri" pitchFamily="34" charset="0"/>
                  </a:rPr>
                  <a:t>  </a:t>
                </a:r>
                <a:r>
                  <a:rPr lang="en-US" sz="2400" b="1" baseline="25000" dirty="0">
                    <a:solidFill>
                      <a:srgbClr val="FF0000"/>
                    </a:solidFill>
                    <a:latin typeface="+mn-lt"/>
                    <a:cs typeface="Calibri" pitchFamily="34" charset="0"/>
                  </a:rPr>
                  <a:t>2</a:t>
                </a:r>
                <a:r>
                  <a:rPr lang="ru-RU" sz="2400" b="1" baseline="25000" dirty="0">
                    <a:solidFill>
                      <a:srgbClr val="FF0000"/>
                    </a:solidFill>
                    <a:latin typeface="+mn-lt"/>
                    <a:cs typeface="Calibri" pitchFamily="34" charset="0"/>
                  </a:rPr>
                  <a:t>4</a:t>
                </a:r>
                <a:r>
                  <a:rPr lang="en-US" sz="2400" b="1" baseline="25000" dirty="0">
                    <a:solidFill>
                      <a:srgbClr val="FF0000"/>
                    </a:solidFill>
                    <a:latin typeface="+mn-lt"/>
                    <a:cs typeface="Calibri" pitchFamily="34" charset="0"/>
                  </a:rPr>
                  <a:t>2</a:t>
                </a:r>
                <a:r>
                  <a:rPr lang="en-US" sz="2000" b="1" dirty="0">
                    <a:solidFill>
                      <a:srgbClr val="FF0000"/>
                    </a:solidFill>
                    <a:latin typeface="+mn-lt"/>
                    <a:cs typeface="Calibri" pitchFamily="34" charset="0"/>
                  </a:rPr>
                  <a:t>Pu + </a:t>
                </a:r>
                <a:r>
                  <a:rPr lang="en-US" sz="2400" b="1" baseline="25000" dirty="0">
                    <a:solidFill>
                      <a:srgbClr val="FF0000"/>
                    </a:solidFill>
                    <a:latin typeface="+mn-lt"/>
                    <a:cs typeface="Calibri" pitchFamily="34" charset="0"/>
                  </a:rPr>
                  <a:t>50</a:t>
                </a:r>
                <a:r>
                  <a:rPr lang="en-US" sz="2000" b="1" dirty="0">
                    <a:solidFill>
                      <a:srgbClr val="FF0000"/>
                    </a:solidFill>
                    <a:latin typeface="+mn-lt"/>
                    <a:cs typeface="Calibri" pitchFamily="34" charset="0"/>
                  </a:rPr>
                  <a:t>Ti</a:t>
                </a:r>
                <a:r>
                  <a:rPr lang="ru-RU" sz="2000" b="1" dirty="0">
                    <a:solidFill>
                      <a:srgbClr val="FF0000"/>
                    </a:solidFill>
                    <a:latin typeface="+mn-lt"/>
                    <a:cs typeface="Calibri" pitchFamily="34" charset="0"/>
                  </a:rPr>
                  <a:t>   </a:t>
                </a:r>
                <a:r>
                  <a:rPr lang="en-US" sz="2000" b="1" dirty="0">
                    <a:solidFill>
                      <a:srgbClr val="FF0000"/>
                    </a:solidFill>
                    <a:latin typeface="+mn-lt"/>
                    <a:cs typeface="Calibri" pitchFamily="34" charset="0"/>
                  </a:rPr>
                  <a:t> </a:t>
                </a:r>
                <a:r>
                  <a:rPr lang="ru-RU" sz="2000" b="1" dirty="0">
                    <a:solidFill>
                      <a:srgbClr val="FF0000"/>
                    </a:solidFill>
                    <a:latin typeface="+mn-lt"/>
                    <a:cs typeface="Calibri" pitchFamily="34" charset="0"/>
                  </a:rPr>
                  <a:t>   </a:t>
                </a:r>
                <a:r>
                  <a:rPr lang="en-US" sz="2400" b="1" baseline="25000" dirty="0">
                    <a:solidFill>
                      <a:srgbClr val="FF0000"/>
                    </a:solidFill>
                    <a:latin typeface="+mn-lt"/>
                    <a:cs typeface="Calibri" pitchFamily="34" charset="0"/>
                  </a:rPr>
                  <a:t>292</a:t>
                </a:r>
                <a:r>
                  <a:rPr lang="en-US" sz="2000" b="1" dirty="0">
                    <a:solidFill>
                      <a:srgbClr val="FF0000"/>
                    </a:solidFill>
                    <a:latin typeface="+mn-lt"/>
                    <a:cs typeface="Calibri" pitchFamily="34" charset="0"/>
                  </a:rPr>
                  <a:t>Lv*</a:t>
                </a:r>
                <a:endParaRPr lang="ru-RU" sz="2000" b="1" dirty="0">
                  <a:solidFill>
                    <a:srgbClr val="FF0000"/>
                  </a:solidFill>
                  <a:latin typeface="+mn-lt"/>
                  <a:cs typeface="Calibri" pitchFamily="34" charset="0"/>
                </a:endParaRPr>
              </a:p>
              <a:p>
                <a:endParaRPr lang="ru-RU" sz="2000" b="1" dirty="0">
                  <a:solidFill>
                    <a:srgbClr val="FF0000"/>
                  </a:solidFill>
                  <a:latin typeface="+mn-lt"/>
                  <a:cs typeface="Calibri" pitchFamily="34" charset="0"/>
                </a:endParaRPr>
              </a:p>
              <a:p>
                <a:r>
                  <a:rPr lang="en-US" sz="2400" b="1" baseline="25000" dirty="0">
                    <a:solidFill>
                      <a:srgbClr val="006600"/>
                    </a:solidFill>
                    <a:latin typeface="+mn-lt"/>
                    <a:cs typeface="Calibri" pitchFamily="34" charset="0"/>
                  </a:rPr>
                  <a:t>    </a:t>
                </a:r>
                <a:r>
                  <a:rPr lang="en-US" sz="2400" b="1" baseline="25000" dirty="0">
                    <a:solidFill>
                      <a:srgbClr val="0000FF"/>
                    </a:solidFill>
                    <a:latin typeface="+mn-lt"/>
                    <a:cs typeface="Calibri" pitchFamily="34" charset="0"/>
                  </a:rPr>
                  <a:t>238</a:t>
                </a:r>
                <a:r>
                  <a:rPr lang="en-US" sz="2000" b="1" dirty="0">
                    <a:solidFill>
                      <a:srgbClr val="0000FF"/>
                    </a:solidFill>
                    <a:latin typeface="+mn-lt"/>
                    <a:cs typeface="Calibri" pitchFamily="34" charset="0"/>
                  </a:rPr>
                  <a:t>U + </a:t>
                </a:r>
                <a:r>
                  <a:rPr lang="en-US" sz="2400" b="1" baseline="25000" dirty="0">
                    <a:solidFill>
                      <a:srgbClr val="0000FF"/>
                    </a:solidFill>
                    <a:latin typeface="+mn-lt"/>
                    <a:cs typeface="Calibri" pitchFamily="34" charset="0"/>
                  </a:rPr>
                  <a:t>54</a:t>
                </a:r>
                <a:r>
                  <a:rPr lang="en-US" sz="2000" b="1" dirty="0">
                    <a:solidFill>
                      <a:srgbClr val="0000FF"/>
                    </a:solidFill>
                    <a:latin typeface="+mn-lt"/>
                    <a:cs typeface="Calibri" pitchFamily="34" charset="0"/>
                  </a:rPr>
                  <a:t>Cr</a:t>
                </a:r>
                <a:r>
                  <a:rPr lang="ru-RU" sz="2000" b="1" dirty="0">
                    <a:solidFill>
                      <a:srgbClr val="0000FF"/>
                    </a:solidFill>
                    <a:latin typeface="+mn-lt"/>
                    <a:cs typeface="Calibri" pitchFamily="34" charset="0"/>
                  </a:rPr>
                  <a:t>      </a:t>
                </a:r>
                <a:r>
                  <a:rPr lang="en-US" sz="2400" b="1" baseline="25000" dirty="0">
                    <a:solidFill>
                      <a:srgbClr val="0000FF"/>
                    </a:solidFill>
                    <a:latin typeface="+mn-lt"/>
                    <a:cs typeface="Calibri" pitchFamily="34" charset="0"/>
                  </a:rPr>
                  <a:t>292</a:t>
                </a:r>
                <a:r>
                  <a:rPr lang="en-US" sz="2000" b="1" dirty="0">
                    <a:solidFill>
                      <a:srgbClr val="0000FF"/>
                    </a:solidFill>
                    <a:latin typeface="+mn-lt"/>
                    <a:cs typeface="Calibri" pitchFamily="34" charset="0"/>
                  </a:rPr>
                  <a:t>Lv*</a:t>
                </a:r>
                <a:endParaRPr lang="ru-RU" sz="2000" b="1" dirty="0">
                  <a:solidFill>
                    <a:srgbClr val="0000FF"/>
                  </a:solidFill>
                  <a:latin typeface="+mn-lt"/>
                  <a:cs typeface="Calibri" pitchFamily="34" charset="0"/>
                </a:endParaRPr>
              </a:p>
              <a:p>
                <a:endParaRPr lang="ru-RU" sz="2000" b="1" dirty="0">
                  <a:solidFill>
                    <a:srgbClr val="006600"/>
                  </a:solidFill>
                  <a:latin typeface="Calibri" pitchFamily="34" charset="0"/>
                  <a:cs typeface="Calibri" pitchFamily="34" charset="0"/>
                </a:endParaRPr>
              </a:p>
            </p:txBody>
          </p:sp>
          <p:cxnSp>
            <p:nvCxnSpPr>
              <p:cNvPr id="45" name="Прямая со стрелкой 44"/>
              <p:cNvCxnSpPr/>
              <p:nvPr/>
            </p:nvCxnSpPr>
            <p:spPr>
              <a:xfrm>
                <a:off x="6686086" y="3390860"/>
                <a:ext cx="214314"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5836439" y="1483196"/>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6683601" y="2766601"/>
                <a:ext cx="21431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6597144" y="1484784"/>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6683601" y="2175191"/>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3" name="Прямая соединительная линия 52"/>
            <p:cNvCxnSpPr/>
            <p:nvPr/>
          </p:nvCxnSpPr>
          <p:spPr>
            <a:xfrm>
              <a:off x="5292080" y="2996952"/>
              <a:ext cx="23042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5" name="Picture 2"/>
          <p:cNvPicPr>
            <a:picLocks noChangeAspect="1" noChangeArrowheads="1"/>
          </p:cNvPicPr>
          <p:nvPr/>
        </p:nvPicPr>
        <p:blipFill>
          <a:blip r:embed="rId5" cstate="print"/>
          <a:srcRect/>
          <a:stretch>
            <a:fillRect/>
          </a:stretch>
        </p:blipFill>
        <p:spPr bwMode="auto">
          <a:xfrm>
            <a:off x="4593443" y="3906567"/>
            <a:ext cx="3506949" cy="2402753"/>
          </a:xfrm>
          <a:prstGeom prst="rect">
            <a:avLst/>
          </a:prstGeom>
          <a:noFill/>
          <a:ln w="9525">
            <a:noFill/>
            <a:miter lim="800000"/>
            <a:headEnd/>
            <a:tailEnd/>
          </a:ln>
        </p:spPr>
      </p:pic>
      <p:cxnSp>
        <p:nvCxnSpPr>
          <p:cNvPr id="56" name="Прямая соединительная линия 55"/>
          <p:cNvCxnSpPr/>
          <p:nvPr/>
        </p:nvCxnSpPr>
        <p:spPr>
          <a:xfrm>
            <a:off x="6948000" y="4581128"/>
            <a:ext cx="126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7164000" y="4752000"/>
            <a:ext cx="104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100392" y="4520153"/>
            <a:ext cx="349455" cy="276999"/>
          </a:xfrm>
          <a:prstGeom prst="rect">
            <a:avLst/>
          </a:prstGeom>
          <a:solidFill>
            <a:schemeClr val="bg1"/>
          </a:solidFill>
        </p:spPr>
        <p:txBody>
          <a:bodyPr wrap="square" lIns="0" tIns="0" rIns="0" bIns="0" rtlCol="0">
            <a:spAutoFit/>
          </a:bodyPr>
          <a:lstStyle/>
          <a:p>
            <a:r>
              <a:rPr lang="ru-RU" b="1" dirty="0">
                <a:latin typeface="+mn-lt"/>
              </a:rPr>
              <a:t>~4</a:t>
            </a:r>
          </a:p>
        </p:txBody>
      </p:sp>
      <p:sp>
        <p:nvSpPr>
          <p:cNvPr id="59" name="TextBox 58"/>
          <p:cNvSpPr txBox="1"/>
          <p:nvPr/>
        </p:nvSpPr>
        <p:spPr>
          <a:xfrm>
            <a:off x="4902466" y="6289575"/>
            <a:ext cx="3269934" cy="307777"/>
          </a:xfrm>
          <a:prstGeom prst="rect">
            <a:avLst/>
          </a:prstGeom>
          <a:noFill/>
        </p:spPr>
        <p:txBody>
          <a:bodyPr wrap="none" rtlCol="0">
            <a:spAutoFit/>
          </a:bodyPr>
          <a:lstStyle/>
          <a:p>
            <a:r>
              <a:rPr lang="en-US" sz="1400" dirty="0" err="1"/>
              <a:t>M.G.</a:t>
            </a:r>
            <a:r>
              <a:rPr lang="en-US" sz="1400" dirty="0"/>
              <a:t> </a:t>
            </a:r>
            <a:r>
              <a:rPr lang="en-US" sz="1400" dirty="0" err="1"/>
              <a:t>Itkis</a:t>
            </a:r>
            <a:r>
              <a:rPr lang="en-US" sz="1400" dirty="0"/>
              <a:t> </a:t>
            </a:r>
            <a:r>
              <a:rPr lang="en-US" sz="1400" i="1" dirty="0"/>
              <a:t>et al</a:t>
            </a:r>
            <a:r>
              <a:rPr lang="en-US" sz="1400" dirty="0"/>
              <a:t>., </a:t>
            </a:r>
            <a:r>
              <a:rPr lang="en-US" sz="1400" dirty="0" err="1"/>
              <a:t>EPJ</a:t>
            </a:r>
            <a:r>
              <a:rPr lang="en-US" sz="1400" dirty="0"/>
              <a:t> A 58, 178 (2022)</a:t>
            </a:r>
            <a:endParaRPr lang="ru-RU" sz="1400" dirty="0"/>
          </a:p>
        </p:txBody>
      </p:sp>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13</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ox(i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3.bmp"/>
          <p:cNvPicPr>
            <a:picLocks noChangeAspect="1"/>
          </p:cNvPicPr>
          <p:nvPr/>
        </p:nvPicPr>
        <p:blipFill>
          <a:blip r:embed="rId2" cstate="print"/>
          <a:stretch>
            <a:fillRect/>
          </a:stretch>
        </p:blipFill>
        <p:spPr>
          <a:xfrm>
            <a:off x="1009280" y="620688"/>
            <a:ext cx="6622302" cy="4680520"/>
          </a:xfrm>
          <a:prstGeom prst="rect">
            <a:avLst/>
          </a:prstGeom>
        </p:spPr>
      </p:pic>
      <p:sp>
        <p:nvSpPr>
          <p:cNvPr id="3" name="Rectangle 2"/>
          <p:cNvSpPr txBox="1">
            <a:spLocks noChangeArrowheads="1"/>
          </p:cNvSpPr>
          <p:nvPr/>
        </p:nvSpPr>
        <p:spPr bwMode="auto">
          <a:xfrm>
            <a:off x="2555776" y="-2738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a:t>
            </a:r>
            <a:r>
              <a:rPr lang="ru-RU" altLang="ja-JP" sz="3200" b="1" kern="0" baseline="30000" dirty="0">
                <a:effectLst>
                  <a:outerShdw blurRad="38100" dist="38100" dir="2700000" algn="tl">
                    <a:srgbClr val="000000">
                      <a:alpha val="43137"/>
                    </a:srgbClr>
                  </a:outerShdw>
                </a:effectLst>
                <a:latin typeface="Calibri" pitchFamily="34" charset="0"/>
                <a:cs typeface="Calibri" pitchFamily="34" charset="0"/>
              </a:rPr>
              <a:t>42</a:t>
            </a:r>
            <a:r>
              <a:rPr lang="en-US" altLang="ja-JP" sz="2800" b="1" kern="0" dirty="0" err="1">
                <a:effectLst>
                  <a:outerShdw blurRad="38100" dist="38100" dir="2700000" algn="tl">
                    <a:srgbClr val="000000">
                      <a:alpha val="43137"/>
                    </a:srgbClr>
                  </a:outerShdw>
                </a:effectLst>
                <a:latin typeface="Calibri" pitchFamily="34" charset="0"/>
                <a:cs typeface="Calibri" pitchFamily="34" charset="0"/>
              </a:rPr>
              <a:t>Pu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50</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Ti</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 name="Rectangle 2"/>
          <p:cNvSpPr txBox="1">
            <a:spLocks noChangeArrowheads="1"/>
          </p:cNvSpPr>
          <p:nvPr/>
        </p:nvSpPr>
        <p:spPr bwMode="auto">
          <a:xfrm>
            <a:off x="5148064" y="5225512"/>
            <a:ext cx="3312368"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For the first time:</a:t>
            </a:r>
          </a:p>
          <a:p>
            <a:pPr lvl="0">
              <a:defRPr/>
            </a:pP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Actinide +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50</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Ti</a:t>
            </a:r>
            <a:endPar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0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New isotopes </a:t>
            </a:r>
            <a:r>
              <a:rPr lang="en-US" altLang="ja-JP" sz="2400" b="1" kern="0" baseline="30000" dirty="0">
                <a:effectLst>
                  <a:outerShdw blurRad="38100" dist="38100" dir="2700000" algn="tl">
                    <a:srgbClr val="000000">
                      <a:alpha val="43137"/>
                    </a:srgbClr>
                  </a:outerShdw>
                </a:effectLst>
                <a:latin typeface="Calibri" pitchFamily="34" charset="0"/>
                <a:cs typeface="Calibri" pitchFamily="34" charset="0"/>
              </a:rPr>
              <a:t>289</a:t>
            </a:r>
            <a:r>
              <a:rPr lang="en-US" altLang="ja-JP" sz="2000" b="1" kern="0" dirty="0">
                <a:effectLst>
                  <a:outerShdw blurRad="38100" dist="38100" dir="2700000" algn="tl">
                    <a:srgbClr val="000000">
                      <a:alpha val="43137"/>
                    </a:srgbClr>
                  </a:outerShdw>
                </a:effectLst>
                <a:latin typeface="Calibri" pitchFamily="34" charset="0"/>
                <a:cs typeface="Calibri" pitchFamily="34" charset="0"/>
              </a:rPr>
              <a:t>Lv and </a:t>
            </a:r>
            <a:r>
              <a:rPr lang="en-US" altLang="ja-JP" sz="2400" b="1" kern="0" baseline="30000" dirty="0">
                <a:effectLst>
                  <a:outerShdw blurRad="38100" dist="38100" dir="2700000" algn="tl">
                    <a:srgbClr val="000000">
                      <a:alpha val="43137"/>
                    </a:srgbClr>
                  </a:outerShdw>
                </a:effectLst>
                <a:latin typeface="Calibri" pitchFamily="34" charset="0"/>
                <a:cs typeface="Calibri" pitchFamily="34" charset="0"/>
              </a:rPr>
              <a:t>280</a:t>
            </a:r>
            <a:r>
              <a:rPr lang="en-US" altLang="ja-JP" sz="2000" b="1" kern="0" dirty="0">
                <a:effectLst>
                  <a:outerShdw blurRad="38100" dist="38100" dir="2700000" algn="tl">
                    <a:srgbClr val="000000">
                      <a:alpha val="43137"/>
                    </a:srgbClr>
                  </a:outerShdw>
                </a:effectLst>
                <a:latin typeface="Calibri" pitchFamily="34" charset="0"/>
                <a:cs typeface="Calibri" pitchFamily="34" charset="0"/>
              </a:rPr>
              <a:t>Cn</a:t>
            </a:r>
            <a:endParaRPr lang="ru-RU" altLang="ja-JP" sz="2000" b="1" kern="0" dirty="0">
              <a:effectLst>
                <a:outerShdw blurRad="38100" dist="38100" dir="2700000" algn="tl">
                  <a:srgbClr val="000000">
                    <a:alpha val="43137"/>
                  </a:srgbClr>
                </a:outerShdw>
              </a:effectLst>
              <a:latin typeface="Calibri" pitchFamily="34" charset="0"/>
              <a:cs typeface="Calibri" pitchFamily="34" charset="0"/>
            </a:endParaRPr>
          </a:p>
          <a:p>
            <a:pPr lvl="0">
              <a:defRPr/>
            </a:pPr>
            <a:r>
              <a:rPr kumimoji="0" lang="en-US"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Symbol" pitchFamily="18" charset="2"/>
                <a:ea typeface="+mj-ea"/>
                <a:cs typeface="Calibri" pitchFamily="34" charset="0"/>
              </a:rPr>
              <a:t>a</a:t>
            </a:r>
            <a:r>
              <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decay of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28</a:t>
            </a:r>
            <a:r>
              <a:rPr lang="ru-RU"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a:t>
            </a:r>
            <a:r>
              <a:rPr lang="en-US" altLang="ja-JP" sz="2000"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Fl</a:t>
            </a:r>
            <a:endParaRPr kumimoji="0" lang="ru-RU" sz="2000" b="1" i="0" strike="noStrike" kern="0" cap="none" spc="0" normalizeH="0" baseline="0" noProof="0" dirty="0">
              <a:ln>
                <a:noFill/>
              </a:ln>
              <a:solidFill>
                <a:srgbClr val="006600"/>
              </a:solidFill>
              <a:uLnTx/>
              <a:uFillTx/>
              <a:latin typeface="Calibri" pitchFamily="34" charset="0"/>
              <a:ea typeface="+mj-ea"/>
              <a:cs typeface="Calibri" pitchFamily="34" charset="0"/>
            </a:endParaRPr>
          </a:p>
        </p:txBody>
      </p:sp>
      <p:sp>
        <p:nvSpPr>
          <p:cNvPr id="6" name="Rectangle 2"/>
          <p:cNvSpPr txBox="1">
            <a:spLocks noChangeArrowheads="1"/>
          </p:cNvSpPr>
          <p:nvPr/>
        </p:nvSpPr>
        <p:spPr bwMode="auto">
          <a:xfrm>
            <a:off x="323528" y="5445224"/>
            <a:ext cx="3312368"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Target </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a:t>
            </a:r>
            <a:r>
              <a:rPr kumimoji="0" lang="ru-RU"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42</a:t>
            </a:r>
            <a:r>
              <a:rPr kumimoji="0" lang="en-US" altLang="ja-JP" sz="2000" b="1" i="0"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Pu</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0.72 mg/cm</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a:t>
            </a:r>
          </a:p>
          <a:p>
            <a:pPr lvl="0">
              <a:defRPr/>
            </a:pPr>
            <a:r>
              <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Beam dose:   1.5 x 10</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19</a:t>
            </a:r>
            <a:endParaRPr lang="en-US" altLang="ja-JP" sz="24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endParaRPr>
          </a:p>
          <a:p>
            <a:pPr lvl="0">
              <a:defRPr/>
            </a:pP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Excitation energy: 4</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1</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err="1">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MeV</a:t>
            </a:r>
            <a:endPar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8" name="Номер слайда 7"/>
          <p:cNvSpPr>
            <a:spLocks noGrp="1"/>
          </p:cNvSpPr>
          <p:nvPr>
            <p:ph type="sldNum" sz="quarter" idx="12"/>
          </p:nvPr>
        </p:nvSpPr>
        <p:spPr/>
        <p:txBody>
          <a:bodyPr/>
          <a:lstStyle/>
          <a:p>
            <a:pPr>
              <a:defRPr/>
            </a:pPr>
            <a:fld id="{3B167FC6-845F-41BB-892F-C83AE27B7C91}" type="slidenum">
              <a:rPr lang="ru-RU" smtClean="0"/>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3.bmp"/>
          <p:cNvPicPr>
            <a:picLocks noChangeAspect="1"/>
          </p:cNvPicPr>
          <p:nvPr/>
        </p:nvPicPr>
        <p:blipFill>
          <a:blip r:embed="rId2" cstate="print"/>
          <a:stretch>
            <a:fillRect/>
          </a:stretch>
        </p:blipFill>
        <p:spPr>
          <a:xfrm>
            <a:off x="1749808" y="620687"/>
            <a:ext cx="5342472" cy="4863713"/>
          </a:xfrm>
          <a:prstGeom prst="rect">
            <a:avLst/>
          </a:prstGeom>
        </p:spPr>
      </p:pic>
      <p:sp>
        <p:nvSpPr>
          <p:cNvPr id="3" name="Rectangle 2"/>
          <p:cNvSpPr txBox="1">
            <a:spLocks noChangeArrowheads="1"/>
          </p:cNvSpPr>
          <p:nvPr/>
        </p:nvSpPr>
        <p:spPr bwMode="auto">
          <a:xfrm>
            <a:off x="2555776" y="-2738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a:t>
            </a:r>
            <a:r>
              <a:rPr lang="ru-RU" altLang="ja-JP" sz="3200" b="1" kern="0" baseline="30000" dirty="0">
                <a:effectLst>
                  <a:outerShdw blurRad="38100" dist="38100" dir="2700000" algn="tl">
                    <a:srgbClr val="000000">
                      <a:alpha val="43137"/>
                    </a:srgbClr>
                  </a:outerShdw>
                </a:effectLst>
                <a:latin typeface="Calibri" pitchFamily="34" charset="0"/>
                <a:cs typeface="Calibri" pitchFamily="34" charset="0"/>
              </a:rPr>
              <a:t>42</a:t>
            </a:r>
            <a:r>
              <a:rPr lang="en-US" altLang="ja-JP" sz="2800" b="1" kern="0" dirty="0" err="1">
                <a:effectLst>
                  <a:outerShdw blurRad="38100" dist="38100" dir="2700000" algn="tl">
                    <a:srgbClr val="000000">
                      <a:alpha val="43137"/>
                    </a:srgbClr>
                  </a:outerShdw>
                </a:effectLst>
                <a:latin typeface="Calibri" pitchFamily="34" charset="0"/>
                <a:cs typeface="Calibri" pitchFamily="34" charset="0"/>
              </a:rPr>
              <a:t>Pu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50</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Ti</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 name="Rectangle 2"/>
          <p:cNvSpPr txBox="1">
            <a:spLocks noChangeArrowheads="1"/>
          </p:cNvSpPr>
          <p:nvPr/>
        </p:nvSpPr>
        <p:spPr bwMode="auto">
          <a:xfrm>
            <a:off x="5220072" y="5301208"/>
            <a:ext cx="2880320"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For the first time:</a:t>
            </a:r>
          </a:p>
          <a:p>
            <a:pPr lvl="0">
              <a:defRPr/>
            </a:pPr>
            <a:r>
              <a:rPr lang="en-US" altLang="ja-JP" sz="2000" b="1" i="1" kern="0" dirty="0" err="1">
                <a:solidFill>
                  <a:srgbClr val="0000FF"/>
                </a:solidFill>
                <a:effectLst>
                  <a:outerShdw blurRad="38100" dist="38100" dir="2700000" algn="tl">
                    <a:srgbClr val="000000">
                      <a:alpha val="43137"/>
                    </a:srgbClr>
                  </a:outerShdw>
                </a:effectLst>
                <a:latin typeface="Calibri" pitchFamily="34" charset="0"/>
                <a:cs typeface="Calibri" pitchFamily="34" charset="0"/>
              </a:rPr>
              <a:t>p</a:t>
            </a:r>
            <a:r>
              <a:rPr lang="en-US" altLang="ja-JP" sz="2000" b="1" kern="0" dirty="0" err="1">
                <a:solidFill>
                  <a:srgbClr val="0000FF"/>
                </a:solidFill>
                <a:effectLst>
                  <a:outerShdw blurRad="38100" dist="38100" dir="2700000" algn="tl">
                    <a:srgbClr val="000000">
                      <a:alpha val="43137"/>
                    </a:srgbClr>
                  </a:outerShdw>
                </a:effectLst>
                <a:latin typeface="Calibri" pitchFamily="34" charset="0"/>
                <a:cs typeface="Calibri" pitchFamily="34" charset="0"/>
              </a:rPr>
              <a:t>x</a:t>
            </a:r>
            <a:r>
              <a:rPr lang="en-US" altLang="ja-JP" sz="2000" b="1" i="1" kern="0" dirty="0" err="1">
                <a:solidFill>
                  <a:srgbClr val="0000FF"/>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 channel</a:t>
            </a:r>
          </a:p>
          <a:p>
            <a:pPr lvl="0">
              <a:defRPr/>
            </a:pP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Actinide +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48</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Ca,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50</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Ti,</a:t>
            </a:r>
            <a:r>
              <a:rPr lang="en-US" altLang="ja-JP" sz="20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Cr</a:t>
            </a:r>
            <a:endPar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Rectangle 2"/>
          <p:cNvSpPr txBox="1">
            <a:spLocks noChangeArrowheads="1"/>
          </p:cNvSpPr>
          <p:nvPr/>
        </p:nvSpPr>
        <p:spPr bwMode="auto">
          <a:xfrm>
            <a:off x="323528" y="5445224"/>
            <a:ext cx="3312368"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Target </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a:t>
            </a:r>
            <a:r>
              <a:rPr kumimoji="0" lang="ru-RU"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42</a:t>
            </a:r>
            <a:r>
              <a:rPr kumimoji="0" lang="en-US" altLang="ja-JP" sz="2000" b="1" i="0"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Pu</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0.72 mg/cm</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a:t>
            </a:r>
            <a:endParaRPr kumimoji="0" lang="en-US" altLang="ja-JP" sz="20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Beam dose:   1.5 x 10</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19</a:t>
            </a:r>
            <a:endParaRPr lang="en-US" altLang="ja-JP" sz="24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endParaRPr>
          </a:p>
          <a:p>
            <a:pPr lvl="0">
              <a:defRPr/>
            </a:pP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Excitation energy: 4</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1</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err="1">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MeV</a:t>
            </a:r>
            <a:endPar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5" name="Номер слайда 4"/>
          <p:cNvSpPr>
            <a:spLocks noGrp="1"/>
          </p:cNvSpPr>
          <p:nvPr>
            <p:ph type="sldNum" sz="quarter" idx="12"/>
          </p:nvPr>
        </p:nvSpPr>
        <p:spPr/>
        <p:txBody>
          <a:bodyPr/>
          <a:lstStyle/>
          <a:p>
            <a:pPr>
              <a:defRPr/>
            </a:pPr>
            <a:fld id="{3B167FC6-845F-41BB-892F-C83AE27B7C91}" type="slidenum">
              <a:rPr lang="ru-RU" smtClean="0"/>
              <a:pPr>
                <a:defRPr/>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FC28EAF-7A41-A39B-E77D-D875A6ED220C}"/>
              </a:ext>
            </a:extLst>
          </p:cNvPr>
          <p:cNvPicPr>
            <a:picLocks noChangeAspect="1"/>
          </p:cNvPicPr>
          <p:nvPr/>
        </p:nvPicPr>
        <p:blipFill>
          <a:blip r:embed="rId2" cstate="print">
            <a:extLst>
              <a:ext uri="{28A0092B-C50C-407E-A947-70E740481C1C}">
                <a14:useLocalDpi xmlns:a14="http://schemas.microsoft.com/office/drawing/2010/main" val="0"/>
              </a:ext>
            </a:extLst>
          </a:blip>
          <a:srcRect l="4102" t="6217" r="23225" b="2568"/>
          <a:stretch/>
        </p:blipFill>
        <p:spPr>
          <a:xfrm>
            <a:off x="26991" y="1772816"/>
            <a:ext cx="4104457" cy="3600400"/>
          </a:xfrm>
          <a:prstGeom prst="rect">
            <a:avLst/>
          </a:prstGeom>
        </p:spPr>
      </p:pic>
      <p:pic>
        <p:nvPicPr>
          <p:cNvPr id="9" name="Рисунок 8">
            <a:extLst>
              <a:ext uri="{FF2B5EF4-FFF2-40B4-BE49-F238E27FC236}">
                <a16:creationId xmlns:a16="http://schemas.microsoft.com/office/drawing/2014/main" xmlns="" id="{D34AC89F-CE7D-ED6C-E298-B6E9E2625CC8}"/>
              </a:ext>
            </a:extLst>
          </p:cNvPr>
          <p:cNvPicPr>
            <a:picLocks noChangeAspect="1"/>
          </p:cNvPicPr>
          <p:nvPr/>
        </p:nvPicPr>
        <p:blipFill>
          <a:blip r:embed="rId3" cstate="print">
            <a:extLst>
              <a:ext uri="{28A0092B-C50C-407E-A947-70E740481C1C}">
                <a14:useLocalDpi xmlns:a14="http://schemas.microsoft.com/office/drawing/2010/main" val="0"/>
              </a:ext>
            </a:extLst>
          </a:blip>
          <a:srcRect l="1741" t="7614" r="9491"/>
          <a:stretch/>
        </p:blipFill>
        <p:spPr>
          <a:xfrm>
            <a:off x="4131448" y="1844824"/>
            <a:ext cx="4955511" cy="3600400"/>
          </a:xfrm>
          <a:prstGeom prst="rect">
            <a:avLst/>
          </a:prstGeom>
        </p:spPr>
      </p:pic>
      <p:sp>
        <p:nvSpPr>
          <p:cNvPr id="10" name="Rectangle 2">
            <a:extLst>
              <a:ext uri="{FF2B5EF4-FFF2-40B4-BE49-F238E27FC236}">
                <a16:creationId xmlns:a16="http://schemas.microsoft.com/office/drawing/2014/main" xmlns="" id="{05E9F607-29A9-845D-9A51-2258DD8945B7}"/>
              </a:ext>
            </a:extLst>
          </p:cNvPr>
          <p:cNvSpPr txBox="1">
            <a:spLocks noChangeArrowheads="1"/>
          </p:cNvSpPr>
          <p:nvPr/>
        </p:nvSpPr>
        <p:spPr bwMode="auto">
          <a:xfrm>
            <a:off x="2555776" y="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Decay properties of observed isotopes</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3B167FC6-845F-41BB-892F-C83AE27B7C91}" type="slidenum">
              <a:rPr lang="ru-RU" smtClean="0"/>
              <a:pPr>
                <a:defRPr/>
              </a:pPr>
              <a:t>16</a:t>
            </a:fld>
            <a:endParaRPr lang="ru-RU"/>
          </a:p>
        </p:txBody>
      </p:sp>
    </p:spTree>
    <p:extLst>
      <p:ext uri="{BB962C8B-B14F-4D97-AF65-F5344CB8AC3E}">
        <p14:creationId xmlns:p14="http://schemas.microsoft.com/office/powerpoint/2010/main" val="111679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B1A7E40A-DF8B-C021-9EFE-793E7B900155}"/>
              </a:ext>
            </a:extLst>
          </p:cNvPr>
          <p:cNvPicPr>
            <a:picLocks noChangeAspect="1"/>
          </p:cNvPicPr>
          <p:nvPr/>
        </p:nvPicPr>
        <p:blipFill>
          <a:blip r:embed="rId2" cstate="print"/>
          <a:srcRect l="7825" t="8209" r="30341" b="4975"/>
          <a:stretch>
            <a:fillRect/>
          </a:stretch>
        </p:blipFill>
        <p:spPr>
          <a:xfrm>
            <a:off x="2125040" y="1340768"/>
            <a:ext cx="4893920" cy="4803515"/>
          </a:xfrm>
          <a:prstGeom prst="rect">
            <a:avLst/>
          </a:prstGeom>
        </p:spPr>
      </p:pic>
      <p:sp>
        <p:nvSpPr>
          <p:cNvPr id="3" name="Rectangle 2">
            <a:extLst>
              <a:ext uri="{FF2B5EF4-FFF2-40B4-BE49-F238E27FC236}">
                <a16:creationId xmlns:a16="http://schemas.microsoft.com/office/drawing/2014/main" xmlns="" id="{3872CE39-523D-3569-460D-C613C08A79F6}"/>
              </a:ext>
            </a:extLst>
          </p:cNvPr>
          <p:cNvSpPr txBox="1">
            <a:spLocks noChangeArrowheads="1"/>
          </p:cNvSpPr>
          <p:nvPr/>
        </p:nvSpPr>
        <p:spPr bwMode="auto">
          <a:xfrm>
            <a:off x="2555776" y="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Production cross-sections of superheavy elements</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4" name="TextBox 3"/>
          <p:cNvSpPr txBox="1"/>
          <p:nvPr/>
        </p:nvSpPr>
        <p:spPr>
          <a:xfrm>
            <a:off x="7007133" y="3741487"/>
            <a:ext cx="2136867" cy="738664"/>
          </a:xfrm>
          <a:prstGeom prst="rect">
            <a:avLst/>
          </a:prstGeom>
          <a:noFill/>
        </p:spPr>
        <p:txBody>
          <a:bodyPr wrap="none" rtlCol="0">
            <a:spAutoFit/>
          </a:bodyPr>
          <a:lstStyle/>
          <a:p>
            <a:r>
              <a:rPr lang="en-US" sz="1400" baseline="30000" dirty="0"/>
              <a:t>50</a:t>
            </a:r>
            <a:r>
              <a:rPr lang="en-US" sz="1400" dirty="0"/>
              <a:t>Ti + </a:t>
            </a:r>
            <a:r>
              <a:rPr lang="en-US" sz="1400" baseline="30000" dirty="0"/>
              <a:t>244</a:t>
            </a:r>
            <a:r>
              <a:rPr lang="en-US" sz="1400" dirty="0"/>
              <a:t>Pu</a:t>
            </a:r>
            <a:br>
              <a:rPr lang="en-US" sz="1400" dirty="0"/>
            </a:br>
            <a:r>
              <a:rPr lang="en-US" sz="1400" dirty="0"/>
              <a:t>J.M. Gates </a:t>
            </a:r>
            <a:r>
              <a:rPr lang="en-US" sz="1400" i="1" dirty="0"/>
              <a:t>et al</a:t>
            </a:r>
            <a:r>
              <a:rPr lang="en-US" sz="1400" dirty="0"/>
              <a:t>.</a:t>
            </a:r>
          </a:p>
          <a:p>
            <a:r>
              <a:rPr lang="en-US" sz="1400" dirty="0" err="1"/>
              <a:t>PRL</a:t>
            </a:r>
            <a:r>
              <a:rPr lang="en-US" sz="1400" dirty="0"/>
              <a:t> </a:t>
            </a:r>
            <a:r>
              <a:rPr lang="ru-RU" sz="1400" dirty="0"/>
              <a:t>133, 172502 (2024)</a:t>
            </a:r>
          </a:p>
        </p:txBody>
      </p:sp>
      <p:sp>
        <p:nvSpPr>
          <p:cNvPr id="6" name="Номер слайда 5"/>
          <p:cNvSpPr>
            <a:spLocks noGrp="1"/>
          </p:cNvSpPr>
          <p:nvPr>
            <p:ph type="sldNum" sz="quarter" idx="12"/>
          </p:nvPr>
        </p:nvSpPr>
        <p:spPr/>
        <p:txBody>
          <a:bodyPr/>
          <a:lstStyle/>
          <a:p>
            <a:pPr>
              <a:defRPr/>
            </a:pPr>
            <a:fld id="{13818234-1F14-4FCC-93A4-3C7784A039CF}" type="slidenum">
              <a:rPr lang="ru-RU" smtClean="0"/>
              <a:pPr>
                <a:defRPr/>
              </a:pPr>
              <a:t>17</a:t>
            </a:fld>
            <a:endParaRPr lang="ru-RU"/>
          </a:p>
        </p:txBody>
      </p:sp>
    </p:spTree>
    <p:extLst>
      <p:ext uri="{BB962C8B-B14F-4D97-AF65-F5344CB8AC3E}">
        <p14:creationId xmlns:p14="http://schemas.microsoft.com/office/powerpoint/2010/main" val="276883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872CE39-523D-3569-460D-C613C08A79F6}"/>
              </a:ext>
            </a:extLst>
          </p:cNvPr>
          <p:cNvSpPr txBox="1">
            <a:spLocks noChangeArrowheads="1"/>
          </p:cNvSpPr>
          <p:nvPr/>
        </p:nvSpPr>
        <p:spPr bwMode="auto">
          <a:xfrm>
            <a:off x="2555776" y="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Production cross-sections of superheavy elements</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6" name="TextBox 5"/>
          <p:cNvSpPr txBox="1"/>
          <p:nvPr/>
        </p:nvSpPr>
        <p:spPr>
          <a:xfrm>
            <a:off x="6660232" y="4509120"/>
            <a:ext cx="1409360" cy="646331"/>
          </a:xfrm>
          <a:prstGeom prst="rect">
            <a:avLst/>
          </a:prstGeom>
          <a:noFill/>
        </p:spPr>
        <p:txBody>
          <a:bodyPr wrap="none" rtlCol="0">
            <a:spAutoFit/>
          </a:bodyPr>
          <a:lstStyle/>
          <a:p>
            <a:r>
              <a:rPr lang="en-US" dirty="0"/>
              <a:t>119: ~10 </a:t>
            </a:r>
            <a:r>
              <a:rPr lang="en-US" dirty="0" err="1"/>
              <a:t>fb</a:t>
            </a:r>
            <a:endParaRPr lang="en-US" dirty="0"/>
          </a:p>
          <a:p>
            <a:r>
              <a:rPr lang="en-US" dirty="0"/>
              <a:t>120: ~2.5 </a:t>
            </a:r>
            <a:r>
              <a:rPr lang="en-US" dirty="0" err="1"/>
              <a:t>fb</a:t>
            </a:r>
            <a:endParaRPr lang="ru-RU" dirty="0"/>
          </a:p>
        </p:txBody>
      </p:sp>
      <p:pic>
        <p:nvPicPr>
          <p:cNvPr id="4" name="Рисунок 3">
            <a:extLst>
              <a:ext uri="{FF2B5EF4-FFF2-40B4-BE49-F238E27FC236}">
                <a16:creationId xmlns:a16="http://schemas.microsoft.com/office/drawing/2014/main" xmlns="" id="{F21C0CF1-E80F-20FD-5B17-1CDA31B9A3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469" y="908720"/>
            <a:ext cx="7053086" cy="4937770"/>
          </a:xfrm>
          <a:prstGeom prst="rect">
            <a:avLst/>
          </a:prstGeom>
        </p:spPr>
      </p:pic>
      <p:sp>
        <p:nvSpPr>
          <p:cNvPr id="5" name="Номер слайда 4"/>
          <p:cNvSpPr>
            <a:spLocks noGrp="1"/>
          </p:cNvSpPr>
          <p:nvPr>
            <p:ph type="sldNum" sz="quarter" idx="12"/>
          </p:nvPr>
        </p:nvSpPr>
        <p:spPr/>
        <p:txBody>
          <a:bodyPr/>
          <a:lstStyle/>
          <a:p>
            <a:pPr>
              <a:defRPr/>
            </a:pPr>
            <a:fld id="{13818234-1F14-4FCC-93A4-3C7784A039CF}" type="slidenum">
              <a:rPr lang="ru-RU" smtClean="0"/>
              <a:pPr>
                <a:defRPr/>
              </a:pPr>
              <a:t>18</a:t>
            </a:fld>
            <a:endParaRPr lang="ru-RU"/>
          </a:p>
        </p:txBody>
      </p:sp>
    </p:spTree>
    <p:extLst>
      <p:ext uri="{BB962C8B-B14F-4D97-AF65-F5344CB8AC3E}">
        <p14:creationId xmlns:p14="http://schemas.microsoft.com/office/powerpoint/2010/main" val="300506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9512" y="692696"/>
            <a:ext cx="8712968"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altLang="ja-JP" sz="22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DGFRS-2: Results of experiments</a:t>
            </a:r>
            <a:endParaRPr kumimoji="0" lang="ru-RU" sz="2000" b="1" i="1"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3" name="Rectangle 2"/>
          <p:cNvSpPr txBox="1">
            <a:spLocks noChangeArrowheads="1"/>
          </p:cNvSpPr>
          <p:nvPr/>
        </p:nvSpPr>
        <p:spPr bwMode="auto">
          <a:xfrm>
            <a:off x="251520" y="1052736"/>
            <a:ext cx="8568952" cy="33843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indent="-457200" algn="ctr">
              <a:defRPr/>
            </a:pPr>
            <a:r>
              <a:rPr lang="en-US" altLang="ja-JP" sz="20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23</a:t>
            </a:r>
            <a:r>
              <a:rPr lang="ru-RU" altLang="ja-JP" sz="20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8</a:t>
            </a:r>
            <a:r>
              <a:rPr lang="en-US" altLang="ja-JP"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U+</a:t>
            </a:r>
            <a:r>
              <a:rPr lang="en-US" altLang="ja-JP" sz="20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a:t>
            </a:r>
            <a:r>
              <a:rPr lang="en-US" altLang="ja-JP"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r</a:t>
            </a:r>
          </a:p>
          <a:p>
            <a:pPr marL="457200" indent="-457200">
              <a:defRPr/>
            </a:pPr>
            <a:r>
              <a:rPr lang="en-US" altLang="ja-JP" b="1" kern="0" dirty="0">
                <a:effectLst>
                  <a:outerShdw blurRad="38100" dist="38100" dir="2700000" algn="tl">
                    <a:srgbClr val="000000">
                      <a:alpha val="43137"/>
                    </a:srgbClr>
                  </a:outerShdw>
                </a:effectLst>
                <a:latin typeface="Calibri" pitchFamily="34" charset="0"/>
                <a:cs typeface="Calibri" pitchFamily="34" charset="0"/>
              </a:rPr>
              <a:t>Cross section of the actinide</a:t>
            </a:r>
            <a:r>
              <a:rPr lang="ru-RU" altLang="ja-JP" b="1" kern="0" dirty="0">
                <a:effectLst>
                  <a:outerShdw blurRad="38100" dist="38100" dir="2700000" algn="tl">
                    <a:srgbClr val="000000">
                      <a:alpha val="43137"/>
                    </a:srgbClr>
                  </a:outerShdw>
                </a:effectLst>
                <a:latin typeface="Calibri" pitchFamily="34" charset="0"/>
                <a:cs typeface="Calibri" pitchFamily="34" charset="0"/>
              </a:rPr>
              <a:t> </a:t>
            </a:r>
            <a:r>
              <a:rPr lang="en-US" altLang="ja-JP" b="1" kern="0" dirty="0">
                <a:effectLst>
                  <a:outerShdw blurRad="38100" dist="38100" dir="2700000" algn="tl">
                    <a:srgbClr val="000000">
                      <a:alpha val="43137"/>
                    </a:srgbClr>
                  </a:outerShdw>
                </a:effectLst>
                <a:latin typeface="Calibri" pitchFamily="34" charset="0"/>
                <a:cs typeface="Calibri" pitchFamily="34" charset="0"/>
              </a:rPr>
              <a:t>+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54</a:t>
            </a:r>
            <a:r>
              <a:rPr lang="ru-RU" altLang="ja-JP" b="1" kern="0" dirty="0" err="1">
                <a:effectLst>
                  <a:outerShdw blurRad="38100" dist="38100" dir="2700000" algn="tl">
                    <a:srgbClr val="000000">
                      <a:alpha val="43137"/>
                    </a:srgbClr>
                  </a:outerShdw>
                </a:effectLst>
                <a:latin typeface="Calibri" pitchFamily="34" charset="0"/>
                <a:cs typeface="Calibri" pitchFamily="34" charset="0"/>
              </a:rPr>
              <a:t>Cr</a:t>
            </a:r>
            <a:r>
              <a:rPr lang="en-US" altLang="ja-JP" b="1" kern="0" dirty="0">
                <a:effectLst>
                  <a:outerShdw blurRad="38100" dist="38100" dir="2700000" algn="tl">
                    <a:srgbClr val="000000">
                      <a:alpha val="43137"/>
                    </a:srgbClr>
                  </a:outerShdw>
                </a:effectLst>
                <a:latin typeface="Calibri" pitchFamily="34" charset="0"/>
                <a:cs typeface="Calibri" pitchFamily="34" charset="0"/>
              </a:rPr>
              <a:t> reaction (decrease by ~150)</a:t>
            </a:r>
            <a:endParaRPr lang="ru-RU" altLang="ja-JP" b="1" kern="0" dirty="0">
              <a:effectLst>
                <a:outerShdw blurRad="38100" dist="38100" dir="2700000" algn="tl">
                  <a:srgbClr val="000000">
                    <a:alpha val="43137"/>
                  </a:srgbClr>
                </a:outerShdw>
              </a:effectLst>
              <a:latin typeface="Calibri" pitchFamily="34" charset="0"/>
              <a:cs typeface="Calibri" pitchFamily="34" charset="0"/>
            </a:endParaRPr>
          </a:p>
          <a:p>
            <a:pPr marL="457200" lvl="0" indent="-457200">
              <a:defRPr/>
            </a:pPr>
            <a:r>
              <a:rPr lang="en-US" altLang="ja-JP" b="1" kern="0" dirty="0">
                <a:effectLst>
                  <a:outerShdw blurRad="38100" dist="38100" dir="2700000" algn="tl">
                    <a:srgbClr val="000000">
                      <a:alpha val="43137"/>
                    </a:srgbClr>
                  </a:outerShdw>
                </a:effectLst>
                <a:latin typeface="Calibri" pitchFamily="34" charset="0"/>
                <a:cs typeface="Calibri" pitchFamily="34" charset="0"/>
              </a:rPr>
              <a:t>Synthesis of new isotope</a:t>
            </a:r>
            <a:r>
              <a:rPr lang="ru-RU" altLang="ja-JP" b="1" kern="0" dirty="0">
                <a:effectLst>
                  <a:outerShdw blurRad="38100" dist="38100" dir="2700000" algn="tl">
                    <a:srgbClr val="000000">
                      <a:alpha val="43137"/>
                    </a:srgbClr>
                  </a:outerShdw>
                </a:effectLst>
                <a:latin typeface="Calibri" pitchFamily="34" charset="0"/>
                <a:cs typeface="Calibri" pitchFamily="34" charset="0"/>
              </a:rPr>
              <a:t>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288</a:t>
            </a:r>
            <a:r>
              <a:rPr lang="en-US" altLang="ja-JP" b="1" kern="0" dirty="0">
                <a:effectLst>
                  <a:outerShdw blurRad="38100" dist="38100" dir="2700000" algn="tl">
                    <a:srgbClr val="000000">
                      <a:alpha val="43137"/>
                    </a:srgbClr>
                  </a:outerShdw>
                </a:effectLst>
                <a:latin typeface="Calibri" pitchFamily="34" charset="0"/>
                <a:cs typeface="Calibri" pitchFamily="34" charset="0"/>
              </a:rPr>
              <a:t>Lv</a:t>
            </a:r>
            <a:endParaRPr lang="ru-RU" altLang="ja-JP" b="1" kern="0" dirty="0">
              <a:effectLst>
                <a:outerShdw blurRad="38100" dist="38100" dir="2700000" algn="tl">
                  <a:srgbClr val="000000">
                    <a:alpha val="43137"/>
                  </a:srgbClr>
                </a:outerShdw>
              </a:effectLst>
              <a:latin typeface="Calibri" pitchFamily="34" charset="0"/>
              <a:cs typeface="Calibri" pitchFamily="34" charset="0"/>
            </a:endParaRPr>
          </a:p>
          <a:p>
            <a:pPr marL="457200" lvl="0" indent="-457200">
              <a:defRPr/>
            </a:pPr>
            <a:r>
              <a:rPr lang="en-US" altLang="ja-JP" b="1" kern="0" dirty="0">
                <a:effectLst>
                  <a:outerShdw blurRad="38100" dist="38100" dir="2700000" algn="tl">
                    <a:srgbClr val="000000">
                      <a:alpha val="43137"/>
                    </a:srgbClr>
                  </a:outerShdw>
                </a:effectLst>
                <a:latin typeface="Calibri" pitchFamily="34" charset="0"/>
                <a:cs typeface="Calibri" pitchFamily="34" charset="0"/>
              </a:rPr>
              <a:t>Confirmation of</a:t>
            </a:r>
            <a:r>
              <a:rPr lang="ru-RU" altLang="ja-JP" b="1" kern="0" dirty="0">
                <a:effectLst>
                  <a:outerShdw blurRad="38100" dist="38100" dir="2700000" algn="tl">
                    <a:srgbClr val="000000">
                      <a:alpha val="43137"/>
                    </a:srgbClr>
                  </a:outerShdw>
                </a:effectLst>
                <a:latin typeface="Calibri" pitchFamily="34" charset="0"/>
                <a:cs typeface="Calibri" pitchFamily="34" charset="0"/>
              </a:rPr>
              <a:t>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28</a:t>
            </a:r>
            <a:r>
              <a:rPr lang="ru-RU" altLang="ja-JP" sz="2000" b="1" kern="0" baseline="30000" dirty="0">
                <a:effectLst>
                  <a:outerShdw blurRad="38100" dist="38100" dir="2700000" algn="tl">
                    <a:srgbClr val="000000">
                      <a:alpha val="43137"/>
                    </a:srgbClr>
                  </a:outerShdw>
                </a:effectLst>
                <a:latin typeface="Calibri" pitchFamily="34" charset="0"/>
                <a:cs typeface="Calibri" pitchFamily="34" charset="0"/>
              </a:rPr>
              <a:t>4</a:t>
            </a:r>
            <a:r>
              <a:rPr lang="en-US" altLang="ja-JP" b="1" kern="0" dirty="0">
                <a:effectLst>
                  <a:outerShdw blurRad="38100" dist="38100" dir="2700000" algn="tl">
                    <a:srgbClr val="000000">
                      <a:alpha val="43137"/>
                    </a:srgbClr>
                  </a:outerShdw>
                </a:effectLst>
                <a:latin typeface="Calibri" pitchFamily="34" charset="0"/>
                <a:cs typeface="Calibri" pitchFamily="34" charset="0"/>
              </a:rPr>
              <a:t>Fl</a:t>
            </a:r>
          </a:p>
          <a:p>
            <a:pPr marL="457200" indent="-457200" algn="ctr">
              <a:defRPr/>
            </a:pPr>
            <a:r>
              <a:rPr lang="en-US" altLang="ja-JP" sz="20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242</a:t>
            </a:r>
            <a:r>
              <a:rPr lang="en-US" altLang="ja-JP"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Pu+</a:t>
            </a:r>
            <a:r>
              <a:rPr lang="en-US" altLang="ja-JP" sz="20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50</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Ti</a:t>
            </a:r>
            <a:endParaRPr lang="en-US" altLang="ja-JP" b="1" kern="0" dirty="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pPr marL="457200" lvl="0" indent="-457200">
              <a:defRPr/>
            </a:pPr>
            <a:r>
              <a:rPr lang="en-US" altLang="ja-JP" b="1" kern="0" dirty="0">
                <a:effectLst>
                  <a:outerShdw blurRad="38100" dist="38100" dir="2700000" algn="tl">
                    <a:srgbClr val="000000">
                      <a:alpha val="43137"/>
                    </a:srgbClr>
                  </a:outerShdw>
                </a:effectLst>
                <a:latin typeface="Calibri" pitchFamily="34" charset="0"/>
                <a:cs typeface="Calibri" pitchFamily="34" charset="0"/>
              </a:rPr>
              <a:t>Synthesis of new isotopes</a:t>
            </a:r>
            <a:r>
              <a:rPr lang="ru-RU" altLang="ja-JP" b="1" kern="0" dirty="0">
                <a:effectLst>
                  <a:outerShdw blurRad="38100" dist="38100" dir="2700000" algn="tl">
                    <a:srgbClr val="000000">
                      <a:alpha val="43137"/>
                    </a:srgbClr>
                  </a:outerShdw>
                </a:effectLst>
                <a:latin typeface="Calibri" pitchFamily="34" charset="0"/>
                <a:cs typeface="Calibri" pitchFamily="34" charset="0"/>
              </a:rPr>
              <a:t>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289</a:t>
            </a:r>
            <a:r>
              <a:rPr lang="en-US" altLang="ja-JP" b="1" kern="0" dirty="0">
                <a:effectLst>
                  <a:outerShdw blurRad="38100" dist="38100" dir="2700000" algn="tl">
                    <a:srgbClr val="000000">
                      <a:alpha val="43137"/>
                    </a:srgbClr>
                  </a:outerShdw>
                </a:effectLst>
                <a:latin typeface="Calibri" pitchFamily="34" charset="0"/>
                <a:cs typeface="Calibri" pitchFamily="34" charset="0"/>
              </a:rPr>
              <a:t>Lv and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280</a:t>
            </a:r>
            <a:r>
              <a:rPr lang="en-US" altLang="ja-JP" b="1" kern="0" dirty="0">
                <a:effectLst>
                  <a:outerShdw blurRad="38100" dist="38100" dir="2700000" algn="tl">
                    <a:srgbClr val="000000">
                      <a:alpha val="43137"/>
                    </a:srgbClr>
                  </a:outerShdw>
                </a:effectLst>
                <a:latin typeface="Calibri" pitchFamily="34" charset="0"/>
                <a:cs typeface="Calibri" pitchFamily="34" charset="0"/>
              </a:rPr>
              <a:t>Cn</a:t>
            </a:r>
            <a:endParaRPr lang="ru-RU" altLang="ja-JP" b="1" kern="0" dirty="0">
              <a:effectLst>
                <a:outerShdw blurRad="38100" dist="38100" dir="2700000" algn="tl">
                  <a:srgbClr val="000000">
                    <a:alpha val="43137"/>
                  </a:srgbClr>
                </a:outerShdw>
              </a:effectLst>
              <a:latin typeface="Calibri" pitchFamily="34" charset="0"/>
              <a:cs typeface="Calibri" pitchFamily="34" charset="0"/>
            </a:endParaRPr>
          </a:p>
          <a:p>
            <a:pPr marL="457200" lvl="0" indent="-457200">
              <a:defRPr/>
            </a:pPr>
            <a:r>
              <a:rPr lang="en-US" altLang="ja-JP" b="1" kern="0" dirty="0">
                <a:effectLst>
                  <a:outerShdw blurRad="38100" dist="38100" dir="2700000" algn="tl">
                    <a:srgbClr val="000000">
                      <a:alpha val="43137"/>
                    </a:srgbClr>
                  </a:outerShdw>
                </a:effectLst>
                <a:latin typeface="Symbol" pitchFamily="18" charset="2"/>
                <a:cs typeface="Calibri" pitchFamily="34" charset="0"/>
              </a:rPr>
              <a:t>a</a:t>
            </a:r>
            <a:r>
              <a:rPr lang="en-US" altLang="ja-JP" b="1" kern="0" dirty="0">
                <a:effectLst>
                  <a:outerShdw blurRad="38100" dist="38100" dir="2700000" algn="tl">
                    <a:srgbClr val="000000">
                      <a:alpha val="43137"/>
                    </a:srgbClr>
                  </a:outerShdw>
                </a:effectLst>
                <a:latin typeface="Calibri" pitchFamily="34" charset="0"/>
                <a:cs typeface="Calibri" pitchFamily="34" charset="0"/>
              </a:rPr>
              <a:t>-decay of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28</a:t>
            </a:r>
            <a:r>
              <a:rPr lang="ru-RU" altLang="ja-JP" sz="2000" b="1" kern="0" baseline="30000" dirty="0">
                <a:effectLst>
                  <a:outerShdw blurRad="38100" dist="38100" dir="2700000" algn="tl">
                    <a:srgbClr val="000000">
                      <a:alpha val="43137"/>
                    </a:srgbClr>
                  </a:outerShdw>
                </a:effectLst>
                <a:latin typeface="Calibri" pitchFamily="34" charset="0"/>
                <a:cs typeface="Calibri" pitchFamily="34" charset="0"/>
              </a:rPr>
              <a:t>4</a:t>
            </a:r>
            <a:r>
              <a:rPr lang="en-US" altLang="ja-JP" b="1" kern="0" dirty="0">
                <a:effectLst>
                  <a:outerShdw blurRad="38100" dist="38100" dir="2700000" algn="tl">
                    <a:srgbClr val="000000">
                      <a:alpha val="43137"/>
                    </a:srgbClr>
                  </a:outerShdw>
                </a:effectLst>
                <a:latin typeface="Calibri" pitchFamily="34" charset="0"/>
                <a:cs typeface="Calibri" pitchFamily="34" charset="0"/>
              </a:rPr>
              <a:t>Fl</a:t>
            </a:r>
          </a:p>
          <a:p>
            <a:pPr marL="457200" lvl="0" indent="-457200">
              <a:defRPr/>
            </a:pPr>
            <a:r>
              <a:rPr lang="en-US" altLang="ja-JP" b="1" kern="0" dirty="0">
                <a:effectLst>
                  <a:outerShdw blurRad="38100" dist="38100" dir="2700000" algn="tl">
                    <a:srgbClr val="000000">
                      <a:alpha val="43137"/>
                    </a:srgbClr>
                  </a:outerShdw>
                </a:effectLst>
                <a:latin typeface="Calibri" pitchFamily="34" charset="0"/>
                <a:cs typeface="Calibri" pitchFamily="34" charset="0"/>
              </a:rPr>
              <a:t>First observation of </a:t>
            </a:r>
            <a:r>
              <a:rPr lang="en-US" altLang="ja-JP" b="1" i="1" kern="0" dirty="0" err="1">
                <a:effectLst>
                  <a:outerShdw blurRad="38100" dist="38100" dir="2700000" algn="tl">
                    <a:srgbClr val="000000">
                      <a:alpha val="43137"/>
                    </a:srgbClr>
                  </a:outerShdw>
                </a:effectLst>
                <a:latin typeface="Calibri" pitchFamily="34" charset="0"/>
                <a:cs typeface="Calibri" pitchFamily="34" charset="0"/>
              </a:rPr>
              <a:t>p</a:t>
            </a:r>
            <a:r>
              <a:rPr lang="en-US" altLang="ja-JP" b="1" kern="0" dirty="0" err="1">
                <a:effectLst>
                  <a:outerShdw blurRad="38100" dist="38100" dir="2700000" algn="tl">
                    <a:srgbClr val="000000">
                      <a:alpha val="43137"/>
                    </a:srgbClr>
                  </a:outerShdw>
                </a:effectLst>
                <a:latin typeface="Calibri" pitchFamily="34" charset="0"/>
                <a:cs typeface="Calibri" pitchFamily="34" charset="0"/>
              </a:rPr>
              <a:t>x</a:t>
            </a:r>
            <a:r>
              <a:rPr lang="en-US" altLang="ja-JP" b="1" i="1" kern="0" dirty="0" err="1">
                <a:effectLst>
                  <a:outerShdw blurRad="38100" dist="38100" dir="2700000" algn="tl">
                    <a:srgbClr val="000000">
                      <a:alpha val="43137"/>
                    </a:srgbClr>
                  </a:outerShdw>
                </a:effectLst>
                <a:latin typeface="Calibri" pitchFamily="34" charset="0"/>
                <a:cs typeface="Calibri" pitchFamily="34" charset="0"/>
              </a:rPr>
              <a:t>n</a:t>
            </a:r>
            <a:r>
              <a:rPr lang="en-US" altLang="ja-JP" b="1" kern="0" dirty="0">
                <a:effectLst>
                  <a:outerShdw blurRad="38100" dist="38100" dir="2700000" algn="tl">
                    <a:srgbClr val="000000">
                      <a:alpha val="43137"/>
                    </a:srgbClr>
                  </a:outerShdw>
                </a:effectLst>
                <a:latin typeface="Calibri" pitchFamily="34" charset="0"/>
                <a:cs typeface="Calibri" pitchFamily="34" charset="0"/>
              </a:rPr>
              <a:t>-evaporation channel</a:t>
            </a:r>
          </a:p>
        </p:txBody>
      </p:sp>
      <p:pic>
        <p:nvPicPr>
          <p:cNvPr id="3074" name="Picture 2"/>
          <p:cNvPicPr>
            <a:picLocks noChangeAspect="1" noChangeArrowheads="1"/>
          </p:cNvPicPr>
          <p:nvPr/>
        </p:nvPicPr>
        <p:blipFill>
          <a:blip r:embed="rId2" cstate="print"/>
          <a:srcRect/>
          <a:stretch>
            <a:fillRect/>
          </a:stretch>
        </p:blipFill>
        <p:spPr bwMode="auto">
          <a:xfrm>
            <a:off x="1308789" y="4726816"/>
            <a:ext cx="6454414" cy="133983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3B167FC6-845F-41BB-892F-C83AE27B7C91}" type="slidenum">
              <a:rPr lang="ru-RU" smtClean="0"/>
              <a:pPr>
                <a:defRPr/>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2CDFD6BC-657C-33C5-CEE7-C9EB0FF9E4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2938" y="1393031"/>
            <a:ext cx="8038123" cy="5307591"/>
          </a:xfrm>
          <a:prstGeom prst="rect">
            <a:avLst/>
          </a:prstGeom>
        </p:spPr>
      </p:pic>
      <p:sp>
        <p:nvSpPr>
          <p:cNvPr id="13" name="TextBox 12"/>
          <p:cNvSpPr txBox="1"/>
          <p:nvPr/>
        </p:nvSpPr>
        <p:spPr>
          <a:xfrm>
            <a:off x="683568" y="275576"/>
            <a:ext cx="7776864"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mn-lt"/>
              </a:rPr>
              <a:t>Area of known superheavy isotopes</a:t>
            </a:r>
            <a:endParaRPr lang="ru-RU" sz="2400" dirty="0">
              <a:effectLst>
                <a:outerShdw blurRad="38100" dist="38100" dir="2700000" algn="tl">
                  <a:srgbClr val="000000">
                    <a:alpha val="43137"/>
                  </a:srgbClr>
                </a:outerShdw>
              </a:effectLst>
              <a:latin typeface="+mn-lt"/>
            </a:endParaRPr>
          </a:p>
        </p:txBody>
      </p:sp>
      <p:sp>
        <p:nvSpPr>
          <p:cNvPr id="14" name="TextBox 13"/>
          <p:cNvSpPr txBox="1"/>
          <p:nvPr/>
        </p:nvSpPr>
        <p:spPr>
          <a:xfrm>
            <a:off x="6522098" y="1760200"/>
            <a:ext cx="1800200" cy="338554"/>
          </a:xfrm>
          <a:prstGeom prst="rect">
            <a:avLst/>
          </a:prstGeom>
          <a:noFill/>
        </p:spPr>
        <p:txBody>
          <a:bodyPr wrap="square" rtlCol="0">
            <a:spAutoFit/>
          </a:bodyPr>
          <a:lstStyle/>
          <a:p>
            <a:pPr algn="ctr"/>
            <a:r>
              <a:rPr lang="en-US" b="1" baseline="30000" dirty="0">
                <a:solidFill>
                  <a:srgbClr val="FF0000"/>
                </a:solidFill>
                <a:effectLst>
                  <a:outerShdw blurRad="38100" dist="38100" dir="2700000" algn="tl">
                    <a:srgbClr val="000000">
                      <a:alpha val="43137"/>
                    </a:srgbClr>
                  </a:outerShdw>
                </a:effectLst>
                <a:latin typeface="+mn-lt"/>
              </a:rPr>
              <a:t>238</a:t>
            </a:r>
            <a:r>
              <a:rPr lang="en-US" sz="1600" b="1" dirty="0">
                <a:solidFill>
                  <a:srgbClr val="FF0000"/>
                </a:solidFill>
                <a:effectLst>
                  <a:outerShdw blurRad="38100" dist="38100" dir="2700000" algn="tl">
                    <a:srgbClr val="000000">
                      <a:alpha val="43137"/>
                    </a:srgbClr>
                  </a:outerShdw>
                </a:effectLst>
                <a:latin typeface="+mn-lt"/>
              </a:rPr>
              <a:t>U </a:t>
            </a:r>
            <a:r>
              <a:rPr lang="en-US" sz="1600" b="1" dirty="0">
                <a:solidFill>
                  <a:srgbClr val="FF0000"/>
                </a:solidFill>
                <a:effectLst>
                  <a:outerShdw blurRad="38100" dist="38100" dir="2700000" algn="tl">
                    <a:srgbClr val="000000">
                      <a:alpha val="43137"/>
                    </a:srgbClr>
                  </a:outerShdw>
                </a:effectLst>
              </a:rPr>
              <a:t>–</a:t>
            </a:r>
            <a:r>
              <a:rPr lang="en-US" sz="1600" b="1" dirty="0">
                <a:solidFill>
                  <a:srgbClr val="FF0000"/>
                </a:solidFill>
                <a:effectLst>
                  <a:outerShdw blurRad="38100" dist="38100" dir="2700000" algn="tl">
                    <a:srgbClr val="000000">
                      <a:alpha val="43137"/>
                    </a:srgbClr>
                  </a:outerShdw>
                </a:effectLst>
                <a:latin typeface="+mn-lt"/>
              </a:rPr>
              <a:t> </a:t>
            </a:r>
            <a:r>
              <a:rPr lang="en-US" b="1" baseline="30000" dirty="0">
                <a:solidFill>
                  <a:srgbClr val="FF0000"/>
                </a:solidFill>
                <a:effectLst>
                  <a:outerShdw blurRad="38100" dist="38100" dir="2700000" algn="tl">
                    <a:srgbClr val="000000">
                      <a:alpha val="43137"/>
                    </a:srgbClr>
                  </a:outerShdw>
                </a:effectLst>
                <a:latin typeface="+mn-lt"/>
              </a:rPr>
              <a:t>249</a:t>
            </a:r>
            <a:r>
              <a:rPr lang="en-US" sz="1600" b="1" dirty="0">
                <a:solidFill>
                  <a:srgbClr val="FF0000"/>
                </a:solidFill>
                <a:effectLst>
                  <a:outerShdw blurRad="38100" dist="38100" dir="2700000" algn="tl">
                    <a:srgbClr val="000000">
                      <a:alpha val="43137"/>
                    </a:srgbClr>
                  </a:outerShdw>
                </a:effectLst>
                <a:latin typeface="+mn-lt"/>
              </a:rPr>
              <a:t>Cf + </a:t>
            </a:r>
            <a:r>
              <a:rPr lang="en-US" b="1" baseline="30000" dirty="0">
                <a:solidFill>
                  <a:srgbClr val="FF0000"/>
                </a:solidFill>
                <a:effectLst>
                  <a:outerShdw blurRad="38100" dist="38100" dir="2700000" algn="tl">
                    <a:srgbClr val="000000">
                      <a:alpha val="43137"/>
                    </a:srgbClr>
                  </a:outerShdw>
                </a:effectLst>
                <a:latin typeface="+mn-lt"/>
              </a:rPr>
              <a:t>48</a:t>
            </a:r>
            <a:r>
              <a:rPr lang="en-US" sz="1600" b="1" dirty="0">
                <a:solidFill>
                  <a:srgbClr val="FF0000"/>
                </a:solidFill>
                <a:effectLst>
                  <a:outerShdw blurRad="38100" dist="38100" dir="2700000" algn="tl">
                    <a:srgbClr val="000000">
                      <a:alpha val="43137"/>
                    </a:srgbClr>
                  </a:outerShdw>
                </a:effectLst>
                <a:latin typeface="+mn-lt"/>
              </a:rPr>
              <a:t>Ca</a:t>
            </a:r>
            <a:endParaRPr lang="ru-RU" sz="1600" dirty="0">
              <a:solidFill>
                <a:srgbClr val="FF0000"/>
              </a:solidFill>
              <a:effectLst>
                <a:outerShdw blurRad="38100" dist="38100" dir="2700000" algn="tl">
                  <a:srgbClr val="000000">
                    <a:alpha val="43137"/>
                  </a:srgbClr>
                </a:outerShdw>
              </a:effectLst>
              <a:latin typeface="+mn-lt"/>
            </a:endParaRPr>
          </a:p>
        </p:txBody>
      </p:sp>
      <p:sp>
        <p:nvSpPr>
          <p:cNvPr id="15" name="TextBox 14"/>
          <p:cNvSpPr txBox="1"/>
          <p:nvPr/>
        </p:nvSpPr>
        <p:spPr>
          <a:xfrm>
            <a:off x="6860332" y="1436287"/>
            <a:ext cx="1120756" cy="307777"/>
          </a:xfrm>
          <a:prstGeom prst="rect">
            <a:avLst/>
          </a:prstGeom>
          <a:noFill/>
        </p:spPr>
        <p:txBody>
          <a:bodyPr wrap="none" rtlCol="0">
            <a:spAutoFit/>
          </a:bodyPr>
          <a:lstStyle/>
          <a:p>
            <a:r>
              <a:rPr lang="en-US" sz="1600" b="1" baseline="30000" dirty="0">
                <a:solidFill>
                  <a:srgbClr val="0000FF"/>
                </a:solidFill>
                <a:effectLst>
                  <a:outerShdw blurRad="38100" dist="38100" dir="2700000" algn="tl">
                    <a:srgbClr val="000000">
                      <a:alpha val="43137"/>
                    </a:srgbClr>
                  </a:outerShdw>
                </a:effectLst>
              </a:rPr>
              <a:t>50</a:t>
            </a:r>
            <a:r>
              <a:rPr lang="en-US" sz="1400" b="1" dirty="0">
                <a:solidFill>
                  <a:srgbClr val="0000FF"/>
                </a:solidFill>
                <a:effectLst>
                  <a:outerShdw blurRad="38100" dist="38100" dir="2700000" algn="tl">
                    <a:srgbClr val="000000">
                      <a:alpha val="43137"/>
                    </a:srgbClr>
                  </a:outerShdw>
                </a:effectLst>
              </a:rPr>
              <a:t>Ti, </a:t>
            </a:r>
            <a:r>
              <a:rPr lang="en-US" sz="1600" b="1" baseline="30000" dirty="0">
                <a:solidFill>
                  <a:srgbClr val="0000FF"/>
                </a:solidFill>
                <a:effectLst>
                  <a:outerShdw blurRad="38100" dist="38100" dir="2700000" algn="tl">
                    <a:srgbClr val="000000">
                      <a:alpha val="43137"/>
                    </a:srgbClr>
                  </a:outerShdw>
                </a:effectLst>
              </a:rPr>
              <a:t>54</a:t>
            </a:r>
            <a:r>
              <a:rPr lang="en-US" sz="1400" b="1" dirty="0">
                <a:solidFill>
                  <a:srgbClr val="0000FF"/>
                </a:solidFill>
                <a:effectLst>
                  <a:outerShdw blurRad="38100" dist="38100" dir="2700000" algn="tl">
                    <a:srgbClr val="000000">
                      <a:alpha val="43137"/>
                    </a:srgbClr>
                  </a:outerShdw>
                </a:effectLst>
              </a:rPr>
              <a:t>Cr…</a:t>
            </a:r>
            <a:endParaRPr lang="ru-RU" sz="1400" b="1" dirty="0">
              <a:solidFill>
                <a:srgbClr val="0000FF"/>
              </a:solidFill>
              <a:effectLst>
                <a:outerShdw blurRad="38100" dist="38100" dir="2700000" algn="tl">
                  <a:srgbClr val="000000">
                    <a:alpha val="43137"/>
                  </a:srgbClr>
                </a:outerShdw>
              </a:effectLst>
            </a:endParaRPr>
          </a:p>
        </p:txBody>
      </p:sp>
      <p:sp>
        <p:nvSpPr>
          <p:cNvPr id="19" name="TextBox 18"/>
          <p:cNvSpPr txBox="1"/>
          <p:nvPr/>
        </p:nvSpPr>
        <p:spPr>
          <a:xfrm>
            <a:off x="6410519" y="2711773"/>
            <a:ext cx="1117614" cy="307777"/>
          </a:xfrm>
          <a:prstGeom prst="rect">
            <a:avLst/>
          </a:prstGeom>
          <a:noFill/>
        </p:spPr>
        <p:txBody>
          <a:bodyPr wrap="none" rtlCol="0">
            <a:spAutoFit/>
          </a:bodyPr>
          <a:lstStyle/>
          <a:p>
            <a:r>
              <a:rPr lang="en-US" sz="1400" b="1" dirty="0">
                <a:solidFill>
                  <a:srgbClr val="0000FF"/>
                </a:solidFill>
                <a:effectLst>
                  <a:outerShdw blurRad="38100" dist="38100" dir="2700000" algn="tl">
                    <a:srgbClr val="000000">
                      <a:alpha val="43137"/>
                    </a:srgbClr>
                  </a:outerShdw>
                </a:effectLst>
              </a:rPr>
              <a:t>2</a:t>
            </a:r>
            <a:r>
              <a:rPr lang="en-US" sz="1400" b="1" i="1" dirty="0">
                <a:solidFill>
                  <a:srgbClr val="0000FF"/>
                </a:solidFill>
                <a:effectLst>
                  <a:outerShdw blurRad="38100" dist="38100" dir="2700000" algn="tl">
                    <a:srgbClr val="000000">
                      <a:alpha val="43137"/>
                    </a:srgbClr>
                  </a:outerShdw>
                </a:effectLst>
              </a:rPr>
              <a:t>n</a:t>
            </a:r>
            <a:r>
              <a:rPr lang="en-US" sz="1400" b="1" dirty="0">
                <a:solidFill>
                  <a:srgbClr val="0000FF"/>
                </a:solidFill>
                <a:effectLst>
                  <a:outerShdw blurRad="38100" dist="38100" dir="2700000" algn="tl">
                    <a:srgbClr val="000000">
                      <a:alpha val="43137"/>
                    </a:srgbClr>
                  </a:outerShdw>
                </a:effectLst>
              </a:rPr>
              <a:t> channel</a:t>
            </a:r>
            <a:endParaRPr lang="ru-RU" sz="1400" b="1" dirty="0">
              <a:solidFill>
                <a:srgbClr val="0000FF"/>
              </a:solidFill>
              <a:effectLst>
                <a:outerShdw blurRad="38100" dist="38100" dir="2700000" algn="tl">
                  <a:srgbClr val="000000">
                    <a:alpha val="43137"/>
                  </a:srgbClr>
                </a:outerShdw>
              </a:effectLst>
            </a:endParaRPr>
          </a:p>
        </p:txBody>
      </p:sp>
      <p:sp>
        <p:nvSpPr>
          <p:cNvPr id="20" name="TextBox 19"/>
          <p:cNvSpPr txBox="1"/>
          <p:nvPr/>
        </p:nvSpPr>
        <p:spPr>
          <a:xfrm>
            <a:off x="3059832" y="2123542"/>
            <a:ext cx="1404552" cy="307777"/>
          </a:xfrm>
          <a:prstGeom prst="rect">
            <a:avLst/>
          </a:prstGeom>
          <a:noFill/>
        </p:spPr>
        <p:txBody>
          <a:bodyPr wrap="none" rtlCol="0">
            <a:spAutoFit/>
          </a:bodyPr>
          <a:lstStyle/>
          <a:p>
            <a:r>
              <a:rPr lang="en-US" sz="1400" b="1" dirty="0">
                <a:solidFill>
                  <a:srgbClr val="0000FF"/>
                </a:solidFill>
                <a:effectLst>
                  <a:outerShdw blurRad="38100" dist="38100" dir="2700000" algn="tl">
                    <a:srgbClr val="000000">
                      <a:alpha val="43137"/>
                    </a:srgbClr>
                  </a:outerShdw>
                </a:effectLst>
              </a:rPr>
              <a:t>Light isotopes</a:t>
            </a:r>
          </a:p>
        </p:txBody>
      </p:sp>
      <p:grpSp>
        <p:nvGrpSpPr>
          <p:cNvPr id="21" name="Группа 15"/>
          <p:cNvGrpSpPr/>
          <p:nvPr/>
        </p:nvGrpSpPr>
        <p:grpSpPr>
          <a:xfrm>
            <a:off x="1159367" y="905817"/>
            <a:ext cx="6825266" cy="1819721"/>
            <a:chOff x="1132577" y="905817"/>
            <a:chExt cx="6825266" cy="1819721"/>
          </a:xfrm>
        </p:grpSpPr>
        <p:grpSp>
          <p:nvGrpSpPr>
            <p:cNvPr id="22" name="Группа 11"/>
            <p:cNvGrpSpPr/>
            <p:nvPr/>
          </p:nvGrpSpPr>
          <p:grpSpPr>
            <a:xfrm>
              <a:off x="3465101" y="1536250"/>
              <a:ext cx="3524391" cy="1189288"/>
              <a:chOff x="3465101" y="1536250"/>
              <a:chExt cx="3524391" cy="1189288"/>
            </a:xfrm>
          </p:grpSpPr>
          <p:sp>
            <p:nvSpPr>
              <p:cNvPr id="24" name="Стрелка вправо 23"/>
              <p:cNvSpPr/>
              <p:nvPr/>
            </p:nvSpPr>
            <p:spPr>
              <a:xfrm>
                <a:off x="6489426" y="2431319"/>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p:cNvSpPr/>
              <p:nvPr/>
            </p:nvSpPr>
            <p:spPr>
              <a:xfrm rot="10800000">
                <a:off x="3465101" y="2439786"/>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Стрелка вправо 25"/>
              <p:cNvSpPr/>
              <p:nvPr/>
            </p:nvSpPr>
            <p:spPr>
              <a:xfrm rot="19618066">
                <a:off x="6323248" y="1536250"/>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TextBox 22"/>
            <p:cNvSpPr txBox="1"/>
            <p:nvPr/>
          </p:nvSpPr>
          <p:spPr>
            <a:xfrm>
              <a:off x="1132577" y="905817"/>
              <a:ext cx="6825266"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latin typeface="+mn-lt"/>
                </a:rPr>
                <a:t>Production of new isotopes</a:t>
              </a:r>
              <a:r>
                <a:rPr lang="ru-RU" b="1" dirty="0">
                  <a:solidFill>
                    <a:srgbClr val="FF0000"/>
                  </a:solidFill>
                  <a:effectLst>
                    <a:outerShdw blurRad="38100" dist="38100" dir="2700000" algn="tl">
                      <a:srgbClr val="000000">
                        <a:alpha val="43137"/>
                      </a:srgbClr>
                    </a:outerShdw>
                  </a:effectLst>
                  <a:latin typeface="+mn-lt"/>
                </a:rPr>
                <a:t> </a:t>
              </a:r>
              <a:r>
                <a:rPr lang="en-US" b="1" dirty="0">
                  <a:solidFill>
                    <a:srgbClr val="FF0000"/>
                  </a:solidFill>
                  <a:effectLst>
                    <a:outerShdw blurRad="38100" dist="38100" dir="2700000" algn="tl">
                      <a:srgbClr val="000000">
                        <a:alpha val="43137"/>
                      </a:srgbClr>
                    </a:outerShdw>
                  </a:effectLst>
                  <a:latin typeface="+mn-lt"/>
                </a:rPr>
                <a:t>and</a:t>
              </a:r>
              <a:r>
                <a:rPr lang="ru-RU" b="1" dirty="0">
                  <a:solidFill>
                    <a:srgbClr val="FF0000"/>
                  </a:solidFill>
                  <a:effectLst>
                    <a:outerShdw blurRad="38100" dist="38100" dir="2700000" algn="tl">
                      <a:srgbClr val="000000">
                        <a:alpha val="43137"/>
                      </a:srgbClr>
                    </a:outerShdw>
                  </a:effectLst>
                  <a:latin typeface="+mn-lt"/>
                </a:rPr>
                <a:t> </a:t>
              </a:r>
              <a:r>
                <a:rPr lang="en-US" b="1" dirty="0">
                  <a:solidFill>
                    <a:srgbClr val="FF0000"/>
                  </a:solidFill>
                  <a:effectLst>
                    <a:outerShdw blurRad="38100" dist="38100" dir="2700000" algn="tl">
                      <a:srgbClr val="000000">
                        <a:alpha val="43137"/>
                      </a:srgbClr>
                    </a:outerShdw>
                  </a:effectLst>
                  <a:latin typeface="+mn-lt"/>
                </a:rPr>
                <a:t>synthesis</a:t>
              </a:r>
              <a:r>
                <a:rPr lang="ru-RU" b="1" dirty="0">
                  <a:solidFill>
                    <a:srgbClr val="FF0000"/>
                  </a:solidFill>
                  <a:effectLst>
                    <a:outerShdw blurRad="38100" dist="38100" dir="2700000" algn="tl">
                      <a:srgbClr val="000000">
                        <a:alpha val="43137"/>
                      </a:srgbClr>
                    </a:outerShdw>
                  </a:effectLst>
                  <a:latin typeface="+mn-lt"/>
                </a:rPr>
                <a:t> </a:t>
              </a:r>
              <a:r>
                <a:rPr lang="en-US" b="1" dirty="0">
                  <a:solidFill>
                    <a:srgbClr val="FF0000"/>
                  </a:solidFill>
                  <a:effectLst>
                    <a:outerShdw blurRad="38100" dist="38100" dir="2700000" algn="tl">
                      <a:srgbClr val="000000">
                        <a:alpha val="43137"/>
                      </a:srgbClr>
                    </a:outerShdw>
                  </a:effectLst>
                  <a:latin typeface="+mn-lt"/>
                </a:rPr>
                <a:t>of new</a:t>
              </a:r>
              <a:r>
                <a:rPr lang="ru-RU" b="1" dirty="0">
                  <a:solidFill>
                    <a:srgbClr val="FF0000"/>
                  </a:solidFill>
                  <a:effectLst>
                    <a:outerShdw blurRad="38100" dist="38100" dir="2700000" algn="tl">
                      <a:srgbClr val="000000">
                        <a:alpha val="43137"/>
                      </a:srgbClr>
                    </a:outerShdw>
                  </a:effectLst>
                  <a:latin typeface="+mn-lt"/>
                </a:rPr>
                <a:t> </a:t>
              </a:r>
              <a:r>
                <a:rPr lang="en-US" b="1" dirty="0">
                  <a:solidFill>
                    <a:srgbClr val="FF0000"/>
                  </a:solidFill>
                  <a:effectLst>
                    <a:outerShdw blurRad="38100" dist="38100" dir="2700000" algn="tl">
                      <a:srgbClr val="000000">
                        <a:alpha val="43137"/>
                      </a:srgbClr>
                    </a:outerShdw>
                  </a:effectLst>
                  <a:latin typeface="+mn-lt"/>
                </a:rPr>
                <a:t>elements</a:t>
              </a:r>
              <a:r>
                <a:rPr lang="ru-RU" b="1" dirty="0">
                  <a:solidFill>
                    <a:srgbClr val="FF0000"/>
                  </a:solidFill>
                  <a:effectLst>
                    <a:outerShdw blurRad="38100" dist="38100" dir="2700000" algn="tl">
                      <a:srgbClr val="000000">
                        <a:alpha val="43137"/>
                      </a:srgbClr>
                    </a:outerShdw>
                  </a:effectLst>
                  <a:latin typeface="+mn-lt"/>
                </a:rPr>
                <a:t> 119, 120…</a:t>
              </a:r>
            </a:p>
          </p:txBody>
        </p:sp>
      </p:grpSp>
      <p:sp>
        <p:nvSpPr>
          <p:cNvPr id="6" name="Овал 5">
            <a:extLst>
              <a:ext uri="{FF2B5EF4-FFF2-40B4-BE49-F238E27FC236}">
                <a16:creationId xmlns:a16="http://schemas.microsoft.com/office/drawing/2014/main" xmlns="" id="{7DB4A56D-89C4-16FE-1284-376C88034834}"/>
              </a:ext>
            </a:extLst>
          </p:cNvPr>
          <p:cNvSpPr/>
          <p:nvPr/>
        </p:nvSpPr>
        <p:spPr>
          <a:xfrm rot="18875295">
            <a:off x="600652" y="3127822"/>
            <a:ext cx="6749236" cy="2268201"/>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pPr>
              <a:defRPr/>
            </a:pPr>
            <a:fld id="{3B167FC6-845F-41BB-892F-C83AE27B7C91}" type="slidenum">
              <a:rPr lang="ru-RU" sz="1600" smtClean="0"/>
              <a:pPr>
                <a:defRPr/>
              </a:pPr>
              <a:t>2</a:t>
            </a:fld>
            <a:endParaRPr lang="ru-RU" sz="1600" dirty="0"/>
          </a:p>
        </p:txBody>
      </p:sp>
    </p:spTree>
    <p:extLst>
      <p:ext uri="{BB962C8B-B14F-4D97-AF65-F5344CB8AC3E}">
        <p14:creationId xmlns:p14="http://schemas.microsoft.com/office/powerpoint/2010/main" val="1581706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0-#ppt_h/2"/>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D7531A8-3EC4-4F72-A3EF-A884BE36918D}"/>
              </a:ext>
            </a:extLst>
          </p:cNvPr>
          <p:cNvSpPr txBox="1"/>
          <p:nvPr/>
        </p:nvSpPr>
        <p:spPr>
          <a:xfrm>
            <a:off x="821454" y="2967335"/>
            <a:ext cx="7501092" cy="923330"/>
          </a:xfrm>
          <a:prstGeom prst="rect">
            <a:avLst/>
          </a:prstGeom>
          <a:noFill/>
        </p:spPr>
        <p:txBody>
          <a:bodyPr wrap="none" rtlCol="0">
            <a:spAutoFit/>
          </a:bodyPr>
          <a:lstStyle/>
          <a:p>
            <a:pPr algn="just"/>
            <a:r>
              <a:rPr lang="en-US" sz="5400" b="1" dirty="0">
                <a:solidFill>
                  <a:srgbClr val="0000FF"/>
                </a:solidFill>
                <a:effectLst>
                  <a:outerShdw blurRad="38100" dist="38100" dir="2700000" algn="t" rotWithShape="0">
                    <a:prstClr val="black">
                      <a:alpha val="40000"/>
                    </a:prstClr>
                  </a:outerShdw>
                </a:effectLst>
                <a:latin typeface="Times New Roman" panose="02020603050405020304" pitchFamily="18" charset="0"/>
                <a:cs typeface="Times New Roman" panose="02020603050405020304" pitchFamily="18" charset="0"/>
              </a:rPr>
              <a:t>Thank you for attention!</a:t>
            </a:r>
            <a:endParaRPr lang="ru-RU" sz="5400" b="1" dirty="0">
              <a:solidFill>
                <a:srgbClr val="0000FF"/>
              </a:solidFill>
              <a:effectLst>
                <a:outerShdw blurRad="38100" dist="38100" dir="27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cstate="print">
            <a:extLst>
              <a:ext uri="{28A0092B-C50C-407E-A947-70E740481C1C}">
                <a14:useLocalDpi xmlns:a14="http://schemas.microsoft.com/office/drawing/2010/main" val="0"/>
              </a:ext>
            </a:extLst>
          </a:blip>
          <a:srcRect t="12" b="12"/>
          <a:stretch/>
        </p:blipFill>
        <p:spPr>
          <a:xfrm>
            <a:off x="1763688" y="908720"/>
            <a:ext cx="6048672" cy="4142025"/>
          </a:xfrm>
          <a:prstGeom prst="rect">
            <a:avLst/>
          </a:prstGeom>
        </p:spPr>
      </p:pic>
      <p:sp>
        <p:nvSpPr>
          <p:cNvPr id="22" name="Прямоугольник 21"/>
          <p:cNvSpPr/>
          <p:nvPr/>
        </p:nvSpPr>
        <p:spPr>
          <a:xfrm>
            <a:off x="2502024" y="5229200"/>
            <a:ext cx="4572000" cy="923330"/>
          </a:xfrm>
          <a:prstGeom prst="rect">
            <a:avLst/>
          </a:prstGeom>
        </p:spPr>
        <p:txBody>
          <a:bodyPr>
            <a:spAutoFit/>
          </a:bodyPr>
          <a:lstStyle/>
          <a:p>
            <a:pPr marL="457200" lvl="0" indent="-457200">
              <a:defRPr/>
            </a:pPr>
            <a:r>
              <a:rPr lang="en-US" altLang="ja-JP" b="1" kern="0" dirty="0">
                <a:effectLst>
                  <a:outerShdw blurRad="38100" dist="38100" dir="2700000" algn="tl">
                    <a:srgbClr val="000000">
                      <a:alpha val="43137"/>
                    </a:srgbClr>
                  </a:outerShdw>
                </a:effectLst>
                <a:latin typeface="Calibri" pitchFamily="34" charset="0"/>
                <a:cs typeface="Calibri" pitchFamily="34" charset="0"/>
              </a:rPr>
              <a:t>Y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260</a:t>
            </a:r>
            <a:r>
              <a:rPr lang="en-US" altLang="ja-JP" b="1" kern="0" dirty="0">
                <a:effectLst>
                  <a:outerShdw blurRad="38100" dist="38100" dir="2700000" algn="tl">
                    <a:srgbClr val="000000">
                      <a:alpha val="43137"/>
                    </a:srgbClr>
                  </a:outerShdw>
                </a:effectLst>
                <a:latin typeface="Calibri" pitchFamily="34" charset="0"/>
                <a:cs typeface="Calibri" pitchFamily="34" charset="0"/>
              </a:rPr>
              <a:t>Sg /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262,264,266</a:t>
            </a:r>
            <a:r>
              <a:rPr lang="en-US" altLang="ja-JP" b="1" kern="0" dirty="0">
                <a:effectLst>
                  <a:outerShdw blurRad="38100" dist="38100" dir="2700000" algn="tl">
                    <a:srgbClr val="000000">
                      <a:alpha val="43137"/>
                    </a:srgbClr>
                  </a:outerShdw>
                </a:effectLst>
                <a:latin typeface="Calibri" pitchFamily="34" charset="0"/>
                <a:cs typeface="Calibri" pitchFamily="34" charset="0"/>
              </a:rPr>
              <a:t>Sg) &lt;  1/20</a:t>
            </a:r>
          </a:p>
          <a:p>
            <a:pPr marL="457200" indent="-457200">
              <a:defRPr/>
            </a:pPr>
            <a:r>
              <a:rPr lang="en-US" altLang="ja-JP" b="1" kern="0" dirty="0">
                <a:effectLst>
                  <a:outerShdw blurRad="38100" dist="38100" dir="2700000" algn="tl">
                    <a:srgbClr val="000000">
                      <a:alpha val="43137"/>
                    </a:srgbClr>
                  </a:outerShdw>
                </a:effectLst>
                <a:latin typeface="Calibri" pitchFamily="34" charset="0"/>
                <a:cs typeface="Calibri" pitchFamily="34" charset="0"/>
              </a:rPr>
              <a:t>Y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260</a:t>
            </a:r>
            <a:r>
              <a:rPr lang="en-US" altLang="ja-JP" b="1" kern="0" dirty="0">
                <a:effectLst>
                  <a:outerShdw blurRad="38100" dist="38100" dir="2700000" algn="tl">
                    <a:srgbClr val="000000">
                      <a:alpha val="43137"/>
                    </a:srgbClr>
                  </a:outerShdw>
                </a:effectLst>
                <a:latin typeface="Calibri" pitchFamily="34" charset="0"/>
                <a:cs typeface="Calibri" pitchFamily="34" charset="0"/>
              </a:rPr>
              <a:t>Sg /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262,264,266</a:t>
            </a:r>
            <a:r>
              <a:rPr lang="en-US" altLang="ja-JP" b="1" kern="0" dirty="0">
                <a:effectLst>
                  <a:outerShdw blurRad="38100" dist="38100" dir="2700000" algn="tl">
                    <a:srgbClr val="000000">
                      <a:alpha val="43137"/>
                    </a:srgbClr>
                  </a:outerShdw>
                </a:effectLst>
                <a:latin typeface="Calibri" pitchFamily="34" charset="0"/>
                <a:cs typeface="Calibri" pitchFamily="34" charset="0"/>
              </a:rPr>
              <a:t>Sg +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256,258,260,262</a:t>
            </a:r>
            <a:r>
              <a:rPr lang="en-US" altLang="ja-JP" b="1" kern="0" dirty="0">
                <a:effectLst>
                  <a:outerShdw blurRad="38100" dist="38100" dir="2700000" algn="tl">
                    <a:srgbClr val="000000">
                      <a:alpha val="43137"/>
                    </a:srgbClr>
                  </a:outerShdw>
                </a:effectLst>
                <a:latin typeface="Calibri" pitchFamily="34" charset="0"/>
                <a:cs typeface="Calibri" pitchFamily="34" charset="0"/>
              </a:rPr>
              <a:t>Rf) &lt;  1/70</a:t>
            </a:r>
          </a:p>
          <a:p>
            <a:pPr marL="457200" indent="-457200">
              <a:defRPr/>
            </a:pPr>
            <a:r>
              <a:rPr lang="en-US" altLang="ja-JP" b="1" kern="0" dirty="0">
                <a:effectLst>
                  <a:outerShdw blurRad="38100" dist="38100" dir="2700000" algn="tl">
                    <a:srgbClr val="000000">
                      <a:alpha val="43137"/>
                    </a:srgbClr>
                  </a:outerShdw>
                </a:effectLst>
                <a:latin typeface="Calibri" pitchFamily="34" charset="0"/>
                <a:cs typeface="Calibri" pitchFamily="34" charset="0"/>
              </a:rPr>
              <a:t>Y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260</a:t>
            </a:r>
            <a:r>
              <a:rPr lang="en-US" altLang="ja-JP" b="1" kern="0" dirty="0">
                <a:effectLst>
                  <a:outerShdw blurRad="38100" dist="38100" dir="2700000" algn="tl">
                    <a:srgbClr val="000000">
                      <a:alpha val="43137"/>
                    </a:srgbClr>
                  </a:outerShdw>
                </a:effectLst>
                <a:latin typeface="Calibri" pitchFamily="34" charset="0"/>
                <a:cs typeface="Calibri" pitchFamily="34" charset="0"/>
              </a:rPr>
              <a:t>Sg / </a:t>
            </a:r>
            <a:r>
              <a:rPr lang="en-US" altLang="ja-JP" sz="2000" b="1" kern="0" baseline="30000" dirty="0">
                <a:effectLst>
                  <a:outerShdw blurRad="38100" dist="38100" dir="2700000" algn="tl">
                    <a:srgbClr val="000000">
                      <a:alpha val="43137"/>
                    </a:srgbClr>
                  </a:outerShdw>
                </a:effectLst>
                <a:latin typeface="Calibri" pitchFamily="34" charset="0"/>
                <a:cs typeface="Calibri" pitchFamily="34" charset="0"/>
              </a:rPr>
              <a:t>235mf</a:t>
            </a:r>
            <a:r>
              <a:rPr lang="en-US" altLang="ja-JP" b="1" kern="0" dirty="0">
                <a:effectLst>
                  <a:outerShdw blurRad="38100" dist="38100" dir="2700000" algn="tl">
                    <a:srgbClr val="000000">
                      <a:alpha val="43137"/>
                    </a:srgbClr>
                  </a:outerShdw>
                </a:effectLst>
                <a:latin typeface="Calibri" pitchFamily="34" charset="0"/>
                <a:cs typeface="Calibri" pitchFamily="34" charset="0"/>
              </a:rPr>
              <a:t>U) &lt;  1/300</a:t>
            </a:r>
          </a:p>
        </p:txBody>
      </p:sp>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bmp"/>
          <p:cNvPicPr>
            <a:picLocks noChangeAspect="1"/>
          </p:cNvPicPr>
          <p:nvPr/>
        </p:nvPicPr>
        <p:blipFill>
          <a:blip r:embed="rId2" cstate="print"/>
          <a:stretch>
            <a:fillRect/>
          </a:stretch>
        </p:blipFill>
        <p:spPr>
          <a:xfrm>
            <a:off x="683568" y="1196752"/>
            <a:ext cx="7435201" cy="4392488"/>
          </a:xfrm>
          <a:prstGeom prst="rect">
            <a:avLst/>
          </a:prstGeom>
        </p:spPr>
      </p:pic>
      <p:sp>
        <p:nvSpPr>
          <p:cNvPr id="11" name="Rectangle 2"/>
          <p:cNvSpPr txBox="1">
            <a:spLocks noChangeArrowheads="1"/>
          </p:cNvSpPr>
          <p:nvPr/>
        </p:nvSpPr>
        <p:spPr bwMode="auto">
          <a:xfrm>
            <a:off x="2771800" y="116632"/>
            <a:ext cx="6120680"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Synthesis of new element  119</a:t>
            </a:r>
          </a:p>
          <a:p>
            <a:pPr lvl="0">
              <a:defRPr/>
            </a:pPr>
            <a:endParaRPr kumimoji="0" lang="ru-RU" altLang="ja-JP" sz="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243</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Am</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Cr,3-4</a:t>
            </a:r>
            <a:r>
              <a:rPr kumimoji="0" lang="en-US" altLang="ja-JP" sz="2000" b="1" i="1"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293,294</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119</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249</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Bk(</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50</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Ti,3-4</a:t>
            </a:r>
            <a:r>
              <a:rPr lang="en-US"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295,296</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119</a:t>
            </a:r>
            <a:endParaRPr kumimoji="0" lang="ru-RU" sz="2000" b="1"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3"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Perspectives</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pSp>
        <p:nvGrpSpPr>
          <p:cNvPr id="15" name="Группа 14"/>
          <p:cNvGrpSpPr/>
          <p:nvPr/>
        </p:nvGrpSpPr>
        <p:grpSpPr>
          <a:xfrm>
            <a:off x="1124083" y="2893341"/>
            <a:ext cx="7840405" cy="2679287"/>
            <a:chOff x="1124083" y="2893341"/>
            <a:chExt cx="7840405" cy="2679287"/>
          </a:xfrm>
        </p:grpSpPr>
        <p:grpSp>
          <p:nvGrpSpPr>
            <p:cNvPr id="12" name="Группа 11"/>
            <p:cNvGrpSpPr/>
            <p:nvPr/>
          </p:nvGrpSpPr>
          <p:grpSpPr>
            <a:xfrm>
              <a:off x="1124083" y="2893341"/>
              <a:ext cx="7840405" cy="2679287"/>
              <a:chOff x="7028739" y="2893341"/>
              <a:chExt cx="7840405" cy="2679287"/>
            </a:xfrm>
          </p:grpSpPr>
          <p:sp>
            <p:nvSpPr>
              <p:cNvPr id="20" name="TextBox 19"/>
              <p:cNvSpPr txBox="1"/>
              <p:nvPr/>
            </p:nvSpPr>
            <p:spPr>
              <a:xfrm>
                <a:off x="11919298" y="2893341"/>
                <a:ext cx="2949846" cy="400110"/>
              </a:xfrm>
              <a:prstGeom prst="rect">
                <a:avLst/>
              </a:prstGeom>
              <a:noFill/>
              <a:ln w="38100">
                <a:solidFill>
                  <a:srgbClr val="FF0000"/>
                </a:solidFill>
              </a:ln>
              <a:effectLst/>
            </p:spPr>
            <p:txBody>
              <a:bodyPr wrap="none" rtlCol="0">
                <a:spAutoFit/>
              </a:bodyPr>
              <a:lstStyle/>
              <a:p>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237</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Np</a:t>
                </a:r>
                <a:r>
                  <a:rPr lang="ru-RU" altLang="ja-JP"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48</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Ca,3-4</a:t>
                </a:r>
                <a:r>
                  <a:rPr lang="en-US" altLang="ja-JP" sz="2000" b="1" i="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281,282</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Nh</a:t>
                </a:r>
                <a:endParaRPr lang="ru-RU" sz="2000" dirty="0">
                  <a:solidFill>
                    <a:srgbClr val="0000FF"/>
                  </a:solidFill>
                </a:endParaRPr>
              </a:p>
            </p:txBody>
          </p:sp>
          <p:sp>
            <p:nvSpPr>
              <p:cNvPr id="26" name="Прямоугольник 25"/>
              <p:cNvSpPr/>
              <p:nvPr/>
            </p:nvSpPr>
            <p:spPr>
              <a:xfrm>
                <a:off x="9252520" y="2900026"/>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8687151" y="3459504"/>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рямоугольник 27"/>
              <p:cNvSpPr/>
              <p:nvPr/>
            </p:nvSpPr>
            <p:spPr>
              <a:xfrm>
                <a:off x="8136709" y="4026834"/>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p:cNvSpPr/>
              <p:nvPr/>
            </p:nvSpPr>
            <p:spPr>
              <a:xfrm>
                <a:off x="7584377" y="4592013"/>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Прямоугольник 29"/>
              <p:cNvSpPr/>
              <p:nvPr/>
            </p:nvSpPr>
            <p:spPr>
              <a:xfrm>
                <a:off x="7028739" y="5152838"/>
                <a:ext cx="828000" cy="419790"/>
              </a:xfrm>
              <a:prstGeom prst="rect">
                <a:avLst/>
              </a:prstGeom>
              <a:solidFill>
                <a:schemeClr val="bg1">
                  <a:alpha val="20000"/>
                </a:schemeClr>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4" name="TextBox 13"/>
            <p:cNvSpPr txBox="1"/>
            <p:nvPr/>
          </p:nvSpPr>
          <p:spPr>
            <a:xfrm>
              <a:off x="5940152" y="4149080"/>
              <a:ext cx="2736304" cy="707886"/>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latin typeface="+mn-lt"/>
                </a:rPr>
                <a:t>Identification by correlation method</a:t>
              </a:r>
              <a:endParaRPr lang="ru-RU" sz="2000" dirty="0">
                <a:effectLst>
                  <a:outerShdw blurRad="38100" dist="38100" dir="2700000" algn="tl">
                    <a:srgbClr val="000000">
                      <a:alpha val="43137"/>
                    </a:srgbClr>
                  </a:outerShdw>
                </a:effectLst>
                <a:latin typeface="+mn-lt"/>
              </a:endParaRPr>
            </a:p>
          </p:txBody>
        </p:sp>
      </p:grpSp>
      <p:sp>
        <p:nvSpPr>
          <p:cNvPr id="3" name="Номер слайда 2"/>
          <p:cNvSpPr>
            <a:spLocks noGrp="1"/>
          </p:cNvSpPr>
          <p:nvPr>
            <p:ph type="sldNum" sz="quarter" idx="12"/>
          </p:nvPr>
        </p:nvSpPr>
        <p:spPr/>
        <p:txBody>
          <a:bodyPr/>
          <a:lstStyle/>
          <a:p>
            <a:pPr>
              <a:defRPr/>
            </a:pPr>
            <a:fld id="{3B167FC6-845F-41BB-892F-C83AE27B7C91}" type="slidenum">
              <a:rPr lang="ru-RU" smtClean="0"/>
              <a:pPr>
                <a:defRPr/>
              </a:pPr>
              <a:t>22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2.bmp"/>
          <p:cNvPicPr>
            <a:picLocks noChangeAspect="1"/>
          </p:cNvPicPr>
          <p:nvPr/>
        </p:nvPicPr>
        <p:blipFill>
          <a:blip r:embed="rId2" cstate="print"/>
          <a:stretch>
            <a:fillRect/>
          </a:stretch>
        </p:blipFill>
        <p:spPr>
          <a:xfrm>
            <a:off x="752583" y="1484784"/>
            <a:ext cx="7491824" cy="4386634"/>
          </a:xfrm>
          <a:prstGeom prst="rect">
            <a:avLst/>
          </a:prstGeom>
        </p:spPr>
      </p:pic>
      <p:sp>
        <p:nvSpPr>
          <p:cNvPr id="5" name="Rectangle 2"/>
          <p:cNvSpPr txBox="1">
            <a:spLocks noChangeArrowheads="1"/>
          </p:cNvSpPr>
          <p:nvPr/>
        </p:nvSpPr>
        <p:spPr bwMode="auto">
          <a:xfrm>
            <a:off x="4747366" y="5877272"/>
            <a:ext cx="2920978" cy="504056"/>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a:effectLst>
                  <a:outerShdw blurRad="38100" dist="38100" dir="2700000" algn="tl">
                    <a:srgbClr val="000000">
                      <a:alpha val="43137"/>
                    </a:srgbClr>
                  </a:outerShdw>
                </a:effectLst>
                <a:latin typeface="+mn-lt"/>
              </a:rPr>
              <a:t>Known  decay  properties</a:t>
            </a:r>
            <a:endParaRPr kumimoji="0" lang="ru-RU" sz="2000"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Rectangle 2"/>
          <p:cNvSpPr txBox="1">
            <a:spLocks noChangeArrowheads="1"/>
          </p:cNvSpPr>
          <p:nvPr/>
        </p:nvSpPr>
        <p:spPr bwMode="auto">
          <a:xfrm>
            <a:off x="2411760" y="44624"/>
            <a:ext cx="6624736" cy="15121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Synthesis  of  new  element  120</a:t>
            </a:r>
          </a:p>
          <a:p>
            <a:pPr lvl="0">
              <a:defRPr/>
            </a:pPr>
            <a:endParaRPr kumimoji="0" lang="ru-RU" altLang="ja-JP" sz="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249-251</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Cf</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50</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Ti,3-4</a:t>
            </a:r>
            <a:r>
              <a:rPr kumimoji="0" lang="en-US" altLang="ja-JP" sz="2000" b="1" i="1"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295-298</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120</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248</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Cr,3-4</a:t>
            </a:r>
            <a:r>
              <a:rPr lang="en-US"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298,299</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120</a:t>
            </a:r>
          </a:p>
          <a:p>
            <a:pPr>
              <a:defRPr/>
            </a:pPr>
            <a:r>
              <a:rPr lang="en-US" altLang="ja-JP" sz="24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245</a:t>
            </a:r>
            <a:r>
              <a:rPr lang="en-US" altLang="ja-JP" sz="2000"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Cr,3-4</a:t>
            </a:r>
            <a:r>
              <a:rPr lang="en-US" altLang="ja-JP" sz="2000" b="1" i="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295,296</a:t>
            </a:r>
            <a:r>
              <a:rPr lang="en-US" altLang="ja-JP" sz="2000"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Rectangle 2"/>
          <p:cNvSpPr txBox="1">
            <a:spLocks noChangeArrowheads="1"/>
          </p:cNvSpPr>
          <p:nvPr/>
        </p:nvSpPr>
        <p:spPr bwMode="auto">
          <a:xfrm>
            <a:off x="251520" y="44624"/>
            <a:ext cx="18002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Perspectives</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3" name="Номер слайда 2"/>
          <p:cNvSpPr>
            <a:spLocks noGrp="1"/>
          </p:cNvSpPr>
          <p:nvPr>
            <p:ph type="sldNum" sz="quarter" idx="12"/>
          </p:nvPr>
        </p:nvSpPr>
        <p:spPr/>
        <p:txBody>
          <a:bodyPr/>
          <a:lstStyle/>
          <a:p>
            <a:pPr>
              <a:defRPr/>
            </a:pPr>
            <a:fld id="{3B167FC6-845F-41BB-892F-C83AE27B7C91}" type="slidenum">
              <a:rPr lang="ru-RU" smtClean="0"/>
              <a:pPr>
                <a:defRPr/>
              </a:pPr>
              <a:t>23</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1.bmp"/>
          <p:cNvPicPr>
            <a:picLocks noChangeAspect="1"/>
          </p:cNvPicPr>
          <p:nvPr/>
        </p:nvPicPr>
        <p:blipFill>
          <a:blip r:embed="rId2" cstate="print"/>
          <a:stretch>
            <a:fillRect/>
          </a:stretch>
        </p:blipFill>
        <p:spPr>
          <a:xfrm>
            <a:off x="1297432" y="1385006"/>
            <a:ext cx="6514928" cy="4853742"/>
          </a:xfrm>
          <a:prstGeom prst="rect">
            <a:avLst/>
          </a:prstGeom>
        </p:spPr>
      </p:pic>
      <p:sp>
        <p:nvSpPr>
          <p:cNvPr id="6" name="Rectangle 2"/>
          <p:cNvSpPr txBox="1">
            <a:spLocks noChangeArrowheads="1"/>
          </p:cNvSpPr>
          <p:nvPr/>
        </p:nvSpPr>
        <p:spPr bwMode="auto">
          <a:xfrm>
            <a:off x="537654" y="116632"/>
            <a:ext cx="8210810"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Predictions</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of production cross-sections of</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element 119 and</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120</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isotopes in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249</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Bk+</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50</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Ti,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249-251</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Cf+</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50</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Ti ,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248</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Cr reactions</a:t>
            </a:r>
            <a:endParaRPr lang="ru-RU"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pPr lvl="0" algn="ctr">
              <a:defRPr/>
            </a:pPr>
            <a:r>
              <a:rPr lang="ru-RU"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en-US"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difference by </a:t>
            </a:r>
            <a:r>
              <a:rPr lang="ru-RU"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2-3 </a:t>
            </a:r>
            <a:r>
              <a:rPr lang="en-US"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orders of magnitude</a:t>
            </a:r>
            <a:r>
              <a:rPr lang="ru-RU"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endParaRPr kumimoji="0" lang="en-US"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908720"/>
            <a:ext cx="6192688" cy="830997"/>
          </a:xfrm>
          <a:prstGeom prst="rect">
            <a:avLst/>
          </a:prstGeom>
          <a:noFill/>
        </p:spPr>
        <p:txBody>
          <a:bodyPr wrap="square" rtlCol="0">
            <a:spAutoFit/>
          </a:bodyPr>
          <a:lstStyle/>
          <a:p>
            <a:pPr algn="ctr"/>
            <a:r>
              <a:rPr lang="en-US" sz="2400" b="1" i="1" dirty="0" err="1">
                <a:effectLst>
                  <a:outerShdw blurRad="38100" dist="38100" dir="2700000" algn="tl">
                    <a:srgbClr val="000000">
                      <a:alpha val="43137"/>
                    </a:srgbClr>
                  </a:outerShdw>
                </a:effectLst>
                <a:latin typeface="Symbol" pitchFamily="18" charset="2"/>
              </a:rPr>
              <a:t>s</a:t>
            </a:r>
            <a:r>
              <a:rPr lang="en-US" sz="2400" b="1" baseline="-25000" dirty="0" err="1">
                <a:effectLst>
                  <a:outerShdw blurRad="38100" dist="38100" dir="2700000" algn="tl">
                    <a:srgbClr val="000000">
                      <a:alpha val="43137"/>
                    </a:srgbClr>
                  </a:outerShdw>
                </a:effectLst>
                <a:latin typeface="+mn-lt"/>
              </a:rPr>
              <a:t>ER</a:t>
            </a:r>
            <a:r>
              <a:rPr lang="en-US" sz="2400" b="1" dirty="0">
                <a:effectLst>
                  <a:outerShdw blurRad="38100" dist="38100" dir="2700000" algn="tl">
                    <a:srgbClr val="000000">
                      <a:alpha val="43137"/>
                    </a:srgbClr>
                  </a:outerShdw>
                </a:effectLst>
                <a:latin typeface="+mn-lt"/>
              </a:rPr>
              <a:t>(</a:t>
            </a:r>
            <a:r>
              <a:rPr lang="en-US" sz="2400" b="1" i="1" dirty="0" err="1">
                <a:effectLst>
                  <a:outerShdw blurRad="38100" dist="38100" dir="2700000" algn="tl">
                    <a:srgbClr val="000000">
                      <a:alpha val="43137"/>
                    </a:srgbClr>
                  </a:outerShdw>
                </a:effectLst>
                <a:latin typeface="+mn-lt"/>
              </a:rPr>
              <a:t>E</a:t>
            </a:r>
            <a:r>
              <a:rPr lang="en-US" sz="2400" b="1" baseline="-25000" dirty="0" err="1">
                <a:effectLst>
                  <a:outerShdw blurRad="38100" dist="38100" dir="2700000" algn="tl">
                    <a:srgbClr val="000000">
                      <a:alpha val="43137"/>
                    </a:srgbClr>
                  </a:outerShdw>
                </a:effectLst>
                <a:latin typeface="+mn-lt"/>
              </a:rPr>
              <a:t>c.m</a:t>
            </a:r>
            <a:r>
              <a:rPr lang="en-US" sz="2400" b="1" baseline="-25000" dirty="0">
                <a:effectLst>
                  <a:outerShdw blurRad="38100" dist="38100" dir="2700000" algn="tl">
                    <a:srgbClr val="000000">
                      <a:alpha val="43137"/>
                    </a:srgbClr>
                  </a:outerShdw>
                </a:effectLst>
                <a:latin typeface="+mn-lt"/>
              </a:rPr>
              <a:t>.</a:t>
            </a:r>
            <a:r>
              <a:rPr lang="en-US" sz="2400" b="1" dirty="0">
                <a:effectLst>
                  <a:outerShdw blurRad="38100" dist="38100" dir="2700000" algn="tl">
                    <a:srgbClr val="000000">
                      <a:alpha val="43137"/>
                    </a:srgbClr>
                  </a:outerShdw>
                </a:effectLst>
                <a:latin typeface="+mn-lt"/>
              </a:rPr>
              <a:t>) = </a:t>
            </a:r>
            <a:r>
              <a:rPr lang="en-US" sz="2400" b="1" i="1" dirty="0">
                <a:effectLst>
                  <a:outerShdw blurRad="38100" dist="38100" dir="2700000" algn="tl">
                    <a:srgbClr val="000000">
                      <a:alpha val="43137"/>
                    </a:srgbClr>
                  </a:outerShdw>
                </a:effectLst>
                <a:latin typeface="Symbol" pitchFamily="18" charset="2"/>
              </a:rPr>
              <a:t>s</a:t>
            </a:r>
            <a:r>
              <a:rPr lang="en-US" sz="2400" b="1" baseline="-25000" dirty="0">
                <a:effectLst>
                  <a:outerShdw blurRad="38100" dist="38100" dir="2700000" algn="tl">
                    <a:srgbClr val="000000">
                      <a:alpha val="43137"/>
                    </a:srgbClr>
                  </a:outerShdw>
                </a:effectLst>
                <a:latin typeface="+mn-lt"/>
              </a:rPr>
              <a:t>c</a:t>
            </a:r>
            <a:r>
              <a:rPr lang="en-US" sz="2400" b="1" dirty="0">
                <a:effectLst>
                  <a:outerShdw blurRad="38100" dist="38100" dir="2700000" algn="tl">
                    <a:srgbClr val="000000">
                      <a:alpha val="43137"/>
                    </a:srgbClr>
                  </a:outerShdw>
                </a:effectLst>
                <a:latin typeface="+mn-lt"/>
              </a:rPr>
              <a:t>(</a:t>
            </a:r>
            <a:r>
              <a:rPr lang="en-US" sz="2400" b="1" i="1" dirty="0" err="1">
                <a:effectLst>
                  <a:outerShdw blurRad="38100" dist="38100" dir="2700000" algn="tl">
                    <a:srgbClr val="000000">
                      <a:alpha val="43137"/>
                    </a:srgbClr>
                  </a:outerShdw>
                </a:effectLst>
                <a:latin typeface="+mn-lt"/>
              </a:rPr>
              <a:t>E</a:t>
            </a:r>
            <a:r>
              <a:rPr lang="en-US" sz="2400" b="1" baseline="-25000" dirty="0" err="1">
                <a:effectLst>
                  <a:outerShdw blurRad="38100" dist="38100" dir="2700000" algn="tl">
                    <a:srgbClr val="000000">
                      <a:alpha val="43137"/>
                    </a:srgbClr>
                  </a:outerShdw>
                </a:effectLst>
                <a:latin typeface="+mn-lt"/>
              </a:rPr>
              <a:t>c.m</a:t>
            </a:r>
            <a:r>
              <a:rPr lang="en-US" sz="2400" b="1" baseline="-25000" dirty="0">
                <a:effectLst>
                  <a:outerShdw blurRad="38100" dist="38100" dir="2700000" algn="tl">
                    <a:srgbClr val="000000">
                      <a:alpha val="43137"/>
                    </a:srgbClr>
                  </a:outerShdw>
                </a:effectLst>
                <a:latin typeface="+mn-lt"/>
              </a:rPr>
              <a:t>.</a:t>
            </a:r>
            <a:r>
              <a:rPr lang="en-US" sz="2400" b="1" dirty="0">
                <a:effectLst>
                  <a:outerShdw blurRad="38100" dist="38100" dir="2700000" algn="tl">
                    <a:srgbClr val="000000">
                      <a:alpha val="43137"/>
                    </a:srgbClr>
                  </a:outerShdw>
                </a:effectLst>
                <a:latin typeface="+mn-lt"/>
              </a:rPr>
              <a:t>, </a:t>
            </a:r>
            <a:r>
              <a:rPr lang="en-US" sz="2400" b="1" i="1" dirty="0">
                <a:effectLst>
                  <a:outerShdw blurRad="38100" dist="38100" dir="2700000" algn="tl">
                    <a:srgbClr val="000000">
                      <a:alpha val="43137"/>
                    </a:srgbClr>
                  </a:outerShdw>
                </a:effectLst>
                <a:latin typeface="+mn-lt"/>
              </a:rPr>
              <a:t>J</a:t>
            </a:r>
            <a:r>
              <a:rPr lang="en-US" sz="2400" b="1" dirty="0">
                <a:effectLst>
                  <a:outerShdw blurRad="38100" dist="38100" dir="2700000" algn="tl">
                    <a:srgbClr val="000000">
                      <a:alpha val="43137"/>
                    </a:srgbClr>
                  </a:outerShdw>
                </a:effectLst>
                <a:latin typeface="+mn-lt"/>
              </a:rPr>
              <a:t>) x </a:t>
            </a:r>
            <a:r>
              <a:rPr lang="en-US" sz="2400" b="1" i="1" dirty="0" err="1">
                <a:solidFill>
                  <a:srgbClr val="FF0000"/>
                </a:solidFill>
                <a:effectLst>
                  <a:outerShdw blurRad="38100" dist="38100" dir="2700000" algn="tl">
                    <a:srgbClr val="000000">
                      <a:alpha val="43137"/>
                    </a:srgbClr>
                  </a:outerShdw>
                </a:effectLst>
                <a:latin typeface="+mn-lt"/>
              </a:rPr>
              <a:t>P</a:t>
            </a:r>
            <a:r>
              <a:rPr lang="en-US" sz="2400" b="1" baseline="-25000" dirty="0" err="1">
                <a:solidFill>
                  <a:srgbClr val="FF0000"/>
                </a:solidFill>
                <a:effectLst>
                  <a:outerShdw blurRad="38100" dist="38100" dir="2700000" algn="tl">
                    <a:srgbClr val="000000">
                      <a:alpha val="43137"/>
                    </a:srgbClr>
                  </a:outerShdw>
                </a:effectLst>
                <a:latin typeface="+mn-lt"/>
              </a:rPr>
              <a:t>CN</a:t>
            </a:r>
            <a:r>
              <a:rPr lang="en-US" sz="2400" b="1" dirty="0">
                <a:solidFill>
                  <a:srgbClr val="FF0000"/>
                </a:solidFill>
                <a:effectLst>
                  <a:outerShdw blurRad="38100" dist="38100" dir="2700000" algn="tl">
                    <a:srgbClr val="000000">
                      <a:alpha val="43137"/>
                    </a:srgbClr>
                  </a:outerShdw>
                </a:effectLst>
                <a:latin typeface="+mn-lt"/>
              </a:rPr>
              <a:t>(</a:t>
            </a:r>
            <a:r>
              <a:rPr lang="en-US" sz="2400" b="1" i="1" dirty="0" err="1">
                <a:solidFill>
                  <a:srgbClr val="FF0000"/>
                </a:solidFill>
                <a:effectLst>
                  <a:outerShdw blurRad="38100" dist="38100" dir="2700000" algn="tl">
                    <a:srgbClr val="000000">
                      <a:alpha val="43137"/>
                    </a:srgbClr>
                  </a:outerShdw>
                </a:effectLst>
                <a:latin typeface="+mn-lt"/>
              </a:rPr>
              <a:t>E</a:t>
            </a:r>
            <a:r>
              <a:rPr lang="en-US" sz="2400" b="1" baseline="-25000" dirty="0" err="1">
                <a:solidFill>
                  <a:srgbClr val="FF0000"/>
                </a:solidFill>
                <a:effectLst>
                  <a:outerShdw blurRad="38100" dist="38100" dir="2700000" algn="tl">
                    <a:srgbClr val="000000">
                      <a:alpha val="43137"/>
                    </a:srgbClr>
                  </a:outerShdw>
                </a:effectLst>
                <a:latin typeface="+mn-lt"/>
              </a:rPr>
              <a:t>c.m</a:t>
            </a:r>
            <a:r>
              <a:rPr lang="en-US" sz="2400" b="1" baseline="-25000" dirty="0">
                <a:solidFill>
                  <a:srgbClr val="FF0000"/>
                </a:solidFill>
                <a:effectLst>
                  <a:outerShdw blurRad="38100" dist="38100" dir="2700000" algn="tl">
                    <a:srgbClr val="000000">
                      <a:alpha val="43137"/>
                    </a:srgbClr>
                  </a:outerShdw>
                </a:effectLst>
                <a:latin typeface="+mn-lt"/>
              </a:rPr>
              <a:t>.</a:t>
            </a:r>
            <a:r>
              <a:rPr lang="en-US" sz="2400" b="1" dirty="0">
                <a:solidFill>
                  <a:srgbClr val="FF0000"/>
                </a:solidFill>
                <a:effectLst>
                  <a:outerShdw blurRad="38100" dist="38100" dir="2700000" algn="tl">
                    <a:srgbClr val="000000">
                      <a:alpha val="43137"/>
                    </a:srgbClr>
                  </a:outerShdw>
                </a:effectLst>
                <a:latin typeface="+mn-lt"/>
              </a:rPr>
              <a:t>, </a:t>
            </a:r>
            <a:r>
              <a:rPr lang="en-US" sz="2400" b="1" i="1" dirty="0">
                <a:solidFill>
                  <a:srgbClr val="FF0000"/>
                </a:solidFill>
                <a:effectLst>
                  <a:outerShdw blurRad="38100" dist="38100" dir="2700000" algn="tl">
                    <a:srgbClr val="000000">
                      <a:alpha val="43137"/>
                    </a:srgbClr>
                  </a:outerShdw>
                </a:effectLst>
                <a:latin typeface="+mn-lt"/>
              </a:rPr>
              <a:t>J</a:t>
            </a:r>
            <a:r>
              <a:rPr lang="en-US" sz="2400" b="1" dirty="0">
                <a:solidFill>
                  <a:srgbClr val="FF0000"/>
                </a:solidFill>
                <a:effectLst>
                  <a:outerShdw blurRad="38100" dist="38100" dir="2700000" algn="tl">
                    <a:srgbClr val="000000">
                      <a:alpha val="43137"/>
                    </a:srgbClr>
                  </a:outerShdw>
                </a:effectLst>
                <a:latin typeface="+mn-lt"/>
              </a:rPr>
              <a:t>)</a:t>
            </a:r>
            <a:r>
              <a:rPr lang="en-US" sz="2400" b="1" dirty="0">
                <a:effectLst>
                  <a:outerShdw blurRad="38100" dist="38100" dir="2700000" algn="tl">
                    <a:srgbClr val="000000">
                      <a:alpha val="43137"/>
                    </a:srgbClr>
                  </a:outerShdw>
                </a:effectLst>
                <a:latin typeface="+mn-lt"/>
              </a:rPr>
              <a:t> x </a:t>
            </a:r>
            <a:r>
              <a:rPr lang="en-US" sz="2400" b="1" i="1" dirty="0" err="1">
                <a:solidFill>
                  <a:srgbClr val="006600"/>
                </a:solidFill>
                <a:effectLst>
                  <a:outerShdw blurRad="38100" dist="38100" dir="2700000" algn="tl">
                    <a:srgbClr val="000000">
                      <a:alpha val="43137"/>
                    </a:srgbClr>
                  </a:outerShdw>
                </a:effectLst>
                <a:latin typeface="+mn-lt"/>
              </a:rPr>
              <a:t>W</a:t>
            </a:r>
            <a:r>
              <a:rPr lang="en-US" sz="2400" b="1" baseline="-25000" dirty="0" err="1">
                <a:solidFill>
                  <a:srgbClr val="006600"/>
                </a:solidFill>
                <a:effectLst>
                  <a:outerShdw blurRad="38100" dist="38100" dir="2700000" algn="tl">
                    <a:srgbClr val="000000">
                      <a:alpha val="43137"/>
                    </a:srgbClr>
                  </a:outerShdw>
                </a:effectLst>
                <a:latin typeface="+mn-lt"/>
              </a:rPr>
              <a:t>sur</a:t>
            </a:r>
            <a:r>
              <a:rPr lang="en-US" sz="2400" b="1" dirty="0">
                <a:solidFill>
                  <a:srgbClr val="006600"/>
                </a:solidFill>
                <a:effectLst>
                  <a:outerShdw blurRad="38100" dist="38100" dir="2700000" algn="tl">
                    <a:srgbClr val="000000">
                      <a:alpha val="43137"/>
                    </a:srgbClr>
                  </a:outerShdw>
                </a:effectLst>
                <a:latin typeface="+mn-lt"/>
              </a:rPr>
              <a:t>(</a:t>
            </a:r>
            <a:r>
              <a:rPr lang="en-US" sz="2400" b="1" i="1" dirty="0" err="1">
                <a:solidFill>
                  <a:srgbClr val="006600"/>
                </a:solidFill>
                <a:effectLst>
                  <a:outerShdw blurRad="38100" dist="38100" dir="2700000" algn="tl">
                    <a:srgbClr val="000000">
                      <a:alpha val="43137"/>
                    </a:srgbClr>
                  </a:outerShdw>
                </a:effectLst>
                <a:latin typeface="+mn-lt"/>
              </a:rPr>
              <a:t>E</a:t>
            </a:r>
            <a:r>
              <a:rPr lang="en-US" sz="2400" b="1" baseline="-25000" dirty="0" err="1">
                <a:solidFill>
                  <a:srgbClr val="006600"/>
                </a:solidFill>
                <a:effectLst>
                  <a:outerShdw blurRad="38100" dist="38100" dir="2700000" algn="tl">
                    <a:srgbClr val="000000">
                      <a:alpha val="43137"/>
                    </a:srgbClr>
                  </a:outerShdw>
                </a:effectLst>
                <a:latin typeface="+mn-lt"/>
              </a:rPr>
              <a:t>c.m</a:t>
            </a:r>
            <a:r>
              <a:rPr lang="en-US" sz="2400" b="1" baseline="-25000" dirty="0">
                <a:solidFill>
                  <a:srgbClr val="006600"/>
                </a:solidFill>
                <a:effectLst>
                  <a:outerShdw blurRad="38100" dist="38100" dir="2700000" algn="tl">
                    <a:srgbClr val="000000">
                      <a:alpha val="43137"/>
                    </a:srgbClr>
                  </a:outerShdw>
                </a:effectLst>
                <a:latin typeface="+mn-lt"/>
              </a:rPr>
              <a:t>.</a:t>
            </a:r>
            <a:r>
              <a:rPr lang="en-US" sz="2400" b="1" dirty="0">
                <a:solidFill>
                  <a:srgbClr val="006600"/>
                </a:solidFill>
                <a:effectLst>
                  <a:outerShdw blurRad="38100" dist="38100" dir="2700000" algn="tl">
                    <a:srgbClr val="000000">
                      <a:alpha val="43137"/>
                    </a:srgbClr>
                  </a:outerShdw>
                </a:effectLst>
                <a:latin typeface="+mn-lt"/>
              </a:rPr>
              <a:t>, </a:t>
            </a:r>
            <a:r>
              <a:rPr lang="en-US" sz="2400" b="1" i="1" dirty="0">
                <a:solidFill>
                  <a:srgbClr val="006600"/>
                </a:solidFill>
                <a:effectLst>
                  <a:outerShdw blurRad="38100" dist="38100" dir="2700000" algn="tl">
                    <a:srgbClr val="000000">
                      <a:alpha val="43137"/>
                    </a:srgbClr>
                  </a:outerShdw>
                </a:effectLst>
                <a:latin typeface="+mn-lt"/>
              </a:rPr>
              <a:t>J</a:t>
            </a:r>
            <a:r>
              <a:rPr lang="en-US" sz="2400" b="1" dirty="0">
                <a:solidFill>
                  <a:srgbClr val="006600"/>
                </a:solidFill>
                <a:effectLst>
                  <a:outerShdw blurRad="38100" dist="38100" dir="2700000" algn="tl">
                    <a:srgbClr val="000000">
                      <a:alpha val="43137"/>
                    </a:srgbClr>
                  </a:outerShdw>
                </a:effectLst>
                <a:latin typeface="+mn-lt"/>
              </a:rPr>
              <a:t>)</a:t>
            </a:r>
          </a:p>
          <a:p>
            <a:pPr algn="ctr"/>
            <a:endParaRPr lang="ru-RU" sz="2400" dirty="0">
              <a:effectLst>
                <a:outerShdw blurRad="38100" dist="38100" dir="2700000" algn="tl">
                  <a:srgbClr val="000000">
                    <a:alpha val="43137"/>
                  </a:srgbClr>
                </a:outerShdw>
              </a:effectLst>
              <a:latin typeface="+mn-lt"/>
            </a:endParaRPr>
          </a:p>
        </p:txBody>
      </p:sp>
      <p:sp>
        <p:nvSpPr>
          <p:cNvPr id="6" name="TextBox 5"/>
          <p:cNvSpPr txBox="1"/>
          <p:nvPr/>
        </p:nvSpPr>
        <p:spPr>
          <a:xfrm>
            <a:off x="1259632" y="274003"/>
            <a:ext cx="6840760" cy="461665"/>
          </a:xfrm>
          <a:prstGeom prst="rect">
            <a:avLst/>
          </a:prstGeom>
          <a:noFill/>
        </p:spPr>
        <p:txBody>
          <a:bodyPr wrap="square" rtlCol="0">
            <a:spAutoFit/>
          </a:bodyPr>
          <a:lstStyle/>
          <a:p>
            <a:pPr algn="ctr"/>
            <a:r>
              <a:rPr lang="en-US" sz="2400" b="1" dirty="0">
                <a:solidFill>
                  <a:srgbClr val="0000FF"/>
                </a:solidFill>
                <a:effectLst>
                  <a:outerShdw blurRad="38100" dist="38100" dir="2700000" algn="tl">
                    <a:srgbClr val="000000">
                      <a:alpha val="43137"/>
                    </a:srgbClr>
                  </a:outerShdw>
                </a:effectLst>
                <a:latin typeface="+mn-lt"/>
              </a:rPr>
              <a:t>Cross-section of</a:t>
            </a:r>
            <a:r>
              <a:rPr lang="ru-RU" sz="2400" b="1" dirty="0">
                <a:solidFill>
                  <a:srgbClr val="0000FF"/>
                </a:solidFill>
                <a:effectLst>
                  <a:outerShdw blurRad="38100" dist="38100" dir="2700000" algn="tl">
                    <a:srgbClr val="000000">
                      <a:alpha val="43137"/>
                    </a:srgbClr>
                  </a:outerShdw>
                </a:effectLst>
                <a:latin typeface="+mn-lt"/>
              </a:rPr>
              <a:t> </a:t>
            </a:r>
            <a:r>
              <a:rPr lang="en-US" sz="2400" b="1" dirty="0">
                <a:solidFill>
                  <a:srgbClr val="0000FF"/>
                </a:solidFill>
                <a:effectLst>
                  <a:outerShdw blurRad="38100" dist="38100" dir="2700000" algn="tl">
                    <a:srgbClr val="000000">
                      <a:alpha val="43137"/>
                    </a:srgbClr>
                  </a:outerShdw>
                </a:effectLst>
                <a:latin typeface="+mn-lt"/>
              </a:rPr>
              <a:t>complete fusion reactions</a:t>
            </a:r>
            <a:endParaRPr lang="ru-RU" sz="2400" dirty="0">
              <a:solidFill>
                <a:srgbClr val="0000FF"/>
              </a:solidFill>
              <a:effectLst>
                <a:outerShdw blurRad="38100" dist="38100" dir="2700000" algn="tl">
                  <a:srgbClr val="000000">
                    <a:alpha val="43137"/>
                  </a:srgbClr>
                </a:outerShdw>
              </a:effectLst>
              <a:latin typeface="+mn-lt"/>
            </a:endParaRPr>
          </a:p>
        </p:txBody>
      </p:sp>
      <p:sp>
        <p:nvSpPr>
          <p:cNvPr id="7" name="TextBox 6"/>
          <p:cNvSpPr txBox="1"/>
          <p:nvPr/>
        </p:nvSpPr>
        <p:spPr>
          <a:xfrm>
            <a:off x="2699792" y="1311151"/>
            <a:ext cx="6048672" cy="1200329"/>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mn-lt"/>
              </a:rPr>
              <a:t>Capture cross section</a:t>
            </a:r>
            <a:r>
              <a:rPr lang="ru-RU" b="1" dirty="0">
                <a:effectLst>
                  <a:outerShdw blurRad="38100" dist="38100" dir="2700000" algn="tl">
                    <a:srgbClr val="000000">
                      <a:alpha val="43137"/>
                    </a:srgbClr>
                  </a:outerShdw>
                </a:effectLst>
                <a:latin typeface="+mn-lt"/>
              </a:rPr>
              <a:t> </a:t>
            </a:r>
          </a:p>
          <a:p>
            <a:r>
              <a:rPr lang="ru-RU" b="1" dirty="0">
                <a:solidFill>
                  <a:srgbClr val="0000FF"/>
                </a:solidFill>
                <a:effectLst>
                  <a:outerShdw blurRad="38100" dist="38100" dir="2700000" algn="tl">
                    <a:srgbClr val="000000">
                      <a:alpha val="43137"/>
                    </a:srgbClr>
                  </a:outerShdw>
                </a:effectLst>
                <a:latin typeface="+mn-lt"/>
              </a:rPr>
              <a:t>                         </a:t>
            </a:r>
            <a:r>
              <a:rPr lang="en-US" b="1" dirty="0">
                <a:solidFill>
                  <a:srgbClr val="FF0000"/>
                </a:solidFill>
                <a:effectLst>
                  <a:outerShdw blurRad="38100" dist="38100" dir="2700000" algn="tl">
                    <a:srgbClr val="000000">
                      <a:alpha val="43137"/>
                    </a:srgbClr>
                  </a:outerShdw>
                </a:effectLst>
                <a:latin typeface="+mn-lt"/>
              </a:rPr>
              <a:t>probability of compound nucleus formation</a:t>
            </a:r>
            <a:endParaRPr lang="ru-RU" b="1" dirty="0">
              <a:solidFill>
                <a:srgbClr val="FF0000"/>
              </a:solidFill>
              <a:effectLst>
                <a:outerShdw blurRad="38100" dist="38100" dir="2700000" algn="tl">
                  <a:srgbClr val="000000">
                    <a:alpha val="43137"/>
                  </a:srgbClr>
                </a:outerShdw>
              </a:effectLst>
              <a:latin typeface="+mn-lt"/>
            </a:endParaRPr>
          </a:p>
          <a:p>
            <a:pPr algn="r"/>
            <a:r>
              <a:rPr lang="ru-RU" b="1" dirty="0">
                <a:solidFill>
                  <a:srgbClr val="006600"/>
                </a:solidFill>
                <a:effectLst>
                  <a:outerShdw blurRad="38100" dist="38100" dir="2700000" algn="tl">
                    <a:srgbClr val="000000">
                      <a:alpha val="43137"/>
                    </a:srgbClr>
                  </a:outerShdw>
                </a:effectLst>
                <a:latin typeface="+mn-lt"/>
              </a:rPr>
              <a:t>                                                        </a:t>
            </a:r>
            <a:r>
              <a:rPr lang="en-US" b="1" dirty="0">
                <a:solidFill>
                  <a:srgbClr val="006600"/>
                </a:solidFill>
                <a:effectLst>
                  <a:outerShdw blurRad="38100" dist="38100" dir="2700000" algn="tl">
                    <a:srgbClr val="000000">
                      <a:alpha val="43137"/>
                    </a:srgbClr>
                  </a:outerShdw>
                </a:effectLst>
                <a:latin typeface="+mn-lt"/>
              </a:rPr>
              <a:t>survival probability of compound nucleus</a:t>
            </a:r>
            <a:endParaRPr lang="ru-RU" dirty="0">
              <a:solidFill>
                <a:srgbClr val="006600"/>
              </a:solidFill>
              <a:effectLst>
                <a:outerShdw blurRad="38100" dist="38100" dir="2700000" algn="tl">
                  <a:srgbClr val="000000">
                    <a:alpha val="43137"/>
                  </a:srgbClr>
                </a:outerShdw>
              </a:effectLst>
              <a:latin typeface="+mn-lt"/>
            </a:endParaRPr>
          </a:p>
        </p:txBody>
      </p:sp>
      <p:grpSp>
        <p:nvGrpSpPr>
          <p:cNvPr id="46" name="Группа 45"/>
          <p:cNvGrpSpPr/>
          <p:nvPr/>
        </p:nvGrpSpPr>
        <p:grpSpPr>
          <a:xfrm>
            <a:off x="5508104" y="2492896"/>
            <a:ext cx="3384376" cy="4289331"/>
            <a:chOff x="5508104" y="2492896"/>
            <a:chExt cx="3384376" cy="4289331"/>
          </a:xfrm>
        </p:grpSpPr>
        <p:grpSp>
          <p:nvGrpSpPr>
            <p:cNvPr id="75" name="Группа 74"/>
            <p:cNvGrpSpPr/>
            <p:nvPr/>
          </p:nvGrpSpPr>
          <p:grpSpPr>
            <a:xfrm>
              <a:off x="5508104" y="2492896"/>
              <a:ext cx="3384376" cy="3609111"/>
              <a:chOff x="5508104" y="2492896"/>
              <a:chExt cx="3384376" cy="3609111"/>
            </a:xfrm>
          </p:grpSpPr>
          <p:cxnSp>
            <p:nvCxnSpPr>
              <p:cNvPr id="45" name="Прямая со стрелкой 44"/>
              <p:cNvCxnSpPr>
                <a:endCxn id="69" idx="0"/>
              </p:cNvCxnSpPr>
              <p:nvPr/>
            </p:nvCxnSpPr>
            <p:spPr>
              <a:xfrm flipH="1">
                <a:off x="7020272" y="2492896"/>
                <a:ext cx="216024" cy="324491"/>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pic>
            <p:nvPicPr>
              <p:cNvPr id="69" name="Рисунок 68" descr="z3.bmp"/>
              <p:cNvPicPr>
                <a:picLocks noChangeAspect="1"/>
              </p:cNvPicPr>
              <p:nvPr/>
            </p:nvPicPr>
            <p:blipFill>
              <a:blip r:embed="rId3" cstate="print"/>
              <a:srcRect l="12908" t="7561" r="11957" b="3317"/>
              <a:stretch>
                <a:fillRect/>
              </a:stretch>
            </p:blipFill>
            <p:spPr>
              <a:xfrm>
                <a:off x="5508104" y="2817387"/>
                <a:ext cx="3024336" cy="2411813"/>
              </a:xfrm>
              <a:prstGeom prst="rect">
                <a:avLst/>
              </a:prstGeom>
              <a:ln>
                <a:noFill/>
              </a:ln>
            </p:spPr>
          </p:pic>
          <p:sp>
            <p:nvSpPr>
              <p:cNvPr id="73" name="TextBox 72"/>
              <p:cNvSpPr txBox="1"/>
              <p:nvPr/>
            </p:nvSpPr>
            <p:spPr>
              <a:xfrm>
                <a:off x="6228184" y="5229200"/>
                <a:ext cx="1672253" cy="307777"/>
              </a:xfrm>
              <a:prstGeom prst="rect">
                <a:avLst/>
              </a:prstGeom>
              <a:noFill/>
            </p:spPr>
            <p:txBody>
              <a:bodyPr wrap="none" rtlCol="0">
                <a:spAutoFit/>
              </a:bodyPr>
              <a:lstStyle/>
              <a:p>
                <a:r>
                  <a:rPr lang="en-US" sz="1400" i="1" dirty="0" err="1">
                    <a:solidFill>
                      <a:srgbClr val="0000FF"/>
                    </a:solidFill>
                    <a:effectLst>
                      <a:outerShdw blurRad="38100" dist="38100" dir="2700000" algn="tl">
                        <a:srgbClr val="000000">
                          <a:alpha val="43137"/>
                        </a:srgbClr>
                      </a:outerShdw>
                    </a:effectLst>
                    <a:cs typeface="Calibri" pitchFamily="34" charset="0"/>
                  </a:rPr>
                  <a:t>W</a:t>
                </a:r>
                <a:r>
                  <a:rPr lang="en-US" sz="1400" baseline="-25000" dirty="0" err="1">
                    <a:solidFill>
                      <a:srgbClr val="0000FF"/>
                    </a:solidFill>
                    <a:effectLst>
                      <a:outerShdw blurRad="38100" dist="38100" dir="2700000" algn="tl">
                        <a:srgbClr val="000000">
                          <a:alpha val="43137"/>
                        </a:srgbClr>
                      </a:outerShdw>
                    </a:effectLst>
                    <a:cs typeface="Calibri" pitchFamily="34" charset="0"/>
                  </a:rPr>
                  <a:t>sur</a:t>
                </a:r>
                <a:r>
                  <a:rPr lang="en-US" sz="1400" dirty="0">
                    <a:solidFill>
                      <a:srgbClr val="0000FF"/>
                    </a:solidFill>
                    <a:effectLst>
                      <a:outerShdw blurRad="38100" dist="38100" dir="2700000" algn="tl">
                        <a:srgbClr val="000000">
                          <a:alpha val="43137"/>
                        </a:srgbClr>
                      </a:outerShdw>
                    </a:effectLst>
                    <a:cs typeface="Calibri" pitchFamily="34" charset="0"/>
                  </a:rPr>
                  <a:t> ~ exp(</a:t>
                </a:r>
                <a:r>
                  <a:rPr lang="en-US" sz="1400" i="1" dirty="0">
                    <a:solidFill>
                      <a:srgbClr val="0000FF"/>
                    </a:solidFill>
                    <a:effectLst>
                      <a:outerShdw blurRad="38100" dist="38100" dir="2700000" algn="tl">
                        <a:srgbClr val="000000">
                          <a:alpha val="43137"/>
                        </a:srgbClr>
                      </a:outerShdw>
                    </a:effectLst>
                    <a:cs typeface="Calibri" pitchFamily="34" charset="0"/>
                  </a:rPr>
                  <a:t>B</a:t>
                </a:r>
                <a:r>
                  <a:rPr lang="en-US" sz="1400" baseline="-25000" dirty="0">
                    <a:solidFill>
                      <a:srgbClr val="0000FF"/>
                    </a:solidFill>
                    <a:effectLst>
                      <a:outerShdw blurRad="38100" dist="38100" dir="2700000" algn="tl">
                        <a:srgbClr val="000000">
                          <a:alpha val="43137"/>
                        </a:srgbClr>
                      </a:outerShdw>
                    </a:effectLst>
                    <a:cs typeface="Calibri" pitchFamily="34" charset="0"/>
                  </a:rPr>
                  <a:t>f</a:t>
                </a:r>
                <a:r>
                  <a:rPr lang="en-US" sz="1400" dirty="0">
                    <a:solidFill>
                      <a:srgbClr val="0000FF"/>
                    </a:solidFill>
                    <a:effectLst>
                      <a:outerShdw blurRad="38100" dist="38100" dir="2700000" algn="tl">
                        <a:srgbClr val="000000">
                          <a:alpha val="43137"/>
                        </a:srgbClr>
                      </a:outerShdw>
                    </a:effectLst>
                    <a:cs typeface="Calibri" pitchFamily="34" charset="0"/>
                  </a:rPr>
                  <a:t> – </a:t>
                </a:r>
                <a:r>
                  <a:rPr lang="en-US" sz="1400" i="1" dirty="0" err="1">
                    <a:solidFill>
                      <a:srgbClr val="0000FF"/>
                    </a:solidFill>
                    <a:effectLst>
                      <a:outerShdw blurRad="38100" dist="38100" dir="2700000" algn="tl">
                        <a:srgbClr val="000000">
                          <a:alpha val="43137"/>
                        </a:srgbClr>
                      </a:outerShdw>
                    </a:effectLst>
                    <a:cs typeface="Calibri" pitchFamily="34" charset="0"/>
                  </a:rPr>
                  <a:t>B</a:t>
                </a:r>
                <a:r>
                  <a:rPr lang="en-US" sz="1400" baseline="-25000" dirty="0" err="1">
                    <a:solidFill>
                      <a:srgbClr val="0000FF"/>
                    </a:solidFill>
                    <a:effectLst>
                      <a:outerShdw blurRad="38100" dist="38100" dir="2700000" algn="tl">
                        <a:srgbClr val="000000">
                          <a:alpha val="43137"/>
                        </a:srgbClr>
                      </a:outerShdw>
                    </a:effectLst>
                    <a:cs typeface="Calibri" pitchFamily="34" charset="0"/>
                  </a:rPr>
                  <a:t>n</a:t>
                </a:r>
                <a:r>
                  <a:rPr lang="en-US" sz="1400" dirty="0">
                    <a:solidFill>
                      <a:srgbClr val="0000FF"/>
                    </a:solidFill>
                    <a:effectLst>
                      <a:outerShdw blurRad="38100" dist="38100" dir="2700000" algn="tl">
                        <a:srgbClr val="000000">
                          <a:alpha val="43137"/>
                        </a:srgbClr>
                      </a:outerShdw>
                    </a:effectLst>
                    <a:cs typeface="Calibri" pitchFamily="34" charset="0"/>
                  </a:rPr>
                  <a:t>)</a:t>
                </a:r>
              </a:p>
            </p:txBody>
          </p:sp>
          <p:sp>
            <p:nvSpPr>
              <p:cNvPr id="74" name="TextBox 73"/>
              <p:cNvSpPr txBox="1"/>
              <p:nvPr/>
            </p:nvSpPr>
            <p:spPr>
              <a:xfrm>
                <a:off x="5796136" y="5517232"/>
                <a:ext cx="3096344" cy="584775"/>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mn-lt"/>
                  </a:rPr>
                  <a:t>investigation of cross sections of nuclei</a:t>
                </a:r>
                <a:r>
                  <a:rPr lang="ru-RU" sz="1600" dirty="0">
                    <a:effectLst>
                      <a:outerShdw blurRad="38100" dist="38100" dir="2700000" algn="tl">
                        <a:srgbClr val="000000">
                          <a:alpha val="43137"/>
                        </a:srgbClr>
                      </a:outerShdw>
                    </a:effectLst>
                    <a:latin typeface="+mn-lt"/>
                  </a:rPr>
                  <a:t> </a:t>
                </a:r>
                <a:r>
                  <a:rPr lang="en-US" sz="1600" dirty="0">
                    <a:effectLst>
                      <a:outerShdw blurRad="38100" dist="38100" dir="2700000" algn="tl">
                        <a:srgbClr val="000000">
                          <a:alpha val="43137"/>
                        </a:srgbClr>
                      </a:outerShdw>
                    </a:effectLst>
                    <a:latin typeface="+mn-lt"/>
                  </a:rPr>
                  <a:t>at the minimum stability</a:t>
                </a:r>
                <a:endParaRPr lang="ru-RU" sz="1600" dirty="0">
                  <a:effectLst>
                    <a:outerShdw blurRad="38100" dist="38100" dir="2700000" algn="tl">
                      <a:srgbClr val="000000">
                        <a:alpha val="43137"/>
                      </a:srgbClr>
                    </a:outerShdw>
                  </a:effectLst>
                  <a:latin typeface="+mn-lt"/>
                </a:endParaRPr>
              </a:p>
            </p:txBody>
          </p:sp>
        </p:grpSp>
        <p:sp>
          <p:nvSpPr>
            <p:cNvPr id="40" name="TextBox 39"/>
            <p:cNvSpPr txBox="1"/>
            <p:nvPr/>
          </p:nvSpPr>
          <p:spPr>
            <a:xfrm>
              <a:off x="6215191" y="6474450"/>
              <a:ext cx="2143023" cy="307777"/>
            </a:xfrm>
            <a:prstGeom prst="rect">
              <a:avLst/>
            </a:prstGeom>
            <a:noFill/>
          </p:spPr>
          <p:txBody>
            <a:bodyPr wrap="none" rtlCol="0">
              <a:spAutoFit/>
            </a:bodyPr>
            <a:lstStyle/>
            <a:p>
              <a:r>
                <a:rPr lang="en-US" sz="1400" dirty="0">
                  <a:latin typeface="+mn-lt"/>
                </a:rPr>
                <a:t>P. </a:t>
              </a:r>
              <a:r>
                <a:rPr lang="en-US" sz="1400" dirty="0" err="1">
                  <a:latin typeface="+mn-lt"/>
                </a:rPr>
                <a:t>Jachimowicz</a:t>
              </a:r>
              <a:r>
                <a:rPr lang="en-US" sz="1400" dirty="0">
                  <a:latin typeface="+mn-lt"/>
                </a:rPr>
                <a:t>  </a:t>
              </a:r>
              <a:r>
                <a:rPr lang="en-US" sz="1400" i="1" dirty="0">
                  <a:latin typeface="+mn-lt"/>
                </a:rPr>
                <a:t>et al</a:t>
              </a:r>
              <a:r>
                <a:rPr lang="en-US" sz="1400" dirty="0">
                  <a:latin typeface="+mn-lt"/>
                </a:rPr>
                <a:t>., 2021</a:t>
              </a:r>
              <a:endParaRPr lang="ru-RU" sz="1400" dirty="0">
                <a:latin typeface="+mn-lt"/>
              </a:endParaRPr>
            </a:p>
          </p:txBody>
        </p:sp>
      </p:grpSp>
      <p:grpSp>
        <p:nvGrpSpPr>
          <p:cNvPr id="43" name="Группа 42"/>
          <p:cNvGrpSpPr/>
          <p:nvPr/>
        </p:nvGrpSpPr>
        <p:grpSpPr>
          <a:xfrm>
            <a:off x="2476928" y="1988840"/>
            <a:ext cx="2952328" cy="4797746"/>
            <a:chOff x="2483768" y="1988840"/>
            <a:chExt cx="2952328" cy="4797746"/>
          </a:xfrm>
        </p:grpSpPr>
        <p:grpSp>
          <p:nvGrpSpPr>
            <p:cNvPr id="79" name="Группа 78"/>
            <p:cNvGrpSpPr/>
            <p:nvPr/>
          </p:nvGrpSpPr>
          <p:grpSpPr>
            <a:xfrm>
              <a:off x="2483768" y="1988840"/>
              <a:ext cx="2952328" cy="4248472"/>
              <a:chOff x="2483768" y="1988840"/>
              <a:chExt cx="2952328" cy="4248472"/>
            </a:xfrm>
          </p:grpSpPr>
          <p:grpSp>
            <p:nvGrpSpPr>
              <p:cNvPr id="72" name="Группа 71"/>
              <p:cNvGrpSpPr/>
              <p:nvPr/>
            </p:nvGrpSpPr>
            <p:grpSpPr>
              <a:xfrm>
                <a:off x="2483768" y="1988840"/>
                <a:ext cx="2952328" cy="4248472"/>
                <a:chOff x="2483768" y="1988840"/>
                <a:chExt cx="2952328" cy="4248472"/>
              </a:xfrm>
            </p:grpSpPr>
            <p:grpSp>
              <p:nvGrpSpPr>
                <p:cNvPr id="31" name="Группа 30"/>
                <p:cNvGrpSpPr/>
                <p:nvPr/>
              </p:nvGrpSpPr>
              <p:grpSpPr>
                <a:xfrm>
                  <a:off x="2843808" y="4365104"/>
                  <a:ext cx="2573012" cy="1754326"/>
                  <a:chOff x="5967442" y="332656"/>
                  <a:chExt cx="2573012" cy="1754326"/>
                </a:xfrm>
              </p:grpSpPr>
              <p:sp>
                <p:nvSpPr>
                  <p:cNvPr id="32" name="TextBox 31"/>
                  <p:cNvSpPr txBox="1"/>
                  <p:nvPr/>
                </p:nvSpPr>
                <p:spPr>
                  <a:xfrm>
                    <a:off x="5967442" y="332656"/>
                    <a:ext cx="2573012" cy="1754326"/>
                  </a:xfrm>
                  <a:prstGeom prst="rect">
                    <a:avLst/>
                  </a:prstGeom>
                  <a:noFill/>
                </p:spPr>
                <p:txBody>
                  <a:bodyPr wrap="square" rtlCol="0">
                    <a:spAutoFit/>
                  </a:bodyPr>
                  <a:lstStyle/>
                  <a:p>
                    <a:r>
                      <a:rPr lang="en-US" sz="2400" b="1" baseline="25000" dirty="0">
                        <a:effectLst>
                          <a:outerShdw blurRad="38100" dist="38100" dir="2700000" algn="tl">
                            <a:srgbClr val="000000">
                              <a:alpha val="43137"/>
                            </a:srgbClr>
                          </a:outerShdw>
                        </a:effectLst>
                        <a:latin typeface="Calibri" pitchFamily="34" charset="0"/>
                        <a:cs typeface="Calibri" pitchFamily="34" charset="0"/>
                      </a:rPr>
                      <a:t>48</a:t>
                    </a:r>
                    <a:r>
                      <a:rPr lang="en-US" sz="2000" b="1" dirty="0">
                        <a:effectLst>
                          <a:outerShdw blurRad="38100" dist="38100" dir="2700000" algn="tl">
                            <a:srgbClr val="000000">
                              <a:alpha val="43137"/>
                            </a:srgbClr>
                          </a:outerShdw>
                        </a:effectLst>
                        <a:latin typeface="Calibri" pitchFamily="34" charset="0"/>
                        <a:cs typeface="Calibri" pitchFamily="34" charset="0"/>
                      </a:rPr>
                      <a:t>Ca  </a:t>
                    </a:r>
                    <a:r>
                      <a:rPr lang="ru-RU" sz="2000" b="1" dirty="0">
                        <a:effectLst>
                          <a:outerShdw blurRad="38100" dist="38100" dir="2700000" algn="tl">
                            <a:srgbClr val="000000">
                              <a:alpha val="43137"/>
                            </a:srgbClr>
                          </a:outerShdw>
                        </a:effectLst>
                        <a:latin typeface="Calibri" pitchFamily="34" charset="0"/>
                        <a:cs typeface="Calibri" pitchFamily="34" charset="0"/>
                      </a:rPr>
                      <a:t>   </a:t>
                    </a:r>
                    <a:r>
                      <a:rPr lang="en-US" sz="2000" b="1" dirty="0">
                        <a:effectLst>
                          <a:outerShdw blurRad="38100" dist="38100" dir="2700000" algn="tl">
                            <a:srgbClr val="000000">
                              <a:alpha val="43137"/>
                            </a:srgbClr>
                          </a:outerShdw>
                        </a:effectLst>
                        <a:latin typeface="Calibri" pitchFamily="34" charset="0"/>
                        <a:cs typeface="Calibri" pitchFamily="34" charset="0"/>
                      </a:rPr>
                      <a:t>  </a:t>
                    </a:r>
                    <a:r>
                      <a:rPr lang="en-US" sz="2400" b="1" baseline="25000" dirty="0">
                        <a:solidFill>
                          <a:srgbClr val="FF0000"/>
                        </a:solidFill>
                        <a:effectLst>
                          <a:outerShdw blurRad="38100" dist="38100" dir="2700000" algn="tl">
                            <a:srgbClr val="000000">
                              <a:alpha val="43137"/>
                            </a:srgbClr>
                          </a:outerShdw>
                        </a:effectLst>
                        <a:latin typeface="Calibri" pitchFamily="34" charset="0"/>
                        <a:cs typeface="Calibri" pitchFamily="34" charset="0"/>
                      </a:rPr>
                      <a:t>50</a:t>
                    </a:r>
                    <a:r>
                      <a:rPr lang="en-US" sz="2000" b="1" dirty="0">
                        <a:solidFill>
                          <a:srgbClr val="FF0000"/>
                        </a:solidFill>
                        <a:effectLst>
                          <a:outerShdw blurRad="38100" dist="38100" dir="2700000" algn="tl">
                            <a:srgbClr val="000000">
                              <a:alpha val="43137"/>
                            </a:srgbClr>
                          </a:outerShdw>
                        </a:effectLst>
                        <a:latin typeface="Calibri" pitchFamily="34" charset="0"/>
                        <a:cs typeface="Calibri" pitchFamily="34" charset="0"/>
                      </a:rPr>
                      <a:t>Ti       </a:t>
                    </a:r>
                    <a:r>
                      <a:rPr lang="en-US" sz="2000" b="1" baseline="25000" dirty="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sz="2000" b="1" dirty="0">
                        <a:solidFill>
                          <a:srgbClr val="0000FF"/>
                        </a:solidFill>
                        <a:effectLst>
                          <a:outerShdw blurRad="38100" dist="38100" dir="2700000" algn="tl">
                            <a:srgbClr val="000000">
                              <a:alpha val="43137"/>
                            </a:srgbClr>
                          </a:outerShdw>
                        </a:effectLst>
                        <a:latin typeface="Calibri" pitchFamily="34" charset="0"/>
                        <a:cs typeface="Calibri" pitchFamily="34" charset="0"/>
                      </a:rPr>
                      <a:t>Cr</a:t>
                    </a:r>
                    <a:endParaRPr lang="ru-RU" sz="2000" b="1" dirty="0">
                      <a:solidFill>
                        <a:srgbClr val="0000FF"/>
                      </a:solidFill>
                      <a:latin typeface="Calibri" pitchFamily="34" charset="0"/>
                      <a:cs typeface="Calibri" pitchFamily="34" charset="0"/>
                    </a:endParaRPr>
                  </a:p>
                  <a:p>
                    <a:endParaRPr lang="en-US" sz="800" b="1" dirty="0">
                      <a:latin typeface="Calibri" pitchFamily="34" charset="0"/>
                      <a:cs typeface="Calibri" pitchFamily="34" charset="0"/>
                    </a:endParaRPr>
                  </a:p>
                  <a:p>
                    <a:r>
                      <a:rPr lang="en-US" sz="2000" b="1" baseline="25000" dirty="0">
                        <a:latin typeface="+mn-lt"/>
                        <a:cs typeface="Calibri" pitchFamily="34" charset="0"/>
                      </a:rPr>
                      <a:t>2</a:t>
                    </a:r>
                    <a:r>
                      <a:rPr lang="ru-RU" sz="2000" b="1" baseline="25000" dirty="0">
                        <a:latin typeface="+mn-lt"/>
                        <a:cs typeface="Calibri" pitchFamily="34" charset="0"/>
                      </a:rPr>
                      <a:t>4</a:t>
                    </a:r>
                    <a:r>
                      <a:rPr lang="en-US" sz="2000" b="1" baseline="25000" dirty="0">
                        <a:latin typeface="+mn-lt"/>
                        <a:cs typeface="Calibri" pitchFamily="34" charset="0"/>
                      </a:rPr>
                      <a:t>5</a:t>
                    </a:r>
                    <a:r>
                      <a:rPr lang="en-US" b="1" dirty="0">
                        <a:latin typeface="+mn-lt"/>
                        <a:cs typeface="Calibri" pitchFamily="34" charset="0"/>
                      </a:rPr>
                      <a:t>Cm + </a:t>
                    </a:r>
                    <a:r>
                      <a:rPr lang="en-US" sz="2000" b="1" baseline="25000" dirty="0">
                        <a:latin typeface="+mn-lt"/>
                        <a:cs typeface="Calibri" pitchFamily="34" charset="0"/>
                      </a:rPr>
                      <a:t>48</a:t>
                    </a:r>
                    <a:r>
                      <a:rPr lang="en-US" b="1" dirty="0">
                        <a:latin typeface="+mn-lt"/>
                        <a:cs typeface="Calibri" pitchFamily="34" charset="0"/>
                      </a:rPr>
                      <a:t>Ca</a:t>
                    </a:r>
                    <a:r>
                      <a:rPr lang="ru-RU" sz="2000" b="1" dirty="0">
                        <a:latin typeface="+mn-lt"/>
                        <a:cs typeface="Calibri" pitchFamily="34" charset="0"/>
                      </a:rPr>
                      <a:t>      </a:t>
                    </a:r>
                    <a:r>
                      <a:rPr lang="en-US" sz="2000" b="1" baseline="25000" dirty="0">
                        <a:latin typeface="+mn-lt"/>
                        <a:cs typeface="Calibri" pitchFamily="34" charset="0"/>
                      </a:rPr>
                      <a:t>293</a:t>
                    </a:r>
                    <a:r>
                      <a:rPr lang="en-US" b="1" dirty="0">
                        <a:latin typeface="+mn-lt"/>
                        <a:cs typeface="Calibri" pitchFamily="34" charset="0"/>
                      </a:rPr>
                      <a:t>Lv*</a:t>
                    </a:r>
                  </a:p>
                  <a:p>
                    <a:r>
                      <a:rPr lang="en-US" sz="2400" b="1" baseline="25000" dirty="0">
                        <a:solidFill>
                          <a:srgbClr val="006600"/>
                        </a:solidFill>
                        <a:latin typeface="+mn-lt"/>
                        <a:cs typeface="Calibri" pitchFamily="34" charset="0"/>
                      </a:rPr>
                      <a:t>  </a:t>
                    </a:r>
                    <a:r>
                      <a:rPr lang="en-US" sz="2000" b="1" baseline="25000" dirty="0">
                        <a:solidFill>
                          <a:srgbClr val="FF0000"/>
                        </a:solidFill>
                        <a:latin typeface="+mn-lt"/>
                        <a:cs typeface="Calibri" pitchFamily="34" charset="0"/>
                      </a:rPr>
                      <a:t>2</a:t>
                    </a:r>
                    <a:r>
                      <a:rPr lang="ru-RU" sz="2000" b="1" baseline="25000" dirty="0">
                        <a:solidFill>
                          <a:srgbClr val="FF0000"/>
                        </a:solidFill>
                        <a:latin typeface="+mn-lt"/>
                        <a:cs typeface="Calibri" pitchFamily="34" charset="0"/>
                      </a:rPr>
                      <a:t>4</a:t>
                    </a:r>
                    <a:r>
                      <a:rPr lang="en-US" sz="2000" b="1" baseline="25000" dirty="0">
                        <a:solidFill>
                          <a:srgbClr val="FF0000"/>
                        </a:solidFill>
                        <a:latin typeface="+mn-lt"/>
                        <a:cs typeface="Calibri" pitchFamily="34" charset="0"/>
                      </a:rPr>
                      <a:t>2</a:t>
                    </a:r>
                    <a:r>
                      <a:rPr lang="en-US" b="1" dirty="0">
                        <a:solidFill>
                          <a:srgbClr val="FF0000"/>
                        </a:solidFill>
                        <a:latin typeface="+mn-lt"/>
                        <a:cs typeface="Calibri" pitchFamily="34" charset="0"/>
                      </a:rPr>
                      <a:t>Pu + </a:t>
                    </a:r>
                    <a:r>
                      <a:rPr lang="en-US" sz="2000" b="1" baseline="25000" dirty="0">
                        <a:solidFill>
                          <a:srgbClr val="FF0000"/>
                        </a:solidFill>
                        <a:latin typeface="+mn-lt"/>
                        <a:cs typeface="Calibri" pitchFamily="34" charset="0"/>
                      </a:rPr>
                      <a:t>50</a:t>
                    </a:r>
                    <a:r>
                      <a:rPr lang="en-US" b="1" dirty="0">
                        <a:solidFill>
                          <a:srgbClr val="FF0000"/>
                        </a:solidFill>
                        <a:latin typeface="+mn-lt"/>
                        <a:cs typeface="Calibri" pitchFamily="34" charset="0"/>
                      </a:rPr>
                      <a:t>Ti</a:t>
                    </a:r>
                    <a:r>
                      <a:rPr lang="ru-RU" b="1" dirty="0">
                        <a:solidFill>
                          <a:srgbClr val="FF0000"/>
                        </a:solidFill>
                        <a:latin typeface="+mn-lt"/>
                        <a:cs typeface="Calibri" pitchFamily="34" charset="0"/>
                      </a:rPr>
                      <a:t>   </a:t>
                    </a:r>
                    <a:r>
                      <a:rPr lang="en-US" b="1" dirty="0">
                        <a:solidFill>
                          <a:srgbClr val="FF0000"/>
                        </a:solidFill>
                        <a:latin typeface="+mn-lt"/>
                        <a:cs typeface="Calibri" pitchFamily="34" charset="0"/>
                      </a:rPr>
                      <a:t> </a:t>
                    </a:r>
                    <a:r>
                      <a:rPr lang="ru-RU" b="1" dirty="0">
                        <a:solidFill>
                          <a:srgbClr val="FF0000"/>
                        </a:solidFill>
                        <a:latin typeface="+mn-lt"/>
                        <a:cs typeface="Calibri" pitchFamily="34" charset="0"/>
                      </a:rPr>
                      <a:t>   </a:t>
                    </a:r>
                    <a:r>
                      <a:rPr lang="en-US" sz="2000" b="1" baseline="25000" dirty="0">
                        <a:solidFill>
                          <a:srgbClr val="FF0000"/>
                        </a:solidFill>
                        <a:latin typeface="+mn-lt"/>
                        <a:cs typeface="Calibri" pitchFamily="34" charset="0"/>
                      </a:rPr>
                      <a:t>292</a:t>
                    </a:r>
                    <a:r>
                      <a:rPr lang="en-US" b="1" dirty="0">
                        <a:solidFill>
                          <a:srgbClr val="FF0000"/>
                        </a:solidFill>
                        <a:latin typeface="+mn-lt"/>
                        <a:cs typeface="Calibri" pitchFamily="34" charset="0"/>
                      </a:rPr>
                      <a:t>Lv*</a:t>
                    </a:r>
                    <a:endParaRPr lang="ru-RU" b="1" dirty="0">
                      <a:solidFill>
                        <a:srgbClr val="FF0000"/>
                      </a:solidFill>
                      <a:latin typeface="+mn-lt"/>
                      <a:cs typeface="Calibri" pitchFamily="34" charset="0"/>
                    </a:endParaRPr>
                  </a:p>
                  <a:p>
                    <a:r>
                      <a:rPr lang="en-US" sz="2400" b="1" baseline="25000" dirty="0">
                        <a:solidFill>
                          <a:srgbClr val="006600"/>
                        </a:solidFill>
                        <a:latin typeface="+mn-lt"/>
                        <a:cs typeface="Calibri" pitchFamily="34" charset="0"/>
                      </a:rPr>
                      <a:t>    </a:t>
                    </a:r>
                    <a:r>
                      <a:rPr lang="en-US" sz="2000" b="1" baseline="25000" dirty="0">
                        <a:solidFill>
                          <a:srgbClr val="0000FF"/>
                        </a:solidFill>
                        <a:latin typeface="+mn-lt"/>
                        <a:cs typeface="Calibri" pitchFamily="34" charset="0"/>
                      </a:rPr>
                      <a:t>238</a:t>
                    </a:r>
                    <a:r>
                      <a:rPr lang="en-US" b="1" dirty="0">
                        <a:solidFill>
                          <a:srgbClr val="0000FF"/>
                        </a:solidFill>
                        <a:latin typeface="+mn-lt"/>
                        <a:cs typeface="Calibri" pitchFamily="34" charset="0"/>
                      </a:rPr>
                      <a:t>U + </a:t>
                    </a:r>
                    <a:r>
                      <a:rPr lang="en-US" sz="2000" b="1" baseline="25000" dirty="0">
                        <a:solidFill>
                          <a:srgbClr val="0000FF"/>
                        </a:solidFill>
                        <a:latin typeface="+mn-lt"/>
                        <a:cs typeface="Calibri" pitchFamily="34" charset="0"/>
                      </a:rPr>
                      <a:t>54</a:t>
                    </a:r>
                    <a:r>
                      <a:rPr lang="en-US" b="1" dirty="0">
                        <a:solidFill>
                          <a:srgbClr val="0000FF"/>
                        </a:solidFill>
                        <a:latin typeface="+mn-lt"/>
                        <a:cs typeface="Calibri" pitchFamily="34" charset="0"/>
                      </a:rPr>
                      <a:t>Cr</a:t>
                    </a:r>
                    <a:r>
                      <a:rPr lang="ru-RU" b="1" dirty="0">
                        <a:solidFill>
                          <a:srgbClr val="0000FF"/>
                        </a:solidFill>
                        <a:latin typeface="+mn-lt"/>
                        <a:cs typeface="Calibri" pitchFamily="34" charset="0"/>
                      </a:rPr>
                      <a:t>      </a:t>
                    </a:r>
                    <a:r>
                      <a:rPr lang="en-US" sz="2000" b="1" baseline="25000" dirty="0">
                        <a:solidFill>
                          <a:srgbClr val="0000FF"/>
                        </a:solidFill>
                        <a:latin typeface="+mn-lt"/>
                        <a:cs typeface="Calibri" pitchFamily="34" charset="0"/>
                      </a:rPr>
                      <a:t>292</a:t>
                    </a:r>
                    <a:r>
                      <a:rPr lang="en-US" b="1" dirty="0">
                        <a:solidFill>
                          <a:srgbClr val="0000FF"/>
                        </a:solidFill>
                        <a:latin typeface="+mn-lt"/>
                        <a:cs typeface="Calibri" pitchFamily="34" charset="0"/>
                      </a:rPr>
                      <a:t>Lv*</a:t>
                    </a:r>
                    <a:endParaRPr lang="ru-RU" b="1" dirty="0">
                      <a:solidFill>
                        <a:srgbClr val="0000FF"/>
                      </a:solidFill>
                      <a:latin typeface="+mn-lt"/>
                      <a:cs typeface="Calibri" pitchFamily="34" charset="0"/>
                    </a:endParaRPr>
                  </a:p>
                  <a:p>
                    <a:endParaRPr lang="ru-RU" sz="2000" b="1" dirty="0">
                      <a:solidFill>
                        <a:srgbClr val="006600"/>
                      </a:solidFill>
                      <a:latin typeface="Calibri" pitchFamily="34" charset="0"/>
                      <a:cs typeface="Calibri" pitchFamily="34" charset="0"/>
                    </a:endParaRPr>
                  </a:p>
                </p:txBody>
              </p:sp>
              <p:grpSp>
                <p:nvGrpSpPr>
                  <p:cNvPr id="33" name="Группа 18"/>
                  <p:cNvGrpSpPr/>
                  <p:nvPr/>
                </p:nvGrpSpPr>
                <p:grpSpPr>
                  <a:xfrm>
                    <a:off x="6636541" y="547092"/>
                    <a:ext cx="975019" cy="967365"/>
                    <a:chOff x="6636541" y="547092"/>
                    <a:chExt cx="975019" cy="967365"/>
                  </a:xfrm>
                </p:grpSpPr>
                <p:cxnSp>
                  <p:nvCxnSpPr>
                    <p:cNvPr id="34" name="Прямая со стрелкой 33"/>
                    <p:cNvCxnSpPr/>
                    <p:nvPr/>
                  </p:nvCxnSpPr>
                  <p:spPr>
                    <a:xfrm>
                      <a:off x="7352528" y="1512869"/>
                      <a:ext cx="214314"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6636541" y="547092"/>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7337304" y="1245966"/>
                      <a:ext cx="21431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7397246" y="548680"/>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7337304" y="974868"/>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41" name="TextBox 40"/>
                <p:cNvSpPr txBox="1"/>
                <p:nvPr/>
              </p:nvSpPr>
              <p:spPr>
                <a:xfrm>
                  <a:off x="2483768" y="5652537"/>
                  <a:ext cx="2952328" cy="584775"/>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mn-lt"/>
                    </a:rPr>
                    <a:t>synthesis of the same compound nucleus in different reactions</a:t>
                  </a:r>
                  <a:endParaRPr lang="ru-RU" sz="1600" dirty="0">
                    <a:effectLst>
                      <a:outerShdw blurRad="38100" dist="38100" dir="2700000" algn="tl">
                        <a:srgbClr val="000000">
                          <a:alpha val="43137"/>
                        </a:srgbClr>
                      </a:outerShdw>
                    </a:effectLst>
                    <a:latin typeface="+mn-lt"/>
                  </a:endParaRPr>
                </a:p>
              </p:txBody>
            </p:sp>
            <p:pic>
              <p:nvPicPr>
                <p:cNvPr id="49" name="Picture 2"/>
                <p:cNvPicPr>
                  <a:picLocks noChangeAspect="1" noChangeArrowheads="1"/>
                </p:cNvPicPr>
                <p:nvPr/>
              </p:nvPicPr>
              <p:blipFill>
                <a:blip r:embed="rId4" cstate="print"/>
                <a:srcRect/>
                <a:stretch>
                  <a:fillRect/>
                </a:stretch>
              </p:blipFill>
              <p:spPr bwMode="auto">
                <a:xfrm>
                  <a:off x="2627784" y="2420888"/>
                  <a:ext cx="2662408" cy="1966338"/>
                </a:xfrm>
                <a:prstGeom prst="rect">
                  <a:avLst/>
                </a:prstGeom>
                <a:noFill/>
                <a:ln w="9525">
                  <a:noFill/>
                  <a:miter lim="800000"/>
                  <a:headEnd/>
                  <a:tailEnd/>
                </a:ln>
              </p:spPr>
            </p:pic>
            <p:cxnSp>
              <p:nvCxnSpPr>
                <p:cNvPr id="39" name="Прямая со стрелкой 38"/>
                <p:cNvCxnSpPr>
                  <a:cxnSpLocks/>
                </p:cNvCxnSpPr>
                <p:nvPr/>
              </p:nvCxnSpPr>
              <p:spPr>
                <a:xfrm flipH="1">
                  <a:off x="4139952" y="1988840"/>
                  <a:ext cx="870936"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a:cxnSpLocks/>
                </p:cNvCxnSpPr>
                <p:nvPr/>
              </p:nvCxnSpPr>
              <p:spPr>
                <a:xfrm flipH="1">
                  <a:off x="4139952" y="1988840"/>
                  <a:ext cx="864096" cy="11521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cxnSpLocks/>
                </p:cNvCxnSpPr>
                <p:nvPr/>
              </p:nvCxnSpPr>
              <p:spPr>
                <a:xfrm flipH="1">
                  <a:off x="4139952" y="1988840"/>
                  <a:ext cx="864096" cy="12961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6" name="Прямоугольник 75"/>
              <p:cNvSpPr/>
              <p:nvPr/>
            </p:nvSpPr>
            <p:spPr>
              <a:xfrm>
                <a:off x="3059832" y="2780928"/>
                <a:ext cx="494531" cy="276999"/>
              </a:xfrm>
              <a:prstGeom prst="rect">
                <a:avLst/>
              </a:prstGeom>
            </p:spPr>
            <p:txBody>
              <a:bodyPr wrap="square">
                <a:spAutoFit/>
              </a:bodyPr>
              <a:lstStyle/>
              <a:p>
                <a:r>
                  <a:rPr lang="en-US" sz="1400" b="1" baseline="25000" dirty="0">
                    <a:solidFill>
                      <a:srgbClr val="0000FF"/>
                    </a:solidFill>
                    <a:latin typeface="+mn-lt"/>
                    <a:cs typeface="Calibri" pitchFamily="34" charset="0"/>
                  </a:rPr>
                  <a:t>48</a:t>
                </a:r>
                <a:r>
                  <a:rPr lang="en-US" sz="1200" b="1" dirty="0">
                    <a:solidFill>
                      <a:srgbClr val="0000FF"/>
                    </a:solidFill>
                    <a:latin typeface="+mn-lt"/>
                    <a:cs typeface="Calibri" pitchFamily="34" charset="0"/>
                  </a:rPr>
                  <a:t>Ca</a:t>
                </a:r>
                <a:endParaRPr lang="ru-RU" sz="1200" b="1" dirty="0">
                  <a:solidFill>
                    <a:srgbClr val="0000FF"/>
                  </a:solidFill>
                  <a:latin typeface="+mn-lt"/>
                </a:endParaRPr>
              </a:p>
            </p:txBody>
          </p:sp>
          <p:sp>
            <p:nvSpPr>
              <p:cNvPr id="77" name="Прямоугольник 76"/>
              <p:cNvSpPr/>
              <p:nvPr/>
            </p:nvSpPr>
            <p:spPr>
              <a:xfrm>
                <a:off x="3429397" y="3055228"/>
                <a:ext cx="494531" cy="276999"/>
              </a:xfrm>
              <a:prstGeom prst="rect">
                <a:avLst/>
              </a:prstGeom>
            </p:spPr>
            <p:txBody>
              <a:bodyPr wrap="square">
                <a:spAutoFit/>
              </a:bodyPr>
              <a:lstStyle/>
              <a:p>
                <a:r>
                  <a:rPr lang="ru-RU" sz="1400" b="1" baseline="25000" dirty="0">
                    <a:solidFill>
                      <a:srgbClr val="0000FF"/>
                    </a:solidFill>
                    <a:latin typeface="+mn-lt"/>
                    <a:cs typeface="Calibri" pitchFamily="34" charset="0"/>
                  </a:rPr>
                  <a:t>50</a:t>
                </a:r>
                <a:r>
                  <a:rPr lang="en-US" sz="1200" b="1" dirty="0">
                    <a:solidFill>
                      <a:srgbClr val="0000FF"/>
                    </a:solidFill>
                    <a:latin typeface="+mn-lt"/>
                    <a:cs typeface="Calibri" pitchFamily="34" charset="0"/>
                  </a:rPr>
                  <a:t>Ti</a:t>
                </a:r>
                <a:endParaRPr lang="ru-RU" sz="1200" b="1" dirty="0">
                  <a:solidFill>
                    <a:srgbClr val="0000FF"/>
                  </a:solidFill>
                  <a:latin typeface="+mn-lt"/>
                </a:endParaRPr>
              </a:p>
            </p:txBody>
          </p:sp>
          <p:sp>
            <p:nvSpPr>
              <p:cNvPr id="78" name="Прямоугольник 77"/>
              <p:cNvSpPr/>
              <p:nvPr/>
            </p:nvSpPr>
            <p:spPr>
              <a:xfrm>
                <a:off x="3861445" y="3368025"/>
                <a:ext cx="494531" cy="276999"/>
              </a:xfrm>
              <a:prstGeom prst="rect">
                <a:avLst/>
              </a:prstGeom>
            </p:spPr>
            <p:txBody>
              <a:bodyPr wrap="square">
                <a:spAutoFit/>
              </a:bodyPr>
              <a:lstStyle/>
              <a:p>
                <a:r>
                  <a:rPr lang="en-US" sz="1400" b="1" baseline="25000" dirty="0">
                    <a:solidFill>
                      <a:srgbClr val="0000FF"/>
                    </a:solidFill>
                    <a:latin typeface="+mn-lt"/>
                    <a:cs typeface="Calibri" pitchFamily="34" charset="0"/>
                  </a:rPr>
                  <a:t>54</a:t>
                </a:r>
                <a:r>
                  <a:rPr lang="en-US" sz="1200" b="1" dirty="0">
                    <a:solidFill>
                      <a:srgbClr val="0000FF"/>
                    </a:solidFill>
                    <a:latin typeface="+mn-lt"/>
                    <a:cs typeface="Calibri" pitchFamily="34" charset="0"/>
                  </a:rPr>
                  <a:t>Cr</a:t>
                </a:r>
                <a:endParaRPr lang="ru-RU" sz="1200" b="1" dirty="0">
                  <a:solidFill>
                    <a:srgbClr val="0000FF"/>
                  </a:solidFill>
                  <a:latin typeface="+mn-lt"/>
                </a:endParaRPr>
              </a:p>
            </p:txBody>
          </p:sp>
        </p:grpSp>
        <p:sp>
          <p:nvSpPr>
            <p:cNvPr id="42" name="TextBox 41"/>
            <p:cNvSpPr txBox="1"/>
            <p:nvPr/>
          </p:nvSpPr>
          <p:spPr>
            <a:xfrm>
              <a:off x="3143240" y="6478809"/>
              <a:ext cx="2044662" cy="307777"/>
            </a:xfrm>
            <a:prstGeom prst="rect">
              <a:avLst/>
            </a:prstGeom>
            <a:noFill/>
          </p:spPr>
          <p:txBody>
            <a:bodyPr wrap="none" rtlCol="0">
              <a:spAutoFit/>
            </a:bodyPr>
            <a:lstStyle/>
            <a:p>
              <a:r>
                <a:rPr lang="en-US" sz="1400" dirty="0" err="1">
                  <a:latin typeface="+mn-lt"/>
                </a:rPr>
                <a:t>G.G.</a:t>
              </a:r>
              <a:r>
                <a:rPr lang="en-US" sz="1400" dirty="0">
                  <a:latin typeface="+mn-lt"/>
                </a:rPr>
                <a:t> </a:t>
              </a:r>
              <a:r>
                <a:rPr lang="en-US" sz="1400" dirty="0" err="1">
                  <a:latin typeface="+mn-lt"/>
                </a:rPr>
                <a:t>Adamian</a:t>
              </a:r>
              <a:r>
                <a:rPr lang="en-US" sz="1400" dirty="0">
                  <a:latin typeface="+mn-lt"/>
                </a:rPr>
                <a:t> </a:t>
              </a:r>
              <a:r>
                <a:rPr lang="en-US" sz="1400" i="1" dirty="0">
                  <a:latin typeface="+mn-lt"/>
                </a:rPr>
                <a:t>et al</a:t>
              </a:r>
              <a:r>
                <a:rPr lang="en-US" sz="1400" dirty="0">
                  <a:latin typeface="+mn-lt"/>
                </a:rPr>
                <a:t>., 2020</a:t>
              </a:r>
              <a:endParaRPr lang="ru-RU" sz="1400" dirty="0">
                <a:latin typeface="+mn-lt"/>
              </a:endParaRPr>
            </a:p>
          </p:txBody>
        </p:sp>
      </p:grpSp>
      <p:grpSp>
        <p:nvGrpSpPr>
          <p:cNvPr id="48" name="Группа 47"/>
          <p:cNvGrpSpPr/>
          <p:nvPr/>
        </p:nvGrpSpPr>
        <p:grpSpPr>
          <a:xfrm>
            <a:off x="323529" y="1700808"/>
            <a:ext cx="2736303" cy="5089697"/>
            <a:chOff x="323529" y="1700808"/>
            <a:chExt cx="2736303" cy="5089697"/>
          </a:xfrm>
        </p:grpSpPr>
        <p:grpSp>
          <p:nvGrpSpPr>
            <p:cNvPr id="44" name="Группа 43"/>
            <p:cNvGrpSpPr/>
            <p:nvPr/>
          </p:nvGrpSpPr>
          <p:grpSpPr>
            <a:xfrm>
              <a:off x="323529" y="1700808"/>
              <a:ext cx="2736303" cy="3609111"/>
              <a:chOff x="323529" y="1700808"/>
              <a:chExt cx="2736303" cy="3609111"/>
            </a:xfrm>
          </p:grpSpPr>
          <p:sp>
            <p:nvSpPr>
              <p:cNvPr id="8" name="TextBox 7"/>
              <p:cNvSpPr txBox="1"/>
              <p:nvPr/>
            </p:nvSpPr>
            <p:spPr>
              <a:xfrm>
                <a:off x="827584" y="4725144"/>
                <a:ext cx="1728192" cy="584775"/>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mn-lt"/>
                  </a:rPr>
                  <a:t>experiment</a:t>
                </a:r>
                <a:endParaRPr lang="ru-RU" sz="1600" dirty="0">
                  <a:effectLst>
                    <a:outerShdw blurRad="38100" dist="38100" dir="2700000" algn="tl">
                      <a:srgbClr val="000000">
                        <a:alpha val="43137"/>
                      </a:srgbClr>
                    </a:outerShdw>
                  </a:effectLst>
                  <a:latin typeface="+mn-lt"/>
                </a:endParaRPr>
              </a:p>
              <a:p>
                <a:pPr algn="ctr"/>
                <a:r>
                  <a:rPr lang="en-US" sz="1600" dirty="0" smtClean="0">
                    <a:effectLst>
                      <a:outerShdw blurRad="38100" dist="38100" dir="2700000" algn="tl">
                        <a:srgbClr val="000000">
                          <a:alpha val="43137"/>
                        </a:srgbClr>
                      </a:outerShdw>
                    </a:effectLst>
                    <a:latin typeface="+mn-lt"/>
                  </a:rPr>
                  <a:t>calculation</a:t>
                </a:r>
                <a:endParaRPr lang="ru-RU" sz="1600" dirty="0">
                  <a:effectLst>
                    <a:outerShdw blurRad="38100" dist="38100" dir="2700000" algn="tl">
                      <a:srgbClr val="000000">
                        <a:alpha val="43137"/>
                      </a:srgbClr>
                    </a:outerShdw>
                  </a:effectLst>
                  <a:latin typeface="+mn-lt"/>
                </a:endParaRPr>
              </a:p>
            </p:txBody>
          </p:sp>
          <p:grpSp>
            <p:nvGrpSpPr>
              <p:cNvPr id="12" name="Группа 11"/>
              <p:cNvGrpSpPr>
                <a:grpSpLocks noChangeAspect="1"/>
              </p:cNvGrpSpPr>
              <p:nvPr/>
            </p:nvGrpSpPr>
            <p:grpSpPr>
              <a:xfrm>
                <a:off x="323529" y="2243010"/>
                <a:ext cx="2304255" cy="2445394"/>
                <a:chOff x="323529" y="2243010"/>
                <a:chExt cx="3053332" cy="3240354"/>
              </a:xfrm>
            </p:grpSpPr>
            <p:pic>
              <p:nvPicPr>
                <p:cNvPr id="1026" name="Picture 2"/>
                <p:cNvPicPr>
                  <a:picLocks noChangeAspect="1" noChangeArrowheads="1"/>
                </p:cNvPicPr>
                <p:nvPr/>
              </p:nvPicPr>
              <p:blipFill>
                <a:blip r:embed="rId5" cstate="print"/>
                <a:srcRect/>
                <a:stretch>
                  <a:fillRect/>
                </a:stretch>
              </p:blipFill>
              <p:spPr bwMode="auto">
                <a:xfrm>
                  <a:off x="323529" y="2243010"/>
                  <a:ext cx="3024336" cy="2684392"/>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971600" y="4945446"/>
                  <a:ext cx="2405261" cy="537918"/>
                </a:xfrm>
                <a:prstGeom prst="rect">
                  <a:avLst/>
                </a:prstGeom>
                <a:noFill/>
                <a:ln w="9525">
                  <a:noFill/>
                  <a:miter lim="800000"/>
                  <a:headEnd/>
                  <a:tailEnd/>
                </a:ln>
              </p:spPr>
            </p:pic>
          </p:grpSp>
          <p:cxnSp>
            <p:nvCxnSpPr>
              <p:cNvPr id="14" name="Прямая со стрелкой 13"/>
              <p:cNvCxnSpPr/>
              <p:nvPr/>
            </p:nvCxnSpPr>
            <p:spPr>
              <a:xfrm flipH="1">
                <a:off x="2195736" y="1700808"/>
                <a:ext cx="864096"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642910" y="6482728"/>
              <a:ext cx="1733680" cy="307777"/>
            </a:xfrm>
            <a:prstGeom prst="rect">
              <a:avLst/>
            </a:prstGeom>
            <a:noFill/>
          </p:spPr>
          <p:txBody>
            <a:bodyPr wrap="none" rtlCol="0">
              <a:spAutoFit/>
            </a:bodyPr>
            <a:lstStyle/>
            <a:p>
              <a:r>
                <a:rPr lang="en-US" sz="1400" dirty="0" err="1">
                  <a:latin typeface="+mn-lt"/>
                </a:rPr>
                <a:t>M.G.</a:t>
              </a:r>
              <a:r>
                <a:rPr lang="en-US" sz="1400" dirty="0">
                  <a:latin typeface="+mn-lt"/>
                </a:rPr>
                <a:t> </a:t>
              </a:r>
              <a:r>
                <a:rPr lang="en-US" sz="1400" dirty="0" err="1">
                  <a:latin typeface="+mn-lt"/>
                </a:rPr>
                <a:t>Itkis</a:t>
              </a:r>
              <a:r>
                <a:rPr lang="en-US" sz="1400" dirty="0">
                  <a:latin typeface="+mn-lt"/>
                </a:rPr>
                <a:t> </a:t>
              </a:r>
              <a:r>
                <a:rPr lang="en-US" sz="1400" i="1" dirty="0">
                  <a:latin typeface="+mn-lt"/>
                </a:rPr>
                <a:t>et al</a:t>
              </a:r>
              <a:r>
                <a:rPr lang="en-US" sz="1400" dirty="0">
                  <a:latin typeface="+mn-lt"/>
                </a:rPr>
                <a:t>., 2022</a:t>
              </a:r>
              <a:endParaRPr lang="ru-RU" sz="1400" dirty="0">
                <a:latin typeface="+mn-lt"/>
              </a:endParaRPr>
            </a:p>
          </p:txBody>
        </p:sp>
      </p:grpSp>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i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ox(in)">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636313"/>
            <a:ext cx="8327664" cy="338554"/>
          </a:xfrm>
          <a:prstGeom prst="rect">
            <a:avLst/>
          </a:prstGeom>
          <a:noFill/>
        </p:spPr>
        <p:txBody>
          <a:bodyPr wrap="square" rtlCol="0">
            <a:spAutoFit/>
          </a:bodyPr>
          <a:lstStyle/>
          <a:p>
            <a:r>
              <a:rPr lang="en-US" sz="1600" b="1" dirty="0">
                <a:solidFill>
                  <a:srgbClr val="0000FF"/>
                </a:solidFill>
                <a:latin typeface="Arial Narrow" pitchFamily="34" charset="0"/>
              </a:rPr>
              <a:t>Rotating target, magnets (Q1, D1, Q2, Q3, D2), </a:t>
            </a:r>
            <a:r>
              <a:rPr lang="en-US" sz="1600" b="1" dirty="0" err="1">
                <a:solidFill>
                  <a:srgbClr val="0000FF"/>
                </a:solidFill>
                <a:latin typeface="Arial Narrow" pitchFamily="34" charset="0"/>
              </a:rPr>
              <a:t>beamstopper</a:t>
            </a:r>
            <a:r>
              <a:rPr lang="ru-RU" sz="1600" b="1" dirty="0">
                <a:solidFill>
                  <a:srgbClr val="0000FF"/>
                </a:solidFill>
                <a:latin typeface="Arial Narrow" pitchFamily="34" charset="0"/>
              </a:rPr>
              <a:t>,</a:t>
            </a:r>
            <a:r>
              <a:rPr lang="en-US" sz="1600" b="1" dirty="0">
                <a:solidFill>
                  <a:srgbClr val="0000FF"/>
                </a:solidFill>
                <a:latin typeface="Arial Narrow" pitchFamily="34" charset="0"/>
              </a:rPr>
              <a:t> detector chamber.</a:t>
            </a:r>
            <a:endParaRPr lang="ru-RU" sz="1600" b="1" dirty="0">
              <a:solidFill>
                <a:srgbClr val="0000FF"/>
              </a:solidFill>
              <a:latin typeface="Arial Narrow" pitchFamily="34" charset="0"/>
            </a:endParaRPr>
          </a:p>
        </p:txBody>
      </p:sp>
      <p:pic>
        <p:nvPicPr>
          <p:cNvPr id="7" name="Рисунок 6" descr="z2.bmp"/>
          <p:cNvPicPr>
            <a:picLocks noChangeAspect="1"/>
          </p:cNvPicPr>
          <p:nvPr/>
        </p:nvPicPr>
        <p:blipFill>
          <a:blip r:embed="rId3" cstate="print"/>
          <a:srcRect r="17179"/>
          <a:stretch>
            <a:fillRect/>
          </a:stretch>
        </p:blipFill>
        <p:spPr>
          <a:xfrm>
            <a:off x="467544" y="4055970"/>
            <a:ext cx="3528392" cy="2397366"/>
          </a:xfrm>
          <a:prstGeom prst="rect">
            <a:avLst/>
          </a:prstGeom>
        </p:spPr>
      </p:pic>
      <p:pic>
        <p:nvPicPr>
          <p:cNvPr id="5" name="Рисунок 4" descr="IMG_2740.jpg"/>
          <p:cNvPicPr>
            <a:picLocks noChangeAspect="1"/>
          </p:cNvPicPr>
          <p:nvPr/>
        </p:nvPicPr>
        <p:blipFill>
          <a:blip r:embed="rId4" cstate="print"/>
          <a:srcRect l="12827" r="15353" b="5955"/>
          <a:stretch>
            <a:fillRect/>
          </a:stretch>
        </p:blipFill>
        <p:spPr>
          <a:xfrm rot="5400000">
            <a:off x="4402952" y="3662741"/>
            <a:ext cx="1375467" cy="2045482"/>
          </a:xfrm>
          <a:prstGeom prst="rect">
            <a:avLst/>
          </a:prstGeom>
        </p:spPr>
      </p:pic>
      <p:sp>
        <p:nvSpPr>
          <p:cNvPr id="9" name="TextBox 8"/>
          <p:cNvSpPr txBox="1"/>
          <p:nvPr/>
        </p:nvSpPr>
        <p:spPr>
          <a:xfrm>
            <a:off x="6376136" y="4599508"/>
            <a:ext cx="2390398" cy="307777"/>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latin typeface="+mn-lt"/>
              </a:rPr>
              <a:t>48</a:t>
            </a:r>
            <a:r>
              <a:rPr lang="en-US" sz="1400" b="1" dirty="0">
                <a:effectLst>
                  <a:outerShdw blurRad="38100" dist="38100" dir="2700000" algn="tl">
                    <a:srgbClr val="000000">
                      <a:alpha val="43137"/>
                    </a:srgbClr>
                  </a:outerShdw>
                </a:effectLst>
                <a:latin typeface="+mn-lt"/>
                <a:sym typeface="Symbol"/>
              </a:rPr>
              <a:t></a:t>
            </a:r>
            <a:r>
              <a:rPr lang="en-US" sz="1400" b="1" dirty="0">
                <a:effectLst>
                  <a:outerShdw blurRad="38100" dist="38100" dir="2700000" algn="tl">
                    <a:srgbClr val="000000">
                      <a:alpha val="43137"/>
                    </a:srgbClr>
                  </a:outerShdw>
                </a:effectLst>
                <a:latin typeface="+mn-lt"/>
              </a:rPr>
              <a:t>220</a:t>
            </a:r>
            <a:r>
              <a:rPr lang="en-US" sz="1400" b="1" dirty="0">
                <a:latin typeface="+mn-lt"/>
              </a:rPr>
              <a:t>  DSSD </a:t>
            </a:r>
            <a:r>
              <a:rPr lang="en-US" sz="1400" b="1" i="1" dirty="0">
                <a:latin typeface="+mn-lt"/>
              </a:rPr>
              <a:t>&amp;</a:t>
            </a:r>
            <a:r>
              <a:rPr lang="en-US" sz="1400" b="1" dirty="0">
                <a:latin typeface="+mn-lt"/>
              </a:rPr>
              <a:t> </a:t>
            </a:r>
            <a:r>
              <a:rPr lang="en-US" sz="1400" b="1" dirty="0">
                <a:effectLst>
                  <a:outerShdw blurRad="38100" dist="38100" dir="2700000" algn="tl">
                    <a:srgbClr val="000000">
                      <a:alpha val="43137"/>
                    </a:srgbClr>
                  </a:outerShdw>
                </a:effectLst>
                <a:latin typeface="+mn-lt"/>
              </a:rPr>
              <a:t>60</a:t>
            </a:r>
            <a:r>
              <a:rPr lang="en-US" sz="1400" b="1" dirty="0">
                <a:effectLst>
                  <a:outerShdw blurRad="38100" dist="38100" dir="2700000" algn="tl">
                    <a:srgbClr val="000000">
                      <a:alpha val="43137"/>
                    </a:srgbClr>
                  </a:outerShdw>
                </a:effectLst>
                <a:latin typeface="+mn-lt"/>
                <a:sym typeface="Symbol"/>
              </a:rPr>
              <a:t></a:t>
            </a:r>
            <a:r>
              <a:rPr lang="en-US" sz="1400" b="1" dirty="0">
                <a:effectLst>
                  <a:outerShdw blurRad="38100" dist="38100" dir="2700000" algn="tl">
                    <a:srgbClr val="000000">
                      <a:alpha val="43137"/>
                    </a:srgbClr>
                  </a:outerShdw>
                </a:effectLst>
                <a:latin typeface="+mn-lt"/>
              </a:rPr>
              <a:t>120 SSSD</a:t>
            </a:r>
            <a:endParaRPr lang="ru-RU" sz="1400" b="1" dirty="0">
              <a:latin typeface="+mn-lt"/>
            </a:endParaRPr>
          </a:p>
        </p:txBody>
      </p:sp>
      <p:sp>
        <p:nvSpPr>
          <p:cNvPr id="10" name="TextBox 9"/>
          <p:cNvSpPr txBox="1"/>
          <p:nvPr/>
        </p:nvSpPr>
        <p:spPr>
          <a:xfrm>
            <a:off x="6185435" y="4803036"/>
            <a:ext cx="2771800" cy="338554"/>
          </a:xfrm>
          <a:prstGeom prst="rect">
            <a:avLst/>
          </a:prstGeom>
          <a:noFill/>
        </p:spPr>
        <p:txBody>
          <a:bodyPr wrap="square" rtlCol="0">
            <a:spAutoFit/>
          </a:bodyPr>
          <a:lstStyle/>
          <a:p>
            <a:r>
              <a:rPr lang="en-US" sz="1600" b="1" dirty="0">
                <a:solidFill>
                  <a:srgbClr val="C00000"/>
                </a:solidFill>
                <a:latin typeface="+mn-lt"/>
              </a:rPr>
              <a:t>Digital and analog electronics</a:t>
            </a:r>
            <a:endParaRPr lang="ru-RU" sz="1600" b="1" dirty="0">
              <a:solidFill>
                <a:srgbClr val="C00000"/>
              </a:solidFill>
              <a:latin typeface="+mn-lt"/>
            </a:endParaRPr>
          </a:p>
        </p:txBody>
      </p:sp>
      <p:sp>
        <p:nvSpPr>
          <p:cNvPr id="11" name="TextBox 10"/>
          <p:cNvSpPr txBox="1"/>
          <p:nvPr/>
        </p:nvSpPr>
        <p:spPr>
          <a:xfrm>
            <a:off x="1475656" y="89694"/>
            <a:ext cx="6192688" cy="892552"/>
          </a:xfrm>
          <a:prstGeom prst="rect">
            <a:avLst/>
          </a:prstGeom>
          <a:noFill/>
        </p:spPr>
        <p:txBody>
          <a:bodyPr wrap="square" rtlCol="0">
            <a:spAutoFit/>
          </a:bodyPr>
          <a:lstStyle/>
          <a:p>
            <a:pPr algn="ctr"/>
            <a:r>
              <a:rPr lang="en-US" sz="2800" b="1" dirty="0">
                <a:solidFill>
                  <a:srgbClr val="0000FF"/>
                </a:solidFill>
                <a:effectLst>
                  <a:outerShdw blurRad="38100" dist="38100" dir="2700000" algn="tl">
                    <a:srgbClr val="000000">
                      <a:alpha val="43137"/>
                    </a:srgbClr>
                  </a:outerShdw>
                </a:effectLst>
                <a:latin typeface="+mn-lt"/>
              </a:rPr>
              <a:t>SHE Factory</a:t>
            </a:r>
          </a:p>
          <a:p>
            <a:pPr algn="ctr"/>
            <a:r>
              <a:rPr lang="en-US" sz="2400" b="1" dirty="0">
                <a:effectLst>
                  <a:outerShdw blurRad="38100" dist="38100" dir="2700000" algn="tl">
                    <a:srgbClr val="000000">
                      <a:alpha val="43137"/>
                    </a:srgbClr>
                  </a:outerShdw>
                </a:effectLst>
                <a:latin typeface="+mn-lt"/>
              </a:rPr>
              <a:t>Dubna Gas-Filled Recoil Separator DGFRS-2</a:t>
            </a:r>
            <a:endParaRPr lang="ru-RU" sz="2400" dirty="0">
              <a:effectLst>
                <a:outerShdw blurRad="38100" dist="38100" dir="2700000" algn="tl">
                  <a:srgbClr val="000000">
                    <a:alpha val="43137"/>
                  </a:srgbClr>
                </a:outerShdw>
              </a:effectLst>
              <a:latin typeface="+mn-lt"/>
            </a:endParaRPr>
          </a:p>
        </p:txBody>
      </p:sp>
      <p:pic>
        <p:nvPicPr>
          <p:cNvPr id="12" name="Рисунок 11" descr="IMG_3099.JPG"/>
          <p:cNvPicPr>
            <a:picLocks noChangeAspect="1"/>
          </p:cNvPicPr>
          <p:nvPr/>
        </p:nvPicPr>
        <p:blipFill>
          <a:blip r:embed="rId5" cstate="print"/>
          <a:srcRect l="15030" r="7672"/>
          <a:stretch>
            <a:fillRect/>
          </a:stretch>
        </p:blipFill>
        <p:spPr>
          <a:xfrm>
            <a:off x="7426012" y="2536997"/>
            <a:ext cx="1397491" cy="1357625"/>
          </a:xfrm>
          <a:prstGeom prst="rect">
            <a:avLst/>
          </a:prstGeom>
        </p:spPr>
      </p:pic>
      <p:sp>
        <p:nvSpPr>
          <p:cNvPr id="13" name="Прямоугольник 12"/>
          <p:cNvSpPr/>
          <p:nvPr/>
        </p:nvSpPr>
        <p:spPr>
          <a:xfrm>
            <a:off x="6989199" y="3896663"/>
            <a:ext cx="2664296" cy="338554"/>
          </a:xfrm>
          <a:prstGeom prst="rect">
            <a:avLst/>
          </a:prstGeom>
        </p:spPr>
        <p:txBody>
          <a:bodyPr wrap="square">
            <a:spAutoFit/>
          </a:bodyPr>
          <a:lstStyle/>
          <a:p>
            <a:r>
              <a:rPr lang="en-US" sz="1600" b="1" dirty="0">
                <a:latin typeface="Arial Narrow" pitchFamily="34" charset="0"/>
              </a:rPr>
              <a:t>24-sm target, 12 sectors</a:t>
            </a:r>
            <a:endParaRPr lang="ru-RU" sz="1600" b="1" dirty="0">
              <a:latin typeface="Arial Narrow" pitchFamily="34" charset="0"/>
            </a:endParaRPr>
          </a:p>
        </p:txBody>
      </p:sp>
      <p:pic>
        <p:nvPicPr>
          <p:cNvPr id="14" name="Рисунок 13" descr="Graphic Paper.bmp"/>
          <p:cNvPicPr>
            <a:picLocks noChangeAspect="1"/>
          </p:cNvPicPr>
          <p:nvPr/>
        </p:nvPicPr>
        <p:blipFill>
          <a:blip r:embed="rId6" cstate="print"/>
          <a:stretch>
            <a:fillRect/>
          </a:stretch>
        </p:blipFill>
        <p:spPr>
          <a:xfrm>
            <a:off x="5004048" y="5147032"/>
            <a:ext cx="3600400" cy="1594337"/>
          </a:xfrm>
          <a:prstGeom prst="rect">
            <a:avLst/>
          </a:prstGeom>
          <a:effectLst>
            <a:glow rad="63500">
              <a:schemeClr val="accent1">
                <a:satMod val="175000"/>
                <a:alpha val="40000"/>
              </a:schemeClr>
            </a:glow>
          </a:effectLst>
        </p:spPr>
      </p:pic>
      <p:pic>
        <p:nvPicPr>
          <p:cNvPr id="15" name="Рисунок 14" descr="z1.bmp"/>
          <p:cNvPicPr>
            <a:picLocks noChangeAspect="1"/>
          </p:cNvPicPr>
          <p:nvPr/>
        </p:nvPicPr>
        <p:blipFill>
          <a:blip r:embed="rId7" cstate="print"/>
          <a:stretch>
            <a:fillRect/>
          </a:stretch>
        </p:blipFill>
        <p:spPr>
          <a:xfrm>
            <a:off x="2822433" y="982399"/>
            <a:ext cx="4536504" cy="2517793"/>
          </a:xfrm>
          <a:prstGeom prst="rect">
            <a:avLst/>
          </a:prstGeom>
        </p:spPr>
      </p:pic>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5</a:t>
            </a:fld>
            <a:endParaRPr lang="ru-RU"/>
          </a:p>
        </p:txBody>
      </p:sp>
      <p:pic>
        <p:nvPicPr>
          <p:cNvPr id="16" name="Рисунок 15" descr="IMG_1079.jpg"/>
          <p:cNvPicPr>
            <a:picLocks noChangeAspect="1"/>
          </p:cNvPicPr>
          <p:nvPr/>
        </p:nvPicPr>
        <p:blipFill>
          <a:blip r:embed="rId8" cstate="print">
            <a:lum bright="25000"/>
          </a:blip>
          <a:srcRect t="11538" b="7692"/>
          <a:stretch>
            <a:fillRect/>
          </a:stretch>
        </p:blipFill>
        <p:spPr>
          <a:xfrm>
            <a:off x="107504" y="2207457"/>
            <a:ext cx="2952328" cy="1405975"/>
          </a:xfrm>
          <a:prstGeom prst="rect">
            <a:avLst/>
          </a:prstGeom>
        </p:spPr>
      </p:pic>
      <p:sp>
        <p:nvSpPr>
          <p:cNvPr id="17" name="TextBox 16"/>
          <p:cNvSpPr txBox="1"/>
          <p:nvPr/>
        </p:nvSpPr>
        <p:spPr>
          <a:xfrm>
            <a:off x="384849" y="2241295"/>
            <a:ext cx="720080" cy="307777"/>
          </a:xfrm>
          <a:prstGeom prst="rect">
            <a:avLst/>
          </a:prstGeom>
          <a:solidFill>
            <a:schemeClr val="bg1"/>
          </a:solidFill>
        </p:spPr>
        <p:txBody>
          <a:bodyPr wrap="square" rtlCol="0">
            <a:spAutoFit/>
          </a:bodyPr>
          <a:lstStyle/>
          <a:p>
            <a:r>
              <a:rPr lang="en-US" sz="1400" b="1" dirty="0">
                <a:solidFill>
                  <a:srgbClr val="0000FF"/>
                </a:solidFill>
                <a:latin typeface="+mn-lt"/>
              </a:rPr>
              <a:t>DC280</a:t>
            </a:r>
            <a:endParaRPr lang="ru-RU" sz="1400" b="1" dirty="0">
              <a:solidFill>
                <a:srgbClr val="0000FF"/>
              </a:solidFill>
              <a:latin typeface="+mn-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B167FC6-845F-41BB-892F-C83AE27B7C91}" type="slidenum">
              <a:rPr lang="ru-RU" smtClean="0"/>
              <a:pPr>
                <a:defRPr/>
              </a:pPr>
              <a:t>6</a:t>
            </a:fld>
            <a:endParaRPr lang="ru-RU"/>
          </a:p>
        </p:txBody>
      </p:sp>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ext uri="{D42A27DB-BD31-4B8C-83A1-F6EECF244321}">
                    <p14:modId xmlns:p14="http://schemas.microsoft.com/office/powerpoint/2010/main" val="4082403499"/>
                  </p:ext>
                </p:extLst>
              </p:nvPr>
            </p:nvGraphicFramePr>
            <p:xfrm>
              <a:off x="107504" y="2616623"/>
              <a:ext cx="8928995" cy="2159762"/>
            </p:xfrm>
            <a:graphic>
              <a:graphicData uri="http://schemas.openxmlformats.org/drawingml/2006/table">
                <a:tbl>
                  <a:tblPr firstRow="1" firstCol="1" bandRow="1">
                    <a:tableStyleId>{5C22544A-7EE6-4342-B048-85BDC9FD1C3A}</a:tableStyleId>
                  </a:tblPr>
                  <a:tblGrid>
                    <a:gridCol w="1266209"/>
                    <a:gridCol w="1266209"/>
                    <a:gridCol w="866688"/>
                    <a:gridCol w="1145718"/>
                    <a:gridCol w="776849"/>
                    <a:gridCol w="1025228"/>
                    <a:gridCol w="1386700"/>
                    <a:gridCol w="1195394"/>
                  </a:tblGrid>
                  <a:tr h="1201295">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Reaction</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Target</a:t>
                          </a:r>
                          <a:endParaRPr lang="ru-RU" sz="24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thickness</a:t>
                          </a:r>
                          <a:endParaRPr lang="ru-RU" sz="24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(mg/</a:t>
                          </a:r>
                          <a:r>
                            <a:rPr lang="en-US" sz="2000" dirty="0" err="1">
                              <a:effectLst/>
                              <a:latin typeface="Times New Roman" panose="02020603050405020304" pitchFamily="18" charset="0"/>
                              <a:cs typeface="Times New Roman" panose="02020603050405020304" pitchFamily="18" charset="0"/>
                            </a:rPr>
                            <a:t>cm</a:t>
                          </a:r>
                          <a:r>
                            <a:rPr lang="en-US" sz="2000" baseline="30000" dirty="0" err="1">
                              <a:effectLst/>
                              <a:latin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err="1">
                              <a:effectLst/>
                              <a:latin typeface="Times New Roman" panose="02020603050405020304" pitchFamily="18" charset="0"/>
                              <a:cs typeface="Times New Roman" panose="02020603050405020304" pitchFamily="18" charset="0"/>
                            </a:rPr>
                            <a:t>E</a:t>
                          </a:r>
                          <a:r>
                            <a:rPr lang="en-US" sz="2000" baseline="-25000" dirty="0" err="1">
                              <a:effectLst/>
                              <a:latin typeface="Times New Roman" panose="02020603050405020304" pitchFamily="18" charset="0"/>
                              <a:cs typeface="Times New Roman" panose="02020603050405020304" pitchFamily="18" charset="0"/>
                            </a:rPr>
                            <a:t>lab</a:t>
                          </a:r>
                          <a:r>
                            <a:rPr lang="en-US" sz="2000" baseline="-25000" dirty="0">
                              <a:effectLst/>
                              <a:latin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cs typeface="Times New Roman" panose="02020603050405020304" pitchFamily="18" charset="0"/>
                            </a:rPr>
                            <a:t>a</a:t>
                          </a:r>
                          <a:endParaRPr lang="ru-RU" sz="24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(MeV)</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E</a:t>
                          </a:r>
                          <a:r>
                            <a:rPr lang="en-US" sz="2000" baseline="30000">
                              <a:effectLst/>
                              <a:latin typeface="Times New Roman" panose="02020603050405020304" pitchFamily="18" charset="0"/>
                              <a:cs typeface="Times New Roman" panose="02020603050405020304" pitchFamily="18" charset="0"/>
                            </a:rPr>
                            <a:t>*</a:t>
                          </a:r>
                          <a:endParaRPr lang="ru-RU" sz="2400">
                            <a:effectLst/>
                            <a:latin typeface="Times New Roman" panose="02020603050405020304" pitchFamily="18" charset="0"/>
                            <a:cs typeface="Times New Roman" panose="02020603050405020304" pitchFamily="18" charset="0"/>
                          </a:endParaRPr>
                        </a:p>
                        <a:p>
                          <a:pPr algn="ctr">
                            <a:spcAft>
                              <a:spcPts val="0"/>
                            </a:spcAft>
                          </a:pPr>
                          <a:r>
                            <a:rPr lang="en-US" sz="2000">
                              <a:effectLst/>
                              <a:latin typeface="Times New Roman" panose="02020603050405020304" pitchFamily="18" charset="0"/>
                              <a:cs typeface="Times New Roman" panose="02020603050405020304" pitchFamily="18" charset="0"/>
                            </a:rPr>
                            <a:t>(MeV)</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Beam dose</a:t>
                          </a:r>
                          <a:endParaRPr lang="ru-RU" sz="24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×10</a:t>
                          </a:r>
                          <a:r>
                            <a:rPr lang="en-US" sz="2000" baseline="30000" dirty="0">
                              <a:effectLst/>
                              <a:latin typeface="Times New Roman" panose="02020603050405020304" pitchFamily="18" charset="0"/>
                              <a:cs typeface="Times New Roman" panose="02020603050405020304" pitchFamily="18" charset="0"/>
                            </a:rPr>
                            <a:t>19</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No. of chains</a:t>
                          </a:r>
                          <a:endParaRPr lang="ru-RU" sz="2400">
                            <a:effectLst/>
                            <a:latin typeface="Times New Roman" panose="02020603050405020304" pitchFamily="18" charset="0"/>
                            <a:cs typeface="Times New Roman" panose="02020603050405020304" pitchFamily="18" charset="0"/>
                          </a:endParaRPr>
                        </a:p>
                        <a:p>
                          <a:pPr algn="ctr">
                            <a:spcAft>
                              <a:spcPts val="0"/>
                            </a:spcAft>
                          </a:pPr>
                          <a:r>
                            <a:rPr lang="en-US" sz="2000">
                              <a:effectLst/>
                              <a:latin typeface="Times New Roman" panose="02020603050405020304" pitchFamily="18" charset="0"/>
                              <a:cs typeface="Times New Roman" panose="02020603050405020304" pitchFamily="18" charset="0"/>
                            </a:rPr>
                            <a:t>3n/4n</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s</a:t>
                          </a:r>
                          <a:r>
                            <a:rPr lang="en-US" sz="2000" baseline="-25000">
                              <a:effectLst/>
                              <a:latin typeface="Times New Roman" panose="02020603050405020304" pitchFamily="18" charset="0"/>
                              <a:cs typeface="Times New Roman" panose="02020603050405020304" pitchFamily="18" charset="0"/>
                            </a:rPr>
                            <a:t>3n</a:t>
                          </a:r>
                          <a:endParaRPr lang="ru-RU" sz="2400">
                            <a:effectLst/>
                            <a:latin typeface="Times New Roman" panose="02020603050405020304" pitchFamily="18" charset="0"/>
                            <a:cs typeface="Times New Roman" panose="02020603050405020304" pitchFamily="18" charset="0"/>
                          </a:endParaRPr>
                        </a:p>
                        <a:p>
                          <a:pPr algn="ctr">
                            <a:spcAft>
                              <a:spcPts val="0"/>
                            </a:spcAft>
                          </a:pPr>
                          <a:r>
                            <a:rPr lang="en-US" sz="2000">
                              <a:effectLst/>
                              <a:latin typeface="Times New Roman" panose="02020603050405020304" pitchFamily="18" charset="0"/>
                              <a:cs typeface="Times New Roman" panose="02020603050405020304" pitchFamily="18" charset="0"/>
                            </a:rPr>
                            <a:t>(fb)</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s</a:t>
                          </a:r>
                          <a:r>
                            <a:rPr lang="en-US" sz="2000" baseline="-25000">
                              <a:effectLst/>
                              <a:latin typeface="Times New Roman" panose="02020603050405020304" pitchFamily="18" charset="0"/>
                              <a:cs typeface="Times New Roman" panose="02020603050405020304" pitchFamily="18" charset="0"/>
                            </a:rPr>
                            <a:t>4n</a:t>
                          </a:r>
                          <a:endParaRPr lang="ru-RU" sz="2400">
                            <a:effectLst/>
                            <a:latin typeface="Times New Roman" panose="02020603050405020304" pitchFamily="18" charset="0"/>
                            <a:cs typeface="Times New Roman" panose="02020603050405020304" pitchFamily="18" charset="0"/>
                          </a:endParaRPr>
                        </a:p>
                        <a:p>
                          <a:pPr algn="ctr">
                            <a:spcAft>
                              <a:spcPts val="0"/>
                            </a:spcAft>
                          </a:pPr>
                          <a:r>
                            <a:rPr lang="en-US" sz="2000">
                              <a:effectLst/>
                              <a:latin typeface="Times New Roman" panose="02020603050405020304" pitchFamily="18" charset="0"/>
                              <a:cs typeface="Times New Roman" panose="02020603050405020304" pitchFamily="18" charset="0"/>
                            </a:rPr>
                            <a:t>(fb)</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80193">
                    <a:tc>
                      <a:txBody>
                        <a:bodyPr/>
                        <a:lstStyle/>
                        <a:p>
                          <a:pPr algn="ctr">
                            <a:spcAft>
                              <a:spcPts val="0"/>
                            </a:spcAft>
                          </a:pPr>
                          <a:r>
                            <a:rPr lang="en-US" sz="2000" baseline="30000">
                              <a:effectLst/>
                              <a:latin typeface="Times New Roman" panose="02020603050405020304" pitchFamily="18" charset="0"/>
                              <a:cs typeface="Times New Roman" panose="02020603050405020304" pitchFamily="18" charset="0"/>
                            </a:rPr>
                            <a:t>242</a:t>
                          </a:r>
                          <a:r>
                            <a:rPr lang="en-US" sz="2000">
                              <a:effectLst/>
                              <a:latin typeface="Times New Roman" panose="02020603050405020304" pitchFamily="18" charset="0"/>
                              <a:cs typeface="Times New Roman" panose="02020603050405020304" pitchFamily="18" charset="0"/>
                            </a:rPr>
                            <a:t>Pu+</a:t>
                          </a:r>
                          <a:r>
                            <a:rPr lang="en-US" sz="2000" baseline="30000">
                              <a:effectLst/>
                              <a:latin typeface="Times New Roman" panose="02020603050405020304" pitchFamily="18" charset="0"/>
                              <a:cs typeface="Times New Roman" panose="02020603050405020304" pitchFamily="18" charset="0"/>
                            </a:rPr>
                            <a:t>50</a:t>
                          </a:r>
                          <a:r>
                            <a:rPr lang="en-US" sz="2000">
                              <a:effectLst/>
                              <a:latin typeface="Times New Roman" panose="02020603050405020304" pitchFamily="18" charset="0"/>
                              <a:cs typeface="Times New Roman" panose="02020603050405020304" pitchFamily="18" charset="0"/>
                            </a:rPr>
                            <a:t>Ti</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0.73</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267.6</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38.6-42.6</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1.5</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3/2</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320</a:t>
                          </a:r>
                          <a14:m>
                            <m:oMath xmlns:m="http://schemas.openxmlformats.org/officeDocument/2006/math">
                              <m:m>
                                <m:mPr>
                                  <m:mcs>
                                    <m:mc>
                                      <m:mcPr>
                                        <m:count m:val="1"/>
                                        <m:mcJc m:val="center"/>
                                      </m:mcPr>
                                    </m:mc>
                                  </m:mcs>
                                  <m:ctrlPr>
                                    <a:rPr lang="ru-RU" sz="1600" i="1">
                                      <a:effectLst/>
                                      <a:latin typeface="Cambria Math" panose="02040503050406030204" pitchFamily="18" charset="0"/>
                                    </a:rPr>
                                  </m:ctrlPr>
                                </m:mPr>
                                <m:mr>
                                  <m:e>
                                    <m:r>
                                      <a:rPr lang="en-US" sz="1600">
                                        <a:effectLst/>
                                        <a:latin typeface="Cambria Math" panose="02040503050406030204" pitchFamily="18" charset="0"/>
                                      </a:rPr>
                                      <m:t>+340</m:t>
                                    </m:r>
                                  </m:e>
                                </m:mr>
                                <m:mr>
                                  <m:e>
                                    <m:r>
                                      <a:rPr lang="en-US" sz="1600">
                                        <a:effectLst/>
                                        <a:latin typeface="Cambria Math" panose="02040503050406030204" pitchFamily="18" charset="0"/>
                                      </a:rPr>
                                      <m:t>−180</m:t>
                                    </m:r>
                                  </m:e>
                                </m:mr>
                              </m:m>
                            </m:oMath>
                          </a14:m>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220</a:t>
                          </a:r>
                          <a14:m>
                            <m:oMath xmlns:m="http://schemas.openxmlformats.org/officeDocument/2006/math">
                              <m:m>
                                <m:mPr>
                                  <m:mcs>
                                    <m:mc>
                                      <m:mcPr>
                                        <m:count m:val="1"/>
                                        <m:mcJc m:val="center"/>
                                      </m:mcPr>
                                    </m:mc>
                                  </m:mcs>
                                  <m:ctrlPr>
                                    <a:rPr lang="ru-RU" sz="1600" i="1">
                                      <a:effectLst/>
                                      <a:latin typeface="Cambria Math" panose="02040503050406030204" pitchFamily="18" charset="0"/>
                                    </a:rPr>
                                  </m:ctrlPr>
                                </m:mPr>
                                <m:mr>
                                  <m:e>
                                    <m:r>
                                      <a:rPr lang="en-US" sz="1600">
                                        <a:effectLst/>
                                        <a:latin typeface="Cambria Math" panose="02040503050406030204" pitchFamily="18" charset="0"/>
                                      </a:rPr>
                                      <m:t>+270</m:t>
                                    </m:r>
                                  </m:e>
                                </m:mr>
                                <m:mr>
                                  <m:e>
                                    <m:r>
                                      <a:rPr lang="en-US" sz="1600">
                                        <a:effectLst/>
                                        <a:latin typeface="Cambria Math" panose="02040503050406030204" pitchFamily="18" charset="0"/>
                                      </a:rPr>
                                      <m:t>−150</m:t>
                                    </m:r>
                                  </m:e>
                                </m:mr>
                              </m:m>
                            </m:oMath>
                          </a14:m>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78274">
                    <a:tc>
                      <a:txBody>
                        <a:bodyPr/>
                        <a:lstStyle/>
                        <a:p>
                          <a:pPr algn="ctr">
                            <a:spcAft>
                              <a:spcPts val="0"/>
                            </a:spcAft>
                          </a:pPr>
                          <a:r>
                            <a:rPr lang="en-US" sz="2000" baseline="30000">
                              <a:effectLst/>
                              <a:latin typeface="Times New Roman" panose="02020603050405020304" pitchFamily="18" charset="0"/>
                              <a:cs typeface="Times New Roman" panose="02020603050405020304" pitchFamily="18" charset="0"/>
                            </a:rPr>
                            <a:t>238</a:t>
                          </a:r>
                          <a:r>
                            <a:rPr lang="en-US" sz="2000">
                              <a:effectLst/>
                              <a:latin typeface="Times New Roman" panose="02020603050405020304" pitchFamily="18" charset="0"/>
                              <a:cs typeface="Times New Roman" panose="02020603050405020304" pitchFamily="18" charset="0"/>
                            </a:rPr>
                            <a:t>U+</a:t>
                          </a:r>
                          <a:r>
                            <a:rPr lang="en-US" sz="2000" baseline="30000">
                              <a:effectLst/>
                              <a:latin typeface="Times New Roman" panose="02020603050405020304" pitchFamily="18" charset="0"/>
                              <a:cs typeface="Times New Roman" panose="02020603050405020304" pitchFamily="18" charset="0"/>
                            </a:rPr>
                            <a:t>54</a:t>
                          </a:r>
                          <a:r>
                            <a:rPr lang="en-US" sz="2000">
                              <a:effectLst/>
                              <a:latin typeface="Times New Roman" panose="02020603050405020304" pitchFamily="18" charset="0"/>
                              <a:cs typeface="Times New Roman" panose="02020603050405020304" pitchFamily="18" charset="0"/>
                            </a:rPr>
                            <a:t>Cr</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0.70</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289.9</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39.5-44.1</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7.2</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0/2</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36</m:t>
                                </m:r>
                                <m:m>
                                  <m:mPr>
                                    <m:mcs>
                                      <m:mc>
                                        <m:mcPr>
                                          <m:count m:val="1"/>
                                          <m:mcJc m:val="center"/>
                                        </m:mcPr>
                                      </m:mc>
                                    </m:mcs>
                                    <m:ctrlPr>
                                      <a:rPr lang="ru-RU" sz="1600" i="1">
                                        <a:effectLst/>
                                        <a:latin typeface="Cambria Math" panose="02040503050406030204" pitchFamily="18" charset="0"/>
                                      </a:rPr>
                                    </m:ctrlPr>
                                  </m:mPr>
                                  <m:mr>
                                    <m:e>
                                      <m:r>
                                        <a:rPr lang="en-US" sz="1600">
                                          <a:effectLst/>
                                          <a:latin typeface="Cambria Math" panose="02040503050406030204" pitchFamily="18" charset="0"/>
                                        </a:rPr>
                                        <m:t>+46</m:t>
                                      </m:r>
                                    </m:e>
                                  </m:mr>
                                  <m:mr>
                                    <m:e>
                                      <m:r>
                                        <a:rPr lang="en-US" sz="1600">
                                          <a:effectLst/>
                                          <a:latin typeface="Cambria Math" panose="02040503050406030204" pitchFamily="18" charset="0"/>
                                        </a:rPr>
                                        <m:t>−24</m:t>
                                      </m:r>
                                    </m:e>
                                  </m:mr>
                                </m:m>
                              </m:oMath>
                            </m:oMathPara>
                          </a14:m>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4082403499"/>
                  </p:ext>
                </p:extLst>
              </p:nvPr>
            </p:nvGraphicFramePr>
            <p:xfrm>
              <a:off x="107504" y="2616623"/>
              <a:ext cx="8928995" cy="2159762"/>
            </p:xfrm>
            <a:graphic>
              <a:graphicData uri="http://schemas.openxmlformats.org/drawingml/2006/table">
                <a:tbl>
                  <a:tblPr firstRow="1" firstCol="1" bandRow="1">
                    <a:tableStyleId>{5C22544A-7EE6-4342-B048-85BDC9FD1C3A}</a:tableStyleId>
                  </a:tblPr>
                  <a:tblGrid>
                    <a:gridCol w="1266209"/>
                    <a:gridCol w="1266209"/>
                    <a:gridCol w="866688"/>
                    <a:gridCol w="1145718"/>
                    <a:gridCol w="776849"/>
                    <a:gridCol w="1025228"/>
                    <a:gridCol w="1386700"/>
                    <a:gridCol w="1195394"/>
                  </a:tblGrid>
                  <a:tr h="1201295">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Reaction</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Target</a:t>
                          </a:r>
                          <a:endParaRPr lang="ru-RU" sz="24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thickness</a:t>
                          </a:r>
                          <a:endParaRPr lang="ru-RU" sz="24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(mg/</a:t>
                          </a:r>
                          <a:r>
                            <a:rPr lang="en-US" sz="2000" dirty="0" err="1">
                              <a:effectLst/>
                              <a:latin typeface="Times New Roman" panose="02020603050405020304" pitchFamily="18" charset="0"/>
                              <a:cs typeface="Times New Roman" panose="02020603050405020304" pitchFamily="18" charset="0"/>
                            </a:rPr>
                            <a:t>cm</a:t>
                          </a:r>
                          <a:r>
                            <a:rPr lang="en-US" sz="2000" baseline="30000" dirty="0" err="1">
                              <a:effectLst/>
                              <a:latin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err="1">
                              <a:effectLst/>
                              <a:latin typeface="Times New Roman" panose="02020603050405020304" pitchFamily="18" charset="0"/>
                              <a:cs typeface="Times New Roman" panose="02020603050405020304" pitchFamily="18" charset="0"/>
                            </a:rPr>
                            <a:t>E</a:t>
                          </a:r>
                          <a:r>
                            <a:rPr lang="en-US" sz="2000" baseline="-25000" dirty="0" err="1">
                              <a:effectLst/>
                              <a:latin typeface="Times New Roman" panose="02020603050405020304" pitchFamily="18" charset="0"/>
                              <a:cs typeface="Times New Roman" panose="02020603050405020304" pitchFamily="18" charset="0"/>
                            </a:rPr>
                            <a:t>lab</a:t>
                          </a:r>
                          <a:r>
                            <a:rPr lang="en-US" sz="2000" baseline="-25000" dirty="0">
                              <a:effectLst/>
                              <a:latin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cs typeface="Times New Roman" panose="02020603050405020304" pitchFamily="18" charset="0"/>
                            </a:rPr>
                            <a:t>a</a:t>
                          </a:r>
                          <a:endParaRPr lang="ru-RU" sz="24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(MeV)</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E</a:t>
                          </a:r>
                          <a:r>
                            <a:rPr lang="en-US" sz="2000" baseline="30000">
                              <a:effectLst/>
                              <a:latin typeface="Times New Roman" panose="02020603050405020304" pitchFamily="18" charset="0"/>
                              <a:cs typeface="Times New Roman" panose="02020603050405020304" pitchFamily="18" charset="0"/>
                            </a:rPr>
                            <a:t>*</a:t>
                          </a:r>
                          <a:endParaRPr lang="ru-RU" sz="2400">
                            <a:effectLst/>
                            <a:latin typeface="Times New Roman" panose="02020603050405020304" pitchFamily="18" charset="0"/>
                            <a:cs typeface="Times New Roman" panose="02020603050405020304" pitchFamily="18" charset="0"/>
                          </a:endParaRPr>
                        </a:p>
                        <a:p>
                          <a:pPr algn="ctr">
                            <a:spcAft>
                              <a:spcPts val="0"/>
                            </a:spcAft>
                          </a:pPr>
                          <a:r>
                            <a:rPr lang="en-US" sz="2000">
                              <a:effectLst/>
                              <a:latin typeface="Times New Roman" panose="02020603050405020304" pitchFamily="18" charset="0"/>
                              <a:cs typeface="Times New Roman" panose="02020603050405020304" pitchFamily="18" charset="0"/>
                            </a:rPr>
                            <a:t>(MeV)</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Beam dose</a:t>
                          </a:r>
                          <a:endParaRPr lang="ru-RU" sz="24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×10</a:t>
                          </a:r>
                          <a:r>
                            <a:rPr lang="en-US" sz="2000" baseline="30000" dirty="0">
                              <a:effectLst/>
                              <a:latin typeface="Times New Roman" panose="02020603050405020304" pitchFamily="18" charset="0"/>
                              <a:cs typeface="Times New Roman" panose="02020603050405020304" pitchFamily="18" charset="0"/>
                            </a:rPr>
                            <a:t>19</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No. of chains</a:t>
                          </a:r>
                          <a:endParaRPr lang="ru-RU" sz="2400">
                            <a:effectLst/>
                            <a:latin typeface="Times New Roman" panose="02020603050405020304" pitchFamily="18" charset="0"/>
                            <a:cs typeface="Times New Roman" panose="02020603050405020304" pitchFamily="18" charset="0"/>
                          </a:endParaRPr>
                        </a:p>
                        <a:p>
                          <a:pPr algn="ctr">
                            <a:spcAft>
                              <a:spcPts val="0"/>
                            </a:spcAft>
                          </a:pPr>
                          <a:r>
                            <a:rPr lang="en-US" sz="2000">
                              <a:effectLst/>
                              <a:latin typeface="Times New Roman" panose="02020603050405020304" pitchFamily="18" charset="0"/>
                              <a:cs typeface="Times New Roman" panose="02020603050405020304" pitchFamily="18" charset="0"/>
                            </a:rPr>
                            <a:t>3n/4n</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s</a:t>
                          </a:r>
                          <a:r>
                            <a:rPr lang="en-US" sz="2000" baseline="-25000">
                              <a:effectLst/>
                              <a:latin typeface="Times New Roman" panose="02020603050405020304" pitchFamily="18" charset="0"/>
                              <a:cs typeface="Times New Roman" panose="02020603050405020304" pitchFamily="18" charset="0"/>
                            </a:rPr>
                            <a:t>3n</a:t>
                          </a:r>
                          <a:endParaRPr lang="ru-RU" sz="2400">
                            <a:effectLst/>
                            <a:latin typeface="Times New Roman" panose="02020603050405020304" pitchFamily="18" charset="0"/>
                            <a:cs typeface="Times New Roman" panose="02020603050405020304" pitchFamily="18" charset="0"/>
                          </a:endParaRPr>
                        </a:p>
                        <a:p>
                          <a:pPr algn="ctr">
                            <a:spcAft>
                              <a:spcPts val="0"/>
                            </a:spcAft>
                          </a:pPr>
                          <a:r>
                            <a:rPr lang="en-US" sz="2000">
                              <a:effectLst/>
                              <a:latin typeface="Times New Roman" panose="02020603050405020304" pitchFamily="18" charset="0"/>
                              <a:cs typeface="Times New Roman" panose="02020603050405020304" pitchFamily="18" charset="0"/>
                            </a:rPr>
                            <a:t>(fb)</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s</a:t>
                          </a:r>
                          <a:r>
                            <a:rPr lang="en-US" sz="2000" baseline="-25000">
                              <a:effectLst/>
                              <a:latin typeface="Times New Roman" panose="02020603050405020304" pitchFamily="18" charset="0"/>
                              <a:cs typeface="Times New Roman" panose="02020603050405020304" pitchFamily="18" charset="0"/>
                            </a:rPr>
                            <a:t>4n</a:t>
                          </a:r>
                          <a:endParaRPr lang="ru-RU" sz="2400">
                            <a:effectLst/>
                            <a:latin typeface="Times New Roman" panose="02020603050405020304" pitchFamily="18" charset="0"/>
                            <a:cs typeface="Times New Roman" panose="02020603050405020304" pitchFamily="18" charset="0"/>
                          </a:endParaRPr>
                        </a:p>
                        <a:p>
                          <a:pPr algn="ctr">
                            <a:spcAft>
                              <a:spcPts val="0"/>
                            </a:spcAft>
                          </a:pPr>
                          <a:r>
                            <a:rPr lang="en-US" sz="2000">
                              <a:effectLst/>
                              <a:latin typeface="Times New Roman" panose="02020603050405020304" pitchFamily="18" charset="0"/>
                              <a:cs typeface="Times New Roman" panose="02020603050405020304" pitchFamily="18" charset="0"/>
                            </a:rPr>
                            <a:t>(fb)</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80193">
                    <a:tc>
                      <a:txBody>
                        <a:bodyPr/>
                        <a:lstStyle/>
                        <a:p>
                          <a:pPr algn="ctr">
                            <a:spcAft>
                              <a:spcPts val="0"/>
                            </a:spcAft>
                          </a:pPr>
                          <a:r>
                            <a:rPr lang="en-US" sz="2000" baseline="30000">
                              <a:effectLst/>
                              <a:latin typeface="Times New Roman" panose="02020603050405020304" pitchFamily="18" charset="0"/>
                              <a:cs typeface="Times New Roman" panose="02020603050405020304" pitchFamily="18" charset="0"/>
                            </a:rPr>
                            <a:t>242</a:t>
                          </a:r>
                          <a:r>
                            <a:rPr lang="en-US" sz="2000">
                              <a:effectLst/>
                              <a:latin typeface="Times New Roman" panose="02020603050405020304" pitchFamily="18" charset="0"/>
                              <a:cs typeface="Times New Roman" panose="02020603050405020304" pitchFamily="18" charset="0"/>
                            </a:rPr>
                            <a:t>Pu+</a:t>
                          </a:r>
                          <a:r>
                            <a:rPr lang="en-US" sz="2000" baseline="30000">
                              <a:effectLst/>
                              <a:latin typeface="Times New Roman" panose="02020603050405020304" pitchFamily="18" charset="0"/>
                              <a:cs typeface="Times New Roman" panose="02020603050405020304" pitchFamily="18" charset="0"/>
                            </a:rPr>
                            <a:t>50</a:t>
                          </a:r>
                          <a:r>
                            <a:rPr lang="en-US" sz="2000">
                              <a:effectLst/>
                              <a:latin typeface="Times New Roman" panose="02020603050405020304" pitchFamily="18" charset="0"/>
                              <a:cs typeface="Times New Roman" panose="02020603050405020304" pitchFamily="18" charset="0"/>
                            </a:rPr>
                            <a:t>Ti</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0.73</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267.6</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38.6-42.6</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1.5</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3/2</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ru-RU"/>
                        </a:p>
                      </a:txBody>
                      <a:tcPr marL="68580" marR="68580" marT="0" marB="0">
                        <a:blipFill rotWithShape="0">
                          <a:blip r:embed="rId2"/>
                          <a:stretch>
                            <a:fillRect l="-457456" t="-265823" r="-87719" b="-102532"/>
                          </a:stretch>
                        </a:blipFill>
                      </a:tcPr>
                    </a:tc>
                    <a:tc>
                      <a:txBody>
                        <a:bodyPr/>
                        <a:lstStyle/>
                        <a:p>
                          <a:endParaRPr lang="ru-RU"/>
                        </a:p>
                      </a:txBody>
                      <a:tcPr marL="68580" marR="68580" marT="0" marB="0">
                        <a:blipFill rotWithShape="0">
                          <a:blip r:embed="rId2"/>
                          <a:stretch>
                            <a:fillRect l="-648469" t="-265823" r="-2041" b="-102532"/>
                          </a:stretch>
                        </a:blipFill>
                      </a:tcPr>
                    </a:tc>
                  </a:tr>
                  <a:tr h="478274">
                    <a:tc>
                      <a:txBody>
                        <a:bodyPr/>
                        <a:lstStyle/>
                        <a:p>
                          <a:pPr algn="ctr">
                            <a:spcAft>
                              <a:spcPts val="0"/>
                            </a:spcAft>
                          </a:pPr>
                          <a:r>
                            <a:rPr lang="en-US" sz="2000" baseline="30000">
                              <a:effectLst/>
                              <a:latin typeface="Times New Roman" panose="02020603050405020304" pitchFamily="18" charset="0"/>
                              <a:cs typeface="Times New Roman" panose="02020603050405020304" pitchFamily="18" charset="0"/>
                            </a:rPr>
                            <a:t>238</a:t>
                          </a:r>
                          <a:r>
                            <a:rPr lang="en-US" sz="2000">
                              <a:effectLst/>
                              <a:latin typeface="Times New Roman" panose="02020603050405020304" pitchFamily="18" charset="0"/>
                              <a:cs typeface="Times New Roman" panose="02020603050405020304" pitchFamily="18" charset="0"/>
                            </a:rPr>
                            <a:t>U+</a:t>
                          </a:r>
                          <a:r>
                            <a:rPr lang="en-US" sz="2000" baseline="30000">
                              <a:effectLst/>
                              <a:latin typeface="Times New Roman" panose="02020603050405020304" pitchFamily="18" charset="0"/>
                              <a:cs typeface="Times New Roman" panose="02020603050405020304" pitchFamily="18" charset="0"/>
                            </a:rPr>
                            <a:t>54</a:t>
                          </a:r>
                          <a:r>
                            <a:rPr lang="en-US" sz="2000">
                              <a:effectLst/>
                              <a:latin typeface="Times New Roman" panose="02020603050405020304" pitchFamily="18" charset="0"/>
                              <a:cs typeface="Times New Roman" panose="02020603050405020304" pitchFamily="18" charset="0"/>
                            </a:rPr>
                            <a:t>Cr</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0.70</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289.9</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39.5-44.1</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7.2</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0/2</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ru-RU"/>
                        </a:p>
                      </a:txBody>
                      <a:tcPr marL="68580" marR="68580" marT="0" marB="0">
                        <a:blipFill rotWithShape="0">
                          <a:blip r:embed="rId2"/>
                          <a:stretch>
                            <a:fillRect l="-648469" t="-365823" r="-2041" b="-2532"/>
                          </a:stretch>
                        </a:blipFill>
                      </a:tcPr>
                    </a:tc>
                  </a:tr>
                </a:tbl>
              </a:graphicData>
            </a:graphic>
          </p:graphicFrame>
        </mc:Fallback>
      </mc:AlternateContent>
      <p:sp>
        <p:nvSpPr>
          <p:cNvPr id="7" name="Rectangle 1"/>
          <p:cNvSpPr>
            <a:spLocks noChangeArrowheads="1"/>
          </p:cNvSpPr>
          <p:nvPr/>
        </p:nvSpPr>
        <p:spPr bwMode="auto">
          <a:xfrm>
            <a:off x="395536" y="1268760"/>
            <a:ext cx="8568952" cy="1077218"/>
          </a:xfrm>
          <a:prstGeom prst="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eaLnBrk="0" hangingPunct="0">
              <a:tabLst>
                <a:tab pos="2249488" algn="l"/>
              </a:tabLst>
              <a:defRPr>
                <a:solidFill>
                  <a:schemeClr val="tx1"/>
                </a:solidFill>
                <a:latin typeface="Arial" panose="020B0604020202020204" pitchFamily="34" charset="0"/>
              </a:defRPr>
            </a:lvl1pPr>
            <a:lvl2pPr eaLnBrk="0" hangingPunct="0">
              <a:tabLst>
                <a:tab pos="2249488" algn="l"/>
              </a:tabLst>
              <a:defRPr>
                <a:solidFill>
                  <a:schemeClr val="tx1"/>
                </a:solidFill>
                <a:latin typeface="Arial" panose="020B0604020202020204" pitchFamily="34" charset="0"/>
              </a:defRPr>
            </a:lvl2pPr>
            <a:lvl3pPr eaLnBrk="0" hangingPunct="0">
              <a:tabLst>
                <a:tab pos="2249488" algn="l"/>
              </a:tabLst>
              <a:defRPr>
                <a:solidFill>
                  <a:schemeClr val="tx1"/>
                </a:solidFill>
                <a:latin typeface="Arial" panose="020B0604020202020204" pitchFamily="34" charset="0"/>
              </a:defRPr>
            </a:lvl3pPr>
            <a:lvl4pPr eaLnBrk="0" hangingPunct="0">
              <a:tabLst>
                <a:tab pos="2249488" algn="l"/>
              </a:tabLst>
              <a:defRPr>
                <a:solidFill>
                  <a:schemeClr val="tx1"/>
                </a:solidFill>
                <a:latin typeface="Arial" panose="020B0604020202020204" pitchFamily="34" charset="0"/>
              </a:defRPr>
            </a:lvl4pPr>
            <a:lvl5pPr eaLnBrk="0" hangingPunct="0">
              <a:tabLst>
                <a:tab pos="2249488" algn="l"/>
              </a:tabLst>
              <a:defRPr>
                <a:solidFill>
                  <a:schemeClr val="tx1"/>
                </a:solidFill>
                <a:latin typeface="Arial" panose="020B0604020202020204" pitchFamily="34" charset="0"/>
              </a:defRPr>
            </a:lvl5pPr>
            <a:lvl6pPr eaLnBrk="0" fontAlgn="base" hangingPunct="0">
              <a:spcBef>
                <a:spcPct val="0"/>
              </a:spcBef>
              <a:spcAft>
                <a:spcPct val="0"/>
              </a:spcAft>
              <a:tabLst>
                <a:tab pos="2249488" algn="l"/>
              </a:tabLst>
              <a:defRPr>
                <a:solidFill>
                  <a:schemeClr val="tx1"/>
                </a:solidFill>
                <a:latin typeface="Arial" panose="020B0604020202020204" pitchFamily="34" charset="0"/>
              </a:defRPr>
            </a:lvl6pPr>
            <a:lvl7pPr eaLnBrk="0" fontAlgn="base" hangingPunct="0">
              <a:spcBef>
                <a:spcPct val="0"/>
              </a:spcBef>
              <a:spcAft>
                <a:spcPct val="0"/>
              </a:spcAft>
              <a:tabLst>
                <a:tab pos="2249488" algn="l"/>
              </a:tabLst>
              <a:defRPr>
                <a:solidFill>
                  <a:schemeClr val="tx1"/>
                </a:solidFill>
                <a:latin typeface="Arial" panose="020B0604020202020204" pitchFamily="34" charset="0"/>
              </a:defRPr>
            </a:lvl7pPr>
            <a:lvl8pPr eaLnBrk="0" fontAlgn="base" hangingPunct="0">
              <a:spcBef>
                <a:spcPct val="0"/>
              </a:spcBef>
              <a:spcAft>
                <a:spcPct val="0"/>
              </a:spcAft>
              <a:tabLst>
                <a:tab pos="2249488" algn="l"/>
              </a:tabLst>
              <a:defRPr>
                <a:solidFill>
                  <a:schemeClr val="tx1"/>
                </a:solidFill>
                <a:latin typeface="Arial" panose="020B0604020202020204" pitchFamily="34" charset="0"/>
              </a:defRPr>
            </a:lvl8pPr>
            <a:lvl9pPr eaLnBrk="0" fontAlgn="base" hangingPunct="0">
              <a:spcBef>
                <a:spcPct val="0"/>
              </a:spcBef>
              <a:spcAft>
                <a:spcPct val="0"/>
              </a:spcAft>
              <a:tabLst>
                <a:tab pos="224948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49488" algn="l"/>
              </a:tabLst>
            </a:pP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The </a:t>
            </a:r>
            <a:r>
              <a:rPr kumimoji="0" lang="en-US" altLang="ru-RU" sz="1600" b="0" i="0" u="none" strike="noStrike" cap="none" normalizeH="0" baseline="30000" dirty="0" err="1" smtClean="0">
                <a:ln>
                  <a:noFill/>
                </a:ln>
                <a:solidFill>
                  <a:schemeClr val="tx1"/>
                </a:solidFill>
                <a:effectLst/>
                <a:latin typeface="Times New Roman" panose="02020603050405020304" pitchFamily="18" charset="0"/>
                <a:ea typeface="Batang"/>
                <a:cs typeface="Times New Roman" panose="02020603050405020304" pitchFamily="18" charset="0"/>
              </a:rPr>
              <a:t>242</a:t>
            </a:r>
            <a:r>
              <a:rPr kumimoji="0" lang="en-US" altLang="ru-RU" sz="1600" b="0" i="0" u="none" strike="noStrike" cap="none" normalizeH="0" baseline="0" dirty="0" err="1" smtClean="0">
                <a:ln>
                  <a:noFill/>
                </a:ln>
                <a:solidFill>
                  <a:schemeClr val="tx1"/>
                </a:solidFill>
                <a:effectLst/>
                <a:latin typeface="Times New Roman" panose="02020603050405020304" pitchFamily="18" charset="0"/>
                <a:ea typeface="Batang"/>
                <a:cs typeface="Times New Roman" panose="02020603050405020304" pitchFamily="18" charset="0"/>
              </a:rPr>
              <a:t>Pu</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 and </a:t>
            </a:r>
            <a:r>
              <a:rPr kumimoji="0" lang="en-US" altLang="ru-RU" sz="1600" b="0" i="0" u="none" strike="noStrike" cap="none" normalizeH="0" baseline="30000" dirty="0" err="1" smtClean="0">
                <a:ln>
                  <a:noFill/>
                </a:ln>
                <a:solidFill>
                  <a:schemeClr val="tx1"/>
                </a:solidFill>
                <a:effectLst/>
                <a:latin typeface="Times New Roman" panose="02020603050405020304" pitchFamily="18" charset="0"/>
                <a:ea typeface="Batang"/>
                <a:cs typeface="Times New Roman" panose="02020603050405020304" pitchFamily="18" charset="0"/>
              </a:rPr>
              <a:t>238</a:t>
            </a:r>
            <a:r>
              <a:rPr kumimoji="0" lang="en-US" altLang="ru-RU" sz="1600" b="0" i="0" u="none" strike="noStrike" cap="none" normalizeH="0" baseline="0" dirty="0" err="1" smtClean="0">
                <a:ln>
                  <a:noFill/>
                </a:ln>
                <a:solidFill>
                  <a:schemeClr val="tx1"/>
                </a:solidFill>
                <a:effectLst/>
                <a:latin typeface="Times New Roman" panose="02020603050405020304" pitchFamily="18" charset="0"/>
                <a:ea typeface="Batang"/>
                <a:cs typeface="Times New Roman" panose="02020603050405020304" pitchFamily="18" charset="0"/>
              </a:rPr>
              <a:t>U</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 target thicknesses; reaction-specific laboratory-frame projectile energies </a:t>
            </a:r>
            <a:r>
              <a:rPr kumimoji="0" lang="en-US" altLang="ru-RU" sz="1600" b="0" i="1" u="none" strike="noStrike" cap="none" normalizeH="0" baseline="0" dirty="0" err="1" smtClean="0">
                <a:ln>
                  <a:noFill/>
                </a:ln>
                <a:solidFill>
                  <a:schemeClr val="tx1"/>
                </a:solidFill>
                <a:effectLst/>
                <a:latin typeface="Times New Roman" panose="02020603050405020304" pitchFamily="18" charset="0"/>
                <a:ea typeface="Batang"/>
                <a:cs typeface="Times New Roman" panose="02020603050405020304" pitchFamily="18" charset="0"/>
              </a:rPr>
              <a:t>E</a:t>
            </a:r>
            <a:r>
              <a:rPr kumimoji="0" lang="en-US" altLang="ru-RU" sz="1600" b="0" i="0" u="none" strike="noStrike" cap="none" normalizeH="0" baseline="-30000" dirty="0" err="1" smtClean="0">
                <a:ln>
                  <a:noFill/>
                </a:ln>
                <a:solidFill>
                  <a:schemeClr val="tx1"/>
                </a:solidFill>
                <a:effectLst/>
                <a:latin typeface="Times New Roman" panose="02020603050405020304" pitchFamily="18" charset="0"/>
                <a:ea typeface="Batang"/>
                <a:cs typeface="Times New Roman" panose="02020603050405020304" pitchFamily="18" charset="0"/>
              </a:rPr>
              <a:t>lab</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 in the middle of the target layers; </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resulting excitation energy </a:t>
            </a:r>
            <a:r>
              <a:rPr kumimoji="0" lang="en-US" altLang="ru-RU" sz="1600" b="0" i="1"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E</a:t>
            </a:r>
            <a:r>
              <a:rPr kumimoji="0" lang="en-US" altLang="ru-RU" sz="1600" b="0" i="0" u="none" strike="noStrike" cap="none" normalizeH="0" baseline="30000" dirty="0" smtClean="0">
                <a:ln>
                  <a:noFill/>
                </a:ln>
                <a:solidFill>
                  <a:schemeClr val="tx1"/>
                </a:solidFill>
                <a:effectLst/>
                <a:latin typeface="Times New Roman" panose="02020603050405020304" pitchFamily="18" charset="0"/>
                <a:ea typeface="Batang"/>
                <a:cs typeface="Times New Roman" panose="02020603050405020304" pitchFamily="18" charset="0"/>
              </a:rPr>
              <a:t>*</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intervals (with use of mass tables); </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total beam doses; the numbers of observed decay chains of </a:t>
            </a:r>
            <a:r>
              <a:rPr kumimoji="0" lang="en-US" altLang="ru-RU" sz="1600" b="0" i="0" u="none" strike="noStrike" cap="none" normalizeH="0" baseline="30000" dirty="0" err="1" smtClean="0">
                <a:ln>
                  <a:noFill/>
                </a:ln>
                <a:solidFill>
                  <a:schemeClr val="tx1"/>
                </a:solidFill>
                <a:effectLst/>
                <a:latin typeface="Times New Roman" panose="02020603050405020304" pitchFamily="18" charset="0"/>
                <a:ea typeface="Batang"/>
                <a:cs typeface="Times New Roman" panose="02020603050405020304" pitchFamily="18" charset="0"/>
              </a:rPr>
              <a:t>289</a:t>
            </a:r>
            <a:r>
              <a:rPr kumimoji="0" lang="en-US" altLang="ru-RU" sz="1600" b="0" i="0" u="none" strike="noStrike" cap="none" normalizeH="0" baseline="0" dirty="0" err="1" smtClean="0">
                <a:ln>
                  <a:noFill/>
                </a:ln>
                <a:solidFill>
                  <a:schemeClr val="tx1"/>
                </a:solidFill>
                <a:effectLst/>
                <a:latin typeface="Times New Roman" panose="02020603050405020304" pitchFamily="18" charset="0"/>
                <a:ea typeface="Batang"/>
                <a:cs typeface="Times New Roman" panose="02020603050405020304" pitchFamily="18" charset="0"/>
              </a:rPr>
              <a:t>Lv</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 (</a:t>
            </a:r>
            <a:r>
              <a:rPr kumimoji="0" lang="en-US" altLang="ru-RU" sz="1600" b="0" i="0" u="none" strike="noStrike" cap="none" normalizeH="0" baseline="0" dirty="0" err="1" smtClean="0">
                <a:ln>
                  <a:noFill/>
                </a:ln>
                <a:solidFill>
                  <a:schemeClr val="tx1"/>
                </a:solidFill>
                <a:effectLst/>
                <a:latin typeface="Times New Roman" panose="02020603050405020304" pitchFamily="18" charset="0"/>
                <a:ea typeface="Batang"/>
                <a:cs typeface="Times New Roman" panose="02020603050405020304" pitchFamily="18" charset="0"/>
              </a:rPr>
              <a:t>3</a:t>
            </a:r>
            <a:r>
              <a:rPr kumimoji="0" lang="en-US" altLang="ru-RU" sz="1600" b="0" i="1" u="none" strike="noStrike" cap="none" normalizeH="0" baseline="0" dirty="0" err="1" smtClean="0">
                <a:ln>
                  <a:noFill/>
                </a:ln>
                <a:solidFill>
                  <a:schemeClr val="tx1"/>
                </a:solidFill>
                <a:effectLst/>
                <a:latin typeface="Times New Roman" panose="02020603050405020304" pitchFamily="18" charset="0"/>
                <a:ea typeface="Batang"/>
                <a:cs typeface="Times New Roman" panose="02020603050405020304" pitchFamily="18" charset="0"/>
              </a:rPr>
              <a:t>n</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 and </a:t>
            </a:r>
            <a:r>
              <a:rPr kumimoji="0" lang="en-US" altLang="ru-RU" sz="1600" b="0" i="0" u="none" strike="noStrike" cap="none" normalizeH="0" baseline="30000" dirty="0" err="1" smtClean="0">
                <a:ln>
                  <a:noFill/>
                </a:ln>
                <a:solidFill>
                  <a:schemeClr val="tx1"/>
                </a:solidFill>
                <a:effectLst/>
                <a:latin typeface="Times New Roman" panose="02020603050405020304" pitchFamily="18" charset="0"/>
                <a:ea typeface="Batang"/>
                <a:cs typeface="Times New Roman" panose="02020603050405020304" pitchFamily="18" charset="0"/>
              </a:rPr>
              <a:t>288</a:t>
            </a:r>
            <a:r>
              <a:rPr kumimoji="0" lang="en-US" altLang="ru-RU" sz="1600" b="0" i="0" u="none" strike="noStrike" cap="none" normalizeH="0" baseline="0" dirty="0" err="1" smtClean="0">
                <a:ln>
                  <a:noFill/>
                </a:ln>
                <a:solidFill>
                  <a:schemeClr val="tx1"/>
                </a:solidFill>
                <a:effectLst/>
                <a:latin typeface="Times New Roman" panose="02020603050405020304" pitchFamily="18" charset="0"/>
                <a:ea typeface="Batang"/>
                <a:cs typeface="Times New Roman" panose="02020603050405020304" pitchFamily="18" charset="0"/>
              </a:rPr>
              <a:t>Lv</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 (</a:t>
            </a:r>
            <a:r>
              <a:rPr kumimoji="0" lang="en-US" altLang="ru-RU" sz="1600" b="0" i="0" u="none" strike="noStrike" cap="none" normalizeH="0" baseline="0" dirty="0" err="1" smtClean="0">
                <a:ln>
                  <a:noFill/>
                </a:ln>
                <a:solidFill>
                  <a:schemeClr val="tx1"/>
                </a:solidFill>
                <a:effectLst/>
                <a:latin typeface="Times New Roman" panose="02020603050405020304" pitchFamily="18" charset="0"/>
                <a:ea typeface="Batang"/>
                <a:cs typeface="Times New Roman" panose="02020603050405020304" pitchFamily="18" charset="0"/>
              </a:rPr>
              <a:t>4</a:t>
            </a:r>
            <a:r>
              <a:rPr kumimoji="0" lang="en-US" altLang="ru-RU" sz="1600" b="0" i="1" u="none" strike="noStrike" cap="none" normalizeH="0" baseline="0" dirty="0" err="1" smtClean="0">
                <a:ln>
                  <a:noFill/>
                </a:ln>
                <a:solidFill>
                  <a:schemeClr val="tx1"/>
                </a:solidFill>
                <a:effectLst/>
                <a:latin typeface="Times New Roman" panose="02020603050405020304" pitchFamily="18" charset="0"/>
                <a:ea typeface="Batang"/>
                <a:cs typeface="Times New Roman" panose="02020603050405020304" pitchFamily="18" charset="0"/>
              </a:rPr>
              <a:t>n</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 and the cross sections </a:t>
            </a:r>
            <a:r>
              <a:rPr kumimoji="0" lang="en-US" altLang="ru-RU" sz="1600" b="0" i="1"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s</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Batang"/>
                <a:cs typeface="Times New Roman" panose="02020603050405020304" pitchFamily="18" charset="0"/>
              </a:rPr>
              <a:t> of their production.</a:t>
            </a:r>
            <a:endParaRPr kumimoji="0" lang="ru-RU" altLang="ru-RU" sz="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39552" y="4941168"/>
            <a:ext cx="6984776" cy="58477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just" eaLnBrk="0" hangingPunct="0">
              <a:tabLst>
                <a:tab pos="2249488" algn="l"/>
              </a:tabLst>
            </a:pPr>
            <a:r>
              <a:rPr lang="en-US" altLang="ru-RU" baseline="30000" dirty="0">
                <a:latin typeface="Times New Roman" panose="02020603050405020304" pitchFamily="18" charset="0"/>
                <a:ea typeface="Calibri" panose="020F0502020204030204" pitchFamily="34" charset="0"/>
                <a:cs typeface="Times New Roman" panose="02020603050405020304" pitchFamily="18" charset="0"/>
              </a:rPr>
              <a:t>a</a:t>
            </a:r>
            <a:r>
              <a:rPr lang="en-US" altLang="ru-RU" dirty="0">
                <a:latin typeface="Times New Roman" panose="02020603050405020304" pitchFamily="18" charset="0"/>
                <a:ea typeface="Calibri" panose="020F0502020204030204" pitchFamily="34" charset="0"/>
                <a:cs typeface="Times New Roman" panose="02020603050405020304" pitchFamily="18" charset="0"/>
              </a:rPr>
              <a:t> The beam energy was measured with a systematic uncertainty of 1 MeV.</a:t>
            </a:r>
            <a:endParaRPr lang="en-US" altLang="ru-RU" sz="3200" dirty="0">
              <a:latin typeface="Arial" panose="020B0604020202020204" pitchFamily="34" charset="0"/>
            </a:endParaRPr>
          </a:p>
        </p:txBody>
      </p:sp>
    </p:spTree>
    <p:extLst>
      <p:ext uri="{BB962C8B-B14F-4D97-AF65-F5344CB8AC3E}">
        <p14:creationId xmlns:p14="http://schemas.microsoft.com/office/powerpoint/2010/main" val="4273181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55776" y="40466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12" name="Рисунок 11" descr="z1.bmp"/>
          <p:cNvPicPr>
            <a:picLocks noChangeAspect="1"/>
          </p:cNvPicPr>
          <p:nvPr/>
        </p:nvPicPr>
        <p:blipFill>
          <a:blip r:embed="rId3" cstate="print"/>
          <a:stretch>
            <a:fillRect/>
          </a:stretch>
        </p:blipFill>
        <p:spPr>
          <a:xfrm>
            <a:off x="323528" y="1556792"/>
            <a:ext cx="8401732" cy="1872208"/>
          </a:xfrm>
          <a:prstGeom prst="rect">
            <a:avLst/>
          </a:prstGeom>
        </p:spPr>
      </p:pic>
      <p:sp>
        <p:nvSpPr>
          <p:cNvPr id="21" name="Rectangle 2"/>
          <p:cNvSpPr txBox="1">
            <a:spLocks noChangeArrowheads="1"/>
          </p:cNvSpPr>
          <p:nvPr/>
        </p:nvSpPr>
        <p:spPr bwMode="auto">
          <a:xfrm>
            <a:off x="5292080" y="3861048"/>
            <a:ext cx="3312368" cy="18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For the first time:</a:t>
            </a:r>
          </a:p>
          <a:p>
            <a:pPr lvl="0">
              <a:defRPr/>
            </a:pPr>
            <a:r>
              <a:rPr lang="en-US" altLang="ja-JP" sz="24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Actinide + </a:t>
            </a:r>
            <a:r>
              <a:rPr lang="en-US" altLang="ja-JP" sz="28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4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Cr</a:t>
            </a:r>
            <a:endPar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New isotope </a:t>
            </a:r>
            <a:r>
              <a:rPr lang="en-US" altLang="ja-JP" sz="2800" b="1" kern="0" baseline="30000" dirty="0">
                <a:effectLst>
                  <a:outerShdw blurRad="38100" dist="38100" dir="2700000" algn="tl">
                    <a:srgbClr val="000000">
                      <a:alpha val="43137"/>
                    </a:srgbClr>
                  </a:outerShdw>
                </a:effectLst>
                <a:latin typeface="Calibri" pitchFamily="34" charset="0"/>
                <a:cs typeface="Calibri" pitchFamily="34" charset="0"/>
              </a:rPr>
              <a:t>288</a:t>
            </a:r>
            <a:r>
              <a:rPr lang="en-US" altLang="ja-JP" sz="2400" b="1" kern="0" dirty="0">
                <a:effectLst>
                  <a:outerShdw blurRad="38100" dist="38100" dir="2700000" algn="tl">
                    <a:srgbClr val="000000">
                      <a:alpha val="43137"/>
                    </a:srgbClr>
                  </a:outerShdw>
                </a:effectLst>
                <a:latin typeface="Calibri" pitchFamily="34" charset="0"/>
                <a:cs typeface="Calibri" pitchFamily="34" charset="0"/>
              </a:rPr>
              <a:t>Lv</a:t>
            </a:r>
            <a:endParaRPr kumimoji="0" lang="en-US" altLang="ja-JP" sz="24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0" noProof="0" dirty="0">
                <a:ln>
                  <a:noFill/>
                </a:ln>
                <a:solidFill>
                  <a:srgbClr val="006600"/>
                </a:solidFill>
                <a:uLnTx/>
                <a:uFillTx/>
                <a:latin typeface="Calibri" pitchFamily="34" charset="0"/>
                <a:ea typeface="+mj-ea"/>
                <a:cs typeface="Calibri" pitchFamily="34" charset="0"/>
              </a:rPr>
              <a:t>Confirmation of </a:t>
            </a:r>
            <a:r>
              <a:rPr kumimoji="0" lang="en-US" altLang="ja-JP" sz="2800" b="1" i="0" strike="noStrike" kern="0" cap="none" spc="0" normalizeH="0" baseline="30000" noProof="0" dirty="0">
                <a:ln>
                  <a:noFill/>
                </a:ln>
                <a:solidFill>
                  <a:srgbClr val="006600"/>
                </a:solidFill>
                <a:uLnTx/>
                <a:uFillTx/>
                <a:latin typeface="Calibri" pitchFamily="34" charset="0"/>
                <a:ea typeface="+mj-ea"/>
                <a:cs typeface="Calibri" pitchFamily="34" charset="0"/>
              </a:rPr>
              <a:t>284</a:t>
            </a:r>
            <a:r>
              <a:rPr kumimoji="0" lang="en-US" altLang="ja-JP" sz="2400" b="1" i="0" strike="noStrike" kern="0" cap="none" spc="0" normalizeH="0" baseline="0" noProof="0" dirty="0">
                <a:ln>
                  <a:noFill/>
                </a:ln>
                <a:solidFill>
                  <a:srgbClr val="006600"/>
                </a:solidFill>
                <a:uLnTx/>
                <a:uFillTx/>
                <a:latin typeface="Calibri" pitchFamily="34" charset="0"/>
                <a:ea typeface="+mj-ea"/>
                <a:cs typeface="Calibri" pitchFamily="34" charset="0"/>
              </a:rPr>
              <a:t>Fl</a:t>
            </a:r>
            <a:endParaRPr kumimoji="0" lang="ru-RU" sz="2000" b="1" i="0" strike="noStrike" kern="0" cap="none" spc="0" normalizeH="0" baseline="0" noProof="0" dirty="0">
              <a:ln>
                <a:noFill/>
              </a:ln>
              <a:solidFill>
                <a:srgbClr val="006600"/>
              </a:solidFill>
              <a:uLnTx/>
              <a:uFillTx/>
              <a:latin typeface="Calibri" pitchFamily="34" charset="0"/>
              <a:ea typeface="+mj-ea"/>
              <a:cs typeface="Calibri" pitchFamily="34" charset="0"/>
            </a:endParaRPr>
          </a:p>
        </p:txBody>
      </p:sp>
      <p:sp>
        <p:nvSpPr>
          <p:cNvPr id="22" name="Rectangle 2"/>
          <p:cNvSpPr txBox="1">
            <a:spLocks noChangeArrowheads="1"/>
          </p:cNvSpPr>
          <p:nvPr/>
        </p:nvSpPr>
        <p:spPr bwMode="auto">
          <a:xfrm>
            <a:off x="539552" y="5373216"/>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Cross-section ~</a:t>
            </a:r>
            <a:r>
              <a:rPr kumimoji="0" lang="ru-RU"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36</a:t>
            </a: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ru-RU"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12</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ru-RU"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82</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fb</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0" name="Rectangle 2"/>
          <p:cNvSpPr txBox="1">
            <a:spLocks noChangeArrowheads="1"/>
          </p:cNvSpPr>
          <p:nvPr/>
        </p:nvSpPr>
        <p:spPr bwMode="auto">
          <a:xfrm>
            <a:off x="467544" y="3789040"/>
            <a:ext cx="4464496" cy="17281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Target </a:t>
            </a:r>
            <a:r>
              <a:rPr kumimoji="0" lang="en-US" altLang="ja-JP" sz="2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238</a:t>
            </a: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U:   0.72 mg/cm</a:t>
            </a:r>
            <a:r>
              <a:rPr kumimoji="0" lang="en-US" altLang="ja-JP" sz="2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a:t>
            </a:r>
          </a:p>
          <a:p>
            <a:pPr lvl="0">
              <a:defRPr/>
            </a:pPr>
            <a:endParaRPr lang="en-US" altLang="ja-JP" sz="8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endParaRPr>
          </a:p>
          <a:p>
            <a:pPr lvl="0">
              <a:defRPr/>
            </a:pPr>
            <a:r>
              <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Dose:  </a:t>
            </a:r>
            <a:r>
              <a:rPr kumimoji="0" lang="ru-RU"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7</a:t>
            </a:r>
            <a:r>
              <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ru-RU"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a:t>
            </a:r>
            <a:r>
              <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x 10</a:t>
            </a:r>
            <a:r>
              <a:rPr kumimoji="0" lang="en-US" altLang="ja-JP" sz="2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19</a:t>
            </a:r>
            <a:r>
              <a:rPr lang="en-US" altLang="ja-JP" sz="24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 </a:t>
            </a:r>
          </a:p>
          <a:p>
            <a:pPr lvl="0">
              <a:defRPr/>
            </a:pPr>
            <a:endParaRPr kumimoji="0" lang="en-US" altLang="ja-JP" sz="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lang="en-US" altLang="ja-JP" sz="24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Excitation energy: 42 MeV</a:t>
            </a:r>
            <a:endPar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1.bmp">
            <a:extLst>
              <a:ext uri="{FF2B5EF4-FFF2-40B4-BE49-F238E27FC236}">
                <a16:creationId xmlns:a16="http://schemas.microsoft.com/office/drawing/2014/main" xmlns="" id="{42C07B66-559E-749B-7956-54E46AC8DAB0}"/>
              </a:ext>
            </a:extLst>
          </p:cNvPr>
          <p:cNvPicPr>
            <a:picLocks noChangeAspect="1"/>
          </p:cNvPicPr>
          <p:nvPr/>
        </p:nvPicPr>
        <p:blipFill>
          <a:blip r:embed="rId2" cstate="print"/>
          <a:srcRect l="50567"/>
          <a:stretch/>
        </p:blipFill>
        <p:spPr>
          <a:xfrm>
            <a:off x="395536" y="2132856"/>
            <a:ext cx="4153260" cy="1872208"/>
          </a:xfrm>
          <a:prstGeom prst="rect">
            <a:avLst/>
          </a:prstGeom>
        </p:spPr>
      </p:pic>
      <p:cxnSp>
        <p:nvCxnSpPr>
          <p:cNvPr id="8" name="Прямая соединительная линия 7">
            <a:extLst>
              <a:ext uri="{FF2B5EF4-FFF2-40B4-BE49-F238E27FC236}">
                <a16:creationId xmlns:a16="http://schemas.microsoft.com/office/drawing/2014/main" xmlns="" id="{63667E95-9006-2CC4-7A1A-6F3F0193EF76}"/>
              </a:ext>
            </a:extLst>
          </p:cNvPr>
          <p:cNvCxnSpPr>
            <a:cxnSpLocks/>
          </p:cNvCxnSpPr>
          <p:nvPr/>
        </p:nvCxnSpPr>
        <p:spPr>
          <a:xfrm>
            <a:off x="611560" y="2636912"/>
            <a:ext cx="1116000" cy="0"/>
          </a:xfrm>
          <a:prstGeom prst="line">
            <a:avLst/>
          </a:prstGeom>
          <a:ln w="31750"/>
        </p:spPr>
        <p:style>
          <a:lnRef idx="1">
            <a:schemeClr val="accent2"/>
          </a:lnRef>
          <a:fillRef idx="0">
            <a:schemeClr val="accent2"/>
          </a:fillRef>
          <a:effectRef idx="0">
            <a:schemeClr val="accent2"/>
          </a:effectRef>
          <a:fontRef idx="minor">
            <a:schemeClr val="tx1"/>
          </a:fontRef>
        </p:style>
      </p:cxnSp>
      <p:grpSp>
        <p:nvGrpSpPr>
          <p:cNvPr id="12" name="Группа 11">
            <a:extLst>
              <a:ext uri="{FF2B5EF4-FFF2-40B4-BE49-F238E27FC236}">
                <a16:creationId xmlns:a16="http://schemas.microsoft.com/office/drawing/2014/main" xmlns="" id="{51ACE2DC-A33C-B695-A609-EB3A0F0638BE}"/>
              </a:ext>
            </a:extLst>
          </p:cNvPr>
          <p:cNvGrpSpPr/>
          <p:nvPr/>
        </p:nvGrpSpPr>
        <p:grpSpPr>
          <a:xfrm>
            <a:off x="4695426" y="1300038"/>
            <a:ext cx="4248472" cy="2614513"/>
            <a:chOff x="4695426" y="1300038"/>
            <a:chExt cx="4248472" cy="2614513"/>
          </a:xfrm>
        </p:grpSpPr>
        <p:pic>
          <p:nvPicPr>
            <p:cNvPr id="6" name="Рисунок 5">
              <a:extLst>
                <a:ext uri="{FF2B5EF4-FFF2-40B4-BE49-F238E27FC236}">
                  <a16:creationId xmlns:a16="http://schemas.microsoft.com/office/drawing/2014/main" xmlns="" id="{7C5CDF27-FB36-F333-1F2F-E20A75604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223368"/>
              <a:ext cx="1615004" cy="1691183"/>
            </a:xfrm>
            <a:prstGeom prst="rect">
              <a:avLst/>
            </a:prstGeom>
          </p:spPr>
        </p:pic>
        <p:sp>
          <p:nvSpPr>
            <p:cNvPr id="11" name="TextBox 10">
              <a:extLst>
                <a:ext uri="{FF2B5EF4-FFF2-40B4-BE49-F238E27FC236}">
                  <a16:creationId xmlns:a16="http://schemas.microsoft.com/office/drawing/2014/main" xmlns="" id="{DE7F82F2-83FE-E1C8-361F-93993B696B1E}"/>
                </a:ext>
              </a:extLst>
            </p:cNvPr>
            <p:cNvSpPr txBox="1"/>
            <p:nvPr/>
          </p:nvSpPr>
          <p:spPr>
            <a:xfrm>
              <a:off x="4695426" y="1300038"/>
              <a:ext cx="4248472" cy="923330"/>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Possible reasons:</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product of multi-transfer nucleon reactions:</a:t>
              </a:r>
              <a:endParaRPr lang="ru-RU" dirty="0">
                <a:latin typeface="Times New Roman" panose="02020603050405020304" pitchFamily="18" charset="0"/>
                <a:cs typeface="Times New Roman" panose="02020603050405020304" pitchFamily="18" charset="0"/>
              </a:endParaRPr>
            </a:p>
          </p:txBody>
        </p:sp>
      </p:grpSp>
      <p:sp>
        <p:nvSpPr>
          <p:cNvPr id="13" name="Rectangle 2">
            <a:extLst>
              <a:ext uri="{FF2B5EF4-FFF2-40B4-BE49-F238E27FC236}">
                <a16:creationId xmlns:a16="http://schemas.microsoft.com/office/drawing/2014/main" xmlns="" id="{7AD3A4F7-2F6B-F665-FDE7-30C992A53F7E}"/>
              </a:ext>
            </a:extLst>
          </p:cNvPr>
          <p:cNvSpPr txBox="1">
            <a:spLocks noChangeArrowheads="1"/>
          </p:cNvSpPr>
          <p:nvPr/>
        </p:nvSpPr>
        <p:spPr bwMode="auto">
          <a:xfrm>
            <a:off x="2447764" y="18864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0" name="TextBox 9">
            <a:extLst>
              <a:ext uri="{FF2B5EF4-FFF2-40B4-BE49-F238E27FC236}">
                <a16:creationId xmlns:a16="http://schemas.microsoft.com/office/drawing/2014/main" xmlns="" id="{7E6CEC3D-C4BB-2410-EBE6-26F20615F2F3}"/>
              </a:ext>
            </a:extLst>
          </p:cNvPr>
          <p:cNvSpPr txBox="1"/>
          <p:nvPr/>
        </p:nvSpPr>
        <p:spPr>
          <a:xfrm>
            <a:off x="4695426" y="1302038"/>
            <a:ext cx="4248472" cy="313932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Possible reasons:</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 Temporary change in the gain of the recording equipment - </a:t>
            </a:r>
            <a:r>
              <a:rPr lang="ru-RU" dirty="0" err="1">
                <a:latin typeface="Times New Roman" panose="02020603050405020304" pitchFamily="18" charset="0"/>
                <a:cs typeface="Times New Roman" panose="02020603050405020304" pitchFamily="18" charset="0"/>
              </a:rPr>
              <a:t>could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not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confirmed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refuted</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-particle deposited energy only in focal detector and escaped from it at the small angle.</a:t>
            </a:r>
          </a:p>
          <a:p>
            <a:pPr algn="ctr"/>
            <a:r>
              <a:rPr lang="en-US" dirty="0">
                <a:latin typeface="Times New Roman" panose="02020603050405020304" pitchFamily="18" charset="0"/>
                <a:cs typeface="Times New Roman" panose="02020603050405020304" pitchFamily="18" charset="0"/>
              </a:rPr>
              <a:t>3. Decay to excited state of </a:t>
            </a:r>
            <a:r>
              <a:rPr lang="en-US" baseline="30000" dirty="0">
                <a:latin typeface="Times New Roman" panose="02020603050405020304" pitchFamily="18" charset="0"/>
                <a:cs typeface="Times New Roman" panose="02020603050405020304" pitchFamily="18" charset="0"/>
              </a:rPr>
              <a:t>284</a:t>
            </a:r>
            <a:r>
              <a:rPr lang="en-US" dirty="0">
                <a:latin typeface="Times New Roman" panose="02020603050405020304" pitchFamily="18" charset="0"/>
                <a:cs typeface="Times New Roman" panose="02020603050405020304" pitchFamily="18" charset="0"/>
              </a:rPr>
              <a:t>Fl – seems very unlikely during large differences between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-decay energies and close decay times.</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3B167FC6-845F-41BB-892F-C83AE27B7C91}" type="slidenum">
              <a:rPr lang="ru-RU" smtClean="0"/>
              <a:pPr>
                <a:defRPr/>
              </a:pPr>
              <a:t>8</a:t>
            </a:fld>
            <a:endParaRPr lang="ru-RU"/>
          </a:p>
        </p:txBody>
      </p:sp>
    </p:spTree>
    <p:extLst>
      <p:ext uri="{BB962C8B-B14F-4D97-AF65-F5344CB8AC3E}">
        <p14:creationId xmlns:p14="http://schemas.microsoft.com/office/powerpoint/2010/main" val="11002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17"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Synthesis of new elements 119 and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8"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Next steps</a:t>
            </a:r>
          </a:p>
        </p:txBody>
      </p:sp>
      <p:sp>
        <p:nvSpPr>
          <p:cNvPr id="2" name="Номер слайда 1"/>
          <p:cNvSpPr>
            <a:spLocks noGrp="1"/>
          </p:cNvSpPr>
          <p:nvPr>
            <p:ph type="sldNum" sz="quarter" idx="12"/>
          </p:nvPr>
        </p:nvSpPr>
        <p:spPr/>
        <p:txBody>
          <a:bodyPr/>
          <a:lstStyle/>
          <a:p>
            <a:pPr>
              <a:defRPr/>
            </a:pPr>
            <a:fld id="{3B167FC6-845F-41BB-892F-C83AE27B7C91}" type="slidenum">
              <a:rPr lang="ru-RU" smtClean="0"/>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43764</TotalTime>
  <Words>1187</Words>
  <Application>Microsoft Office PowerPoint</Application>
  <PresentationFormat>Экран (4:3)</PresentationFormat>
  <Paragraphs>213</Paragraphs>
  <Slides>23</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23</vt:i4>
      </vt:variant>
    </vt:vector>
  </HeadingPairs>
  <TitlesOfParts>
    <vt:vector size="34" baseType="lpstr">
      <vt:lpstr>ＭＳ Ｐゴシック</vt:lpstr>
      <vt:lpstr>宋体</vt:lpstr>
      <vt:lpstr>Arial</vt:lpstr>
      <vt:lpstr>Arial Narrow</vt:lpstr>
      <vt:lpstr>Batang</vt:lpstr>
      <vt:lpstr>Calibri</vt:lpstr>
      <vt:lpstr>Cambria Math</vt:lpstr>
      <vt:lpstr>Palatino</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FLNR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Utenkov</dc:creator>
  <cp:lastModifiedBy>GNS2</cp:lastModifiedBy>
  <cp:revision>2050</cp:revision>
  <dcterms:created xsi:type="dcterms:W3CDTF">2004-06-29T08:14:21Z</dcterms:created>
  <dcterms:modified xsi:type="dcterms:W3CDTF">2024-10-31T09:09:33Z</dcterms:modified>
</cp:coreProperties>
</file>