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3" r:id="rId2"/>
    <p:sldId id="291" r:id="rId3"/>
    <p:sldId id="318" r:id="rId4"/>
    <p:sldId id="289" r:id="rId5"/>
    <p:sldId id="290" r:id="rId6"/>
    <p:sldId id="294" r:id="rId7"/>
    <p:sldId id="301" r:id="rId8"/>
    <p:sldId id="308" r:id="rId9"/>
    <p:sldId id="302" r:id="rId10"/>
    <p:sldId id="309" r:id="rId11"/>
    <p:sldId id="311" r:id="rId12"/>
    <p:sldId id="293" r:id="rId13"/>
    <p:sldId id="314" r:id="rId14"/>
    <p:sldId id="296" r:id="rId15"/>
    <p:sldId id="278" r:id="rId16"/>
    <p:sldId id="319" r:id="rId17"/>
    <p:sldId id="317" r:id="rId18"/>
    <p:sldId id="28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4E0"/>
    <a:srgbClr val="004F8C"/>
    <a:srgbClr val="437BBA"/>
    <a:srgbClr val="1451AA"/>
    <a:srgbClr val="F6DDB0"/>
    <a:srgbClr val="FF9933"/>
    <a:srgbClr val="8238BA"/>
    <a:srgbClr val="031780"/>
    <a:srgbClr val="9954CC"/>
    <a:srgbClr val="417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939" autoAdjust="0"/>
  </p:normalViewPr>
  <p:slideViewPr>
    <p:cSldViewPr snapToGrid="0">
      <p:cViewPr varScale="1">
        <p:scale>
          <a:sx n="66" d="100"/>
          <a:sy n="66" d="100"/>
        </p:scale>
        <p:origin x="817"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16:52:19.312"/>
    </inkml:context>
    <inkml:brush xml:id="br0">
      <inkml:brushProperty name="width" value="0.05" units="cm"/>
      <inkml:brushProperty name="height" value="0.05" units="cm"/>
    </inkml:brush>
  </inkml:definitions>
  <inkml:trace contextRef="#ctx0" brushRef="#br0">11 11 6217,'-10'-6'1537,"9"2"-2394,18 6 425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8:48:17.789"/>
    </inkml:context>
    <inkml:brush xml:id="br0">
      <inkml:brushProperty name="width" value="0.05" units="cm"/>
      <inkml:brushProperty name="height" value="0.05" units="cm"/>
    </inkml:brush>
  </inkml:definitions>
  <inkml:trace contextRef="#ctx0" brushRef="#br0">59 6 5665,'-35'-2'1344,"12"-2"-2272,34 13-688,16 4 920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8:48:17.789"/>
    </inkml:context>
    <inkml:brush xml:id="br0">
      <inkml:brushProperty name="width" value="0.05" units="cm"/>
      <inkml:brushProperty name="height" value="0.05" units="cm"/>
    </inkml:brush>
  </inkml:definitions>
  <inkml:trace contextRef="#ctx0" brushRef="#br0">59 6 5665,'-35'-2'1344,"12"-2"-2272,34 13-688,16 4 920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16:52:19.312"/>
    </inkml:context>
    <inkml:brush xml:id="br0">
      <inkml:brushProperty name="width" value="0.05" units="cm"/>
      <inkml:brushProperty name="height" value="0.05" units="cm"/>
    </inkml:brush>
  </inkml:definitions>
  <inkml:trace contextRef="#ctx0" brushRef="#br0">11 11 6217,'-10'-6'1537,"9"2"-2394,18 6 425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16:52:25.499"/>
    </inkml:context>
    <inkml:brush xml:id="br0">
      <inkml:brushProperty name="width" value="0.025" units="cm"/>
      <inkml:brushProperty name="height" value="0.025" units="cm"/>
      <inkml:brushProperty name="color" value="#FFFFFF"/>
    </inkml:brush>
  </inkml:definitions>
  <inkml:trace contextRef="#ctx0" brushRef="#br0">469 196 656,'-5'11'276,"8"-12"59,15-21-63,-16 20-205,-1 0 0,0 0-1,0 0 1,0-1 0,0 1 0,0-1 0,0 1-1,0-1 1,-1 1 0,0-1 0,1 1-1,-1-1 1,0 1 0,0-1 0,0 1 0,0-1-1,-1 1 1,1-1 0,-1 1 0,0-1 0,1 1-1,-1 0 1,0-1 0,-1 1 0,1 0-1,0 0 1,0-1 0,-1 1 0,0 0 0,1 0-1,-1 1 1,-2-3 0,-1-2 108,-1 1 1,1 0-1,-1 0 0,0 1 0,0 0 1,-1 0-1,1 0 0,-1 1 1,-14-5-1,11 6-105,0 0 0,0 1 0,0 0 0,0 0 0,0 1 0,0 1 0,0 0 0,0 0 1,0 1-1,0 0 0,0 0 0,0 2 0,1-1 0,-1 1 0,1 0 0,0 1 0,-10 7 0,5-3-53,1 1-1,0 1 1,1 0-1,0 0 0,0 1 1,2 1-1,0 0 1,0 0-1,-15 28 0,24-39-17,0 0-1,0-1 0,1 1 0,-1 0 0,0-1 1,1 1-1,-1 0 0,1 0 0,0-1 0,-1 1 0,1 0 1,0 0-1,0 0 0,0 0 0,0-1 0,1 1 0,-1 0 1,0 0-1,1 0 0,-1-1 0,2 4 0,0-3 0,-1 0 0,1-1 0,-1 1 0,1 0 0,0 0 0,0-1 0,0 1 0,0-1 0,0 0 0,0 1 0,0-1 0,0 0 0,0 0 0,4 0 0,4 2 2,1 0 0,0-1 1,0-1-1,0 0 0,1 0 0,11-2 0,20-3 171,1-2 0,-1-3 0,0-1 0,0-2 0,-1-1 0,-1-3 0,-1-1 0,49-29 0,-85 44-155,12-7 29,-1-1-1,22-17 1,-34 25-36,-1 0 0,1 0 1,0-1-1,-1 1 0,0-1 1,0 1-1,1-1 0,-1 0 1,-1 0-1,1 0 0,0 0 1,-1 0-1,0 0 0,0-1 1,0 1-1,0 0 0,0-1 1,0 1-1,-1-1 0,0-5 1,-1 6-7,0 0 1,0 1-1,0-1 1,0 0-1,-1 1 1,1-1-1,-1 1 0,0 0 1,0-1-1,0 1 1,0 0-1,0 0 1,0 0-1,-1 0 1,1 1-1,0-1 1,-1 0-1,0 1 1,1 0-1,-1 0 1,0 0-1,0 0 1,-3-1-1,-7-2-3,-1 1-1,1 1 1,-24-2-1,1 3 0,1 2 0,0 2 0,0 1 1,0 1-1,0 3 0,1 0 0,-66 27 0,53-13-8,0 3 0,-70 49 1,114-71 5,-28 21-14,30-22 13,-1-1 1,1 0-1,0 1 0,-1-1 1,1 1-1,0-1 0,0 1 1,0 0-1,0-1 0,1 1 1,-1 0-1,0 0 0,1 0 1,-1 0-1,1 0 1,-1-1-1,1 4 0,0-5 3,0 1 0,1 0-1,-1-1 1,0 1 0,0-1 0,1 1-1,-1-1 1,0 0 0,1 1 0,-1-1-1,1 1 1,-1-1 0,0 0 0,1 1-1,-1-1 1,1 0 0,-1 1-1,1-1 1,-1 0 0,1 0 0,-1 1-1,1-1 1,0 0 0,-1 0 0,1 0-1,-1 0 1,1 0 0,-1 0 0,1 0-1,0 0 1,21-1 4,19-7 66,-1-1-1,0-3 0,-1-1 1,57-28-1,42-14-16,-84 34-66,-31 12 255,34-10 0,-106 19 544,20 5-779,0 3 0,0 0 0,1 2-1,0 1 1,-27 14 0,20-9-5,15-7-2,-150 74-55,176-79-39,6-3 65,3-1 22,0-2 1,1 0 0,-1 0 0,-1-2 0,27-8-1,70-36-40,-35 13 34,87-23 17,-162 58-2,-1 0 0,1 0 0,-1 0 0,0 0 0,1 0-1,-1-1 1,0 1 0,1 0 0,-1 0 0,0-1 0,1 1 0,-1 0 0,0-1 0,1 1 0,-1 0 0,0-1 0,0 1 0,1 0 0,-1-1 0,0 1 0,0-1 0,0 1 0,1-1 0,-1 1 0,0 0 0,0 0 0,0 0 0,0 0 0,0 1 0,-1-1 0,1 0 0,0 0 1,0 0-1,0 0 0,0 0 0,0 0 0,0 0 0,0 0 0,0 0 0,0 0 0,0 0 1,0 0-1,0 0 0,0 0 0,0 0 0,0 0 0,-1 0 0,1 0 0,0 0 0,0 0 0,0 0 1,0 0-1,0 0 0,0 0 0,0 0 0,0 0 0,0 0 0,0 0 0,0 0 0,-1 0 1,1 0-1,0 0 0,0 0 0,0 0 0,0 0 0,0 0 0,0 0 0,0 0 0,0 0 1,0 0-1,0 0 0,-2 3 5,-1 0 0,1 0 0,0 0 0,-1-1 0,1 1 0,-1-1 0,0 1 0,0-1 0,0 0 0,0 0 0,-4 2 0,-39 16 2,-35 14-5,-36 14 10,96-42-15,1 1-1,-40 19 1,59-25 0,0-1-1,0 1 1,0-1 0,0 1-1,0-1 1,0 0-1,0 1 1,0-1 0,0 0-1,0 0 1,0 0-1,0 0 1,0 0 0,0 0-1,0 0 1,-1 0-1,1-4-45,10-2 18,137-58-26,-139 60-98,1 1 0,0 0 0,0 1 0,0 0 0,1 0 0,-1 1 0,0-1 0,1 2 0,-1-1 0,16 3-1,-13-2-335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8:48:17.789"/>
    </inkml:context>
    <inkml:brush xml:id="br0">
      <inkml:brushProperty name="width" value="0.05" units="cm"/>
      <inkml:brushProperty name="height" value="0.05" units="cm"/>
    </inkml:brush>
  </inkml:definitions>
  <inkml:trace contextRef="#ctx0" brushRef="#br0">59 6 5665,'-35'-2'1344,"12"-2"-2272,34 13-688,16 4 920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56DC-1B74-4A8B-805A-4E8756D5E0BD}" type="datetimeFigureOut">
              <a:rPr lang="ru-RU" smtClean="0"/>
              <a:t>31.10.2024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81781-4D09-474C-B209-2D06CAE6D84F}" type="slidenum">
              <a:rPr lang="ru-RU" smtClean="0"/>
              <a:t>‹#›</a:t>
            </a:fld>
            <a:endParaRPr lang="ru-RU"/>
          </a:p>
        </p:txBody>
      </p:sp>
    </p:spTree>
    <p:extLst>
      <p:ext uri="{BB962C8B-B14F-4D97-AF65-F5344CB8AC3E}">
        <p14:creationId xmlns:p14="http://schemas.microsoft.com/office/powerpoint/2010/main" val="169335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2</a:t>
            </a:fld>
            <a:endParaRPr lang="ru-RU"/>
          </a:p>
        </p:txBody>
      </p:sp>
    </p:spTree>
    <p:extLst>
      <p:ext uri="{BB962C8B-B14F-4D97-AF65-F5344CB8AC3E}">
        <p14:creationId xmlns:p14="http://schemas.microsoft.com/office/powerpoint/2010/main" val="227758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92CD-8467-62ED-E86A-8E413A1E14F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193C146-5D65-937B-9BDC-66BC2B00745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CDBE86D-5FE2-684E-B3FE-F530142552D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3304EA51-7745-199E-35D4-135A24D2D6F0}"/>
              </a:ext>
            </a:extLst>
          </p:cNvPr>
          <p:cNvSpPr>
            <a:spLocks noGrp="1"/>
          </p:cNvSpPr>
          <p:nvPr>
            <p:ph type="sldNum" sz="quarter" idx="5"/>
          </p:nvPr>
        </p:nvSpPr>
        <p:spPr/>
        <p:txBody>
          <a:bodyPr/>
          <a:lstStyle/>
          <a:p>
            <a:fld id="{AAE81781-4D09-474C-B209-2D06CAE6D84F}" type="slidenum">
              <a:rPr lang="ru-RU" smtClean="0"/>
              <a:t>3</a:t>
            </a:fld>
            <a:endParaRPr lang="ru-RU"/>
          </a:p>
        </p:txBody>
      </p:sp>
    </p:spTree>
    <p:extLst>
      <p:ext uri="{BB962C8B-B14F-4D97-AF65-F5344CB8AC3E}">
        <p14:creationId xmlns:p14="http://schemas.microsoft.com/office/powerpoint/2010/main" val="141198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5</a:t>
            </a:fld>
            <a:endParaRPr lang="ru-RU"/>
          </a:p>
        </p:txBody>
      </p:sp>
    </p:spTree>
    <p:extLst>
      <p:ext uri="{BB962C8B-B14F-4D97-AF65-F5344CB8AC3E}">
        <p14:creationId xmlns:p14="http://schemas.microsoft.com/office/powerpoint/2010/main" val="220131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12</a:t>
            </a:fld>
            <a:endParaRPr lang="ru-RU"/>
          </a:p>
        </p:txBody>
      </p:sp>
    </p:spTree>
    <p:extLst>
      <p:ext uri="{BB962C8B-B14F-4D97-AF65-F5344CB8AC3E}">
        <p14:creationId xmlns:p14="http://schemas.microsoft.com/office/powerpoint/2010/main" val="363732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13</a:t>
            </a:fld>
            <a:endParaRPr lang="ru-RU"/>
          </a:p>
        </p:txBody>
      </p:sp>
    </p:spTree>
    <p:extLst>
      <p:ext uri="{BB962C8B-B14F-4D97-AF65-F5344CB8AC3E}">
        <p14:creationId xmlns:p14="http://schemas.microsoft.com/office/powerpoint/2010/main" val="319976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14</a:t>
            </a:fld>
            <a:endParaRPr lang="ru-RU"/>
          </a:p>
        </p:txBody>
      </p:sp>
    </p:spTree>
    <p:extLst>
      <p:ext uri="{BB962C8B-B14F-4D97-AF65-F5344CB8AC3E}">
        <p14:creationId xmlns:p14="http://schemas.microsoft.com/office/powerpoint/2010/main" val="136147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15</a:t>
            </a:fld>
            <a:endParaRPr lang="ru-RU"/>
          </a:p>
        </p:txBody>
      </p:sp>
    </p:spTree>
    <p:extLst>
      <p:ext uri="{BB962C8B-B14F-4D97-AF65-F5344CB8AC3E}">
        <p14:creationId xmlns:p14="http://schemas.microsoft.com/office/powerpoint/2010/main" val="45696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CC7E0-D1D2-CC98-66CC-E95E0F72926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2C7305F-977F-A9C2-09C5-C4C740ECF67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0C0859C2-3306-60CD-9847-5A3BED45BB0E}"/>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E767D1FC-B486-4CDF-34DD-8B9774C26E79}"/>
              </a:ext>
            </a:extLst>
          </p:cNvPr>
          <p:cNvSpPr>
            <a:spLocks noGrp="1"/>
          </p:cNvSpPr>
          <p:nvPr>
            <p:ph type="sldNum" sz="quarter" idx="5"/>
          </p:nvPr>
        </p:nvSpPr>
        <p:spPr/>
        <p:txBody>
          <a:bodyPr/>
          <a:lstStyle/>
          <a:p>
            <a:fld id="{AAE81781-4D09-474C-B209-2D06CAE6D84F}" type="slidenum">
              <a:rPr lang="ru-RU" smtClean="0"/>
              <a:t>16</a:t>
            </a:fld>
            <a:endParaRPr lang="ru-RU"/>
          </a:p>
        </p:txBody>
      </p:sp>
    </p:spTree>
    <p:extLst>
      <p:ext uri="{BB962C8B-B14F-4D97-AF65-F5344CB8AC3E}">
        <p14:creationId xmlns:p14="http://schemas.microsoft.com/office/powerpoint/2010/main" val="146592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E81781-4D09-474C-B209-2D06CAE6D84F}" type="slidenum">
              <a:rPr lang="ru-RU" smtClean="0"/>
              <a:t>17</a:t>
            </a:fld>
            <a:endParaRPr lang="ru-RU"/>
          </a:p>
        </p:txBody>
      </p:sp>
    </p:spTree>
    <p:extLst>
      <p:ext uri="{BB962C8B-B14F-4D97-AF65-F5344CB8AC3E}">
        <p14:creationId xmlns:p14="http://schemas.microsoft.com/office/powerpoint/2010/main" val="201366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337EE-1DDC-4612-9D24-EEE03BC7F5BA}"/>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68C441D7-3C7C-447A-BBE1-5FA9C7B50E4C}"/>
              </a:ext>
            </a:extLst>
          </p:cNvPr>
          <p:cNvSpPr>
            <a:spLocks noGrp="1"/>
          </p:cNvSpPr>
          <p:nvPr>
            <p:ph idx="1"/>
          </p:nvPr>
        </p:nvSpPr>
        <p:spPr>
          <a:xfrm>
            <a:off x="838200" y="1927225"/>
            <a:ext cx="10515600" cy="4351338"/>
          </a:xfrm>
        </p:spPr>
        <p:txBody>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AD4DD3DF-47D2-4244-9792-12CE4D37231C}"/>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F45E88ED-267A-406F-8814-D64DEA1F92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95C3D36-61B4-4111-AC83-C3795B4BAAE1}"/>
              </a:ext>
            </a:extLst>
          </p:cNvPr>
          <p:cNvSpPr>
            <a:spLocks noGrp="1"/>
          </p:cNvSpPr>
          <p:nvPr>
            <p:ph type="sldNum" sz="quarter" idx="12"/>
          </p:nvPr>
        </p:nvSpPr>
        <p:spPr/>
        <p:txBody>
          <a:bodyPr/>
          <a:lstStyle/>
          <a:p>
            <a:fld id="{E58A1B2D-D15D-440D-8A9B-646BA581E9FF}" type="slidenum">
              <a:rPr lang="ru-RU" smtClean="0"/>
              <a:t>‹#›</a:t>
            </a:fld>
            <a:endParaRPr lang="ru-RU"/>
          </a:p>
        </p:txBody>
      </p:sp>
      <p:sp>
        <p:nvSpPr>
          <p:cNvPr id="10" name="Прямоугольник 9">
            <a:extLst>
              <a:ext uri="{FF2B5EF4-FFF2-40B4-BE49-F238E27FC236}">
                <a16:creationId xmlns:a16="http://schemas.microsoft.com/office/drawing/2014/main" id="{949CBE03-2ADF-450F-9675-03EC256F65AF}"/>
              </a:ext>
            </a:extLst>
          </p:cNvPr>
          <p:cNvSpPr/>
          <p:nvPr userDrawn="1"/>
        </p:nvSpPr>
        <p:spPr>
          <a:xfrm>
            <a:off x="11031794" y="-707923"/>
            <a:ext cx="1710812" cy="85540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5FEC3FF-D2E9-481A-ACBC-53AC48521444}"/>
              </a:ext>
            </a:extLst>
          </p:cNvPr>
          <p:cNvSpPr/>
          <p:nvPr userDrawn="1"/>
        </p:nvSpPr>
        <p:spPr>
          <a:xfrm rot="16200000">
            <a:off x="4231790" y="-2496651"/>
            <a:ext cx="90486" cy="85540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314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344DC8E-DBB1-4521-B17B-AD7A7C576C7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BF991ED-D009-4F33-823F-3A146B79910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4A8B54-1575-4378-A084-65830E2A913B}"/>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DEA3AF89-A79E-4632-89EC-9A4B353593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842F16A-CC16-411F-AB10-DD5D1159C377}"/>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3676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A7987F-C5EA-438F-BD7E-8D303911E03E}"/>
              </a:ext>
            </a:extLst>
          </p:cNvPr>
          <p:cNvSpPr>
            <a:spLocks noGrp="1"/>
          </p:cNvSpPr>
          <p:nvPr>
            <p:ph type="title"/>
          </p:nvPr>
        </p:nvSpPr>
        <p:spPr>
          <a:xfrm>
            <a:off x="831850" y="1709738"/>
            <a:ext cx="10515600" cy="2852737"/>
          </a:xfrm>
        </p:spPr>
        <p:txBody>
          <a:bodyPr anchor="b">
            <a:normAutofit/>
          </a:bodyPr>
          <a:lstStyle>
            <a:lvl1pPr>
              <a:defRPr sz="8000">
                <a:solidFill>
                  <a:schemeClr val="accent1"/>
                </a:solidFill>
              </a:defRPr>
            </a:lvl1pPr>
          </a:lstStyle>
          <a:p>
            <a:r>
              <a:rPr lang="ru-RU" dirty="0"/>
              <a:t>Образец заголовка</a:t>
            </a:r>
          </a:p>
        </p:txBody>
      </p:sp>
      <p:sp>
        <p:nvSpPr>
          <p:cNvPr id="3" name="Текст 2">
            <a:extLst>
              <a:ext uri="{FF2B5EF4-FFF2-40B4-BE49-F238E27FC236}">
                <a16:creationId xmlns:a16="http://schemas.microsoft.com/office/drawing/2014/main" id="{A55F1006-7188-498C-ABBF-80587A3CC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7CAAA22-0748-44B2-95C1-E3606572ED7F}"/>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90774E4D-3F92-4FAA-8349-F6D45C08100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6F7DFC-34D2-47BD-A449-1F12C2DF5968}"/>
              </a:ext>
            </a:extLst>
          </p:cNvPr>
          <p:cNvSpPr>
            <a:spLocks noGrp="1"/>
          </p:cNvSpPr>
          <p:nvPr>
            <p:ph type="sldNum" sz="quarter" idx="12"/>
          </p:nvPr>
        </p:nvSpPr>
        <p:spPr/>
        <p:txBody>
          <a:bodyPr/>
          <a:lstStyle/>
          <a:p>
            <a:fld id="{E58A1B2D-D15D-440D-8A9B-646BA581E9FF}" type="slidenum">
              <a:rPr lang="ru-RU" smtClean="0"/>
              <a:t>‹#›</a:t>
            </a:fld>
            <a:endParaRPr lang="ru-RU"/>
          </a:p>
        </p:txBody>
      </p:sp>
      <p:sp>
        <p:nvSpPr>
          <p:cNvPr id="7" name="Прямоугольник 6">
            <a:extLst>
              <a:ext uri="{FF2B5EF4-FFF2-40B4-BE49-F238E27FC236}">
                <a16:creationId xmlns:a16="http://schemas.microsoft.com/office/drawing/2014/main" id="{541A6785-23BF-4FE0-B9C7-4E3C5F7F6B19}"/>
              </a:ext>
            </a:extLst>
          </p:cNvPr>
          <p:cNvSpPr/>
          <p:nvPr userDrawn="1"/>
        </p:nvSpPr>
        <p:spPr>
          <a:xfrm>
            <a:off x="8966200" y="-707923"/>
            <a:ext cx="3225800" cy="85540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B394F0B6-9856-44D2-9805-66B694DE2C26}"/>
              </a:ext>
            </a:extLst>
          </p:cNvPr>
          <p:cNvSpPr/>
          <p:nvPr userDrawn="1"/>
        </p:nvSpPr>
        <p:spPr>
          <a:xfrm>
            <a:off x="-368300" y="4686300"/>
            <a:ext cx="2578100" cy="25781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70D0A806-BB3B-4E85-8C57-B9B390906F6A}"/>
              </a:ext>
            </a:extLst>
          </p:cNvPr>
          <p:cNvSpPr/>
          <p:nvPr userDrawn="1"/>
        </p:nvSpPr>
        <p:spPr>
          <a:xfrm>
            <a:off x="-187326" y="5659437"/>
            <a:ext cx="1381125" cy="138112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FE49146E-E334-4E17-96BB-AEB6B0141397}"/>
              </a:ext>
            </a:extLst>
          </p:cNvPr>
          <p:cNvSpPr/>
          <p:nvPr userDrawn="1"/>
        </p:nvSpPr>
        <p:spPr>
          <a:xfrm>
            <a:off x="9118600" y="-555523"/>
            <a:ext cx="3225800" cy="85540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59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A3671-D70D-4846-A00D-D451CC45DDF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978F876-D852-4E29-A439-4A96013AA37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F3E4988-A050-44F9-8CDD-B99FEE1FCBE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B29F515-61FC-4696-9DBE-C3EE88BBECA2}"/>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6" name="Нижний колонтитул 5">
            <a:extLst>
              <a:ext uri="{FF2B5EF4-FFF2-40B4-BE49-F238E27FC236}">
                <a16:creationId xmlns:a16="http://schemas.microsoft.com/office/drawing/2014/main" id="{4523E599-4964-4661-B895-F15D49D3C5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444141B-6E20-42C1-A083-D0371C7F9890}"/>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157532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35B16F-47D8-43EB-9F03-B3ACD863DB7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3D8F048-D987-4AFF-A795-6F700E92B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BA324EF-75CB-4183-A85B-AD7BDD2D72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00D5C6B-EB08-465F-984C-82BB286441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F6BF5B3-E575-4778-951F-B85DDAFB1BA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F580A43-90A9-4F74-9CEA-78DC09149D73}"/>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8" name="Нижний колонтитул 7">
            <a:extLst>
              <a:ext uri="{FF2B5EF4-FFF2-40B4-BE49-F238E27FC236}">
                <a16:creationId xmlns:a16="http://schemas.microsoft.com/office/drawing/2014/main" id="{7082B72D-A421-4731-A1B3-4B3F7B15093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E7E0AB1-8C34-4787-A417-D802448596F0}"/>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67565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638900-AEB2-4230-9726-FC3E1A82B2D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5A991F4-A55E-4763-85B2-BCF817E0F01D}"/>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4" name="Нижний колонтитул 3">
            <a:extLst>
              <a:ext uri="{FF2B5EF4-FFF2-40B4-BE49-F238E27FC236}">
                <a16:creationId xmlns:a16="http://schemas.microsoft.com/office/drawing/2014/main" id="{62418399-BB26-4B5F-AE06-073556FF90D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600C12F-25DD-409F-A773-01449550BF2A}"/>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148820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8D4BDE5-0371-459D-9B04-EC35D0797AC1}"/>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3" name="Нижний колонтитул 2">
            <a:extLst>
              <a:ext uri="{FF2B5EF4-FFF2-40B4-BE49-F238E27FC236}">
                <a16:creationId xmlns:a16="http://schemas.microsoft.com/office/drawing/2014/main" id="{82AD7312-632A-48EA-9CD9-4C1F9B3E56C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B9392F6-5A18-4C8F-94AC-EE4481D76FC8}"/>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401175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902DB-6786-4EC8-841C-442CE7C534C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2D0E0AD-9CDE-4B68-B397-28CF6A3BB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2FB86FE-73E5-4676-9540-C4530EC06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9BF0736-3C77-4656-9517-532D8B4FA7A6}"/>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6" name="Нижний колонтитул 5">
            <a:extLst>
              <a:ext uri="{FF2B5EF4-FFF2-40B4-BE49-F238E27FC236}">
                <a16:creationId xmlns:a16="http://schemas.microsoft.com/office/drawing/2014/main" id="{C669D685-6A52-4572-A0D6-C0059AC9E56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A8EB1A-AC6D-428E-B0D1-CF9A7622700B}"/>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19838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AB2F2F-88ED-4374-94A7-62F66BCDF3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E968185-D0D5-4204-98C8-EE5D53385A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1E72D50-BFF9-4173-ABD2-4EC13B94B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3727AD-9A27-4C72-9887-E950A1F385CE}"/>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6" name="Нижний колонтитул 5">
            <a:extLst>
              <a:ext uri="{FF2B5EF4-FFF2-40B4-BE49-F238E27FC236}">
                <a16:creationId xmlns:a16="http://schemas.microsoft.com/office/drawing/2014/main" id="{0EC7B91B-1762-407F-A127-DE1DCC62FED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F9B9FBD-B522-4123-A0F9-BFF6E77F9870}"/>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3884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E666AC-8030-4AC8-BD2D-177E2E6004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74D5522-45B7-4992-826F-6AF937AAF4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30567A-7DA1-430D-84F6-D72751333CA2}"/>
              </a:ext>
            </a:extLst>
          </p:cNvPr>
          <p:cNvSpPr>
            <a:spLocks noGrp="1"/>
          </p:cNvSpPr>
          <p:nvPr>
            <p:ph type="dt" sz="half" idx="10"/>
          </p:nvPr>
        </p:nvSpPr>
        <p:spPr/>
        <p:txBody>
          <a:bodyPr/>
          <a:lstStyle/>
          <a:p>
            <a:fld id="{0DCB5CFB-1053-4ABD-8AE7-93CBC6C0D1C1}"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7318EBEF-8A21-4561-832D-24C58134FA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0DEFF5-DC16-4E1D-99A4-EA87D703BD45}"/>
              </a:ext>
            </a:extLst>
          </p:cNvPr>
          <p:cNvSpPr>
            <a:spLocks noGrp="1"/>
          </p:cNvSpPr>
          <p:nvPr>
            <p:ph type="sldNum" sz="quarter" idx="12"/>
          </p:nvPr>
        </p:nvSpPr>
        <p:spPr/>
        <p:txBody>
          <a:bodyPr/>
          <a:lstStyle/>
          <a:p>
            <a:fld id="{E58A1B2D-D15D-440D-8A9B-646BA581E9FF}" type="slidenum">
              <a:rPr lang="ru-RU" smtClean="0"/>
              <a:t>‹#›</a:t>
            </a:fld>
            <a:endParaRPr lang="ru-RU"/>
          </a:p>
        </p:txBody>
      </p:sp>
    </p:spTree>
    <p:extLst>
      <p:ext uri="{BB962C8B-B14F-4D97-AF65-F5344CB8AC3E}">
        <p14:creationId xmlns:p14="http://schemas.microsoft.com/office/powerpoint/2010/main" val="15338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resentation-creation.ru/"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8E9D2-AC3C-4712-9A37-752F16DB0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23DA045-D354-445D-BE18-3E16A1484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148A85-0285-419E-9BCD-D8E30563A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B5CFB-1053-4ABD-8AE7-93CBC6C0D1C1}"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D9AA4832-14D7-456F-8D8A-08F55C337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265C6DE-1236-408E-A547-97410DDD6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A1B2D-D15D-440D-8A9B-646BA581E9FF}" type="slidenum">
              <a:rPr lang="ru-RU" smtClean="0"/>
              <a:t>‹#›</a:t>
            </a:fld>
            <a:endParaRPr lang="ru-RU"/>
          </a:p>
        </p:txBody>
      </p:sp>
      <p:pic>
        <p:nvPicPr>
          <p:cNvPr id="7" name="Рисунок 6">
            <a:hlinkClick r:id="rId12"/>
            <a:extLst>
              <a:ext uri="{FF2B5EF4-FFF2-40B4-BE49-F238E27FC236}">
                <a16:creationId xmlns:a16="http://schemas.microsoft.com/office/drawing/2014/main" id="{A3D3FC47-1965-4ADE-8DCB-5A97BFA1FA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296313140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380.png"/><Relationship Id="rId15" Type="http://schemas.openxmlformats.org/officeDocument/2006/relationships/image" Target="../media/image39.png"/><Relationship Id="rId4" Type="http://schemas.openxmlformats.org/officeDocument/2006/relationships/customXml" Target="../ink/ink1.xml"/><Relationship Id="rId14" Type="http://schemas.openxmlformats.org/officeDocument/2006/relationships/image" Target="../media/image42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customXml" Target="../ink/ink3.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customXml" Target="../ink/ink5.xml"/><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80.png"/><Relationship Id="rId11" Type="http://schemas.openxmlformats.org/officeDocument/2006/relationships/image" Target="../media/image391.png"/><Relationship Id="rId5" Type="http://schemas.openxmlformats.org/officeDocument/2006/relationships/customXml" Target="../ink/ink4.xml"/><Relationship Id="rId4" Type="http://schemas.openxmlformats.org/officeDocument/2006/relationships/image" Target="../media/image46.png"/><Relationship Id="rId9" Type="http://schemas.openxmlformats.org/officeDocument/2006/relationships/customXml" Target="../ink/ink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BA5BF13-90A9-6C4E-8B46-34694EFE0473}"/>
              </a:ext>
            </a:extLst>
          </p:cNvPr>
          <p:cNvSpPr/>
          <p:nvPr/>
        </p:nvSpPr>
        <p:spPr>
          <a:xfrm>
            <a:off x="0" y="2057760"/>
            <a:ext cx="12192000" cy="210627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id="{90B24873-8415-B945-DA6A-2F2BCFA717E3}"/>
              </a:ext>
            </a:extLst>
          </p:cNvPr>
          <p:cNvSpPr txBox="1">
            <a:spLocks/>
          </p:cNvSpPr>
          <p:nvPr/>
        </p:nvSpPr>
        <p:spPr>
          <a:xfrm>
            <a:off x="-1" y="2466708"/>
            <a:ext cx="12192000" cy="14046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4F8C"/>
                </a:solidFill>
                <a:latin typeface="Times New Roman" panose="02020603050405020304" pitchFamily="18" charset="0"/>
                <a:ea typeface="Tahoma" panose="020B0604030504040204" pitchFamily="34" charset="0"/>
                <a:cs typeface="Times New Roman" panose="02020603050405020304" pitchFamily="18" charset="0"/>
              </a:rPr>
              <a:t>Structure and dynamics investigation of ibuprofen dimers by DFT method </a:t>
            </a:r>
            <a:endParaRPr lang="ru-RU" dirty="0">
              <a:solidFill>
                <a:srgbClr val="004F8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Текст 3">
            <a:extLst>
              <a:ext uri="{FF2B5EF4-FFF2-40B4-BE49-F238E27FC236}">
                <a16:creationId xmlns:a16="http://schemas.microsoft.com/office/drawing/2014/main" id="{9D8BA0BA-4B30-3A87-4740-024F74B053E2}"/>
              </a:ext>
            </a:extLst>
          </p:cNvPr>
          <p:cNvSpPr txBox="1">
            <a:spLocks/>
          </p:cNvSpPr>
          <p:nvPr/>
        </p:nvSpPr>
        <p:spPr>
          <a:xfrm>
            <a:off x="-40135" y="4409731"/>
            <a:ext cx="12191999" cy="1845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Gergelezhiu Polina</a:t>
            </a:r>
            <a:endParaRPr lang="ru-RU"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ctr">
              <a:buNone/>
            </a:pPr>
            <a:r>
              <a:rPr lang="en-US" sz="2400" i="1" dirty="0">
                <a:solidFill>
                  <a:schemeClr val="tx2">
                    <a:lumMod val="75000"/>
                  </a:schemeClr>
                </a:solidFill>
                <a:effectLst/>
                <a:latin typeface="Times New Roman" panose="02020603050405020304" pitchFamily="18" charset="0"/>
                <a:cs typeface="Times New Roman" panose="02020603050405020304" pitchFamily="18" charset="0"/>
              </a:rPr>
              <a:t>1st year Master's student</a:t>
            </a:r>
            <a:r>
              <a:rPr lang="ru-RU" sz="2400" i="1" dirty="0">
                <a:solidFill>
                  <a:schemeClr val="tx2">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i="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of </a:t>
            </a:r>
            <a:r>
              <a:rPr lang="en-US" sz="2400" i="1" dirty="0">
                <a:solidFill>
                  <a:schemeClr val="tx2">
                    <a:lumMod val="75000"/>
                  </a:schemeClr>
                </a:solidFill>
                <a:effectLst/>
                <a:latin typeface="Times New Roman" panose="02020603050405020304" pitchFamily="18" charset="0"/>
                <a:cs typeface="Times New Roman" panose="02020603050405020304" pitchFamily="18" charset="0"/>
              </a:rPr>
              <a:t>Branch of </a:t>
            </a:r>
            <a:r>
              <a:rPr lang="en-US" sz="2400" i="1" dirty="0">
                <a:solidFill>
                  <a:schemeClr val="tx2">
                    <a:lumMod val="75000"/>
                  </a:schemeClr>
                </a:solidFill>
                <a:latin typeface="Times New Roman" panose="02020603050405020304" pitchFamily="18" charset="0"/>
                <a:cs typeface="Times New Roman" panose="02020603050405020304" pitchFamily="18" charset="0"/>
              </a:rPr>
              <a:t>M.V. </a:t>
            </a:r>
            <a:r>
              <a:rPr lang="en-US" sz="2400" i="1" dirty="0">
                <a:solidFill>
                  <a:schemeClr val="tx2">
                    <a:lumMod val="75000"/>
                  </a:schemeClr>
                </a:solidFill>
                <a:effectLst/>
                <a:latin typeface="Times New Roman" panose="02020603050405020304" pitchFamily="18" charset="0"/>
                <a:cs typeface="Times New Roman" panose="02020603050405020304" pitchFamily="18" charset="0"/>
              </a:rPr>
              <a:t>Lomonosov MSU in Dubna</a:t>
            </a:r>
          </a:p>
          <a:p>
            <a:pPr marL="0" indent="0" algn="ctr">
              <a:buNone/>
            </a:pPr>
            <a:r>
              <a:rPr lang="en-US" sz="2400" i="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laboratory assistant</a:t>
            </a:r>
            <a:r>
              <a:rPr lang="ru-RU" sz="2400" i="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i="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FLNP, JINR</a:t>
            </a:r>
            <a:endParaRPr lang="ru-RU" sz="2400" i="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ctr">
              <a:buNone/>
            </a:pPr>
            <a:endParaRPr lang="ru-RU"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ctr">
              <a:buNone/>
            </a:pPr>
            <a:endPar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FD35316-D6A1-4618-F2B1-011DA5923ACD}"/>
              </a:ext>
            </a:extLst>
          </p:cNvPr>
          <p:cNvSpPr txBox="1"/>
          <p:nvPr/>
        </p:nvSpPr>
        <p:spPr>
          <a:xfrm>
            <a:off x="0" y="6376066"/>
            <a:ext cx="12191999" cy="369332"/>
          </a:xfrm>
          <a:prstGeom prst="rect">
            <a:avLst/>
          </a:prstGeom>
          <a:noFill/>
        </p:spPr>
        <p:txBody>
          <a:bodyPr wrap="square">
            <a:spAutoFit/>
          </a:bodyPr>
          <a:lstStyle/>
          <a:p>
            <a:pPr algn="ctr"/>
            <a:r>
              <a:rPr lang="en-US"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AYSS - 2024, JINR, </a:t>
            </a:r>
            <a:r>
              <a:rPr lang="en-US"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Dubna</a:t>
            </a:r>
            <a:endParaRPr lang="ru-RU"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2">
            <a:extLst>
              <a:ext uri="{FF2B5EF4-FFF2-40B4-BE49-F238E27FC236}">
                <a16:creationId xmlns:a16="http://schemas.microsoft.com/office/drawing/2014/main" id="{FCE9D937-C822-C60A-A32F-8A9F10E416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9711" y="273893"/>
            <a:ext cx="2690911" cy="1535241"/>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a:extLst>
              <a:ext uri="{FF2B5EF4-FFF2-40B4-BE49-F238E27FC236}">
                <a16:creationId xmlns:a16="http://schemas.microsoft.com/office/drawing/2014/main" id="{239251AD-519B-0DCF-FDAB-A63963E23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126" y="64899"/>
            <a:ext cx="3847873" cy="1725648"/>
          </a:xfrm>
          <a:prstGeom prst="rect">
            <a:avLst/>
          </a:prstGeom>
        </p:spPr>
      </p:pic>
      <p:pic>
        <p:nvPicPr>
          <p:cNvPr id="19" name="Рисунок 18">
            <a:extLst>
              <a:ext uri="{FF2B5EF4-FFF2-40B4-BE49-F238E27FC236}">
                <a16:creationId xmlns:a16="http://schemas.microsoft.com/office/drawing/2014/main" id="{AC9FEE77-075C-BB80-BD6F-307E2A117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892" y="455934"/>
            <a:ext cx="3682988" cy="1434084"/>
          </a:xfrm>
          <a:prstGeom prst="rect">
            <a:avLst/>
          </a:prstGeom>
        </p:spPr>
      </p:pic>
      <p:pic>
        <p:nvPicPr>
          <p:cNvPr id="4" name="Picture 2" descr="Picture background">
            <a:extLst>
              <a:ext uri="{FF2B5EF4-FFF2-40B4-BE49-F238E27FC236}">
                <a16:creationId xmlns:a16="http://schemas.microsoft.com/office/drawing/2014/main" id="{F4D0C839-EEF7-CC3E-D176-3B5DDF73B5BD}"/>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232" y="133996"/>
            <a:ext cx="1799451" cy="179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7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a16="http://schemas.microsoft.com/office/drawing/2014/main" id="{119D5AC9-5A90-B347-00CE-6EF5608CB088}"/>
              </a:ext>
            </a:extLst>
          </p:cNvPr>
          <p:cNvPicPr>
            <a:picLocks noChangeAspect="1"/>
          </p:cNvPicPr>
          <p:nvPr/>
        </p:nvPicPr>
        <p:blipFill>
          <a:blip r:embed="rId2"/>
          <a:stretch>
            <a:fillRect/>
          </a:stretch>
        </p:blipFill>
        <p:spPr>
          <a:xfrm>
            <a:off x="8248029" y="2150859"/>
            <a:ext cx="2810386" cy="1315646"/>
          </a:xfrm>
          <a:prstGeom prst="rect">
            <a:avLst/>
          </a:prstGeom>
        </p:spPr>
      </p:pic>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30551" y="1470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B82A9444-21FD-4CC2-7050-A303933CDE96}"/>
              </a:ext>
            </a:extLst>
          </p:cNvPr>
          <p:cNvGraphicFramePr>
            <a:graphicFrameLocks noGrp="1"/>
          </p:cNvGraphicFramePr>
          <p:nvPr>
            <p:extLst>
              <p:ext uri="{D42A27DB-BD31-4B8C-83A1-F6EECF244321}">
                <p14:modId xmlns:p14="http://schemas.microsoft.com/office/powerpoint/2010/main" val="1358674202"/>
              </p:ext>
            </p:extLst>
          </p:nvPr>
        </p:nvGraphicFramePr>
        <p:xfrm>
          <a:off x="123713" y="858854"/>
          <a:ext cx="7087580" cy="5838075"/>
        </p:xfrm>
        <a:graphic>
          <a:graphicData uri="http://schemas.openxmlformats.org/drawingml/2006/table">
            <a:tbl>
              <a:tblPr firstRow="1" bandRow="1">
                <a:tableStyleId>{5C22544A-7EE6-4342-B048-85BDC9FD1C3A}</a:tableStyleId>
              </a:tblPr>
              <a:tblGrid>
                <a:gridCol w="1320116">
                  <a:extLst>
                    <a:ext uri="{9D8B030D-6E8A-4147-A177-3AD203B41FA5}">
                      <a16:colId xmlns:a16="http://schemas.microsoft.com/office/drawing/2014/main" val="1095886803"/>
                    </a:ext>
                  </a:extLst>
                </a:gridCol>
                <a:gridCol w="2566780">
                  <a:extLst>
                    <a:ext uri="{9D8B030D-6E8A-4147-A177-3AD203B41FA5}">
                      <a16:colId xmlns:a16="http://schemas.microsoft.com/office/drawing/2014/main" val="2415883629"/>
                    </a:ext>
                  </a:extLst>
                </a:gridCol>
                <a:gridCol w="3200684">
                  <a:extLst>
                    <a:ext uri="{9D8B030D-6E8A-4147-A177-3AD203B41FA5}">
                      <a16:colId xmlns:a16="http://schemas.microsoft.com/office/drawing/2014/main" val="2033650714"/>
                    </a:ext>
                  </a:extLst>
                </a:gridCol>
              </a:tblGrid>
              <a:tr h="742875">
                <a:tc>
                  <a:txBody>
                    <a:bodyPr/>
                    <a:lstStyle/>
                    <a:p>
                      <a:pPr algn="ct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Dimer</a:t>
                      </a:r>
                      <a:endParaRPr lang="ru-RU"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tx2">
                        <a:lumMod val="40000"/>
                        <a:lumOff val="60000"/>
                      </a:schemeClr>
                    </a:solidFill>
                  </a:tcPr>
                </a:tc>
                <a:tc>
                  <a:txBody>
                    <a:bodyPr/>
                    <a:lstStyle/>
                    <a:p>
                      <a:pPr algn="ctr"/>
                      <a:r>
                        <a:rPr lang="ru-RU" sz="2000" b="1"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000" b="1" kern="1200" baseline="-25000" dirty="0" err="1">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r</a:t>
                      </a:r>
                      <a:r>
                        <a:rPr lang="en-US" sz="2000" b="1" kern="1200" dirty="0" err="1">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sz="2000" b="1" kern="1200" baseline="-25000" dirty="0" err="1">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dim</a:t>
                      </a:r>
                      <a:r>
                        <a:rPr lang="ru-RU"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kJ/mol</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a:latin typeface="Times New Roman" panose="02020603050405020304" pitchFamily="18" charset="0"/>
                          <a:ea typeface="Tahoma" panose="020B0604030504040204" pitchFamily="34" charset="0"/>
                          <a:cs typeface="Times New Roman" panose="02020603050405020304" pitchFamily="18" charset="0"/>
                        </a:rPr>
                        <a:t>Δ</a:t>
                      </a:r>
                      <a:r>
                        <a:rPr lang="ru-RU" sz="2000" dirty="0">
                          <a:latin typeface="Times New Roman" panose="02020603050405020304" pitchFamily="18" charset="0"/>
                          <a:ea typeface="Tahoma" panose="020B0604030504040204" pitchFamily="34" charset="0"/>
                          <a:cs typeface="Times New Roman" panose="02020603050405020304" pitchFamily="18" charset="0"/>
                        </a:rPr>
                        <a:t>Н </a:t>
                      </a:r>
                      <a:r>
                        <a:rPr lang="en-US" sz="2000" dirty="0">
                          <a:latin typeface="Times New Roman" panose="02020603050405020304" pitchFamily="18" charset="0"/>
                          <a:ea typeface="Tahoma" panose="020B0604030504040204" pitchFamily="34" charset="0"/>
                          <a:cs typeface="Times New Roman" panose="02020603050405020304" pitchFamily="18" charset="0"/>
                        </a:rPr>
                        <a:t>per H-bond</a:t>
                      </a:r>
                      <a:r>
                        <a:rPr lang="ru-RU"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kJ/mol</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924798874"/>
                  </a:ext>
                </a:extLst>
              </a:tr>
              <a:tr h="424500">
                <a:tc>
                  <a:txBody>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Kr-Ks C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2000" dirty="0">
                          <a:latin typeface="Times New Roman" panose="02020603050405020304" pitchFamily="18" charset="0"/>
                          <a:ea typeface="Tahoma" panose="020B0604030504040204" pitchFamily="34" charset="0"/>
                          <a:cs typeface="Times New Roman" panose="02020603050405020304" pitchFamily="18" charset="0"/>
                        </a:rPr>
                        <a:t>-70,49</a:t>
                      </a:r>
                    </a:p>
                  </a:txBody>
                  <a:tcPr anchor="ctr">
                    <a:solidFill>
                      <a:schemeClr val="accent1">
                        <a:lumMod val="20000"/>
                        <a:lumOff val="80000"/>
                      </a:schemeClr>
                    </a:solidFill>
                  </a:tcPr>
                </a:tc>
                <a:tc>
                  <a:txBody>
                    <a:bodyPr/>
                    <a:lstStyle/>
                    <a:p>
                      <a:pPr algn="ctr"/>
                      <a:r>
                        <a:rPr lang="ru-RU" sz="2000" b="1" dirty="0">
                          <a:latin typeface="Times New Roman" panose="02020603050405020304" pitchFamily="18" charset="0"/>
                          <a:ea typeface="Tahoma" panose="020B0604030504040204" pitchFamily="34" charset="0"/>
                          <a:cs typeface="Times New Roman" panose="02020603050405020304" pitchFamily="18" charset="0"/>
                        </a:rPr>
                        <a:t>-35,25</a:t>
                      </a:r>
                    </a:p>
                  </a:txBody>
                  <a:tcPr anchor="ctr">
                    <a:solidFill>
                      <a:schemeClr val="accent1">
                        <a:lumMod val="20000"/>
                        <a:lumOff val="80000"/>
                      </a:schemeClr>
                    </a:solidFill>
                  </a:tcPr>
                </a:tc>
                <a:extLst>
                  <a:ext uri="{0D108BD9-81ED-4DB2-BD59-A6C34878D82A}">
                    <a16:rowId xmlns:a16="http://schemas.microsoft.com/office/drawing/2014/main" val="77813992"/>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Times New Roman" panose="02020603050405020304" pitchFamily="18" charset="0"/>
                          <a:ea typeface="Tahoma" panose="020B0604030504040204" pitchFamily="34" charset="0"/>
                          <a:cs typeface="Times New Roman" panose="02020603050405020304" pitchFamily="18" charset="0"/>
                        </a:rPr>
                        <a:t>Kr-Kr C </a:t>
                      </a:r>
                      <a:endParaRPr lang="ru-RU" sz="2000" b="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-70.68</a:t>
                      </a:r>
                      <a:endParaRPr lang="ru-RU" sz="2000" b="0"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1"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-35.34</a:t>
                      </a:r>
                      <a:endParaRPr lang="ru-RU" sz="2000" b="1"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95412327"/>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Times New Roman" panose="02020603050405020304" pitchFamily="18" charset="0"/>
                          <a:ea typeface="Tahoma" panose="020B0604030504040204" pitchFamily="34" charset="0"/>
                          <a:cs typeface="Times New Roman" panose="02020603050405020304" pitchFamily="18" charset="0"/>
                        </a:rPr>
                        <a:t>Ks-Ks C </a:t>
                      </a:r>
                      <a:endParaRPr lang="ru-RU" sz="2000" b="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-69.00</a:t>
                      </a:r>
                      <a:endParaRPr lang="ru-RU" sz="2000" b="0"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1"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-34.98</a:t>
                      </a:r>
                      <a:endParaRPr lang="ru-RU" sz="2000" b="1"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837005085"/>
                  </a:ext>
                </a:extLst>
              </a:tr>
              <a:tr h="424800">
                <a:tc>
                  <a:txBody>
                    <a:bodyPr/>
                    <a:lstStyle/>
                    <a:p>
                      <a:pPr algn="ctr">
                        <a:lnSpc>
                          <a:spcPct val="107000"/>
                        </a:lnSpc>
                        <a:spcBef>
                          <a:spcPts val="600"/>
                        </a:spcBef>
                        <a:spcAft>
                          <a:spcPts val="800"/>
                        </a:spcAft>
                      </a:pPr>
                      <a:r>
                        <a:rPr lang="ru-RU"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R-R</a:t>
                      </a:r>
                      <a:r>
                        <a:rPr lang="en-US"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C</a:t>
                      </a:r>
                      <a:endParaRPr lang="ru-RU" sz="2000" b="0"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-67.13</a:t>
                      </a:r>
                      <a:endParaRPr lang="ru-RU" sz="2000" b="0"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1"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-33.57</a:t>
                      </a:r>
                      <a:endParaRPr lang="ru-RU" sz="2000" b="1"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93026148"/>
                  </a:ext>
                </a:extLst>
              </a:tr>
              <a:tr h="424800">
                <a:tc>
                  <a:txBody>
                    <a:bodyPr/>
                    <a:lstStyle/>
                    <a:p>
                      <a:pPr algn="ctr">
                        <a:lnSpc>
                          <a:spcPct val="107000"/>
                        </a:lnSpc>
                        <a:spcBef>
                          <a:spcPts val="600"/>
                        </a:spcBef>
                        <a:spcAft>
                          <a:spcPts val="800"/>
                        </a:spcAft>
                      </a:pPr>
                      <a:r>
                        <a:rPr lang="ru-RU"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R-S</a:t>
                      </a:r>
                      <a:r>
                        <a:rPr lang="en-US"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C</a:t>
                      </a:r>
                      <a:endParaRPr lang="ru-RU" sz="2000" b="0"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-64.93</a:t>
                      </a:r>
                      <a:endParaRPr lang="ru-RU" sz="2000" b="0" kern="1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1"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-32.46</a:t>
                      </a:r>
                      <a:endParaRPr lang="ru-RU" sz="2000" b="1"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466833775"/>
                  </a:ext>
                </a:extLst>
              </a:tr>
              <a:tr h="424800">
                <a:tc>
                  <a:txBody>
                    <a:bodyPr/>
                    <a:lstStyle/>
                    <a:p>
                      <a:pPr algn="ctr">
                        <a:lnSpc>
                          <a:spcPct val="107000"/>
                        </a:lnSpc>
                        <a:spcBef>
                          <a:spcPts val="600"/>
                        </a:spcBef>
                        <a:spcAft>
                          <a:spcPts val="800"/>
                        </a:spcAft>
                      </a:pPr>
                      <a:r>
                        <a:rPr lang="ru-RU"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S-S</a:t>
                      </a:r>
                      <a:r>
                        <a:rPr lang="en-US" sz="2000" b="0"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C</a:t>
                      </a:r>
                      <a:endParaRPr lang="ru-RU" sz="2000" b="0"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-65.19</a:t>
                      </a:r>
                      <a:endParaRPr lang="ru-RU" sz="2000" b="0" kern="1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1" kern="1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-32.60</a:t>
                      </a:r>
                      <a:endParaRPr lang="ru-RU" sz="2000" b="1" kern="1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54042562"/>
                  </a:ext>
                </a:extLst>
              </a:tr>
              <a:tr h="42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Kr-Ks L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a:latin typeface="Times New Roman" panose="02020603050405020304" pitchFamily="18" charset="0"/>
                          <a:ea typeface="Tahoma" panose="020B0604030504040204" pitchFamily="34" charset="0"/>
                          <a:cs typeface="Times New Roman" panose="02020603050405020304" pitchFamily="18" charset="0"/>
                        </a:rPr>
                        <a:t>-28,85</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a:latin typeface="Times New Roman" panose="02020603050405020304" pitchFamily="18" charset="0"/>
                          <a:ea typeface="Tahoma" panose="020B0604030504040204" pitchFamily="34" charset="0"/>
                          <a:cs typeface="Times New Roman" panose="02020603050405020304" pitchFamily="18" charset="0"/>
                        </a:rPr>
                        <a:t>-28,85</a:t>
                      </a:r>
                    </a:p>
                  </a:txBody>
                  <a:tcPr anchor="ctr">
                    <a:solidFill>
                      <a:schemeClr val="accent1">
                        <a:lumMod val="20000"/>
                        <a:lumOff val="80000"/>
                      </a:schemeClr>
                    </a:solidFill>
                  </a:tcPr>
                </a:tc>
                <a:extLst>
                  <a:ext uri="{0D108BD9-81ED-4DB2-BD59-A6C34878D82A}">
                    <a16:rowId xmlns:a16="http://schemas.microsoft.com/office/drawing/2014/main" val="94193375"/>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Kr-Kr L</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dk1"/>
                          </a:solidFill>
                          <a:effectLst/>
                          <a:latin typeface="Times New Roman" panose="02020603050405020304" pitchFamily="18" charset="0"/>
                          <a:ea typeface="Tahoma" panose="020B0604030504040204" pitchFamily="34" charset="0"/>
                          <a:cs typeface="Times New Roman" panose="02020603050405020304" pitchFamily="18" charset="0"/>
                        </a:rPr>
                        <a:t>-31.26</a:t>
                      </a:r>
                      <a:endParaRPr lang="ru-RU" sz="2000" b="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dk1"/>
                          </a:solidFill>
                          <a:effectLst/>
                          <a:latin typeface="Times New Roman" panose="02020603050405020304" pitchFamily="18" charset="0"/>
                          <a:ea typeface="Tahoma" panose="020B0604030504040204" pitchFamily="34" charset="0"/>
                          <a:cs typeface="Times New Roman" panose="02020603050405020304" pitchFamily="18" charset="0"/>
                        </a:rPr>
                        <a:t>-31.26</a:t>
                      </a:r>
                      <a:endParaRPr lang="ru-RU" sz="2000" b="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080675264"/>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Ks-Ks L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dk1"/>
                          </a:solidFill>
                          <a:effectLst/>
                          <a:latin typeface="Times New Roman" panose="02020603050405020304" pitchFamily="18" charset="0"/>
                          <a:ea typeface="Tahoma" panose="020B0604030504040204" pitchFamily="34" charset="0"/>
                          <a:cs typeface="Times New Roman" panose="02020603050405020304" pitchFamily="18" charset="0"/>
                        </a:rPr>
                        <a:t>-31.11</a:t>
                      </a:r>
                      <a:endParaRPr lang="ru-RU" sz="2000" b="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dk1"/>
                          </a:solidFill>
                          <a:effectLst/>
                          <a:latin typeface="Times New Roman" panose="02020603050405020304" pitchFamily="18" charset="0"/>
                          <a:ea typeface="Tahoma" panose="020B0604030504040204" pitchFamily="34" charset="0"/>
                          <a:cs typeface="Times New Roman" panose="02020603050405020304" pitchFamily="18" charset="0"/>
                        </a:rPr>
                        <a:t>-31.11</a:t>
                      </a:r>
                      <a:endParaRPr lang="ru-RU" sz="2000" b="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38478313"/>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Kr-Ks C2</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dirty="0">
                          <a:latin typeface="Times New Roman" panose="02020603050405020304" pitchFamily="18" charset="0"/>
                          <a:ea typeface="Tahoma" panose="020B0604030504040204" pitchFamily="34" charset="0"/>
                          <a:cs typeface="Times New Roman" panose="02020603050405020304" pitchFamily="18" charset="0"/>
                        </a:rPr>
                        <a:t>-23,81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dirty="0">
                          <a:latin typeface="Times New Roman" panose="02020603050405020304" pitchFamily="18" charset="0"/>
                          <a:ea typeface="Tahoma" panose="020B0604030504040204" pitchFamily="34" charset="0"/>
                          <a:cs typeface="Times New Roman" panose="02020603050405020304" pitchFamily="18" charset="0"/>
                        </a:rPr>
                        <a:t>-11,91</a:t>
                      </a:r>
                    </a:p>
                  </a:txBody>
                  <a:tcPr anchor="ctr">
                    <a:solidFill>
                      <a:schemeClr val="accent1">
                        <a:lumMod val="20000"/>
                        <a:lumOff val="80000"/>
                      </a:schemeClr>
                    </a:solidFill>
                  </a:tcPr>
                </a:tc>
                <a:extLst>
                  <a:ext uri="{0D108BD9-81ED-4DB2-BD59-A6C34878D82A}">
                    <a16:rowId xmlns:a16="http://schemas.microsoft.com/office/drawing/2014/main" val="1082958836"/>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Kr-Kr C2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effectLst/>
                          <a:latin typeface="Times New Roman" panose="02020603050405020304" pitchFamily="18" charset="0"/>
                          <a:ea typeface="Tahoma" panose="020B0604030504040204" pitchFamily="34" charset="0"/>
                          <a:cs typeface="Times New Roman" panose="02020603050405020304" pitchFamily="18" charset="0"/>
                        </a:rPr>
                        <a:t>-24.65</a:t>
                      </a: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effectLst/>
                          <a:latin typeface="Times New Roman" panose="02020603050405020304" pitchFamily="18" charset="0"/>
                          <a:ea typeface="Tahoma" panose="020B0604030504040204" pitchFamily="34" charset="0"/>
                          <a:cs typeface="Times New Roman" panose="02020603050405020304" pitchFamily="18" charset="0"/>
                        </a:rPr>
                        <a:t>-12.32</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44429254"/>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Ks-Ks C2</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effectLst/>
                          <a:latin typeface="Times New Roman" panose="02020603050405020304" pitchFamily="18" charset="0"/>
                          <a:ea typeface="Tahoma" panose="020B0604030504040204" pitchFamily="34" charset="0"/>
                          <a:cs typeface="Times New Roman" panose="02020603050405020304" pitchFamily="18" charset="0"/>
                        </a:rPr>
                        <a:t>-26.59</a:t>
                      </a: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2000" b="0" kern="100" dirty="0">
                          <a:effectLst/>
                          <a:latin typeface="Times New Roman" panose="02020603050405020304" pitchFamily="18" charset="0"/>
                          <a:ea typeface="Tahoma" panose="020B0604030504040204" pitchFamily="34" charset="0"/>
                          <a:cs typeface="Times New Roman" panose="02020603050405020304" pitchFamily="18" charset="0"/>
                        </a:rPr>
                        <a:t>-13.29</a:t>
                      </a:r>
                    </a:p>
                  </a:txBody>
                  <a:tcPr marL="68580" marR="68580" marT="0" marB="0" anchor="ctr">
                    <a:solidFill>
                      <a:schemeClr val="accent1">
                        <a:lumMod val="20000"/>
                        <a:lumOff val="80000"/>
                      </a:schemeClr>
                    </a:solidFill>
                  </a:tcPr>
                </a:tc>
                <a:extLst>
                  <a:ext uri="{0D108BD9-81ED-4DB2-BD59-A6C34878D82A}">
                    <a16:rowId xmlns:a16="http://schemas.microsoft.com/office/drawing/2014/main" val="2394477807"/>
                  </a:ext>
                </a:extLst>
              </a:tr>
            </a:tbl>
          </a:graphicData>
        </a:graphic>
      </p:graphicFrame>
      <p:sp>
        <p:nvSpPr>
          <p:cNvPr id="9" name="TextBox 8">
            <a:extLst>
              <a:ext uri="{FF2B5EF4-FFF2-40B4-BE49-F238E27FC236}">
                <a16:creationId xmlns:a16="http://schemas.microsoft.com/office/drawing/2014/main" id="{8C5DC045-5496-E8AB-808D-941BE5EA624E}"/>
              </a:ext>
            </a:extLst>
          </p:cNvPr>
          <p:cNvSpPr txBox="1"/>
          <p:nvPr/>
        </p:nvSpPr>
        <p:spPr>
          <a:xfrm>
            <a:off x="30194" y="79070"/>
            <a:ext cx="12161806" cy="523220"/>
          </a:xfrm>
          <a:prstGeom prst="rect">
            <a:avLst/>
          </a:prstGeom>
          <a:noFill/>
        </p:spPr>
        <p:txBody>
          <a:bodyPr wrap="square" rtlCol="0">
            <a:spAutoFit/>
          </a:body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Strength of hydrogen bonds in</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the ibuprofen dimers (BP86/def2-TZVP)</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4" name="Рисунок 33">
            <a:extLst>
              <a:ext uri="{FF2B5EF4-FFF2-40B4-BE49-F238E27FC236}">
                <a16:creationId xmlns:a16="http://schemas.microsoft.com/office/drawing/2014/main" id="{3DC20E61-EC7F-A501-1AA8-4008EAB88B70}"/>
              </a:ext>
            </a:extLst>
          </p:cNvPr>
          <p:cNvPicPr>
            <a:picLocks noChangeAspect="1"/>
          </p:cNvPicPr>
          <p:nvPr/>
        </p:nvPicPr>
        <p:blipFill rotWithShape="1">
          <a:blip r:embed="rId3"/>
          <a:srcRect t="9918" b="5901"/>
          <a:stretch/>
        </p:blipFill>
        <p:spPr>
          <a:xfrm>
            <a:off x="8386657" y="5419453"/>
            <a:ext cx="3236190" cy="1252240"/>
          </a:xfrm>
          <a:prstGeom prst="rect">
            <a:avLst/>
          </a:prstGeom>
        </p:spPr>
      </p:pic>
      <p:pic>
        <p:nvPicPr>
          <p:cNvPr id="43" name="Рисунок 42">
            <a:extLst>
              <a:ext uri="{FF2B5EF4-FFF2-40B4-BE49-F238E27FC236}">
                <a16:creationId xmlns:a16="http://schemas.microsoft.com/office/drawing/2014/main" id="{B05AA8B4-C42E-F4F1-A226-E0F6C6091713}"/>
              </a:ext>
            </a:extLst>
          </p:cNvPr>
          <p:cNvPicPr>
            <a:picLocks noChangeAspect="1"/>
          </p:cNvPicPr>
          <p:nvPr/>
        </p:nvPicPr>
        <p:blipFill rotWithShape="1">
          <a:blip r:embed="rId4"/>
          <a:srcRect l="5035" t="5260"/>
          <a:stretch/>
        </p:blipFill>
        <p:spPr>
          <a:xfrm>
            <a:off x="8418569" y="3873642"/>
            <a:ext cx="2810386" cy="1491664"/>
          </a:xfrm>
          <a:prstGeom prst="rect">
            <a:avLst/>
          </a:prstGeom>
        </p:spPr>
      </p:pic>
      <p:sp>
        <p:nvSpPr>
          <p:cNvPr id="48" name="Правая фигурная скобка 47">
            <a:extLst>
              <a:ext uri="{FF2B5EF4-FFF2-40B4-BE49-F238E27FC236}">
                <a16:creationId xmlns:a16="http://schemas.microsoft.com/office/drawing/2014/main" id="{4FFC5A8F-1E79-4672-E9A3-AA869D2AE788}"/>
              </a:ext>
            </a:extLst>
          </p:cNvPr>
          <p:cNvSpPr/>
          <p:nvPr/>
        </p:nvSpPr>
        <p:spPr>
          <a:xfrm>
            <a:off x="7200525" y="1626644"/>
            <a:ext cx="653685" cy="2475850"/>
          </a:xfrm>
          <a:prstGeom prst="rightBrace">
            <a:avLst>
              <a:gd name="adj1" fmla="val 8333"/>
              <a:gd name="adj2" fmla="val 48321"/>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9" name="Правая фигурная скобка 48">
            <a:extLst>
              <a:ext uri="{FF2B5EF4-FFF2-40B4-BE49-F238E27FC236}">
                <a16:creationId xmlns:a16="http://schemas.microsoft.com/office/drawing/2014/main" id="{9B9EE130-53CF-B687-2D55-6A88AF9D3C65}"/>
              </a:ext>
            </a:extLst>
          </p:cNvPr>
          <p:cNvSpPr/>
          <p:nvPr/>
        </p:nvSpPr>
        <p:spPr>
          <a:xfrm>
            <a:off x="7200525" y="4133375"/>
            <a:ext cx="695613" cy="1244026"/>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50" name="Правая фигурная скобка 49">
            <a:extLst>
              <a:ext uri="{FF2B5EF4-FFF2-40B4-BE49-F238E27FC236}">
                <a16:creationId xmlns:a16="http://schemas.microsoft.com/office/drawing/2014/main" id="{FC9A7E7C-7EF5-3043-B4AD-0E9F6D570B36}"/>
              </a:ext>
            </a:extLst>
          </p:cNvPr>
          <p:cNvSpPr/>
          <p:nvPr/>
        </p:nvSpPr>
        <p:spPr>
          <a:xfrm>
            <a:off x="7199522" y="5409709"/>
            <a:ext cx="695613" cy="1244026"/>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D3ED71BA-FA01-59D5-1F73-9D4DC76C2992}"/>
              </a:ext>
            </a:extLst>
          </p:cNvPr>
          <p:cNvSpPr txBox="1"/>
          <p:nvPr/>
        </p:nvSpPr>
        <p:spPr>
          <a:xfrm>
            <a:off x="7218130" y="835001"/>
            <a:ext cx="4943675" cy="1015663"/>
          </a:xfrm>
          <a:prstGeom prst="rect">
            <a:avLst/>
          </a:prstGeom>
          <a:noFill/>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C – cyclic-1</a:t>
            </a:r>
            <a:r>
              <a:rPr lang="ru-RU"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 L – linear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C2 – cyclic-2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8EF731C-E8DA-E5F2-3A3D-3DF0EED4009B}"/>
              </a:ext>
            </a:extLst>
          </p:cNvPr>
          <p:cNvSpPr/>
          <p:nvPr/>
        </p:nvSpPr>
        <p:spPr>
          <a:xfrm>
            <a:off x="11197423" y="3873642"/>
            <a:ext cx="83460" cy="14916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A269175-5A77-8D4B-D3D9-F6C91021FEC2}"/>
              </a:ext>
            </a:extLst>
          </p:cNvPr>
          <p:cNvSpPr/>
          <p:nvPr/>
        </p:nvSpPr>
        <p:spPr>
          <a:xfrm rot="16200000">
            <a:off x="9882888" y="3917845"/>
            <a:ext cx="78214" cy="29250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A7872B10-6800-D56C-1E70-B40D376A642D}"/>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D8A2233-926A-1A93-F223-CDFA9D85A546}"/>
              </a:ext>
            </a:extLst>
          </p:cNvPr>
          <p:cNvSpPr txBox="1"/>
          <p:nvPr/>
        </p:nvSpPr>
        <p:spPr>
          <a:xfrm>
            <a:off x="11280884" y="6335954"/>
            <a:ext cx="1003590"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10</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479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30551" y="1470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B82A9444-21FD-4CC2-7050-A303933CDE96}"/>
              </a:ext>
            </a:extLst>
          </p:cNvPr>
          <p:cNvGraphicFramePr>
            <a:graphicFrameLocks noGrp="1"/>
          </p:cNvGraphicFramePr>
          <p:nvPr>
            <p:extLst>
              <p:ext uri="{D42A27DB-BD31-4B8C-83A1-F6EECF244321}">
                <p14:modId xmlns:p14="http://schemas.microsoft.com/office/powerpoint/2010/main" val="2624552711"/>
              </p:ext>
            </p:extLst>
          </p:nvPr>
        </p:nvGraphicFramePr>
        <p:xfrm>
          <a:off x="54981" y="809865"/>
          <a:ext cx="3886896" cy="5838075"/>
        </p:xfrm>
        <a:graphic>
          <a:graphicData uri="http://schemas.openxmlformats.org/drawingml/2006/table">
            <a:tbl>
              <a:tblPr firstRow="1" bandRow="1">
                <a:tableStyleId>{5C22544A-7EE6-4342-B048-85BDC9FD1C3A}</a:tableStyleId>
              </a:tblPr>
              <a:tblGrid>
                <a:gridCol w="1320116">
                  <a:extLst>
                    <a:ext uri="{9D8B030D-6E8A-4147-A177-3AD203B41FA5}">
                      <a16:colId xmlns:a16="http://schemas.microsoft.com/office/drawing/2014/main" val="1095886803"/>
                    </a:ext>
                  </a:extLst>
                </a:gridCol>
                <a:gridCol w="2566780">
                  <a:extLst>
                    <a:ext uri="{9D8B030D-6E8A-4147-A177-3AD203B41FA5}">
                      <a16:colId xmlns:a16="http://schemas.microsoft.com/office/drawing/2014/main" val="2415883629"/>
                    </a:ext>
                  </a:extLst>
                </a:gridCol>
              </a:tblGrid>
              <a:tr h="742875">
                <a:tc>
                  <a:txBody>
                    <a:bodyPr/>
                    <a:lstStyle/>
                    <a:p>
                      <a:pPr algn="ct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Dimer</a:t>
                      </a:r>
                      <a:endParaRPr lang="ru-RU"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tx2">
                        <a:lumMod val="40000"/>
                        <a:lumOff val="60000"/>
                      </a:schemeClr>
                    </a:solidFill>
                  </a:tcPr>
                </a:tc>
                <a:tc>
                  <a:txBody>
                    <a:bodyPr/>
                    <a:lstStyle/>
                    <a:p>
                      <a:pPr algn="ctr"/>
                      <a:r>
                        <a:rPr lang="ru-RU" sz="18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1800" b="1" kern="1200" baseline="-250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r</a:t>
                      </a:r>
                      <a:r>
                        <a:rPr lang="en-US" sz="18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a:t>
                      </a:r>
                      <a:r>
                        <a:rPr lang="en-US" sz="1800" b="1" kern="1200" baseline="-250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dim</a:t>
                      </a:r>
                      <a:r>
                        <a:rPr lang="ru-RU"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kJ/mol</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tx2">
                        <a:lumMod val="40000"/>
                        <a:lumOff val="60000"/>
                      </a:schemeClr>
                    </a:solidFill>
                  </a:tcPr>
                </a:tc>
                <a:extLst>
                  <a:ext uri="{0D108BD9-81ED-4DB2-BD59-A6C34878D82A}">
                    <a16:rowId xmlns:a16="http://schemas.microsoft.com/office/drawing/2014/main" val="924798874"/>
                  </a:ext>
                </a:extLst>
              </a:tr>
              <a:tr h="42450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Kr-Ks C </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r>
                        <a:rPr lang="ru-RU"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-10.61</a:t>
                      </a:r>
                      <a:endParaRPr lang="ru-RU" sz="18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77813992"/>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ahoma" panose="020B0604030504040204" pitchFamily="34" charset="0"/>
                          <a:ea typeface="Tahoma" panose="020B0604030504040204" pitchFamily="34" charset="0"/>
                          <a:cs typeface="Tahoma" panose="020B0604030504040204" pitchFamily="34" charset="0"/>
                        </a:rPr>
                        <a:t>Kr-Kr C </a:t>
                      </a:r>
                      <a:endParaRPr lang="ru-RU" sz="1800" b="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-11.16</a:t>
                      </a:r>
                      <a:endParaRPr lang="ru-RU"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95412327"/>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ahoma" panose="020B0604030504040204" pitchFamily="34" charset="0"/>
                          <a:ea typeface="Tahoma" panose="020B0604030504040204" pitchFamily="34" charset="0"/>
                          <a:cs typeface="Tahoma" panose="020B0604030504040204" pitchFamily="34" charset="0"/>
                        </a:rPr>
                        <a:t>Ks-Ks C </a:t>
                      </a:r>
                      <a:endParaRPr lang="ru-RU" sz="1800" b="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-9.32</a:t>
                      </a:r>
                      <a:endParaRPr lang="ru-RU"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837005085"/>
                  </a:ext>
                </a:extLst>
              </a:tr>
              <a:tr h="424800">
                <a:tc>
                  <a:txBody>
                    <a:bodyPr/>
                    <a:lstStyle/>
                    <a:p>
                      <a:pPr algn="ctr">
                        <a:lnSpc>
                          <a:spcPct val="107000"/>
                        </a:lnSpc>
                        <a:spcBef>
                          <a:spcPts val="600"/>
                        </a:spcBef>
                        <a:spcAft>
                          <a:spcPts val="800"/>
                        </a:spcAft>
                      </a:pPr>
                      <a:r>
                        <a:rPr lang="ru-RU" sz="1800" b="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R-R</a:t>
                      </a:r>
                      <a:r>
                        <a:rPr lang="en-US" sz="1800" b="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a:t>
                      </a:r>
                      <a:endParaRPr lang="ru-RU" sz="18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1" kern="100">
                          <a:solidFill>
                            <a:srgbClr val="000000"/>
                          </a:solidFill>
                          <a:effectLst/>
                          <a:latin typeface="Tahoma" panose="020B0604030504040204" pitchFamily="34" charset="0"/>
                          <a:ea typeface="Tahoma" panose="020B0604030504040204" pitchFamily="34" charset="0"/>
                          <a:cs typeface="Tahoma" panose="020B0604030504040204" pitchFamily="34" charset="0"/>
                        </a:rPr>
                        <a:t>-1.60</a:t>
                      </a:r>
                      <a:endParaRPr lang="ru-RU"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93026148"/>
                  </a:ext>
                </a:extLst>
              </a:tr>
              <a:tr h="424800">
                <a:tc>
                  <a:txBody>
                    <a:bodyPr/>
                    <a:lstStyle/>
                    <a:p>
                      <a:pPr algn="ctr">
                        <a:lnSpc>
                          <a:spcPct val="107000"/>
                        </a:lnSpc>
                        <a:spcBef>
                          <a:spcPts val="600"/>
                        </a:spcBef>
                        <a:spcAft>
                          <a:spcPts val="800"/>
                        </a:spcAft>
                      </a:pPr>
                      <a:r>
                        <a:rPr lang="ru-RU" sz="1800" b="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R-S</a:t>
                      </a:r>
                      <a:r>
                        <a:rPr lang="en-US" sz="1800" b="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a:t>
                      </a:r>
                      <a:endParaRPr lang="ru-RU" sz="18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1" kern="100">
                          <a:solidFill>
                            <a:srgbClr val="000000"/>
                          </a:solidFill>
                          <a:effectLst/>
                          <a:latin typeface="Tahoma" panose="020B0604030504040204" pitchFamily="34" charset="0"/>
                          <a:ea typeface="Tahoma" panose="020B0604030504040204" pitchFamily="34" charset="0"/>
                          <a:cs typeface="Tahoma" panose="020B0604030504040204" pitchFamily="34" charset="0"/>
                        </a:rPr>
                        <a:t>-6.80</a:t>
                      </a:r>
                      <a:endParaRPr lang="ru-RU"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466833775"/>
                  </a:ext>
                </a:extLst>
              </a:tr>
              <a:tr h="424800">
                <a:tc>
                  <a:txBody>
                    <a:bodyPr/>
                    <a:lstStyle/>
                    <a:p>
                      <a:pPr algn="ctr">
                        <a:lnSpc>
                          <a:spcPct val="107000"/>
                        </a:lnSpc>
                        <a:spcBef>
                          <a:spcPts val="600"/>
                        </a:spcBef>
                        <a:spcAft>
                          <a:spcPts val="800"/>
                        </a:spcAft>
                      </a:pPr>
                      <a:r>
                        <a:rPr lang="ru-RU" sz="1800" b="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S-S</a:t>
                      </a:r>
                      <a:r>
                        <a:rPr lang="en-US" sz="1800" b="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a:t>
                      </a:r>
                      <a:endParaRPr lang="ru-RU" sz="18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-5.57</a:t>
                      </a:r>
                      <a:endParaRPr lang="ru-RU"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54042562"/>
                  </a:ext>
                </a:extLst>
              </a:tr>
              <a:tr h="42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Kr-Ks L </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25.57</a:t>
                      </a:r>
                      <a:endParaRPr lang="ru-RU" sz="1800" b="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94193375"/>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Kr-Kr L</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32.14</a:t>
                      </a:r>
                      <a:endParaRPr lang="ru-RU" sz="1800" b="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080675264"/>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Ks-Ks L </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32.16</a:t>
                      </a:r>
                      <a:endParaRPr lang="ru-RU" sz="1800" b="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38478313"/>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Kr-Ks C2</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31.64</a:t>
                      </a:r>
                      <a:endParaRPr lang="ru-RU" sz="1800" b="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82958836"/>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Kr-Kr C2 </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36.55</a:t>
                      </a:r>
                      <a:endParaRPr lang="ru-RU" sz="18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44429254"/>
                  </a:ext>
                </a:extLst>
              </a:tr>
              <a:tr h="42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Ks-Ks C2</a:t>
                      </a:r>
                      <a:endParaRPr lang="ru-RU" sz="18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lnSpc>
                          <a:spcPct val="107000"/>
                        </a:lnSpc>
                        <a:spcBef>
                          <a:spcPts val="600"/>
                        </a:spcBef>
                        <a:spcAft>
                          <a:spcPts val="800"/>
                        </a:spcAft>
                      </a:pPr>
                      <a:r>
                        <a:rPr lang="ru-RU" sz="1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35.29</a:t>
                      </a:r>
                      <a:endParaRPr lang="ru-RU" sz="18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94477807"/>
                  </a:ext>
                </a:extLst>
              </a:tr>
            </a:tbl>
          </a:graphicData>
        </a:graphic>
      </p:graphicFrame>
      <p:sp>
        <p:nvSpPr>
          <p:cNvPr id="9" name="TextBox 8">
            <a:extLst>
              <a:ext uri="{FF2B5EF4-FFF2-40B4-BE49-F238E27FC236}">
                <a16:creationId xmlns:a16="http://schemas.microsoft.com/office/drawing/2014/main" id="{8C5DC045-5496-E8AB-808D-941BE5EA624E}"/>
              </a:ext>
            </a:extLst>
          </p:cNvPr>
          <p:cNvSpPr txBox="1"/>
          <p:nvPr/>
        </p:nvSpPr>
        <p:spPr>
          <a:xfrm>
            <a:off x="11265" y="92764"/>
            <a:ext cx="12192000" cy="523220"/>
          </a:xfrm>
          <a:prstGeom prst="rect">
            <a:avLst/>
          </a:prstGeom>
          <a:noFill/>
        </p:spPr>
        <p:txBody>
          <a:bodyPr wrap="square" rtlCol="0">
            <a:spAutoFit/>
          </a:body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Stability of ibuprofen dimers </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BP86</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def2</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TZVP</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endParaRPr lang="ru-RU" sz="3200" b="1" dirty="0">
              <a:solidFill>
                <a:schemeClr val="accent1"/>
              </a:solidFill>
              <a:latin typeface="Times New Roman" panose="02020603050405020304" pitchFamily="18" charset="0"/>
              <a:cs typeface="Times New Roman" panose="02020603050405020304" pitchFamily="18" charset="0"/>
            </a:endParaRPr>
          </a:p>
        </p:txBody>
      </p:sp>
      <p:sp>
        <p:nvSpPr>
          <p:cNvPr id="22" name="Rectangle 6">
            <a:extLst>
              <a:ext uri="{FF2B5EF4-FFF2-40B4-BE49-F238E27FC236}">
                <a16:creationId xmlns:a16="http://schemas.microsoft.com/office/drawing/2014/main" id="{50BADC2F-73CC-889D-F8DB-7BDA2B2A6D91}"/>
              </a:ext>
            </a:extLst>
          </p:cNvPr>
          <p:cNvSpPr>
            <a:spLocks noChangeArrowheads="1"/>
          </p:cNvSpPr>
          <p:nvPr/>
        </p:nvSpPr>
        <p:spPr bwMode="auto">
          <a:xfrm>
            <a:off x="7519087" y="1578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8" name="Правая фигурная скобка 47">
            <a:extLst>
              <a:ext uri="{FF2B5EF4-FFF2-40B4-BE49-F238E27FC236}">
                <a16:creationId xmlns:a16="http://schemas.microsoft.com/office/drawing/2014/main" id="{4FFC5A8F-1E79-4672-E9A3-AA869D2AE788}"/>
              </a:ext>
            </a:extLst>
          </p:cNvPr>
          <p:cNvSpPr/>
          <p:nvPr/>
        </p:nvSpPr>
        <p:spPr>
          <a:xfrm>
            <a:off x="3941877" y="1588986"/>
            <a:ext cx="653685" cy="2475850"/>
          </a:xfrm>
          <a:prstGeom prst="rightBrace">
            <a:avLst>
              <a:gd name="adj1" fmla="val 8333"/>
              <a:gd name="adj2" fmla="val 48321"/>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9" name="Правая фигурная скобка 48">
            <a:extLst>
              <a:ext uri="{FF2B5EF4-FFF2-40B4-BE49-F238E27FC236}">
                <a16:creationId xmlns:a16="http://schemas.microsoft.com/office/drawing/2014/main" id="{9B9EE130-53CF-B687-2D55-6A88AF9D3C65}"/>
              </a:ext>
            </a:extLst>
          </p:cNvPr>
          <p:cNvSpPr/>
          <p:nvPr/>
        </p:nvSpPr>
        <p:spPr>
          <a:xfrm>
            <a:off x="3913579" y="4064836"/>
            <a:ext cx="695613" cy="1244026"/>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50" name="Правая фигурная скобка 49">
            <a:extLst>
              <a:ext uri="{FF2B5EF4-FFF2-40B4-BE49-F238E27FC236}">
                <a16:creationId xmlns:a16="http://schemas.microsoft.com/office/drawing/2014/main" id="{FC9A7E7C-7EF5-3043-B4AD-0E9F6D570B36}"/>
              </a:ext>
            </a:extLst>
          </p:cNvPr>
          <p:cNvSpPr/>
          <p:nvPr/>
        </p:nvSpPr>
        <p:spPr>
          <a:xfrm>
            <a:off x="3920100" y="5356068"/>
            <a:ext cx="695613" cy="1244026"/>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D3ED71BA-FA01-59D5-1F73-9D4DC76C2992}"/>
              </a:ext>
            </a:extLst>
          </p:cNvPr>
          <p:cNvSpPr txBox="1"/>
          <p:nvPr/>
        </p:nvSpPr>
        <p:spPr>
          <a:xfrm>
            <a:off x="4733214" y="921968"/>
            <a:ext cx="6191118" cy="707886"/>
          </a:xfrm>
          <a:prstGeom prst="rect">
            <a:avLst/>
          </a:prstGeom>
          <a:noFill/>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C – cyclic-1</a:t>
            </a:r>
            <a:r>
              <a:rPr lang="ru-RU"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dimer, L – linear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C2 – cyclic-2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EC56ED2-650C-1C21-076C-9B55982AFCC0}"/>
              </a:ext>
            </a:extLst>
          </p:cNvPr>
          <p:cNvPicPr>
            <a:picLocks noChangeAspect="1"/>
          </p:cNvPicPr>
          <p:nvPr/>
        </p:nvPicPr>
        <p:blipFill>
          <a:blip r:embed="rId2"/>
          <a:stretch>
            <a:fillRect/>
          </a:stretch>
        </p:blipFill>
        <p:spPr>
          <a:xfrm>
            <a:off x="4823929" y="2042244"/>
            <a:ext cx="3213495" cy="1504356"/>
          </a:xfrm>
          <a:prstGeom prst="rect">
            <a:avLst/>
          </a:prstGeom>
        </p:spPr>
      </p:pic>
      <p:pic>
        <p:nvPicPr>
          <p:cNvPr id="5" name="Рисунок 4">
            <a:extLst>
              <a:ext uri="{FF2B5EF4-FFF2-40B4-BE49-F238E27FC236}">
                <a16:creationId xmlns:a16="http://schemas.microsoft.com/office/drawing/2014/main" id="{5AF335FC-DF28-F057-2E85-6C1A579B7F88}"/>
              </a:ext>
            </a:extLst>
          </p:cNvPr>
          <p:cNvPicPr>
            <a:picLocks noChangeAspect="1"/>
          </p:cNvPicPr>
          <p:nvPr/>
        </p:nvPicPr>
        <p:blipFill rotWithShape="1">
          <a:blip r:embed="rId3"/>
          <a:srcRect t="9918" b="5901"/>
          <a:stretch/>
        </p:blipFill>
        <p:spPr>
          <a:xfrm>
            <a:off x="4690807" y="5390596"/>
            <a:ext cx="3547465" cy="1372688"/>
          </a:xfrm>
          <a:prstGeom prst="rect">
            <a:avLst/>
          </a:prstGeom>
        </p:spPr>
      </p:pic>
      <p:sp>
        <p:nvSpPr>
          <p:cNvPr id="10" name="Прямоугольник: скругленные углы 9">
            <a:extLst>
              <a:ext uri="{FF2B5EF4-FFF2-40B4-BE49-F238E27FC236}">
                <a16:creationId xmlns:a16="http://schemas.microsoft.com/office/drawing/2014/main" id="{AC729BC1-A117-C832-B283-396B75FD03F4}"/>
              </a:ext>
            </a:extLst>
          </p:cNvPr>
          <p:cNvSpPr/>
          <p:nvPr/>
        </p:nvSpPr>
        <p:spPr>
          <a:xfrm>
            <a:off x="8788137" y="2301290"/>
            <a:ext cx="3296490" cy="348644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D97189D0-B17F-3A8B-5890-CEACE3293ADF}"/>
              </a:ext>
            </a:extLst>
          </p:cNvPr>
          <p:cNvPicPr>
            <a:picLocks noChangeAspect="1"/>
          </p:cNvPicPr>
          <p:nvPr/>
        </p:nvPicPr>
        <p:blipFill rotWithShape="1">
          <a:blip r:embed="rId4">
            <a:clrChange>
              <a:clrFrom>
                <a:srgbClr val="FFFFFF"/>
              </a:clrFrom>
              <a:clrTo>
                <a:srgbClr val="FFFFFF">
                  <a:alpha val="0"/>
                </a:srgbClr>
              </a:clrTo>
            </a:clrChange>
          </a:blip>
          <a:srcRect l="5035" t="5260"/>
          <a:stretch/>
        </p:blipFill>
        <p:spPr>
          <a:xfrm>
            <a:off x="5262251" y="3801539"/>
            <a:ext cx="3250953" cy="1725503"/>
          </a:xfrm>
          <a:prstGeom prst="rect">
            <a:avLst/>
          </a:prstGeom>
        </p:spPr>
      </p:pic>
      <p:sp>
        <p:nvSpPr>
          <p:cNvPr id="19" name="TextBox 18">
            <a:extLst>
              <a:ext uri="{FF2B5EF4-FFF2-40B4-BE49-F238E27FC236}">
                <a16:creationId xmlns:a16="http://schemas.microsoft.com/office/drawing/2014/main" id="{6E663C25-A705-E425-0622-27059BA1FFE7}"/>
              </a:ext>
            </a:extLst>
          </p:cNvPr>
          <p:cNvSpPr txBox="1"/>
          <p:nvPr/>
        </p:nvSpPr>
        <p:spPr>
          <a:xfrm>
            <a:off x="8741571" y="2453414"/>
            <a:ext cx="3389622" cy="3239156"/>
          </a:xfrm>
          <a:prstGeom prst="rect">
            <a:avLst/>
          </a:prstGeom>
          <a:noFill/>
        </p:spPr>
        <p:txBody>
          <a:bodyPr wrap="square">
            <a:spAutoFit/>
          </a:bodyPr>
          <a:lstStyle/>
          <a:p>
            <a:pPr algn="ctr">
              <a:lnSpc>
                <a:spcPct val="107000"/>
              </a:lnSpc>
              <a:spcAft>
                <a:spcPts val="800"/>
              </a:spcAft>
            </a:pPr>
            <a:r>
              <a:rPr lang="en-US" sz="2000" kern="100" dirty="0">
                <a:latin typeface="Times New Roman" panose="02020603050405020304" pitchFamily="18" charset="0"/>
                <a:ea typeface="Tahoma" panose="020B0604030504040204" pitchFamily="34" charset="0"/>
                <a:cs typeface="Times New Roman" panose="02020603050405020304" pitchFamily="18" charset="0"/>
              </a:rPr>
              <a:t>The most stable are cyclic-1 dimers. </a:t>
            </a:r>
            <a:endParaRPr lang="ru-RU" sz="2000" kern="100" dirty="0">
              <a:latin typeface="Times New Roman" panose="02020603050405020304" pitchFamily="18" charset="0"/>
              <a:ea typeface="Tahoma" panose="020B0604030504040204" pitchFamily="34" charset="0"/>
              <a:cs typeface="Times New Roman" panose="02020603050405020304" pitchFamily="18" charset="0"/>
            </a:endParaRPr>
          </a:p>
          <a:p>
            <a:pPr algn="ctr">
              <a:lnSpc>
                <a:spcPct val="107000"/>
              </a:lnSpc>
              <a:spcAft>
                <a:spcPts val="800"/>
              </a:spcAft>
            </a:pPr>
            <a:r>
              <a:rPr lang="en-US" sz="2000" kern="100" dirty="0">
                <a:latin typeface="Times New Roman" panose="02020603050405020304" pitchFamily="18" charset="0"/>
                <a:ea typeface="Tahoma" panose="020B0604030504040204" pitchFamily="34" charset="0"/>
                <a:cs typeface="Times New Roman" panose="02020603050405020304" pitchFamily="18" charset="0"/>
              </a:rPr>
              <a:t>Linear and cyclic-2 dimers have </a:t>
            </a:r>
            <a:r>
              <a:rPr lang="ru-RU"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baseline="-25000" dirty="0" err="1">
                <a:latin typeface="Times New Roman" panose="02020603050405020304" pitchFamily="18" charset="0"/>
                <a:ea typeface="Tahoma" panose="020B0604030504040204" pitchFamily="34" charset="0"/>
                <a:cs typeface="Times New Roman" panose="02020603050405020304" pitchFamily="18" charset="0"/>
              </a:rPr>
              <a:t>r</a:t>
            </a:r>
            <a:r>
              <a:rPr lang="en-US" sz="2000" dirty="0" err="1">
                <a:latin typeface="Times New Roman" panose="02020603050405020304" pitchFamily="18" charset="0"/>
                <a:ea typeface="Tahoma" panose="020B0604030504040204" pitchFamily="34" charset="0"/>
                <a:cs typeface="Times New Roman" panose="02020603050405020304" pitchFamily="18" charset="0"/>
              </a:rPr>
              <a:t>G</a:t>
            </a:r>
            <a:r>
              <a:rPr lang="en-US" sz="2000" baseline="-25000" dirty="0" err="1">
                <a:latin typeface="Times New Roman" panose="02020603050405020304" pitchFamily="18" charset="0"/>
                <a:ea typeface="Tahoma" panose="020B0604030504040204" pitchFamily="34" charset="0"/>
                <a:cs typeface="Times New Roman" panose="02020603050405020304" pitchFamily="18" charset="0"/>
              </a:rPr>
              <a:t>dim</a:t>
            </a:r>
            <a:r>
              <a:rPr lang="ru-RU" sz="2000" baseline="-25000" dirty="0">
                <a:latin typeface="Times New Roman" panose="02020603050405020304" pitchFamily="18" charset="0"/>
                <a:ea typeface="Tahoma" panose="020B0604030504040204" pitchFamily="34" charset="0"/>
                <a:cs typeface="Times New Roman" panose="02020603050405020304" pitchFamily="18" charset="0"/>
              </a:rPr>
              <a:t> </a:t>
            </a:r>
            <a:r>
              <a:rPr lang="en-US" sz="2000" kern="100" dirty="0">
                <a:latin typeface="Times New Roman" panose="02020603050405020304" pitchFamily="18" charset="0"/>
                <a:ea typeface="Tahoma" panose="020B0604030504040204" pitchFamily="34" charset="0"/>
                <a:cs typeface="Times New Roman" panose="02020603050405020304" pitchFamily="18" charset="0"/>
              </a:rPr>
              <a:t>greater than zero, which indicates their instability. </a:t>
            </a:r>
          </a:p>
          <a:p>
            <a:pPr algn="ctr">
              <a:lnSpc>
                <a:spcPct val="107000"/>
              </a:lnSpc>
              <a:spcAft>
                <a:spcPts val="800"/>
              </a:spcAft>
            </a:pPr>
            <a:r>
              <a:rPr lang="en-US" sz="2000" kern="100" dirty="0">
                <a:latin typeface="Times New Roman" panose="02020603050405020304" pitchFamily="18" charset="0"/>
                <a:ea typeface="Tahoma" panose="020B0604030504040204" pitchFamily="34" charset="0"/>
                <a:cs typeface="Times New Roman" panose="02020603050405020304" pitchFamily="18" charset="0"/>
              </a:rPr>
              <a:t>The type of enantiomer has little effect on the stability of dimers.</a:t>
            </a:r>
            <a:endParaRPr lang="ru-RU" sz="1600" kern="1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4E42B10D-9039-22E4-27B7-C8366765081D}"/>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B7A7B2-5E32-5281-2FCD-361CDA21AB47}"/>
              </a:ext>
            </a:extLst>
          </p:cNvPr>
          <p:cNvSpPr txBox="1"/>
          <p:nvPr/>
        </p:nvSpPr>
        <p:spPr>
          <a:xfrm>
            <a:off x="11280884" y="6335954"/>
            <a:ext cx="1003590"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11</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54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F475A9F-2FD7-E560-1FE1-5E6E19F1FBF3}"/>
              </a:ext>
            </a:extLst>
          </p:cNvPr>
          <p:cNvPicPr>
            <a:picLocks noChangeAspect="1"/>
          </p:cNvPicPr>
          <p:nvPr/>
        </p:nvPicPr>
        <p:blipFill>
          <a:blip r:embed="rId3"/>
          <a:stretch>
            <a:fillRect/>
          </a:stretch>
        </p:blipFill>
        <p:spPr>
          <a:xfrm>
            <a:off x="6529441" y="2596526"/>
            <a:ext cx="5662559" cy="412133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Рукописный ввод 1">
                <a:extLst>
                  <a:ext uri="{FF2B5EF4-FFF2-40B4-BE49-F238E27FC236}">
                    <a16:creationId xmlns:a16="http://schemas.microsoft.com/office/drawing/2014/main" id="{7EDFC86B-E243-5989-6B2F-C348F9D50777}"/>
                  </a:ext>
                </a:extLst>
              </p14:cNvPr>
              <p14:cNvContentPartPr/>
              <p14:nvPr/>
            </p14:nvContentPartPr>
            <p14:xfrm>
              <a:off x="6462470" y="1695583"/>
              <a:ext cx="6480" cy="3960"/>
            </p14:xfrm>
          </p:contentPart>
        </mc:Choice>
        <mc:Fallback xmlns="">
          <p:pic>
            <p:nvPicPr>
              <p:cNvPr id="2" name="Рукописный ввод 1">
                <a:extLst>
                  <a:ext uri="{FF2B5EF4-FFF2-40B4-BE49-F238E27FC236}">
                    <a16:creationId xmlns:a16="http://schemas.microsoft.com/office/drawing/2014/main" id="{7EDFC86B-E243-5989-6B2F-C348F9D50777}"/>
                  </a:ext>
                </a:extLst>
              </p:cNvPr>
              <p:cNvPicPr/>
              <p:nvPr/>
            </p:nvPicPr>
            <p:blipFill>
              <a:blip r:embed="rId5"/>
              <a:stretch>
                <a:fillRect/>
              </a:stretch>
            </p:blipFill>
            <p:spPr>
              <a:xfrm>
                <a:off x="6453470" y="1686583"/>
                <a:ext cx="24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Рукописный ввод 4">
                <a:extLst>
                  <a:ext uri="{FF2B5EF4-FFF2-40B4-BE49-F238E27FC236}">
                    <a16:creationId xmlns:a16="http://schemas.microsoft.com/office/drawing/2014/main" id="{301F66B8-A250-60A6-889B-C55EC79D9985}"/>
                  </a:ext>
                </a:extLst>
              </p14:cNvPr>
              <p14:cNvContentPartPr/>
              <p14:nvPr/>
            </p14:nvContentPartPr>
            <p14:xfrm>
              <a:off x="-764624" y="5704012"/>
              <a:ext cx="21240" cy="8280"/>
            </p14:xfrm>
          </p:contentPart>
        </mc:Choice>
        <mc:Fallback xmlns="">
          <p:pic>
            <p:nvPicPr>
              <p:cNvPr id="5" name="Рукописный ввод 4">
                <a:extLst>
                  <a:ext uri="{FF2B5EF4-FFF2-40B4-BE49-F238E27FC236}">
                    <a16:creationId xmlns:a16="http://schemas.microsoft.com/office/drawing/2014/main" id="{301F66B8-A250-60A6-889B-C55EC79D9985}"/>
                  </a:ext>
                </a:extLst>
              </p:cNvPr>
              <p:cNvPicPr/>
              <p:nvPr/>
            </p:nvPicPr>
            <p:blipFill>
              <a:blip r:embed="rId14"/>
              <a:stretch>
                <a:fillRect/>
              </a:stretch>
            </p:blipFill>
            <p:spPr>
              <a:xfrm>
                <a:off x="-773264" y="5695012"/>
                <a:ext cx="38880" cy="25920"/>
              </a:xfrm>
              <a:prstGeom prst="rect">
                <a:avLst/>
              </a:prstGeom>
            </p:spPr>
          </p:pic>
        </mc:Fallback>
      </mc:AlternateContent>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0" y="140136"/>
            <a:ext cx="12191999" cy="427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Experimental IR and Raman spectra of ibuprofen</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2" name="Таблица 41">
            <a:extLst>
              <a:ext uri="{FF2B5EF4-FFF2-40B4-BE49-F238E27FC236}">
                <a16:creationId xmlns:a16="http://schemas.microsoft.com/office/drawing/2014/main" id="{CA8F5E5E-4CD7-FB8C-C6CB-7EE9ADC28225}"/>
              </a:ext>
            </a:extLst>
          </p:cNvPr>
          <p:cNvGraphicFramePr>
            <a:graphicFrameLocks noGrp="1"/>
          </p:cNvGraphicFramePr>
          <p:nvPr>
            <p:extLst>
              <p:ext uri="{D42A27DB-BD31-4B8C-83A1-F6EECF244321}">
                <p14:modId xmlns:p14="http://schemas.microsoft.com/office/powerpoint/2010/main" val="3062222933"/>
              </p:ext>
            </p:extLst>
          </p:nvPr>
        </p:nvGraphicFramePr>
        <p:xfrm>
          <a:off x="8925026" y="4988267"/>
          <a:ext cx="2407812" cy="1097280"/>
        </p:xfrm>
        <a:graphic>
          <a:graphicData uri="http://schemas.openxmlformats.org/drawingml/2006/table">
            <a:tbl>
              <a:tblPr firstRow="1" bandRow="1">
                <a:tableStyleId>{5940675A-B579-460E-94D1-54222C63F5DA}</a:tableStyleId>
              </a:tblPr>
              <a:tblGrid>
                <a:gridCol w="2407812">
                  <a:extLst>
                    <a:ext uri="{9D8B030D-6E8A-4147-A177-3AD203B41FA5}">
                      <a16:colId xmlns:a16="http://schemas.microsoft.com/office/drawing/2014/main" val="1308524830"/>
                    </a:ext>
                  </a:extLst>
                </a:gridCol>
              </a:tblGrid>
              <a:tr h="298795">
                <a:tc>
                  <a:txBody>
                    <a:bodyPr/>
                    <a:lstStyle/>
                    <a:p>
                      <a:r>
                        <a:rPr lang="en-US" sz="1800" dirty="0">
                          <a:latin typeface="Times New Roman" panose="02020603050405020304" pitchFamily="18" charset="0"/>
                          <a:ea typeface="Tahoma" panose="020B0604030504040204" pitchFamily="34" charset="0"/>
                          <a:cs typeface="Times New Roman" panose="02020603050405020304" pitchFamily="18" charset="0"/>
                        </a:rPr>
                        <a:t>IR</a:t>
                      </a:r>
                      <a:endParaRPr lang="ru-RU" sz="18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695266"/>
                  </a:ext>
                </a:extLst>
              </a:tr>
              <a:tr h="335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ahoma" panose="020B0604030504040204" pitchFamily="34" charset="0"/>
                          <a:cs typeface="Times New Roman" panose="02020603050405020304" pitchFamily="18" charset="0"/>
                        </a:rPr>
                        <a:t>ν</a:t>
                      </a:r>
                      <a:r>
                        <a:rPr lang="en-US" sz="1800" baseline="-25000" dirty="0" err="1">
                          <a:effectLst/>
                          <a:latin typeface="Times New Roman" panose="02020603050405020304" pitchFamily="18" charset="0"/>
                          <a:ea typeface="Tahoma" panose="020B0604030504040204" pitchFamily="34" charset="0"/>
                          <a:cs typeface="Times New Roman" panose="02020603050405020304" pitchFamily="18" charset="0"/>
                        </a:rPr>
                        <a:t>exp</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0,9</a:t>
                      </a:r>
                      <a:r>
                        <a:rPr lang="ru-RU" sz="1800" dirty="0">
                          <a:latin typeface="Times New Roman" panose="02020603050405020304" pitchFamily="18" charset="0"/>
                          <a:ea typeface="Tahoma" panose="020B0604030504040204" pitchFamily="34" charset="0"/>
                          <a:cs typeface="Times New Roman" panose="02020603050405020304" pitchFamily="18" charset="0"/>
                        </a:rPr>
                        <a:t>61</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±0,00</a:t>
                      </a:r>
                      <a:r>
                        <a:rPr lang="ru-RU" sz="1800" dirty="0">
                          <a:latin typeface="Times New Roman" panose="02020603050405020304" pitchFamily="18" charset="0"/>
                          <a:ea typeface="Tahoma" panose="020B0604030504040204" pitchFamily="34" charset="0"/>
                          <a:cs typeface="Times New Roman" panose="02020603050405020304" pitchFamily="18" charset="0"/>
                        </a:rPr>
                        <a:t>6</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*ν</a:t>
                      </a:r>
                      <a:r>
                        <a:rPr lang="en-US" sz="1800" baseline="-25000" dirty="0">
                          <a:effectLst/>
                          <a:latin typeface="Times New Roman" panose="02020603050405020304" pitchFamily="18" charset="0"/>
                          <a:ea typeface="Tahoma" panose="020B0604030504040204" pitchFamily="34" charset="0"/>
                          <a:cs typeface="Times New Roman" panose="02020603050405020304" pitchFamily="18" charset="0"/>
                        </a:rPr>
                        <a:t>cal</a:t>
                      </a:r>
                      <a:endParaRPr lang="ru-RU"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6726569"/>
                  </a:ext>
                </a:extLst>
              </a:tr>
              <a:tr h="335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ahoma" panose="020B0604030504040204" pitchFamily="34" charset="0"/>
                          <a:cs typeface="Times New Roman" panose="02020603050405020304" pitchFamily="18" charset="0"/>
                        </a:rPr>
                        <a:t>R= 0,999</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4467397"/>
                  </a:ext>
                </a:extLst>
              </a:tr>
            </a:tbl>
          </a:graphicData>
        </a:graphic>
      </p:graphicFrame>
      <p:graphicFrame>
        <p:nvGraphicFramePr>
          <p:cNvPr id="43" name="Таблица 42">
            <a:extLst>
              <a:ext uri="{FF2B5EF4-FFF2-40B4-BE49-F238E27FC236}">
                <a16:creationId xmlns:a16="http://schemas.microsoft.com/office/drawing/2014/main" id="{6A5C0731-95A2-6641-91D2-09150E260105}"/>
              </a:ext>
            </a:extLst>
          </p:cNvPr>
          <p:cNvGraphicFramePr>
            <a:graphicFrameLocks noGrp="1"/>
          </p:cNvGraphicFramePr>
          <p:nvPr>
            <p:extLst>
              <p:ext uri="{D42A27DB-BD31-4B8C-83A1-F6EECF244321}">
                <p14:modId xmlns:p14="http://schemas.microsoft.com/office/powerpoint/2010/main" val="880651541"/>
              </p:ext>
            </p:extLst>
          </p:nvPr>
        </p:nvGraphicFramePr>
        <p:xfrm>
          <a:off x="7371738" y="3258586"/>
          <a:ext cx="2407813" cy="1097280"/>
        </p:xfrm>
        <a:graphic>
          <a:graphicData uri="http://schemas.openxmlformats.org/drawingml/2006/table">
            <a:tbl>
              <a:tblPr firstRow="1" bandRow="1">
                <a:tableStyleId>{5940675A-B579-460E-94D1-54222C63F5DA}</a:tableStyleId>
              </a:tblPr>
              <a:tblGrid>
                <a:gridCol w="2407813">
                  <a:extLst>
                    <a:ext uri="{9D8B030D-6E8A-4147-A177-3AD203B41FA5}">
                      <a16:colId xmlns:a16="http://schemas.microsoft.com/office/drawing/2014/main" val="757492635"/>
                    </a:ext>
                  </a:extLst>
                </a:gridCol>
              </a:tblGrid>
              <a:tr h="322271">
                <a:tc>
                  <a:txBody>
                    <a:bodyPr/>
                    <a:lstStyle/>
                    <a:p>
                      <a:r>
                        <a:rPr lang="en-US" sz="1800" dirty="0">
                          <a:latin typeface="Times New Roman" panose="02020603050405020304" pitchFamily="18" charset="0"/>
                          <a:ea typeface="Tahoma" panose="020B0604030504040204" pitchFamily="34" charset="0"/>
                          <a:cs typeface="Times New Roman" panose="02020603050405020304" pitchFamily="18" charset="0"/>
                        </a:rPr>
                        <a:t>Raman</a:t>
                      </a:r>
                      <a:endParaRPr lang="ru-RU" sz="18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0401947"/>
                  </a:ext>
                </a:extLst>
              </a:tr>
              <a:tr h="322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ahoma" panose="020B0604030504040204" pitchFamily="34" charset="0"/>
                          <a:cs typeface="Times New Roman" panose="02020603050405020304" pitchFamily="18" charset="0"/>
                        </a:rPr>
                        <a:t>ν</a:t>
                      </a:r>
                      <a:r>
                        <a:rPr lang="en-US" sz="1800" baseline="-25000" dirty="0" err="1">
                          <a:effectLst/>
                          <a:latin typeface="Times New Roman" panose="02020603050405020304" pitchFamily="18" charset="0"/>
                          <a:ea typeface="Tahoma" panose="020B0604030504040204" pitchFamily="34" charset="0"/>
                          <a:cs typeface="Times New Roman" panose="02020603050405020304" pitchFamily="18" charset="0"/>
                        </a:rPr>
                        <a:t>exp</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0,9</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46</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±0,0</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12)</a:t>
                      </a:r>
                      <a:r>
                        <a:rPr lang="en-US" sz="1800" dirty="0">
                          <a:effectLst/>
                          <a:latin typeface="Times New Roman" panose="02020603050405020304" pitchFamily="18" charset="0"/>
                          <a:ea typeface="Tahoma" panose="020B0604030504040204" pitchFamily="34" charset="0"/>
                          <a:cs typeface="Times New Roman" panose="02020603050405020304" pitchFamily="18" charset="0"/>
                        </a:rPr>
                        <a:t>*ν</a:t>
                      </a:r>
                      <a:r>
                        <a:rPr lang="en-US" sz="1800" baseline="-25000" dirty="0">
                          <a:effectLst/>
                          <a:latin typeface="Times New Roman" panose="02020603050405020304" pitchFamily="18" charset="0"/>
                          <a:ea typeface="Tahoma" panose="020B0604030504040204" pitchFamily="34" charset="0"/>
                          <a:cs typeface="Times New Roman" panose="02020603050405020304" pitchFamily="18" charset="0"/>
                        </a:rPr>
                        <a:t>cal</a:t>
                      </a:r>
                      <a:endParaRPr lang="ru-RU"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2636790"/>
                  </a:ext>
                </a:extLst>
              </a:tr>
              <a:tr h="322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ahoma" panose="020B0604030504040204" pitchFamily="34" charset="0"/>
                          <a:cs typeface="Times New Roman" panose="02020603050405020304" pitchFamily="18" charset="0"/>
                        </a:rPr>
                        <a:t>R= 0,99</a:t>
                      </a:r>
                      <a:r>
                        <a:rPr lang="ru-RU" sz="1800" dirty="0">
                          <a:effectLst/>
                          <a:latin typeface="Times New Roman" panose="02020603050405020304" pitchFamily="18" charset="0"/>
                          <a:ea typeface="Tahoma" panose="020B0604030504040204" pitchFamily="34" charset="0"/>
                          <a:cs typeface="Times New Roman" panose="02020603050405020304" pitchFamily="18" charset="0"/>
                        </a:rPr>
                        <a:t>793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0204242"/>
                  </a:ext>
                </a:extLst>
              </a:tr>
            </a:tbl>
          </a:graphicData>
        </a:graphic>
      </p:graphicFrame>
      <p:sp>
        <p:nvSpPr>
          <p:cNvPr id="16" name="Овал 15">
            <a:extLst>
              <a:ext uri="{FF2B5EF4-FFF2-40B4-BE49-F238E27FC236}">
                <a16:creationId xmlns:a16="http://schemas.microsoft.com/office/drawing/2014/main" id="{D560955E-745C-76EC-86B5-15F779FB61EB}"/>
              </a:ext>
            </a:extLst>
          </p:cNvPr>
          <p:cNvSpPr/>
          <p:nvPr/>
        </p:nvSpPr>
        <p:spPr>
          <a:xfrm>
            <a:off x="10825286" y="2929638"/>
            <a:ext cx="416998" cy="359294"/>
          </a:xfrm>
          <a:prstGeom prst="ellipse">
            <a:avLst/>
          </a:prstGeom>
          <a:noFill/>
          <a:ln w="28575">
            <a:solidFill>
              <a:srgbClr val="9954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7" name="Овал 16">
            <a:extLst>
              <a:ext uri="{FF2B5EF4-FFF2-40B4-BE49-F238E27FC236}">
                <a16:creationId xmlns:a16="http://schemas.microsoft.com/office/drawing/2014/main" id="{857C0AFB-7BBA-BF3F-718A-D1C02685F1CD}"/>
              </a:ext>
            </a:extLst>
          </p:cNvPr>
          <p:cNvSpPr/>
          <p:nvPr/>
        </p:nvSpPr>
        <p:spPr>
          <a:xfrm>
            <a:off x="9092749" y="4342482"/>
            <a:ext cx="416998" cy="359294"/>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A0EB6A0F-B429-D89F-FD1C-2C873B563BD0}"/>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400"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A39E9C73-1789-05E9-3C02-4C83CE8A7984}"/>
              </a:ext>
            </a:extLst>
          </p:cNvPr>
          <p:cNvPicPr>
            <a:picLocks noChangeAspect="1"/>
          </p:cNvPicPr>
          <p:nvPr/>
        </p:nvPicPr>
        <p:blipFill>
          <a:blip r:embed="rId15"/>
          <a:srcRect l="3262" r="1489"/>
          <a:stretch/>
        </p:blipFill>
        <p:spPr>
          <a:xfrm>
            <a:off x="12035" y="1072132"/>
            <a:ext cx="6592125" cy="5785867"/>
          </a:xfrm>
          <a:prstGeom prst="rect">
            <a:avLst/>
          </a:prstGeom>
        </p:spPr>
      </p:pic>
      <p:pic>
        <p:nvPicPr>
          <p:cNvPr id="13" name="Рисунок 12">
            <a:extLst>
              <a:ext uri="{FF2B5EF4-FFF2-40B4-BE49-F238E27FC236}">
                <a16:creationId xmlns:a16="http://schemas.microsoft.com/office/drawing/2014/main" id="{C21258F1-3C05-8045-2274-18D8562902A1}"/>
              </a:ext>
            </a:extLst>
          </p:cNvPr>
          <p:cNvPicPr>
            <a:picLocks noChangeAspect="1"/>
          </p:cNvPicPr>
          <p:nvPr/>
        </p:nvPicPr>
        <p:blipFill>
          <a:blip r:embed="rId16"/>
          <a:stretch>
            <a:fillRect/>
          </a:stretch>
        </p:blipFill>
        <p:spPr>
          <a:xfrm>
            <a:off x="6422597" y="745885"/>
            <a:ext cx="4065709" cy="1961640"/>
          </a:xfrm>
          <a:prstGeom prst="rect">
            <a:avLst/>
          </a:prstGeom>
        </p:spPr>
      </p:pic>
      <p:sp>
        <p:nvSpPr>
          <p:cNvPr id="9" name="TextBox 8">
            <a:extLst>
              <a:ext uri="{FF2B5EF4-FFF2-40B4-BE49-F238E27FC236}">
                <a16:creationId xmlns:a16="http://schemas.microsoft.com/office/drawing/2014/main" id="{3A777473-6161-4E94-2379-88CCB72867BA}"/>
              </a:ext>
            </a:extLst>
          </p:cNvPr>
          <p:cNvSpPr txBox="1"/>
          <p:nvPr/>
        </p:nvSpPr>
        <p:spPr>
          <a:xfrm>
            <a:off x="11280884" y="6335954"/>
            <a:ext cx="1003590"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12</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511A07-9027-B24F-1A40-B59D40AC35C2}"/>
              </a:ext>
            </a:extLst>
          </p:cNvPr>
          <p:cNvSpPr txBox="1"/>
          <p:nvPr/>
        </p:nvSpPr>
        <p:spPr>
          <a:xfrm>
            <a:off x="4408680" y="2179395"/>
            <a:ext cx="396285" cy="646331"/>
          </a:xfrm>
          <a:prstGeom prst="rect">
            <a:avLst/>
          </a:prstGeom>
          <a:noFill/>
        </p:spPr>
        <p:txBody>
          <a:bodyPr wrap="square" rtlCol="0">
            <a:spAutoFit/>
          </a:bodyPr>
          <a:lstStyle/>
          <a:p>
            <a:r>
              <a:rPr lang="ru-RU" sz="3600" b="1" dirty="0">
                <a:solidFill>
                  <a:schemeClr val="accent4">
                    <a:lumMod val="60000"/>
                    <a:lumOff val="40000"/>
                  </a:schemeClr>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202A4BC3-1C69-3A1E-E677-079D2EC9385E}"/>
              </a:ext>
            </a:extLst>
          </p:cNvPr>
          <p:cNvSpPr txBox="1"/>
          <p:nvPr/>
        </p:nvSpPr>
        <p:spPr>
          <a:xfrm>
            <a:off x="4328487" y="4579694"/>
            <a:ext cx="396285" cy="646331"/>
          </a:xfrm>
          <a:prstGeom prst="rect">
            <a:avLst/>
          </a:prstGeom>
          <a:noFill/>
        </p:spPr>
        <p:txBody>
          <a:bodyPr wrap="square" rtlCol="0">
            <a:spAutoFit/>
          </a:bodyPr>
          <a:lstStyle/>
          <a:p>
            <a:r>
              <a:rPr lang="ru-RU" sz="3600" b="1" dirty="0">
                <a:solidFill>
                  <a:schemeClr val="accent4">
                    <a:lumMod val="60000"/>
                    <a:lumOff val="4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79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E78FDD64-EE1D-D4B5-2DE9-0247429E5BA6}"/>
              </a:ext>
            </a:extLst>
          </p:cNvPr>
          <p:cNvPicPr>
            <a:picLocks noChangeAspect="1"/>
          </p:cNvPicPr>
          <p:nvPr/>
        </p:nvPicPr>
        <p:blipFill>
          <a:blip r:embed="rId3"/>
          <a:srcRect l="2791" t="3202" b="700"/>
          <a:stretch/>
        </p:blipFill>
        <p:spPr>
          <a:xfrm>
            <a:off x="6392059" y="2523262"/>
            <a:ext cx="5296924" cy="4251216"/>
          </a:xfrm>
          <a:prstGeom prst="rect">
            <a:avLst/>
          </a:prstGeom>
        </p:spPr>
      </p:pic>
      <p:pic>
        <p:nvPicPr>
          <p:cNvPr id="10" name="Рисунок 9">
            <a:extLst>
              <a:ext uri="{FF2B5EF4-FFF2-40B4-BE49-F238E27FC236}">
                <a16:creationId xmlns:a16="http://schemas.microsoft.com/office/drawing/2014/main" id="{18A6F273-8553-2BEB-839E-08B449912B55}"/>
              </a:ext>
            </a:extLst>
          </p:cNvPr>
          <p:cNvPicPr>
            <a:picLocks noChangeAspect="1"/>
          </p:cNvPicPr>
          <p:nvPr/>
        </p:nvPicPr>
        <p:blipFill>
          <a:blip r:embed="rId4"/>
          <a:stretch>
            <a:fillRect/>
          </a:stretch>
        </p:blipFill>
        <p:spPr>
          <a:xfrm>
            <a:off x="-1" y="1566603"/>
            <a:ext cx="6153066" cy="5187488"/>
          </a:xfrm>
          <a:prstGeom prst="rect">
            <a:avLst/>
          </a:prstGeom>
        </p:spPr>
      </p:pic>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 y="108508"/>
            <a:ext cx="12192001" cy="513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IR and Raman spectra of ibuprofen dimers</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BP86</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ru-RU" sz="2800" b="1"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def2-TZVP</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5">
            <p14:nvContentPartPr>
              <p14:cNvPr id="5" name="Рукописный ввод 4">
                <a:extLst>
                  <a:ext uri="{FF2B5EF4-FFF2-40B4-BE49-F238E27FC236}">
                    <a16:creationId xmlns:a16="http://schemas.microsoft.com/office/drawing/2014/main" id="{301F66B8-A250-60A6-889B-C55EC79D9985}"/>
                  </a:ext>
                </a:extLst>
              </p14:cNvPr>
              <p14:cNvContentPartPr/>
              <p14:nvPr/>
            </p14:nvContentPartPr>
            <p14:xfrm>
              <a:off x="-764624" y="5662448"/>
              <a:ext cx="21240" cy="8280"/>
            </p14:xfrm>
          </p:contentPart>
        </mc:Choice>
        <mc:Fallback xmlns="">
          <p:pic>
            <p:nvPicPr>
              <p:cNvPr id="5" name="Рукописный ввод 4">
                <a:extLst>
                  <a:ext uri="{FF2B5EF4-FFF2-40B4-BE49-F238E27FC236}">
                    <a16:creationId xmlns:a16="http://schemas.microsoft.com/office/drawing/2014/main" id="{301F66B8-A250-60A6-889B-C55EC79D9985}"/>
                  </a:ext>
                </a:extLst>
              </p:cNvPr>
              <p:cNvPicPr/>
              <p:nvPr/>
            </p:nvPicPr>
            <p:blipFill>
              <a:blip r:embed="rId6"/>
              <a:stretch>
                <a:fillRect/>
              </a:stretch>
            </p:blipFill>
            <p:spPr>
              <a:xfrm>
                <a:off x="-773624" y="5653448"/>
                <a:ext cx="38880" cy="25920"/>
              </a:xfrm>
              <a:prstGeom prst="rect">
                <a:avLst/>
              </a:prstGeom>
            </p:spPr>
          </p:pic>
        </mc:Fallback>
      </mc:AlternateContent>
      <p:sp>
        <p:nvSpPr>
          <p:cNvPr id="12" name="TextBox 11">
            <a:extLst>
              <a:ext uri="{FF2B5EF4-FFF2-40B4-BE49-F238E27FC236}">
                <a16:creationId xmlns:a16="http://schemas.microsoft.com/office/drawing/2014/main" id="{66D4A396-6E32-49A1-E444-57E0801E3D2E}"/>
              </a:ext>
            </a:extLst>
          </p:cNvPr>
          <p:cNvSpPr txBox="1"/>
          <p:nvPr/>
        </p:nvSpPr>
        <p:spPr>
          <a:xfrm>
            <a:off x="54310" y="814135"/>
            <a:ext cx="4988745" cy="461665"/>
          </a:xfrm>
          <a:prstGeom prst="rect">
            <a:avLst/>
          </a:prstGeom>
          <a:noFill/>
        </p:spPr>
        <p:txBody>
          <a:bodyPr wrap="square">
            <a:spAutoFit/>
          </a:bodyPr>
          <a:lstStyle/>
          <a:p>
            <a:pPr algn="ct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IR-spectra</a:t>
            </a:r>
            <a:endParaRPr lang="ru-RU" sz="2400" dirty="0">
              <a:solidFill>
                <a:schemeClr val="tx2"/>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087E48B-BFBB-03A1-1C21-3250A74FCA6F}"/>
              </a:ext>
            </a:extLst>
          </p:cNvPr>
          <p:cNvSpPr txBox="1"/>
          <p:nvPr/>
        </p:nvSpPr>
        <p:spPr>
          <a:xfrm>
            <a:off x="7148945" y="814135"/>
            <a:ext cx="4988745" cy="461665"/>
          </a:xfrm>
          <a:prstGeom prst="rect">
            <a:avLst/>
          </a:prstGeom>
          <a:noFill/>
        </p:spPr>
        <p:txBody>
          <a:bodyPr wrap="square">
            <a:spAutoFit/>
          </a:bodyPr>
          <a:lstStyle/>
          <a:p>
            <a:pPr algn="ctr"/>
            <a:r>
              <a:rPr lang="en-US" sz="2400" b="1" dirty="0">
                <a:solidFill>
                  <a:schemeClr val="tx2"/>
                </a:solidFill>
                <a:latin typeface="Times New Roman" panose="02020603050405020304" pitchFamily="18" charset="0"/>
                <a:cs typeface="Times New Roman" panose="02020603050405020304" pitchFamily="18" charset="0"/>
              </a:rPr>
              <a:t>Raman-spectra</a:t>
            </a:r>
            <a:endParaRPr lang="ru-RU" sz="2400" b="1" dirty="0">
              <a:solidFill>
                <a:schemeClr val="tx2"/>
              </a:solidFill>
              <a:latin typeface="Times New Roman" panose="02020603050405020304" pitchFamily="18" charset="0"/>
              <a:cs typeface="Times New Roman" panose="02020603050405020304" pitchFamily="18" charset="0"/>
            </a:endParaRPr>
          </a:p>
        </p:txBody>
      </p:sp>
      <p:cxnSp>
        <p:nvCxnSpPr>
          <p:cNvPr id="11" name="Прямая соединительная линия 10">
            <a:extLst>
              <a:ext uri="{FF2B5EF4-FFF2-40B4-BE49-F238E27FC236}">
                <a16:creationId xmlns:a16="http://schemas.microsoft.com/office/drawing/2014/main" id="{B0491AF2-C876-367E-930C-E4A5FD180B5F}"/>
              </a:ext>
            </a:extLst>
          </p:cNvPr>
          <p:cNvCxnSpPr>
            <a:cxnSpLocks/>
          </p:cNvCxnSpPr>
          <p:nvPr/>
        </p:nvCxnSpPr>
        <p:spPr>
          <a:xfrm flipV="1">
            <a:off x="6183584" y="2260033"/>
            <a:ext cx="11871" cy="454082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 name="Группа 6">
            <a:extLst>
              <a:ext uri="{FF2B5EF4-FFF2-40B4-BE49-F238E27FC236}">
                <a16:creationId xmlns:a16="http://schemas.microsoft.com/office/drawing/2014/main" id="{B5A3907D-6670-5617-34B2-0B9044E20AA4}"/>
              </a:ext>
            </a:extLst>
          </p:cNvPr>
          <p:cNvGrpSpPr/>
          <p:nvPr/>
        </p:nvGrpSpPr>
        <p:grpSpPr>
          <a:xfrm>
            <a:off x="3537249" y="784749"/>
            <a:ext cx="5199753" cy="1673287"/>
            <a:chOff x="3647874" y="1255114"/>
            <a:chExt cx="4936938" cy="1487845"/>
          </a:xfrm>
        </p:grpSpPr>
        <p:pic>
          <p:nvPicPr>
            <p:cNvPr id="15" name="Рисунок 14">
              <a:extLst>
                <a:ext uri="{FF2B5EF4-FFF2-40B4-BE49-F238E27FC236}">
                  <a16:creationId xmlns:a16="http://schemas.microsoft.com/office/drawing/2014/main" id="{55AA8429-4274-6D72-F5F0-254679388B84}"/>
                </a:ext>
              </a:extLst>
            </p:cNvPr>
            <p:cNvPicPr>
              <a:picLocks noChangeAspect="1"/>
            </p:cNvPicPr>
            <p:nvPr/>
          </p:nvPicPr>
          <p:blipFill rotWithShape="1">
            <a:blip r:embed="rId7">
              <a:clrChange>
                <a:clrFrom>
                  <a:srgbClr val="FFFFFF"/>
                </a:clrFrom>
                <a:clrTo>
                  <a:srgbClr val="FFFFFF">
                    <a:alpha val="0"/>
                  </a:srgbClr>
                </a:clrTo>
              </a:clrChange>
            </a:blip>
            <a:srcRect l="1260" t="-406" r="1260"/>
            <a:stretch/>
          </p:blipFill>
          <p:spPr>
            <a:xfrm>
              <a:off x="3647874" y="1275896"/>
              <a:ext cx="4919994" cy="1467063"/>
            </a:xfrm>
            <a:prstGeom prst="rect">
              <a:avLst/>
            </a:prstGeom>
          </p:spPr>
        </p:pic>
        <p:sp>
          <p:nvSpPr>
            <p:cNvPr id="2" name="Прямоугольник 1">
              <a:extLst>
                <a:ext uri="{FF2B5EF4-FFF2-40B4-BE49-F238E27FC236}">
                  <a16:creationId xmlns:a16="http://schemas.microsoft.com/office/drawing/2014/main" id="{F670C41A-1E90-9EFE-61D8-9B3F02ED5CB5}"/>
                </a:ext>
              </a:extLst>
            </p:cNvPr>
            <p:cNvSpPr/>
            <p:nvPr/>
          </p:nvSpPr>
          <p:spPr>
            <a:xfrm>
              <a:off x="7387936" y="1255114"/>
              <a:ext cx="1196876" cy="1367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grpSp>
      <p:sp>
        <p:nvSpPr>
          <p:cNvPr id="8" name="Прямоугольник 7">
            <a:extLst>
              <a:ext uri="{FF2B5EF4-FFF2-40B4-BE49-F238E27FC236}">
                <a16:creationId xmlns:a16="http://schemas.microsoft.com/office/drawing/2014/main" id="{C264CF1F-6C1D-B3A1-6A8B-D5614DA958AB}"/>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FEB59EF-ECB5-B57F-16D6-A6CFE00DB1C4}"/>
              </a:ext>
            </a:extLst>
          </p:cNvPr>
          <p:cNvSpPr txBox="1"/>
          <p:nvPr/>
        </p:nvSpPr>
        <p:spPr>
          <a:xfrm>
            <a:off x="11280884" y="6335954"/>
            <a:ext cx="1003590"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13</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212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DDA639AD-20C0-6739-4947-A4D4E3A5EB54}"/>
              </a:ext>
            </a:extLst>
          </p:cNvPr>
          <p:cNvPicPr>
            <a:picLocks noChangeAspect="1"/>
          </p:cNvPicPr>
          <p:nvPr/>
        </p:nvPicPr>
        <p:blipFill>
          <a:blip r:embed="rId3"/>
          <a:srcRect l="2400"/>
          <a:stretch/>
        </p:blipFill>
        <p:spPr>
          <a:xfrm>
            <a:off x="6229544" y="1991439"/>
            <a:ext cx="5830718" cy="4763577"/>
          </a:xfrm>
          <a:prstGeom prst="rect">
            <a:avLst/>
          </a:prstGeom>
        </p:spPr>
      </p:pic>
      <p:pic>
        <p:nvPicPr>
          <p:cNvPr id="16" name="Рисунок 15">
            <a:extLst>
              <a:ext uri="{FF2B5EF4-FFF2-40B4-BE49-F238E27FC236}">
                <a16:creationId xmlns:a16="http://schemas.microsoft.com/office/drawing/2014/main" id="{84BFB9B2-25CE-DFC0-0856-EE3C0564E4B7}"/>
              </a:ext>
            </a:extLst>
          </p:cNvPr>
          <p:cNvPicPr>
            <a:picLocks noChangeAspect="1"/>
          </p:cNvPicPr>
          <p:nvPr/>
        </p:nvPicPr>
        <p:blipFill>
          <a:blip r:embed="rId4"/>
          <a:stretch>
            <a:fillRect/>
          </a:stretch>
        </p:blipFill>
        <p:spPr>
          <a:xfrm>
            <a:off x="-973" y="1819874"/>
            <a:ext cx="6209735" cy="4824639"/>
          </a:xfrm>
          <a:prstGeom prst="rect">
            <a:avLst/>
          </a:prstGeom>
        </p:spPr>
      </p:pic>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 y="98117"/>
            <a:ext cx="12192001" cy="513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Linear correlations for ibuprofen dimers</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BP86</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ru-RU" sz="2800" b="1"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def2-TZVP</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5">
            <p14:nvContentPartPr>
              <p14:cNvPr id="2" name="Рукописный ввод 1">
                <a:extLst>
                  <a:ext uri="{FF2B5EF4-FFF2-40B4-BE49-F238E27FC236}">
                    <a16:creationId xmlns:a16="http://schemas.microsoft.com/office/drawing/2014/main" id="{7EDFC86B-E243-5989-6B2F-C348F9D50777}"/>
                  </a:ext>
                </a:extLst>
              </p14:cNvPr>
              <p14:cNvContentPartPr/>
              <p14:nvPr/>
            </p14:nvContentPartPr>
            <p14:xfrm>
              <a:off x="6618335" y="1695583"/>
              <a:ext cx="6480" cy="3960"/>
            </p14:xfrm>
          </p:contentPart>
        </mc:Choice>
        <mc:Fallback xmlns="">
          <p:pic>
            <p:nvPicPr>
              <p:cNvPr id="2" name="Рукописный ввод 1">
                <a:extLst>
                  <a:ext uri="{FF2B5EF4-FFF2-40B4-BE49-F238E27FC236}">
                    <a16:creationId xmlns:a16="http://schemas.microsoft.com/office/drawing/2014/main" id="{7EDFC86B-E243-5989-6B2F-C348F9D50777}"/>
                  </a:ext>
                </a:extLst>
              </p:cNvPr>
              <p:cNvPicPr/>
              <p:nvPr/>
            </p:nvPicPr>
            <p:blipFill>
              <a:blip r:embed="rId6"/>
              <a:stretch>
                <a:fillRect/>
              </a:stretch>
            </p:blipFill>
            <p:spPr>
              <a:xfrm>
                <a:off x="6609335" y="1686583"/>
                <a:ext cx="24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Рукописный ввод 6">
                <a:extLst>
                  <a:ext uri="{FF2B5EF4-FFF2-40B4-BE49-F238E27FC236}">
                    <a16:creationId xmlns:a16="http://schemas.microsoft.com/office/drawing/2014/main" id="{2B21B2FF-76BB-A111-D862-1402CE8E3F86}"/>
                  </a:ext>
                </a:extLst>
              </p14:cNvPr>
              <p14:cNvContentPartPr/>
              <p14:nvPr/>
            </p14:nvContentPartPr>
            <p14:xfrm>
              <a:off x="9923495" y="2844703"/>
              <a:ext cx="264960" cy="111960"/>
            </p14:xfrm>
          </p:contentPart>
        </mc:Choice>
        <mc:Fallback xmlns="">
          <p:pic>
            <p:nvPicPr>
              <p:cNvPr id="7" name="Рукописный ввод 6">
                <a:extLst>
                  <a:ext uri="{FF2B5EF4-FFF2-40B4-BE49-F238E27FC236}">
                    <a16:creationId xmlns:a16="http://schemas.microsoft.com/office/drawing/2014/main" id="{2B21B2FF-76BB-A111-D862-1402CE8E3F86}"/>
                  </a:ext>
                </a:extLst>
              </p:cNvPr>
              <p:cNvPicPr/>
              <p:nvPr/>
            </p:nvPicPr>
            <p:blipFill>
              <a:blip r:embed="rId8"/>
              <a:stretch>
                <a:fillRect/>
              </a:stretch>
            </p:blipFill>
            <p:spPr>
              <a:xfrm>
                <a:off x="9919175" y="2840397"/>
                <a:ext cx="273600" cy="1205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Рукописный ввод 4">
                <a:extLst>
                  <a:ext uri="{FF2B5EF4-FFF2-40B4-BE49-F238E27FC236}">
                    <a16:creationId xmlns:a16="http://schemas.microsoft.com/office/drawing/2014/main" id="{301F66B8-A250-60A6-889B-C55EC79D9985}"/>
                  </a:ext>
                </a:extLst>
              </p14:cNvPr>
              <p14:cNvContentPartPr/>
              <p14:nvPr/>
            </p14:nvContentPartPr>
            <p14:xfrm>
              <a:off x="-764624" y="5704012"/>
              <a:ext cx="21240" cy="8280"/>
            </p14:xfrm>
          </p:contentPart>
        </mc:Choice>
        <mc:Fallback xmlns="">
          <p:pic>
            <p:nvPicPr>
              <p:cNvPr id="5" name="Рукописный ввод 4">
                <a:extLst>
                  <a:ext uri="{FF2B5EF4-FFF2-40B4-BE49-F238E27FC236}">
                    <a16:creationId xmlns:a16="http://schemas.microsoft.com/office/drawing/2014/main" id="{301F66B8-A250-60A6-889B-C55EC79D9985}"/>
                  </a:ext>
                </a:extLst>
              </p:cNvPr>
              <p:cNvPicPr/>
              <p:nvPr/>
            </p:nvPicPr>
            <p:blipFill>
              <a:blip r:embed="rId11"/>
              <a:stretch>
                <a:fillRect/>
              </a:stretch>
            </p:blipFill>
            <p:spPr>
              <a:xfrm>
                <a:off x="-773624" y="5695012"/>
                <a:ext cx="38880" cy="25920"/>
              </a:xfrm>
              <a:prstGeom prst="rect">
                <a:avLst/>
              </a:prstGeom>
            </p:spPr>
          </p:pic>
        </mc:Fallback>
      </mc:AlternateContent>
      <p:sp>
        <p:nvSpPr>
          <p:cNvPr id="12" name="TextBox 11">
            <a:extLst>
              <a:ext uri="{FF2B5EF4-FFF2-40B4-BE49-F238E27FC236}">
                <a16:creationId xmlns:a16="http://schemas.microsoft.com/office/drawing/2014/main" id="{66D4A396-6E32-49A1-E444-57E0801E3D2E}"/>
              </a:ext>
            </a:extLst>
          </p:cNvPr>
          <p:cNvSpPr txBox="1"/>
          <p:nvPr/>
        </p:nvSpPr>
        <p:spPr>
          <a:xfrm>
            <a:off x="-973" y="723429"/>
            <a:ext cx="4341453" cy="1015663"/>
          </a:xfrm>
          <a:prstGeom prst="rect">
            <a:avLst/>
          </a:prstGeom>
          <a:noFill/>
        </p:spPr>
        <p:txBody>
          <a:bodyPr wrap="square">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Linear correlation of experimental and calculated frequencies for</a:t>
            </a:r>
            <a:r>
              <a:rPr lang="ru-RU"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ibuprofen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IR</a:t>
            </a:r>
            <a:r>
              <a:rPr lang="ru-RU"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a:latin typeface="Times New Roman" panose="02020603050405020304" pitchFamily="18" charset="0"/>
                <a:ea typeface="Tahoma" panose="020B0604030504040204" pitchFamily="34" charset="0"/>
                <a:cs typeface="Times New Roman" panose="02020603050405020304" pitchFamily="18" charset="0"/>
              </a:rPr>
              <a:t>spectra</a:t>
            </a:r>
            <a:endParaRPr lang="ru-RU" sz="2000" dirty="0">
              <a:latin typeface="Times New Roman" panose="02020603050405020304" pitchFamily="18" charset="0"/>
              <a:cs typeface="Times New Roman" panose="02020603050405020304" pitchFamily="18" charset="0"/>
            </a:endParaRPr>
          </a:p>
        </p:txBody>
      </p:sp>
      <p:cxnSp>
        <p:nvCxnSpPr>
          <p:cNvPr id="11" name="Прямая соединительная линия 10">
            <a:extLst>
              <a:ext uri="{FF2B5EF4-FFF2-40B4-BE49-F238E27FC236}">
                <a16:creationId xmlns:a16="http://schemas.microsoft.com/office/drawing/2014/main" id="{B0491AF2-C876-367E-930C-E4A5FD180B5F}"/>
              </a:ext>
            </a:extLst>
          </p:cNvPr>
          <p:cNvCxnSpPr>
            <a:cxnSpLocks/>
          </p:cNvCxnSpPr>
          <p:nvPr/>
        </p:nvCxnSpPr>
        <p:spPr>
          <a:xfrm flipV="1">
            <a:off x="6096000" y="1901536"/>
            <a:ext cx="0" cy="4956464"/>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 name="Таблица 29">
            <a:extLst>
              <a:ext uri="{FF2B5EF4-FFF2-40B4-BE49-F238E27FC236}">
                <a16:creationId xmlns:a16="http://schemas.microsoft.com/office/drawing/2014/main" id="{8044906B-99E3-3F72-B6A7-5F7437945152}"/>
              </a:ext>
            </a:extLst>
          </p:cNvPr>
          <p:cNvGraphicFramePr>
            <a:graphicFrameLocks noGrp="1"/>
          </p:cNvGraphicFramePr>
          <p:nvPr>
            <p:extLst>
              <p:ext uri="{D42A27DB-BD31-4B8C-83A1-F6EECF244321}">
                <p14:modId xmlns:p14="http://schemas.microsoft.com/office/powerpoint/2010/main" val="2784259557"/>
              </p:ext>
            </p:extLst>
          </p:nvPr>
        </p:nvGraphicFramePr>
        <p:xfrm>
          <a:off x="7305272" y="2007869"/>
          <a:ext cx="3418146" cy="792480"/>
        </p:xfrm>
        <a:graphic>
          <a:graphicData uri="http://schemas.openxmlformats.org/drawingml/2006/table">
            <a:tbl>
              <a:tblPr firstRow="1" bandRow="1">
                <a:tableStyleId>{5940675A-B579-460E-94D1-54222C63F5DA}</a:tableStyleId>
              </a:tblPr>
              <a:tblGrid>
                <a:gridCol w="3418146">
                  <a:extLst>
                    <a:ext uri="{9D8B030D-6E8A-4147-A177-3AD203B41FA5}">
                      <a16:colId xmlns:a16="http://schemas.microsoft.com/office/drawing/2014/main" val="2929310814"/>
                    </a:ext>
                  </a:extLst>
                </a:gridCol>
              </a:tblGrid>
              <a:tr h="322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ν</a:t>
                      </a:r>
                      <a:r>
                        <a:rPr lang="ru-RU" sz="2000" baseline="-25000" dirty="0">
                          <a:effectLst/>
                          <a:latin typeface="Times New Roman" panose="02020603050405020304" pitchFamily="18" charset="0"/>
                          <a:ea typeface="Tahoma" panose="020B0604030504040204" pitchFamily="34" charset="0"/>
                          <a:cs typeface="Times New Roman" panose="02020603050405020304" pitchFamily="18" charset="0"/>
                        </a:rPr>
                        <a:t>экс</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0,9</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88</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±0,0</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07)</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*ν</a:t>
                      </a:r>
                      <a:r>
                        <a:rPr lang="ru-RU" sz="2000" baseline="-25000" dirty="0">
                          <a:effectLst/>
                          <a:latin typeface="Times New Roman" panose="02020603050405020304" pitchFamily="18" charset="0"/>
                          <a:ea typeface="Tahoma" panose="020B0604030504040204" pitchFamily="34" charset="0"/>
                          <a:cs typeface="Times New Roman" panose="02020603050405020304" pitchFamily="18" charset="0"/>
                        </a:rPr>
                        <a:t>рас</a:t>
                      </a:r>
                      <a:endParaRPr lang="ru-RU"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1499274"/>
                  </a:ext>
                </a:extLst>
              </a:tr>
              <a:tr h="322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R= 0,99</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916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79218"/>
                  </a:ext>
                </a:extLst>
              </a:tr>
            </a:tbl>
          </a:graphicData>
        </a:graphic>
      </p:graphicFrame>
      <p:graphicFrame>
        <p:nvGraphicFramePr>
          <p:cNvPr id="31" name="Таблица 30">
            <a:extLst>
              <a:ext uri="{FF2B5EF4-FFF2-40B4-BE49-F238E27FC236}">
                <a16:creationId xmlns:a16="http://schemas.microsoft.com/office/drawing/2014/main" id="{611E1714-F64F-A849-9F27-FBD30F1CF141}"/>
              </a:ext>
            </a:extLst>
          </p:cNvPr>
          <p:cNvGraphicFramePr>
            <a:graphicFrameLocks noGrp="1"/>
          </p:cNvGraphicFramePr>
          <p:nvPr>
            <p:extLst>
              <p:ext uri="{D42A27DB-BD31-4B8C-83A1-F6EECF244321}">
                <p14:modId xmlns:p14="http://schemas.microsoft.com/office/powerpoint/2010/main" val="1177644769"/>
              </p:ext>
            </p:extLst>
          </p:nvPr>
        </p:nvGraphicFramePr>
        <p:xfrm>
          <a:off x="1064918" y="2007869"/>
          <a:ext cx="3394776" cy="792480"/>
        </p:xfrm>
        <a:graphic>
          <a:graphicData uri="http://schemas.openxmlformats.org/drawingml/2006/table">
            <a:tbl>
              <a:tblPr firstRow="1" bandRow="1">
                <a:tableStyleId>{5940675A-B579-460E-94D1-54222C63F5DA}</a:tableStyleId>
              </a:tblPr>
              <a:tblGrid>
                <a:gridCol w="3394776">
                  <a:extLst>
                    <a:ext uri="{9D8B030D-6E8A-4147-A177-3AD203B41FA5}">
                      <a16:colId xmlns:a16="http://schemas.microsoft.com/office/drawing/2014/main" val="2929310814"/>
                    </a:ext>
                  </a:extLst>
                </a:gridCol>
              </a:tblGrid>
              <a:tr h="355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ν</a:t>
                      </a:r>
                      <a:r>
                        <a:rPr lang="ru-RU" sz="2000" baseline="-25000" dirty="0">
                          <a:effectLst/>
                          <a:latin typeface="Times New Roman" panose="02020603050405020304" pitchFamily="18" charset="0"/>
                          <a:ea typeface="Tahoma" panose="020B0604030504040204" pitchFamily="34" charset="0"/>
                          <a:cs typeface="Times New Roman" panose="02020603050405020304" pitchFamily="18" charset="0"/>
                        </a:rPr>
                        <a:t>экс</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0,9</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78</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±0,0</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04)</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*ν</a:t>
                      </a:r>
                      <a:r>
                        <a:rPr lang="ru-RU" sz="2000" baseline="-25000" dirty="0">
                          <a:effectLst/>
                          <a:latin typeface="Times New Roman" panose="02020603050405020304" pitchFamily="18" charset="0"/>
                          <a:ea typeface="Tahoma" panose="020B0604030504040204" pitchFamily="34" charset="0"/>
                          <a:cs typeface="Times New Roman" panose="02020603050405020304" pitchFamily="18" charset="0"/>
                        </a:rPr>
                        <a:t>рас</a:t>
                      </a:r>
                      <a:endParaRPr lang="ru-RU"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1499274"/>
                  </a:ext>
                </a:extLst>
              </a:tr>
              <a:tr h="355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R= 0,99</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967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79218"/>
                  </a:ext>
                </a:extLst>
              </a:tr>
            </a:tbl>
          </a:graphicData>
        </a:graphic>
      </p:graphicFrame>
      <p:sp>
        <p:nvSpPr>
          <p:cNvPr id="35" name="Овал 34">
            <a:extLst>
              <a:ext uri="{FF2B5EF4-FFF2-40B4-BE49-F238E27FC236}">
                <a16:creationId xmlns:a16="http://schemas.microsoft.com/office/drawing/2014/main" id="{22BEE976-5AE8-C3D3-C2AC-1B479CBC5434}"/>
              </a:ext>
            </a:extLst>
          </p:cNvPr>
          <p:cNvSpPr/>
          <p:nvPr/>
        </p:nvSpPr>
        <p:spPr>
          <a:xfrm>
            <a:off x="4255402" y="2881131"/>
            <a:ext cx="540739" cy="486452"/>
          </a:xfrm>
          <a:prstGeom prst="ellipse">
            <a:avLst/>
          </a:prstGeom>
          <a:noFill/>
          <a:ln w="28575">
            <a:solidFill>
              <a:srgbClr val="8238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8" name="Овал 7">
            <a:extLst>
              <a:ext uri="{FF2B5EF4-FFF2-40B4-BE49-F238E27FC236}">
                <a16:creationId xmlns:a16="http://schemas.microsoft.com/office/drawing/2014/main" id="{528CC572-628B-F923-F9F0-9CFB0511FC84}"/>
              </a:ext>
            </a:extLst>
          </p:cNvPr>
          <p:cNvSpPr/>
          <p:nvPr/>
        </p:nvSpPr>
        <p:spPr>
          <a:xfrm>
            <a:off x="9379260" y="3886347"/>
            <a:ext cx="318654" cy="316776"/>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9" name="Овал 8">
            <a:extLst>
              <a:ext uri="{FF2B5EF4-FFF2-40B4-BE49-F238E27FC236}">
                <a16:creationId xmlns:a16="http://schemas.microsoft.com/office/drawing/2014/main" id="{38F3EAF9-6B73-A5BF-8573-1016283B6929}"/>
              </a:ext>
            </a:extLst>
          </p:cNvPr>
          <p:cNvSpPr/>
          <p:nvPr/>
        </p:nvSpPr>
        <p:spPr>
          <a:xfrm>
            <a:off x="10320610" y="2839893"/>
            <a:ext cx="540739" cy="486452"/>
          </a:xfrm>
          <a:prstGeom prst="ellipse">
            <a:avLst/>
          </a:prstGeom>
          <a:noFill/>
          <a:ln w="28575">
            <a:solidFill>
              <a:srgbClr val="8238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23" name="Овал 22">
            <a:extLst>
              <a:ext uri="{FF2B5EF4-FFF2-40B4-BE49-F238E27FC236}">
                <a16:creationId xmlns:a16="http://schemas.microsoft.com/office/drawing/2014/main" id="{75606861-C206-7EFA-94CC-34210D199936}"/>
              </a:ext>
            </a:extLst>
          </p:cNvPr>
          <p:cNvSpPr/>
          <p:nvPr/>
        </p:nvSpPr>
        <p:spPr>
          <a:xfrm>
            <a:off x="3086035" y="3891308"/>
            <a:ext cx="318654" cy="316776"/>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4405ACA3-9DCC-8E7F-8EB5-95D00A86A6F8}"/>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C542EC7-2F24-B16A-804D-1DB4B189EC69}"/>
              </a:ext>
            </a:extLst>
          </p:cNvPr>
          <p:cNvSpPr txBox="1"/>
          <p:nvPr/>
        </p:nvSpPr>
        <p:spPr>
          <a:xfrm>
            <a:off x="11280884" y="6335954"/>
            <a:ext cx="1003590"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14</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3" name="Группа 12">
            <a:extLst>
              <a:ext uri="{FF2B5EF4-FFF2-40B4-BE49-F238E27FC236}">
                <a16:creationId xmlns:a16="http://schemas.microsoft.com/office/drawing/2014/main" id="{71BF6140-8E24-A69F-2AD6-2731BDC529F3}"/>
              </a:ext>
            </a:extLst>
          </p:cNvPr>
          <p:cNvGrpSpPr/>
          <p:nvPr/>
        </p:nvGrpSpPr>
        <p:grpSpPr>
          <a:xfrm>
            <a:off x="3830966" y="787084"/>
            <a:ext cx="4341454" cy="1179954"/>
            <a:chOff x="3647874" y="1255114"/>
            <a:chExt cx="4936938" cy="1487845"/>
          </a:xfrm>
        </p:grpSpPr>
        <p:pic>
          <p:nvPicPr>
            <p:cNvPr id="15" name="Рисунок 14">
              <a:extLst>
                <a:ext uri="{FF2B5EF4-FFF2-40B4-BE49-F238E27FC236}">
                  <a16:creationId xmlns:a16="http://schemas.microsoft.com/office/drawing/2014/main" id="{63731B2E-41D3-1271-38B1-174C7F423011}"/>
                </a:ext>
              </a:extLst>
            </p:cNvPr>
            <p:cNvPicPr>
              <a:picLocks noChangeAspect="1"/>
            </p:cNvPicPr>
            <p:nvPr/>
          </p:nvPicPr>
          <p:blipFill rotWithShape="1">
            <a:blip r:embed="rId12">
              <a:clrChange>
                <a:clrFrom>
                  <a:srgbClr val="FFFFFF"/>
                </a:clrFrom>
                <a:clrTo>
                  <a:srgbClr val="FFFFFF">
                    <a:alpha val="0"/>
                  </a:srgbClr>
                </a:clrTo>
              </a:clrChange>
            </a:blip>
            <a:srcRect l="1260" t="-406" r="1260"/>
            <a:stretch/>
          </p:blipFill>
          <p:spPr>
            <a:xfrm>
              <a:off x="3647874" y="1275896"/>
              <a:ext cx="4919994" cy="1467063"/>
            </a:xfrm>
            <a:prstGeom prst="rect">
              <a:avLst/>
            </a:prstGeom>
          </p:spPr>
        </p:pic>
        <p:sp>
          <p:nvSpPr>
            <p:cNvPr id="17" name="Прямоугольник 16">
              <a:extLst>
                <a:ext uri="{FF2B5EF4-FFF2-40B4-BE49-F238E27FC236}">
                  <a16:creationId xmlns:a16="http://schemas.microsoft.com/office/drawing/2014/main" id="{084FC153-8972-C8EE-6B43-93EAB0EF75E0}"/>
                </a:ext>
              </a:extLst>
            </p:cNvPr>
            <p:cNvSpPr/>
            <p:nvPr/>
          </p:nvSpPr>
          <p:spPr>
            <a:xfrm>
              <a:off x="7387936" y="1255114"/>
              <a:ext cx="1196876" cy="1367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0087E48B-BFBB-03A1-1C21-3250A74FCA6F}"/>
              </a:ext>
            </a:extLst>
          </p:cNvPr>
          <p:cNvSpPr txBox="1"/>
          <p:nvPr/>
        </p:nvSpPr>
        <p:spPr>
          <a:xfrm>
            <a:off x="7850547" y="726162"/>
            <a:ext cx="4341453" cy="1015663"/>
          </a:xfrm>
          <a:prstGeom prst="rect">
            <a:avLst/>
          </a:prstGeom>
          <a:noFill/>
        </p:spPr>
        <p:txBody>
          <a:bodyPr wrap="square">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Linear correlation of experimental and calculated frequencies for ibuprofen Raman</a:t>
            </a:r>
            <a:r>
              <a:rPr lang="ru-RU"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a:latin typeface="Times New Roman" panose="02020603050405020304" pitchFamily="18" charset="0"/>
                <a:ea typeface="Tahoma" panose="020B0604030504040204" pitchFamily="34" charset="0"/>
                <a:cs typeface="Times New Roman" panose="02020603050405020304" pitchFamily="18" charset="0"/>
              </a:rPr>
              <a:t>spectra</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2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 y="135083"/>
            <a:ext cx="12176381" cy="4670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Conclusions</a:t>
            </a:r>
            <a:endParaRPr lang="ru-RU"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9475758-DF3F-6080-8116-F681171522A1}"/>
              </a:ext>
            </a:extLst>
          </p:cNvPr>
          <p:cNvSpPr txBox="1"/>
          <p:nvPr/>
        </p:nvSpPr>
        <p:spPr>
          <a:xfrm>
            <a:off x="-4355" y="663067"/>
            <a:ext cx="12180735" cy="4053417"/>
          </a:xfrm>
          <a:prstGeom prst="rect">
            <a:avLst/>
          </a:prstGeom>
          <a:noFill/>
        </p:spPr>
        <p:txBody>
          <a:bodyPr wrap="square">
            <a:spAutoFit/>
          </a:bodyPr>
          <a:lstStyle/>
          <a:p>
            <a:pPr marL="342900" lvl="0" indent="-342900" algn="just">
              <a:lnSpc>
                <a:spcPct val="130000"/>
              </a:lnSpc>
              <a:buFont typeface="Wingdings" panose="05000000000000000000" pitchFamily="2" charset="2"/>
              <a:buChar char="ü"/>
            </a:pPr>
            <a:r>
              <a:rPr lang="en-US" spc="-30" dirty="0">
                <a:effectLst/>
                <a:latin typeface="Times New Roman" panose="02020603050405020304" pitchFamily="18" charset="0"/>
                <a:ea typeface="Tahoma" panose="020B0604030504040204" pitchFamily="34" charset="0"/>
                <a:cs typeface="Times New Roman" panose="02020603050405020304" pitchFamily="18" charset="0"/>
              </a:rPr>
              <a:t>Conformational analysis (BP86/def2-TZVP) revealed that ibuprofen enantiomers are </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labile</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since the values of intramolecular barriers do not exceed 14 kJ</a:t>
            </a:r>
            <a:r>
              <a:rPr lang="ru-RU" spc="-30" dirty="0">
                <a:latin typeface="Times New Roman" panose="02020603050405020304" pitchFamily="18" charset="0"/>
                <a:ea typeface="Tahoma" panose="020B0604030504040204" pitchFamily="34" charset="0"/>
                <a:cs typeface="Times New Roman" panose="02020603050405020304" pitchFamily="18" charset="0"/>
              </a:rPr>
              <a:t>/</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mol. The equilibrium configurations of ibuprofen enantiomers, which were used to construct dimers, were also revealed.</a:t>
            </a:r>
            <a:endParaRPr lang="ru-RU" spc="-30" dirty="0">
              <a:effectLst/>
              <a:latin typeface="Times New Roman" panose="02020603050405020304" pitchFamily="18" charset="0"/>
              <a:ea typeface="Tahoma" panose="020B0604030504040204" pitchFamily="34" charset="0"/>
              <a:cs typeface="Times New Roman" panose="02020603050405020304" pitchFamily="18" charset="0"/>
            </a:endParaRPr>
          </a:p>
          <a:p>
            <a:pPr marL="342900" lvl="0" indent="-342900" algn="just">
              <a:lnSpc>
                <a:spcPct val="130000"/>
              </a:lnSpc>
              <a:buFont typeface="Wingdings" panose="05000000000000000000" pitchFamily="2" charset="2"/>
              <a:buChar char="ü"/>
            </a:pP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Equilibrium configurations of ibuprofen dimers </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of various types (BP86/def2-TZVP) were obtained. Analysis of the parameters of the dimers molecular geometry revealed that these structures are characterized by hydrogen bonds of </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medium strength</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a:t>
            </a:r>
            <a:endParaRPr lang="ru-RU" spc="-30" dirty="0">
              <a:latin typeface="Times New Roman" panose="02020603050405020304" pitchFamily="18" charset="0"/>
              <a:ea typeface="Tahoma" panose="020B0604030504040204" pitchFamily="34" charset="0"/>
              <a:cs typeface="Times New Roman" panose="02020603050405020304" pitchFamily="18" charset="0"/>
            </a:endParaRPr>
          </a:p>
          <a:p>
            <a:pPr marL="342900" lvl="0" indent="-342900" algn="just">
              <a:lnSpc>
                <a:spcPct val="130000"/>
              </a:lnSpc>
              <a:buFont typeface="Wingdings" panose="05000000000000000000" pitchFamily="2" charset="2"/>
              <a:buChar char="ü"/>
            </a:pPr>
            <a:r>
              <a:rPr lang="en-US" spc="-30" dirty="0">
                <a:effectLst/>
                <a:latin typeface="Times New Roman" panose="02020603050405020304" pitchFamily="18" charset="0"/>
                <a:ea typeface="Tahoma" panose="020B0604030504040204" pitchFamily="34" charset="0"/>
                <a:cs typeface="Times New Roman" panose="02020603050405020304" pitchFamily="18" charset="0"/>
              </a:rPr>
              <a:t>The thermodynamic parameters for the </a:t>
            </a:r>
            <a:r>
              <a:rPr lang="en-US" spc="-30" dirty="0">
                <a:latin typeface="Times New Roman" panose="02020603050405020304" pitchFamily="18" charset="0"/>
                <a:ea typeface="Tahoma" panose="020B0604030504040204" pitchFamily="34" charset="0"/>
                <a:cs typeface="Times New Roman" panose="02020603050405020304" pitchFamily="18" charset="0"/>
              </a:rPr>
              <a:t>ibuprofen enantiomers association </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were estimated. It was shown that the </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strongest hydrogen bonds</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are observed in </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cyclic</a:t>
            </a:r>
            <a:r>
              <a:rPr lang="ru-RU" b="1" spc="-30" dirty="0">
                <a:effectLst/>
                <a:latin typeface="Times New Roman" panose="02020603050405020304" pitchFamily="18" charset="0"/>
                <a:ea typeface="Tahoma" panose="020B0604030504040204" pitchFamily="34" charset="0"/>
                <a:cs typeface="Times New Roman" panose="02020603050405020304" pitchFamily="18" charset="0"/>
              </a:rPr>
              <a:t>-</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1 dimers</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and the </a:t>
            </a:r>
            <a:r>
              <a:rPr lang="en-US" b="1" spc="-30" dirty="0">
                <a:latin typeface="Times New Roman" panose="02020603050405020304" pitchFamily="18" charset="0"/>
                <a:ea typeface="Tahoma" panose="020B0604030504040204" pitchFamily="34" charset="0"/>
                <a:cs typeface="Times New Roman" panose="02020603050405020304" pitchFamily="18" charset="0"/>
              </a:rPr>
              <a:t>weakest hydrogen </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bonds </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are in </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cyclic</a:t>
            </a:r>
            <a:r>
              <a:rPr lang="ru-RU" b="1" spc="-30" dirty="0">
                <a:effectLst/>
                <a:latin typeface="Times New Roman" panose="02020603050405020304" pitchFamily="18" charset="0"/>
                <a:ea typeface="Tahoma" panose="020B0604030504040204" pitchFamily="34" charset="0"/>
                <a:cs typeface="Times New Roman" panose="02020603050405020304" pitchFamily="18" charset="0"/>
              </a:rPr>
              <a:t>-</a:t>
            </a:r>
            <a:r>
              <a:rPr lang="en-US" b="1" spc="-30" dirty="0">
                <a:effectLst/>
                <a:latin typeface="Times New Roman" panose="02020603050405020304" pitchFamily="18" charset="0"/>
                <a:ea typeface="Tahoma" panose="020B0604030504040204" pitchFamily="34" charset="0"/>
                <a:cs typeface="Times New Roman" panose="02020603050405020304" pitchFamily="18" charset="0"/>
              </a:rPr>
              <a:t>2 dimers</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The most stable are cyclic</a:t>
            </a:r>
            <a:r>
              <a:rPr lang="ru-RU" spc="-30" dirty="0">
                <a:effectLst/>
                <a:latin typeface="Times New Roman" panose="02020603050405020304" pitchFamily="18" charset="0"/>
                <a:ea typeface="Tahoma" panose="020B0604030504040204" pitchFamily="34" charset="0"/>
                <a:cs typeface="Times New Roman" panose="02020603050405020304" pitchFamily="18" charset="0"/>
              </a:rPr>
              <a:t>-</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1 dimers. The strength of hydrogen bonds and the stability of dimers does not depend on the type of enantiomers in the associates.</a:t>
            </a:r>
            <a:endParaRPr lang="ru-RU" spc="-30" dirty="0">
              <a:effectLst/>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just">
              <a:lnSpc>
                <a:spcPct val="130000"/>
              </a:lnSpc>
              <a:buFont typeface="Wingdings" panose="05000000000000000000" pitchFamily="2" charset="2"/>
              <a:buChar char="ü"/>
            </a:pPr>
            <a:r>
              <a:rPr lang="en-US" spc="-30" dirty="0">
                <a:latin typeface="Times New Roman" panose="02020603050405020304" pitchFamily="18" charset="0"/>
                <a:ea typeface="Tahoma" panose="020B0604030504040204" pitchFamily="34" charset="0"/>
                <a:cs typeface="Times New Roman" panose="02020603050405020304" pitchFamily="18" charset="0"/>
              </a:rPr>
              <a:t>Based on a comparative analysis of experimental and calculated vibrational frequencies, </a:t>
            </a:r>
            <a:r>
              <a:rPr lang="en-US" b="1" spc="-30" dirty="0">
                <a:latin typeface="Times New Roman" panose="02020603050405020304" pitchFamily="18" charset="0"/>
                <a:ea typeface="Tahoma" panose="020B0604030504040204" pitchFamily="34" charset="0"/>
                <a:cs typeface="Times New Roman" panose="02020603050405020304" pitchFamily="18" charset="0"/>
              </a:rPr>
              <a:t>satisfactory linear correlations </a:t>
            </a:r>
            <a:r>
              <a:rPr lang="en-US" spc="-30" dirty="0">
                <a:latin typeface="Times New Roman" panose="02020603050405020304" pitchFamily="18" charset="0"/>
                <a:ea typeface="Tahoma" panose="020B0604030504040204" pitchFamily="34" charset="0"/>
                <a:cs typeface="Times New Roman" panose="02020603050405020304" pitchFamily="18" charset="0"/>
              </a:rPr>
              <a:t>have been obtained for both enantiomers</a:t>
            </a:r>
            <a:r>
              <a:rPr lang="ru-RU" spc="-30" dirty="0">
                <a:latin typeface="Times New Roman" panose="02020603050405020304" pitchFamily="18" charset="0"/>
                <a:ea typeface="Tahoma" panose="020B0604030504040204" pitchFamily="34" charset="0"/>
                <a:cs typeface="Times New Roman" panose="02020603050405020304" pitchFamily="18" charset="0"/>
              </a:rPr>
              <a:t> (</a:t>
            </a:r>
            <a:r>
              <a:rPr lang="en-US" spc="-30" dirty="0">
                <a:latin typeface="Times New Roman" panose="02020603050405020304" pitchFamily="18" charset="0"/>
                <a:ea typeface="Tahoma" panose="020B0604030504040204" pitchFamily="34" charset="0"/>
                <a:cs typeface="Times New Roman" panose="02020603050405020304" pitchFamily="18" charset="0"/>
              </a:rPr>
              <a:t>R</a:t>
            </a:r>
            <a:r>
              <a:rPr lang="en-US" spc="-30" baseline="-25000" dirty="0">
                <a:latin typeface="Times New Roman" panose="02020603050405020304" pitchFamily="18" charset="0"/>
                <a:ea typeface="Tahoma" panose="020B0604030504040204" pitchFamily="34" charset="0"/>
                <a:cs typeface="Times New Roman" panose="02020603050405020304" pitchFamily="18" charset="0"/>
              </a:rPr>
              <a:t>IR</a:t>
            </a:r>
            <a:r>
              <a:rPr lang="en-US" spc="-30" dirty="0">
                <a:latin typeface="Times New Roman" panose="02020603050405020304" pitchFamily="18" charset="0"/>
                <a:ea typeface="Tahoma" panose="020B0604030504040204" pitchFamily="34" charset="0"/>
                <a:cs typeface="Times New Roman" panose="02020603050405020304" pitchFamily="18" charset="0"/>
              </a:rPr>
              <a:t>=</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0,999</a:t>
            </a:r>
            <a:r>
              <a:rPr lang="ru-RU" spc="-30" dirty="0">
                <a:effectLst/>
                <a:latin typeface="Times New Roman" panose="02020603050405020304" pitchFamily="18" charset="0"/>
                <a:ea typeface="Tahoma" panose="020B0604030504040204" pitchFamily="34" charset="0"/>
                <a:cs typeface="Times New Roman" panose="02020603050405020304" pitchFamily="18" charset="0"/>
              </a:rPr>
              <a:t>04, </a:t>
            </a:r>
            <a:r>
              <a:rPr lang="en-US" spc="-30" dirty="0" err="1">
                <a:effectLst/>
                <a:latin typeface="Times New Roman" panose="02020603050405020304" pitchFamily="18" charset="0"/>
                <a:ea typeface="Tahoma" panose="020B0604030504040204" pitchFamily="34" charset="0"/>
                <a:cs typeface="Times New Roman" panose="02020603050405020304" pitchFamily="18" charset="0"/>
              </a:rPr>
              <a:t>R</a:t>
            </a:r>
            <a:r>
              <a:rPr lang="en-US" spc="-30" baseline="-25000" dirty="0" err="1">
                <a:effectLst/>
                <a:latin typeface="Times New Roman" panose="02020603050405020304" pitchFamily="18" charset="0"/>
                <a:ea typeface="Tahoma" panose="020B0604030504040204" pitchFamily="34" charset="0"/>
                <a:cs typeface="Times New Roman" panose="02020603050405020304" pitchFamily="18" charset="0"/>
              </a:rPr>
              <a:t>Raman</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0,99</a:t>
            </a:r>
            <a:r>
              <a:rPr lang="ru-RU" spc="-30" dirty="0">
                <a:effectLst/>
                <a:latin typeface="Times New Roman" panose="02020603050405020304" pitchFamily="18" charset="0"/>
                <a:ea typeface="Tahoma" panose="020B0604030504040204" pitchFamily="34" charset="0"/>
                <a:cs typeface="Times New Roman" panose="02020603050405020304" pitchFamily="18" charset="0"/>
              </a:rPr>
              <a:t>793</a:t>
            </a:r>
            <a:r>
              <a:rPr lang="ru-RU" spc="-30" dirty="0">
                <a:latin typeface="Times New Roman" panose="02020603050405020304" pitchFamily="18" charset="0"/>
                <a:ea typeface="Tahoma" panose="020B0604030504040204" pitchFamily="34" charset="0"/>
                <a:cs typeface="Times New Roman" panose="02020603050405020304" pitchFamily="18" charset="0"/>
              </a:rPr>
              <a:t>) </a:t>
            </a:r>
            <a:r>
              <a:rPr lang="en-US" dirty="0">
                <a:effectLst/>
                <a:latin typeface="Times New Roman" panose="02020603050405020304" pitchFamily="18" charset="0"/>
                <a:cs typeface="Times New Roman" panose="02020603050405020304" pitchFamily="18" charset="0"/>
              </a:rPr>
              <a:t>and dimers </a:t>
            </a:r>
            <a:r>
              <a:rPr lang="ru-RU" dirty="0">
                <a:effectLst/>
                <a:latin typeface="Times New Roman" panose="02020603050405020304" pitchFamily="18" charset="0"/>
                <a:cs typeface="Times New Roman" panose="02020603050405020304" pitchFamily="18" charset="0"/>
              </a:rPr>
              <a:t>(</a:t>
            </a:r>
            <a:r>
              <a:rPr lang="en-US" spc="-30" dirty="0">
                <a:latin typeface="Times New Roman" panose="02020603050405020304" pitchFamily="18" charset="0"/>
                <a:ea typeface="Tahoma" panose="020B0604030504040204" pitchFamily="34" charset="0"/>
                <a:cs typeface="Times New Roman" panose="02020603050405020304" pitchFamily="18" charset="0"/>
              </a:rPr>
              <a:t>R</a:t>
            </a:r>
            <a:r>
              <a:rPr lang="en-US" spc="-30" baseline="-25000" dirty="0">
                <a:latin typeface="Times New Roman" panose="02020603050405020304" pitchFamily="18" charset="0"/>
                <a:ea typeface="Tahoma" panose="020B0604030504040204" pitchFamily="34" charset="0"/>
                <a:cs typeface="Times New Roman" panose="02020603050405020304" pitchFamily="18" charset="0"/>
              </a:rPr>
              <a:t>IR</a:t>
            </a:r>
            <a:r>
              <a:rPr lang="en-US" spc="-30" dirty="0">
                <a:latin typeface="Times New Roman" panose="02020603050405020304" pitchFamily="18" charset="0"/>
                <a:ea typeface="Tahoma" panose="020B0604030504040204" pitchFamily="34" charset="0"/>
                <a:cs typeface="Times New Roman" panose="02020603050405020304" pitchFamily="18" charset="0"/>
              </a:rPr>
              <a:t>=</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0,99</a:t>
            </a:r>
            <a:r>
              <a:rPr lang="ru-RU" spc="-30" dirty="0">
                <a:effectLst/>
                <a:latin typeface="Times New Roman" panose="02020603050405020304" pitchFamily="18" charset="0"/>
                <a:ea typeface="Tahoma" panose="020B0604030504040204" pitchFamily="34" charset="0"/>
                <a:cs typeface="Times New Roman" panose="02020603050405020304" pitchFamily="18" charset="0"/>
              </a:rPr>
              <a:t>967, </a:t>
            </a:r>
            <a:r>
              <a:rPr lang="en-US" spc="-30" dirty="0" err="1">
                <a:effectLst/>
                <a:latin typeface="Times New Roman" panose="02020603050405020304" pitchFamily="18" charset="0"/>
                <a:ea typeface="Tahoma" panose="020B0604030504040204" pitchFamily="34" charset="0"/>
                <a:cs typeface="Times New Roman" panose="02020603050405020304" pitchFamily="18" charset="0"/>
              </a:rPr>
              <a:t>R</a:t>
            </a:r>
            <a:r>
              <a:rPr lang="en-US" spc="-30" baseline="-25000" dirty="0" err="1">
                <a:effectLst/>
                <a:latin typeface="Times New Roman" panose="02020603050405020304" pitchFamily="18" charset="0"/>
                <a:ea typeface="Tahoma" panose="020B0604030504040204" pitchFamily="34" charset="0"/>
                <a:cs typeface="Times New Roman" panose="02020603050405020304" pitchFamily="18" charset="0"/>
              </a:rPr>
              <a:t>Raman</a:t>
            </a:r>
            <a:r>
              <a:rPr lang="en-US" spc="-30" dirty="0">
                <a:effectLst/>
                <a:latin typeface="Times New Roman" panose="02020603050405020304" pitchFamily="18" charset="0"/>
                <a:ea typeface="Tahoma" panose="020B0604030504040204" pitchFamily="34" charset="0"/>
                <a:cs typeface="Times New Roman" panose="02020603050405020304" pitchFamily="18" charset="0"/>
              </a:rPr>
              <a:t>= 0,99</a:t>
            </a:r>
            <a:r>
              <a:rPr lang="ru-RU" spc="-30" dirty="0">
                <a:effectLst/>
                <a:latin typeface="Times New Roman" panose="02020603050405020304" pitchFamily="18" charset="0"/>
                <a:ea typeface="Tahoma" panose="020B0604030504040204" pitchFamily="34" charset="0"/>
                <a:cs typeface="Times New Roman" panose="02020603050405020304" pitchFamily="18" charset="0"/>
              </a:rPr>
              <a:t>9</a:t>
            </a:r>
            <a:r>
              <a:rPr lang="ru-RU" spc="-30" dirty="0">
                <a:latin typeface="Times New Roman" panose="02020603050405020304" pitchFamily="18" charset="0"/>
                <a:ea typeface="Tahoma" panose="020B0604030504040204" pitchFamily="34" charset="0"/>
                <a:cs typeface="Times New Roman" panose="02020603050405020304" pitchFamily="18" charset="0"/>
              </a:rPr>
              <a:t>1</a:t>
            </a:r>
            <a:r>
              <a:rPr lang="ru-RU" spc="-30" dirty="0">
                <a:effectLst/>
                <a:latin typeface="Times New Roman" panose="02020603050405020304" pitchFamily="18" charset="0"/>
                <a:ea typeface="Tahoma" panose="020B0604030504040204" pitchFamily="34" charset="0"/>
                <a:cs typeface="Times New Roman" panose="02020603050405020304" pitchFamily="18" charset="0"/>
              </a:rPr>
              <a:t>6).</a:t>
            </a:r>
            <a:r>
              <a:rPr lang="ru-RU" spc="-30"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FE1901BD-3B5E-3AB5-F114-706EB8AA1DEF}"/>
              </a:ext>
            </a:extLst>
          </p:cNvPr>
          <p:cNvSpPr txBox="1"/>
          <p:nvPr/>
        </p:nvSpPr>
        <p:spPr>
          <a:xfrm>
            <a:off x="371677" y="4710329"/>
            <a:ext cx="11428672" cy="1692771"/>
          </a:xfrm>
          <a:prstGeom prst="rect">
            <a:avLst/>
          </a:prstGeom>
          <a:noFill/>
          <a:ln w="38100">
            <a:solidFill>
              <a:schemeClr val="accent1">
                <a:lumMod val="20000"/>
                <a:lumOff val="80000"/>
              </a:schemeClr>
            </a:solidFill>
          </a:ln>
        </p:spPr>
        <p:txBody>
          <a:bodyPr wrap="square">
            <a:spAutoFit/>
          </a:bodyPr>
          <a:lstStyle/>
          <a:p>
            <a:pPr algn="ctr">
              <a:lnSpc>
                <a:spcPct val="130000"/>
              </a:lnSpc>
            </a:pPr>
            <a:r>
              <a:rPr lang="en-US" sz="2000" spc="-20" dirty="0">
                <a:effectLst/>
                <a:latin typeface="Times New Roman" panose="02020603050405020304" pitchFamily="18" charset="0"/>
                <a:ea typeface="Tahoma" panose="020B0604030504040204" pitchFamily="34" charset="0"/>
                <a:cs typeface="Times New Roman" panose="02020603050405020304" pitchFamily="18" charset="0"/>
              </a:rPr>
              <a:t>Quantum chemical modeling of the intermolecular dynamics of ibuprofen enantiomers has shown that the use of structural models of associates (dimers) in calculating the vibrational frequencies of IR and Raman spectra allows one to obtain </a:t>
            </a:r>
            <a:r>
              <a:rPr lang="en-US" sz="2000" b="1" spc="-20" dirty="0">
                <a:effectLst/>
                <a:latin typeface="Times New Roman" panose="02020603050405020304" pitchFamily="18" charset="0"/>
                <a:ea typeface="Tahoma" panose="020B0604030504040204" pitchFamily="34" charset="0"/>
                <a:cs typeface="Times New Roman" panose="02020603050405020304" pitchFamily="18" charset="0"/>
              </a:rPr>
              <a:t>more</a:t>
            </a:r>
            <a:r>
              <a:rPr lang="en-US" sz="2000" spc="-2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spc="-20" dirty="0">
                <a:effectLst/>
                <a:latin typeface="Times New Roman" panose="02020603050405020304" pitchFamily="18" charset="0"/>
                <a:ea typeface="Tahoma" panose="020B0604030504040204" pitchFamily="34" charset="0"/>
                <a:cs typeface="Times New Roman" panose="02020603050405020304" pitchFamily="18" charset="0"/>
              </a:rPr>
              <a:t>correct results </a:t>
            </a:r>
            <a:r>
              <a:rPr lang="en-US" sz="2000" spc="-20" dirty="0">
                <a:effectLst/>
                <a:latin typeface="Times New Roman" panose="02020603050405020304" pitchFamily="18" charset="0"/>
                <a:ea typeface="Tahoma" panose="020B0604030504040204" pitchFamily="34" charset="0"/>
                <a:cs typeface="Times New Roman" panose="02020603050405020304" pitchFamily="18" charset="0"/>
              </a:rPr>
              <a:t>comparable to the experiment, which is </a:t>
            </a:r>
            <a:r>
              <a:rPr lang="en-US" sz="2000" spc="-20" dirty="0">
                <a:latin typeface="Times New Roman" panose="02020603050405020304" pitchFamily="18" charset="0"/>
                <a:ea typeface="Tahoma" panose="020B0604030504040204" pitchFamily="34" charset="0"/>
                <a:cs typeface="Times New Roman" panose="02020603050405020304" pitchFamily="18" charset="0"/>
              </a:rPr>
              <a:t>evident </a:t>
            </a:r>
            <a:r>
              <a:rPr lang="en-US" sz="2000" spc="-20" dirty="0">
                <a:effectLst/>
                <a:latin typeface="Times New Roman" panose="02020603050405020304" pitchFamily="18" charset="0"/>
                <a:ea typeface="Tahoma" panose="020B0604030504040204" pitchFamily="34" charset="0"/>
                <a:cs typeface="Times New Roman" panose="02020603050405020304" pitchFamily="18" charset="0"/>
              </a:rPr>
              <a:t>for the vibrational frequencies of groups of atoms involved in intermolecular interactions (carboxyl group).</a:t>
            </a:r>
            <a:endParaRPr lang="ru-RU" sz="2000" spc="-2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3B639EB6-1AAC-0B3D-29BE-968687CBB996}"/>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3A53F2E-FEBF-D64D-79AB-4D84368E0472}"/>
              </a:ext>
            </a:extLst>
          </p:cNvPr>
          <p:cNvSpPr txBox="1"/>
          <p:nvPr/>
        </p:nvSpPr>
        <p:spPr>
          <a:xfrm>
            <a:off x="11280884" y="6335954"/>
            <a:ext cx="1003590"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15</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4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2BE3C-2E5D-C251-366B-242274A845C1}"/>
            </a:ext>
          </a:extLst>
        </p:cNvPr>
        <p:cNvGrpSpPr/>
        <p:nvPr/>
      </p:nvGrpSpPr>
      <p:grpSpPr>
        <a:xfrm>
          <a:off x="0" y="0"/>
          <a:ext cx="0" cy="0"/>
          <a:chOff x="0" y="0"/>
          <a:chExt cx="0" cy="0"/>
        </a:xfrm>
      </p:grpSpPr>
      <p:sp>
        <p:nvSpPr>
          <p:cNvPr id="3" name="Заголовок 1">
            <a:extLst>
              <a:ext uri="{FF2B5EF4-FFF2-40B4-BE49-F238E27FC236}">
                <a16:creationId xmlns:a16="http://schemas.microsoft.com/office/drawing/2014/main" id="{42E78370-2D92-AC28-096D-480A34BE66CA}"/>
              </a:ext>
            </a:extLst>
          </p:cNvPr>
          <p:cNvSpPr txBox="1">
            <a:spLocks/>
          </p:cNvSpPr>
          <p:nvPr/>
        </p:nvSpPr>
        <p:spPr>
          <a:xfrm>
            <a:off x="-1" y="135083"/>
            <a:ext cx="12176381" cy="4670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Publications</a:t>
            </a:r>
            <a:endParaRPr lang="ru-RU"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2F405477-C871-6B02-A3BC-E0CCCF992A1F}"/>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F76766A-57E5-A5DA-B1DF-7E69815D9617}"/>
              </a:ext>
            </a:extLst>
          </p:cNvPr>
          <p:cNvSpPr txBox="1"/>
          <p:nvPr/>
        </p:nvSpPr>
        <p:spPr>
          <a:xfrm>
            <a:off x="251980" y="2459504"/>
            <a:ext cx="7541202" cy="1938992"/>
          </a:xfrm>
          <a:prstGeom prst="rect">
            <a:avLst/>
          </a:prstGeom>
          <a:noFill/>
        </p:spPr>
        <p:txBody>
          <a:bodyPr wrap="square">
            <a:spAutoFit/>
          </a:bodyPr>
          <a:lstStyle/>
          <a:p>
            <a:pPr lvl="0" algn="just"/>
            <a:r>
              <a:rPr lang="en-US" sz="2400" dirty="0" err="1">
                <a:effectLst/>
                <a:latin typeface="Times New Roman" panose="02020603050405020304" pitchFamily="18" charset="0"/>
                <a:ea typeface="Times New Roman" panose="02020603050405020304" pitchFamily="18" charset="0"/>
              </a:rPr>
              <a:t>Logacheva</a:t>
            </a:r>
            <a:r>
              <a:rPr lang="en-US" sz="2400" dirty="0">
                <a:effectLst/>
                <a:latin typeface="Times New Roman" panose="02020603050405020304" pitchFamily="18" charset="0"/>
                <a:ea typeface="Times New Roman" panose="02020603050405020304" pitchFamily="18" charset="0"/>
              </a:rPr>
              <a:t> K., </a:t>
            </a:r>
            <a:r>
              <a:rPr lang="en-US" sz="2400" dirty="0" err="1">
                <a:effectLst/>
                <a:latin typeface="Times New Roman" panose="02020603050405020304" pitchFamily="18" charset="0"/>
                <a:ea typeface="Times New Roman" panose="02020603050405020304" pitchFamily="18" charset="0"/>
              </a:rPr>
              <a:t>Gergelezhiu</a:t>
            </a:r>
            <a:r>
              <a:rPr lang="en-US" sz="2400" dirty="0">
                <a:effectLst/>
                <a:latin typeface="Times New Roman" panose="02020603050405020304" pitchFamily="18" charset="0"/>
                <a:ea typeface="Times New Roman" panose="02020603050405020304" pitchFamily="18" charset="0"/>
              </a:rPr>
              <a:t> P., Raksha E., et al. Vibrational Spectroscopic Features of Ibuprofen and Ketoprofen: IR and Raman Spectroscopy Combined with DFT Calculations. Physics of Particles and Nuclei Letters 21, 2024. – № 4, Pp. 839-842.</a:t>
            </a:r>
            <a:endParaRPr lang="ru-RU" sz="2800" dirty="0">
              <a:effectLst/>
              <a:latin typeface="Times New Roman" panose="02020603050405020304" pitchFamily="18" charset="0"/>
              <a:ea typeface="Times New Roman" panose="02020603050405020304" pitchFamily="18" charset="0"/>
            </a:endParaRPr>
          </a:p>
        </p:txBody>
      </p:sp>
      <p:pic>
        <p:nvPicPr>
          <p:cNvPr id="10" name="Рисунок 9">
            <a:extLst>
              <a:ext uri="{FF2B5EF4-FFF2-40B4-BE49-F238E27FC236}">
                <a16:creationId xmlns:a16="http://schemas.microsoft.com/office/drawing/2014/main" id="{9EB8BB37-95CD-378E-6ED6-AB334433650E}"/>
              </a:ext>
            </a:extLst>
          </p:cNvPr>
          <p:cNvPicPr>
            <a:picLocks noChangeAspect="1"/>
          </p:cNvPicPr>
          <p:nvPr/>
        </p:nvPicPr>
        <p:blipFill>
          <a:blip r:embed="rId3"/>
          <a:stretch>
            <a:fillRect/>
          </a:stretch>
        </p:blipFill>
        <p:spPr>
          <a:xfrm>
            <a:off x="7936355" y="893618"/>
            <a:ext cx="3874969" cy="5463071"/>
          </a:xfrm>
          <a:prstGeom prst="rect">
            <a:avLst/>
          </a:prstGeom>
        </p:spPr>
      </p:pic>
    </p:spTree>
    <p:extLst>
      <p:ext uri="{BB962C8B-B14F-4D97-AF65-F5344CB8AC3E}">
        <p14:creationId xmlns:p14="http://schemas.microsoft.com/office/powerpoint/2010/main" val="32792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8E03B2-8D8D-4371-D887-7B7AA06CBFE4}"/>
              </a:ext>
            </a:extLst>
          </p:cNvPr>
          <p:cNvSpPr txBox="1"/>
          <p:nvPr/>
        </p:nvSpPr>
        <p:spPr>
          <a:xfrm>
            <a:off x="11265" y="130258"/>
            <a:ext cx="12180735" cy="523220"/>
          </a:xfrm>
          <a:prstGeom prst="rect">
            <a:avLst/>
          </a:prstGeom>
          <a:noFill/>
        </p:spPr>
        <p:txBody>
          <a:bodyPr wrap="square" rtlCol="0">
            <a:spAutoFit/>
          </a:body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Acknowledgment</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D5261E9E-34B9-5EA7-2CB5-7061E6A1C83F}"/>
              </a:ext>
            </a:extLst>
          </p:cNvPr>
          <p:cNvSpPr/>
          <p:nvPr/>
        </p:nvSpPr>
        <p:spPr>
          <a:xfrm>
            <a:off x="11265" y="659834"/>
            <a:ext cx="12180735" cy="140266"/>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170F72C-FFF7-9B2D-ADE4-9FF75C8FB14E}"/>
              </a:ext>
            </a:extLst>
          </p:cNvPr>
          <p:cNvSpPr txBox="1"/>
          <p:nvPr/>
        </p:nvSpPr>
        <p:spPr>
          <a:xfrm>
            <a:off x="2870982" y="1197971"/>
            <a:ext cx="2958315" cy="579967"/>
          </a:xfrm>
          <a:prstGeom prst="rect">
            <a:avLst/>
          </a:prstGeom>
          <a:noFill/>
        </p:spPr>
        <p:txBody>
          <a:bodyPr wrap="square">
            <a:spAutoFit/>
          </a:bodyPr>
          <a:lstStyle/>
          <a:p>
            <a:pPr>
              <a:lnSpc>
                <a:spcPct val="150000"/>
              </a:lnSpc>
            </a:pP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Savostina</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L.I.</a:t>
            </a:r>
            <a:endPar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3E74A4C-089F-821A-F11E-54AFD164DB6D}"/>
              </a:ext>
            </a:extLst>
          </p:cNvPr>
          <p:cNvSpPr txBox="1"/>
          <p:nvPr/>
        </p:nvSpPr>
        <p:spPr>
          <a:xfrm>
            <a:off x="3078801" y="5755861"/>
            <a:ext cx="2542679" cy="579967"/>
          </a:xfrm>
          <a:prstGeom prst="rect">
            <a:avLst/>
          </a:prstGeom>
          <a:noFill/>
        </p:spPr>
        <p:txBody>
          <a:bodyPr wrap="square">
            <a:spAutoFit/>
          </a:bodyPr>
          <a:lstStyle/>
          <a:p>
            <a:pPr>
              <a:lnSpc>
                <a:spcPct val="150000"/>
              </a:lnSpc>
            </a:pP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Malakhov</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S</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N</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C2A0644A-E3C0-3C26-9470-978EC332627F}"/>
              </a:ext>
            </a:extLst>
          </p:cNvPr>
          <p:cNvSpPr txBox="1"/>
          <p:nvPr/>
        </p:nvSpPr>
        <p:spPr>
          <a:xfrm>
            <a:off x="384026" y="3221003"/>
            <a:ext cx="6992841" cy="1754326"/>
          </a:xfrm>
          <a:prstGeom prst="rect">
            <a:avLst/>
          </a:prstGeom>
          <a:noFill/>
        </p:spPr>
        <p:txBody>
          <a:bodyPr wrap="square">
            <a:spAutoFit/>
          </a:bodyPr>
          <a:lstStyle/>
          <a:p>
            <a:pPr algn="ctr">
              <a:lnSpc>
                <a:spcPct val="150000"/>
              </a:lnSpc>
            </a:pP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Raksha E.V.</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Belushkin</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A.V.</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Eresko</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A.B.</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Vershinina</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T.N.</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Arzumanyan</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G.M.</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p>
          <a:p>
            <a:pPr algn="ctr">
              <a:lnSpc>
                <a:spcPct val="150000"/>
              </a:lnSpc>
            </a:pP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Ponomareva</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O.U.</a:t>
            </a:r>
            <a:r>
              <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Chudoba</a:t>
            </a:r>
            <a:r>
              <a:rPr lang="en-US"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 D.M.</a:t>
            </a:r>
            <a:endParaRPr lang="ru-RU" sz="2400" b="1" dirty="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4" descr="https://repository-images.githubusercontent.com/171301241/d6651580-8d5b-11e9-838d-41cec768c60d">
            <a:extLst>
              <a:ext uri="{FF2B5EF4-FFF2-40B4-BE49-F238E27FC236}">
                <a16:creationId xmlns:a16="http://schemas.microsoft.com/office/drawing/2014/main" id="{B298AB45-8586-34E1-C7AD-748765C39C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86" b="24034"/>
          <a:stretch/>
        </p:blipFill>
        <p:spPr bwMode="auto">
          <a:xfrm>
            <a:off x="7288784" y="930941"/>
            <a:ext cx="4294433" cy="1523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E8DBEA65-8DF8-422F-3273-F83E14844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54" t="4786" r="14605" b="20602"/>
          <a:stretch/>
        </p:blipFill>
        <p:spPr bwMode="auto">
          <a:xfrm>
            <a:off x="7877363" y="2520573"/>
            <a:ext cx="3117273" cy="257354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Прямая соединительная линия 19">
            <a:extLst>
              <a:ext uri="{FF2B5EF4-FFF2-40B4-BE49-F238E27FC236}">
                <a16:creationId xmlns:a16="http://schemas.microsoft.com/office/drawing/2014/main" id="{C5523AB8-C097-1B83-A30A-2949DD660069}"/>
              </a:ext>
            </a:extLst>
          </p:cNvPr>
          <p:cNvCxnSpPr/>
          <p:nvPr/>
        </p:nvCxnSpPr>
        <p:spPr>
          <a:xfrm>
            <a:off x="0" y="2558476"/>
            <a:ext cx="12192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AC42CD8A-E404-A8B1-6C83-250776C88D73}"/>
              </a:ext>
            </a:extLst>
          </p:cNvPr>
          <p:cNvCxnSpPr/>
          <p:nvPr/>
        </p:nvCxnSpPr>
        <p:spPr>
          <a:xfrm>
            <a:off x="0" y="5200904"/>
            <a:ext cx="12192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Picture background">
            <a:extLst>
              <a:ext uri="{FF2B5EF4-FFF2-40B4-BE49-F238E27FC236}">
                <a16:creationId xmlns:a16="http://schemas.microsoft.com/office/drawing/2014/main" id="{314F4FBC-27DC-737C-4830-AAD77659C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82" b="19235"/>
          <a:stretch/>
        </p:blipFill>
        <p:spPr bwMode="auto">
          <a:xfrm>
            <a:off x="7376867" y="5307689"/>
            <a:ext cx="3970005" cy="148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342B6-92C8-4F2C-9F6D-B8ACADD08D2E}"/>
              </a:ext>
            </a:extLst>
          </p:cNvPr>
          <p:cNvSpPr>
            <a:spLocks noGrp="1"/>
          </p:cNvSpPr>
          <p:nvPr>
            <p:ph type="title"/>
          </p:nvPr>
        </p:nvSpPr>
        <p:spPr>
          <a:xfrm>
            <a:off x="471633" y="1700206"/>
            <a:ext cx="8395276" cy="3042081"/>
          </a:xfrm>
        </p:spPr>
        <p:txBody>
          <a:bodyPr>
            <a:normAutofit/>
          </a:bodyPr>
          <a:lstStyle/>
          <a:p>
            <a:pPr algn="ctr"/>
            <a:r>
              <a:rPr lang="en-US" sz="5400" b="1" dirty="0">
                <a:latin typeface="Times New Roman" panose="02020603050405020304" pitchFamily="18" charset="0"/>
                <a:ea typeface="Tahoma" panose="020B0604030504040204" pitchFamily="34" charset="0"/>
                <a:cs typeface="Times New Roman" panose="02020603050405020304" pitchFamily="18" charset="0"/>
              </a:rPr>
              <a:t>Thanks for your attention!</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Прямоугольник 3">
            <a:extLst>
              <a:ext uri="{FF2B5EF4-FFF2-40B4-BE49-F238E27FC236}">
                <a16:creationId xmlns:a16="http://schemas.microsoft.com/office/drawing/2014/main" id="{84F7E67A-0FB7-2EE5-5A5D-A1100EA4FD07}"/>
              </a:ext>
            </a:extLst>
          </p:cNvPr>
          <p:cNvSpPr/>
          <p:nvPr/>
        </p:nvSpPr>
        <p:spPr>
          <a:xfrm>
            <a:off x="9115131" y="3887918"/>
            <a:ext cx="3270833" cy="29700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A5512E17-A36C-A852-5A6B-3B1881233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775" y="5478436"/>
            <a:ext cx="2685713" cy="1204456"/>
          </a:xfrm>
          <a:prstGeom prst="rect">
            <a:avLst/>
          </a:prstGeom>
        </p:spPr>
      </p:pic>
      <p:pic>
        <p:nvPicPr>
          <p:cNvPr id="7" name="Рисунок 6">
            <a:extLst>
              <a:ext uri="{FF2B5EF4-FFF2-40B4-BE49-F238E27FC236}">
                <a16:creationId xmlns:a16="http://schemas.microsoft.com/office/drawing/2014/main" id="{507C8FDE-43C6-31DB-DD24-D3AAA8CA25E0}"/>
              </a:ext>
            </a:extLst>
          </p:cNvPr>
          <p:cNvPicPr>
            <a:picLocks noChangeAspect="1"/>
          </p:cNvPicPr>
          <p:nvPr/>
        </p:nvPicPr>
        <p:blipFill>
          <a:blip r:embed="rId3"/>
          <a:stretch>
            <a:fillRect/>
          </a:stretch>
        </p:blipFill>
        <p:spPr>
          <a:xfrm>
            <a:off x="9480088" y="4489677"/>
            <a:ext cx="2421086" cy="940837"/>
          </a:xfrm>
          <a:prstGeom prst="rect">
            <a:avLst/>
          </a:prstGeom>
        </p:spPr>
      </p:pic>
      <p:sp>
        <p:nvSpPr>
          <p:cNvPr id="6" name="Прямоугольник 5">
            <a:extLst>
              <a:ext uri="{FF2B5EF4-FFF2-40B4-BE49-F238E27FC236}">
                <a16:creationId xmlns:a16="http://schemas.microsoft.com/office/drawing/2014/main" id="{CFEE0704-DB3A-91C9-D2A8-1ADB1F79B050}"/>
              </a:ext>
            </a:extLst>
          </p:cNvPr>
          <p:cNvSpPr/>
          <p:nvPr/>
        </p:nvSpPr>
        <p:spPr>
          <a:xfrm>
            <a:off x="9115131" y="0"/>
            <a:ext cx="3151000" cy="1700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a:extLst>
              <a:ext uri="{FF2B5EF4-FFF2-40B4-BE49-F238E27FC236}">
                <a16:creationId xmlns:a16="http://schemas.microsoft.com/office/drawing/2014/main" id="{776C6BC8-C764-7D70-1F53-66562D66A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131" y="1703437"/>
            <a:ext cx="3151000" cy="242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background">
            <a:extLst>
              <a:ext uri="{FF2B5EF4-FFF2-40B4-BE49-F238E27FC236}">
                <a16:creationId xmlns:a16="http://schemas.microsoft.com/office/drawing/2014/main" id="{A7A12E32-305B-F428-9E48-75AC1BC56C7A}"/>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0528" y="61458"/>
            <a:ext cx="1700206" cy="170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15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68DB-66DC-16D9-30C8-BCE574AA152D}"/>
            </a:ext>
          </a:extLst>
        </p:cNvPr>
        <p:cNvGrpSpPr/>
        <p:nvPr/>
      </p:nvGrpSpPr>
      <p:grpSpPr>
        <a:xfrm>
          <a:off x="0" y="0"/>
          <a:ext cx="0" cy="0"/>
          <a:chOff x="0" y="0"/>
          <a:chExt cx="0" cy="0"/>
        </a:xfrm>
      </p:grpSpPr>
      <p:pic>
        <p:nvPicPr>
          <p:cNvPr id="16" name="Рисунок 15">
            <a:extLst>
              <a:ext uri="{FF2B5EF4-FFF2-40B4-BE49-F238E27FC236}">
                <a16:creationId xmlns:a16="http://schemas.microsoft.com/office/drawing/2014/main" id="{1DCDB451-1584-8AAA-3576-DCA39B800F6E}"/>
              </a:ext>
            </a:extLst>
          </p:cNvPr>
          <p:cNvPicPr>
            <a:picLocks noChangeAspect="1"/>
          </p:cNvPicPr>
          <p:nvPr/>
        </p:nvPicPr>
        <p:blipFill>
          <a:blip r:embed="rId3"/>
          <a:stretch>
            <a:fillRect/>
          </a:stretch>
        </p:blipFill>
        <p:spPr>
          <a:xfrm>
            <a:off x="4927558" y="1390335"/>
            <a:ext cx="4315500" cy="1874033"/>
          </a:xfrm>
          <a:prstGeom prst="rect">
            <a:avLst/>
          </a:prstGeom>
        </p:spPr>
      </p:pic>
      <p:pic>
        <p:nvPicPr>
          <p:cNvPr id="13" name="Рисунок 12">
            <a:extLst>
              <a:ext uri="{FF2B5EF4-FFF2-40B4-BE49-F238E27FC236}">
                <a16:creationId xmlns:a16="http://schemas.microsoft.com/office/drawing/2014/main" id="{80642E06-A0A6-3418-D16D-6B6B5D726315}"/>
              </a:ext>
            </a:extLst>
          </p:cNvPr>
          <p:cNvPicPr>
            <a:picLocks noChangeAspect="1"/>
          </p:cNvPicPr>
          <p:nvPr/>
        </p:nvPicPr>
        <p:blipFill>
          <a:blip r:embed="rId4"/>
          <a:stretch>
            <a:fillRect/>
          </a:stretch>
        </p:blipFill>
        <p:spPr>
          <a:xfrm>
            <a:off x="5081340" y="3688646"/>
            <a:ext cx="4299068" cy="1866896"/>
          </a:xfrm>
          <a:prstGeom prst="rect">
            <a:avLst/>
          </a:prstGeom>
        </p:spPr>
      </p:pic>
      <p:sp>
        <p:nvSpPr>
          <p:cNvPr id="50" name="Прямоугольник 49">
            <a:extLst>
              <a:ext uri="{FF2B5EF4-FFF2-40B4-BE49-F238E27FC236}">
                <a16:creationId xmlns:a16="http://schemas.microsoft.com/office/drawing/2014/main" id="{29D024F1-0CB5-6E8E-9873-2C6B0C68B280}"/>
              </a:ext>
            </a:extLst>
          </p:cNvPr>
          <p:cNvSpPr/>
          <p:nvPr/>
        </p:nvSpPr>
        <p:spPr>
          <a:xfrm>
            <a:off x="11068197" y="3608234"/>
            <a:ext cx="454598" cy="354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pic>
        <p:nvPicPr>
          <p:cNvPr id="2054" name="Picture 6" descr="Picture background">
            <a:extLst>
              <a:ext uri="{FF2B5EF4-FFF2-40B4-BE49-F238E27FC236}">
                <a16:creationId xmlns:a16="http://schemas.microsoft.com/office/drawing/2014/main" id="{8914DF31-3A22-96AD-79BE-7D32031716A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4050" y="1158456"/>
            <a:ext cx="3982781" cy="2804044"/>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a:extLst>
              <a:ext uri="{FF2B5EF4-FFF2-40B4-BE49-F238E27FC236}">
                <a16:creationId xmlns:a16="http://schemas.microsoft.com/office/drawing/2014/main" id="{AC3D7D09-CF4C-E153-CCA9-6A7674FC5151}"/>
              </a:ext>
            </a:extLst>
          </p:cNvPr>
          <p:cNvSpPr txBox="1">
            <a:spLocks/>
          </p:cNvSpPr>
          <p:nvPr/>
        </p:nvSpPr>
        <p:spPr>
          <a:xfrm>
            <a:off x="-4613" y="104736"/>
            <a:ext cx="12192001" cy="498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Ibuprofen is a vital medicine</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259CCFE1-F124-BDD3-09D0-657495EB8618}"/>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p:txBody>
      </p:sp>
      <p:grpSp>
        <p:nvGrpSpPr>
          <p:cNvPr id="22" name="Группа 21">
            <a:extLst>
              <a:ext uri="{FF2B5EF4-FFF2-40B4-BE49-F238E27FC236}">
                <a16:creationId xmlns:a16="http://schemas.microsoft.com/office/drawing/2014/main" id="{95044BAC-07F2-68B1-CBE7-4D706287F0E1}"/>
              </a:ext>
            </a:extLst>
          </p:cNvPr>
          <p:cNvGrpSpPr/>
          <p:nvPr/>
        </p:nvGrpSpPr>
        <p:grpSpPr>
          <a:xfrm>
            <a:off x="5007591" y="736656"/>
            <a:ext cx="2077776" cy="3635254"/>
            <a:chOff x="6232928" y="705676"/>
            <a:chExt cx="2131020" cy="4005031"/>
          </a:xfrm>
        </p:grpSpPr>
        <p:sp>
          <p:nvSpPr>
            <p:cNvPr id="18" name="TextBox 17">
              <a:extLst>
                <a:ext uri="{FF2B5EF4-FFF2-40B4-BE49-F238E27FC236}">
                  <a16:creationId xmlns:a16="http://schemas.microsoft.com/office/drawing/2014/main" id="{D44B0A93-CCC3-CCD7-8780-C7C727C0A838}"/>
                </a:ext>
              </a:extLst>
            </p:cNvPr>
            <p:cNvSpPr txBox="1"/>
            <p:nvPr/>
          </p:nvSpPr>
          <p:spPr>
            <a:xfrm>
              <a:off x="6232928" y="705676"/>
              <a:ext cx="2131020" cy="752765"/>
            </a:xfrm>
            <a:prstGeom prst="rect">
              <a:avLst/>
            </a:prstGeom>
            <a:noFill/>
          </p:spPr>
          <p:txBody>
            <a:bodyPr wrap="square" rtlCol="0">
              <a:spAutoFit/>
            </a:bodyPr>
            <a:lstStyle/>
            <a:p>
              <a:pPr>
                <a:lnSpc>
                  <a:spcPct val="80000"/>
                </a:lnSpc>
              </a:pPr>
              <a:r>
                <a:rPr lang="en-US" sz="240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S-enantiomer</a:t>
              </a:r>
              <a:endParaRPr lang="ru-RU" sz="2400" dirty="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a:p>
              <a:pPr>
                <a:lnSpc>
                  <a:spcPct val="80000"/>
                </a:lnSpc>
              </a:pPr>
              <a:r>
                <a:rPr lang="en-US" sz="24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active</a:t>
              </a:r>
              <a:endParaRPr lang="en-US" sz="20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4CBC21A-94B8-1F92-6075-9305CF6E30EF}"/>
                </a:ext>
              </a:extLst>
            </p:cNvPr>
            <p:cNvSpPr txBox="1"/>
            <p:nvPr/>
          </p:nvSpPr>
          <p:spPr>
            <a:xfrm>
              <a:off x="6232928" y="3957942"/>
              <a:ext cx="2080577" cy="752765"/>
            </a:xfrm>
            <a:prstGeom prst="rect">
              <a:avLst/>
            </a:prstGeom>
            <a:noFill/>
          </p:spPr>
          <p:txBody>
            <a:bodyPr wrap="square" rtlCol="0">
              <a:spAutoFit/>
            </a:bodyPr>
            <a:lstStyle/>
            <a:p>
              <a:pPr>
                <a:lnSpc>
                  <a:spcPct val="80000"/>
                </a:lnSpc>
              </a:pPr>
              <a:r>
                <a:rPr lang="en-US"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R</a:t>
              </a:r>
              <a:r>
                <a:rPr lang="ru-RU"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r>
                <a:rPr lang="en-US"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enantiomer</a:t>
              </a:r>
            </a:p>
            <a:p>
              <a:pPr>
                <a:lnSpc>
                  <a:spcPct val="80000"/>
                </a:lnSpc>
              </a:pPr>
              <a:r>
                <a:rPr lang="en-US" sz="2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inactive</a:t>
              </a:r>
              <a:endParaRPr lang="ru-RU" sz="2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grpSp>
      <p:cxnSp>
        <p:nvCxnSpPr>
          <p:cNvPr id="31" name="Прямая со стрелкой 30">
            <a:extLst>
              <a:ext uri="{FF2B5EF4-FFF2-40B4-BE49-F238E27FC236}">
                <a16:creationId xmlns:a16="http://schemas.microsoft.com/office/drawing/2014/main" id="{819A7420-119C-7DD7-7BA0-AAEAD287F8D5}"/>
              </a:ext>
            </a:extLst>
          </p:cNvPr>
          <p:cNvCxnSpPr>
            <a:cxnSpLocks/>
          </p:cNvCxnSpPr>
          <p:nvPr/>
        </p:nvCxnSpPr>
        <p:spPr>
          <a:xfrm>
            <a:off x="9182044" y="2168487"/>
            <a:ext cx="64631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41EC99C3-5B13-343B-43BF-0386C8022B35}"/>
              </a:ext>
            </a:extLst>
          </p:cNvPr>
          <p:cNvCxnSpPr>
            <a:cxnSpLocks/>
          </p:cNvCxnSpPr>
          <p:nvPr/>
        </p:nvCxnSpPr>
        <p:spPr>
          <a:xfrm>
            <a:off x="9243058" y="4622094"/>
            <a:ext cx="646316"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71F43C5-834F-267C-D683-BEA67566A994}"/>
              </a:ext>
            </a:extLst>
          </p:cNvPr>
          <p:cNvSpPr txBox="1"/>
          <p:nvPr/>
        </p:nvSpPr>
        <p:spPr>
          <a:xfrm>
            <a:off x="9475066" y="1427632"/>
            <a:ext cx="2712322" cy="830997"/>
          </a:xfrm>
          <a:prstGeom prst="rect">
            <a:avLst/>
          </a:prstGeom>
          <a:noFill/>
        </p:spPr>
        <p:txBody>
          <a:bodyPr wrap="square">
            <a:spAutoFit/>
          </a:bodyPr>
          <a:lstStyle/>
          <a:p>
            <a:pPr algn="ctr"/>
            <a:r>
              <a:rPr lang="en-US" sz="2400" dirty="0">
                <a:latin typeface="Times New Roman" panose="02020603050405020304" pitchFamily="18" charset="0"/>
                <a:ea typeface="Tahoma" panose="020B0604030504040204" pitchFamily="34" charset="0"/>
                <a:cs typeface="Times New Roman" panose="02020603050405020304" pitchFamily="18" charset="0"/>
              </a:rPr>
              <a:t>Relief of symptoms of diseases</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007EAE2E-C2AD-0AB4-F20E-A838E20DA3FB}"/>
              </a:ext>
            </a:extLst>
          </p:cNvPr>
          <p:cNvSpPr txBox="1"/>
          <p:nvPr/>
        </p:nvSpPr>
        <p:spPr>
          <a:xfrm>
            <a:off x="9998601" y="4314757"/>
            <a:ext cx="1665251" cy="461665"/>
          </a:xfrm>
          <a:prstGeom prst="rect">
            <a:avLst/>
          </a:prstGeom>
          <a:noFill/>
        </p:spPr>
        <p:txBody>
          <a:bodyPr wrap="square">
            <a:spAutoFit/>
          </a:bodyPr>
          <a:lstStyle/>
          <a:p>
            <a:pPr algn="ctr"/>
            <a:r>
              <a:rPr lang="en-US" sz="2400" dirty="0">
                <a:latin typeface="Times New Roman" panose="02020603050405020304" pitchFamily="18" charset="0"/>
                <a:ea typeface="Tahoma" panose="020B0604030504040204" pitchFamily="34" charset="0"/>
                <a:cs typeface="Times New Roman" panose="02020603050405020304" pitchFamily="18" charset="0"/>
              </a:rPr>
              <a:t>Inversion</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38" name="Прямая со стрелкой 37">
            <a:extLst>
              <a:ext uri="{FF2B5EF4-FFF2-40B4-BE49-F238E27FC236}">
                <a16:creationId xmlns:a16="http://schemas.microsoft.com/office/drawing/2014/main" id="{712DD039-D4C3-9054-5145-026D9DB61CDD}"/>
              </a:ext>
            </a:extLst>
          </p:cNvPr>
          <p:cNvCxnSpPr>
            <a:cxnSpLocks/>
          </p:cNvCxnSpPr>
          <p:nvPr/>
        </p:nvCxnSpPr>
        <p:spPr>
          <a:xfrm flipV="1">
            <a:off x="10810445" y="2466208"/>
            <a:ext cx="0" cy="174392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065773-126B-8C13-8882-858FBF7C7D51}"/>
              </a:ext>
            </a:extLst>
          </p:cNvPr>
          <p:cNvSpPr txBox="1"/>
          <p:nvPr/>
        </p:nvSpPr>
        <p:spPr>
          <a:xfrm>
            <a:off x="174050" y="757397"/>
            <a:ext cx="3027758" cy="461665"/>
          </a:xfrm>
          <a:prstGeom prst="rect">
            <a:avLst/>
          </a:prstGeom>
          <a:noFill/>
        </p:spPr>
        <p:txBody>
          <a:bodyPr wrap="square" rtlCol="0">
            <a:spAutoFit/>
          </a:bodyPr>
          <a:lstStyle/>
          <a:p>
            <a:r>
              <a:rPr lang="en-US" sz="2400" dirty="0">
                <a:latin typeface="Times New Roman" panose="02020603050405020304" pitchFamily="18" charset="0"/>
                <a:ea typeface="Tahoma" panose="020B0604030504040204" pitchFamily="34" charset="0"/>
                <a:cs typeface="Times New Roman" panose="02020603050405020304" pitchFamily="18" charset="0"/>
              </a:rPr>
              <a:t>Racemic mixture</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47170B2-3218-42C6-8BFB-3245E902C04B}"/>
              </a:ext>
            </a:extLst>
          </p:cNvPr>
          <p:cNvSpPr txBox="1"/>
          <p:nvPr/>
        </p:nvSpPr>
        <p:spPr>
          <a:xfrm>
            <a:off x="8726793" y="5267856"/>
            <a:ext cx="3271614" cy="1015663"/>
          </a:xfrm>
          <a:prstGeom prst="rect">
            <a:avLst/>
          </a:prstGeom>
          <a:noFill/>
          <a:ln w="28575">
            <a:noFill/>
          </a:ln>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Ibuprofen is included in the </a:t>
            </a:r>
            <a:r>
              <a:rPr lang="en-US" sz="20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list of essential medicines </a:t>
            </a:r>
            <a:r>
              <a:rPr lang="en-US" sz="20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of the Russian Federation </a:t>
            </a:r>
            <a:r>
              <a:rPr lang="en-US" sz="2000" dirty="0">
                <a:latin typeface="Times New Roman" panose="02020603050405020304" pitchFamily="18" charset="0"/>
                <a:ea typeface="Tahoma" panose="020B0604030504040204" pitchFamily="34" charset="0"/>
                <a:cs typeface="Times New Roman" panose="02020603050405020304" pitchFamily="18" charset="0"/>
              </a:rPr>
              <a:t>[1]</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86A6E067-1115-D933-D455-6B967FBCEC3B}"/>
              </a:ext>
            </a:extLst>
          </p:cNvPr>
          <p:cNvSpPr txBox="1"/>
          <p:nvPr/>
        </p:nvSpPr>
        <p:spPr>
          <a:xfrm>
            <a:off x="1311276" y="3030562"/>
            <a:ext cx="1498972" cy="584775"/>
          </a:xfrm>
          <a:prstGeom prst="rect">
            <a:avLst/>
          </a:prstGeom>
          <a:noFill/>
        </p:spPr>
        <p:txBody>
          <a:bodyPr wrap="square">
            <a:spAutoFit/>
          </a:bodyPr>
          <a:lstStyle/>
          <a:p>
            <a:pPr algn="ctr"/>
            <a:r>
              <a:rPr lang="en-US" sz="1600" dirty="0">
                <a:latin typeface="Times New Roman" panose="02020603050405020304" pitchFamily="18" charset="0"/>
                <a:ea typeface="Tahoma" panose="020B0604030504040204" pitchFamily="34" charset="0"/>
                <a:cs typeface="Times New Roman" panose="02020603050405020304" pitchFamily="18" charset="0"/>
              </a:rPr>
              <a:t>R-enantiomer </a:t>
            </a:r>
            <a:r>
              <a:rPr lang="en-US" sz="1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inactive</a:t>
            </a:r>
            <a:endParaRPr lang="ru-RU" sz="1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7FF6EE66-59F1-3C7E-33A6-09D0A9413199}"/>
              </a:ext>
            </a:extLst>
          </p:cNvPr>
          <p:cNvSpPr txBox="1"/>
          <p:nvPr/>
        </p:nvSpPr>
        <p:spPr>
          <a:xfrm>
            <a:off x="2466578" y="3030562"/>
            <a:ext cx="1718592" cy="584775"/>
          </a:xfrm>
          <a:prstGeom prst="rect">
            <a:avLst/>
          </a:prstGeom>
          <a:noFill/>
        </p:spPr>
        <p:txBody>
          <a:bodyPr wrap="square">
            <a:spAutoFit/>
          </a:bodyPr>
          <a:lstStyle/>
          <a:p>
            <a:pPr algn="ctr"/>
            <a:r>
              <a:rPr lang="en-US" sz="1600" dirty="0">
                <a:latin typeface="Times New Roman" panose="02020603050405020304" pitchFamily="18" charset="0"/>
                <a:ea typeface="Tahoma" panose="020B0604030504040204" pitchFamily="34" charset="0"/>
                <a:cs typeface="Times New Roman" panose="02020603050405020304" pitchFamily="18" charset="0"/>
              </a:rPr>
              <a:t> S-enantiomer  </a:t>
            </a:r>
            <a:r>
              <a:rPr lang="en-US" sz="16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active</a:t>
            </a:r>
            <a:endParaRPr lang="ru-RU" sz="16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18DAAF8D-B1CB-F3D7-2D35-6EDAF9889CD9}"/>
              </a:ext>
            </a:extLst>
          </p:cNvPr>
          <p:cNvSpPr txBox="1"/>
          <p:nvPr/>
        </p:nvSpPr>
        <p:spPr>
          <a:xfrm>
            <a:off x="450790" y="2390726"/>
            <a:ext cx="766641" cy="400110"/>
          </a:xfrm>
          <a:prstGeom prst="rect">
            <a:avLst/>
          </a:prstGeom>
          <a:noFill/>
        </p:spPr>
        <p:txBody>
          <a:bodyPr wrap="square" rtlCol="0">
            <a:spAutoFit/>
          </a:bodyPr>
          <a:lstStyle/>
          <a:p>
            <a:r>
              <a:rPr lang="ru-RU" sz="2000" b="1" dirty="0">
                <a:solidFill>
                  <a:srgbClr val="00B050"/>
                </a:solidFill>
                <a:latin typeface="Times New Roman" panose="02020603050405020304" pitchFamily="18" charset="0"/>
                <a:cs typeface="Times New Roman" panose="02020603050405020304" pitchFamily="18" charset="0"/>
              </a:rPr>
              <a:t>50%</a:t>
            </a:r>
          </a:p>
        </p:txBody>
      </p:sp>
      <p:sp>
        <p:nvSpPr>
          <p:cNvPr id="29" name="TextBox 28">
            <a:extLst>
              <a:ext uri="{FF2B5EF4-FFF2-40B4-BE49-F238E27FC236}">
                <a16:creationId xmlns:a16="http://schemas.microsoft.com/office/drawing/2014/main" id="{6B9B97BF-14DB-6731-02B5-5DEEDCC2B508}"/>
              </a:ext>
            </a:extLst>
          </p:cNvPr>
          <p:cNvSpPr txBox="1"/>
          <p:nvPr/>
        </p:nvSpPr>
        <p:spPr>
          <a:xfrm>
            <a:off x="1274863" y="1540490"/>
            <a:ext cx="766641" cy="400110"/>
          </a:xfrm>
          <a:prstGeom prst="rect">
            <a:avLst/>
          </a:prstGeom>
          <a:noFill/>
        </p:spPr>
        <p:txBody>
          <a:bodyPr wrap="square" rtlCol="0">
            <a:spAutoFit/>
          </a:bodyPr>
          <a:lstStyle/>
          <a:p>
            <a:r>
              <a:rPr lang="ru-RU" sz="2000" b="1" dirty="0">
                <a:solidFill>
                  <a:srgbClr val="C00000"/>
                </a:solidFill>
                <a:latin typeface="Times New Roman" panose="02020603050405020304" pitchFamily="18" charset="0"/>
                <a:cs typeface="Times New Roman" panose="02020603050405020304" pitchFamily="18" charset="0"/>
              </a:rPr>
              <a:t>50%</a:t>
            </a:r>
          </a:p>
        </p:txBody>
      </p:sp>
      <p:sp>
        <p:nvSpPr>
          <p:cNvPr id="55" name="TextBox 54">
            <a:extLst>
              <a:ext uri="{FF2B5EF4-FFF2-40B4-BE49-F238E27FC236}">
                <a16:creationId xmlns:a16="http://schemas.microsoft.com/office/drawing/2014/main" id="{8E9C40C1-447E-C213-7563-BBA0324E2C9B}"/>
              </a:ext>
            </a:extLst>
          </p:cNvPr>
          <p:cNvSpPr txBox="1"/>
          <p:nvPr/>
        </p:nvSpPr>
        <p:spPr>
          <a:xfrm>
            <a:off x="-71808" y="6504513"/>
            <a:ext cx="12187389" cy="276999"/>
          </a:xfrm>
          <a:prstGeom prst="rect">
            <a:avLst/>
          </a:prstGeom>
          <a:noFill/>
        </p:spPr>
        <p:txBody>
          <a:bodyPr wrap="square">
            <a:spAutoFit/>
          </a:bodyPr>
          <a:lstStyle/>
          <a:p>
            <a:r>
              <a:rPr lang="en-US" sz="1200" dirty="0">
                <a:latin typeface="Times New Roman" panose="02020603050405020304" pitchFamily="18" charset="0"/>
                <a:ea typeface="Tahoma" panose="020B0604030504040204" pitchFamily="34" charset="0"/>
                <a:cs typeface="Times New Roman" panose="02020603050405020304" pitchFamily="18" charset="0"/>
              </a:rPr>
              <a:t>[1]</a:t>
            </a:r>
            <a:r>
              <a:rPr lang="ru-RU" sz="1200" dirty="0">
                <a:latin typeface="Times New Roman" panose="02020603050405020304" pitchFamily="18" charset="0"/>
                <a:ea typeface="Tahoma" panose="020B0604030504040204" pitchFamily="34" charset="0"/>
                <a:cs typeface="Times New Roman" panose="02020603050405020304" pitchFamily="18" charset="0"/>
              </a:rPr>
              <a:t>Распоряжение Правительства РФ от 12.10.2019 N 2406-р (ред. от 09.06.2023) «Об утверждении перечня жизненно необходимых и важнейших лекарственных препаратов</a:t>
            </a:r>
            <a:r>
              <a:rPr lang="en-US" sz="1200" dirty="0">
                <a:latin typeface="Times New Roman" panose="02020603050405020304" pitchFamily="18" charset="0"/>
                <a:ea typeface="Tahoma" panose="020B0604030504040204" pitchFamily="34" charset="0"/>
                <a:cs typeface="Times New Roman" panose="02020603050405020304" pitchFamily="18" charset="0"/>
              </a:rPr>
              <a:t>…</a:t>
            </a:r>
            <a:r>
              <a:rPr lang="ru-RU" sz="1200"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61" name="Прямоугольник: скругленные углы 60">
            <a:extLst>
              <a:ext uri="{FF2B5EF4-FFF2-40B4-BE49-F238E27FC236}">
                <a16:creationId xmlns:a16="http://schemas.microsoft.com/office/drawing/2014/main" id="{421465E2-8900-A85B-7957-0DAD60BD2C55}"/>
              </a:ext>
            </a:extLst>
          </p:cNvPr>
          <p:cNvSpPr/>
          <p:nvPr/>
        </p:nvSpPr>
        <p:spPr>
          <a:xfrm>
            <a:off x="8797976" y="5241909"/>
            <a:ext cx="3129249" cy="1103884"/>
          </a:xfrm>
          <a:prstGeom prst="roundRect">
            <a:avLst/>
          </a:prstGeom>
          <a:noFill/>
          <a:ln w="28575">
            <a:solidFill>
              <a:srgbClr val="437B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grpSp>
        <p:nvGrpSpPr>
          <p:cNvPr id="1025" name="Группа 1024">
            <a:extLst>
              <a:ext uri="{FF2B5EF4-FFF2-40B4-BE49-F238E27FC236}">
                <a16:creationId xmlns:a16="http://schemas.microsoft.com/office/drawing/2014/main" id="{0170BE8C-C7EE-BCB6-19CC-599A37FB9379}"/>
              </a:ext>
            </a:extLst>
          </p:cNvPr>
          <p:cNvGrpSpPr/>
          <p:nvPr/>
        </p:nvGrpSpPr>
        <p:grpSpPr>
          <a:xfrm>
            <a:off x="87542" y="4210130"/>
            <a:ext cx="5116749" cy="2361746"/>
            <a:chOff x="6473646" y="4464691"/>
            <a:chExt cx="4106863" cy="1882696"/>
          </a:xfrm>
        </p:grpSpPr>
        <p:sp>
          <p:nvSpPr>
            <p:cNvPr id="24" name="TextBox 23">
              <a:extLst>
                <a:ext uri="{FF2B5EF4-FFF2-40B4-BE49-F238E27FC236}">
                  <a16:creationId xmlns:a16="http://schemas.microsoft.com/office/drawing/2014/main" id="{23D60EA7-A223-7F46-9093-22662986A1B4}"/>
                </a:ext>
              </a:extLst>
            </p:cNvPr>
            <p:cNvSpPr txBox="1"/>
            <p:nvPr/>
          </p:nvSpPr>
          <p:spPr>
            <a:xfrm>
              <a:off x="6473646" y="4488812"/>
              <a:ext cx="4106863" cy="1054996"/>
            </a:xfrm>
            <a:prstGeom prst="rect">
              <a:avLst/>
            </a:prstGeom>
            <a:noFill/>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The main experimental methods for studying the effect of </a:t>
              </a:r>
              <a:r>
                <a:rPr lang="en-US" sz="2000"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intermolecular interactions </a:t>
              </a:r>
              <a:r>
                <a:rPr lang="en-US" sz="2000" dirty="0">
                  <a:latin typeface="Times New Roman" panose="02020603050405020304" pitchFamily="18" charset="0"/>
                  <a:ea typeface="Tahoma" panose="020B0604030504040204" pitchFamily="34" charset="0"/>
                  <a:cs typeface="Times New Roman" panose="02020603050405020304" pitchFamily="18" charset="0"/>
                </a:rPr>
                <a:t>on the </a:t>
              </a:r>
              <a:r>
                <a:rPr lang="en-US" sz="2000" u="sng" dirty="0">
                  <a:latin typeface="Times New Roman" panose="02020603050405020304" pitchFamily="18" charset="0"/>
                  <a:ea typeface="Tahoma" panose="020B0604030504040204" pitchFamily="34" charset="0"/>
                  <a:cs typeface="Times New Roman" panose="02020603050405020304" pitchFamily="18" charset="0"/>
                </a:rPr>
                <a:t>dynamics </a:t>
              </a:r>
              <a:r>
                <a:rPr lang="en-US" sz="2000" dirty="0">
                  <a:latin typeface="Times New Roman" panose="02020603050405020304" pitchFamily="18" charset="0"/>
                  <a:ea typeface="Tahoma" panose="020B0604030504040204" pitchFamily="34" charset="0"/>
                  <a:cs typeface="Times New Roman" panose="02020603050405020304" pitchFamily="18" charset="0"/>
                </a:rPr>
                <a:t>of organic compounds </a:t>
              </a:r>
              <a:r>
                <a:rPr lang="en-US" sz="2000"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in condensed matter</a:t>
              </a:r>
              <a:r>
                <a:rPr lang="en-US" sz="2000" dirty="0">
                  <a:latin typeface="Times New Roman" panose="02020603050405020304" pitchFamily="18" charset="0"/>
                  <a:ea typeface="Tahoma" panose="020B0604030504040204" pitchFamily="34" charset="0"/>
                  <a:cs typeface="Times New Roman" panose="02020603050405020304" pitchFamily="18" charset="0"/>
                </a:rPr>
                <a:t>:</a:t>
              </a:r>
              <a:endParaRPr lang="ru-RU"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3F31956-A1AB-CEC2-8DBF-E8DFCB309542}"/>
                </a:ext>
              </a:extLst>
            </p:cNvPr>
            <p:cNvSpPr txBox="1"/>
            <p:nvPr/>
          </p:nvSpPr>
          <p:spPr>
            <a:xfrm>
              <a:off x="7289811" y="5464063"/>
              <a:ext cx="3246253" cy="883324"/>
            </a:xfrm>
            <a:prstGeom prst="rect">
              <a:avLst/>
            </a:prstGeom>
            <a:noFill/>
          </p:spPr>
          <p:txBody>
            <a:bodyPr wrap="square">
              <a:spAutoFit/>
            </a:bodyPr>
            <a:lstStyle/>
            <a:p>
              <a:pPr marL="285750" indent="-285750">
                <a:buFont typeface="Wingdings" panose="05000000000000000000" pitchFamily="2" charset="2"/>
                <a:buChar char="§"/>
              </a:pPr>
              <a:r>
                <a:rPr lang="en-US" sz="2000" dirty="0">
                  <a:effectLst/>
                  <a:latin typeface="Times New Roman" panose="02020603050405020304" pitchFamily="18" charset="0"/>
                  <a:cs typeface="Times New Roman" panose="02020603050405020304" pitchFamily="18" charset="0"/>
                </a:rPr>
                <a:t>IR spectroscopy</a:t>
              </a:r>
            </a:p>
            <a:p>
              <a:pPr marL="285750" indent="-285750">
                <a:buFont typeface="Wingdings" panose="05000000000000000000" pitchFamily="2" charset="2"/>
                <a:buChar char="§"/>
              </a:pPr>
              <a:r>
                <a:rPr lang="en-US" sz="2000" dirty="0">
                  <a:effectLst/>
                  <a:latin typeface="Times New Roman" panose="02020603050405020304" pitchFamily="18" charset="0"/>
                  <a:cs typeface="Times New Roman" panose="02020603050405020304" pitchFamily="18" charset="0"/>
                </a:rPr>
                <a:t>Raman spectroscopy</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
              </a:pPr>
              <a:r>
                <a:rPr lang="en-US" sz="2000" dirty="0" err="1">
                  <a:effectLst/>
                  <a:latin typeface="Times New Roman" panose="02020603050405020304" pitchFamily="18" charset="0"/>
                  <a:cs typeface="Times New Roman" panose="02020603050405020304" pitchFamily="18" charset="0"/>
                </a:rPr>
                <a:t>Neutronography</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24" name="Прямоугольник: скругленные углы 1023">
              <a:extLst>
                <a:ext uri="{FF2B5EF4-FFF2-40B4-BE49-F238E27FC236}">
                  <a16:creationId xmlns:a16="http://schemas.microsoft.com/office/drawing/2014/main" id="{AF8753BC-B593-72E9-114C-57FE33B13862}"/>
                </a:ext>
              </a:extLst>
            </p:cNvPr>
            <p:cNvSpPr/>
            <p:nvPr/>
          </p:nvSpPr>
          <p:spPr>
            <a:xfrm>
              <a:off x="6557515" y="4464691"/>
              <a:ext cx="3978549" cy="1816158"/>
            </a:xfrm>
            <a:prstGeom prst="roundRect">
              <a:avLst/>
            </a:prstGeom>
            <a:noFill/>
            <a:ln w="28575">
              <a:solidFill>
                <a:srgbClr val="437B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2F9FFAD0-63EE-A793-DF47-36FB1CBBE8EB}"/>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2</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7518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8145B-913C-0FDE-FB15-81261C9B6CB8}"/>
            </a:ext>
          </a:extLst>
        </p:cNvPr>
        <p:cNvGrpSpPr/>
        <p:nvPr/>
      </p:nvGrpSpPr>
      <p:grpSpPr>
        <a:xfrm>
          <a:off x="0" y="0"/>
          <a:ext cx="0" cy="0"/>
          <a:chOff x="0" y="0"/>
          <a:chExt cx="0" cy="0"/>
        </a:xfrm>
      </p:grpSpPr>
      <p:pic>
        <p:nvPicPr>
          <p:cNvPr id="1028" name="Picture 4" descr="Picture background">
            <a:extLst>
              <a:ext uri="{FF2B5EF4-FFF2-40B4-BE49-F238E27FC236}">
                <a16:creationId xmlns:a16="http://schemas.microsoft.com/office/drawing/2014/main" id="{A5B6CD8E-475E-0B81-5813-ABCB2CEB1A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11577" y="1052632"/>
            <a:ext cx="2819996" cy="2108043"/>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a:extLst>
              <a:ext uri="{FF2B5EF4-FFF2-40B4-BE49-F238E27FC236}">
                <a16:creationId xmlns:a16="http://schemas.microsoft.com/office/drawing/2014/main" id="{12342E5C-E1F4-6393-E66B-75770A405D0F}"/>
              </a:ext>
            </a:extLst>
          </p:cNvPr>
          <p:cNvSpPr txBox="1">
            <a:spLocks/>
          </p:cNvSpPr>
          <p:nvPr/>
        </p:nvSpPr>
        <p:spPr>
          <a:xfrm>
            <a:off x="-4613" y="104736"/>
            <a:ext cx="12192001" cy="498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For what?</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9596536F-CCB3-ECE9-AE93-4C38D69B7DAE}"/>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023413A-0332-973E-59DD-5E44282C4E8C}"/>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3</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descr="Picture background">
            <a:extLst>
              <a:ext uri="{FF2B5EF4-FFF2-40B4-BE49-F238E27FC236}">
                <a16:creationId xmlns:a16="http://schemas.microsoft.com/office/drawing/2014/main" id="{7A1A4A32-237B-36A4-86AA-044321416D5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2720" y="4477958"/>
            <a:ext cx="3240455" cy="2158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0F38F4-36C7-B0B5-4664-35DC8CC8CFD3}"/>
              </a:ext>
            </a:extLst>
          </p:cNvPr>
          <p:cNvSpPr txBox="1"/>
          <p:nvPr/>
        </p:nvSpPr>
        <p:spPr>
          <a:xfrm>
            <a:off x="103598" y="3531255"/>
            <a:ext cx="6453066" cy="830997"/>
          </a:xfrm>
          <a:prstGeom prst="rect">
            <a:avLst/>
          </a:prstGeom>
          <a:noFill/>
          <a:ln w="19050">
            <a:solidFill>
              <a:schemeClr val="accent1">
                <a:lumMod val="20000"/>
                <a:lumOff val="80000"/>
              </a:schemeClr>
            </a:solidFill>
          </a:ln>
        </p:spPr>
        <p:txBody>
          <a:bodyPr wrap="square">
            <a:spAutoFit/>
          </a:bodyPr>
          <a:lstStyle/>
          <a:p>
            <a:r>
              <a:rPr lang="en-US" sz="2400" dirty="0">
                <a:latin typeface="Times New Roman" panose="02020603050405020304" pitchFamily="18" charset="0"/>
                <a:cs typeface="Times New Roman" panose="02020603050405020304" pitchFamily="18" charset="0"/>
              </a:rPr>
              <a:t>Design and development </a:t>
            </a:r>
            <a:r>
              <a:rPr lang="ru-RU" sz="2400" dirty="0" err="1">
                <a:latin typeface="Times New Roman" panose="02020603050405020304" pitchFamily="18" charset="0"/>
                <a:cs typeface="Times New Roman" panose="02020603050405020304" pitchFamily="18" charset="0"/>
              </a:rPr>
              <a:t>of</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new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drug</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formulations</a:t>
            </a:r>
            <a:r>
              <a:rPr lang="ru-R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based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ibuprofen</a:t>
            </a:r>
            <a:r>
              <a:rPr lang="ru-RU" sz="24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2293ACCB-1A96-D19B-333B-6AF1664A1546}"/>
              </a:ext>
            </a:extLst>
          </p:cNvPr>
          <p:cNvSpPr txBox="1"/>
          <p:nvPr/>
        </p:nvSpPr>
        <p:spPr>
          <a:xfrm>
            <a:off x="3472784" y="1784427"/>
            <a:ext cx="398042" cy="646331"/>
          </a:xfrm>
          <a:prstGeom prst="rect">
            <a:avLst/>
          </a:prstGeom>
          <a:noFill/>
        </p:spPr>
        <p:txBody>
          <a:bodyPr wrap="square" rtlCol="0">
            <a:spAutoFit/>
          </a:bodyPr>
          <a:lstStyle/>
          <a:p>
            <a:r>
              <a:rPr lang="ru-RU" sz="36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5F619B7-8CA1-BF0A-EC4E-AD0702426AB9}"/>
              </a:ext>
            </a:extLst>
          </p:cNvPr>
          <p:cNvSpPr txBox="1"/>
          <p:nvPr/>
        </p:nvSpPr>
        <p:spPr>
          <a:xfrm>
            <a:off x="7538343" y="1776873"/>
            <a:ext cx="457790" cy="646331"/>
          </a:xfrm>
          <a:prstGeom prst="rect">
            <a:avLst/>
          </a:prstGeom>
          <a:noFill/>
        </p:spPr>
        <p:txBody>
          <a:bodyPr wrap="square">
            <a:spAutoFit/>
          </a:bodyPr>
          <a:lstStyle/>
          <a:p>
            <a:r>
              <a:rPr lang="ru-RU" sz="3600"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CA6AA919-9A47-08F0-23B5-4E27F950F2A7}"/>
              </a:ext>
            </a:extLst>
          </p:cNvPr>
          <p:cNvSpPr txBox="1"/>
          <p:nvPr/>
        </p:nvSpPr>
        <p:spPr>
          <a:xfrm>
            <a:off x="8237344" y="1484632"/>
            <a:ext cx="542602" cy="1200329"/>
          </a:xfrm>
          <a:prstGeom prst="rect">
            <a:avLst/>
          </a:prstGeom>
          <a:noFill/>
        </p:spPr>
        <p:txBody>
          <a:bodyPr wrap="square">
            <a:spAutoFit/>
          </a:bodyPr>
          <a:lstStyle/>
          <a:p>
            <a:r>
              <a:rPr lang="ru-RU" sz="7200" dirty="0">
                <a:solidFill>
                  <a:srgbClr val="C00000"/>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0FD2B351-8423-5841-EC76-B73DB838A265}"/>
              </a:ext>
            </a:extLst>
          </p:cNvPr>
          <p:cNvSpPr txBox="1"/>
          <p:nvPr/>
        </p:nvSpPr>
        <p:spPr>
          <a:xfrm>
            <a:off x="9309370" y="1533983"/>
            <a:ext cx="2672785" cy="1323439"/>
          </a:xfrm>
          <a:prstGeom prst="rect">
            <a:avLst/>
          </a:prstGeom>
          <a:noFill/>
          <a:ln w="28575">
            <a:noFill/>
          </a:ln>
        </p:spPr>
        <p:txBody>
          <a:bodyPr wrap="square">
            <a:spAutoFit/>
          </a:bodyPr>
          <a:lstStyle/>
          <a:p>
            <a:pPr algn="ctr"/>
            <a:r>
              <a:rPr lang="en-US" sz="2000" dirty="0">
                <a:latin typeface="Times New Roman" panose="02020603050405020304" pitchFamily="18" charset="0"/>
                <a:cs typeface="Times New Roman" panose="02020603050405020304" pitchFamily="18" charset="0"/>
              </a:rPr>
              <a:t>Detailed</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t>
            </a:r>
            <a:r>
              <a:rPr lang="ru-RU" sz="2000" dirty="0" err="1">
                <a:latin typeface="Times New Roman" panose="02020603050405020304" pitchFamily="18" charset="0"/>
                <a:cs typeface="Times New Roman" panose="02020603050405020304" pitchFamily="18" charset="0"/>
              </a:rPr>
              <a:t>echanism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ibuprofen </a:t>
            </a:r>
            <a:r>
              <a:rPr lang="ru-RU" sz="2000" dirty="0" err="1">
                <a:latin typeface="Times New Roman" panose="02020603050405020304" pitchFamily="18" charset="0"/>
                <a:cs typeface="Times New Roman" panose="02020603050405020304" pitchFamily="18" charset="0"/>
              </a:rPr>
              <a:t>binding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enzymes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has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not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been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fully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studied</a:t>
            </a:r>
            <a:endParaRPr lang="ru-RU" sz="2000" dirty="0">
              <a:latin typeface="Times New Roman" panose="02020603050405020304" pitchFamily="18" charset="0"/>
              <a:cs typeface="Times New Roman" panose="02020603050405020304" pitchFamily="18" charset="0"/>
            </a:endParaRPr>
          </a:p>
        </p:txBody>
      </p:sp>
      <p:sp>
        <p:nvSpPr>
          <p:cNvPr id="30" name="Прямоугольник: скругленные углы 29">
            <a:extLst>
              <a:ext uri="{FF2B5EF4-FFF2-40B4-BE49-F238E27FC236}">
                <a16:creationId xmlns:a16="http://schemas.microsoft.com/office/drawing/2014/main" id="{6D3B5E04-1BB5-2378-313B-25CADB1AFF8F}"/>
              </a:ext>
            </a:extLst>
          </p:cNvPr>
          <p:cNvSpPr/>
          <p:nvPr/>
        </p:nvSpPr>
        <p:spPr>
          <a:xfrm>
            <a:off x="9309370" y="1500206"/>
            <a:ext cx="2672785" cy="1386985"/>
          </a:xfrm>
          <a:prstGeom prst="roundRect">
            <a:avLst/>
          </a:prstGeom>
          <a:noFill/>
          <a:ln w="28575">
            <a:solidFill>
              <a:srgbClr val="437B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a:extLst>
              <a:ext uri="{FF2B5EF4-FFF2-40B4-BE49-F238E27FC236}">
                <a16:creationId xmlns:a16="http://schemas.microsoft.com/office/drawing/2014/main" id="{B2D93DBB-8F58-8460-7139-F224377EEE6C}"/>
              </a:ext>
            </a:extLst>
          </p:cNvPr>
          <p:cNvCxnSpPr>
            <a:cxnSpLocks/>
          </p:cNvCxnSpPr>
          <p:nvPr/>
        </p:nvCxnSpPr>
        <p:spPr>
          <a:xfrm>
            <a:off x="0" y="3519473"/>
            <a:ext cx="12192000" cy="40061"/>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Прямоугольник 42">
            <a:extLst>
              <a:ext uri="{FF2B5EF4-FFF2-40B4-BE49-F238E27FC236}">
                <a16:creationId xmlns:a16="http://schemas.microsoft.com/office/drawing/2014/main" id="{FCBEF1A7-029A-3FCA-32CD-2ED2C57395CC}"/>
              </a:ext>
            </a:extLst>
          </p:cNvPr>
          <p:cNvSpPr/>
          <p:nvPr/>
        </p:nvSpPr>
        <p:spPr>
          <a:xfrm>
            <a:off x="3798075" y="4551744"/>
            <a:ext cx="4096314" cy="1754326"/>
          </a:xfrm>
          <a:prstGeom prst="rect">
            <a:avLst/>
          </a:prstGeom>
          <a:noFill/>
        </p:spPr>
        <p:txBody>
          <a:bodyPr wrap="none" lIns="91440" tIns="45720" rIns="91440" bIns="45720">
            <a:spAutoFit/>
          </a:bodyPr>
          <a:lstStyle/>
          <a:p>
            <a:pPr algn="ctr"/>
            <a:r>
              <a:rPr lang="en-US" sz="5400" b="1" dirty="0">
                <a:ln w="6600">
                  <a:solidFill>
                    <a:srgbClr val="004F8C"/>
                  </a:solidFill>
                  <a:prstDash val="solid"/>
                </a:ln>
                <a:solidFill>
                  <a:srgbClr val="FFFFFF"/>
                </a:solidFill>
                <a:effectLst>
                  <a:outerShdw dist="38100" algn="tl" rotWithShape="0">
                    <a:schemeClr val="accent2"/>
                  </a:outerShdw>
                </a:effectLst>
                <a:latin typeface="Times New Roman" panose="02020603050405020304" pitchFamily="18" charset="0"/>
                <a:cs typeface="Times New Roman" panose="02020603050405020304" pitchFamily="18" charset="0"/>
              </a:rPr>
              <a:t>Vibrational</a:t>
            </a:r>
            <a:r>
              <a:rPr lang="ru-RU" sz="5400" b="1" dirty="0">
                <a:ln w="6600">
                  <a:solidFill>
                    <a:srgbClr val="437BBA"/>
                  </a:solidFill>
                  <a:prstDash val="solid"/>
                </a:ln>
                <a:solidFill>
                  <a:srgbClr val="FFFFFF"/>
                </a:solidFill>
                <a:effectLst>
                  <a:outerShdw dist="38100" algn="tl" rotWithShape="0">
                    <a:schemeClr val="accent2"/>
                  </a:outerShdw>
                </a:effectLst>
                <a:latin typeface="Times New Roman" panose="02020603050405020304" pitchFamily="18" charset="0"/>
                <a:cs typeface="Times New Roman" panose="02020603050405020304" pitchFamily="18" charset="0"/>
              </a:rPr>
              <a:t> </a:t>
            </a:r>
          </a:p>
          <a:p>
            <a:pPr algn="ctr"/>
            <a:r>
              <a:rPr lang="ru-RU" sz="5400" b="1" dirty="0" err="1">
                <a:ln w="6600">
                  <a:solidFill>
                    <a:srgbClr val="004F8C"/>
                  </a:solidFill>
                  <a:prstDash val="solid"/>
                </a:ln>
                <a:solidFill>
                  <a:srgbClr val="FFFFFF"/>
                </a:solidFill>
                <a:effectLst>
                  <a:outerShdw dist="38100" algn="tl" rotWithShape="0">
                    <a:schemeClr val="accent2"/>
                  </a:outerShdw>
                </a:effectLst>
                <a:latin typeface="Times New Roman" panose="02020603050405020304" pitchFamily="18" charset="0"/>
                <a:cs typeface="Times New Roman" panose="02020603050405020304" pitchFamily="18" charset="0"/>
              </a:rPr>
              <a:t>Spectroscopy</a:t>
            </a:r>
            <a:endParaRPr lang="ru-RU" sz="5400" b="1" dirty="0">
              <a:ln w="6600">
                <a:solidFill>
                  <a:srgbClr val="004F8C"/>
                </a:solidFill>
                <a:prstDash val="solid"/>
              </a:ln>
              <a:solidFill>
                <a:srgbClr val="FFFFFF"/>
              </a:solidFill>
              <a:effectLst>
                <a:outerShdw dist="38100" algn="tl" rotWithShape="0">
                  <a:schemeClr val="accent2"/>
                </a:outerShdw>
              </a:effectLst>
            </a:endParaRPr>
          </a:p>
        </p:txBody>
      </p:sp>
      <p:sp>
        <p:nvSpPr>
          <p:cNvPr id="45" name="TextBox 44">
            <a:extLst>
              <a:ext uri="{FF2B5EF4-FFF2-40B4-BE49-F238E27FC236}">
                <a16:creationId xmlns:a16="http://schemas.microsoft.com/office/drawing/2014/main" id="{ECDD0849-C810-73EE-BC3E-51377E8F26D7}"/>
              </a:ext>
            </a:extLst>
          </p:cNvPr>
          <p:cNvSpPr txBox="1"/>
          <p:nvPr/>
        </p:nvSpPr>
        <p:spPr>
          <a:xfrm>
            <a:off x="8196746" y="3839864"/>
            <a:ext cx="3732954" cy="2554545"/>
          </a:xfrm>
          <a:prstGeom prst="rect">
            <a:avLst/>
          </a:prstGeom>
          <a:noFill/>
          <a:ln>
            <a:noFill/>
          </a:ln>
        </p:spPr>
        <p:txBody>
          <a:bodyPr wrap="square">
            <a:spAutoFit/>
          </a:bodyPr>
          <a:lstStyle/>
          <a:p>
            <a:pPr algn="ctr"/>
            <a:r>
              <a:rPr lang="ru-RU" sz="2000" dirty="0" err="1">
                <a:latin typeface="Times New Roman" panose="02020603050405020304" pitchFamily="18" charset="0"/>
                <a:cs typeface="Times New Roman" panose="02020603050405020304" pitchFamily="18" charset="0"/>
              </a:rPr>
              <a:t>New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medicines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are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made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basis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already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known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example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ibuprofen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stages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study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using</a:t>
            </a:r>
            <a:r>
              <a:rPr lang="ru-RU" sz="2000" dirty="0">
                <a:latin typeface="Times New Roman" panose="02020603050405020304" pitchFamily="18" charset="0"/>
                <a:cs typeface="Times New Roman" panose="02020603050405020304" pitchFamily="18" charset="0"/>
              </a:rPr>
              <a:t> IR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Raman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spectroscopy</a:t>
            </a:r>
            <a:r>
              <a:rPr lang="ru-RU"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t </a:t>
            </a:r>
            <a:r>
              <a:rPr lang="ru-RU" sz="2000" dirty="0" err="1">
                <a:latin typeface="Times New Roman" panose="02020603050405020304" pitchFamily="18" charset="0"/>
                <a:cs typeface="Times New Roman" panose="02020603050405020304" pitchFamily="18" charset="0"/>
              </a:rPr>
              <a:t>is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necessary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correctly</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characterize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experimental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vibrational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spectra</a:t>
            </a:r>
            <a:r>
              <a:rPr lang="ru-RU" sz="2000" dirty="0">
                <a:latin typeface="Times New Roman" panose="02020603050405020304" pitchFamily="18" charset="0"/>
                <a:cs typeface="Times New Roman" panose="02020603050405020304" pitchFamily="18" charset="0"/>
              </a:rPr>
              <a:t>.</a:t>
            </a:r>
          </a:p>
        </p:txBody>
      </p:sp>
      <p:sp>
        <p:nvSpPr>
          <p:cNvPr id="46" name="Прямоугольник: скругленные углы 45">
            <a:extLst>
              <a:ext uri="{FF2B5EF4-FFF2-40B4-BE49-F238E27FC236}">
                <a16:creationId xmlns:a16="http://schemas.microsoft.com/office/drawing/2014/main" id="{DB9ABBB2-4B63-B22F-6921-9188F7C7F8CF}"/>
              </a:ext>
            </a:extLst>
          </p:cNvPr>
          <p:cNvSpPr/>
          <p:nvPr/>
        </p:nvSpPr>
        <p:spPr>
          <a:xfrm>
            <a:off x="8196746" y="3779384"/>
            <a:ext cx="3743345" cy="2615025"/>
          </a:xfrm>
          <a:prstGeom prst="roundRect">
            <a:avLst/>
          </a:prstGeom>
          <a:noFill/>
          <a:ln w="28575">
            <a:solidFill>
              <a:srgbClr val="437B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a16="http://schemas.microsoft.com/office/drawing/2014/main" id="{7DA8E3A9-F21E-8BF4-D218-601671F43F11}"/>
              </a:ext>
            </a:extLst>
          </p:cNvPr>
          <p:cNvSpPr txBox="1"/>
          <p:nvPr/>
        </p:nvSpPr>
        <p:spPr>
          <a:xfrm>
            <a:off x="984867" y="3104364"/>
            <a:ext cx="6951518" cy="369332"/>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Cyclooxygenase</a:t>
            </a:r>
            <a:endParaRPr lang="ru-RU" dirty="0">
              <a:latin typeface="Times New Roman" panose="02020603050405020304" pitchFamily="18" charset="0"/>
              <a:cs typeface="Times New Roman" panose="02020603050405020304" pitchFamily="18" charset="0"/>
            </a:endParaRPr>
          </a:p>
        </p:txBody>
      </p:sp>
      <p:pic>
        <p:nvPicPr>
          <p:cNvPr id="51" name="Рисунок 50">
            <a:extLst>
              <a:ext uri="{FF2B5EF4-FFF2-40B4-BE49-F238E27FC236}">
                <a16:creationId xmlns:a16="http://schemas.microsoft.com/office/drawing/2014/main" id="{B0F9F9D6-DBD0-EAEA-E1E5-AFDC07A00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980" y="1213669"/>
            <a:ext cx="2873746" cy="1877553"/>
          </a:xfrm>
          <a:prstGeom prst="rect">
            <a:avLst/>
          </a:prstGeom>
        </p:spPr>
      </p:pic>
      <p:sp>
        <p:nvSpPr>
          <p:cNvPr id="9" name="TextBox 8">
            <a:extLst>
              <a:ext uri="{FF2B5EF4-FFF2-40B4-BE49-F238E27FC236}">
                <a16:creationId xmlns:a16="http://schemas.microsoft.com/office/drawing/2014/main" id="{5DD61D10-2933-4834-0612-882289677548}"/>
              </a:ext>
            </a:extLst>
          </p:cNvPr>
          <p:cNvSpPr txBox="1"/>
          <p:nvPr/>
        </p:nvSpPr>
        <p:spPr>
          <a:xfrm>
            <a:off x="103597" y="698571"/>
            <a:ext cx="9351688" cy="523220"/>
          </a:xfrm>
          <a:prstGeom prst="rect">
            <a:avLst/>
          </a:prstGeom>
          <a:noFill/>
          <a:ln w="19050">
            <a:solidFill>
              <a:schemeClr val="accent1">
                <a:lumMod val="20000"/>
                <a:lumOff val="80000"/>
              </a:schemeClr>
            </a:solidFill>
          </a:ln>
        </p:spPr>
        <p:txBody>
          <a:bodyPr wrap="square">
            <a:spAutoFit/>
          </a:bodyPr>
          <a:lstStyle/>
          <a:p>
            <a:r>
              <a:rPr lang="ru-RU" sz="2600" dirty="0" err="1">
                <a:latin typeface="Times New Roman" panose="02020603050405020304" pitchFamily="18" charset="0"/>
                <a:cs typeface="Times New Roman" panose="02020603050405020304" pitchFamily="18" charset="0"/>
              </a:rPr>
              <a:t>Investigation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of</a:t>
            </a:r>
            <a:r>
              <a:rPr lang="ru-RU" sz="2600" dirty="0">
                <a:latin typeface="Times New Roman" panose="02020603050405020304" pitchFamily="18" charset="0"/>
                <a:cs typeface="Times New Roman" panose="02020603050405020304" pitchFamily="18" charset="0"/>
              </a:rPr>
              <a:t> </a:t>
            </a:r>
            <a:r>
              <a:rPr lang="ru-RU" sz="2600" b="1" dirty="0" err="1">
                <a:solidFill>
                  <a:schemeClr val="accent1">
                    <a:lumMod val="75000"/>
                  </a:schemeClr>
                </a:solidFill>
                <a:latin typeface="Times New Roman" panose="02020603050405020304" pitchFamily="18" charset="0"/>
                <a:cs typeface="Times New Roman" panose="02020603050405020304" pitchFamily="18" charset="0"/>
              </a:rPr>
              <a:t>intermolecular</a:t>
            </a:r>
            <a:r>
              <a:rPr lang="ru-RU" sz="2600" b="1" dirty="0">
                <a:solidFill>
                  <a:schemeClr val="accent1">
                    <a:lumMod val="75000"/>
                  </a:schemeClr>
                </a:solidFill>
                <a:latin typeface="Times New Roman" panose="02020603050405020304" pitchFamily="18" charset="0"/>
                <a:cs typeface="Times New Roman" panose="02020603050405020304" pitchFamily="18" charset="0"/>
              </a:rPr>
              <a:t> </a:t>
            </a:r>
            <a:r>
              <a:rPr lang="ru-RU" sz="2600" b="1" dirty="0" err="1">
                <a:solidFill>
                  <a:schemeClr val="accent1">
                    <a:lumMod val="75000"/>
                  </a:schemeClr>
                </a:solidFill>
                <a:latin typeface="Times New Roman" panose="02020603050405020304" pitchFamily="18" charset="0"/>
                <a:cs typeface="Times New Roman" panose="02020603050405020304" pitchFamily="18" charset="0"/>
              </a:rPr>
              <a:t>interactions</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in </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condensed matter</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427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BA6C-106F-2CE2-63C5-2DC5A09D3F19}"/>
            </a:ext>
          </a:extLst>
        </p:cNvPr>
        <p:cNvGrpSpPr/>
        <p:nvPr/>
      </p:nvGrpSpPr>
      <p:grpSpPr>
        <a:xfrm>
          <a:off x="0" y="0"/>
          <a:ext cx="0" cy="0"/>
          <a:chOff x="0" y="0"/>
          <a:chExt cx="0" cy="0"/>
        </a:xfrm>
      </p:grpSpPr>
      <p:sp>
        <p:nvSpPr>
          <p:cNvPr id="3" name="Заголовок 1">
            <a:extLst>
              <a:ext uri="{FF2B5EF4-FFF2-40B4-BE49-F238E27FC236}">
                <a16:creationId xmlns:a16="http://schemas.microsoft.com/office/drawing/2014/main" id="{97DDE026-5ACA-A872-C15E-915C33E84A1F}"/>
              </a:ext>
            </a:extLst>
          </p:cNvPr>
          <p:cNvSpPr txBox="1">
            <a:spLocks/>
          </p:cNvSpPr>
          <p:nvPr/>
        </p:nvSpPr>
        <p:spPr>
          <a:xfrm>
            <a:off x="1" y="99612"/>
            <a:ext cx="12191998" cy="547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Purpose and tasks</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ACB3BC5-62CB-B44F-16AF-9034B1EAA74B}"/>
              </a:ext>
            </a:extLst>
          </p:cNvPr>
          <p:cNvSpPr txBox="1"/>
          <p:nvPr/>
        </p:nvSpPr>
        <p:spPr>
          <a:xfrm>
            <a:off x="92357" y="726162"/>
            <a:ext cx="11768543" cy="1133965"/>
          </a:xfrm>
          <a:prstGeom prst="rect">
            <a:avLst/>
          </a:prstGeom>
          <a:noFill/>
        </p:spPr>
        <p:txBody>
          <a:bodyPr wrap="square" rtlCol="0">
            <a:spAutoFit/>
          </a:bodyPr>
          <a:lstStyle/>
          <a:p>
            <a:pPr algn="just">
              <a:lnSpc>
                <a:spcPct val="150000"/>
              </a:lnSpc>
            </a:pPr>
            <a:r>
              <a:rPr lang="en-US" sz="2400" b="1" u="sng" dirty="0">
                <a:latin typeface="Times New Roman" panose="02020603050405020304" pitchFamily="18" charset="0"/>
                <a:ea typeface="Tahoma" panose="020B0604030504040204" pitchFamily="34" charset="0"/>
                <a:cs typeface="Times New Roman" panose="02020603050405020304" pitchFamily="18" charset="0"/>
              </a:rPr>
              <a:t>Purpose: </a:t>
            </a:r>
            <a:r>
              <a:rPr lang="en-US" sz="2400" dirty="0">
                <a:latin typeface="Times New Roman" panose="02020603050405020304" pitchFamily="18" charset="0"/>
                <a:ea typeface="Tahoma" panose="020B0604030504040204" pitchFamily="34" charset="0"/>
                <a:cs typeface="Times New Roman" panose="02020603050405020304" pitchFamily="18" charset="0"/>
              </a:rPr>
              <a:t>to study the effect of intermolecular interactions in the associates of ibuprofen enantiomers on the features of its structure and dynamics.</a:t>
            </a:r>
            <a:endParaRPr lang="ru-RU"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56D003B-C578-7130-F60B-F6BDC45287BA}"/>
              </a:ext>
            </a:extLst>
          </p:cNvPr>
          <p:cNvSpPr txBox="1"/>
          <p:nvPr/>
        </p:nvSpPr>
        <p:spPr>
          <a:xfrm>
            <a:off x="92608" y="1888572"/>
            <a:ext cx="11768292" cy="4524315"/>
          </a:xfrm>
          <a:prstGeom prst="rect">
            <a:avLst/>
          </a:prstGeom>
          <a:noFill/>
        </p:spPr>
        <p:txBody>
          <a:bodyPr wrap="square" rtlCol="0">
            <a:spAutoFit/>
          </a:bodyPr>
          <a:lstStyle/>
          <a:p>
            <a:pPr>
              <a:lnSpc>
                <a:spcPct val="150000"/>
              </a:lnSpc>
            </a:pPr>
            <a:r>
              <a:rPr lang="en-US" sz="2400" b="1" u="sng" dirty="0">
                <a:latin typeface="Times New Roman" panose="02020603050405020304" pitchFamily="18" charset="0"/>
                <a:ea typeface="Tahoma" panose="020B0604030504040204" pitchFamily="34" charset="0"/>
                <a:cs typeface="Times New Roman" panose="02020603050405020304" pitchFamily="18" charset="0"/>
              </a:rPr>
              <a:t>Main tasks:</a:t>
            </a:r>
            <a:r>
              <a:rPr lang="ru-RU" sz="2400" b="1" u="sng" dirty="0">
                <a:latin typeface="Times New Roman" panose="02020603050405020304" pitchFamily="18" charset="0"/>
                <a:ea typeface="Tahoma" panose="020B0604030504040204" pitchFamily="34" charset="0"/>
                <a:cs typeface="Times New Roman" panose="02020603050405020304" pitchFamily="18" charset="0"/>
              </a:rPr>
              <a:t> </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To investigate the molecular mobility of the main structural fragments of ibuprofen</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To model ibuprofen dimers of various types (R-R, S-S, R-S, linear and cyclic) based on its stable conformer</a:t>
            </a:r>
            <a:r>
              <a:rPr lang="ru-RU"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and  to optimize their molecular geometries</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To evaluate the thermodynamic parameters of the reaction of formation of associates</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Calculate the IR and Raman frequencies for the obtained associates</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To compare the calculation results with experimental IR and Raman spectra of ibuprofen racemate</a:t>
            </a:r>
            <a:endParaRPr lang="ru-RU"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0BFDEC99-23E3-B833-CFAE-C99891B6DDA5}"/>
              </a:ext>
            </a:extLst>
          </p:cNvPr>
          <p:cNvSpPr/>
          <p:nvPr/>
        </p:nvSpPr>
        <p:spPr>
          <a:xfrm flipV="1">
            <a:off x="-2" y="1887875"/>
            <a:ext cx="12192001" cy="4571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BCC6636A-D5B4-7129-B279-C6C294BB4DE8}"/>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54C8B34-5CBE-A944-BA17-C02BC97EECF7}"/>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4</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7190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78D8-050A-D839-61B2-147DCCBE2E4C}"/>
            </a:ext>
          </a:extLst>
        </p:cNvPr>
        <p:cNvGrpSpPr/>
        <p:nvPr/>
      </p:nvGrpSpPr>
      <p:grpSpPr>
        <a:xfrm>
          <a:off x="0" y="0"/>
          <a:ext cx="0" cy="0"/>
          <a:chOff x="0" y="0"/>
          <a:chExt cx="0" cy="0"/>
        </a:xfrm>
      </p:grpSpPr>
      <p:pic>
        <p:nvPicPr>
          <p:cNvPr id="11" name="Рисунок 10">
            <a:extLst>
              <a:ext uri="{FF2B5EF4-FFF2-40B4-BE49-F238E27FC236}">
                <a16:creationId xmlns:a16="http://schemas.microsoft.com/office/drawing/2014/main" id="{02539011-68FC-A4C1-1015-2EDEDAE64E8F}"/>
              </a:ext>
            </a:extLst>
          </p:cNvPr>
          <p:cNvPicPr>
            <a:picLocks noChangeAspect="1"/>
          </p:cNvPicPr>
          <p:nvPr/>
        </p:nvPicPr>
        <p:blipFill>
          <a:blip r:embed="rId3"/>
          <a:stretch>
            <a:fillRect/>
          </a:stretch>
        </p:blipFill>
        <p:spPr>
          <a:xfrm>
            <a:off x="4653601" y="766712"/>
            <a:ext cx="2993980" cy="1479727"/>
          </a:xfrm>
          <a:prstGeom prst="rect">
            <a:avLst/>
          </a:prstGeom>
        </p:spPr>
      </p:pic>
      <p:pic>
        <p:nvPicPr>
          <p:cNvPr id="14" name="Рисунок 13">
            <a:extLst>
              <a:ext uri="{FF2B5EF4-FFF2-40B4-BE49-F238E27FC236}">
                <a16:creationId xmlns:a16="http://schemas.microsoft.com/office/drawing/2014/main" id="{63B3E9CC-EA1B-77EE-6E93-A8BD2C40F4A1}"/>
              </a:ext>
            </a:extLst>
          </p:cNvPr>
          <p:cNvPicPr>
            <a:picLocks noChangeAspect="1"/>
          </p:cNvPicPr>
          <p:nvPr/>
        </p:nvPicPr>
        <p:blipFill rotWithShape="1">
          <a:blip r:embed="rId4">
            <a:extLst>
              <a:ext uri="{28A0092B-C50C-407E-A947-70E740481C1C}">
                <a14:useLocalDpi xmlns:a14="http://schemas.microsoft.com/office/drawing/2010/main" val="0"/>
              </a:ext>
            </a:extLst>
          </a:blip>
          <a:srcRect t="1610"/>
          <a:stretch/>
        </p:blipFill>
        <p:spPr>
          <a:xfrm>
            <a:off x="8376507" y="2389339"/>
            <a:ext cx="3354351" cy="3446776"/>
          </a:xfrm>
          <a:prstGeom prst="rect">
            <a:avLst/>
          </a:prstGeom>
        </p:spPr>
      </p:pic>
      <p:pic>
        <p:nvPicPr>
          <p:cNvPr id="45" name="Рисунок 44">
            <a:extLst>
              <a:ext uri="{FF2B5EF4-FFF2-40B4-BE49-F238E27FC236}">
                <a16:creationId xmlns:a16="http://schemas.microsoft.com/office/drawing/2014/main" id="{45FFBBA9-16EA-D4C1-9FC8-22948C17C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0319" y="2521710"/>
            <a:ext cx="5720853" cy="1789052"/>
          </a:xfrm>
          <a:prstGeom prst="rect">
            <a:avLst/>
          </a:prstGeom>
        </p:spPr>
      </p:pic>
      <p:pic>
        <p:nvPicPr>
          <p:cNvPr id="10" name="Рисунок 9">
            <a:extLst>
              <a:ext uri="{FF2B5EF4-FFF2-40B4-BE49-F238E27FC236}">
                <a16:creationId xmlns:a16="http://schemas.microsoft.com/office/drawing/2014/main" id="{6E54CDAE-AA3F-7433-703D-B29567216BA9}"/>
              </a:ext>
            </a:extLst>
          </p:cNvPr>
          <p:cNvPicPr>
            <a:picLocks noChangeAspect="1"/>
          </p:cNvPicPr>
          <p:nvPr/>
        </p:nvPicPr>
        <p:blipFill rotWithShape="1">
          <a:blip r:embed="rId6">
            <a:extLst>
              <a:ext uri="{28A0092B-C50C-407E-A947-70E740481C1C}">
                <a14:useLocalDpi xmlns:a14="http://schemas.microsoft.com/office/drawing/2010/main" val="0"/>
              </a:ext>
            </a:extLst>
          </a:blip>
          <a:srcRect l="1645" r="1"/>
          <a:stretch/>
        </p:blipFill>
        <p:spPr>
          <a:xfrm>
            <a:off x="2974005" y="4485720"/>
            <a:ext cx="5087512" cy="2071395"/>
          </a:xfrm>
          <a:prstGeom prst="rect">
            <a:avLst/>
          </a:prstGeom>
        </p:spPr>
      </p:pic>
      <p:sp>
        <p:nvSpPr>
          <p:cNvPr id="3" name="Заголовок 1">
            <a:extLst>
              <a:ext uri="{FF2B5EF4-FFF2-40B4-BE49-F238E27FC236}">
                <a16:creationId xmlns:a16="http://schemas.microsoft.com/office/drawing/2014/main" id="{17DFF985-E7CF-D49A-7671-2B5B90DD8D54}"/>
              </a:ext>
            </a:extLst>
          </p:cNvPr>
          <p:cNvSpPr txBox="1">
            <a:spLocks/>
          </p:cNvSpPr>
          <p:nvPr/>
        </p:nvSpPr>
        <p:spPr>
          <a:xfrm>
            <a:off x="-24328" y="104055"/>
            <a:ext cx="12192001" cy="508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Object</a:t>
            </a:r>
          </a:p>
        </p:txBody>
      </p:sp>
      <p:sp>
        <p:nvSpPr>
          <p:cNvPr id="22" name="TextBox 21">
            <a:extLst>
              <a:ext uri="{FF2B5EF4-FFF2-40B4-BE49-F238E27FC236}">
                <a16:creationId xmlns:a16="http://schemas.microsoft.com/office/drawing/2014/main" id="{085C89CB-7788-D187-7276-B062C24D028E}"/>
              </a:ext>
            </a:extLst>
          </p:cNvPr>
          <p:cNvSpPr txBox="1"/>
          <p:nvPr/>
        </p:nvSpPr>
        <p:spPr>
          <a:xfrm>
            <a:off x="2816660" y="3905421"/>
            <a:ext cx="3197186" cy="461665"/>
          </a:xfrm>
          <a:prstGeom prst="rect">
            <a:avLst/>
          </a:prstGeom>
          <a:noFill/>
        </p:spPr>
        <p:txBody>
          <a:bodyPr wrap="square">
            <a:spAutoFit/>
          </a:bodyPr>
          <a:lstStyle/>
          <a:p>
            <a:r>
              <a:rPr lang="en-US" sz="2400" dirty="0">
                <a:effectLst/>
                <a:latin typeface="Times New Roman" panose="02020603050405020304" pitchFamily="18" charset="0"/>
                <a:ea typeface="Tahoma" panose="020B0604030504040204" pitchFamily="34" charset="0"/>
                <a:cs typeface="Times New Roman" panose="02020603050405020304" pitchFamily="18" charset="0"/>
              </a:rPr>
              <a:t>Cyclic</a:t>
            </a:r>
            <a:r>
              <a:rPr lang="en-US" sz="2400" dirty="0">
                <a:latin typeface="Times New Roman" panose="02020603050405020304" pitchFamily="18" charset="0"/>
                <a:ea typeface="Tahoma" panose="020B0604030504040204" pitchFamily="34" charset="0"/>
                <a:cs typeface="Times New Roman" panose="02020603050405020304" pitchFamily="18" charset="0"/>
              </a:rPr>
              <a:t>-1</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dimer</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4ACFC914-FE18-4451-4053-08020AEF35C2}"/>
              </a:ext>
            </a:extLst>
          </p:cNvPr>
          <p:cNvSpPr txBox="1"/>
          <p:nvPr/>
        </p:nvSpPr>
        <p:spPr>
          <a:xfrm>
            <a:off x="2816660" y="6240236"/>
            <a:ext cx="2603414" cy="461665"/>
          </a:xfrm>
          <a:prstGeom prst="rect">
            <a:avLst/>
          </a:prstGeom>
          <a:noFill/>
        </p:spPr>
        <p:txBody>
          <a:bodyPr wrap="square">
            <a:spAutoFit/>
          </a:bodyPr>
          <a:lstStyle/>
          <a:p>
            <a:r>
              <a:rPr lang="en-US" sz="2400" dirty="0">
                <a:effectLst/>
                <a:latin typeface="Times New Roman" panose="02020603050405020304" pitchFamily="18" charset="0"/>
                <a:ea typeface="Tahoma" panose="020B0604030504040204" pitchFamily="34" charset="0"/>
                <a:cs typeface="Times New Roman" panose="02020603050405020304" pitchFamily="18" charset="0"/>
              </a:rPr>
              <a:t>Linear dimer</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CA54C17-C784-BD04-EE9D-D060C649E645}"/>
              </a:ext>
            </a:extLst>
          </p:cNvPr>
          <p:cNvSpPr txBox="1"/>
          <p:nvPr/>
        </p:nvSpPr>
        <p:spPr>
          <a:xfrm>
            <a:off x="8810764" y="5974766"/>
            <a:ext cx="3170092" cy="461665"/>
          </a:xfrm>
          <a:prstGeom prst="rect">
            <a:avLst/>
          </a:prstGeom>
          <a:noFill/>
        </p:spPr>
        <p:txBody>
          <a:bodyPr wrap="square">
            <a:spAutoFit/>
          </a:bodyPr>
          <a:lstStyle/>
          <a:p>
            <a:pPr algn="ctr"/>
            <a:r>
              <a:rPr lang="en-US" sz="2400" dirty="0">
                <a:effectLst/>
                <a:latin typeface="Times New Roman" panose="02020603050405020304" pitchFamily="18" charset="0"/>
                <a:ea typeface="Tahoma" panose="020B0604030504040204" pitchFamily="34" charset="0"/>
                <a:cs typeface="Times New Roman" panose="02020603050405020304" pitchFamily="18" charset="0"/>
              </a:rPr>
              <a:t>Cyclic</a:t>
            </a:r>
            <a:r>
              <a:rPr lang="en-US" sz="2400" dirty="0">
                <a:latin typeface="Times New Roman" panose="02020603050405020304" pitchFamily="18" charset="0"/>
                <a:ea typeface="Tahoma" panose="020B0604030504040204" pitchFamily="34" charset="0"/>
                <a:cs typeface="Times New Roman" panose="02020603050405020304" pitchFamily="18" charset="0"/>
              </a:rPr>
              <a:t>-2</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dimer</a:t>
            </a:r>
          </a:p>
        </p:txBody>
      </p:sp>
      <p:pic>
        <p:nvPicPr>
          <p:cNvPr id="2" name="Рисунок 1">
            <a:extLst>
              <a:ext uri="{FF2B5EF4-FFF2-40B4-BE49-F238E27FC236}">
                <a16:creationId xmlns:a16="http://schemas.microsoft.com/office/drawing/2014/main" id="{E110EBDC-68EB-AD68-9C62-48CD09CCFAA3}"/>
              </a:ext>
            </a:extLst>
          </p:cNvPr>
          <p:cNvPicPr>
            <a:picLocks noChangeAspect="1"/>
          </p:cNvPicPr>
          <p:nvPr/>
        </p:nvPicPr>
        <p:blipFill rotWithShape="1">
          <a:blip r:embed="rId7"/>
          <a:srcRect l="24539" t="27387" r="32072" b="17222"/>
          <a:stretch/>
        </p:blipFill>
        <p:spPr>
          <a:xfrm>
            <a:off x="96153" y="2422103"/>
            <a:ext cx="2273659" cy="3870179"/>
          </a:xfrm>
          <a:prstGeom prst="rect">
            <a:avLst/>
          </a:prstGeom>
          <a:ln>
            <a:noFill/>
          </a:ln>
          <a:effectLst>
            <a:softEdge rad="112500"/>
          </a:effectLst>
        </p:spPr>
      </p:pic>
      <p:sp>
        <p:nvSpPr>
          <p:cNvPr id="13" name="TextBox 12">
            <a:extLst>
              <a:ext uri="{FF2B5EF4-FFF2-40B4-BE49-F238E27FC236}">
                <a16:creationId xmlns:a16="http://schemas.microsoft.com/office/drawing/2014/main" id="{5371A998-9150-0358-4E2C-425415A87988}"/>
              </a:ext>
            </a:extLst>
          </p:cNvPr>
          <p:cNvSpPr txBox="1"/>
          <p:nvPr/>
        </p:nvSpPr>
        <p:spPr>
          <a:xfrm>
            <a:off x="118491" y="6198221"/>
            <a:ext cx="2288831" cy="369332"/>
          </a:xfrm>
          <a:prstGeom prst="rect">
            <a:avLst/>
          </a:prstGeom>
          <a:noFill/>
        </p:spPr>
        <p:txBody>
          <a:bodyPr wrap="square" rtlCol="0">
            <a:spAutoFit/>
          </a:bodyPr>
          <a:lstStyle/>
          <a:p>
            <a:pPr algn="ctr"/>
            <a:r>
              <a:rPr lang="en-US" dirty="0">
                <a:latin typeface="Times New Roman" panose="02020603050405020304" pitchFamily="18" charset="0"/>
                <a:ea typeface="Tahoma" panose="020B0604030504040204" pitchFamily="34" charset="0"/>
                <a:cs typeface="Times New Roman" panose="02020603050405020304" pitchFamily="18" charset="0"/>
              </a:rPr>
              <a:t>Ibuprofen sample</a:t>
            </a:r>
            <a:endParaRPr lang="ru-RU"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7" name="Прямая со стрелкой 26">
            <a:extLst>
              <a:ext uri="{FF2B5EF4-FFF2-40B4-BE49-F238E27FC236}">
                <a16:creationId xmlns:a16="http://schemas.microsoft.com/office/drawing/2014/main" id="{0925E90A-F35E-90A5-77CF-40E912190374}"/>
              </a:ext>
            </a:extLst>
          </p:cNvPr>
          <p:cNvCxnSpPr>
            <a:cxnSpLocks/>
          </p:cNvCxnSpPr>
          <p:nvPr/>
        </p:nvCxnSpPr>
        <p:spPr>
          <a:xfrm>
            <a:off x="7791231" y="1271710"/>
            <a:ext cx="14455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4E35E2A6-8105-5957-817A-F638BED583AB}"/>
              </a:ext>
            </a:extLst>
          </p:cNvPr>
          <p:cNvCxnSpPr>
            <a:cxnSpLocks/>
          </p:cNvCxnSpPr>
          <p:nvPr/>
        </p:nvCxnSpPr>
        <p:spPr>
          <a:xfrm flipH="1">
            <a:off x="7791231" y="1451665"/>
            <a:ext cx="142724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0B88066-C22E-48E3-F237-66D677142E66}"/>
              </a:ext>
            </a:extLst>
          </p:cNvPr>
          <p:cNvSpPr txBox="1"/>
          <p:nvPr/>
        </p:nvSpPr>
        <p:spPr>
          <a:xfrm>
            <a:off x="9599982" y="1063137"/>
            <a:ext cx="1445491" cy="584775"/>
          </a:xfrm>
          <a:prstGeom prst="rect">
            <a:avLst/>
          </a:prstGeom>
          <a:noFill/>
        </p:spPr>
        <p:txBody>
          <a:bodyPr wrap="square">
            <a:spAutoFit/>
          </a:bodyPr>
          <a:lstStyle/>
          <a:p>
            <a:r>
              <a:rPr lang="en-US" sz="3200" dirty="0">
                <a:effectLst/>
                <a:latin typeface="Times New Roman" panose="02020603050405020304" pitchFamily="18" charset="0"/>
                <a:ea typeface="Tahoma" panose="020B0604030504040204" pitchFamily="34" charset="0"/>
                <a:cs typeface="Times New Roman" panose="02020603050405020304" pitchFamily="18" charset="0"/>
              </a:rPr>
              <a:t>Dimer</a:t>
            </a:r>
            <a:endParaRPr lang="ru-RU"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377C81A9-E24A-88B9-E12F-C1FE46368FB1}"/>
              </a:ext>
            </a:extLst>
          </p:cNvPr>
          <p:cNvSpPr txBox="1"/>
          <p:nvPr/>
        </p:nvSpPr>
        <p:spPr>
          <a:xfrm>
            <a:off x="4263810" y="1051074"/>
            <a:ext cx="624302" cy="584775"/>
          </a:xfrm>
          <a:prstGeom prst="rect">
            <a:avLst/>
          </a:prstGeom>
          <a:noFill/>
          <a:ln>
            <a:noFill/>
          </a:ln>
        </p:spPr>
        <p:txBody>
          <a:bodyPr wrap="square" rtlCol="0">
            <a:spAutoFit/>
          </a:bodyPr>
          <a:lstStyle/>
          <a:p>
            <a:r>
              <a:rPr lang="ru-RU" sz="32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p>
        </p:txBody>
      </p:sp>
      <p:cxnSp>
        <p:nvCxnSpPr>
          <p:cNvPr id="20" name="Прямая соединительная линия 19">
            <a:extLst>
              <a:ext uri="{FF2B5EF4-FFF2-40B4-BE49-F238E27FC236}">
                <a16:creationId xmlns:a16="http://schemas.microsoft.com/office/drawing/2014/main" id="{A65B2E94-F3A3-F99F-761C-67837ADFE880}"/>
              </a:ext>
            </a:extLst>
          </p:cNvPr>
          <p:cNvCxnSpPr>
            <a:cxnSpLocks/>
          </p:cNvCxnSpPr>
          <p:nvPr/>
        </p:nvCxnSpPr>
        <p:spPr>
          <a:xfrm>
            <a:off x="2425873" y="4399456"/>
            <a:ext cx="5950634" cy="4620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CE69B522-9D7D-D611-BEF7-B59B24C8C18C}"/>
              </a:ext>
            </a:extLst>
          </p:cNvPr>
          <p:cNvCxnSpPr>
            <a:cxnSpLocks/>
          </p:cNvCxnSpPr>
          <p:nvPr/>
        </p:nvCxnSpPr>
        <p:spPr>
          <a:xfrm>
            <a:off x="8378248" y="2338975"/>
            <a:ext cx="0" cy="4435897"/>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Овал 6">
            <a:extLst>
              <a:ext uri="{FF2B5EF4-FFF2-40B4-BE49-F238E27FC236}">
                <a16:creationId xmlns:a16="http://schemas.microsoft.com/office/drawing/2014/main" id="{38276AE5-0B08-720E-F661-E4DAA4872475}"/>
              </a:ext>
            </a:extLst>
          </p:cNvPr>
          <p:cNvSpPr/>
          <p:nvPr/>
        </p:nvSpPr>
        <p:spPr>
          <a:xfrm>
            <a:off x="4674481" y="2826179"/>
            <a:ext cx="1404896" cy="1054061"/>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2" name="Овал 11">
            <a:extLst>
              <a:ext uri="{FF2B5EF4-FFF2-40B4-BE49-F238E27FC236}">
                <a16:creationId xmlns:a16="http://schemas.microsoft.com/office/drawing/2014/main" id="{523258BF-B752-B66A-BA34-FA727590FC31}"/>
              </a:ext>
            </a:extLst>
          </p:cNvPr>
          <p:cNvSpPr/>
          <p:nvPr/>
        </p:nvSpPr>
        <p:spPr>
          <a:xfrm rot="2380035">
            <a:off x="4556769" y="4985790"/>
            <a:ext cx="1791973" cy="1251901"/>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5" name="Овал 14">
            <a:extLst>
              <a:ext uri="{FF2B5EF4-FFF2-40B4-BE49-F238E27FC236}">
                <a16:creationId xmlns:a16="http://schemas.microsoft.com/office/drawing/2014/main" id="{7F413A71-4F72-F7C7-904C-6ECAD8DD8B8D}"/>
              </a:ext>
            </a:extLst>
          </p:cNvPr>
          <p:cNvSpPr/>
          <p:nvPr/>
        </p:nvSpPr>
        <p:spPr>
          <a:xfrm>
            <a:off x="10347080" y="3292613"/>
            <a:ext cx="1113592" cy="1094927"/>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0EA57233-299C-2ED7-E9F7-054A9C0C6BBE}"/>
              </a:ext>
            </a:extLst>
          </p:cNvPr>
          <p:cNvPicPr>
            <a:picLocks noChangeAspect="1"/>
          </p:cNvPicPr>
          <p:nvPr/>
        </p:nvPicPr>
        <p:blipFill>
          <a:blip r:embed="rId8"/>
          <a:stretch>
            <a:fillRect/>
          </a:stretch>
        </p:blipFill>
        <p:spPr>
          <a:xfrm>
            <a:off x="1070268" y="800264"/>
            <a:ext cx="2915318" cy="1412625"/>
          </a:xfrm>
          <a:prstGeom prst="rect">
            <a:avLst/>
          </a:prstGeom>
        </p:spPr>
      </p:pic>
      <p:sp>
        <p:nvSpPr>
          <p:cNvPr id="9" name="Прямоугольник 8">
            <a:extLst>
              <a:ext uri="{FF2B5EF4-FFF2-40B4-BE49-F238E27FC236}">
                <a16:creationId xmlns:a16="http://schemas.microsoft.com/office/drawing/2014/main" id="{94988FBF-D250-A8EA-3D33-40D060DE0628}"/>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444E26-A44A-0119-430E-3B413EAE17D7}"/>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096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0" y="96508"/>
            <a:ext cx="12192000" cy="516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Basic research methods</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DFEF831-8129-3300-AE30-ACF50E3A8951}"/>
              </a:ext>
            </a:extLst>
          </p:cNvPr>
          <p:cNvSpPr txBox="1"/>
          <p:nvPr/>
        </p:nvSpPr>
        <p:spPr>
          <a:xfrm>
            <a:off x="2750190" y="4581495"/>
            <a:ext cx="8064755" cy="2308324"/>
          </a:xfrm>
          <a:prstGeom prst="rect">
            <a:avLst/>
          </a:prstGeom>
          <a:noFill/>
        </p:spPr>
        <p:txBody>
          <a:bodyPr wrap="square">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Raman spectroscopy: </a:t>
            </a:r>
          </a:p>
          <a:p>
            <a:r>
              <a:rPr lang="en-US" sz="2400" dirty="0" err="1">
                <a:latin typeface="Times New Roman" panose="02020603050405020304" pitchFamily="18" charset="0"/>
                <a:ea typeface="Tahoma" panose="020B0604030504040204" pitchFamily="34" charset="0"/>
                <a:cs typeface="Times New Roman" panose="02020603050405020304" pitchFamily="18" charset="0"/>
              </a:rPr>
              <a:t>Confotec</a:t>
            </a:r>
            <a:r>
              <a:rPr lang="en-US" sz="2400" dirty="0">
                <a:latin typeface="Times New Roman" panose="02020603050405020304" pitchFamily="18" charset="0"/>
                <a:ea typeface="Tahoma" panose="020B0604030504040204" pitchFamily="34" charset="0"/>
                <a:cs typeface="Times New Roman" panose="02020603050405020304" pitchFamily="18" charset="0"/>
              </a:rPr>
              <a:t> MR200 in combination with </a:t>
            </a:r>
          </a:p>
          <a:p>
            <a:r>
              <a:rPr lang="en-US" sz="2400" dirty="0">
                <a:latin typeface="Times New Roman" panose="02020603050405020304" pitchFamily="18" charset="0"/>
                <a:ea typeface="Tahoma" panose="020B0604030504040204" pitchFamily="34" charset="0"/>
                <a:cs typeface="Times New Roman" panose="02020603050405020304" pitchFamily="18" charset="0"/>
              </a:rPr>
              <a:t>NIKON Ni direct microscope</a:t>
            </a:r>
            <a:r>
              <a:rPr lang="ru-RU" sz="2400" dirty="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r>
              <a:rPr lang="en-US" sz="2400" dirty="0">
                <a:latin typeface="Times New Roman" panose="02020603050405020304" pitchFamily="18" charset="0"/>
                <a:ea typeface="Tahoma" panose="020B0604030504040204" pitchFamily="34" charset="0"/>
                <a:cs typeface="Times New Roman" panose="02020603050405020304" pitchFamily="18" charset="0"/>
              </a:rPr>
              <a:t>A blue laser with a wavelength of 473 nm. </a:t>
            </a:r>
          </a:p>
          <a:p>
            <a:r>
              <a:rPr lang="en-US" sz="2400" dirty="0">
                <a:latin typeface="Times New Roman" panose="02020603050405020304" pitchFamily="18" charset="0"/>
                <a:ea typeface="Tahoma" panose="020B0604030504040204" pitchFamily="34" charset="0"/>
                <a:cs typeface="Times New Roman" panose="02020603050405020304" pitchFamily="18" charset="0"/>
              </a:rPr>
              <a:t>The measurement range is 400-4000 cm</a:t>
            </a:r>
            <a:r>
              <a:rPr lang="en-US" sz="2400" baseline="30000" dirty="0">
                <a:latin typeface="Times New Roman" panose="02020603050405020304" pitchFamily="18" charset="0"/>
                <a:ea typeface="Tahoma" panose="020B0604030504040204" pitchFamily="34" charset="0"/>
                <a:cs typeface="Times New Roman" panose="02020603050405020304" pitchFamily="18" charset="0"/>
              </a:rPr>
              <a:t>-1</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r>
              <a:rPr lang="en-US" sz="2400" dirty="0">
                <a:latin typeface="Times New Roman" panose="02020603050405020304" pitchFamily="18" charset="0"/>
                <a:ea typeface="Tahoma" panose="020B0604030504040204" pitchFamily="34" charset="0"/>
                <a:cs typeface="Times New Roman" panose="02020603050405020304" pitchFamily="18" charset="0"/>
              </a:rPr>
              <a:t>FLNP, JINR</a:t>
            </a:r>
            <a:r>
              <a:rPr lang="ru-RU" sz="2400" dirty="0">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036" name="Picture 12">
            <a:extLst>
              <a:ext uri="{FF2B5EF4-FFF2-40B4-BE49-F238E27FC236}">
                <a16:creationId xmlns:a16="http://schemas.microsoft.com/office/drawing/2014/main" id="{873F077D-B6C3-3C9A-1F77-0F2727769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64" y="781929"/>
            <a:ext cx="3307568" cy="19845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067AAA-831B-32B2-604F-6A19371DCFF9}"/>
              </a:ext>
            </a:extLst>
          </p:cNvPr>
          <p:cNvSpPr txBox="1"/>
          <p:nvPr/>
        </p:nvSpPr>
        <p:spPr>
          <a:xfrm>
            <a:off x="3208725" y="2871719"/>
            <a:ext cx="5623453" cy="1569660"/>
          </a:xfrm>
          <a:prstGeom prst="rect">
            <a:avLst/>
          </a:prstGeom>
          <a:noFill/>
        </p:spPr>
        <p:txBody>
          <a:bodyPr wrap="square">
            <a:spAutoFit/>
          </a:bodyPr>
          <a:lstStyle/>
          <a:p>
            <a:pPr algn="r"/>
            <a:r>
              <a:rPr lang="en-US" sz="2400" b="1" dirty="0">
                <a:effectLst/>
                <a:latin typeface="Times New Roman" panose="02020603050405020304" pitchFamily="18" charset="0"/>
                <a:ea typeface="Tahoma" panose="020B0604030504040204" pitchFamily="34" charset="0"/>
                <a:cs typeface="Times New Roman" panose="02020603050405020304" pitchFamily="18" charset="0"/>
              </a:rPr>
              <a:t>IR spectroscopy: </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Nicolet iS50 FTIR</a:t>
            </a:r>
            <a:r>
              <a:rPr lang="ru-RU" sz="24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p>
          <a:p>
            <a:pPr algn="r"/>
            <a:r>
              <a:rPr lang="en-US" sz="2400" dirty="0">
                <a:effectLst/>
                <a:latin typeface="Times New Roman" panose="02020603050405020304" pitchFamily="18" charset="0"/>
                <a:ea typeface="Tahoma" panose="020B0604030504040204" pitchFamily="34" charset="0"/>
                <a:cs typeface="Times New Roman" panose="02020603050405020304" pitchFamily="18" charset="0"/>
              </a:rPr>
              <a:t>The range is 400-4000 cm</a:t>
            </a:r>
            <a:r>
              <a:rPr lang="en-US" sz="2400" baseline="30000" dirty="0">
                <a:effectLst/>
                <a:latin typeface="Times New Roman" panose="02020603050405020304" pitchFamily="18" charset="0"/>
                <a:ea typeface="Tahoma" panose="020B0604030504040204" pitchFamily="34" charset="0"/>
                <a:cs typeface="Times New Roman" panose="02020603050405020304" pitchFamily="18" charset="0"/>
              </a:rPr>
              <a:t>-1</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.The KBr tablet.</a:t>
            </a:r>
            <a:r>
              <a:rPr lang="en-US" sz="2400" dirty="0">
                <a:latin typeface="Times New Roman" panose="02020603050405020304" pitchFamily="18" charset="0"/>
                <a:ea typeface="Tahoma" panose="020B0604030504040204" pitchFamily="34" charset="0"/>
                <a:cs typeface="Times New Roman" panose="02020603050405020304" pitchFamily="18" charset="0"/>
              </a:rPr>
              <a:t> Kurchatov Institute Research Center. </a:t>
            </a:r>
          </a:p>
          <a:p>
            <a:pPr algn="r"/>
            <a:endParaRPr lang="ru-RU" sz="2400" dirty="0">
              <a:effectLst/>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1" name="Прямая соединительная линия 10">
            <a:extLst>
              <a:ext uri="{FF2B5EF4-FFF2-40B4-BE49-F238E27FC236}">
                <a16:creationId xmlns:a16="http://schemas.microsoft.com/office/drawing/2014/main" id="{805EC9B3-0B01-BC0A-E32C-CC95055926A5}"/>
              </a:ext>
            </a:extLst>
          </p:cNvPr>
          <p:cNvCxnSpPr>
            <a:cxnSpLocks/>
          </p:cNvCxnSpPr>
          <p:nvPr/>
        </p:nvCxnSpPr>
        <p:spPr>
          <a:xfrm flipV="1">
            <a:off x="0" y="1246909"/>
            <a:ext cx="12192000" cy="228154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FC409B20-A018-55E4-C7B4-B7AC32413225}"/>
              </a:ext>
            </a:extLst>
          </p:cNvPr>
          <p:cNvCxnSpPr/>
          <p:nvPr/>
        </p:nvCxnSpPr>
        <p:spPr>
          <a:xfrm>
            <a:off x="11265" y="3561142"/>
            <a:ext cx="12151628" cy="2444803"/>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36E81E-634E-E6B9-CD11-ED3F63995273}"/>
              </a:ext>
            </a:extLst>
          </p:cNvPr>
          <p:cNvSpPr txBox="1"/>
          <p:nvPr/>
        </p:nvSpPr>
        <p:spPr>
          <a:xfrm>
            <a:off x="3630875" y="826677"/>
            <a:ext cx="7184070" cy="1200329"/>
          </a:xfrm>
          <a:prstGeom prst="rect">
            <a:avLst/>
          </a:prstGeom>
          <a:noFill/>
        </p:spPr>
        <p:txBody>
          <a:bodyPr wrap="square">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DFT method: </a:t>
            </a:r>
            <a:r>
              <a:rPr lang="en-US" sz="2400" dirty="0">
                <a:latin typeface="Times New Roman" panose="02020603050405020304" pitchFamily="18" charset="0"/>
                <a:ea typeface="Tahoma" panose="020B0604030504040204" pitchFamily="34" charset="0"/>
                <a:cs typeface="Times New Roman" panose="02020603050405020304" pitchFamily="18" charset="0"/>
              </a:rPr>
              <a:t>ORCA 5.0.3 software. </a:t>
            </a:r>
          </a:p>
          <a:p>
            <a:r>
              <a:rPr lang="en-US" sz="2400" dirty="0">
                <a:latin typeface="Times New Roman" panose="02020603050405020304" pitchFamily="18" charset="0"/>
                <a:ea typeface="Tahoma" panose="020B0604030504040204" pitchFamily="34" charset="0"/>
                <a:cs typeface="Times New Roman" panose="02020603050405020304" pitchFamily="18" charset="0"/>
              </a:rPr>
              <a:t>Theory level: BP86/def2-TZVP. </a:t>
            </a:r>
          </a:p>
          <a:p>
            <a:r>
              <a:rPr lang="en-US" sz="2400" dirty="0">
                <a:latin typeface="Times New Roman" panose="02020603050405020304" pitchFamily="18" charset="0"/>
                <a:ea typeface="Tahoma" panose="020B0604030504040204" pitchFamily="34" charset="0"/>
                <a:cs typeface="Times New Roman" panose="02020603050405020304" pitchFamily="18" charset="0"/>
              </a:rPr>
              <a:t>The KFU computing cluster.</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494CD300-DB5A-A713-0055-D8B920FBD3CF}"/>
              </a:ext>
            </a:extLst>
          </p:cNvPr>
          <p:cNvPicPr>
            <a:picLocks noChangeAspect="1"/>
          </p:cNvPicPr>
          <p:nvPr/>
        </p:nvPicPr>
        <p:blipFill>
          <a:blip r:embed="rId3"/>
          <a:stretch>
            <a:fillRect/>
          </a:stretch>
        </p:blipFill>
        <p:spPr>
          <a:xfrm>
            <a:off x="8910444" y="2096917"/>
            <a:ext cx="3174183" cy="3174183"/>
          </a:xfrm>
          <a:prstGeom prst="rect">
            <a:avLst/>
          </a:prstGeom>
        </p:spPr>
      </p:pic>
      <p:pic>
        <p:nvPicPr>
          <p:cNvPr id="1026" name="Picture 2" descr="Picture background">
            <a:extLst>
              <a:ext uri="{FF2B5EF4-FFF2-40B4-BE49-F238E27FC236}">
                <a16:creationId xmlns:a16="http://schemas.microsoft.com/office/drawing/2014/main" id="{16C23F44-E291-0BA7-40E0-E6421FD3AE6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71" y="3841033"/>
            <a:ext cx="2829457" cy="294007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B61B245F-B0AB-9B89-22A0-48D69F88C9D9}"/>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68D79C-17D8-A297-131A-EFA2231B46A1}"/>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6</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57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a:extLst>
              <a:ext uri="{FF2B5EF4-FFF2-40B4-BE49-F238E27FC236}">
                <a16:creationId xmlns:a16="http://schemas.microsoft.com/office/drawing/2014/main" id="{8A67592A-DD07-ED31-08B3-F7019F985F16}"/>
              </a:ext>
            </a:extLst>
          </p:cNvPr>
          <p:cNvPicPr>
            <a:picLocks noChangeAspect="1"/>
          </p:cNvPicPr>
          <p:nvPr/>
        </p:nvPicPr>
        <p:blipFill>
          <a:blip r:embed="rId2"/>
          <a:srcRect l="3033" t="3163"/>
          <a:stretch/>
        </p:blipFill>
        <p:spPr>
          <a:xfrm>
            <a:off x="281067" y="923454"/>
            <a:ext cx="3723273" cy="1777415"/>
          </a:xfrm>
          <a:prstGeom prst="rect">
            <a:avLst/>
          </a:prstGeom>
        </p:spPr>
      </p:pic>
      <p:pic>
        <p:nvPicPr>
          <p:cNvPr id="10" name="Рисунок 9">
            <a:extLst>
              <a:ext uri="{FF2B5EF4-FFF2-40B4-BE49-F238E27FC236}">
                <a16:creationId xmlns:a16="http://schemas.microsoft.com/office/drawing/2014/main" id="{A214AD94-AEFD-0A1E-66ED-B8B996F10458}"/>
              </a:ext>
            </a:extLst>
          </p:cNvPr>
          <p:cNvPicPr>
            <a:picLocks noChangeAspect="1"/>
          </p:cNvPicPr>
          <p:nvPr/>
        </p:nvPicPr>
        <p:blipFill>
          <a:blip r:embed="rId3"/>
          <a:srcRect/>
          <a:stretch/>
        </p:blipFill>
        <p:spPr>
          <a:xfrm>
            <a:off x="0" y="2636071"/>
            <a:ext cx="4943382" cy="4083655"/>
          </a:xfrm>
          <a:prstGeom prst="rect">
            <a:avLst/>
          </a:prstGeom>
        </p:spPr>
      </p:pic>
      <p:sp>
        <p:nvSpPr>
          <p:cNvPr id="9" name="TextBox 8">
            <a:extLst>
              <a:ext uri="{FF2B5EF4-FFF2-40B4-BE49-F238E27FC236}">
                <a16:creationId xmlns:a16="http://schemas.microsoft.com/office/drawing/2014/main" id="{AB84E610-B56C-F079-0584-9BB8A0A8540C}"/>
              </a:ext>
            </a:extLst>
          </p:cNvPr>
          <p:cNvSpPr txBox="1"/>
          <p:nvPr/>
        </p:nvSpPr>
        <p:spPr>
          <a:xfrm>
            <a:off x="-25854" y="25235"/>
            <a:ext cx="12183506" cy="781752"/>
          </a:xfrm>
          <a:prstGeom prst="rect">
            <a:avLst/>
          </a:prstGeom>
          <a:noFill/>
        </p:spPr>
        <p:txBody>
          <a:bodyPr wrap="square" rtlCol="0">
            <a:spAutoFit/>
          </a:bodyPr>
          <a:lstStyle/>
          <a:p>
            <a:pPr algn="ctr">
              <a:lnSpc>
                <a:spcPct val="80000"/>
              </a:lnSpc>
            </a:pP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Intramolecular dynamics of the main structural fragments of ibuprofen (BP86/def2-TZVP)</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D0904D1-EDC2-4026-5249-426286C2C910}"/>
              </a:ext>
            </a:extLst>
          </p:cNvPr>
          <p:cNvSpPr txBox="1"/>
          <p:nvPr/>
        </p:nvSpPr>
        <p:spPr>
          <a:xfrm>
            <a:off x="-25854" y="6587805"/>
            <a:ext cx="10722183" cy="253916"/>
          </a:xfrm>
          <a:prstGeom prst="rect">
            <a:avLst/>
          </a:prstGeom>
          <a:noFill/>
        </p:spPr>
        <p:txBody>
          <a:bodyPr wrap="square">
            <a:spAutoFit/>
          </a:bodyPr>
          <a:lstStyle/>
          <a:p>
            <a:r>
              <a:rPr lang="en-US" sz="105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r>
              <a:rPr lang="ru-RU" sz="1050" dirty="0">
                <a:solidFill>
                  <a:srgbClr val="222222"/>
                </a:solidFill>
                <a:highlight>
                  <a:srgbClr val="FFFFFF"/>
                </a:highlight>
                <a:latin typeface="Times New Roman" panose="02020603050405020304" pitchFamily="18" charset="0"/>
                <a:ea typeface="Tahoma" panose="020B0604030504040204" pitchFamily="34" charset="0"/>
                <a:cs typeface="Times New Roman" panose="02020603050405020304" pitchFamily="18" charset="0"/>
              </a:rPr>
              <a:t>3</a:t>
            </a:r>
            <a:r>
              <a:rPr lang="en-US" sz="105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r>
              <a:rPr lang="en-US" sz="1050" b="0" i="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Derollez</a:t>
            </a:r>
            <a:r>
              <a:rPr lang="en-US" sz="105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P. et al. Ab initio structure determination of phase II of racemic ibuprofen by X-ray powder diffraction //Acta </a:t>
            </a:r>
            <a:r>
              <a:rPr lang="en-US" sz="1050" b="0" i="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Crystallographica</a:t>
            </a:r>
            <a:r>
              <a:rPr lang="en-US" sz="105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Section  – 2010. – </a:t>
            </a:r>
            <a:r>
              <a:rPr lang="ru-RU" sz="105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Т. 66. – №. 1. – С. 76-80.</a:t>
            </a:r>
            <a:endParaRPr lang="ru-RU" sz="105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33571C46-65C3-441F-ECA7-6713368E53EB}"/>
              </a:ext>
            </a:extLst>
          </p:cNvPr>
          <p:cNvSpPr>
            <a:spLocks noChangeArrowheads="1"/>
          </p:cNvSpPr>
          <p:nvPr/>
        </p:nvSpPr>
        <p:spPr bwMode="auto">
          <a:xfrm>
            <a:off x="775252" y="6683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20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72DE691-0A08-CD84-CF9D-26CC70232025}"/>
              </a:ext>
            </a:extLst>
          </p:cNvPr>
          <p:cNvSpPr txBox="1"/>
          <p:nvPr/>
        </p:nvSpPr>
        <p:spPr>
          <a:xfrm>
            <a:off x="5793528" y="1051434"/>
            <a:ext cx="5448320" cy="461665"/>
          </a:xfrm>
          <a:prstGeom prst="rect">
            <a:avLst/>
          </a:prstGeom>
          <a:noFill/>
        </p:spPr>
        <p:txBody>
          <a:bodyPr wrap="square" rtlCol="0">
            <a:spAutoFit/>
          </a:bodyPr>
          <a:lstStyle/>
          <a:p>
            <a:pPr algn="ctr"/>
            <a:r>
              <a:rPr lang="en-US" sz="2400" dirty="0">
                <a:latin typeface="Times New Roman" panose="02020603050405020304" pitchFamily="18" charset="0"/>
                <a:ea typeface="Tahoma" panose="020B0604030504040204" pitchFamily="34" charset="0"/>
                <a:cs typeface="Times New Roman" panose="02020603050405020304" pitchFamily="18" charset="0"/>
              </a:rPr>
              <a:t>The most stable conformers of ibuprofen</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35CB1C3-CD38-DBD6-7B7B-81375B29C7D3}"/>
              </a:ext>
            </a:extLst>
          </p:cNvPr>
          <p:cNvSpPr txBox="1"/>
          <p:nvPr/>
        </p:nvSpPr>
        <p:spPr>
          <a:xfrm>
            <a:off x="5615226" y="3927798"/>
            <a:ext cx="2737248" cy="400110"/>
          </a:xfrm>
          <a:prstGeom prst="rect">
            <a:avLst/>
          </a:prstGeom>
          <a:noFill/>
        </p:spPr>
        <p:txBody>
          <a:bodyPr wrap="square">
            <a:spAutoFit/>
          </a:bodyPr>
          <a:lstStyle/>
          <a:p>
            <a:r>
              <a:rPr lang="ru-RU" sz="2000" dirty="0">
                <a:latin typeface="Times New Roman" panose="02020603050405020304" pitchFamily="18" charset="0"/>
                <a:ea typeface="Tahoma" panose="020B0604030504040204" pitchFamily="34" charset="0"/>
                <a:cs typeface="Times New Roman" panose="02020603050405020304" pitchFamily="18" charset="0"/>
              </a:rPr>
              <a:t>Е=-656.94901 </a:t>
            </a:r>
            <a:r>
              <a:rPr lang="en-US" sz="2000" dirty="0" err="1">
                <a:latin typeface="Times New Roman" panose="02020603050405020304" pitchFamily="18" charset="0"/>
                <a:ea typeface="Tahoma" panose="020B0604030504040204" pitchFamily="34" charset="0"/>
                <a:cs typeface="Times New Roman" panose="02020603050405020304" pitchFamily="18" charset="0"/>
              </a:rPr>
              <a:t>a.m.u.</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DA872F80-9D89-3426-89EF-35839397DA47}"/>
              </a:ext>
            </a:extLst>
          </p:cNvPr>
          <p:cNvSpPr txBox="1"/>
          <p:nvPr/>
        </p:nvSpPr>
        <p:spPr>
          <a:xfrm>
            <a:off x="9182901" y="3942146"/>
            <a:ext cx="2784768" cy="400110"/>
          </a:xfrm>
          <a:prstGeom prst="rect">
            <a:avLst/>
          </a:prstGeom>
          <a:noFill/>
        </p:spPr>
        <p:txBody>
          <a:bodyPr wrap="square">
            <a:spAutoFit/>
          </a:bodyPr>
          <a:lstStyle/>
          <a:p>
            <a:r>
              <a:rPr lang="ru-RU" sz="2000" dirty="0">
                <a:latin typeface="Times New Roman" panose="02020603050405020304" pitchFamily="18" charset="0"/>
                <a:ea typeface="Tahoma" panose="020B0604030504040204" pitchFamily="34" charset="0"/>
                <a:cs typeface="Times New Roman" panose="02020603050405020304" pitchFamily="18" charset="0"/>
              </a:rPr>
              <a:t>Е=-656.94897 </a:t>
            </a:r>
            <a:r>
              <a:rPr lang="en-US" sz="2000" b="0" i="0" dirty="0" err="1">
                <a:solidFill>
                  <a:srgbClr val="333333"/>
                </a:solidFill>
                <a:effectLst/>
                <a:latin typeface="Times New Roman" panose="02020603050405020304" pitchFamily="18" charset="0"/>
                <a:cs typeface="Times New Roman" panose="02020603050405020304" pitchFamily="18" charset="0"/>
              </a:rPr>
              <a:t>a.m.u.</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2" name="Группа 11">
            <a:extLst>
              <a:ext uri="{FF2B5EF4-FFF2-40B4-BE49-F238E27FC236}">
                <a16:creationId xmlns:a16="http://schemas.microsoft.com/office/drawing/2014/main" id="{62EA1184-D93D-B44F-EF3B-0C49125E8519}"/>
              </a:ext>
            </a:extLst>
          </p:cNvPr>
          <p:cNvGrpSpPr/>
          <p:nvPr/>
        </p:nvGrpSpPr>
        <p:grpSpPr>
          <a:xfrm>
            <a:off x="5891837" y="3576711"/>
            <a:ext cx="5251703" cy="4126347"/>
            <a:chOff x="5748806" y="3576711"/>
            <a:chExt cx="5251703" cy="4126347"/>
          </a:xfrm>
        </p:grpSpPr>
        <p:pic>
          <p:nvPicPr>
            <p:cNvPr id="2" name="Рисунок 1">
              <a:extLst>
                <a:ext uri="{FF2B5EF4-FFF2-40B4-BE49-F238E27FC236}">
                  <a16:creationId xmlns:a16="http://schemas.microsoft.com/office/drawing/2014/main" id="{C2CF91F8-9CCE-DB84-E4F1-9AE240973431}"/>
                </a:ext>
              </a:extLst>
            </p:cNvPr>
            <p:cNvPicPr>
              <a:picLocks noChangeAspect="1"/>
            </p:cNvPicPr>
            <p:nvPr/>
          </p:nvPicPr>
          <p:blipFill>
            <a:blip r:embed="rId4">
              <a:clrChange>
                <a:clrFrom>
                  <a:srgbClr val="000000"/>
                </a:clrFrom>
                <a:clrTo>
                  <a:srgbClr val="000000">
                    <a:alpha val="0"/>
                  </a:srgbClr>
                </a:clrTo>
              </a:clrChange>
            </a:blip>
            <a:stretch>
              <a:fillRect/>
            </a:stretch>
          </p:blipFill>
          <p:spPr>
            <a:xfrm rot="18463537">
              <a:off x="6740999" y="3708476"/>
              <a:ext cx="4126347" cy="3862818"/>
            </a:xfrm>
            <a:prstGeom prst="rect">
              <a:avLst/>
            </a:prstGeom>
          </p:spPr>
        </p:pic>
        <p:sp>
          <p:nvSpPr>
            <p:cNvPr id="5" name="TextBox 4">
              <a:extLst>
                <a:ext uri="{FF2B5EF4-FFF2-40B4-BE49-F238E27FC236}">
                  <a16:creationId xmlns:a16="http://schemas.microsoft.com/office/drawing/2014/main" id="{57D638B2-E46E-9E75-7480-F2BC20B2F770}"/>
                </a:ext>
              </a:extLst>
            </p:cNvPr>
            <p:cNvSpPr txBox="1"/>
            <p:nvPr/>
          </p:nvSpPr>
          <p:spPr>
            <a:xfrm>
              <a:off x="5748806" y="4601826"/>
              <a:ext cx="5251703" cy="369332"/>
            </a:xfrm>
            <a:prstGeom prst="rect">
              <a:avLst/>
            </a:prstGeom>
            <a:noFill/>
          </p:spPr>
          <p:txBody>
            <a:bodyPr wrap="square">
              <a:spAutoFit/>
            </a:bodyPr>
            <a:lstStyle/>
            <a:p>
              <a:r>
                <a:rPr lang="en-US" b="1"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Crystal </a:t>
              </a:r>
              <a:r>
                <a:rPr lang="en-US"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structure of ibuprofen: R-S cyclic</a:t>
              </a:r>
              <a:r>
                <a:rPr lang="en-US" dirty="0">
                  <a:highlight>
                    <a:srgbClr val="FFFFFF"/>
                  </a:highlight>
                  <a:latin typeface="Times New Roman" panose="02020603050405020304" pitchFamily="18" charset="0"/>
                  <a:ea typeface="Tahoma" panose="020B0604030504040204" pitchFamily="34" charset="0"/>
                  <a:cs typeface="Times New Roman" panose="02020603050405020304" pitchFamily="18" charset="0"/>
                </a:rPr>
                <a:t>-1</a:t>
              </a:r>
              <a:r>
                <a:rPr lang="en-US"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dimer [</a:t>
              </a:r>
              <a:r>
                <a:rPr lang="ru-RU" dirty="0">
                  <a:highlight>
                    <a:srgbClr val="FFFFFF"/>
                  </a:highlight>
                  <a:latin typeface="Times New Roman" panose="02020603050405020304" pitchFamily="18" charset="0"/>
                  <a:ea typeface="Tahoma" panose="020B0604030504040204" pitchFamily="34" charset="0"/>
                  <a:cs typeface="Times New Roman" panose="02020603050405020304" pitchFamily="18" charset="0"/>
                </a:rPr>
                <a:t>3</a:t>
              </a:r>
              <a:r>
                <a:rPr lang="en-US"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endParaRPr lang="ru-RU"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34" name="Прямоугольник: скругленные углы 33">
            <a:extLst>
              <a:ext uri="{FF2B5EF4-FFF2-40B4-BE49-F238E27FC236}">
                <a16:creationId xmlns:a16="http://schemas.microsoft.com/office/drawing/2014/main" id="{6482B6D5-8BF0-AE4A-FD32-0C9183701A62}"/>
              </a:ext>
            </a:extLst>
          </p:cNvPr>
          <p:cNvSpPr/>
          <p:nvPr/>
        </p:nvSpPr>
        <p:spPr>
          <a:xfrm>
            <a:off x="4969593" y="1631599"/>
            <a:ext cx="7096191" cy="268675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37" name="Прямоугольник: скругленные углы 36">
            <a:extLst>
              <a:ext uri="{FF2B5EF4-FFF2-40B4-BE49-F238E27FC236}">
                <a16:creationId xmlns:a16="http://schemas.microsoft.com/office/drawing/2014/main" id="{D53181CA-CC4A-1FCC-7D99-C8F764896333}"/>
              </a:ext>
            </a:extLst>
          </p:cNvPr>
          <p:cNvSpPr/>
          <p:nvPr/>
        </p:nvSpPr>
        <p:spPr>
          <a:xfrm>
            <a:off x="5713424" y="4525025"/>
            <a:ext cx="5608529" cy="191712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69A29E-CD8C-9B86-4205-E90BBAE70C13}"/>
              </a:ext>
            </a:extLst>
          </p:cNvPr>
          <p:cNvSpPr txBox="1"/>
          <p:nvPr/>
        </p:nvSpPr>
        <p:spPr>
          <a:xfrm>
            <a:off x="2399545" y="849916"/>
            <a:ext cx="3216810" cy="707886"/>
          </a:xfrm>
          <a:prstGeom prst="rect">
            <a:avLst/>
          </a:prstGeom>
          <a:noFill/>
          <a:ln w="28575">
            <a:solidFill>
              <a:schemeClr val="accent1">
                <a:lumMod val="20000"/>
                <a:lumOff val="80000"/>
              </a:schemeClr>
            </a:solidFill>
          </a:ln>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Intramolecular barriers are within 4-14  kJ</a:t>
            </a:r>
            <a:r>
              <a:rPr lang="ru-RU"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a:latin typeface="Times New Roman" panose="02020603050405020304" pitchFamily="18" charset="0"/>
                <a:ea typeface="Tahoma" panose="020B0604030504040204" pitchFamily="34" charset="0"/>
                <a:cs typeface="Times New Roman" panose="02020603050405020304" pitchFamily="18" charset="0"/>
              </a:rPr>
              <a:t>mol</a:t>
            </a:r>
            <a:endParaRPr lang="ru-RU" sz="2000" baseline="300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8" name="Группа 7"/>
          <p:cNvGrpSpPr/>
          <p:nvPr/>
        </p:nvGrpSpPr>
        <p:grpSpPr>
          <a:xfrm>
            <a:off x="4886840" y="1679882"/>
            <a:ext cx="7329617" cy="2553257"/>
            <a:chOff x="4729828" y="1679882"/>
            <a:chExt cx="7329617" cy="2553257"/>
          </a:xfrm>
        </p:grpSpPr>
        <p:grpSp>
          <p:nvGrpSpPr>
            <p:cNvPr id="4" name="Группа 3"/>
            <p:cNvGrpSpPr/>
            <p:nvPr/>
          </p:nvGrpSpPr>
          <p:grpSpPr>
            <a:xfrm>
              <a:off x="4729828" y="2010291"/>
              <a:ext cx="7329617" cy="2222848"/>
              <a:chOff x="4729828" y="2010291"/>
              <a:chExt cx="7329617" cy="2222848"/>
            </a:xfrm>
          </p:grpSpPr>
          <p:pic>
            <p:nvPicPr>
              <p:cNvPr id="29" name="Рисунок 28">
                <a:extLst>
                  <a:ext uri="{FF2B5EF4-FFF2-40B4-BE49-F238E27FC236}">
                    <a16:creationId xmlns:a16="http://schemas.microsoft.com/office/drawing/2014/main" id="{300985B4-99D7-9C04-0F10-30BB00E087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138040" y="2010291"/>
                <a:ext cx="3921405" cy="2222848"/>
              </a:xfrm>
              <a:prstGeom prst="rect">
                <a:avLst/>
              </a:prstGeom>
            </p:spPr>
          </p:pic>
          <p:pic>
            <p:nvPicPr>
              <p:cNvPr id="31" name="Рисунок 30">
                <a:extLst>
                  <a:ext uri="{FF2B5EF4-FFF2-40B4-BE49-F238E27FC236}">
                    <a16:creationId xmlns:a16="http://schemas.microsoft.com/office/drawing/2014/main" id="{9145C13A-38D9-C229-6CB4-D7B242CD2F4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29828" y="2093087"/>
                <a:ext cx="3723273" cy="2057256"/>
              </a:xfrm>
              <a:prstGeom prst="rect">
                <a:avLst/>
              </a:prstGeom>
            </p:spPr>
          </p:pic>
        </p:grpSp>
        <p:sp>
          <p:nvSpPr>
            <p:cNvPr id="32" name="TextBox 31">
              <a:extLst>
                <a:ext uri="{FF2B5EF4-FFF2-40B4-BE49-F238E27FC236}">
                  <a16:creationId xmlns:a16="http://schemas.microsoft.com/office/drawing/2014/main" id="{4991FFE4-BA8E-C066-9271-587D684DD62F}"/>
                </a:ext>
              </a:extLst>
            </p:cNvPr>
            <p:cNvSpPr txBox="1"/>
            <p:nvPr/>
          </p:nvSpPr>
          <p:spPr>
            <a:xfrm>
              <a:off x="9199232" y="1679882"/>
              <a:ext cx="2044728" cy="400110"/>
            </a:xfrm>
            <a:prstGeom prst="rect">
              <a:avLst/>
            </a:prstGeom>
            <a:noFill/>
          </p:spPr>
          <p:txBody>
            <a:bodyPr wrap="square">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R-enantiomer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4B066C2-D875-9C7A-328C-FAD19547973A}"/>
                </a:ext>
              </a:extLst>
            </p:cNvPr>
            <p:cNvSpPr txBox="1"/>
            <p:nvPr/>
          </p:nvSpPr>
          <p:spPr>
            <a:xfrm>
              <a:off x="5521780" y="1679882"/>
              <a:ext cx="1917513" cy="400110"/>
            </a:xfrm>
            <a:prstGeom prst="rect">
              <a:avLst/>
            </a:prstGeom>
            <a:noFill/>
          </p:spPr>
          <p:txBody>
            <a:bodyPr wrap="square">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S-enantiomer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1D9B9AE-92BC-B059-2372-60A86819E143}"/>
                </a:ext>
              </a:extLst>
            </p:cNvPr>
            <p:cNvSpPr txBox="1"/>
            <p:nvPr/>
          </p:nvSpPr>
          <p:spPr>
            <a:xfrm>
              <a:off x="5771427" y="1972122"/>
              <a:ext cx="1418219" cy="1015663"/>
            </a:xfrm>
            <a:prstGeom prst="rect">
              <a:avLst/>
            </a:prstGeom>
            <a:noFill/>
          </p:spPr>
          <p:txBody>
            <a:bodyPr wrap="square">
              <a:spAutoFit/>
            </a:bodyPr>
            <a:lstStyle/>
            <a:p>
              <a:r>
                <a:rPr lang="ru-RU" sz="2000" dirty="0">
                  <a:solidFill>
                    <a:schemeClr val="accent1"/>
                  </a:solidFill>
                  <a:effectLst/>
                  <a:latin typeface="Times New Roman" panose="02020603050405020304" pitchFamily="18" charset="0"/>
                  <a:ea typeface="Cambria Math" panose="02040503050406030204" pitchFamily="18" charset="0"/>
                  <a:cs typeface="Times New Roman" panose="02020603050405020304" pitchFamily="18" charset="0"/>
                </a:rPr>
                <a:t>α</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 91.1° </a:t>
              </a:r>
            </a:p>
            <a:p>
              <a:r>
                <a:rPr lang="ru-RU" sz="2000" dirty="0">
                  <a:solidFill>
                    <a:schemeClr val="accent5"/>
                  </a:solidFill>
                  <a:effectLst/>
                  <a:latin typeface="Times New Roman" panose="02020603050405020304" pitchFamily="18" charset="0"/>
                  <a:ea typeface="Cambria Math" panose="02040503050406030204" pitchFamily="18" charset="0"/>
                  <a:cs typeface="Times New Roman" panose="02020603050405020304" pitchFamily="18" charset="0"/>
                </a:rPr>
                <a:t>β</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 121.</a:t>
              </a:r>
              <a:r>
                <a:rPr lang="ru-RU" sz="2000" dirty="0">
                  <a:latin typeface="Times New Roman" panose="02020603050405020304" pitchFamily="18" charset="0"/>
                  <a:ea typeface="Tahoma" panose="020B0604030504040204" pitchFamily="34" charset="0"/>
                  <a:cs typeface="Times New Roman" panose="02020603050405020304" pitchFamily="18" charset="0"/>
                </a:rPr>
                <a:t>3</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a:t>
              </a:r>
            </a:p>
            <a:p>
              <a:r>
                <a:rPr lang="ru-RU" sz="2000" dirty="0">
                  <a:solidFill>
                    <a:srgbClr val="FF9933"/>
                  </a:solidFill>
                  <a:effectLst/>
                  <a:latin typeface="Times New Roman" panose="02020603050405020304" pitchFamily="18" charset="0"/>
                  <a:ea typeface="Cambria Math" panose="02040503050406030204" pitchFamily="18" charset="0"/>
                  <a:cs typeface="Times New Roman" panose="02020603050405020304" pitchFamily="18" charset="0"/>
                </a:rPr>
                <a:t>γ</a:t>
              </a:r>
              <a:r>
                <a:rPr lang="ru-RU" sz="2000" dirty="0">
                  <a:solidFill>
                    <a:srgbClr val="FF9933"/>
                  </a:solidFill>
                  <a:effectLst/>
                  <a:latin typeface="Times New Roman" panose="02020603050405020304" pitchFamily="18" charset="0"/>
                  <a:ea typeface="Tahoma" panose="020B0604030504040204" pitchFamily="34" charset="0"/>
                  <a:cs typeface="Times New Roman" panose="02020603050405020304" pitchFamily="18" charset="0"/>
                </a:rPr>
                <a:t> </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253.</a:t>
              </a:r>
              <a:r>
                <a:rPr lang="ru-RU" sz="2000" dirty="0">
                  <a:latin typeface="Times New Roman" panose="02020603050405020304" pitchFamily="18" charset="0"/>
                  <a:ea typeface="Tahoma" panose="020B0604030504040204" pitchFamily="34" charset="0"/>
                  <a:cs typeface="Times New Roman" panose="02020603050405020304" pitchFamily="18" charset="0"/>
                </a:rPr>
                <a:t>6</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F940FCE-4A1D-B568-C6CD-5A026B1E582B}"/>
                </a:ext>
              </a:extLst>
            </p:cNvPr>
            <p:cNvSpPr txBox="1"/>
            <p:nvPr/>
          </p:nvSpPr>
          <p:spPr>
            <a:xfrm>
              <a:off x="9512487" y="1986250"/>
              <a:ext cx="1418219" cy="1015663"/>
            </a:xfrm>
            <a:prstGeom prst="rect">
              <a:avLst/>
            </a:prstGeom>
            <a:noFill/>
          </p:spPr>
          <p:txBody>
            <a:bodyPr wrap="square">
              <a:spAutoFit/>
            </a:bodyPr>
            <a:lstStyle/>
            <a:p>
              <a:r>
                <a:rPr lang="ru-RU" sz="2000" dirty="0">
                  <a:solidFill>
                    <a:schemeClr val="accent1"/>
                  </a:solidFill>
                  <a:effectLst/>
                  <a:latin typeface="Times New Roman" panose="02020603050405020304" pitchFamily="18" charset="0"/>
                  <a:ea typeface="Cambria Math" panose="02040503050406030204" pitchFamily="18" charset="0"/>
                  <a:cs typeface="Times New Roman" panose="02020603050405020304" pitchFamily="18" charset="0"/>
                </a:rPr>
                <a:t>α</a:t>
              </a:r>
              <a:r>
                <a:rPr lang="ru-RU" sz="20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ru-RU" sz="2000" dirty="0">
                  <a:latin typeface="Times New Roman" panose="02020603050405020304" pitchFamily="18" charset="0"/>
                  <a:ea typeface="Tahoma" panose="020B0604030504040204" pitchFamily="34" charset="0"/>
                  <a:cs typeface="Times New Roman" panose="02020603050405020304" pitchFamily="18" charset="0"/>
                </a:rPr>
                <a:t>87.4</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a:t>
              </a:r>
            </a:p>
            <a:p>
              <a:r>
                <a:rPr lang="ru-RU" sz="2000" dirty="0">
                  <a:solidFill>
                    <a:schemeClr val="accent5"/>
                  </a:solidFill>
                  <a:effectLst/>
                  <a:latin typeface="Times New Roman" panose="02020603050405020304" pitchFamily="18" charset="0"/>
                  <a:ea typeface="Cambria Math" panose="02040503050406030204" pitchFamily="18" charset="0"/>
                  <a:cs typeface="Times New Roman" panose="02020603050405020304" pitchFamily="18" charset="0"/>
                </a:rPr>
                <a:t>β</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 </a:t>
              </a:r>
              <a:r>
                <a:rPr lang="ru-RU" sz="2000" dirty="0">
                  <a:latin typeface="Times New Roman" panose="02020603050405020304" pitchFamily="18" charset="0"/>
                  <a:ea typeface="Tahoma" panose="020B0604030504040204" pitchFamily="34" charset="0"/>
                  <a:cs typeface="Times New Roman" panose="02020603050405020304" pitchFamily="18" charset="0"/>
                </a:rPr>
                <a:t>58.5</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a:t>
              </a:r>
            </a:p>
            <a:p>
              <a:r>
                <a:rPr lang="ru-RU" sz="2000" dirty="0">
                  <a:solidFill>
                    <a:srgbClr val="FF9933"/>
                  </a:solidFill>
                  <a:effectLst/>
                  <a:latin typeface="Times New Roman" panose="02020603050405020304" pitchFamily="18" charset="0"/>
                  <a:ea typeface="Cambria Math" panose="02040503050406030204" pitchFamily="18" charset="0"/>
                  <a:cs typeface="Times New Roman" panose="02020603050405020304" pitchFamily="18" charset="0"/>
                </a:rPr>
                <a:t>γ</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 = 25</a:t>
              </a:r>
              <a:r>
                <a:rPr lang="ru-RU" sz="2000" dirty="0">
                  <a:latin typeface="Times New Roman" panose="02020603050405020304" pitchFamily="18" charset="0"/>
                  <a:ea typeface="Tahoma" panose="020B0604030504040204" pitchFamily="34" charset="0"/>
                  <a:cs typeface="Times New Roman" panose="02020603050405020304" pitchFamily="18" charset="0"/>
                </a:rPr>
                <a:t>5</a:t>
              </a:r>
              <a:r>
                <a:rPr lang="ru-RU" sz="2000" dirty="0">
                  <a:effectLst/>
                  <a:latin typeface="Times New Roman" panose="02020603050405020304" pitchFamily="18" charset="0"/>
                  <a:ea typeface="Tahoma" panose="020B0604030504040204" pitchFamily="34" charset="0"/>
                  <a:cs typeface="Times New Roman" panose="02020603050405020304" pitchFamily="18" charset="0"/>
                </a:rPr>
                <a:t>.9°</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7" name="Прямоугольник 6">
            <a:extLst>
              <a:ext uri="{FF2B5EF4-FFF2-40B4-BE49-F238E27FC236}">
                <a16:creationId xmlns:a16="http://schemas.microsoft.com/office/drawing/2014/main" id="{12C21050-745E-4085-894F-775C9C7CFC0C}"/>
              </a:ext>
            </a:extLst>
          </p:cNvPr>
          <p:cNvSpPr/>
          <p:nvPr/>
        </p:nvSpPr>
        <p:spPr>
          <a:xfrm>
            <a:off x="-1896" y="760794"/>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6DC5546-23E7-D3DC-7B5D-EA06A95176B0}"/>
              </a:ext>
            </a:extLst>
          </p:cNvPr>
          <p:cNvSpPr txBox="1"/>
          <p:nvPr/>
        </p:nvSpPr>
        <p:spPr>
          <a:xfrm>
            <a:off x="677860" y="1178941"/>
            <a:ext cx="564246" cy="461665"/>
          </a:xfrm>
          <a:prstGeom prst="rect">
            <a:avLst/>
          </a:prstGeom>
          <a:noFill/>
        </p:spPr>
        <p:txBody>
          <a:bodyPr wrap="square">
            <a:spAutoFit/>
          </a:bodyPr>
          <a:lstStyle/>
          <a:p>
            <a:r>
              <a:rPr lang="ru-RU" sz="2400" dirty="0">
                <a:solidFill>
                  <a:schemeClr val="accent1"/>
                </a:solidFill>
                <a:effectLst/>
                <a:latin typeface="Times New Roman" panose="02020603050405020304" pitchFamily="18" charset="0"/>
                <a:ea typeface="Cambria Math" panose="02040503050406030204" pitchFamily="18" charset="0"/>
                <a:cs typeface="Times New Roman" panose="02020603050405020304" pitchFamily="18" charset="0"/>
              </a:rPr>
              <a:t>α</a:t>
            </a:r>
            <a:endParaRPr lang="ru-RU" sz="2400" dirty="0"/>
          </a:p>
        </p:txBody>
      </p:sp>
      <p:sp>
        <p:nvSpPr>
          <p:cNvPr id="26" name="TextBox 25">
            <a:extLst>
              <a:ext uri="{FF2B5EF4-FFF2-40B4-BE49-F238E27FC236}">
                <a16:creationId xmlns:a16="http://schemas.microsoft.com/office/drawing/2014/main" id="{467983B3-F10D-CF02-2071-3046FC3E6AB8}"/>
              </a:ext>
            </a:extLst>
          </p:cNvPr>
          <p:cNvSpPr txBox="1"/>
          <p:nvPr/>
        </p:nvSpPr>
        <p:spPr>
          <a:xfrm>
            <a:off x="1494442" y="1174810"/>
            <a:ext cx="552561" cy="461665"/>
          </a:xfrm>
          <a:prstGeom prst="rect">
            <a:avLst/>
          </a:prstGeom>
          <a:noFill/>
        </p:spPr>
        <p:txBody>
          <a:bodyPr wrap="square">
            <a:spAutoFit/>
          </a:bodyPr>
          <a:lstStyle/>
          <a:p>
            <a:r>
              <a:rPr lang="ru-RU" sz="2400" dirty="0">
                <a:solidFill>
                  <a:schemeClr val="accent5"/>
                </a:solidFill>
                <a:effectLst/>
                <a:latin typeface="Times New Roman" panose="02020603050405020304" pitchFamily="18" charset="0"/>
                <a:ea typeface="Cambria Math" panose="02040503050406030204" pitchFamily="18" charset="0"/>
                <a:cs typeface="Times New Roman" panose="02020603050405020304" pitchFamily="18" charset="0"/>
              </a:rPr>
              <a:t>β</a:t>
            </a:r>
            <a:endParaRPr lang="ru-RU" sz="2400" dirty="0"/>
          </a:p>
        </p:txBody>
      </p:sp>
      <p:sp>
        <p:nvSpPr>
          <p:cNvPr id="30" name="TextBox 29">
            <a:extLst>
              <a:ext uri="{FF2B5EF4-FFF2-40B4-BE49-F238E27FC236}">
                <a16:creationId xmlns:a16="http://schemas.microsoft.com/office/drawing/2014/main" id="{F76BED24-E1E4-2FE5-D39B-744AAFBCB4EE}"/>
              </a:ext>
            </a:extLst>
          </p:cNvPr>
          <p:cNvSpPr txBox="1"/>
          <p:nvPr/>
        </p:nvSpPr>
        <p:spPr>
          <a:xfrm>
            <a:off x="2286580" y="2283243"/>
            <a:ext cx="479900" cy="461665"/>
          </a:xfrm>
          <a:prstGeom prst="rect">
            <a:avLst/>
          </a:prstGeom>
          <a:noFill/>
        </p:spPr>
        <p:txBody>
          <a:bodyPr wrap="square">
            <a:spAutoFit/>
          </a:bodyPr>
          <a:lstStyle/>
          <a:p>
            <a:r>
              <a:rPr lang="ru-RU" sz="2400" dirty="0">
                <a:solidFill>
                  <a:srgbClr val="FF9933"/>
                </a:solidFill>
                <a:effectLst/>
                <a:latin typeface="Times New Roman" panose="02020603050405020304" pitchFamily="18" charset="0"/>
                <a:ea typeface="Cambria Math" panose="02040503050406030204" pitchFamily="18" charset="0"/>
                <a:cs typeface="Times New Roman" panose="02020603050405020304" pitchFamily="18" charset="0"/>
              </a:rPr>
              <a:t>γ</a:t>
            </a:r>
            <a:endParaRPr lang="ru-RU" sz="2400" dirty="0"/>
          </a:p>
        </p:txBody>
      </p:sp>
      <p:sp>
        <p:nvSpPr>
          <p:cNvPr id="39" name="Овал 38">
            <a:extLst>
              <a:ext uri="{FF2B5EF4-FFF2-40B4-BE49-F238E27FC236}">
                <a16:creationId xmlns:a16="http://schemas.microsoft.com/office/drawing/2014/main" id="{72A317AF-C5BA-51CF-7A13-B65B67C63D97}"/>
              </a:ext>
            </a:extLst>
          </p:cNvPr>
          <p:cNvSpPr/>
          <p:nvPr/>
        </p:nvSpPr>
        <p:spPr>
          <a:xfrm rot="1644537">
            <a:off x="1489469" y="1490941"/>
            <a:ext cx="1101790" cy="1111778"/>
          </a:xfrm>
          <a:prstGeom prst="ellipse">
            <a:avLst/>
          </a:prstGeom>
          <a:solidFill>
            <a:srgbClr val="E5F4E0">
              <a:alpha val="45882"/>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40" name="Овал 39">
            <a:extLst>
              <a:ext uri="{FF2B5EF4-FFF2-40B4-BE49-F238E27FC236}">
                <a16:creationId xmlns:a16="http://schemas.microsoft.com/office/drawing/2014/main" id="{138818D9-47F4-E96D-0E39-3EB31D6EEC33}"/>
              </a:ext>
            </a:extLst>
          </p:cNvPr>
          <p:cNvSpPr/>
          <p:nvPr/>
        </p:nvSpPr>
        <p:spPr>
          <a:xfrm rot="2105895">
            <a:off x="2608053" y="1664267"/>
            <a:ext cx="1456988" cy="1156939"/>
          </a:xfrm>
          <a:prstGeom prst="ellipse">
            <a:avLst/>
          </a:prstGeom>
          <a:solidFill>
            <a:srgbClr val="F6DDB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41" name="TextBox 40">
            <a:extLst>
              <a:ext uri="{FF2B5EF4-FFF2-40B4-BE49-F238E27FC236}">
                <a16:creationId xmlns:a16="http://schemas.microsoft.com/office/drawing/2014/main" id="{76281E19-B939-F268-1F97-A1AEDD054C3A}"/>
              </a:ext>
            </a:extLst>
          </p:cNvPr>
          <p:cNvSpPr txBox="1"/>
          <p:nvPr/>
        </p:nvSpPr>
        <p:spPr>
          <a:xfrm>
            <a:off x="990736" y="1355104"/>
            <a:ext cx="59105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35" name="Овал 34">
            <a:extLst>
              <a:ext uri="{FF2B5EF4-FFF2-40B4-BE49-F238E27FC236}">
                <a16:creationId xmlns:a16="http://schemas.microsoft.com/office/drawing/2014/main" id="{7332B8B5-CA52-71B3-824C-49C99F7529EB}"/>
              </a:ext>
            </a:extLst>
          </p:cNvPr>
          <p:cNvSpPr/>
          <p:nvPr/>
        </p:nvSpPr>
        <p:spPr>
          <a:xfrm rot="2070912">
            <a:off x="352814" y="685783"/>
            <a:ext cx="1008586" cy="2089575"/>
          </a:xfrm>
          <a:prstGeom prst="ellipse">
            <a:avLst/>
          </a:prstGeom>
          <a:solidFill>
            <a:schemeClr val="bg2">
              <a:alpha val="4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6" name="TextBox 15">
            <a:extLst>
              <a:ext uri="{FF2B5EF4-FFF2-40B4-BE49-F238E27FC236}">
                <a16:creationId xmlns:a16="http://schemas.microsoft.com/office/drawing/2014/main" id="{F5605A20-53EA-E4EE-0C69-BB2757314B2B}"/>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7</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864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30551" y="1470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E2BC909-53A2-A058-9D9C-7225F35B3A42}"/>
              </a:ext>
            </a:extLst>
          </p:cNvPr>
          <p:cNvSpPr txBox="1"/>
          <p:nvPr/>
        </p:nvSpPr>
        <p:spPr>
          <a:xfrm>
            <a:off x="8023" y="76590"/>
            <a:ext cx="12183977" cy="523220"/>
          </a:xfrm>
          <a:prstGeom prst="rect">
            <a:avLst/>
          </a:prstGeom>
          <a:noFill/>
        </p:spPr>
        <p:txBody>
          <a:bodyPr wrap="square" rtlCol="0">
            <a:spAutoFit/>
          </a:bodyPr>
          <a:lstStyle/>
          <a:p>
            <a:pPr algn="ct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Ibuprofen dimers </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BP86</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def2</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TZVP</a:t>
            </a:r>
            <a:r>
              <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p>
        </p:txBody>
      </p:sp>
      <p:pic>
        <p:nvPicPr>
          <p:cNvPr id="12" name="Рисунок 11">
            <a:extLst>
              <a:ext uri="{FF2B5EF4-FFF2-40B4-BE49-F238E27FC236}">
                <a16:creationId xmlns:a16="http://schemas.microsoft.com/office/drawing/2014/main" id="{7C4F35AD-1484-277A-0006-0067FA50D93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60966">
            <a:off x="2464063" y="3764478"/>
            <a:ext cx="6709111" cy="3620264"/>
          </a:xfrm>
          <a:prstGeom prst="rect">
            <a:avLst/>
          </a:prstGeom>
        </p:spPr>
      </p:pic>
      <p:pic>
        <p:nvPicPr>
          <p:cNvPr id="17" name="Рисунок 16">
            <a:extLst>
              <a:ext uri="{FF2B5EF4-FFF2-40B4-BE49-F238E27FC236}">
                <a16:creationId xmlns:a16="http://schemas.microsoft.com/office/drawing/2014/main" id="{741462F7-8E58-8179-30AD-C1E30EB5398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736855">
            <a:off x="6104464" y="1174480"/>
            <a:ext cx="5599331" cy="3569997"/>
          </a:xfrm>
          <a:prstGeom prst="rect">
            <a:avLst/>
          </a:prstGeom>
        </p:spPr>
      </p:pic>
      <p:pic>
        <p:nvPicPr>
          <p:cNvPr id="15" name="Рисунок 14">
            <a:extLst>
              <a:ext uri="{FF2B5EF4-FFF2-40B4-BE49-F238E27FC236}">
                <a16:creationId xmlns:a16="http://schemas.microsoft.com/office/drawing/2014/main" id="{F090CB57-012D-09BC-3427-97E058121A5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714467">
            <a:off x="921160" y="652484"/>
            <a:ext cx="4537718" cy="4567487"/>
          </a:xfrm>
          <a:prstGeom prst="rect">
            <a:avLst/>
          </a:prstGeom>
        </p:spPr>
      </p:pic>
      <p:sp>
        <p:nvSpPr>
          <p:cNvPr id="20" name="TextBox 19">
            <a:extLst>
              <a:ext uri="{FF2B5EF4-FFF2-40B4-BE49-F238E27FC236}">
                <a16:creationId xmlns:a16="http://schemas.microsoft.com/office/drawing/2014/main" id="{6B43A9BF-3150-BD69-7299-BF49A8007366}"/>
              </a:ext>
            </a:extLst>
          </p:cNvPr>
          <p:cNvSpPr txBox="1"/>
          <p:nvPr/>
        </p:nvSpPr>
        <p:spPr>
          <a:xfrm>
            <a:off x="156818" y="4489333"/>
            <a:ext cx="4194313" cy="400110"/>
          </a:xfrm>
          <a:prstGeom prst="rect">
            <a:avLst/>
          </a:prstGeom>
          <a:noFill/>
        </p:spPr>
        <p:txBody>
          <a:bodyPr wrap="square" rtlCol="0">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Kr-Ks cyclic</a:t>
            </a:r>
            <a:r>
              <a:rPr lang="ru-RU" sz="2000" dirty="0">
                <a:latin typeface="Times New Roman" panose="02020603050405020304" pitchFamily="18" charset="0"/>
                <a:ea typeface="Tahoma" panose="020B0604030504040204" pitchFamily="34" charset="0"/>
                <a:cs typeface="Times New Roman" panose="02020603050405020304" pitchFamily="18" charset="0"/>
              </a:rPr>
              <a:t>-1</a:t>
            </a:r>
            <a:r>
              <a:rPr lang="en-US" sz="2000" dirty="0">
                <a:latin typeface="Times New Roman" panose="02020603050405020304" pitchFamily="18" charset="0"/>
                <a:ea typeface="Tahoma" panose="020B0604030504040204" pitchFamily="34" charset="0"/>
                <a:cs typeface="Times New Roman" panose="02020603050405020304" pitchFamily="18" charset="0"/>
              </a:rPr>
              <a:t> dimer</a:t>
            </a:r>
          </a:p>
        </p:txBody>
      </p:sp>
      <p:sp>
        <p:nvSpPr>
          <p:cNvPr id="22" name="TextBox 21">
            <a:extLst>
              <a:ext uri="{FF2B5EF4-FFF2-40B4-BE49-F238E27FC236}">
                <a16:creationId xmlns:a16="http://schemas.microsoft.com/office/drawing/2014/main" id="{F59964F7-8549-4444-403A-8998955B5FE1}"/>
              </a:ext>
            </a:extLst>
          </p:cNvPr>
          <p:cNvSpPr txBox="1"/>
          <p:nvPr/>
        </p:nvSpPr>
        <p:spPr>
          <a:xfrm>
            <a:off x="130551" y="762325"/>
            <a:ext cx="2815586" cy="400110"/>
          </a:xfrm>
          <a:prstGeom prst="rect">
            <a:avLst/>
          </a:prstGeom>
          <a:noFill/>
        </p:spPr>
        <p:txBody>
          <a:bodyPr wrap="square" rtlCol="0">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Kr-Ks linear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8826E848-4B4A-0761-5AD5-D094BC2D35AC}"/>
              </a:ext>
            </a:extLst>
          </p:cNvPr>
          <p:cNvSpPr txBox="1"/>
          <p:nvPr/>
        </p:nvSpPr>
        <p:spPr>
          <a:xfrm>
            <a:off x="5903558" y="758054"/>
            <a:ext cx="4194313" cy="400110"/>
          </a:xfrm>
          <a:prstGeom prst="rect">
            <a:avLst/>
          </a:prstGeom>
          <a:noFill/>
        </p:spPr>
        <p:txBody>
          <a:bodyPr wrap="square" rtlCol="0">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Kr-Ks cyclic</a:t>
            </a:r>
            <a:r>
              <a:rPr lang="ru-RU" sz="2000" dirty="0">
                <a:latin typeface="Times New Roman" panose="02020603050405020304" pitchFamily="18" charset="0"/>
                <a:ea typeface="Tahoma" panose="020B0604030504040204" pitchFamily="34" charset="0"/>
                <a:cs typeface="Times New Roman" panose="02020603050405020304" pitchFamily="18" charset="0"/>
              </a:rPr>
              <a:t>-2</a:t>
            </a:r>
            <a:r>
              <a:rPr lang="en-US" sz="2000" dirty="0">
                <a:latin typeface="Times New Roman" panose="02020603050405020304" pitchFamily="18" charset="0"/>
                <a:ea typeface="Tahoma" panose="020B0604030504040204" pitchFamily="34" charset="0"/>
                <a:cs typeface="Times New Roman" panose="02020603050405020304" pitchFamily="18" charset="0"/>
              </a:rPr>
              <a:t>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E6281CA0-942C-1FED-1485-16596D9CE9C4}"/>
              </a:ext>
            </a:extLst>
          </p:cNvPr>
          <p:cNvSpPr txBox="1"/>
          <p:nvPr/>
        </p:nvSpPr>
        <p:spPr>
          <a:xfrm>
            <a:off x="9438137" y="4974445"/>
            <a:ext cx="2991371" cy="923330"/>
          </a:xfrm>
          <a:prstGeom prst="rect">
            <a:avLst/>
          </a:prstGeom>
          <a:noFill/>
        </p:spPr>
        <p:txBody>
          <a:bodyPr wrap="square" rtlCol="0">
            <a:spAutoFit/>
          </a:bodyPr>
          <a:lstStyle/>
          <a:p>
            <a:pPr algn="ctr"/>
            <a:r>
              <a:rPr lang="en-US" dirty="0">
                <a:latin typeface="Times New Roman" panose="02020603050405020304" pitchFamily="18" charset="0"/>
                <a:ea typeface="Tahoma" panose="020B0604030504040204" pitchFamily="34" charset="0"/>
                <a:cs typeface="Times New Roman" panose="02020603050405020304" pitchFamily="18" charset="0"/>
              </a:rPr>
              <a:t>K – crystal configuration</a:t>
            </a:r>
            <a:endParaRPr lang="ru-RU"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dirty="0">
                <a:latin typeface="Times New Roman" panose="02020603050405020304" pitchFamily="18" charset="0"/>
                <a:ea typeface="Tahoma" panose="020B0604030504040204" pitchFamily="34" charset="0"/>
                <a:cs typeface="Times New Roman" panose="02020603050405020304" pitchFamily="18" charset="0"/>
              </a:rPr>
              <a:t>r – R enantiomer</a:t>
            </a:r>
            <a:endParaRPr lang="ru-RU"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dirty="0">
                <a:latin typeface="Times New Roman" panose="02020603050405020304" pitchFamily="18" charset="0"/>
                <a:ea typeface="Tahoma" panose="020B0604030504040204" pitchFamily="34" charset="0"/>
                <a:cs typeface="Times New Roman" panose="02020603050405020304" pitchFamily="18" charset="0"/>
              </a:rPr>
              <a:t>s – S enantiomer</a:t>
            </a:r>
            <a:endParaRPr lang="ru-RU"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8" name="Прямая соединительная линия 17">
            <a:extLst>
              <a:ext uri="{FF2B5EF4-FFF2-40B4-BE49-F238E27FC236}">
                <a16:creationId xmlns:a16="http://schemas.microsoft.com/office/drawing/2014/main" id="{FDDD6A1E-8223-3231-F4C8-B125EE6E470E}"/>
              </a:ext>
            </a:extLst>
          </p:cNvPr>
          <p:cNvCxnSpPr>
            <a:cxnSpLocks/>
          </p:cNvCxnSpPr>
          <p:nvPr/>
        </p:nvCxnSpPr>
        <p:spPr>
          <a:xfrm>
            <a:off x="5785254" y="685136"/>
            <a:ext cx="0" cy="3647873"/>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57DFBB05-6DAD-B46C-DCD8-038103B36EA1}"/>
              </a:ext>
            </a:extLst>
          </p:cNvPr>
          <p:cNvCxnSpPr>
            <a:cxnSpLocks/>
          </p:cNvCxnSpPr>
          <p:nvPr/>
        </p:nvCxnSpPr>
        <p:spPr>
          <a:xfrm flipH="1">
            <a:off x="8023" y="4333009"/>
            <a:ext cx="12183977" cy="5378"/>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86C2E8DC-287A-943C-58B0-52C43F31E879}"/>
              </a:ext>
            </a:extLst>
          </p:cNvPr>
          <p:cNvSpPr/>
          <p:nvPr/>
        </p:nvSpPr>
        <p:spPr>
          <a:xfrm>
            <a:off x="-1" y="612599"/>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832091-CC1A-BA1F-403F-33B794C949E0}"/>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8</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48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7311806" y="2758623"/>
            <a:ext cx="4575604" cy="2252660"/>
            <a:chOff x="7311806" y="2758623"/>
            <a:chExt cx="4575604" cy="2252660"/>
          </a:xfrm>
        </p:grpSpPr>
        <p:grpSp>
          <p:nvGrpSpPr>
            <p:cNvPr id="33" name="Группа 32">
              <a:extLst>
                <a:ext uri="{FF2B5EF4-FFF2-40B4-BE49-F238E27FC236}">
                  <a16:creationId xmlns:a16="http://schemas.microsoft.com/office/drawing/2014/main" id="{15200A8D-F9C1-5F9E-2C75-39F5CE125F8E}"/>
                </a:ext>
              </a:extLst>
            </p:cNvPr>
            <p:cNvGrpSpPr/>
            <p:nvPr/>
          </p:nvGrpSpPr>
          <p:grpSpPr>
            <a:xfrm>
              <a:off x="7454326" y="2758623"/>
              <a:ext cx="4342990" cy="2252660"/>
              <a:chOff x="-29772" y="4301174"/>
              <a:chExt cx="4660635" cy="2515117"/>
            </a:xfrm>
          </p:grpSpPr>
          <p:grpSp>
            <p:nvGrpSpPr>
              <p:cNvPr id="32" name="Группа 31">
                <a:extLst>
                  <a:ext uri="{FF2B5EF4-FFF2-40B4-BE49-F238E27FC236}">
                    <a16:creationId xmlns:a16="http://schemas.microsoft.com/office/drawing/2014/main" id="{0D90234C-4D31-774D-4FCA-DFEB0C764806}"/>
                  </a:ext>
                </a:extLst>
              </p:cNvPr>
              <p:cNvGrpSpPr/>
              <p:nvPr/>
            </p:nvGrpSpPr>
            <p:grpSpPr>
              <a:xfrm>
                <a:off x="-29772" y="4301174"/>
                <a:ext cx="4660635" cy="2515117"/>
                <a:chOff x="-29772" y="4301174"/>
                <a:chExt cx="4660635" cy="2515117"/>
              </a:xfrm>
            </p:grpSpPr>
            <p:pic>
              <p:nvPicPr>
                <p:cNvPr id="29" name="Рисунок 28">
                  <a:extLst>
                    <a:ext uri="{FF2B5EF4-FFF2-40B4-BE49-F238E27FC236}">
                      <a16:creationId xmlns:a16="http://schemas.microsoft.com/office/drawing/2014/main" id="{3403F422-E3D9-91CF-12A0-DA19410FE2E9}"/>
                    </a:ext>
                  </a:extLst>
                </p:cNvPr>
                <p:cNvPicPr>
                  <a:picLocks noChangeAspect="1"/>
                </p:cNvPicPr>
                <p:nvPr/>
              </p:nvPicPr>
              <p:blipFill rotWithShape="1">
                <a:blip r:embed="rId2"/>
                <a:srcRect l="4059" t="1689" r="2161"/>
                <a:stretch/>
              </p:blipFill>
              <p:spPr>
                <a:xfrm>
                  <a:off x="-29772" y="4301174"/>
                  <a:ext cx="4660635" cy="2515117"/>
                </a:xfrm>
                <a:prstGeom prst="rect">
                  <a:avLst/>
                </a:prstGeom>
              </p:spPr>
            </p:pic>
            <p:sp>
              <p:nvSpPr>
                <p:cNvPr id="31" name="Прямоугольник 30">
                  <a:extLst>
                    <a:ext uri="{FF2B5EF4-FFF2-40B4-BE49-F238E27FC236}">
                      <a16:creationId xmlns:a16="http://schemas.microsoft.com/office/drawing/2014/main" id="{44906076-4EBA-B319-20E5-384F89C79654}"/>
                    </a:ext>
                  </a:extLst>
                </p:cNvPr>
                <p:cNvSpPr/>
                <p:nvPr/>
              </p:nvSpPr>
              <p:spPr>
                <a:xfrm>
                  <a:off x="2663091" y="4804470"/>
                  <a:ext cx="236561" cy="1319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0025F59A-1D5D-66B6-E716-2A8B2E68A43C}"/>
                  </a:ext>
                </a:extLst>
              </p:cNvPr>
              <p:cNvSpPr txBox="1"/>
              <p:nvPr/>
            </p:nvSpPr>
            <p:spPr>
              <a:xfrm>
                <a:off x="2519013" y="4715279"/>
                <a:ext cx="782471" cy="343636"/>
              </a:xfrm>
              <a:prstGeom prst="rect">
                <a:avLst/>
              </a:prstGeom>
              <a:noFill/>
            </p:spPr>
            <p:txBody>
              <a:bodyPr wrap="square" rtlCol="0">
                <a:spAutoFit/>
              </a:bodyPr>
              <a:lstStyle/>
              <a:p>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1.039</a:t>
                </a:r>
              </a:p>
            </p:txBody>
          </p:sp>
        </p:grpSp>
        <p:sp>
          <p:nvSpPr>
            <p:cNvPr id="13" name="TextBox 12">
              <a:extLst>
                <a:ext uri="{FF2B5EF4-FFF2-40B4-BE49-F238E27FC236}">
                  <a16:creationId xmlns:a16="http://schemas.microsoft.com/office/drawing/2014/main" id="{A6AF4020-2BFA-2C63-2DCC-8C0C41E58375}"/>
                </a:ext>
              </a:extLst>
            </p:cNvPr>
            <p:cNvSpPr txBox="1"/>
            <p:nvPr/>
          </p:nvSpPr>
          <p:spPr>
            <a:xfrm>
              <a:off x="8137101" y="3944949"/>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20" name="TextBox 19">
              <a:extLst>
                <a:ext uri="{FF2B5EF4-FFF2-40B4-BE49-F238E27FC236}">
                  <a16:creationId xmlns:a16="http://schemas.microsoft.com/office/drawing/2014/main" id="{38EA03FC-CA1B-CFE9-D2FD-C0A0CD08438A}"/>
                </a:ext>
              </a:extLst>
            </p:cNvPr>
            <p:cNvSpPr txBox="1"/>
            <p:nvPr/>
          </p:nvSpPr>
          <p:spPr>
            <a:xfrm>
              <a:off x="10731355" y="3720853"/>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46" name="TextBox 45">
              <a:extLst>
                <a:ext uri="{FF2B5EF4-FFF2-40B4-BE49-F238E27FC236}">
                  <a16:creationId xmlns:a16="http://schemas.microsoft.com/office/drawing/2014/main" id="{516CF5B4-82B0-8774-B1D6-53CB0EC8BEA9}"/>
                </a:ext>
              </a:extLst>
            </p:cNvPr>
            <p:cNvSpPr txBox="1"/>
            <p:nvPr/>
          </p:nvSpPr>
          <p:spPr>
            <a:xfrm>
              <a:off x="8559864" y="3013232"/>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47" name="TextBox 46">
              <a:extLst>
                <a:ext uri="{FF2B5EF4-FFF2-40B4-BE49-F238E27FC236}">
                  <a16:creationId xmlns:a16="http://schemas.microsoft.com/office/drawing/2014/main" id="{3FA630A7-3C2D-121F-D884-DA152CB3209B}"/>
                </a:ext>
              </a:extLst>
            </p:cNvPr>
            <p:cNvSpPr txBox="1"/>
            <p:nvPr/>
          </p:nvSpPr>
          <p:spPr>
            <a:xfrm>
              <a:off x="10448947" y="2967870"/>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48" name="TextBox 47">
              <a:extLst>
                <a:ext uri="{FF2B5EF4-FFF2-40B4-BE49-F238E27FC236}">
                  <a16:creationId xmlns:a16="http://schemas.microsoft.com/office/drawing/2014/main" id="{B42BFC56-B77B-96DE-80B6-896DC051B9AC}"/>
                </a:ext>
              </a:extLst>
            </p:cNvPr>
            <p:cNvSpPr txBox="1"/>
            <p:nvPr/>
          </p:nvSpPr>
          <p:spPr>
            <a:xfrm>
              <a:off x="8417936" y="4538852"/>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49" name="TextBox 48">
              <a:extLst>
                <a:ext uri="{FF2B5EF4-FFF2-40B4-BE49-F238E27FC236}">
                  <a16:creationId xmlns:a16="http://schemas.microsoft.com/office/drawing/2014/main" id="{95D11567-FEF7-53E3-81B9-52ADC5EA309D}"/>
                </a:ext>
              </a:extLst>
            </p:cNvPr>
            <p:cNvSpPr txBox="1"/>
            <p:nvPr/>
          </p:nvSpPr>
          <p:spPr>
            <a:xfrm>
              <a:off x="10373922" y="4492046"/>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9" name="TextBox 58">
              <a:extLst>
                <a:ext uri="{FF2B5EF4-FFF2-40B4-BE49-F238E27FC236}">
                  <a16:creationId xmlns:a16="http://schemas.microsoft.com/office/drawing/2014/main" id="{AE3B55BE-7C17-6F57-949B-A9ABAE5C4D1C}"/>
                </a:ext>
              </a:extLst>
            </p:cNvPr>
            <p:cNvSpPr txBox="1"/>
            <p:nvPr/>
          </p:nvSpPr>
          <p:spPr>
            <a:xfrm>
              <a:off x="9293156" y="4243390"/>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60" name="TextBox 59">
              <a:extLst>
                <a:ext uri="{FF2B5EF4-FFF2-40B4-BE49-F238E27FC236}">
                  <a16:creationId xmlns:a16="http://schemas.microsoft.com/office/drawing/2014/main" id="{3B2F487D-5AAC-8C12-7021-ADB0A5751FE5}"/>
                </a:ext>
              </a:extLst>
            </p:cNvPr>
            <p:cNvSpPr txBox="1"/>
            <p:nvPr/>
          </p:nvSpPr>
          <p:spPr>
            <a:xfrm>
              <a:off x="9557231" y="3015853"/>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65" name="Овал 64"/>
            <p:cNvSpPr/>
            <p:nvPr/>
          </p:nvSpPr>
          <p:spPr>
            <a:xfrm>
              <a:off x="7311806" y="3696432"/>
              <a:ext cx="643981" cy="52839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69" name="Овал 68"/>
            <p:cNvSpPr/>
            <p:nvPr/>
          </p:nvSpPr>
          <p:spPr>
            <a:xfrm>
              <a:off x="11243429" y="3775437"/>
              <a:ext cx="643981" cy="52839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grpSp>
      <p:grpSp>
        <p:nvGrpSpPr>
          <p:cNvPr id="17" name="Группа 16"/>
          <p:cNvGrpSpPr/>
          <p:nvPr/>
        </p:nvGrpSpPr>
        <p:grpSpPr>
          <a:xfrm>
            <a:off x="5167386" y="4796264"/>
            <a:ext cx="4301581" cy="1940087"/>
            <a:chOff x="5167386" y="4796264"/>
            <a:chExt cx="4301581" cy="1940087"/>
          </a:xfrm>
        </p:grpSpPr>
        <p:pic>
          <p:nvPicPr>
            <p:cNvPr id="35" name="Рисунок 34">
              <a:extLst>
                <a:ext uri="{FF2B5EF4-FFF2-40B4-BE49-F238E27FC236}">
                  <a16:creationId xmlns:a16="http://schemas.microsoft.com/office/drawing/2014/main" id="{61C49B59-C6AD-C6AA-907A-DC41653F9527}"/>
                </a:ext>
              </a:extLst>
            </p:cNvPr>
            <p:cNvPicPr>
              <a:picLocks noChangeAspect="1"/>
            </p:cNvPicPr>
            <p:nvPr/>
          </p:nvPicPr>
          <p:blipFill rotWithShape="1">
            <a:blip r:embed="rId3">
              <a:clrChange>
                <a:clrFrom>
                  <a:srgbClr val="FFFFFF"/>
                </a:clrFrom>
                <a:clrTo>
                  <a:srgbClr val="FFFFFF">
                    <a:alpha val="0"/>
                  </a:srgbClr>
                </a:clrTo>
              </a:clrChange>
            </a:blip>
            <a:srcRect l="6525" t="10066" r="1439" b="4062"/>
            <a:stretch/>
          </p:blipFill>
          <p:spPr>
            <a:xfrm>
              <a:off x="5273070" y="4797086"/>
              <a:ext cx="4023926" cy="1846340"/>
            </a:xfrm>
            <a:prstGeom prst="rect">
              <a:avLst/>
            </a:prstGeom>
          </p:spPr>
        </p:pic>
        <p:sp>
          <p:nvSpPr>
            <p:cNvPr id="21" name="TextBox 20">
              <a:extLst>
                <a:ext uri="{FF2B5EF4-FFF2-40B4-BE49-F238E27FC236}">
                  <a16:creationId xmlns:a16="http://schemas.microsoft.com/office/drawing/2014/main" id="{2D8740EA-3F5E-FD00-1271-622AE3C99EDC}"/>
                </a:ext>
              </a:extLst>
            </p:cNvPr>
            <p:cNvSpPr txBox="1"/>
            <p:nvPr/>
          </p:nvSpPr>
          <p:spPr>
            <a:xfrm>
              <a:off x="5688617" y="5344184"/>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23" name="TextBox 22">
              <a:extLst>
                <a:ext uri="{FF2B5EF4-FFF2-40B4-BE49-F238E27FC236}">
                  <a16:creationId xmlns:a16="http://schemas.microsoft.com/office/drawing/2014/main" id="{ACFD3660-403D-44D9-AFB8-A04E28B84392}"/>
                </a:ext>
              </a:extLst>
            </p:cNvPr>
            <p:cNvSpPr txBox="1"/>
            <p:nvPr/>
          </p:nvSpPr>
          <p:spPr>
            <a:xfrm>
              <a:off x="8419478" y="5479684"/>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24" name="TextBox 23">
              <a:extLst>
                <a:ext uri="{FF2B5EF4-FFF2-40B4-BE49-F238E27FC236}">
                  <a16:creationId xmlns:a16="http://schemas.microsoft.com/office/drawing/2014/main" id="{1B752E5C-780B-FB4B-EA09-8A4B1B0987D5}"/>
                </a:ext>
              </a:extLst>
            </p:cNvPr>
            <p:cNvSpPr txBox="1"/>
            <p:nvPr/>
          </p:nvSpPr>
          <p:spPr>
            <a:xfrm>
              <a:off x="8094890" y="6367019"/>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0" name="TextBox 49">
              <a:extLst>
                <a:ext uri="{FF2B5EF4-FFF2-40B4-BE49-F238E27FC236}">
                  <a16:creationId xmlns:a16="http://schemas.microsoft.com/office/drawing/2014/main" id="{2BF96CD4-EDD0-99D0-8558-C5ABFD3DED16}"/>
                </a:ext>
              </a:extLst>
            </p:cNvPr>
            <p:cNvSpPr txBox="1"/>
            <p:nvPr/>
          </p:nvSpPr>
          <p:spPr>
            <a:xfrm>
              <a:off x="5781802" y="4796264"/>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1" name="TextBox 50">
              <a:extLst>
                <a:ext uri="{FF2B5EF4-FFF2-40B4-BE49-F238E27FC236}">
                  <a16:creationId xmlns:a16="http://schemas.microsoft.com/office/drawing/2014/main" id="{FB819968-FF7A-9F17-9B1E-39BEF8AD28A9}"/>
                </a:ext>
              </a:extLst>
            </p:cNvPr>
            <p:cNvSpPr txBox="1"/>
            <p:nvPr/>
          </p:nvSpPr>
          <p:spPr>
            <a:xfrm>
              <a:off x="6314229" y="5821384"/>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2" name="TextBox 51">
              <a:extLst>
                <a:ext uri="{FF2B5EF4-FFF2-40B4-BE49-F238E27FC236}">
                  <a16:creationId xmlns:a16="http://schemas.microsoft.com/office/drawing/2014/main" id="{CFDE7EB7-69F8-6DE0-F0F1-99F0F4653E30}"/>
                </a:ext>
              </a:extLst>
            </p:cNvPr>
            <p:cNvSpPr txBox="1"/>
            <p:nvPr/>
          </p:nvSpPr>
          <p:spPr>
            <a:xfrm>
              <a:off x="8094890" y="4853166"/>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61" name="TextBox 60">
              <a:extLst>
                <a:ext uri="{FF2B5EF4-FFF2-40B4-BE49-F238E27FC236}">
                  <a16:creationId xmlns:a16="http://schemas.microsoft.com/office/drawing/2014/main" id="{6962D450-06E2-CCDF-1C2B-11624974F511}"/>
                </a:ext>
              </a:extLst>
            </p:cNvPr>
            <p:cNvSpPr txBox="1"/>
            <p:nvPr/>
          </p:nvSpPr>
          <p:spPr>
            <a:xfrm>
              <a:off x="6811753" y="5004381"/>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62" name="TextBox 61">
              <a:extLst>
                <a:ext uri="{FF2B5EF4-FFF2-40B4-BE49-F238E27FC236}">
                  <a16:creationId xmlns:a16="http://schemas.microsoft.com/office/drawing/2014/main" id="{6928EF4F-27AF-D32E-E420-68594800D6D8}"/>
                </a:ext>
              </a:extLst>
            </p:cNvPr>
            <p:cNvSpPr txBox="1"/>
            <p:nvPr/>
          </p:nvSpPr>
          <p:spPr>
            <a:xfrm>
              <a:off x="7127856" y="6258647"/>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70" name="Овал 69"/>
            <p:cNvSpPr/>
            <p:nvPr/>
          </p:nvSpPr>
          <p:spPr>
            <a:xfrm>
              <a:off x="8824986" y="5547278"/>
              <a:ext cx="643981" cy="52839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71" name="Овал 70"/>
            <p:cNvSpPr/>
            <p:nvPr/>
          </p:nvSpPr>
          <p:spPr>
            <a:xfrm>
              <a:off x="5167386" y="5756828"/>
              <a:ext cx="643981" cy="52839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grpSp>
      <p:pic>
        <p:nvPicPr>
          <p:cNvPr id="14" name="Рисунок 13">
            <a:extLst>
              <a:ext uri="{FF2B5EF4-FFF2-40B4-BE49-F238E27FC236}">
                <a16:creationId xmlns:a16="http://schemas.microsoft.com/office/drawing/2014/main" id="{D5BEC18F-FDF3-7776-10A3-0EC12D163676}"/>
              </a:ext>
            </a:extLst>
          </p:cNvPr>
          <p:cNvPicPr>
            <a:picLocks noChangeAspect="1"/>
          </p:cNvPicPr>
          <p:nvPr/>
        </p:nvPicPr>
        <p:blipFill>
          <a:blip r:embed="rId4"/>
          <a:stretch>
            <a:fillRect/>
          </a:stretch>
        </p:blipFill>
        <p:spPr>
          <a:xfrm>
            <a:off x="30182" y="4546401"/>
            <a:ext cx="4896159" cy="2023746"/>
          </a:xfrm>
          <a:prstGeom prst="rect">
            <a:avLst/>
          </a:prstGeom>
        </p:spPr>
      </p:pic>
      <p:pic>
        <p:nvPicPr>
          <p:cNvPr id="37" name="Рисунок 36">
            <a:extLst>
              <a:ext uri="{FF2B5EF4-FFF2-40B4-BE49-F238E27FC236}">
                <a16:creationId xmlns:a16="http://schemas.microsoft.com/office/drawing/2014/main" id="{F6B25A23-0245-C021-3B3D-ED96740FF079}"/>
              </a:ext>
            </a:extLst>
          </p:cNvPr>
          <p:cNvPicPr>
            <a:picLocks noChangeAspect="1"/>
          </p:cNvPicPr>
          <p:nvPr/>
        </p:nvPicPr>
        <p:blipFill rotWithShape="1">
          <a:blip r:embed="rId5"/>
          <a:srcRect t="16221" b="8624"/>
          <a:stretch/>
        </p:blipFill>
        <p:spPr>
          <a:xfrm>
            <a:off x="291496" y="935373"/>
            <a:ext cx="4559889" cy="1694627"/>
          </a:xfrm>
          <a:prstGeom prst="rect">
            <a:avLst/>
          </a:prstGeom>
        </p:spPr>
      </p:pic>
      <p:pic>
        <p:nvPicPr>
          <p:cNvPr id="39" name="Рисунок 38">
            <a:extLst>
              <a:ext uri="{FF2B5EF4-FFF2-40B4-BE49-F238E27FC236}">
                <a16:creationId xmlns:a16="http://schemas.microsoft.com/office/drawing/2014/main" id="{94610E55-C59D-94AB-6D4B-44476C50D213}"/>
              </a:ext>
            </a:extLst>
          </p:cNvPr>
          <p:cNvPicPr>
            <a:picLocks noChangeAspect="1"/>
          </p:cNvPicPr>
          <p:nvPr/>
        </p:nvPicPr>
        <p:blipFill rotWithShape="1">
          <a:blip r:embed="rId6">
            <a:clrChange>
              <a:clrFrom>
                <a:srgbClr val="FFFFFF"/>
              </a:clrFrom>
              <a:clrTo>
                <a:srgbClr val="FFFFFF">
                  <a:alpha val="0"/>
                </a:srgbClr>
              </a:clrTo>
            </a:clrChange>
          </a:blip>
          <a:srcRect l="2925" t="8476"/>
          <a:stretch/>
        </p:blipFill>
        <p:spPr>
          <a:xfrm>
            <a:off x="347532" y="2502497"/>
            <a:ext cx="4488606" cy="2063790"/>
          </a:xfrm>
          <a:prstGeom prst="rect">
            <a:avLst/>
          </a:prstGeom>
        </p:spPr>
      </p:pic>
      <p:sp>
        <p:nvSpPr>
          <p:cNvPr id="3" name="Заголовок 1">
            <a:extLst>
              <a:ext uri="{FF2B5EF4-FFF2-40B4-BE49-F238E27FC236}">
                <a16:creationId xmlns:a16="http://schemas.microsoft.com/office/drawing/2014/main" id="{6D468B7A-028B-DFCC-B484-B31ED0CB7AD9}"/>
              </a:ext>
            </a:extLst>
          </p:cNvPr>
          <p:cNvSpPr txBox="1">
            <a:spLocks/>
          </p:cNvSpPr>
          <p:nvPr/>
        </p:nvSpPr>
        <p:spPr>
          <a:xfrm>
            <a:off x="130551" y="1470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E2BC909-53A2-A058-9D9C-7225F35B3A42}"/>
              </a:ext>
            </a:extLst>
          </p:cNvPr>
          <p:cNvSpPr txBox="1"/>
          <p:nvPr/>
        </p:nvSpPr>
        <p:spPr>
          <a:xfrm>
            <a:off x="0" y="493"/>
            <a:ext cx="12200496" cy="781752"/>
          </a:xfrm>
          <a:prstGeom prst="rect">
            <a:avLst/>
          </a:prstGeom>
          <a:noFill/>
        </p:spPr>
        <p:txBody>
          <a:bodyPr wrap="square" rtlCol="0">
            <a:spAutoFit/>
          </a:bodyPr>
          <a:lstStyle/>
          <a:p>
            <a:pPr algn="ctr">
              <a:lnSpc>
                <a:spcPct val="80000"/>
              </a:lnSpc>
            </a:pP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Molecular geometry parameters of the ibuprofen enantiomers and dimers (BP86/def2-TZVP) </a:t>
            </a:r>
            <a:endParaRPr lang="ru-RU"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572DA311-2782-C0AC-B7AA-A031122EF3AB}"/>
              </a:ext>
            </a:extLst>
          </p:cNvPr>
          <p:cNvSpPr txBox="1"/>
          <p:nvPr/>
        </p:nvSpPr>
        <p:spPr>
          <a:xfrm>
            <a:off x="63434" y="2452253"/>
            <a:ext cx="1856450" cy="400110"/>
          </a:xfrm>
          <a:prstGeom prst="rect">
            <a:avLst/>
          </a:prstGeom>
          <a:noFill/>
        </p:spPr>
        <p:txBody>
          <a:bodyPr wrap="square" rtlCol="0">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Ks-enantiomer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632442A-51AD-5146-058D-A1E40B6F9280}"/>
              </a:ext>
            </a:extLst>
          </p:cNvPr>
          <p:cNvSpPr txBox="1"/>
          <p:nvPr/>
        </p:nvSpPr>
        <p:spPr>
          <a:xfrm>
            <a:off x="5151838" y="3461293"/>
            <a:ext cx="1728115" cy="707886"/>
          </a:xfrm>
          <a:prstGeom prst="rect">
            <a:avLst/>
          </a:prstGeom>
          <a:noFill/>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Kr-Ks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cyclic</a:t>
            </a:r>
            <a:r>
              <a:rPr lang="ru-RU" sz="2000" dirty="0">
                <a:latin typeface="Times New Roman" panose="02020603050405020304" pitchFamily="18" charset="0"/>
                <a:ea typeface="Tahoma" panose="020B0604030504040204" pitchFamily="34" charset="0"/>
                <a:cs typeface="Times New Roman" panose="02020603050405020304" pitchFamily="18" charset="0"/>
              </a:rPr>
              <a:t>-1</a:t>
            </a:r>
            <a:r>
              <a:rPr lang="en-US" sz="2000" dirty="0">
                <a:latin typeface="Times New Roman" panose="02020603050405020304" pitchFamily="18" charset="0"/>
                <a:ea typeface="Tahoma" panose="020B0604030504040204" pitchFamily="34" charset="0"/>
                <a:cs typeface="Times New Roman" panose="02020603050405020304" pitchFamily="18" charset="0"/>
              </a:rPr>
              <a:t>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D85627C-9E29-45BB-DA77-7BFB0007B84A}"/>
              </a:ext>
            </a:extLst>
          </p:cNvPr>
          <p:cNvSpPr txBox="1"/>
          <p:nvPr/>
        </p:nvSpPr>
        <p:spPr>
          <a:xfrm>
            <a:off x="63434" y="4228001"/>
            <a:ext cx="1856450" cy="400110"/>
          </a:xfrm>
          <a:prstGeom prst="rect">
            <a:avLst/>
          </a:prstGeom>
          <a:noFill/>
        </p:spPr>
        <p:txBody>
          <a:bodyPr wrap="square" rtlCol="0">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Kr-enantiomer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2" name="Прямая соединительная линия 21">
            <a:extLst>
              <a:ext uri="{FF2B5EF4-FFF2-40B4-BE49-F238E27FC236}">
                <a16:creationId xmlns:a16="http://schemas.microsoft.com/office/drawing/2014/main" id="{92547E53-906D-FDCA-915A-5D4AFD0D971A}"/>
              </a:ext>
            </a:extLst>
          </p:cNvPr>
          <p:cNvCxnSpPr/>
          <p:nvPr/>
        </p:nvCxnSpPr>
        <p:spPr>
          <a:xfrm>
            <a:off x="5120236" y="910696"/>
            <a:ext cx="0" cy="592652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265E61EA-1CF1-8FE5-EB72-F6B816A954FC}"/>
              </a:ext>
            </a:extLst>
          </p:cNvPr>
          <p:cNvCxnSpPr>
            <a:cxnSpLocks/>
          </p:cNvCxnSpPr>
          <p:nvPr/>
        </p:nvCxnSpPr>
        <p:spPr>
          <a:xfrm flipH="1">
            <a:off x="5120236" y="2740161"/>
            <a:ext cx="7071764"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F2CE3502-A01D-61E0-A177-8191382A8896}"/>
              </a:ext>
            </a:extLst>
          </p:cNvPr>
          <p:cNvCxnSpPr>
            <a:cxnSpLocks/>
          </p:cNvCxnSpPr>
          <p:nvPr/>
        </p:nvCxnSpPr>
        <p:spPr>
          <a:xfrm flipH="1">
            <a:off x="5120236" y="4854664"/>
            <a:ext cx="7060499"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Овал 35">
            <a:extLst>
              <a:ext uri="{FF2B5EF4-FFF2-40B4-BE49-F238E27FC236}">
                <a16:creationId xmlns:a16="http://schemas.microsoft.com/office/drawing/2014/main" id="{8511BF4C-D96E-D45F-582E-457B18BE6E57}"/>
              </a:ext>
            </a:extLst>
          </p:cNvPr>
          <p:cNvSpPr/>
          <p:nvPr/>
        </p:nvSpPr>
        <p:spPr>
          <a:xfrm>
            <a:off x="2770493" y="4545288"/>
            <a:ext cx="778250" cy="338286"/>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B9C04ED2-A194-B192-12FD-A07C767E463F}"/>
              </a:ext>
            </a:extLst>
          </p:cNvPr>
          <p:cNvSpPr txBox="1"/>
          <p:nvPr/>
        </p:nvSpPr>
        <p:spPr>
          <a:xfrm>
            <a:off x="9252336" y="1366833"/>
            <a:ext cx="2905924" cy="707886"/>
          </a:xfrm>
          <a:prstGeom prst="rect">
            <a:avLst/>
          </a:prstGeom>
          <a:noFill/>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Kr-Ks </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linear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10286BD6-5F4B-20A2-CAB2-2E716F3461AF}"/>
              </a:ext>
            </a:extLst>
          </p:cNvPr>
          <p:cNvSpPr txBox="1"/>
          <p:nvPr/>
        </p:nvSpPr>
        <p:spPr>
          <a:xfrm>
            <a:off x="9252336" y="5477152"/>
            <a:ext cx="2905924" cy="707886"/>
          </a:xfrm>
          <a:prstGeom prst="rect">
            <a:avLst/>
          </a:prstGeom>
          <a:noFill/>
        </p:spPr>
        <p:txBody>
          <a:bodyPr wrap="square" rtlCol="0">
            <a:spAutoFit/>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Kr-Ks</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cyclic</a:t>
            </a:r>
            <a:r>
              <a:rPr lang="ru-RU" sz="2000" dirty="0">
                <a:latin typeface="Times New Roman" panose="02020603050405020304" pitchFamily="18" charset="0"/>
                <a:ea typeface="Tahoma" panose="020B0604030504040204" pitchFamily="34" charset="0"/>
                <a:cs typeface="Times New Roman" panose="02020603050405020304" pitchFamily="18" charset="0"/>
              </a:rPr>
              <a:t>-2</a:t>
            </a:r>
            <a:r>
              <a:rPr lang="en-US" sz="2000" dirty="0">
                <a:latin typeface="Times New Roman" panose="02020603050405020304" pitchFamily="18" charset="0"/>
                <a:ea typeface="Tahoma" panose="020B0604030504040204" pitchFamily="34" charset="0"/>
                <a:cs typeface="Times New Roman" panose="02020603050405020304" pitchFamily="18" charset="0"/>
              </a:rPr>
              <a:t> dimer</a:t>
            </a:r>
            <a:endParaRPr 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AD8962E-77BA-9023-613D-04E32EE1C4EC}"/>
              </a:ext>
            </a:extLst>
          </p:cNvPr>
          <p:cNvSpPr txBox="1"/>
          <p:nvPr/>
        </p:nvSpPr>
        <p:spPr>
          <a:xfrm>
            <a:off x="30182" y="6570147"/>
            <a:ext cx="8547705" cy="338554"/>
          </a:xfrm>
          <a:prstGeom prst="rect">
            <a:avLst/>
          </a:prstGeom>
          <a:noFill/>
        </p:spPr>
        <p:txBody>
          <a:bodyPr wrap="square">
            <a:spAutoFit/>
          </a:bodyPr>
          <a:lstStyle/>
          <a:p>
            <a:r>
              <a:rPr lang="en-US" sz="1200" dirty="0">
                <a:solidFill>
                  <a:srgbClr val="222222"/>
                </a:solidFill>
                <a:highlight>
                  <a:srgbClr val="FFFFFF"/>
                </a:highlight>
                <a:latin typeface="Times New Roman" panose="02020603050405020304" pitchFamily="18" charset="0"/>
                <a:ea typeface="Tahoma" panose="020B0604030504040204" pitchFamily="34" charset="0"/>
                <a:cs typeface="Times New Roman" panose="02020603050405020304" pitchFamily="18" charset="0"/>
              </a:rPr>
              <a:t>[4] </a:t>
            </a:r>
            <a:r>
              <a:rPr lang="en-US" sz="120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Steiner T. The hydrogen bond in the solid state //</a:t>
            </a:r>
            <a:r>
              <a:rPr lang="en-US" sz="1200" b="0" i="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Angewandte</a:t>
            </a:r>
            <a:r>
              <a:rPr lang="en-US" sz="120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t>
            </a:r>
            <a:r>
              <a:rPr lang="en-US" sz="1200" b="0" i="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Chemie</a:t>
            </a:r>
            <a:r>
              <a:rPr lang="en-US" sz="120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International Edition. – 2002. – </a:t>
            </a:r>
            <a:r>
              <a:rPr lang="ru-RU" sz="1200" b="0" i="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Т. 41. – №. 1. – С. 48-76</a:t>
            </a:r>
            <a:r>
              <a:rPr lang="ru-RU" sz="1600" b="0" i="0" dirty="0">
                <a:solidFill>
                  <a:srgbClr val="222222"/>
                </a:solidFill>
                <a:effectLst/>
                <a:highlight>
                  <a:srgbClr val="FFFFFF"/>
                </a:highligh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87BF203-D81B-F37C-6DEE-F20B37D41A9C}"/>
              </a:ext>
            </a:extLst>
          </p:cNvPr>
          <p:cNvSpPr txBox="1"/>
          <p:nvPr/>
        </p:nvSpPr>
        <p:spPr>
          <a:xfrm>
            <a:off x="3633409" y="1278548"/>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11" name="TextBox 10">
            <a:extLst>
              <a:ext uri="{FF2B5EF4-FFF2-40B4-BE49-F238E27FC236}">
                <a16:creationId xmlns:a16="http://schemas.microsoft.com/office/drawing/2014/main" id="{14801A5A-7F41-12A2-58C7-AD1E314FD7DB}"/>
              </a:ext>
            </a:extLst>
          </p:cNvPr>
          <p:cNvSpPr txBox="1"/>
          <p:nvPr/>
        </p:nvSpPr>
        <p:spPr>
          <a:xfrm>
            <a:off x="3830754" y="3134398"/>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26" name="TextBox 25">
            <a:extLst>
              <a:ext uri="{FF2B5EF4-FFF2-40B4-BE49-F238E27FC236}">
                <a16:creationId xmlns:a16="http://schemas.microsoft.com/office/drawing/2014/main" id="{0DC9CE88-756A-9A81-17AA-0E0416BBF366}"/>
              </a:ext>
            </a:extLst>
          </p:cNvPr>
          <p:cNvSpPr txBox="1"/>
          <p:nvPr/>
        </p:nvSpPr>
        <p:spPr>
          <a:xfrm>
            <a:off x="3953603" y="1984549"/>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28" name="TextBox 27">
            <a:extLst>
              <a:ext uri="{FF2B5EF4-FFF2-40B4-BE49-F238E27FC236}">
                <a16:creationId xmlns:a16="http://schemas.microsoft.com/office/drawing/2014/main" id="{E022C511-E2F2-F198-7D3C-F64320CC282A}"/>
              </a:ext>
            </a:extLst>
          </p:cNvPr>
          <p:cNvSpPr txBox="1"/>
          <p:nvPr/>
        </p:nvSpPr>
        <p:spPr>
          <a:xfrm>
            <a:off x="3870575" y="2577982"/>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34" name="TextBox 33">
            <a:extLst>
              <a:ext uri="{FF2B5EF4-FFF2-40B4-BE49-F238E27FC236}">
                <a16:creationId xmlns:a16="http://schemas.microsoft.com/office/drawing/2014/main" id="{5AEB8E30-D4BF-67B8-AED0-8B9DAFB82080}"/>
              </a:ext>
            </a:extLst>
          </p:cNvPr>
          <p:cNvSpPr txBox="1"/>
          <p:nvPr/>
        </p:nvSpPr>
        <p:spPr>
          <a:xfrm>
            <a:off x="4313369" y="3645947"/>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3" name="TextBox 52">
            <a:extLst>
              <a:ext uri="{FF2B5EF4-FFF2-40B4-BE49-F238E27FC236}">
                <a16:creationId xmlns:a16="http://schemas.microsoft.com/office/drawing/2014/main" id="{E9D8051A-4EF6-4361-7F92-EE7AC1088D4C}"/>
              </a:ext>
            </a:extLst>
          </p:cNvPr>
          <p:cNvSpPr txBox="1"/>
          <p:nvPr/>
        </p:nvSpPr>
        <p:spPr>
          <a:xfrm>
            <a:off x="4266666" y="886193"/>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4" name="TextBox 53">
            <a:extLst>
              <a:ext uri="{FF2B5EF4-FFF2-40B4-BE49-F238E27FC236}">
                <a16:creationId xmlns:a16="http://schemas.microsoft.com/office/drawing/2014/main" id="{71F7F4ED-B274-EEF4-CC56-5BBAA0164E7B}"/>
              </a:ext>
            </a:extLst>
          </p:cNvPr>
          <p:cNvSpPr txBox="1"/>
          <p:nvPr/>
        </p:nvSpPr>
        <p:spPr>
          <a:xfrm>
            <a:off x="4640926" y="1722725"/>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56" name="TextBox 55">
            <a:extLst>
              <a:ext uri="{FF2B5EF4-FFF2-40B4-BE49-F238E27FC236}">
                <a16:creationId xmlns:a16="http://schemas.microsoft.com/office/drawing/2014/main" id="{2DFABE52-00A0-7C94-803F-3AA6FFA8706F}"/>
              </a:ext>
            </a:extLst>
          </p:cNvPr>
          <p:cNvSpPr txBox="1"/>
          <p:nvPr/>
        </p:nvSpPr>
        <p:spPr>
          <a:xfrm>
            <a:off x="4599498" y="2361305"/>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7" name="Прямоугольник 6">
            <a:extLst>
              <a:ext uri="{FF2B5EF4-FFF2-40B4-BE49-F238E27FC236}">
                <a16:creationId xmlns:a16="http://schemas.microsoft.com/office/drawing/2014/main" id="{0E596D82-6674-4A9D-16E4-EF4F9662F562}"/>
              </a:ext>
            </a:extLst>
          </p:cNvPr>
          <p:cNvSpPr/>
          <p:nvPr/>
        </p:nvSpPr>
        <p:spPr>
          <a:xfrm>
            <a:off x="-1896" y="760794"/>
            <a:ext cx="12192001" cy="113563"/>
          </a:xfrm>
          <a:prstGeom prst="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2800" dirty="0">
              <a:latin typeface="Times New Roman" panose="02020603050405020304" pitchFamily="18" charset="0"/>
              <a:cs typeface="Times New Roman" panose="02020603050405020304" pitchFamily="18" charset="0"/>
            </a:endParaRPr>
          </a:p>
        </p:txBody>
      </p:sp>
      <p:sp>
        <p:nvSpPr>
          <p:cNvPr id="10" name="Овал 9"/>
          <p:cNvSpPr/>
          <p:nvPr/>
        </p:nvSpPr>
        <p:spPr>
          <a:xfrm>
            <a:off x="291496" y="1011064"/>
            <a:ext cx="3458468" cy="149143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63" name="Овал 62"/>
          <p:cNvSpPr/>
          <p:nvPr/>
        </p:nvSpPr>
        <p:spPr>
          <a:xfrm>
            <a:off x="310526" y="2839669"/>
            <a:ext cx="3458468" cy="149143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grpSp>
        <p:nvGrpSpPr>
          <p:cNvPr id="16" name="Группа 15"/>
          <p:cNvGrpSpPr/>
          <p:nvPr/>
        </p:nvGrpSpPr>
        <p:grpSpPr>
          <a:xfrm>
            <a:off x="5394931" y="888368"/>
            <a:ext cx="4312698" cy="1955131"/>
            <a:chOff x="5394931" y="888368"/>
            <a:chExt cx="4312698" cy="1955131"/>
          </a:xfrm>
        </p:grpSpPr>
        <p:pic>
          <p:nvPicPr>
            <p:cNvPr id="5" name="Рисунок 4">
              <a:extLst>
                <a:ext uri="{FF2B5EF4-FFF2-40B4-BE49-F238E27FC236}">
                  <a16:creationId xmlns:a16="http://schemas.microsoft.com/office/drawing/2014/main" id="{817735B7-1302-450F-3C98-0BBBD0A7A3A7}"/>
                </a:ext>
              </a:extLst>
            </p:cNvPr>
            <p:cNvPicPr>
              <a:picLocks noChangeAspect="1"/>
            </p:cNvPicPr>
            <p:nvPr/>
          </p:nvPicPr>
          <p:blipFill rotWithShape="1">
            <a:blip r:embed="rId7"/>
            <a:srcRect l="2813" t="4553"/>
            <a:stretch/>
          </p:blipFill>
          <p:spPr>
            <a:xfrm>
              <a:off x="5404335" y="950397"/>
              <a:ext cx="4112608" cy="1785449"/>
            </a:xfrm>
            <a:prstGeom prst="rect">
              <a:avLst/>
            </a:prstGeom>
          </p:spPr>
        </p:pic>
        <p:sp>
          <p:nvSpPr>
            <p:cNvPr id="8" name="TextBox 7">
              <a:extLst>
                <a:ext uri="{FF2B5EF4-FFF2-40B4-BE49-F238E27FC236}">
                  <a16:creationId xmlns:a16="http://schemas.microsoft.com/office/drawing/2014/main" id="{D5BD6264-E93D-97B4-7CB5-7D326669C6A9}"/>
                </a:ext>
              </a:extLst>
            </p:cNvPr>
            <p:cNvSpPr txBox="1"/>
            <p:nvPr/>
          </p:nvSpPr>
          <p:spPr>
            <a:xfrm>
              <a:off x="6711371" y="1827770"/>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12" name="TextBox 11">
              <a:extLst>
                <a:ext uri="{FF2B5EF4-FFF2-40B4-BE49-F238E27FC236}">
                  <a16:creationId xmlns:a16="http://schemas.microsoft.com/office/drawing/2014/main" id="{0DA9A882-57E6-EF08-C492-DBC13431B415}"/>
                </a:ext>
              </a:extLst>
            </p:cNvPr>
            <p:cNvSpPr txBox="1"/>
            <p:nvPr/>
          </p:nvSpPr>
          <p:spPr>
            <a:xfrm>
              <a:off x="8741126" y="1691794"/>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a:t>
              </a:r>
            </a:p>
          </p:txBody>
        </p:sp>
        <p:sp>
          <p:nvSpPr>
            <p:cNvPr id="41" name="TextBox 40">
              <a:extLst>
                <a:ext uri="{FF2B5EF4-FFF2-40B4-BE49-F238E27FC236}">
                  <a16:creationId xmlns:a16="http://schemas.microsoft.com/office/drawing/2014/main" id="{FA942AEE-5924-260E-0457-34018C1F415D}"/>
                </a:ext>
              </a:extLst>
            </p:cNvPr>
            <p:cNvSpPr txBox="1"/>
            <p:nvPr/>
          </p:nvSpPr>
          <p:spPr>
            <a:xfrm>
              <a:off x="5510078" y="1727598"/>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43" name="TextBox 42">
              <a:extLst>
                <a:ext uri="{FF2B5EF4-FFF2-40B4-BE49-F238E27FC236}">
                  <a16:creationId xmlns:a16="http://schemas.microsoft.com/office/drawing/2014/main" id="{521AF4A8-C8DC-1B75-7409-81F0004EE034}"/>
                </a:ext>
              </a:extLst>
            </p:cNvPr>
            <p:cNvSpPr txBox="1"/>
            <p:nvPr/>
          </p:nvSpPr>
          <p:spPr>
            <a:xfrm>
              <a:off x="6837234" y="1011064"/>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44" name="TextBox 43">
              <a:extLst>
                <a:ext uri="{FF2B5EF4-FFF2-40B4-BE49-F238E27FC236}">
                  <a16:creationId xmlns:a16="http://schemas.microsoft.com/office/drawing/2014/main" id="{D9B05994-3BE4-D602-61D9-6F9B9A2A0DFB}"/>
                </a:ext>
              </a:extLst>
            </p:cNvPr>
            <p:cNvSpPr txBox="1"/>
            <p:nvPr/>
          </p:nvSpPr>
          <p:spPr>
            <a:xfrm>
              <a:off x="8267846" y="888368"/>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45" name="TextBox 44">
              <a:extLst>
                <a:ext uri="{FF2B5EF4-FFF2-40B4-BE49-F238E27FC236}">
                  <a16:creationId xmlns:a16="http://schemas.microsoft.com/office/drawing/2014/main" id="{44845F76-2A8E-A189-020D-7093587DA850}"/>
                </a:ext>
              </a:extLst>
            </p:cNvPr>
            <p:cNvSpPr txBox="1"/>
            <p:nvPr/>
          </p:nvSpPr>
          <p:spPr>
            <a:xfrm>
              <a:off x="8182838" y="2299093"/>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О</a:t>
              </a:r>
            </a:p>
          </p:txBody>
        </p:sp>
        <p:sp>
          <p:nvSpPr>
            <p:cNvPr id="57" name="TextBox 56">
              <a:extLst>
                <a:ext uri="{FF2B5EF4-FFF2-40B4-BE49-F238E27FC236}">
                  <a16:creationId xmlns:a16="http://schemas.microsoft.com/office/drawing/2014/main" id="{E36D5FE8-FBB2-E74E-4887-A640AA7911CE}"/>
                </a:ext>
              </a:extLst>
            </p:cNvPr>
            <p:cNvSpPr txBox="1"/>
            <p:nvPr/>
          </p:nvSpPr>
          <p:spPr>
            <a:xfrm>
              <a:off x="5394931" y="927832"/>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58" name="TextBox 57">
              <a:extLst>
                <a:ext uri="{FF2B5EF4-FFF2-40B4-BE49-F238E27FC236}">
                  <a16:creationId xmlns:a16="http://schemas.microsoft.com/office/drawing/2014/main" id="{779DFF1C-8076-F5C6-A3A1-1FB3EDD4D0E5}"/>
                </a:ext>
              </a:extLst>
            </p:cNvPr>
            <p:cNvSpPr txBox="1"/>
            <p:nvPr/>
          </p:nvSpPr>
          <p:spPr>
            <a:xfrm>
              <a:off x="7609153" y="1365619"/>
              <a:ext cx="473280" cy="369332"/>
            </a:xfrm>
            <a:prstGeom prst="rect">
              <a:avLst/>
            </a:prstGeom>
            <a:noFill/>
          </p:spPr>
          <p:txBody>
            <a:bodyPr wrap="square" rtlCol="0">
              <a:spAutoFit/>
            </a:bodyP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Н</a:t>
              </a:r>
            </a:p>
          </p:txBody>
        </p:sp>
        <p:sp>
          <p:nvSpPr>
            <p:cNvPr id="64" name="Овал 63"/>
            <p:cNvSpPr/>
            <p:nvPr/>
          </p:nvSpPr>
          <p:spPr>
            <a:xfrm>
              <a:off x="6584180" y="2315106"/>
              <a:ext cx="643981" cy="52839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66" name="Овал 65"/>
            <p:cNvSpPr/>
            <p:nvPr/>
          </p:nvSpPr>
          <p:spPr>
            <a:xfrm>
              <a:off x="9063648" y="1420989"/>
              <a:ext cx="643981" cy="528393"/>
            </a:xfrm>
            <a:prstGeom prst="ellipse">
              <a:avLst/>
            </a:prstGeom>
            <a:solidFill>
              <a:schemeClr val="accent1">
                <a:alpha val="1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grpSp>
      <p:sp>
        <p:nvSpPr>
          <p:cNvPr id="18" name="TextBox 17">
            <a:extLst>
              <a:ext uri="{FF2B5EF4-FFF2-40B4-BE49-F238E27FC236}">
                <a16:creationId xmlns:a16="http://schemas.microsoft.com/office/drawing/2014/main" id="{EBB89ABC-5661-7B77-FE1F-D52A494EB0EF}"/>
              </a:ext>
            </a:extLst>
          </p:cNvPr>
          <p:cNvSpPr txBox="1"/>
          <p:nvPr/>
        </p:nvSpPr>
        <p:spPr>
          <a:xfrm>
            <a:off x="11407992" y="6335954"/>
            <a:ext cx="876481" cy="46166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9</a:t>
            </a:r>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5</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468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8943</TotalTime>
  <Words>1440</Words>
  <Application>Microsoft Office PowerPoint</Application>
  <PresentationFormat>Широкоэкранный</PresentationFormat>
  <Paragraphs>264</Paragraphs>
  <Slides>18</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Calibri Light</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Минимализм</dc:title>
  <dc:creator>User Obstinate</dc:creator>
  <cp:lastModifiedBy>Полина Гергележиу</cp:lastModifiedBy>
  <cp:revision>335</cp:revision>
  <dcterms:created xsi:type="dcterms:W3CDTF">2021-05-04T06:37:33Z</dcterms:created>
  <dcterms:modified xsi:type="dcterms:W3CDTF">2024-10-31T10:25:24Z</dcterms:modified>
</cp:coreProperties>
</file>