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14" r:id="rId2"/>
    <p:sldId id="331" r:id="rId3"/>
    <p:sldId id="388" r:id="rId4"/>
    <p:sldId id="424" r:id="rId5"/>
    <p:sldId id="425" r:id="rId6"/>
    <p:sldId id="421" r:id="rId7"/>
    <p:sldId id="392" r:id="rId8"/>
    <p:sldId id="393" r:id="rId9"/>
    <p:sldId id="416" r:id="rId10"/>
    <p:sldId id="418" r:id="rId11"/>
    <p:sldId id="406" r:id="rId12"/>
    <p:sldId id="408" r:id="rId13"/>
    <p:sldId id="422" r:id="rId14"/>
    <p:sldId id="423" r:id="rId15"/>
    <p:sldId id="379" r:id="rId16"/>
    <p:sldId id="417" r:id="rId17"/>
    <p:sldId id="380" r:id="rId18"/>
    <p:sldId id="426" r:id="rId19"/>
    <p:sldId id="277" r:id="rId20"/>
    <p:sldId id="42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0FD648F9-15D0-4AA6-A16B-B44AFF9A985B}">
          <p14:sldIdLst>
            <p14:sldId id="414"/>
            <p14:sldId id="331"/>
            <p14:sldId id="388"/>
            <p14:sldId id="424"/>
            <p14:sldId id="425"/>
            <p14:sldId id="421"/>
            <p14:sldId id="392"/>
            <p14:sldId id="393"/>
            <p14:sldId id="416"/>
            <p14:sldId id="418"/>
            <p14:sldId id="406"/>
            <p14:sldId id="408"/>
            <p14:sldId id="422"/>
            <p14:sldId id="423"/>
            <p14:sldId id="379"/>
            <p14:sldId id="417"/>
            <p14:sldId id="380"/>
            <p14:sldId id="426"/>
          </p14:sldIdLst>
        </p14:section>
        <p14:section name="Backup slides" id="{BF77490B-5C0D-4151-9826-34FC12AEECFF}">
          <p14:sldIdLst>
            <p14:sldId id="277"/>
            <p14:sldId id="4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5E93"/>
    <a:srgbClr val="14E60A"/>
    <a:srgbClr val="222222"/>
    <a:srgbClr val="3E3E3E"/>
    <a:srgbClr val="F6F6F6"/>
    <a:srgbClr val="202020"/>
    <a:srgbClr val="000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0" autoAdjust="0"/>
    <p:restoredTop sz="80378" autoAdjust="0"/>
  </p:normalViewPr>
  <p:slideViewPr>
    <p:cSldViewPr snapToGrid="0" showGuides="1">
      <p:cViewPr varScale="1">
        <p:scale>
          <a:sx n="74" d="100"/>
          <a:sy n="74" d="100"/>
        </p:scale>
        <p:origin x="85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B6F66-FD8B-444D-A934-8F4279B113A6}" type="datetimeFigureOut">
              <a:rPr lang="en-US" smtClean="0"/>
              <a:t>30-Oct-24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04CD6-A441-4A9C-AFEC-EED112963053}" type="slidenum">
              <a:rPr lang="en-US" smtClean="0"/>
              <a:t>‹#›</a:t>
            </a:fld>
            <a:endParaRPr lang="en-US"/>
          </a:p>
        </p:txBody>
      </p:sp>
    </p:spTree>
    <p:extLst>
      <p:ext uri="{BB962C8B-B14F-4D97-AF65-F5344CB8AC3E}">
        <p14:creationId xmlns:p14="http://schemas.microsoft.com/office/powerpoint/2010/main" val="242112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DFD9A5E-B2F1-4EB7-B162-0944CDD733E6}" type="slidenum">
              <a:rPr lang="es-ES" smtClean="0"/>
              <a:t>1</a:t>
            </a:fld>
            <a:endParaRPr lang="es-ES"/>
          </a:p>
        </p:txBody>
      </p:sp>
    </p:spTree>
    <p:extLst>
      <p:ext uri="{BB962C8B-B14F-4D97-AF65-F5344CB8AC3E}">
        <p14:creationId xmlns:p14="http://schemas.microsoft.com/office/powerpoint/2010/main" val="146521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DFD9A5E-B2F1-4EB7-B162-0944CDD733E6}" type="slidenum">
              <a:rPr lang="es-ES" smtClean="0"/>
              <a:t>18</a:t>
            </a:fld>
            <a:endParaRPr lang="es-ES"/>
          </a:p>
        </p:txBody>
      </p:sp>
    </p:spTree>
    <p:extLst>
      <p:ext uri="{BB962C8B-B14F-4D97-AF65-F5344CB8AC3E}">
        <p14:creationId xmlns:p14="http://schemas.microsoft.com/office/powerpoint/2010/main" val="1239876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sz="1400" dirty="0">
                <a:solidFill>
                  <a:srgbClr val="002060"/>
                </a:solidFill>
                <a:ea typeface="Calibri" panose="020F0502020204030204" pitchFamily="34" charset="0"/>
                <a:cs typeface="Times New Roman" panose="02020603050405020304" pitchFamily="18" charset="0"/>
              </a:rPr>
              <a:t>Existencia de celdas solares basadas en materiales: </a:t>
            </a:r>
          </a:p>
          <a:p>
            <a:pPr marL="285750" indent="-285750" algn="just">
              <a:buFont typeface="Arial" panose="020B0604020202020204" pitchFamily="34" charset="0"/>
              <a:buChar char="•"/>
            </a:pPr>
            <a:r>
              <a:rPr lang="es-ES_tradnl" sz="1200" dirty="0">
                <a:solidFill>
                  <a:srgbClr val="002060"/>
                </a:solidFill>
                <a:ea typeface="Calibri" panose="020F0502020204030204" pitchFamily="34" charset="0"/>
                <a:cs typeface="Times New Roman" panose="02020603050405020304" pitchFamily="18" charset="0"/>
              </a:rPr>
              <a:t>con elementos no abundantes en la corteza terrestre,</a:t>
            </a:r>
          </a:p>
          <a:p>
            <a:pPr marL="285750" indent="-285750" algn="just">
              <a:buFont typeface="Arial" panose="020B0604020202020204" pitchFamily="34" charset="0"/>
              <a:buChar char="•"/>
            </a:pPr>
            <a:r>
              <a:rPr lang="es-ES_tradnl" sz="1200" dirty="0">
                <a:solidFill>
                  <a:srgbClr val="002060"/>
                </a:solidFill>
                <a:ea typeface="Calibri" panose="020F0502020204030204" pitchFamily="34" charset="0"/>
                <a:cs typeface="Times New Roman" panose="02020603050405020304" pitchFamily="18" charset="0"/>
              </a:rPr>
              <a:t>tóxicos,</a:t>
            </a:r>
          </a:p>
          <a:p>
            <a:pPr marL="285750" indent="-285750" algn="just">
              <a:buFont typeface="Arial" panose="020B0604020202020204" pitchFamily="34" charset="0"/>
              <a:buChar char="•"/>
            </a:pPr>
            <a:r>
              <a:rPr lang="es-ES_tradnl" sz="1200" dirty="0">
                <a:solidFill>
                  <a:srgbClr val="002060"/>
                </a:solidFill>
                <a:ea typeface="Calibri" panose="020F0502020204030204" pitchFamily="34" charset="0"/>
                <a:cs typeface="Times New Roman" panose="02020603050405020304" pitchFamily="18" charset="0"/>
              </a:rPr>
              <a:t>no estables,</a:t>
            </a:r>
          </a:p>
          <a:p>
            <a:pPr marL="285750" indent="-285750" algn="just">
              <a:buFont typeface="Arial" panose="020B0604020202020204" pitchFamily="34" charset="0"/>
              <a:buChar char="•"/>
            </a:pPr>
            <a:r>
              <a:rPr lang="es-ES_tradnl" sz="1200" dirty="0">
                <a:solidFill>
                  <a:srgbClr val="002060"/>
                </a:solidFill>
                <a:ea typeface="Calibri" panose="020F0502020204030204" pitchFamily="34" charset="0"/>
                <a:cs typeface="Times New Roman" panose="02020603050405020304" pitchFamily="18" charset="0"/>
              </a:rPr>
              <a:t>obtenidos mediante técnicas de crecimiento de difícil escalado.</a:t>
            </a:r>
            <a:endParaRPr lang="en-US" dirty="0"/>
          </a:p>
        </p:txBody>
      </p:sp>
      <p:sp>
        <p:nvSpPr>
          <p:cNvPr id="4" name="Marcador de número de diapositiva 3"/>
          <p:cNvSpPr>
            <a:spLocks noGrp="1"/>
          </p:cNvSpPr>
          <p:nvPr>
            <p:ph type="sldNum" sz="quarter" idx="10"/>
          </p:nvPr>
        </p:nvSpPr>
        <p:spPr/>
        <p:txBody>
          <a:bodyPr/>
          <a:lstStyle/>
          <a:p>
            <a:fld id="{F7404CD6-A441-4A9C-AFEC-EED112963053}" type="slidenum">
              <a:rPr lang="en-US" smtClean="0"/>
              <a:t>20</a:t>
            </a:fld>
            <a:endParaRPr lang="en-US"/>
          </a:p>
        </p:txBody>
      </p:sp>
    </p:spTree>
    <p:extLst>
      <p:ext uri="{BB962C8B-B14F-4D97-AF65-F5344CB8AC3E}">
        <p14:creationId xmlns:p14="http://schemas.microsoft.com/office/powerpoint/2010/main" val="279073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ES_tradnl" sz="1400" dirty="0">
                <a:solidFill>
                  <a:srgbClr val="002060"/>
                </a:solidFill>
                <a:ea typeface="Calibri" panose="020F0502020204030204" pitchFamily="34" charset="0"/>
                <a:cs typeface="Times New Roman" panose="02020603050405020304" pitchFamily="18" charset="0"/>
              </a:rPr>
              <a:t>Existencia de celdas solares basadas en materiales: </a:t>
            </a:r>
          </a:p>
          <a:p>
            <a:pPr marL="285750" indent="-285750" algn="just">
              <a:buFont typeface="Arial" panose="020B0604020202020204" pitchFamily="34" charset="0"/>
              <a:buChar char="•"/>
            </a:pPr>
            <a:r>
              <a:rPr lang="es-ES_tradnl" sz="1200" dirty="0">
                <a:solidFill>
                  <a:srgbClr val="002060"/>
                </a:solidFill>
                <a:ea typeface="Calibri" panose="020F0502020204030204" pitchFamily="34" charset="0"/>
                <a:cs typeface="Times New Roman" panose="02020603050405020304" pitchFamily="18" charset="0"/>
              </a:rPr>
              <a:t>con elementos no abundantes en la corteza terrestre,</a:t>
            </a:r>
          </a:p>
          <a:p>
            <a:pPr marL="285750" indent="-285750" algn="just">
              <a:buFont typeface="Arial" panose="020B0604020202020204" pitchFamily="34" charset="0"/>
              <a:buChar char="•"/>
            </a:pPr>
            <a:r>
              <a:rPr lang="es-ES_tradnl" sz="1200" dirty="0">
                <a:solidFill>
                  <a:srgbClr val="002060"/>
                </a:solidFill>
                <a:ea typeface="Calibri" panose="020F0502020204030204" pitchFamily="34" charset="0"/>
                <a:cs typeface="Times New Roman" panose="02020603050405020304" pitchFamily="18" charset="0"/>
              </a:rPr>
              <a:t>tóxicos,</a:t>
            </a:r>
          </a:p>
          <a:p>
            <a:pPr marL="285750" indent="-285750" algn="just">
              <a:buFont typeface="Arial" panose="020B0604020202020204" pitchFamily="34" charset="0"/>
              <a:buChar char="•"/>
            </a:pPr>
            <a:r>
              <a:rPr lang="es-ES_tradnl" sz="1200" dirty="0">
                <a:solidFill>
                  <a:srgbClr val="002060"/>
                </a:solidFill>
                <a:ea typeface="Calibri" panose="020F0502020204030204" pitchFamily="34" charset="0"/>
                <a:cs typeface="Times New Roman" panose="02020603050405020304" pitchFamily="18" charset="0"/>
              </a:rPr>
              <a:t>no estables,</a:t>
            </a:r>
          </a:p>
          <a:p>
            <a:pPr marL="285750" indent="-285750" algn="just">
              <a:buFont typeface="Arial" panose="020B0604020202020204" pitchFamily="34" charset="0"/>
              <a:buChar char="•"/>
            </a:pPr>
            <a:r>
              <a:rPr lang="es-ES_tradnl" sz="1200" dirty="0">
                <a:solidFill>
                  <a:srgbClr val="002060"/>
                </a:solidFill>
                <a:ea typeface="Calibri" panose="020F0502020204030204" pitchFamily="34" charset="0"/>
                <a:cs typeface="Times New Roman" panose="02020603050405020304" pitchFamily="18" charset="0"/>
              </a:rPr>
              <a:t>obtenidos mediante técnicas de crecimiento de difícil escalado.</a:t>
            </a:r>
            <a:endParaRPr lang="en-US" dirty="0"/>
          </a:p>
        </p:txBody>
      </p:sp>
      <p:sp>
        <p:nvSpPr>
          <p:cNvPr id="4" name="Slide Number Placeholder 3"/>
          <p:cNvSpPr>
            <a:spLocks noGrp="1"/>
          </p:cNvSpPr>
          <p:nvPr>
            <p:ph type="sldNum" sz="quarter" idx="5"/>
          </p:nvPr>
        </p:nvSpPr>
        <p:spPr/>
        <p:txBody>
          <a:bodyPr/>
          <a:lstStyle/>
          <a:p>
            <a:fld id="{F7404CD6-A441-4A9C-AFEC-EED112963053}" type="slidenum">
              <a:rPr lang="en-US" smtClean="0"/>
              <a:t>3</a:t>
            </a:fld>
            <a:endParaRPr lang="en-US"/>
          </a:p>
        </p:txBody>
      </p:sp>
    </p:spTree>
    <p:extLst>
      <p:ext uri="{BB962C8B-B14F-4D97-AF65-F5344CB8AC3E}">
        <p14:creationId xmlns:p14="http://schemas.microsoft.com/office/powerpoint/2010/main" val="315628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Explicar</a:t>
            </a:r>
            <a:r>
              <a:rPr lang="en-US" dirty="0"/>
              <a:t> </a:t>
            </a:r>
            <a:r>
              <a:rPr lang="en-US" dirty="0" err="1"/>
              <a:t>que</a:t>
            </a:r>
            <a:r>
              <a:rPr lang="en-US" dirty="0"/>
              <a:t> </a:t>
            </a:r>
            <a:r>
              <a:rPr lang="en-US" dirty="0" err="1"/>
              <a:t>yo</a:t>
            </a:r>
            <a:r>
              <a:rPr lang="en-US" dirty="0"/>
              <a:t> </a:t>
            </a:r>
            <a:r>
              <a:rPr lang="en-US" dirty="0" err="1"/>
              <a:t>uso</a:t>
            </a:r>
            <a:r>
              <a:rPr lang="en-US" dirty="0"/>
              <a:t> </a:t>
            </a:r>
            <a:r>
              <a:rPr lang="en-US" dirty="0" err="1"/>
              <a:t>estas</a:t>
            </a:r>
            <a:r>
              <a:rPr lang="en-US" dirty="0"/>
              <a:t> </a:t>
            </a:r>
            <a:r>
              <a:rPr lang="en-US" dirty="0" err="1"/>
              <a:t>técnicas</a:t>
            </a:r>
            <a:r>
              <a:rPr lang="en-US" dirty="0"/>
              <a:t> para </a:t>
            </a:r>
            <a:r>
              <a:rPr lang="en-US" dirty="0" err="1"/>
              <a:t>optimizar</a:t>
            </a:r>
            <a:r>
              <a:rPr lang="en-US" dirty="0"/>
              <a:t> </a:t>
            </a:r>
            <a:r>
              <a:rPr lang="en-US" dirty="0" err="1"/>
              <a:t>porque</a:t>
            </a:r>
            <a:r>
              <a:rPr lang="en-US" dirty="0"/>
              <a:t>  </a:t>
            </a:r>
            <a:r>
              <a:rPr lang="en-US" dirty="0" err="1"/>
              <a:t>quiero</a:t>
            </a:r>
            <a:r>
              <a:rPr lang="en-US" dirty="0"/>
              <a:t> </a:t>
            </a:r>
            <a:r>
              <a:rPr lang="en-US" dirty="0" err="1"/>
              <a:t>obtener</a:t>
            </a:r>
            <a:r>
              <a:rPr lang="en-US" dirty="0"/>
              <a:t> </a:t>
            </a:r>
            <a:r>
              <a:rPr lang="en-US" dirty="0" err="1"/>
              <a:t>una</a:t>
            </a:r>
            <a:r>
              <a:rPr lang="en-US" dirty="0"/>
              <a:t> heteroestructura </a:t>
            </a:r>
            <a:r>
              <a:rPr lang="en-US" dirty="0" err="1"/>
              <a:t>basada</a:t>
            </a:r>
            <a:r>
              <a:rPr lang="en-US" dirty="0"/>
              <a:t> en </a:t>
            </a:r>
            <a:r>
              <a:rPr lang="en-US" dirty="0" err="1"/>
              <a:t>CuO</a:t>
            </a:r>
            <a:r>
              <a:rPr lang="en-US" dirty="0"/>
              <a:t> </a:t>
            </a:r>
            <a:r>
              <a:rPr lang="en-US" dirty="0" err="1"/>
              <a:t>mediante</a:t>
            </a:r>
            <a:r>
              <a:rPr lang="en-US" baseline="0" dirty="0"/>
              <a:t> </a:t>
            </a:r>
            <a:r>
              <a:rPr lang="en-US" baseline="0" dirty="0" err="1"/>
              <a:t>técnicazs</a:t>
            </a:r>
            <a:r>
              <a:rPr lang="en-US" baseline="0" dirty="0"/>
              <a:t> de </a:t>
            </a:r>
            <a:r>
              <a:rPr lang="en-US" baseline="0" dirty="0" err="1"/>
              <a:t>bajo</a:t>
            </a:r>
            <a:r>
              <a:rPr lang="en-US" baseline="0" dirty="0"/>
              <a:t> </a:t>
            </a:r>
            <a:r>
              <a:rPr lang="en-US" baseline="0" dirty="0" err="1"/>
              <a:t>costo</a:t>
            </a:r>
            <a:r>
              <a:rPr lang="en-US" baseline="0" dirty="0"/>
              <a:t>, </a:t>
            </a:r>
            <a:r>
              <a:rPr lang="en-US" baseline="0" dirty="0" err="1"/>
              <a:t>materiales</a:t>
            </a:r>
            <a:r>
              <a:rPr lang="en-US" baseline="0" dirty="0"/>
              <a:t> </a:t>
            </a:r>
            <a:r>
              <a:rPr lang="en-US" baseline="0" dirty="0" err="1"/>
              <a:t>sostenibles</a:t>
            </a:r>
            <a:r>
              <a:rPr lang="en-US" baseline="0" dirty="0"/>
              <a:t> (no </a:t>
            </a:r>
            <a:r>
              <a:rPr lang="en-US" baseline="0" dirty="0" err="1"/>
              <a:t>tóxicos</a:t>
            </a:r>
            <a:r>
              <a:rPr lang="en-US" baseline="0" dirty="0"/>
              <a:t>, </a:t>
            </a:r>
            <a:r>
              <a:rPr lang="en-US" baseline="0" dirty="0" err="1"/>
              <a:t>abundantes</a:t>
            </a:r>
            <a:r>
              <a:rPr lang="en-US" baseline="0" dirty="0"/>
              <a:t> en la </a:t>
            </a:r>
            <a:r>
              <a:rPr lang="en-US" baseline="0" dirty="0" err="1"/>
              <a:t>corteza</a:t>
            </a:r>
            <a:r>
              <a:rPr lang="en-US" baseline="0" dirty="0"/>
              <a:t> </a:t>
            </a:r>
            <a:r>
              <a:rPr lang="en-US" baseline="0" dirty="0" err="1"/>
              <a:t>terrestre</a:t>
            </a:r>
            <a:r>
              <a:rPr lang="en-US" baseline="0" dirty="0"/>
              <a:t> y </a:t>
            </a:r>
            <a:r>
              <a:rPr lang="en-US" baseline="0" dirty="0" err="1"/>
              <a:t>fáciles</a:t>
            </a:r>
            <a:r>
              <a:rPr lang="en-US" baseline="0" dirty="0"/>
              <a:t> de </a:t>
            </a:r>
            <a:r>
              <a:rPr lang="en-US" baseline="0" dirty="0" err="1"/>
              <a:t>obtener</a:t>
            </a:r>
            <a:r>
              <a:rPr lang="en-US" baseline="0" dirty="0"/>
              <a:t> </a:t>
            </a:r>
            <a:r>
              <a:rPr lang="en-US" baseline="0" dirty="0" err="1"/>
              <a:t>mediante</a:t>
            </a:r>
            <a:r>
              <a:rPr lang="en-US" baseline="0" dirty="0"/>
              <a:t> </a:t>
            </a:r>
            <a:r>
              <a:rPr lang="en-US" baseline="0" dirty="0" err="1"/>
              <a:t>técnicas</a:t>
            </a:r>
            <a:r>
              <a:rPr lang="en-US" baseline="0" dirty="0"/>
              <a:t> de </a:t>
            </a:r>
            <a:r>
              <a:rPr lang="en-US" baseline="0" dirty="0" err="1"/>
              <a:t>bajo</a:t>
            </a:r>
            <a:r>
              <a:rPr lang="en-US" baseline="0" dirty="0"/>
              <a:t> </a:t>
            </a:r>
            <a:r>
              <a:rPr lang="en-US" baseline="0" dirty="0" err="1"/>
              <a:t>costo</a:t>
            </a:r>
            <a:r>
              <a:rPr lang="en-US" baseline="0" dirty="0"/>
              <a:t>)</a:t>
            </a:r>
            <a:endParaRPr lang="en-US" dirty="0"/>
          </a:p>
        </p:txBody>
      </p:sp>
      <p:sp>
        <p:nvSpPr>
          <p:cNvPr id="4" name="Marcador de número de diapositiva 3"/>
          <p:cNvSpPr>
            <a:spLocks noGrp="1"/>
          </p:cNvSpPr>
          <p:nvPr>
            <p:ph type="sldNum" sz="quarter" idx="10"/>
          </p:nvPr>
        </p:nvSpPr>
        <p:spPr/>
        <p:txBody>
          <a:bodyPr/>
          <a:lstStyle/>
          <a:p>
            <a:fld id="{F7404CD6-A441-4A9C-AFEC-EED112963053}" type="slidenum">
              <a:rPr lang="en-US" smtClean="0"/>
              <a:t>4</a:t>
            </a:fld>
            <a:endParaRPr lang="en-US"/>
          </a:p>
        </p:txBody>
      </p:sp>
    </p:spTree>
    <p:extLst>
      <p:ext uri="{BB962C8B-B14F-4D97-AF65-F5344CB8AC3E}">
        <p14:creationId xmlns:p14="http://schemas.microsoft.com/office/powerpoint/2010/main" val="112118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a:t>Explicar</a:t>
            </a:r>
            <a:r>
              <a:rPr lang="en-US" dirty="0"/>
              <a:t> </a:t>
            </a:r>
            <a:r>
              <a:rPr lang="en-US" dirty="0" err="1"/>
              <a:t>que</a:t>
            </a:r>
            <a:r>
              <a:rPr lang="en-US" dirty="0"/>
              <a:t> </a:t>
            </a:r>
            <a:r>
              <a:rPr lang="en-US" dirty="0" err="1"/>
              <a:t>yo</a:t>
            </a:r>
            <a:r>
              <a:rPr lang="en-US" dirty="0"/>
              <a:t> </a:t>
            </a:r>
            <a:r>
              <a:rPr lang="en-US" dirty="0" err="1"/>
              <a:t>uso</a:t>
            </a:r>
            <a:r>
              <a:rPr lang="en-US" dirty="0"/>
              <a:t> </a:t>
            </a:r>
            <a:r>
              <a:rPr lang="en-US" dirty="0" err="1"/>
              <a:t>estas</a:t>
            </a:r>
            <a:r>
              <a:rPr lang="en-US" dirty="0"/>
              <a:t> </a:t>
            </a:r>
            <a:r>
              <a:rPr lang="en-US" dirty="0" err="1"/>
              <a:t>técnicas</a:t>
            </a:r>
            <a:r>
              <a:rPr lang="en-US" dirty="0"/>
              <a:t> para </a:t>
            </a:r>
            <a:r>
              <a:rPr lang="en-US" dirty="0" err="1"/>
              <a:t>optimizar</a:t>
            </a:r>
            <a:r>
              <a:rPr lang="en-US" dirty="0"/>
              <a:t> </a:t>
            </a:r>
            <a:r>
              <a:rPr lang="en-US" dirty="0" err="1"/>
              <a:t>porque</a:t>
            </a:r>
            <a:r>
              <a:rPr lang="en-US" dirty="0"/>
              <a:t>  </a:t>
            </a:r>
            <a:r>
              <a:rPr lang="en-US" dirty="0" err="1"/>
              <a:t>quiero</a:t>
            </a:r>
            <a:r>
              <a:rPr lang="en-US" dirty="0"/>
              <a:t> </a:t>
            </a:r>
            <a:r>
              <a:rPr lang="en-US" dirty="0" err="1"/>
              <a:t>obtener</a:t>
            </a:r>
            <a:r>
              <a:rPr lang="en-US" dirty="0"/>
              <a:t> </a:t>
            </a:r>
            <a:r>
              <a:rPr lang="en-US" dirty="0" err="1"/>
              <a:t>una</a:t>
            </a:r>
            <a:r>
              <a:rPr lang="en-US" dirty="0"/>
              <a:t> heteroestructura </a:t>
            </a:r>
            <a:r>
              <a:rPr lang="en-US" dirty="0" err="1"/>
              <a:t>basada</a:t>
            </a:r>
            <a:r>
              <a:rPr lang="en-US" dirty="0"/>
              <a:t> en </a:t>
            </a:r>
            <a:r>
              <a:rPr lang="en-US" dirty="0" err="1"/>
              <a:t>CuO</a:t>
            </a:r>
            <a:r>
              <a:rPr lang="en-US" dirty="0"/>
              <a:t> </a:t>
            </a:r>
            <a:r>
              <a:rPr lang="en-US" dirty="0" err="1"/>
              <a:t>mediante</a:t>
            </a:r>
            <a:r>
              <a:rPr lang="en-US" baseline="0" dirty="0"/>
              <a:t> </a:t>
            </a:r>
            <a:r>
              <a:rPr lang="en-US" baseline="0" dirty="0" err="1"/>
              <a:t>técnicazs</a:t>
            </a:r>
            <a:r>
              <a:rPr lang="en-US" baseline="0" dirty="0"/>
              <a:t> de </a:t>
            </a:r>
            <a:r>
              <a:rPr lang="en-US" baseline="0" dirty="0" err="1"/>
              <a:t>bajo</a:t>
            </a:r>
            <a:r>
              <a:rPr lang="en-US" baseline="0" dirty="0"/>
              <a:t> </a:t>
            </a:r>
            <a:r>
              <a:rPr lang="en-US" baseline="0" dirty="0" err="1"/>
              <a:t>costo</a:t>
            </a:r>
            <a:r>
              <a:rPr lang="en-US" baseline="0" dirty="0"/>
              <a:t>, </a:t>
            </a:r>
            <a:r>
              <a:rPr lang="en-US" baseline="0" dirty="0" err="1"/>
              <a:t>materiales</a:t>
            </a:r>
            <a:r>
              <a:rPr lang="en-US" baseline="0" dirty="0"/>
              <a:t> </a:t>
            </a:r>
            <a:r>
              <a:rPr lang="en-US" baseline="0" dirty="0" err="1"/>
              <a:t>sostenibles</a:t>
            </a:r>
            <a:r>
              <a:rPr lang="en-US" baseline="0" dirty="0"/>
              <a:t> (no </a:t>
            </a:r>
            <a:r>
              <a:rPr lang="en-US" baseline="0" dirty="0" err="1"/>
              <a:t>tóxicos</a:t>
            </a:r>
            <a:r>
              <a:rPr lang="en-US" baseline="0" dirty="0"/>
              <a:t>, </a:t>
            </a:r>
            <a:r>
              <a:rPr lang="en-US" baseline="0" dirty="0" err="1"/>
              <a:t>abundantes</a:t>
            </a:r>
            <a:r>
              <a:rPr lang="en-US" baseline="0" dirty="0"/>
              <a:t> en la </a:t>
            </a:r>
            <a:r>
              <a:rPr lang="en-US" baseline="0" dirty="0" err="1"/>
              <a:t>corteza</a:t>
            </a:r>
            <a:r>
              <a:rPr lang="en-US" baseline="0" dirty="0"/>
              <a:t> </a:t>
            </a:r>
            <a:r>
              <a:rPr lang="en-US" baseline="0" dirty="0" err="1"/>
              <a:t>terrestre</a:t>
            </a:r>
            <a:r>
              <a:rPr lang="en-US" baseline="0" dirty="0"/>
              <a:t> y </a:t>
            </a:r>
            <a:r>
              <a:rPr lang="en-US" baseline="0" dirty="0" err="1"/>
              <a:t>fáciles</a:t>
            </a:r>
            <a:r>
              <a:rPr lang="en-US" baseline="0" dirty="0"/>
              <a:t> de </a:t>
            </a:r>
            <a:r>
              <a:rPr lang="en-US" baseline="0" dirty="0" err="1"/>
              <a:t>obtener</a:t>
            </a:r>
            <a:r>
              <a:rPr lang="en-US" baseline="0" dirty="0"/>
              <a:t> </a:t>
            </a:r>
            <a:r>
              <a:rPr lang="en-US" baseline="0" dirty="0" err="1"/>
              <a:t>mediante</a:t>
            </a:r>
            <a:r>
              <a:rPr lang="en-US" baseline="0" dirty="0"/>
              <a:t> </a:t>
            </a:r>
            <a:r>
              <a:rPr lang="en-US" baseline="0" dirty="0" err="1"/>
              <a:t>técnicas</a:t>
            </a:r>
            <a:r>
              <a:rPr lang="en-US" baseline="0" dirty="0"/>
              <a:t> de </a:t>
            </a:r>
            <a:r>
              <a:rPr lang="en-US" baseline="0" dirty="0" err="1"/>
              <a:t>bajo</a:t>
            </a:r>
            <a:r>
              <a:rPr lang="en-US" baseline="0" dirty="0"/>
              <a:t> </a:t>
            </a:r>
            <a:r>
              <a:rPr lang="en-US" baseline="0" dirty="0" err="1"/>
              <a:t>costo</a:t>
            </a:r>
            <a:r>
              <a:rPr lang="en-US" baseline="0" dirty="0"/>
              <a:t>)</a:t>
            </a:r>
            <a:endParaRPr lang="en-US" dirty="0"/>
          </a:p>
        </p:txBody>
      </p:sp>
      <p:sp>
        <p:nvSpPr>
          <p:cNvPr id="4" name="Marcador de número de diapositiva 3"/>
          <p:cNvSpPr>
            <a:spLocks noGrp="1"/>
          </p:cNvSpPr>
          <p:nvPr>
            <p:ph type="sldNum" sz="quarter" idx="10"/>
          </p:nvPr>
        </p:nvSpPr>
        <p:spPr/>
        <p:txBody>
          <a:bodyPr/>
          <a:lstStyle/>
          <a:p>
            <a:fld id="{F7404CD6-A441-4A9C-AFEC-EED112963053}" type="slidenum">
              <a:rPr lang="en-US" smtClean="0"/>
              <a:t>5</a:t>
            </a:fld>
            <a:endParaRPr lang="en-US"/>
          </a:p>
        </p:txBody>
      </p:sp>
    </p:spTree>
    <p:extLst>
      <p:ext uri="{BB962C8B-B14F-4D97-AF65-F5344CB8AC3E}">
        <p14:creationId xmlns:p14="http://schemas.microsoft.com/office/powerpoint/2010/main" val="56372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CDFD9A5E-B2F1-4EB7-B162-0944CDD733E6}" type="slidenum">
              <a:rPr lang="es-ES" smtClean="0"/>
              <a:t>7</a:t>
            </a:fld>
            <a:endParaRPr lang="es-ES"/>
          </a:p>
        </p:txBody>
      </p:sp>
    </p:spTree>
    <p:extLst>
      <p:ext uri="{BB962C8B-B14F-4D97-AF65-F5344CB8AC3E}">
        <p14:creationId xmlns:p14="http://schemas.microsoft.com/office/powerpoint/2010/main" val="16839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eaLnBrk="1" fontAlgn="b" latinLnBrk="0" hangingPunct="1"/>
            <a:r>
              <a:rPr lang="es-ES" sz="1200" b="0" i="0" u="none" strike="noStrike" kern="1200" dirty="0">
                <a:solidFill>
                  <a:schemeClr val="tx1"/>
                </a:solidFill>
                <a:effectLst/>
                <a:latin typeface="+mn-lt"/>
                <a:ea typeface="+mn-ea"/>
                <a:cs typeface="+mn-cs"/>
              </a:rPr>
              <a:t>-Spin </a:t>
            </a:r>
            <a:r>
              <a:rPr lang="es-ES" sz="1200" b="0" i="0" u="none" strike="noStrike" kern="1200" dirty="0" err="1">
                <a:solidFill>
                  <a:schemeClr val="tx1"/>
                </a:solidFill>
                <a:effectLst/>
                <a:latin typeface="+mn-lt"/>
                <a:ea typeface="+mn-ea"/>
                <a:cs typeface="+mn-cs"/>
              </a:rPr>
              <a:t>higher</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verticality</a:t>
            </a:r>
            <a:r>
              <a:rPr lang="es-E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a:p>
            <a:pPr rtl="0" eaLnBrk="1" fontAlgn="b" latinLnBrk="0" hangingPunct="1"/>
            <a:r>
              <a:rPr lang="es-ES" sz="1200" b="0" i="0" u="none" strike="noStrike" kern="1200" dirty="0">
                <a:solidFill>
                  <a:schemeClr val="tx1"/>
                </a:solidFill>
                <a:effectLst/>
                <a:latin typeface="+mn-lt"/>
                <a:ea typeface="+mn-ea"/>
                <a:cs typeface="+mn-cs"/>
              </a:rPr>
              <a:t>-Spin </a:t>
            </a:r>
            <a:r>
              <a:rPr lang="es-ES" sz="1200" b="0" i="0" u="none" strike="noStrike" kern="1200" dirty="0" err="1">
                <a:solidFill>
                  <a:schemeClr val="tx1"/>
                </a:solidFill>
                <a:effectLst/>
                <a:latin typeface="+mn-lt"/>
                <a:ea typeface="+mn-ea"/>
                <a:cs typeface="+mn-cs"/>
              </a:rPr>
              <a:t>higher</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apparent</a:t>
            </a:r>
            <a:r>
              <a:rPr lang="es-ES" sz="1200" b="0" i="0" u="none" strike="noStrike" kern="1200" dirty="0">
                <a:solidFill>
                  <a:schemeClr val="tx1"/>
                </a:solidFill>
                <a:effectLst/>
                <a:latin typeface="+mn-lt"/>
                <a:ea typeface="+mn-ea"/>
                <a:cs typeface="+mn-cs"/>
              </a:rPr>
              <a:t> </a:t>
            </a:r>
            <a:r>
              <a:rPr lang="es-ES" sz="1200" b="0" i="0" u="none" strike="noStrike" kern="1200" dirty="0" err="1">
                <a:solidFill>
                  <a:schemeClr val="tx1"/>
                </a:solidFill>
                <a:effectLst/>
                <a:latin typeface="+mn-lt"/>
                <a:ea typeface="+mn-ea"/>
                <a:cs typeface="+mn-cs"/>
              </a:rPr>
              <a:t>porosity</a:t>
            </a:r>
            <a:r>
              <a:rPr lang="es-ES" sz="1200" b="0" i="0"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a:p>
            <a:pPr rtl="0" eaLnBrk="1" fontAlgn="b" latinLnBrk="0" hangingPunct="1"/>
            <a:r>
              <a:rPr lang="es-ES" sz="1200" b="0" i="0" u="none" strike="noStrike" kern="1200" dirty="0">
                <a:solidFill>
                  <a:schemeClr val="tx1"/>
                </a:solidFill>
                <a:effectLst/>
                <a:latin typeface="+mn-lt"/>
                <a:ea typeface="+mn-ea"/>
                <a:cs typeface="+mn-cs"/>
              </a:rPr>
              <a:t>-Spin </a:t>
            </a:r>
            <a:r>
              <a:rPr lang="en-US" sz="1200" b="0" i="0" u="none" strike="noStrike" kern="1200" noProof="0" dirty="0">
                <a:solidFill>
                  <a:schemeClr val="tx1"/>
                </a:solidFill>
                <a:effectLst/>
                <a:latin typeface="+mn-lt"/>
                <a:ea typeface="+mn-ea"/>
                <a:cs typeface="+mn-cs"/>
              </a:rPr>
              <a:t>higher</a:t>
            </a:r>
            <a:r>
              <a:rPr lang="es-ES" sz="1200" b="0" i="0" u="none" strike="noStrike" kern="1200" dirty="0">
                <a:solidFill>
                  <a:schemeClr val="tx1"/>
                </a:solidFill>
                <a:effectLst/>
                <a:latin typeface="+mn-lt"/>
                <a:ea typeface="+mn-ea"/>
                <a:cs typeface="+mn-cs"/>
              </a:rPr>
              <a:t> </a:t>
            </a:r>
            <a:r>
              <a:rPr lang="en-US" sz="1200" b="0" i="0" u="none" strike="noStrike" kern="1200" noProof="0" dirty="0">
                <a:solidFill>
                  <a:schemeClr val="tx1"/>
                </a:solidFill>
                <a:effectLst/>
                <a:latin typeface="+mn-lt"/>
                <a:ea typeface="+mn-ea"/>
                <a:cs typeface="+mn-cs"/>
              </a:rPr>
              <a:t>crystalline</a:t>
            </a:r>
            <a:r>
              <a:rPr lang="es-ES" sz="1200" b="0" i="0" u="none" strike="noStrike" kern="1200" baseline="0" dirty="0">
                <a:solidFill>
                  <a:schemeClr val="tx1"/>
                </a:solidFill>
                <a:effectLst/>
                <a:latin typeface="+mn-lt"/>
                <a:ea typeface="+mn-ea"/>
                <a:cs typeface="+mn-cs"/>
              </a:rPr>
              <a:t> </a:t>
            </a:r>
            <a:r>
              <a:rPr lang="es-ES" sz="1200" b="0" i="0" u="none" strike="noStrike" kern="1200" baseline="0" dirty="0" err="1">
                <a:solidFill>
                  <a:schemeClr val="tx1"/>
                </a:solidFill>
                <a:effectLst/>
                <a:latin typeface="+mn-lt"/>
                <a:ea typeface="+mn-ea"/>
                <a:cs typeface="+mn-cs"/>
              </a:rPr>
              <a:t>quality</a:t>
            </a:r>
            <a:r>
              <a:rPr lang="es-ES" sz="1200" b="0" i="0" u="none" strike="noStrike" kern="1200" baseline="0" dirty="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CDFD9A5E-B2F1-4EB7-B162-0944CDD733E6}" type="slidenum">
              <a:rPr lang="es-ES" smtClean="0"/>
              <a:t>8</a:t>
            </a:fld>
            <a:endParaRPr lang="es-ES"/>
          </a:p>
        </p:txBody>
      </p:sp>
    </p:spTree>
    <p:extLst>
      <p:ext uri="{BB962C8B-B14F-4D97-AF65-F5344CB8AC3E}">
        <p14:creationId xmlns:p14="http://schemas.microsoft.com/office/powerpoint/2010/main" val="203307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D34F2-E451-359D-AC0E-AD0A6FD9B3B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9328F66-D0EC-6484-601D-8CE415E2984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C57739A-D0A3-CBC7-1BA1-9D3A55573C96}"/>
              </a:ext>
            </a:extLst>
          </p:cNvPr>
          <p:cNvSpPr>
            <a:spLocks noGrp="1"/>
          </p:cNvSpPr>
          <p:nvPr>
            <p:ph type="body" idx="1"/>
          </p:nvPr>
        </p:nvSpPr>
        <p:spPr/>
        <p:txBody>
          <a:bodyPr/>
          <a:lstStyle/>
          <a:p>
            <a:endParaRPr lang="en-US" dirty="0"/>
          </a:p>
        </p:txBody>
      </p:sp>
      <p:sp>
        <p:nvSpPr>
          <p:cNvPr id="4" name="Marcador de número de diapositiva 3">
            <a:extLst>
              <a:ext uri="{FF2B5EF4-FFF2-40B4-BE49-F238E27FC236}">
                <a16:creationId xmlns:a16="http://schemas.microsoft.com/office/drawing/2014/main" id="{6D007810-DF24-7643-F3BB-07EC122442D2}"/>
              </a:ext>
            </a:extLst>
          </p:cNvPr>
          <p:cNvSpPr>
            <a:spLocks noGrp="1"/>
          </p:cNvSpPr>
          <p:nvPr>
            <p:ph type="sldNum" sz="quarter" idx="10"/>
          </p:nvPr>
        </p:nvSpPr>
        <p:spPr/>
        <p:txBody>
          <a:bodyPr/>
          <a:lstStyle/>
          <a:p>
            <a:fld id="{F7404CD6-A441-4A9C-AFEC-EED112963053}" type="slidenum">
              <a:rPr lang="en-US" smtClean="0"/>
              <a:t>9</a:t>
            </a:fld>
            <a:endParaRPr lang="en-US"/>
          </a:p>
        </p:txBody>
      </p:sp>
    </p:spTree>
    <p:extLst>
      <p:ext uri="{BB962C8B-B14F-4D97-AF65-F5344CB8AC3E}">
        <p14:creationId xmlns:p14="http://schemas.microsoft.com/office/powerpoint/2010/main" val="255710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42676-DBC0-5A94-C89E-FA12901DC7E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291A777-741D-2C11-5013-F2CE569E1EF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6FB60DF-3201-906E-A6DE-F195E91024E7}"/>
              </a:ext>
            </a:extLst>
          </p:cNvPr>
          <p:cNvSpPr>
            <a:spLocks noGrp="1"/>
          </p:cNvSpPr>
          <p:nvPr>
            <p:ph type="body" idx="1"/>
          </p:nvPr>
        </p:nvSpPr>
        <p:spPr/>
        <p:txBody>
          <a:bodyPr/>
          <a:lstStyle/>
          <a:p>
            <a:endParaRPr lang="en-US" dirty="0"/>
          </a:p>
        </p:txBody>
      </p:sp>
      <p:sp>
        <p:nvSpPr>
          <p:cNvPr id="4" name="Marcador de número de diapositiva 3">
            <a:extLst>
              <a:ext uri="{FF2B5EF4-FFF2-40B4-BE49-F238E27FC236}">
                <a16:creationId xmlns:a16="http://schemas.microsoft.com/office/drawing/2014/main" id="{7D6A26E0-A7EE-26E9-34E6-D950F420700D}"/>
              </a:ext>
            </a:extLst>
          </p:cNvPr>
          <p:cNvSpPr>
            <a:spLocks noGrp="1"/>
          </p:cNvSpPr>
          <p:nvPr>
            <p:ph type="sldNum" sz="quarter" idx="10"/>
          </p:nvPr>
        </p:nvSpPr>
        <p:spPr/>
        <p:txBody>
          <a:bodyPr/>
          <a:lstStyle/>
          <a:p>
            <a:fld id="{F7404CD6-A441-4A9C-AFEC-EED112963053}" type="slidenum">
              <a:rPr lang="en-US" smtClean="0"/>
              <a:t>10</a:t>
            </a:fld>
            <a:endParaRPr lang="en-US"/>
          </a:p>
        </p:txBody>
      </p:sp>
    </p:spTree>
    <p:extLst>
      <p:ext uri="{BB962C8B-B14F-4D97-AF65-F5344CB8AC3E}">
        <p14:creationId xmlns:p14="http://schemas.microsoft.com/office/powerpoint/2010/main" val="154995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2060"/>
                </a:solidFill>
                <a:latin typeface="Arial" panose="020B0604020202020204" pitchFamily="34" charset="0"/>
                <a:ea typeface="Calibri" panose="020F0502020204030204" pitchFamily="34" charset="0"/>
                <a:cs typeface="Arial" panose="020B0604020202020204" pitchFamily="34" charset="0"/>
              </a:rPr>
              <a:t>Decrease in relative intensity </a:t>
            </a:r>
            <a:r>
              <a:rPr lang="en-US" sz="1200" dirty="0">
                <a:solidFill>
                  <a:srgbClr val="00206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en-US" sz="1200" dirty="0">
                <a:solidFill>
                  <a:srgbClr val="002060"/>
                </a:solidFill>
                <a:latin typeface="Arial" panose="020B0604020202020204" pitchFamily="34" charset="0"/>
                <a:ea typeface="Calibri" panose="020F0502020204030204" pitchFamily="34" charset="0"/>
                <a:cs typeface="Arial" panose="020B0604020202020204" pitchFamily="34" charset="0"/>
              </a:rPr>
              <a:t>increase of the vertical orientation.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_tradnl" sz="1200" dirty="0">
                <a:solidFill>
                  <a:srgbClr val="002060"/>
                </a:solidFill>
                <a:ea typeface="Calibri" panose="020F0502020204030204" pitchFamily="34" charset="0"/>
                <a:cs typeface="Times New Roman" panose="02020603050405020304" pitchFamily="18" charset="0"/>
              </a:rPr>
              <a:t>La posición angular correspondiente a (002) muestra la contracción de la red cristalina de 200 a 400 °C. La contracción de la red puede estar asociada con la presencia de defectos como las vacancias</a:t>
            </a:r>
            <a:r>
              <a:rPr lang="en-US" sz="1200" dirty="0">
                <a:solidFill>
                  <a:srgbClr val="002060"/>
                </a:solidFill>
                <a:ea typeface="Calibri" panose="020F0502020204030204" pitchFamily="34"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_tradnl" sz="1200" dirty="0">
                <a:solidFill>
                  <a:srgbClr val="002060"/>
                </a:solidFill>
                <a:ea typeface="Calibri" panose="020F0502020204030204" pitchFamily="34" charset="0"/>
                <a:cs typeface="Times New Roman" panose="02020603050405020304" pitchFamily="18" charset="0"/>
              </a:rPr>
              <a:t>El proceso de recristalización produce el descenso del tamaño de cristalita para los 300 °C.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_tradnl" sz="1200" dirty="0">
                <a:solidFill>
                  <a:srgbClr val="002060"/>
                </a:solidFill>
                <a:ea typeface="Calibri" panose="020F0502020204030204" pitchFamily="34" charset="0"/>
                <a:cs typeface="Times New Roman" panose="02020603050405020304" pitchFamily="18" charset="0"/>
              </a:rPr>
              <a:t>Las microtensiones disminuyen de 200 a 400 °C, indicando que las distorsiones de la red que experimenta esta capa nanoestucturada son mínimas para las muestras tratadas hasta 400 °C.</a:t>
            </a:r>
            <a:endParaRPr lang="en-US" sz="1200" dirty="0">
              <a:solidFill>
                <a:srgbClr val="002060"/>
              </a:solidFill>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Starting from 300 °C, the structures are formed by increasingly larger crystallites, but the tips of the structures become progressively larger. This means that the elongated nanostructures, with the increase in temperature, begin to be composed of fewer crystallites, fewer boundaries, and fewer defects in those regions</a:t>
            </a:r>
            <a:endParaRPr lang="en-US" sz="1200" dirty="0">
              <a:solidFill>
                <a:srgbClr val="002060"/>
              </a:solidFill>
              <a:ea typeface="Calibri" panose="020F0502020204030204" pitchFamily="34" charset="0"/>
              <a:cs typeface="Times New Roman" panose="02020603050405020304" pitchFamily="18" charset="0"/>
            </a:endParaRPr>
          </a:p>
          <a:p>
            <a:endParaRPr lang="en-US" dirty="0"/>
          </a:p>
        </p:txBody>
      </p:sp>
      <p:sp>
        <p:nvSpPr>
          <p:cNvPr id="4" name="Marcador de número de diapositiva 3"/>
          <p:cNvSpPr>
            <a:spLocks noGrp="1"/>
          </p:cNvSpPr>
          <p:nvPr>
            <p:ph type="sldNum" sz="quarter" idx="10"/>
          </p:nvPr>
        </p:nvSpPr>
        <p:spPr/>
        <p:txBody>
          <a:bodyPr/>
          <a:lstStyle/>
          <a:p>
            <a:fld id="{F7404CD6-A441-4A9C-AFEC-EED112963053}" type="slidenum">
              <a:rPr lang="en-US" smtClean="0"/>
              <a:t>11</a:t>
            </a:fld>
            <a:endParaRPr lang="en-US"/>
          </a:p>
        </p:txBody>
      </p:sp>
    </p:spTree>
    <p:extLst>
      <p:ext uri="{BB962C8B-B14F-4D97-AF65-F5344CB8AC3E}">
        <p14:creationId xmlns:p14="http://schemas.microsoft.com/office/powerpoint/2010/main" val="367373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D47A59C2-9FA8-42A0-B48D-512B743D85F9}" type="datetimeFigureOut">
              <a:rPr lang="en-US" smtClean="0"/>
              <a:t>30-Oct-24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4DA226E-BA93-4EB2-A66F-3F8F0CFB2F6B}" type="slidenum">
              <a:rPr lang="en-US" smtClean="0"/>
              <a:t>‹#›</a:t>
            </a:fld>
            <a:endParaRPr lang="en-US"/>
          </a:p>
        </p:txBody>
      </p:sp>
    </p:spTree>
    <p:extLst>
      <p:ext uri="{BB962C8B-B14F-4D97-AF65-F5344CB8AC3E}">
        <p14:creationId xmlns:p14="http://schemas.microsoft.com/office/powerpoint/2010/main" val="1915361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47A59C2-9FA8-42A0-B48D-512B743D85F9}" type="datetimeFigureOut">
              <a:rPr lang="en-US" smtClean="0"/>
              <a:t>30-Oct-24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4DA226E-BA93-4EB2-A66F-3F8F0CFB2F6B}" type="slidenum">
              <a:rPr lang="en-US" smtClean="0"/>
              <a:t>‹#›</a:t>
            </a:fld>
            <a:endParaRPr lang="en-US"/>
          </a:p>
        </p:txBody>
      </p:sp>
    </p:spTree>
    <p:extLst>
      <p:ext uri="{BB962C8B-B14F-4D97-AF65-F5344CB8AC3E}">
        <p14:creationId xmlns:p14="http://schemas.microsoft.com/office/powerpoint/2010/main" val="387578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47A59C2-9FA8-42A0-B48D-512B743D85F9}" type="datetimeFigureOut">
              <a:rPr lang="en-US" smtClean="0"/>
              <a:t>30-Oct-24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4DA226E-BA93-4EB2-A66F-3F8F0CFB2F6B}" type="slidenum">
              <a:rPr lang="en-US" smtClean="0"/>
              <a:t>‹#›</a:t>
            </a:fld>
            <a:endParaRPr lang="en-US"/>
          </a:p>
        </p:txBody>
      </p:sp>
    </p:spTree>
    <p:extLst>
      <p:ext uri="{BB962C8B-B14F-4D97-AF65-F5344CB8AC3E}">
        <p14:creationId xmlns:p14="http://schemas.microsoft.com/office/powerpoint/2010/main" val="237954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47A59C2-9FA8-42A0-B48D-512B743D85F9}" type="datetimeFigureOut">
              <a:rPr lang="en-US" smtClean="0"/>
              <a:t>30-Oct-24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4DA226E-BA93-4EB2-A66F-3F8F0CFB2F6B}" type="slidenum">
              <a:rPr lang="en-US" smtClean="0"/>
              <a:t>‹#›</a:t>
            </a:fld>
            <a:endParaRPr lang="en-US"/>
          </a:p>
        </p:txBody>
      </p:sp>
    </p:spTree>
    <p:extLst>
      <p:ext uri="{BB962C8B-B14F-4D97-AF65-F5344CB8AC3E}">
        <p14:creationId xmlns:p14="http://schemas.microsoft.com/office/powerpoint/2010/main" val="330583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47A59C2-9FA8-42A0-B48D-512B743D85F9}" type="datetimeFigureOut">
              <a:rPr lang="en-US" smtClean="0"/>
              <a:t>30-Oct-24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C4DA226E-BA93-4EB2-A66F-3F8F0CFB2F6B}" type="slidenum">
              <a:rPr lang="en-US" smtClean="0"/>
              <a:t>‹#›</a:t>
            </a:fld>
            <a:endParaRPr lang="en-US"/>
          </a:p>
        </p:txBody>
      </p:sp>
    </p:spTree>
    <p:extLst>
      <p:ext uri="{BB962C8B-B14F-4D97-AF65-F5344CB8AC3E}">
        <p14:creationId xmlns:p14="http://schemas.microsoft.com/office/powerpoint/2010/main" val="251688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47A59C2-9FA8-42A0-B48D-512B743D85F9}" type="datetimeFigureOut">
              <a:rPr lang="en-US" smtClean="0"/>
              <a:t>30-Oct-24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4DA226E-BA93-4EB2-A66F-3F8F0CFB2F6B}" type="slidenum">
              <a:rPr lang="en-US" smtClean="0"/>
              <a:t>‹#›</a:t>
            </a:fld>
            <a:endParaRPr lang="en-US"/>
          </a:p>
        </p:txBody>
      </p:sp>
    </p:spTree>
    <p:extLst>
      <p:ext uri="{BB962C8B-B14F-4D97-AF65-F5344CB8AC3E}">
        <p14:creationId xmlns:p14="http://schemas.microsoft.com/office/powerpoint/2010/main" val="404386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47A59C2-9FA8-42A0-B48D-512B743D85F9}" type="datetimeFigureOut">
              <a:rPr lang="en-US" smtClean="0"/>
              <a:t>30-Oct-24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C4DA226E-BA93-4EB2-A66F-3F8F0CFB2F6B}" type="slidenum">
              <a:rPr lang="en-US" smtClean="0"/>
              <a:t>‹#›</a:t>
            </a:fld>
            <a:endParaRPr lang="en-US"/>
          </a:p>
        </p:txBody>
      </p:sp>
    </p:spTree>
    <p:extLst>
      <p:ext uri="{BB962C8B-B14F-4D97-AF65-F5344CB8AC3E}">
        <p14:creationId xmlns:p14="http://schemas.microsoft.com/office/powerpoint/2010/main" val="424064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47A59C2-9FA8-42A0-B48D-512B743D85F9}" type="datetimeFigureOut">
              <a:rPr lang="en-US" smtClean="0"/>
              <a:t>30-Oct-24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C4DA226E-BA93-4EB2-A66F-3F8F0CFB2F6B}" type="slidenum">
              <a:rPr lang="en-US" smtClean="0"/>
              <a:t>‹#›</a:t>
            </a:fld>
            <a:endParaRPr lang="en-US"/>
          </a:p>
        </p:txBody>
      </p:sp>
    </p:spTree>
    <p:extLst>
      <p:ext uri="{BB962C8B-B14F-4D97-AF65-F5344CB8AC3E}">
        <p14:creationId xmlns:p14="http://schemas.microsoft.com/office/powerpoint/2010/main" val="517940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47A59C2-9FA8-42A0-B48D-512B743D85F9}" type="datetimeFigureOut">
              <a:rPr lang="en-US" smtClean="0"/>
              <a:t>30-Oct-24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C4DA226E-BA93-4EB2-A66F-3F8F0CFB2F6B}" type="slidenum">
              <a:rPr lang="en-US" smtClean="0"/>
              <a:t>‹#›</a:t>
            </a:fld>
            <a:endParaRPr lang="en-US"/>
          </a:p>
        </p:txBody>
      </p:sp>
    </p:spTree>
    <p:extLst>
      <p:ext uri="{BB962C8B-B14F-4D97-AF65-F5344CB8AC3E}">
        <p14:creationId xmlns:p14="http://schemas.microsoft.com/office/powerpoint/2010/main" val="46859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47A59C2-9FA8-42A0-B48D-512B743D85F9}" type="datetimeFigureOut">
              <a:rPr lang="en-US" smtClean="0"/>
              <a:t>30-Oct-24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4DA226E-BA93-4EB2-A66F-3F8F0CFB2F6B}" type="slidenum">
              <a:rPr lang="en-US" smtClean="0"/>
              <a:t>‹#›</a:t>
            </a:fld>
            <a:endParaRPr lang="en-US"/>
          </a:p>
        </p:txBody>
      </p:sp>
    </p:spTree>
    <p:extLst>
      <p:ext uri="{BB962C8B-B14F-4D97-AF65-F5344CB8AC3E}">
        <p14:creationId xmlns:p14="http://schemas.microsoft.com/office/powerpoint/2010/main" val="313693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47A59C2-9FA8-42A0-B48D-512B743D85F9}" type="datetimeFigureOut">
              <a:rPr lang="en-US" smtClean="0"/>
              <a:t>30-Oct-24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C4DA226E-BA93-4EB2-A66F-3F8F0CFB2F6B}" type="slidenum">
              <a:rPr lang="en-US" smtClean="0"/>
              <a:t>‹#›</a:t>
            </a:fld>
            <a:endParaRPr lang="en-US"/>
          </a:p>
        </p:txBody>
      </p:sp>
    </p:spTree>
    <p:extLst>
      <p:ext uri="{BB962C8B-B14F-4D97-AF65-F5344CB8AC3E}">
        <p14:creationId xmlns:p14="http://schemas.microsoft.com/office/powerpoint/2010/main" val="7153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A59C2-9FA8-42A0-B48D-512B743D85F9}" type="datetimeFigureOut">
              <a:rPr lang="en-US" smtClean="0"/>
              <a:t>30-Oct-24</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A226E-BA93-4EB2-A66F-3F8F0CFB2F6B}" type="slidenum">
              <a:rPr lang="en-US" smtClean="0"/>
              <a:t>‹#›</a:t>
            </a:fld>
            <a:endParaRPr lang="en-US"/>
          </a:p>
        </p:txBody>
      </p:sp>
    </p:spTree>
    <p:extLst>
      <p:ext uri="{BB962C8B-B14F-4D97-AF65-F5344CB8AC3E}">
        <p14:creationId xmlns:p14="http://schemas.microsoft.com/office/powerpoint/2010/main" val="1520988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mailto:silviafortune@jinr.r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silvia.fortune@imre.uh.cu" TargetMode="External"/><Relationship Id="rId5" Type="http://schemas.openxmlformats.org/officeDocument/2006/relationships/hyperlink" Target="mailto:silviafortune@gmail.com" TargetMode="External"/><Relationship Id="rId4" Type="http://schemas.openxmlformats.org/officeDocument/2006/relationships/image" Target="../media/image2.jpg"/><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tif"/></Relationships>
</file>

<file path=ppt/slides/_rels/slide11.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19.tiff"/><Relationship Id="rId7" Type="http://schemas.openxmlformats.org/officeDocument/2006/relationships/image" Target="../media/image23.tif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s/_rels/slide12.xml.rels><?xml version="1.0" encoding="UTF-8" standalone="yes"?>
<Relationships xmlns="http://schemas.openxmlformats.org/package/2006/relationships"><Relationship Id="rId3" Type="http://schemas.openxmlformats.org/officeDocument/2006/relationships/image" Target="../media/image26.tif"/><Relationship Id="rId2" Type="http://schemas.openxmlformats.org/officeDocument/2006/relationships/image" Target="../media/image25.tif"/><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28.t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t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mailto:silviafortune@jinr.r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mailto:silvia.fortune@imre.uh.cu" TargetMode="External"/><Relationship Id="rId5" Type="http://schemas.openxmlformats.org/officeDocument/2006/relationships/hyperlink" Target="mailto:silviafortune@gmail.com" TargetMode="External"/><Relationship Id="rId4" Type="http://schemas.openxmlformats.org/officeDocument/2006/relationships/image" Target="../media/image2.jpg"/><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tiff"/><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30.png"/><Relationship Id="rId10" Type="http://schemas.openxmlformats.org/officeDocument/2006/relationships/image" Target="../media/image18.png"/><Relationship Id="rId4" Type="http://schemas.openxmlformats.org/officeDocument/2006/relationships/image" Target="../media/image16.tiff"/><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769161"/>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p:cNvSpPr txBox="1"/>
          <p:nvPr/>
        </p:nvSpPr>
        <p:spPr>
          <a:xfrm>
            <a:off x="44991" y="253638"/>
            <a:ext cx="12102017" cy="1200329"/>
          </a:xfrm>
          <a:prstGeom prst="rect">
            <a:avLst/>
          </a:prstGeom>
          <a:noFill/>
        </p:spPr>
        <p:txBody>
          <a:bodyPr wrap="square" rtlCol="0">
            <a:spAutoFit/>
          </a:bodyPr>
          <a:lstStyle/>
          <a:p>
            <a:pPr algn="ctr"/>
            <a:r>
              <a:rPr lang="en-US" sz="3600" dirty="0">
                <a:solidFill>
                  <a:schemeClr val="bg1"/>
                </a:solidFill>
              </a:rPr>
              <a:t>Study of </a:t>
            </a:r>
            <a:r>
              <a:rPr lang="en-US" sz="3600" dirty="0" err="1">
                <a:solidFill>
                  <a:schemeClr val="bg1"/>
                </a:solidFill>
              </a:rPr>
              <a:t>CuO</a:t>
            </a:r>
            <a:r>
              <a:rPr lang="en-US" sz="3600" dirty="0">
                <a:solidFill>
                  <a:schemeClr val="bg1"/>
                </a:solidFill>
              </a:rPr>
              <a:t> nanostructures modified with a sequential thermal treatment (</a:t>
            </a:r>
            <a:r>
              <a:rPr lang="en-US" sz="3600" dirty="0" err="1">
                <a:solidFill>
                  <a:schemeClr val="bg1"/>
                </a:solidFill>
              </a:rPr>
              <a:t>CuO</a:t>
            </a:r>
            <a:r>
              <a:rPr lang="en-US" sz="3600" dirty="0">
                <a:solidFill>
                  <a:schemeClr val="bg1"/>
                </a:solidFill>
              </a:rPr>
              <a:t> STT) for photovoltaic applications</a:t>
            </a:r>
            <a:endParaRPr lang="es-ES" sz="400" dirty="0">
              <a:solidFill>
                <a:schemeClr val="bg1"/>
              </a:solidFill>
              <a:ea typeface="Noto Sans CJK SC Regular"/>
              <a:cs typeface="FreeSans"/>
            </a:endParaRPr>
          </a:p>
        </p:txBody>
      </p:sp>
      <p:sp>
        <p:nvSpPr>
          <p:cNvPr id="3" name="Rectángulo 2"/>
          <p:cNvSpPr/>
          <p:nvPr/>
        </p:nvSpPr>
        <p:spPr>
          <a:xfrm>
            <a:off x="612973" y="3705626"/>
            <a:ext cx="11141174" cy="923330"/>
          </a:xfrm>
          <a:prstGeom prst="rect">
            <a:avLst/>
          </a:prstGeom>
        </p:spPr>
        <p:txBody>
          <a:bodyPr wrap="square">
            <a:spAutoFit/>
          </a:bodyPr>
          <a:lstStyle/>
          <a:p>
            <a:pPr marL="0" marR="0" algn="just">
              <a:spcBef>
                <a:spcPts val="0"/>
              </a:spcBef>
              <a:spcAft>
                <a:spcPts val="0"/>
              </a:spcAft>
            </a:pPr>
            <a:r>
              <a:rPr lang="en-US"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 </a:t>
            </a: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Institute of Materials Science and Technology, University of Havana, Havana, Cuba.</a:t>
            </a:r>
          </a:p>
          <a:p>
            <a:pPr marL="0" marR="0" algn="just">
              <a:spcBef>
                <a:spcPts val="0"/>
              </a:spcBef>
              <a:spcAft>
                <a:spcPts val="0"/>
              </a:spcAft>
            </a:pPr>
            <a:r>
              <a:rPr lang="en-US"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a:t>
            </a: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Frank Laboratory of Neutron Physics (FLNP), Joint Institute for Nuclear Research (JINR), Dubna, Russian Federation.</a:t>
            </a:r>
          </a:p>
          <a:p>
            <a:pPr marL="0" marR="0" algn="just">
              <a:spcBef>
                <a:spcPts val="0"/>
              </a:spcBef>
              <a:spcAft>
                <a:spcPts val="0"/>
              </a:spcAft>
            </a:pPr>
            <a:r>
              <a:rPr lang="en-US"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t>
            </a: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Hanoi Irradiation Center, Vietnam Atomic Energy Institute, Hanoi, Vietnam.</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6813" y="5334148"/>
            <a:ext cx="1549265" cy="1367761"/>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796" y="5714749"/>
            <a:ext cx="2126681" cy="850672"/>
          </a:xfrm>
          <a:prstGeom prst="rect">
            <a:avLst/>
          </a:prstGeom>
        </p:spPr>
      </p:pic>
      <p:sp>
        <p:nvSpPr>
          <p:cNvPr id="11" name="Rectángulo 10"/>
          <p:cNvSpPr/>
          <p:nvPr/>
        </p:nvSpPr>
        <p:spPr>
          <a:xfrm>
            <a:off x="1420551" y="1936165"/>
            <a:ext cx="9350896" cy="830997"/>
          </a:xfrm>
          <a:prstGeom prst="rect">
            <a:avLst/>
          </a:prstGeom>
        </p:spPr>
        <p:txBody>
          <a:bodyPr wrap="square">
            <a:spAutoFit/>
          </a:bodyPr>
          <a:lstStyle/>
          <a:p>
            <a:pPr algn="ctr"/>
            <a:r>
              <a:rPr lang="en-US" sz="2400" b="1" u="sng" dirty="0">
                <a:solidFill>
                  <a:srgbClr val="002060"/>
                </a:solidFill>
              </a:rPr>
              <a:t>S. Fortuné Fábregas</a:t>
            </a:r>
            <a:r>
              <a:rPr lang="en-US" sz="2400" b="1" u="sng" baseline="30000" dirty="0">
                <a:solidFill>
                  <a:srgbClr val="002060"/>
                </a:solidFill>
              </a:rPr>
              <a:t> </a:t>
            </a:r>
            <a:r>
              <a:rPr lang="en-US" sz="2400" b="1" baseline="30000" dirty="0">
                <a:solidFill>
                  <a:srgbClr val="002060"/>
                </a:solidFill>
              </a:rPr>
              <a:t>a, b</a:t>
            </a:r>
            <a:r>
              <a:rPr lang="en-US" sz="2400" b="1" dirty="0">
                <a:solidFill>
                  <a:srgbClr val="002060"/>
                </a:solidFill>
              </a:rPr>
              <a:t>, P. L. Tuan </a:t>
            </a:r>
            <a:r>
              <a:rPr lang="en-US" sz="2400" b="1" baseline="30000" dirty="0">
                <a:solidFill>
                  <a:srgbClr val="002060"/>
                </a:solidFill>
              </a:rPr>
              <a:t>b, c</a:t>
            </a:r>
            <a:r>
              <a:rPr lang="en-US" sz="2400" b="1" dirty="0">
                <a:solidFill>
                  <a:srgbClr val="002060"/>
                </a:solidFill>
              </a:rPr>
              <a:t>, A. S. </a:t>
            </a:r>
            <a:r>
              <a:rPr lang="en-US" sz="2400" b="1" dirty="0" err="1">
                <a:solidFill>
                  <a:srgbClr val="002060"/>
                </a:solidFill>
              </a:rPr>
              <a:t>Doroshkevich</a:t>
            </a:r>
            <a:r>
              <a:rPr lang="en-US" sz="2400" b="1" baseline="30000" dirty="0">
                <a:solidFill>
                  <a:srgbClr val="002060"/>
                </a:solidFill>
              </a:rPr>
              <a:t> b</a:t>
            </a:r>
            <a:r>
              <a:rPr lang="en-US" sz="2400" b="1" dirty="0">
                <a:solidFill>
                  <a:srgbClr val="002060"/>
                </a:solidFill>
              </a:rPr>
              <a:t>, E. </a:t>
            </a:r>
            <a:r>
              <a:rPr lang="en-US" sz="2400" b="1" dirty="0" err="1">
                <a:solidFill>
                  <a:srgbClr val="002060"/>
                </a:solidFill>
              </a:rPr>
              <a:t>Pedrero</a:t>
            </a:r>
            <a:r>
              <a:rPr lang="en-US" sz="2400" b="1" baseline="30000" dirty="0">
                <a:solidFill>
                  <a:srgbClr val="002060"/>
                </a:solidFill>
              </a:rPr>
              <a:t> a</a:t>
            </a:r>
            <a:r>
              <a:rPr lang="en-US" sz="2400" b="1" dirty="0">
                <a:solidFill>
                  <a:srgbClr val="002060"/>
                </a:solidFill>
              </a:rPr>
              <a:t>,  A. </a:t>
            </a:r>
            <a:r>
              <a:rPr lang="en-US" sz="2400" b="1" dirty="0" err="1">
                <a:solidFill>
                  <a:srgbClr val="002060"/>
                </a:solidFill>
              </a:rPr>
              <a:t>Iribarren</a:t>
            </a:r>
            <a:r>
              <a:rPr lang="en-US" sz="2400" b="1" dirty="0">
                <a:solidFill>
                  <a:srgbClr val="002060"/>
                </a:solidFill>
              </a:rPr>
              <a:t> </a:t>
            </a:r>
            <a:r>
              <a:rPr lang="en-US" sz="2400" b="1" baseline="30000" dirty="0">
                <a:solidFill>
                  <a:srgbClr val="002060"/>
                </a:solidFill>
              </a:rPr>
              <a:t>a</a:t>
            </a:r>
            <a:r>
              <a:rPr lang="en-US" sz="2400" b="1" dirty="0">
                <a:solidFill>
                  <a:srgbClr val="002060"/>
                </a:solidFill>
              </a:rPr>
              <a:t> and L. </a:t>
            </a:r>
            <a:r>
              <a:rPr lang="en-US" sz="2400" b="1" dirty="0" err="1">
                <a:solidFill>
                  <a:srgbClr val="002060"/>
                </a:solidFill>
              </a:rPr>
              <a:t>Vaillant</a:t>
            </a:r>
            <a:r>
              <a:rPr lang="en-US" sz="2400" b="1" dirty="0">
                <a:solidFill>
                  <a:srgbClr val="002060"/>
                </a:solidFill>
              </a:rPr>
              <a:t> Roca </a:t>
            </a:r>
            <a:r>
              <a:rPr lang="en-US" sz="2400" b="1" baseline="30000" dirty="0">
                <a:solidFill>
                  <a:srgbClr val="002060"/>
                </a:solidFill>
              </a:rPr>
              <a:t>a</a:t>
            </a:r>
            <a:r>
              <a:rPr lang="en-US" sz="2400" b="1" dirty="0">
                <a:solidFill>
                  <a:srgbClr val="002060"/>
                </a:solidFill>
              </a:rPr>
              <a:t> </a:t>
            </a:r>
            <a:endParaRPr lang="en-US" sz="2400" dirty="0">
              <a:solidFill>
                <a:srgbClr val="002060"/>
              </a:solidFill>
            </a:endParaRPr>
          </a:p>
        </p:txBody>
      </p:sp>
      <p:sp>
        <p:nvSpPr>
          <p:cNvPr id="10" name="Rectángulo 9"/>
          <p:cNvSpPr/>
          <p:nvPr/>
        </p:nvSpPr>
        <p:spPr>
          <a:xfrm>
            <a:off x="1036319" y="2904700"/>
            <a:ext cx="9735127" cy="369332"/>
          </a:xfrm>
          <a:prstGeom prst="rect">
            <a:avLst/>
          </a:prstGeom>
        </p:spPr>
        <p:txBody>
          <a:bodyPr wrap="square">
            <a:spAutoFit/>
          </a:bodyPr>
          <a:lstStyle/>
          <a:p>
            <a:pPr algn="ctr">
              <a:spcAft>
                <a:spcPts val="0"/>
              </a:spcAft>
              <a:tabLst>
                <a:tab pos="540385" algn="l"/>
                <a:tab pos="457200" algn="l"/>
              </a:tabLst>
            </a:pPr>
            <a:r>
              <a:rPr lang="es-E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5"/>
              </a:rPr>
              <a:t>silviafortune@gmail.com</a:t>
            </a:r>
            <a:r>
              <a:rPr lang="es-E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es-E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6"/>
              </a:rPr>
              <a:t>silvia.fortune@imre.uh.cu</a:t>
            </a:r>
            <a:r>
              <a:rPr lang="es-E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7"/>
              </a:rPr>
              <a:t>silviafortune@jinr.ru</a:t>
            </a:r>
            <a:r>
              <a:rPr lang="es-E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6" name="Imagen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47789" y="5558976"/>
            <a:ext cx="2582250" cy="1299024"/>
          </a:xfrm>
          <a:prstGeom prst="rect">
            <a:avLst/>
          </a:prstGeom>
        </p:spPr>
      </p:pic>
      <p:pic>
        <p:nvPicPr>
          <p:cNvPr id="9"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9569" y="5392207"/>
            <a:ext cx="2050884" cy="1173213"/>
          </a:xfrm>
          <a:prstGeom prst="rect">
            <a:avLst/>
          </a:prstGeom>
        </p:spPr>
      </p:pic>
    </p:spTree>
    <p:extLst>
      <p:ext uri="{BB962C8B-B14F-4D97-AF65-F5344CB8AC3E}">
        <p14:creationId xmlns:p14="http://schemas.microsoft.com/office/powerpoint/2010/main" val="1686845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E9157-51EE-F79F-0A48-D92EA3813EF6}"/>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0227B7E0-3F8B-8CEE-3F10-F5ECE35577F3}"/>
              </a:ext>
            </a:extLst>
          </p:cNvPr>
          <p:cNvSpPr>
            <a:spLocks noGrp="1"/>
          </p:cNvSpPr>
          <p:nvPr>
            <p:ph type="sldNum" sz="quarter" idx="12"/>
          </p:nvPr>
        </p:nvSpPr>
        <p:spPr/>
        <p:txBody>
          <a:bodyPr/>
          <a:lstStyle/>
          <a:p>
            <a:fld id="{748C9F44-3836-48BC-B934-AA567343F787}" type="slidenum">
              <a:rPr lang="en-US" smtClean="0"/>
              <a:t>10</a:t>
            </a:fld>
            <a:endParaRPr lang="en-US"/>
          </a:p>
        </p:txBody>
      </p:sp>
      <p:sp>
        <p:nvSpPr>
          <p:cNvPr id="8" name="Rectángulo 7">
            <a:extLst>
              <a:ext uri="{FF2B5EF4-FFF2-40B4-BE49-F238E27FC236}">
                <a16:creationId xmlns:a16="http://schemas.microsoft.com/office/drawing/2014/main" id="{FEF4042F-024C-AFB4-DBE0-BD318B52E85A}"/>
              </a:ext>
            </a:extLst>
          </p:cNvPr>
          <p:cNvSpPr/>
          <p:nvPr/>
        </p:nvSpPr>
        <p:spPr>
          <a:xfrm>
            <a:off x="1888175" y="97468"/>
            <a:ext cx="8734105" cy="523220"/>
          </a:xfrm>
          <a:prstGeom prst="rect">
            <a:avLst/>
          </a:prstGeom>
        </p:spPr>
        <p:txBody>
          <a:bodyPr wrap="square">
            <a:spAutoFit/>
          </a:bodyPr>
          <a:lstStyle/>
          <a:p>
            <a:pPr algn="ctr">
              <a:spcBef>
                <a:spcPts val="1200"/>
              </a:spcBef>
            </a:pP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3.2. </a:t>
            </a:r>
            <a:r>
              <a:rPr lang="en-U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n-U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with sequential thermal treatment:</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XRD</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a:extLst>
              <a:ext uri="{FF2B5EF4-FFF2-40B4-BE49-F238E27FC236}">
                <a16:creationId xmlns:a16="http://schemas.microsoft.com/office/drawing/2014/main" id="{B56139F1-C3CC-A853-EBD7-C09598D4EE24}"/>
              </a:ext>
            </a:extLst>
          </p:cNvPr>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10365" t="8376" r="11934" b="2564"/>
          <a:stretch/>
        </p:blipFill>
        <p:spPr>
          <a:xfrm>
            <a:off x="6283938" y="1287719"/>
            <a:ext cx="4653323" cy="4081451"/>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9842" t="2393" r="11411" b="2393"/>
          <a:stretch/>
        </p:blipFill>
        <p:spPr>
          <a:xfrm>
            <a:off x="562708" y="834344"/>
            <a:ext cx="5263661" cy="4870198"/>
          </a:xfrm>
          <a:prstGeom prst="rect">
            <a:avLst/>
          </a:prstGeom>
        </p:spPr>
      </p:pic>
      <p:sp>
        <p:nvSpPr>
          <p:cNvPr id="7" name="Rectángulo 6"/>
          <p:cNvSpPr/>
          <p:nvPr/>
        </p:nvSpPr>
        <p:spPr>
          <a:xfrm>
            <a:off x="2967110" y="5874966"/>
            <a:ext cx="7655170" cy="646331"/>
          </a:xfrm>
          <a:prstGeom prst="rect">
            <a:avLst/>
          </a:prstGeom>
        </p:spPr>
        <p:txBody>
          <a:bodyPr wrap="square">
            <a:spAutoFit/>
          </a:bodyPr>
          <a:lstStyle/>
          <a:p>
            <a:pPr marL="285750" indent="-285750" algn="just">
              <a:buFont typeface="Courier New" panose="02070309020205020404" pitchFamily="49" charset="0"/>
              <a:buChar char="o"/>
            </a:pPr>
            <a:r>
              <a:rPr lang="es-ES_tradnl" dirty="0" err="1">
                <a:solidFill>
                  <a:srgbClr val="002060"/>
                </a:solidFill>
                <a:ea typeface="Calibri" panose="020F0502020204030204" pitchFamily="34" charset="0"/>
              </a:rPr>
              <a:t>CuO</a:t>
            </a:r>
            <a:r>
              <a:rPr lang="es-ES_tradnl" dirty="0">
                <a:solidFill>
                  <a:srgbClr val="002060"/>
                </a:solidFill>
                <a:ea typeface="Calibri" panose="020F0502020204030204" pitchFamily="34" charset="0"/>
              </a:rPr>
              <a:t> </a:t>
            </a:r>
            <a:r>
              <a:rPr lang="es-ES_tradnl" dirty="0" err="1">
                <a:solidFill>
                  <a:srgbClr val="002060"/>
                </a:solidFill>
                <a:ea typeface="Calibri" panose="020F0502020204030204" pitchFamily="34" charset="0"/>
              </a:rPr>
              <a:t>with</a:t>
            </a:r>
            <a:r>
              <a:rPr lang="es-ES_tradnl" dirty="0">
                <a:solidFill>
                  <a:srgbClr val="002060"/>
                </a:solidFill>
                <a:ea typeface="Calibri" panose="020F0502020204030204" pitchFamily="34" charset="0"/>
              </a:rPr>
              <a:t> </a:t>
            </a:r>
            <a:r>
              <a:rPr lang="es-ES_tradnl" dirty="0" err="1">
                <a:solidFill>
                  <a:srgbClr val="002060"/>
                </a:solidFill>
                <a:ea typeface="Calibri" panose="020F0502020204030204" pitchFamily="34" charset="0"/>
              </a:rPr>
              <a:t>monoclinic</a:t>
            </a:r>
            <a:r>
              <a:rPr lang="es-ES_tradnl" dirty="0">
                <a:solidFill>
                  <a:srgbClr val="002060"/>
                </a:solidFill>
                <a:ea typeface="Calibri" panose="020F0502020204030204" pitchFamily="34" charset="0"/>
              </a:rPr>
              <a:t> </a:t>
            </a:r>
            <a:r>
              <a:rPr lang="es-ES_tradnl" dirty="0" err="1">
                <a:solidFill>
                  <a:srgbClr val="002060"/>
                </a:solidFill>
                <a:ea typeface="Calibri" panose="020F0502020204030204" pitchFamily="34" charset="0"/>
              </a:rPr>
              <a:t>structure</a:t>
            </a:r>
            <a:r>
              <a:rPr lang="es-ES_tradnl" dirty="0">
                <a:solidFill>
                  <a:srgbClr val="002060"/>
                </a:solidFill>
                <a:ea typeface="Calibri" panose="020F0502020204030204" pitchFamily="34" charset="0"/>
              </a:rPr>
              <a:t> </a:t>
            </a:r>
            <a:r>
              <a:rPr lang="es-ES_tradnl" dirty="0" err="1">
                <a:solidFill>
                  <a:srgbClr val="002060"/>
                </a:solidFill>
                <a:ea typeface="Calibri" panose="020F0502020204030204" pitchFamily="34" charset="0"/>
              </a:rPr>
              <a:t>type</a:t>
            </a:r>
            <a:r>
              <a:rPr lang="es-ES_tradnl" dirty="0">
                <a:solidFill>
                  <a:srgbClr val="002060"/>
                </a:solidFill>
                <a:ea typeface="Calibri" panose="020F0502020204030204" pitchFamily="34" charset="0"/>
              </a:rPr>
              <a:t> </a:t>
            </a:r>
            <a:r>
              <a:rPr lang="es-ES_tradnl" dirty="0" err="1">
                <a:solidFill>
                  <a:srgbClr val="002060"/>
                </a:solidFill>
                <a:ea typeface="Calibri" panose="020F0502020204030204" pitchFamily="34" charset="0"/>
              </a:rPr>
              <a:t>tenorite</a:t>
            </a:r>
            <a:r>
              <a:rPr lang="es-ES_tradnl" dirty="0">
                <a:solidFill>
                  <a:srgbClr val="002060"/>
                </a:solidFill>
                <a:ea typeface="Calibri" panose="020F0502020204030204" pitchFamily="34" charset="0"/>
              </a:rPr>
              <a:t>. </a:t>
            </a:r>
          </a:p>
          <a:p>
            <a:pPr marL="285750" indent="-285750" algn="just">
              <a:buFont typeface="Courier New" panose="02070309020205020404" pitchFamily="49" charset="0"/>
              <a:buChar char="o"/>
            </a:pPr>
            <a:r>
              <a:rPr lang="en-US" dirty="0">
                <a:solidFill>
                  <a:srgbClr val="002060"/>
                </a:solidFill>
                <a:ea typeface="Calibri" panose="020F0502020204030204" pitchFamily="34" charset="0"/>
              </a:rPr>
              <a:t>The most intense diffraction maximum correspond to </a:t>
            </a:r>
            <a:r>
              <a:rPr lang="es-ES_tradnl" dirty="0">
                <a:solidFill>
                  <a:srgbClr val="002060"/>
                </a:solidFill>
                <a:ea typeface="Calibri" panose="020F0502020204030204" pitchFamily="34" charset="0"/>
              </a:rPr>
              <a:t>(002) and (200). </a:t>
            </a:r>
          </a:p>
        </p:txBody>
      </p:sp>
    </p:spTree>
    <p:extLst>
      <p:ext uri="{BB962C8B-B14F-4D97-AF65-F5344CB8AC3E}">
        <p14:creationId xmlns:p14="http://schemas.microsoft.com/office/powerpoint/2010/main" val="3629109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79783" y="6276527"/>
            <a:ext cx="2743200" cy="365125"/>
          </a:xfrm>
        </p:spPr>
        <p:txBody>
          <a:bodyPr/>
          <a:lstStyle/>
          <a:p>
            <a:fld id="{FF9ECAA6-763D-4B7E-837C-E1A608AAEB8F}" type="datetime4">
              <a:rPr lang="en-US" smtClean="0"/>
              <a:t>October 30, 2024</a:t>
            </a:fld>
            <a:endParaRPr lang="en-US"/>
          </a:p>
        </p:txBody>
      </p:sp>
      <p:sp>
        <p:nvSpPr>
          <p:cNvPr id="3" name="Marcador de número de diapositiva 2"/>
          <p:cNvSpPr>
            <a:spLocks noGrp="1"/>
          </p:cNvSpPr>
          <p:nvPr>
            <p:ph type="sldNum" sz="quarter" idx="12"/>
          </p:nvPr>
        </p:nvSpPr>
        <p:spPr/>
        <p:txBody>
          <a:bodyPr/>
          <a:lstStyle/>
          <a:p>
            <a:fld id="{748C9F44-3836-48BC-B934-AA567343F787}" type="slidenum">
              <a:rPr lang="en-US" smtClean="0"/>
              <a:t>11</a:t>
            </a:fld>
            <a:endParaRPr lang="en-US"/>
          </a:p>
        </p:txBody>
      </p:sp>
      <p:sp>
        <p:nvSpPr>
          <p:cNvPr id="8" name="Rectángulo 7"/>
          <p:cNvSpPr/>
          <p:nvPr/>
        </p:nvSpPr>
        <p:spPr>
          <a:xfrm>
            <a:off x="1888175" y="97468"/>
            <a:ext cx="8734105" cy="523220"/>
          </a:xfrm>
          <a:prstGeom prst="rect">
            <a:avLst/>
          </a:prstGeom>
        </p:spPr>
        <p:txBody>
          <a:bodyPr wrap="square">
            <a:spAutoFit/>
          </a:bodyPr>
          <a:lstStyle/>
          <a:p>
            <a:pPr algn="ctr">
              <a:spcBef>
                <a:spcPts val="1200"/>
              </a:spcBef>
            </a:pP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3.2. </a:t>
            </a:r>
            <a:r>
              <a:rPr lang="en-U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n-U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with sequential thermal treatment:</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XRD</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728556" y="863055"/>
            <a:ext cx="2010644" cy="646331"/>
          </a:xfrm>
          <a:prstGeom prst="rect">
            <a:avLst/>
          </a:prstGeom>
        </p:spPr>
        <p:txBody>
          <a:bodyPr wrap="square">
            <a:spAutoFit/>
          </a:bodyPr>
          <a:lstStyle/>
          <a:p>
            <a:pPr algn="ctr"/>
            <a:r>
              <a:rPr lang="en-US" dirty="0">
                <a:solidFill>
                  <a:srgbClr val="002060"/>
                </a:solidFill>
                <a:ea typeface="Calibri" panose="020F0502020204030204" pitchFamily="34" charset="0"/>
              </a:rPr>
              <a:t>Relative intensities of (200) and (002) </a:t>
            </a:r>
            <a:endParaRPr lang="en-US" dirty="0"/>
          </a:p>
        </p:txBody>
      </p:sp>
      <p:sp>
        <p:nvSpPr>
          <p:cNvPr id="21" name="Rectángulo 20"/>
          <p:cNvSpPr/>
          <p:nvPr/>
        </p:nvSpPr>
        <p:spPr>
          <a:xfrm>
            <a:off x="3964501" y="1080858"/>
            <a:ext cx="172675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solidFill>
                  <a:srgbClr val="002060"/>
                </a:solidFill>
                <a:ea typeface="Calibri" panose="020F0502020204030204" pitchFamily="34" charset="0"/>
              </a:rPr>
              <a:t>Angular position</a:t>
            </a:r>
            <a:endParaRPr lang="en-US" dirty="0"/>
          </a:p>
        </p:txBody>
      </p:sp>
      <p:sp>
        <p:nvSpPr>
          <p:cNvPr id="22" name="Rectángulo 21"/>
          <p:cNvSpPr/>
          <p:nvPr/>
        </p:nvSpPr>
        <p:spPr>
          <a:xfrm>
            <a:off x="7339073" y="1026680"/>
            <a:ext cx="83708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a:solidFill>
                  <a:srgbClr val="002060"/>
                </a:solidFill>
                <a:ea typeface="Calibri" panose="020F0502020204030204" pitchFamily="34" charset="0"/>
              </a:rPr>
              <a:t>FWHM</a:t>
            </a:r>
            <a:endParaRPr lang="en-US" dirty="0"/>
          </a:p>
        </p:txBody>
      </p:sp>
      <p:sp>
        <p:nvSpPr>
          <p:cNvPr id="23" name="Rectángulo 22"/>
          <p:cNvSpPr/>
          <p:nvPr/>
        </p:nvSpPr>
        <p:spPr>
          <a:xfrm>
            <a:off x="719843" y="3942971"/>
            <a:ext cx="241983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060"/>
                </a:solidFill>
                <a:ea typeface="Calibri" panose="020F0502020204030204" pitchFamily="34" charset="0"/>
              </a:rPr>
              <a:t>Estimated</a:t>
            </a:r>
            <a:r>
              <a:rPr lang="es-ES_tradnl" dirty="0">
                <a:solidFill>
                  <a:srgbClr val="002060"/>
                </a:solidFill>
                <a:ea typeface="Calibri" panose="020F0502020204030204" pitchFamily="34" charset="0"/>
              </a:rPr>
              <a:t> </a:t>
            </a:r>
            <a:r>
              <a:rPr lang="en-US" dirty="0" err="1">
                <a:solidFill>
                  <a:srgbClr val="002060"/>
                </a:solidFill>
                <a:ea typeface="Calibri" panose="020F0502020204030204" pitchFamily="34" charset="0"/>
              </a:rPr>
              <a:t>cristallite</a:t>
            </a:r>
            <a:r>
              <a:rPr lang="es-ES_tradnl" dirty="0">
                <a:solidFill>
                  <a:srgbClr val="002060"/>
                </a:solidFill>
                <a:ea typeface="Calibri" panose="020F0502020204030204" pitchFamily="34" charset="0"/>
              </a:rPr>
              <a:t> </a:t>
            </a:r>
            <a:r>
              <a:rPr lang="en-US" dirty="0">
                <a:solidFill>
                  <a:srgbClr val="002060"/>
                </a:solidFill>
                <a:ea typeface="Calibri" panose="020F0502020204030204" pitchFamily="34" charset="0"/>
              </a:rPr>
              <a:t>size</a:t>
            </a:r>
            <a:endParaRPr lang="en-US" dirty="0"/>
          </a:p>
        </p:txBody>
      </p:sp>
      <p:sp>
        <p:nvSpPr>
          <p:cNvPr id="24" name="Rectángulo 23"/>
          <p:cNvSpPr/>
          <p:nvPr/>
        </p:nvSpPr>
        <p:spPr>
          <a:xfrm>
            <a:off x="4443751" y="3942971"/>
            <a:ext cx="1255665"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_tradnl" dirty="0" err="1">
                <a:solidFill>
                  <a:srgbClr val="002060"/>
                </a:solidFill>
                <a:ea typeface="Calibri" panose="020F0502020204030204" pitchFamily="34" charset="0"/>
              </a:rPr>
              <a:t>Microstrain</a:t>
            </a:r>
            <a:endParaRPr lang="en-US" dirty="0"/>
          </a:p>
        </p:txBody>
      </p:sp>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t="9059" r="11411"/>
          <a:stretch/>
        </p:blipFill>
        <p:spPr>
          <a:xfrm>
            <a:off x="16800" y="1448771"/>
            <a:ext cx="2921556" cy="2295020"/>
          </a:xfrm>
          <a:prstGeom prst="rect">
            <a:avLst/>
          </a:prstGeom>
        </p:spPr>
      </p:pic>
      <p:pic>
        <p:nvPicPr>
          <p:cNvPr id="25" name="Imagen 24"/>
          <p:cNvPicPr>
            <a:picLocks noChangeAspect="1"/>
          </p:cNvPicPr>
          <p:nvPr/>
        </p:nvPicPr>
        <p:blipFill rotWithShape="1">
          <a:blip r:embed="rId4" cstate="print">
            <a:extLst>
              <a:ext uri="{28A0092B-C50C-407E-A947-70E740481C1C}">
                <a14:useLocalDpi xmlns:a14="http://schemas.microsoft.com/office/drawing/2010/main" val="0"/>
              </a:ext>
            </a:extLst>
          </a:blip>
          <a:srcRect l="5712" t="4274" r="10164" b="3590"/>
          <a:stretch/>
        </p:blipFill>
        <p:spPr>
          <a:xfrm>
            <a:off x="2997543" y="1458484"/>
            <a:ext cx="3007582" cy="2319151"/>
          </a:xfrm>
          <a:prstGeom prst="rect">
            <a:avLst/>
          </a:prstGeom>
        </p:spPr>
      </p:pic>
      <p:pic>
        <p:nvPicPr>
          <p:cNvPr id="26" name="Imagen 25"/>
          <p:cNvPicPr>
            <a:picLocks noChangeAspect="1"/>
          </p:cNvPicPr>
          <p:nvPr/>
        </p:nvPicPr>
        <p:blipFill rotWithShape="1">
          <a:blip r:embed="rId5" cstate="print">
            <a:extLst>
              <a:ext uri="{28A0092B-C50C-407E-A947-70E740481C1C}">
                <a14:useLocalDpi xmlns:a14="http://schemas.microsoft.com/office/drawing/2010/main" val="0"/>
              </a:ext>
            </a:extLst>
          </a:blip>
          <a:srcRect l="2124" t="9572" r="12064" b="-171"/>
          <a:stretch/>
        </p:blipFill>
        <p:spPr>
          <a:xfrm>
            <a:off x="6060851" y="1432688"/>
            <a:ext cx="2868772" cy="2317758"/>
          </a:xfrm>
          <a:prstGeom prst="rect">
            <a:avLst/>
          </a:prstGeom>
        </p:spPr>
      </p:pic>
      <p:pic>
        <p:nvPicPr>
          <p:cNvPr id="27" name="Imagen 26"/>
          <p:cNvPicPr>
            <a:picLocks noChangeAspect="1"/>
          </p:cNvPicPr>
          <p:nvPr/>
        </p:nvPicPr>
        <p:blipFill rotWithShape="1">
          <a:blip r:embed="rId6" cstate="print">
            <a:extLst>
              <a:ext uri="{28A0092B-C50C-407E-A947-70E740481C1C}">
                <a14:useLocalDpi xmlns:a14="http://schemas.microsoft.com/office/drawing/2010/main" val="0"/>
              </a:ext>
            </a:extLst>
          </a:blip>
          <a:srcRect l="5266" t="3932" r="4845" b="4786"/>
          <a:stretch/>
        </p:blipFill>
        <p:spPr>
          <a:xfrm>
            <a:off x="360997" y="4399389"/>
            <a:ext cx="2778676" cy="2322086"/>
          </a:xfrm>
          <a:prstGeom prst="rect">
            <a:avLst/>
          </a:prstGeom>
        </p:spPr>
      </p:pic>
      <p:pic>
        <p:nvPicPr>
          <p:cNvPr id="29" name="Imagen 28"/>
          <p:cNvPicPr>
            <a:picLocks noChangeAspect="1"/>
          </p:cNvPicPr>
          <p:nvPr/>
        </p:nvPicPr>
        <p:blipFill rotWithShape="1">
          <a:blip r:embed="rId7" cstate="print">
            <a:extLst>
              <a:ext uri="{28A0092B-C50C-407E-A947-70E740481C1C}">
                <a14:useLocalDpi xmlns:a14="http://schemas.microsoft.com/office/drawing/2010/main" val="0"/>
              </a:ext>
            </a:extLst>
          </a:blip>
          <a:srcRect l="5631" t="2905" r="4388" b="3932"/>
          <a:stretch/>
        </p:blipFill>
        <p:spPr>
          <a:xfrm>
            <a:off x="3450435" y="4294247"/>
            <a:ext cx="2816856" cy="2358198"/>
          </a:xfrm>
          <a:prstGeom prst="rect">
            <a:avLst/>
          </a:prstGeom>
        </p:spPr>
      </p:pic>
      <p:sp>
        <p:nvSpPr>
          <p:cNvPr id="35" name="Rectángulo 34"/>
          <p:cNvSpPr/>
          <p:nvPr/>
        </p:nvSpPr>
        <p:spPr>
          <a:xfrm>
            <a:off x="6765875" y="4082309"/>
            <a:ext cx="5314167" cy="2554545"/>
          </a:xfrm>
          <a:prstGeom prst="rect">
            <a:avLst/>
          </a:prstGeom>
        </p:spPr>
        <p:txBody>
          <a:bodyPr wrap="square">
            <a:spAutoFit/>
          </a:bodyPr>
          <a:lstStyle/>
          <a:p>
            <a:pPr marL="285750" indent="-285750" algn="just">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Thermal treatment up to 400 °C significantly improves the </a:t>
            </a:r>
            <a:r>
              <a:rPr lang="en-US" sz="1600" dirty="0" err="1">
                <a:solidFill>
                  <a:srgbClr val="002060"/>
                </a:solidFill>
                <a:latin typeface="Arial" panose="020B0604020202020204" pitchFamily="34" charset="0"/>
                <a:cs typeface="Arial" panose="020B0604020202020204" pitchFamily="34" charset="0"/>
              </a:rPr>
              <a:t>crystallinity</a:t>
            </a:r>
            <a:r>
              <a:rPr lang="en-US" sz="1600" dirty="0">
                <a:solidFill>
                  <a:srgbClr val="002060"/>
                </a:solidFill>
                <a:latin typeface="Arial" panose="020B0604020202020204" pitchFamily="34" charset="0"/>
                <a:cs typeface="Arial" panose="020B0604020202020204" pitchFamily="34" charset="0"/>
              </a:rPr>
              <a:t> of the </a:t>
            </a:r>
            <a:r>
              <a:rPr lang="en-US" sz="1600" dirty="0" err="1">
                <a:solidFill>
                  <a:srgbClr val="002060"/>
                </a:solidFill>
                <a:latin typeface="Arial" panose="020B0604020202020204" pitchFamily="34" charset="0"/>
                <a:cs typeface="Arial" panose="020B0604020202020204" pitchFamily="34" charset="0"/>
              </a:rPr>
              <a:t>CuO</a:t>
            </a:r>
            <a:r>
              <a:rPr lang="en-US" sz="1600" dirty="0">
                <a:solidFill>
                  <a:srgbClr val="002060"/>
                </a:solidFill>
                <a:latin typeface="Arial" panose="020B0604020202020204" pitchFamily="34" charset="0"/>
                <a:cs typeface="Arial" panose="020B0604020202020204" pitchFamily="34" charset="0"/>
              </a:rPr>
              <a:t> layer. </a:t>
            </a:r>
          </a:p>
          <a:p>
            <a:pPr marL="285750" indent="-285750" algn="just">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The variations of this parameters suggest that a recrystallization process occurs in the </a:t>
            </a:r>
            <a:r>
              <a:rPr lang="en-US" sz="1600" dirty="0" err="1">
                <a:solidFill>
                  <a:srgbClr val="002060"/>
                </a:solidFill>
                <a:latin typeface="Arial" panose="020B0604020202020204" pitchFamily="34" charset="0"/>
                <a:cs typeface="Arial" panose="020B0604020202020204" pitchFamily="34" charset="0"/>
              </a:rPr>
              <a:t>CuO</a:t>
            </a:r>
            <a:r>
              <a:rPr lang="en-US" sz="1600" dirty="0">
                <a:solidFill>
                  <a:srgbClr val="002060"/>
                </a:solidFill>
                <a:latin typeface="Arial" panose="020B0604020202020204" pitchFamily="34" charset="0"/>
                <a:cs typeface="Arial" panose="020B0604020202020204" pitchFamily="34" charset="0"/>
              </a:rPr>
              <a:t> layer subjected to sequential thermal treatment.</a:t>
            </a:r>
          </a:p>
          <a:p>
            <a:pPr marL="285750" indent="-285750" algn="just">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Starting from 300 °C, the elongated nanostructures, begin to be composed by fewer crystallites, fewer boundaries and fewer defects in those regions.</a:t>
            </a:r>
          </a:p>
          <a:p>
            <a:pPr marL="285750" indent="-285750" algn="just">
              <a:buFont typeface="Courier New" panose="02070309020205020404" pitchFamily="49" charset="0"/>
              <a:buChar char="o"/>
            </a:pPr>
            <a:r>
              <a:rPr lang="en-US" sz="1600" dirty="0">
                <a:solidFill>
                  <a:srgbClr val="002060"/>
                </a:solidFill>
                <a:latin typeface="Arial" panose="020B0604020202020204" pitchFamily="34" charset="0"/>
                <a:cs typeface="Arial" panose="020B0604020202020204" pitchFamily="34" charset="0"/>
              </a:rPr>
              <a:t>Lattice distortions experienced by this nanostructured layer are minimal for samples treated up to 400 °C</a:t>
            </a:r>
          </a:p>
        </p:txBody>
      </p:sp>
      <p:sp>
        <p:nvSpPr>
          <p:cNvPr id="18" name="Rectángulo 17"/>
          <p:cNvSpPr/>
          <p:nvPr/>
        </p:nvSpPr>
        <p:spPr>
          <a:xfrm>
            <a:off x="9172674" y="979823"/>
            <a:ext cx="2597571"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02060"/>
                </a:solidFill>
                <a:ea typeface="Calibri" panose="020F0502020204030204" pitchFamily="34" charset="0"/>
              </a:rPr>
              <a:t>Crystallite size and width</a:t>
            </a:r>
            <a:endParaRPr lang="en-US" dirty="0"/>
          </a:p>
        </p:txBody>
      </p:sp>
      <p:pic>
        <p:nvPicPr>
          <p:cNvPr id="5" name="Imagen 4"/>
          <p:cNvPicPr>
            <a:picLocks noChangeAspect="1"/>
          </p:cNvPicPr>
          <p:nvPr/>
        </p:nvPicPr>
        <p:blipFill rotWithShape="1">
          <a:blip r:embed="rId8" cstate="print">
            <a:extLst>
              <a:ext uri="{28A0092B-C50C-407E-A947-70E740481C1C}">
                <a14:useLocalDpi xmlns:a14="http://schemas.microsoft.com/office/drawing/2010/main" val="0"/>
              </a:ext>
            </a:extLst>
          </a:blip>
          <a:srcRect l="5429" t="1592" r="3979" b="4279"/>
          <a:stretch/>
        </p:blipFill>
        <p:spPr>
          <a:xfrm>
            <a:off x="9210702" y="1344050"/>
            <a:ext cx="2788591" cy="2433585"/>
          </a:xfrm>
          <a:prstGeom prst="rect">
            <a:avLst/>
          </a:prstGeom>
        </p:spPr>
      </p:pic>
    </p:spTree>
    <p:extLst>
      <p:ext uri="{BB962C8B-B14F-4D97-AF65-F5344CB8AC3E}">
        <p14:creationId xmlns:p14="http://schemas.microsoft.com/office/powerpoint/2010/main" val="42112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F9ECAA6-763D-4B7E-837C-E1A608AAEB8F}" type="datetime4">
              <a:rPr lang="en-US" smtClean="0"/>
              <a:t>October 30, 2024</a:t>
            </a:fld>
            <a:endParaRPr lang="en-US"/>
          </a:p>
        </p:txBody>
      </p:sp>
      <p:sp>
        <p:nvSpPr>
          <p:cNvPr id="3" name="Marcador de número de diapositiva 2"/>
          <p:cNvSpPr>
            <a:spLocks noGrp="1"/>
          </p:cNvSpPr>
          <p:nvPr>
            <p:ph type="sldNum" sz="quarter" idx="12"/>
          </p:nvPr>
        </p:nvSpPr>
        <p:spPr/>
        <p:txBody>
          <a:bodyPr/>
          <a:lstStyle/>
          <a:p>
            <a:fld id="{748C9F44-3836-48BC-B934-AA567343F787}" type="slidenum">
              <a:rPr lang="en-US" smtClean="0"/>
              <a:t>12</a:t>
            </a:fld>
            <a:endParaRPr lang="en-US"/>
          </a:p>
        </p:txBody>
      </p:sp>
      <p:sp>
        <p:nvSpPr>
          <p:cNvPr id="8" name="Rectángulo 7"/>
          <p:cNvSpPr/>
          <p:nvPr/>
        </p:nvSpPr>
        <p:spPr>
          <a:xfrm>
            <a:off x="1888175" y="97468"/>
            <a:ext cx="8064807" cy="523220"/>
          </a:xfrm>
          <a:prstGeom prst="rect">
            <a:avLst/>
          </a:prstGeom>
        </p:spPr>
        <p:txBody>
          <a:bodyPr wrap="square">
            <a:spAutoFit/>
          </a:bodyPr>
          <a:lstStyle/>
          <a:p>
            <a:pPr algn="ctr">
              <a:spcBef>
                <a:spcPts val="1200"/>
              </a:spcBef>
            </a:pPr>
            <a:r>
              <a:rPr lang="en-U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3.3. </a:t>
            </a:r>
            <a:r>
              <a:rPr lang="en-U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n-U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with sequential thermal treatment: RBS</a:t>
            </a:r>
            <a:endParaRPr lang="en-U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5" name="Grupo 4"/>
          <p:cNvGrpSpPr/>
          <p:nvPr/>
        </p:nvGrpSpPr>
        <p:grpSpPr>
          <a:xfrm>
            <a:off x="292102" y="799847"/>
            <a:ext cx="3804068" cy="3814934"/>
            <a:chOff x="217661" y="1644962"/>
            <a:chExt cx="3804068" cy="3814934"/>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0172" t="10526" r="15452" b="2456"/>
            <a:stretch/>
          </p:blipFill>
          <p:spPr>
            <a:xfrm>
              <a:off x="217661" y="2054087"/>
              <a:ext cx="3804068" cy="3405809"/>
            </a:xfrm>
            <a:prstGeom prst="rect">
              <a:avLst/>
            </a:prstGeom>
          </p:spPr>
        </p:pic>
        <p:sp>
          <p:nvSpPr>
            <p:cNvPr id="7" name="Rectángulo 6"/>
            <p:cNvSpPr/>
            <p:nvPr/>
          </p:nvSpPr>
          <p:spPr>
            <a:xfrm>
              <a:off x="1515539" y="1644962"/>
              <a:ext cx="1388522"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002060"/>
                  </a:solidFill>
                </a:rPr>
                <a:t>Spectrum</a:t>
              </a:r>
              <a:endParaRPr lang="en-US" sz="2400" dirty="0"/>
            </a:p>
          </p:txBody>
        </p:sp>
      </p:grpSp>
      <p:grpSp>
        <p:nvGrpSpPr>
          <p:cNvPr id="14" name="Grupo 13"/>
          <p:cNvGrpSpPr/>
          <p:nvPr/>
        </p:nvGrpSpPr>
        <p:grpSpPr>
          <a:xfrm>
            <a:off x="8129430" y="799847"/>
            <a:ext cx="3705726" cy="5880408"/>
            <a:chOff x="4021729" y="841067"/>
            <a:chExt cx="3705726" cy="5880408"/>
          </a:xfrm>
        </p:grpSpPr>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5638" t="3333" r="3168" b="4035"/>
            <a:stretch/>
          </p:blipFill>
          <p:spPr>
            <a:xfrm>
              <a:off x="4021729" y="1240737"/>
              <a:ext cx="3705726" cy="5480738"/>
            </a:xfrm>
            <a:prstGeom prst="rect">
              <a:avLst/>
            </a:prstGeom>
          </p:spPr>
        </p:pic>
        <p:sp>
          <p:nvSpPr>
            <p:cNvPr id="10" name="Rectángulo 9"/>
            <p:cNvSpPr/>
            <p:nvPr/>
          </p:nvSpPr>
          <p:spPr>
            <a:xfrm>
              <a:off x="4445482" y="841067"/>
              <a:ext cx="3202800" cy="4616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002060"/>
                  </a:solidFill>
                </a:rPr>
                <a:t>Cu concentration profile</a:t>
              </a:r>
              <a:endParaRPr lang="en-US" sz="2400" dirty="0"/>
            </a:p>
          </p:txBody>
        </p:sp>
      </p:grpSp>
      <p:sp>
        <p:nvSpPr>
          <p:cNvPr id="11" name="Rectángulo 10"/>
          <p:cNvSpPr/>
          <p:nvPr/>
        </p:nvSpPr>
        <p:spPr>
          <a:xfrm>
            <a:off x="4366216" y="2241056"/>
            <a:ext cx="3493168" cy="1477328"/>
          </a:xfrm>
          <a:prstGeom prst="rect">
            <a:avLst/>
          </a:prstGeom>
        </p:spPr>
        <p:txBody>
          <a:bodyPr wrap="square">
            <a:spAutoFit/>
          </a:bodyPr>
          <a:lstStyle/>
          <a:p>
            <a:pPr marL="285750" indent="-285750" algn="just">
              <a:buFont typeface="Courier New" panose="02070309020205020404" pitchFamily="49" charset="0"/>
              <a:buChar char="o"/>
            </a:pPr>
            <a:r>
              <a:rPr lang="en-US" dirty="0">
                <a:solidFill>
                  <a:srgbClr val="002060"/>
                </a:solidFill>
                <a:ea typeface="Calibri" panose="020F0502020204030204" pitchFamily="34" charset="0"/>
              </a:rPr>
              <a:t>Cu atoms diffusion towards the glass substrate.</a:t>
            </a:r>
          </a:p>
          <a:p>
            <a:pPr marL="285750" indent="-285750" algn="just">
              <a:buFont typeface="Courier New" panose="02070309020205020404" pitchFamily="49" charset="0"/>
              <a:buChar char="o"/>
            </a:pPr>
            <a:r>
              <a:rPr lang="en-US" dirty="0">
                <a:solidFill>
                  <a:srgbClr val="002060"/>
                </a:solidFill>
                <a:ea typeface="Calibri" panose="020F0502020204030204" pitchFamily="34" charset="0"/>
              </a:rPr>
              <a:t>Samples treated until 400 °C and 500 °C are more homogeneous.</a:t>
            </a:r>
          </a:p>
        </p:txBody>
      </p:sp>
      <p:sp>
        <p:nvSpPr>
          <p:cNvPr id="12" name="Rectángulo 11"/>
          <p:cNvSpPr/>
          <p:nvPr/>
        </p:nvSpPr>
        <p:spPr>
          <a:xfrm>
            <a:off x="3740170" y="4606347"/>
            <a:ext cx="3409908" cy="369332"/>
          </a:xfrm>
          <a:prstGeom prst="rect">
            <a:avLst/>
          </a:prstGeom>
        </p:spPr>
        <p:txBody>
          <a:bodyPr wrap="none">
            <a:spAutoFit/>
          </a:bodyPr>
          <a:lstStyle/>
          <a:p>
            <a:r>
              <a:rPr lang="es-ES_tradnl" dirty="0" err="1">
                <a:solidFill>
                  <a:srgbClr val="002060"/>
                </a:solidFill>
              </a:rPr>
              <a:t>CuO</a:t>
            </a:r>
            <a:r>
              <a:rPr lang="es-ES_tradnl" dirty="0">
                <a:solidFill>
                  <a:srgbClr val="002060"/>
                </a:solidFill>
              </a:rPr>
              <a:t> and </a:t>
            </a:r>
            <a:r>
              <a:rPr lang="en-US" dirty="0">
                <a:solidFill>
                  <a:srgbClr val="002060"/>
                </a:solidFill>
              </a:rPr>
              <a:t>Tungsten layers</a:t>
            </a:r>
            <a:r>
              <a:rPr lang="es-ES_tradnl" dirty="0">
                <a:solidFill>
                  <a:srgbClr val="002060"/>
                </a:solidFill>
              </a:rPr>
              <a:t> </a:t>
            </a:r>
            <a:r>
              <a:rPr lang="en-US" dirty="0">
                <a:solidFill>
                  <a:srgbClr val="002060"/>
                </a:solidFill>
              </a:rPr>
              <a:t>thickness</a:t>
            </a:r>
          </a:p>
        </p:txBody>
      </p:sp>
      <p:pic>
        <p:nvPicPr>
          <p:cNvPr id="13" name="Imagen 12"/>
          <p:cNvPicPr>
            <a:picLocks noChangeAspect="1"/>
          </p:cNvPicPr>
          <p:nvPr/>
        </p:nvPicPr>
        <p:blipFill>
          <a:blip r:embed="rId4"/>
          <a:stretch>
            <a:fillRect/>
          </a:stretch>
        </p:blipFill>
        <p:spPr>
          <a:xfrm>
            <a:off x="2658979" y="4968492"/>
            <a:ext cx="5441140" cy="1745796"/>
          </a:xfrm>
          <a:prstGeom prst="rect">
            <a:avLst/>
          </a:prstGeom>
        </p:spPr>
      </p:pic>
    </p:spTree>
    <p:extLst>
      <p:ext uri="{BB962C8B-B14F-4D97-AF65-F5344CB8AC3E}">
        <p14:creationId xmlns:p14="http://schemas.microsoft.com/office/powerpoint/2010/main" val="100042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F9ECAA6-763D-4B7E-837C-E1A608AAEB8F}" type="datetime4">
              <a:rPr lang="en-US" smtClean="0"/>
              <a:t>October 30, 2024</a:t>
            </a:fld>
            <a:endParaRPr lang="en-US"/>
          </a:p>
        </p:txBody>
      </p:sp>
      <p:sp>
        <p:nvSpPr>
          <p:cNvPr id="3" name="Marcador de número de diapositiva 2"/>
          <p:cNvSpPr>
            <a:spLocks noGrp="1"/>
          </p:cNvSpPr>
          <p:nvPr>
            <p:ph type="sldNum" sz="quarter" idx="12"/>
          </p:nvPr>
        </p:nvSpPr>
        <p:spPr/>
        <p:txBody>
          <a:bodyPr/>
          <a:lstStyle/>
          <a:p>
            <a:fld id="{748C9F44-3836-48BC-B934-AA567343F787}" type="slidenum">
              <a:rPr lang="en-US" smtClean="0"/>
              <a:t>13</a:t>
            </a:fld>
            <a:endParaRPr lang="en-US"/>
          </a:p>
        </p:txBody>
      </p:sp>
      <p:sp>
        <p:nvSpPr>
          <p:cNvPr id="8" name="Rectángulo 7"/>
          <p:cNvSpPr/>
          <p:nvPr/>
        </p:nvSpPr>
        <p:spPr>
          <a:xfrm>
            <a:off x="1888175" y="97468"/>
            <a:ext cx="8064807" cy="523220"/>
          </a:xfrm>
          <a:prstGeom prst="rect">
            <a:avLst/>
          </a:prstGeom>
        </p:spPr>
        <p:txBody>
          <a:bodyPr wrap="square">
            <a:spAutoFit/>
          </a:bodyPr>
          <a:lstStyle/>
          <a:p>
            <a:pPr algn="ctr">
              <a:spcBef>
                <a:spcPts val="1200"/>
              </a:spcBef>
            </a:pPr>
            <a:r>
              <a:rPr lang="en-U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3.3. </a:t>
            </a:r>
            <a:r>
              <a:rPr lang="en-U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n-U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with sequential thermal treatment: RBS</a:t>
            </a:r>
            <a:endParaRPr lang="en-U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97676"/>
            <a:ext cx="10759838" cy="5741236"/>
          </a:xfrm>
          <a:prstGeom prst="rect">
            <a:avLst/>
          </a:prstGeom>
        </p:spPr>
      </p:pic>
    </p:spTree>
    <p:extLst>
      <p:ext uri="{BB962C8B-B14F-4D97-AF65-F5344CB8AC3E}">
        <p14:creationId xmlns:p14="http://schemas.microsoft.com/office/powerpoint/2010/main" val="285004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F9ECAA6-763D-4B7E-837C-E1A608AAEB8F}" type="datetime4">
              <a:rPr lang="en-US" smtClean="0"/>
              <a:t>October 30, 2024</a:t>
            </a:fld>
            <a:endParaRPr lang="en-US"/>
          </a:p>
        </p:txBody>
      </p:sp>
      <p:sp>
        <p:nvSpPr>
          <p:cNvPr id="3" name="Marcador de número de diapositiva 2"/>
          <p:cNvSpPr>
            <a:spLocks noGrp="1"/>
          </p:cNvSpPr>
          <p:nvPr>
            <p:ph type="sldNum" sz="quarter" idx="12"/>
          </p:nvPr>
        </p:nvSpPr>
        <p:spPr/>
        <p:txBody>
          <a:bodyPr/>
          <a:lstStyle/>
          <a:p>
            <a:fld id="{748C9F44-3836-48BC-B934-AA567343F787}" type="slidenum">
              <a:rPr lang="en-US" smtClean="0"/>
              <a:t>14</a:t>
            </a:fld>
            <a:endParaRPr lang="en-US"/>
          </a:p>
        </p:txBody>
      </p:sp>
      <p:sp>
        <p:nvSpPr>
          <p:cNvPr id="8" name="Rectángulo 7"/>
          <p:cNvSpPr/>
          <p:nvPr/>
        </p:nvSpPr>
        <p:spPr>
          <a:xfrm>
            <a:off x="1888175" y="97468"/>
            <a:ext cx="9124382" cy="523220"/>
          </a:xfrm>
          <a:prstGeom prst="rect">
            <a:avLst/>
          </a:prstGeom>
        </p:spPr>
        <p:txBody>
          <a:bodyPr wrap="square">
            <a:spAutoFit/>
          </a:bodyPr>
          <a:lstStyle/>
          <a:p>
            <a:pPr algn="ctr">
              <a:spcBef>
                <a:spcPts val="1200"/>
              </a:spcBef>
            </a:pPr>
            <a:r>
              <a:rPr lang="en-U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3.4. </a:t>
            </a:r>
            <a:r>
              <a:rPr lang="en-U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n-U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with sequential thermal treatment: Resistivity</a:t>
            </a:r>
            <a:endParaRPr lang="en-U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16800" y="575185"/>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359" y="966768"/>
            <a:ext cx="6165824" cy="5142014"/>
          </a:xfrm>
          <a:prstGeom prst="rect">
            <a:avLst/>
          </a:prstGeom>
        </p:spPr>
      </p:pic>
      <p:sp>
        <p:nvSpPr>
          <p:cNvPr id="7" name="CuadroTexto 6"/>
          <p:cNvSpPr txBox="1"/>
          <p:nvPr/>
        </p:nvSpPr>
        <p:spPr>
          <a:xfrm>
            <a:off x="7851338" y="2043821"/>
            <a:ext cx="2600762" cy="1569660"/>
          </a:xfrm>
          <a:prstGeom prst="rect">
            <a:avLst/>
          </a:prstGeom>
          <a:noFill/>
        </p:spPr>
        <p:txBody>
          <a:bodyPr wrap="square" rtlCol="0">
            <a:spAutoFit/>
          </a:bodyPr>
          <a:lstStyle/>
          <a:p>
            <a:pPr algn="just"/>
            <a:r>
              <a:rPr lang="en-US" sz="2400" dirty="0">
                <a:solidFill>
                  <a:srgbClr val="002060"/>
                </a:solidFill>
              </a:rPr>
              <a:t>Improvement of the electrical properties due to thermal treatment.</a:t>
            </a:r>
          </a:p>
        </p:txBody>
      </p:sp>
    </p:spTree>
    <p:extLst>
      <p:ext uri="{BB962C8B-B14F-4D97-AF65-F5344CB8AC3E}">
        <p14:creationId xmlns:p14="http://schemas.microsoft.com/office/powerpoint/2010/main" val="3767928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10925" y="97468"/>
            <a:ext cx="3003750" cy="523220"/>
          </a:xfrm>
          <a:prstGeom prst="rect">
            <a:avLst/>
          </a:prstGeom>
        </p:spPr>
        <p:txBody>
          <a:bodyPr wrap="square">
            <a:spAutoFit/>
          </a:bodyPr>
          <a:lstStyle/>
          <a:p>
            <a:pPr algn="ctr">
              <a:spcBef>
                <a:spcPts val="1200"/>
              </a:spcBef>
            </a:pPr>
            <a:r>
              <a:rPr lang="en-US" sz="2800" kern="0">
                <a:solidFill>
                  <a:srgbClr val="002060"/>
                </a:solidFill>
                <a:latin typeface="Arial" panose="020B0604020202020204" pitchFamily="34" charset="0"/>
                <a:ea typeface="Times New Roman" panose="02020603050405020304" pitchFamily="18" charset="0"/>
                <a:cs typeface="Arial" panose="020B0604020202020204" pitchFamily="34" charset="0"/>
              </a:rPr>
              <a:t>4. </a:t>
            </a:r>
            <a:r>
              <a:rPr lang="en-U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Conclusions</a:t>
            </a: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679938" y="1143908"/>
            <a:ext cx="10972799" cy="3236207"/>
          </a:xfrm>
          <a:prstGeom prst="rect">
            <a:avLst/>
          </a:prstGeom>
        </p:spPr>
        <p:txBody>
          <a:bodyPr wrap="square">
            <a:spAutoFit/>
          </a:bodyPr>
          <a:lstStyle/>
          <a:p>
            <a:pPr algn="just">
              <a:lnSpc>
                <a:spcPct val="107000"/>
              </a:lnSpc>
              <a:spcAft>
                <a:spcPts val="800"/>
              </a:spcAft>
            </a:pPr>
            <a:r>
              <a:rPr lang="en-US" sz="2400" dirty="0">
                <a:solidFill>
                  <a:srgbClr val="002060"/>
                </a:solidFill>
              </a:rPr>
              <a:t>We present the results of the structural, morphological analysis, elemental profile composition and the evolution of defects in copper (II) oxide (</a:t>
            </a:r>
            <a:r>
              <a:rPr lang="en-US" sz="2400" dirty="0" err="1">
                <a:solidFill>
                  <a:srgbClr val="002060"/>
                </a:solidFill>
              </a:rPr>
              <a:t>CuO</a:t>
            </a:r>
            <a:r>
              <a:rPr lang="en-US" sz="2400" dirty="0">
                <a:solidFill>
                  <a:srgbClr val="002060"/>
                </a:solidFill>
              </a:rPr>
              <a:t>). The </a:t>
            </a:r>
            <a:r>
              <a:rPr lang="en-US" sz="2400" dirty="0" err="1">
                <a:solidFill>
                  <a:srgbClr val="002060"/>
                </a:solidFill>
              </a:rPr>
              <a:t>CuO</a:t>
            </a:r>
            <a:r>
              <a:rPr lang="en-US" sz="2400" dirty="0">
                <a:solidFill>
                  <a:srgbClr val="002060"/>
                </a:solidFill>
              </a:rPr>
              <a:t> nanostructured layers were modified through a sequential thermal treatment up to 500 °C. During this process, the diffusion of Cu ions towards the glass substrate was observed. At temperatures above 300 °C, crystallite size increase forming grains with larger dimensions and with fewer defects. This results indicates that the sequential thermal treatment improves the structural and electrical properties of the </a:t>
            </a:r>
            <a:r>
              <a:rPr lang="en-US" sz="2400" dirty="0" err="1">
                <a:solidFill>
                  <a:srgbClr val="002060"/>
                </a:solidFill>
              </a:rPr>
              <a:t>CuO</a:t>
            </a:r>
            <a:r>
              <a:rPr lang="en-US" sz="2400" dirty="0">
                <a:solidFill>
                  <a:srgbClr val="002060"/>
                </a:solidFill>
              </a:rPr>
              <a:t> nanostructured layer.</a:t>
            </a:r>
            <a:endParaRPr lang="en-US" sz="2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7316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4C760-81FB-DE66-C448-2DFAF1F1719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0D9FC00-DB70-C1AF-D6BE-966795FCBE27}"/>
              </a:ext>
            </a:extLst>
          </p:cNvPr>
          <p:cNvSpPr/>
          <p:nvPr/>
        </p:nvSpPr>
        <p:spPr>
          <a:xfrm>
            <a:off x="3757362" y="97468"/>
            <a:ext cx="4710875" cy="523220"/>
          </a:xfrm>
          <a:prstGeom prst="rect">
            <a:avLst/>
          </a:prstGeom>
        </p:spPr>
        <p:txBody>
          <a:bodyPr wrap="square">
            <a:spAutoFit/>
          </a:bodyPr>
          <a:lstStyle/>
          <a:p>
            <a:pPr algn="ctr">
              <a:spcBef>
                <a:spcPts val="1200"/>
              </a:spcBef>
            </a:pPr>
            <a:r>
              <a:rPr lang="en-U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5. Acknowledgements</a:t>
            </a:r>
          </a:p>
        </p:txBody>
      </p:sp>
      <p:sp>
        <p:nvSpPr>
          <p:cNvPr id="3" name="Rectángulo 2">
            <a:extLst>
              <a:ext uri="{FF2B5EF4-FFF2-40B4-BE49-F238E27FC236}">
                <a16:creationId xmlns:a16="http://schemas.microsoft.com/office/drawing/2014/main" id="{074E0A43-5260-3BB7-447E-D038DA3C77D9}"/>
              </a:ext>
            </a:extLst>
          </p:cNvPr>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extBox 4">
            <a:extLst>
              <a:ext uri="{FF2B5EF4-FFF2-40B4-BE49-F238E27FC236}">
                <a16:creationId xmlns:a16="http://schemas.microsoft.com/office/drawing/2014/main" id="{EABDA997-1C1E-9E09-7A9F-DED2D0182C2E}"/>
              </a:ext>
            </a:extLst>
          </p:cNvPr>
          <p:cNvSpPr txBox="1"/>
          <p:nvPr/>
        </p:nvSpPr>
        <p:spPr>
          <a:xfrm>
            <a:off x="501650" y="915502"/>
            <a:ext cx="11233150" cy="3658374"/>
          </a:xfrm>
          <a:prstGeom prst="rect">
            <a:avLst/>
          </a:prstGeom>
          <a:noFill/>
        </p:spPr>
        <p:txBody>
          <a:bodyPr wrap="square">
            <a:spAutoFit/>
          </a:bodyPr>
          <a:lstStyle/>
          <a:p>
            <a:pPr marL="342900" indent="-342900" algn="just">
              <a:lnSpc>
                <a:spcPct val="107000"/>
              </a:lnSpc>
              <a:spcAft>
                <a:spcPts val="800"/>
              </a:spcAft>
              <a:buFont typeface="Courier New" panose="02070309020205020404" pitchFamily="49" charset="0"/>
              <a:buChar char="o"/>
            </a:pPr>
            <a:r>
              <a:rPr lang="en-US" sz="1800" dirty="0">
                <a:solidFill>
                  <a:srgbClr val="002060"/>
                </a:solidFill>
                <a:ea typeface="Calibri" panose="020F0502020204030204" pitchFamily="34" charset="0"/>
                <a:cs typeface="Times New Roman" panose="02020603050405020304" pitchFamily="18" charset="0"/>
              </a:rPr>
              <a:t>B. Sc. Nicolás </a:t>
            </a:r>
            <a:r>
              <a:rPr lang="en-US" sz="1800" dirty="0" err="1">
                <a:solidFill>
                  <a:srgbClr val="002060"/>
                </a:solidFill>
                <a:ea typeface="Calibri" panose="020F0502020204030204" pitchFamily="34" charset="0"/>
                <a:cs typeface="Times New Roman" panose="02020603050405020304" pitchFamily="18" charset="0"/>
              </a:rPr>
              <a:t>Sirgado</a:t>
            </a:r>
            <a:r>
              <a:rPr lang="en-US" sz="1800" dirty="0">
                <a:solidFill>
                  <a:srgbClr val="002060"/>
                </a:solidFill>
                <a:ea typeface="Calibri" panose="020F0502020204030204" pitchFamily="34" charset="0"/>
                <a:cs typeface="Times New Roman" panose="02020603050405020304" pitchFamily="18" charset="0"/>
              </a:rPr>
              <a:t> from </a:t>
            </a:r>
            <a:r>
              <a:rPr lang="es-ES" sz="1800" dirty="0">
                <a:solidFill>
                  <a:srgbClr val="002060"/>
                </a:solidFill>
                <a:ea typeface="Calibri" panose="020F0502020204030204" pitchFamily="34" charset="0"/>
                <a:cs typeface="Times New Roman" panose="02020603050405020304" pitchFamily="18" charset="0"/>
              </a:rPr>
              <a:t>Laboratorio</a:t>
            </a:r>
            <a:r>
              <a:rPr lang="en-US" sz="1800" dirty="0">
                <a:solidFill>
                  <a:srgbClr val="002060"/>
                </a:solidFill>
                <a:ea typeface="Calibri" panose="020F0502020204030204" pitchFamily="34" charset="0"/>
                <a:cs typeface="Times New Roman" panose="02020603050405020304" pitchFamily="18" charset="0"/>
              </a:rPr>
              <a:t> de Luces </a:t>
            </a:r>
            <a:r>
              <a:rPr lang="en-US" sz="1800" dirty="0" err="1">
                <a:solidFill>
                  <a:srgbClr val="002060"/>
                </a:solidFill>
                <a:ea typeface="Calibri" panose="020F0502020204030204" pitchFamily="34" charset="0"/>
                <a:cs typeface="Times New Roman" panose="02020603050405020304" pitchFamily="18" charset="0"/>
              </a:rPr>
              <a:t>Estructural</a:t>
            </a:r>
            <a:r>
              <a:rPr lang="en-US" sz="1800" dirty="0">
                <a:solidFill>
                  <a:srgbClr val="002060"/>
                </a:solidFill>
                <a:ea typeface="Calibri" panose="020F0502020204030204" pitchFamily="34" charset="0"/>
                <a:cs typeface="Times New Roman" panose="02020603050405020304" pitchFamily="18" charset="0"/>
              </a:rPr>
              <a:t> </a:t>
            </a:r>
            <a:r>
              <a:rPr lang="en-US" dirty="0">
                <a:solidFill>
                  <a:srgbClr val="002060"/>
                </a:solidFill>
                <a:ea typeface="Calibri" panose="020F0502020204030204" pitchFamily="34" charset="0"/>
                <a:cs typeface="Times New Roman" panose="02020603050405020304" pitchFamily="18" charset="0"/>
              </a:rPr>
              <a:t>at </a:t>
            </a:r>
            <a:r>
              <a:rPr lang="en-US" sz="1800" dirty="0">
                <a:solidFill>
                  <a:srgbClr val="002060"/>
                </a:solidFill>
                <a:ea typeface="Calibri" panose="020F0502020204030204" pitchFamily="34" charset="0"/>
                <a:cs typeface="Times New Roman" panose="02020603050405020304" pitchFamily="18" charset="0"/>
              </a:rPr>
              <a:t> Instituto de </a:t>
            </a:r>
            <a:r>
              <a:rPr lang="en-US" sz="1800" dirty="0" err="1">
                <a:solidFill>
                  <a:srgbClr val="002060"/>
                </a:solidFill>
                <a:ea typeface="Calibri" panose="020F0502020204030204" pitchFamily="34" charset="0"/>
                <a:cs typeface="Times New Roman" panose="02020603050405020304" pitchFamily="18" charset="0"/>
              </a:rPr>
              <a:t>Ciencia</a:t>
            </a:r>
            <a:r>
              <a:rPr lang="en-US" sz="1800" dirty="0">
                <a:solidFill>
                  <a:srgbClr val="002060"/>
                </a:solidFill>
                <a:ea typeface="Calibri" panose="020F0502020204030204" pitchFamily="34" charset="0"/>
                <a:cs typeface="Times New Roman" panose="02020603050405020304" pitchFamily="18" charset="0"/>
              </a:rPr>
              <a:t> y </a:t>
            </a:r>
            <a:r>
              <a:rPr lang="en-US" sz="1800" dirty="0" err="1">
                <a:solidFill>
                  <a:srgbClr val="002060"/>
                </a:solidFill>
                <a:ea typeface="Calibri" panose="020F0502020204030204" pitchFamily="34" charset="0"/>
                <a:cs typeface="Times New Roman" panose="02020603050405020304" pitchFamily="18" charset="0"/>
              </a:rPr>
              <a:t>Tecnología</a:t>
            </a:r>
            <a:r>
              <a:rPr lang="en-US" sz="1800" dirty="0">
                <a:solidFill>
                  <a:srgbClr val="002060"/>
                </a:solidFill>
                <a:ea typeface="Calibri" panose="020F0502020204030204" pitchFamily="34" charset="0"/>
                <a:cs typeface="Times New Roman" panose="02020603050405020304" pitchFamily="18" charset="0"/>
              </a:rPr>
              <a:t> de </a:t>
            </a:r>
            <a:r>
              <a:rPr lang="en-US" sz="1800" dirty="0" err="1">
                <a:solidFill>
                  <a:srgbClr val="002060"/>
                </a:solidFill>
                <a:ea typeface="Calibri" panose="020F0502020204030204" pitchFamily="34" charset="0"/>
                <a:cs typeface="Times New Roman" panose="02020603050405020304" pitchFamily="18" charset="0"/>
              </a:rPr>
              <a:t>Materiales</a:t>
            </a:r>
            <a:r>
              <a:rPr lang="en-US" sz="1800" dirty="0">
                <a:solidFill>
                  <a:srgbClr val="002060"/>
                </a:solidFill>
                <a:ea typeface="Calibri" panose="020F0502020204030204" pitchFamily="34" charset="0"/>
                <a:cs typeface="Times New Roman" panose="02020603050405020304" pitchFamily="18" charset="0"/>
              </a:rPr>
              <a:t> of the University of Havana, Cuba for the SEM</a:t>
            </a:r>
            <a:r>
              <a:rPr lang="en-US" dirty="0">
                <a:solidFill>
                  <a:srgbClr val="002060"/>
                </a:solidFill>
                <a:ea typeface="Calibri" panose="020F0502020204030204" pitchFamily="34" charset="0"/>
                <a:cs typeface="Times New Roman" panose="02020603050405020304" pitchFamily="18" charset="0"/>
              </a:rPr>
              <a:t> measurements.</a:t>
            </a:r>
            <a:endParaRPr lang="en-US" sz="1800" dirty="0">
              <a:solidFill>
                <a:srgbClr val="002060"/>
              </a:solidFill>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Courier New" panose="02070309020205020404" pitchFamily="49" charset="0"/>
              <a:buChar char="o"/>
            </a:pPr>
            <a:r>
              <a:rPr lang="en-US" sz="1800" dirty="0">
                <a:solidFill>
                  <a:srgbClr val="002060"/>
                </a:solidFill>
                <a:ea typeface="Calibri" panose="020F0502020204030204" pitchFamily="34" charset="0"/>
                <a:cs typeface="Times New Roman" panose="02020603050405020304" pitchFamily="18" charset="0"/>
              </a:rPr>
              <a:t>Technical</a:t>
            </a:r>
            <a:r>
              <a:rPr lang="es-ES" sz="1800" dirty="0">
                <a:solidFill>
                  <a:srgbClr val="002060"/>
                </a:solidFill>
                <a:ea typeface="Calibri" panose="020F0502020204030204" pitchFamily="34" charset="0"/>
                <a:cs typeface="Times New Roman" panose="02020603050405020304" pitchFamily="18" charset="0"/>
              </a:rPr>
              <a:t> </a:t>
            </a:r>
            <a:r>
              <a:rPr lang="en-US" sz="1800" dirty="0">
                <a:solidFill>
                  <a:srgbClr val="002060"/>
                </a:solidFill>
                <a:ea typeface="Calibri" panose="020F0502020204030204" pitchFamily="34" charset="0"/>
                <a:cs typeface="Times New Roman" panose="02020603050405020304" pitchFamily="18" charset="0"/>
              </a:rPr>
              <a:t>team of the EG-5 Group</a:t>
            </a:r>
            <a:r>
              <a:rPr lang="en-US" dirty="0">
                <a:solidFill>
                  <a:srgbClr val="002060"/>
                </a:solidFill>
                <a:ea typeface="Calibri" panose="020F0502020204030204" pitchFamily="34" charset="0"/>
                <a:cs typeface="Times New Roman" panose="02020603050405020304" pitchFamily="18" charset="0"/>
              </a:rPr>
              <a:t> from the </a:t>
            </a: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Frank Laboratory of Neutron Physics (FLNP), Joint Institute for Nuclear Research (JINR), Dubna, Russian Federation.</a:t>
            </a:r>
            <a:endParaRPr lang="es-ES" sz="1800" dirty="0">
              <a:solidFill>
                <a:srgbClr val="002060"/>
              </a:solidFill>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Courier New" panose="02070309020205020404" pitchFamily="49" charset="0"/>
              <a:buChar char="o"/>
            </a:pPr>
            <a:r>
              <a:rPr lang="es-ES" sz="1800" dirty="0">
                <a:solidFill>
                  <a:srgbClr val="002060"/>
                </a:solidFill>
                <a:ea typeface="Calibri" panose="020F0502020204030204" pitchFamily="34" charset="0"/>
                <a:cs typeface="Times New Roman" panose="02020603050405020304" pitchFamily="18" charset="0"/>
              </a:rPr>
              <a:t>Project </a:t>
            </a:r>
            <a:r>
              <a:rPr lang="es-ES_tradnl" sz="1800" dirty="0">
                <a:solidFill>
                  <a:srgbClr val="002060"/>
                </a:solidFill>
                <a:ea typeface="Calibri" panose="020F0502020204030204" pitchFamily="34" charset="0"/>
                <a:cs typeface="Times New Roman" panose="02020603050405020304" pitchFamily="18" charset="0"/>
              </a:rPr>
              <a:t>PN211LH008-018 </a:t>
            </a:r>
            <a:r>
              <a:rPr lang="en-US" sz="1800" dirty="0">
                <a:solidFill>
                  <a:srgbClr val="002060"/>
                </a:solidFill>
                <a:ea typeface="Calibri" panose="020F0502020204030204" pitchFamily="34" charset="0"/>
                <a:cs typeface="Times New Roman" panose="02020603050405020304" pitchFamily="18" charset="0"/>
              </a:rPr>
              <a:t>from</a:t>
            </a:r>
            <a:r>
              <a:rPr lang="es-ES" sz="1800" dirty="0">
                <a:solidFill>
                  <a:srgbClr val="002060"/>
                </a:solidFill>
                <a:ea typeface="Calibri" panose="020F0502020204030204" pitchFamily="34" charset="0"/>
                <a:cs typeface="Times New Roman" panose="02020603050405020304" pitchFamily="18" charset="0"/>
              </a:rPr>
              <a:t> Cuban </a:t>
            </a:r>
            <a:r>
              <a:rPr lang="en-US" sz="1800" dirty="0">
                <a:solidFill>
                  <a:srgbClr val="002060"/>
                </a:solidFill>
                <a:ea typeface="Calibri" panose="020F0502020204030204" pitchFamily="34" charset="0"/>
                <a:cs typeface="Times New Roman" panose="02020603050405020304" pitchFamily="18" charset="0"/>
              </a:rPr>
              <a:t>National Program of Nanoscience and Nanotechnology </a:t>
            </a:r>
            <a:r>
              <a:rPr lang="es-ES" sz="1800" dirty="0">
                <a:solidFill>
                  <a:srgbClr val="002060"/>
                </a:solidFill>
                <a:ea typeface="Calibri" panose="020F0502020204030204" pitchFamily="34" charset="0"/>
                <a:cs typeface="Times New Roman" panose="02020603050405020304" pitchFamily="18" charset="0"/>
              </a:rPr>
              <a:t>(PN3, </a:t>
            </a:r>
            <a:r>
              <a:rPr lang="en-US" sz="1800" dirty="0">
                <a:solidFill>
                  <a:srgbClr val="002060"/>
                </a:solidFill>
                <a:ea typeface="Calibri" panose="020F0502020204030204" pitchFamily="34" charset="0"/>
                <a:cs typeface="Times New Roman" panose="02020603050405020304" pitchFamily="18" charset="0"/>
              </a:rPr>
              <a:t>by its initials in Spanish</a:t>
            </a:r>
            <a:r>
              <a:rPr lang="es-ES" sz="1800" dirty="0">
                <a:solidFill>
                  <a:srgbClr val="002060"/>
                </a:solidFill>
                <a:ea typeface="Calibri" panose="020F0502020204030204" pitchFamily="34" charset="0"/>
                <a:cs typeface="Times New Roman" panose="02020603050405020304" pitchFamily="18" charset="0"/>
              </a:rPr>
              <a:t>), Cuba.</a:t>
            </a:r>
          </a:p>
          <a:p>
            <a:pPr marL="342900" indent="-342900" algn="just">
              <a:lnSpc>
                <a:spcPct val="107000"/>
              </a:lnSpc>
              <a:spcAft>
                <a:spcPts val="800"/>
              </a:spcAft>
              <a:buFont typeface="Courier New" panose="02070309020205020404" pitchFamily="49" charset="0"/>
              <a:buChar char="o"/>
            </a:pPr>
            <a:r>
              <a:rPr lang="es-ES" sz="1800" dirty="0">
                <a:solidFill>
                  <a:srgbClr val="002060"/>
                </a:solidFill>
                <a:ea typeface="Calibri" panose="020F0502020204030204" pitchFamily="34" charset="0"/>
                <a:cs typeface="Times New Roman" panose="02020603050405020304" pitchFamily="18" charset="0"/>
              </a:rPr>
              <a:t>Project PN223LH010-58 </a:t>
            </a:r>
            <a:r>
              <a:rPr lang="en-US" sz="1800" dirty="0">
                <a:solidFill>
                  <a:srgbClr val="002060"/>
                </a:solidFill>
                <a:ea typeface="Calibri" panose="020F0502020204030204" pitchFamily="34" charset="0"/>
                <a:cs typeface="Times New Roman" panose="02020603050405020304" pitchFamily="18" charset="0"/>
              </a:rPr>
              <a:t>from Cuban National Program of Basic Sciences (PNCB</a:t>
            </a:r>
            <a:r>
              <a:rPr lang="es-ES" dirty="0">
                <a:solidFill>
                  <a:srgbClr val="002060"/>
                </a:solidFill>
                <a:ea typeface="Calibri" panose="020F0502020204030204" pitchFamily="34" charset="0"/>
                <a:cs typeface="Times New Roman" panose="02020603050405020304" pitchFamily="18" charset="0"/>
              </a:rPr>
              <a:t>, </a:t>
            </a:r>
            <a:r>
              <a:rPr lang="en-US" dirty="0">
                <a:solidFill>
                  <a:srgbClr val="002060"/>
                </a:solidFill>
                <a:ea typeface="Calibri" panose="020F0502020204030204" pitchFamily="34" charset="0"/>
                <a:cs typeface="Times New Roman" panose="02020603050405020304" pitchFamily="18" charset="0"/>
              </a:rPr>
              <a:t>by its initials in Spanish</a:t>
            </a:r>
            <a:r>
              <a:rPr lang="es-ES" sz="1800" dirty="0">
                <a:solidFill>
                  <a:srgbClr val="002060"/>
                </a:solidFill>
                <a:ea typeface="Calibri" panose="020F0502020204030204" pitchFamily="34" charset="0"/>
                <a:cs typeface="Times New Roman" panose="02020603050405020304" pitchFamily="18" charset="0"/>
              </a:rPr>
              <a:t>), Cuba.</a:t>
            </a:r>
          </a:p>
          <a:p>
            <a:pPr marL="342900" indent="-342900" algn="just">
              <a:lnSpc>
                <a:spcPct val="107000"/>
              </a:lnSpc>
              <a:spcAft>
                <a:spcPts val="800"/>
              </a:spcAft>
              <a:buFont typeface="Courier New" panose="02070309020205020404" pitchFamily="49" charset="0"/>
              <a:buChar char="o"/>
            </a:pPr>
            <a:r>
              <a:rPr lang="en-US" dirty="0">
                <a:solidFill>
                  <a:srgbClr val="002060"/>
                </a:solidFill>
                <a:ea typeface="Calibri" panose="020F0502020204030204" pitchFamily="34" charset="0"/>
                <a:cs typeface="Times New Roman" panose="02020603050405020304" pitchFamily="18" charset="0"/>
              </a:rPr>
              <a:t>Cooperation project Serbia-JINR № </a:t>
            </a:r>
            <a:r>
              <a:rPr lang="en-US" sz="1800" dirty="0">
                <a:solidFill>
                  <a:srgbClr val="002060"/>
                </a:solidFill>
                <a:ea typeface="Calibri" panose="020F0502020204030204" pitchFamily="34" charset="0"/>
                <a:cs typeface="Times New Roman" panose="02020603050405020304" pitchFamily="18" charset="0"/>
              </a:rPr>
              <a:t>50 2024 items 7 and 8.</a:t>
            </a:r>
          </a:p>
          <a:p>
            <a:pPr marL="342900" indent="-342900" algn="just">
              <a:lnSpc>
                <a:spcPct val="107000"/>
              </a:lnSpc>
              <a:spcAft>
                <a:spcPts val="800"/>
              </a:spcAft>
              <a:buFont typeface="Courier New" panose="02070309020205020404" pitchFamily="49" charset="0"/>
              <a:buChar char="o"/>
            </a:pPr>
            <a:r>
              <a:rPr lang="en-US" dirty="0">
                <a:solidFill>
                  <a:srgbClr val="002060"/>
                </a:solidFill>
                <a:ea typeface="Calibri" panose="020F0502020204030204" pitchFamily="34" charset="0"/>
                <a:cs typeface="Times New Roman" panose="02020603050405020304" pitchFamily="18" charset="0"/>
              </a:rPr>
              <a:t>Cooperation project </a:t>
            </a:r>
            <a:r>
              <a:rPr lang="en-US" sz="1800" dirty="0">
                <a:solidFill>
                  <a:srgbClr val="002060"/>
                </a:solidFill>
                <a:ea typeface="Calibri" panose="020F0502020204030204" pitchFamily="34" charset="0"/>
                <a:cs typeface="Times New Roman" panose="02020603050405020304" pitchFamily="18" charset="0"/>
              </a:rPr>
              <a:t>Serbia-JINR № 51 2024 items 4 and 5.</a:t>
            </a:r>
          </a:p>
          <a:p>
            <a:pPr marL="342900" indent="-342900" algn="just">
              <a:lnSpc>
                <a:spcPct val="107000"/>
              </a:lnSpc>
              <a:spcAft>
                <a:spcPts val="800"/>
              </a:spcAft>
              <a:buFont typeface="Courier New" panose="02070309020205020404" pitchFamily="49" charset="0"/>
              <a:buChar char="o"/>
            </a:pPr>
            <a:r>
              <a:rPr lang="en-US" dirty="0">
                <a:solidFill>
                  <a:srgbClr val="002060"/>
                </a:solidFill>
                <a:ea typeface="Calibri" panose="020F0502020204030204" pitchFamily="34" charset="0"/>
                <a:cs typeface="Times New Roman" panose="02020603050405020304" pitchFamily="18" charset="0"/>
              </a:rPr>
              <a:t>Cooperation project Belarus-JINR № </a:t>
            </a:r>
            <a:r>
              <a:rPr lang="en-US" sz="1800" dirty="0">
                <a:solidFill>
                  <a:srgbClr val="002060"/>
                </a:solidFill>
                <a:ea typeface="Calibri" panose="020F0502020204030204" pitchFamily="34" charset="0"/>
                <a:cs typeface="Times New Roman" panose="02020603050405020304" pitchFamily="18" charset="0"/>
              </a:rPr>
              <a:t>289 2024 items 16 - 18.</a:t>
            </a:r>
          </a:p>
        </p:txBody>
      </p:sp>
    </p:spTree>
    <p:extLst>
      <p:ext uri="{BB962C8B-B14F-4D97-AF65-F5344CB8AC3E}">
        <p14:creationId xmlns:p14="http://schemas.microsoft.com/office/powerpoint/2010/main" val="3696067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57362" y="97468"/>
            <a:ext cx="4710875" cy="523220"/>
          </a:xfrm>
          <a:prstGeom prst="rect">
            <a:avLst/>
          </a:prstGeom>
        </p:spPr>
        <p:txBody>
          <a:bodyPr wrap="square">
            <a:spAutoFit/>
          </a:bodyPr>
          <a:lstStyle/>
          <a:p>
            <a:pPr algn="ctr">
              <a:spcBef>
                <a:spcPts val="1200"/>
              </a:spcBef>
            </a:pPr>
            <a:r>
              <a:rPr lang="en-US" sz="2800" kern="0">
                <a:solidFill>
                  <a:srgbClr val="002060"/>
                </a:solidFill>
                <a:latin typeface="Arial" panose="020B0604020202020204" pitchFamily="34" charset="0"/>
                <a:ea typeface="Times New Roman" panose="02020603050405020304" pitchFamily="18" charset="0"/>
                <a:cs typeface="Arial" panose="020B0604020202020204" pitchFamily="34" charset="0"/>
              </a:rPr>
              <a:t>6. </a:t>
            </a:r>
            <a:r>
              <a:rPr lang="en-U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References</a:t>
            </a: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extBox 4">
            <a:extLst>
              <a:ext uri="{FF2B5EF4-FFF2-40B4-BE49-F238E27FC236}">
                <a16:creationId xmlns:a16="http://schemas.microsoft.com/office/drawing/2014/main" id="{66AEA5AB-D0A6-9A13-25C8-B8AFB3AA4AEE}"/>
              </a:ext>
            </a:extLst>
          </p:cNvPr>
          <p:cNvSpPr txBox="1"/>
          <p:nvPr/>
        </p:nvSpPr>
        <p:spPr>
          <a:xfrm>
            <a:off x="203200" y="966787"/>
            <a:ext cx="11785600" cy="3046988"/>
          </a:xfrm>
          <a:prstGeom prst="rect">
            <a:avLst/>
          </a:prstGeom>
          <a:noFill/>
        </p:spPr>
        <p:txBody>
          <a:bodyPr wrap="square">
            <a:spAutoFit/>
          </a:bodyPr>
          <a:lstStyle/>
          <a:p>
            <a:pPr algn="just"/>
            <a:r>
              <a:rPr lang="en-US" sz="1600" dirty="0">
                <a:solidFill>
                  <a:srgbClr val="002060"/>
                </a:solidFill>
              </a:rPr>
              <a:t> S. Fortuné-Fábregas, J. Benavides, A. M. Díaz-García, Y. González, A. Ruediger and L. Vaillant-Roca, Influence of the dip and spin coating methods on the seeding for the growing of </a:t>
            </a:r>
            <a:r>
              <a:rPr lang="en-US" sz="1600" dirty="0" err="1">
                <a:solidFill>
                  <a:srgbClr val="002060"/>
                </a:solidFill>
              </a:rPr>
              <a:t>CuO</a:t>
            </a:r>
            <a:r>
              <a:rPr lang="en-US" sz="1600" dirty="0">
                <a:solidFill>
                  <a:srgbClr val="002060"/>
                </a:solidFill>
              </a:rPr>
              <a:t> nanorods by a hydrothermal technique”, </a:t>
            </a:r>
            <a:r>
              <a:rPr lang="en-US" sz="1600" dirty="0" err="1">
                <a:solidFill>
                  <a:srgbClr val="002060"/>
                </a:solidFill>
              </a:rPr>
              <a:t>Revista</a:t>
            </a:r>
            <a:r>
              <a:rPr lang="en-US" sz="1600" dirty="0">
                <a:solidFill>
                  <a:srgbClr val="002060"/>
                </a:solidFill>
              </a:rPr>
              <a:t> Cubana de </a:t>
            </a:r>
            <a:r>
              <a:rPr lang="en-US" sz="1600" dirty="0" err="1">
                <a:solidFill>
                  <a:srgbClr val="002060"/>
                </a:solidFill>
              </a:rPr>
              <a:t>Física</a:t>
            </a:r>
            <a:r>
              <a:rPr lang="en-US" sz="1600" dirty="0">
                <a:solidFill>
                  <a:srgbClr val="002060"/>
                </a:solidFill>
              </a:rPr>
              <a:t>. 40 (2023).</a:t>
            </a:r>
          </a:p>
          <a:p>
            <a:pPr marL="342900" indent="-342900" algn="just">
              <a:buAutoNum type="arabicPeriod" startAt="2"/>
            </a:pPr>
            <a:endParaRPr lang="en-US" sz="1600" dirty="0">
              <a:solidFill>
                <a:srgbClr val="002060"/>
              </a:solidFill>
            </a:endParaRPr>
          </a:p>
          <a:p>
            <a:pPr algn="just"/>
            <a:r>
              <a:rPr lang="en-US" sz="1600" dirty="0">
                <a:solidFill>
                  <a:srgbClr val="002060"/>
                </a:solidFill>
              </a:rPr>
              <a:t>L. Vaillant-Roca, A. </a:t>
            </a:r>
            <a:r>
              <a:rPr lang="en-US" sz="1600" dirty="0" err="1">
                <a:solidFill>
                  <a:srgbClr val="002060"/>
                </a:solidFill>
              </a:rPr>
              <a:t>Peukert</a:t>
            </a:r>
            <a:r>
              <a:rPr lang="en-US" sz="1600" dirty="0">
                <a:solidFill>
                  <a:srgbClr val="002060"/>
                </a:solidFill>
              </a:rPr>
              <a:t>, M. </a:t>
            </a:r>
            <a:r>
              <a:rPr lang="en-US" sz="1600" dirty="0" err="1">
                <a:solidFill>
                  <a:srgbClr val="002060"/>
                </a:solidFill>
              </a:rPr>
              <a:t>Wittmer</a:t>
            </a:r>
            <a:r>
              <a:rPr lang="en-US" sz="1600" dirty="0">
                <a:solidFill>
                  <a:srgbClr val="002060"/>
                </a:solidFill>
              </a:rPr>
              <a:t>, O. </a:t>
            </a:r>
            <a:r>
              <a:rPr lang="en-US" sz="1600" dirty="0" err="1">
                <a:solidFill>
                  <a:srgbClr val="002060"/>
                </a:solidFill>
              </a:rPr>
              <a:t>Almora</a:t>
            </a:r>
            <a:r>
              <a:rPr lang="en-US" sz="1600" dirty="0">
                <a:solidFill>
                  <a:srgbClr val="002060"/>
                </a:solidFill>
              </a:rPr>
              <a:t>, A. </a:t>
            </a:r>
            <a:r>
              <a:rPr lang="en-US" sz="1600" dirty="0" err="1">
                <a:solidFill>
                  <a:srgbClr val="002060"/>
                </a:solidFill>
              </a:rPr>
              <a:t>Chanaewa</a:t>
            </a:r>
            <a:r>
              <a:rPr lang="en-US" sz="1600" dirty="0">
                <a:solidFill>
                  <a:srgbClr val="002060"/>
                </a:solidFill>
              </a:rPr>
              <a:t> and E. von </a:t>
            </a:r>
            <a:r>
              <a:rPr lang="en-US" sz="1600" dirty="0" err="1">
                <a:solidFill>
                  <a:srgbClr val="002060"/>
                </a:solidFill>
              </a:rPr>
              <a:t>Hauff</a:t>
            </a:r>
            <a:r>
              <a:rPr lang="en-US" sz="1600" dirty="0">
                <a:solidFill>
                  <a:srgbClr val="002060"/>
                </a:solidFill>
              </a:rPr>
              <a:t>, Temperature dependent seeding effects on hydrothermally grown zinc oxide nanorods: Towards low temperatures and high scalability, </a:t>
            </a:r>
            <a:r>
              <a:rPr lang="en-US" sz="1600" dirty="0" err="1">
                <a:solidFill>
                  <a:srgbClr val="002060"/>
                </a:solidFill>
              </a:rPr>
              <a:t>Revista</a:t>
            </a:r>
            <a:r>
              <a:rPr lang="en-US" sz="1600" dirty="0">
                <a:solidFill>
                  <a:srgbClr val="002060"/>
                </a:solidFill>
              </a:rPr>
              <a:t> Cubana de </a:t>
            </a:r>
            <a:r>
              <a:rPr lang="en-US" sz="1600" dirty="0" err="1">
                <a:solidFill>
                  <a:srgbClr val="002060"/>
                </a:solidFill>
              </a:rPr>
              <a:t>Física</a:t>
            </a:r>
            <a:r>
              <a:rPr lang="en-US" sz="1600" dirty="0">
                <a:solidFill>
                  <a:srgbClr val="002060"/>
                </a:solidFill>
              </a:rPr>
              <a:t>. 31 (2014).</a:t>
            </a:r>
          </a:p>
          <a:p>
            <a:pPr algn="just"/>
            <a:endParaRPr lang="en-US" sz="1600" dirty="0">
              <a:solidFill>
                <a:srgbClr val="002060"/>
              </a:solidFill>
            </a:endParaRPr>
          </a:p>
          <a:p>
            <a:pPr algn="just"/>
            <a:r>
              <a:rPr lang="en-US" sz="1600" dirty="0">
                <a:solidFill>
                  <a:srgbClr val="002060"/>
                </a:solidFill>
              </a:rPr>
              <a:t>E.J. and </a:t>
            </a:r>
            <a:r>
              <a:rPr lang="en-US" sz="1600" dirty="0" err="1">
                <a:solidFill>
                  <a:srgbClr val="002060"/>
                </a:solidFill>
              </a:rPr>
              <a:t>Mittemeijer</a:t>
            </a:r>
            <a:r>
              <a:rPr lang="en-US" sz="1600" dirty="0">
                <a:solidFill>
                  <a:srgbClr val="002060"/>
                </a:solidFill>
              </a:rPr>
              <a:t> and U. </a:t>
            </a:r>
            <a:r>
              <a:rPr lang="en-US" sz="1600" dirty="0" err="1">
                <a:solidFill>
                  <a:srgbClr val="002060"/>
                </a:solidFill>
              </a:rPr>
              <a:t>Welzel</a:t>
            </a:r>
            <a:r>
              <a:rPr lang="en-US" sz="1600" dirty="0">
                <a:solidFill>
                  <a:srgbClr val="002060"/>
                </a:solidFill>
              </a:rPr>
              <a:t>, The “ state of the art ” of the diffraction analysis of crystallite size and lattice strain, Z. </a:t>
            </a:r>
            <a:r>
              <a:rPr lang="en-US" sz="1600" dirty="0" err="1">
                <a:solidFill>
                  <a:srgbClr val="002060"/>
                </a:solidFill>
              </a:rPr>
              <a:t>Kristallogr</a:t>
            </a:r>
            <a:r>
              <a:rPr lang="en-US" sz="1600" dirty="0">
                <a:solidFill>
                  <a:srgbClr val="002060"/>
                </a:solidFill>
              </a:rPr>
              <a:t>. 223 (2008) 552–560.</a:t>
            </a:r>
          </a:p>
          <a:p>
            <a:pPr algn="just"/>
            <a:endParaRPr lang="en-US" sz="1600" dirty="0">
              <a:solidFill>
                <a:srgbClr val="002060"/>
              </a:solidFill>
            </a:endParaRPr>
          </a:p>
          <a:p>
            <a:pPr algn="just"/>
            <a:r>
              <a:rPr lang="en-US" sz="1600" dirty="0">
                <a:solidFill>
                  <a:srgbClr val="002060"/>
                </a:solidFill>
              </a:rPr>
              <a:t>M. Mayer, SIMNRA, a Simulation Program for the Analysis of NRA, RBS and ERDA, in: J.L. Duggan, I.L. Morgan (Eds.), Proceedings of the 15th International Conference on the Application of Accelerators in Research and Industry, American Institute of Physics, Woodbury, New York, 1999: p. 541. </a:t>
            </a:r>
          </a:p>
        </p:txBody>
      </p:sp>
    </p:spTree>
    <p:extLst>
      <p:ext uri="{BB962C8B-B14F-4D97-AF65-F5344CB8AC3E}">
        <p14:creationId xmlns:p14="http://schemas.microsoft.com/office/powerpoint/2010/main" val="332750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1769161"/>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p:cNvSpPr txBox="1"/>
          <p:nvPr/>
        </p:nvSpPr>
        <p:spPr>
          <a:xfrm>
            <a:off x="44991" y="253638"/>
            <a:ext cx="12102017" cy="1200329"/>
          </a:xfrm>
          <a:prstGeom prst="rect">
            <a:avLst/>
          </a:prstGeom>
          <a:noFill/>
        </p:spPr>
        <p:txBody>
          <a:bodyPr wrap="square" rtlCol="0">
            <a:spAutoFit/>
          </a:bodyPr>
          <a:lstStyle/>
          <a:p>
            <a:pPr algn="ctr"/>
            <a:r>
              <a:rPr lang="en-US" sz="3600" dirty="0">
                <a:solidFill>
                  <a:schemeClr val="bg1"/>
                </a:solidFill>
              </a:rPr>
              <a:t>Study of </a:t>
            </a:r>
            <a:r>
              <a:rPr lang="en-US" sz="3600" dirty="0" err="1">
                <a:solidFill>
                  <a:schemeClr val="bg1"/>
                </a:solidFill>
              </a:rPr>
              <a:t>CuO</a:t>
            </a:r>
            <a:r>
              <a:rPr lang="en-US" sz="3600" dirty="0">
                <a:solidFill>
                  <a:schemeClr val="bg1"/>
                </a:solidFill>
              </a:rPr>
              <a:t> nanostructures modified with a sequential thermal treatment (</a:t>
            </a:r>
            <a:r>
              <a:rPr lang="en-US" sz="3600" dirty="0" err="1">
                <a:solidFill>
                  <a:schemeClr val="bg1"/>
                </a:solidFill>
              </a:rPr>
              <a:t>CuO</a:t>
            </a:r>
            <a:r>
              <a:rPr lang="en-US" sz="3600" dirty="0">
                <a:solidFill>
                  <a:schemeClr val="bg1"/>
                </a:solidFill>
              </a:rPr>
              <a:t> STT) for photovoltaic applications</a:t>
            </a:r>
            <a:endParaRPr lang="es-ES" sz="400" dirty="0">
              <a:solidFill>
                <a:schemeClr val="bg1"/>
              </a:solidFill>
              <a:ea typeface="Noto Sans CJK SC Regular"/>
              <a:cs typeface="FreeSans"/>
            </a:endParaRPr>
          </a:p>
        </p:txBody>
      </p:sp>
      <p:sp>
        <p:nvSpPr>
          <p:cNvPr id="3" name="Rectángulo 2"/>
          <p:cNvSpPr/>
          <p:nvPr/>
        </p:nvSpPr>
        <p:spPr>
          <a:xfrm>
            <a:off x="612973" y="3705626"/>
            <a:ext cx="11141174" cy="923330"/>
          </a:xfrm>
          <a:prstGeom prst="rect">
            <a:avLst/>
          </a:prstGeom>
        </p:spPr>
        <p:txBody>
          <a:bodyPr wrap="square">
            <a:spAutoFit/>
          </a:bodyPr>
          <a:lstStyle/>
          <a:p>
            <a:pPr marL="0" marR="0" algn="just">
              <a:spcBef>
                <a:spcPts val="0"/>
              </a:spcBef>
              <a:spcAft>
                <a:spcPts val="0"/>
              </a:spcAft>
            </a:pPr>
            <a:r>
              <a:rPr lang="en-US"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 </a:t>
            </a: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Institute of Materials Science and Technology, University of Havana, Havana, Cuba.</a:t>
            </a:r>
          </a:p>
          <a:p>
            <a:pPr marL="0" marR="0" algn="just">
              <a:spcBef>
                <a:spcPts val="0"/>
              </a:spcBef>
              <a:spcAft>
                <a:spcPts val="0"/>
              </a:spcAft>
            </a:pPr>
            <a:r>
              <a:rPr lang="en-US"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a:t>
            </a: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Frank Laboratory of Neutron Physics (FLNP), Joint Institute for Nuclear Research (JINR), Dubna, Russian Federation.</a:t>
            </a:r>
          </a:p>
          <a:p>
            <a:pPr marL="0" marR="0" algn="just">
              <a:spcBef>
                <a:spcPts val="0"/>
              </a:spcBef>
              <a:spcAft>
                <a:spcPts val="0"/>
              </a:spcAft>
            </a:pPr>
            <a:r>
              <a:rPr lang="en-US" sz="1800" baseline="30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t>
            </a: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Hanoi Irradiation Center, Vietnam Atomic Energy Institute, Hanoi, Vietnam.</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6813" y="5334148"/>
            <a:ext cx="1549265" cy="1367761"/>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2796" y="5714749"/>
            <a:ext cx="2126681" cy="850672"/>
          </a:xfrm>
          <a:prstGeom prst="rect">
            <a:avLst/>
          </a:prstGeom>
        </p:spPr>
      </p:pic>
      <p:sp>
        <p:nvSpPr>
          <p:cNvPr id="11" name="Rectángulo 10"/>
          <p:cNvSpPr/>
          <p:nvPr/>
        </p:nvSpPr>
        <p:spPr>
          <a:xfrm>
            <a:off x="1420551" y="1936165"/>
            <a:ext cx="9350896" cy="830997"/>
          </a:xfrm>
          <a:prstGeom prst="rect">
            <a:avLst/>
          </a:prstGeom>
        </p:spPr>
        <p:txBody>
          <a:bodyPr wrap="square">
            <a:spAutoFit/>
          </a:bodyPr>
          <a:lstStyle/>
          <a:p>
            <a:pPr algn="ctr"/>
            <a:r>
              <a:rPr lang="en-US" sz="2400" b="1" u="sng" dirty="0">
                <a:solidFill>
                  <a:srgbClr val="002060"/>
                </a:solidFill>
              </a:rPr>
              <a:t>S. Fortuné Fábregas</a:t>
            </a:r>
            <a:r>
              <a:rPr lang="en-US" sz="2400" b="1" u="sng" baseline="30000" dirty="0">
                <a:solidFill>
                  <a:srgbClr val="002060"/>
                </a:solidFill>
              </a:rPr>
              <a:t> </a:t>
            </a:r>
            <a:r>
              <a:rPr lang="en-US" sz="2400" b="1" baseline="30000" dirty="0">
                <a:solidFill>
                  <a:srgbClr val="002060"/>
                </a:solidFill>
              </a:rPr>
              <a:t>a, b</a:t>
            </a:r>
            <a:r>
              <a:rPr lang="en-US" sz="2400" b="1" dirty="0">
                <a:solidFill>
                  <a:srgbClr val="002060"/>
                </a:solidFill>
              </a:rPr>
              <a:t>, P. L. Tuan </a:t>
            </a:r>
            <a:r>
              <a:rPr lang="en-US" sz="2400" b="1" baseline="30000" dirty="0">
                <a:solidFill>
                  <a:srgbClr val="002060"/>
                </a:solidFill>
              </a:rPr>
              <a:t>b, c</a:t>
            </a:r>
            <a:r>
              <a:rPr lang="en-US" sz="2400" b="1" dirty="0">
                <a:solidFill>
                  <a:srgbClr val="002060"/>
                </a:solidFill>
              </a:rPr>
              <a:t>, A. S. </a:t>
            </a:r>
            <a:r>
              <a:rPr lang="en-US" sz="2400" b="1" dirty="0" err="1">
                <a:solidFill>
                  <a:srgbClr val="002060"/>
                </a:solidFill>
              </a:rPr>
              <a:t>Doroshkevich</a:t>
            </a:r>
            <a:r>
              <a:rPr lang="en-US" sz="2400" b="1" baseline="30000" dirty="0">
                <a:solidFill>
                  <a:srgbClr val="002060"/>
                </a:solidFill>
              </a:rPr>
              <a:t> b</a:t>
            </a:r>
            <a:r>
              <a:rPr lang="en-US" sz="2400" b="1" dirty="0">
                <a:solidFill>
                  <a:srgbClr val="002060"/>
                </a:solidFill>
              </a:rPr>
              <a:t>, E. </a:t>
            </a:r>
            <a:r>
              <a:rPr lang="en-US" sz="2400" b="1" dirty="0" err="1">
                <a:solidFill>
                  <a:srgbClr val="002060"/>
                </a:solidFill>
              </a:rPr>
              <a:t>Pedrero</a:t>
            </a:r>
            <a:r>
              <a:rPr lang="en-US" sz="2400" b="1" baseline="30000" dirty="0">
                <a:solidFill>
                  <a:srgbClr val="002060"/>
                </a:solidFill>
              </a:rPr>
              <a:t> a</a:t>
            </a:r>
            <a:r>
              <a:rPr lang="en-US" sz="2400" b="1" dirty="0">
                <a:solidFill>
                  <a:srgbClr val="002060"/>
                </a:solidFill>
              </a:rPr>
              <a:t>,  A. </a:t>
            </a:r>
            <a:r>
              <a:rPr lang="en-US" sz="2400" b="1" dirty="0" err="1">
                <a:solidFill>
                  <a:srgbClr val="002060"/>
                </a:solidFill>
              </a:rPr>
              <a:t>Iribarren</a:t>
            </a:r>
            <a:r>
              <a:rPr lang="en-US" sz="2400" b="1" dirty="0">
                <a:solidFill>
                  <a:srgbClr val="002060"/>
                </a:solidFill>
              </a:rPr>
              <a:t> </a:t>
            </a:r>
            <a:r>
              <a:rPr lang="en-US" sz="2400" b="1" baseline="30000" dirty="0">
                <a:solidFill>
                  <a:srgbClr val="002060"/>
                </a:solidFill>
              </a:rPr>
              <a:t>a</a:t>
            </a:r>
            <a:r>
              <a:rPr lang="en-US" sz="2400" b="1" dirty="0">
                <a:solidFill>
                  <a:srgbClr val="002060"/>
                </a:solidFill>
              </a:rPr>
              <a:t> and L. </a:t>
            </a:r>
            <a:r>
              <a:rPr lang="en-US" sz="2400" b="1" dirty="0" err="1">
                <a:solidFill>
                  <a:srgbClr val="002060"/>
                </a:solidFill>
              </a:rPr>
              <a:t>Vaillant</a:t>
            </a:r>
            <a:r>
              <a:rPr lang="en-US" sz="2400" b="1" dirty="0">
                <a:solidFill>
                  <a:srgbClr val="002060"/>
                </a:solidFill>
              </a:rPr>
              <a:t> Roca </a:t>
            </a:r>
            <a:r>
              <a:rPr lang="en-US" sz="2400" b="1" baseline="30000" dirty="0">
                <a:solidFill>
                  <a:srgbClr val="002060"/>
                </a:solidFill>
              </a:rPr>
              <a:t>a</a:t>
            </a:r>
            <a:r>
              <a:rPr lang="en-US" sz="2400" b="1" dirty="0">
                <a:solidFill>
                  <a:srgbClr val="002060"/>
                </a:solidFill>
              </a:rPr>
              <a:t> </a:t>
            </a:r>
            <a:endParaRPr lang="en-US" sz="2400" dirty="0">
              <a:solidFill>
                <a:srgbClr val="002060"/>
              </a:solidFill>
            </a:endParaRPr>
          </a:p>
        </p:txBody>
      </p:sp>
      <p:sp>
        <p:nvSpPr>
          <p:cNvPr id="10" name="Rectángulo 9"/>
          <p:cNvSpPr/>
          <p:nvPr/>
        </p:nvSpPr>
        <p:spPr>
          <a:xfrm>
            <a:off x="1036319" y="2904700"/>
            <a:ext cx="9735127" cy="369332"/>
          </a:xfrm>
          <a:prstGeom prst="rect">
            <a:avLst/>
          </a:prstGeom>
        </p:spPr>
        <p:txBody>
          <a:bodyPr wrap="square">
            <a:spAutoFit/>
          </a:bodyPr>
          <a:lstStyle/>
          <a:p>
            <a:pPr algn="ctr">
              <a:spcAft>
                <a:spcPts val="0"/>
              </a:spcAft>
              <a:tabLst>
                <a:tab pos="540385" algn="l"/>
                <a:tab pos="457200" algn="l"/>
              </a:tabLst>
            </a:pPr>
            <a:r>
              <a:rPr lang="es-E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5"/>
              </a:rPr>
              <a:t>silviafortune@gmail.com</a:t>
            </a:r>
            <a:r>
              <a:rPr lang="es-E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a:t>
            </a:r>
            <a:r>
              <a:rPr lang="es-E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6"/>
              </a:rPr>
              <a:t>silvia.fortune@imre.uh.cu</a:t>
            </a:r>
            <a:r>
              <a:rPr lang="es-E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7"/>
              </a:rPr>
              <a:t>silviafortune@jinr.ru</a:t>
            </a:r>
            <a:r>
              <a:rPr lang="es-ES"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6" name="Imagen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47789" y="5558976"/>
            <a:ext cx="2582250" cy="1299024"/>
          </a:xfrm>
          <a:prstGeom prst="rect">
            <a:avLst/>
          </a:prstGeom>
        </p:spPr>
      </p:pic>
      <p:pic>
        <p:nvPicPr>
          <p:cNvPr id="9"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9569" y="5392207"/>
            <a:ext cx="2050884" cy="1173213"/>
          </a:xfrm>
          <a:prstGeom prst="rect">
            <a:avLst/>
          </a:prstGeom>
        </p:spPr>
      </p:pic>
    </p:spTree>
    <p:extLst>
      <p:ext uri="{BB962C8B-B14F-4D97-AF65-F5344CB8AC3E}">
        <p14:creationId xmlns:p14="http://schemas.microsoft.com/office/powerpoint/2010/main" val="36765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F9ECAA6-763D-4B7E-837C-E1A608AAEB8F}" type="datetime4">
              <a:rPr lang="en-US" smtClean="0"/>
              <a:t>October 30, 2024</a:t>
            </a:fld>
            <a:endParaRPr lang="en-US"/>
          </a:p>
        </p:txBody>
      </p:sp>
      <p:sp>
        <p:nvSpPr>
          <p:cNvPr id="3" name="Marcador de número de diapositiva 2"/>
          <p:cNvSpPr>
            <a:spLocks noGrp="1"/>
          </p:cNvSpPr>
          <p:nvPr>
            <p:ph type="sldNum" sz="quarter" idx="12"/>
          </p:nvPr>
        </p:nvSpPr>
        <p:spPr/>
        <p:txBody>
          <a:bodyPr/>
          <a:lstStyle/>
          <a:p>
            <a:fld id="{748C9F44-3836-48BC-B934-AA567343F787}" type="slidenum">
              <a:rPr lang="en-US" smtClean="0"/>
              <a:t>19</a:t>
            </a:fld>
            <a:endParaRPr lang="en-US"/>
          </a:p>
        </p:txBody>
      </p:sp>
      <p:sp>
        <p:nvSpPr>
          <p:cNvPr id="4" name="CuadroTexto 3"/>
          <p:cNvSpPr txBox="1"/>
          <p:nvPr/>
        </p:nvSpPr>
        <p:spPr>
          <a:xfrm>
            <a:off x="2746846" y="35913"/>
            <a:ext cx="6580071" cy="584775"/>
          </a:xfrm>
          <a:prstGeom prst="rect">
            <a:avLst/>
          </a:prstGeom>
          <a:noFill/>
        </p:spPr>
        <p:txBody>
          <a:bodyPr wrap="none" rtlCol="0">
            <a:spAutoFit/>
          </a:bodyPr>
          <a:lstStyle/>
          <a:p>
            <a:r>
              <a:rPr lang="en-US" sz="3200">
                <a:solidFill>
                  <a:srgbClr val="002060"/>
                </a:solidFill>
              </a:rPr>
              <a:t>3. </a:t>
            </a:r>
            <a:r>
              <a:rPr lang="en-US" sz="3200" dirty="0">
                <a:solidFill>
                  <a:srgbClr val="002060"/>
                </a:solidFill>
              </a:rPr>
              <a:t>Experimental technique. Equipment</a:t>
            </a:r>
            <a:endParaRPr lang="en-US" sz="2400" dirty="0">
              <a:solidFill>
                <a:srgbClr val="002060"/>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2198678368"/>
              </p:ext>
            </p:extLst>
          </p:nvPr>
        </p:nvGraphicFramePr>
        <p:xfrm>
          <a:off x="1618858" y="900843"/>
          <a:ext cx="8846788" cy="3576320"/>
        </p:xfrm>
        <a:graphic>
          <a:graphicData uri="http://schemas.openxmlformats.org/drawingml/2006/table">
            <a:tbl>
              <a:tblPr firstRow="1" bandRow="1">
                <a:tableStyleId>{5940675A-B579-460E-94D1-54222C63F5DA}</a:tableStyleId>
              </a:tblPr>
              <a:tblGrid>
                <a:gridCol w="2211697">
                  <a:extLst>
                    <a:ext uri="{9D8B030D-6E8A-4147-A177-3AD203B41FA5}">
                      <a16:colId xmlns:a16="http://schemas.microsoft.com/office/drawing/2014/main" val="20000"/>
                    </a:ext>
                  </a:extLst>
                </a:gridCol>
                <a:gridCol w="2737885">
                  <a:extLst>
                    <a:ext uri="{9D8B030D-6E8A-4147-A177-3AD203B41FA5}">
                      <a16:colId xmlns:a16="http://schemas.microsoft.com/office/drawing/2014/main" val="20001"/>
                    </a:ext>
                  </a:extLst>
                </a:gridCol>
                <a:gridCol w="1685509">
                  <a:extLst>
                    <a:ext uri="{9D8B030D-6E8A-4147-A177-3AD203B41FA5}">
                      <a16:colId xmlns:a16="http://schemas.microsoft.com/office/drawing/2014/main" val="20002"/>
                    </a:ext>
                  </a:extLst>
                </a:gridCol>
                <a:gridCol w="2211697">
                  <a:extLst>
                    <a:ext uri="{9D8B030D-6E8A-4147-A177-3AD203B41FA5}">
                      <a16:colId xmlns:a16="http://schemas.microsoft.com/office/drawing/2014/main" val="20003"/>
                    </a:ext>
                  </a:extLst>
                </a:gridCol>
              </a:tblGrid>
              <a:tr h="370840">
                <a:tc>
                  <a:txBody>
                    <a:bodyPr/>
                    <a:lstStyle/>
                    <a:p>
                      <a:pPr algn="ctr"/>
                      <a:r>
                        <a:rPr lang="en-US" sz="1800" b="1" dirty="0"/>
                        <a:t>Characterization technique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t>Equipment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t>Institute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t>Country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ctr"/>
                      <a:r>
                        <a:rPr lang="en-US" sz="1800" dirty="0"/>
                        <a:t>SEM</a:t>
                      </a:r>
                      <a:endParaRPr lang="en-US"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err="1"/>
                        <a:t>Tescan</a:t>
                      </a:r>
                      <a:r>
                        <a:rPr lang="en-US" dirty="0"/>
                        <a:t> Vega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IMRE</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Cuba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a:t>Raman spectroscopy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Horiba Jobin-Yvon </a:t>
                      </a:r>
                      <a:r>
                        <a:rPr lang="en-US" sz="1800" b="0" i="0" kern="1200" dirty="0" err="1">
                          <a:solidFill>
                            <a:schemeClr val="tx1"/>
                          </a:solidFill>
                          <a:effectLst/>
                          <a:latin typeface="+mn-lt"/>
                          <a:ea typeface="+mn-ea"/>
                          <a:cs typeface="+mn-cs"/>
                        </a:rPr>
                        <a:t>LabRAM</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Nd:YAG</a:t>
                      </a:r>
                      <a:r>
                        <a:rPr lang="en-US" sz="1800" b="0" i="0" kern="1200" dirty="0">
                          <a:solidFill>
                            <a:schemeClr val="tx1"/>
                          </a:solidFill>
                          <a:effectLst/>
                          <a:latin typeface="+mn-lt"/>
                          <a:ea typeface="+mn-ea"/>
                          <a:cs typeface="+mn-cs"/>
                        </a:rPr>
                        <a:t> </a:t>
                      </a:r>
                      <a:r>
                        <a:rPr lang="el-GR" sz="1800" b="0" i="0" kern="1200" dirty="0">
                          <a:solidFill>
                            <a:schemeClr val="tx1"/>
                          </a:solidFill>
                          <a:effectLst/>
                          <a:latin typeface="+mn-lt"/>
                          <a:ea typeface="+mn-ea"/>
                          <a:cs typeface="+mn-cs"/>
                        </a:rPr>
                        <a:t>λ</a:t>
                      </a:r>
                      <a:r>
                        <a:rPr lang="es-ES" sz="1800" b="0" i="0" kern="1200" dirty="0">
                          <a:solidFill>
                            <a:schemeClr val="tx1"/>
                          </a:solidFill>
                          <a:effectLst/>
                          <a:latin typeface="+mn-lt"/>
                          <a:ea typeface="+mn-ea"/>
                          <a:cs typeface="+mn-cs"/>
                        </a:rPr>
                        <a:t> = 514 nm</a:t>
                      </a:r>
                      <a:r>
                        <a:rPr lang="en-US" dirty="0"/>
                        <a:t>,</a:t>
                      </a:r>
                      <a:r>
                        <a:rPr lang="en-US" sz="1800" b="0" i="0" kern="1200" dirty="0">
                          <a:solidFill>
                            <a:schemeClr val="tx1"/>
                          </a:solidFill>
                          <a:effectLst/>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Horiba (iHR320)</a:t>
                      </a:r>
                      <a:r>
                        <a:rPr lang="en-US" dirty="0"/>
                        <a:t> </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IJL, INRS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France, Canada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noProof="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1333586"/>
                  </a:ext>
                </a:extLst>
              </a:tr>
              <a:tr h="370840">
                <a:tc>
                  <a:txBody>
                    <a:bodyPr/>
                    <a:lstStyle/>
                    <a:p>
                      <a:pPr algn="ctr"/>
                      <a:r>
                        <a:rPr lang="en-US" dirty="0"/>
                        <a:t>XRD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Diffractometer</a:t>
                      </a:r>
                      <a:r>
                        <a:rPr lang="en-US" sz="1800" dirty="0"/>
                        <a:t> </a:t>
                      </a:r>
                      <a:r>
                        <a:rPr lang="en-US" sz="1800" dirty="0" err="1"/>
                        <a:t>PANanalytical</a:t>
                      </a:r>
                      <a:r>
                        <a:rPr lang="en-US" sz="1800" dirty="0"/>
                        <a:t> EMPYREAN </a:t>
                      </a:r>
                    </a:p>
                    <a:p>
                      <a:pPr algn="ctr"/>
                      <a:r>
                        <a:rPr lang="en-US" dirty="0"/>
                        <a:t>Co K_</a:t>
                      </a:r>
                      <a:r>
                        <a:rPr lang="el-GR" dirty="0"/>
                        <a:t>α1=1.78892 </a:t>
                      </a:r>
                      <a:r>
                        <a:rPr lang="en-US" dirty="0"/>
                        <a:t>nm</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JINR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Russia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ctr"/>
                      <a:r>
                        <a:rPr lang="en-US" noProof="0" dirty="0"/>
                        <a:t>RBS</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Van der Graaff accelerator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JINR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Russia</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Rectángulo 5"/>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7116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98084444-E831-4D58-8D11-D3D4820D0DE9}" type="datetime4">
              <a:rPr lang="en-US" smtClean="0"/>
              <a:t>October 30, 2024</a:t>
            </a:fld>
            <a:endParaRPr lang="en-US" dirty="0"/>
          </a:p>
        </p:txBody>
      </p:sp>
      <p:sp>
        <p:nvSpPr>
          <p:cNvPr id="4" name="Marcador de número de diapositiva 3"/>
          <p:cNvSpPr>
            <a:spLocks noGrp="1"/>
          </p:cNvSpPr>
          <p:nvPr>
            <p:ph type="sldNum" sz="quarter" idx="12"/>
          </p:nvPr>
        </p:nvSpPr>
        <p:spPr/>
        <p:txBody>
          <a:bodyPr/>
          <a:lstStyle/>
          <a:p>
            <a:fld id="{748C9F44-3836-48BC-B934-AA567343F787}" type="slidenum">
              <a:rPr lang="en-US" smtClean="0"/>
              <a:t>2</a:t>
            </a:fld>
            <a:endParaRPr lang="en-US" dirty="0"/>
          </a:p>
        </p:txBody>
      </p:sp>
      <p:sp>
        <p:nvSpPr>
          <p:cNvPr id="7" name="Rectángulo 6"/>
          <p:cNvSpPr/>
          <p:nvPr/>
        </p:nvSpPr>
        <p:spPr>
          <a:xfrm>
            <a:off x="715920" y="982841"/>
            <a:ext cx="10637880" cy="4401205"/>
          </a:xfrm>
          <a:prstGeom prst="rect">
            <a:avLst/>
          </a:prstGeom>
        </p:spPr>
        <p:txBody>
          <a:bodyPr wrap="square">
            <a:spAutoFit/>
          </a:bodyPr>
          <a:lstStyle/>
          <a:p>
            <a:pPr marL="457200" indent="-457200">
              <a:buFontTx/>
              <a:buAutoNum type="arabicPeriod"/>
            </a:pPr>
            <a:r>
              <a:rPr lang="en-US" sz="2800" dirty="0">
                <a:solidFill>
                  <a:srgbClr val="00003A"/>
                </a:solidFill>
              </a:rPr>
              <a:t>Introduction</a:t>
            </a:r>
          </a:p>
          <a:p>
            <a:pPr marL="914400" lvl="1" indent="-457200">
              <a:buFont typeface="+mj-lt"/>
              <a:buAutoNum type="alphaLcParenR"/>
            </a:pPr>
            <a:r>
              <a:rPr lang="en-US" sz="2800" dirty="0">
                <a:solidFill>
                  <a:srgbClr val="00003A"/>
                </a:solidFill>
              </a:rPr>
              <a:t>Research solar cells efficiency</a:t>
            </a:r>
          </a:p>
          <a:p>
            <a:pPr marL="914400" lvl="1" indent="-457200">
              <a:buFont typeface="+mj-lt"/>
              <a:buAutoNum type="alphaLcParenR"/>
            </a:pPr>
            <a:r>
              <a:rPr lang="en-US" sz="2800" dirty="0" err="1">
                <a:solidFill>
                  <a:srgbClr val="00003A"/>
                </a:solidFill>
              </a:rPr>
              <a:t>CuO</a:t>
            </a:r>
            <a:r>
              <a:rPr lang="en-US" sz="2800" dirty="0">
                <a:solidFill>
                  <a:srgbClr val="00003A"/>
                </a:solidFill>
              </a:rPr>
              <a:t> properties and heterostructure</a:t>
            </a:r>
          </a:p>
          <a:p>
            <a:pPr marL="457200" indent="-457200">
              <a:buAutoNum type="arabicPeriod"/>
            </a:pPr>
            <a:r>
              <a:rPr lang="en-US" sz="2800" dirty="0">
                <a:solidFill>
                  <a:srgbClr val="00003A"/>
                </a:solidFill>
              </a:rPr>
              <a:t>Experimental technique</a:t>
            </a:r>
          </a:p>
          <a:p>
            <a:pPr marL="914400" lvl="1" indent="-457200">
              <a:buFont typeface="+mj-lt"/>
              <a:buAutoNum type="alphaLcParenR"/>
            </a:pPr>
            <a:r>
              <a:rPr lang="en-US" sz="2800" dirty="0" err="1">
                <a:solidFill>
                  <a:srgbClr val="00003A"/>
                </a:solidFill>
              </a:rPr>
              <a:t>CuO</a:t>
            </a:r>
            <a:r>
              <a:rPr lang="en-US" sz="2800" dirty="0">
                <a:solidFill>
                  <a:srgbClr val="00003A"/>
                </a:solidFill>
              </a:rPr>
              <a:t> nanostructures synthesis</a:t>
            </a:r>
          </a:p>
          <a:p>
            <a:pPr marL="914400" lvl="1" indent="-457200">
              <a:buFontTx/>
              <a:buAutoNum type="alphaLcParenR"/>
            </a:pPr>
            <a:r>
              <a:rPr lang="en-US" sz="2800" dirty="0" err="1">
                <a:solidFill>
                  <a:srgbClr val="00003A"/>
                </a:solidFill>
              </a:rPr>
              <a:t>CuO</a:t>
            </a:r>
            <a:r>
              <a:rPr lang="en-US" sz="2800" dirty="0">
                <a:solidFill>
                  <a:srgbClr val="00003A"/>
                </a:solidFill>
              </a:rPr>
              <a:t> nanostructures sequential thermal treatment (STT)</a:t>
            </a:r>
          </a:p>
          <a:p>
            <a:pPr marL="457200" indent="-457200">
              <a:buFontTx/>
              <a:buAutoNum type="arabicPeriod"/>
            </a:pPr>
            <a:r>
              <a:rPr lang="en-US" sz="2800" dirty="0">
                <a:solidFill>
                  <a:srgbClr val="00003A"/>
                </a:solidFill>
              </a:rPr>
              <a:t>Results and discussion</a:t>
            </a:r>
          </a:p>
          <a:p>
            <a:pPr marL="914400" lvl="1" indent="-457200">
              <a:buFont typeface="+mj-lt"/>
              <a:buAutoNum type="alphaLcParenR"/>
            </a:pPr>
            <a:r>
              <a:rPr lang="en-US" sz="2800" dirty="0" err="1">
                <a:solidFill>
                  <a:srgbClr val="00003A"/>
                </a:solidFill>
              </a:rPr>
              <a:t>CuO</a:t>
            </a:r>
            <a:r>
              <a:rPr lang="en-US" sz="2800" dirty="0">
                <a:solidFill>
                  <a:srgbClr val="00003A"/>
                </a:solidFill>
              </a:rPr>
              <a:t> nanostructures. SEM, Raman and XRD</a:t>
            </a:r>
          </a:p>
          <a:p>
            <a:pPr marL="914400" lvl="1" indent="-457200">
              <a:buAutoNum type="alphaLcParenR"/>
            </a:pPr>
            <a:r>
              <a:rPr lang="en-US" sz="2800" dirty="0" err="1">
                <a:solidFill>
                  <a:srgbClr val="00003A"/>
                </a:solidFill>
              </a:rPr>
              <a:t>CuO</a:t>
            </a:r>
            <a:r>
              <a:rPr lang="en-US" sz="2800" dirty="0">
                <a:solidFill>
                  <a:srgbClr val="00003A"/>
                </a:solidFill>
              </a:rPr>
              <a:t> STT. SEM, XRD and RBS</a:t>
            </a:r>
          </a:p>
          <a:p>
            <a:pPr marL="457200" indent="-457200">
              <a:buFontTx/>
              <a:buAutoNum type="arabicPeriod"/>
            </a:pPr>
            <a:r>
              <a:rPr lang="en-US" sz="2800" dirty="0">
                <a:solidFill>
                  <a:srgbClr val="00003A"/>
                </a:solidFill>
              </a:rPr>
              <a:t>Conclusions</a:t>
            </a:r>
          </a:p>
        </p:txBody>
      </p:sp>
      <p:sp>
        <p:nvSpPr>
          <p:cNvPr id="8" name="Rectángulo 7"/>
          <p:cNvSpPr/>
          <p:nvPr/>
        </p:nvSpPr>
        <p:spPr>
          <a:xfrm>
            <a:off x="0" y="692696"/>
            <a:ext cx="12192000" cy="17961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ángulo 8"/>
          <p:cNvSpPr/>
          <p:nvPr/>
        </p:nvSpPr>
        <p:spPr>
          <a:xfrm>
            <a:off x="5030171" y="183429"/>
            <a:ext cx="1619354" cy="584775"/>
          </a:xfrm>
          <a:prstGeom prst="rect">
            <a:avLst/>
          </a:prstGeom>
        </p:spPr>
        <p:txBody>
          <a:bodyPr wrap="none">
            <a:spAutoFit/>
          </a:bodyPr>
          <a:lstStyle/>
          <a:p>
            <a:r>
              <a:rPr lang="es-ES" sz="3200" dirty="0">
                <a:solidFill>
                  <a:srgbClr val="00003A"/>
                </a:solidFill>
                <a:latin typeface="Arial" panose="020B0604020202020204" pitchFamily="34" charset="0"/>
                <a:cs typeface="Arial" panose="020B0604020202020204" pitchFamily="34" charset="0"/>
              </a:rPr>
              <a:t>Content</a:t>
            </a:r>
            <a:endParaRPr lang="es-ES" sz="2800" dirty="0">
              <a:solidFill>
                <a:srgbClr val="0000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5377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5219423" y="799629"/>
            <a:ext cx="1573484" cy="369332"/>
          </a:xfrm>
          <a:prstGeom prst="rect">
            <a:avLst/>
          </a:prstGeom>
          <a:solidFill>
            <a:schemeClr val="bg1"/>
          </a:solidFill>
        </p:spPr>
        <p:txBody>
          <a:bodyPr wrap="square" rtlCol="0">
            <a:spAutoFit/>
          </a:bodyPr>
          <a:lstStyle/>
          <a:p>
            <a:r>
              <a:rPr lang="en-US" dirty="0"/>
              <a:t>Technologies</a:t>
            </a:r>
          </a:p>
        </p:txBody>
      </p:sp>
      <p:sp>
        <p:nvSpPr>
          <p:cNvPr id="2" name="Rectángulo 1"/>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3258320" y="61754"/>
            <a:ext cx="5601213"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1. Introduction. Scientific problem.</a:t>
            </a:r>
          </a:p>
        </p:txBody>
      </p:sp>
      <p:pic>
        <p:nvPicPr>
          <p:cNvPr id="4" name="Imagen 3"/>
          <p:cNvPicPr>
            <a:picLocks noChangeAspect="1"/>
          </p:cNvPicPr>
          <p:nvPr/>
        </p:nvPicPr>
        <p:blipFill>
          <a:blip r:embed="rId3"/>
          <a:stretch>
            <a:fillRect/>
          </a:stretch>
        </p:blipFill>
        <p:spPr>
          <a:xfrm>
            <a:off x="1150470" y="1179622"/>
            <a:ext cx="9389813" cy="5257273"/>
          </a:xfrm>
          <a:prstGeom prst="rect">
            <a:avLst/>
          </a:prstGeom>
        </p:spPr>
      </p:pic>
      <p:sp>
        <p:nvSpPr>
          <p:cNvPr id="5" name="CuadroTexto 4"/>
          <p:cNvSpPr txBox="1"/>
          <p:nvPr/>
        </p:nvSpPr>
        <p:spPr>
          <a:xfrm>
            <a:off x="1780673" y="994956"/>
            <a:ext cx="1226196" cy="369332"/>
          </a:xfrm>
          <a:prstGeom prst="rect">
            <a:avLst/>
          </a:prstGeom>
          <a:solidFill>
            <a:schemeClr val="bg1"/>
          </a:solidFill>
        </p:spPr>
        <p:txBody>
          <a:bodyPr wrap="square" rtlCol="0">
            <a:spAutoFit/>
          </a:bodyPr>
          <a:lstStyle/>
          <a:p>
            <a:r>
              <a:rPr lang="en-US" dirty="0"/>
              <a:t>Materials</a:t>
            </a:r>
          </a:p>
        </p:txBody>
      </p:sp>
      <p:sp>
        <p:nvSpPr>
          <p:cNvPr id="14" name="CuadroTexto 13"/>
          <p:cNvSpPr txBox="1"/>
          <p:nvPr/>
        </p:nvSpPr>
        <p:spPr>
          <a:xfrm>
            <a:off x="9371644" y="1405102"/>
            <a:ext cx="962810" cy="369332"/>
          </a:xfrm>
          <a:prstGeom prst="rect">
            <a:avLst/>
          </a:prstGeom>
          <a:solidFill>
            <a:schemeClr val="bg1"/>
          </a:solidFill>
        </p:spPr>
        <p:txBody>
          <a:bodyPr wrap="square" rtlCol="0">
            <a:spAutoFit/>
          </a:bodyPr>
          <a:lstStyle/>
          <a:p>
            <a:r>
              <a:rPr lang="en-US" dirty="0"/>
              <a:t>Sectors</a:t>
            </a:r>
          </a:p>
        </p:txBody>
      </p:sp>
      <p:sp>
        <p:nvSpPr>
          <p:cNvPr id="15" name="Rectángulo 14"/>
          <p:cNvSpPr/>
          <p:nvPr/>
        </p:nvSpPr>
        <p:spPr>
          <a:xfrm>
            <a:off x="10540283" y="6283006"/>
            <a:ext cx="1430465" cy="338554"/>
          </a:xfrm>
          <a:prstGeom prst="rect">
            <a:avLst/>
          </a:prstGeom>
        </p:spPr>
        <p:txBody>
          <a:bodyPr wrap="square">
            <a:spAutoFit/>
          </a:bodyPr>
          <a:lstStyle/>
          <a:p>
            <a:r>
              <a:rPr lang="en-US" sz="1600" dirty="0">
                <a:solidFill>
                  <a:schemeClr val="tx1">
                    <a:lumMod val="65000"/>
                    <a:lumOff val="35000"/>
                  </a:schemeClr>
                </a:solidFill>
              </a:rPr>
              <a:t>[</a:t>
            </a:r>
            <a:r>
              <a:rPr lang="en-US" sz="1600" dirty="0" err="1">
                <a:solidFill>
                  <a:schemeClr val="tx1">
                    <a:lumMod val="65000"/>
                    <a:lumOff val="35000"/>
                  </a:schemeClr>
                </a:solidFill>
              </a:rPr>
              <a:t>Gatti</a:t>
            </a:r>
            <a:r>
              <a:rPr lang="en-US" sz="1600" dirty="0">
                <a:solidFill>
                  <a:schemeClr val="tx1">
                    <a:lumMod val="65000"/>
                    <a:lumOff val="35000"/>
                  </a:schemeClr>
                </a:solidFill>
              </a:rPr>
              <a:t> 2021] </a:t>
            </a:r>
            <a:endParaRPr lang="en-US" sz="1600" dirty="0"/>
          </a:p>
        </p:txBody>
      </p:sp>
    </p:spTree>
    <p:extLst>
      <p:ext uri="{BB962C8B-B14F-4D97-AF65-F5344CB8AC3E}">
        <p14:creationId xmlns:p14="http://schemas.microsoft.com/office/powerpoint/2010/main" val="272583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2608092" y="38160"/>
            <a:ext cx="7567008"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1. Introduction. Research solar cells efficiency.</a:t>
            </a:r>
          </a:p>
        </p:txBody>
      </p:sp>
      <p:pic>
        <p:nvPicPr>
          <p:cNvPr id="4" name="Imagen 3"/>
          <p:cNvPicPr>
            <a:picLocks noChangeAspect="1"/>
          </p:cNvPicPr>
          <p:nvPr/>
        </p:nvPicPr>
        <p:blipFill>
          <a:blip r:embed="rId3"/>
          <a:stretch>
            <a:fillRect/>
          </a:stretch>
        </p:blipFill>
        <p:spPr>
          <a:xfrm>
            <a:off x="57150" y="712574"/>
            <a:ext cx="12134850" cy="6000750"/>
          </a:xfrm>
          <a:prstGeom prst="rect">
            <a:avLst/>
          </a:prstGeom>
        </p:spPr>
      </p:pic>
    </p:spTree>
    <p:extLst>
      <p:ext uri="{BB962C8B-B14F-4D97-AF65-F5344CB8AC3E}">
        <p14:creationId xmlns:p14="http://schemas.microsoft.com/office/powerpoint/2010/main" val="122384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3471692" y="48155"/>
            <a:ext cx="5282215"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1. Introduction. </a:t>
            </a:r>
            <a:r>
              <a:rPr lang="en-US" sz="2800" dirty="0" err="1">
                <a:solidFill>
                  <a:srgbClr val="002060"/>
                </a:solidFill>
                <a:latin typeface="Arial" panose="020B0604020202020204" pitchFamily="34" charset="0"/>
                <a:cs typeface="Arial" panose="020B0604020202020204" pitchFamily="34" charset="0"/>
              </a:rPr>
              <a:t>CuO</a:t>
            </a:r>
            <a:r>
              <a:rPr lang="en-US" sz="2800" dirty="0">
                <a:solidFill>
                  <a:srgbClr val="002060"/>
                </a:solidFill>
                <a:latin typeface="Arial" panose="020B0604020202020204" pitchFamily="34" charset="0"/>
                <a:cs typeface="Arial" panose="020B0604020202020204" pitchFamily="34" charset="0"/>
              </a:rPr>
              <a:t> properties.</a:t>
            </a:r>
          </a:p>
        </p:txBody>
      </p:sp>
      <mc:AlternateContent xmlns:mc="http://schemas.openxmlformats.org/markup-compatibility/2006" xmlns:a14="http://schemas.microsoft.com/office/drawing/2010/main">
        <mc:Choice Requires="a14">
          <p:sp>
            <p:nvSpPr>
              <p:cNvPr id="10" name="Rectángulo 9"/>
              <p:cNvSpPr/>
              <p:nvPr/>
            </p:nvSpPr>
            <p:spPr>
              <a:xfrm>
                <a:off x="402919" y="713944"/>
                <a:ext cx="7197587" cy="2936253"/>
              </a:xfrm>
              <a:prstGeom prst="rect">
                <a:avLst/>
              </a:prstGeom>
            </p:spPr>
            <p:txBody>
              <a:bodyPr wrap="square">
                <a:spAutoFit/>
              </a:bodyPr>
              <a:lstStyle/>
              <a:p>
                <a:pPr algn="just"/>
                <a:r>
                  <a:rPr lang="en-US" sz="3200" dirty="0">
                    <a:solidFill>
                      <a:srgbClr val="002060"/>
                    </a:solidFill>
                  </a:rPr>
                  <a:t>Properties:</a:t>
                </a:r>
              </a:p>
              <a:p>
                <a:pPr marL="285750" indent="-285750" algn="just">
                  <a:buFont typeface="Arial" panose="020B0604020202020204" pitchFamily="34" charset="0"/>
                  <a:buChar char="•"/>
                </a:pPr>
                <a:r>
                  <a:rPr lang="en-US" sz="2000" dirty="0">
                    <a:solidFill>
                      <a:srgbClr val="002060"/>
                    </a:solidFill>
                  </a:rPr>
                  <a:t>Monoclinic structure.</a:t>
                </a:r>
              </a:p>
              <a:p>
                <a:pPr marL="285750" indent="-285750" algn="just">
                  <a:buFont typeface="Arial" panose="020B0604020202020204" pitchFamily="34" charset="0"/>
                  <a:buChar char="•"/>
                </a:pPr>
                <a:r>
                  <a:rPr lang="en-US" sz="2000" dirty="0">
                    <a:solidFill>
                      <a:srgbClr val="002060"/>
                    </a:solidFill>
                  </a:rPr>
                  <a:t>Non toxic and abundant in the Earth crust.</a:t>
                </a:r>
              </a:p>
              <a:p>
                <a:pPr marL="285750" indent="-285750" algn="just">
                  <a:buFont typeface="Arial" panose="020B0604020202020204" pitchFamily="34" charset="0"/>
                  <a:buChar char="•"/>
                </a:pPr>
                <a:r>
                  <a:rPr lang="en-US" sz="2000" dirty="0">
                    <a:solidFill>
                      <a:srgbClr val="002060"/>
                    </a:solidFill>
                  </a:rPr>
                  <a:t>Easy to obtain by low cost techniques.</a:t>
                </a:r>
              </a:p>
              <a:p>
                <a:pPr marL="285750" indent="-285750" algn="just">
                  <a:buFont typeface="Arial" panose="020B0604020202020204" pitchFamily="34" charset="0"/>
                  <a:buChar char="•"/>
                </a:pPr>
                <a:r>
                  <a:rPr lang="en-US" sz="2000" dirty="0">
                    <a:solidFill>
                      <a:srgbClr val="002060"/>
                    </a:solidFill>
                  </a:rPr>
                  <a:t>Type p semiconductor with a direct band gap of 1.21-1.55 eV. </a:t>
                </a:r>
              </a:p>
              <a:p>
                <a:pPr marL="285750" indent="-285750" algn="just">
                  <a:buFont typeface="Arial" panose="020B0604020202020204" pitchFamily="34" charset="0"/>
                  <a:buChar char="•"/>
                </a:pPr>
                <a:r>
                  <a:rPr lang="en-US" sz="2000" dirty="0">
                    <a:solidFill>
                      <a:srgbClr val="002060"/>
                    </a:solidFill>
                  </a:rPr>
                  <a:t>Low hole mobility 0.1-10 </a:t>
                </a:r>
                <a14:m>
                  <m:oMath xmlns:m="http://schemas.openxmlformats.org/officeDocument/2006/math">
                    <m:f>
                      <m:fPr>
                        <m:ctrlPr>
                          <a:rPr lang="en-US" sz="2000" i="1">
                            <a:solidFill>
                              <a:srgbClr val="002060"/>
                            </a:solidFill>
                            <a:latin typeface="Cambria Math" panose="02040503050406030204" pitchFamily="18" charset="0"/>
                          </a:rPr>
                        </m:ctrlPr>
                      </m:fPr>
                      <m:num>
                        <m:sSup>
                          <m:sSupPr>
                            <m:ctrlPr>
                              <a:rPr lang="en-US" sz="2000" i="1">
                                <a:solidFill>
                                  <a:srgbClr val="002060"/>
                                </a:solidFill>
                                <a:latin typeface="Cambria Math" panose="02040503050406030204" pitchFamily="18" charset="0"/>
                              </a:rPr>
                            </m:ctrlPr>
                          </m:sSupPr>
                          <m:e>
                            <m:r>
                              <a:rPr lang="en-US" sz="2000" i="1">
                                <a:solidFill>
                                  <a:srgbClr val="002060"/>
                                </a:solidFill>
                                <a:latin typeface="Cambria Math" panose="02040503050406030204" pitchFamily="18" charset="0"/>
                              </a:rPr>
                              <m:t>𝑐𝑚</m:t>
                            </m:r>
                          </m:e>
                          <m:sup>
                            <m:r>
                              <a:rPr lang="en-US" sz="2000" i="1">
                                <a:solidFill>
                                  <a:srgbClr val="002060"/>
                                </a:solidFill>
                                <a:latin typeface="Cambria Math" panose="02040503050406030204" pitchFamily="18" charset="0"/>
                              </a:rPr>
                              <m:t>2</m:t>
                            </m:r>
                          </m:sup>
                        </m:sSup>
                      </m:num>
                      <m:den>
                        <m:r>
                          <a:rPr lang="en-US" sz="2000" i="1">
                            <a:solidFill>
                              <a:srgbClr val="002060"/>
                            </a:solidFill>
                            <a:latin typeface="Cambria Math" panose="02040503050406030204" pitchFamily="18" charset="0"/>
                          </a:rPr>
                          <m:t>𝑉</m:t>
                        </m:r>
                        <m:r>
                          <a:rPr lang="en-US" sz="2000" i="1">
                            <a:solidFill>
                              <a:srgbClr val="002060"/>
                            </a:solidFill>
                            <a:latin typeface="Cambria Math" panose="02040503050406030204" pitchFamily="18" charset="0"/>
                            <a:ea typeface="Cambria Math" panose="02040503050406030204" pitchFamily="18" charset="0"/>
                          </a:rPr>
                          <m:t>∙</m:t>
                        </m:r>
                        <m:r>
                          <a:rPr lang="en-US" sz="2000" i="1">
                            <a:solidFill>
                              <a:srgbClr val="002060"/>
                            </a:solidFill>
                            <a:latin typeface="Cambria Math" panose="02040503050406030204" pitchFamily="18" charset="0"/>
                            <a:ea typeface="Cambria Math" panose="02040503050406030204" pitchFamily="18" charset="0"/>
                          </a:rPr>
                          <m:t>𝑠</m:t>
                        </m:r>
                      </m:den>
                    </m:f>
                  </m:oMath>
                </a14:m>
                <a:endParaRPr lang="en-US" sz="2000" dirty="0">
                  <a:solidFill>
                    <a:srgbClr val="002060"/>
                  </a:solidFill>
                </a:endParaRPr>
              </a:p>
              <a:p>
                <a:pPr marL="285750" indent="-285750" algn="just">
                  <a:buFont typeface="Arial" panose="020B0604020202020204" pitchFamily="34" charset="0"/>
                  <a:buChar char="•"/>
                </a:pPr>
                <a:r>
                  <a:rPr lang="en-US" sz="2000" dirty="0">
                    <a:solidFill>
                      <a:srgbClr val="002060"/>
                    </a:solidFill>
                  </a:rPr>
                  <a:t>Electronic conductivity 1.05</a:t>
                </a:r>
                <a:r>
                  <a:rPr lang="en-US" sz="2000" i="1" dirty="0">
                    <a:solidFill>
                      <a:srgbClr val="002060"/>
                    </a:solidFill>
                  </a:rPr>
                  <a:t>·</a:t>
                </a:r>
                <a14:m>
                  <m:oMath xmlns:m="http://schemas.openxmlformats.org/officeDocument/2006/math">
                    <m:sSup>
                      <m:sSupPr>
                        <m:ctrlPr>
                          <a:rPr lang="en-US" sz="2000" i="1">
                            <a:solidFill>
                              <a:srgbClr val="002060"/>
                            </a:solidFill>
                            <a:latin typeface="Cambria Math" panose="02040503050406030204" pitchFamily="18" charset="0"/>
                          </a:rPr>
                        </m:ctrlPr>
                      </m:sSupPr>
                      <m:e>
                        <m:r>
                          <a:rPr lang="en-US" sz="2000" i="1">
                            <a:solidFill>
                              <a:srgbClr val="002060"/>
                            </a:solidFill>
                            <a:latin typeface="Cambria Math" panose="02040503050406030204" pitchFamily="18" charset="0"/>
                          </a:rPr>
                          <m:t>10</m:t>
                        </m:r>
                      </m:e>
                      <m:sup>
                        <m:r>
                          <a:rPr lang="en-US" sz="2000" i="1">
                            <a:solidFill>
                              <a:srgbClr val="002060"/>
                            </a:solidFill>
                            <a:latin typeface="Cambria Math" panose="02040503050406030204" pitchFamily="18" charset="0"/>
                          </a:rPr>
                          <m:t>−2</m:t>
                        </m:r>
                      </m:sup>
                    </m:sSup>
                  </m:oMath>
                </a14:m>
                <a:r>
                  <a:rPr lang="en-US" sz="2000" dirty="0">
                    <a:solidFill>
                      <a:srgbClr val="002060"/>
                    </a:solidFill>
                  </a:rPr>
                  <a:t> and 6.30 </a:t>
                </a:r>
                <a:r>
                  <a:rPr lang="en-US" sz="2000" i="1" dirty="0">
                    <a:solidFill>
                      <a:srgbClr val="002060"/>
                    </a:solidFill>
                  </a:rPr>
                  <a:t>·</a:t>
                </a:r>
                <a14:m>
                  <m:oMath xmlns:m="http://schemas.openxmlformats.org/officeDocument/2006/math">
                    <m:sSup>
                      <m:sSupPr>
                        <m:ctrlPr>
                          <a:rPr lang="en-US" sz="2000" i="1">
                            <a:solidFill>
                              <a:srgbClr val="002060"/>
                            </a:solidFill>
                            <a:latin typeface="Cambria Math" panose="02040503050406030204" pitchFamily="18" charset="0"/>
                          </a:rPr>
                        </m:ctrlPr>
                      </m:sSupPr>
                      <m:e>
                        <m:r>
                          <a:rPr lang="en-US" sz="2000" i="1">
                            <a:solidFill>
                              <a:srgbClr val="002060"/>
                            </a:solidFill>
                            <a:latin typeface="Cambria Math" panose="02040503050406030204" pitchFamily="18" charset="0"/>
                          </a:rPr>
                          <m:t>10</m:t>
                        </m:r>
                      </m:e>
                      <m:sup>
                        <m:r>
                          <a:rPr lang="en-US" sz="2000" i="1">
                            <a:solidFill>
                              <a:srgbClr val="002060"/>
                            </a:solidFill>
                            <a:latin typeface="Cambria Math" panose="02040503050406030204" pitchFamily="18" charset="0"/>
                          </a:rPr>
                          <m:t>−2</m:t>
                        </m:r>
                      </m:sup>
                    </m:sSup>
                    <m:sSup>
                      <m:sSupPr>
                        <m:ctrlPr>
                          <a:rPr lang="en-US" sz="2000" i="1">
                            <a:solidFill>
                              <a:srgbClr val="002060"/>
                            </a:solidFill>
                            <a:latin typeface="Cambria Math" panose="02040503050406030204" pitchFamily="18" charset="0"/>
                          </a:rPr>
                        </m:ctrlPr>
                      </m:sSupPr>
                      <m:e>
                        <m:r>
                          <m:rPr>
                            <m:nor/>
                          </m:rPr>
                          <a:rPr lang="en-US" sz="2000">
                            <a:solidFill>
                              <a:srgbClr val="002060"/>
                            </a:solidFill>
                          </a:rPr>
                          <m:t>(Ω </m:t>
                        </m:r>
                        <m:r>
                          <a:rPr lang="en-US" sz="2000" i="1">
                            <a:solidFill>
                              <a:srgbClr val="002060"/>
                            </a:solidFill>
                            <a:latin typeface="Cambria Math" panose="02040503050406030204" pitchFamily="18" charset="0"/>
                            <a:ea typeface="Cambria Math" panose="02040503050406030204" pitchFamily="18" charset="0"/>
                          </a:rPr>
                          <m:t>∙</m:t>
                        </m:r>
                        <m:r>
                          <m:rPr>
                            <m:nor/>
                          </m:rPr>
                          <a:rPr lang="en-US" sz="2000" i="1">
                            <a:solidFill>
                              <a:srgbClr val="002060"/>
                            </a:solidFill>
                          </a:rPr>
                          <m:t>cm</m:t>
                        </m:r>
                        <m:r>
                          <m:rPr>
                            <m:nor/>
                          </m:rPr>
                          <a:rPr lang="en-US" sz="2000">
                            <a:solidFill>
                              <a:srgbClr val="002060"/>
                            </a:solidFill>
                          </a:rPr>
                          <m:t>)</m:t>
                        </m:r>
                      </m:e>
                      <m:sup>
                        <m:r>
                          <a:rPr lang="en-US" sz="2000" i="1">
                            <a:solidFill>
                              <a:srgbClr val="002060"/>
                            </a:solidFill>
                            <a:latin typeface="Cambria Math" panose="02040503050406030204" pitchFamily="18" charset="0"/>
                          </a:rPr>
                          <m:t>− 1</m:t>
                        </m:r>
                      </m:sup>
                    </m:sSup>
                  </m:oMath>
                </a14:m>
                <a:r>
                  <a:rPr lang="en-US" sz="2000" dirty="0">
                    <a:solidFill>
                      <a:srgbClr val="002060"/>
                    </a:solidFill>
                  </a:rPr>
                  <a:t>.</a:t>
                </a:r>
              </a:p>
              <a:p>
                <a:pPr marL="285750" indent="-285750" algn="just">
                  <a:buFont typeface="Arial" panose="020B0604020202020204" pitchFamily="34" charset="0"/>
                  <a:buChar char="•"/>
                </a:pPr>
                <a:r>
                  <a:rPr lang="en-US" sz="2000" dirty="0">
                    <a:solidFill>
                      <a:srgbClr val="002060"/>
                    </a:solidFill>
                  </a:rPr>
                  <a:t>Dominant defect Cu vacancies.</a:t>
                </a:r>
              </a:p>
            </p:txBody>
          </p:sp>
        </mc:Choice>
        <mc:Fallback xmlns="">
          <p:sp>
            <p:nvSpPr>
              <p:cNvPr id="10" name="Rectángulo 9"/>
              <p:cNvSpPr>
                <a:spLocks noRot="1" noChangeAspect="1" noMove="1" noResize="1" noEditPoints="1" noAdjustHandles="1" noChangeArrowheads="1" noChangeShapeType="1" noTextEdit="1"/>
              </p:cNvSpPr>
              <p:nvPr/>
            </p:nvSpPr>
            <p:spPr>
              <a:xfrm>
                <a:off x="402919" y="713944"/>
                <a:ext cx="7197587" cy="2936253"/>
              </a:xfrm>
              <a:prstGeom prst="rect">
                <a:avLst/>
              </a:prstGeom>
              <a:blipFill rotWithShape="0">
                <a:blip r:embed="rId3"/>
                <a:stretch>
                  <a:fillRect l="-2117" t="-2697" b="-2697"/>
                </a:stretch>
              </a:blipFill>
            </p:spPr>
            <p:txBody>
              <a:bodyPr/>
              <a:lstStyle/>
              <a:p>
                <a:r>
                  <a:rPr lang="en-US">
                    <a:noFill/>
                  </a:rPr>
                  <a:t> </a:t>
                </a:r>
              </a:p>
            </p:txBody>
          </p:sp>
        </mc:Fallback>
      </mc:AlternateContent>
      <p:sp>
        <p:nvSpPr>
          <p:cNvPr id="5" name="CuadroTexto 4"/>
          <p:cNvSpPr txBox="1"/>
          <p:nvPr/>
        </p:nvSpPr>
        <p:spPr>
          <a:xfrm>
            <a:off x="7692266" y="1991691"/>
            <a:ext cx="4860856" cy="830997"/>
          </a:xfrm>
          <a:prstGeom prst="rect">
            <a:avLst/>
          </a:prstGeom>
          <a:noFill/>
        </p:spPr>
        <p:txBody>
          <a:bodyPr wrap="square" rtlCol="0">
            <a:spAutoFit/>
          </a:bodyPr>
          <a:lstStyle/>
          <a:p>
            <a:r>
              <a:rPr lang="en-US" sz="2400" dirty="0">
                <a:solidFill>
                  <a:srgbClr val="002060"/>
                </a:solidFill>
              </a:rPr>
              <a:t>Excellent solar radiation absorber material.</a:t>
            </a:r>
          </a:p>
        </p:txBody>
      </p:sp>
      <p:sp>
        <p:nvSpPr>
          <p:cNvPr id="6" name="Flecha abajo 5"/>
          <p:cNvSpPr/>
          <p:nvPr/>
        </p:nvSpPr>
        <p:spPr>
          <a:xfrm rot="16200000">
            <a:off x="7242380" y="2157301"/>
            <a:ext cx="281370" cy="342888"/>
          </a:xfrm>
          <a:prstGeom prst="downArrow">
            <a:avLst/>
          </a:prstGeom>
          <a:solidFill>
            <a:srgbClr val="14E60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echa abajo 11"/>
          <p:cNvSpPr/>
          <p:nvPr/>
        </p:nvSpPr>
        <p:spPr>
          <a:xfrm rot="17493061">
            <a:off x="7253923" y="2590771"/>
            <a:ext cx="281370" cy="34288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p:cNvSpPr txBox="1"/>
          <p:nvPr/>
        </p:nvSpPr>
        <p:spPr>
          <a:xfrm>
            <a:off x="7692266" y="2694502"/>
            <a:ext cx="3413883" cy="461665"/>
          </a:xfrm>
          <a:prstGeom prst="rect">
            <a:avLst/>
          </a:prstGeom>
          <a:noFill/>
        </p:spPr>
        <p:txBody>
          <a:bodyPr wrap="none" rtlCol="0">
            <a:spAutoFit/>
          </a:bodyPr>
          <a:lstStyle/>
          <a:p>
            <a:r>
              <a:rPr lang="en-US" sz="2400" dirty="0">
                <a:solidFill>
                  <a:srgbClr val="002060"/>
                </a:solidFill>
              </a:rPr>
              <a:t>Poor electrical properties.</a:t>
            </a:r>
          </a:p>
        </p:txBody>
      </p:sp>
      <p:sp>
        <p:nvSpPr>
          <p:cNvPr id="17" name="Flecha abajo 16"/>
          <p:cNvSpPr/>
          <p:nvPr/>
        </p:nvSpPr>
        <p:spPr>
          <a:xfrm>
            <a:off x="9216908" y="3297646"/>
            <a:ext cx="364597" cy="397005"/>
          </a:xfrm>
          <a:prstGeom prst="downArrow">
            <a:avLst/>
          </a:prstGeom>
          <a:solidFill>
            <a:schemeClr val="accent5">
              <a:lumMod val="75000"/>
            </a:schemeClr>
          </a:solidFill>
          <a:ln>
            <a:solidFill>
              <a:srgbClr val="035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adroTexto 17"/>
          <p:cNvSpPr txBox="1"/>
          <p:nvPr/>
        </p:nvSpPr>
        <p:spPr>
          <a:xfrm>
            <a:off x="7600506" y="3795324"/>
            <a:ext cx="3780430" cy="1200329"/>
          </a:xfrm>
          <a:prstGeom prst="rect">
            <a:avLst/>
          </a:prstGeom>
          <a:noFill/>
        </p:spPr>
        <p:txBody>
          <a:bodyPr wrap="square" rtlCol="0">
            <a:spAutoFit/>
          </a:bodyPr>
          <a:lstStyle/>
          <a:p>
            <a:pPr algn="ctr"/>
            <a:r>
              <a:rPr lang="en-US" sz="2400" dirty="0">
                <a:solidFill>
                  <a:srgbClr val="FF0000"/>
                </a:solidFill>
              </a:rPr>
              <a:t>Low efficiency of nanostructured </a:t>
            </a:r>
            <a:r>
              <a:rPr lang="en-US" sz="2400" dirty="0" err="1">
                <a:solidFill>
                  <a:srgbClr val="FF0000"/>
                </a:solidFill>
              </a:rPr>
              <a:t>CuO</a:t>
            </a:r>
            <a:r>
              <a:rPr lang="en-US" sz="2400" dirty="0">
                <a:solidFill>
                  <a:srgbClr val="FF0000"/>
                </a:solidFill>
              </a:rPr>
              <a:t>-based solar cells!!</a:t>
            </a:r>
          </a:p>
        </p:txBody>
      </p:sp>
      <p:sp>
        <p:nvSpPr>
          <p:cNvPr id="7" name="Rectángulo 6"/>
          <p:cNvSpPr/>
          <p:nvPr/>
        </p:nvSpPr>
        <p:spPr>
          <a:xfrm>
            <a:off x="593419" y="4019597"/>
            <a:ext cx="6481967" cy="1877437"/>
          </a:xfrm>
          <a:prstGeom prst="rect">
            <a:avLst/>
          </a:prstGeom>
        </p:spPr>
        <p:txBody>
          <a:bodyPr wrap="none">
            <a:spAutoFit/>
          </a:bodyPr>
          <a:lstStyle/>
          <a:p>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Efficiency of </a:t>
            </a:r>
            <a:r>
              <a:rPr lang="en-US" sz="24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CuO</a:t>
            </a: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based nanostructured solar cells:</a:t>
            </a:r>
          </a:p>
          <a:p>
            <a:endParaRPr lang="en-US" sz="1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000" dirty="0" err="1">
                <a:solidFill>
                  <a:srgbClr val="002060"/>
                </a:solidFill>
                <a:ea typeface="Calibri" panose="020F0502020204030204" pitchFamily="34" charset="0"/>
                <a:cs typeface="Times New Roman" panose="02020603050405020304" pitchFamily="18" charset="0"/>
              </a:rPr>
              <a:t>ZnO:Co</a:t>
            </a:r>
            <a:r>
              <a:rPr lang="en-US" sz="2000" dirty="0">
                <a:solidFill>
                  <a:srgbClr val="002060"/>
                </a:solidFill>
                <a:ea typeface="Calibri" panose="020F0502020204030204" pitchFamily="34" charset="0"/>
                <a:cs typeface="Times New Roman" panose="02020603050405020304" pitchFamily="18" charset="0"/>
              </a:rPr>
              <a:t>/</a:t>
            </a:r>
            <a:r>
              <a:rPr lang="en-US" sz="2000" dirty="0" err="1">
                <a:solidFill>
                  <a:srgbClr val="002060"/>
                </a:solidFill>
                <a:ea typeface="Calibri" panose="020F0502020204030204" pitchFamily="34" charset="0"/>
                <a:cs typeface="Times New Roman" panose="02020603050405020304" pitchFamily="18" charset="0"/>
              </a:rPr>
              <a:t>CuO</a:t>
            </a:r>
            <a:r>
              <a:rPr lang="en-US" sz="2000" dirty="0">
                <a:solidFill>
                  <a:srgbClr val="002060"/>
                </a:solidFill>
                <a:ea typeface="Calibri" panose="020F0502020204030204" pitchFamily="34" charset="0"/>
                <a:cs typeface="Times New Roman" panose="02020603050405020304" pitchFamily="18" charset="0"/>
              </a:rPr>
              <a:t>/MO3 </a:t>
            </a:r>
            <a:r>
              <a:rPr lang="en-US" sz="2000" dirty="0">
                <a:solidFill>
                  <a:srgbClr val="002060"/>
                </a:solidFill>
                <a:ea typeface="Calibri" panose="020F0502020204030204" pitchFamily="34" charset="0"/>
                <a:cs typeface="Times New Roman" panose="02020603050405020304" pitchFamily="18" charset="0"/>
                <a:sym typeface="Wingdings" panose="05000000000000000000" pitchFamily="2" charset="2"/>
              </a:rPr>
              <a:t> </a:t>
            </a:r>
            <a:r>
              <a:rPr lang="en-US" sz="2000" b="1" dirty="0">
                <a:solidFill>
                  <a:srgbClr val="002060"/>
                </a:solidFill>
              </a:rPr>
              <a:t>2.11 eV </a:t>
            </a:r>
            <a:r>
              <a:rPr lang="en-US" sz="2000" dirty="0">
                <a:solidFill>
                  <a:srgbClr val="002060"/>
                </a:solidFill>
              </a:rPr>
              <a:t>[</a:t>
            </a:r>
            <a:r>
              <a:rPr lang="en-US" sz="2000" dirty="0" err="1">
                <a:solidFill>
                  <a:srgbClr val="002060"/>
                </a:solidFill>
              </a:rPr>
              <a:t>Kaphle</a:t>
            </a:r>
            <a:r>
              <a:rPr lang="en-US" sz="2000" dirty="0">
                <a:solidFill>
                  <a:srgbClr val="002060"/>
                </a:solidFill>
              </a:rPr>
              <a:t> 2020],</a:t>
            </a:r>
          </a:p>
          <a:p>
            <a:pPr marL="285750" indent="-285750">
              <a:buFont typeface="Arial" panose="020B0604020202020204" pitchFamily="34" charset="0"/>
              <a:buChar char="•"/>
            </a:pPr>
            <a:r>
              <a:rPr lang="en-US" sz="2000" dirty="0" err="1">
                <a:solidFill>
                  <a:srgbClr val="002060"/>
                </a:solidFill>
              </a:rPr>
              <a:t>ZnO</a:t>
            </a:r>
            <a:r>
              <a:rPr lang="en-US" sz="2000" dirty="0">
                <a:solidFill>
                  <a:srgbClr val="002060"/>
                </a:solidFill>
              </a:rPr>
              <a:t>/</a:t>
            </a:r>
            <a:r>
              <a:rPr lang="en-US" sz="2000" dirty="0" err="1">
                <a:solidFill>
                  <a:srgbClr val="002060"/>
                </a:solidFill>
              </a:rPr>
              <a:t>CuO</a:t>
            </a:r>
            <a:r>
              <a:rPr lang="en-US" sz="2000" dirty="0">
                <a:solidFill>
                  <a:srgbClr val="002060"/>
                </a:solidFill>
              </a:rPr>
              <a:t> </a:t>
            </a:r>
            <a:r>
              <a:rPr lang="en-US" sz="2000" dirty="0">
                <a:solidFill>
                  <a:srgbClr val="002060"/>
                </a:solidFill>
                <a:sym typeface="Wingdings" panose="05000000000000000000" pitchFamily="2" charset="2"/>
              </a:rPr>
              <a:t> </a:t>
            </a:r>
            <a:r>
              <a:rPr lang="en-US" sz="2000" b="1" dirty="0">
                <a:solidFill>
                  <a:srgbClr val="002060"/>
                </a:solidFill>
              </a:rPr>
              <a:t>2.88 eV </a:t>
            </a:r>
            <a:r>
              <a:rPr lang="en-US" sz="2000" dirty="0">
                <a:solidFill>
                  <a:srgbClr val="002060"/>
                </a:solidFill>
              </a:rPr>
              <a:t>[</a:t>
            </a:r>
            <a:r>
              <a:rPr lang="en-US" sz="2000" dirty="0" err="1">
                <a:solidFill>
                  <a:srgbClr val="002060"/>
                </a:solidFill>
              </a:rPr>
              <a:t>Bhaumik</a:t>
            </a:r>
            <a:r>
              <a:rPr lang="en-US" sz="2000" dirty="0">
                <a:solidFill>
                  <a:srgbClr val="002060"/>
                </a:solidFill>
              </a:rPr>
              <a:t> 2014],</a:t>
            </a:r>
          </a:p>
          <a:p>
            <a:pPr marL="285750" indent="-285750">
              <a:buFont typeface="Arial" panose="020B0604020202020204" pitchFamily="34" charset="0"/>
              <a:buChar char="•"/>
            </a:pPr>
            <a:r>
              <a:rPr lang="en-US" sz="2000" dirty="0" err="1">
                <a:solidFill>
                  <a:srgbClr val="002060"/>
                </a:solidFill>
              </a:rPr>
              <a:t>CuO@Zn</a:t>
            </a:r>
            <a:r>
              <a:rPr lang="en-US" sz="2000" dirty="0">
                <a:solidFill>
                  <a:srgbClr val="002060"/>
                </a:solidFill>
              </a:rPr>
              <a:t>/Al-LDH </a:t>
            </a:r>
            <a:r>
              <a:rPr lang="en-US" sz="2000" dirty="0">
                <a:solidFill>
                  <a:srgbClr val="002060"/>
                </a:solidFill>
                <a:sym typeface="Wingdings" panose="05000000000000000000" pitchFamily="2" charset="2"/>
              </a:rPr>
              <a:t> </a:t>
            </a:r>
            <a:r>
              <a:rPr lang="en-US" sz="2000" b="1" dirty="0">
                <a:solidFill>
                  <a:srgbClr val="002060"/>
                </a:solidFill>
              </a:rPr>
              <a:t>1.24 eV </a:t>
            </a:r>
            <a:r>
              <a:rPr lang="en-US" sz="2000" dirty="0">
                <a:solidFill>
                  <a:srgbClr val="002060"/>
                </a:solidFill>
              </a:rPr>
              <a:t>[Bashir 2023],</a:t>
            </a:r>
          </a:p>
          <a:p>
            <a:pPr marL="285750" indent="-285750">
              <a:buFont typeface="Arial" panose="020B0604020202020204" pitchFamily="34" charset="0"/>
              <a:buChar char="•"/>
            </a:pPr>
            <a:r>
              <a:rPr lang="en-US" sz="2000" dirty="0" err="1">
                <a:solidFill>
                  <a:srgbClr val="002060"/>
                </a:solidFill>
              </a:rPr>
              <a:t>ZnO</a:t>
            </a:r>
            <a:r>
              <a:rPr lang="en-US" sz="2000" dirty="0">
                <a:solidFill>
                  <a:srgbClr val="002060"/>
                </a:solidFill>
              </a:rPr>
              <a:t>/</a:t>
            </a:r>
            <a:r>
              <a:rPr lang="en-US" sz="2000" dirty="0" err="1">
                <a:solidFill>
                  <a:srgbClr val="002060"/>
                </a:solidFill>
              </a:rPr>
              <a:t>CuO</a:t>
            </a:r>
            <a:r>
              <a:rPr lang="en-US" sz="2000" dirty="0">
                <a:solidFill>
                  <a:srgbClr val="002060"/>
                </a:solidFill>
              </a:rPr>
              <a:t> </a:t>
            </a:r>
            <a:r>
              <a:rPr lang="en-US" sz="2000" dirty="0">
                <a:solidFill>
                  <a:srgbClr val="002060"/>
                </a:solidFill>
                <a:sym typeface="Wingdings" panose="05000000000000000000" pitchFamily="2" charset="2"/>
              </a:rPr>
              <a:t> </a:t>
            </a:r>
            <a:r>
              <a:rPr lang="en-US" sz="2000" b="1" dirty="0">
                <a:solidFill>
                  <a:srgbClr val="002060"/>
                </a:solidFill>
              </a:rPr>
              <a:t>0.08 eV </a:t>
            </a:r>
            <a:r>
              <a:rPr lang="en-US" sz="2000" dirty="0">
                <a:solidFill>
                  <a:srgbClr val="002060"/>
                </a:solidFill>
              </a:rPr>
              <a:t>[</a:t>
            </a:r>
            <a:r>
              <a:rPr lang="en-US" sz="2000" dirty="0" err="1">
                <a:solidFill>
                  <a:srgbClr val="002060"/>
                </a:solidFill>
              </a:rPr>
              <a:t>Dimopoulos</a:t>
            </a:r>
            <a:r>
              <a:rPr lang="en-US" sz="2000" dirty="0">
                <a:solidFill>
                  <a:srgbClr val="002060"/>
                </a:solidFill>
              </a:rPr>
              <a:t> 2013].</a:t>
            </a:r>
          </a:p>
        </p:txBody>
      </p:sp>
      <p:sp>
        <p:nvSpPr>
          <p:cNvPr id="20" name="Flecha abajo 19"/>
          <p:cNvSpPr/>
          <p:nvPr/>
        </p:nvSpPr>
        <p:spPr>
          <a:xfrm rot="15210893">
            <a:off x="7173390" y="4492634"/>
            <a:ext cx="521279" cy="593774"/>
          </a:xfrm>
          <a:prstGeom prst="downArrow">
            <a:avLst/>
          </a:prstGeom>
          <a:solidFill>
            <a:schemeClr val="accent5">
              <a:lumMod val="75000"/>
            </a:schemeClr>
          </a:solidFill>
          <a:ln>
            <a:solidFill>
              <a:srgbClr val="035E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997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3471692" y="48155"/>
            <a:ext cx="5921814"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1. Introduction. </a:t>
            </a:r>
            <a:r>
              <a:rPr lang="en-US" sz="2800" dirty="0" err="1">
                <a:solidFill>
                  <a:srgbClr val="002060"/>
                </a:solidFill>
                <a:latin typeface="Arial" panose="020B0604020202020204" pitchFamily="34" charset="0"/>
                <a:cs typeface="Arial" panose="020B0604020202020204" pitchFamily="34" charset="0"/>
              </a:rPr>
              <a:t>CuO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heterostructure</a:t>
            </a:r>
            <a:endParaRPr lang="en-US" sz="2800" dirty="0">
              <a:solidFill>
                <a:srgbClr val="002060"/>
              </a:solidFill>
              <a:latin typeface="Arial" panose="020B0604020202020204" pitchFamily="34" charset="0"/>
              <a:cs typeface="Arial" panose="020B0604020202020204" pitchFamily="34" charset="0"/>
            </a:endParaRPr>
          </a:p>
        </p:txBody>
      </p:sp>
      <p:sp>
        <p:nvSpPr>
          <p:cNvPr id="8" name="CuadroTexto 7"/>
          <p:cNvSpPr txBox="1"/>
          <p:nvPr/>
        </p:nvSpPr>
        <p:spPr>
          <a:xfrm>
            <a:off x="2775540" y="726018"/>
            <a:ext cx="6617966" cy="1615827"/>
          </a:xfrm>
          <a:prstGeom prst="rect">
            <a:avLst/>
          </a:prstGeom>
          <a:noFill/>
        </p:spPr>
        <p:txBody>
          <a:bodyPr wrap="none" rtlCol="0">
            <a:spAutoFit/>
          </a:bodyPr>
          <a:lstStyle/>
          <a:p>
            <a:r>
              <a:rPr lang="en-US" sz="2800" dirty="0" err="1">
                <a:solidFill>
                  <a:srgbClr val="002060"/>
                </a:solidFill>
              </a:rPr>
              <a:t>CuO</a:t>
            </a:r>
            <a:r>
              <a:rPr lang="en-US" sz="2800" dirty="0">
                <a:solidFill>
                  <a:srgbClr val="002060"/>
                </a:solidFill>
              </a:rPr>
              <a:t> heterostructures low-cost optimization:</a:t>
            </a:r>
          </a:p>
          <a:p>
            <a:endParaRPr lang="en-US" sz="1100" dirty="0">
              <a:solidFill>
                <a:srgbClr val="002060"/>
              </a:solidFill>
            </a:endParaRPr>
          </a:p>
          <a:p>
            <a:pPr marL="2057400">
              <a:buAutoNum type="arabicPeriod"/>
            </a:pPr>
            <a:r>
              <a:rPr lang="en-US" sz="2000" dirty="0">
                <a:solidFill>
                  <a:srgbClr val="002060"/>
                </a:solidFill>
              </a:rPr>
              <a:t> Thermal treatments </a:t>
            </a:r>
          </a:p>
          <a:p>
            <a:pPr marL="2057400">
              <a:buFontTx/>
              <a:buAutoNum type="arabicPeriod"/>
            </a:pPr>
            <a:r>
              <a:rPr lang="en-US" sz="2000" dirty="0">
                <a:solidFill>
                  <a:srgbClr val="002060"/>
                </a:solidFill>
              </a:rPr>
              <a:t> New architectures</a:t>
            </a:r>
          </a:p>
          <a:p>
            <a:pPr marL="2057400">
              <a:buFontTx/>
              <a:buAutoNum type="arabicPeriod"/>
            </a:pPr>
            <a:r>
              <a:rPr lang="en-US" sz="2000" dirty="0">
                <a:solidFill>
                  <a:srgbClr val="002060"/>
                </a:solidFill>
              </a:rPr>
              <a:t> Doping</a:t>
            </a: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837" y="2946220"/>
            <a:ext cx="2864942" cy="3486157"/>
          </a:xfrm>
          <a:prstGeom prst="rect">
            <a:avLst/>
          </a:prstGeom>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599" y="2608473"/>
            <a:ext cx="4831180" cy="4053582"/>
          </a:xfrm>
          <a:prstGeom prst="rect">
            <a:avLst/>
          </a:prstGeom>
        </p:spPr>
      </p:pic>
      <p:sp>
        <p:nvSpPr>
          <p:cNvPr id="4" name="CuadroTexto 3"/>
          <p:cNvSpPr txBox="1"/>
          <p:nvPr/>
        </p:nvSpPr>
        <p:spPr>
          <a:xfrm>
            <a:off x="1143000" y="2429489"/>
            <a:ext cx="3898900" cy="400110"/>
          </a:xfrm>
          <a:prstGeom prst="rect">
            <a:avLst/>
          </a:prstGeom>
          <a:noFill/>
        </p:spPr>
        <p:txBody>
          <a:bodyPr wrap="square" rtlCol="0">
            <a:spAutoFit/>
          </a:bodyPr>
          <a:lstStyle/>
          <a:p>
            <a:r>
              <a:rPr lang="en-US" sz="2000" dirty="0" err="1">
                <a:solidFill>
                  <a:srgbClr val="002060"/>
                </a:solidFill>
              </a:rPr>
              <a:t>CuO</a:t>
            </a:r>
            <a:r>
              <a:rPr lang="en-US" sz="2000" dirty="0">
                <a:solidFill>
                  <a:srgbClr val="002060"/>
                </a:solidFill>
              </a:rPr>
              <a:t>/</a:t>
            </a:r>
            <a:r>
              <a:rPr lang="en-US" sz="2000" dirty="0" err="1">
                <a:solidFill>
                  <a:srgbClr val="002060"/>
                </a:solidFill>
              </a:rPr>
              <a:t>ZnO</a:t>
            </a:r>
            <a:r>
              <a:rPr lang="en-US" sz="2000" dirty="0">
                <a:solidFill>
                  <a:srgbClr val="002060"/>
                </a:solidFill>
              </a:rPr>
              <a:t> proposed </a:t>
            </a:r>
            <a:r>
              <a:rPr lang="en-US" sz="2000" dirty="0" err="1">
                <a:solidFill>
                  <a:srgbClr val="002060"/>
                </a:solidFill>
              </a:rPr>
              <a:t>heterostructure</a:t>
            </a:r>
            <a:endParaRPr lang="en-US" sz="2000" dirty="0">
              <a:solidFill>
                <a:srgbClr val="002060"/>
              </a:solidFill>
            </a:endParaRPr>
          </a:p>
        </p:txBody>
      </p:sp>
      <p:sp>
        <p:nvSpPr>
          <p:cNvPr id="16" name="CuadroTexto 15"/>
          <p:cNvSpPr txBox="1"/>
          <p:nvPr/>
        </p:nvSpPr>
        <p:spPr>
          <a:xfrm>
            <a:off x="8052535" y="2429489"/>
            <a:ext cx="2882900" cy="400110"/>
          </a:xfrm>
          <a:prstGeom prst="rect">
            <a:avLst/>
          </a:prstGeom>
          <a:noFill/>
        </p:spPr>
        <p:txBody>
          <a:bodyPr wrap="square" rtlCol="0">
            <a:spAutoFit/>
          </a:bodyPr>
          <a:lstStyle/>
          <a:p>
            <a:r>
              <a:rPr lang="en-US" sz="2000" dirty="0" err="1">
                <a:solidFill>
                  <a:srgbClr val="002060"/>
                </a:solidFill>
              </a:rPr>
              <a:t>CuO</a:t>
            </a:r>
            <a:r>
              <a:rPr lang="en-US" sz="2000" dirty="0">
                <a:solidFill>
                  <a:srgbClr val="002060"/>
                </a:solidFill>
              </a:rPr>
              <a:t>/</a:t>
            </a:r>
            <a:r>
              <a:rPr lang="en-US" sz="2000" dirty="0" err="1">
                <a:solidFill>
                  <a:srgbClr val="002060"/>
                </a:solidFill>
              </a:rPr>
              <a:t>ZnO</a:t>
            </a:r>
            <a:r>
              <a:rPr lang="en-US" sz="2000" dirty="0">
                <a:solidFill>
                  <a:srgbClr val="002060"/>
                </a:solidFill>
              </a:rPr>
              <a:t> Band diagram</a:t>
            </a:r>
          </a:p>
        </p:txBody>
      </p:sp>
    </p:spTree>
    <p:extLst>
      <p:ext uri="{BB962C8B-B14F-4D97-AF65-F5344CB8AC3E}">
        <p14:creationId xmlns:p14="http://schemas.microsoft.com/office/powerpoint/2010/main" val="9448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3471692" y="48155"/>
            <a:ext cx="5181227" cy="523220"/>
          </a:xfrm>
          <a:prstGeom prst="rect">
            <a:avLst/>
          </a:prstGeom>
          <a:noFill/>
        </p:spPr>
        <p:txBody>
          <a:bodyPr wrap="none" rtlCol="0">
            <a:spAutoFit/>
          </a:bodyPr>
          <a:lstStyle/>
          <a:p>
            <a:r>
              <a:rPr lang="en-US" sz="2800" dirty="0">
                <a:solidFill>
                  <a:srgbClr val="002060"/>
                </a:solidFill>
                <a:latin typeface="Arial" panose="020B0604020202020204" pitchFamily="34" charset="0"/>
                <a:cs typeface="Arial" panose="020B0604020202020204" pitchFamily="34" charset="0"/>
              </a:rPr>
              <a:t>1. Introduction. Novel structure.</a:t>
            </a:r>
          </a:p>
        </p:txBody>
      </p:sp>
      <p:sp>
        <p:nvSpPr>
          <p:cNvPr id="5" name="Rectángulo 4"/>
          <p:cNvSpPr/>
          <p:nvPr/>
        </p:nvSpPr>
        <p:spPr>
          <a:xfrm>
            <a:off x="330200" y="699592"/>
            <a:ext cx="11531600" cy="1477328"/>
          </a:xfrm>
          <a:prstGeom prst="rect">
            <a:avLst/>
          </a:prstGeom>
        </p:spPr>
        <p:txBody>
          <a:bodyPr wrap="square">
            <a:spAutoFit/>
          </a:bodyPr>
          <a:lstStyle/>
          <a:p>
            <a:pPr algn="just"/>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The primary objective of this research is to develop a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heterostructure</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based on elongated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CuO</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nanostructures with an inverted and branched architecture. In this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heterostructure</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the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CuO</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layer serves as both, the support and the absorbing material for solar radiation. This study presents results from </a:t>
            </a:r>
            <a:r>
              <a:rPr lang="en-US"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CuO</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 nanostructured samples subjected to a sequential thermal treatment. This approach was chosen because it can enhance the structural, electrical and optical properties more effectively than standard thermal treatments by optimizing each step of the thermal cycle. </a:t>
            </a:r>
            <a:endParaRPr lang="en-US" dirty="0">
              <a:solidFill>
                <a:srgbClr val="002060"/>
              </a:solidFill>
            </a:endParaRPr>
          </a:p>
        </p:txBody>
      </p:sp>
      <p:pic>
        <p:nvPicPr>
          <p:cNvPr id="8" name="Picture 7" descr="A screenshot of a computer generated image&#10;&#10;Description automatically generated">
            <a:extLst>
              <a:ext uri="{FF2B5EF4-FFF2-40B4-BE49-F238E27FC236}">
                <a16:creationId xmlns:a16="http://schemas.microsoft.com/office/drawing/2014/main" id="{462D8AAA-CE4F-F7B8-0C5C-BC9707B07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7427" y="2292399"/>
            <a:ext cx="5803825" cy="4565601"/>
          </a:xfrm>
          <a:prstGeom prst="rect">
            <a:avLst/>
          </a:prstGeom>
        </p:spPr>
      </p:pic>
    </p:spTree>
    <p:extLst>
      <p:ext uri="{BB962C8B-B14F-4D97-AF65-F5344CB8AC3E}">
        <p14:creationId xmlns:p14="http://schemas.microsoft.com/office/powerpoint/2010/main" val="2511073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0877" y="97468"/>
            <a:ext cx="10912101" cy="523220"/>
          </a:xfrm>
          <a:prstGeom prst="rect">
            <a:avLst/>
          </a:prstGeom>
        </p:spPr>
        <p:txBody>
          <a:bodyPr wrap="square">
            <a:spAutoFit/>
          </a:bodyPr>
          <a:lstStyle/>
          <a:p>
            <a:pPr algn="ctr">
              <a:spcBef>
                <a:spcPts val="1200"/>
              </a:spcBef>
            </a:pPr>
            <a:r>
              <a:rPr lang="en-US" sz="2800" kern="0" dirty="0">
                <a:solidFill>
                  <a:srgbClr val="00003A"/>
                </a:solidFill>
                <a:latin typeface="Arial" panose="020B0604020202020204" pitchFamily="34" charset="0"/>
                <a:ea typeface="Times New Roman" panose="02020603050405020304" pitchFamily="18" charset="0"/>
                <a:cs typeface="Arial" panose="020B0604020202020204" pitchFamily="34" charset="0"/>
              </a:rPr>
              <a:t>2. </a:t>
            </a:r>
            <a:r>
              <a:rPr lang="en-US" sz="2800" kern="0" dirty="0" err="1">
                <a:solidFill>
                  <a:srgbClr val="00003A"/>
                </a:solidFill>
                <a:latin typeface="Arial" panose="020B0604020202020204" pitchFamily="34" charset="0"/>
                <a:ea typeface="Times New Roman" panose="02020603050405020304" pitchFamily="18" charset="0"/>
                <a:cs typeface="Arial" panose="020B0604020202020204" pitchFamily="34" charset="0"/>
              </a:rPr>
              <a:t>CuO</a:t>
            </a:r>
            <a:r>
              <a:rPr lang="en-US" sz="2800" kern="0" dirty="0">
                <a:solidFill>
                  <a:srgbClr val="00003A"/>
                </a:solidFill>
                <a:latin typeface="Arial" panose="020B0604020202020204" pitchFamily="34" charset="0"/>
                <a:ea typeface="Times New Roman" panose="02020603050405020304" pitchFamily="18" charset="0"/>
                <a:cs typeface="Arial" panose="020B0604020202020204" pitchFamily="34" charset="0"/>
              </a:rPr>
              <a:t> nanostructures synthesis and sequential thermal treatment</a:t>
            </a: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 name="Picture 11" descr="A screenshot of a video game&#10;&#10;Description automatically generated">
            <a:extLst>
              <a:ext uri="{FF2B5EF4-FFF2-40B4-BE49-F238E27FC236}">
                <a16:creationId xmlns:a16="http://schemas.microsoft.com/office/drawing/2014/main" id="{A09B600A-48EC-95A4-6428-79C10C451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7925" y="3853860"/>
            <a:ext cx="6879475" cy="2455460"/>
          </a:xfrm>
          <a:prstGeom prst="rect">
            <a:avLst/>
          </a:prstGeom>
        </p:spPr>
      </p:pic>
      <p:pic>
        <p:nvPicPr>
          <p:cNvPr id="18" name="Picture 17" descr="A cartoon of a microwave&#10;&#10;Description automatically generated">
            <a:extLst>
              <a:ext uri="{FF2B5EF4-FFF2-40B4-BE49-F238E27FC236}">
                <a16:creationId xmlns:a16="http://schemas.microsoft.com/office/drawing/2014/main" id="{98CA12F3-F531-FF66-46D2-A27C79A17F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1439" y="796038"/>
            <a:ext cx="7922722" cy="2632962"/>
          </a:xfrm>
          <a:prstGeom prst="rect">
            <a:avLst/>
          </a:prstGeom>
        </p:spPr>
      </p:pic>
    </p:spTree>
    <p:extLst>
      <p:ext uri="{BB962C8B-B14F-4D97-AF65-F5344CB8AC3E}">
        <p14:creationId xmlns:p14="http://schemas.microsoft.com/office/powerpoint/2010/main" val="341948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93547" y="74491"/>
            <a:ext cx="5110293" cy="523220"/>
          </a:xfrm>
          <a:prstGeom prst="rect">
            <a:avLst/>
          </a:prstGeom>
        </p:spPr>
        <p:txBody>
          <a:bodyPr wrap="square">
            <a:spAutoFit/>
          </a:bodyPr>
          <a:lstStyle/>
          <a:p>
            <a:pPr algn="ctr">
              <a:spcBef>
                <a:spcPts val="1200"/>
              </a:spcBef>
            </a:pPr>
            <a:r>
              <a:rPr lang="en-US" sz="2800" kern="0" dirty="0">
                <a:solidFill>
                  <a:srgbClr val="00003A"/>
                </a:solidFill>
                <a:latin typeface="Arial" panose="020B0604020202020204" pitchFamily="34" charset="0"/>
                <a:ea typeface="Times New Roman" panose="02020603050405020304" pitchFamily="18" charset="0"/>
                <a:cs typeface="Arial" panose="020B0604020202020204" pitchFamily="34" charset="0"/>
              </a:rPr>
              <a:t>3.1. </a:t>
            </a:r>
            <a:r>
              <a:rPr lang="en-US" sz="2800" kern="0" dirty="0" err="1">
                <a:solidFill>
                  <a:srgbClr val="00003A"/>
                </a:solidFill>
                <a:latin typeface="Arial" panose="020B0604020202020204" pitchFamily="34" charset="0"/>
                <a:ea typeface="Times New Roman" panose="02020603050405020304" pitchFamily="18" charset="0"/>
                <a:cs typeface="Arial" panose="020B0604020202020204" pitchFamily="34" charset="0"/>
              </a:rPr>
              <a:t>CuO</a:t>
            </a:r>
            <a:r>
              <a:rPr lang="en-US" sz="2800" kern="0" dirty="0">
                <a:solidFill>
                  <a:srgbClr val="00003A"/>
                </a:solidFill>
                <a:latin typeface="Arial" panose="020B0604020202020204" pitchFamily="34" charset="0"/>
                <a:ea typeface="Times New Roman" panose="02020603050405020304" pitchFamily="18" charset="0"/>
                <a:cs typeface="Arial" panose="020B0604020202020204" pitchFamily="34" charset="0"/>
              </a:rPr>
              <a:t> nanostructures</a:t>
            </a:r>
            <a:endParaRPr lang="en-US" sz="1100" dirty="0">
              <a:solidFill>
                <a:srgbClr val="00003A"/>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5654691" y="5330931"/>
            <a:ext cx="5697389" cy="1200329"/>
          </a:xfrm>
          <a:prstGeom prst="rect">
            <a:avLst/>
          </a:prstGeom>
        </p:spPr>
        <p:txBody>
          <a:bodyPr wrap="square">
            <a:spAutoFit/>
          </a:bodyPr>
          <a:lstStyle/>
          <a:p>
            <a:pPr marL="285750" indent="-285750" algn="just">
              <a:buFont typeface="Courier New" panose="02070309020205020404" pitchFamily="49" charset="0"/>
              <a:buChar char="o"/>
            </a:pPr>
            <a:r>
              <a:rPr lang="en-US" dirty="0">
                <a:solidFill>
                  <a:srgbClr val="002060"/>
                </a:solidFill>
                <a:ea typeface="Times New Roman" panose="02020603050405020304" pitchFamily="18" charset="0"/>
                <a:cs typeface="Times New Roman" panose="02020603050405020304" pitchFamily="18" charset="0"/>
              </a:rPr>
              <a:t>Raman spectroscopy and XRD corroborates that the </a:t>
            </a:r>
            <a:r>
              <a:rPr lang="en-US" dirty="0" err="1">
                <a:solidFill>
                  <a:srgbClr val="002060"/>
                </a:solidFill>
                <a:ea typeface="Times New Roman" panose="02020603050405020304" pitchFamily="18" charset="0"/>
                <a:cs typeface="Times New Roman" panose="02020603050405020304" pitchFamily="18" charset="0"/>
              </a:rPr>
              <a:t>CuO</a:t>
            </a:r>
            <a:r>
              <a:rPr lang="en-US" dirty="0">
                <a:solidFill>
                  <a:srgbClr val="002060"/>
                </a:solidFill>
                <a:ea typeface="Times New Roman" panose="02020603050405020304" pitchFamily="18" charset="0"/>
                <a:cs typeface="Times New Roman" panose="02020603050405020304" pitchFamily="18" charset="0"/>
              </a:rPr>
              <a:t> layer have a monoclinic structure. </a:t>
            </a:r>
          </a:p>
          <a:p>
            <a:pPr marL="285750" indent="-285750" algn="just">
              <a:buFont typeface="Courier New" panose="02070309020205020404" pitchFamily="49" charset="0"/>
              <a:buChar char="o"/>
            </a:pPr>
            <a:r>
              <a:rPr lang="en-US" dirty="0">
                <a:solidFill>
                  <a:srgbClr val="002060"/>
                </a:solidFill>
                <a:ea typeface="Times New Roman" panose="02020603050405020304" pitchFamily="18" charset="0"/>
                <a:cs typeface="Times New Roman" panose="02020603050405020304" pitchFamily="18" charset="0"/>
              </a:rPr>
              <a:t>XRD shows a remarkable preferential orientation along [001] direction.</a:t>
            </a:r>
          </a:p>
        </p:txBody>
      </p:sp>
      <p:sp>
        <p:nvSpPr>
          <p:cNvPr id="13" name="Rectángulo 12"/>
          <p:cNvSpPr/>
          <p:nvPr/>
        </p:nvSpPr>
        <p:spPr>
          <a:xfrm>
            <a:off x="528028" y="5330931"/>
            <a:ext cx="4744964" cy="1200329"/>
          </a:xfrm>
          <a:prstGeom prst="rect">
            <a:avLst/>
          </a:prstGeom>
        </p:spPr>
        <p:txBody>
          <a:bodyPr wrap="square">
            <a:spAutoFit/>
          </a:bodyPr>
          <a:lstStyle/>
          <a:p>
            <a:pPr marL="285750" indent="-285750">
              <a:buFont typeface="Courier New" panose="02070309020205020404" pitchFamily="49" charset="0"/>
              <a:buChar char="o"/>
            </a:pPr>
            <a:r>
              <a:rPr lang="en-US" dirty="0" err="1">
                <a:solidFill>
                  <a:srgbClr val="002060"/>
                </a:solidFill>
              </a:rPr>
              <a:t>CuO</a:t>
            </a:r>
            <a:r>
              <a:rPr lang="en-US" dirty="0">
                <a:solidFill>
                  <a:srgbClr val="002060"/>
                </a:solidFill>
              </a:rPr>
              <a:t> nanostructures with elongated morphology.</a:t>
            </a:r>
          </a:p>
          <a:p>
            <a:pPr marL="285750" indent="-285750">
              <a:buFont typeface="Courier New" panose="02070309020205020404" pitchFamily="49" charset="0"/>
              <a:buChar char="o"/>
            </a:pPr>
            <a:r>
              <a:rPr lang="en-US" dirty="0" err="1">
                <a:solidFill>
                  <a:srgbClr val="002060"/>
                </a:solidFill>
              </a:rPr>
              <a:t>CuO</a:t>
            </a:r>
            <a:r>
              <a:rPr lang="en-US" dirty="0">
                <a:solidFill>
                  <a:srgbClr val="002060"/>
                </a:solidFill>
              </a:rPr>
              <a:t> Nanorods (</a:t>
            </a:r>
            <a:r>
              <a:rPr lang="en-US" dirty="0" err="1">
                <a:solidFill>
                  <a:srgbClr val="002060"/>
                </a:solidFill>
              </a:rPr>
              <a:t>CuO</a:t>
            </a:r>
            <a:r>
              <a:rPr lang="en-US" dirty="0">
                <a:solidFill>
                  <a:srgbClr val="002060"/>
                </a:solidFill>
              </a:rPr>
              <a:t> NRs) tips width and length are 64 and 430 nm, respectively.</a:t>
            </a:r>
          </a:p>
        </p:txBody>
      </p:sp>
      <p:sp>
        <p:nvSpPr>
          <p:cNvPr id="18" name="CuadroTexto 17"/>
          <p:cNvSpPr txBox="1"/>
          <p:nvPr/>
        </p:nvSpPr>
        <p:spPr>
          <a:xfrm>
            <a:off x="2197500" y="728994"/>
            <a:ext cx="750526" cy="461665"/>
          </a:xfrm>
          <a:prstGeom prst="rect">
            <a:avLst/>
          </a:prstGeom>
          <a:noFill/>
        </p:spPr>
        <p:txBody>
          <a:bodyPr wrap="none" rtlCol="0">
            <a:spAutoFit/>
          </a:bodyPr>
          <a:lstStyle/>
          <a:p>
            <a:r>
              <a:rPr lang="en-US" sz="2400" dirty="0">
                <a:solidFill>
                  <a:srgbClr val="002060"/>
                </a:solidFill>
              </a:rPr>
              <a:t>SEM</a:t>
            </a:r>
          </a:p>
        </p:txBody>
      </p:sp>
      <p:sp>
        <p:nvSpPr>
          <p:cNvPr id="19" name="CuadroTexto 18"/>
          <p:cNvSpPr txBox="1"/>
          <p:nvPr/>
        </p:nvSpPr>
        <p:spPr>
          <a:xfrm>
            <a:off x="9464865" y="817761"/>
            <a:ext cx="700833" cy="461665"/>
          </a:xfrm>
          <a:prstGeom prst="rect">
            <a:avLst/>
          </a:prstGeom>
          <a:noFill/>
        </p:spPr>
        <p:txBody>
          <a:bodyPr wrap="none" rtlCol="0">
            <a:spAutoFit/>
          </a:bodyPr>
          <a:lstStyle/>
          <a:p>
            <a:r>
              <a:rPr lang="en-US" sz="2400" dirty="0">
                <a:solidFill>
                  <a:srgbClr val="002060"/>
                </a:solidFill>
              </a:rPr>
              <a:t>XRD</a:t>
            </a:r>
          </a:p>
        </p:txBody>
      </p:sp>
      <p:sp>
        <p:nvSpPr>
          <p:cNvPr id="25" name="CuadroTexto 24"/>
          <p:cNvSpPr txBox="1"/>
          <p:nvPr/>
        </p:nvSpPr>
        <p:spPr>
          <a:xfrm>
            <a:off x="5161419" y="748851"/>
            <a:ext cx="2764539" cy="461665"/>
          </a:xfrm>
          <a:prstGeom prst="rect">
            <a:avLst/>
          </a:prstGeom>
          <a:noFill/>
        </p:spPr>
        <p:txBody>
          <a:bodyPr wrap="none" rtlCol="0">
            <a:spAutoFit/>
          </a:bodyPr>
          <a:lstStyle/>
          <a:p>
            <a:r>
              <a:rPr lang="en-US" sz="2400" dirty="0">
                <a:solidFill>
                  <a:srgbClr val="002060"/>
                </a:solidFill>
              </a:rPr>
              <a:t>Raman spectroscopy</a:t>
            </a:r>
          </a:p>
        </p:txBody>
      </p:sp>
      <p:pic>
        <p:nvPicPr>
          <p:cNvPr id="22" name="Imagen 21"/>
          <p:cNvPicPr>
            <a:picLocks noChangeAspect="1"/>
          </p:cNvPicPr>
          <p:nvPr/>
        </p:nvPicPr>
        <p:blipFill rotWithShape="1">
          <a:blip r:embed="rId3" cstate="print">
            <a:extLst>
              <a:ext uri="{28A0092B-C50C-407E-A947-70E740481C1C}">
                <a14:useLocalDpi xmlns:a14="http://schemas.microsoft.com/office/drawing/2010/main" val="0"/>
              </a:ext>
            </a:extLst>
          </a:blip>
          <a:srcRect l="7527" t="5022" r="5708" b="779"/>
          <a:stretch/>
        </p:blipFill>
        <p:spPr>
          <a:xfrm>
            <a:off x="5272992" y="1235145"/>
            <a:ext cx="2511131" cy="3903015"/>
          </a:xfrm>
          <a:prstGeom prst="rect">
            <a:avLst/>
          </a:prstGeom>
        </p:spPr>
      </p:pic>
      <p:pic>
        <p:nvPicPr>
          <p:cNvPr id="23" name="Imagen 22"/>
          <p:cNvPicPr>
            <a:picLocks noChangeAspect="1"/>
          </p:cNvPicPr>
          <p:nvPr/>
        </p:nvPicPr>
        <p:blipFill rotWithShape="1">
          <a:blip r:embed="rId4" cstate="print">
            <a:extLst>
              <a:ext uri="{28A0092B-C50C-407E-A947-70E740481C1C}">
                <a14:useLocalDpi xmlns:a14="http://schemas.microsoft.com/office/drawing/2010/main" val="0"/>
              </a:ext>
            </a:extLst>
          </a:blip>
          <a:srcRect l="9391" t="1211" r="5314" b="4416"/>
          <a:stretch/>
        </p:blipFill>
        <p:spPr>
          <a:xfrm>
            <a:off x="8278484" y="1491749"/>
            <a:ext cx="3073597" cy="3040127"/>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rcRect t="6179"/>
          <a:stretch/>
        </p:blipFill>
        <p:spPr>
          <a:xfrm>
            <a:off x="721842" y="1190659"/>
            <a:ext cx="3987723" cy="3996260"/>
          </a:xfrm>
          <a:prstGeom prst="rect">
            <a:avLst/>
          </a:prstGeom>
        </p:spPr>
      </p:pic>
    </p:spTree>
    <p:extLst>
      <p:ext uri="{BB962C8B-B14F-4D97-AF65-F5344CB8AC3E}">
        <p14:creationId xmlns:p14="http://schemas.microsoft.com/office/powerpoint/2010/main" val="293205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C5D4-F60B-352D-3DEE-37CFDDDD220E}"/>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70A329D-C659-4269-F6C5-B3C94ED40A7D}"/>
              </a:ext>
            </a:extLst>
          </p:cNvPr>
          <p:cNvSpPr>
            <a:spLocks noGrp="1"/>
          </p:cNvSpPr>
          <p:nvPr>
            <p:ph type="sldNum" sz="quarter" idx="12"/>
          </p:nvPr>
        </p:nvSpPr>
        <p:spPr/>
        <p:txBody>
          <a:bodyPr/>
          <a:lstStyle/>
          <a:p>
            <a:fld id="{748C9F44-3836-48BC-B934-AA567343F787}" type="slidenum">
              <a:rPr lang="en-US" smtClean="0"/>
              <a:t>9</a:t>
            </a:fld>
            <a:endParaRPr lang="en-US" dirty="0"/>
          </a:p>
        </p:txBody>
      </p:sp>
      <p:sp>
        <p:nvSpPr>
          <p:cNvPr id="8" name="Rectángulo 7">
            <a:extLst>
              <a:ext uri="{FF2B5EF4-FFF2-40B4-BE49-F238E27FC236}">
                <a16:creationId xmlns:a16="http://schemas.microsoft.com/office/drawing/2014/main" id="{BA66339C-C7B9-A25A-2F79-D15BBAEFEBF0}"/>
              </a:ext>
            </a:extLst>
          </p:cNvPr>
          <p:cNvSpPr/>
          <p:nvPr/>
        </p:nvSpPr>
        <p:spPr>
          <a:xfrm>
            <a:off x="1888175" y="97468"/>
            <a:ext cx="8734105" cy="523220"/>
          </a:xfrm>
          <a:prstGeom prst="rect">
            <a:avLst/>
          </a:prstGeom>
        </p:spPr>
        <p:txBody>
          <a:bodyPr wrap="square">
            <a:spAutoFit/>
          </a:bodyPr>
          <a:lstStyle/>
          <a:p>
            <a:pPr algn="ctr">
              <a:spcBef>
                <a:spcPts val="1200"/>
              </a:spcBef>
            </a:pP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3.2. </a:t>
            </a:r>
            <a:r>
              <a:rPr lang="en-US" sz="2800" kern="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CuO</a:t>
            </a:r>
            <a:r>
              <a:rPr lang="en-U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with sequential thermal treatment:</a:t>
            </a:r>
            <a:r>
              <a:rPr lang="es-ES" sz="2800" kern="0" dirty="0">
                <a:solidFill>
                  <a:srgbClr val="002060"/>
                </a:solidFill>
                <a:latin typeface="Arial" panose="020B0604020202020204" pitchFamily="34" charset="0"/>
                <a:ea typeface="Times New Roman" panose="02020603050405020304" pitchFamily="18" charset="0"/>
                <a:cs typeface="Arial" panose="020B0604020202020204" pitchFamily="34" charset="0"/>
              </a:rPr>
              <a:t> SEM</a:t>
            </a:r>
            <a:endParaRPr lang="es-ES" sz="11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a:extLst>
              <a:ext uri="{FF2B5EF4-FFF2-40B4-BE49-F238E27FC236}">
                <a16:creationId xmlns:a16="http://schemas.microsoft.com/office/drawing/2014/main" id="{2BB9DD13-F682-6321-AD93-E71F4EA6293E}"/>
              </a:ext>
            </a:extLst>
          </p:cNvPr>
          <p:cNvSpPr/>
          <p:nvPr/>
        </p:nvSpPr>
        <p:spPr>
          <a:xfrm>
            <a:off x="16800" y="548680"/>
            <a:ext cx="12192000" cy="1440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5" name="Group 24">
            <a:extLst>
              <a:ext uri="{FF2B5EF4-FFF2-40B4-BE49-F238E27FC236}">
                <a16:creationId xmlns:a16="http://schemas.microsoft.com/office/drawing/2014/main" id="{C5AF6392-0124-AF84-B077-A2D5BD50DDFB}"/>
              </a:ext>
            </a:extLst>
          </p:cNvPr>
          <p:cNvGrpSpPr/>
          <p:nvPr/>
        </p:nvGrpSpPr>
        <p:grpSpPr>
          <a:xfrm>
            <a:off x="1888175" y="1395649"/>
            <a:ext cx="10109515" cy="4552284"/>
            <a:chOff x="1871375" y="1751249"/>
            <a:chExt cx="10109515" cy="4552284"/>
          </a:xfrm>
        </p:grpSpPr>
        <p:pic>
          <p:nvPicPr>
            <p:cNvPr id="7" name="Picture 6" descr="A close-up of a black and white photo of a black and white photo of a black and white photo of a black and white photo of a black and white photo of a black and white&#10;&#10;Description automatically generated">
              <a:extLst>
                <a:ext uri="{FF2B5EF4-FFF2-40B4-BE49-F238E27FC236}">
                  <a16:creationId xmlns:a16="http://schemas.microsoft.com/office/drawing/2014/main" id="{1714C33D-2911-0D83-AC22-2812290758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1375" y="4273170"/>
              <a:ext cx="10109515" cy="2030363"/>
            </a:xfrm>
            <a:prstGeom prst="rect">
              <a:avLst/>
            </a:prstGeom>
          </p:spPr>
        </p:pic>
        <p:pic>
          <p:nvPicPr>
            <p:cNvPr id="16" name="Picture 15" descr="A screenshot of a video game&#10;&#10;Description automatically generated">
              <a:extLst>
                <a:ext uri="{FF2B5EF4-FFF2-40B4-BE49-F238E27FC236}">
                  <a16:creationId xmlns:a16="http://schemas.microsoft.com/office/drawing/2014/main" id="{8E021378-2C98-DED5-4F9A-A298ABBD586E}"/>
                </a:ext>
              </a:extLst>
            </p:cNvPr>
            <p:cNvPicPr>
              <a:picLocks noChangeAspect="1"/>
            </p:cNvPicPr>
            <p:nvPr/>
          </p:nvPicPr>
          <p:blipFill>
            <a:blip r:embed="rId4" cstate="print">
              <a:extLst>
                <a:ext uri="{28A0092B-C50C-407E-A947-70E740481C1C}">
                  <a14:useLocalDpi xmlns:a14="http://schemas.microsoft.com/office/drawing/2010/main" val="0"/>
                </a:ext>
              </a:extLst>
            </a:blip>
            <a:srcRect t="14253"/>
            <a:stretch/>
          </p:blipFill>
          <p:spPr>
            <a:xfrm>
              <a:off x="4067925" y="1751249"/>
              <a:ext cx="7281949" cy="2228672"/>
            </a:xfrm>
            <a:prstGeom prst="rect">
              <a:avLst/>
            </a:prstGeom>
          </p:spPr>
        </p:pic>
        <p:sp>
          <p:nvSpPr>
            <p:cNvPr id="17" name="Flecha derecha 5">
              <a:extLst>
                <a:ext uri="{FF2B5EF4-FFF2-40B4-BE49-F238E27FC236}">
                  <a16:creationId xmlns:a16="http://schemas.microsoft.com/office/drawing/2014/main" id="{B6028F82-E6A5-596B-6AAC-59E893E04CAF}"/>
                </a:ext>
              </a:extLst>
            </p:cNvPr>
            <p:cNvSpPr/>
            <p:nvPr/>
          </p:nvSpPr>
          <p:spPr>
            <a:xfrm rot="5400000">
              <a:off x="4555024" y="3937601"/>
              <a:ext cx="288032" cy="341496"/>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echa derecha 6">
              <a:extLst>
                <a:ext uri="{FF2B5EF4-FFF2-40B4-BE49-F238E27FC236}">
                  <a16:creationId xmlns:a16="http://schemas.microsoft.com/office/drawing/2014/main" id="{4D71BDA4-EC2E-927F-8E4E-E3BC139A7804}"/>
                </a:ext>
              </a:extLst>
            </p:cNvPr>
            <p:cNvSpPr/>
            <p:nvPr/>
          </p:nvSpPr>
          <p:spPr>
            <a:xfrm rot="5400000">
              <a:off x="6330620" y="3941553"/>
              <a:ext cx="288032" cy="341496"/>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echa derecha 7">
              <a:extLst>
                <a:ext uri="{FF2B5EF4-FFF2-40B4-BE49-F238E27FC236}">
                  <a16:creationId xmlns:a16="http://schemas.microsoft.com/office/drawing/2014/main" id="{A240E5F0-1783-79AF-2671-8CC04EEAFD1C}"/>
                </a:ext>
              </a:extLst>
            </p:cNvPr>
            <p:cNvSpPr/>
            <p:nvPr/>
          </p:nvSpPr>
          <p:spPr>
            <a:xfrm rot="5400000">
              <a:off x="8255002" y="3924901"/>
              <a:ext cx="288032" cy="341496"/>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echa derecha 8">
              <a:extLst>
                <a:ext uri="{FF2B5EF4-FFF2-40B4-BE49-F238E27FC236}">
                  <a16:creationId xmlns:a16="http://schemas.microsoft.com/office/drawing/2014/main" id="{9D717C99-94F6-107B-CD10-40094FC86039}"/>
                </a:ext>
              </a:extLst>
            </p:cNvPr>
            <p:cNvSpPr/>
            <p:nvPr/>
          </p:nvSpPr>
          <p:spPr>
            <a:xfrm rot="5400000">
              <a:off x="9928998" y="3937601"/>
              <a:ext cx="288032" cy="341496"/>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CuadroTexto 10">
            <a:extLst>
              <a:ext uri="{FF2B5EF4-FFF2-40B4-BE49-F238E27FC236}">
                <a16:creationId xmlns:a16="http://schemas.microsoft.com/office/drawing/2014/main" id="{3E0EC48C-FD0D-63E2-F4BE-90266D269498}"/>
              </a:ext>
            </a:extLst>
          </p:cNvPr>
          <p:cNvSpPr txBox="1"/>
          <p:nvPr/>
        </p:nvSpPr>
        <p:spPr>
          <a:xfrm>
            <a:off x="223405" y="1137458"/>
            <a:ext cx="3416066" cy="2308324"/>
          </a:xfrm>
          <a:prstGeom prst="rect">
            <a:avLst/>
          </a:prstGeom>
          <a:noFill/>
        </p:spPr>
        <p:txBody>
          <a:bodyPr wrap="square" rtlCol="0">
            <a:spAutoFit/>
          </a:bodyPr>
          <a:lstStyle/>
          <a:p>
            <a:pPr marL="285750" indent="-285750" algn="just">
              <a:buFont typeface="Courier New" panose="02070309020205020404" pitchFamily="49" charset="0"/>
              <a:buChar char="o"/>
            </a:pPr>
            <a:r>
              <a:rPr lang="en-US" dirty="0">
                <a:solidFill>
                  <a:srgbClr val="002060"/>
                </a:solidFill>
              </a:rPr>
              <a:t>Sequential thermal treatment affects morphology, density and nanostructures orientation.</a:t>
            </a:r>
          </a:p>
          <a:p>
            <a:pPr marL="285750" indent="-285750" algn="just">
              <a:buFont typeface="Courier New" panose="02070309020205020404" pitchFamily="49" charset="0"/>
              <a:buChar char="o"/>
            </a:pPr>
            <a:r>
              <a:rPr lang="en-US" dirty="0">
                <a:solidFill>
                  <a:srgbClr val="002060"/>
                </a:solidFill>
              </a:rPr>
              <a:t>The </a:t>
            </a:r>
            <a:r>
              <a:rPr lang="en-US" dirty="0" err="1">
                <a:solidFill>
                  <a:srgbClr val="002060"/>
                </a:solidFill>
              </a:rPr>
              <a:t>CuO</a:t>
            </a:r>
            <a:r>
              <a:rPr lang="en-US" dirty="0">
                <a:solidFill>
                  <a:srgbClr val="002060"/>
                </a:solidFill>
              </a:rPr>
              <a:t> 200+300+400 °C sample have the best morphological properties to form a </a:t>
            </a:r>
            <a:r>
              <a:rPr lang="en-US" dirty="0" err="1">
                <a:solidFill>
                  <a:srgbClr val="002060"/>
                </a:solidFill>
              </a:rPr>
              <a:t>heterostructure</a:t>
            </a:r>
            <a:r>
              <a:rPr lang="en-US" dirty="0">
                <a:solidFill>
                  <a:srgbClr val="002060"/>
                </a:solidFill>
              </a:rPr>
              <a:t>.</a:t>
            </a:r>
          </a:p>
        </p:txBody>
      </p:sp>
      <p:grpSp>
        <p:nvGrpSpPr>
          <p:cNvPr id="32" name="Group 31">
            <a:extLst>
              <a:ext uri="{FF2B5EF4-FFF2-40B4-BE49-F238E27FC236}">
                <a16:creationId xmlns:a16="http://schemas.microsoft.com/office/drawing/2014/main" id="{0D1C5DAA-7FD7-E324-C93D-E21F2D3C8484}"/>
              </a:ext>
            </a:extLst>
          </p:cNvPr>
          <p:cNvGrpSpPr/>
          <p:nvPr/>
        </p:nvGrpSpPr>
        <p:grpSpPr>
          <a:xfrm>
            <a:off x="2251003" y="5970766"/>
            <a:ext cx="9115671" cy="354855"/>
            <a:chOff x="2251003" y="5970766"/>
            <a:chExt cx="9115671" cy="354855"/>
          </a:xfrm>
        </p:grpSpPr>
        <mc:AlternateContent xmlns:mc="http://schemas.openxmlformats.org/markup-compatibility/2006" xmlns:a14="http://schemas.microsoft.com/office/drawing/2010/main">
          <mc:Choice Requires="a14">
            <p:sp>
              <p:nvSpPr>
                <p:cNvPr id="26" name="CuadroTexto 9">
                  <a:extLst>
                    <a:ext uri="{FF2B5EF4-FFF2-40B4-BE49-F238E27FC236}">
                      <a16:creationId xmlns:a16="http://schemas.microsoft.com/office/drawing/2014/main" id="{382BA7A7-B68D-5958-6D40-1920AF8113A1}"/>
                    </a:ext>
                  </a:extLst>
                </p:cNvPr>
                <p:cNvSpPr txBox="1"/>
                <p:nvPr/>
              </p:nvSpPr>
              <p:spPr>
                <a:xfrm>
                  <a:off x="2251003" y="5970766"/>
                  <a:ext cx="1180852" cy="338554"/>
                </a:xfrm>
                <a:prstGeom prst="rect">
                  <a:avLst/>
                </a:prstGeom>
                <a:noFill/>
              </p:spPr>
              <p:txBody>
                <a:bodyPr wrap="square"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𝜔</m:t>
                      </m:r>
                    </m:oMath>
                  </a14:m>
                  <a:r>
                    <a:rPr lang="en-US" sz="1600" dirty="0"/>
                    <a:t> = 64 nm</a:t>
                  </a:r>
                </a:p>
              </p:txBody>
            </p:sp>
          </mc:Choice>
          <mc:Fallback xmlns="">
            <p:sp>
              <p:nvSpPr>
                <p:cNvPr id="26" name="CuadroTexto 9">
                  <a:extLst>
                    <a:ext uri="{FF2B5EF4-FFF2-40B4-BE49-F238E27FC236}">
                      <a16:creationId xmlns:a16="http://schemas.microsoft.com/office/drawing/2014/main" id="{382BA7A7-B68D-5958-6D40-1920AF8113A1}"/>
                    </a:ext>
                  </a:extLst>
                </p:cNvPr>
                <p:cNvSpPr txBox="1">
                  <a:spLocks noRot="1" noChangeAspect="1" noMove="1" noResize="1" noEditPoints="1" noAdjustHandles="1" noChangeArrowheads="1" noChangeShapeType="1" noTextEdit="1"/>
                </p:cNvSpPr>
                <p:nvPr/>
              </p:nvSpPr>
              <p:spPr>
                <a:xfrm>
                  <a:off x="2251003" y="5970766"/>
                  <a:ext cx="1180852" cy="338554"/>
                </a:xfrm>
                <a:prstGeom prst="rect">
                  <a:avLst/>
                </a:prstGeom>
                <a:blipFill>
                  <a:blip r:embed="rId5"/>
                  <a:stretch>
                    <a:fillRect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uadroTexto 13">
                  <a:extLst>
                    <a:ext uri="{FF2B5EF4-FFF2-40B4-BE49-F238E27FC236}">
                      <a16:creationId xmlns:a16="http://schemas.microsoft.com/office/drawing/2014/main" id="{E7A9F5D2-8996-F5BF-B1A7-86A02631B7A9}"/>
                    </a:ext>
                  </a:extLst>
                </p:cNvPr>
                <p:cNvSpPr txBox="1"/>
                <p:nvPr/>
              </p:nvSpPr>
              <p:spPr>
                <a:xfrm>
                  <a:off x="4189093" y="5987067"/>
                  <a:ext cx="1059585" cy="338554"/>
                </a:xfrm>
                <a:prstGeom prst="rect">
                  <a:avLst/>
                </a:prstGeom>
                <a:noFill/>
              </p:spPr>
              <p:txBody>
                <a:bodyPr wrap="none"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𝜔</m:t>
                      </m:r>
                    </m:oMath>
                  </a14:m>
                  <a:r>
                    <a:rPr lang="en-US" sz="1600" dirty="0"/>
                    <a:t> = 72 nm</a:t>
                  </a:r>
                </a:p>
              </p:txBody>
            </p:sp>
          </mc:Choice>
          <mc:Fallback xmlns="">
            <p:sp>
              <p:nvSpPr>
                <p:cNvPr id="27" name="CuadroTexto 13">
                  <a:extLst>
                    <a:ext uri="{FF2B5EF4-FFF2-40B4-BE49-F238E27FC236}">
                      <a16:creationId xmlns:a16="http://schemas.microsoft.com/office/drawing/2014/main" id="{E7A9F5D2-8996-F5BF-B1A7-86A02631B7A9}"/>
                    </a:ext>
                  </a:extLst>
                </p:cNvPr>
                <p:cNvSpPr txBox="1">
                  <a:spLocks noRot="1" noChangeAspect="1" noMove="1" noResize="1" noEditPoints="1" noAdjustHandles="1" noChangeArrowheads="1" noChangeShapeType="1" noTextEdit="1"/>
                </p:cNvSpPr>
                <p:nvPr/>
              </p:nvSpPr>
              <p:spPr>
                <a:xfrm>
                  <a:off x="4189093" y="5987067"/>
                  <a:ext cx="1059585" cy="338554"/>
                </a:xfrm>
                <a:prstGeom prst="rect">
                  <a:avLst/>
                </a:prstGeom>
                <a:blipFill>
                  <a:blip r:embed="rId6"/>
                  <a:stretch>
                    <a:fillRect t="-5357" r="-1724"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uadroTexto 14">
                  <a:extLst>
                    <a:ext uri="{FF2B5EF4-FFF2-40B4-BE49-F238E27FC236}">
                      <a16:creationId xmlns:a16="http://schemas.microsoft.com/office/drawing/2014/main" id="{0FFEF58E-590A-DAEC-D40A-73FFF7A93653}"/>
                    </a:ext>
                  </a:extLst>
                </p:cNvPr>
                <p:cNvSpPr txBox="1"/>
                <p:nvPr/>
              </p:nvSpPr>
              <p:spPr>
                <a:xfrm>
                  <a:off x="6160689" y="5970766"/>
                  <a:ext cx="1059585" cy="338554"/>
                </a:xfrm>
                <a:prstGeom prst="rect">
                  <a:avLst/>
                </a:prstGeom>
                <a:noFill/>
              </p:spPr>
              <p:txBody>
                <a:bodyPr wrap="none"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𝜔</m:t>
                      </m:r>
                    </m:oMath>
                  </a14:m>
                  <a:r>
                    <a:rPr lang="en-US" sz="1600" dirty="0"/>
                    <a:t> = 81 nm</a:t>
                  </a:r>
                </a:p>
              </p:txBody>
            </p:sp>
          </mc:Choice>
          <mc:Fallback xmlns="">
            <p:sp>
              <p:nvSpPr>
                <p:cNvPr id="28" name="CuadroTexto 14">
                  <a:extLst>
                    <a:ext uri="{FF2B5EF4-FFF2-40B4-BE49-F238E27FC236}">
                      <a16:creationId xmlns:a16="http://schemas.microsoft.com/office/drawing/2014/main" id="{0FFEF58E-590A-DAEC-D40A-73FFF7A93653}"/>
                    </a:ext>
                  </a:extLst>
                </p:cNvPr>
                <p:cNvSpPr txBox="1">
                  <a:spLocks noRot="1" noChangeAspect="1" noMove="1" noResize="1" noEditPoints="1" noAdjustHandles="1" noChangeArrowheads="1" noChangeShapeType="1" noTextEdit="1"/>
                </p:cNvSpPr>
                <p:nvPr/>
              </p:nvSpPr>
              <p:spPr>
                <a:xfrm>
                  <a:off x="6160689" y="5970766"/>
                  <a:ext cx="1059585" cy="338554"/>
                </a:xfrm>
                <a:prstGeom prst="rect">
                  <a:avLst/>
                </a:prstGeom>
                <a:blipFill>
                  <a:blip r:embed="rId7"/>
                  <a:stretch>
                    <a:fillRect t="-5357" r="-1734"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uadroTexto 15">
                  <a:extLst>
                    <a:ext uri="{FF2B5EF4-FFF2-40B4-BE49-F238E27FC236}">
                      <a16:creationId xmlns:a16="http://schemas.microsoft.com/office/drawing/2014/main" id="{54EBFF4C-EFBF-B434-84B7-32A38E5312AB}"/>
                    </a:ext>
                  </a:extLst>
                </p:cNvPr>
                <p:cNvSpPr txBox="1"/>
                <p:nvPr/>
              </p:nvSpPr>
              <p:spPr>
                <a:xfrm>
                  <a:off x="8290986" y="5981439"/>
                  <a:ext cx="1059585" cy="338554"/>
                </a:xfrm>
                <a:prstGeom prst="rect">
                  <a:avLst/>
                </a:prstGeom>
                <a:noFill/>
              </p:spPr>
              <p:txBody>
                <a:bodyPr wrap="none"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𝜔</m:t>
                      </m:r>
                    </m:oMath>
                  </a14:m>
                  <a:r>
                    <a:rPr lang="en-US" sz="1600" dirty="0"/>
                    <a:t> = 74 nm</a:t>
                  </a:r>
                </a:p>
              </p:txBody>
            </p:sp>
          </mc:Choice>
          <mc:Fallback xmlns="">
            <p:sp>
              <p:nvSpPr>
                <p:cNvPr id="29" name="CuadroTexto 15">
                  <a:extLst>
                    <a:ext uri="{FF2B5EF4-FFF2-40B4-BE49-F238E27FC236}">
                      <a16:creationId xmlns:a16="http://schemas.microsoft.com/office/drawing/2014/main" id="{54EBFF4C-EFBF-B434-84B7-32A38E5312AB}"/>
                    </a:ext>
                  </a:extLst>
                </p:cNvPr>
                <p:cNvSpPr txBox="1">
                  <a:spLocks noRot="1" noChangeAspect="1" noMove="1" noResize="1" noEditPoints="1" noAdjustHandles="1" noChangeArrowheads="1" noChangeShapeType="1" noTextEdit="1"/>
                </p:cNvSpPr>
                <p:nvPr/>
              </p:nvSpPr>
              <p:spPr>
                <a:xfrm>
                  <a:off x="8290986" y="5981439"/>
                  <a:ext cx="1059585" cy="338554"/>
                </a:xfrm>
                <a:prstGeom prst="rect">
                  <a:avLst/>
                </a:prstGeom>
                <a:blipFill>
                  <a:blip r:embed="rId8"/>
                  <a:stretch>
                    <a:fillRect t="-5357" r="-1724"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uadroTexto 16">
                  <a:extLst>
                    <a:ext uri="{FF2B5EF4-FFF2-40B4-BE49-F238E27FC236}">
                      <a16:creationId xmlns:a16="http://schemas.microsoft.com/office/drawing/2014/main" id="{6E6DC338-0C06-9A70-4285-8959032DB252}"/>
                    </a:ext>
                  </a:extLst>
                </p:cNvPr>
                <p:cNvSpPr txBox="1"/>
                <p:nvPr/>
              </p:nvSpPr>
              <p:spPr>
                <a:xfrm>
                  <a:off x="10307089" y="5981438"/>
                  <a:ext cx="1059585" cy="338554"/>
                </a:xfrm>
                <a:prstGeom prst="rect">
                  <a:avLst/>
                </a:prstGeom>
                <a:noFill/>
              </p:spPr>
              <p:txBody>
                <a:bodyPr wrap="none"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𝜔</m:t>
                      </m:r>
                    </m:oMath>
                  </a14:m>
                  <a:r>
                    <a:rPr lang="en-US" sz="1600" dirty="0"/>
                    <a:t> = 64 nm</a:t>
                  </a:r>
                </a:p>
              </p:txBody>
            </p:sp>
          </mc:Choice>
          <mc:Fallback xmlns="">
            <p:sp>
              <p:nvSpPr>
                <p:cNvPr id="30" name="CuadroTexto 16">
                  <a:extLst>
                    <a:ext uri="{FF2B5EF4-FFF2-40B4-BE49-F238E27FC236}">
                      <a16:creationId xmlns:a16="http://schemas.microsoft.com/office/drawing/2014/main" id="{6E6DC338-0C06-9A70-4285-8959032DB252}"/>
                    </a:ext>
                  </a:extLst>
                </p:cNvPr>
                <p:cNvSpPr txBox="1">
                  <a:spLocks noRot="1" noChangeAspect="1" noMove="1" noResize="1" noEditPoints="1" noAdjustHandles="1" noChangeArrowheads="1" noChangeShapeType="1" noTextEdit="1"/>
                </p:cNvSpPr>
                <p:nvPr/>
              </p:nvSpPr>
              <p:spPr>
                <a:xfrm>
                  <a:off x="10307089" y="5981438"/>
                  <a:ext cx="1059585" cy="338554"/>
                </a:xfrm>
                <a:prstGeom prst="rect">
                  <a:avLst/>
                </a:prstGeom>
                <a:blipFill>
                  <a:blip r:embed="rId9"/>
                  <a:stretch>
                    <a:fillRect t="-5357" r="-1149" b="-2142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64C7B0B-E13C-33EE-2043-5A3CE1AE8776}"/>
                  </a:ext>
                </a:extLst>
              </p:cNvPr>
              <p:cNvSpPr txBox="1"/>
              <p:nvPr/>
            </p:nvSpPr>
            <p:spPr>
              <a:xfrm>
                <a:off x="111678" y="6423720"/>
                <a:ext cx="2743200" cy="338554"/>
              </a:xfrm>
              <a:prstGeom prst="rect">
                <a:avLst/>
              </a:prstGeom>
              <a:noFill/>
            </p:spPr>
            <p:txBody>
              <a:bodyPr wrap="square" rtlCol="0">
                <a:spAutoFit/>
              </a:bodyPr>
              <a:lstStyle/>
              <a:p>
                <a14:m>
                  <m:oMath xmlns:m="http://schemas.openxmlformats.org/officeDocument/2006/math">
                    <m:r>
                      <a:rPr lang="en-US" sz="1600" i="1" smtClean="0">
                        <a:latin typeface="Cambria Math" panose="02040503050406030204" pitchFamily="18" charset="0"/>
                        <a:ea typeface="Cambria Math" panose="02040503050406030204" pitchFamily="18" charset="0"/>
                      </a:rPr>
                      <m:t>𝜔</m:t>
                    </m:r>
                  </m:oMath>
                </a14:m>
                <a:r>
                  <a:rPr lang="en-US" sz="1600" dirty="0"/>
                  <a:t>: width of </a:t>
                </a:r>
                <a:r>
                  <a:rPr lang="en-US" sz="1600" dirty="0" err="1"/>
                  <a:t>CuO</a:t>
                </a:r>
                <a:r>
                  <a:rPr lang="en-US" sz="1600" dirty="0"/>
                  <a:t> nanorods tips</a:t>
                </a:r>
              </a:p>
            </p:txBody>
          </p:sp>
        </mc:Choice>
        <mc:Fallback xmlns="">
          <p:sp>
            <p:nvSpPr>
              <p:cNvPr id="31" name="TextBox 30">
                <a:extLst>
                  <a:ext uri="{FF2B5EF4-FFF2-40B4-BE49-F238E27FC236}">
                    <a16:creationId xmlns:a16="http://schemas.microsoft.com/office/drawing/2014/main" id="{164C7B0B-E13C-33EE-2043-5A3CE1AE8776}"/>
                  </a:ext>
                </a:extLst>
              </p:cNvPr>
              <p:cNvSpPr txBox="1">
                <a:spLocks noRot="1" noChangeAspect="1" noMove="1" noResize="1" noEditPoints="1" noAdjustHandles="1" noChangeArrowheads="1" noChangeShapeType="1" noTextEdit="1"/>
              </p:cNvSpPr>
              <p:nvPr/>
            </p:nvSpPr>
            <p:spPr>
              <a:xfrm>
                <a:off x="111678" y="6423720"/>
                <a:ext cx="2743200" cy="338554"/>
              </a:xfrm>
              <a:prstGeom prst="rect">
                <a:avLst/>
              </a:prstGeom>
              <a:blipFill>
                <a:blip r:embed="rId10"/>
                <a:stretch>
                  <a:fillRect t="-5455" b="-23636"/>
                </a:stretch>
              </a:blipFill>
            </p:spPr>
            <p:txBody>
              <a:bodyPr/>
              <a:lstStyle/>
              <a:p>
                <a:r>
                  <a:rPr lang="en-US">
                    <a:noFill/>
                  </a:rPr>
                  <a:t> </a:t>
                </a:r>
              </a:p>
            </p:txBody>
          </p:sp>
        </mc:Fallback>
      </mc:AlternateContent>
    </p:spTree>
    <p:extLst>
      <p:ext uri="{BB962C8B-B14F-4D97-AF65-F5344CB8AC3E}">
        <p14:creationId xmlns:p14="http://schemas.microsoft.com/office/powerpoint/2010/main" val="31934831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2583431</TotalTime>
  <Words>1784</Words>
  <Application>Microsoft Office PowerPoint</Application>
  <PresentationFormat>Widescreen</PresentationFormat>
  <Paragraphs>184</Paragraphs>
  <Slides>20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Cambria Math</vt:lpstr>
      <vt:lpstr>Courier New</vt:lpstr>
      <vt:lpstr>Noto Sans CJK SC Regular</vt:lpstr>
      <vt:lpstr>Times New Roman</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Silvia Fortuné</dc:creator>
  <cp:lastModifiedBy>Silvia Fortuné</cp:lastModifiedBy>
  <cp:revision>332</cp:revision>
  <dcterms:created xsi:type="dcterms:W3CDTF">2023-10-31T03:09:39Z</dcterms:created>
  <dcterms:modified xsi:type="dcterms:W3CDTF">2024-10-30T08:00:12Z</dcterms:modified>
</cp:coreProperties>
</file>