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Oswald Light"/>
      <p:regular r:id="rId33"/>
      <p:bold r:id="rId34"/>
    </p:embeddedFont>
    <p:embeddedFont>
      <p:font typeface="Montserrat Medium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OswaldLight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OswaldLight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9012843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9012843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09622983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109622983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70370c159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e70370c159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9012843e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c9012843e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1096229834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1096229834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9012843e8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9012843e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9012843e8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c9012843e8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09622983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09622983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09622983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09622983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9012843e8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9012843e8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9012843e8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9012843e8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70370c1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70370c1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09622983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09622983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9012843e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9012843e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9012843e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9012843e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09622983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109622983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09622983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09622983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70370c15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e70370c15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09622983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09622983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gif"/><Relationship Id="rId4" Type="http://schemas.openxmlformats.org/officeDocument/2006/relationships/image" Target="../media/image15.png"/><Relationship Id="rId10" Type="http://schemas.openxmlformats.org/officeDocument/2006/relationships/image" Target="../media/image21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Relationship Id="rId5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Relationship Id="rId5" Type="http://schemas.openxmlformats.org/officeDocument/2006/relationships/image" Target="../media/image35.jpg"/><Relationship Id="rId6" Type="http://schemas.openxmlformats.org/officeDocument/2006/relationships/image" Target="../media/image33.jp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477375"/>
            <a:ext cx="9144000" cy="16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Point defects in </a:t>
            </a: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Fe</a:t>
            </a:r>
            <a:r>
              <a:rPr baseline="-25000"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baseline="-25000"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 and FeCr</a:t>
            </a:r>
            <a:r>
              <a:rPr baseline="-25000"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baseline="-25000"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ru" sz="3780">
                <a:solidFill>
                  <a:srgbClr val="1155CC"/>
                </a:solidFill>
                <a:latin typeface="Oswald"/>
                <a:ea typeface="Oswald"/>
                <a:cs typeface="Oswald"/>
                <a:sym typeface="Oswald"/>
              </a:rPr>
              <a:t> spinels: a DFT+U investigation in the light of experimental data</a:t>
            </a:r>
            <a:endParaRPr sz="3780">
              <a:solidFill>
                <a:srgbClr val="1155C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87900" y="3339650"/>
            <a:ext cx="8520600" cy="13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Gleb D. Chichevatov</a:t>
            </a:r>
            <a:r>
              <a:rPr lang="ru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Vladimir V. Stegailov</a:t>
            </a:r>
            <a:endParaRPr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Joint Institute for High temperatures RAS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Moscow Institute of Physics and Technology</a:t>
            </a:r>
            <a:endParaRPr sz="21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270975" y="4675300"/>
            <a:ext cx="356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Dubna</a:t>
            </a: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, 31 october 2024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6450" y="108400"/>
            <a:ext cx="5754600" cy="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925" y="-120200"/>
            <a:ext cx="1661076" cy="16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277850" y="4500"/>
            <a:ext cx="6494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28th International Scientific Conference of Young Scientists and Specialists (AYSS-2024)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00" y="47475"/>
            <a:ext cx="1343400" cy="1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Martinelli et al., extrapolation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1" name="Google Shape;211;p22"/>
          <p:cNvSpPr txBox="1"/>
          <p:nvPr/>
        </p:nvSpPr>
        <p:spPr>
          <a:xfrm>
            <a:off x="160575" y="842850"/>
            <a:ext cx="64239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Fe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2.4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0.6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extrapolation from 1200 to 470 ℃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24" y="2097801"/>
            <a:ext cx="4229249" cy="290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306275"/>
            <a:ext cx="7180650" cy="9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/>
          <p:nvPr/>
        </p:nvSpPr>
        <p:spPr>
          <a:xfrm>
            <a:off x="761425" y="1363550"/>
            <a:ext cx="1484100" cy="761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4677325" y="1363550"/>
            <a:ext cx="1364100" cy="761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3750" y="2727119"/>
            <a:ext cx="4487399" cy="6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4206075" y="4813250"/>
            <a:ext cx="33564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L. Martinelli et al. / Corrosion Science 50 (2008) 2549–2559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18" name="Google Shape;21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4229" y="1678225"/>
            <a:ext cx="4997412" cy="304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7927" t="0"/>
          <a:stretch/>
        </p:blipFill>
        <p:spPr>
          <a:xfrm>
            <a:off x="5539750" y="2035275"/>
            <a:ext cx="3557601" cy="30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>
            <p:ph type="title"/>
          </p:nvPr>
        </p:nvSpPr>
        <p:spPr>
          <a:xfrm>
            <a:off x="311700" y="64025"/>
            <a:ext cx="86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Extrapolation based on </a:t>
            </a:r>
            <a:r>
              <a:rPr i="1" lang="ru">
                <a:latin typeface="Montserrat"/>
                <a:ea typeface="Montserrat"/>
                <a:cs typeface="Montserrat"/>
                <a:sym typeface="Montserrat"/>
              </a:rPr>
              <a:t>ab initio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formation energies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85125"/>
            <a:ext cx="2768975" cy="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75" y="1259274"/>
            <a:ext cx="7889199" cy="8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12925"/>
            <a:ext cx="2194025" cy="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775" y="4497675"/>
            <a:ext cx="2598050" cy="6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896" y="2978025"/>
            <a:ext cx="4794218" cy="6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25" y="3569025"/>
            <a:ext cx="5758500" cy="9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72325" y="2148875"/>
            <a:ext cx="1943409" cy="6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Objectives and methods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75" y="3457348"/>
            <a:ext cx="2180900" cy="14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2825025" y="3345000"/>
            <a:ext cx="5826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Computational methods: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DFT,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PBE GGA+U (U = 3.5 эВ (Fe), 2.0 эВ (Cr))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56 atoms in a supercell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k-mesh 4x4x4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359825" y="962400"/>
            <a:ext cx="8472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comparative study of neutral point defects in Fe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FeCr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aseline="-25000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validation on experimental data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extrapolation to different T and compositions of (Cr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1-x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aseline="-25000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Results - defect formation energies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2748825" y="3878400"/>
            <a:ext cx="5826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O2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(poor) = -40 bar, 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O2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(rich) = -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bar, T = 470 ℃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B-vacancies and O-vacancies have the smallest formation energies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49" name="Google Shape;2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4170010" cy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/>
          <p:nvPr/>
        </p:nvSpPr>
        <p:spPr>
          <a:xfrm>
            <a:off x="606025" y="2118975"/>
            <a:ext cx="901200" cy="35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1507225" y="2910625"/>
            <a:ext cx="901200" cy="35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2464750" y="2118963"/>
            <a:ext cx="901200" cy="35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3421200" y="2910625"/>
            <a:ext cx="901200" cy="35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3421200" y="2520925"/>
            <a:ext cx="901200" cy="353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-interstitial = 2B-interstitials + A-vacancy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261" name="Google Shape;261;p26"/>
          <p:cNvGrpSpPr/>
          <p:nvPr/>
        </p:nvGrpSpPr>
        <p:grpSpPr>
          <a:xfrm>
            <a:off x="159311" y="1596988"/>
            <a:ext cx="3604366" cy="3446317"/>
            <a:chOff x="311700" y="834950"/>
            <a:chExt cx="4568851" cy="4221875"/>
          </a:xfrm>
        </p:grpSpPr>
        <p:pic>
          <p:nvPicPr>
            <p:cNvPr id="262" name="Google Shape;26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834950"/>
              <a:ext cx="4568851" cy="42218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3" name="Google Shape;263;p26"/>
            <p:cNvCxnSpPr/>
            <p:nvPr/>
          </p:nvCxnSpPr>
          <p:spPr>
            <a:xfrm>
              <a:off x="3888168" y="3560161"/>
              <a:ext cx="346500" cy="3654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4" name="Google Shape;264;p26"/>
            <p:cNvSpPr/>
            <p:nvPr/>
          </p:nvSpPr>
          <p:spPr>
            <a:xfrm>
              <a:off x="3777875" y="3419075"/>
              <a:ext cx="288300" cy="2883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5" name="Google Shape;2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375" y="1487000"/>
            <a:ext cx="3665101" cy="365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7363770" y="3709020"/>
            <a:ext cx="230400" cy="2295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7" name="Google Shape;267;p26"/>
          <p:cNvCxnSpPr/>
          <p:nvPr/>
        </p:nvCxnSpPr>
        <p:spPr>
          <a:xfrm flipH="1">
            <a:off x="7094644" y="3828982"/>
            <a:ext cx="379200" cy="201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XAS of Fe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(Elnaggar et al. [2021])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4393350" y="4245650"/>
            <a:ext cx="306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-site self-doping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75" y="941525"/>
            <a:ext cx="3952875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7"/>
          <p:cNvSpPr txBox="1"/>
          <p:nvPr/>
        </p:nvSpPr>
        <p:spPr>
          <a:xfrm>
            <a:off x="5953500" y="3692550"/>
            <a:ext cx="2537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Elnaggar et al., PRL 127, 186402 (2021)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76" name="Google Shape;2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277" name="Google Shape;277;p27"/>
          <p:cNvCxnSpPr/>
          <p:nvPr/>
        </p:nvCxnSpPr>
        <p:spPr>
          <a:xfrm flipH="1" rot="10800000">
            <a:off x="5260050" y="1888025"/>
            <a:ext cx="2812500" cy="2377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8" name="Google Shape;2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1525"/>
            <a:ext cx="4068127" cy="23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75" y="3502100"/>
            <a:ext cx="526883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25" y="560525"/>
            <a:ext cx="3530399" cy="26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/>
          <p:nvPr>
            <p:ph type="title"/>
          </p:nvPr>
        </p:nvSpPr>
        <p:spPr>
          <a:xfrm>
            <a:off x="85475" y="216425"/>
            <a:ext cx="86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Fit of 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Elnaggar et al., FP formation enthalpies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3892600" y="919825"/>
            <a:ext cx="5065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 (our calculations):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correlated Frenkel pair - 1.08 (2.51) eV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non-correlated (Dieckmann) - 1.39 (2.92) eV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Binding energy: 0.31 (0.41) eV (!)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8" name="Google Shape;28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7775" y="2571750"/>
            <a:ext cx="2652108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type="title"/>
          </p:nvPr>
        </p:nvSpPr>
        <p:spPr>
          <a:xfrm>
            <a:off x="85475" y="216425"/>
            <a:ext cx="867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Fit of Elnaggar et al., FP formation enthalpies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95" name="Google Shape;2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5" y="810950"/>
            <a:ext cx="4204073" cy="315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0275" y="777800"/>
            <a:ext cx="4319601" cy="32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9"/>
          <p:cNvSpPr txBox="1"/>
          <p:nvPr/>
        </p:nvSpPr>
        <p:spPr>
          <a:xfrm>
            <a:off x="388475" y="4120900"/>
            <a:ext cx="7878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Defect formation energies in chromite are corrected so that off-stoichiometry is well-reproduced. Vacancy migration barrier difference 0.3 eV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5975" y="652463"/>
            <a:ext cx="527685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Conclusions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5" name="Google Shape;305;p30"/>
          <p:cNvSpPr txBox="1"/>
          <p:nvPr/>
        </p:nvSpPr>
        <p:spPr>
          <a:xfrm>
            <a:off x="207425" y="636725"/>
            <a:ext cx="8472300" cy="4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Absolute defect formation energies are not qualitative, finite-temperature effects are lacking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However, their hierarchy in magnetite and chromite is captured by our DFT+U calculations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Frenkel pair binding energy is close to the experimental value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more universal extrapolation technique based on ab initio results is suggested to find diffusion coefficients in Fe-Cr spinels of different compositions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11" name="Google Shape;311;p31"/>
          <p:cNvSpPr txBox="1"/>
          <p:nvPr>
            <p:ph type="title"/>
          </p:nvPr>
        </p:nvSpPr>
        <p:spPr>
          <a:xfrm>
            <a:off x="311700" y="2197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Thank you for your attention!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2600" y="772500"/>
            <a:ext cx="4527470" cy="28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237900" y="76850"/>
            <a:ext cx="908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Oxide scales and corrosion of steels in liquid Pb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0" y="649550"/>
            <a:ext cx="3947001" cy="3310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598750" y="1927550"/>
            <a:ext cx="795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Fe</a:t>
            </a:r>
            <a:r>
              <a:rPr b="1" lang="ru" sz="1100">
                <a:solidFill>
                  <a:schemeClr val="dk1"/>
                </a:solidFill>
              </a:rPr>
              <a:t>3</a:t>
            </a:r>
            <a:r>
              <a:rPr b="1" lang="ru">
                <a:solidFill>
                  <a:schemeClr val="dk1"/>
                </a:solidFill>
              </a:rPr>
              <a:t>O</a:t>
            </a:r>
            <a:r>
              <a:rPr b="1" lang="ru" sz="1100">
                <a:solidFill>
                  <a:schemeClr val="dk1"/>
                </a:solidFill>
              </a:rPr>
              <a:t>4</a:t>
            </a:r>
            <a:endParaRPr b="1" sz="1100">
              <a:solidFill>
                <a:schemeClr val="dk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27150" y="2156150"/>
            <a:ext cx="1209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Fe</a:t>
            </a:r>
            <a:r>
              <a:rPr b="1" lang="ru" sz="1100">
                <a:solidFill>
                  <a:schemeClr val="dk1"/>
                </a:solidFill>
              </a:rPr>
              <a:t>x</a:t>
            </a:r>
            <a:r>
              <a:rPr b="1" lang="ru">
                <a:solidFill>
                  <a:schemeClr val="dk1"/>
                </a:solidFill>
              </a:rPr>
              <a:t>Cr</a:t>
            </a:r>
            <a:r>
              <a:rPr b="1" lang="ru" sz="1100">
                <a:solidFill>
                  <a:schemeClr val="dk1"/>
                </a:solidFill>
              </a:rPr>
              <a:t>3-x</a:t>
            </a:r>
            <a:r>
              <a:rPr b="1" lang="ru">
                <a:solidFill>
                  <a:schemeClr val="dk1"/>
                </a:solidFill>
              </a:rPr>
              <a:t>O</a:t>
            </a:r>
            <a:r>
              <a:rPr b="1" lang="ru" sz="1100">
                <a:solidFill>
                  <a:schemeClr val="dk1"/>
                </a:solidFill>
              </a:rPr>
              <a:t>4</a:t>
            </a:r>
            <a:endParaRPr b="1" sz="1100">
              <a:solidFill>
                <a:schemeClr val="dk1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 rot="10800000">
            <a:off x="3685750" y="3596450"/>
            <a:ext cx="237600" cy="89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3" name="Google Shape;73;p14"/>
          <p:cNvSpPr txBox="1"/>
          <p:nvPr/>
        </p:nvSpPr>
        <p:spPr>
          <a:xfrm>
            <a:off x="159650" y="4280125"/>
            <a:ext cx="240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O-poor conditions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 flipH="1" rot="10800000">
            <a:off x="1051775" y="3741075"/>
            <a:ext cx="184500" cy="64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" name="Google Shape;75;p14"/>
          <p:cNvSpPr txBox="1"/>
          <p:nvPr/>
        </p:nvSpPr>
        <p:spPr>
          <a:xfrm>
            <a:off x="3207650" y="443252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O-rich conditions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0" y="4852825"/>
            <a:ext cx="320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Chen et al., Journal of Nuclear Materials 573 (2023) 154097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330325" y="3534750"/>
            <a:ext cx="3737100" cy="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Lambrinou et al., Journal of Nuclear Materials 450 (2014) 244–255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230800" y="4059475"/>
            <a:ext cx="3680100" cy="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duplex oxide scale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AB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spinels (B = Fe, Cr)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125" y="1014950"/>
            <a:ext cx="3162725" cy="31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525" y="1340250"/>
            <a:ext cx="117546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62150" y="938750"/>
            <a:ext cx="46101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Fe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           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[Fe</a:t>
            </a:r>
            <a:r>
              <a:rPr baseline="30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3+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r>
              <a:rPr baseline="-25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r>
              <a:rPr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[Fe</a:t>
            </a:r>
            <a:r>
              <a:rPr baseline="30000"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2+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</a:t>
            </a:r>
            <a:r>
              <a:rPr baseline="30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3+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r>
              <a:rPr baseline="-25000" lang="ru" sz="1800">
                <a:solidFill>
                  <a:srgbClr val="783F0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FeCr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       </a:t>
            </a:r>
            <a:r>
              <a:rPr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[Fe</a:t>
            </a:r>
            <a:r>
              <a:rPr baseline="30000"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2+</a:t>
            </a:r>
            <a:r>
              <a:rPr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r>
              <a:rPr baseline="-25000" lang="ru" sz="1800">
                <a:solidFill>
                  <a:srgbClr val="A64D7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[(Cr</a:t>
            </a:r>
            <a:r>
              <a:rPr baseline="30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3+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)</a:t>
            </a:r>
            <a:r>
              <a:rPr baseline="-25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r>
              <a:rPr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]</a:t>
            </a:r>
            <a:r>
              <a:rPr baseline="-25000" lang="ru" sz="1800">
                <a:solidFill>
                  <a:srgbClr val="76A5A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</a:t>
            </a:r>
            <a:r>
              <a:rPr baseline="-25000"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— tetrahedral, B — octahedral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Magnetite is an inverse mixed-valence spinel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772150" y="4472225"/>
            <a:ext cx="6008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r>
              <a:rPr baseline="30000"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r>
              <a:rPr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d</a:t>
            </a:r>
            <a:r>
              <a:rPr baseline="30000"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</a:t>
            </a:r>
            <a:r>
              <a:rPr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d</a:t>
            </a:r>
            <a:r>
              <a:rPr baseline="30000"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</a:t>
            </a:r>
            <a:r>
              <a:rPr lang="ru" sz="1800">
                <a:solidFill>
                  <a:srgbClr val="3C78D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=&gt;  strong electronic correlations</a:t>
            </a:r>
            <a:endParaRPr sz="1800">
              <a:solidFill>
                <a:srgbClr val="3C78D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/>
          <p:nvPr/>
        </p:nvSpPr>
        <p:spPr>
          <a:xfrm>
            <a:off x="18375" y="4167800"/>
            <a:ext cx="8814000" cy="663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5" y="4181162"/>
            <a:ext cx="8832748" cy="66298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Off-stoichiometry of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Fe</a:t>
            </a:r>
            <a:r>
              <a:rPr baseline="-25000" lang="ru" sz="2750">
                <a:latin typeface="Montserrat"/>
                <a:ea typeface="Montserrat"/>
                <a:cs typeface="Montserrat"/>
                <a:sym typeface="Montserrat"/>
              </a:rPr>
              <a:t>3-δ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 (Dieckmann et al.)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25" y="793650"/>
            <a:ext cx="4061525" cy="31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2934050" y="4284861"/>
            <a:ext cx="502500" cy="5025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995125" y="4284874"/>
            <a:ext cx="502500" cy="502500"/>
          </a:xfrm>
          <a:prstGeom prst="ellipse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7573025" y="4284861"/>
            <a:ext cx="502500" cy="502500"/>
          </a:xfrm>
          <a:prstGeom prst="ellipse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 flipH="1" rot="10800000">
            <a:off x="382875" y="2571825"/>
            <a:ext cx="309300" cy="1619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stealth"/>
            <a:tailEnd len="med" w="med" type="none"/>
          </a:ln>
        </p:spPr>
      </p:cxnSp>
      <p:sp>
        <p:nvSpPr>
          <p:cNvPr id="102" name="Google Shape;102;p16"/>
          <p:cNvSpPr txBox="1"/>
          <p:nvPr/>
        </p:nvSpPr>
        <p:spPr>
          <a:xfrm>
            <a:off x="4572000" y="950275"/>
            <a:ext cx="44025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Off-stoichiometry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δ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magnetite depends on oxygen partial pressure 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aseline="-25000"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O2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900 - 1400 ℃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216050" y="3844150"/>
            <a:ext cx="3272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Dieckmann, Ber. Bunsenges. Phys. Chem. 86, 112-118 (1982)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4093450" y="2687600"/>
            <a:ext cx="47388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K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equilibrium constants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=&gt; 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*K</a:t>
            </a:r>
            <a:r>
              <a:rPr baseline="-25000"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</a:t>
            </a: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is a Frenkel product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 rot="2918">
            <a:off x="2947724" y="1012725"/>
            <a:ext cx="1413901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vacancies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 rot="2202">
            <a:off x="1089233" y="2521458"/>
            <a:ext cx="1873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E69138"/>
                </a:solidFill>
                <a:latin typeface="Montserrat"/>
                <a:ea typeface="Montserrat"/>
                <a:cs typeface="Montserrat"/>
                <a:sym typeface="Montserrat"/>
              </a:rPr>
              <a:t>interstitials</a:t>
            </a:r>
            <a:endParaRPr b="1" sz="1800">
              <a:solidFill>
                <a:srgbClr val="E691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578925" y="4214675"/>
            <a:ext cx="2087400" cy="5727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49250" y="3615550"/>
            <a:ext cx="3272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Dieckmann, Ber. Bunsenges. Phys. Chem. 86, 112-118 (1982)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538" y="949425"/>
            <a:ext cx="3438525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-75" y="140225"/>
            <a:ext cx="930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Off-stoichiometry (Fe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Cr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1-x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baseline="-25000" lang="ru" sz="2750">
                <a:latin typeface="Montserrat"/>
                <a:ea typeface="Montserrat"/>
                <a:cs typeface="Montserrat"/>
                <a:sym typeface="Montserrat"/>
              </a:rPr>
              <a:t>3-δ</a:t>
            </a: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aseline="-25000" lang="ru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2650" y="2263225"/>
            <a:ext cx="3528050" cy="27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1225" y="949425"/>
            <a:ext cx="3600450" cy="2881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230650" y="4675700"/>
            <a:ext cx="25716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 </a:t>
            </a:r>
            <a:r>
              <a:rPr lang="ru" sz="800">
                <a:solidFill>
                  <a:schemeClr val="dk1"/>
                </a:solidFill>
              </a:rPr>
              <a:t>Töpfer </a:t>
            </a:r>
            <a:r>
              <a:rPr lang="ru" sz="800">
                <a:solidFill>
                  <a:schemeClr val="dk1"/>
                </a:solidFill>
              </a:rPr>
              <a:t>et al., Solid State Ionics 81 (1995) 251-266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19" name="Google Shape;119;p17"/>
          <p:cNvGrpSpPr/>
          <p:nvPr/>
        </p:nvGrpSpPr>
        <p:grpSpPr>
          <a:xfrm>
            <a:off x="458400" y="950900"/>
            <a:ext cx="0" cy="2195700"/>
            <a:chOff x="458400" y="950900"/>
            <a:chExt cx="0" cy="2195700"/>
          </a:xfrm>
        </p:grpSpPr>
        <p:cxnSp>
          <p:nvCxnSpPr>
            <p:cNvPr id="120" name="Google Shape;120;p17"/>
            <p:cNvCxnSpPr/>
            <p:nvPr/>
          </p:nvCxnSpPr>
          <p:spPr>
            <a:xfrm>
              <a:off x="458400" y="11033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1" name="Google Shape;121;p17"/>
            <p:cNvCxnSpPr/>
            <p:nvPr/>
          </p:nvCxnSpPr>
          <p:spPr>
            <a:xfrm rot="10800000">
              <a:off x="458400" y="9509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22" name="Google Shape;122;p17"/>
          <p:cNvGrpSpPr/>
          <p:nvPr/>
        </p:nvGrpSpPr>
        <p:grpSpPr>
          <a:xfrm>
            <a:off x="2802250" y="2322500"/>
            <a:ext cx="0" cy="2195700"/>
            <a:chOff x="458400" y="950900"/>
            <a:chExt cx="0" cy="2195700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458400" y="11033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4" name="Google Shape;124;p17"/>
            <p:cNvCxnSpPr/>
            <p:nvPr/>
          </p:nvCxnSpPr>
          <p:spPr>
            <a:xfrm rot="10800000">
              <a:off x="458400" y="9509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grpSp>
        <p:nvGrpSpPr>
          <p:cNvPr id="125" name="Google Shape;125;p17"/>
          <p:cNvGrpSpPr/>
          <p:nvPr/>
        </p:nvGrpSpPr>
        <p:grpSpPr>
          <a:xfrm>
            <a:off x="5850250" y="1027100"/>
            <a:ext cx="0" cy="2195700"/>
            <a:chOff x="458400" y="950900"/>
            <a:chExt cx="0" cy="2195700"/>
          </a:xfrm>
        </p:grpSpPr>
        <p:cxnSp>
          <p:nvCxnSpPr>
            <p:cNvPr id="126" name="Google Shape;126;p17"/>
            <p:cNvCxnSpPr/>
            <p:nvPr/>
          </p:nvCxnSpPr>
          <p:spPr>
            <a:xfrm>
              <a:off x="458400" y="11033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7" name="Google Shape;127;p17"/>
            <p:cNvCxnSpPr/>
            <p:nvPr/>
          </p:nvCxnSpPr>
          <p:spPr>
            <a:xfrm rot="10800000">
              <a:off x="458400" y="950900"/>
              <a:ext cx="0" cy="2043300"/>
            </a:xfrm>
            <a:prstGeom prst="straightConnector1">
              <a:avLst/>
            </a:prstGeom>
            <a:noFill/>
            <a:ln cap="flat" cmpd="sng" w="28575">
              <a:solidFill>
                <a:srgbClr val="0000FF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100" y="2679850"/>
            <a:ext cx="3232174" cy="242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100" y="331919"/>
            <a:ext cx="3232174" cy="242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2679850"/>
            <a:ext cx="3232174" cy="242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408125"/>
            <a:ext cx="3232174" cy="2424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20">
                <a:latin typeface="Montserrat"/>
                <a:ea typeface="Montserrat"/>
                <a:cs typeface="Montserrat"/>
                <a:sym typeface="Montserrat"/>
              </a:rPr>
              <a:t>Dieckmann,diffusion, off-stoichiometry: summary</a:t>
            </a:r>
            <a:endParaRPr sz="25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1300" y="1885950"/>
            <a:ext cx="2109000" cy="5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Problematique —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1455975" y="842850"/>
            <a:ext cx="64239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Lack of microscopic explanation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Defect types are poorly distinguished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ru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Questionable extrapolation to Fe-Cr-spinels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5" y="3282447"/>
            <a:ext cx="6020976" cy="16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6187400" y="3426075"/>
            <a:ext cx="295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Dieckmann, J Phys Chem Solids 1998 59(4) 507-525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57400" y="1909650"/>
            <a:ext cx="84378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Gap</a:t>
            </a:r>
            <a:r>
              <a:rPr lang="ru" sz="1800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calculating ionic transport through the oxide layers at different temperatures and oxygen activities</a:t>
            </a:r>
            <a:endParaRPr sz="1800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4498750" y="777300"/>
            <a:ext cx="4696200" cy="2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Adaptation of McDonald’s point defect model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Kolotinskii et al.,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Corrosion Science 211 (2023)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Corrosion Science 239 (2024)</a:t>
            </a:r>
            <a:r>
              <a:rPr lang="ru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] — defect-mediated transport describing the duplex oxide scale growth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279075" y="719625"/>
            <a:ext cx="1249200" cy="3151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6" name="Google Shape;156;p20"/>
          <p:cNvSpPr txBox="1"/>
          <p:nvPr>
            <p:ph type="title"/>
          </p:nvPr>
        </p:nvSpPr>
        <p:spPr>
          <a:xfrm>
            <a:off x="390300" y="76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Oxide layer growth mechanism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59650" y="4280125"/>
            <a:ext cx="240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O-poor conditions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3207650" y="4432525"/>
            <a:ext cx="190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O-rich conditions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3161349" y="719625"/>
            <a:ext cx="1300200" cy="3151200"/>
          </a:xfrm>
          <a:prstGeom prst="rect">
            <a:avLst/>
          </a:prstGeom>
          <a:solidFill>
            <a:srgbClr val="6FA8D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2274075" y="719625"/>
            <a:ext cx="887400" cy="3151200"/>
          </a:xfrm>
          <a:prstGeom prst="rect">
            <a:avLst/>
          </a:prstGeom>
          <a:solidFill>
            <a:srgbClr val="93C47D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497975" y="719625"/>
            <a:ext cx="776100" cy="3151200"/>
          </a:xfrm>
          <a:prstGeom prst="rect">
            <a:avLst/>
          </a:prstGeom>
          <a:solidFill>
            <a:srgbClr val="DD7E6B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509725" y="1192450"/>
            <a:ext cx="6573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steel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1424125" y="1192450"/>
            <a:ext cx="1068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Fe-Cr spinel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2209875" y="1192450"/>
            <a:ext cx="1068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magnetite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3161350" y="1192450"/>
            <a:ext cx="14136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liquid </a:t>
            </a: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Pb 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(+dissolved O)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 flipH="1" rot="10800000">
            <a:off x="1528225" y="3706525"/>
            <a:ext cx="7710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0"/>
          <p:cNvCxnSpPr/>
          <p:nvPr/>
        </p:nvCxnSpPr>
        <p:spPr>
          <a:xfrm rot="10800000">
            <a:off x="3081550" y="3637250"/>
            <a:ext cx="79800" cy="100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68" name="Google Shape;168;p20"/>
          <p:cNvGrpSpPr/>
          <p:nvPr/>
        </p:nvGrpSpPr>
        <p:grpSpPr>
          <a:xfrm>
            <a:off x="1776550" y="1851300"/>
            <a:ext cx="1867688" cy="354288"/>
            <a:chOff x="1776550" y="1851300"/>
            <a:chExt cx="1867688" cy="354288"/>
          </a:xfrm>
        </p:grpSpPr>
        <p:cxnSp>
          <p:nvCxnSpPr>
            <p:cNvPr id="169" name="Google Shape;169;p20"/>
            <p:cNvCxnSpPr/>
            <p:nvPr/>
          </p:nvCxnSpPr>
          <p:spPr>
            <a:xfrm rot="10800000">
              <a:off x="1776550" y="2107550"/>
              <a:ext cx="15219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70" name="Google Shape;170;p20"/>
            <p:cNvGrpSpPr/>
            <p:nvPr/>
          </p:nvGrpSpPr>
          <p:grpSpPr>
            <a:xfrm>
              <a:off x="3366138" y="1851300"/>
              <a:ext cx="278100" cy="354288"/>
              <a:chOff x="4737738" y="3375300"/>
              <a:chExt cx="278100" cy="354288"/>
            </a:xfrm>
          </p:grpSpPr>
          <p:sp>
            <p:nvSpPr>
              <p:cNvPr id="171" name="Google Shape;171;p20"/>
              <p:cNvSpPr/>
              <p:nvPr/>
            </p:nvSpPr>
            <p:spPr>
              <a:xfrm>
                <a:off x="4737738" y="3451488"/>
                <a:ext cx="278100" cy="278100"/>
              </a:xfrm>
              <a:prstGeom prst="ellipse">
                <a:avLst/>
              </a:prstGeom>
              <a:solidFill>
                <a:srgbClr val="FFD966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0"/>
              <p:cNvSpPr txBox="1"/>
              <p:nvPr/>
            </p:nvSpPr>
            <p:spPr>
              <a:xfrm>
                <a:off x="4737750" y="3375300"/>
                <a:ext cx="173100" cy="18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O</a:t>
                </a:r>
                <a:endParaRPr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73" name="Google Shape;173;p20"/>
          <p:cNvGrpSpPr/>
          <p:nvPr/>
        </p:nvGrpSpPr>
        <p:grpSpPr>
          <a:xfrm>
            <a:off x="927750" y="2156100"/>
            <a:ext cx="1163175" cy="354300"/>
            <a:chOff x="927750" y="2156100"/>
            <a:chExt cx="1163175" cy="354300"/>
          </a:xfrm>
        </p:grpSpPr>
        <p:cxnSp>
          <p:nvCxnSpPr>
            <p:cNvPr id="174" name="Google Shape;174;p20"/>
            <p:cNvCxnSpPr/>
            <p:nvPr/>
          </p:nvCxnSpPr>
          <p:spPr>
            <a:xfrm>
              <a:off x="1365525" y="2446950"/>
              <a:ext cx="725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75" name="Google Shape;175;p20"/>
            <p:cNvGrpSpPr/>
            <p:nvPr/>
          </p:nvGrpSpPr>
          <p:grpSpPr>
            <a:xfrm>
              <a:off x="927750" y="2156100"/>
              <a:ext cx="453300" cy="354300"/>
              <a:chOff x="4661550" y="3375300"/>
              <a:chExt cx="453300" cy="354300"/>
            </a:xfrm>
          </p:grpSpPr>
          <p:sp>
            <p:nvSpPr>
              <p:cNvPr id="176" name="Google Shape;176;p20"/>
              <p:cNvSpPr/>
              <p:nvPr/>
            </p:nvSpPr>
            <p:spPr>
              <a:xfrm>
                <a:off x="4737738" y="3451488"/>
                <a:ext cx="278100" cy="278100"/>
              </a:xfrm>
              <a:prstGeom prst="ellipse">
                <a:avLst/>
              </a:prstGeom>
              <a:solidFill>
                <a:srgbClr val="DD7E6B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0"/>
              <p:cNvSpPr txBox="1"/>
              <p:nvPr/>
            </p:nvSpPr>
            <p:spPr>
              <a:xfrm>
                <a:off x="4661550" y="3375300"/>
                <a:ext cx="453300" cy="3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Cr</a:t>
                </a:r>
                <a:endParaRPr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78" name="Google Shape;178;p20"/>
          <p:cNvGrpSpPr/>
          <p:nvPr/>
        </p:nvGrpSpPr>
        <p:grpSpPr>
          <a:xfrm>
            <a:off x="927750" y="2613300"/>
            <a:ext cx="1921275" cy="354300"/>
            <a:chOff x="927750" y="2613300"/>
            <a:chExt cx="1921275" cy="354300"/>
          </a:xfrm>
        </p:grpSpPr>
        <p:cxnSp>
          <p:nvCxnSpPr>
            <p:cNvPr id="179" name="Google Shape;179;p20"/>
            <p:cNvCxnSpPr/>
            <p:nvPr/>
          </p:nvCxnSpPr>
          <p:spPr>
            <a:xfrm>
              <a:off x="1365525" y="2825700"/>
              <a:ext cx="14835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80" name="Google Shape;180;p20"/>
            <p:cNvGrpSpPr/>
            <p:nvPr/>
          </p:nvGrpSpPr>
          <p:grpSpPr>
            <a:xfrm>
              <a:off x="927750" y="2613300"/>
              <a:ext cx="453300" cy="354300"/>
              <a:chOff x="4661550" y="3375300"/>
              <a:chExt cx="453300" cy="354300"/>
            </a:xfrm>
          </p:grpSpPr>
          <p:sp>
            <p:nvSpPr>
              <p:cNvPr id="181" name="Google Shape;181;p20"/>
              <p:cNvSpPr/>
              <p:nvPr/>
            </p:nvSpPr>
            <p:spPr>
              <a:xfrm>
                <a:off x="4737738" y="3451488"/>
                <a:ext cx="278100" cy="278100"/>
              </a:xfrm>
              <a:prstGeom prst="ellipse">
                <a:avLst/>
              </a:prstGeom>
              <a:solidFill>
                <a:srgbClr val="93C47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0"/>
              <p:cNvSpPr txBox="1"/>
              <p:nvPr/>
            </p:nvSpPr>
            <p:spPr>
              <a:xfrm>
                <a:off x="4661550" y="3375300"/>
                <a:ext cx="453300" cy="35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chemeClr val="dk1"/>
                    </a:solidFill>
                    <a:latin typeface="Oswald"/>
                    <a:ea typeface="Oswald"/>
                    <a:cs typeface="Oswald"/>
                    <a:sym typeface="Oswald"/>
                  </a:rPr>
                  <a:t>Fe</a:t>
                </a:r>
                <a:endParaRPr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cxnSp>
          <p:nvCxnSpPr>
            <p:cNvPr id="183" name="Google Shape;183;p20"/>
            <p:cNvCxnSpPr/>
            <p:nvPr/>
          </p:nvCxnSpPr>
          <p:spPr>
            <a:xfrm>
              <a:off x="1365525" y="2751750"/>
              <a:ext cx="725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84" name="Google Shape;184;p20"/>
          <p:cNvGrpSpPr/>
          <p:nvPr/>
        </p:nvGrpSpPr>
        <p:grpSpPr>
          <a:xfrm>
            <a:off x="3069850" y="2500075"/>
            <a:ext cx="319200" cy="281750"/>
            <a:chOff x="6498850" y="3262075"/>
            <a:chExt cx="319200" cy="281750"/>
          </a:xfrm>
        </p:grpSpPr>
        <p:cxnSp>
          <p:nvCxnSpPr>
            <p:cNvPr id="185" name="Google Shape;185;p20"/>
            <p:cNvCxnSpPr/>
            <p:nvPr/>
          </p:nvCxnSpPr>
          <p:spPr>
            <a:xfrm>
              <a:off x="6498850" y="3402950"/>
              <a:ext cx="319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6" name="Google Shape;186;p20"/>
            <p:cNvCxnSpPr/>
            <p:nvPr/>
          </p:nvCxnSpPr>
          <p:spPr>
            <a:xfrm>
              <a:off x="6498850" y="3543825"/>
              <a:ext cx="319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87" name="Google Shape;187;p20"/>
            <p:cNvCxnSpPr/>
            <p:nvPr/>
          </p:nvCxnSpPr>
          <p:spPr>
            <a:xfrm>
              <a:off x="6498850" y="3262075"/>
              <a:ext cx="319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88" name="Google Shape;188;p20"/>
          <p:cNvGrpSpPr/>
          <p:nvPr/>
        </p:nvGrpSpPr>
        <p:grpSpPr>
          <a:xfrm>
            <a:off x="2069625" y="1735400"/>
            <a:ext cx="1413600" cy="816000"/>
            <a:chOff x="2069625" y="1735400"/>
            <a:chExt cx="1413600" cy="816000"/>
          </a:xfrm>
        </p:grpSpPr>
        <p:sp>
          <p:nvSpPr>
            <p:cNvPr id="189" name="Google Shape;189;p20"/>
            <p:cNvSpPr txBox="1"/>
            <p:nvPr/>
          </p:nvSpPr>
          <p:spPr>
            <a:xfrm>
              <a:off x="2069625" y="1735400"/>
              <a:ext cx="14136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V</a:t>
              </a:r>
              <a:r>
                <a:rPr lang="ru" sz="13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Fe</a:t>
              </a:r>
              <a:r>
                <a:rPr lang="ru"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, O</a:t>
              </a:r>
              <a:r>
                <a:rPr lang="ru" sz="13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int</a:t>
              </a:r>
              <a:endPara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90" name="Google Shape;190;p20"/>
            <p:cNvCxnSpPr/>
            <p:nvPr/>
          </p:nvCxnSpPr>
          <p:spPr>
            <a:xfrm rot="10800000">
              <a:off x="2309850" y="2183750"/>
              <a:ext cx="7836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91" name="Google Shape;191;p20"/>
          <p:cNvGrpSpPr/>
          <p:nvPr/>
        </p:nvGrpSpPr>
        <p:grpSpPr>
          <a:xfrm>
            <a:off x="1155225" y="2649800"/>
            <a:ext cx="1413600" cy="816000"/>
            <a:chOff x="1155225" y="2649800"/>
            <a:chExt cx="1413600" cy="816000"/>
          </a:xfrm>
        </p:grpSpPr>
        <p:sp>
          <p:nvSpPr>
            <p:cNvPr id="192" name="Google Shape;192;p20"/>
            <p:cNvSpPr txBox="1"/>
            <p:nvPr/>
          </p:nvSpPr>
          <p:spPr>
            <a:xfrm>
              <a:off x="1155225" y="2649800"/>
              <a:ext cx="1413600" cy="8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V</a:t>
              </a:r>
              <a:r>
                <a:rPr lang="ru" sz="13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O</a:t>
              </a:r>
              <a:r>
                <a:rPr lang="ru" sz="18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, Fe</a:t>
              </a:r>
              <a:r>
                <a:rPr lang="ru" sz="13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int</a:t>
              </a:r>
              <a:endParaRPr sz="13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93" name="Google Shape;193;p20"/>
            <p:cNvCxnSpPr/>
            <p:nvPr/>
          </p:nvCxnSpPr>
          <p:spPr>
            <a:xfrm>
              <a:off x="1517925" y="3056550"/>
              <a:ext cx="725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94" name="Google Shape;194;p20"/>
          <p:cNvSpPr txBox="1"/>
          <p:nvPr/>
        </p:nvSpPr>
        <p:spPr>
          <a:xfrm>
            <a:off x="2205463" y="2133038"/>
            <a:ext cx="4920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?</a:t>
            </a:r>
            <a:endParaRPr sz="4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"/>
                <a:ea typeface="Montserrat"/>
                <a:cs typeface="Montserrat"/>
                <a:sym typeface="Montserrat"/>
              </a:rPr>
              <a:t>Problematique — 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380475" y="737075"/>
            <a:ext cx="845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What about grain boundaries?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68775"/>
            <a:ext cx="3975667" cy="29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-81350" y="4887075"/>
            <a:ext cx="295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Dieckmann, J Phys Chem Solids 1998 59(4) 507-525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4988125" y="1484000"/>
            <a:ext cx="3566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&lt;&lt;...processes </a:t>
            </a:r>
            <a:r>
              <a:rPr lang="ru" u="sng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other than cation bulk diffusion</a:t>
            </a:r>
            <a:r>
              <a:rPr lang="ru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contribute to the overall reaction kinetics in the set of experiments (on oxidation of iron to pure magnetite) investigated…&gt;&gt;</a:t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S. Tinkler, R. Dieckmann, JOURNAL OF MATERIALS SCIENCE 27 (1992) 3799-3802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