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301" r:id="rId3"/>
    <p:sldId id="258" r:id="rId4"/>
    <p:sldId id="293" r:id="rId5"/>
    <p:sldId id="304" r:id="rId6"/>
    <p:sldId id="305" r:id="rId7"/>
    <p:sldId id="317" r:id="rId8"/>
    <p:sldId id="286" r:id="rId9"/>
    <p:sldId id="297" r:id="rId10"/>
    <p:sldId id="302" r:id="rId11"/>
    <p:sldId id="298" r:id="rId12"/>
    <p:sldId id="306" r:id="rId13"/>
    <p:sldId id="318" r:id="rId14"/>
    <p:sldId id="307" r:id="rId15"/>
    <p:sldId id="319" r:id="rId16"/>
    <p:sldId id="324" r:id="rId17"/>
    <p:sldId id="309" r:id="rId18"/>
    <p:sldId id="325" r:id="rId19"/>
    <p:sldId id="310" r:id="rId20"/>
    <p:sldId id="321" r:id="rId21"/>
    <p:sldId id="323" r:id="rId22"/>
    <p:sldId id="322" r:id="rId23"/>
    <p:sldId id="292" r:id="rId24"/>
    <p:sldId id="295" r:id="rId25"/>
    <p:sldId id="276" r:id="rId26"/>
    <p:sldId id="259" r:id="rId27"/>
    <p:sldId id="308" r:id="rId28"/>
    <p:sldId id="314" r:id="rId29"/>
    <p:sldId id="31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FBEC"/>
    <a:srgbClr val="C1FFB5"/>
    <a:srgbClr val="E4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78370"/>
  </p:normalViewPr>
  <p:slideViewPr>
    <p:cSldViewPr snapToGrid="0">
      <p:cViewPr>
        <p:scale>
          <a:sx n="96" d="100"/>
          <a:sy n="96" d="100"/>
        </p:scale>
        <p:origin x="376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C371-C959-7747-A741-1960E1894684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EDC1-94C4-E549-A267-FE161BED5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6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6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47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91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5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56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61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94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1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4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04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09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1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9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02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1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1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789F-1CC0-6140-E1AA-F05269ED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157EB-7554-7ECC-9B8B-6F869A07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B1E6B-1B01-FB61-8773-C3C47AA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41E79-F123-69B9-F05C-D9D4FFE3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A1539-9E2B-316D-91FD-5C04972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A31DC-61BD-CD01-297D-FEBC8D4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2F12C-FB6A-67FD-231D-91DC5BF2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7F1D1-1D3A-081A-3E3D-6497AC68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803D-AE5F-602F-8A33-1D8A0B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22AB-D241-E4C2-A62A-2012E5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CBA05-D9EC-2FD2-F65E-7EE3B4BB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5F0B1-8F59-5445-516E-A373AA7F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DC88-F915-0F2F-85FF-90577874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A338F-D682-2364-A076-9A9232EE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5AAE2-0871-A190-B0ED-20212BD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F182-AFC7-3A33-E185-E565FEF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DE94C-5A21-4C6D-339D-86009E3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2E0F7-7421-B2C9-C4E9-4041C24A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F22AC-ADEC-35B2-D7C0-C67239ED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750C4-40F6-0ED1-505B-98A937F7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161E-A94A-64E9-4E55-A2B53F89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D02EA-CCC6-167F-CA58-FCBA1547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5BDCB-FE5B-A260-B507-88900AAF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02247-196F-C59D-1878-DEC525AF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7F524-E931-6138-4F2D-95C9F3B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1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1FC-E120-FCEC-F47B-B7544926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93F44-F60F-02F3-2DC1-8F31C2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82BA-3D7A-7D26-DD3A-93FD2E029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67D6B-2ECF-F77C-76DC-B8B36F4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E7444-5ED5-2FAE-DC00-3E10655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99E8C-7214-3A8D-AD7A-B42001D6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3298-105D-69D6-1A82-06AAAFE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EC174-6BA8-7C09-3A39-BF02AA77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11DB1-E9D0-00D2-1564-61BFE45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F383F-C707-B252-06D0-E413779C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D59BD-463B-A5B3-321E-829AE3DF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B1B37-A53B-CA6D-6493-EF53B5B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BC6984-61F6-8943-F674-A0797B08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EC786-1ECA-21F0-50D9-DB4702C1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0D47-2C4F-17FA-8932-D0A168C9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8B587B-9C01-6E2F-AEC6-FFFE079C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0D19C1-4E75-D613-7E46-C9037300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D33B4-00CE-0105-A51F-7E38FCCD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E971FA-F8B4-CC63-C97F-A69ACAB7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91345-36EF-8A7D-FC91-2970EFD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94566-22E8-A2A4-3BB2-4A4C2FAB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C8B5-C065-D295-9817-E6E0703C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ACBA8-7984-2143-1B4E-9BE4D0C5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9193C-6557-CD08-3564-6CED6391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52371-9F33-E019-9D7E-FE3E5064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5E957-0B7B-98EA-097D-D06909ED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26A4B-A49F-DD52-B8ED-A5F5C768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EE57-328F-284E-93B0-8880F4B9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4FF82-8720-6877-092F-C17C110CC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24197-4761-7DBF-4437-4EFC44EF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D27DB-8E35-E527-3ACD-01BF6043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42D20-BF40-9875-BFF8-39BFECF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06064-97C1-0720-015F-DA6EFCAA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529-C6D3-9B33-6144-8E02B715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07EFC-F6DC-EAC0-CD1F-82880D4E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ADC68-F77D-1534-68FE-82BC8DF1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3B1C-EDC6-414B-B3A6-42C5055959DB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D7B67-4627-0E74-2158-9EEFC6D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F3419-B38D-2BE4-4805-3D7F1CB9F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A20045-C058-BA53-AE16-2EF43591C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E9EC6-6C53-C2FC-0615-C0002DF7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94" y="1003450"/>
            <a:ext cx="11872210" cy="3713772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nobelium isotopes: </a:t>
            </a:r>
            <a:r>
              <a:rPr lang="en-US" sz="5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random-phase-approximation analysis </a:t>
            </a:r>
            <a:b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46E88D-2F42-A53A-0669-B5FB965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663" y="4346991"/>
            <a:ext cx="10626671" cy="2387599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Mardyban</a:t>
            </a:r>
            <a:r>
              <a:rPr lang="ru-RU" u="sng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 O. Nesterenko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Jolos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P.-G. Reinhard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Repko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Theoretical Physics, Joint Institute for Nuclear Research, Dubna, Moscow Region 141980,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Dubna State University, Dubna, Moscow Region 141982,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für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Theoretische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Physik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II, Universität Erlangen, D-91058, Erlangen, Germany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Physics, Slovak Academy of Sciences, 84511 Bratislava, Slovakia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9A662-51A6-9562-051B-AC616C14602D}"/>
              </a:ext>
            </a:extLst>
          </p:cNvPr>
          <p:cNvSpPr txBox="1"/>
          <p:nvPr/>
        </p:nvSpPr>
        <p:spPr>
          <a:xfrm>
            <a:off x="5769626" y="608825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202</a:t>
            </a:r>
            <a:r>
              <a:rPr lang="ru-RU" dirty="0">
                <a:solidFill>
                  <a:srgbClr val="002060"/>
                </a:solidFill>
              </a:rPr>
              <a:t>4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1888B-4CFC-148E-F665-2D384CF0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179" y="116130"/>
            <a:ext cx="2001458" cy="125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53AA3-3ADD-96DE-2F06-B0960E20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179" y="-200115"/>
            <a:ext cx="3072800" cy="21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EB9BBC6-C0A3-A40E-21DB-D44F0BAB068B}"/>
              </a:ext>
            </a:extLst>
          </p:cNvPr>
          <p:cNvSpPr/>
          <p:nvPr/>
        </p:nvSpPr>
        <p:spPr>
          <a:xfrm>
            <a:off x="1661160" y="185337"/>
            <a:ext cx="1084188" cy="6548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5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BBFCA-6470-B454-7F11-743A3E268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2EACC-FAB7-A7F2-B00B-99E700E0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9"/>
          <a:stretch/>
        </p:blipFill>
        <p:spPr>
          <a:xfrm>
            <a:off x="7661203" y="715617"/>
            <a:ext cx="4081249" cy="614238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9623A40-A889-F7CE-34B1-86E49904E5CB}"/>
              </a:ext>
            </a:extLst>
          </p:cNvPr>
          <p:cNvSpPr/>
          <p:nvPr/>
        </p:nvSpPr>
        <p:spPr>
          <a:xfrm rot="5400000">
            <a:off x="8281604" y="204168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3DCB1DC-648B-71DD-271F-A012C03B1976}"/>
              </a:ext>
            </a:extLst>
          </p:cNvPr>
          <p:cNvSpPr/>
          <p:nvPr/>
        </p:nvSpPr>
        <p:spPr>
          <a:xfrm rot="5400000">
            <a:off x="9597785" y="198626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A6802D-8685-E63D-6B54-1F911DC92712}"/>
              </a:ext>
            </a:extLst>
          </p:cNvPr>
          <p:cNvSpPr/>
          <p:nvPr/>
        </p:nvSpPr>
        <p:spPr>
          <a:xfrm rot="5400000">
            <a:off x="10886256" y="198626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5195978-D30F-58A0-3655-147021B3F1C2}"/>
              </a:ext>
            </a:extLst>
          </p:cNvPr>
          <p:cNvSpPr/>
          <p:nvPr/>
        </p:nvSpPr>
        <p:spPr>
          <a:xfrm rot="5400000">
            <a:off x="8370109" y="491650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587F7AE-D2DA-6831-A78F-ABB0CFDF02DA}"/>
              </a:ext>
            </a:extLst>
          </p:cNvPr>
          <p:cNvSpPr/>
          <p:nvPr/>
        </p:nvSpPr>
        <p:spPr>
          <a:xfrm rot="5400000">
            <a:off x="9686289" y="5229956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CA7594F-DF35-1CC9-44C1-9934171B450B}"/>
              </a:ext>
            </a:extLst>
          </p:cNvPr>
          <p:cNvSpPr/>
          <p:nvPr/>
        </p:nvSpPr>
        <p:spPr>
          <a:xfrm rot="5400000">
            <a:off x="10886257" y="5000497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F130C-D13E-915C-0E95-C3DA3C9F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7" y="1224899"/>
            <a:ext cx="7420826" cy="3819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00E3D0-8658-AE59-8EB1-D02AB49EE282}"/>
              </a:ext>
            </a:extLst>
          </p:cNvPr>
          <p:cNvSpPr txBox="1"/>
          <p:nvPr/>
        </p:nvSpPr>
        <p:spPr>
          <a:xfrm>
            <a:off x="135312" y="214042"/>
            <a:ext cx="10205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this irregularity (decline in neutron pairing)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 on the chosen 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force?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DB715-8AD1-B432-D97E-FB6A7ED48F02}"/>
              </a:ext>
            </a:extLst>
          </p:cNvPr>
          <p:cNvSpPr txBox="1"/>
          <p:nvPr/>
        </p:nvSpPr>
        <p:spPr>
          <a:xfrm>
            <a:off x="247490" y="5027361"/>
            <a:ext cx="7413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isolated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neutron 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poorly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100299-0FBE-EBD6-F6CC-86DF5C14000E}"/>
              </a:ext>
            </a:extLst>
          </p:cNvPr>
          <p:cNvSpPr/>
          <p:nvPr/>
        </p:nvSpPr>
        <p:spPr>
          <a:xfrm>
            <a:off x="8147050" y="1079500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D5678-76DF-B547-163C-43187F4CD344}"/>
              </a:ext>
            </a:extLst>
          </p:cNvPr>
          <p:cNvSpPr txBox="1"/>
          <p:nvPr/>
        </p:nvSpPr>
        <p:spPr>
          <a:xfrm>
            <a:off x="9544492" y="998626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41EB4-62C2-9644-04B4-23601FD5B642}"/>
              </a:ext>
            </a:extLst>
          </p:cNvPr>
          <p:cNvSpPr txBox="1"/>
          <p:nvPr/>
        </p:nvSpPr>
        <p:spPr>
          <a:xfrm>
            <a:off x="8199521" y="996632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5CFE5-1FE2-668D-65CE-EEFB9E42C12D}"/>
              </a:ext>
            </a:extLst>
          </p:cNvPr>
          <p:cNvSpPr txBox="1"/>
          <p:nvPr/>
        </p:nvSpPr>
        <p:spPr>
          <a:xfrm>
            <a:off x="10792044" y="1008151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35F31-51B5-FABF-C8B8-903512B77B6E}"/>
              </a:ext>
            </a:extLst>
          </p:cNvPr>
          <p:cNvSpPr/>
          <p:nvPr/>
        </p:nvSpPr>
        <p:spPr>
          <a:xfrm>
            <a:off x="8109399" y="4315708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69AB3-AD28-A7D4-12F0-4420740A228A}"/>
              </a:ext>
            </a:extLst>
          </p:cNvPr>
          <p:cNvSpPr txBox="1"/>
          <p:nvPr/>
        </p:nvSpPr>
        <p:spPr>
          <a:xfrm>
            <a:off x="9506841" y="4234834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62CF-911D-0BD9-25B4-16E87510000B}"/>
              </a:ext>
            </a:extLst>
          </p:cNvPr>
          <p:cNvSpPr txBox="1"/>
          <p:nvPr/>
        </p:nvSpPr>
        <p:spPr>
          <a:xfrm>
            <a:off x="8161870" y="423284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9EC6-8FC3-40E7-37F3-2FC5D9D7CF9C}"/>
              </a:ext>
            </a:extLst>
          </p:cNvPr>
          <p:cNvSpPr txBox="1"/>
          <p:nvPr/>
        </p:nvSpPr>
        <p:spPr>
          <a:xfrm>
            <a:off x="10754393" y="4244359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77687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4274-E8DA-D2FD-622F-097F8D7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4" y="1096663"/>
            <a:ext cx="6283087" cy="3558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9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0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989E1-5350-E4EE-2AD6-4FEB07EA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1" y="674963"/>
            <a:ext cx="5936630" cy="5890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6448279" y="840107"/>
            <a:ext cx="5035401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(this state is basically pairing vibrational)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6550960" y="5232523"/>
            <a:ext cx="483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106401-F5A9-8B5D-0F94-8DC7DA7CDB31}"/>
              </a:ext>
            </a:extLst>
          </p:cNvPr>
          <p:cNvSpPr/>
          <p:nvPr/>
        </p:nvSpPr>
        <p:spPr>
          <a:xfrm>
            <a:off x="1219198" y="11330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F24066-32D7-1583-45B1-CB80A962BDD4}"/>
              </a:ext>
            </a:extLst>
          </p:cNvPr>
          <p:cNvSpPr/>
          <p:nvPr/>
        </p:nvSpPr>
        <p:spPr>
          <a:xfrm>
            <a:off x="1219199" y="20836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1FFEE0-A239-5C00-E41C-D73B7FC6E5E9}"/>
              </a:ext>
            </a:extLst>
          </p:cNvPr>
          <p:cNvSpPr/>
          <p:nvPr/>
        </p:nvSpPr>
        <p:spPr>
          <a:xfrm>
            <a:off x="1219198" y="2849965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B546A-EE65-8EDA-EA76-5005CCE699E1}"/>
              </a:ext>
            </a:extLst>
          </p:cNvPr>
          <p:cNvSpPr/>
          <p:nvPr/>
        </p:nvSpPr>
        <p:spPr>
          <a:xfrm>
            <a:off x="1219197" y="3837830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DDA2C68-D9F2-A837-B51E-B94B630AD066}"/>
              </a:ext>
            </a:extLst>
          </p:cNvPr>
          <p:cNvSpPr/>
          <p:nvPr/>
        </p:nvSpPr>
        <p:spPr>
          <a:xfrm>
            <a:off x="1219196" y="4794842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9F21FA5-00D7-4089-520D-44F681C889B5}"/>
              </a:ext>
            </a:extLst>
          </p:cNvPr>
          <p:cNvSpPr/>
          <p:nvPr/>
        </p:nvSpPr>
        <p:spPr>
          <a:xfrm>
            <a:off x="1219195" y="5751854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2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989E1-5350-E4EE-2AD6-4FEB07EA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1" y="674963"/>
            <a:ext cx="5936630" cy="5890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6448279" y="840107"/>
            <a:ext cx="5035401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(this state is basically pairing vibrational)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6550960" y="5232523"/>
            <a:ext cx="483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106401-F5A9-8B5D-0F94-8DC7DA7CDB31}"/>
              </a:ext>
            </a:extLst>
          </p:cNvPr>
          <p:cNvSpPr/>
          <p:nvPr/>
        </p:nvSpPr>
        <p:spPr>
          <a:xfrm>
            <a:off x="1219198" y="11330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F24066-32D7-1583-45B1-CB80A962BDD4}"/>
              </a:ext>
            </a:extLst>
          </p:cNvPr>
          <p:cNvSpPr/>
          <p:nvPr/>
        </p:nvSpPr>
        <p:spPr>
          <a:xfrm>
            <a:off x="1219199" y="20836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1FFEE0-A239-5C00-E41C-D73B7FC6E5E9}"/>
              </a:ext>
            </a:extLst>
          </p:cNvPr>
          <p:cNvSpPr/>
          <p:nvPr/>
        </p:nvSpPr>
        <p:spPr>
          <a:xfrm>
            <a:off x="1219198" y="2849965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B546A-EE65-8EDA-EA76-5005CCE699E1}"/>
              </a:ext>
            </a:extLst>
          </p:cNvPr>
          <p:cNvSpPr/>
          <p:nvPr/>
        </p:nvSpPr>
        <p:spPr>
          <a:xfrm>
            <a:off x="1219197" y="3837830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DDA2C68-D9F2-A837-B51E-B94B630AD066}"/>
              </a:ext>
            </a:extLst>
          </p:cNvPr>
          <p:cNvSpPr/>
          <p:nvPr/>
        </p:nvSpPr>
        <p:spPr>
          <a:xfrm>
            <a:off x="1219196" y="4794842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9F21FA5-00D7-4089-520D-44F681C889B5}"/>
              </a:ext>
            </a:extLst>
          </p:cNvPr>
          <p:cNvSpPr/>
          <p:nvPr/>
        </p:nvSpPr>
        <p:spPr>
          <a:xfrm>
            <a:off x="1219195" y="5751854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2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61BA2CD-38B5-30BF-6B0A-C9E950FDE0CC}"/>
              </a:ext>
            </a:extLst>
          </p:cNvPr>
          <p:cNvSpPr/>
          <p:nvPr/>
        </p:nvSpPr>
        <p:spPr>
          <a:xfrm>
            <a:off x="2368296" y="1170432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CEA11F0-F4E7-FB61-7FC1-E623BBB911E9}"/>
              </a:ext>
            </a:extLst>
          </p:cNvPr>
          <p:cNvSpPr/>
          <p:nvPr/>
        </p:nvSpPr>
        <p:spPr>
          <a:xfrm>
            <a:off x="2368296" y="15326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91C8C4C-62B3-BDFB-6FB8-DF5F5BB8339D}"/>
              </a:ext>
            </a:extLst>
          </p:cNvPr>
          <p:cNvSpPr/>
          <p:nvPr/>
        </p:nvSpPr>
        <p:spPr>
          <a:xfrm>
            <a:off x="2368296" y="189140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DFED78C-3601-038A-5B5F-D6B8855027ED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FE87E3D-CDFC-0296-830E-FA5B3A322591}"/>
              </a:ext>
            </a:extLst>
          </p:cNvPr>
          <p:cNvSpPr/>
          <p:nvPr/>
        </p:nvSpPr>
        <p:spPr>
          <a:xfrm>
            <a:off x="2368296" y="279095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5E938B0-067B-1E3D-DD9A-22575A0B5709}"/>
              </a:ext>
            </a:extLst>
          </p:cNvPr>
          <p:cNvSpPr/>
          <p:nvPr/>
        </p:nvSpPr>
        <p:spPr>
          <a:xfrm>
            <a:off x="2368296" y="31580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938E999-DDB6-492A-B180-17C624A0EB80}"/>
              </a:ext>
            </a:extLst>
          </p:cNvPr>
          <p:cNvSpPr/>
          <p:nvPr/>
        </p:nvSpPr>
        <p:spPr>
          <a:xfrm>
            <a:off x="8878332" y="10754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2EC94AD-5A8E-3560-154A-A0292A32AD4E}"/>
              </a:ext>
            </a:extLst>
          </p:cNvPr>
          <p:cNvSpPr/>
          <p:nvPr/>
        </p:nvSpPr>
        <p:spPr>
          <a:xfrm>
            <a:off x="8878332" y="162377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D1FE2F8-2A3A-7A7F-DF4C-29E93AC20A92}"/>
              </a:ext>
            </a:extLst>
          </p:cNvPr>
          <p:cNvSpPr/>
          <p:nvPr/>
        </p:nvSpPr>
        <p:spPr>
          <a:xfrm>
            <a:off x="8878332" y="1987419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AA21594-3A69-8A5C-5741-D724A20D685F}"/>
              </a:ext>
            </a:extLst>
          </p:cNvPr>
          <p:cNvSpPr/>
          <p:nvPr/>
        </p:nvSpPr>
        <p:spPr>
          <a:xfrm>
            <a:off x="8878332" y="2535718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8DC3E48-7DC7-5768-D7BA-5D0EA79239CB}"/>
              </a:ext>
            </a:extLst>
          </p:cNvPr>
          <p:cNvSpPr/>
          <p:nvPr/>
        </p:nvSpPr>
        <p:spPr>
          <a:xfrm>
            <a:off x="8878332" y="2890404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3386C56-D935-E4C6-7DC2-B0CE6E2432EA}"/>
              </a:ext>
            </a:extLst>
          </p:cNvPr>
          <p:cNvSpPr/>
          <p:nvPr/>
        </p:nvSpPr>
        <p:spPr>
          <a:xfrm>
            <a:off x="8878332" y="32607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1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6D47AF-0D1E-7BFE-E151-EB31A2781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2208-97CE-5AB3-CDC7-FE15FC4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52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of superheavy nuclei is now one of the most hot research areas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F03A97-89AF-BC4E-E094-FDB2596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89" y="1509724"/>
            <a:ext cx="7105419" cy="474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0BCD-5512-74C1-67B1-098B75C60556}"/>
              </a:ext>
            </a:extLst>
          </p:cNvPr>
          <p:cNvSpPr txBox="1"/>
          <p:nvPr/>
        </p:nvSpPr>
        <p:spPr>
          <a:xfrm>
            <a:off x="324291" y="6431814"/>
            <a:ext cx="115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Perhaps, the most extensive experimental data are collected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CMR10"/>
              </a:rPr>
              <a:t>transfermium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 region, in particular for nobelium isotopes 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2751586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2751586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2751586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6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6274441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6274441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6274441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7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59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7A2E-7E51-C0F6-129D-077DB69FA49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56717-144A-7729-A444-223BD716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" y="9801"/>
            <a:ext cx="12099290" cy="56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A0E75-B408-04AC-B51A-D884EC8174B2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describing the 3 experimental bands quite well and working to carry out the more detailed analyzes about the band starting with 8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8E2CC-05A7-4956-1A06-72150FB2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7" y="15801"/>
            <a:ext cx="12149937" cy="60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4A6F6C-DB5D-EC19-E696-22FDE4D14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8FEE2-1354-ED9F-329E-45ABDECB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083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FF2DA6-090E-B052-F3EA-2002D6F708F2}"/>
              </a:ext>
            </a:extLst>
          </p:cNvPr>
          <p:cNvSpPr txBox="1">
            <a:spLocks/>
          </p:cNvSpPr>
          <p:nvPr/>
        </p:nvSpPr>
        <p:spPr>
          <a:xfrm>
            <a:off x="838200" y="-188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0A3A-D278-9F59-1F50-94656ED6DD02}"/>
              </a:ext>
            </a:extLst>
          </p:cNvPr>
          <p:cNvSpPr txBox="1"/>
          <p:nvPr/>
        </p:nvSpPr>
        <p:spPr>
          <a:xfrm>
            <a:off x="117213" y="766732"/>
            <a:ext cx="120747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the Nobelium chain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studied within the framework of three </a:t>
            </a: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with different types of pairing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shown that for the ground state bands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 occurs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the region </a:t>
            </a:r>
            <a:r>
              <a:rPr lang="en-US" sz="2000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252-254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el-GR" sz="2000" baseline="30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isotopes this irregularity associated with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effect and evolution of the single-particle spectrum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three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maintain this irregularity,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different types of neutron pairing (volume/surface)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theoretically obtained bands for the lower spectrum 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are 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agreement with experiment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the p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redictions about low-energy bands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multipolarity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 of then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found experimentally 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A36D7D-F360-43C0-5C1A-2A2E2A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32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651FB-2DB0-A541-DAAF-2988B547A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55C75-ABF8-F23B-711F-929FBC0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4" y="765350"/>
            <a:ext cx="4148666" cy="6226701"/>
          </a:xfrm>
          <a:noFill/>
        </p:spPr>
        <p:txBody>
          <a:bodyPr>
            <a:normAutofit/>
          </a:bodyPr>
          <a:lstStyle/>
          <a:p>
            <a:r>
              <a:rPr lang="en-US" sz="3400" b="1" u="sng" dirty="0">
                <a:solidFill>
                  <a:srgbClr val="002060"/>
                </a:solidFill>
              </a:rPr>
              <a:t>Our tasks are:</a:t>
            </a:r>
            <a:br>
              <a:rPr lang="en-US" sz="3400" b="1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analyze </a:t>
            </a:r>
            <a:r>
              <a:rPr lang="en-US" sz="3400" dirty="0">
                <a:solidFill>
                  <a:srgbClr val="002060"/>
                </a:solidFill>
              </a:rPr>
              <a:t>the occurrence of the irregularity for </a:t>
            </a:r>
            <a:r>
              <a:rPr lang="en-US" sz="3400" baseline="30000" dirty="0">
                <a:solidFill>
                  <a:srgbClr val="002060"/>
                </a:solidFill>
              </a:rPr>
              <a:t>252,254</a:t>
            </a:r>
            <a:r>
              <a:rPr lang="en-US" sz="3400" dirty="0">
                <a:solidFill>
                  <a:srgbClr val="002060"/>
                </a:solidFill>
              </a:rPr>
              <a:t>No</a:t>
            </a:r>
            <a:br>
              <a:rPr lang="en-US" sz="3400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make predictions </a:t>
            </a:r>
            <a:r>
              <a:rPr lang="en-US" sz="3400" dirty="0">
                <a:solidFill>
                  <a:srgbClr val="002060"/>
                </a:solidFill>
              </a:rPr>
              <a:t>not only for the ground state energy band, but for other bands too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EAFA8-0DD2-F308-8607-004169A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054758"/>
            <a:ext cx="7772400" cy="5658114"/>
          </a:xfrm>
          <a:prstGeom prst="rect">
            <a:avLst/>
          </a:prstGeom>
        </p:spPr>
      </p:pic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1BB20D26-2756-0D22-2FB1-44221CA13962}"/>
              </a:ext>
            </a:extLst>
          </p:cNvPr>
          <p:cNvSpPr txBox="1">
            <a:spLocks/>
          </p:cNvSpPr>
          <p:nvPr/>
        </p:nvSpPr>
        <p:spPr>
          <a:xfrm>
            <a:off x="135467" y="256990"/>
            <a:ext cx="12056533" cy="101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irregularity in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 low-energy spectrum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8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DBA21-2311-EEC5-C2D4-03F3886CA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967D8-5DB9-DA19-A20B-2C23A2D7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84" y="149469"/>
            <a:ext cx="4088654" cy="65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DC209-D875-5D0C-21FF-3A5370753D29}"/>
              </a:ext>
            </a:extLst>
          </p:cNvPr>
          <p:cNvSpPr txBox="1"/>
          <p:nvPr/>
        </p:nvSpPr>
        <p:spPr>
          <a:xfrm>
            <a:off x="457733" y="554778"/>
            <a:ext cx="6727289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of the cases, if the first state is collective, then the next one is 2qp and vice versa,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l-GR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γ-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collective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(SLy6, SV-bas)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SV-bas)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Instead,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Anyway, all the calculated 2+ lie above the observed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3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K-isomers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know only IBM calculations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Atom.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84, 660 (2021)];</a:t>
            </a: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JINR-E6-2022-19 (2022)]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contrast to our results, calculations predict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at 1.09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0.94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estimate the true relevance of various theoretical results for No isotopes, the experimental data are necessary. 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DE2E7-A72C-7390-84CB-F32DC8FDC0E3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l-GR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1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162312-9274-AC9C-6BF8-E5B5DEF2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5" y="0"/>
            <a:ext cx="44999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76FED-1D3C-0AA7-B837-152D795A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F542F-DB88-6F26-99B2-633777FC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06099"/>
              </p:ext>
            </p:extLst>
          </p:nvPr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71493"/>
              </p:ext>
            </p:extLst>
          </p:nvPr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8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42BFD-96C0-465B-5901-F9781F4354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730ED-C336-BBEA-4FAB-3461437D7240}"/>
              </a:ext>
            </a:extLst>
          </p:cNvPr>
          <p:cNvSpPr txBox="1"/>
          <p:nvPr/>
        </p:nvSpPr>
        <p:spPr>
          <a:xfrm>
            <a:off x="490621" y="1671085"/>
            <a:ext cx="113948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low-lying spectrum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250,252,254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uadrupole moment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 giant resonance in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scissors mode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250−256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properties and rotational bands in the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for the nuclei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B961D-F382-94BF-9078-DAC0D5D733D9}"/>
              </a:ext>
            </a:extLst>
          </p:cNvPr>
          <p:cNvSpPr txBox="1"/>
          <p:nvPr/>
        </p:nvSpPr>
        <p:spPr>
          <a:xfrm>
            <a:off x="5936866" y="1390262"/>
            <a:ext cx="61018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[A. D.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N.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Izosimov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JINR-E6-2022-19 (2022)]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[G.G.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Adamian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Antonenko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W. Scheid, Phys. Rev., 024320,C 81 (2010)]</a:t>
            </a:r>
          </a:p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L.A.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N.Yu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Shirikova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A.V.Sushkov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J.Phys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Phys, 115103 (2011)]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954AA-4F2D-17DE-4EE6-CE414A00C09C}"/>
              </a:ext>
            </a:extLst>
          </p:cNvPr>
          <p:cNvSpPr txBox="1"/>
          <p:nvPr/>
        </p:nvSpPr>
        <p:spPr>
          <a:xfrm>
            <a:off x="6012191" y="2898924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[W. Kleinig et all, Phys. Rev. C 78, 044313 (2008)]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09315-848A-BF18-C1C7-38D6B681725E}"/>
              </a:ext>
            </a:extLst>
          </p:cNvPr>
          <p:cNvSpPr txBox="1"/>
          <p:nvPr/>
        </p:nvSpPr>
        <p:spPr>
          <a:xfrm>
            <a:off x="6012191" y="3508416"/>
            <a:ext cx="7491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[E.B.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Balbutsev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Molodtsova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preprint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2309.09340v2 (2023)]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07BE8-8FB5-6AAE-9392-878D53282CCD}"/>
              </a:ext>
            </a:extLst>
          </p:cNvPr>
          <p:cNvSpPr txBox="1"/>
          <p:nvPr/>
        </p:nvSpPr>
        <p:spPr>
          <a:xfrm>
            <a:off x="5936866" y="2435862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all, Phys. Part.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Lett. Vol. 19, No. 6 (2022)]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A51FD-BFD3-6259-86FA-95C29925C9DE}"/>
              </a:ext>
            </a:extLst>
          </p:cNvPr>
          <p:cNvSpPr txBox="1"/>
          <p:nvPr/>
        </p:nvSpPr>
        <p:spPr>
          <a:xfrm>
            <a:off x="7251905" y="4089837"/>
            <a:ext cx="61018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[Yue Shi et all, Phys. Rev. C 89, 034309 (2014)]</a:t>
            </a:r>
            <a:b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Dobaczewski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all,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944, 388 (2015)]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77F32-00FE-3FF1-B7E1-733B68EFF7EB}"/>
              </a:ext>
            </a:extLst>
          </p:cNvPr>
          <p:cNvSpPr txBox="1"/>
          <p:nvPr/>
        </p:nvSpPr>
        <p:spPr>
          <a:xfrm>
            <a:off x="6355092" y="4781306"/>
            <a:ext cx="542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[R. Rodriguez-Guzman, L.M. Robledo, Phys. Rev. C 98, 034308 (2018)]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7B45A-A325-B5D7-6686-E6FCE942DC6D}"/>
              </a:ext>
            </a:extLst>
          </p:cNvPr>
          <p:cNvSpPr txBox="1"/>
          <p:nvPr/>
        </p:nvSpPr>
        <p:spPr>
          <a:xfrm>
            <a:off x="188753" y="253916"/>
            <a:ext cx="1199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chain of even-even Nobelium nuclei is one of the most studied superheavy nuclei: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10FB-0D5B-3B80-ECA4-13F1AAA29E8F}"/>
              </a:ext>
            </a:extLst>
          </p:cNvPr>
          <p:cNvSpPr txBox="1"/>
          <p:nvPr/>
        </p:nvSpPr>
        <p:spPr>
          <a:xfrm>
            <a:off x="188753" y="5613563"/>
            <a:ext cx="1164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But, despite the great interest in these nuclei, the characteristics of the ground state of these isotopes are still poorly studied…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5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0D19-B6F3-4598-07AB-22649C3D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an impressive theoretical effort: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8B5C-95C7-AFD8-0810-1C69B42D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6" y="1825625"/>
            <a:ext cx="7156554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 modern self-consistent models still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rather different results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exhibit troubles in description of shell structures and other features seen in experiment 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work was partly done within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QPM, IBM, double nuclear system, and cluster models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owever, the above models are not self-consistent)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worth to enlarge the scope of calculated characteristics of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superheavy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nuclei and inspect,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the same self-consistent theory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full set of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vibrational states of main multipolarities:</a:t>
            </a:r>
            <a:b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83915-F404-A195-3E27-602BAF54C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9931"/>
          <a:stretch/>
        </p:blipFill>
        <p:spPr>
          <a:xfrm>
            <a:off x="526566" y="1236397"/>
            <a:ext cx="3164099" cy="54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2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1.254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1.295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(1.58-1.70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1.31-1.45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23F77-FACE-EDBE-6191-8D0519A4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" t="5120" r="839"/>
          <a:stretch/>
        </p:blipFill>
        <p:spPr>
          <a:xfrm>
            <a:off x="355076" y="432997"/>
            <a:ext cx="11481848" cy="12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1.254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1.295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(1.58-1.70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1.31-1.45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23F77-FACE-EDBE-6191-8D0519A4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" t="5120" r="839"/>
          <a:stretch/>
        </p:blipFill>
        <p:spPr>
          <a:xfrm>
            <a:off x="355076" y="432997"/>
            <a:ext cx="11481848" cy="1257691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B36DBA0-E545-46FB-E2D8-4FCC491F2B82}"/>
              </a:ext>
            </a:extLst>
          </p:cNvPr>
          <p:cNvSpPr/>
          <p:nvPr/>
        </p:nvSpPr>
        <p:spPr>
          <a:xfrm>
            <a:off x="259870" y="353711"/>
            <a:ext cx="1343297" cy="1336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74869D0-6760-5F63-FCBA-46F2FB3F6388}"/>
              </a:ext>
            </a:extLst>
          </p:cNvPr>
          <p:cNvSpPr/>
          <p:nvPr/>
        </p:nvSpPr>
        <p:spPr>
          <a:xfrm>
            <a:off x="2858587" y="365125"/>
            <a:ext cx="1343297" cy="1336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25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5F318-C367-2779-7A92-1622CF8CB6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C61-FAF3-A158-B3A8-2D50672C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80" b="5518"/>
          <a:stretch/>
        </p:blipFill>
        <p:spPr>
          <a:xfrm>
            <a:off x="88843" y="748072"/>
            <a:ext cx="3860929" cy="16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9FF65371-5CDD-33AA-54C3-4EB4BF091541}"/>
              </a:ext>
            </a:extLst>
          </p:cNvPr>
          <p:cNvSpPr txBox="1">
            <a:spLocks/>
          </p:cNvSpPr>
          <p:nvPr/>
        </p:nvSpPr>
        <p:spPr>
          <a:xfrm>
            <a:off x="88843" y="1416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7CAB-C227-B186-22DD-0F8F00475A5D}"/>
              </a:ext>
            </a:extLst>
          </p:cNvPr>
          <p:cNvSpPr txBox="1"/>
          <p:nvPr/>
        </p:nvSpPr>
        <p:spPr>
          <a:xfrm>
            <a:off x="3969785" y="1330770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[P.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Klupfel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PRC 79 034310 (2009)] </a:t>
            </a:r>
            <a:endParaRPr lang="en-US" sz="1400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B63B-E510-84A0-6449-A6929AAA131D}"/>
              </a:ext>
            </a:extLst>
          </p:cNvPr>
          <p:cNvSpPr txBox="1"/>
          <p:nvPr/>
        </p:nvSpPr>
        <p:spPr>
          <a:xfrm>
            <a:off x="3969785" y="1698970"/>
            <a:ext cx="303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Bartel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 386, 79 (1982)]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3D898-1FC5-E0F9-EE42-A3CB483915DC}"/>
              </a:ext>
            </a:extLst>
          </p:cNvPr>
          <p:cNvSpPr txBox="1"/>
          <p:nvPr/>
        </p:nvSpPr>
        <p:spPr>
          <a:xfrm>
            <a:off x="3949772" y="2080030"/>
            <a:ext cx="610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[E.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Chabanat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NPA, 635 231 (1998)]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F8B3920-C616-6F8F-D0CC-78DFD76C8C5B}"/>
              </a:ext>
            </a:extLst>
          </p:cNvPr>
          <p:cNvSpPr txBox="1">
            <a:spLocks/>
          </p:cNvSpPr>
          <p:nvPr/>
        </p:nvSpPr>
        <p:spPr>
          <a:xfrm>
            <a:off x="99041" y="4512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 details: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FD25-B0A9-FD0A-45FD-4A8DBC3C686F}"/>
              </a:ext>
            </a:extLst>
          </p:cNvPr>
          <p:cNvSpPr txBox="1"/>
          <p:nvPr/>
        </p:nvSpPr>
        <p:spPr>
          <a:xfrm>
            <a:off x="88843" y="5054555"/>
            <a:ext cx="66693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Codes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MT"/>
              </a:rPr>
              <a:t>SkyAx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P.-G. Reinhard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 al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Comp. Phys.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Communic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258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107603 (2021)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  <a:br>
              <a:rPr lang="en-US" sz="16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	</a:t>
            </a:r>
            <a:r>
              <a:rPr lang="en-US" dirty="0">
                <a:solidFill>
                  <a:srgbClr val="002060"/>
                </a:solidFill>
                <a:effectLst/>
                <a:latin typeface="ArialMT"/>
              </a:rPr>
              <a:t>QRPA</a:t>
            </a: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 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A. Repko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arXiv:1510.01248 (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nucl-th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), 2015] </a:t>
            </a:r>
            <a:endParaRPr lang="en-US" sz="1400" dirty="0">
              <a:solidFill>
                <a:srgbClr val="002060"/>
              </a:solidFill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ccurate extraction of spurious admixtures </a:t>
            </a:r>
            <a:br>
              <a:rPr lang="en-US" sz="18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V. O.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Nesterenko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Eur. Phys. J. A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55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213 (2019)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2D grid in cylindric coordinates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ll proton and neutron s-p levels up to +40 MeV 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0CD22A-2D3A-CAD7-AD64-A86DAD57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" y="2443141"/>
            <a:ext cx="6139425" cy="1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F3E88-26AE-AE1F-0A1C-9F0FB30AD444}"/>
              </a:ext>
            </a:extLst>
          </p:cNvPr>
          <p:cNvSpPr txBox="1"/>
          <p:nvPr/>
        </p:nvSpPr>
        <p:spPr>
          <a:xfrm>
            <a:off x="99041" y="3537777"/>
            <a:ext cx="975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" pitchFamily="2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here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Gq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are pairing strength constants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q </a:t>
            </a:r>
            <a:r>
              <a:rPr lang="en-US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p,n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).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We get so-called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density-dependent surface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and </a:t>
            </a:r>
            <a:b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volume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0</a:t>
            </a:r>
            <a:endParaRPr lang="el-GR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8F517-3636-5DCE-A9BC-B91D6275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607" y="45776"/>
            <a:ext cx="4833177" cy="6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84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3063605</TotalTime>
  <Words>3276</Words>
  <Application>Microsoft Macintosh PowerPoint</Application>
  <PresentationFormat>Широкоэкранный</PresentationFormat>
  <Paragraphs>234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Arial</vt:lpstr>
      <vt:lpstr>ArialMT</vt:lpstr>
      <vt:lpstr>Calibri</vt:lpstr>
      <vt:lpstr>Calibri Light</vt:lpstr>
      <vt:lpstr>CMBX9</vt:lpstr>
      <vt:lpstr>CMR10</vt:lpstr>
      <vt:lpstr>CMR9</vt:lpstr>
      <vt:lpstr>MTSY</vt:lpstr>
      <vt:lpstr>RMTMI</vt:lpstr>
      <vt:lpstr>Times</vt:lpstr>
      <vt:lpstr>Times New Roman</vt:lpstr>
      <vt:lpstr>Verdana</vt:lpstr>
      <vt:lpstr>Тема Office</vt:lpstr>
      <vt:lpstr>Low-energy spectra of nobelium isotopes: Skyrme random-phase-approximation analysis  </vt:lpstr>
      <vt:lpstr>Spectroscopy of superheavy nuclei is now one of the most hot research areas </vt:lpstr>
      <vt:lpstr>At the moment, there are experimental* spectroscopic data only for 3/7 nuclei: 250,252,254No</vt:lpstr>
      <vt:lpstr>Презентация PowerPoint</vt:lpstr>
      <vt:lpstr>Despite an impressive theoretical effort: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 the moment, there are experimental* spectroscopic data only for 3/7 nuclei: 250,252,254No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  <vt:lpstr>Our tasks are:  - to analyze the occurrence of the irregularity for 252,254No  - to make predictions not only for the ground state energy band, but for other bands too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Мардыбан</dc:creator>
  <cp:lastModifiedBy>Евгений Мардыбан</cp:lastModifiedBy>
  <cp:revision>258</cp:revision>
  <cp:lastPrinted>2024-10-23T11:00:41Z</cp:lastPrinted>
  <dcterms:created xsi:type="dcterms:W3CDTF">2023-08-16T09:26:17Z</dcterms:created>
  <dcterms:modified xsi:type="dcterms:W3CDTF">2024-10-28T21:00:36Z</dcterms:modified>
</cp:coreProperties>
</file>