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tiff" ContentType="image/tiff"/>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9" r:id="rId1"/>
  </p:sldMasterIdLst>
  <p:notesMasterIdLst>
    <p:notesMasterId r:id="rId26"/>
  </p:notesMasterIdLst>
  <p:sldIdLst>
    <p:sldId id="256" r:id="rId2"/>
    <p:sldId id="258" r:id="rId3"/>
    <p:sldId id="260" r:id="rId4"/>
    <p:sldId id="293" r:id="rId5"/>
    <p:sldId id="282" r:id="rId6"/>
    <p:sldId id="304" r:id="rId7"/>
    <p:sldId id="281" r:id="rId8"/>
    <p:sldId id="267" r:id="rId9"/>
    <p:sldId id="295" r:id="rId10"/>
    <p:sldId id="296" r:id="rId11"/>
    <p:sldId id="274" r:id="rId12"/>
    <p:sldId id="275" r:id="rId13"/>
    <p:sldId id="297" r:id="rId14"/>
    <p:sldId id="287" r:id="rId15"/>
    <p:sldId id="298" r:id="rId16"/>
    <p:sldId id="299" r:id="rId17"/>
    <p:sldId id="288" r:id="rId18"/>
    <p:sldId id="300" r:id="rId19"/>
    <p:sldId id="301" r:id="rId20"/>
    <p:sldId id="276" r:id="rId21"/>
    <p:sldId id="302" r:id="rId22"/>
    <p:sldId id="278" r:id="rId23"/>
    <p:sldId id="303" r:id="rId24"/>
    <p:sldId id="279"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58"/>
    <p:restoredTop sz="94787"/>
  </p:normalViewPr>
  <p:slideViewPr>
    <p:cSldViewPr snapToGrid="0" snapToObjects="1">
      <p:cViewPr varScale="1">
        <p:scale>
          <a:sx n="103" d="100"/>
          <a:sy n="103" d="100"/>
        </p:scale>
        <p:origin x="168" y="544"/>
      </p:cViewPr>
      <p:guideLst>
        <p:guide orient="horz" pos="2160"/>
        <p:guide pos="3840"/>
      </p:guideLst>
    </p:cSldViewPr>
  </p:slideViewPr>
  <p:outlineViewPr>
    <p:cViewPr>
      <p:scale>
        <a:sx n="33" d="100"/>
        <a:sy n="33" d="100"/>
      </p:scale>
      <p:origin x="0" y="-1283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6FD114-9444-184B-AAA4-2C3AA14F0D6E}" type="datetimeFigureOut">
              <a:rPr lang="en-US" smtClean="0"/>
              <a:pPr/>
              <a:t>10/30/24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D833E-2C29-5246-8D7D-E235AE84C493}" type="slidenum">
              <a:rPr lang="en-US" smtClean="0"/>
              <a:pPr/>
              <a:t>‹#›</a:t>
            </a:fld>
            <a:endParaRPr lang="en-US"/>
          </a:p>
        </p:txBody>
      </p:sp>
    </p:spTree>
    <p:extLst>
      <p:ext uri="{BB962C8B-B14F-4D97-AF65-F5344CB8AC3E}">
        <p14:creationId xmlns:p14="http://schemas.microsoft.com/office/powerpoint/2010/main" val="1429592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8DD833E-2C29-5246-8D7D-E235AE84C493}" type="slidenum">
              <a:rPr lang="en-US" smtClean="0"/>
              <a:pPr/>
              <a:t>1</a:t>
            </a:fld>
            <a:endParaRPr lang="en-US"/>
          </a:p>
        </p:txBody>
      </p:sp>
    </p:spTree>
    <p:extLst>
      <p:ext uri="{BB962C8B-B14F-4D97-AF65-F5344CB8AC3E}">
        <p14:creationId xmlns:p14="http://schemas.microsoft.com/office/powerpoint/2010/main" val="1113281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D833E-2C29-5246-8D7D-E235AE84C493}" type="slidenum">
              <a:rPr lang="en-US" smtClean="0"/>
              <a:pPr/>
              <a:t>4</a:t>
            </a:fld>
            <a:endParaRPr lang="en-US"/>
          </a:p>
        </p:txBody>
      </p:sp>
    </p:spTree>
    <p:extLst>
      <p:ext uri="{BB962C8B-B14F-4D97-AF65-F5344CB8AC3E}">
        <p14:creationId xmlns:p14="http://schemas.microsoft.com/office/powerpoint/2010/main" val="2768875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DD833E-2C29-5246-8D7D-E235AE84C493}" type="slidenum">
              <a:rPr lang="en-US" smtClean="0"/>
              <a:pPr/>
              <a:t>6</a:t>
            </a:fld>
            <a:endParaRPr lang="en-US"/>
          </a:p>
        </p:txBody>
      </p:sp>
    </p:spTree>
    <p:extLst>
      <p:ext uri="{BB962C8B-B14F-4D97-AF65-F5344CB8AC3E}">
        <p14:creationId xmlns:p14="http://schemas.microsoft.com/office/powerpoint/2010/main" val="1902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081AEDD-DB20-452B-8318-A018D8EDBA75}" type="slidenum">
              <a:rPr lang="en-ZA" smtClean="0"/>
              <a:pPr/>
              <a:t>8</a:t>
            </a:fld>
            <a:endParaRPr lang="en-ZA"/>
          </a:p>
        </p:txBody>
      </p:sp>
    </p:spTree>
    <p:extLst>
      <p:ext uri="{BB962C8B-B14F-4D97-AF65-F5344CB8AC3E}">
        <p14:creationId xmlns:p14="http://schemas.microsoft.com/office/powerpoint/2010/main" val="29595450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081AEDD-DB20-452B-8318-A018D8EDBA75}" type="slidenum">
              <a:rPr lang="en-ZA" smtClean="0"/>
              <a:pPr/>
              <a:t>9</a:t>
            </a:fld>
            <a:endParaRPr lang="en-ZA"/>
          </a:p>
        </p:txBody>
      </p:sp>
    </p:spTree>
    <p:extLst>
      <p:ext uri="{BB962C8B-B14F-4D97-AF65-F5344CB8AC3E}">
        <p14:creationId xmlns:p14="http://schemas.microsoft.com/office/powerpoint/2010/main" val="2457153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3081AEDD-DB20-452B-8318-A018D8EDBA75}" type="slidenum">
              <a:rPr lang="en-ZA" smtClean="0"/>
              <a:pPr/>
              <a:t>10</a:t>
            </a:fld>
            <a:endParaRPr lang="en-ZA"/>
          </a:p>
        </p:txBody>
      </p:sp>
    </p:spTree>
    <p:extLst>
      <p:ext uri="{BB962C8B-B14F-4D97-AF65-F5344CB8AC3E}">
        <p14:creationId xmlns:p14="http://schemas.microsoft.com/office/powerpoint/2010/main" val="4225363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612D20E-2992-42FC-AA7B-48B0470FD8AB}" type="datetime1">
              <a:rPr lang="en-ZA" smtClean="0"/>
              <a:t>2024/10/30</a:t>
            </a:fld>
            <a:endParaRPr lang="en-US" dirty="0"/>
          </a:p>
        </p:txBody>
      </p:sp>
      <p:sp>
        <p:nvSpPr>
          <p:cNvPr id="5" name="Footer Placeholder 4"/>
          <p:cNvSpPr>
            <a:spLocks noGrp="1"/>
          </p:cNvSpPr>
          <p:nvPr>
            <p:ph type="ftr" sz="quarter" idx="11"/>
          </p:nvPr>
        </p:nvSpPr>
        <p:spPr>
          <a:xfrm>
            <a:off x="5332412" y="5883275"/>
            <a:ext cx="4324044" cy="365125"/>
          </a:xfrm>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64063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E56C45-6A66-4F16-AA7A-C342EE5E4F66}" type="datetime1">
              <a:rPr lang="en-ZA" smtClean="0"/>
              <a:t>2024/10/30</a:t>
            </a:fld>
            <a:endParaRPr lang="en-US" dirty="0"/>
          </a:p>
        </p:txBody>
      </p:sp>
      <p:sp>
        <p:nvSpPr>
          <p:cNvPr id="6" name="Footer Placeholder 5"/>
          <p:cNvSpPr>
            <a:spLocks noGrp="1"/>
          </p:cNvSpPr>
          <p:nvPr>
            <p:ph type="ftr" sz="quarter" idx="11"/>
          </p:nvPr>
        </p:nvSpPr>
        <p:spPr/>
        <p:txBody>
          <a:bodyPr/>
          <a:lstStyle/>
          <a:p>
            <a:r>
              <a:rPr lang="en-US"/>
              <a:t>SAIP_2024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4533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F193E7-2B08-4023-A225-4C3520833ECD}"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91898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7BB72E-1D8E-4CC1-B6A1-614EC90F9BA6}"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612260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6DEC63-7D21-4F8D-97C9-FD5FBE806038}"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1280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A2BBB9-CED5-40B4-AE58-28CBD5D9B408}"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80197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397E36-2C98-4C6C-B8D5-76A13419E04A}"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325112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32FDDF3-DEA5-4A36-BAB9-433F04138D49}"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60450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0F486A-30FB-4569-9EF1-D2960F982812}"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44651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17F9320-6288-4595-BC67-B84CBE20CD49}"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a:xfrm>
            <a:off x="10951856" y="5867131"/>
            <a:ext cx="5511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706966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C2C6E2A-7C3B-42B0-9CF6-75C1A032714B}" type="datetime1">
              <a:rPr lang="en-ZA" smtClean="0"/>
              <a:t>2024/10/30</a:t>
            </a:fld>
            <a:endParaRPr lang="en-US" dirty="0"/>
          </a:p>
        </p:txBody>
      </p:sp>
      <p:sp>
        <p:nvSpPr>
          <p:cNvPr id="5" name="Footer Placeholder 4"/>
          <p:cNvSpPr>
            <a:spLocks noGrp="1"/>
          </p:cNvSpPr>
          <p:nvPr>
            <p:ph type="ftr" sz="quarter" idx="11"/>
          </p:nvPr>
        </p:nvSpPr>
        <p:spPr/>
        <p:txBody>
          <a:bodyPr/>
          <a:lstStyle/>
          <a:p>
            <a:r>
              <a:rPr lang="en-US"/>
              <a:t>SAIP_2024</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28736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E902781-A683-45FA-84B8-3309CA233471}" type="datetime1">
              <a:rPr lang="en-ZA" smtClean="0"/>
              <a:t>2024/10/30</a:t>
            </a:fld>
            <a:endParaRPr lang="en-US" dirty="0"/>
          </a:p>
        </p:txBody>
      </p:sp>
      <p:sp>
        <p:nvSpPr>
          <p:cNvPr id="6" name="Footer Placeholder 5"/>
          <p:cNvSpPr>
            <a:spLocks noGrp="1"/>
          </p:cNvSpPr>
          <p:nvPr>
            <p:ph type="ftr" sz="quarter" idx="11"/>
          </p:nvPr>
        </p:nvSpPr>
        <p:spPr/>
        <p:txBody>
          <a:bodyPr/>
          <a:lstStyle/>
          <a:p>
            <a:r>
              <a:rPr lang="en-US"/>
              <a:t>SAIP_2024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701605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9F90774-20B9-43DC-B812-2507C1EA4A17}" type="datetime1">
              <a:rPr lang="en-ZA" smtClean="0"/>
              <a:t>2024/10/30</a:t>
            </a:fld>
            <a:endParaRPr lang="en-US" dirty="0"/>
          </a:p>
        </p:txBody>
      </p:sp>
      <p:sp>
        <p:nvSpPr>
          <p:cNvPr id="8" name="Footer Placeholder 7"/>
          <p:cNvSpPr>
            <a:spLocks noGrp="1"/>
          </p:cNvSpPr>
          <p:nvPr>
            <p:ph type="ftr" sz="quarter" idx="11"/>
          </p:nvPr>
        </p:nvSpPr>
        <p:spPr/>
        <p:txBody>
          <a:bodyPr/>
          <a:lstStyle/>
          <a:p>
            <a:r>
              <a:rPr lang="en-US"/>
              <a:t>SAIP_2024</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3057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77D59D-28C3-4017-8D6D-8597A295F471}" type="datetime1">
              <a:rPr lang="en-ZA" smtClean="0"/>
              <a:t>2024/10/30</a:t>
            </a:fld>
            <a:endParaRPr lang="en-US" dirty="0"/>
          </a:p>
        </p:txBody>
      </p:sp>
      <p:sp>
        <p:nvSpPr>
          <p:cNvPr id="4" name="Footer Placeholder 3"/>
          <p:cNvSpPr>
            <a:spLocks noGrp="1"/>
          </p:cNvSpPr>
          <p:nvPr>
            <p:ph type="ftr" sz="quarter" idx="11"/>
          </p:nvPr>
        </p:nvSpPr>
        <p:spPr/>
        <p:txBody>
          <a:bodyPr/>
          <a:lstStyle/>
          <a:p>
            <a:r>
              <a:rPr lang="en-US"/>
              <a:t>SAIP_2024</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1329660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495B1C-AB9B-4A57-AEC0-388DADD2924D}" type="datetime1">
              <a:rPr lang="en-ZA" smtClean="0"/>
              <a:t>2024/10/30</a:t>
            </a:fld>
            <a:endParaRPr lang="en-US" dirty="0"/>
          </a:p>
        </p:txBody>
      </p:sp>
      <p:sp>
        <p:nvSpPr>
          <p:cNvPr id="3" name="Footer Placeholder 2"/>
          <p:cNvSpPr>
            <a:spLocks noGrp="1"/>
          </p:cNvSpPr>
          <p:nvPr>
            <p:ph type="ftr" sz="quarter" idx="11"/>
          </p:nvPr>
        </p:nvSpPr>
        <p:spPr/>
        <p:txBody>
          <a:bodyPr/>
          <a:lstStyle/>
          <a:p>
            <a:r>
              <a:rPr lang="en-US"/>
              <a:t>SAIP_2024</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165720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F2CD5F-4ED4-4E02-9939-10343BEDB1AC}" type="datetime1">
              <a:rPr lang="en-ZA" smtClean="0"/>
              <a:t>2024/10/30</a:t>
            </a:fld>
            <a:endParaRPr lang="en-US" dirty="0"/>
          </a:p>
        </p:txBody>
      </p:sp>
      <p:sp>
        <p:nvSpPr>
          <p:cNvPr id="6" name="Footer Placeholder 5"/>
          <p:cNvSpPr>
            <a:spLocks noGrp="1"/>
          </p:cNvSpPr>
          <p:nvPr>
            <p:ph type="ftr" sz="quarter" idx="11"/>
          </p:nvPr>
        </p:nvSpPr>
        <p:spPr/>
        <p:txBody>
          <a:bodyPr/>
          <a:lstStyle/>
          <a:p>
            <a:r>
              <a:rPr lang="en-US"/>
              <a:t>SAIP_2024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062089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EB05B76-1DF2-4C89-A7F7-9FA1B9589704}" type="datetime1">
              <a:rPr lang="en-ZA" smtClean="0"/>
              <a:t>2024/10/30</a:t>
            </a:fld>
            <a:endParaRPr lang="en-US" dirty="0"/>
          </a:p>
        </p:txBody>
      </p:sp>
      <p:sp>
        <p:nvSpPr>
          <p:cNvPr id="6" name="Footer Placeholder 5"/>
          <p:cNvSpPr>
            <a:spLocks noGrp="1"/>
          </p:cNvSpPr>
          <p:nvPr>
            <p:ph type="ftr" sz="quarter" idx="11"/>
          </p:nvPr>
        </p:nvSpPr>
        <p:spPr/>
        <p:txBody>
          <a:bodyPr/>
          <a:lstStyle/>
          <a:p>
            <a:r>
              <a:rPr lang="en-US"/>
              <a:t>SAIP_2024</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9043817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44B09E1-C73F-4FE5-855F-A3D373567ADA}" type="datetime1">
              <a:rPr lang="en-ZA" smtClean="0"/>
              <a:t>2024/10/30</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SAIP_2024</a:t>
            </a:r>
            <a:endParaRPr lang="en-US" dirty="0"/>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45028193"/>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 id="2147483821" r:id="rId12"/>
    <p:sldLayoutId id="2147483822" r:id="rId13"/>
    <p:sldLayoutId id="2147483823" r:id="rId14"/>
    <p:sldLayoutId id="2147483824" r:id="rId15"/>
    <p:sldLayoutId id="2147483825" r:id="rId16"/>
    <p:sldLayoutId id="2147483826" r:id="rId17"/>
  </p:sldLayoutIdLst>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hf hdr="0"/>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4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8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6.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15.wmf"/><Relationship Id="rId4" Type="http://schemas.openxmlformats.org/officeDocument/2006/relationships/image" Target="../media/image14.wmf"/></Relationships>
</file>

<file path=ppt/slides/_rels/slide17.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9.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tiff"/></Relationships>
</file>

<file path=ppt/slides/_rels/slide20.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4.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26.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832846"/>
            <a:ext cx="2804886" cy="2670520"/>
          </a:xfrm>
          <a:prstGeom prst="rect">
            <a:avLst/>
          </a:prstGeom>
        </p:spPr>
      </p:pic>
      <p:sp>
        <p:nvSpPr>
          <p:cNvPr id="2" name="Title 1"/>
          <p:cNvSpPr>
            <a:spLocks noGrp="1"/>
          </p:cNvSpPr>
          <p:nvPr>
            <p:ph type="ctrTitle"/>
          </p:nvPr>
        </p:nvSpPr>
        <p:spPr>
          <a:xfrm>
            <a:off x="2655272" y="2031082"/>
            <a:ext cx="9393864" cy="1641490"/>
          </a:xfrm>
        </p:spPr>
        <p:txBody>
          <a:bodyPr>
            <a:noAutofit/>
          </a:bodyPr>
          <a:lstStyle/>
          <a:p>
            <a:pPr algn="ctr"/>
            <a:r>
              <a:rPr lang="en-US" sz="3600" b="1" dirty="0">
                <a:latin typeface="Times New Roman" pitchFamily="18" charset="0"/>
                <a:cs typeface="Times New Roman" pitchFamily="18" charset="0"/>
              </a:rPr>
              <a:t>Crystal and magnetic properties of Tb</a:t>
            </a:r>
            <a:r>
              <a:rPr lang="en-US" sz="3600" b="1" baseline="-25000" dirty="0">
                <a:latin typeface="Times New Roman" pitchFamily="18" charset="0"/>
                <a:cs typeface="Times New Roman" pitchFamily="18" charset="0"/>
              </a:rPr>
              <a:t>2</a:t>
            </a:r>
            <a:r>
              <a:rPr lang="en-US" sz="3600" b="1" dirty="0">
                <a:latin typeface="Times New Roman" pitchFamily="18" charset="0"/>
                <a:cs typeface="Times New Roman" pitchFamily="18" charset="0"/>
              </a:rPr>
              <a:t>Ni</a:t>
            </a:r>
            <a:r>
              <a:rPr lang="en-US" sz="3600" b="1" baseline="-25000" dirty="0">
                <a:latin typeface="Times New Roman" pitchFamily="18" charset="0"/>
                <a:cs typeface="Times New Roman" pitchFamily="18" charset="0"/>
              </a:rPr>
              <a:t>2</a:t>
            </a:r>
            <a:r>
              <a:rPr lang="en-US" sz="3600" b="1" dirty="0">
                <a:latin typeface="Times New Roman" pitchFamily="18" charset="0"/>
                <a:cs typeface="Times New Roman" pitchFamily="18" charset="0"/>
              </a:rPr>
              <a:t>X, (X = Al, Ga)</a:t>
            </a:r>
            <a:endParaRPr lang="en-US" sz="1800" b="1" dirty="0">
              <a:latin typeface="Times New Roman" charset="0"/>
              <a:ea typeface="Times New Roman" charset="0"/>
              <a:cs typeface="Times New Roman" charset="0"/>
            </a:endParaRPr>
          </a:p>
        </p:txBody>
      </p:sp>
      <p:sp>
        <p:nvSpPr>
          <p:cNvPr id="3" name="Subtitle 2"/>
          <p:cNvSpPr>
            <a:spLocks noGrp="1"/>
          </p:cNvSpPr>
          <p:nvPr>
            <p:ph type="subTitle" idx="1"/>
          </p:nvPr>
        </p:nvSpPr>
        <p:spPr>
          <a:xfrm>
            <a:off x="3303037" y="3779572"/>
            <a:ext cx="8199985" cy="1388534"/>
          </a:xfrm>
        </p:spPr>
        <p:txBody>
          <a:bodyPr>
            <a:noAutofit/>
          </a:bodyPr>
          <a:lstStyle/>
          <a:p>
            <a:pPr algn="ctr"/>
            <a:r>
              <a:rPr lang="en-ZA" sz="2800" dirty="0">
                <a:latin typeface="Times New Roman" panose="02020603050405020304" pitchFamily="18" charset="0"/>
                <a:cs typeface="Times New Roman" panose="02020603050405020304" pitchFamily="18" charset="0"/>
              </a:rPr>
              <a:t>MSc Nanoscience (2024)</a:t>
            </a:r>
          </a:p>
          <a:p>
            <a:pPr algn="ctr"/>
            <a:r>
              <a:rPr lang="en-ZA" sz="2800" dirty="0">
                <a:latin typeface="Times New Roman" panose="02020603050405020304" pitchFamily="18" charset="0"/>
                <a:cs typeface="Times New Roman" panose="02020603050405020304" pitchFamily="18" charset="0"/>
              </a:rPr>
              <a:t>Name: Zandile </a:t>
            </a:r>
            <a:r>
              <a:rPr lang="en-ZA" sz="2800" dirty="0" err="1">
                <a:latin typeface="Times New Roman" panose="02020603050405020304" pitchFamily="18" charset="0"/>
                <a:cs typeface="Times New Roman" panose="02020603050405020304" pitchFamily="18" charset="0"/>
              </a:rPr>
              <a:t>Mpupa</a:t>
            </a:r>
            <a:r>
              <a:rPr lang="en-ZA" sz="2800" dirty="0">
                <a:latin typeface="Times New Roman" panose="02020603050405020304" pitchFamily="18" charset="0"/>
                <a:cs typeface="Times New Roman" panose="02020603050405020304" pitchFamily="18" charset="0"/>
              </a:rPr>
              <a:t> (UWC)</a:t>
            </a:r>
          </a:p>
          <a:p>
            <a:pPr algn="ctr"/>
            <a:r>
              <a:rPr lang="en-ZA" sz="2800" dirty="0">
                <a:latin typeface="Times New Roman" panose="02020603050405020304" pitchFamily="18" charset="0"/>
                <a:cs typeface="Times New Roman" panose="02020603050405020304" pitchFamily="18" charset="0"/>
              </a:rPr>
              <a:t>Supervisor: M.B. </a:t>
            </a:r>
            <a:r>
              <a:rPr lang="en-ZA" sz="2800" dirty="0" err="1">
                <a:latin typeface="Times New Roman" panose="02020603050405020304" pitchFamily="18" charset="0"/>
                <a:cs typeface="Times New Roman" panose="02020603050405020304" pitchFamily="18" charset="0"/>
              </a:rPr>
              <a:t>Tchoula</a:t>
            </a:r>
            <a:r>
              <a:rPr lang="en-ZA" sz="2800" dirty="0">
                <a:latin typeface="Times New Roman" panose="02020603050405020304" pitchFamily="18" charset="0"/>
                <a:cs typeface="Times New Roman" panose="02020603050405020304" pitchFamily="18" charset="0"/>
              </a:rPr>
              <a:t> </a:t>
            </a:r>
            <a:r>
              <a:rPr lang="en-ZA" sz="2800" dirty="0" err="1">
                <a:latin typeface="Times New Roman" panose="02020603050405020304" pitchFamily="18" charset="0"/>
                <a:cs typeface="Times New Roman" panose="02020603050405020304" pitchFamily="18" charset="0"/>
              </a:rPr>
              <a:t>Tchokonte</a:t>
            </a:r>
            <a:r>
              <a:rPr lang="en-ZA" sz="2800" dirty="0">
                <a:latin typeface="Times New Roman" panose="02020603050405020304" pitchFamily="18" charset="0"/>
                <a:cs typeface="Times New Roman" panose="02020603050405020304" pitchFamily="18" charset="0"/>
              </a:rPr>
              <a:t> (UWC)</a:t>
            </a:r>
          </a:p>
          <a:p>
            <a:pPr algn="ctr"/>
            <a:r>
              <a:rPr lang="en-ZA" sz="2800" dirty="0">
                <a:latin typeface="Times New Roman" panose="02020603050405020304" pitchFamily="18" charset="0"/>
                <a:cs typeface="Times New Roman" panose="02020603050405020304" pitchFamily="18" charset="0"/>
              </a:rPr>
              <a:t>Co-Supervisor: B.M. </a:t>
            </a:r>
            <a:r>
              <a:rPr lang="en-ZA" sz="2800" dirty="0" err="1">
                <a:latin typeface="Times New Roman" panose="02020603050405020304" pitchFamily="18" charset="0"/>
                <a:cs typeface="Times New Roman" panose="02020603050405020304" pitchFamily="18" charset="0"/>
              </a:rPr>
              <a:t>Sondezi</a:t>
            </a:r>
            <a:r>
              <a:rPr lang="en-ZA" sz="2800" dirty="0">
                <a:latin typeface="Times New Roman" panose="02020603050405020304" pitchFamily="18" charset="0"/>
                <a:cs typeface="Times New Roman" panose="02020603050405020304" pitchFamily="18" charset="0"/>
              </a:rPr>
              <a:t> (UJ)</a:t>
            </a:r>
          </a:p>
        </p:txBody>
      </p:sp>
      <p:sp>
        <p:nvSpPr>
          <p:cNvPr id="8" name="Date Placeholder 7"/>
          <p:cNvSpPr>
            <a:spLocks noGrp="1"/>
          </p:cNvSpPr>
          <p:nvPr>
            <p:ph type="dt" sz="half" idx="10"/>
          </p:nvPr>
        </p:nvSpPr>
        <p:spPr/>
        <p:txBody>
          <a:bodyPr/>
          <a:lstStyle/>
          <a:p>
            <a:fld id="{840EF1CC-E3C9-4267-B3E7-A9BB72D6EC37}" type="datetime1">
              <a:rPr lang="en-ZA" smtClean="0"/>
              <a:t>2024/10/30</a:t>
            </a:fld>
            <a:endParaRPr lang="en-US" dirty="0"/>
          </a:p>
        </p:txBody>
      </p:sp>
      <p:sp>
        <p:nvSpPr>
          <p:cNvPr id="9" name="Footer Placeholder 8"/>
          <p:cNvSpPr>
            <a:spLocks noGrp="1"/>
          </p:cNvSpPr>
          <p:nvPr>
            <p:ph type="ftr" sz="quarter" idx="11"/>
          </p:nvPr>
        </p:nvSpPr>
        <p:spPr/>
        <p:txBody>
          <a:bodyPr/>
          <a:lstStyle/>
          <a:p>
            <a:r>
              <a:rPr lang="en-US" dirty="0"/>
              <a:t>AYSS_2024</a:t>
            </a:r>
          </a:p>
        </p:txBody>
      </p:sp>
      <p:sp>
        <p:nvSpPr>
          <p:cNvPr id="10" name="Slide Number Placeholder 9"/>
          <p:cNvSpPr>
            <a:spLocks noGrp="1"/>
          </p:cNvSpPr>
          <p:nvPr>
            <p:ph type="sldNum" sz="quarter" idx="12"/>
          </p:nvPr>
        </p:nvSpPr>
        <p:spPr/>
        <p:txBody>
          <a:bodyPr/>
          <a:lstStyle/>
          <a:p>
            <a:fld id="{6D22F896-40B5-4ADD-8801-0D06FADFA095}" type="slidenum">
              <a:rPr lang="en-US" smtClean="0"/>
              <a:pPr/>
              <a:t>1</a:t>
            </a:fld>
            <a:endParaRPr lang="en-US" dirty="0"/>
          </a:p>
        </p:txBody>
      </p:sp>
      <p:pic>
        <p:nvPicPr>
          <p:cNvPr id="440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7892" y="0"/>
            <a:ext cx="654367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4" y="0"/>
            <a:ext cx="187325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1567" y="0"/>
            <a:ext cx="2987675" cy="168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07244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81" y="218226"/>
            <a:ext cx="6251510" cy="1303867"/>
          </a:xfrm>
          <a:solidFill>
            <a:srgbClr val="00B0F0"/>
          </a:solidFill>
        </p:spPr>
        <p:txBody>
          <a:bodyPr>
            <a:normAutofit fontScale="90000"/>
          </a:bodyPr>
          <a:lstStyle/>
          <a:p>
            <a:r>
              <a:rPr lang="en-ZA" sz="4000" b="1" dirty="0">
                <a:solidFill>
                  <a:srgbClr val="FF0000"/>
                </a:solidFill>
                <a:latin typeface="Times New Roman" pitchFamily="18" charset="0"/>
                <a:cs typeface="Times New Roman" pitchFamily="18" charset="0"/>
              </a:rPr>
              <a:t>Structural characterization: XRD </a:t>
            </a:r>
          </a:p>
        </p:txBody>
      </p:sp>
      <mc:AlternateContent xmlns:mc="http://schemas.openxmlformats.org/markup-compatibility/2006" xmlns:a14="http://schemas.microsoft.com/office/drawing/2010/main">
        <mc:Choice Requires="a14">
          <p:sp>
            <p:nvSpPr>
              <p:cNvPr id="4" name="Content Placeholder 3"/>
              <p:cNvSpPr>
                <a:spLocks noGrp="1"/>
              </p:cNvSpPr>
              <p:nvPr>
                <p:ph sz="half" idx="1"/>
              </p:nvPr>
            </p:nvSpPr>
            <p:spPr>
              <a:xfrm>
                <a:off x="1045029" y="1522093"/>
                <a:ext cx="6959082" cy="4869393"/>
              </a:xfrm>
            </p:spPr>
            <p:txBody>
              <a:bodyPr>
                <a:normAutofit fontScale="92500" lnSpcReduction="10000"/>
              </a:bodyPr>
              <a:lstStyle/>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resulting atomic coordinates and the refinement indices are listed in Tables 1 &amp; 2 and the resulting orthorhombic crystal structure is depicted in Fig.</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Values of lattice parameters and the atomic coordinates are in good agreement with those reported in the literature [</a:t>
                </a:r>
                <a:r>
                  <a:rPr lang="en-US" sz="1400" dirty="0">
                    <a:latin typeface="Times New Roman" panose="02020603050405020304" pitchFamily="18" charset="0"/>
                    <a:cs typeface="Times New Roman" panose="02020603050405020304" pitchFamily="18" charset="0"/>
                  </a:rPr>
                  <a:t>K. </a:t>
                </a:r>
                <a:r>
                  <a:rPr lang="en-US" sz="1400" dirty="0" err="1">
                    <a:latin typeface="Times New Roman" panose="02020603050405020304" pitchFamily="18" charset="0"/>
                    <a:cs typeface="Times New Roman" panose="02020603050405020304" pitchFamily="18" charset="0"/>
                  </a:rPr>
                  <a:t>Miliyanchuk</a:t>
                </a:r>
                <a:r>
                  <a:rPr lang="en-US" sz="1400" dirty="0">
                    <a:latin typeface="Times New Roman" panose="02020603050405020304" pitchFamily="18" charset="0"/>
                    <a:cs typeface="Times New Roman" panose="02020603050405020304" pitchFamily="18" charset="0"/>
                  </a:rPr>
                  <a:t> et al., JSSC296 (2021) 121978</a:t>
                </a:r>
                <a:r>
                  <a:rPr lang="en-US" sz="2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Small values of discrepancy factors confirm the good quality of the refinement as well as the high quality of the samples</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average grain size of the compounds was calculated using the Scherrer equation [</a:t>
                </a:r>
                <a:r>
                  <a:rPr lang="en-US" sz="1400" dirty="0">
                    <a:latin typeface="Times New Roman" panose="02020603050405020304" pitchFamily="18" charset="0"/>
                    <a:cs typeface="Times New Roman" panose="02020603050405020304" pitchFamily="18" charset="0"/>
                  </a:rPr>
                  <a:t>Langford &amp; Wilson, JAC11 (1978) 102</a:t>
                </a:r>
                <a:r>
                  <a:rPr lang="en-US" sz="2200" dirty="0">
                    <a:latin typeface="Times New Roman" panose="02020603050405020304" pitchFamily="18" charset="0"/>
                    <a:cs typeface="Times New Roman" panose="02020603050405020304" pitchFamily="18" charset="0"/>
                  </a:rPr>
                  <a:t>]:</a:t>
                </a:r>
              </a:p>
              <a:p>
                <a:pPr algn="ctr">
                  <a:buFont typeface="Wingdings" panose="05000000000000000000" pitchFamily="2" charset="2"/>
                  <a:buChar char="Ø"/>
                </a:pPr>
                <a14:m>
                  <m:oMath xmlns:m="http://schemas.openxmlformats.org/officeDocument/2006/math">
                    <m:r>
                      <a:rPr lang="en-US" sz="2200" b="0" i="1" smtClean="0">
                        <a:latin typeface="Cambria Math" panose="02040503050406030204" pitchFamily="18" charset="0"/>
                        <a:cs typeface="Times New Roman" panose="02020603050405020304" pitchFamily="18" charset="0"/>
                      </a:rPr>
                      <m:t>𝐷</m:t>
                    </m:r>
                    <m:r>
                      <a:rPr lang="en-US" sz="2200" b="0" i="1" smtClean="0">
                        <a:latin typeface="Cambria Math" panose="02040503050406030204" pitchFamily="18" charset="0"/>
                        <a:cs typeface="Times New Roman" panose="02020603050405020304" pitchFamily="18" charset="0"/>
                      </a:rPr>
                      <m:t>=</m:t>
                    </m:r>
                    <m:f>
                      <m:fPr>
                        <m:ctrlPr>
                          <a:rPr lang="en-US" sz="2200" b="0" i="1" smtClean="0">
                            <a:latin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cs typeface="Times New Roman" panose="02020603050405020304" pitchFamily="18" charset="0"/>
                          </a:rPr>
                          <m:t>𝐾</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𝜆</m:t>
                        </m:r>
                      </m:num>
                      <m:den>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𝛽</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𝑐𝑜𝑠</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𝜃</m:t>
                        </m:r>
                      </m:den>
                    </m:f>
                  </m:oMath>
                </a14:m>
                <a:r>
                  <a:rPr lang="en-US" sz="2200"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K</a:t>
                </a:r>
                <a:r>
                  <a:rPr lang="en-US" sz="2200" dirty="0">
                    <a:latin typeface="Times New Roman" panose="02020603050405020304" pitchFamily="18" charset="0"/>
                    <a:cs typeface="Times New Roman" panose="02020603050405020304" pitchFamily="18" charset="0"/>
                  </a:rPr>
                  <a:t> = 0.9: dimensionless number known as Scherrer constant; </a:t>
                </a:r>
                <a:r>
                  <a:rPr lang="en-US" sz="2200" dirty="0">
                    <a:latin typeface="Times New Roman" panose="02020603050405020304" pitchFamily="18" charset="0"/>
                    <a:cs typeface="Times New Roman" panose="02020603050405020304" pitchFamily="18" charset="0"/>
                    <a:sym typeface="Symbol" panose="05050102010706020507" pitchFamily="18" charset="2"/>
                  </a:rPr>
                  <a:t>: Bragg peak width at FWHM; : Bragg angle.</a:t>
                </a:r>
                <a:endParaRPr lang="en-US" sz="1400" dirty="0">
                  <a:latin typeface="Times New Roman" panose="02020603050405020304" pitchFamily="18" charset="0"/>
                  <a:cs typeface="Times New Roman" panose="02020603050405020304" pitchFamily="18" charset="0"/>
                </a:endParaRPr>
              </a:p>
            </p:txBody>
          </p:sp>
        </mc:Choice>
        <mc:Fallback xmlns="">
          <p:sp>
            <p:nvSpPr>
              <p:cNvPr id="4" name="Content Placeholder 3"/>
              <p:cNvSpPr>
                <a:spLocks noGrp="1" noRot="1" noChangeAspect="1" noMove="1" noResize="1" noEditPoints="1" noAdjustHandles="1" noChangeArrowheads="1" noChangeShapeType="1" noTextEdit="1"/>
              </p:cNvSpPr>
              <p:nvPr>
                <p:ph sz="half" idx="1"/>
              </p:nvPr>
            </p:nvSpPr>
            <p:spPr>
              <a:xfrm>
                <a:off x="1045029" y="1522093"/>
                <a:ext cx="6959082" cy="4869393"/>
              </a:xfrm>
              <a:blipFill>
                <a:blip r:embed="rId3"/>
                <a:stretch>
                  <a:fillRect l="-1639" t="-260" r="-911"/>
                </a:stretch>
              </a:blipFill>
            </p:spPr>
            <p:txBody>
              <a:bodyPr/>
              <a:lstStyle/>
              <a:p>
                <a:r>
                  <a:rPr lang="en-US">
                    <a:noFill/>
                  </a:rPr>
                  <a:t> </a:t>
                </a:r>
              </a:p>
            </p:txBody>
          </p:sp>
        </mc:Fallback>
      </mc:AlternateContent>
      <p:sp>
        <p:nvSpPr>
          <p:cNvPr id="6" name="Date Placeholder 5"/>
          <p:cNvSpPr>
            <a:spLocks noGrp="1"/>
          </p:cNvSpPr>
          <p:nvPr>
            <p:ph type="dt" sz="half" idx="10"/>
          </p:nvPr>
        </p:nvSpPr>
        <p:spPr>
          <a:xfrm>
            <a:off x="9732656" y="6279515"/>
            <a:ext cx="1143000" cy="365125"/>
          </a:xfrm>
        </p:spPr>
        <p:txBody>
          <a:bodyPr/>
          <a:lstStyle/>
          <a:p>
            <a:fld id="{9A5A36A5-D269-4DB8-ABB3-36EDA06EAEDD}" type="datetime1">
              <a:rPr lang="en-ZA" smtClean="0"/>
              <a:t>2024/10/30</a:t>
            </a:fld>
            <a:endParaRPr lang="en-US" dirty="0"/>
          </a:p>
        </p:txBody>
      </p:sp>
      <p:sp>
        <p:nvSpPr>
          <p:cNvPr id="7" name="Footer Placeholder 6"/>
          <p:cNvSpPr>
            <a:spLocks noGrp="1"/>
          </p:cNvSpPr>
          <p:nvPr>
            <p:ph type="ftr" sz="quarter" idx="11"/>
          </p:nvPr>
        </p:nvSpPr>
        <p:spPr>
          <a:xfrm>
            <a:off x="2572279" y="6279515"/>
            <a:ext cx="7084177" cy="365125"/>
          </a:xfrm>
        </p:spPr>
        <p:txBody>
          <a:bodyPr/>
          <a:lstStyle/>
          <a:p>
            <a:r>
              <a:rPr lang="en-US" dirty="0"/>
              <a:t>AYSS_2024</a:t>
            </a:r>
          </a:p>
        </p:txBody>
      </p:sp>
      <p:sp>
        <p:nvSpPr>
          <p:cNvPr id="8" name="Slide Number Placeholder 7"/>
          <p:cNvSpPr>
            <a:spLocks noGrp="1"/>
          </p:cNvSpPr>
          <p:nvPr>
            <p:ph type="sldNum" sz="quarter" idx="12"/>
          </p:nvPr>
        </p:nvSpPr>
        <p:spPr>
          <a:xfrm>
            <a:off x="10951856" y="6279515"/>
            <a:ext cx="551167" cy="365125"/>
          </a:xfrm>
        </p:spPr>
        <p:txBody>
          <a:bodyPr/>
          <a:lstStyle/>
          <a:p>
            <a:fld id="{5D84065D-F351-4B03-BD91-D8A6B8D4B362}" type="slidenum">
              <a:rPr lang="en-US" smtClean="0"/>
              <a:pPr/>
              <a:t>10</a:t>
            </a:fld>
            <a:endParaRPr lang="en-US" dirty="0"/>
          </a:p>
        </p:txBody>
      </p:sp>
      <p:pic>
        <p:nvPicPr>
          <p:cNvPr id="15" name="Picture 14">
            <a:extLst>
              <a:ext uri="{FF2B5EF4-FFF2-40B4-BE49-F238E27FC236}">
                <a16:creationId xmlns:a16="http://schemas.microsoft.com/office/drawing/2014/main" id="{6AE922EC-89EB-4CE2-ACEB-829129A098F5}"/>
              </a:ext>
            </a:extLst>
          </p:cNvPr>
          <p:cNvPicPr>
            <a:picLocks noChangeAspect="1"/>
          </p:cNvPicPr>
          <p:nvPr/>
        </p:nvPicPr>
        <p:blipFill>
          <a:blip r:embed="rId4"/>
          <a:stretch>
            <a:fillRect/>
          </a:stretch>
        </p:blipFill>
        <p:spPr>
          <a:xfrm>
            <a:off x="8572338" y="-407861"/>
            <a:ext cx="3463636" cy="5773301"/>
          </a:xfrm>
          <a:prstGeom prst="rect">
            <a:avLst/>
          </a:prstGeom>
        </p:spPr>
      </p:pic>
      <p:pic>
        <p:nvPicPr>
          <p:cNvPr id="16" name="Content Placeholder 4">
            <a:extLst>
              <a:ext uri="{FF2B5EF4-FFF2-40B4-BE49-F238E27FC236}">
                <a16:creationId xmlns:a16="http://schemas.microsoft.com/office/drawing/2014/main" id="{E5834B9A-B060-4AE4-A291-06510ED49A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72338" y="3842123"/>
            <a:ext cx="3463636" cy="2984971"/>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34" y="0"/>
            <a:ext cx="1373427" cy="1648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566700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4760" y="633815"/>
            <a:ext cx="5359785" cy="1051500"/>
          </a:xfrm>
          <a:solidFill>
            <a:srgbClr val="00B0F0"/>
          </a:solidFill>
        </p:spPr>
        <p:txBody>
          <a:bodyPr>
            <a:normAutofit/>
          </a:bodyPr>
          <a:lstStyle/>
          <a:p>
            <a:r>
              <a:rPr lang="en-US" b="1" dirty="0">
                <a:solidFill>
                  <a:srgbClr val="FF0000"/>
                </a:solidFill>
                <a:latin typeface="Times New Roman" pitchFamily="18" charset="0"/>
                <a:cs typeface="Times New Roman" pitchFamily="18" charset="0"/>
              </a:rPr>
              <a:t>Magnetization</a:t>
            </a:r>
          </a:p>
        </p:txBody>
      </p:sp>
      <p:sp>
        <p:nvSpPr>
          <p:cNvPr id="5" name="Date Placeholder 4"/>
          <p:cNvSpPr>
            <a:spLocks noGrp="1"/>
          </p:cNvSpPr>
          <p:nvPr>
            <p:ph type="dt" sz="half" idx="10"/>
          </p:nvPr>
        </p:nvSpPr>
        <p:spPr>
          <a:xfrm>
            <a:off x="9732656" y="6355715"/>
            <a:ext cx="1143000" cy="365125"/>
          </a:xfrm>
        </p:spPr>
        <p:txBody>
          <a:bodyPr/>
          <a:lstStyle/>
          <a:p>
            <a:fld id="{F8E2C872-8753-4DFE-8A00-A625D95DE48F}" type="datetime1">
              <a:rPr lang="en-ZA" smtClean="0"/>
              <a:t>2024/10/30</a:t>
            </a:fld>
            <a:endParaRPr lang="en-US" dirty="0"/>
          </a:p>
        </p:txBody>
      </p:sp>
      <p:sp>
        <p:nvSpPr>
          <p:cNvPr id="6" name="Footer Placeholder 5"/>
          <p:cNvSpPr>
            <a:spLocks noGrp="1"/>
          </p:cNvSpPr>
          <p:nvPr>
            <p:ph type="ftr" sz="quarter" idx="11"/>
          </p:nvPr>
        </p:nvSpPr>
        <p:spPr>
          <a:xfrm>
            <a:off x="2572279" y="635571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55715"/>
            <a:ext cx="551167" cy="365125"/>
          </a:xfrm>
        </p:spPr>
        <p:txBody>
          <a:bodyPr/>
          <a:lstStyle/>
          <a:p>
            <a:fld id="{6D22F896-40B5-4ADD-8801-0D06FADFA095}" type="slidenum">
              <a:rPr lang="en-US" smtClean="0"/>
              <a:pPr/>
              <a:t>11</a:t>
            </a:fld>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1042030" y="2076949"/>
                <a:ext cx="6468291" cy="3499356"/>
              </a:xfrm>
              <a:prstGeom prst="rect">
                <a:avLst/>
              </a:prstGeom>
              <a:noFill/>
              <a:ln>
                <a:solidFill>
                  <a:srgbClr val="FF0000"/>
                </a:solidFill>
              </a:ln>
            </p:spPr>
            <p:txBody>
              <a:bodyPr wrap="square" rtlCol="0">
                <a:spAutoFit/>
              </a:bodyPr>
              <a:lstStyle/>
              <a:p>
                <a:pPr marL="342900" indent="-342900" algn="just">
                  <a:buFont typeface="Wingdings" panose="05000000000000000000" pitchFamily="2" charset="2"/>
                  <a:buChar char="Ø"/>
                </a:pPr>
                <a:r>
                  <a:rPr lang="en-US" sz="2000" i="1" dirty="0">
                    <a:latin typeface="Times New Roman" pitchFamily="18" charset="0"/>
                    <a:cs typeface="Times New Roman" pitchFamily="18" charset="0"/>
                    <a:sym typeface="Symbol"/>
                  </a:rPr>
                  <a:t>M</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panose="05050102010706020507" pitchFamily="18" charset="2"/>
                  </a:rPr>
                  <a:t></a:t>
                </a:r>
                <a:r>
                  <a:rPr lang="en-US" sz="2000" baseline="-25000" dirty="0">
                    <a:latin typeface="Times New Roman" pitchFamily="18" charset="0"/>
                    <a:cs typeface="Times New Roman" pitchFamily="18" charset="0"/>
                    <a:sym typeface="Symbol" panose="05050102010706020507" pitchFamily="18" charset="2"/>
                  </a:rPr>
                  <a:t>0</a:t>
                </a:r>
                <a:r>
                  <a:rPr lang="en-US" sz="2000" i="1" dirty="0">
                    <a:latin typeface="Times New Roman" pitchFamily="18" charset="0"/>
                    <a:cs typeface="Times New Roman" pitchFamily="18" charset="0"/>
                    <a:sym typeface="Symbol"/>
                  </a:rPr>
                  <a:t>H</a:t>
                </a:r>
                <a:r>
                  <a:rPr lang="en-US" sz="2000" dirty="0">
                    <a:latin typeface="Times New Roman" pitchFamily="18" charset="0"/>
                    <a:cs typeface="Times New Roman" pitchFamily="18" charset="0"/>
                    <a:sym typeface="Symbol"/>
                  </a:rPr>
                  <a:t>) data measures at 1.7 K in fields up to 7 T for the Tb2Ni2X (X = Al , Ga)</a:t>
                </a:r>
              </a:p>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Hysteresis below 3 K for Al compound with increasing and decreasing </a:t>
                </a:r>
                <a:r>
                  <a:rPr lang="en-US" sz="2000" dirty="0">
                    <a:latin typeface="Times New Roman" pitchFamily="18" charset="0"/>
                    <a:cs typeface="Times New Roman" pitchFamily="18" charset="0"/>
                    <a:sym typeface="Symbol" panose="05050102010706020507" pitchFamily="18" charset="2"/>
                  </a:rPr>
                  <a:t></a:t>
                </a:r>
                <a:r>
                  <a:rPr lang="en-US" sz="2000" baseline="-25000" dirty="0">
                    <a:latin typeface="Times New Roman" pitchFamily="18" charset="0"/>
                    <a:cs typeface="Times New Roman" pitchFamily="18" charset="0"/>
                    <a:sym typeface="Symbol" panose="05050102010706020507" pitchFamily="18" charset="2"/>
                  </a:rPr>
                  <a:t>0</a:t>
                </a:r>
                <a:r>
                  <a:rPr lang="en-US" sz="2000" i="1" dirty="0">
                    <a:latin typeface="Times New Roman" pitchFamily="18" charset="0"/>
                    <a:cs typeface="Times New Roman" pitchFamily="18" charset="0"/>
                    <a:sym typeface="Symbol"/>
                  </a:rPr>
                  <a:t>H.</a:t>
                </a:r>
                <a:endParaRPr lang="en-US" sz="2000" dirty="0">
                  <a:latin typeface="Times New Roman" pitchFamily="18" charset="0"/>
                  <a:cs typeface="Times New Roman" pitchFamily="18" charset="0"/>
                  <a:sym typeface="Symbol"/>
                </a:endParaRPr>
              </a:p>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Deviation from linear behavior of </a:t>
                </a:r>
                <a:r>
                  <a:rPr lang="en-US" sz="2000" i="1" dirty="0">
                    <a:latin typeface="Times New Roman" pitchFamily="18" charset="0"/>
                    <a:cs typeface="Times New Roman" pitchFamily="18" charset="0"/>
                    <a:sym typeface="Symbol"/>
                  </a:rPr>
                  <a:t>M</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panose="05050102010706020507" pitchFamily="18" charset="2"/>
                  </a:rPr>
                  <a:t></a:t>
                </a:r>
                <a:r>
                  <a:rPr lang="en-US" sz="2000" baseline="-25000" dirty="0">
                    <a:latin typeface="Times New Roman" pitchFamily="18" charset="0"/>
                    <a:cs typeface="Times New Roman" pitchFamily="18" charset="0"/>
                    <a:sym typeface="Symbol" panose="05050102010706020507" pitchFamily="18" charset="2"/>
                  </a:rPr>
                  <a:t>0</a:t>
                </a:r>
                <a:r>
                  <a:rPr lang="en-US" sz="2000" i="1" dirty="0">
                    <a:latin typeface="Times New Roman" pitchFamily="18" charset="0"/>
                    <a:cs typeface="Times New Roman" pitchFamily="18" charset="0"/>
                    <a:sym typeface="Symbol"/>
                  </a:rPr>
                  <a:t>H</a:t>
                </a:r>
                <a:r>
                  <a:rPr lang="en-US" sz="2000" dirty="0">
                    <a:latin typeface="Times New Roman" pitchFamily="18" charset="0"/>
                    <a:cs typeface="Times New Roman" pitchFamily="18" charset="0"/>
                    <a:sym typeface="Symbol"/>
                  </a:rPr>
                  <a:t>) above 6 T, suggesting metamagnetic behavior.</a:t>
                </a:r>
              </a:p>
              <a:p>
                <a:pPr marL="342900" indent="-342900" algn="just">
                  <a:buFont typeface="Wingdings" panose="05000000000000000000" pitchFamily="2" charset="2"/>
                  <a:buChar char="Ø"/>
                </a:pPr>
                <a:r>
                  <a:rPr lang="en-US" sz="2000" i="1" dirty="0">
                    <a:latin typeface="Times New Roman" pitchFamily="18" charset="0"/>
                    <a:cs typeface="Times New Roman" pitchFamily="18" charset="0"/>
                    <a:sym typeface="Symbol"/>
                  </a:rPr>
                  <a:t>M</a:t>
                </a:r>
                <a:r>
                  <a:rPr lang="en-US" sz="2000" dirty="0">
                    <a:latin typeface="Times New Roman" pitchFamily="18" charset="0"/>
                    <a:cs typeface="Times New Roman" pitchFamily="18" charset="0"/>
                    <a:sym typeface="Symbol"/>
                  </a:rPr>
                  <a:t>(</a:t>
                </a:r>
                <a:r>
                  <a:rPr lang="en-US" sz="2000" dirty="0">
                    <a:latin typeface="Times New Roman" pitchFamily="18" charset="0"/>
                    <a:cs typeface="Times New Roman" pitchFamily="18" charset="0"/>
                    <a:sym typeface="Symbol" panose="05050102010706020507" pitchFamily="18" charset="2"/>
                  </a:rPr>
                  <a:t></a:t>
                </a:r>
                <a:r>
                  <a:rPr lang="en-US" sz="2000" baseline="-25000" dirty="0">
                    <a:latin typeface="Times New Roman" pitchFamily="18" charset="0"/>
                    <a:cs typeface="Times New Roman" pitchFamily="18" charset="0"/>
                    <a:sym typeface="Symbol" panose="05050102010706020507" pitchFamily="18" charset="2"/>
                  </a:rPr>
                  <a:t>0</a:t>
                </a:r>
                <a:r>
                  <a:rPr lang="en-US" sz="2000" i="1" dirty="0">
                    <a:latin typeface="Times New Roman" pitchFamily="18" charset="0"/>
                    <a:cs typeface="Times New Roman" pitchFamily="18" charset="0"/>
                    <a:sym typeface="Symbol"/>
                  </a:rPr>
                  <a:t>H</a:t>
                </a:r>
                <a:r>
                  <a:rPr lang="en-US" sz="2000" dirty="0">
                    <a:latin typeface="Times New Roman" pitchFamily="18" charset="0"/>
                    <a:cs typeface="Times New Roman" pitchFamily="18" charset="0"/>
                    <a:sym typeface="Symbol"/>
                  </a:rPr>
                  <a:t>) values at 7 T for compounds is less than 1.1</a:t>
                </a:r>
                <a:r>
                  <a:rPr lang="en-US" sz="2000" dirty="0">
                    <a:latin typeface="Times New Roman" pitchFamily="18" charset="0"/>
                    <a:cs typeface="Times New Roman" pitchFamily="18" charset="0"/>
                    <a:sym typeface="Symbol" panose="05050102010706020507" pitchFamily="18" charset="2"/>
                  </a:rPr>
                  <a:t></a:t>
                </a:r>
                <a:r>
                  <a:rPr lang="en-US" sz="2000" baseline="-25000" dirty="0">
                    <a:latin typeface="Times New Roman" pitchFamily="18" charset="0"/>
                    <a:cs typeface="Times New Roman" pitchFamily="18" charset="0"/>
                    <a:sym typeface="Symbol" panose="05050102010706020507" pitchFamily="18" charset="2"/>
                  </a:rPr>
                  <a:t>B</a:t>
                </a:r>
                <a:r>
                  <a:rPr lang="en-US" sz="2000" dirty="0">
                    <a:latin typeface="Times New Roman" pitchFamily="18" charset="0"/>
                    <a:cs typeface="Times New Roman" pitchFamily="18" charset="0"/>
                    <a:sym typeface="Symbol" panose="05050102010706020507" pitchFamily="18" charset="2"/>
                  </a:rPr>
                  <a:t> and much smaller than the theoretical value of the free-ion trivalent Tb: </a:t>
                </a:r>
                <a14:m>
                  <m:oMath xmlns:m="http://schemas.openxmlformats.org/officeDocument/2006/math">
                    <m:sSub>
                      <m:sSubPr>
                        <m:ctrlPr>
                          <a:rPr lang="en-US" sz="2000" i="1" smtClean="0">
                            <a:latin typeface="Cambria Math" panose="02040503050406030204" pitchFamily="18" charset="0"/>
                            <a:cs typeface="Times New Roman" pitchFamily="18" charset="0"/>
                            <a:sym typeface="Symbol" panose="05050102010706020507" pitchFamily="18" charset="2"/>
                          </a:rPr>
                        </m:ctrlPr>
                      </m:sSubPr>
                      <m:e>
                        <m:r>
                          <a:rPr lang="en-US" sz="2000" b="0" i="1" smtClean="0">
                            <a:latin typeface="Cambria Math" panose="02040503050406030204" pitchFamily="18" charset="0"/>
                            <a:cs typeface="Times New Roman" pitchFamily="18" charset="0"/>
                            <a:sym typeface="Symbol" panose="05050102010706020507" pitchFamily="18" charset="2"/>
                          </a:rPr>
                          <m:t>𝑔</m:t>
                        </m:r>
                      </m:e>
                      <m:sub>
                        <m:r>
                          <a:rPr lang="en-US" sz="2000" b="0" i="1" smtClean="0">
                            <a:latin typeface="Cambria Math" panose="02040503050406030204" pitchFamily="18" charset="0"/>
                            <a:cs typeface="Times New Roman" pitchFamily="18" charset="0"/>
                            <a:sym typeface="Symbol" panose="05050102010706020507" pitchFamily="18" charset="2"/>
                          </a:rPr>
                          <m:t>𝐽</m:t>
                        </m:r>
                      </m:sub>
                    </m:sSub>
                    <m:r>
                      <a:rPr lang="en-US" sz="2000" b="0" i="1" smtClean="0">
                        <a:latin typeface="Cambria Math" panose="02040503050406030204" pitchFamily="18" charset="0"/>
                        <a:cs typeface="Times New Roman" pitchFamily="18" charset="0"/>
                        <a:sym typeface="Symbol" panose="05050102010706020507" pitchFamily="18" charset="2"/>
                      </a:rPr>
                      <m:t>𝐽</m:t>
                    </m:r>
                    <m:r>
                      <a:rPr lang="en-US" sz="2000" b="0" i="1" smtClean="0">
                        <a:latin typeface="Cambria Math" panose="02040503050406030204" pitchFamily="18" charset="0"/>
                        <a:cs typeface="Times New Roman" pitchFamily="18" charset="0"/>
                        <a:sym typeface="Symbol" panose="05050102010706020507" pitchFamily="18" charset="2"/>
                      </a:rPr>
                      <m:t>=9 </m:t>
                    </m:r>
                    <m:sSub>
                      <m:sSubPr>
                        <m:ctrlPr>
                          <a:rPr lang="en-US" sz="2000" b="0" i="1" smtClean="0">
                            <a:latin typeface="Cambria Math" panose="02040503050406030204" pitchFamily="18" charset="0"/>
                            <a:cs typeface="Times New Roman" pitchFamily="18" charset="0"/>
                            <a:sym typeface="Symbol" panose="05050102010706020507" pitchFamily="18" charset="2"/>
                          </a:rPr>
                        </m:ctrlPr>
                      </m:sSubPr>
                      <m:e>
                        <m:r>
                          <a:rPr lang="en-US" sz="2000" b="0" i="1" smtClean="0">
                            <a:latin typeface="Cambria Math" panose="02040503050406030204" pitchFamily="18" charset="0"/>
                            <a:ea typeface="Cambria Math" panose="02040503050406030204" pitchFamily="18" charset="0"/>
                            <a:cs typeface="Times New Roman" pitchFamily="18" charset="0"/>
                            <a:sym typeface="Symbol" panose="05050102010706020507" pitchFamily="18" charset="2"/>
                          </a:rPr>
                          <m:t>𝜇</m:t>
                        </m:r>
                      </m:e>
                      <m:sub>
                        <m:r>
                          <a:rPr lang="en-US" sz="2000" b="0" i="1" smtClean="0">
                            <a:latin typeface="Cambria Math" panose="02040503050406030204" pitchFamily="18" charset="0"/>
                            <a:cs typeface="Times New Roman" pitchFamily="18" charset="0"/>
                            <a:sym typeface="Symbol" panose="05050102010706020507" pitchFamily="18" charset="2"/>
                          </a:rPr>
                          <m:t>𝐵</m:t>
                        </m:r>
                      </m:sub>
                    </m:sSub>
                  </m:oMath>
                </a14:m>
                <a:r>
                  <a:rPr lang="en-US" sz="2000" baseline="-25000" dirty="0">
                    <a:latin typeface="Times New Roman" pitchFamily="18" charset="0"/>
                    <a:cs typeface="Times New Roman" pitchFamily="18" charset="0"/>
                  </a:rPr>
                  <a:t>.</a:t>
                </a:r>
              </a:p>
              <a:p>
                <a:pPr marL="342900" indent="-342900" algn="just">
                  <a:buFont typeface="Wingdings" panose="05000000000000000000" pitchFamily="2" charset="2"/>
                  <a:buChar char="Ø"/>
                </a:pPr>
                <a:r>
                  <a:rPr lang="en-US" sz="2000" dirty="0">
                    <a:latin typeface="Times New Roman" pitchFamily="18" charset="0"/>
                    <a:cs typeface="Times New Roman" pitchFamily="18" charset="0"/>
                  </a:rPr>
                  <a:t>The shortfall can be attributed to effect of CEF and/or </a:t>
                </a:r>
                <a:r>
                  <a:rPr lang="en-US" sz="2000" dirty="0" err="1">
                    <a:latin typeface="Times New Roman" pitchFamily="18" charset="0"/>
                    <a:cs typeface="Times New Roman" pitchFamily="18" charset="0"/>
                  </a:rPr>
                  <a:t>magnetocrystalline</a:t>
                </a:r>
                <a:r>
                  <a:rPr lang="en-US" sz="2000" dirty="0">
                    <a:latin typeface="Times New Roman" pitchFamily="18" charset="0"/>
                    <a:cs typeface="Times New Roman" pitchFamily="18" charset="0"/>
                  </a:rPr>
                  <a:t> anisotropy.</a:t>
                </a:r>
              </a:p>
            </p:txBody>
          </p:sp>
        </mc:Choice>
        <mc:Fallback xmlns="">
          <p:sp>
            <p:nvSpPr>
              <p:cNvPr id="13" name="TextBox 12"/>
              <p:cNvSpPr txBox="1">
                <a:spLocks noRot="1" noChangeAspect="1" noMove="1" noResize="1" noEditPoints="1" noAdjustHandles="1" noChangeArrowheads="1" noChangeShapeType="1" noTextEdit="1"/>
              </p:cNvSpPr>
              <p:nvPr/>
            </p:nvSpPr>
            <p:spPr>
              <a:xfrm>
                <a:off x="1042030" y="2076949"/>
                <a:ext cx="6468291" cy="3499356"/>
              </a:xfrm>
              <a:prstGeom prst="rect">
                <a:avLst/>
              </a:prstGeom>
              <a:blipFill>
                <a:blip r:embed="rId2"/>
                <a:stretch>
                  <a:fillRect l="-753" t="-1042" r="-847" b="-2083"/>
                </a:stretch>
              </a:blipFill>
              <a:ln>
                <a:solidFill>
                  <a:srgbClr val="FF0000"/>
                </a:solidFill>
              </a:ln>
            </p:spPr>
            <p:txBody>
              <a:bodyPr/>
              <a:lstStyle/>
              <a:p>
                <a:r>
                  <a:rPr lang="en-ZA">
                    <a:noFill/>
                  </a:rPr>
                  <a:t> </a:t>
                </a:r>
              </a:p>
            </p:txBody>
          </p:sp>
        </mc:Fallback>
      </mc:AlternateContent>
      <p:cxnSp>
        <p:nvCxnSpPr>
          <p:cNvPr id="29" name="Straight Arrow Connector 28">
            <a:extLst>
              <a:ext uri="{FF2B5EF4-FFF2-40B4-BE49-F238E27FC236}">
                <a16:creationId xmlns:a16="http://schemas.microsoft.com/office/drawing/2014/main" id="{CACF94EA-9546-4AD6-8453-A4F534BE2634}"/>
              </a:ext>
            </a:extLst>
          </p:cNvPr>
          <p:cNvCxnSpPr>
            <a:cxnSpLocks/>
          </p:cNvCxnSpPr>
          <p:nvPr/>
        </p:nvCxnSpPr>
        <p:spPr>
          <a:xfrm flipV="1">
            <a:off x="8556171" y="4318832"/>
            <a:ext cx="597160" cy="964366"/>
          </a:xfrm>
          <a:prstGeom prst="straightConnector1">
            <a:avLst/>
          </a:prstGeom>
          <a:ln w="19050">
            <a:solidFill>
              <a:srgbClr val="FFC000"/>
            </a:solidFill>
            <a:tailEnd type="arrow"/>
          </a:ln>
        </p:spPr>
        <p:style>
          <a:lnRef idx="1">
            <a:schemeClr val="accent1"/>
          </a:lnRef>
          <a:fillRef idx="0">
            <a:schemeClr val="accent1"/>
          </a:fillRef>
          <a:effectRef idx="0">
            <a:schemeClr val="accent1"/>
          </a:effectRef>
          <a:fontRef idx="minor">
            <a:schemeClr val="tx1"/>
          </a:fontRef>
        </p:style>
      </p:cxnSp>
      <p:pic>
        <p:nvPicPr>
          <p:cNvPr id="17" name="Content Placeholder 4">
            <a:extLst>
              <a:ext uri="{FF2B5EF4-FFF2-40B4-BE49-F238E27FC236}">
                <a16:creationId xmlns:a16="http://schemas.microsoft.com/office/drawing/2014/main" id="{9B515397-4579-4BB3-B318-E06EA3C34C0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520288" y="343844"/>
            <a:ext cx="4424736" cy="6087025"/>
          </a:xfr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520180" cy="182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29"/>
                                        </p:tgtEl>
                                        <p:attrNameLst>
                                          <p:attrName>style.visibility</p:attrName>
                                        </p:attrNameLst>
                                      </p:cBhvr>
                                      <p:to>
                                        <p:strVal val="visible"/>
                                      </p:to>
                                    </p:set>
                                    <p:anim calcmode="lin" valueType="num">
                                      <p:cBhvr additive="base">
                                        <p:cTn id="9" dur="500" fill="hold"/>
                                        <p:tgtEl>
                                          <p:spTgt spid="29"/>
                                        </p:tgtEl>
                                        <p:attrNameLst>
                                          <p:attrName>ppt_x</p:attrName>
                                        </p:attrNameLst>
                                      </p:cBhvr>
                                      <p:tavLst>
                                        <p:tav tm="0">
                                          <p:val>
                                            <p:strVal val="#ppt_x"/>
                                          </p:val>
                                        </p:tav>
                                        <p:tav tm="100000">
                                          <p:val>
                                            <p:strVal val="#ppt_x"/>
                                          </p:val>
                                        </p:tav>
                                      </p:tavLst>
                                    </p:anim>
                                    <p:anim calcmode="lin" valueType="num">
                                      <p:cBhvr additive="base">
                                        <p:cTn id="1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43" y="0"/>
            <a:ext cx="9117141" cy="1158239"/>
          </a:xfrm>
          <a:solidFill>
            <a:srgbClr val="00B0F0"/>
          </a:solidFill>
        </p:spPr>
        <p:txBody>
          <a:bodyPr>
            <a:normAutofit/>
          </a:bodyPr>
          <a:lstStyle/>
          <a:p>
            <a:r>
              <a:rPr lang="en-US" b="1" dirty="0">
                <a:solidFill>
                  <a:srgbClr val="FF0000"/>
                </a:solidFill>
                <a:latin typeface="Times New Roman" pitchFamily="18" charset="0"/>
                <a:cs typeface="Times New Roman" pitchFamily="18" charset="0"/>
              </a:rPr>
              <a:t>Magnetic susceptibility</a:t>
            </a:r>
          </a:p>
        </p:txBody>
      </p:sp>
      <p:sp>
        <p:nvSpPr>
          <p:cNvPr id="5" name="Date Placeholder 4"/>
          <p:cNvSpPr>
            <a:spLocks noGrp="1"/>
          </p:cNvSpPr>
          <p:nvPr>
            <p:ph type="dt" sz="half" idx="10"/>
          </p:nvPr>
        </p:nvSpPr>
        <p:spPr>
          <a:xfrm>
            <a:off x="9732656" y="6313515"/>
            <a:ext cx="1143000" cy="365125"/>
          </a:xfrm>
        </p:spPr>
        <p:txBody>
          <a:bodyPr/>
          <a:lstStyle/>
          <a:p>
            <a:fld id="{D9D2CB23-F2A9-4AE8-A77D-CD2E5572197F}" type="datetime1">
              <a:rPr lang="en-ZA" smtClean="0"/>
              <a:t>2024/10/30</a:t>
            </a:fld>
            <a:endParaRPr lang="en-US" dirty="0"/>
          </a:p>
        </p:txBody>
      </p:sp>
      <p:sp>
        <p:nvSpPr>
          <p:cNvPr id="6" name="Footer Placeholder 5"/>
          <p:cNvSpPr>
            <a:spLocks noGrp="1"/>
          </p:cNvSpPr>
          <p:nvPr>
            <p:ph type="ftr" sz="quarter" idx="11"/>
          </p:nvPr>
        </p:nvSpPr>
        <p:spPr>
          <a:xfrm>
            <a:off x="2572279" y="631351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13515"/>
            <a:ext cx="551167" cy="365125"/>
          </a:xfrm>
        </p:spPr>
        <p:txBody>
          <a:bodyPr/>
          <a:lstStyle/>
          <a:p>
            <a:fld id="{6D22F896-40B5-4ADD-8801-0D06FADFA095}" type="slidenum">
              <a:rPr lang="en-US" smtClean="0"/>
              <a:pPr/>
              <a:t>12</a:t>
            </a:fld>
            <a:endParaRPr lang="en-US" dirty="0"/>
          </a:p>
        </p:txBody>
      </p:sp>
      <p:sp>
        <p:nvSpPr>
          <p:cNvPr id="16" name="TextBox 15">
            <a:extLst>
              <a:ext uri="{FF2B5EF4-FFF2-40B4-BE49-F238E27FC236}">
                <a16:creationId xmlns:a16="http://schemas.microsoft.com/office/drawing/2014/main" id="{20E7491D-AB8F-436E-9DD4-5748657686FA}"/>
              </a:ext>
            </a:extLst>
          </p:cNvPr>
          <p:cNvSpPr txBox="1"/>
          <p:nvPr/>
        </p:nvSpPr>
        <p:spPr>
          <a:xfrm>
            <a:off x="1491057" y="1266782"/>
            <a:ext cx="10172208" cy="1446550"/>
          </a:xfrm>
          <a:prstGeom prst="rect">
            <a:avLst/>
          </a:prstGeom>
          <a:noFill/>
          <a:ln>
            <a:solidFill>
              <a:srgbClr val="FF0000"/>
            </a:solidFill>
          </a:ln>
        </p:spPr>
        <p:txBody>
          <a:bodyPr wrap="square" rtlCol="0">
            <a:spAutoFit/>
          </a:bodyPr>
          <a:lstStyle/>
          <a:p>
            <a:pPr algn="just"/>
            <a:r>
              <a:rPr lang="en-US" sz="2200" dirty="0">
                <a:latin typeface="Times New Roman" pitchFamily="18" charset="0"/>
                <a:cs typeface="Times New Roman" pitchFamily="18" charset="0"/>
                <a:sym typeface="Symbol" panose="05050102010706020507" pitchFamily="18" charset="2"/>
              </a:rPr>
              <a:t>(</a:t>
            </a:r>
            <a:r>
              <a:rPr lang="en-US" sz="2200" i="1" dirty="0">
                <a:latin typeface="Times New Roman" pitchFamily="18" charset="0"/>
                <a:cs typeface="Times New Roman" pitchFamily="18" charset="0"/>
                <a:sym typeface="Symbol" panose="05050102010706020507" pitchFamily="18" charset="2"/>
              </a:rPr>
              <a:t>T</a:t>
            </a:r>
            <a:r>
              <a:rPr lang="en-US" sz="2200" dirty="0">
                <a:latin typeface="Times New Roman" pitchFamily="18" charset="0"/>
                <a:cs typeface="Times New Roman" pitchFamily="18" charset="0"/>
                <a:sym typeface="Symbol" panose="05050102010706020507" pitchFamily="18" charset="2"/>
              </a:rPr>
              <a:t>) data measured in ZFC and FC modes in an applied field of 0.1 T and in the temperature range of 1.7 – 300 K. Insets show the expanded view of (</a:t>
            </a:r>
            <a:r>
              <a:rPr lang="en-US" sz="2200" i="1" dirty="0">
                <a:latin typeface="Times New Roman" pitchFamily="18" charset="0"/>
                <a:cs typeface="Times New Roman" pitchFamily="18" charset="0"/>
                <a:sym typeface="Symbol" panose="05050102010706020507" pitchFamily="18" charset="2"/>
              </a:rPr>
              <a:t>T</a:t>
            </a:r>
            <a:r>
              <a:rPr lang="en-US" sz="2200" dirty="0">
                <a:latin typeface="Times New Roman" pitchFamily="18" charset="0"/>
                <a:cs typeface="Times New Roman" pitchFamily="18" charset="0"/>
                <a:sym typeface="Symbol" panose="05050102010706020507" pitchFamily="18" charset="2"/>
              </a:rPr>
              <a:t>) at low temperatures showing a distinct maximum which hints to AFM ordering with the arrows indicating AFM phase transition </a:t>
            </a:r>
            <a:r>
              <a:rPr lang="en-US" sz="2200" i="1" dirty="0">
                <a:latin typeface="Times New Roman" pitchFamily="18" charset="0"/>
                <a:cs typeface="Times New Roman" pitchFamily="18" charset="0"/>
                <a:sym typeface="Symbol" panose="05050102010706020507" pitchFamily="18" charset="2"/>
              </a:rPr>
              <a:t>T</a:t>
            </a:r>
            <a:r>
              <a:rPr lang="en-US" sz="2200" baseline="-25000" dirty="0">
                <a:latin typeface="Times New Roman" pitchFamily="18" charset="0"/>
                <a:cs typeface="Times New Roman" pitchFamily="18" charset="0"/>
                <a:sym typeface="Symbol" panose="05050102010706020507" pitchFamily="18" charset="2"/>
              </a:rPr>
              <a:t>N</a:t>
            </a:r>
            <a:r>
              <a:rPr lang="en-US" sz="2200" dirty="0">
                <a:latin typeface="Times New Roman" pitchFamily="18" charset="0"/>
                <a:cs typeface="Times New Roman" pitchFamily="18" charset="0"/>
                <a:sym typeface="Symbol" panose="05050102010706020507" pitchFamily="18" charset="2"/>
              </a:rPr>
              <a:t>.</a:t>
            </a:r>
            <a:endParaRPr lang="en-US" sz="2400" dirty="0">
              <a:latin typeface="Times New Roman" pitchFamily="18" charset="0"/>
              <a:cs typeface="Times New Roman" pitchFamily="18" charset="0"/>
            </a:endParaRPr>
          </a:p>
        </p:txBody>
      </p:sp>
      <p:pic>
        <p:nvPicPr>
          <p:cNvPr id="10" name="Content Placeholder 5" descr="Project Path: D:\MSc Susceptibility measurements\Tb2Ni2Al_31.1_1mg.opju&#10;PE Folder: /Tb2Ni2Al_31.1_1mg/Folder1/&#10;Short Name: Graph10">
            <a:extLst>
              <a:ext uri="{FF2B5EF4-FFF2-40B4-BE49-F238E27FC236}">
                <a16:creationId xmlns:a16="http://schemas.microsoft.com/office/drawing/2014/main" id="{5A797CA5-B14C-4E5D-8A56-05CDE350E451}"/>
              </a:ext>
            </a:extLst>
          </p:cNvPr>
          <p:cNvPicPr>
            <a:picLocks noChangeAspect="1"/>
          </p:cNvPicPr>
          <p:nvPr/>
        </p:nvPicPr>
        <p:blipFill>
          <a:blip r:embed="rId2"/>
          <a:stretch>
            <a:fillRect/>
          </a:stretch>
        </p:blipFill>
        <p:spPr>
          <a:xfrm>
            <a:off x="1316344" y="2263068"/>
            <a:ext cx="6066454" cy="4647648"/>
          </a:xfrm>
          <a:prstGeom prst="rect">
            <a:avLst/>
          </a:prstGeom>
        </p:spPr>
      </p:pic>
      <p:pic>
        <p:nvPicPr>
          <p:cNvPr id="11" name="Content Placeholder 4" descr="Project Path: C:\Users\Admin\Downloads\Tb2Ni2Al_31.1_1mg (G13).opju&#10;PE Folder: /Tb2Ni2Al_31.1_1mg (G13)/Folder1/&#10;Short Name: Graph13">
            <a:extLst>
              <a:ext uri="{FF2B5EF4-FFF2-40B4-BE49-F238E27FC236}">
                <a16:creationId xmlns:a16="http://schemas.microsoft.com/office/drawing/2014/main" id="{A955C53F-C7C7-453A-8C10-4230148E962C}"/>
              </a:ext>
            </a:extLst>
          </p:cNvPr>
          <p:cNvPicPr>
            <a:picLocks noChangeAspect="1"/>
          </p:cNvPicPr>
          <p:nvPr/>
        </p:nvPicPr>
        <p:blipFill>
          <a:blip r:embed="rId3"/>
          <a:stretch>
            <a:fillRect/>
          </a:stretch>
        </p:blipFill>
        <p:spPr>
          <a:xfrm>
            <a:off x="6603620" y="2434598"/>
            <a:ext cx="6069602" cy="4650059"/>
          </a:xfrm>
          <a:prstGeom prst="rect">
            <a:avLst/>
          </a:prstGeom>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8"/>
            <a:ext cx="1396504" cy="1675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43" y="0"/>
            <a:ext cx="9117141" cy="1158239"/>
          </a:xfrm>
          <a:solidFill>
            <a:srgbClr val="00B0F0"/>
          </a:solidFill>
        </p:spPr>
        <p:txBody>
          <a:bodyPr>
            <a:normAutofit/>
          </a:bodyPr>
          <a:lstStyle/>
          <a:p>
            <a:r>
              <a:rPr lang="en-US" b="1" dirty="0">
                <a:solidFill>
                  <a:srgbClr val="FF0000"/>
                </a:solidFill>
                <a:latin typeface="Times New Roman" pitchFamily="18" charset="0"/>
                <a:cs typeface="Times New Roman" pitchFamily="18" charset="0"/>
              </a:rPr>
              <a:t>Magnetic susceptibility</a:t>
            </a:r>
          </a:p>
        </p:txBody>
      </p:sp>
      <p:sp>
        <p:nvSpPr>
          <p:cNvPr id="5" name="Date Placeholder 4"/>
          <p:cNvSpPr>
            <a:spLocks noGrp="1"/>
          </p:cNvSpPr>
          <p:nvPr>
            <p:ph type="dt" sz="half" idx="10"/>
          </p:nvPr>
        </p:nvSpPr>
        <p:spPr>
          <a:xfrm>
            <a:off x="9732656" y="6313515"/>
            <a:ext cx="1143000" cy="365125"/>
          </a:xfrm>
        </p:spPr>
        <p:txBody>
          <a:bodyPr/>
          <a:lstStyle/>
          <a:p>
            <a:fld id="{D9D2CB23-F2A9-4AE8-A77D-CD2E5572197F}" type="datetime1">
              <a:rPr lang="en-ZA" smtClean="0"/>
              <a:t>2024/10/30</a:t>
            </a:fld>
            <a:endParaRPr lang="en-US" dirty="0"/>
          </a:p>
        </p:txBody>
      </p:sp>
      <p:sp>
        <p:nvSpPr>
          <p:cNvPr id="6" name="Footer Placeholder 5"/>
          <p:cNvSpPr>
            <a:spLocks noGrp="1"/>
          </p:cNvSpPr>
          <p:nvPr>
            <p:ph type="ftr" sz="quarter" idx="11"/>
          </p:nvPr>
        </p:nvSpPr>
        <p:spPr>
          <a:xfrm>
            <a:off x="2572279" y="631351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13515"/>
            <a:ext cx="551167" cy="365125"/>
          </a:xfrm>
        </p:spPr>
        <p:txBody>
          <a:bodyPr/>
          <a:lstStyle/>
          <a:p>
            <a:fld id="{6D22F896-40B5-4ADD-8801-0D06FADFA095}" type="slidenum">
              <a:rPr lang="en-US" smtClean="0"/>
              <a:pPr/>
              <a:t>13</a:t>
            </a:fld>
            <a:endParaRPr lang="en-US" dirty="0"/>
          </a:p>
        </p:txBody>
      </p:sp>
      <p:sp>
        <p:nvSpPr>
          <p:cNvPr id="16" name="TextBox 15">
            <a:extLst>
              <a:ext uri="{FF2B5EF4-FFF2-40B4-BE49-F238E27FC236}">
                <a16:creationId xmlns:a16="http://schemas.microsoft.com/office/drawing/2014/main" id="{20E7491D-AB8F-436E-9DD4-5748657686FA}"/>
              </a:ext>
            </a:extLst>
          </p:cNvPr>
          <p:cNvSpPr txBox="1"/>
          <p:nvPr/>
        </p:nvSpPr>
        <p:spPr>
          <a:xfrm>
            <a:off x="1491057" y="1266782"/>
            <a:ext cx="10172208" cy="1400383"/>
          </a:xfrm>
          <a:prstGeom prst="rect">
            <a:avLst/>
          </a:prstGeom>
          <a:noFill/>
          <a:ln>
            <a:solidFill>
              <a:srgbClr val="FF0000"/>
            </a:solidFill>
          </a:ln>
        </p:spPr>
        <p:txBody>
          <a:bodyPr wrap="square" rtlCol="0">
            <a:spAutoFit/>
          </a:bodyPr>
          <a:lstStyle/>
          <a:p>
            <a:pPr algn="just"/>
            <a:r>
              <a:rPr lang="en-US" sz="2100" dirty="0">
                <a:latin typeface="Times New Roman" pitchFamily="18" charset="0"/>
                <a:cs typeface="Times New Roman" pitchFamily="18" charset="0"/>
                <a:sym typeface="Symbol" panose="05050102010706020507" pitchFamily="18" charset="2"/>
              </a:rPr>
              <a:t>(</a:t>
            </a:r>
            <a:r>
              <a:rPr lang="en-US" sz="2100" i="1" dirty="0">
                <a:latin typeface="Times New Roman" pitchFamily="18" charset="0"/>
                <a:cs typeface="Times New Roman" pitchFamily="18" charset="0"/>
                <a:sym typeface="Symbol" panose="05050102010706020507" pitchFamily="18" charset="2"/>
              </a:rPr>
              <a:t>T</a:t>
            </a:r>
            <a:r>
              <a:rPr lang="en-US" sz="2100" dirty="0">
                <a:latin typeface="Times New Roman" pitchFamily="18" charset="0"/>
                <a:cs typeface="Times New Roman" pitchFamily="18" charset="0"/>
                <a:sym typeface="Symbol" panose="05050102010706020507" pitchFamily="18" charset="2"/>
              </a:rPr>
              <a:t>) curve in ZFC mode bifurcates from the FC curve in a manner characteristic of materials with competing magnetic interaction, and materials with high anisotropy and low ordering magnetic transition temperature, where the domain wall width can be comparable to the lattice space, thus resulting in a large pinning effect</a:t>
            </a:r>
            <a:r>
              <a:rPr lang="en-US" sz="2200" dirty="0">
                <a:latin typeface="Times New Roman" pitchFamily="18" charset="0"/>
                <a:cs typeface="Times New Roman" pitchFamily="18" charset="0"/>
                <a:sym typeface="Symbol" panose="05050102010706020507" pitchFamily="18" charset="2"/>
              </a:rPr>
              <a:t> [</a:t>
            </a:r>
            <a:r>
              <a:rPr lang="en-US" sz="1400" dirty="0">
                <a:latin typeface="Times New Roman" pitchFamily="18" charset="0"/>
                <a:cs typeface="Times New Roman" pitchFamily="18" charset="0"/>
                <a:sym typeface="Symbol" panose="05050102010706020507" pitchFamily="18" charset="2"/>
              </a:rPr>
              <a:t>Y. Zhang et al., JPD:AP49 (2016) 145002</a:t>
            </a:r>
            <a:r>
              <a:rPr lang="en-US" sz="2200" dirty="0">
                <a:latin typeface="Times New Roman" pitchFamily="18" charset="0"/>
                <a:cs typeface="Times New Roman" pitchFamily="18" charset="0"/>
                <a:sym typeface="Symbol" panose="05050102010706020507" pitchFamily="18" charset="2"/>
              </a:rPr>
              <a:t>]</a:t>
            </a:r>
            <a:endParaRPr lang="en-US" sz="2400" dirty="0">
              <a:latin typeface="Times New Roman" pitchFamily="18" charset="0"/>
              <a:cs typeface="Times New Roman" pitchFamily="18" charset="0"/>
            </a:endParaRPr>
          </a:p>
        </p:txBody>
      </p:sp>
      <p:pic>
        <p:nvPicPr>
          <p:cNvPr id="10" name="Content Placeholder 5" descr="Project Path: D:\MSc Susceptibility measurements\Tb2Ni2Al_31.1_1mg.opju&#10;PE Folder: /Tb2Ni2Al_31.1_1mg/Folder1/&#10;Short Name: Graph10">
            <a:extLst>
              <a:ext uri="{FF2B5EF4-FFF2-40B4-BE49-F238E27FC236}">
                <a16:creationId xmlns:a16="http://schemas.microsoft.com/office/drawing/2014/main" id="{5A797CA5-B14C-4E5D-8A56-05CDE350E451}"/>
              </a:ext>
            </a:extLst>
          </p:cNvPr>
          <p:cNvPicPr>
            <a:picLocks noChangeAspect="1"/>
          </p:cNvPicPr>
          <p:nvPr/>
        </p:nvPicPr>
        <p:blipFill>
          <a:blip r:embed="rId2"/>
          <a:stretch>
            <a:fillRect/>
          </a:stretch>
        </p:blipFill>
        <p:spPr>
          <a:xfrm>
            <a:off x="1695729" y="2255515"/>
            <a:ext cx="6066454" cy="4423125"/>
          </a:xfrm>
          <a:prstGeom prst="rect">
            <a:avLst/>
          </a:prstGeom>
        </p:spPr>
      </p:pic>
      <p:pic>
        <p:nvPicPr>
          <p:cNvPr id="11" name="Content Placeholder 4" descr="Project Path: C:\Users\Admin\Downloads\Tb2Ni2Al_31.1_1mg (G13).opju&#10;PE Folder: /Tb2Ni2Al_31.1_1mg (G13)/Folder1/&#10;Short Name: Graph13">
            <a:extLst>
              <a:ext uri="{FF2B5EF4-FFF2-40B4-BE49-F238E27FC236}">
                <a16:creationId xmlns:a16="http://schemas.microsoft.com/office/drawing/2014/main" id="{A955C53F-C7C7-453A-8C10-4230148E962C}"/>
              </a:ext>
            </a:extLst>
          </p:cNvPr>
          <p:cNvPicPr>
            <a:picLocks noChangeAspect="1"/>
          </p:cNvPicPr>
          <p:nvPr/>
        </p:nvPicPr>
        <p:blipFill>
          <a:blip r:embed="rId3"/>
          <a:stretch>
            <a:fillRect/>
          </a:stretch>
        </p:blipFill>
        <p:spPr>
          <a:xfrm>
            <a:off x="6470213" y="2364059"/>
            <a:ext cx="6069602" cy="4493942"/>
          </a:xfrm>
          <a:prstGeom prst="rect">
            <a:avLst/>
          </a:prstGeom>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828"/>
            <a:ext cx="1367327" cy="1640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00791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6527658D-C9A3-4C94-9BD9-6A830079F429}"/>
              </a:ext>
            </a:extLst>
          </p:cNvPr>
          <p:cNvSpPr>
            <a:spLocks noGrp="1"/>
          </p:cNvSpPr>
          <p:nvPr>
            <p:ph type="title"/>
          </p:nvPr>
        </p:nvSpPr>
        <p:spPr>
          <a:xfrm>
            <a:off x="1627498" y="173477"/>
            <a:ext cx="5230503" cy="1786646"/>
          </a:xfrm>
          <a:solidFill>
            <a:schemeClr val="accent1"/>
          </a:solidFill>
        </p:spPr>
        <p:txBody>
          <a:bodyPr/>
          <a:lstStyle/>
          <a:p>
            <a:r>
              <a:rPr lang="en-US" b="1" dirty="0">
                <a:solidFill>
                  <a:srgbClr val="FF0000"/>
                </a:solidFill>
                <a:latin typeface="Times New Roman" panose="02020603050405020304" pitchFamily="18" charset="0"/>
                <a:cs typeface="Times New Roman" panose="02020603050405020304" pitchFamily="18" charset="0"/>
              </a:rPr>
              <a:t>Magnetic susceptibility</a:t>
            </a:r>
            <a:endParaRPr lang="en-ZA"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Content Placeholder 9">
                <a:extLst>
                  <a:ext uri="{FF2B5EF4-FFF2-40B4-BE49-F238E27FC236}">
                    <a16:creationId xmlns:a16="http://schemas.microsoft.com/office/drawing/2014/main" id="{3C8733F0-49DE-4C19-A7B4-A05D89CA6C81}"/>
                  </a:ext>
                </a:extLst>
              </p:cNvPr>
              <p:cNvSpPr>
                <a:spLocks noGrp="1"/>
              </p:cNvSpPr>
              <p:nvPr>
                <p:ph idx="1"/>
              </p:nvPr>
            </p:nvSpPr>
            <p:spPr>
              <a:xfrm>
                <a:off x="1115972" y="2573693"/>
                <a:ext cx="6253553" cy="3124201"/>
              </a:xfrm>
            </p:spPr>
            <p:txBody>
              <a:bodyPr>
                <a:normAutofit/>
              </a:bodyPr>
              <a:lstStyle/>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value of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was obtained from these anomalies, using Fisher’s criterion [</a:t>
                </a:r>
                <a:r>
                  <a:rPr lang="en-US" sz="1400" dirty="0">
                    <a:latin typeface="Times New Roman" panose="02020603050405020304" pitchFamily="18" charset="0"/>
                    <a:cs typeface="Times New Roman" panose="02020603050405020304" pitchFamily="18" charset="0"/>
                  </a:rPr>
                  <a:t>M.E. Fisher, Phil. Mag. 7 (1962) 1731</a:t>
                </a:r>
                <a:r>
                  <a:rPr lang="en-US" dirty="0">
                    <a:latin typeface="Times New Roman" panose="02020603050405020304" pitchFamily="18" charset="0"/>
                    <a:cs typeface="Times New Roman" panose="02020603050405020304" pitchFamily="18" charset="0"/>
                  </a:rPr>
                  <a:t>]: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is taken at the maximum of the </a:t>
                </a:r>
                <a14:m>
                  <m:oMath xmlns:m="http://schemas.openxmlformats.org/officeDocument/2006/math">
                    <m:f>
                      <m:fPr>
                        <m:ctrlPr>
                          <a:rPr lang="en-US" i="1" smtClean="0">
                            <a:latin typeface="Cambria Math" panose="02040503050406030204" pitchFamily="18" charset="0"/>
                            <a:cs typeface="Times New Roman" panose="02020603050405020304" pitchFamily="18" charset="0"/>
                          </a:rPr>
                        </m:ctrlPr>
                      </m:fPr>
                      <m:num>
                        <m:r>
                          <a:rPr lang="en-US" b="0" i="1" smtClean="0">
                            <a:latin typeface="Cambria Math" panose="02040503050406030204" pitchFamily="18" charset="0"/>
                            <a:cs typeface="Times New Roman" panose="02020603050405020304" pitchFamily="18" charset="0"/>
                          </a:rPr>
                          <m:t>𝑑</m:t>
                        </m:r>
                        <m:d>
                          <m:dPr>
                            <m:ctrlPr>
                              <a:rPr lang="en-US" b="0" i="1" smtClean="0">
                                <a:latin typeface="Cambria Math" panose="02040503050406030204" pitchFamily="18" charset="0"/>
                                <a:cs typeface="Times New Roman" panose="02020603050405020304" pitchFamily="18" charset="0"/>
                              </a:rPr>
                            </m:ctrlPr>
                          </m:dPr>
                          <m:e>
                            <m:r>
                              <a:rPr lang="en-US" b="0" i="1" smtClean="0">
                                <a:latin typeface="Cambria Math" panose="02040503050406030204" pitchFamily="18" charset="0"/>
                                <a:ea typeface="Cambria Math" panose="02040503050406030204" pitchFamily="18" charset="0"/>
                                <a:cs typeface="Times New Roman" panose="02020603050405020304" pitchFamily="18" charset="0"/>
                              </a:rPr>
                              <m:t>𝜒</m:t>
                            </m:r>
                            <m:r>
                              <a:rPr lang="en-US" b="0" i="1" smtClean="0">
                                <a:latin typeface="Cambria Math" panose="02040503050406030204" pitchFamily="18" charset="0"/>
                                <a:ea typeface="Cambria Math" panose="02040503050406030204" pitchFamily="18" charset="0"/>
                                <a:cs typeface="Times New Roman" panose="02020603050405020304" pitchFamily="18" charset="0"/>
                              </a:rPr>
                              <m:t>.</m:t>
                            </m:r>
                            <m:r>
                              <a:rPr lang="en-US" b="0" i="1" smtClean="0">
                                <a:latin typeface="Cambria Math" panose="02040503050406030204" pitchFamily="18" charset="0"/>
                                <a:ea typeface="Cambria Math" panose="02040503050406030204" pitchFamily="18" charset="0"/>
                                <a:cs typeface="Times New Roman" panose="02020603050405020304" pitchFamily="18" charset="0"/>
                              </a:rPr>
                              <m:t>𝑇</m:t>
                            </m:r>
                          </m:e>
                        </m:d>
                      </m:num>
                      <m:den>
                        <m:r>
                          <a:rPr lang="en-US" b="0" i="1" smtClean="0">
                            <a:latin typeface="Cambria Math" panose="02040503050406030204" pitchFamily="18" charset="0"/>
                            <a:cs typeface="Times New Roman" panose="02020603050405020304" pitchFamily="18" charset="0"/>
                          </a:rPr>
                          <m:t>𝑑𝑇</m:t>
                        </m:r>
                      </m:den>
                    </m:f>
                  </m:oMath>
                </a14:m>
                <a:r>
                  <a:rPr lang="en-US" dirty="0">
                    <a:latin typeface="Times New Roman" panose="02020603050405020304" pitchFamily="18" charset="0"/>
                    <a:cs typeface="Times New Roman" panose="02020603050405020304" pitchFamily="18" charset="0"/>
                  </a:rPr>
                  <a:t> curves as indicated by the arrows in Fig.</a:t>
                </a:r>
              </a:p>
              <a:p>
                <a:pPr algn="just">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That give </a:t>
                </a:r>
                <a:r>
                  <a:rPr lang="en-US" i="1"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N</a:t>
                </a:r>
                <a:r>
                  <a:rPr lang="en-US" dirty="0">
                    <a:latin typeface="Times New Roman" panose="02020603050405020304" pitchFamily="18" charset="0"/>
                    <a:cs typeface="Times New Roman" panose="02020603050405020304" pitchFamily="18" charset="0"/>
                  </a:rPr>
                  <a:t> = 41 K, and 41.5 K for Al and Ga compounds, respectively.</a:t>
                </a:r>
                <a:endParaRPr lang="en-ZA" dirty="0">
                  <a:latin typeface="Times New Roman" panose="02020603050405020304" pitchFamily="18" charset="0"/>
                  <a:cs typeface="Times New Roman" panose="02020603050405020304" pitchFamily="18" charset="0"/>
                </a:endParaRPr>
              </a:p>
            </p:txBody>
          </p:sp>
        </mc:Choice>
        <mc:Fallback xmlns="">
          <p:sp>
            <p:nvSpPr>
              <p:cNvPr id="10" name="Content Placeholder 9">
                <a:extLst>
                  <a:ext uri="{FF2B5EF4-FFF2-40B4-BE49-F238E27FC236}">
                    <a16:creationId xmlns:a16="http://schemas.microsoft.com/office/drawing/2014/main" id="{3C8733F0-49DE-4C19-A7B4-A05D89CA6C81}"/>
                  </a:ext>
                </a:extLst>
              </p:cNvPr>
              <p:cNvSpPr>
                <a:spLocks noGrp="1" noRot="1" noChangeAspect="1" noMove="1" noResize="1" noEditPoints="1" noAdjustHandles="1" noChangeArrowheads="1" noChangeShapeType="1" noTextEdit="1"/>
              </p:cNvSpPr>
              <p:nvPr>
                <p:ph idx="1"/>
              </p:nvPr>
            </p:nvSpPr>
            <p:spPr>
              <a:xfrm>
                <a:off x="1115972" y="2573693"/>
                <a:ext cx="6253553" cy="3124201"/>
              </a:xfrm>
              <a:blipFill>
                <a:blip r:embed="rId2"/>
                <a:stretch>
                  <a:fillRect l="-2437" t="-3509" r="-1559" b="-2144"/>
                </a:stretch>
              </a:blipFill>
            </p:spPr>
            <p:txBody>
              <a:bodyPr/>
              <a:lstStyle/>
              <a:p>
                <a:r>
                  <a:rPr lang="en-ZA">
                    <a:noFill/>
                  </a:rPr>
                  <a:t> </a:t>
                </a:r>
              </a:p>
            </p:txBody>
          </p:sp>
        </mc:Fallback>
      </mc:AlternateContent>
      <p:sp>
        <p:nvSpPr>
          <p:cNvPr id="5" name="Date Placeholder 4">
            <a:extLst>
              <a:ext uri="{FF2B5EF4-FFF2-40B4-BE49-F238E27FC236}">
                <a16:creationId xmlns:a16="http://schemas.microsoft.com/office/drawing/2014/main" id="{F5A7BB34-A8C5-483F-9187-B9B02D41513E}"/>
              </a:ext>
            </a:extLst>
          </p:cNvPr>
          <p:cNvSpPr>
            <a:spLocks noGrp="1"/>
          </p:cNvSpPr>
          <p:nvPr>
            <p:ph type="dt" sz="half" idx="10"/>
          </p:nvPr>
        </p:nvSpPr>
        <p:spPr/>
        <p:txBody>
          <a:bodyPr/>
          <a:lstStyle/>
          <a:p>
            <a:fld id="{77E63F9B-0982-4BC8-8599-25B5D0B4B107}" type="datetime1">
              <a:rPr lang="en-ZA" smtClean="0"/>
              <a:t>2024/10/30</a:t>
            </a:fld>
            <a:endParaRPr lang="en-US" dirty="0"/>
          </a:p>
        </p:txBody>
      </p:sp>
      <p:sp>
        <p:nvSpPr>
          <p:cNvPr id="6" name="Footer Placeholder 5">
            <a:extLst>
              <a:ext uri="{FF2B5EF4-FFF2-40B4-BE49-F238E27FC236}">
                <a16:creationId xmlns:a16="http://schemas.microsoft.com/office/drawing/2014/main" id="{2C2EA8D8-9318-417C-941B-0CC07CF1E4D4}"/>
              </a:ext>
            </a:extLst>
          </p:cNvPr>
          <p:cNvSpPr>
            <a:spLocks noGrp="1"/>
          </p:cNvSpPr>
          <p:nvPr>
            <p:ph type="ftr" sz="quarter" idx="11"/>
          </p:nvPr>
        </p:nvSpPr>
        <p:spPr/>
        <p:txBody>
          <a:bodyPr/>
          <a:lstStyle/>
          <a:p>
            <a:r>
              <a:rPr lang="en-US" dirty="0"/>
              <a:t>AYSS_2024</a:t>
            </a:r>
          </a:p>
        </p:txBody>
      </p:sp>
      <p:sp>
        <p:nvSpPr>
          <p:cNvPr id="7" name="Slide Number Placeholder 6">
            <a:extLst>
              <a:ext uri="{FF2B5EF4-FFF2-40B4-BE49-F238E27FC236}">
                <a16:creationId xmlns:a16="http://schemas.microsoft.com/office/drawing/2014/main" id="{8652B17C-2164-44E5-AA19-957C343F3FB9}"/>
              </a:ext>
            </a:extLst>
          </p:cNvPr>
          <p:cNvSpPr>
            <a:spLocks noGrp="1"/>
          </p:cNvSpPr>
          <p:nvPr>
            <p:ph type="sldNum" sz="quarter" idx="12"/>
          </p:nvPr>
        </p:nvSpPr>
        <p:spPr/>
        <p:txBody>
          <a:bodyPr/>
          <a:lstStyle/>
          <a:p>
            <a:fld id="{6D22F896-40B5-4ADD-8801-0D06FADFA095}" type="slidenum">
              <a:rPr lang="en-US" smtClean="0"/>
              <a:pPr/>
              <a:t>14</a:t>
            </a:fld>
            <a:endParaRPr lang="en-US" dirty="0"/>
          </a:p>
        </p:txBody>
      </p:sp>
      <p:pic>
        <p:nvPicPr>
          <p:cNvPr id="9" name="Picture 8" descr="Project Path: D:\MSc Susceptibility measurements\Tb2Ni2Al_31.1_1mg.opju&#10;PE Folder: /Tb2Ni2Al_31.1_1mg/Folder1/&#10;Short Name: Graph4">
            <a:extLst>
              <a:ext uri="{FF2B5EF4-FFF2-40B4-BE49-F238E27FC236}">
                <a16:creationId xmlns:a16="http://schemas.microsoft.com/office/drawing/2014/main" id="{15094F8F-AD4E-4266-AE10-31D875D62D1D}"/>
              </a:ext>
            </a:extLst>
          </p:cNvPr>
          <p:cNvPicPr>
            <a:picLocks noChangeAspect="1"/>
          </p:cNvPicPr>
          <p:nvPr/>
        </p:nvPicPr>
        <p:blipFill>
          <a:blip r:embed="rId3"/>
          <a:stretch>
            <a:fillRect/>
          </a:stretch>
        </p:blipFill>
        <p:spPr>
          <a:xfrm>
            <a:off x="7410549" y="173477"/>
            <a:ext cx="4554258" cy="6756880"/>
          </a:xfrm>
          <a:prstGeom prst="rect">
            <a:avLst/>
          </a:prstGeom>
        </p:spPr>
      </p:pic>
      <p:pic>
        <p:nvPicPr>
          <p:cNvPr id="12"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67328" cy="164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934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43" y="0"/>
            <a:ext cx="9117141" cy="1158239"/>
          </a:xfrm>
          <a:solidFill>
            <a:srgbClr val="00B0F0"/>
          </a:solidFill>
        </p:spPr>
        <p:txBody>
          <a:bodyPr>
            <a:normAutofit/>
          </a:bodyPr>
          <a:lstStyle/>
          <a:p>
            <a:r>
              <a:rPr lang="en-US" b="1" dirty="0">
                <a:solidFill>
                  <a:srgbClr val="FF0000"/>
                </a:solidFill>
                <a:latin typeface="Times New Roman" pitchFamily="18" charset="0"/>
                <a:cs typeface="Times New Roman" pitchFamily="18" charset="0"/>
              </a:rPr>
              <a:t>Inverse magnetic susceptibility</a:t>
            </a:r>
          </a:p>
        </p:txBody>
      </p:sp>
      <p:sp>
        <p:nvSpPr>
          <p:cNvPr id="5" name="Date Placeholder 4"/>
          <p:cNvSpPr>
            <a:spLocks noGrp="1"/>
          </p:cNvSpPr>
          <p:nvPr>
            <p:ph type="dt" sz="half" idx="10"/>
          </p:nvPr>
        </p:nvSpPr>
        <p:spPr>
          <a:xfrm>
            <a:off x="9732656" y="6313515"/>
            <a:ext cx="1143000" cy="365125"/>
          </a:xfrm>
        </p:spPr>
        <p:txBody>
          <a:bodyPr/>
          <a:lstStyle/>
          <a:p>
            <a:fld id="{D9D2CB23-F2A9-4AE8-A77D-CD2E5572197F}" type="datetime1">
              <a:rPr lang="en-ZA" smtClean="0"/>
              <a:t>2024/10/30</a:t>
            </a:fld>
            <a:endParaRPr lang="en-US" dirty="0"/>
          </a:p>
        </p:txBody>
      </p:sp>
      <p:sp>
        <p:nvSpPr>
          <p:cNvPr id="6" name="Footer Placeholder 5"/>
          <p:cNvSpPr>
            <a:spLocks noGrp="1"/>
          </p:cNvSpPr>
          <p:nvPr>
            <p:ph type="ftr" sz="quarter" idx="11"/>
          </p:nvPr>
        </p:nvSpPr>
        <p:spPr>
          <a:xfrm>
            <a:off x="2572279" y="631351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13515"/>
            <a:ext cx="551167" cy="365125"/>
          </a:xfrm>
        </p:spPr>
        <p:txBody>
          <a:bodyPr/>
          <a:lstStyle/>
          <a:p>
            <a:fld id="{6D22F896-40B5-4ADD-8801-0D06FADFA095}" type="slidenum">
              <a:rPr lang="en-US" smtClean="0"/>
              <a:pPr/>
              <a:t>15</a:t>
            </a:fld>
            <a:endParaRPr lang="en-US" dirty="0"/>
          </a:p>
        </p:txBody>
      </p:sp>
      <p:sp>
        <p:nvSpPr>
          <p:cNvPr id="16" name="TextBox 15">
            <a:extLst>
              <a:ext uri="{FF2B5EF4-FFF2-40B4-BE49-F238E27FC236}">
                <a16:creationId xmlns:a16="http://schemas.microsoft.com/office/drawing/2014/main" id="{20E7491D-AB8F-436E-9DD4-5748657686FA}"/>
              </a:ext>
            </a:extLst>
          </p:cNvPr>
          <p:cNvSpPr txBox="1"/>
          <p:nvPr/>
        </p:nvSpPr>
        <p:spPr>
          <a:xfrm>
            <a:off x="1280161" y="1266782"/>
            <a:ext cx="10746997" cy="1938992"/>
          </a:xfrm>
          <a:prstGeom prst="rect">
            <a:avLst/>
          </a:prstGeom>
          <a:noFill/>
          <a:ln>
            <a:solidFill>
              <a:srgbClr val="FF0000"/>
            </a:solidFill>
          </a:ln>
        </p:spPr>
        <p:txBody>
          <a:bodyPr wrap="square" rtlCol="0">
            <a:spAutoFit/>
          </a:bodyPr>
          <a:lstStyle/>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χ</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of the Tb</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Ni</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X (X = Al, Ga) compounds measured in an applied field of 0.1 T and the temperature range 1.7 ≤ </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 300 K.</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Above 100 K, χ</a:t>
            </a:r>
            <a:r>
              <a:rPr lang="en-US" sz="2400" baseline="30000" dirty="0">
                <a:latin typeface="Times New Roman" panose="02020603050405020304" pitchFamily="18" charset="0"/>
                <a:cs typeface="Times New Roman" panose="02020603050405020304" pitchFamily="18" charset="0"/>
              </a:rPr>
              <a:t>−1</a:t>
            </a:r>
            <a:r>
              <a:rPr lang="en-US" sz="2400" dirty="0">
                <a:latin typeface="Times New Roman" panose="02020603050405020304" pitchFamily="18" charset="0"/>
                <a:cs typeface="Times New Roman" panose="02020603050405020304" pitchFamily="18" charset="0"/>
              </a:rPr>
              <a:t>(</a:t>
            </a:r>
            <a:r>
              <a:rPr lang="en-US" sz="2400" i="1" dirty="0">
                <a:latin typeface="Times New Roman" panose="02020603050405020304" pitchFamily="18" charset="0"/>
                <a:cs typeface="Times New Roman" panose="02020603050405020304" pitchFamily="18" charset="0"/>
              </a:rPr>
              <a:t>T</a:t>
            </a:r>
            <a:r>
              <a:rPr lang="en-US" sz="2400" dirty="0">
                <a:latin typeface="Times New Roman" panose="02020603050405020304" pitchFamily="18" charset="0"/>
                <a:cs typeface="Times New Roman" panose="02020603050405020304" pitchFamily="18" charset="0"/>
              </a:rPr>
              <a:t>) data follow the CW relationship:</a:t>
            </a:r>
          </a:p>
          <a:p>
            <a:pPr>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LDQ fit to the CW Eq. gives: </a:t>
            </a:r>
            <a:r>
              <a:rPr lang="en-US" sz="2400" dirty="0">
                <a:latin typeface="Times New Roman" panose="02020603050405020304" pitchFamily="18" charset="0"/>
                <a:cs typeface="Times New Roman" panose="02020603050405020304" pitchFamily="18" charset="0"/>
                <a:sym typeface="Symbol" panose="05050102010706020507" pitchFamily="18" charset="2"/>
              </a:rPr>
              <a:t></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sz="2400" dirty="0">
                <a:latin typeface="Times New Roman" panose="02020603050405020304" pitchFamily="18" charset="0"/>
                <a:cs typeface="Times New Roman" panose="02020603050405020304" pitchFamily="18" charset="0"/>
                <a:sym typeface="Symbol" panose="05050102010706020507" pitchFamily="18" charset="2"/>
              </a:rPr>
              <a:t> = 21.5(4) K,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eff</a:t>
            </a:r>
            <a:r>
              <a:rPr lang="en-US" sz="2400" dirty="0">
                <a:latin typeface="Times New Roman" panose="02020603050405020304" pitchFamily="18" charset="0"/>
                <a:cs typeface="Times New Roman" panose="02020603050405020304" pitchFamily="18" charset="0"/>
                <a:sym typeface="Symbol" panose="05050102010706020507" pitchFamily="18" charset="2"/>
              </a:rPr>
              <a:t> =10.172(2)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B</a:t>
            </a:r>
            <a:r>
              <a:rPr lang="en-US" sz="2400" dirty="0">
                <a:latin typeface="Times New Roman" panose="02020603050405020304" pitchFamily="18" charset="0"/>
                <a:cs typeface="Times New Roman" panose="02020603050405020304" pitchFamily="18" charset="0"/>
                <a:sym typeface="Symbol" panose="05050102010706020507" pitchFamily="18" charset="2"/>
              </a:rPr>
              <a:t> for Al compound and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sz="2400" dirty="0">
                <a:latin typeface="Times New Roman" panose="02020603050405020304" pitchFamily="18" charset="0"/>
                <a:cs typeface="Times New Roman" panose="02020603050405020304" pitchFamily="18" charset="0"/>
                <a:sym typeface="Symbol" panose="05050102010706020507" pitchFamily="18" charset="2"/>
              </a:rPr>
              <a:t> = 17(1) K,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eff</a:t>
            </a:r>
            <a:r>
              <a:rPr lang="en-US" sz="2400" dirty="0">
                <a:latin typeface="Times New Roman" panose="02020603050405020304" pitchFamily="18" charset="0"/>
                <a:cs typeface="Times New Roman" panose="02020603050405020304" pitchFamily="18" charset="0"/>
                <a:sym typeface="Symbol" panose="05050102010706020507" pitchFamily="18" charset="2"/>
              </a:rPr>
              <a:t> =10.520(4) </a:t>
            </a:r>
            <a:r>
              <a:rPr lang="en-US" sz="2400" baseline="-25000" dirty="0">
                <a:latin typeface="Times New Roman" panose="02020603050405020304" pitchFamily="18" charset="0"/>
                <a:cs typeface="Times New Roman" panose="02020603050405020304" pitchFamily="18" charset="0"/>
                <a:sym typeface="Symbol" panose="05050102010706020507" pitchFamily="18" charset="2"/>
              </a:rPr>
              <a:t>B</a:t>
            </a:r>
            <a:r>
              <a:rPr lang="en-US" sz="2400" dirty="0">
                <a:latin typeface="Times New Roman" panose="02020603050405020304" pitchFamily="18" charset="0"/>
                <a:cs typeface="Times New Roman" panose="02020603050405020304" pitchFamily="18" charset="0"/>
                <a:sym typeface="Symbol" panose="05050102010706020507" pitchFamily="18" charset="2"/>
              </a:rPr>
              <a:t> for Ga compound. </a:t>
            </a:r>
            <a:r>
              <a:rPr lang="en-US" sz="2400" dirty="0">
                <a:latin typeface="Times New Roman" panose="02020603050405020304" pitchFamily="18" charset="0"/>
                <a:cs typeface="Times New Roman" panose="02020603050405020304" pitchFamily="18" charset="0"/>
              </a:rPr>
              <a:t> </a:t>
            </a:r>
            <a:endParaRPr lang="en-ZA" sz="2400" dirty="0">
              <a:latin typeface="Times New Roman" panose="02020603050405020304" pitchFamily="18" charset="0"/>
              <a:cs typeface="Times New Roman" panose="02020603050405020304" pitchFamily="18" charset="0"/>
            </a:endParaRPr>
          </a:p>
        </p:txBody>
      </p:sp>
      <p:pic>
        <p:nvPicPr>
          <p:cNvPr id="12" name="Content Placeholder 4" descr="Project Path: C:\Users\Admin\Downloads\Tb2Ni2Al_31.1_1mg (Graph11) (1).opju&#10;PE Folder: /Tb2Ni2Al_31.1_1mg (Graph11) (1)/Folder1/&#10;Short Name: Graph11">
            <a:extLst>
              <a:ext uri="{FF2B5EF4-FFF2-40B4-BE49-F238E27FC236}">
                <a16:creationId xmlns:a16="http://schemas.microsoft.com/office/drawing/2014/main" id="{D6DCA55D-EE0B-4888-A98C-5E4C23D7FE2E}"/>
              </a:ext>
            </a:extLst>
          </p:cNvPr>
          <p:cNvPicPr>
            <a:picLocks noChangeAspect="1"/>
          </p:cNvPicPr>
          <p:nvPr/>
        </p:nvPicPr>
        <p:blipFill>
          <a:blip r:embed="rId2"/>
          <a:stretch>
            <a:fillRect/>
          </a:stretch>
        </p:blipFill>
        <p:spPr>
          <a:xfrm>
            <a:off x="1911643" y="2858193"/>
            <a:ext cx="5468169" cy="3969741"/>
          </a:xfrm>
          <a:prstGeom prst="rect">
            <a:avLst/>
          </a:prstGeom>
        </p:spPr>
      </p:pic>
      <p:pic>
        <p:nvPicPr>
          <p:cNvPr id="13" name="Content Placeholder 5" descr="Project Path: D:\MSc Susceptibility measurements\Tb2Ni2Al_31.1_1mg.opju&#10;PE Folder: /Tb2Ni2Al_31.1_1mg/Folder1/&#10;Short Name: Graph15">
            <a:extLst>
              <a:ext uri="{FF2B5EF4-FFF2-40B4-BE49-F238E27FC236}">
                <a16:creationId xmlns:a16="http://schemas.microsoft.com/office/drawing/2014/main" id="{35537A82-667F-43C9-BC82-E3ECC6D245BA}"/>
              </a:ext>
            </a:extLst>
          </p:cNvPr>
          <p:cNvPicPr>
            <a:picLocks noChangeAspect="1"/>
          </p:cNvPicPr>
          <p:nvPr/>
        </p:nvPicPr>
        <p:blipFill>
          <a:blip r:embed="rId3"/>
          <a:stretch>
            <a:fillRect/>
          </a:stretch>
        </p:blipFill>
        <p:spPr>
          <a:xfrm>
            <a:off x="6195095" y="2858194"/>
            <a:ext cx="5468169" cy="3969741"/>
          </a:xfrm>
          <a:prstGeom prst="rect">
            <a:avLst/>
          </a:prstGeom>
        </p:spPr>
      </p:pic>
      <p:graphicFrame>
        <p:nvGraphicFramePr>
          <p:cNvPr id="15" name="Object 2">
            <a:extLst>
              <a:ext uri="{FF2B5EF4-FFF2-40B4-BE49-F238E27FC236}">
                <a16:creationId xmlns:a16="http://schemas.microsoft.com/office/drawing/2014/main" id="{70B8BF2F-71C4-4ED8-81E1-166B2A76AE70}"/>
              </a:ext>
            </a:extLst>
          </p:cNvPr>
          <p:cNvGraphicFramePr>
            <a:graphicFrameLocks noChangeAspect="1"/>
          </p:cNvGraphicFramePr>
          <p:nvPr>
            <p:extLst>
              <p:ext uri="{D42A27DB-BD31-4B8C-83A1-F6EECF244321}">
                <p14:modId xmlns:p14="http://schemas.microsoft.com/office/powerpoint/2010/main" val="2938892177"/>
              </p:ext>
            </p:extLst>
          </p:nvPr>
        </p:nvGraphicFramePr>
        <p:xfrm>
          <a:off x="8561829" y="1749897"/>
          <a:ext cx="2749550" cy="670559"/>
        </p:xfrm>
        <a:graphic>
          <a:graphicData uri="http://schemas.openxmlformats.org/presentationml/2006/ole">
            <mc:AlternateContent xmlns:mc="http://schemas.openxmlformats.org/markup-compatibility/2006">
              <mc:Choice xmlns:v="urn:schemas-microsoft-com:vml" Requires="v">
                <p:oleObj name="Equation" r:id="rId4" imgW="1333500" imgH="444500" progId="Equation.3">
                  <p:embed/>
                </p:oleObj>
              </mc:Choice>
              <mc:Fallback>
                <p:oleObj name="Equation" r:id="rId4" imgW="1333500" imgH="444500" progId="Equation.3">
                  <p:embed/>
                  <p:pic>
                    <p:nvPicPr>
                      <p:cNvPr id="15" name="Object 2">
                        <a:extLst>
                          <a:ext uri="{FF2B5EF4-FFF2-40B4-BE49-F238E27FC236}">
                            <a16:creationId xmlns:a16="http://schemas.microsoft.com/office/drawing/2014/main" id="{70B8BF2F-71C4-4ED8-81E1-166B2A76AE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829" y="1749897"/>
                        <a:ext cx="2749550" cy="670559"/>
                      </a:xfrm>
                      <a:prstGeom prst="rect">
                        <a:avLst/>
                      </a:prstGeom>
                      <a:solidFill>
                        <a:srgbClr val="FFFF00"/>
                      </a:solidFill>
                    </p:spPr>
                  </p:pic>
                </p:oleObj>
              </mc:Fallback>
            </mc:AlternateContent>
          </a:graphicData>
        </a:graphic>
      </p:graphicFrame>
      <p:pic>
        <p:nvPicPr>
          <p:cNvPr id="1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93" y="-11622"/>
            <a:ext cx="1241768" cy="14901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0805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1643" y="0"/>
            <a:ext cx="9117141" cy="1158239"/>
          </a:xfrm>
          <a:solidFill>
            <a:srgbClr val="00B0F0"/>
          </a:solidFill>
        </p:spPr>
        <p:txBody>
          <a:bodyPr>
            <a:normAutofit/>
          </a:bodyPr>
          <a:lstStyle/>
          <a:p>
            <a:r>
              <a:rPr lang="en-US" b="1" dirty="0">
                <a:solidFill>
                  <a:srgbClr val="FF0000"/>
                </a:solidFill>
                <a:latin typeface="Times New Roman" pitchFamily="18" charset="0"/>
                <a:cs typeface="Times New Roman" pitchFamily="18" charset="0"/>
              </a:rPr>
              <a:t>Inverse magnetic susceptibility</a:t>
            </a:r>
          </a:p>
        </p:txBody>
      </p:sp>
      <p:sp>
        <p:nvSpPr>
          <p:cNvPr id="5" name="Date Placeholder 4"/>
          <p:cNvSpPr>
            <a:spLocks noGrp="1"/>
          </p:cNvSpPr>
          <p:nvPr>
            <p:ph type="dt" sz="half" idx="10"/>
          </p:nvPr>
        </p:nvSpPr>
        <p:spPr>
          <a:xfrm>
            <a:off x="9732656" y="6313515"/>
            <a:ext cx="1143000" cy="365125"/>
          </a:xfrm>
        </p:spPr>
        <p:txBody>
          <a:bodyPr/>
          <a:lstStyle/>
          <a:p>
            <a:fld id="{D9D2CB23-F2A9-4AE8-A77D-CD2E5572197F}" type="datetime1">
              <a:rPr lang="en-ZA" smtClean="0"/>
              <a:t>2024/10/30</a:t>
            </a:fld>
            <a:endParaRPr lang="en-US" dirty="0"/>
          </a:p>
        </p:txBody>
      </p:sp>
      <p:sp>
        <p:nvSpPr>
          <p:cNvPr id="6" name="Footer Placeholder 5"/>
          <p:cNvSpPr>
            <a:spLocks noGrp="1"/>
          </p:cNvSpPr>
          <p:nvPr>
            <p:ph type="ftr" sz="quarter" idx="11"/>
          </p:nvPr>
        </p:nvSpPr>
        <p:spPr>
          <a:xfrm>
            <a:off x="2572279" y="631351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13515"/>
            <a:ext cx="551167" cy="365125"/>
          </a:xfrm>
        </p:spPr>
        <p:txBody>
          <a:bodyPr/>
          <a:lstStyle/>
          <a:p>
            <a:fld id="{6D22F896-40B5-4ADD-8801-0D06FADFA095}" type="slidenum">
              <a:rPr lang="en-US" smtClean="0"/>
              <a:pPr/>
              <a:t>16</a:t>
            </a:fld>
            <a:endParaRPr lang="en-US" dirty="0"/>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20E7491D-AB8F-436E-9DD4-5748657686FA}"/>
                  </a:ext>
                </a:extLst>
              </p:cNvPr>
              <p:cNvSpPr txBox="1"/>
              <p:nvPr/>
            </p:nvSpPr>
            <p:spPr>
              <a:xfrm>
                <a:off x="1280161" y="1266782"/>
                <a:ext cx="10746997" cy="2231573"/>
              </a:xfrm>
              <a:prstGeom prst="rect">
                <a:avLst/>
              </a:prstGeom>
              <a:noFill/>
              <a:ln>
                <a:solidFill>
                  <a:srgbClr val="FF0000"/>
                </a:solidFill>
              </a:ln>
            </p:spPr>
            <p:txBody>
              <a:bodyPr wrap="square" rtlCol="0">
                <a:spAutoFit/>
              </a:bodyPr>
              <a:lstStyle/>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negative </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sz="2200" dirty="0">
                    <a:latin typeface="Times New Roman" panose="02020603050405020304" pitchFamily="18" charset="0"/>
                    <a:cs typeface="Times New Roman" panose="02020603050405020304" pitchFamily="18" charset="0"/>
                    <a:sym typeface="Symbol" panose="05050102010706020507" pitchFamily="18" charset="2"/>
                  </a:rPr>
                  <a:t> values hint at the predominance of AFM exchange interaction between the Tb moments.</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Symbol" panose="05050102010706020507" pitchFamily="18" charset="2"/>
                  </a:rPr>
                  <a:t>The observed eff values for both compounds are close to the theoretical value of the trivalent Tb ion </a:t>
                </a:r>
                <a14:m>
                  <m:oMath xmlns:m="http://schemas.openxmlformats.org/officeDocument/2006/math">
                    <m:sSub>
                      <m:sSubPr>
                        <m:ctrlPr>
                          <a:rPr lang="en-US" sz="2200"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sz="2200" b="0" i="1" smtClean="0">
                            <a:latin typeface="Cambria Math" panose="02040503050406030204" pitchFamily="18" charset="0"/>
                            <a:cs typeface="Times New Roman" panose="02020603050405020304" pitchFamily="18" charset="0"/>
                            <a:sym typeface="Symbol" panose="05050102010706020507" pitchFamily="18" charset="2"/>
                          </a:rPr>
                          <m:t>𝑔</m:t>
                        </m:r>
                      </m:e>
                      <m:sub>
                        <m:r>
                          <a:rPr lang="en-US" sz="2200" b="0" i="1" smtClean="0">
                            <a:latin typeface="Cambria Math" panose="02040503050406030204" pitchFamily="18" charset="0"/>
                            <a:cs typeface="Times New Roman" panose="02020603050405020304" pitchFamily="18" charset="0"/>
                            <a:sym typeface="Symbol" panose="05050102010706020507" pitchFamily="18" charset="2"/>
                          </a:rPr>
                          <m:t>𝐽</m:t>
                        </m:r>
                      </m:sub>
                    </m:sSub>
                    <m:rad>
                      <m:radPr>
                        <m:degHide m:val="on"/>
                        <m:ctrlPr>
                          <a:rPr lang="en-US" sz="2200" i="1" smtClean="0">
                            <a:latin typeface="Cambria Math" panose="02040503050406030204" pitchFamily="18" charset="0"/>
                            <a:cs typeface="Times New Roman" panose="02020603050405020304" pitchFamily="18" charset="0"/>
                            <a:sym typeface="Symbol" panose="05050102010706020507" pitchFamily="18" charset="2"/>
                          </a:rPr>
                        </m:ctrlPr>
                      </m:radPr>
                      <m:deg/>
                      <m:e>
                        <m:r>
                          <a:rPr lang="en-US" sz="2200" b="0" i="1" smtClean="0">
                            <a:latin typeface="Cambria Math" panose="02040503050406030204" pitchFamily="18" charset="0"/>
                            <a:cs typeface="Times New Roman" panose="02020603050405020304" pitchFamily="18" charset="0"/>
                            <a:sym typeface="Symbol" panose="05050102010706020507" pitchFamily="18" charset="2"/>
                          </a:rPr>
                          <m:t>𝐽</m:t>
                        </m:r>
                        <m:r>
                          <a:rPr lang="en-US" sz="2200" b="0" i="1" smtClean="0">
                            <a:latin typeface="Cambria Math" panose="02040503050406030204" pitchFamily="18" charset="0"/>
                            <a:cs typeface="Times New Roman" panose="02020603050405020304" pitchFamily="18" charset="0"/>
                            <a:sym typeface="Symbol" panose="05050102010706020507" pitchFamily="18" charset="2"/>
                          </a:rPr>
                          <m:t>(</m:t>
                        </m:r>
                        <m:r>
                          <a:rPr lang="en-US" sz="2200" b="0" i="1" smtClean="0">
                            <a:latin typeface="Cambria Math" panose="02040503050406030204" pitchFamily="18" charset="0"/>
                            <a:cs typeface="Times New Roman" panose="02020603050405020304" pitchFamily="18" charset="0"/>
                            <a:sym typeface="Symbol" panose="05050102010706020507" pitchFamily="18" charset="2"/>
                          </a:rPr>
                          <m:t>𝐽</m:t>
                        </m:r>
                        <m:r>
                          <a:rPr lang="en-US" sz="2200" b="0" i="1" smtClean="0">
                            <a:latin typeface="Cambria Math" panose="02040503050406030204" pitchFamily="18" charset="0"/>
                            <a:cs typeface="Times New Roman" panose="02020603050405020304" pitchFamily="18" charset="0"/>
                            <a:sym typeface="Symbol" panose="05050102010706020507" pitchFamily="18" charset="2"/>
                          </a:rPr>
                          <m:t>+1)</m:t>
                        </m:r>
                      </m:e>
                    </m:rad>
                    <m:r>
                      <a:rPr lang="en-US" sz="2200" b="0" i="1" smtClean="0">
                        <a:latin typeface="Cambria Math" panose="02040503050406030204" pitchFamily="18" charset="0"/>
                        <a:cs typeface="Times New Roman" panose="02020603050405020304" pitchFamily="18" charset="0"/>
                        <a:sym typeface="Symbol" panose="05050102010706020507" pitchFamily="18" charset="2"/>
                      </a:rPr>
                      <m:t>=9.72 </m:t>
                    </m:r>
                    <m:sSub>
                      <m:sSubPr>
                        <m:ctrlPr>
                          <a:rPr lang="en-US" sz="2200" b="0" i="1" smtClean="0">
                            <a:latin typeface="Cambria Math" panose="02040503050406030204" pitchFamily="18" charset="0"/>
                            <a:cs typeface="Times New Roman" panose="02020603050405020304" pitchFamily="18" charset="0"/>
                            <a:sym typeface="Symbol" panose="05050102010706020507" pitchFamily="18" charset="2"/>
                          </a:rPr>
                        </m:ctrlPr>
                      </m:sSubPr>
                      <m:e>
                        <m:r>
                          <a:rPr lang="en-US" sz="22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𝜇</m:t>
                        </m:r>
                      </m:e>
                      <m:sub>
                        <m:r>
                          <a:rPr lang="en-US" sz="2200" b="0" i="1" smtClean="0">
                            <a:latin typeface="Cambria Math" panose="02040503050406030204" pitchFamily="18" charset="0"/>
                            <a:cs typeface="Times New Roman" panose="02020603050405020304" pitchFamily="18" charset="0"/>
                            <a:sym typeface="Symbol" panose="05050102010706020507" pitchFamily="18" charset="2"/>
                          </a:rPr>
                          <m:t>𝐵</m:t>
                        </m:r>
                      </m:sub>
                    </m:sSub>
                  </m:oMath>
                </a14:m>
                <a:r>
                  <a:rPr lang="en-US" sz="2200" dirty="0">
                    <a:latin typeface="Times New Roman" panose="02020603050405020304" pitchFamily="18" charset="0"/>
                    <a:cs typeface="Times New Roman" panose="02020603050405020304" pitchFamily="18" charset="0"/>
                    <a:sym typeface="Symbol" panose="05050102010706020507" pitchFamily="18" charset="2"/>
                  </a:rPr>
                  <a:t>.</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Symbol" panose="05050102010706020507" pitchFamily="18" charset="2"/>
                  </a:rPr>
                  <a:t>Below 100 K, deviation of </a:t>
                </a:r>
                <a:r>
                  <a:rPr lang="en-US" sz="2200" dirty="0">
                    <a:latin typeface="Times New Roman" panose="02020603050405020304" pitchFamily="18" charset="0"/>
                    <a:cs typeface="Times New Roman" panose="02020603050405020304" pitchFamily="18" charset="0"/>
                  </a:rPr>
                  <a:t>χ</a:t>
                </a:r>
                <a:r>
                  <a:rPr lang="en-US" sz="2200" baseline="30000" dirty="0">
                    <a:latin typeface="Times New Roman" panose="02020603050405020304" pitchFamily="18" charset="0"/>
                    <a:cs typeface="Times New Roman" panose="02020603050405020304" pitchFamily="18" charset="0"/>
                  </a:rPr>
                  <a:t>−1</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from the CW relationship, likely due to </a:t>
                </a:r>
                <a:r>
                  <a:rPr lang="en-US" sz="2200" dirty="0" err="1">
                    <a:latin typeface="Times New Roman" panose="02020603050405020304" pitchFamily="18" charset="0"/>
                    <a:cs typeface="Times New Roman" panose="02020603050405020304" pitchFamily="18" charset="0"/>
                  </a:rPr>
                  <a:t>magnetocrystaline</a:t>
                </a:r>
                <a:r>
                  <a:rPr lang="en-US" sz="2200" dirty="0">
                    <a:latin typeface="Times New Roman" panose="02020603050405020304" pitchFamily="18" charset="0"/>
                    <a:cs typeface="Times New Roman" panose="02020603050405020304" pitchFamily="18" charset="0"/>
                  </a:rPr>
                  <a:t> anisotropy.</a:t>
                </a:r>
                <a:r>
                  <a:rPr lang="en-US" sz="2400" dirty="0">
                    <a:latin typeface="Times New Roman" panose="02020603050405020304" pitchFamily="18" charset="0"/>
                    <a:cs typeface="Times New Roman" panose="02020603050405020304" pitchFamily="18" charset="0"/>
                    <a:sym typeface="Symbol" panose="05050102010706020507" pitchFamily="18" charset="2"/>
                  </a:rPr>
                  <a:t> </a:t>
                </a:r>
                <a:endParaRPr lang="en-ZA" sz="2400" dirty="0">
                  <a:latin typeface="Times New Roman" panose="02020603050405020304" pitchFamily="18" charset="0"/>
                  <a:cs typeface="Times New Roman" panose="02020603050405020304" pitchFamily="18" charset="0"/>
                </a:endParaRPr>
              </a:p>
            </p:txBody>
          </p:sp>
        </mc:Choice>
        <mc:Fallback xmlns="">
          <p:sp>
            <p:nvSpPr>
              <p:cNvPr id="16" name="TextBox 15">
                <a:extLst>
                  <a:ext uri="{FF2B5EF4-FFF2-40B4-BE49-F238E27FC236}">
                    <a16:creationId xmlns:a16="http://schemas.microsoft.com/office/drawing/2014/main" id="{20E7491D-AB8F-436E-9DD4-5748657686FA}"/>
                  </a:ext>
                </a:extLst>
              </p:cNvPr>
              <p:cNvSpPr txBox="1">
                <a:spLocks noRot="1" noChangeAspect="1" noMove="1" noResize="1" noEditPoints="1" noAdjustHandles="1" noChangeArrowheads="1" noChangeShapeType="1" noTextEdit="1"/>
              </p:cNvSpPr>
              <p:nvPr/>
            </p:nvSpPr>
            <p:spPr>
              <a:xfrm>
                <a:off x="1280161" y="1266782"/>
                <a:ext cx="10746997" cy="2231573"/>
              </a:xfrm>
              <a:prstGeom prst="rect">
                <a:avLst/>
              </a:prstGeom>
              <a:blipFill>
                <a:blip r:embed="rId3"/>
                <a:stretch>
                  <a:fillRect l="-680" t="-1902" r="-680" b="-4076"/>
                </a:stretch>
              </a:blipFill>
              <a:ln>
                <a:solidFill>
                  <a:srgbClr val="FF0000"/>
                </a:solidFill>
              </a:ln>
            </p:spPr>
            <p:txBody>
              <a:bodyPr/>
              <a:lstStyle/>
              <a:p>
                <a:r>
                  <a:rPr lang="en-ZA">
                    <a:noFill/>
                  </a:rPr>
                  <a:t> </a:t>
                </a:r>
              </a:p>
            </p:txBody>
          </p:sp>
        </mc:Fallback>
      </mc:AlternateContent>
      <p:pic>
        <p:nvPicPr>
          <p:cNvPr id="12" name="Content Placeholder 4" descr="Project Path: C:\Users\Admin\Downloads\Tb2Ni2Al_31.1_1mg (Graph11) (1).opju&#10;PE Folder: /Tb2Ni2Al_31.1_1mg (Graph11) (1)/Folder1/&#10;Short Name: Graph11">
            <a:extLst>
              <a:ext uri="{FF2B5EF4-FFF2-40B4-BE49-F238E27FC236}">
                <a16:creationId xmlns:a16="http://schemas.microsoft.com/office/drawing/2014/main" id="{D6DCA55D-EE0B-4888-A98C-5E4C23D7FE2E}"/>
              </a:ext>
            </a:extLst>
          </p:cNvPr>
          <p:cNvPicPr>
            <a:picLocks noChangeAspect="1"/>
          </p:cNvPicPr>
          <p:nvPr/>
        </p:nvPicPr>
        <p:blipFill>
          <a:blip r:embed="rId4"/>
          <a:stretch>
            <a:fillRect/>
          </a:stretch>
        </p:blipFill>
        <p:spPr>
          <a:xfrm>
            <a:off x="2459345" y="3162100"/>
            <a:ext cx="5468169" cy="3787180"/>
          </a:xfrm>
          <a:prstGeom prst="rect">
            <a:avLst/>
          </a:prstGeom>
        </p:spPr>
      </p:pic>
      <p:pic>
        <p:nvPicPr>
          <p:cNvPr id="13" name="Content Placeholder 5" descr="Project Path: D:\MSc Susceptibility measurements\Tb2Ni2Al_31.1_1mg.opju&#10;PE Folder: /Tb2Ni2Al_31.1_1mg/Folder1/&#10;Short Name: Graph15">
            <a:extLst>
              <a:ext uri="{FF2B5EF4-FFF2-40B4-BE49-F238E27FC236}">
                <a16:creationId xmlns:a16="http://schemas.microsoft.com/office/drawing/2014/main" id="{35537A82-667F-43C9-BC82-E3ECC6D245BA}"/>
              </a:ext>
            </a:extLst>
          </p:cNvPr>
          <p:cNvPicPr>
            <a:picLocks noChangeAspect="1"/>
          </p:cNvPicPr>
          <p:nvPr/>
        </p:nvPicPr>
        <p:blipFill>
          <a:blip r:embed="rId5"/>
          <a:stretch>
            <a:fillRect/>
          </a:stretch>
        </p:blipFill>
        <p:spPr>
          <a:xfrm>
            <a:off x="6998570" y="3162100"/>
            <a:ext cx="5468169" cy="3787180"/>
          </a:xfrm>
          <a:prstGeom prst="rect">
            <a:avLst/>
          </a:prstGeom>
        </p:spPr>
      </p:pic>
      <p:pic>
        <p:nvPicPr>
          <p:cNvPr id="1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280161" cy="153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0773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EFC246D-A0A5-498C-8BE8-42BB90CCC50F}"/>
              </a:ext>
            </a:extLst>
          </p:cNvPr>
          <p:cNvSpPr>
            <a:spLocks noGrp="1"/>
          </p:cNvSpPr>
          <p:nvPr>
            <p:ph type="title"/>
          </p:nvPr>
        </p:nvSpPr>
        <p:spPr>
          <a:xfrm>
            <a:off x="2080726" y="124347"/>
            <a:ext cx="5047861" cy="1148139"/>
          </a:xfrm>
          <a:solidFill>
            <a:schemeClr val="accent1"/>
          </a:solidFill>
        </p:spPr>
        <p:txBody>
          <a:bodyPr/>
          <a:lstStyle/>
          <a:p>
            <a:r>
              <a:rPr lang="en-US" b="1" dirty="0">
                <a:solidFill>
                  <a:srgbClr val="FF0000"/>
                </a:solidFill>
                <a:latin typeface="Times New Roman" panose="02020603050405020304" pitchFamily="18" charset="0"/>
                <a:cs typeface="Times New Roman" panose="02020603050405020304" pitchFamily="18" charset="0"/>
              </a:rPr>
              <a:t>Heat capacity</a:t>
            </a:r>
            <a:endParaRPr lang="en-ZA"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3" name="Content Placeholder 12">
                <a:extLst>
                  <a:ext uri="{FF2B5EF4-FFF2-40B4-BE49-F238E27FC236}">
                    <a16:creationId xmlns:a16="http://schemas.microsoft.com/office/drawing/2014/main" id="{CA5F45D4-AA62-4A8D-8BA1-FC52EB4A5968}"/>
                  </a:ext>
                </a:extLst>
              </p:cNvPr>
              <p:cNvSpPr>
                <a:spLocks noGrp="1"/>
              </p:cNvSpPr>
              <p:nvPr>
                <p:ph sz="half" idx="1"/>
              </p:nvPr>
            </p:nvSpPr>
            <p:spPr>
              <a:xfrm>
                <a:off x="1316344" y="1511559"/>
                <a:ext cx="6782627" cy="4553339"/>
              </a:xfrm>
            </p:spPr>
            <p:txBody>
              <a:bodyPr>
                <a:normAutofit lnSpcReduction="10000"/>
              </a:bodyPr>
              <a:lstStyle/>
              <a:p>
                <a:pPr algn="just">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of (a) Tb</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Ni</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Al and (b) Tb</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Ni</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Ga, together with </a:t>
                </a:r>
                <a:r>
                  <a:rPr lang="en-US" sz="2200" i="1"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of the non-magnetic Y</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Ni</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X (X = Al, Ga) (triangle symbols) and the mass corrected (circle symbols). </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Mass corrected </a:t>
                </a:r>
                <a:r>
                  <a:rPr lang="en-US" sz="2200" i="1"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of Y</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Ni</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X was obtained by changing the temperature scale of </a:t>
                </a:r>
                <a:r>
                  <a:rPr lang="en-US" sz="2200" i="1" dirty="0">
                    <a:latin typeface="Times New Roman" panose="02020603050405020304" pitchFamily="18" charset="0"/>
                    <a:cs typeface="Times New Roman" panose="02020603050405020304" pitchFamily="18" charset="0"/>
                  </a:rPr>
                  <a:t>C</a:t>
                </a:r>
                <a:r>
                  <a:rPr lang="en-US" sz="2200" baseline="-25000" dirty="0">
                    <a:latin typeface="Times New Roman" panose="02020603050405020304" pitchFamily="18" charset="0"/>
                    <a:cs typeface="Times New Roman" panose="02020603050405020304" pitchFamily="18" charset="0"/>
                  </a:rPr>
                  <a:t>p</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to </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a:t>
                </a:r>
              </a:p>
              <a:p>
                <a:pPr marL="0" indent="0" algn="ctr">
                  <a:buNone/>
                </a:pPr>
                <a14:m>
                  <m:oMathPara xmlns:m="http://schemas.openxmlformats.org/officeDocument/2006/math">
                    <m:oMathParaPr>
                      <m:jc m:val="centerGroup"/>
                    </m:oMathParaPr>
                    <m:oMath xmlns:m="http://schemas.openxmlformats.org/officeDocument/2006/math">
                      <m:sSup>
                        <m:sSupPr>
                          <m:ctrlPr>
                            <a:rPr lang="en-ZA" sz="2400" i="1" smtClean="0">
                              <a:latin typeface="Cambria Math" panose="02040503050406030204" pitchFamily="18" charset="0"/>
                              <a:cs typeface="Times New Roman" panose="02020603050405020304" pitchFamily="18" charset="0"/>
                            </a:rPr>
                          </m:ctrlPr>
                        </m:sSupPr>
                        <m:e>
                          <m:r>
                            <a:rPr lang="en-US" sz="2400" b="0" i="1" smtClean="0">
                              <a:latin typeface="Cambria Math" panose="02040503050406030204" pitchFamily="18" charset="0"/>
                              <a:cs typeface="Times New Roman" panose="02020603050405020304" pitchFamily="18" charset="0"/>
                            </a:rPr>
                            <m:t>𝑇</m:t>
                          </m:r>
                        </m:e>
                        <m:sup>
                          <m:r>
                            <a:rPr lang="en-US" sz="2400" b="0" i="1" smtClean="0">
                              <a:latin typeface="Cambria Math" panose="02040503050406030204" pitchFamily="18" charset="0"/>
                              <a:cs typeface="Times New Roman" panose="02020603050405020304" pitchFamily="18" charset="0"/>
                            </a:rPr>
                            <m:t>∗</m:t>
                          </m:r>
                        </m:sup>
                      </m:sSup>
                      <m:r>
                        <a:rPr lang="en-US" sz="2400" b="0" i="1" smtClean="0">
                          <a:latin typeface="Cambria Math" panose="02040503050406030204" pitchFamily="18" charset="0"/>
                          <a:cs typeface="Times New Roman" panose="02020603050405020304" pitchFamily="18" charset="0"/>
                        </a:rPr>
                        <m:t>=</m:t>
                      </m:r>
                      <m:f>
                        <m:fPr>
                          <m:ctrlPr>
                            <a:rPr lang="en-US" sz="2400" b="0" i="1" smtClean="0">
                              <a:latin typeface="Cambria Math" panose="02040503050406030204" pitchFamily="18" charset="0"/>
                              <a:cs typeface="Times New Roman" panose="02020603050405020304" pitchFamily="18" charset="0"/>
                            </a:rPr>
                          </m:ctrlPr>
                        </m:fPr>
                        <m:num>
                          <m:r>
                            <a:rPr lang="en-US" sz="2400" b="0" i="1" smtClean="0">
                              <a:latin typeface="Cambria Math" panose="02040503050406030204" pitchFamily="18" charset="0"/>
                              <a:cs typeface="Times New Roman" panose="02020603050405020304" pitchFamily="18" charset="0"/>
                            </a:rPr>
                            <m:t>𝑇</m:t>
                          </m:r>
                        </m:num>
                        <m:den>
                          <m:sSup>
                            <m:sSupPr>
                              <m:ctrlPr>
                                <a:rPr lang="en-US" sz="2400" b="0" i="1" smtClean="0">
                                  <a:latin typeface="Cambria Math" panose="02040503050406030204" pitchFamily="18" charset="0"/>
                                  <a:cs typeface="Times New Roman" panose="02020603050405020304" pitchFamily="18" charset="0"/>
                                </a:rPr>
                              </m:ctrlPr>
                            </m:sSupPr>
                            <m:e>
                              <m:d>
                                <m:dPr>
                                  <m:ctrlPr>
                                    <a:rPr lang="en-US" sz="2400" b="0" i="1" smtClean="0">
                                      <a:latin typeface="Cambria Math" panose="02040503050406030204" pitchFamily="18" charset="0"/>
                                      <a:cs typeface="Times New Roman" panose="02020603050405020304" pitchFamily="18" charset="0"/>
                                    </a:rPr>
                                  </m:ctrlPr>
                                </m:dPr>
                                <m:e>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𝑀</m:t>
                                      </m:r>
                                    </m:e>
                                    <m: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𝑇𝑏</m:t>
                                          </m:r>
                                        </m:e>
                                        <m:sub>
                                          <m:r>
                                            <a:rPr lang="en-US" sz="2400" b="0" i="1" smtClean="0">
                                              <a:latin typeface="Cambria Math" panose="02040503050406030204" pitchFamily="18" charset="0"/>
                                              <a:cs typeface="Times New Roman" panose="02020603050405020304" pitchFamily="18" charset="0"/>
                                            </a:rPr>
                                            <m:t>2</m:t>
                                          </m:r>
                                        </m:sub>
                                      </m:s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𝑁𝑖</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𝑋</m:t>
                                      </m:r>
                                    </m:sub>
                                  </m:sSub>
                                  <m:r>
                                    <a:rPr lang="en-US" sz="2400" b="0" i="1" smtClean="0">
                                      <a:latin typeface="Cambria Math" panose="02040503050406030204" pitchFamily="18" charset="0"/>
                                      <a:cs typeface="Times New Roman" panose="02020603050405020304" pitchFamily="18" charset="0"/>
                                    </a:rPr>
                                    <m:t>/</m:t>
                                  </m:r>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𝑀</m:t>
                                      </m:r>
                                    </m:e>
                                    <m: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𝑌</m:t>
                                          </m:r>
                                        </m:e>
                                        <m:sub>
                                          <m:r>
                                            <a:rPr lang="en-US" sz="2400" b="0" i="1" smtClean="0">
                                              <a:latin typeface="Cambria Math" panose="02040503050406030204" pitchFamily="18" charset="0"/>
                                              <a:cs typeface="Times New Roman" panose="02020603050405020304" pitchFamily="18" charset="0"/>
                                            </a:rPr>
                                            <m:t>2</m:t>
                                          </m:r>
                                        </m:sub>
                                      </m:sSub>
                                      <m:sSub>
                                        <m:sSubPr>
                                          <m:ctrlPr>
                                            <a:rPr lang="en-US" sz="2400" b="0" i="1" smtClean="0">
                                              <a:latin typeface="Cambria Math" panose="02040503050406030204" pitchFamily="18" charset="0"/>
                                              <a:cs typeface="Times New Roman" panose="02020603050405020304" pitchFamily="18" charset="0"/>
                                            </a:rPr>
                                          </m:ctrlPr>
                                        </m:sSubPr>
                                        <m:e>
                                          <m:r>
                                            <a:rPr lang="en-US" sz="2400" b="0" i="1" smtClean="0">
                                              <a:latin typeface="Cambria Math" panose="02040503050406030204" pitchFamily="18" charset="0"/>
                                              <a:cs typeface="Times New Roman" panose="02020603050405020304" pitchFamily="18" charset="0"/>
                                            </a:rPr>
                                            <m:t>𝑁𝑖</m:t>
                                          </m:r>
                                        </m:e>
                                        <m:sub>
                                          <m:r>
                                            <a:rPr lang="en-US" sz="2400" b="0" i="1" smtClean="0">
                                              <a:latin typeface="Cambria Math" panose="02040503050406030204" pitchFamily="18" charset="0"/>
                                              <a:cs typeface="Times New Roman" panose="02020603050405020304" pitchFamily="18" charset="0"/>
                                            </a:rPr>
                                            <m:t>2</m:t>
                                          </m:r>
                                        </m:sub>
                                      </m:sSub>
                                      <m:r>
                                        <a:rPr lang="en-US" sz="2400" b="0" i="1" smtClean="0">
                                          <a:latin typeface="Cambria Math" panose="02040503050406030204" pitchFamily="18" charset="0"/>
                                          <a:cs typeface="Times New Roman" panose="02020603050405020304" pitchFamily="18" charset="0"/>
                                        </a:rPr>
                                        <m:t>𝑋</m:t>
                                      </m:r>
                                    </m:sub>
                                  </m:sSub>
                                </m:e>
                              </m:d>
                            </m:e>
                            <m:sup>
                              <m:r>
                                <a:rPr lang="en-US" sz="2400" b="0" i="1" smtClean="0">
                                  <a:latin typeface="Cambria Math" panose="02040503050406030204" pitchFamily="18" charset="0"/>
                                  <a:cs typeface="Times New Roman" panose="02020603050405020304" pitchFamily="18" charset="0"/>
                                </a:rPr>
                                <m:t>1/2</m:t>
                              </m:r>
                            </m:sup>
                          </m:sSup>
                        </m:den>
                      </m:f>
                    </m:oMath>
                  </m:oMathPara>
                </a14:m>
                <a:endParaRPr lang="en-ZA" sz="24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400" dirty="0">
                    <a:latin typeface="Times New Roman" panose="02020603050405020304" pitchFamily="18" charset="0"/>
                    <a:cs typeface="Times New Roman" panose="02020603050405020304" pitchFamily="18" charset="0"/>
                  </a:rPr>
                  <a:t>T</a:t>
                </a:r>
                <a:r>
                  <a:rPr lang="en-ZA" sz="2400" dirty="0">
                    <a:latin typeface="Times New Roman" panose="02020603050405020304" pitchFamily="18" charset="0"/>
                    <a:cs typeface="Times New Roman" panose="02020603050405020304" pitchFamily="18" charset="0"/>
                  </a:rPr>
                  <a:t>he mass correction was used because of the large difference of the atomic mass between Tb and Y atoms, since lattice </a:t>
                </a:r>
                <a:r>
                  <a:rPr lang="en-ZA" sz="2400" i="1" dirty="0">
                    <a:latin typeface="Times New Roman" panose="02020603050405020304" pitchFamily="18" charset="0"/>
                    <a:cs typeface="Times New Roman" panose="02020603050405020304" pitchFamily="18" charset="0"/>
                  </a:rPr>
                  <a:t>C</a:t>
                </a:r>
                <a:r>
                  <a:rPr lang="en-ZA" sz="2400" baseline="-25000" dirty="0">
                    <a:latin typeface="Times New Roman" panose="02020603050405020304" pitchFamily="18" charset="0"/>
                    <a:cs typeface="Times New Roman" panose="02020603050405020304" pitchFamily="18" charset="0"/>
                  </a:rPr>
                  <a:t>p</a:t>
                </a:r>
                <a:r>
                  <a:rPr lang="en-ZA" sz="2400" dirty="0">
                    <a:latin typeface="Times New Roman" panose="02020603050405020304" pitchFamily="18" charset="0"/>
                    <a:cs typeface="Times New Roman" panose="02020603050405020304" pitchFamily="18" charset="0"/>
                  </a:rPr>
                  <a:t> is a function of </a:t>
                </a:r>
                <a:r>
                  <a:rPr lang="en-ZA" sz="2400" i="1" dirty="0">
                    <a:latin typeface="Times New Roman" panose="02020603050405020304" pitchFamily="18" charset="0"/>
                    <a:cs typeface="Times New Roman" panose="02020603050405020304" pitchFamily="18" charset="0"/>
                  </a:rPr>
                  <a:t>T</a:t>
                </a:r>
                <a:r>
                  <a:rPr lang="en-ZA" sz="2400" dirty="0">
                    <a:latin typeface="Times New Roman" panose="02020603050405020304" pitchFamily="18" charset="0"/>
                    <a:cs typeface="Times New Roman" panose="02020603050405020304" pitchFamily="18" charset="0"/>
                  </a:rPr>
                  <a:t>/</a:t>
                </a:r>
                <a:r>
                  <a:rPr lang="en-ZA" sz="2400" dirty="0">
                    <a:latin typeface="Times New Roman" panose="02020603050405020304" pitchFamily="18" charset="0"/>
                    <a:cs typeface="Times New Roman" panose="02020603050405020304" pitchFamily="18" charset="0"/>
                    <a:sym typeface="Symbol" panose="05050102010706020507" pitchFamily="18" charset="2"/>
                  </a:rPr>
                  <a:t></a:t>
                </a:r>
                <a:r>
                  <a:rPr lang="en-ZA" sz="2400" baseline="-25000" dirty="0">
                    <a:latin typeface="Times New Roman" panose="02020603050405020304" pitchFamily="18" charset="0"/>
                    <a:cs typeface="Times New Roman" panose="02020603050405020304" pitchFamily="18" charset="0"/>
                    <a:sym typeface="Symbol" panose="05050102010706020507" pitchFamily="18" charset="2"/>
                  </a:rPr>
                  <a:t>D</a:t>
                </a:r>
                <a:r>
                  <a:rPr lang="en-ZA" sz="2400" dirty="0">
                    <a:latin typeface="Times New Roman" panose="02020603050405020304" pitchFamily="18" charset="0"/>
                    <a:cs typeface="Times New Roman" panose="02020603050405020304" pitchFamily="18" charset="0"/>
                    <a:sym typeface="Symbol" panose="05050102010706020507" pitchFamily="18" charset="2"/>
                  </a:rPr>
                  <a:t> and </a:t>
                </a:r>
                <a:r>
                  <a:rPr lang="en-ZA" sz="2400" baseline="-25000" dirty="0">
                    <a:latin typeface="Times New Roman" panose="02020603050405020304" pitchFamily="18" charset="0"/>
                    <a:cs typeface="Times New Roman" panose="02020603050405020304" pitchFamily="18" charset="0"/>
                    <a:sym typeface="Symbol" panose="05050102010706020507" pitchFamily="18" charset="2"/>
                  </a:rPr>
                  <a:t>D </a:t>
                </a:r>
                <a:r>
                  <a:rPr lang="en-ZA" sz="2400" dirty="0">
                    <a:latin typeface="Times New Roman" panose="02020603050405020304" pitchFamily="18" charset="0"/>
                    <a:cs typeface="Times New Roman" panose="02020603050405020304" pitchFamily="18" charset="0"/>
                    <a:sym typeface="Symbol" panose="05050102010706020507" pitchFamily="18" charset="2"/>
                  </a:rPr>
                  <a:t> is related to the formula mass: </a:t>
                </a:r>
                <a14:m>
                  <m:oMath xmlns:m="http://schemas.openxmlformats.org/officeDocument/2006/math">
                    <m:sSub>
                      <m:sSubPr>
                        <m:ctrlPr>
                          <a:rPr lang="en-ZA" sz="2400" i="1" smtClean="0">
                            <a:latin typeface="Cambria Math" panose="02040503050406030204" pitchFamily="18" charset="0"/>
                            <a:cs typeface="Times New Roman" panose="02020603050405020304" pitchFamily="18" charset="0"/>
                            <a:sym typeface="Symbol" panose="05050102010706020507" pitchFamily="18" charset="2"/>
                          </a:rPr>
                        </m:ctrlPr>
                      </m:sSubPr>
                      <m:e>
                        <m:r>
                          <a:rPr lang="en-ZA" sz="240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𝜃</m:t>
                        </m:r>
                      </m:e>
                      <m:sub>
                        <m:r>
                          <a:rPr lang="en-US" sz="2400" b="0" i="1" smtClean="0">
                            <a:latin typeface="Cambria Math" panose="02040503050406030204" pitchFamily="18" charset="0"/>
                            <a:cs typeface="Times New Roman" panose="02020603050405020304" pitchFamily="18" charset="0"/>
                            <a:sym typeface="Symbol" panose="05050102010706020507" pitchFamily="18" charset="2"/>
                          </a:rPr>
                          <m:t>𝐷</m:t>
                        </m:r>
                      </m:sub>
                    </m:sSub>
                    <m:r>
                      <a:rPr lang="en-US" sz="2400" b="0" i="1" smtClean="0">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2400" b="0" i="1" smtClean="0">
                        <a:latin typeface="Cambria Math" panose="02040503050406030204" pitchFamily="18" charset="0"/>
                        <a:cs typeface="Times New Roman" panose="02020603050405020304" pitchFamily="18" charset="0"/>
                        <a:sym typeface="Symbol" panose="05050102010706020507" pitchFamily="18" charset="2"/>
                      </a:rPr>
                      <m:t>1/</m:t>
                    </m:r>
                    <m:sSup>
                      <m:sSupPr>
                        <m:ctrlPr>
                          <a:rPr lang="en-US" sz="2400" b="0" i="1" smtClean="0">
                            <a:latin typeface="Cambria Math" panose="02040503050406030204" pitchFamily="18" charset="0"/>
                            <a:cs typeface="Times New Roman" panose="02020603050405020304" pitchFamily="18" charset="0"/>
                            <a:sym typeface="Symbol" panose="05050102010706020507" pitchFamily="18" charset="2"/>
                          </a:rPr>
                        </m:ctrlPr>
                      </m:sSupPr>
                      <m:e>
                        <m:r>
                          <a:rPr lang="en-US" sz="2400" b="0" i="1" smtClean="0">
                            <a:latin typeface="Cambria Math" panose="02040503050406030204" pitchFamily="18" charset="0"/>
                            <a:cs typeface="Times New Roman" panose="02020603050405020304" pitchFamily="18" charset="0"/>
                            <a:sym typeface="Symbol" panose="05050102010706020507" pitchFamily="18" charset="2"/>
                          </a:rPr>
                          <m:t>𝑀</m:t>
                        </m:r>
                      </m:e>
                      <m:sup>
                        <m:r>
                          <a:rPr lang="en-US" sz="2400" b="0" i="1" smtClean="0">
                            <a:latin typeface="Cambria Math" panose="02040503050406030204" pitchFamily="18" charset="0"/>
                            <a:cs typeface="Times New Roman" panose="02020603050405020304" pitchFamily="18" charset="0"/>
                            <a:sym typeface="Symbol" panose="05050102010706020507" pitchFamily="18" charset="2"/>
                          </a:rPr>
                          <m:t>1/2</m:t>
                        </m:r>
                      </m:sup>
                    </m:sSup>
                  </m:oMath>
                </a14:m>
                <a:r>
                  <a:rPr lang="en-ZA" sz="2400" dirty="0">
                    <a:latin typeface="Times New Roman" panose="02020603050405020304" pitchFamily="18" charset="0"/>
                    <a:cs typeface="Times New Roman" panose="02020603050405020304" pitchFamily="18" charset="0"/>
                    <a:sym typeface="Symbol" panose="05050102010706020507" pitchFamily="18" charset="2"/>
                  </a:rPr>
                  <a:t>. </a:t>
                </a:r>
                <a:endParaRPr lang="en-ZA" sz="2400" dirty="0">
                  <a:latin typeface="Times New Roman" panose="02020603050405020304" pitchFamily="18" charset="0"/>
                  <a:cs typeface="Times New Roman" panose="02020603050405020304" pitchFamily="18" charset="0"/>
                </a:endParaRPr>
              </a:p>
            </p:txBody>
          </p:sp>
        </mc:Choice>
        <mc:Fallback xmlns="">
          <p:sp>
            <p:nvSpPr>
              <p:cNvPr id="13" name="Content Placeholder 12">
                <a:extLst>
                  <a:ext uri="{FF2B5EF4-FFF2-40B4-BE49-F238E27FC236}">
                    <a16:creationId xmlns:a16="http://schemas.microsoft.com/office/drawing/2014/main" id="{CA5F45D4-AA62-4A8D-8BA1-FC52EB4A5968}"/>
                  </a:ext>
                </a:extLst>
              </p:cNvPr>
              <p:cNvSpPr>
                <a:spLocks noGrp="1" noRot="1" noChangeAspect="1" noMove="1" noResize="1" noEditPoints="1" noAdjustHandles="1" noChangeArrowheads="1" noChangeShapeType="1" noTextEdit="1"/>
              </p:cNvSpPr>
              <p:nvPr>
                <p:ph sz="half" idx="1"/>
              </p:nvPr>
            </p:nvSpPr>
            <p:spPr>
              <a:xfrm>
                <a:off x="1316344" y="1511559"/>
                <a:ext cx="6782627" cy="4553339"/>
              </a:xfrm>
              <a:blipFill>
                <a:blip r:embed="rId2"/>
                <a:stretch>
                  <a:fillRect l="-2243" t="-3900" r="-1495" b="-2786"/>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3679FEE-675E-4623-A7E8-25980AFCE4F0}"/>
              </a:ext>
            </a:extLst>
          </p:cNvPr>
          <p:cNvSpPr>
            <a:spLocks noGrp="1"/>
          </p:cNvSpPr>
          <p:nvPr>
            <p:ph type="dt" sz="half" idx="10"/>
          </p:nvPr>
        </p:nvSpPr>
        <p:spPr/>
        <p:txBody>
          <a:bodyPr/>
          <a:lstStyle/>
          <a:p>
            <a:fld id="{FCAF8FD1-5F1B-4A0F-BFA9-1A1ECB46697D}" type="datetime1">
              <a:rPr lang="en-ZA" smtClean="0"/>
              <a:t>2024/10/30</a:t>
            </a:fld>
            <a:endParaRPr lang="en-US" dirty="0"/>
          </a:p>
        </p:txBody>
      </p:sp>
      <p:sp>
        <p:nvSpPr>
          <p:cNvPr id="5" name="Footer Placeholder 4">
            <a:extLst>
              <a:ext uri="{FF2B5EF4-FFF2-40B4-BE49-F238E27FC236}">
                <a16:creationId xmlns:a16="http://schemas.microsoft.com/office/drawing/2014/main" id="{54659E1D-7F64-4875-BDDE-E554CD16B0BC}"/>
              </a:ext>
            </a:extLst>
          </p:cNvPr>
          <p:cNvSpPr>
            <a:spLocks noGrp="1"/>
          </p:cNvSpPr>
          <p:nvPr>
            <p:ph type="ftr" sz="quarter" idx="11"/>
          </p:nvPr>
        </p:nvSpPr>
        <p:spPr/>
        <p:txBody>
          <a:bodyPr/>
          <a:lstStyle/>
          <a:p>
            <a:r>
              <a:rPr lang="en-US" dirty="0"/>
              <a:t>AYSS_2024</a:t>
            </a:r>
          </a:p>
        </p:txBody>
      </p:sp>
      <p:sp>
        <p:nvSpPr>
          <p:cNvPr id="6" name="Slide Number Placeholder 5">
            <a:extLst>
              <a:ext uri="{FF2B5EF4-FFF2-40B4-BE49-F238E27FC236}">
                <a16:creationId xmlns:a16="http://schemas.microsoft.com/office/drawing/2014/main" id="{1E36D18B-C018-4C36-A2D1-5B9DB1BC6BE0}"/>
              </a:ext>
            </a:extLst>
          </p:cNvPr>
          <p:cNvSpPr>
            <a:spLocks noGrp="1"/>
          </p:cNvSpPr>
          <p:nvPr>
            <p:ph type="sldNum" sz="quarter" idx="12"/>
          </p:nvPr>
        </p:nvSpPr>
        <p:spPr/>
        <p:txBody>
          <a:bodyPr/>
          <a:lstStyle/>
          <a:p>
            <a:fld id="{6D22F896-40B5-4ADD-8801-0D06FADFA095}" type="slidenum">
              <a:rPr lang="en-US" smtClean="0"/>
              <a:pPr/>
              <a:t>17</a:t>
            </a:fld>
            <a:endParaRPr lang="en-US" dirty="0"/>
          </a:p>
        </p:txBody>
      </p:sp>
      <p:pic>
        <p:nvPicPr>
          <p:cNvPr id="15" name="Picture 14" descr="Project Path: D:\MSc Specific Heat Capacity measurements\Zandile\Tb2Ni2Al_He2Cp.opju&#10;PE Folder: /Tb2Ni2Al_He2Cp/Folder1/&#10;Short Name: Graph4">
            <a:extLst>
              <a:ext uri="{FF2B5EF4-FFF2-40B4-BE49-F238E27FC236}">
                <a16:creationId xmlns:a16="http://schemas.microsoft.com/office/drawing/2014/main" id="{BA21E76B-06F5-44C4-B269-8CE2DE2887DC}"/>
              </a:ext>
            </a:extLst>
          </p:cNvPr>
          <p:cNvPicPr>
            <a:picLocks noChangeAspect="1"/>
          </p:cNvPicPr>
          <p:nvPr/>
        </p:nvPicPr>
        <p:blipFill>
          <a:blip r:embed="rId3"/>
          <a:stretch>
            <a:fillRect/>
          </a:stretch>
        </p:blipFill>
        <p:spPr>
          <a:xfrm>
            <a:off x="8077201" y="-420382"/>
            <a:ext cx="4114799" cy="7518568"/>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44239" cy="173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1434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EFC246D-A0A5-498C-8BE8-42BB90CCC50F}"/>
              </a:ext>
            </a:extLst>
          </p:cNvPr>
          <p:cNvSpPr>
            <a:spLocks noGrp="1"/>
          </p:cNvSpPr>
          <p:nvPr>
            <p:ph type="title"/>
          </p:nvPr>
        </p:nvSpPr>
        <p:spPr>
          <a:xfrm>
            <a:off x="2080726" y="124347"/>
            <a:ext cx="5047861" cy="1148139"/>
          </a:xfrm>
          <a:solidFill>
            <a:schemeClr val="accent1"/>
          </a:solidFill>
        </p:spPr>
        <p:txBody>
          <a:bodyPr/>
          <a:lstStyle/>
          <a:p>
            <a:r>
              <a:rPr lang="en-US" b="1" dirty="0">
                <a:solidFill>
                  <a:srgbClr val="FF0000"/>
                </a:solidFill>
                <a:latin typeface="Times New Roman" panose="02020603050405020304" pitchFamily="18" charset="0"/>
                <a:cs typeface="Times New Roman" panose="02020603050405020304" pitchFamily="18" charset="0"/>
              </a:rPr>
              <a:t>Heat capacity</a:t>
            </a:r>
            <a:endParaRPr lang="en-ZA"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Content Placeholder 12">
                <a:extLst>
                  <a:ext uri="{FF2B5EF4-FFF2-40B4-BE49-F238E27FC236}">
                    <a16:creationId xmlns:a16="http://schemas.microsoft.com/office/drawing/2014/main" id="{CA5F45D4-AA62-4A8D-8BA1-FC52EB4A5968}"/>
                  </a:ext>
                </a:extLst>
              </p:cNvPr>
              <p:cNvSpPr>
                <a:spLocks noGrp="1"/>
              </p:cNvSpPr>
              <p:nvPr>
                <p:ph sz="half" idx="1"/>
              </p:nvPr>
            </p:nvSpPr>
            <p:spPr>
              <a:xfrm>
                <a:off x="1184989" y="1511559"/>
                <a:ext cx="6785120" cy="4553339"/>
              </a:xfrm>
            </p:spPr>
            <p:txBody>
              <a:bodyPr>
                <a:normAutofit/>
              </a:bodyPr>
              <a:lstStyle/>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arrows indicate the position of </a:t>
                </a:r>
                <a:r>
                  <a:rPr lang="en-US" sz="2200" i="1" dirty="0">
                    <a:latin typeface="Times New Roman" panose="02020603050405020304" pitchFamily="18" charset="0"/>
                    <a:cs typeface="Times New Roman" panose="02020603050405020304" pitchFamily="18" charset="0"/>
                  </a:rPr>
                  <a:t>T</a:t>
                </a:r>
                <a:r>
                  <a:rPr lang="en-US" sz="2200" baseline="-25000" dirty="0">
                    <a:latin typeface="Times New Roman" panose="02020603050405020304" pitchFamily="18" charset="0"/>
                    <a:cs typeface="Times New Roman" panose="02020603050405020304" pitchFamily="18" charset="0"/>
                  </a:rPr>
                  <a:t>N</a:t>
                </a:r>
                <a:r>
                  <a:rPr lang="en-US" sz="2200" dirty="0">
                    <a:latin typeface="Times New Roman" panose="02020603050405020304" pitchFamily="18" charset="0"/>
                    <a:cs typeface="Times New Roman" panose="02020603050405020304" pitchFamily="18" charset="0"/>
                  </a:rPr>
                  <a:t> at 40.4 K and 41.4 K for Al and Ga, respectively.</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horizontal dot lines are the Dulong-Petit value 3</a:t>
                </a:r>
                <a:r>
                  <a:rPr lang="en-US" sz="2200" i="1" dirty="0">
                    <a:latin typeface="Times New Roman" panose="02020603050405020304" pitchFamily="18" charset="0"/>
                    <a:cs typeface="Times New Roman" panose="02020603050405020304" pitchFamily="18" charset="0"/>
                  </a:rPr>
                  <a:t>NR</a:t>
                </a:r>
                <a:r>
                  <a:rPr lang="en-US" sz="2200" dirty="0">
                    <a:latin typeface="Times New Roman" panose="02020603050405020304" pitchFamily="18" charset="0"/>
                    <a:cs typeface="Times New Roman" panose="02020603050405020304" pitchFamily="18" charset="0"/>
                  </a:rPr>
                  <a:t> = 124.71 J/</a:t>
                </a:r>
                <a:r>
                  <a:rPr lang="en-US" sz="2200" dirty="0" err="1">
                    <a:latin typeface="Times New Roman" panose="02020603050405020304" pitchFamily="18" charset="0"/>
                    <a:cs typeface="Times New Roman" panose="02020603050405020304" pitchFamily="18" charset="0"/>
                  </a:rPr>
                  <a:t>mol.K</a:t>
                </a:r>
                <a:endParaRPr lang="en-US"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solid red curves represent the Debye formula fit:</a:t>
                </a:r>
              </a:p>
              <a:p>
                <a:pPr marL="0" indent="0" algn="ctr">
                  <a:buNone/>
                </a:pPr>
                <a14:m>
                  <m:oMathPara xmlns:m="http://schemas.openxmlformats.org/officeDocument/2006/math">
                    <m:oMathParaPr>
                      <m:jc m:val="centerGroup"/>
                    </m:oMathParaPr>
                    <m:oMath xmlns:m="http://schemas.openxmlformats.org/officeDocument/2006/math">
                      <m:sSub>
                        <m:sSubPr>
                          <m:ctrlPr>
                            <a:rPr lang="en-ZA" sz="2200" i="1" smtClean="0">
                              <a:latin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cs typeface="Times New Roman" panose="02020603050405020304" pitchFamily="18" charset="0"/>
                            </a:rPr>
                            <m:t>𝐶</m:t>
                          </m:r>
                        </m:e>
                        <m:sub>
                          <m:r>
                            <a:rPr lang="en-US" sz="2200" b="0" i="1" smtClean="0">
                              <a:latin typeface="Cambria Math" panose="02040503050406030204" pitchFamily="18" charset="0"/>
                              <a:cs typeface="Times New Roman" panose="02020603050405020304" pitchFamily="18" charset="0"/>
                            </a:rPr>
                            <m:t>𝑝</m:t>
                          </m:r>
                        </m:sub>
                      </m:sSub>
                      <m:d>
                        <m:dPr>
                          <m:ctrlPr>
                            <a:rPr lang="en-US" sz="2200" b="0" i="1" smtClean="0">
                              <a:latin typeface="Cambria Math" panose="02040503050406030204" pitchFamily="18" charset="0"/>
                              <a:cs typeface="Times New Roman" panose="02020603050405020304" pitchFamily="18" charset="0"/>
                            </a:rPr>
                          </m:ctrlPr>
                        </m:dPr>
                        <m:e>
                          <m:r>
                            <a:rPr lang="en-US" sz="2200" b="0" i="1" smtClean="0">
                              <a:latin typeface="Cambria Math" panose="02040503050406030204" pitchFamily="18" charset="0"/>
                              <a:cs typeface="Times New Roman" panose="02020603050405020304" pitchFamily="18" charset="0"/>
                            </a:rPr>
                            <m:t>𝑇</m:t>
                          </m:r>
                        </m:e>
                      </m:d>
                      <m:r>
                        <a:rPr lang="en-US" sz="2200" b="0" i="1" smtClean="0">
                          <a:latin typeface="Cambria Math" panose="02040503050406030204" pitchFamily="18" charset="0"/>
                          <a:cs typeface="Times New Roman" panose="02020603050405020304" pitchFamily="18" charset="0"/>
                        </a:rPr>
                        <m:t>=</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𝛾</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+3</m:t>
                      </m:r>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𝑁𝑅</m:t>
                      </m:r>
                      <m:sSup>
                        <m:sSup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dPr>
                            <m:e>
                              <m:f>
                                <m:f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fPr>
                                <m:num>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num>
                                <m:den>
                                  <m:sSub>
                                    <m:sSub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𝐷</m:t>
                                      </m:r>
                                    </m:sub>
                                  </m:sSub>
                                </m:den>
                              </m:f>
                            </m:e>
                          </m:d>
                        </m:e>
                        <m:sup>
                          <m:r>
                            <a:rPr lang="en-US" sz="2200" b="0" i="1" smtClean="0">
                              <a:latin typeface="Cambria Math" panose="02040503050406030204" pitchFamily="18" charset="0"/>
                              <a:ea typeface="Cambria Math" panose="02040503050406030204" pitchFamily="18" charset="0"/>
                              <a:cs typeface="Times New Roman" panose="02020603050405020304" pitchFamily="18" charset="0"/>
                            </a:rPr>
                            <m:t>3</m:t>
                          </m:r>
                        </m:sup>
                      </m:sSup>
                      <m:nary>
                        <m:naryPr>
                          <m:limLoc m:val="undOv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naryPr>
                        <m:sub>
                          <m:r>
                            <m:rPr>
                              <m:brk m:alnAt="24"/>
                            </m:rPr>
                            <a:rPr lang="en-US" sz="2200" b="0" i="1" smtClean="0">
                              <a:latin typeface="Cambria Math" panose="02040503050406030204" pitchFamily="18" charset="0"/>
                              <a:ea typeface="Cambria Math" panose="02040503050406030204" pitchFamily="18" charset="0"/>
                              <a:cs typeface="Times New Roman" panose="02020603050405020304" pitchFamily="18" charset="0"/>
                            </a:rPr>
                            <m:t>0</m:t>
                          </m:r>
                        </m:sub>
                        <m:sup>
                          <m:f>
                            <m:fPr>
                              <m:type m:val="lin"/>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bPr>
                                <m:e>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𝜃</m:t>
                                  </m:r>
                                </m:e>
                                <m:sub>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𝐷</m:t>
                                  </m:r>
                                </m:sub>
                              </m:sSub>
                            </m:num>
                            <m:den>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𝑇</m:t>
                              </m:r>
                            </m:den>
                          </m:f>
                        </m:sup>
                        <m:e>
                          <m:f>
                            <m:f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fPr>
                            <m:num>
                              <m:sSup>
                                <m:sSup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𝑥</m:t>
                                  </m:r>
                                </m:e>
                                <m:sup>
                                  <m:r>
                                    <a:rPr lang="en-US" sz="2200" b="0" i="1" smtClean="0">
                                      <a:latin typeface="Cambria Math" panose="02040503050406030204" pitchFamily="18" charset="0"/>
                                      <a:ea typeface="Cambria Math" panose="02040503050406030204" pitchFamily="18" charset="0"/>
                                      <a:cs typeface="Times New Roman" panose="02020603050405020304" pitchFamily="18" charset="0"/>
                                    </a:rPr>
                                    <m:t>4</m:t>
                                  </m:r>
                                </m:sup>
                              </m:sSup>
                              <m:sSup>
                                <m:sSup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𝑒</m:t>
                                  </m:r>
                                </m:e>
                                <m:sup>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𝑥</m:t>
                                  </m:r>
                                </m:sup>
                              </m:sSup>
                            </m:num>
                            <m:den>
                              <m:sSup>
                                <m:sSup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pPr>
                                <m:e>
                                  <m:d>
                                    <m:d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dPr>
                                    <m:e>
                                      <m:sSup>
                                        <m:sSupPr>
                                          <m:ctrlPr>
                                            <a:rPr lang="en-US" sz="2200" b="0" i="1" smtClean="0">
                                              <a:latin typeface="Cambria Math" panose="02040503050406030204" pitchFamily="18" charset="0"/>
                                              <a:ea typeface="Cambria Math" panose="02040503050406030204" pitchFamily="18" charset="0"/>
                                              <a:cs typeface="Times New Roman" panose="02020603050405020304" pitchFamily="18" charset="0"/>
                                            </a:rPr>
                                          </m:ctrlPr>
                                        </m:sSupPr>
                                        <m:e>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𝑒</m:t>
                                          </m:r>
                                        </m:e>
                                        <m:sup>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𝑥</m:t>
                                          </m:r>
                                        </m:sup>
                                      </m:sSup>
                                      <m:r>
                                        <a:rPr lang="en-US" sz="2200" b="0" i="1" smtClean="0">
                                          <a:latin typeface="Cambria Math" panose="02040503050406030204" pitchFamily="18" charset="0"/>
                                          <a:ea typeface="Cambria Math" panose="02040503050406030204" pitchFamily="18" charset="0"/>
                                          <a:cs typeface="Times New Roman" panose="02020603050405020304" pitchFamily="18" charset="0"/>
                                        </a:rPr>
                                        <m:t>−1</m:t>
                                      </m:r>
                                    </m:e>
                                  </m:d>
                                </m:e>
                                <m:sup>
                                  <m:r>
                                    <a:rPr lang="en-US" sz="2200" b="0" i="1" smtClean="0">
                                      <a:latin typeface="Cambria Math" panose="02040503050406030204" pitchFamily="18" charset="0"/>
                                      <a:ea typeface="Cambria Math" panose="02040503050406030204" pitchFamily="18" charset="0"/>
                                      <a:cs typeface="Times New Roman" panose="02020603050405020304" pitchFamily="18" charset="0"/>
                                    </a:rPr>
                                    <m:t>2</m:t>
                                  </m:r>
                                </m:sup>
                              </m:sSup>
                            </m:den>
                          </m:f>
                          <m:r>
                            <a:rPr lang="en-US" sz="2200" b="0" i="1" smtClean="0">
                              <a:latin typeface="Cambria Math" panose="02040503050406030204" pitchFamily="18" charset="0"/>
                              <a:ea typeface="Cambria Math" panose="02040503050406030204" pitchFamily="18" charset="0"/>
                              <a:cs typeface="Times New Roman" panose="02020603050405020304" pitchFamily="18" charset="0"/>
                            </a:rPr>
                            <m:t>𝑑𝑥</m:t>
                          </m:r>
                        </m:e>
                      </m:nary>
                    </m:oMath>
                  </m:oMathPara>
                </a14:m>
                <a:endParaRPr lang="en-ZA"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L</a:t>
                </a:r>
                <a:r>
                  <a:rPr lang="en-ZA" sz="2200" dirty="0">
                    <a:latin typeface="Times New Roman" panose="02020603050405020304" pitchFamily="18" charset="0"/>
                    <a:cs typeface="Times New Roman" panose="02020603050405020304" pitchFamily="18" charset="0"/>
                  </a:rPr>
                  <a:t>SQ fit to the data gives: </a:t>
                </a:r>
                <a:r>
                  <a:rPr lang="en-ZA" sz="2200" dirty="0">
                    <a:latin typeface="Times New Roman" panose="02020603050405020304" pitchFamily="18" charset="0"/>
                    <a:cs typeface="Times New Roman" panose="02020603050405020304" pitchFamily="18" charset="0"/>
                    <a:sym typeface="Symbol" panose="05050102010706020507" pitchFamily="18" charset="2"/>
                  </a:rPr>
                  <a:t></a:t>
                </a:r>
                <a:r>
                  <a:rPr lang="en-ZA" sz="2200" baseline="-25000" dirty="0" err="1">
                    <a:latin typeface="Times New Roman" panose="02020603050405020304" pitchFamily="18" charset="0"/>
                    <a:cs typeface="Times New Roman" panose="02020603050405020304" pitchFamily="18" charset="0"/>
                    <a:sym typeface="Symbol" panose="05050102010706020507" pitchFamily="18" charset="2"/>
                  </a:rPr>
                  <a:t>D,Al</a:t>
                </a:r>
                <a:r>
                  <a:rPr lang="en-ZA" sz="2200" dirty="0">
                    <a:latin typeface="Times New Roman" panose="02020603050405020304" pitchFamily="18" charset="0"/>
                    <a:cs typeface="Times New Roman" panose="02020603050405020304" pitchFamily="18" charset="0"/>
                    <a:sym typeface="Symbol" panose="05050102010706020507" pitchFamily="18" charset="2"/>
                  </a:rPr>
                  <a:t> = 236.9(1) K, </a:t>
                </a:r>
                <a:r>
                  <a:rPr lang="en-ZA" sz="2200" baseline="-25000" dirty="0">
                    <a:latin typeface="Times New Roman" panose="02020603050405020304" pitchFamily="18" charset="0"/>
                    <a:cs typeface="Times New Roman" panose="02020603050405020304" pitchFamily="18" charset="0"/>
                    <a:sym typeface="Symbol" panose="05050102010706020507" pitchFamily="18" charset="2"/>
                  </a:rPr>
                  <a:t>Al</a:t>
                </a:r>
                <a:r>
                  <a:rPr lang="en-ZA" sz="2200" dirty="0">
                    <a:latin typeface="Times New Roman" panose="02020603050405020304" pitchFamily="18" charset="0"/>
                    <a:cs typeface="Times New Roman" panose="02020603050405020304" pitchFamily="18" charset="0"/>
                    <a:sym typeface="Symbol" panose="05050102010706020507" pitchFamily="18" charset="2"/>
                  </a:rPr>
                  <a:t> = 69(1) </a:t>
                </a:r>
                <a:r>
                  <a:rPr lang="en-ZA" sz="2200" dirty="0" err="1">
                    <a:latin typeface="Times New Roman" panose="02020603050405020304" pitchFamily="18" charset="0"/>
                    <a:cs typeface="Times New Roman" panose="02020603050405020304" pitchFamily="18" charset="0"/>
                    <a:sym typeface="Symbol" panose="05050102010706020507" pitchFamily="18" charset="2"/>
                  </a:rPr>
                  <a:t>mJ</a:t>
                </a:r>
                <a:r>
                  <a:rPr lang="en-ZA" sz="2200" dirty="0">
                    <a:latin typeface="Times New Roman" panose="02020603050405020304" pitchFamily="18" charset="0"/>
                    <a:cs typeface="Times New Roman" panose="02020603050405020304" pitchFamily="18" charset="0"/>
                    <a:sym typeface="Symbol" panose="05050102010706020507" pitchFamily="18" charset="2"/>
                  </a:rPr>
                  <a:t>/mol.f.u.K</a:t>
                </a:r>
                <a:r>
                  <a:rPr lang="en-ZA" sz="22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ZA" sz="2200" dirty="0">
                    <a:latin typeface="Times New Roman" panose="02020603050405020304" pitchFamily="18" charset="0"/>
                    <a:cs typeface="Times New Roman" panose="02020603050405020304" pitchFamily="18" charset="0"/>
                    <a:sym typeface="Symbol" panose="05050102010706020507" pitchFamily="18" charset="2"/>
                  </a:rPr>
                  <a:t> and </a:t>
                </a:r>
                <a:r>
                  <a:rPr lang="en-ZA" sz="2200" baseline="-25000" dirty="0" err="1">
                    <a:latin typeface="Times New Roman" panose="02020603050405020304" pitchFamily="18" charset="0"/>
                    <a:cs typeface="Times New Roman" panose="02020603050405020304" pitchFamily="18" charset="0"/>
                    <a:sym typeface="Symbol" panose="05050102010706020507" pitchFamily="18" charset="2"/>
                  </a:rPr>
                  <a:t>D,Ga</a:t>
                </a:r>
                <a:r>
                  <a:rPr lang="en-ZA" sz="2200" dirty="0">
                    <a:latin typeface="Times New Roman" panose="02020603050405020304" pitchFamily="18" charset="0"/>
                    <a:cs typeface="Times New Roman" panose="02020603050405020304" pitchFamily="18" charset="0"/>
                    <a:sym typeface="Symbol" panose="05050102010706020507" pitchFamily="18" charset="2"/>
                  </a:rPr>
                  <a:t> = 225.3(2) K, </a:t>
                </a:r>
                <a:r>
                  <a:rPr lang="en-ZA" sz="2200" baseline="-25000" dirty="0">
                    <a:latin typeface="Times New Roman" panose="02020603050405020304" pitchFamily="18" charset="0"/>
                    <a:cs typeface="Times New Roman" panose="02020603050405020304" pitchFamily="18" charset="0"/>
                    <a:sym typeface="Symbol" panose="05050102010706020507" pitchFamily="18" charset="2"/>
                  </a:rPr>
                  <a:t>Ga</a:t>
                </a:r>
                <a:r>
                  <a:rPr lang="en-ZA" sz="2200" dirty="0">
                    <a:latin typeface="Times New Roman" panose="02020603050405020304" pitchFamily="18" charset="0"/>
                    <a:cs typeface="Times New Roman" panose="02020603050405020304" pitchFamily="18" charset="0"/>
                    <a:sym typeface="Symbol" panose="05050102010706020507" pitchFamily="18" charset="2"/>
                  </a:rPr>
                  <a:t> = 49.5(7) </a:t>
                </a:r>
                <a:r>
                  <a:rPr lang="en-ZA" sz="2200" dirty="0" err="1">
                    <a:latin typeface="Times New Roman" panose="02020603050405020304" pitchFamily="18" charset="0"/>
                    <a:cs typeface="Times New Roman" panose="02020603050405020304" pitchFamily="18" charset="0"/>
                    <a:sym typeface="Symbol" panose="05050102010706020507" pitchFamily="18" charset="2"/>
                  </a:rPr>
                  <a:t>mJ</a:t>
                </a:r>
                <a:r>
                  <a:rPr lang="en-ZA" sz="2200" dirty="0">
                    <a:latin typeface="Times New Roman" panose="02020603050405020304" pitchFamily="18" charset="0"/>
                    <a:cs typeface="Times New Roman" panose="02020603050405020304" pitchFamily="18" charset="0"/>
                    <a:sym typeface="Symbol" panose="05050102010706020507" pitchFamily="18" charset="2"/>
                  </a:rPr>
                  <a:t>/mol.f.u.K</a:t>
                </a:r>
                <a:r>
                  <a:rPr lang="en-ZA" sz="2200" baseline="30000" dirty="0">
                    <a:latin typeface="Times New Roman" panose="02020603050405020304" pitchFamily="18" charset="0"/>
                    <a:cs typeface="Times New Roman" panose="02020603050405020304" pitchFamily="18" charset="0"/>
                    <a:sym typeface="Symbol" panose="05050102010706020507" pitchFamily="18" charset="2"/>
                  </a:rPr>
                  <a:t>2</a:t>
                </a:r>
                <a:r>
                  <a:rPr lang="en-ZA" sz="2200" dirty="0">
                    <a:latin typeface="Times New Roman" panose="02020603050405020304" pitchFamily="18" charset="0"/>
                    <a:cs typeface="Times New Roman" panose="02020603050405020304" pitchFamily="18" charset="0"/>
                    <a:sym typeface="Symbol" panose="05050102010706020507" pitchFamily="18" charset="2"/>
                  </a:rPr>
                  <a:t> for Al and Ga, respectively.</a:t>
                </a:r>
              </a:p>
            </p:txBody>
          </p:sp>
        </mc:Choice>
        <mc:Fallback>
          <p:sp>
            <p:nvSpPr>
              <p:cNvPr id="13" name="Content Placeholder 12">
                <a:extLst>
                  <a:ext uri="{FF2B5EF4-FFF2-40B4-BE49-F238E27FC236}">
                    <a16:creationId xmlns:a16="http://schemas.microsoft.com/office/drawing/2014/main" id="{CA5F45D4-AA62-4A8D-8BA1-FC52EB4A5968}"/>
                  </a:ext>
                </a:extLst>
              </p:cNvPr>
              <p:cNvSpPr>
                <a:spLocks noGrp="1" noRot="1" noChangeAspect="1" noMove="1" noResize="1" noEditPoints="1" noAdjustHandles="1" noChangeArrowheads="1" noChangeShapeType="1" noTextEdit="1"/>
              </p:cNvSpPr>
              <p:nvPr>
                <p:ph sz="half" idx="1"/>
              </p:nvPr>
            </p:nvSpPr>
            <p:spPr>
              <a:xfrm>
                <a:off x="1184989" y="1511559"/>
                <a:ext cx="6785120" cy="4553339"/>
              </a:xfrm>
              <a:blipFill>
                <a:blip r:embed="rId2"/>
                <a:stretch>
                  <a:fillRect l="-2056" t="-1114" r="-1121" b="-13370"/>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3679FEE-675E-4623-A7E8-25980AFCE4F0}"/>
              </a:ext>
            </a:extLst>
          </p:cNvPr>
          <p:cNvSpPr>
            <a:spLocks noGrp="1"/>
          </p:cNvSpPr>
          <p:nvPr>
            <p:ph type="dt" sz="half" idx="10"/>
          </p:nvPr>
        </p:nvSpPr>
        <p:spPr/>
        <p:txBody>
          <a:bodyPr/>
          <a:lstStyle/>
          <a:p>
            <a:fld id="{FCAF8FD1-5F1B-4A0F-BFA9-1A1ECB46697D}" type="datetime1">
              <a:rPr lang="en-ZA" smtClean="0"/>
              <a:t>2024/10/30</a:t>
            </a:fld>
            <a:endParaRPr lang="en-US" dirty="0"/>
          </a:p>
        </p:txBody>
      </p:sp>
      <p:sp>
        <p:nvSpPr>
          <p:cNvPr id="5" name="Footer Placeholder 4">
            <a:extLst>
              <a:ext uri="{FF2B5EF4-FFF2-40B4-BE49-F238E27FC236}">
                <a16:creationId xmlns:a16="http://schemas.microsoft.com/office/drawing/2014/main" id="{54659E1D-7F64-4875-BDDE-E554CD16B0BC}"/>
              </a:ext>
            </a:extLst>
          </p:cNvPr>
          <p:cNvSpPr>
            <a:spLocks noGrp="1"/>
          </p:cNvSpPr>
          <p:nvPr>
            <p:ph type="ftr" sz="quarter" idx="11"/>
          </p:nvPr>
        </p:nvSpPr>
        <p:spPr/>
        <p:txBody>
          <a:bodyPr/>
          <a:lstStyle/>
          <a:p>
            <a:r>
              <a:rPr lang="en-US" dirty="0"/>
              <a:t>AYSS_2024</a:t>
            </a:r>
          </a:p>
        </p:txBody>
      </p:sp>
      <p:sp>
        <p:nvSpPr>
          <p:cNvPr id="6" name="Slide Number Placeholder 5">
            <a:extLst>
              <a:ext uri="{FF2B5EF4-FFF2-40B4-BE49-F238E27FC236}">
                <a16:creationId xmlns:a16="http://schemas.microsoft.com/office/drawing/2014/main" id="{1E36D18B-C018-4C36-A2D1-5B9DB1BC6BE0}"/>
              </a:ext>
            </a:extLst>
          </p:cNvPr>
          <p:cNvSpPr>
            <a:spLocks noGrp="1"/>
          </p:cNvSpPr>
          <p:nvPr>
            <p:ph type="sldNum" sz="quarter" idx="12"/>
          </p:nvPr>
        </p:nvSpPr>
        <p:spPr/>
        <p:txBody>
          <a:bodyPr/>
          <a:lstStyle/>
          <a:p>
            <a:fld id="{6D22F896-40B5-4ADD-8801-0D06FADFA095}" type="slidenum">
              <a:rPr lang="en-US" smtClean="0"/>
              <a:pPr/>
              <a:t>18</a:t>
            </a:fld>
            <a:endParaRPr lang="en-US" dirty="0"/>
          </a:p>
        </p:txBody>
      </p:sp>
      <p:pic>
        <p:nvPicPr>
          <p:cNvPr id="15" name="Picture 14" descr="Project Path: D:\MSc Specific Heat Capacity measurements\Zandile\Tb2Ni2Al_He2Cp.opju&#10;PE Folder: /Tb2Ni2Al_He2Cp/Folder1/&#10;Short Name: Graph4">
            <a:extLst>
              <a:ext uri="{FF2B5EF4-FFF2-40B4-BE49-F238E27FC236}">
                <a16:creationId xmlns:a16="http://schemas.microsoft.com/office/drawing/2014/main" id="{BA21E76B-06F5-44C4-B269-8CE2DE2887DC}"/>
              </a:ext>
            </a:extLst>
          </p:cNvPr>
          <p:cNvPicPr>
            <a:picLocks noChangeAspect="1"/>
          </p:cNvPicPr>
          <p:nvPr/>
        </p:nvPicPr>
        <p:blipFill>
          <a:blip r:embed="rId3"/>
          <a:stretch>
            <a:fillRect/>
          </a:stretch>
        </p:blipFill>
        <p:spPr>
          <a:xfrm>
            <a:off x="8077201" y="-206716"/>
            <a:ext cx="4114799" cy="7518568"/>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401510" cy="1681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03236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7">
            <a:extLst>
              <a:ext uri="{FF2B5EF4-FFF2-40B4-BE49-F238E27FC236}">
                <a16:creationId xmlns:a16="http://schemas.microsoft.com/office/drawing/2014/main" id="{0EFC246D-A0A5-498C-8BE8-42BB90CCC50F}"/>
              </a:ext>
            </a:extLst>
          </p:cNvPr>
          <p:cNvSpPr>
            <a:spLocks noGrp="1"/>
          </p:cNvSpPr>
          <p:nvPr>
            <p:ph type="title"/>
          </p:nvPr>
        </p:nvSpPr>
        <p:spPr>
          <a:xfrm>
            <a:off x="2080726" y="124347"/>
            <a:ext cx="5047861" cy="1148139"/>
          </a:xfrm>
          <a:solidFill>
            <a:schemeClr val="accent1"/>
          </a:solidFill>
        </p:spPr>
        <p:txBody>
          <a:bodyPr/>
          <a:lstStyle/>
          <a:p>
            <a:r>
              <a:rPr lang="en-US" b="1" dirty="0">
                <a:solidFill>
                  <a:srgbClr val="FF0000"/>
                </a:solidFill>
                <a:latin typeface="Times New Roman" panose="02020603050405020304" pitchFamily="18" charset="0"/>
                <a:cs typeface="Times New Roman" panose="02020603050405020304" pitchFamily="18" charset="0"/>
              </a:rPr>
              <a:t>Heat capacity</a:t>
            </a:r>
            <a:endParaRPr lang="en-ZA" b="1" dirty="0">
              <a:solidFill>
                <a:srgbClr val="FF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mc:Choice xmlns:a14="http://schemas.microsoft.com/office/drawing/2010/main" Requires="a14">
          <p:sp>
            <p:nvSpPr>
              <p:cNvPr id="13" name="Content Placeholder 12">
                <a:extLst>
                  <a:ext uri="{FF2B5EF4-FFF2-40B4-BE49-F238E27FC236}">
                    <a16:creationId xmlns:a16="http://schemas.microsoft.com/office/drawing/2014/main" id="{CA5F45D4-AA62-4A8D-8BA1-FC52EB4A5968}"/>
                  </a:ext>
                </a:extLst>
              </p:cNvPr>
              <p:cNvSpPr>
                <a:spLocks noGrp="1"/>
              </p:cNvSpPr>
              <p:nvPr>
                <p:ph sz="half" idx="1"/>
              </p:nvPr>
            </p:nvSpPr>
            <p:spPr>
              <a:xfrm>
                <a:off x="1184989" y="1511559"/>
                <a:ext cx="6945758" cy="4553339"/>
              </a:xfrm>
            </p:spPr>
            <p:txBody>
              <a:bodyPr>
                <a:normAutofit/>
              </a:bodyPr>
              <a:lstStyle/>
              <a:p>
                <a:pPr algn="just">
                  <a:buFont typeface="Wingdings" panose="05000000000000000000" pitchFamily="2" charset="2"/>
                  <a:buChar char="Ø"/>
                </a:pPr>
                <a:r>
                  <a:rPr lang="en-ZA" sz="2200" dirty="0">
                    <a:latin typeface="Times New Roman" panose="02020603050405020304" pitchFamily="18" charset="0"/>
                    <a:cs typeface="Times New Roman" panose="02020603050405020304" pitchFamily="18" charset="0"/>
                    <a:sym typeface="Symbol" panose="05050102010706020507" pitchFamily="18" charset="2"/>
                  </a:rPr>
                  <a:t></a:t>
                </a:r>
                <a:r>
                  <a:rPr lang="en-ZA" sz="2200" baseline="-25000" dirty="0" err="1">
                    <a:latin typeface="Times New Roman" panose="02020603050405020304" pitchFamily="18" charset="0"/>
                    <a:cs typeface="Times New Roman" panose="02020603050405020304" pitchFamily="18" charset="0"/>
                    <a:sym typeface="Symbol" panose="05050102010706020507" pitchFamily="18" charset="2"/>
                  </a:rPr>
                  <a:t>D,Al</a:t>
                </a:r>
                <a:r>
                  <a:rPr lang="en-ZA" sz="2200" baseline="-25000" dirty="0">
                    <a:latin typeface="Times New Roman" panose="02020603050405020304" pitchFamily="18" charset="0"/>
                    <a:cs typeface="Times New Roman" panose="02020603050405020304" pitchFamily="18" charset="0"/>
                    <a:sym typeface="Symbol" panose="05050102010706020507" pitchFamily="18" charset="2"/>
                  </a:rPr>
                  <a:t>,</a:t>
                </a:r>
                <a:r>
                  <a:rPr lang="en-ZA" sz="2200" dirty="0">
                    <a:latin typeface="Times New Roman" panose="02020603050405020304" pitchFamily="18" charset="0"/>
                    <a:cs typeface="Times New Roman" panose="02020603050405020304" pitchFamily="18" charset="0"/>
                    <a:sym typeface="Symbol" panose="05050102010706020507" pitchFamily="18" charset="2"/>
                  </a:rPr>
                  <a:t> and </a:t>
                </a:r>
                <a:r>
                  <a:rPr lang="en-ZA" sz="2200" baseline="-25000" dirty="0" err="1">
                    <a:latin typeface="Times New Roman" panose="02020603050405020304" pitchFamily="18" charset="0"/>
                    <a:cs typeface="Times New Roman" panose="02020603050405020304" pitchFamily="18" charset="0"/>
                    <a:sym typeface="Symbol" panose="05050102010706020507" pitchFamily="18" charset="2"/>
                  </a:rPr>
                  <a:t>D,Ga</a:t>
                </a:r>
                <a:r>
                  <a:rPr lang="en-ZA" sz="2200" dirty="0">
                    <a:latin typeface="Times New Roman" panose="02020603050405020304" pitchFamily="18" charset="0"/>
                    <a:cs typeface="Times New Roman" panose="02020603050405020304" pitchFamily="18" charset="0"/>
                    <a:sym typeface="Symbol" panose="05050102010706020507" pitchFamily="18" charset="2"/>
                  </a:rPr>
                  <a:t> same order of magnitude, indicate the similarity of lattice vibration in both compounds.</a:t>
                </a:r>
                <a:endParaRPr lang="en-ZA" sz="22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However </a:t>
                </a:r>
                <a:r>
                  <a:rPr lang="en-ZA" sz="2200" dirty="0">
                    <a:latin typeface="Times New Roman" panose="02020603050405020304" pitchFamily="18" charset="0"/>
                    <a:cs typeface="Times New Roman" panose="02020603050405020304" pitchFamily="18" charset="0"/>
                    <a:sym typeface="Symbol" panose="05050102010706020507" pitchFamily="18" charset="2"/>
                  </a:rPr>
                  <a:t></a:t>
                </a:r>
                <a:r>
                  <a:rPr lang="en-ZA" sz="2200" baseline="-25000" dirty="0" err="1">
                    <a:latin typeface="Times New Roman" panose="02020603050405020304" pitchFamily="18" charset="0"/>
                    <a:cs typeface="Times New Roman" panose="02020603050405020304" pitchFamily="18" charset="0"/>
                    <a:sym typeface="Symbol" panose="05050102010706020507" pitchFamily="18" charset="2"/>
                  </a:rPr>
                  <a:t>D,Al</a:t>
                </a:r>
                <a:r>
                  <a:rPr lang="en-ZA" sz="2200" baseline="-25000" dirty="0">
                    <a:latin typeface="Times New Roman" panose="02020603050405020304" pitchFamily="18" charset="0"/>
                    <a:cs typeface="Times New Roman" panose="02020603050405020304" pitchFamily="18" charset="0"/>
                    <a:sym typeface="Symbol" panose="05050102010706020507" pitchFamily="18" charset="2"/>
                  </a:rPr>
                  <a:t>,</a:t>
                </a:r>
                <a:r>
                  <a:rPr lang="en-ZA" sz="2200" dirty="0">
                    <a:latin typeface="Times New Roman" panose="02020603050405020304" pitchFamily="18" charset="0"/>
                    <a:cs typeface="Times New Roman" panose="02020603050405020304" pitchFamily="18" charset="0"/>
                    <a:sym typeface="Symbol" panose="05050102010706020507" pitchFamily="18" charset="2"/>
                  </a:rPr>
                  <a:t> &gt; </a:t>
                </a:r>
                <a:r>
                  <a:rPr lang="en-ZA" sz="2200" baseline="-25000" dirty="0" err="1">
                    <a:latin typeface="Times New Roman" panose="02020603050405020304" pitchFamily="18" charset="0"/>
                    <a:cs typeface="Times New Roman" panose="02020603050405020304" pitchFamily="18" charset="0"/>
                    <a:sym typeface="Symbol" panose="05050102010706020507" pitchFamily="18" charset="2"/>
                  </a:rPr>
                  <a:t>D,Ga</a:t>
                </a:r>
                <a:r>
                  <a:rPr lang="en-ZA" sz="2200" dirty="0">
                    <a:latin typeface="Times New Roman" panose="02020603050405020304" pitchFamily="18" charset="0"/>
                    <a:cs typeface="Times New Roman" panose="02020603050405020304" pitchFamily="18" charset="0"/>
                    <a:sym typeface="Symbol" panose="05050102010706020507" pitchFamily="18" charset="2"/>
                  </a:rPr>
                  <a:t> may originate from the smaller formula weight of the Al compound, compared to that of the Ga compound since </a:t>
                </a:r>
                <a14:m>
                  <m:oMath xmlns:m="http://schemas.openxmlformats.org/officeDocument/2006/math">
                    <m:sSub>
                      <m:sSubPr>
                        <m:ctrlPr>
                          <a:rPr lang="en-ZA" sz="2000" i="1">
                            <a:latin typeface="Cambria Math" panose="02040503050406030204" pitchFamily="18" charset="0"/>
                            <a:cs typeface="Times New Roman" panose="02020603050405020304" pitchFamily="18" charset="0"/>
                            <a:sym typeface="Symbol" panose="05050102010706020507" pitchFamily="18" charset="2"/>
                          </a:rPr>
                        </m:ctrlPr>
                      </m:sSubPr>
                      <m:e>
                        <m:r>
                          <a:rPr lang="en-ZA" sz="2000"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𝜃</m:t>
                        </m:r>
                      </m:e>
                      <m:sub>
                        <m:r>
                          <a:rPr lang="en-US" sz="2000" i="1">
                            <a:latin typeface="Cambria Math" panose="02040503050406030204" pitchFamily="18" charset="0"/>
                            <a:cs typeface="Times New Roman" panose="02020603050405020304" pitchFamily="18" charset="0"/>
                            <a:sym typeface="Symbol" panose="05050102010706020507" pitchFamily="18" charset="2"/>
                          </a:rPr>
                          <m:t>𝐷</m:t>
                        </m:r>
                      </m:sub>
                    </m:sSub>
                    <m:r>
                      <a:rPr lang="en-US" sz="2000" i="1">
                        <a:latin typeface="Cambria Math" panose="02040503050406030204" pitchFamily="18" charset="0"/>
                        <a:ea typeface="Cambria Math" panose="02040503050406030204" pitchFamily="18" charset="0"/>
                        <a:cs typeface="Times New Roman" panose="02020603050405020304" pitchFamily="18" charset="0"/>
                        <a:sym typeface="Symbol" panose="05050102010706020507" pitchFamily="18" charset="2"/>
                      </a:rPr>
                      <m:t>∝</m:t>
                    </m:r>
                    <m:r>
                      <a:rPr lang="en-US" sz="2000" i="1">
                        <a:latin typeface="Cambria Math" panose="02040503050406030204" pitchFamily="18" charset="0"/>
                        <a:cs typeface="Times New Roman" panose="02020603050405020304" pitchFamily="18" charset="0"/>
                        <a:sym typeface="Symbol" panose="05050102010706020507" pitchFamily="18" charset="2"/>
                      </a:rPr>
                      <m:t>1/</m:t>
                    </m:r>
                    <m:sSup>
                      <m:sSupPr>
                        <m:ctrlPr>
                          <a:rPr lang="en-US" sz="2000" i="1">
                            <a:latin typeface="Cambria Math" panose="02040503050406030204" pitchFamily="18" charset="0"/>
                            <a:cs typeface="Times New Roman" panose="02020603050405020304" pitchFamily="18" charset="0"/>
                            <a:sym typeface="Symbol" panose="05050102010706020507" pitchFamily="18" charset="2"/>
                          </a:rPr>
                        </m:ctrlPr>
                      </m:sSupPr>
                      <m:e>
                        <m:r>
                          <a:rPr lang="en-US" sz="2000" i="1">
                            <a:latin typeface="Cambria Math" panose="02040503050406030204" pitchFamily="18" charset="0"/>
                            <a:cs typeface="Times New Roman" panose="02020603050405020304" pitchFamily="18" charset="0"/>
                            <a:sym typeface="Symbol" panose="05050102010706020507" pitchFamily="18" charset="2"/>
                          </a:rPr>
                          <m:t>𝑀</m:t>
                        </m:r>
                      </m:e>
                      <m:sup>
                        <m:r>
                          <a:rPr lang="en-US" sz="2000" i="1">
                            <a:latin typeface="Cambria Math" panose="02040503050406030204" pitchFamily="18" charset="0"/>
                            <a:cs typeface="Times New Roman" panose="02020603050405020304" pitchFamily="18" charset="0"/>
                            <a:sym typeface="Symbol" panose="05050102010706020507" pitchFamily="18" charset="2"/>
                          </a:rPr>
                          <m:t>1/2</m:t>
                        </m:r>
                      </m:sup>
                    </m:sSup>
                  </m:oMath>
                </a14:m>
                <a:r>
                  <a:rPr lang="en-ZA" sz="2200"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Ø"/>
                </a:pPr>
                <a:r>
                  <a:rPr lang="en-ZA" sz="2200" dirty="0">
                    <a:latin typeface="Times New Roman" panose="02020603050405020304" pitchFamily="18" charset="0"/>
                    <a:cs typeface="Times New Roman" panose="02020603050405020304" pitchFamily="18" charset="0"/>
                  </a:rPr>
                  <a:t>Also note that </a:t>
                </a:r>
                <a:r>
                  <a:rPr lang="en-ZA" sz="2200" i="1" dirty="0">
                    <a:latin typeface="Times New Roman" panose="02020603050405020304" pitchFamily="18" charset="0"/>
                    <a:cs typeface="Times New Roman" panose="02020603050405020304" pitchFamily="18" charset="0"/>
                  </a:rPr>
                  <a:t>C</a:t>
                </a:r>
                <a:r>
                  <a:rPr lang="en-ZA" sz="2200" baseline="-25000" dirty="0">
                    <a:latin typeface="Times New Roman" panose="02020603050405020304" pitchFamily="18" charset="0"/>
                    <a:cs typeface="Times New Roman" panose="02020603050405020304" pitchFamily="18" charset="0"/>
                  </a:rPr>
                  <a:t>p</a:t>
                </a:r>
                <a:r>
                  <a:rPr lang="en-ZA" sz="2200" dirty="0">
                    <a:latin typeface="Times New Roman" panose="02020603050405020304" pitchFamily="18" charset="0"/>
                    <a:cs typeface="Times New Roman" panose="02020603050405020304" pitchFamily="18" charset="0"/>
                  </a:rPr>
                  <a:t>(</a:t>
                </a:r>
                <a:r>
                  <a:rPr lang="en-ZA" sz="2200" i="1" dirty="0">
                    <a:latin typeface="Times New Roman" panose="02020603050405020304" pitchFamily="18" charset="0"/>
                    <a:cs typeface="Times New Roman" panose="02020603050405020304" pitchFamily="18" charset="0"/>
                  </a:rPr>
                  <a:t>T</a:t>
                </a:r>
                <a:r>
                  <a:rPr lang="en-ZA" sz="2200" dirty="0">
                    <a:latin typeface="Times New Roman" panose="02020603050405020304" pitchFamily="18" charset="0"/>
                    <a:cs typeface="Times New Roman" panose="02020603050405020304" pitchFamily="18" charset="0"/>
                  </a:rPr>
                  <a:t>) data of the Y</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Ni</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Al and Tb</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Ni</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Ga compounds reach the value of Dulong-Petit around 150 K while Tb</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Ni</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Al and Y</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Ni</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Ga reach this value above 175 K.</a:t>
                </a:r>
                <a:br>
                  <a:rPr lang="en-ZA" sz="2200" dirty="0">
                    <a:latin typeface="Times New Roman" panose="02020603050405020304" pitchFamily="18" charset="0"/>
                    <a:cs typeface="Times New Roman" panose="02020603050405020304" pitchFamily="18" charset="0"/>
                  </a:rPr>
                </a:br>
                <a:endParaRPr lang="en-ZA"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ZA" sz="2200" dirty="0">
                  <a:latin typeface="Times New Roman" panose="02020603050405020304" pitchFamily="18" charset="0"/>
                  <a:cs typeface="Times New Roman" panose="02020603050405020304" pitchFamily="18" charset="0"/>
                </a:endParaRPr>
              </a:p>
            </p:txBody>
          </p:sp>
        </mc:Choice>
        <mc:Fallback>
          <p:sp>
            <p:nvSpPr>
              <p:cNvPr id="13" name="Content Placeholder 12">
                <a:extLst>
                  <a:ext uri="{FF2B5EF4-FFF2-40B4-BE49-F238E27FC236}">
                    <a16:creationId xmlns:a16="http://schemas.microsoft.com/office/drawing/2014/main" id="{CA5F45D4-AA62-4A8D-8BA1-FC52EB4A5968}"/>
                  </a:ext>
                </a:extLst>
              </p:cNvPr>
              <p:cNvSpPr>
                <a:spLocks noGrp="1" noRot="1" noChangeAspect="1" noMove="1" noResize="1" noEditPoints="1" noAdjustHandles="1" noChangeArrowheads="1" noChangeShapeType="1" noTextEdit="1"/>
              </p:cNvSpPr>
              <p:nvPr>
                <p:ph sz="half" idx="1"/>
              </p:nvPr>
            </p:nvSpPr>
            <p:spPr>
              <a:xfrm>
                <a:off x="1184989" y="1511559"/>
                <a:ext cx="6945758" cy="4553339"/>
              </a:xfrm>
              <a:blipFill>
                <a:blip r:embed="rId2"/>
                <a:stretch>
                  <a:fillRect l="-2007" r="-1095"/>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83679FEE-675E-4623-A7E8-25980AFCE4F0}"/>
              </a:ext>
            </a:extLst>
          </p:cNvPr>
          <p:cNvSpPr>
            <a:spLocks noGrp="1"/>
          </p:cNvSpPr>
          <p:nvPr>
            <p:ph type="dt" sz="half" idx="10"/>
          </p:nvPr>
        </p:nvSpPr>
        <p:spPr/>
        <p:txBody>
          <a:bodyPr/>
          <a:lstStyle/>
          <a:p>
            <a:fld id="{FCAF8FD1-5F1B-4A0F-BFA9-1A1ECB46697D}" type="datetime1">
              <a:rPr lang="en-ZA" smtClean="0"/>
              <a:t>2024/10/30</a:t>
            </a:fld>
            <a:endParaRPr lang="en-US" dirty="0"/>
          </a:p>
        </p:txBody>
      </p:sp>
      <p:sp>
        <p:nvSpPr>
          <p:cNvPr id="5" name="Footer Placeholder 4">
            <a:extLst>
              <a:ext uri="{FF2B5EF4-FFF2-40B4-BE49-F238E27FC236}">
                <a16:creationId xmlns:a16="http://schemas.microsoft.com/office/drawing/2014/main" id="{54659E1D-7F64-4875-BDDE-E554CD16B0BC}"/>
              </a:ext>
            </a:extLst>
          </p:cNvPr>
          <p:cNvSpPr>
            <a:spLocks noGrp="1"/>
          </p:cNvSpPr>
          <p:nvPr>
            <p:ph type="ftr" sz="quarter" idx="11"/>
          </p:nvPr>
        </p:nvSpPr>
        <p:spPr/>
        <p:txBody>
          <a:bodyPr/>
          <a:lstStyle/>
          <a:p>
            <a:r>
              <a:rPr lang="en-US" dirty="0"/>
              <a:t>AYSS_2024</a:t>
            </a:r>
          </a:p>
        </p:txBody>
      </p:sp>
      <p:sp>
        <p:nvSpPr>
          <p:cNvPr id="6" name="Slide Number Placeholder 5">
            <a:extLst>
              <a:ext uri="{FF2B5EF4-FFF2-40B4-BE49-F238E27FC236}">
                <a16:creationId xmlns:a16="http://schemas.microsoft.com/office/drawing/2014/main" id="{1E36D18B-C018-4C36-A2D1-5B9DB1BC6BE0}"/>
              </a:ext>
            </a:extLst>
          </p:cNvPr>
          <p:cNvSpPr>
            <a:spLocks noGrp="1"/>
          </p:cNvSpPr>
          <p:nvPr>
            <p:ph type="sldNum" sz="quarter" idx="12"/>
          </p:nvPr>
        </p:nvSpPr>
        <p:spPr/>
        <p:txBody>
          <a:bodyPr/>
          <a:lstStyle/>
          <a:p>
            <a:fld id="{6D22F896-40B5-4ADD-8801-0D06FADFA095}" type="slidenum">
              <a:rPr lang="en-US" smtClean="0"/>
              <a:pPr/>
              <a:t>19</a:t>
            </a:fld>
            <a:endParaRPr lang="en-US" dirty="0"/>
          </a:p>
        </p:txBody>
      </p:sp>
      <p:pic>
        <p:nvPicPr>
          <p:cNvPr id="15" name="Picture 14" descr="Project Path: D:\MSc Specific Heat Capacity measurements\Zandile\Tb2Ni2Al_He2Cp.opju&#10;PE Folder: /Tb2Ni2Al_He2Cp/Folder1/&#10;Short Name: Graph4">
            <a:extLst>
              <a:ext uri="{FF2B5EF4-FFF2-40B4-BE49-F238E27FC236}">
                <a16:creationId xmlns:a16="http://schemas.microsoft.com/office/drawing/2014/main" id="{BA21E76B-06F5-44C4-B269-8CE2DE2887DC}"/>
              </a:ext>
            </a:extLst>
          </p:cNvPr>
          <p:cNvPicPr>
            <a:picLocks noChangeAspect="1"/>
          </p:cNvPicPr>
          <p:nvPr/>
        </p:nvPicPr>
        <p:blipFill>
          <a:blip r:embed="rId3"/>
          <a:stretch>
            <a:fillRect/>
          </a:stretch>
        </p:blipFill>
        <p:spPr>
          <a:xfrm>
            <a:off x="8077201" y="-330284"/>
            <a:ext cx="4114799" cy="7518568"/>
          </a:xfrm>
          <a:prstGeom prst="rect">
            <a:avLst/>
          </a:prstGeom>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375873" cy="1651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3636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140733" y="685800"/>
            <a:ext cx="6362291" cy="1752599"/>
          </a:xfrm>
        </p:spPr>
        <p:txBody>
          <a:bodyPr>
            <a:normAutofit/>
          </a:bodyPr>
          <a:lstStyle/>
          <a:p>
            <a:pPr>
              <a:lnSpc>
                <a:spcPct val="90000"/>
              </a:lnSpc>
            </a:pPr>
            <a:br>
              <a:rPr lang="en-US" b="1" dirty="0">
                <a:latin typeface="Times New Roman" charset="0"/>
                <a:ea typeface="Times New Roman" charset="0"/>
                <a:cs typeface="Times New Roman" charset="0"/>
              </a:rPr>
            </a:br>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Content</a:t>
            </a:r>
          </a:p>
        </p:txBody>
      </p:sp>
      <p:sp>
        <p:nvSpPr>
          <p:cNvPr id="20" name="Rounded Rectangle 11">
            <a:extLst>
              <a:ext uri="{FF2B5EF4-FFF2-40B4-BE49-F238E27FC236}">
                <a16:creationId xmlns:a16="http://schemas.microsoft.com/office/drawing/2014/main" id="{83C34636-70E0-4F5D-A3E5-E5830D2E0A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348" y="648931"/>
            <a:ext cx="3982086" cy="5231964"/>
          </a:xfrm>
          <a:prstGeom prst="roundRect">
            <a:avLst>
              <a:gd name="adj" fmla="val 4834"/>
            </a:avLst>
          </a:prstGeom>
          <a:solidFill>
            <a:schemeClr val="bg1"/>
          </a:solidFill>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5"/>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33772" y="1011765"/>
            <a:ext cx="1824055" cy="21910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12"/>
          <p:cNvPicPr>
            <a:picLocks noChangeAspect="1"/>
          </p:cNvPicPr>
          <p:nvPr/>
        </p:nvPicPr>
        <p:blipFill>
          <a:blip r:embed="rId4"/>
          <a:stretch>
            <a:fillRect/>
          </a:stretch>
        </p:blipFill>
        <p:spPr>
          <a:xfrm>
            <a:off x="975205" y="3535764"/>
            <a:ext cx="3341190" cy="1854360"/>
          </a:xfrm>
          <a:prstGeom prst="rect">
            <a:avLst/>
          </a:prstGeom>
        </p:spPr>
      </p:pic>
      <p:sp>
        <p:nvSpPr>
          <p:cNvPr id="7" name="Content Placeholder 6"/>
          <p:cNvSpPr>
            <a:spLocks noGrp="1"/>
          </p:cNvSpPr>
          <p:nvPr>
            <p:ph idx="1"/>
          </p:nvPr>
        </p:nvSpPr>
        <p:spPr>
          <a:xfrm>
            <a:off x="5140732" y="2666999"/>
            <a:ext cx="6362291" cy="3124201"/>
          </a:xfrm>
        </p:spPr>
        <p:txBody>
          <a:bodyPr>
            <a:normAutofit/>
          </a:bodyPr>
          <a:lstStyle/>
          <a:p>
            <a:pPr>
              <a:lnSpc>
                <a:spcPct val="90000"/>
              </a:lnSpc>
            </a:pPr>
            <a:r>
              <a:rPr lang="en-US" dirty="0">
                <a:latin typeface="Times New Roman" charset="0"/>
                <a:ea typeface="Times New Roman" charset="0"/>
                <a:cs typeface="Times New Roman" charset="0"/>
              </a:rPr>
              <a:t>Introduction</a:t>
            </a:r>
          </a:p>
          <a:p>
            <a:pPr>
              <a:lnSpc>
                <a:spcPct val="90000"/>
              </a:lnSpc>
            </a:pPr>
            <a:r>
              <a:rPr lang="en-US" dirty="0">
                <a:latin typeface="Times New Roman" charset="0"/>
                <a:ea typeface="Times New Roman" charset="0"/>
                <a:cs typeface="Times New Roman" charset="0"/>
              </a:rPr>
              <a:t>Methodology</a:t>
            </a:r>
          </a:p>
          <a:p>
            <a:pPr>
              <a:lnSpc>
                <a:spcPct val="90000"/>
              </a:lnSpc>
            </a:pPr>
            <a:r>
              <a:rPr lang="en-US" dirty="0">
                <a:latin typeface="Times New Roman" charset="0"/>
                <a:ea typeface="Times New Roman" charset="0"/>
                <a:cs typeface="Times New Roman" charset="0"/>
              </a:rPr>
              <a:t>Results and discussion:	</a:t>
            </a:r>
          </a:p>
          <a:p>
            <a:pPr lvl="1">
              <a:lnSpc>
                <a:spcPct val="90000"/>
              </a:lnSpc>
            </a:pPr>
            <a:r>
              <a:rPr lang="en-US" dirty="0">
                <a:latin typeface="Times New Roman" charset="0"/>
                <a:ea typeface="Times New Roman" charset="0"/>
                <a:cs typeface="Times New Roman" charset="0"/>
              </a:rPr>
              <a:t>Structural characterization</a:t>
            </a:r>
          </a:p>
          <a:p>
            <a:pPr lvl="1">
              <a:lnSpc>
                <a:spcPct val="90000"/>
              </a:lnSpc>
            </a:pPr>
            <a:r>
              <a:rPr lang="en-US" dirty="0">
                <a:latin typeface="Times New Roman" charset="0"/>
                <a:ea typeface="Times New Roman" charset="0"/>
                <a:cs typeface="Times New Roman" charset="0"/>
              </a:rPr>
              <a:t>Magnetization and magnetic susceptibility </a:t>
            </a:r>
          </a:p>
          <a:p>
            <a:pPr lvl="1">
              <a:lnSpc>
                <a:spcPct val="90000"/>
              </a:lnSpc>
            </a:pPr>
            <a:r>
              <a:rPr lang="en-US" dirty="0">
                <a:latin typeface="Times New Roman" charset="0"/>
                <a:ea typeface="Times New Roman" charset="0"/>
                <a:cs typeface="Times New Roman" charset="0"/>
              </a:rPr>
              <a:t>Heat capacity</a:t>
            </a:r>
          </a:p>
          <a:p>
            <a:pPr>
              <a:lnSpc>
                <a:spcPct val="90000"/>
              </a:lnSpc>
            </a:pPr>
            <a:r>
              <a:rPr lang="en-US" dirty="0">
                <a:latin typeface="Times New Roman" charset="0"/>
                <a:ea typeface="Times New Roman" charset="0"/>
                <a:cs typeface="Times New Roman" charset="0"/>
              </a:rPr>
              <a:t>Conclusion</a:t>
            </a:r>
          </a:p>
        </p:txBody>
      </p:sp>
      <p:sp>
        <p:nvSpPr>
          <p:cNvPr id="11" name="Footer Placeholder 10"/>
          <p:cNvSpPr>
            <a:spLocks noGrp="1"/>
          </p:cNvSpPr>
          <p:nvPr>
            <p:ph type="ftr" sz="quarter" idx="11"/>
          </p:nvPr>
        </p:nvSpPr>
        <p:spPr>
          <a:xfrm>
            <a:off x="5140732" y="5883275"/>
            <a:ext cx="4515724" cy="365125"/>
          </a:xfrm>
        </p:spPr>
        <p:txBody>
          <a:bodyPr>
            <a:normAutofit/>
          </a:bodyPr>
          <a:lstStyle/>
          <a:p>
            <a:pPr>
              <a:spcAft>
                <a:spcPts val="600"/>
              </a:spcAft>
            </a:pPr>
            <a:r>
              <a:rPr lang="en-US" dirty="0"/>
              <a:t>AYSS_2024</a:t>
            </a:r>
          </a:p>
        </p:txBody>
      </p:sp>
      <p:sp>
        <p:nvSpPr>
          <p:cNvPr id="10" name="Date Placeholder 9"/>
          <p:cNvSpPr>
            <a:spLocks noGrp="1"/>
          </p:cNvSpPr>
          <p:nvPr>
            <p:ph type="dt" sz="half" idx="10"/>
          </p:nvPr>
        </p:nvSpPr>
        <p:spPr>
          <a:xfrm>
            <a:off x="9732656" y="5883275"/>
            <a:ext cx="1143000" cy="365125"/>
          </a:xfrm>
        </p:spPr>
        <p:txBody>
          <a:bodyPr>
            <a:normAutofit/>
          </a:bodyPr>
          <a:lstStyle/>
          <a:p>
            <a:pPr>
              <a:spcAft>
                <a:spcPts val="600"/>
              </a:spcAft>
            </a:pPr>
            <a:fld id="{25DFA4FB-67A8-46FF-BA7F-1266DC5BF5DD}" type="datetime1">
              <a:rPr lang="en-ZA" smtClean="0"/>
              <a:pPr>
                <a:spcAft>
                  <a:spcPts val="600"/>
                </a:spcAft>
              </a:pPr>
              <a:t>2024/10/30</a:t>
            </a:fld>
            <a:endParaRPr lang="en-US"/>
          </a:p>
        </p:txBody>
      </p:sp>
      <p:sp>
        <p:nvSpPr>
          <p:cNvPr id="12" name="Slide Number Placeholder 11"/>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2</a:t>
            </a:fld>
            <a:endParaRPr lang="en-US"/>
          </a:p>
        </p:txBody>
      </p:sp>
    </p:spTree>
    <p:extLst>
      <p:ext uri="{BB962C8B-B14F-4D97-AF65-F5344CB8AC3E}">
        <p14:creationId xmlns:p14="http://schemas.microsoft.com/office/powerpoint/2010/main" val="15297908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129" y="94211"/>
            <a:ext cx="5120598" cy="1158239"/>
          </a:xfrm>
          <a:solidFill>
            <a:srgbClr val="00B0F0"/>
          </a:solidFill>
        </p:spPr>
        <p:txBody>
          <a:bodyPr>
            <a:normAutofit fontScale="90000"/>
          </a:bodyPr>
          <a:lstStyle/>
          <a:p>
            <a:r>
              <a:rPr lang="en-US" b="1" dirty="0">
                <a:solidFill>
                  <a:srgbClr val="FF0000"/>
                </a:solidFill>
                <a:latin typeface="Times New Roman" pitchFamily="18" charset="0"/>
                <a:cs typeface="Times New Roman" pitchFamily="18" charset="0"/>
              </a:rPr>
              <a:t>Heat capacity: </a:t>
            </a:r>
            <a:r>
              <a:rPr lang="en-ZA" sz="3600" b="1" dirty="0">
                <a:latin typeface="Times New Roman" panose="02020603050405020304" pitchFamily="18" charset="0"/>
                <a:cs typeface="Times New Roman" panose="02020603050405020304" pitchFamily="18" charset="0"/>
              </a:rPr>
              <a:t>Magnetic heat capacity </a:t>
            </a:r>
            <a:r>
              <a:rPr lang="en-ZA" sz="3600" b="1" i="1" dirty="0">
                <a:latin typeface="Times New Roman" panose="02020603050405020304" pitchFamily="18" charset="0"/>
                <a:cs typeface="Times New Roman" panose="02020603050405020304" pitchFamily="18" charset="0"/>
              </a:rPr>
              <a:t>C</a:t>
            </a:r>
            <a:r>
              <a:rPr lang="en-ZA" sz="3600" baseline="-25000" dirty="0">
                <a:latin typeface="Times New Roman" panose="02020603050405020304" pitchFamily="18" charset="0"/>
                <a:cs typeface="Times New Roman" panose="02020603050405020304" pitchFamily="18" charset="0"/>
              </a:rPr>
              <a:t>4</a:t>
            </a:r>
            <a:r>
              <a:rPr lang="en-ZA" sz="3600" b="1" i="1" baseline="-25000" dirty="0">
                <a:latin typeface="Times New Roman" panose="02020603050405020304" pitchFamily="18" charset="0"/>
                <a:cs typeface="Times New Roman" panose="02020603050405020304" pitchFamily="18" charset="0"/>
              </a:rPr>
              <a:t>f </a:t>
            </a:r>
            <a:r>
              <a:rPr lang="en-ZA" sz="3600" b="1" dirty="0">
                <a:latin typeface="Times New Roman" panose="02020603050405020304" pitchFamily="18" charset="0"/>
                <a:cs typeface="Times New Roman" panose="02020603050405020304" pitchFamily="18" charset="0"/>
              </a:rPr>
              <a:t>(</a:t>
            </a:r>
            <a:r>
              <a:rPr lang="en-ZA" sz="3600" b="1" i="1" dirty="0">
                <a:latin typeface="Times New Roman" panose="02020603050405020304" pitchFamily="18" charset="0"/>
                <a:cs typeface="Times New Roman" panose="02020603050405020304" pitchFamily="18" charset="0"/>
              </a:rPr>
              <a:t>T</a:t>
            </a:r>
            <a:r>
              <a:rPr lang="en-ZA" sz="3600" b="1" dirty="0">
                <a:latin typeface="Times New Roman" panose="02020603050405020304" pitchFamily="18" charset="0"/>
                <a:cs typeface="Times New Roman" panose="02020603050405020304" pitchFamily="18" charset="0"/>
              </a:rPr>
              <a:t>)</a:t>
            </a:r>
            <a:endParaRPr lang="en-US" sz="3600" b="1" dirty="0"/>
          </a:p>
        </p:txBody>
      </p:sp>
      <p:sp>
        <p:nvSpPr>
          <p:cNvPr id="5" name="Date Placeholder 4"/>
          <p:cNvSpPr>
            <a:spLocks noGrp="1"/>
          </p:cNvSpPr>
          <p:nvPr>
            <p:ph type="dt" sz="half" idx="10"/>
          </p:nvPr>
        </p:nvSpPr>
        <p:spPr>
          <a:xfrm>
            <a:off x="9732656" y="6370955"/>
            <a:ext cx="1143000" cy="365125"/>
          </a:xfrm>
        </p:spPr>
        <p:txBody>
          <a:bodyPr/>
          <a:lstStyle/>
          <a:p>
            <a:fld id="{7D44B6EE-390A-4A6C-BD5C-207F658AA118}" type="datetime1">
              <a:rPr lang="en-ZA" smtClean="0"/>
              <a:t>2024/10/30</a:t>
            </a:fld>
            <a:endParaRPr lang="en-US" dirty="0"/>
          </a:p>
        </p:txBody>
      </p:sp>
      <p:sp>
        <p:nvSpPr>
          <p:cNvPr id="6" name="Footer Placeholder 5"/>
          <p:cNvSpPr>
            <a:spLocks noGrp="1"/>
          </p:cNvSpPr>
          <p:nvPr>
            <p:ph type="ftr" sz="quarter" idx="11"/>
          </p:nvPr>
        </p:nvSpPr>
        <p:spPr>
          <a:xfrm>
            <a:off x="2572279" y="637095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70955"/>
            <a:ext cx="551167" cy="365125"/>
          </a:xfrm>
        </p:spPr>
        <p:txBody>
          <a:bodyPr/>
          <a:lstStyle/>
          <a:p>
            <a:fld id="{6D22F896-40B5-4ADD-8801-0D06FADFA095}" type="slidenum">
              <a:rPr lang="en-US" smtClean="0"/>
              <a:pPr/>
              <a:t>20</a:t>
            </a:fld>
            <a:endParaRPr lang="en-US" dirty="0"/>
          </a:p>
        </p:txBody>
      </p:sp>
      <mc:AlternateContent xmlns:mc="http://schemas.openxmlformats.org/markup-compatibility/2006">
        <mc:Choice xmlns:a14="http://schemas.microsoft.com/office/drawing/2010/main" Requires="a14">
          <p:sp>
            <p:nvSpPr>
              <p:cNvPr id="12" name="TextBox 11"/>
              <p:cNvSpPr txBox="1"/>
              <p:nvPr/>
            </p:nvSpPr>
            <p:spPr>
              <a:xfrm>
                <a:off x="1280161" y="1434359"/>
                <a:ext cx="6816534" cy="5119158"/>
              </a:xfrm>
              <a:prstGeom prst="rect">
                <a:avLst/>
              </a:prstGeom>
              <a:noFill/>
              <a:ln>
                <a:solidFill>
                  <a:srgbClr val="FF0000"/>
                </a:solidFill>
              </a:ln>
            </p:spPr>
            <p:txBody>
              <a:bodyPr wrap="square" rtlCol="0">
                <a:spAutoFit/>
              </a:bodyPr>
              <a:lstStyle/>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The figure shows the 4</a:t>
                </a:r>
                <a:r>
                  <a:rPr lang="en-US" sz="2000" i="1"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-electronic magnetic entropy contribution to the total heat capacity, </a:t>
                </a:r>
                <a:r>
                  <a:rPr lang="en-US" sz="2000" i="1" dirty="0">
                    <a:latin typeface="Times New Roman" pitchFamily="18" charset="0"/>
                    <a:cs typeface="Times New Roman" pitchFamily="18" charset="0"/>
                    <a:sym typeface="Symbol"/>
                  </a:rPr>
                  <a:t>C</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of (a) Tb</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Ni</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Al and (b) Tb</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Ni</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Ga compounds.</a:t>
                </a:r>
              </a:p>
              <a:p>
                <a:pPr marL="342900" indent="-342900" algn="just">
                  <a:buFont typeface="Wingdings" panose="05000000000000000000" pitchFamily="2" charset="2"/>
                  <a:buChar char="Ø"/>
                </a:pPr>
                <a:r>
                  <a:rPr lang="en-US" sz="2000" i="1" dirty="0">
                    <a:latin typeface="Times New Roman" pitchFamily="18" charset="0"/>
                    <a:cs typeface="Times New Roman" pitchFamily="18" charset="0"/>
                    <a:sym typeface="Symbol"/>
                  </a:rPr>
                  <a:t>C</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was obtained by subtracting the lattice contribution </a:t>
                </a:r>
                <a:r>
                  <a:rPr lang="en-US" sz="2000" i="1" dirty="0">
                    <a:latin typeface="Times New Roman" pitchFamily="18" charset="0"/>
                    <a:cs typeface="Times New Roman" pitchFamily="18" charset="0"/>
                    <a:sym typeface="Symbol"/>
                  </a:rPr>
                  <a:t>C</a:t>
                </a:r>
                <a:r>
                  <a:rPr lang="en-US" sz="2000" baseline="-25000" dirty="0">
                    <a:latin typeface="Times New Roman" pitchFamily="18" charset="0"/>
                    <a:cs typeface="Times New Roman" pitchFamily="18" charset="0"/>
                    <a:sym typeface="Symbol"/>
                  </a:rPr>
                  <a:t>p</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of Y</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Ni</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X from the experimental </a:t>
                </a:r>
                <a:r>
                  <a:rPr lang="en-US" sz="2000" i="1" dirty="0">
                    <a:latin typeface="Times New Roman" pitchFamily="18" charset="0"/>
                    <a:cs typeface="Times New Roman" pitchFamily="18" charset="0"/>
                    <a:sym typeface="Symbol"/>
                  </a:rPr>
                  <a:t>C</a:t>
                </a:r>
                <a:r>
                  <a:rPr lang="en-US" sz="2000" baseline="-25000" dirty="0">
                    <a:latin typeface="Times New Roman" pitchFamily="18" charset="0"/>
                    <a:cs typeface="Times New Roman" pitchFamily="18" charset="0"/>
                    <a:sym typeface="Symbol"/>
                  </a:rPr>
                  <a:t>p</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of Tb</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Ni</a:t>
                </a:r>
                <a:r>
                  <a:rPr lang="en-US" sz="2000" baseline="-25000" dirty="0">
                    <a:latin typeface="Times New Roman" pitchFamily="18" charset="0"/>
                    <a:cs typeface="Times New Roman" pitchFamily="18" charset="0"/>
                    <a:sym typeface="Symbol"/>
                  </a:rPr>
                  <a:t>2</a:t>
                </a:r>
                <a:r>
                  <a:rPr lang="en-US" sz="2000" dirty="0">
                    <a:latin typeface="Times New Roman" pitchFamily="18" charset="0"/>
                    <a:cs typeface="Times New Roman" pitchFamily="18" charset="0"/>
                    <a:sym typeface="Symbol"/>
                  </a:rPr>
                  <a:t>X:</a:t>
                </a:r>
              </a:p>
              <a:p>
                <a:pPr algn="ctr"/>
                <a14:m>
                  <m:oMathPara xmlns:m="http://schemas.openxmlformats.org/officeDocument/2006/math">
                    <m:oMathParaPr>
                      <m:jc m:val="centerGroup"/>
                    </m:oMathParaPr>
                    <m:oMath xmlns:m="http://schemas.openxmlformats.org/officeDocument/2006/math">
                      <m:sSub>
                        <m:sSubPr>
                          <m:ctrlPr>
                            <a:rPr lang="en-ZA" sz="2000" i="1">
                              <a:latin typeface="Cambria Math" panose="02040503050406030204" pitchFamily="18" charset="0"/>
                            </a:rPr>
                          </m:ctrlPr>
                        </m:sSubPr>
                        <m:e>
                          <m:r>
                            <a:rPr lang="en-ZA" sz="2000" i="1">
                              <a:latin typeface="Cambria Math" panose="02040503050406030204" pitchFamily="18" charset="0"/>
                            </a:rPr>
                            <m:t>𝐶</m:t>
                          </m:r>
                        </m:e>
                        <m:sub>
                          <m:r>
                            <a:rPr lang="en-ZA" sz="2000" i="1">
                              <a:latin typeface="Cambria Math" panose="02040503050406030204" pitchFamily="18" charset="0"/>
                            </a:rPr>
                            <m:t>4</m:t>
                          </m:r>
                          <m:r>
                            <a:rPr lang="en-ZA" sz="2000" i="1">
                              <a:latin typeface="Cambria Math" panose="02040503050406030204" pitchFamily="18" charset="0"/>
                            </a:rPr>
                            <m:t>𝑓</m:t>
                          </m:r>
                        </m:sub>
                      </m:sSub>
                      <m:d>
                        <m:dPr>
                          <m:ctrlPr>
                            <a:rPr lang="en-ZA" sz="2000" i="1">
                              <a:latin typeface="Cambria Math" panose="02040503050406030204" pitchFamily="18" charset="0"/>
                            </a:rPr>
                          </m:ctrlPr>
                        </m:dPr>
                        <m:e>
                          <m:r>
                            <a:rPr lang="en-ZA" sz="2000" i="1">
                              <a:latin typeface="Cambria Math" panose="02040503050406030204" pitchFamily="18" charset="0"/>
                            </a:rPr>
                            <m:t>𝑇</m:t>
                          </m:r>
                        </m:e>
                      </m:d>
                      <m:r>
                        <a:rPr lang="en-ZA" sz="2000" i="1">
                          <a:latin typeface="Cambria Math" panose="02040503050406030204" pitchFamily="18" charset="0"/>
                        </a:rPr>
                        <m:t>= </m:t>
                      </m:r>
                      <m:sSub>
                        <m:sSubPr>
                          <m:ctrlPr>
                            <a:rPr lang="en-ZA" sz="2000" i="1">
                              <a:latin typeface="Cambria Math" panose="02040503050406030204" pitchFamily="18" charset="0"/>
                            </a:rPr>
                          </m:ctrlPr>
                        </m:sSubPr>
                        <m:e>
                          <m:r>
                            <a:rPr lang="en-ZA" sz="2000" i="1">
                              <a:latin typeface="Cambria Math" panose="02040503050406030204" pitchFamily="18" charset="0"/>
                            </a:rPr>
                            <m:t>𝐶</m:t>
                          </m:r>
                        </m:e>
                        <m:sub>
                          <m:sSub>
                            <m:sSubPr>
                              <m:ctrlPr>
                                <a:rPr lang="en-ZA" sz="2000" i="1">
                                  <a:latin typeface="Cambria Math" panose="02040503050406030204" pitchFamily="18" charset="0"/>
                                </a:rPr>
                              </m:ctrlPr>
                            </m:sSubPr>
                            <m:e>
                              <m:r>
                                <a:rPr lang="en-ZA" sz="2000" i="1">
                                  <a:latin typeface="Cambria Math" panose="02040503050406030204" pitchFamily="18" charset="0"/>
                                </a:rPr>
                                <m:t>𝑇𝑏</m:t>
                              </m:r>
                            </m:e>
                            <m:sub>
                              <m:r>
                                <a:rPr lang="en-ZA" sz="2000" i="1">
                                  <a:latin typeface="Cambria Math" panose="02040503050406030204" pitchFamily="18" charset="0"/>
                                </a:rPr>
                                <m:t>2</m:t>
                              </m:r>
                            </m:sub>
                          </m:sSub>
                          <m:sSub>
                            <m:sSubPr>
                              <m:ctrlPr>
                                <a:rPr lang="en-ZA" sz="2000" i="1">
                                  <a:latin typeface="Cambria Math" panose="02040503050406030204" pitchFamily="18" charset="0"/>
                                </a:rPr>
                              </m:ctrlPr>
                            </m:sSubPr>
                            <m:e>
                              <m:r>
                                <a:rPr lang="en-ZA" sz="2000" i="1">
                                  <a:latin typeface="Cambria Math" panose="02040503050406030204" pitchFamily="18" charset="0"/>
                                </a:rPr>
                                <m:t>𝑁𝑖</m:t>
                              </m:r>
                            </m:e>
                            <m:sub>
                              <m:r>
                                <a:rPr lang="en-ZA" sz="2000" i="1">
                                  <a:latin typeface="Cambria Math" panose="02040503050406030204" pitchFamily="18" charset="0"/>
                                </a:rPr>
                                <m:t>2</m:t>
                              </m:r>
                            </m:sub>
                          </m:sSub>
                          <m:r>
                            <a:rPr lang="en-ZA" sz="2000" i="1">
                              <a:latin typeface="Cambria Math" panose="02040503050406030204" pitchFamily="18" charset="0"/>
                            </a:rPr>
                            <m:t>𝑋</m:t>
                          </m:r>
                        </m:sub>
                      </m:sSub>
                      <m:d>
                        <m:dPr>
                          <m:ctrlPr>
                            <a:rPr lang="en-ZA" sz="2000" i="1">
                              <a:latin typeface="Cambria Math" panose="02040503050406030204" pitchFamily="18" charset="0"/>
                            </a:rPr>
                          </m:ctrlPr>
                        </m:dPr>
                        <m:e>
                          <m:r>
                            <a:rPr lang="en-ZA" sz="2000" i="1">
                              <a:latin typeface="Cambria Math" panose="02040503050406030204" pitchFamily="18" charset="0"/>
                            </a:rPr>
                            <m:t>𝑇</m:t>
                          </m:r>
                        </m:e>
                      </m:d>
                      <m:r>
                        <a:rPr lang="en-ZA" sz="2000" i="1">
                          <a:latin typeface="Cambria Math" panose="02040503050406030204" pitchFamily="18" charset="0"/>
                        </a:rPr>
                        <m:t>−</m:t>
                      </m:r>
                      <m:sSub>
                        <m:sSubPr>
                          <m:ctrlPr>
                            <a:rPr lang="en-ZA" sz="2000" i="1">
                              <a:latin typeface="Cambria Math" panose="02040503050406030204" pitchFamily="18" charset="0"/>
                            </a:rPr>
                          </m:ctrlPr>
                        </m:sSubPr>
                        <m:e>
                          <m:r>
                            <a:rPr lang="en-ZA" sz="2000" i="1">
                              <a:latin typeface="Cambria Math" panose="02040503050406030204" pitchFamily="18" charset="0"/>
                            </a:rPr>
                            <m:t>𝐶</m:t>
                          </m:r>
                        </m:e>
                        <m:sub>
                          <m:sSub>
                            <m:sSubPr>
                              <m:ctrlPr>
                                <a:rPr lang="en-ZA" sz="2000" i="1">
                                  <a:latin typeface="Cambria Math" panose="02040503050406030204" pitchFamily="18" charset="0"/>
                                </a:rPr>
                              </m:ctrlPr>
                            </m:sSubPr>
                            <m:e>
                              <m:r>
                                <a:rPr lang="en-ZA" sz="2000" i="1">
                                  <a:latin typeface="Cambria Math" panose="02040503050406030204" pitchFamily="18" charset="0"/>
                                </a:rPr>
                                <m:t>𝑌</m:t>
                              </m:r>
                            </m:e>
                            <m:sub>
                              <m:r>
                                <a:rPr lang="en-ZA" sz="2000" i="1">
                                  <a:latin typeface="Cambria Math" panose="02040503050406030204" pitchFamily="18" charset="0"/>
                                </a:rPr>
                                <m:t>2</m:t>
                              </m:r>
                            </m:sub>
                          </m:sSub>
                          <m:sSub>
                            <m:sSubPr>
                              <m:ctrlPr>
                                <a:rPr lang="en-ZA" sz="2000" i="1">
                                  <a:latin typeface="Cambria Math" panose="02040503050406030204" pitchFamily="18" charset="0"/>
                                </a:rPr>
                              </m:ctrlPr>
                            </m:sSubPr>
                            <m:e>
                              <m:r>
                                <a:rPr lang="en-ZA" sz="2000" i="1">
                                  <a:latin typeface="Cambria Math" panose="02040503050406030204" pitchFamily="18" charset="0"/>
                                </a:rPr>
                                <m:t>𝑁𝑖</m:t>
                              </m:r>
                            </m:e>
                            <m:sub>
                              <m:r>
                                <a:rPr lang="en-ZA" sz="2000" i="1">
                                  <a:latin typeface="Cambria Math" panose="02040503050406030204" pitchFamily="18" charset="0"/>
                                </a:rPr>
                                <m:t>2</m:t>
                              </m:r>
                            </m:sub>
                          </m:sSub>
                          <m:r>
                            <a:rPr lang="en-ZA" sz="2000" i="1">
                              <a:latin typeface="Cambria Math" panose="02040503050406030204" pitchFamily="18" charset="0"/>
                            </a:rPr>
                            <m:t>𝑋</m:t>
                          </m:r>
                        </m:sub>
                      </m:sSub>
                      <m:d>
                        <m:dPr>
                          <m:ctrlPr>
                            <a:rPr lang="en-ZA" sz="2000" i="1">
                              <a:latin typeface="Cambria Math" panose="02040503050406030204" pitchFamily="18" charset="0"/>
                            </a:rPr>
                          </m:ctrlPr>
                        </m:dPr>
                        <m:e>
                          <m:sSup>
                            <m:sSupPr>
                              <m:ctrlPr>
                                <a:rPr lang="en-ZA" sz="2000" i="1">
                                  <a:latin typeface="Cambria Math" panose="02040503050406030204" pitchFamily="18" charset="0"/>
                                </a:rPr>
                              </m:ctrlPr>
                            </m:sSupPr>
                            <m:e>
                              <m:r>
                                <a:rPr lang="en-ZA" sz="2000" i="1">
                                  <a:latin typeface="Cambria Math" panose="02040503050406030204" pitchFamily="18" charset="0"/>
                                </a:rPr>
                                <m:t>𝑇</m:t>
                              </m:r>
                            </m:e>
                            <m:sup>
                              <m:r>
                                <a:rPr lang="en-ZA" sz="2000" i="1">
                                  <a:latin typeface="Cambria Math" panose="02040503050406030204" pitchFamily="18" charset="0"/>
                                </a:rPr>
                                <m:t>∗</m:t>
                              </m:r>
                            </m:sup>
                          </m:sSup>
                        </m:e>
                      </m:d>
                    </m:oMath>
                  </m:oMathPara>
                </a14:m>
                <a:endParaRPr lang="en-US" sz="2000" dirty="0">
                  <a:latin typeface="Times New Roman" pitchFamily="18" charset="0"/>
                  <a:cs typeface="Times New Roman" pitchFamily="18" charset="0"/>
                  <a:sym typeface="Symbol"/>
                </a:endParaRPr>
              </a:p>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The solid red curves represent the LSQ fits of the AFM spin-wave expression:</a:t>
                </a:r>
              </a:p>
              <a:p>
                <a:pPr algn="ctr"/>
                <a14:m>
                  <m:oMathPara xmlns:m="http://schemas.openxmlformats.org/officeDocument/2006/math">
                    <m:oMathParaPr>
                      <m:jc m:val="centerGroup"/>
                    </m:oMathParaPr>
                    <m:oMath xmlns:m="http://schemas.openxmlformats.org/officeDocument/2006/math">
                      <m:sSub>
                        <m:sSubPr>
                          <m:ctrlPr>
                            <a:rPr lang="en-ZA" sz="2000" i="1">
                              <a:latin typeface="Cambria Math" panose="02040503050406030204" pitchFamily="18" charset="0"/>
                            </a:rPr>
                          </m:ctrlPr>
                        </m:sSubPr>
                        <m:e>
                          <m:r>
                            <a:rPr lang="en-ZA" sz="2000" i="1">
                              <a:latin typeface="Cambria Math" panose="02040503050406030204" pitchFamily="18" charset="0"/>
                            </a:rPr>
                            <m:t>𝐶</m:t>
                          </m:r>
                        </m:e>
                        <m:sub>
                          <m:r>
                            <a:rPr lang="en-ZA" sz="2000" i="1">
                              <a:latin typeface="Cambria Math" panose="02040503050406030204" pitchFamily="18" charset="0"/>
                            </a:rPr>
                            <m:t>4</m:t>
                          </m:r>
                          <m:r>
                            <a:rPr lang="en-ZA" sz="2000" i="1">
                              <a:latin typeface="Cambria Math" panose="02040503050406030204" pitchFamily="18" charset="0"/>
                            </a:rPr>
                            <m:t>𝑓</m:t>
                          </m:r>
                        </m:sub>
                      </m:sSub>
                      <m:d>
                        <m:dPr>
                          <m:ctrlPr>
                            <a:rPr lang="en-ZA" sz="2000" i="1">
                              <a:latin typeface="Cambria Math" panose="02040503050406030204" pitchFamily="18" charset="0"/>
                            </a:rPr>
                          </m:ctrlPr>
                        </m:dPr>
                        <m:e>
                          <m:r>
                            <a:rPr lang="en-ZA" sz="2000" i="1">
                              <a:latin typeface="Cambria Math" panose="02040503050406030204" pitchFamily="18" charset="0"/>
                            </a:rPr>
                            <m:t>𝑇</m:t>
                          </m:r>
                        </m:e>
                      </m:d>
                      <m:r>
                        <a:rPr lang="en-ZA" sz="2000" i="1">
                          <a:latin typeface="Cambria Math" panose="02040503050406030204" pitchFamily="18" charset="0"/>
                        </a:rPr>
                        <m:t>= </m:t>
                      </m:r>
                      <m:r>
                        <m:rPr>
                          <m:sty m:val="p"/>
                        </m:rPr>
                        <a:rPr lang="el-GR" sz="2000" i="1">
                          <a:latin typeface="Cambria Math" panose="02040503050406030204" pitchFamily="18" charset="0"/>
                        </a:rPr>
                        <m:t>γ</m:t>
                      </m:r>
                      <m:r>
                        <a:rPr lang="en-ZA" sz="2000" i="1">
                          <a:latin typeface="Cambria Math" panose="02040503050406030204" pitchFamily="18" charset="0"/>
                        </a:rPr>
                        <m:t>𝑇</m:t>
                      </m:r>
                      <m:r>
                        <a:rPr lang="en-ZA" sz="2000" i="1">
                          <a:latin typeface="Cambria Math" panose="02040503050406030204" pitchFamily="18" charset="0"/>
                        </a:rPr>
                        <m:t>+</m:t>
                      </m:r>
                      <m:r>
                        <a:rPr lang="en-ZA" sz="2000" i="1">
                          <a:latin typeface="Cambria Math" panose="02040503050406030204" pitchFamily="18" charset="0"/>
                        </a:rPr>
                        <m:t>𝐵</m:t>
                      </m:r>
                      <m:sSup>
                        <m:sSupPr>
                          <m:ctrlPr>
                            <a:rPr lang="en-ZA" sz="2000" i="1">
                              <a:latin typeface="Cambria Math" panose="02040503050406030204" pitchFamily="18" charset="0"/>
                            </a:rPr>
                          </m:ctrlPr>
                        </m:sSupPr>
                        <m:e>
                          <m:r>
                            <a:rPr lang="en-ZA" sz="2000" i="1">
                              <a:latin typeface="Cambria Math" panose="02040503050406030204" pitchFamily="18" charset="0"/>
                            </a:rPr>
                            <m:t>𝑇</m:t>
                          </m:r>
                        </m:e>
                        <m:sup>
                          <m:r>
                            <a:rPr lang="en-ZA" sz="2000" i="1">
                              <a:latin typeface="Cambria Math" panose="02040503050406030204" pitchFamily="18" charset="0"/>
                            </a:rPr>
                            <m:t>3</m:t>
                          </m:r>
                        </m:sup>
                      </m:sSup>
                      <m:r>
                        <a:rPr lang="en-ZA" sz="2000" i="1">
                          <a:latin typeface="Cambria Math" panose="02040503050406030204" pitchFamily="18" charset="0"/>
                        </a:rPr>
                        <m:t>𝑒𝑥𝑝</m:t>
                      </m:r>
                      <m:d>
                        <m:dPr>
                          <m:ctrlPr>
                            <a:rPr lang="en-ZA" sz="2000" i="1">
                              <a:latin typeface="Cambria Math" panose="02040503050406030204" pitchFamily="18" charset="0"/>
                            </a:rPr>
                          </m:ctrlPr>
                        </m:dPr>
                        <m:e>
                          <m:f>
                            <m:fPr>
                              <m:ctrlPr>
                                <a:rPr lang="en-ZA" sz="2000" i="1">
                                  <a:latin typeface="Cambria Math" panose="02040503050406030204" pitchFamily="18" charset="0"/>
                                </a:rPr>
                              </m:ctrlPr>
                            </m:fPr>
                            <m:num>
                              <m:r>
                                <a:rPr lang="en-ZA" sz="2000" i="1">
                                  <a:latin typeface="Cambria Math" panose="02040503050406030204" pitchFamily="18" charset="0"/>
                                </a:rPr>
                                <m:t>−</m:t>
                              </m:r>
                              <m:sSub>
                                <m:sSubPr>
                                  <m:ctrlPr>
                                    <a:rPr lang="en-ZA" sz="2000" i="1">
                                      <a:latin typeface="Cambria Math" panose="02040503050406030204" pitchFamily="18" charset="0"/>
                                    </a:rPr>
                                  </m:ctrlPr>
                                </m:sSubPr>
                                <m:e>
                                  <m:r>
                                    <m:rPr>
                                      <m:sty m:val="p"/>
                                    </m:rPr>
                                    <a:rPr lang="el-GR" sz="2000" i="1">
                                      <a:latin typeface="Cambria Math" panose="02040503050406030204" pitchFamily="18" charset="0"/>
                                    </a:rPr>
                                    <m:t>Δ</m:t>
                                  </m:r>
                                </m:e>
                                <m:sub>
                                  <m:r>
                                    <a:rPr lang="en-ZA" sz="2000" i="1">
                                      <a:latin typeface="Cambria Math" panose="02040503050406030204" pitchFamily="18" charset="0"/>
                                    </a:rPr>
                                    <m:t>𝑠𝑤</m:t>
                                  </m:r>
                                </m:sub>
                              </m:sSub>
                            </m:num>
                            <m:den>
                              <m:sSub>
                                <m:sSubPr>
                                  <m:ctrlPr>
                                    <a:rPr lang="en-ZA" sz="2000" i="1">
                                      <a:latin typeface="Cambria Math" panose="02040503050406030204" pitchFamily="18" charset="0"/>
                                    </a:rPr>
                                  </m:ctrlPr>
                                </m:sSubPr>
                                <m:e>
                                  <m:r>
                                    <a:rPr lang="en-ZA" sz="2000" i="1">
                                      <a:latin typeface="Cambria Math" panose="02040503050406030204" pitchFamily="18" charset="0"/>
                                    </a:rPr>
                                    <m:t>𝑘</m:t>
                                  </m:r>
                                </m:e>
                                <m:sub>
                                  <m:r>
                                    <a:rPr lang="en-ZA" sz="2000" i="1">
                                      <a:latin typeface="Cambria Math" panose="02040503050406030204" pitchFamily="18" charset="0"/>
                                    </a:rPr>
                                    <m:t>𝐵</m:t>
                                  </m:r>
                                </m:sub>
                              </m:sSub>
                              <m:r>
                                <a:rPr lang="en-ZA" sz="2000" i="1">
                                  <a:latin typeface="Cambria Math" panose="02040503050406030204" pitchFamily="18" charset="0"/>
                                </a:rPr>
                                <m:t>𝑇</m:t>
                              </m:r>
                            </m:den>
                          </m:f>
                        </m:e>
                      </m:d>
                    </m:oMath>
                  </m:oMathPara>
                </a14:m>
                <a:endParaRPr lang="en-US" sz="2000" dirty="0">
                  <a:latin typeface="Times New Roman" pitchFamily="18" charset="0"/>
                  <a:cs typeface="Times New Roman" pitchFamily="18" charset="0"/>
                  <a:sym typeface="Symbol"/>
                </a:endParaRPr>
              </a:p>
              <a:p>
                <a:r>
                  <a:rPr lang="en-ZA" sz="2000" i="1" dirty="0">
                    <a:latin typeface="Times New Roman" panose="02020603050405020304" pitchFamily="18" charset="0"/>
                    <a:cs typeface="Times New Roman" panose="02020603050405020304" pitchFamily="18" charset="0"/>
                  </a:rPr>
                  <a:t>B: </a:t>
                </a:r>
                <a:r>
                  <a:rPr lang="en-ZA" sz="2000" dirty="0">
                    <a:latin typeface="Times New Roman" panose="02020603050405020304" pitchFamily="18" charset="0"/>
                    <a:cs typeface="Times New Roman" panose="02020603050405020304" pitchFamily="18" charset="0"/>
                  </a:rPr>
                  <a:t>Constant dependent on the crystal structure,</a:t>
                </a:r>
                <a14:m>
                  <m:oMath xmlns:m="http://schemas.openxmlformats.org/officeDocument/2006/math">
                    <m:sSub>
                      <m:sSubPr>
                        <m:ctrlPr>
                          <a:rPr lang="en-ZA" sz="2000" i="1">
                            <a:latin typeface="Cambria Math" panose="02040503050406030204" pitchFamily="18" charset="0"/>
                          </a:rPr>
                        </m:ctrlPr>
                      </m:sSubPr>
                      <m:e>
                        <m:r>
                          <a:rPr lang="en-US" sz="2000" b="0" i="1" smtClean="0">
                            <a:latin typeface="Cambria Math" panose="02040503050406030204" pitchFamily="18" charset="0"/>
                          </a:rPr>
                          <m:t> </m:t>
                        </m:r>
                        <m:r>
                          <m:rPr>
                            <m:sty m:val="p"/>
                          </m:rPr>
                          <a:rPr lang="el-GR" sz="2000" i="1">
                            <a:latin typeface="Cambria Math" panose="02040503050406030204" pitchFamily="18" charset="0"/>
                          </a:rPr>
                          <m:t>Δ</m:t>
                        </m:r>
                      </m:e>
                      <m:sub>
                        <m:r>
                          <a:rPr lang="en-ZA" sz="2000" i="1">
                            <a:latin typeface="Cambria Math" panose="02040503050406030204" pitchFamily="18" charset="0"/>
                          </a:rPr>
                          <m:t>𝑠𝑤</m:t>
                        </m:r>
                      </m:sub>
                    </m:sSub>
                  </m:oMath>
                </a14:m>
                <a:r>
                  <a:rPr lang="en-ZA" sz="2000" dirty="0">
                    <a:latin typeface="Times New Roman" panose="02020603050405020304" pitchFamily="18" charset="0"/>
                    <a:cs typeface="Times New Roman" panose="02020603050405020304" pitchFamily="18" charset="0"/>
                  </a:rPr>
                  <a:t>: energy gap in the spin-wave spectrum.</a:t>
                </a:r>
              </a:p>
              <a:p>
                <a:pPr marL="342900" indent="-342900">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LSQ fits parameters of </a:t>
                </a:r>
                <a:r>
                  <a:rPr lang="en-ZA" sz="2000" dirty="0">
                    <a:latin typeface="Times New Roman" panose="02020603050405020304" pitchFamily="18" charset="0"/>
                    <a:cs typeface="Times New Roman" panose="02020603050405020304" pitchFamily="18" charset="0"/>
                  </a:rPr>
                  <a:t>Tb</a:t>
                </a:r>
                <a:r>
                  <a:rPr lang="en-ZA" sz="2000" baseline="-25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Ni</a:t>
                </a:r>
                <a:r>
                  <a:rPr lang="en-ZA" sz="2000" baseline="-25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Al and Tb</a:t>
                </a:r>
                <a:r>
                  <a:rPr lang="en-ZA" sz="2000" baseline="-25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Ni</a:t>
                </a:r>
                <a:r>
                  <a:rPr lang="en-ZA" sz="2000" baseline="-25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Ga:</a:t>
                </a:r>
              </a:p>
              <a:p>
                <a:pPr lvl="4">
                  <a:buFont typeface="Wingdings" panose="05000000000000000000" pitchFamily="2" charset="2"/>
                  <a:buChar char="Ø"/>
                </a:pPr>
                <a:r>
                  <a:rPr lang="el-GR" sz="2000" dirty="0">
                    <a:latin typeface="Times New Roman" panose="02020603050405020304" pitchFamily="18" charset="0"/>
                    <a:cs typeface="Times New Roman" panose="02020603050405020304" pitchFamily="18" charset="0"/>
                  </a:rPr>
                  <a:t>γ</a:t>
                </a:r>
                <a:r>
                  <a:rPr lang="en-ZA" sz="2000" dirty="0">
                    <a:latin typeface="Times New Roman" panose="02020603050405020304" pitchFamily="18" charset="0"/>
                    <a:cs typeface="Times New Roman" panose="02020603050405020304" pitchFamily="18" charset="0"/>
                  </a:rPr>
                  <a:t> </a:t>
                </a:r>
                <a:r>
                  <a:rPr lang="el-GR" sz="2000" dirty="0">
                    <a:latin typeface="Times New Roman" panose="02020603050405020304" pitchFamily="18" charset="0"/>
                    <a:cs typeface="Times New Roman" panose="02020603050405020304" pitchFamily="18" charset="0"/>
                  </a:rPr>
                  <a:t>=90(2)</a:t>
                </a:r>
                <a:r>
                  <a:rPr lang="en-ZA" sz="2000" dirty="0">
                    <a:latin typeface="Times New Roman" panose="02020603050405020304" pitchFamily="18" charset="0"/>
                    <a:cs typeface="Times New Roman" panose="02020603050405020304" pitchFamily="18" charset="0"/>
                  </a:rPr>
                  <a:t> and 75(2) </a:t>
                </a:r>
                <a:r>
                  <a:rPr lang="en-ZA" sz="2000" dirty="0" err="1">
                    <a:latin typeface="Times New Roman" panose="02020603050405020304" pitchFamily="18" charset="0"/>
                    <a:cs typeface="Times New Roman" panose="02020603050405020304" pitchFamily="18" charset="0"/>
                  </a:rPr>
                  <a:t>mJ</a:t>
                </a:r>
                <a:r>
                  <a:rPr lang="en-ZA" sz="2000" dirty="0">
                    <a:latin typeface="Times New Roman" panose="02020603050405020304" pitchFamily="18" charset="0"/>
                    <a:cs typeface="Times New Roman" panose="02020603050405020304" pitchFamily="18" charset="0"/>
                  </a:rPr>
                  <a:t>/mol.f.u.K</a:t>
                </a:r>
                <a:r>
                  <a:rPr lang="en-ZA" sz="2000" baseline="30000" dirty="0">
                    <a:latin typeface="Times New Roman" panose="02020603050405020304" pitchFamily="18" charset="0"/>
                    <a:cs typeface="Times New Roman" panose="02020603050405020304" pitchFamily="18" charset="0"/>
                  </a:rPr>
                  <a:t>2</a:t>
                </a:r>
              </a:p>
              <a:p>
                <a:pPr lvl="4">
                  <a:buFont typeface="Wingdings" panose="05000000000000000000" pitchFamily="2" charset="2"/>
                  <a:buChar char="Ø"/>
                </a:pPr>
                <a:r>
                  <a:rPr lang="en-ZA" sz="2000" i="1" dirty="0">
                    <a:latin typeface="Times New Roman" panose="02020603050405020304" pitchFamily="18" charset="0"/>
                    <a:cs typeface="Times New Roman" panose="02020603050405020304" pitchFamily="18" charset="0"/>
                  </a:rPr>
                  <a:t>B</a:t>
                </a:r>
                <a:r>
                  <a:rPr lang="en-ZA" sz="2000" dirty="0">
                    <a:latin typeface="Times New Roman" panose="02020603050405020304" pitchFamily="18" charset="0"/>
                    <a:cs typeface="Times New Roman" panose="02020603050405020304" pitchFamily="18" charset="0"/>
                  </a:rPr>
                  <a:t> =1.00(5) and 0.70(4) </a:t>
                </a:r>
                <a:r>
                  <a:rPr lang="en-ZA" sz="2000" dirty="0" err="1">
                    <a:latin typeface="Times New Roman" panose="02020603050405020304" pitchFamily="18" charset="0"/>
                    <a:cs typeface="Times New Roman" panose="02020603050405020304" pitchFamily="18" charset="0"/>
                  </a:rPr>
                  <a:t>mJ</a:t>
                </a:r>
                <a:r>
                  <a:rPr lang="en-ZA" sz="2000" dirty="0">
                    <a:latin typeface="Times New Roman" panose="02020603050405020304" pitchFamily="18" charset="0"/>
                    <a:cs typeface="Times New Roman" panose="02020603050405020304" pitchFamily="18" charset="0"/>
                  </a:rPr>
                  <a:t>/mol.f.u.K</a:t>
                </a:r>
                <a:r>
                  <a:rPr lang="en-ZA" sz="2000" baseline="30000" dirty="0">
                    <a:latin typeface="Times New Roman" panose="02020603050405020304" pitchFamily="18" charset="0"/>
                    <a:cs typeface="Times New Roman" panose="02020603050405020304" pitchFamily="18" charset="0"/>
                  </a:rPr>
                  <a:t>4</a:t>
                </a:r>
              </a:p>
              <a:p>
                <a:pPr lvl="4">
                  <a:buFont typeface="Wingdings" panose="05000000000000000000" pitchFamily="2" charset="2"/>
                  <a:buChar char="Ø"/>
                </a:pPr>
                <a14:m>
                  <m:oMath xmlns:m="http://schemas.openxmlformats.org/officeDocument/2006/math">
                    <m:sSub>
                      <m:sSubPr>
                        <m:ctrlPr>
                          <a:rPr lang="en-ZA" sz="2000" i="1">
                            <a:latin typeface="Cambria Math" panose="02040503050406030204" pitchFamily="18" charset="0"/>
                          </a:rPr>
                        </m:ctrlPr>
                      </m:sSubPr>
                      <m:e>
                        <m:r>
                          <m:rPr>
                            <m:sty m:val="p"/>
                          </m:rPr>
                          <a:rPr lang="el-GR" sz="2000" i="1">
                            <a:latin typeface="Cambria Math" panose="02040503050406030204" pitchFamily="18" charset="0"/>
                          </a:rPr>
                          <m:t>Δ</m:t>
                        </m:r>
                      </m:e>
                      <m:sub>
                        <m:r>
                          <a:rPr lang="en-ZA" sz="2000" i="1">
                            <a:latin typeface="Cambria Math" panose="02040503050406030204" pitchFamily="18" charset="0"/>
                          </a:rPr>
                          <m:t>𝑠𝑤</m:t>
                        </m:r>
                      </m:sub>
                    </m:sSub>
                  </m:oMath>
                </a14:m>
                <a:r>
                  <a:rPr lang="en-ZA" sz="2000" dirty="0">
                    <a:latin typeface="Times New Roman" panose="02020603050405020304" pitchFamily="18" charset="0"/>
                    <a:cs typeface="Times New Roman" panose="02020603050405020304" pitchFamily="18" charset="0"/>
                  </a:rPr>
                  <a:t>=47(3) and 26(2) K</a:t>
                </a:r>
                <a:endParaRPr lang="en-ZA" sz="2000" baseline="30000" dirty="0">
                  <a:latin typeface="Times New Roman" panose="020206030504050203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280161" y="1434359"/>
                <a:ext cx="6816534" cy="5119158"/>
              </a:xfrm>
              <a:prstGeom prst="rect">
                <a:avLst/>
              </a:prstGeom>
              <a:blipFill>
                <a:blip r:embed="rId2"/>
                <a:stretch>
                  <a:fillRect l="-743" t="-494" r="-929"/>
                </a:stretch>
              </a:blipFill>
              <a:ln>
                <a:solidFill>
                  <a:srgbClr val="FF0000"/>
                </a:solidFill>
              </a:ln>
            </p:spPr>
            <p:txBody>
              <a:bodyPr/>
              <a:lstStyle/>
              <a:p>
                <a:r>
                  <a:rPr lang="en-US">
                    <a:noFill/>
                  </a:rPr>
                  <a:t> </a:t>
                </a:r>
              </a:p>
            </p:txBody>
          </p:sp>
        </mc:Fallback>
      </mc:AlternateContent>
      <p:pic>
        <p:nvPicPr>
          <p:cNvPr id="11" name="Picture 10" descr="Project Path: &#10;PE Folder: //&#10;Short Name: Graph5">
            <a:extLst>
              <a:ext uri="{FF2B5EF4-FFF2-40B4-BE49-F238E27FC236}">
                <a16:creationId xmlns:a16="http://schemas.microsoft.com/office/drawing/2014/main" id="{79D2199D-6C54-43A7-82CC-A3D3776563AE}"/>
              </a:ext>
            </a:extLst>
          </p:cNvPr>
          <p:cNvPicPr>
            <a:picLocks noChangeAspect="1"/>
          </p:cNvPicPr>
          <p:nvPr/>
        </p:nvPicPr>
        <p:blipFill>
          <a:blip r:embed="rId3"/>
          <a:stretch>
            <a:fillRect/>
          </a:stretch>
        </p:blipFill>
        <p:spPr>
          <a:xfrm>
            <a:off x="8096695" y="-330316"/>
            <a:ext cx="4239962" cy="7643881"/>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80161" cy="1536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8129" y="94211"/>
            <a:ext cx="5120598" cy="1158239"/>
          </a:xfrm>
          <a:solidFill>
            <a:srgbClr val="00B0F0"/>
          </a:solidFill>
        </p:spPr>
        <p:txBody>
          <a:bodyPr>
            <a:normAutofit fontScale="90000"/>
          </a:bodyPr>
          <a:lstStyle/>
          <a:p>
            <a:r>
              <a:rPr lang="en-US" b="1" dirty="0">
                <a:solidFill>
                  <a:srgbClr val="FF0000"/>
                </a:solidFill>
                <a:latin typeface="Times New Roman" pitchFamily="18" charset="0"/>
                <a:cs typeface="Times New Roman" pitchFamily="18" charset="0"/>
              </a:rPr>
              <a:t>Heat capacity: </a:t>
            </a:r>
            <a:r>
              <a:rPr lang="en-ZA" sz="3600" b="1" dirty="0">
                <a:latin typeface="Times New Roman" panose="02020603050405020304" pitchFamily="18" charset="0"/>
                <a:cs typeface="Times New Roman" panose="02020603050405020304" pitchFamily="18" charset="0"/>
              </a:rPr>
              <a:t>Magnetic heat capacity </a:t>
            </a:r>
            <a:r>
              <a:rPr lang="en-ZA" sz="3600" b="1" i="1" dirty="0">
                <a:latin typeface="Times New Roman" panose="02020603050405020304" pitchFamily="18" charset="0"/>
                <a:cs typeface="Times New Roman" panose="02020603050405020304" pitchFamily="18" charset="0"/>
              </a:rPr>
              <a:t>C</a:t>
            </a:r>
            <a:r>
              <a:rPr lang="en-ZA" sz="3600" baseline="-25000" dirty="0">
                <a:latin typeface="Times New Roman" panose="02020603050405020304" pitchFamily="18" charset="0"/>
                <a:cs typeface="Times New Roman" panose="02020603050405020304" pitchFamily="18" charset="0"/>
              </a:rPr>
              <a:t>4</a:t>
            </a:r>
            <a:r>
              <a:rPr lang="en-ZA" sz="3600" b="1" i="1" baseline="-25000" dirty="0">
                <a:latin typeface="Times New Roman" panose="02020603050405020304" pitchFamily="18" charset="0"/>
                <a:cs typeface="Times New Roman" panose="02020603050405020304" pitchFamily="18" charset="0"/>
              </a:rPr>
              <a:t>f </a:t>
            </a:r>
            <a:r>
              <a:rPr lang="en-ZA" sz="3600" b="1" dirty="0">
                <a:latin typeface="Times New Roman" panose="02020603050405020304" pitchFamily="18" charset="0"/>
                <a:cs typeface="Times New Roman" panose="02020603050405020304" pitchFamily="18" charset="0"/>
              </a:rPr>
              <a:t>(</a:t>
            </a:r>
            <a:r>
              <a:rPr lang="en-ZA" sz="3600" b="1" i="1" dirty="0">
                <a:latin typeface="Times New Roman" panose="02020603050405020304" pitchFamily="18" charset="0"/>
                <a:cs typeface="Times New Roman" panose="02020603050405020304" pitchFamily="18" charset="0"/>
              </a:rPr>
              <a:t>T</a:t>
            </a:r>
            <a:r>
              <a:rPr lang="en-ZA" sz="3600" b="1" dirty="0">
                <a:latin typeface="Times New Roman" panose="02020603050405020304" pitchFamily="18" charset="0"/>
                <a:cs typeface="Times New Roman" panose="02020603050405020304" pitchFamily="18" charset="0"/>
              </a:rPr>
              <a:t>)</a:t>
            </a:r>
            <a:endParaRPr lang="en-US" sz="3600" b="1" dirty="0"/>
          </a:p>
        </p:txBody>
      </p:sp>
      <p:sp>
        <p:nvSpPr>
          <p:cNvPr id="5" name="Date Placeholder 4"/>
          <p:cNvSpPr>
            <a:spLocks noGrp="1"/>
          </p:cNvSpPr>
          <p:nvPr>
            <p:ph type="dt" sz="half" idx="10"/>
          </p:nvPr>
        </p:nvSpPr>
        <p:spPr>
          <a:xfrm>
            <a:off x="9732656" y="6370955"/>
            <a:ext cx="1143000" cy="365125"/>
          </a:xfrm>
        </p:spPr>
        <p:txBody>
          <a:bodyPr/>
          <a:lstStyle/>
          <a:p>
            <a:fld id="{7D44B6EE-390A-4A6C-BD5C-207F658AA118}" type="datetime1">
              <a:rPr lang="en-ZA" smtClean="0"/>
              <a:t>2024/10/30</a:t>
            </a:fld>
            <a:endParaRPr lang="en-US" dirty="0"/>
          </a:p>
        </p:txBody>
      </p:sp>
      <p:sp>
        <p:nvSpPr>
          <p:cNvPr id="6" name="Footer Placeholder 5"/>
          <p:cNvSpPr>
            <a:spLocks noGrp="1"/>
          </p:cNvSpPr>
          <p:nvPr>
            <p:ph type="ftr" sz="quarter" idx="11"/>
          </p:nvPr>
        </p:nvSpPr>
        <p:spPr>
          <a:xfrm>
            <a:off x="2572279" y="6370955"/>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70955"/>
            <a:ext cx="551167" cy="365125"/>
          </a:xfrm>
        </p:spPr>
        <p:txBody>
          <a:bodyPr/>
          <a:lstStyle/>
          <a:p>
            <a:fld id="{6D22F896-40B5-4ADD-8801-0D06FADFA095}" type="slidenum">
              <a:rPr lang="en-US" smtClean="0"/>
              <a:pPr/>
              <a:t>21</a:t>
            </a:fld>
            <a:endParaRPr lang="en-US" dirty="0"/>
          </a:p>
        </p:txBody>
      </p:sp>
      <mc:AlternateContent xmlns:mc="http://schemas.openxmlformats.org/markup-compatibility/2006">
        <mc:Choice xmlns:a14="http://schemas.microsoft.com/office/drawing/2010/main" Requires="a14">
          <p:sp>
            <p:nvSpPr>
              <p:cNvPr id="12" name="TextBox 11"/>
              <p:cNvSpPr txBox="1"/>
              <p:nvPr/>
            </p:nvSpPr>
            <p:spPr>
              <a:xfrm>
                <a:off x="1156996" y="1406366"/>
                <a:ext cx="7084177" cy="5093446"/>
              </a:xfrm>
              <a:prstGeom prst="rect">
                <a:avLst/>
              </a:prstGeom>
              <a:noFill/>
              <a:ln>
                <a:solidFill>
                  <a:srgbClr val="FF0000"/>
                </a:solidFill>
              </a:ln>
            </p:spPr>
            <p:txBody>
              <a:bodyPr wrap="square" rtlCol="0">
                <a:spAutoFit/>
              </a:bodyPr>
              <a:lstStyle/>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The insets display the magnetic entropy, </a:t>
                </a:r>
                <a:r>
                  <a:rPr lang="en-US" sz="2000" i="1" dirty="0">
                    <a:latin typeface="Times New Roman" pitchFamily="18" charset="0"/>
                    <a:cs typeface="Times New Roman" pitchFamily="18" charset="0"/>
                    <a:sym typeface="Symbol"/>
                  </a:rPr>
                  <a:t>S</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obtained by integrating </a:t>
                </a:r>
                <a:r>
                  <a:rPr lang="en-US" sz="2000" i="1" dirty="0">
                    <a:latin typeface="Times New Roman" pitchFamily="18" charset="0"/>
                    <a:cs typeface="Times New Roman" pitchFamily="18" charset="0"/>
                    <a:sym typeface="Symbol"/>
                  </a:rPr>
                  <a:t>C</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curve:</a:t>
                </a:r>
              </a:p>
              <a:p>
                <a:pPr algn="ct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rPr>
                          </m:ctrlPr>
                        </m:sSubPr>
                        <m:e>
                          <m:r>
                            <a:rPr lang="en-ZA" sz="2000" i="1">
                              <a:latin typeface="Cambria Math" panose="02040503050406030204" pitchFamily="18" charset="0"/>
                            </a:rPr>
                            <m:t>𝑆</m:t>
                          </m:r>
                        </m:e>
                        <m:sub>
                          <m:r>
                            <a:rPr lang="en-ZA" sz="2000" i="1">
                              <a:latin typeface="Cambria Math" panose="02040503050406030204" pitchFamily="18" charset="0"/>
                            </a:rPr>
                            <m:t>4</m:t>
                          </m:r>
                          <m:r>
                            <a:rPr lang="en-ZA" sz="2000" i="1">
                              <a:latin typeface="Cambria Math" panose="02040503050406030204" pitchFamily="18" charset="0"/>
                            </a:rPr>
                            <m:t>𝑓</m:t>
                          </m:r>
                        </m:sub>
                      </m:sSub>
                      <m:d>
                        <m:dPr>
                          <m:ctrlPr>
                            <a:rPr lang="en-US" sz="2000" i="1">
                              <a:latin typeface="Cambria Math" panose="02040503050406030204" pitchFamily="18" charset="0"/>
                            </a:rPr>
                          </m:ctrlPr>
                        </m:dPr>
                        <m:e>
                          <m:r>
                            <a:rPr lang="en-ZA" sz="2000" i="1">
                              <a:latin typeface="Cambria Math" panose="02040503050406030204" pitchFamily="18" charset="0"/>
                            </a:rPr>
                            <m:t>𝑇</m:t>
                          </m:r>
                        </m:e>
                      </m:d>
                      <m:r>
                        <a:rPr lang="en-ZA" sz="2000" i="1">
                          <a:latin typeface="Cambria Math" panose="02040503050406030204" pitchFamily="18" charset="0"/>
                        </a:rPr>
                        <m:t>=</m:t>
                      </m:r>
                      <m:nary>
                        <m:naryPr>
                          <m:ctrlPr>
                            <a:rPr lang="en-ZA" sz="2000" i="1">
                              <a:latin typeface="Cambria Math" panose="02040503050406030204" pitchFamily="18" charset="0"/>
                            </a:rPr>
                          </m:ctrlPr>
                        </m:naryPr>
                        <m:sub>
                          <m:r>
                            <m:rPr>
                              <m:brk m:alnAt="23"/>
                            </m:rPr>
                            <a:rPr lang="en-ZA" sz="2000" i="1">
                              <a:latin typeface="Cambria Math" panose="02040503050406030204" pitchFamily="18" charset="0"/>
                            </a:rPr>
                            <m:t>0</m:t>
                          </m:r>
                        </m:sub>
                        <m:sup>
                          <m:r>
                            <a:rPr lang="en-ZA" sz="2000" i="1">
                              <a:latin typeface="Cambria Math" panose="02040503050406030204" pitchFamily="18" charset="0"/>
                            </a:rPr>
                            <m:t>𝑇</m:t>
                          </m:r>
                        </m:sup>
                        <m:e>
                          <m:f>
                            <m:fPr>
                              <m:ctrlPr>
                                <a:rPr lang="en-ZA" sz="2000" i="1">
                                  <a:latin typeface="Cambria Math" panose="02040503050406030204" pitchFamily="18" charset="0"/>
                                </a:rPr>
                              </m:ctrlPr>
                            </m:fPr>
                            <m:num>
                              <m:sSub>
                                <m:sSubPr>
                                  <m:ctrlPr>
                                    <a:rPr lang="en-ZA" sz="2000" i="1">
                                      <a:latin typeface="Cambria Math" panose="02040503050406030204" pitchFamily="18" charset="0"/>
                                    </a:rPr>
                                  </m:ctrlPr>
                                </m:sSubPr>
                                <m:e>
                                  <m:r>
                                    <a:rPr lang="en-ZA" sz="2000" i="1">
                                      <a:latin typeface="Cambria Math" panose="02040503050406030204" pitchFamily="18" charset="0"/>
                                    </a:rPr>
                                    <m:t>𝐶</m:t>
                                  </m:r>
                                </m:e>
                                <m:sub>
                                  <m:r>
                                    <a:rPr lang="en-ZA" sz="2000" i="1">
                                      <a:latin typeface="Cambria Math" panose="02040503050406030204" pitchFamily="18" charset="0"/>
                                    </a:rPr>
                                    <m:t>4</m:t>
                                  </m:r>
                                  <m:r>
                                    <a:rPr lang="en-ZA" sz="2000" i="1">
                                      <a:latin typeface="Cambria Math" panose="02040503050406030204" pitchFamily="18" charset="0"/>
                                    </a:rPr>
                                    <m:t>𝑓</m:t>
                                  </m:r>
                                </m:sub>
                              </m:sSub>
                              <m:d>
                                <m:dPr>
                                  <m:ctrlPr>
                                    <a:rPr lang="en-ZA" sz="2000" i="1">
                                      <a:latin typeface="Cambria Math" panose="02040503050406030204" pitchFamily="18" charset="0"/>
                                    </a:rPr>
                                  </m:ctrlPr>
                                </m:dPr>
                                <m:e>
                                  <m:sSup>
                                    <m:sSupPr>
                                      <m:ctrlPr>
                                        <a:rPr lang="en-ZA" sz="2000" i="1">
                                          <a:latin typeface="Cambria Math" panose="02040503050406030204" pitchFamily="18" charset="0"/>
                                        </a:rPr>
                                      </m:ctrlPr>
                                    </m:sSupPr>
                                    <m:e>
                                      <m:r>
                                        <a:rPr lang="en-ZA" sz="2000" i="1">
                                          <a:latin typeface="Cambria Math" panose="02040503050406030204" pitchFamily="18" charset="0"/>
                                        </a:rPr>
                                        <m:t>𝑇</m:t>
                                      </m:r>
                                    </m:e>
                                    <m:sup>
                                      <m:r>
                                        <a:rPr lang="en-ZA" sz="2000" i="1">
                                          <a:latin typeface="Cambria Math" panose="02040503050406030204" pitchFamily="18" charset="0"/>
                                        </a:rPr>
                                        <m:t>′</m:t>
                                      </m:r>
                                    </m:sup>
                                  </m:sSup>
                                </m:e>
                              </m:d>
                            </m:num>
                            <m:den>
                              <m:sSup>
                                <m:sSupPr>
                                  <m:ctrlPr>
                                    <a:rPr lang="en-ZA" sz="2000" i="1">
                                      <a:latin typeface="Cambria Math" panose="02040503050406030204" pitchFamily="18" charset="0"/>
                                    </a:rPr>
                                  </m:ctrlPr>
                                </m:sSupPr>
                                <m:e>
                                  <m:r>
                                    <a:rPr lang="en-ZA" sz="2000" i="1">
                                      <a:latin typeface="Cambria Math" panose="02040503050406030204" pitchFamily="18" charset="0"/>
                                    </a:rPr>
                                    <m:t>𝑇</m:t>
                                  </m:r>
                                </m:e>
                                <m:sup>
                                  <m:r>
                                    <a:rPr lang="en-ZA" sz="2000" i="1">
                                      <a:latin typeface="Cambria Math" panose="02040503050406030204" pitchFamily="18" charset="0"/>
                                    </a:rPr>
                                    <m:t>′</m:t>
                                  </m:r>
                                </m:sup>
                              </m:sSup>
                            </m:den>
                          </m:f>
                          <m:r>
                            <a:rPr lang="en-ZA" sz="2000" i="1">
                              <a:latin typeface="Cambria Math" panose="02040503050406030204" pitchFamily="18" charset="0"/>
                            </a:rPr>
                            <m:t>𝑑</m:t>
                          </m:r>
                          <m:sSup>
                            <m:sSupPr>
                              <m:ctrlPr>
                                <a:rPr lang="en-ZA" sz="2000" i="1">
                                  <a:latin typeface="Cambria Math" panose="02040503050406030204" pitchFamily="18" charset="0"/>
                                </a:rPr>
                              </m:ctrlPr>
                            </m:sSupPr>
                            <m:e>
                              <m:r>
                                <a:rPr lang="en-ZA" sz="2000" i="1">
                                  <a:latin typeface="Cambria Math" panose="02040503050406030204" pitchFamily="18" charset="0"/>
                                </a:rPr>
                                <m:t>𝑇</m:t>
                              </m:r>
                            </m:e>
                            <m:sup>
                              <m:r>
                                <a:rPr lang="en-ZA" sz="2000" i="1">
                                  <a:latin typeface="Cambria Math" panose="02040503050406030204" pitchFamily="18" charset="0"/>
                                </a:rPr>
                                <m:t>′</m:t>
                              </m:r>
                            </m:sup>
                          </m:sSup>
                        </m:e>
                      </m:nary>
                    </m:oMath>
                  </m:oMathPara>
                </a14:m>
                <a:endParaRPr lang="en-US" sz="2000" dirty="0">
                  <a:latin typeface="Times New Roman" pitchFamily="18" charset="0"/>
                  <a:cs typeface="Times New Roman" pitchFamily="18" charset="0"/>
                  <a:sym typeface="Symbol"/>
                </a:endParaRPr>
              </a:p>
              <a:p>
                <a:pPr marL="342900" indent="-342900" algn="just">
                  <a:buFont typeface="Wingdings" panose="05000000000000000000" pitchFamily="2" charset="2"/>
                  <a:buChar char="Ø"/>
                </a:pPr>
                <a:r>
                  <a:rPr lang="en-US" sz="2000" i="1" dirty="0">
                    <a:latin typeface="Times New Roman" pitchFamily="18" charset="0"/>
                    <a:cs typeface="Times New Roman" pitchFamily="18" charset="0"/>
                    <a:sym typeface="Symbol"/>
                  </a:rPr>
                  <a:t>S</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dirty="0">
                    <a:latin typeface="Times New Roman" pitchFamily="18" charset="0"/>
                    <a:cs typeface="Times New Roman" pitchFamily="18" charset="0"/>
                    <a:sym typeface="Symbol"/>
                  </a:rPr>
                  <a:t>) of both compounds reaches 2</a:t>
                </a:r>
                <a:r>
                  <a:rPr lang="en-US" sz="2000" i="1" dirty="0">
                    <a:latin typeface="Times New Roman" pitchFamily="18" charset="0"/>
                    <a:cs typeface="Times New Roman" pitchFamily="18" charset="0"/>
                    <a:sym typeface="Symbol"/>
                  </a:rPr>
                  <a:t>Rln</a:t>
                </a:r>
                <a:r>
                  <a:rPr lang="en-US" sz="2000" dirty="0">
                    <a:latin typeface="Times New Roman" pitchFamily="18" charset="0"/>
                    <a:cs typeface="Times New Roman" pitchFamily="18" charset="0"/>
                    <a:sym typeface="Symbol"/>
                  </a:rPr>
                  <a:t>(2) close to their </a:t>
                </a:r>
                <a:r>
                  <a:rPr lang="en-US" sz="2000" i="1" dirty="0">
                    <a:latin typeface="Times New Roman" pitchFamily="18" charset="0"/>
                    <a:cs typeface="Times New Roman" pitchFamily="18" charset="0"/>
                    <a:sym typeface="Symbol"/>
                  </a:rPr>
                  <a:t>T</a:t>
                </a:r>
                <a:r>
                  <a:rPr lang="en-US" sz="2000" baseline="-25000" dirty="0">
                    <a:latin typeface="Times New Roman" pitchFamily="18" charset="0"/>
                    <a:cs typeface="Times New Roman" pitchFamily="18" charset="0"/>
                    <a:sym typeface="Symbol"/>
                  </a:rPr>
                  <a:t>N</a:t>
                </a:r>
                <a:r>
                  <a:rPr lang="en-US" sz="2000" dirty="0">
                    <a:latin typeface="Times New Roman" pitchFamily="18" charset="0"/>
                    <a:cs typeface="Times New Roman" pitchFamily="18" charset="0"/>
                    <a:sym typeface="Symbol"/>
                  </a:rPr>
                  <a:t> values, which hints at a ground state doublet for these compounds.</a:t>
                </a:r>
              </a:p>
              <a:p>
                <a:pPr marL="342900" indent="-342900" algn="just">
                  <a:buFont typeface="Wingdings" panose="05000000000000000000" pitchFamily="2" charset="2"/>
                  <a:buChar char="Ø"/>
                </a:pPr>
                <a:r>
                  <a:rPr lang="en-US" sz="2000" i="1" dirty="0">
                    <a:latin typeface="Times New Roman" pitchFamily="18" charset="0"/>
                    <a:cs typeface="Times New Roman" pitchFamily="18" charset="0"/>
                    <a:sym typeface="Symbol"/>
                  </a:rPr>
                  <a:t>S</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a:t>
                </a:r>
                <a:r>
                  <a:rPr lang="en-US" sz="2000" i="1" dirty="0">
                    <a:latin typeface="Times New Roman" pitchFamily="18" charset="0"/>
                    <a:cs typeface="Times New Roman" pitchFamily="18" charset="0"/>
                    <a:sym typeface="Symbol"/>
                  </a:rPr>
                  <a:t>T</a:t>
                </a:r>
                <a:r>
                  <a:rPr lang="en-US" sz="2000" baseline="-25000" dirty="0">
                    <a:latin typeface="Times New Roman" pitchFamily="18" charset="0"/>
                    <a:cs typeface="Times New Roman" pitchFamily="18" charset="0"/>
                    <a:sym typeface="Symbol"/>
                  </a:rPr>
                  <a:t>N</a:t>
                </a:r>
                <a:r>
                  <a:rPr lang="en-US" sz="2000" dirty="0">
                    <a:latin typeface="Times New Roman" pitchFamily="18" charset="0"/>
                    <a:cs typeface="Times New Roman" pitchFamily="18" charset="0"/>
                    <a:sym typeface="Symbol"/>
                  </a:rPr>
                  <a:t>) = 1167 J/</a:t>
                </a:r>
                <a:r>
                  <a:rPr lang="en-US" sz="2000" dirty="0" err="1">
                    <a:latin typeface="Times New Roman" pitchFamily="18" charset="0"/>
                    <a:cs typeface="Times New Roman" pitchFamily="18" charset="0"/>
                    <a:sym typeface="Symbol"/>
                  </a:rPr>
                  <a:t>mol.f.u.K</a:t>
                </a:r>
                <a:r>
                  <a:rPr lang="en-US" sz="2000" dirty="0">
                    <a:latin typeface="Times New Roman" pitchFamily="18" charset="0"/>
                    <a:cs typeface="Times New Roman" pitchFamily="18" charset="0"/>
                    <a:sym typeface="Symbol"/>
                  </a:rPr>
                  <a:t> for Al and 16.58 J/</a:t>
                </a:r>
                <a:r>
                  <a:rPr lang="en-US" sz="2000" dirty="0" err="1">
                    <a:latin typeface="Times New Roman" pitchFamily="18" charset="0"/>
                    <a:cs typeface="Times New Roman" pitchFamily="18" charset="0"/>
                    <a:sym typeface="Symbol"/>
                  </a:rPr>
                  <a:t>mol.f.u.K</a:t>
                </a:r>
                <a:r>
                  <a:rPr lang="en-US" sz="2000" dirty="0">
                    <a:latin typeface="Times New Roman" pitchFamily="18" charset="0"/>
                    <a:cs typeface="Times New Roman" pitchFamily="18" charset="0"/>
                    <a:sym typeface="Symbol"/>
                  </a:rPr>
                  <a:t> </a:t>
                </a:r>
                <a:r>
                  <a:rPr lang="en-US" sz="2000" dirty="0" err="1">
                    <a:latin typeface="Times New Roman" pitchFamily="18" charset="0"/>
                    <a:cs typeface="Times New Roman" pitchFamily="18" charset="0"/>
                    <a:sym typeface="Symbol"/>
                  </a:rPr>
                  <a:t>fo</a:t>
                </a:r>
                <a:r>
                  <a:rPr lang="en-US" sz="2000" dirty="0">
                    <a:latin typeface="Times New Roman" pitchFamily="18" charset="0"/>
                    <a:cs typeface="Times New Roman" pitchFamily="18" charset="0"/>
                    <a:sym typeface="Symbol"/>
                  </a:rPr>
                  <a:t> Ga compounds.</a:t>
                </a:r>
              </a:p>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These values are about 27% (Al) and 39% (Ga) of the expected high-temperature limit 2</a:t>
                </a:r>
                <a:r>
                  <a:rPr lang="en-US" sz="2000" i="1" dirty="0">
                    <a:latin typeface="Times New Roman" pitchFamily="18" charset="0"/>
                    <a:cs typeface="Times New Roman" pitchFamily="18" charset="0"/>
                    <a:sym typeface="Symbol"/>
                  </a:rPr>
                  <a:t>Rln</a:t>
                </a:r>
                <a:r>
                  <a:rPr lang="en-US" sz="2000" dirty="0">
                    <a:latin typeface="Times New Roman" pitchFamily="18" charset="0"/>
                    <a:cs typeface="Times New Roman" pitchFamily="18" charset="0"/>
                    <a:sym typeface="Symbol"/>
                  </a:rPr>
                  <a:t>(13)=42.6 J/</a:t>
                </a:r>
                <a:r>
                  <a:rPr lang="en-US" sz="2000" dirty="0" err="1">
                    <a:latin typeface="Times New Roman" pitchFamily="18" charset="0"/>
                    <a:cs typeface="Times New Roman" pitchFamily="18" charset="0"/>
                    <a:sym typeface="Symbol"/>
                  </a:rPr>
                  <a:t>mol.K</a:t>
                </a:r>
                <a:r>
                  <a:rPr lang="en-US" sz="2000" dirty="0">
                    <a:latin typeface="Times New Roman" pitchFamily="18" charset="0"/>
                    <a:cs typeface="Times New Roman" pitchFamily="18" charset="0"/>
                    <a:sym typeface="Symbol"/>
                  </a:rPr>
                  <a:t>.</a:t>
                </a:r>
              </a:p>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The observed experimental high-temperature limit at 100 K of </a:t>
                </a:r>
                <a:r>
                  <a:rPr lang="en-US" sz="2000" i="1" dirty="0">
                    <a:latin typeface="Times New Roman" pitchFamily="18" charset="0"/>
                    <a:cs typeface="Times New Roman" pitchFamily="18" charset="0"/>
                    <a:sym typeface="Symbol"/>
                  </a:rPr>
                  <a:t>S</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 </a:t>
                </a:r>
                <a:r>
                  <a:rPr lang="en-US" sz="2000" dirty="0">
                    <a:latin typeface="Times New Roman" pitchFamily="18" charset="0"/>
                    <a:cs typeface="Times New Roman" pitchFamily="18" charset="0"/>
                    <a:sym typeface="Symbol"/>
                  </a:rPr>
                  <a:t> amount to 57% and 71.1% of 2</a:t>
                </a:r>
                <a:r>
                  <a:rPr lang="en-US" sz="2000" i="1" dirty="0">
                    <a:latin typeface="Times New Roman" pitchFamily="18" charset="0"/>
                    <a:cs typeface="Times New Roman" pitchFamily="18" charset="0"/>
                    <a:sym typeface="Symbol"/>
                  </a:rPr>
                  <a:t>Rln</a:t>
                </a:r>
                <a:r>
                  <a:rPr lang="en-US" sz="2000" dirty="0">
                    <a:latin typeface="Times New Roman" pitchFamily="18" charset="0"/>
                    <a:cs typeface="Times New Roman" pitchFamily="18" charset="0"/>
                    <a:sym typeface="Symbol"/>
                  </a:rPr>
                  <a:t>(13) for Al and Ga compounds, respectively.</a:t>
                </a:r>
              </a:p>
              <a:p>
                <a:pPr marL="342900" indent="-342900" algn="just">
                  <a:buFont typeface="Wingdings" panose="05000000000000000000" pitchFamily="2" charset="2"/>
                  <a:buChar char="Ø"/>
                </a:pPr>
                <a:r>
                  <a:rPr lang="en-US" sz="2000" dirty="0">
                    <a:latin typeface="Times New Roman" pitchFamily="18" charset="0"/>
                    <a:cs typeface="Times New Roman" pitchFamily="18" charset="0"/>
                    <a:sym typeface="Symbol"/>
                  </a:rPr>
                  <a:t>These lower values </a:t>
                </a:r>
                <a:r>
                  <a:rPr lang="en-US" sz="2000" i="1" dirty="0">
                    <a:latin typeface="Times New Roman" pitchFamily="18" charset="0"/>
                    <a:cs typeface="Times New Roman" pitchFamily="18" charset="0"/>
                    <a:sym typeface="Symbol"/>
                  </a:rPr>
                  <a:t>S</a:t>
                </a:r>
                <a:r>
                  <a:rPr lang="en-US" sz="2000" baseline="-25000" dirty="0">
                    <a:latin typeface="Times New Roman" pitchFamily="18" charset="0"/>
                    <a:cs typeface="Times New Roman" pitchFamily="18" charset="0"/>
                    <a:sym typeface="Symbol"/>
                  </a:rPr>
                  <a:t>4</a:t>
                </a:r>
                <a:r>
                  <a:rPr lang="en-US" sz="2000" i="1" baseline="-25000" dirty="0">
                    <a:latin typeface="Times New Roman" pitchFamily="18" charset="0"/>
                    <a:cs typeface="Times New Roman" pitchFamily="18" charset="0"/>
                    <a:sym typeface="Symbol"/>
                  </a:rPr>
                  <a:t>f</a:t>
                </a:r>
                <a:r>
                  <a:rPr lang="en-US" sz="2000" dirty="0">
                    <a:latin typeface="Times New Roman" pitchFamily="18" charset="0"/>
                    <a:cs typeface="Times New Roman" pitchFamily="18" charset="0"/>
                    <a:sym typeface="Symbol"/>
                  </a:rPr>
                  <a:t> at 100 K are a direct consequence of CEF.</a:t>
                </a:r>
                <a:endParaRPr lang="en-ZA" sz="2000" dirty="0">
                  <a:latin typeface="Times New Roman" panose="02020603050405020304" pitchFamily="18" charset="0"/>
                  <a:cs typeface="Times New Roman" panose="02020603050405020304" pitchFamily="18" charset="0"/>
                </a:endParaRPr>
              </a:p>
            </p:txBody>
          </p:sp>
        </mc:Choice>
        <mc:Fallback>
          <p:sp>
            <p:nvSpPr>
              <p:cNvPr id="12" name="TextBox 11"/>
              <p:cNvSpPr txBox="1">
                <a:spLocks noRot="1" noChangeAspect="1" noMove="1" noResize="1" noEditPoints="1" noAdjustHandles="1" noChangeArrowheads="1" noChangeShapeType="1" noTextEdit="1"/>
              </p:cNvSpPr>
              <p:nvPr/>
            </p:nvSpPr>
            <p:spPr>
              <a:xfrm>
                <a:off x="1156996" y="1406366"/>
                <a:ext cx="7084177" cy="5093446"/>
              </a:xfrm>
              <a:prstGeom prst="rect">
                <a:avLst/>
              </a:prstGeom>
              <a:blipFill>
                <a:blip r:embed="rId2"/>
                <a:stretch>
                  <a:fillRect l="-714" t="-11911" r="-714" b="-993"/>
                </a:stretch>
              </a:blipFill>
              <a:ln>
                <a:solidFill>
                  <a:srgbClr val="FF0000"/>
                </a:solidFill>
              </a:ln>
            </p:spPr>
            <p:txBody>
              <a:bodyPr/>
              <a:lstStyle/>
              <a:p>
                <a:r>
                  <a:rPr lang="en-US">
                    <a:noFill/>
                  </a:rPr>
                  <a:t> </a:t>
                </a:r>
              </a:p>
            </p:txBody>
          </p:sp>
        </mc:Fallback>
      </mc:AlternateContent>
      <p:pic>
        <p:nvPicPr>
          <p:cNvPr id="11" name="Picture 10" descr="Project Path: &#10;PE Folder: //&#10;Short Name: Graph5">
            <a:extLst>
              <a:ext uri="{FF2B5EF4-FFF2-40B4-BE49-F238E27FC236}">
                <a16:creationId xmlns:a16="http://schemas.microsoft.com/office/drawing/2014/main" id="{79D2199D-6C54-43A7-82CC-A3D3776563AE}"/>
              </a:ext>
            </a:extLst>
          </p:cNvPr>
          <p:cNvPicPr>
            <a:picLocks noChangeAspect="1"/>
          </p:cNvPicPr>
          <p:nvPr/>
        </p:nvPicPr>
        <p:blipFill>
          <a:blip r:embed="rId3"/>
          <a:stretch>
            <a:fillRect/>
          </a:stretch>
        </p:blipFill>
        <p:spPr>
          <a:xfrm>
            <a:off x="8130062" y="-192751"/>
            <a:ext cx="4239962" cy="7643881"/>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71972" cy="1406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61060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44" y="267968"/>
            <a:ext cx="7716983" cy="1266091"/>
          </a:xfrm>
          <a:solidFill>
            <a:srgbClr val="FFFF00"/>
          </a:solidFill>
        </p:spPr>
        <p:txBody>
          <a:bodyPr/>
          <a:lstStyle/>
          <a:p>
            <a:r>
              <a:rPr lang="en-US" b="1" dirty="0">
                <a:latin typeface="Times New Roman" pitchFamily="18" charset="0"/>
                <a:cs typeface="Times New Roman" pitchFamily="18" charset="0"/>
              </a:rPr>
              <a:t>Conclusion</a:t>
            </a:r>
          </a:p>
        </p:txBody>
      </p:sp>
      <p:sp>
        <p:nvSpPr>
          <p:cNvPr id="8" name="Content Placeholder 7"/>
          <p:cNvSpPr>
            <a:spLocks noGrp="1"/>
          </p:cNvSpPr>
          <p:nvPr>
            <p:ph idx="1"/>
          </p:nvPr>
        </p:nvSpPr>
        <p:spPr>
          <a:xfrm>
            <a:off x="1234440" y="1660840"/>
            <a:ext cx="10699413" cy="4536829"/>
          </a:xfrm>
        </p:spPr>
        <p:txBody>
          <a:bodyPr>
            <a:normAutofit fontScale="92500"/>
          </a:bodyPr>
          <a:lstStyle/>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XRD studies confirm both compounds' orthorhombic W</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CoB</a:t>
            </a:r>
            <a:r>
              <a:rPr lang="en-US" sz="2200" baseline="-25000" dirty="0">
                <a:latin typeface="Times New Roman" panose="02020603050405020304" pitchFamily="18" charset="0"/>
                <a:cs typeface="Times New Roman" panose="02020603050405020304" pitchFamily="18" charset="0"/>
              </a:rPr>
              <a:t>2</a:t>
            </a:r>
            <a:r>
              <a:rPr lang="en-US" sz="2200" dirty="0">
                <a:latin typeface="Times New Roman" panose="02020603050405020304" pitchFamily="18" charset="0"/>
                <a:cs typeface="Times New Roman" panose="02020603050405020304" pitchFamily="18" charset="0"/>
              </a:rPr>
              <a:t> – type with space group </a:t>
            </a:r>
            <a:r>
              <a:rPr lang="en-US" sz="2200" i="1" dirty="0" err="1">
                <a:latin typeface="Times New Roman" panose="02020603050405020304" pitchFamily="18" charset="0"/>
                <a:cs typeface="Times New Roman" panose="02020603050405020304" pitchFamily="18" charset="0"/>
              </a:rPr>
              <a:t>Immm</a:t>
            </a:r>
            <a:r>
              <a:rPr lang="en-US" sz="2200" dirty="0">
                <a:latin typeface="Times New Roman" panose="02020603050405020304" pitchFamily="18" charset="0"/>
                <a:cs typeface="Times New Roman" panose="02020603050405020304" pitchFamily="18" charset="0"/>
              </a:rPr>
              <a:t> (No. 71)</a:t>
            </a:r>
            <a:r>
              <a:rPr lang="en-ZA" sz="2200" dirty="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The results of </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dirty="0">
                <a:latin typeface="Times New Roman" panose="02020603050405020304" pitchFamily="18" charset="0"/>
                <a:cs typeface="Times New Roman" panose="02020603050405020304" pitchFamily="18" charset="0"/>
                <a:sym typeface="Symbol" panose="05050102010706020507" pitchFamily="18" charset="2"/>
              </a:rPr>
              <a:t>), and </a:t>
            </a:r>
            <a:r>
              <a:rPr lang="en-US" sz="2200" i="1" dirty="0">
                <a:latin typeface="Times New Roman" panose="02020603050405020304" pitchFamily="18" charset="0"/>
                <a:cs typeface="Times New Roman" panose="02020603050405020304" pitchFamily="18" charset="0"/>
                <a:sym typeface="Symbol" panose="05050102010706020507" pitchFamily="18" charset="2"/>
              </a:rPr>
              <a:t>C</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dirty="0">
                <a:latin typeface="Times New Roman" panose="02020603050405020304" pitchFamily="18" charset="0"/>
                <a:cs typeface="Times New Roman" panose="02020603050405020304" pitchFamily="18" charset="0"/>
                <a:sym typeface="Symbol" panose="05050102010706020507" pitchFamily="18" charset="2"/>
              </a:rPr>
              <a:t>) measurements indicated that both compounds orders AFM below </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N</a:t>
            </a:r>
            <a:r>
              <a:rPr lang="en-US" sz="2200" dirty="0">
                <a:latin typeface="Times New Roman" panose="02020603050405020304" pitchFamily="18" charset="0"/>
                <a:cs typeface="Times New Roman" panose="02020603050405020304" pitchFamily="18" charset="0"/>
                <a:sym typeface="Symbol" panose="05050102010706020507" pitchFamily="18" charset="2"/>
              </a:rPr>
              <a:t> = 41 K for Al and 41.5 for Ga. </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dirty="0">
                <a:latin typeface="Times New Roman" panose="02020603050405020304" pitchFamily="18" charset="0"/>
                <a:cs typeface="Times New Roman" panose="02020603050405020304" pitchFamily="18" charset="0"/>
                <a:sym typeface="Symbol" panose="05050102010706020507" pitchFamily="18" charset="2"/>
              </a:rPr>
              <a:t>) at high temperatures for both compounds follow the CW relationship.</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dirty="0">
                <a:latin typeface="Times New Roman" panose="02020603050405020304" pitchFamily="18" charset="0"/>
                <a:cs typeface="Times New Roman" panose="02020603050405020304" pitchFamily="18" charset="0"/>
                <a:sym typeface="Symbol" panose="05050102010706020507" pitchFamily="18" charset="2"/>
              </a:rPr>
              <a:t>) at low temperatures collected in FC and ZFC modes bifurcate below </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N</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p>
          <a:p>
            <a:pPr algn="just">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sym typeface="Symbol" panose="05050102010706020507" pitchFamily="18" charset="2"/>
              </a:rPr>
              <a:t>M</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0</a:t>
            </a:r>
            <a:r>
              <a:rPr lang="en-US" sz="2200" i="1" dirty="0">
                <a:latin typeface="Times New Roman" panose="02020603050405020304" pitchFamily="18" charset="0"/>
                <a:cs typeface="Times New Roman" panose="02020603050405020304" pitchFamily="18" charset="0"/>
                <a:sym typeface="Symbol" panose="05050102010706020507" pitchFamily="18" charset="2"/>
              </a:rPr>
              <a:t>H</a:t>
            </a:r>
            <a:r>
              <a:rPr lang="en-US" sz="2200" dirty="0">
                <a:latin typeface="Times New Roman" panose="02020603050405020304" pitchFamily="18" charset="0"/>
                <a:cs typeface="Times New Roman" panose="02020603050405020304" pitchFamily="18" charset="0"/>
                <a:sym typeface="Symbol" panose="05050102010706020507" pitchFamily="18" charset="2"/>
              </a:rPr>
              <a:t>) shows hysteresis below 3 T for Al compound and metamagnetic behavior above 6 T for Ga compound.</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Symbol" panose="05050102010706020507" pitchFamily="18" charset="2"/>
              </a:rPr>
              <a:t> The spin-wave spectrum describes </a:t>
            </a:r>
            <a:r>
              <a:rPr lang="en-US" sz="2200" i="1" dirty="0">
                <a:latin typeface="Times New Roman" panose="02020603050405020304" pitchFamily="18" charset="0"/>
                <a:cs typeface="Times New Roman" panose="02020603050405020304" pitchFamily="18" charset="0"/>
                <a:sym typeface="Symbol" panose="05050102010706020507" pitchFamily="18" charset="2"/>
              </a:rPr>
              <a:t>C</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dirty="0">
                <a:latin typeface="Times New Roman" panose="02020603050405020304" pitchFamily="18" charset="0"/>
                <a:cs typeface="Times New Roman" panose="02020603050405020304" pitchFamily="18" charset="0"/>
                <a:sym typeface="Symbol" panose="05050102010706020507" pitchFamily="18" charset="2"/>
              </a:rPr>
              <a:t>) data below </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N</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sym typeface="Symbol" panose="05050102010706020507" pitchFamily="18" charset="2"/>
              </a:rPr>
              <a:t>The Debye theory of lattice heat capacity describes </a:t>
            </a:r>
            <a:r>
              <a:rPr lang="en-US" sz="2200" i="1" dirty="0">
                <a:latin typeface="Times New Roman" panose="02020603050405020304" pitchFamily="18" charset="0"/>
                <a:cs typeface="Times New Roman" panose="02020603050405020304" pitchFamily="18" charset="0"/>
                <a:sym typeface="Symbol" panose="05050102010706020507" pitchFamily="18" charset="2"/>
              </a:rPr>
              <a:t>C</a:t>
            </a:r>
            <a:r>
              <a:rPr lang="en-US" sz="2200" baseline="-25000" dirty="0">
                <a:latin typeface="Times New Roman" panose="02020603050405020304" pitchFamily="18" charset="0"/>
                <a:cs typeface="Times New Roman" panose="02020603050405020304" pitchFamily="18" charset="0"/>
                <a:sym typeface="Symbol" panose="05050102010706020507" pitchFamily="18" charset="2"/>
              </a:rPr>
              <a:t>p</a:t>
            </a:r>
            <a:r>
              <a:rPr lang="en-US" sz="2200" dirty="0">
                <a:latin typeface="Times New Roman" panose="02020603050405020304" pitchFamily="18" charset="0"/>
                <a:cs typeface="Times New Roman" panose="02020603050405020304" pitchFamily="18" charset="0"/>
                <a:sym typeface="Symbol" panose="05050102010706020507" pitchFamily="18" charset="2"/>
              </a:rPr>
              <a:t>(</a:t>
            </a:r>
            <a:r>
              <a:rPr lang="en-US" sz="2200" i="1" dirty="0">
                <a:latin typeface="Times New Roman" panose="02020603050405020304" pitchFamily="18" charset="0"/>
                <a:cs typeface="Times New Roman" panose="02020603050405020304" pitchFamily="18" charset="0"/>
                <a:sym typeface="Symbol" panose="05050102010706020507" pitchFamily="18" charset="2"/>
              </a:rPr>
              <a:t>T</a:t>
            </a:r>
            <a:r>
              <a:rPr lang="en-US" sz="2200" dirty="0">
                <a:latin typeface="Times New Roman" panose="02020603050405020304" pitchFamily="18" charset="0"/>
                <a:cs typeface="Times New Roman" panose="02020603050405020304" pitchFamily="18" charset="0"/>
                <a:sym typeface="Symbol" panose="05050102010706020507" pitchFamily="18" charset="2"/>
              </a:rPr>
              <a:t>) data of the non-magnetic compounds.</a:t>
            </a:r>
          </a:p>
          <a:p>
            <a:pPr algn="just">
              <a:buFont typeface="Wingdings" panose="05000000000000000000" pitchFamily="2" charset="2"/>
              <a:buChar char="Ø"/>
            </a:pPr>
            <a:r>
              <a:rPr lang="en-US" sz="2200" i="1" dirty="0">
                <a:latin typeface="Times New Roman" panose="02020603050405020304" pitchFamily="18" charset="0"/>
                <a:cs typeface="Times New Roman" panose="02020603050405020304" pitchFamily="18" charset="0"/>
              </a:rPr>
              <a:t>S</a:t>
            </a:r>
            <a:r>
              <a:rPr lang="en-US" sz="2200" baseline="-25000" dirty="0">
                <a:latin typeface="Times New Roman" panose="02020603050405020304" pitchFamily="18" charset="0"/>
                <a:cs typeface="Times New Roman" panose="02020603050405020304" pitchFamily="18" charset="0"/>
              </a:rPr>
              <a:t>4f</a:t>
            </a:r>
            <a:r>
              <a:rPr lang="en-US" sz="2200" dirty="0">
                <a:latin typeface="Times New Roman" panose="02020603050405020304" pitchFamily="18" charset="0"/>
                <a:cs typeface="Times New Roman" panose="02020603050405020304" pitchFamily="18" charset="0"/>
              </a:rPr>
              <a:t>(</a:t>
            </a:r>
            <a:r>
              <a:rPr lang="en-US" sz="2200" i="1" dirty="0">
                <a:latin typeface="Times New Roman" panose="02020603050405020304" pitchFamily="18" charset="0"/>
                <a:cs typeface="Times New Roman" panose="02020603050405020304" pitchFamily="18" charset="0"/>
              </a:rPr>
              <a:t>T</a:t>
            </a:r>
            <a:r>
              <a:rPr lang="en-US" sz="2200" dirty="0">
                <a:latin typeface="Times New Roman" panose="02020603050405020304" pitchFamily="18" charset="0"/>
                <a:cs typeface="Times New Roman" panose="02020603050405020304" pitchFamily="18" charset="0"/>
              </a:rPr>
              <a:t>) data indicates a ground state doublet and a CEF for both compounds.</a:t>
            </a:r>
          </a:p>
        </p:txBody>
      </p:sp>
      <p:sp>
        <p:nvSpPr>
          <p:cNvPr id="5" name="Date Placeholder 4"/>
          <p:cNvSpPr>
            <a:spLocks noGrp="1"/>
          </p:cNvSpPr>
          <p:nvPr>
            <p:ph type="dt" sz="half" idx="10"/>
          </p:nvPr>
        </p:nvSpPr>
        <p:spPr>
          <a:xfrm>
            <a:off x="9732656" y="6387364"/>
            <a:ext cx="1143000" cy="365125"/>
          </a:xfrm>
        </p:spPr>
        <p:txBody>
          <a:bodyPr/>
          <a:lstStyle/>
          <a:p>
            <a:fld id="{B8697DA7-DA55-494A-A4C8-CB55D7A84FDA}" type="datetime1">
              <a:rPr lang="en-ZA" smtClean="0"/>
              <a:t>2024/10/30</a:t>
            </a:fld>
            <a:endParaRPr lang="en-US" dirty="0"/>
          </a:p>
        </p:txBody>
      </p:sp>
      <p:sp>
        <p:nvSpPr>
          <p:cNvPr id="6" name="Footer Placeholder 5"/>
          <p:cNvSpPr>
            <a:spLocks noGrp="1"/>
          </p:cNvSpPr>
          <p:nvPr>
            <p:ph type="ftr" sz="quarter" idx="11"/>
          </p:nvPr>
        </p:nvSpPr>
        <p:spPr>
          <a:xfrm>
            <a:off x="2572279" y="6387364"/>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71220"/>
            <a:ext cx="551167" cy="365125"/>
          </a:xfrm>
        </p:spPr>
        <p:txBody>
          <a:bodyPr/>
          <a:lstStyle/>
          <a:p>
            <a:fld id="{6D22F896-40B5-4ADD-8801-0D06FADFA095}" type="slidenum">
              <a:rPr lang="en-US" smtClean="0"/>
              <a:pPr/>
              <a:t>22</a:t>
            </a:fld>
            <a:endParaRPr lang="en-US"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53"/>
            <a:ext cx="1504060" cy="1804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24972" y="-1"/>
            <a:ext cx="1467028" cy="1760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144" y="267968"/>
            <a:ext cx="7716983" cy="1266091"/>
          </a:xfrm>
          <a:solidFill>
            <a:srgbClr val="FFFF00"/>
          </a:solidFill>
        </p:spPr>
        <p:txBody>
          <a:bodyPr/>
          <a:lstStyle/>
          <a:p>
            <a:r>
              <a:rPr lang="en-US" b="1" dirty="0" err="1">
                <a:latin typeface="Times New Roman" pitchFamily="18" charset="0"/>
                <a:cs typeface="Times New Roman" pitchFamily="18" charset="0"/>
              </a:rPr>
              <a:t>Acknowlegment</a:t>
            </a:r>
            <a:endParaRPr lang="en-US" b="1" dirty="0">
              <a:latin typeface="Times New Roman" pitchFamily="18" charset="0"/>
              <a:cs typeface="Times New Roman" pitchFamily="18" charset="0"/>
            </a:endParaRPr>
          </a:p>
        </p:txBody>
      </p:sp>
      <p:sp>
        <p:nvSpPr>
          <p:cNvPr id="8" name="Content Placeholder 7"/>
          <p:cNvSpPr>
            <a:spLocks noGrp="1"/>
          </p:cNvSpPr>
          <p:nvPr>
            <p:ph idx="1"/>
          </p:nvPr>
        </p:nvSpPr>
        <p:spPr>
          <a:xfrm>
            <a:off x="1234440" y="1660840"/>
            <a:ext cx="10699413" cy="4536829"/>
          </a:xfrm>
        </p:spPr>
        <p:txBody>
          <a:bodyPr>
            <a:normAutofit/>
          </a:bodyPr>
          <a:lstStyle/>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Financial support from SA-NRF (81296, UID 111174)</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Nanoscience Bursary,</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Research Development Office of UWC, </a:t>
            </a:r>
          </a:p>
          <a:p>
            <a:pPr>
              <a:buFont typeface="Wingdings" panose="05000000000000000000" pitchFamily="2" charset="2"/>
              <a:buChar char="Ø"/>
            </a:pPr>
            <a:r>
              <a:rPr lang="en-US" sz="2800" dirty="0">
                <a:latin typeface="Times New Roman" panose="02020603050405020304" pitchFamily="18" charset="0"/>
                <a:cs typeface="Times New Roman" panose="02020603050405020304" pitchFamily="18" charset="0"/>
              </a:rPr>
              <a:t>The University Research Committee of UJ, </a:t>
            </a:r>
          </a:p>
        </p:txBody>
      </p:sp>
      <p:sp>
        <p:nvSpPr>
          <p:cNvPr id="5" name="Date Placeholder 4"/>
          <p:cNvSpPr>
            <a:spLocks noGrp="1"/>
          </p:cNvSpPr>
          <p:nvPr>
            <p:ph type="dt" sz="half" idx="10"/>
          </p:nvPr>
        </p:nvSpPr>
        <p:spPr>
          <a:xfrm>
            <a:off x="9732656" y="6387364"/>
            <a:ext cx="1143000" cy="365125"/>
          </a:xfrm>
        </p:spPr>
        <p:txBody>
          <a:bodyPr/>
          <a:lstStyle/>
          <a:p>
            <a:fld id="{B8697DA7-DA55-494A-A4C8-CB55D7A84FDA}" type="datetime1">
              <a:rPr lang="en-ZA" smtClean="0"/>
              <a:t>2024/10/30</a:t>
            </a:fld>
            <a:endParaRPr lang="en-US" dirty="0"/>
          </a:p>
        </p:txBody>
      </p:sp>
      <p:sp>
        <p:nvSpPr>
          <p:cNvPr id="6" name="Footer Placeholder 5"/>
          <p:cNvSpPr>
            <a:spLocks noGrp="1"/>
          </p:cNvSpPr>
          <p:nvPr>
            <p:ph type="ftr" sz="quarter" idx="11"/>
          </p:nvPr>
        </p:nvSpPr>
        <p:spPr>
          <a:xfrm>
            <a:off x="2572279" y="6387364"/>
            <a:ext cx="7084177" cy="365125"/>
          </a:xfrm>
        </p:spPr>
        <p:txBody>
          <a:bodyPr/>
          <a:lstStyle/>
          <a:p>
            <a:r>
              <a:rPr lang="en-US" dirty="0"/>
              <a:t>AYSS_2024</a:t>
            </a:r>
          </a:p>
        </p:txBody>
      </p:sp>
      <p:sp>
        <p:nvSpPr>
          <p:cNvPr id="7" name="Slide Number Placeholder 6"/>
          <p:cNvSpPr>
            <a:spLocks noGrp="1"/>
          </p:cNvSpPr>
          <p:nvPr>
            <p:ph type="sldNum" sz="quarter" idx="12"/>
          </p:nvPr>
        </p:nvSpPr>
        <p:spPr>
          <a:xfrm>
            <a:off x="10951856" y="6371220"/>
            <a:ext cx="551167" cy="365125"/>
          </a:xfrm>
        </p:spPr>
        <p:txBody>
          <a:bodyPr/>
          <a:lstStyle/>
          <a:p>
            <a:fld id="{6D22F896-40B5-4ADD-8801-0D06FADFA095}" type="slidenum">
              <a:rPr lang="en-US" smtClean="0"/>
              <a:pPr/>
              <a:t>23</a:t>
            </a:fld>
            <a:endParaRPr lang="en-US" dirty="0"/>
          </a:p>
        </p:txBody>
      </p:sp>
      <p:pic>
        <p:nvPicPr>
          <p:cNvPr id="1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63880" cy="1876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1148" y="0"/>
            <a:ext cx="1620852" cy="194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6982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54240DE2-765C-4EED-949B-E5E3D6B6A8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38" name="Freeform 6">
              <a:extLst>
                <a:ext uri="{FF2B5EF4-FFF2-40B4-BE49-F238E27FC236}">
                  <a16:creationId xmlns:a16="http://schemas.microsoft.com/office/drawing/2014/main" id="{AC978CE4-F1AA-42EC-BA3D-5542AFE0D8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9" name="Freeform 7">
              <a:extLst>
                <a:ext uri="{FF2B5EF4-FFF2-40B4-BE49-F238E27FC236}">
                  <a16:creationId xmlns:a16="http://schemas.microsoft.com/office/drawing/2014/main" id="{260BF53F-5738-47D5-9A23-FD9BFBA09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40" name="Freeform 9">
              <a:extLst>
                <a:ext uri="{FF2B5EF4-FFF2-40B4-BE49-F238E27FC236}">
                  <a16:creationId xmlns:a16="http://schemas.microsoft.com/office/drawing/2014/main" id="{23664FF2-5FE8-4470-B930-0441ADB647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41" name="Freeform 10">
              <a:extLst>
                <a:ext uri="{FF2B5EF4-FFF2-40B4-BE49-F238E27FC236}">
                  <a16:creationId xmlns:a16="http://schemas.microsoft.com/office/drawing/2014/main" id="{69900171-AF58-4928-8438-77B77CB69BC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42" name="Freeform 11">
              <a:extLst>
                <a:ext uri="{FF2B5EF4-FFF2-40B4-BE49-F238E27FC236}">
                  <a16:creationId xmlns:a16="http://schemas.microsoft.com/office/drawing/2014/main" id="{50BA263F-2493-4307-B833-A4B930E4A9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43" name="Freeform 12">
              <a:extLst>
                <a:ext uri="{FF2B5EF4-FFF2-40B4-BE49-F238E27FC236}">
                  <a16:creationId xmlns:a16="http://schemas.microsoft.com/office/drawing/2014/main" id="{ECDCDF00-BBE2-420D-A267-1D55E7A777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7" name="Rectangle 6"/>
          <p:cNvSpPr/>
          <p:nvPr/>
        </p:nvSpPr>
        <p:spPr>
          <a:xfrm>
            <a:off x="2253783" y="1380068"/>
            <a:ext cx="5225385" cy="2616199"/>
          </a:xfrm>
          <a:prstGeom prst="rect">
            <a:avLst/>
          </a:prstGeom>
        </p:spPr>
        <p:txBody>
          <a:bodyPr vert="horz" lIns="91440" tIns="45720" rIns="91440" bIns="45720" rtlCol="0" anchor="b">
            <a:normAutofit/>
          </a:bodyPr>
          <a:lstStyle/>
          <a:p>
            <a:pPr algn="r">
              <a:spcBef>
                <a:spcPct val="0"/>
              </a:spcBef>
              <a:spcAft>
                <a:spcPts val="600"/>
              </a:spcAft>
            </a:pPr>
            <a:r>
              <a:rPr lang="en-US" sz="6000" b="1" spc="0">
                <a:ln w="3175" cmpd="sng">
                  <a:noFill/>
                </a:ln>
                <a:latin typeface="+mj-lt"/>
                <a:ea typeface="+mj-ea"/>
                <a:cs typeface="+mj-cs"/>
              </a:rPr>
              <a:t>Thank you for your attention</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rcRect l="18907" r="14493"/>
          <a:stretch/>
        </p:blipFill>
        <p:spPr>
          <a:xfrm>
            <a:off x="8132064" y="2286000"/>
            <a:ext cx="4059936" cy="2286000"/>
          </a:xfrm>
          <a:prstGeom prst="rect">
            <a:avLst/>
          </a:prstGeom>
        </p:spPr>
      </p:pic>
      <p:cxnSp>
        <p:nvCxnSpPr>
          <p:cNvPr id="44" name="Straight Connector 43">
            <a:extLst>
              <a:ext uri="{FF2B5EF4-FFF2-40B4-BE49-F238E27FC236}">
                <a16:creationId xmlns:a16="http://schemas.microsoft.com/office/drawing/2014/main" id="{BB2B10D7-4E8E-4297-B967-15D2AA9DC58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25045" y="2286000"/>
            <a:ext cx="4066955"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E637176-1BB1-4122-BAB9-7357B417D49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118026" y="4560808"/>
            <a:ext cx="4066955" cy="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descr="Reverse Mortgage Q&amp;A | This is an illustration of a Q&amp;A sess… | Flickr">
            <a:extLst>
              <a:ext uri="{FF2B5EF4-FFF2-40B4-BE49-F238E27FC236}">
                <a16:creationId xmlns:a16="http://schemas.microsoft.com/office/drawing/2014/main" id="{1227D2A2-79F6-4D5D-BF6A-9C297374FBB7}"/>
              </a:ext>
            </a:extLst>
          </p:cNvPr>
          <p:cNvPicPr>
            <a:picLocks noChangeAspect="1"/>
          </p:cNvPicPr>
          <p:nvPr/>
        </p:nvPicPr>
        <p:blipFill>
          <a:blip r:embed="rId4">
            <a:extLst>
              <a:ext uri="{28A0092B-C50C-407E-A947-70E740481C1C}">
                <a14:useLocalDpi xmlns:a14="http://schemas.microsoft.com/office/drawing/2010/main" val="0"/>
              </a:ext>
            </a:extLst>
          </a:blip>
          <a:srcRect t="21796" r="2" b="2"/>
          <a:stretch/>
        </p:blipFill>
        <p:spPr>
          <a:xfrm>
            <a:off x="8132064" y="4572000"/>
            <a:ext cx="4059936" cy="2286000"/>
          </a:xfrm>
          <a:prstGeom prst="rect">
            <a:avLst/>
          </a:prstGeom>
        </p:spPr>
      </p:pic>
      <p:sp>
        <p:nvSpPr>
          <p:cNvPr id="5" name="Footer Placeholder 4"/>
          <p:cNvSpPr>
            <a:spLocks noGrp="1"/>
          </p:cNvSpPr>
          <p:nvPr>
            <p:ph type="ftr" sz="quarter" idx="11"/>
          </p:nvPr>
        </p:nvSpPr>
        <p:spPr>
          <a:xfrm>
            <a:off x="5332412" y="5883275"/>
            <a:ext cx="4324044" cy="365125"/>
          </a:xfrm>
        </p:spPr>
        <p:txBody>
          <a:bodyPr vert="horz" lIns="91440" tIns="45720" rIns="91440" bIns="45720" rtlCol="0" anchor="ctr">
            <a:normAutofit/>
          </a:bodyPr>
          <a:lstStyle/>
          <a:p>
            <a:pPr defTabSz="914400">
              <a:spcAft>
                <a:spcPts val="600"/>
              </a:spcAft>
            </a:pPr>
            <a:r>
              <a:rPr lang="en-US" dirty="0"/>
              <a:t>AYSS</a:t>
            </a:r>
            <a:r>
              <a:rPr lang="en-US" b="0" i="0" kern="1200" dirty="0">
                <a:solidFill>
                  <a:schemeClr val="tx1"/>
                </a:solidFill>
                <a:effectLst/>
                <a:latin typeface="+mn-lt"/>
                <a:ea typeface="+mn-ea"/>
                <a:cs typeface="+mn-cs"/>
              </a:rPr>
              <a:t>_2024</a:t>
            </a:r>
          </a:p>
        </p:txBody>
      </p:sp>
      <p:sp>
        <p:nvSpPr>
          <p:cNvPr id="4" name="Date Placeholder 3"/>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D8B9E014-EA7B-4535-B3AC-AC956A585CBF}" type="datetime1">
              <a:rPr lang="en-ZA">
                <a:solidFill>
                  <a:srgbClr val="FFFFFF"/>
                </a:solidFill>
              </a:rPr>
              <a:pPr defTabSz="914400">
                <a:spcAft>
                  <a:spcPts val="600"/>
                </a:spcAft>
              </a:pPr>
              <a:t>2024/10/30</a:t>
            </a:fld>
            <a:endParaRPr lang="en-US">
              <a:solidFill>
                <a:srgbClr val="FFFFFF"/>
              </a:solidFill>
            </a:endParaRPr>
          </a:p>
        </p:txBody>
      </p:sp>
      <p:sp>
        <p:nvSpPr>
          <p:cNvPr id="6" name="Slide Number Placeholder 5"/>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6D22F896-40B5-4ADD-8801-0D06FADFA095}" type="slidenum">
              <a:rPr lang="en-US">
                <a:solidFill>
                  <a:srgbClr val="FFFFFF"/>
                </a:solidFill>
              </a:rPr>
              <a:pPr defTabSz="914400">
                <a:spcAft>
                  <a:spcPts val="600"/>
                </a:spcAft>
              </a:pPr>
              <a:t>24</a:t>
            </a:fld>
            <a:endParaRPr lang="en-US">
              <a:solidFill>
                <a:srgbClr val="FFFFFF"/>
              </a:solidFill>
            </a:endParaRPr>
          </a:p>
        </p:txBody>
      </p:sp>
      <p:pic>
        <p:nvPicPr>
          <p:cNvPr id="2" name="Picture 5">
            <a:extLst>
              <a:ext uri="{FF2B5EF4-FFF2-40B4-BE49-F238E27FC236}">
                <a16:creationId xmlns:a16="http://schemas.microsoft.com/office/drawing/2014/main" id="{AC9A091F-AA52-FD9A-5F47-7EF054D872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8217" y="170490"/>
            <a:ext cx="1999958" cy="1945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97544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2">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2">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3962399" y="685800"/>
            <a:ext cx="7345891" cy="1413933"/>
          </a:xfrm>
        </p:spPr>
        <p:txBody>
          <a:bodyPr>
            <a:normAutofit/>
          </a:bodyPr>
          <a:lstStyle/>
          <a:p>
            <a:br>
              <a:rPr lang="en-US" b="1" dirty="0">
                <a:latin typeface="Times New Roman" charset="0"/>
                <a:ea typeface="Times New Roman" charset="0"/>
                <a:cs typeface="Times New Roman" charset="0"/>
              </a:rPr>
            </a:br>
            <a:r>
              <a:rPr lang="en-US" b="1" dirty="0">
                <a:latin typeface="Times New Roman" charset="0"/>
                <a:ea typeface="Times New Roman" charset="0"/>
                <a:cs typeface="Times New Roman" charset="0"/>
              </a:rPr>
              <a:t>Introduction</a:t>
            </a:r>
            <a:endParaRPr lang="en-US" dirty="0"/>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l="19164" r="20248"/>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43867" y="2048933"/>
            <a:ext cx="7659156" cy="3742267"/>
          </a:xfrm>
        </p:spPr>
        <p:txBody>
          <a:bodyPr>
            <a:normAutofit/>
          </a:bodyPr>
          <a:lstStyle/>
          <a:p>
            <a:pPr>
              <a:lnSpc>
                <a:spcPct val="90000"/>
              </a:lnSpc>
              <a:buFont typeface="Wingdings" panose="05000000000000000000" pitchFamily="2" charset="2"/>
              <a:buChar char="Ø"/>
            </a:pPr>
            <a:r>
              <a:rPr lang="en-US" dirty="0">
                <a:latin typeface="Times New Roman" charset="0"/>
                <a:ea typeface="Times New Roman" charset="0"/>
                <a:cs typeface="Times New Roman" charset="0"/>
              </a:rPr>
              <a:t>It is well known that rare earth (RE) based intermetallic compounds reveal various interesting magnetic properties depending on the crystallized structures and the constituent elements, paving the way for potential applications in different fields.</a:t>
            </a:r>
            <a:endParaRPr lang="en-US">
              <a:latin typeface="Times New Roman" charset="0"/>
              <a:ea typeface="Times New Roman" charset="0"/>
              <a:cs typeface="Times New Roman" charset="0"/>
            </a:endParaRPr>
          </a:p>
          <a:p>
            <a:pPr>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The study of ternary intermetallic compounds with the composition RE</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T</a:t>
            </a:r>
            <a:r>
              <a:rPr lang="en-US" baseline="-25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X (where RE represents rare earth elements, T represents transition metals, and X represents </a:t>
            </a:r>
            <a:r>
              <a:rPr lang="en-US" i="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-block elements) in particular has garnered significant interest due to their diverse ground state properties.</a:t>
            </a:r>
            <a:endParaRPr lang="en-US">
              <a:latin typeface="Times New Roman" panose="02020603050405020304" pitchFamily="18" charset="0"/>
              <a:cs typeface="Times New Roman" panose="02020603050405020304" pitchFamily="18" charset="0"/>
            </a:endParaRPr>
          </a:p>
          <a:p>
            <a:pPr>
              <a:lnSpc>
                <a:spcPct val="90000"/>
              </a:lnSpc>
              <a:buFont typeface="Wingdings" panose="05000000000000000000" pitchFamily="2" charset="2"/>
              <a:buChar char="Ø"/>
            </a:pPr>
            <a:endParaRPr lang="en-US">
              <a:latin typeface="Times New Roman" charset="0"/>
              <a:ea typeface="Times New Roman" charset="0"/>
              <a:cs typeface="Times New Roman" charset="0"/>
            </a:endParaRPr>
          </a:p>
        </p:txBody>
      </p:sp>
      <p:sp>
        <p:nvSpPr>
          <p:cNvPr id="5" name="Footer Placeholder 4"/>
          <p:cNvSpPr>
            <a:spLocks noGrp="1"/>
          </p:cNvSpPr>
          <p:nvPr>
            <p:ph type="ftr" sz="quarter" idx="11"/>
          </p:nvPr>
        </p:nvSpPr>
        <p:spPr>
          <a:xfrm>
            <a:off x="4238625" y="5883275"/>
            <a:ext cx="5286375" cy="365125"/>
          </a:xfrm>
        </p:spPr>
        <p:txBody>
          <a:bodyPr>
            <a:normAutofit/>
          </a:bodyPr>
          <a:lstStyle/>
          <a:p>
            <a:pPr>
              <a:spcAft>
                <a:spcPts val="600"/>
              </a:spcAft>
            </a:pPr>
            <a:r>
              <a:rPr lang="en-US" dirty="0"/>
              <a:t>AYSS_2024</a:t>
            </a:r>
          </a:p>
        </p:txBody>
      </p:sp>
      <p:sp>
        <p:nvSpPr>
          <p:cNvPr id="4" name="Date Placeholder 3"/>
          <p:cNvSpPr>
            <a:spLocks noGrp="1"/>
          </p:cNvSpPr>
          <p:nvPr>
            <p:ph type="dt" sz="half" idx="10"/>
          </p:nvPr>
        </p:nvSpPr>
        <p:spPr>
          <a:xfrm>
            <a:off x="9732656" y="5883275"/>
            <a:ext cx="1143000" cy="365125"/>
          </a:xfrm>
        </p:spPr>
        <p:txBody>
          <a:bodyPr>
            <a:normAutofit/>
          </a:bodyPr>
          <a:lstStyle/>
          <a:p>
            <a:pPr>
              <a:spcAft>
                <a:spcPts val="600"/>
              </a:spcAft>
            </a:pPr>
            <a:fld id="{88633834-B5C5-42A7-8F37-91B3B8254562}" type="datetime1">
              <a:rPr lang="en-ZA" smtClean="0"/>
              <a:pPr>
                <a:spcAft>
                  <a:spcPts val="600"/>
                </a:spcAft>
              </a:pPr>
              <a:t>2024/10/30</a:t>
            </a:fld>
            <a:endParaRPr lang="en-US"/>
          </a:p>
        </p:txBody>
      </p:sp>
      <p:sp>
        <p:nvSpPr>
          <p:cNvPr id="6" name="Slide Number Placeholder 5"/>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3</a:t>
            </a:fld>
            <a:endParaRPr lang="en-US"/>
          </a:p>
        </p:txBody>
      </p:sp>
    </p:spTree>
    <p:extLst>
      <p:ext uri="{BB962C8B-B14F-4D97-AF65-F5344CB8AC3E}">
        <p14:creationId xmlns:p14="http://schemas.microsoft.com/office/powerpoint/2010/main" val="11645327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8"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9"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22"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3"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4"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5"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6"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7"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p:cNvSpPr>
            <a:spLocks noGrp="1"/>
          </p:cNvSpPr>
          <p:nvPr>
            <p:ph type="title"/>
          </p:nvPr>
        </p:nvSpPr>
        <p:spPr>
          <a:xfrm>
            <a:off x="3962399" y="685800"/>
            <a:ext cx="7345891" cy="1413933"/>
          </a:xfrm>
        </p:spPr>
        <p:txBody>
          <a:bodyPr>
            <a:normAutofit/>
          </a:bodyPr>
          <a:lstStyle/>
          <a:p>
            <a:r>
              <a:rPr lang="en-US" b="1" dirty="0">
                <a:latin typeface="Times New Roman" charset="0"/>
                <a:ea typeface="Times New Roman" charset="0"/>
                <a:cs typeface="Times New Roman" charset="0"/>
              </a:rPr>
              <a:t>Introduction</a:t>
            </a:r>
            <a:endParaRPr lang="en-US" dirty="0"/>
          </a:p>
        </p:txBody>
      </p:sp>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l="19164" r="20248"/>
          <a:stretch/>
        </p:blipFill>
        <p:spPr bwMode="auto">
          <a:xfrm>
            <a:off x="20" y="10"/>
            <a:ext cx="3459143"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3843867" y="2048933"/>
            <a:ext cx="7659156" cy="3742267"/>
          </a:xfrm>
        </p:spPr>
        <p:txBody>
          <a:bodyPr>
            <a:normAutofit/>
          </a:bodyPr>
          <a:lstStyle/>
          <a:p>
            <a:pPr>
              <a:buFont typeface="Wingdings" panose="05000000000000000000" pitchFamily="2" charset="2"/>
              <a:buChar char="Ø"/>
            </a:pPr>
            <a:r>
              <a:rPr lang="en-US" dirty="0">
                <a:latin typeface="Times New Roman" charset="0"/>
                <a:ea typeface="Times New Roman" charset="0"/>
                <a:cs typeface="Times New Roman" charset="0"/>
                <a:sym typeface="Symbol" panose="05050102010706020507" pitchFamily="18" charset="2"/>
              </a:rPr>
              <a:t>To probe the type of crystal structure and magnetic properties of  Tb</a:t>
            </a:r>
            <a:r>
              <a:rPr lang="en-US" baseline="-25000" dirty="0">
                <a:latin typeface="Times New Roman" charset="0"/>
                <a:ea typeface="Times New Roman" charset="0"/>
                <a:cs typeface="Times New Roman" charset="0"/>
                <a:sym typeface="Symbol" panose="05050102010706020507" pitchFamily="18" charset="2"/>
              </a:rPr>
              <a:t>2</a:t>
            </a:r>
            <a:r>
              <a:rPr lang="en-US" dirty="0">
                <a:latin typeface="Times New Roman" charset="0"/>
                <a:ea typeface="Times New Roman" charset="0"/>
                <a:cs typeface="Times New Roman" charset="0"/>
                <a:sym typeface="Symbol" panose="05050102010706020507" pitchFamily="18" charset="2"/>
              </a:rPr>
              <a:t>Ni</a:t>
            </a:r>
            <a:r>
              <a:rPr lang="en-US" baseline="-25000" dirty="0">
                <a:latin typeface="Times New Roman" charset="0"/>
                <a:ea typeface="Times New Roman" charset="0"/>
                <a:cs typeface="Times New Roman" charset="0"/>
                <a:sym typeface="Symbol" panose="05050102010706020507" pitchFamily="18" charset="2"/>
              </a:rPr>
              <a:t>2</a:t>
            </a:r>
            <a:r>
              <a:rPr lang="en-US" dirty="0">
                <a:latin typeface="Times New Roman" charset="0"/>
                <a:ea typeface="Times New Roman" charset="0"/>
                <a:cs typeface="Times New Roman" charset="0"/>
                <a:sym typeface="Symbol" panose="05050102010706020507" pitchFamily="18" charset="2"/>
              </a:rPr>
              <a:t>X, (X =Al, Ga) compounds, we undertake to investigate the XRD, magnetic susceptibility, (</a:t>
            </a:r>
            <a:r>
              <a:rPr lang="en-US" i="1" dirty="0">
                <a:latin typeface="Times New Roman" charset="0"/>
                <a:ea typeface="Times New Roman" charset="0"/>
                <a:cs typeface="Times New Roman" charset="0"/>
                <a:sym typeface="Symbol" panose="05050102010706020507" pitchFamily="18" charset="2"/>
              </a:rPr>
              <a:t>T</a:t>
            </a:r>
            <a:r>
              <a:rPr lang="en-US" dirty="0">
                <a:latin typeface="Times New Roman" charset="0"/>
                <a:ea typeface="Times New Roman" charset="0"/>
                <a:cs typeface="Times New Roman" charset="0"/>
                <a:sym typeface="Symbol" panose="05050102010706020507" pitchFamily="18" charset="2"/>
              </a:rPr>
              <a:t>), magnetization, </a:t>
            </a:r>
            <a:r>
              <a:rPr lang="en-US" i="1" dirty="0">
                <a:latin typeface="Times New Roman" charset="0"/>
                <a:ea typeface="Times New Roman" charset="0"/>
                <a:cs typeface="Times New Roman" charset="0"/>
                <a:sym typeface="Symbol" panose="05050102010706020507" pitchFamily="18" charset="2"/>
              </a:rPr>
              <a:t>M</a:t>
            </a:r>
            <a:r>
              <a:rPr lang="en-US" dirty="0">
                <a:latin typeface="Times New Roman" charset="0"/>
                <a:ea typeface="Times New Roman" charset="0"/>
                <a:cs typeface="Times New Roman" charset="0"/>
                <a:sym typeface="Symbol" panose="05050102010706020507" pitchFamily="18" charset="2"/>
              </a:rPr>
              <a:t>(</a:t>
            </a:r>
            <a:r>
              <a:rPr lang="en-US" baseline="-25000" dirty="0">
                <a:latin typeface="Times New Roman" charset="0"/>
                <a:ea typeface="Times New Roman" charset="0"/>
                <a:cs typeface="Times New Roman" charset="0"/>
                <a:sym typeface="Symbol" panose="05050102010706020507" pitchFamily="18" charset="2"/>
              </a:rPr>
              <a:t>0</a:t>
            </a:r>
            <a:r>
              <a:rPr lang="en-US" i="1" dirty="0">
                <a:latin typeface="Times New Roman" charset="0"/>
                <a:ea typeface="Times New Roman" charset="0"/>
                <a:cs typeface="Times New Roman" charset="0"/>
                <a:sym typeface="Symbol" panose="05050102010706020507" pitchFamily="18" charset="2"/>
              </a:rPr>
              <a:t>H</a:t>
            </a:r>
            <a:r>
              <a:rPr lang="en-US" dirty="0">
                <a:latin typeface="Times New Roman" charset="0"/>
                <a:ea typeface="Times New Roman" charset="0"/>
                <a:cs typeface="Times New Roman" charset="0"/>
                <a:sym typeface="Symbol" panose="05050102010706020507" pitchFamily="18" charset="2"/>
              </a:rPr>
              <a:t>), and heat capacity, </a:t>
            </a:r>
            <a:r>
              <a:rPr lang="en-US" i="1" dirty="0">
                <a:latin typeface="Times New Roman" charset="0"/>
                <a:ea typeface="Times New Roman" charset="0"/>
                <a:cs typeface="Times New Roman" charset="0"/>
                <a:sym typeface="Symbol" panose="05050102010706020507" pitchFamily="18" charset="2"/>
              </a:rPr>
              <a:t>C</a:t>
            </a:r>
            <a:r>
              <a:rPr lang="en-US" baseline="-25000" dirty="0">
                <a:latin typeface="Times New Roman" charset="0"/>
                <a:ea typeface="Times New Roman" charset="0"/>
                <a:cs typeface="Times New Roman" charset="0"/>
                <a:sym typeface="Symbol" panose="05050102010706020507" pitchFamily="18" charset="2"/>
              </a:rPr>
              <a:t>p</a:t>
            </a:r>
            <a:r>
              <a:rPr lang="en-US" dirty="0">
                <a:latin typeface="Times New Roman" charset="0"/>
                <a:ea typeface="Times New Roman" charset="0"/>
                <a:cs typeface="Times New Roman" charset="0"/>
                <a:sym typeface="Symbol" panose="05050102010706020507" pitchFamily="18" charset="2"/>
              </a:rPr>
              <a:t>(</a:t>
            </a:r>
            <a:r>
              <a:rPr lang="en-US" i="1" dirty="0">
                <a:latin typeface="Times New Roman" charset="0"/>
                <a:ea typeface="Times New Roman" charset="0"/>
                <a:cs typeface="Times New Roman" charset="0"/>
                <a:sym typeface="Symbol" panose="05050102010706020507" pitchFamily="18" charset="2"/>
              </a:rPr>
              <a:t>T</a:t>
            </a:r>
            <a:r>
              <a:rPr lang="en-US" dirty="0">
                <a:latin typeface="Times New Roman" charset="0"/>
                <a:ea typeface="Times New Roman" charset="0"/>
                <a:cs typeface="Times New Roman" charset="0"/>
                <a:sym typeface="Symbol" panose="05050102010706020507" pitchFamily="18" charset="2"/>
              </a:rPr>
              <a:t>) measurements.</a:t>
            </a:r>
            <a:endParaRPr lang="en-US" dirty="0">
              <a:latin typeface="Times New Roman" charset="0"/>
              <a:ea typeface="Times New Roman" charset="0"/>
              <a:cs typeface="Times New Roman" charset="0"/>
            </a:endParaRPr>
          </a:p>
        </p:txBody>
      </p:sp>
      <p:sp>
        <p:nvSpPr>
          <p:cNvPr id="5" name="Footer Placeholder 4"/>
          <p:cNvSpPr>
            <a:spLocks noGrp="1"/>
          </p:cNvSpPr>
          <p:nvPr>
            <p:ph type="ftr" sz="quarter" idx="11"/>
          </p:nvPr>
        </p:nvSpPr>
        <p:spPr>
          <a:xfrm>
            <a:off x="4238625" y="5883275"/>
            <a:ext cx="5286375" cy="365125"/>
          </a:xfrm>
        </p:spPr>
        <p:txBody>
          <a:bodyPr>
            <a:normAutofit/>
          </a:bodyPr>
          <a:lstStyle/>
          <a:p>
            <a:pPr>
              <a:spcAft>
                <a:spcPts val="600"/>
              </a:spcAft>
            </a:pPr>
            <a:r>
              <a:rPr lang="en-US" dirty="0"/>
              <a:t>AYSS_2024</a:t>
            </a:r>
          </a:p>
        </p:txBody>
      </p:sp>
      <p:sp>
        <p:nvSpPr>
          <p:cNvPr id="4" name="Date Placeholder 3"/>
          <p:cNvSpPr>
            <a:spLocks noGrp="1"/>
          </p:cNvSpPr>
          <p:nvPr>
            <p:ph type="dt" sz="half" idx="10"/>
          </p:nvPr>
        </p:nvSpPr>
        <p:spPr>
          <a:xfrm>
            <a:off x="9732656" y="5883275"/>
            <a:ext cx="1143000" cy="365125"/>
          </a:xfrm>
        </p:spPr>
        <p:txBody>
          <a:bodyPr>
            <a:normAutofit/>
          </a:bodyPr>
          <a:lstStyle/>
          <a:p>
            <a:pPr>
              <a:spcAft>
                <a:spcPts val="600"/>
              </a:spcAft>
            </a:pPr>
            <a:fld id="{C48F28FE-037C-4916-96AE-FEB25D47C224}" type="datetime1">
              <a:rPr lang="en-ZA" smtClean="0"/>
              <a:pPr>
                <a:spcAft>
                  <a:spcPts val="600"/>
                </a:spcAft>
              </a:pPr>
              <a:t>2024/10/30</a:t>
            </a:fld>
            <a:endParaRPr lang="en-US"/>
          </a:p>
        </p:txBody>
      </p:sp>
      <p:sp>
        <p:nvSpPr>
          <p:cNvPr id="6" name="Slide Number Placeholder 5"/>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4</a:t>
            </a:fld>
            <a:endParaRPr lang="en-US"/>
          </a:p>
        </p:txBody>
      </p:sp>
    </p:spTree>
    <p:extLst>
      <p:ext uri="{BB962C8B-B14F-4D97-AF65-F5344CB8AC3E}">
        <p14:creationId xmlns:p14="http://schemas.microsoft.com/office/powerpoint/2010/main" val="32104805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08F94D66-27EC-4CB8-8226-D7F41C1618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6" name="Freeform 6">
              <a:extLst>
                <a:ext uri="{FF2B5EF4-FFF2-40B4-BE49-F238E27FC236}">
                  <a16:creationId xmlns:a16="http://schemas.microsoft.com/office/drawing/2014/main" id="{1A53964C-7D93-4C48-A4A6-C4C2C393C5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7" name="Freeform 7">
              <a:extLst>
                <a:ext uri="{FF2B5EF4-FFF2-40B4-BE49-F238E27FC236}">
                  <a16:creationId xmlns:a16="http://schemas.microsoft.com/office/drawing/2014/main" id="{9C944EEC-539E-4389-8785-58E65D04E8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8" name="Freeform 9">
              <a:extLst>
                <a:ext uri="{FF2B5EF4-FFF2-40B4-BE49-F238E27FC236}">
                  <a16:creationId xmlns:a16="http://schemas.microsoft.com/office/drawing/2014/main" id="{7836EB7E-895C-4D68-B92E-312B371CBD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19" name="Freeform 10">
              <a:extLst>
                <a:ext uri="{FF2B5EF4-FFF2-40B4-BE49-F238E27FC236}">
                  <a16:creationId xmlns:a16="http://schemas.microsoft.com/office/drawing/2014/main" id="{0F29242B-8CE7-4636-B326-4BEE42EB6D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0" name="Freeform 11">
              <a:extLst>
                <a:ext uri="{FF2B5EF4-FFF2-40B4-BE49-F238E27FC236}">
                  <a16:creationId xmlns:a16="http://schemas.microsoft.com/office/drawing/2014/main" id="{4D0B8E9A-7727-4AD9-974E-8815F0B20E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1" name="Freeform 12">
              <a:extLst>
                <a:ext uri="{FF2B5EF4-FFF2-40B4-BE49-F238E27FC236}">
                  <a16:creationId xmlns:a16="http://schemas.microsoft.com/office/drawing/2014/main" id="{1CD6C65C-71BE-4549-926A-1C1135FD06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23" name="Rectangle 22">
            <a:extLst>
              <a:ext uri="{FF2B5EF4-FFF2-40B4-BE49-F238E27FC236}">
                <a16:creationId xmlns:a16="http://schemas.microsoft.com/office/drawing/2014/main" id="{E58348C3-6249-4952-AA86-C63DB35EA9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DE6174AD-DBB0-43E6-98C2-738DB3A152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959100" y="-4763"/>
            <a:ext cx="5014912" cy="6862763"/>
            <a:chOff x="2928938" y="-4763"/>
            <a:chExt cx="5014912" cy="6862763"/>
          </a:xfrm>
        </p:grpSpPr>
        <p:sp>
          <p:nvSpPr>
            <p:cNvPr id="26" name="Freeform 6">
              <a:extLst>
                <a:ext uri="{FF2B5EF4-FFF2-40B4-BE49-F238E27FC236}">
                  <a16:creationId xmlns:a16="http://schemas.microsoft.com/office/drawing/2014/main" id="{50A59800-3661-4778-9D8A-F816C85C4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27" name="Freeform 7">
              <a:extLst>
                <a:ext uri="{FF2B5EF4-FFF2-40B4-BE49-F238E27FC236}">
                  <a16:creationId xmlns:a16="http://schemas.microsoft.com/office/drawing/2014/main" id="{7A810977-C816-4698-B7E7-0E6BDED794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28" name="Freeform 9">
              <a:extLst>
                <a:ext uri="{FF2B5EF4-FFF2-40B4-BE49-F238E27FC236}">
                  <a16:creationId xmlns:a16="http://schemas.microsoft.com/office/drawing/2014/main" id="{181E4B1B-2437-4A14-8927-817FC7AED67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9" name="Freeform 10">
              <a:extLst>
                <a:ext uri="{FF2B5EF4-FFF2-40B4-BE49-F238E27FC236}">
                  <a16:creationId xmlns:a16="http://schemas.microsoft.com/office/drawing/2014/main" id="{3F98AD26-9FF7-44EA-B876-9C857F8ED9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0" name="Freeform 11">
              <a:extLst>
                <a:ext uri="{FF2B5EF4-FFF2-40B4-BE49-F238E27FC236}">
                  <a16:creationId xmlns:a16="http://schemas.microsoft.com/office/drawing/2014/main" id="{32EBB12A-A9CE-446F-9462-15DAC0D0FA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1" name="Freeform 12">
              <a:extLst>
                <a:ext uri="{FF2B5EF4-FFF2-40B4-BE49-F238E27FC236}">
                  <a16:creationId xmlns:a16="http://schemas.microsoft.com/office/drawing/2014/main" id="{85925599-F99B-48E5-A384-76136C0818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7" name="Title 6"/>
          <p:cNvSpPr>
            <a:spLocks noGrp="1"/>
          </p:cNvSpPr>
          <p:nvPr>
            <p:ph type="title"/>
          </p:nvPr>
        </p:nvSpPr>
        <p:spPr>
          <a:xfrm>
            <a:off x="4618038" y="1360487"/>
            <a:ext cx="6054723" cy="2616199"/>
          </a:xfrm>
        </p:spPr>
        <p:txBody>
          <a:bodyPr vert="horz" lIns="91440" tIns="45720" rIns="91440" bIns="45720" rtlCol="0" anchor="b">
            <a:normAutofit/>
          </a:bodyPr>
          <a:lstStyle/>
          <a:p>
            <a:pPr algn="r"/>
            <a:r>
              <a:rPr lang="en-US" sz="6000" b="1" dirty="0">
                <a:highlight>
                  <a:srgbClr val="FFFF00"/>
                </a:highlight>
              </a:rPr>
              <a:t>Methodology</a:t>
            </a:r>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l="13247" r="-2" b="9089"/>
          <a:stretch/>
        </p:blipFill>
        <p:spPr bwMode="auto">
          <a:xfrm>
            <a:off x="20" y="10"/>
            <a:ext cx="5448280" cy="6857990"/>
          </a:xfrm>
          <a:custGeom>
            <a:avLst/>
            <a:gdLst/>
            <a:ahLst/>
            <a:cxnLst/>
            <a:rect l="l" t="t" r="r" b="b"/>
            <a:pathLst>
              <a:path w="5448300" h="6858000">
                <a:moveTo>
                  <a:pt x="0" y="0"/>
                </a:moveTo>
                <a:lnTo>
                  <a:pt x="3513666" y="0"/>
                </a:lnTo>
                <a:lnTo>
                  <a:pt x="2861733" y="2548466"/>
                </a:lnTo>
                <a:lnTo>
                  <a:pt x="5448300" y="6853767"/>
                </a:lnTo>
                <a:lnTo>
                  <a:pt x="0" y="6858000"/>
                </a:lnTo>
                <a:lnTo>
                  <a:pt x="0" y="0"/>
                </a:lnTo>
                <a:close/>
              </a:path>
            </a:pathLst>
          </a:custGeom>
          <a:noFill/>
          <a:ln w="381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ate Placeholder 3"/>
          <p:cNvSpPr>
            <a:spLocks noGrp="1"/>
          </p:cNvSpPr>
          <p:nvPr>
            <p:ph type="dt" sz="half" idx="10"/>
          </p:nvPr>
        </p:nvSpPr>
        <p:spPr>
          <a:xfrm>
            <a:off x="419406" y="5883275"/>
            <a:ext cx="1143000" cy="365125"/>
          </a:xfrm>
        </p:spPr>
        <p:txBody>
          <a:bodyPr vert="horz" lIns="91440" tIns="45720" rIns="91440" bIns="45720" rtlCol="0" anchor="ctr">
            <a:normAutofit/>
          </a:bodyPr>
          <a:lstStyle/>
          <a:p>
            <a:pPr defTabSz="914400">
              <a:spcAft>
                <a:spcPts val="600"/>
              </a:spcAft>
            </a:pPr>
            <a:fld id="{651A4CCC-7B2D-49F1-A083-281EB80DCDDB}" type="datetime1">
              <a:rPr lang="en-US">
                <a:solidFill>
                  <a:srgbClr val="FFFFFF"/>
                </a:solidFill>
              </a:rPr>
              <a:pPr defTabSz="914400">
                <a:spcAft>
                  <a:spcPts val="600"/>
                </a:spcAft>
              </a:pPr>
              <a:t>10/30/24</a:t>
            </a:fld>
            <a:endParaRPr lang="en-US">
              <a:solidFill>
                <a:srgbClr val="FFFFFF"/>
              </a:solidFill>
            </a:endParaRPr>
          </a:p>
        </p:txBody>
      </p:sp>
      <p:sp>
        <p:nvSpPr>
          <p:cNvPr id="5" name="Footer Placeholder 4"/>
          <p:cNvSpPr>
            <a:spLocks noGrp="1"/>
          </p:cNvSpPr>
          <p:nvPr>
            <p:ph type="ftr" sz="quarter" idx="11"/>
          </p:nvPr>
        </p:nvSpPr>
        <p:spPr>
          <a:xfrm>
            <a:off x="7336714" y="5883275"/>
            <a:ext cx="3582297" cy="365125"/>
          </a:xfrm>
        </p:spPr>
        <p:txBody>
          <a:bodyPr vert="horz" lIns="91440" tIns="45720" rIns="91440" bIns="45720" rtlCol="0" anchor="ctr">
            <a:normAutofit/>
          </a:bodyPr>
          <a:lstStyle/>
          <a:p>
            <a:pPr algn="r" defTabSz="914400">
              <a:spcAft>
                <a:spcPts val="600"/>
              </a:spcAft>
            </a:pPr>
            <a:r>
              <a:rPr lang="en-US" dirty="0"/>
              <a:t>AYSS</a:t>
            </a:r>
            <a:r>
              <a:rPr lang="en-US" b="0" i="0" kern="1200" dirty="0">
                <a:solidFill>
                  <a:schemeClr val="tx1"/>
                </a:solidFill>
                <a:effectLst/>
                <a:latin typeface="+mn-lt"/>
                <a:ea typeface="+mn-ea"/>
                <a:cs typeface="+mn-cs"/>
              </a:rPr>
              <a:t>_2024</a:t>
            </a:r>
          </a:p>
        </p:txBody>
      </p:sp>
      <p:sp>
        <p:nvSpPr>
          <p:cNvPr id="6" name="Slide Number Placeholder 5"/>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6D22F896-40B5-4ADD-8801-0D06FADFA095}" type="slidenum">
              <a:rPr lang="en-US" smtClean="0"/>
              <a:pPr defTabSz="914400">
                <a:spcAft>
                  <a:spcPts val="600"/>
                </a:spcAft>
              </a:pPr>
              <a:t>5</a:t>
            </a:fld>
            <a:endParaRPr lang="en-US"/>
          </a:p>
        </p:txBody>
      </p:sp>
    </p:spTree>
    <p:extLst>
      <p:ext uri="{BB962C8B-B14F-4D97-AF65-F5344CB8AC3E}">
        <p14:creationId xmlns:p14="http://schemas.microsoft.com/office/powerpoint/2010/main" val="20423954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4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5428F22-76B3-4107-AADE-3F9EC95FD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46FBCF-5353-4172-96F5-4B7EB07777C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90265" y="-12875"/>
            <a:ext cx="2604396" cy="6890194"/>
            <a:chOff x="2199787" y="-12875"/>
            <a:chExt cx="2679011" cy="6890194"/>
          </a:xfrm>
        </p:grpSpPr>
        <p:sp useBgFill="1">
          <p:nvSpPr>
            <p:cNvPr id="15" name="Rectangle 19">
              <a:extLst>
                <a:ext uri="{FF2B5EF4-FFF2-40B4-BE49-F238E27FC236}">
                  <a16:creationId xmlns:a16="http://schemas.microsoft.com/office/drawing/2014/main" id="{343F3E6D-808D-43AD-9485-AD0014BEAE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199787" y="-12875"/>
              <a:ext cx="2679011" cy="5301468"/>
            </a:xfrm>
            <a:custGeom>
              <a:avLst/>
              <a:gdLst>
                <a:gd name="connsiteX0" fmla="*/ 0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0 w 2570017"/>
                <a:gd name="connsiteY4" fmla="*/ 0 h 2554287"/>
                <a:gd name="connsiteX0" fmla="*/ 904009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904009 w 2570017"/>
                <a:gd name="connsiteY4" fmla="*/ 0 h 2554287"/>
                <a:gd name="connsiteX0" fmla="*/ 644236 w 2570017"/>
                <a:gd name="connsiteY0" fmla="*/ 10391 h 2554287"/>
                <a:gd name="connsiteX1" fmla="*/ 2570017 w 2570017"/>
                <a:gd name="connsiteY1" fmla="*/ 0 h 2554287"/>
                <a:gd name="connsiteX2" fmla="*/ 2570017 w 2570017"/>
                <a:gd name="connsiteY2" fmla="*/ 2554287 h 2554287"/>
                <a:gd name="connsiteX3" fmla="*/ 0 w 2570017"/>
                <a:gd name="connsiteY3" fmla="*/ 2554287 h 2554287"/>
                <a:gd name="connsiteX4" fmla="*/ 644236 w 2570017"/>
                <a:gd name="connsiteY4" fmla="*/ 10391 h 2554287"/>
                <a:gd name="connsiteX0" fmla="*/ 633845 w 2570017"/>
                <a:gd name="connsiteY0" fmla="*/ 0 h 2554287"/>
                <a:gd name="connsiteX1" fmla="*/ 2570017 w 2570017"/>
                <a:gd name="connsiteY1" fmla="*/ 0 h 2554287"/>
                <a:gd name="connsiteX2" fmla="*/ 2570017 w 2570017"/>
                <a:gd name="connsiteY2" fmla="*/ 2554287 h 2554287"/>
                <a:gd name="connsiteX3" fmla="*/ 0 w 2570017"/>
                <a:gd name="connsiteY3" fmla="*/ 2554287 h 2554287"/>
                <a:gd name="connsiteX4" fmla="*/ 633845 w 2570017"/>
                <a:gd name="connsiteY4" fmla="*/ 0 h 2554287"/>
                <a:gd name="connsiteX0" fmla="*/ 675409 w 2611581"/>
                <a:gd name="connsiteY0" fmla="*/ 0 h 2554287"/>
                <a:gd name="connsiteX1" fmla="*/ 2611581 w 2611581"/>
                <a:gd name="connsiteY1" fmla="*/ 0 h 2554287"/>
                <a:gd name="connsiteX2" fmla="*/ 2611581 w 2611581"/>
                <a:gd name="connsiteY2" fmla="*/ 2554287 h 2554287"/>
                <a:gd name="connsiteX3" fmla="*/ 0 w 2611581"/>
                <a:gd name="connsiteY3" fmla="*/ 2554287 h 2554287"/>
                <a:gd name="connsiteX4" fmla="*/ 675409 w 2611581"/>
                <a:gd name="connsiteY4" fmla="*/ 0 h 2554287"/>
                <a:gd name="connsiteX0" fmla="*/ 650979 w 2587151"/>
                <a:gd name="connsiteY0" fmla="*/ 0 h 2554287"/>
                <a:gd name="connsiteX1" fmla="*/ 2587151 w 2587151"/>
                <a:gd name="connsiteY1" fmla="*/ 0 h 2554287"/>
                <a:gd name="connsiteX2" fmla="*/ 2587151 w 2587151"/>
                <a:gd name="connsiteY2" fmla="*/ 2554287 h 2554287"/>
                <a:gd name="connsiteX3" fmla="*/ 0 w 2587151"/>
                <a:gd name="connsiteY3" fmla="*/ 2548595 h 2554287"/>
                <a:gd name="connsiteX4" fmla="*/ 650979 w 2587151"/>
                <a:gd name="connsiteY4" fmla="*/ 0 h 2554287"/>
                <a:gd name="connsiteX0" fmla="*/ 730379 w 2587151"/>
                <a:gd name="connsiteY0" fmla="*/ 5692 h 2554287"/>
                <a:gd name="connsiteX1" fmla="*/ 2587151 w 2587151"/>
                <a:gd name="connsiteY1" fmla="*/ 0 h 2554287"/>
                <a:gd name="connsiteX2" fmla="*/ 2587151 w 2587151"/>
                <a:gd name="connsiteY2" fmla="*/ 2554287 h 2554287"/>
                <a:gd name="connsiteX3" fmla="*/ 0 w 2587151"/>
                <a:gd name="connsiteY3" fmla="*/ 2548595 h 2554287"/>
                <a:gd name="connsiteX4" fmla="*/ 730379 w 2587151"/>
                <a:gd name="connsiteY4" fmla="*/ 5692 h 2554287"/>
                <a:gd name="connsiteX0" fmla="*/ 864750 w 2587151"/>
                <a:gd name="connsiteY0" fmla="*/ 2847 h 2554287"/>
                <a:gd name="connsiteX1" fmla="*/ 2587151 w 2587151"/>
                <a:gd name="connsiteY1" fmla="*/ 0 h 2554287"/>
                <a:gd name="connsiteX2" fmla="*/ 2587151 w 2587151"/>
                <a:gd name="connsiteY2" fmla="*/ 2554287 h 2554287"/>
                <a:gd name="connsiteX3" fmla="*/ 0 w 2587151"/>
                <a:gd name="connsiteY3" fmla="*/ 2548595 h 2554287"/>
                <a:gd name="connsiteX4" fmla="*/ 864750 w 2587151"/>
                <a:gd name="connsiteY4" fmla="*/ 2847 h 2554287"/>
                <a:gd name="connsiteX0" fmla="*/ 883073 w 2587151"/>
                <a:gd name="connsiteY0" fmla="*/ 1 h 2554287"/>
                <a:gd name="connsiteX1" fmla="*/ 2587151 w 2587151"/>
                <a:gd name="connsiteY1" fmla="*/ 0 h 2554287"/>
                <a:gd name="connsiteX2" fmla="*/ 2587151 w 2587151"/>
                <a:gd name="connsiteY2" fmla="*/ 2554287 h 2554287"/>
                <a:gd name="connsiteX3" fmla="*/ 0 w 2587151"/>
                <a:gd name="connsiteY3" fmla="*/ 2548595 h 2554287"/>
                <a:gd name="connsiteX4" fmla="*/ 883073 w 2587151"/>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599366"/>
                <a:gd name="connsiteY0" fmla="*/ 1 h 2554287"/>
                <a:gd name="connsiteX1" fmla="*/ 2599366 w 2599366"/>
                <a:gd name="connsiteY1" fmla="*/ 0 h 2554287"/>
                <a:gd name="connsiteX2" fmla="*/ 2599366 w 2599366"/>
                <a:gd name="connsiteY2" fmla="*/ 2554287 h 2554287"/>
                <a:gd name="connsiteX3" fmla="*/ 0 w 2599366"/>
                <a:gd name="connsiteY3" fmla="*/ 2542904 h 2554287"/>
                <a:gd name="connsiteX4" fmla="*/ 895288 w 2599366"/>
                <a:gd name="connsiteY4" fmla="*/ 1 h 2554287"/>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2904 h 2565670"/>
                <a:gd name="connsiteX4" fmla="*/ 895288 w 2611581"/>
                <a:gd name="connsiteY4" fmla="*/ 1 h 2565670"/>
                <a:gd name="connsiteX0" fmla="*/ 895288 w 2611581"/>
                <a:gd name="connsiteY0" fmla="*/ 1 h 2565670"/>
                <a:gd name="connsiteX1" fmla="*/ 2599366 w 2611581"/>
                <a:gd name="connsiteY1" fmla="*/ 0 h 2565670"/>
                <a:gd name="connsiteX2" fmla="*/ 2611581 w 2611581"/>
                <a:gd name="connsiteY2" fmla="*/ 2565670 h 2565670"/>
                <a:gd name="connsiteX3" fmla="*/ 0 w 2611581"/>
                <a:gd name="connsiteY3" fmla="*/ 2545750 h 2565670"/>
                <a:gd name="connsiteX4" fmla="*/ 895288 w 2611581"/>
                <a:gd name="connsiteY4" fmla="*/ 1 h 2565670"/>
                <a:gd name="connsiteX0" fmla="*/ 1544433 w 3260726"/>
                <a:gd name="connsiteY0" fmla="*/ 1 h 2565670"/>
                <a:gd name="connsiteX1" fmla="*/ 3248511 w 3260726"/>
                <a:gd name="connsiteY1" fmla="*/ 0 h 2565670"/>
                <a:gd name="connsiteX2" fmla="*/ 3260726 w 3260726"/>
                <a:gd name="connsiteY2" fmla="*/ 2565670 h 2565670"/>
                <a:gd name="connsiteX3" fmla="*/ 0 w 3260726"/>
                <a:gd name="connsiteY3" fmla="*/ 2521058 h 2565670"/>
                <a:gd name="connsiteX4" fmla="*/ 1544433 w 3260726"/>
                <a:gd name="connsiteY4" fmla="*/ 1 h 2565670"/>
                <a:gd name="connsiteX0" fmla="*/ 921784 w 3260726"/>
                <a:gd name="connsiteY0" fmla="*/ 12347 h 2565670"/>
                <a:gd name="connsiteX1" fmla="*/ 3248511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3260726"/>
                <a:gd name="connsiteY0" fmla="*/ 12347 h 2565670"/>
                <a:gd name="connsiteX1" fmla="*/ 2321160 w 3260726"/>
                <a:gd name="connsiteY1" fmla="*/ 0 h 2565670"/>
                <a:gd name="connsiteX2" fmla="*/ 3260726 w 3260726"/>
                <a:gd name="connsiteY2" fmla="*/ 2565670 h 2565670"/>
                <a:gd name="connsiteX3" fmla="*/ 0 w 3260726"/>
                <a:gd name="connsiteY3" fmla="*/ 2521058 h 2565670"/>
                <a:gd name="connsiteX4" fmla="*/ 921784 w 3260726"/>
                <a:gd name="connsiteY4" fmla="*/ 12347 h 2565670"/>
                <a:gd name="connsiteX0" fmla="*/ 921784 w 2322228"/>
                <a:gd name="connsiteY0" fmla="*/ 12347 h 2565670"/>
                <a:gd name="connsiteX1" fmla="*/ 2321160 w 2322228"/>
                <a:gd name="connsiteY1" fmla="*/ 0 h 2565670"/>
                <a:gd name="connsiteX2" fmla="*/ 2320129 w 2322228"/>
                <a:gd name="connsiteY2" fmla="*/ 2565670 h 2565670"/>
                <a:gd name="connsiteX3" fmla="*/ 0 w 2322228"/>
                <a:gd name="connsiteY3" fmla="*/ 2521058 h 2565670"/>
                <a:gd name="connsiteX4" fmla="*/ 921784 w 2322228"/>
                <a:gd name="connsiteY4" fmla="*/ 12347 h 2565670"/>
                <a:gd name="connsiteX0" fmla="*/ 921784 w 2322228"/>
                <a:gd name="connsiteY0" fmla="*/ 0 h 2571841"/>
                <a:gd name="connsiteX1" fmla="*/ 2321160 w 2322228"/>
                <a:gd name="connsiteY1" fmla="*/ 6171 h 2571841"/>
                <a:gd name="connsiteX2" fmla="*/ 2320129 w 2322228"/>
                <a:gd name="connsiteY2" fmla="*/ 2571841 h 2571841"/>
                <a:gd name="connsiteX3" fmla="*/ 0 w 2322228"/>
                <a:gd name="connsiteY3" fmla="*/ 2527229 h 2571841"/>
                <a:gd name="connsiteX4" fmla="*/ 921784 w 2322228"/>
                <a:gd name="connsiteY4" fmla="*/ 0 h 2571841"/>
                <a:gd name="connsiteX0" fmla="*/ 921784 w 2611583"/>
                <a:gd name="connsiteY0" fmla="*/ 0 h 2540977"/>
                <a:gd name="connsiteX1" fmla="*/ 2321160 w 2611583"/>
                <a:gd name="connsiteY1" fmla="*/ 6171 h 2540977"/>
                <a:gd name="connsiteX2" fmla="*/ 2611583 w 2611583"/>
                <a:gd name="connsiteY2" fmla="*/ 2540977 h 2540977"/>
                <a:gd name="connsiteX3" fmla="*/ 0 w 2611583"/>
                <a:gd name="connsiteY3" fmla="*/ 2527229 h 2540977"/>
                <a:gd name="connsiteX4" fmla="*/ 921784 w 2611583"/>
                <a:gd name="connsiteY4" fmla="*/ 0 h 2540977"/>
                <a:gd name="connsiteX0" fmla="*/ 921784 w 2611583"/>
                <a:gd name="connsiteY0" fmla="*/ 2 h 2540979"/>
                <a:gd name="connsiteX1" fmla="*/ 2572870 w 2611583"/>
                <a:gd name="connsiteY1" fmla="*/ 0 h 2540979"/>
                <a:gd name="connsiteX2" fmla="*/ 2611583 w 2611583"/>
                <a:gd name="connsiteY2" fmla="*/ 2540979 h 2540979"/>
                <a:gd name="connsiteX3" fmla="*/ 0 w 2611583"/>
                <a:gd name="connsiteY3" fmla="*/ 2527231 h 2540979"/>
                <a:gd name="connsiteX4" fmla="*/ 921784 w 2611583"/>
                <a:gd name="connsiteY4" fmla="*/ 2 h 2540979"/>
                <a:gd name="connsiteX0" fmla="*/ 921784 w 2705467"/>
                <a:gd name="connsiteY0" fmla="*/ 0 h 2540977"/>
                <a:gd name="connsiteX1" fmla="*/ 2705349 w 2705467"/>
                <a:gd name="connsiteY1" fmla="*/ 6171 h 2540977"/>
                <a:gd name="connsiteX2" fmla="*/ 2611583 w 2705467"/>
                <a:gd name="connsiteY2" fmla="*/ 2540977 h 2540977"/>
                <a:gd name="connsiteX3" fmla="*/ 0 w 2705467"/>
                <a:gd name="connsiteY3" fmla="*/ 2527229 h 2540977"/>
                <a:gd name="connsiteX4" fmla="*/ 921784 w 2705467"/>
                <a:gd name="connsiteY4" fmla="*/ 0 h 2540977"/>
                <a:gd name="connsiteX0" fmla="*/ 921784 w 2718702"/>
                <a:gd name="connsiteY0" fmla="*/ 2 h 2540979"/>
                <a:gd name="connsiteX1" fmla="*/ 2718597 w 2718702"/>
                <a:gd name="connsiteY1" fmla="*/ 0 h 2540979"/>
                <a:gd name="connsiteX2" fmla="*/ 2611583 w 2718702"/>
                <a:gd name="connsiteY2" fmla="*/ 2540979 h 2540979"/>
                <a:gd name="connsiteX3" fmla="*/ 0 w 2718702"/>
                <a:gd name="connsiteY3" fmla="*/ 2527231 h 2540979"/>
                <a:gd name="connsiteX4" fmla="*/ 921784 w 2718702"/>
                <a:gd name="connsiteY4" fmla="*/ 2 h 2540979"/>
                <a:gd name="connsiteX0" fmla="*/ 921784 w 2679012"/>
                <a:gd name="connsiteY0" fmla="*/ 0 h 2540977"/>
                <a:gd name="connsiteX1" fmla="*/ 2678853 w 2679012"/>
                <a:gd name="connsiteY1" fmla="*/ 6171 h 2540977"/>
                <a:gd name="connsiteX2" fmla="*/ 2611583 w 2679012"/>
                <a:gd name="connsiteY2" fmla="*/ 2540977 h 2540977"/>
                <a:gd name="connsiteX3" fmla="*/ 0 w 2679012"/>
                <a:gd name="connsiteY3" fmla="*/ 2527229 h 2540977"/>
                <a:gd name="connsiteX4" fmla="*/ 921784 w 2679012"/>
                <a:gd name="connsiteY4" fmla="*/ 0 h 2540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79012" h="2540977">
                  <a:moveTo>
                    <a:pt x="921784" y="0"/>
                  </a:moveTo>
                  <a:lnTo>
                    <a:pt x="2678853" y="6171"/>
                  </a:lnTo>
                  <a:cubicBezTo>
                    <a:pt x="2682925" y="861394"/>
                    <a:pt x="2607511" y="1685754"/>
                    <a:pt x="2611583" y="2540977"/>
                  </a:cubicBezTo>
                  <a:lnTo>
                    <a:pt x="0" y="2527229"/>
                  </a:lnTo>
                  <a:lnTo>
                    <a:pt x="921784" y="0"/>
                  </a:lnTo>
                  <a:close/>
                </a:path>
              </a:pathLst>
            </a:custGeom>
            <a:blipFill rotWithShape="0">
              <a:blip r:embed="rId3">
                <a:duotone>
                  <a:schemeClr val="bg2">
                    <a:shade val="76000"/>
                    <a:satMod val="180000"/>
                  </a:schemeClr>
                  <a:schemeClr val="bg2">
                    <a:tint val="80000"/>
                    <a:satMod val="120000"/>
                    <a:lumMod val="180000"/>
                  </a:schemeClr>
                </a:duotone>
              </a:blip>
              <a:stretch>
                <a:fillRect l="-114598" r="-265621" b="-2868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20">
              <a:extLst>
                <a:ext uri="{FF2B5EF4-FFF2-40B4-BE49-F238E27FC236}">
                  <a16:creationId xmlns:a16="http://schemas.microsoft.com/office/drawing/2014/main" id="{03DB1AC6-5430-4CD3-BD83-86E675A11A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white">
            <a:xfrm>
              <a:off x="2211875" y="5257482"/>
              <a:ext cx="2586931" cy="1619837"/>
            </a:xfrm>
            <a:custGeom>
              <a:avLst/>
              <a:gdLst>
                <a:gd name="connsiteX0" fmla="*/ 0 w 2611581"/>
                <a:gd name="connsiteY0" fmla="*/ 0 h 4303713"/>
                <a:gd name="connsiteX1" fmla="*/ 2611581 w 2611581"/>
                <a:gd name="connsiteY1" fmla="*/ 0 h 4303713"/>
                <a:gd name="connsiteX2" fmla="*/ 2611581 w 2611581"/>
                <a:gd name="connsiteY2" fmla="*/ 4303713 h 4303713"/>
                <a:gd name="connsiteX3" fmla="*/ 0 w 2611581"/>
                <a:gd name="connsiteY3" fmla="*/ 4303713 h 4303713"/>
                <a:gd name="connsiteX4" fmla="*/ 0 w 2611581"/>
                <a:gd name="connsiteY4" fmla="*/ 0 h 4303713"/>
                <a:gd name="connsiteX0" fmla="*/ 0 w 2611581"/>
                <a:gd name="connsiteY0" fmla="*/ 0 h 4314104"/>
                <a:gd name="connsiteX1" fmla="*/ 2611581 w 2611581"/>
                <a:gd name="connsiteY1" fmla="*/ 0 h 4314104"/>
                <a:gd name="connsiteX2" fmla="*/ 2611581 w 2611581"/>
                <a:gd name="connsiteY2" fmla="*/ 4303713 h 4314104"/>
                <a:gd name="connsiteX3" fmla="*/ 1693718 w 2611581"/>
                <a:gd name="connsiteY3" fmla="*/ 4314104 h 4314104"/>
                <a:gd name="connsiteX4" fmla="*/ 0 w 2611581"/>
                <a:gd name="connsiteY4" fmla="*/ 0 h 4314104"/>
                <a:gd name="connsiteX0" fmla="*/ 0 w 2611581"/>
                <a:gd name="connsiteY0" fmla="*/ 0 h 4314104"/>
                <a:gd name="connsiteX1" fmla="*/ 2611581 w 2611581"/>
                <a:gd name="connsiteY1" fmla="*/ 0 h 4314104"/>
                <a:gd name="connsiteX2" fmla="*/ 2611581 w 2611581"/>
                <a:gd name="connsiteY2" fmla="*/ 4303713 h 4314104"/>
                <a:gd name="connsiteX3" fmla="*/ 1963882 w 2611581"/>
                <a:gd name="connsiteY3" fmla="*/ 4314104 h 4314104"/>
                <a:gd name="connsiteX4" fmla="*/ 0 w 2611581"/>
                <a:gd name="connsiteY4" fmla="*/ 0 h 4314104"/>
                <a:gd name="connsiteX0" fmla="*/ 0 w 2611581"/>
                <a:gd name="connsiteY0" fmla="*/ 0 h 4303713"/>
                <a:gd name="connsiteX1" fmla="*/ 2611581 w 2611581"/>
                <a:gd name="connsiteY1" fmla="*/ 0 h 4303713"/>
                <a:gd name="connsiteX2" fmla="*/ 2611581 w 2611581"/>
                <a:gd name="connsiteY2" fmla="*/ 4303713 h 4303713"/>
                <a:gd name="connsiteX3" fmla="*/ 2213264 w 2611581"/>
                <a:gd name="connsiteY3" fmla="*/ 4293322 h 4303713"/>
                <a:gd name="connsiteX4" fmla="*/ 0 w 2611581"/>
                <a:gd name="connsiteY4" fmla="*/ 0 h 4303713"/>
                <a:gd name="connsiteX0" fmla="*/ 0 w 2611581"/>
                <a:gd name="connsiteY0" fmla="*/ 0 h 4303713"/>
                <a:gd name="connsiteX1" fmla="*/ 2611581 w 2611581"/>
                <a:gd name="connsiteY1" fmla="*/ 0 h 4303713"/>
                <a:gd name="connsiteX2" fmla="*/ 2611581 w 2611581"/>
                <a:gd name="connsiteY2" fmla="*/ 4303713 h 4303713"/>
                <a:gd name="connsiteX3" fmla="*/ 2171701 w 2611581"/>
                <a:gd name="connsiteY3" fmla="*/ 3638695 h 4303713"/>
                <a:gd name="connsiteX4" fmla="*/ 0 w 2611581"/>
                <a:gd name="connsiteY4" fmla="*/ 0 h 4303713"/>
                <a:gd name="connsiteX0" fmla="*/ 0 w 2720934"/>
                <a:gd name="connsiteY0" fmla="*/ 268283 h 4303713"/>
                <a:gd name="connsiteX1" fmla="*/ 2720934 w 2720934"/>
                <a:gd name="connsiteY1" fmla="*/ 0 h 4303713"/>
                <a:gd name="connsiteX2" fmla="*/ 2720934 w 2720934"/>
                <a:gd name="connsiteY2" fmla="*/ 4303713 h 4303713"/>
                <a:gd name="connsiteX3" fmla="*/ 2281054 w 2720934"/>
                <a:gd name="connsiteY3" fmla="*/ 3638695 h 4303713"/>
                <a:gd name="connsiteX4" fmla="*/ 0 w 2720934"/>
                <a:gd name="connsiteY4" fmla="*/ 268283 h 4303713"/>
                <a:gd name="connsiteX0" fmla="*/ 0 w 2720934"/>
                <a:gd name="connsiteY0" fmla="*/ 268283 h 4303713"/>
                <a:gd name="connsiteX1" fmla="*/ 2720934 w 2720934"/>
                <a:gd name="connsiteY1" fmla="*/ 0 h 4303713"/>
                <a:gd name="connsiteX2" fmla="*/ 2720934 w 2720934"/>
                <a:gd name="connsiteY2" fmla="*/ 4303713 h 4303713"/>
                <a:gd name="connsiteX3" fmla="*/ 2264231 w 2720934"/>
                <a:gd name="connsiteY3" fmla="*/ 3717600 h 4303713"/>
                <a:gd name="connsiteX4" fmla="*/ 0 w 2720934"/>
                <a:gd name="connsiteY4" fmla="*/ 268283 h 4303713"/>
                <a:gd name="connsiteX0" fmla="*/ 0 w 2720934"/>
                <a:gd name="connsiteY0" fmla="*/ 268283 h 4335275"/>
                <a:gd name="connsiteX1" fmla="*/ 2720934 w 2720934"/>
                <a:gd name="connsiteY1" fmla="*/ 0 h 4335275"/>
                <a:gd name="connsiteX2" fmla="*/ 2653639 w 2720934"/>
                <a:gd name="connsiteY2" fmla="*/ 4335275 h 4335275"/>
                <a:gd name="connsiteX3" fmla="*/ 2264231 w 2720934"/>
                <a:gd name="connsiteY3" fmla="*/ 3717600 h 4335275"/>
                <a:gd name="connsiteX4" fmla="*/ 0 w 2720934"/>
                <a:gd name="connsiteY4" fmla="*/ 268283 h 4335275"/>
                <a:gd name="connsiteX0" fmla="*/ 0 w 2737757"/>
                <a:gd name="connsiteY0" fmla="*/ 236721 h 4335275"/>
                <a:gd name="connsiteX1" fmla="*/ 2737757 w 2737757"/>
                <a:gd name="connsiteY1" fmla="*/ 0 h 4335275"/>
                <a:gd name="connsiteX2" fmla="*/ 2670462 w 2737757"/>
                <a:gd name="connsiteY2" fmla="*/ 4335275 h 4335275"/>
                <a:gd name="connsiteX3" fmla="*/ 2281054 w 2737757"/>
                <a:gd name="connsiteY3" fmla="*/ 3717600 h 4335275"/>
                <a:gd name="connsiteX4" fmla="*/ 0 w 2737757"/>
                <a:gd name="connsiteY4" fmla="*/ 236721 h 4335275"/>
                <a:gd name="connsiteX0" fmla="*/ 0 w 2729346"/>
                <a:gd name="connsiteY0" fmla="*/ 0 h 4098554"/>
                <a:gd name="connsiteX1" fmla="*/ 2729346 w 2729346"/>
                <a:gd name="connsiteY1" fmla="*/ 126250 h 4098554"/>
                <a:gd name="connsiteX2" fmla="*/ 2670462 w 2729346"/>
                <a:gd name="connsiteY2" fmla="*/ 4098554 h 4098554"/>
                <a:gd name="connsiteX3" fmla="*/ 2281054 w 2729346"/>
                <a:gd name="connsiteY3" fmla="*/ 3480879 h 4098554"/>
                <a:gd name="connsiteX4" fmla="*/ 0 w 2729346"/>
                <a:gd name="connsiteY4" fmla="*/ 0 h 4098554"/>
                <a:gd name="connsiteX0" fmla="*/ 0 w 2720934"/>
                <a:gd name="connsiteY0" fmla="*/ 0 h 4098554"/>
                <a:gd name="connsiteX1" fmla="*/ 2720934 w 2720934"/>
                <a:gd name="connsiteY1" fmla="*/ 31562 h 4098554"/>
                <a:gd name="connsiteX2" fmla="*/ 2670462 w 2720934"/>
                <a:gd name="connsiteY2" fmla="*/ 4098554 h 4098554"/>
                <a:gd name="connsiteX3" fmla="*/ 2281054 w 2720934"/>
                <a:gd name="connsiteY3" fmla="*/ 3480879 h 4098554"/>
                <a:gd name="connsiteX4" fmla="*/ 0 w 2720934"/>
                <a:gd name="connsiteY4" fmla="*/ 0 h 4098554"/>
                <a:gd name="connsiteX0" fmla="*/ 0 w 2720934"/>
                <a:gd name="connsiteY0" fmla="*/ 15782 h 4114336"/>
                <a:gd name="connsiteX1" fmla="*/ 2720934 w 2720934"/>
                <a:gd name="connsiteY1" fmla="*/ 0 h 4114336"/>
                <a:gd name="connsiteX2" fmla="*/ 2670462 w 2720934"/>
                <a:gd name="connsiteY2" fmla="*/ 4114336 h 4114336"/>
                <a:gd name="connsiteX3" fmla="*/ 2281054 w 2720934"/>
                <a:gd name="connsiteY3" fmla="*/ 3496661 h 4114336"/>
                <a:gd name="connsiteX4" fmla="*/ 0 w 2720934"/>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80409 w 2820289"/>
                <a:gd name="connsiteY3" fmla="*/ 3496661 h 4114336"/>
                <a:gd name="connsiteX4" fmla="*/ 0 w 2820289"/>
                <a:gd name="connsiteY4" fmla="*/ 15782 h 4114336"/>
                <a:gd name="connsiteX0" fmla="*/ 0 w 2820289"/>
                <a:gd name="connsiteY0" fmla="*/ 15782 h 4114336"/>
                <a:gd name="connsiteX1" fmla="*/ 2820289 w 2820289"/>
                <a:gd name="connsiteY1" fmla="*/ 0 h 4114336"/>
                <a:gd name="connsiteX2" fmla="*/ 2769817 w 2820289"/>
                <a:gd name="connsiteY2" fmla="*/ 4114336 h 4114336"/>
                <a:gd name="connsiteX3" fmla="*/ 2362876 w 2820289"/>
                <a:gd name="connsiteY3" fmla="*/ 3517980 h 4114336"/>
                <a:gd name="connsiteX4" fmla="*/ 0 w 2820289"/>
                <a:gd name="connsiteY4" fmla="*/ 15782 h 4114336"/>
                <a:gd name="connsiteX0" fmla="*/ 0 w 2820289"/>
                <a:gd name="connsiteY0" fmla="*/ 15782 h 4114336"/>
                <a:gd name="connsiteX1" fmla="*/ 2820289 w 2820289"/>
                <a:gd name="connsiteY1" fmla="*/ 0 h 4114336"/>
                <a:gd name="connsiteX2" fmla="*/ 2763972 w 2820289"/>
                <a:gd name="connsiteY2" fmla="*/ 4114336 h 4114336"/>
                <a:gd name="connsiteX3" fmla="*/ 2362876 w 2820289"/>
                <a:gd name="connsiteY3" fmla="*/ 3517980 h 4114336"/>
                <a:gd name="connsiteX4" fmla="*/ 0 w 2820289"/>
                <a:gd name="connsiteY4" fmla="*/ 15782 h 4114336"/>
                <a:gd name="connsiteX0" fmla="*/ 0 w 3721149"/>
                <a:gd name="connsiteY0" fmla="*/ 0 h 4269703"/>
                <a:gd name="connsiteX1" fmla="*/ 3721149 w 3721149"/>
                <a:gd name="connsiteY1" fmla="*/ 155367 h 4269703"/>
                <a:gd name="connsiteX2" fmla="*/ 3664832 w 3721149"/>
                <a:gd name="connsiteY2" fmla="*/ 4269703 h 4269703"/>
                <a:gd name="connsiteX3" fmla="*/ 3263736 w 3721149"/>
                <a:gd name="connsiteY3" fmla="*/ 3673347 h 4269703"/>
                <a:gd name="connsiteX4" fmla="*/ 0 w 3721149"/>
                <a:gd name="connsiteY4" fmla="*/ 0 h 4269703"/>
                <a:gd name="connsiteX0" fmla="*/ 0 w 3721149"/>
                <a:gd name="connsiteY0" fmla="*/ 0 h 4289488"/>
                <a:gd name="connsiteX1" fmla="*/ 3721149 w 3721149"/>
                <a:gd name="connsiteY1" fmla="*/ 155367 h 4289488"/>
                <a:gd name="connsiteX2" fmla="*/ 3664832 w 3721149"/>
                <a:gd name="connsiteY2" fmla="*/ 4269703 h 4289488"/>
                <a:gd name="connsiteX3" fmla="*/ 1705997 w 3721149"/>
                <a:gd name="connsiteY3" fmla="*/ 4289488 h 4289488"/>
                <a:gd name="connsiteX4" fmla="*/ 0 w 3721149"/>
                <a:gd name="connsiteY4" fmla="*/ 0 h 4289488"/>
                <a:gd name="connsiteX0" fmla="*/ 0 w 3664846"/>
                <a:gd name="connsiteY0" fmla="*/ 15785 h 4305273"/>
                <a:gd name="connsiteX1" fmla="*/ 3664846 w 3664846"/>
                <a:gd name="connsiteY1" fmla="*/ 0 h 4305273"/>
                <a:gd name="connsiteX2" fmla="*/ 3664832 w 3664846"/>
                <a:gd name="connsiteY2" fmla="*/ 4285488 h 4305273"/>
                <a:gd name="connsiteX3" fmla="*/ 1705997 w 3664846"/>
                <a:gd name="connsiteY3" fmla="*/ 4305273 h 4305273"/>
                <a:gd name="connsiteX4" fmla="*/ 0 w 3664846"/>
                <a:gd name="connsiteY4" fmla="*/ 15785 h 43052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64846" h="4305273">
                  <a:moveTo>
                    <a:pt x="0" y="15785"/>
                  </a:moveTo>
                  <a:lnTo>
                    <a:pt x="3664846" y="0"/>
                  </a:lnTo>
                  <a:cubicBezTo>
                    <a:pt x="3664841" y="1428496"/>
                    <a:pt x="3664837" y="2856992"/>
                    <a:pt x="3664832" y="4285488"/>
                  </a:cubicBezTo>
                  <a:lnTo>
                    <a:pt x="1705997" y="4305273"/>
                  </a:lnTo>
                  <a:lnTo>
                    <a:pt x="0" y="15785"/>
                  </a:lnTo>
                  <a:close/>
                </a:path>
              </a:pathLst>
            </a:custGeom>
            <a:blipFill rotWithShape="0">
              <a:blip r:embed="rId3">
                <a:duotone>
                  <a:schemeClr val="bg2">
                    <a:shade val="76000"/>
                    <a:satMod val="180000"/>
                  </a:schemeClr>
                  <a:schemeClr val="bg2">
                    <a:tint val="80000"/>
                    <a:satMod val="120000"/>
                    <a:lumMod val="180000"/>
                  </a:schemeClr>
                </a:duotone>
              </a:blip>
              <a:stretch>
                <a:fillRect l="-163116" t="-323529" r="-39825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78326E10-C8CB-487F-A110-F861268DE6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60612" y="0"/>
            <a:ext cx="2436813" cy="6858001"/>
            <a:chOff x="1320800" y="0"/>
            <a:chExt cx="2436813" cy="6858001"/>
          </a:xfrm>
        </p:grpSpPr>
        <p:sp>
          <p:nvSpPr>
            <p:cNvPr id="19" name="Freeform 6">
              <a:extLst>
                <a:ext uri="{FF2B5EF4-FFF2-40B4-BE49-F238E27FC236}">
                  <a16:creationId xmlns:a16="http://schemas.microsoft.com/office/drawing/2014/main" id="{3279962B-46D2-4E19-B632-39B80D1E80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txBody>
            <a:bodyPr/>
            <a:lstStyle/>
            <a:p>
              <a:endParaRPr lang="en-US"/>
            </a:p>
          </p:txBody>
        </p:sp>
        <p:sp>
          <p:nvSpPr>
            <p:cNvPr id="20" name="Freeform 7">
              <a:extLst>
                <a:ext uri="{FF2B5EF4-FFF2-40B4-BE49-F238E27FC236}">
                  <a16:creationId xmlns:a16="http://schemas.microsoft.com/office/drawing/2014/main" id="{321A335A-53CB-4C17-AB51-5D9C2DCB4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txBody>
            <a:bodyPr/>
            <a:lstStyle/>
            <a:p>
              <a:endParaRPr lang="en-US"/>
            </a:p>
          </p:txBody>
        </p:sp>
        <p:sp>
          <p:nvSpPr>
            <p:cNvPr id="21" name="Freeform 8">
              <a:extLst>
                <a:ext uri="{FF2B5EF4-FFF2-40B4-BE49-F238E27FC236}">
                  <a16:creationId xmlns:a16="http://schemas.microsoft.com/office/drawing/2014/main" id="{A0E0D557-405B-469F-AEDE-4E3404AA41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txBody>
            <a:bodyPr/>
            <a:lstStyle/>
            <a:p>
              <a:endParaRPr lang="en-US"/>
            </a:p>
          </p:txBody>
        </p:sp>
        <p:sp>
          <p:nvSpPr>
            <p:cNvPr id="22" name="Freeform 9">
              <a:extLst>
                <a:ext uri="{FF2B5EF4-FFF2-40B4-BE49-F238E27FC236}">
                  <a16:creationId xmlns:a16="http://schemas.microsoft.com/office/drawing/2014/main" id="{D8D4E62F-9393-40A6-9E85-9F3B59C4628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txBody>
            <a:bodyPr/>
            <a:lstStyle/>
            <a:p>
              <a:endParaRPr lang="en-US"/>
            </a:p>
          </p:txBody>
        </p:sp>
        <p:sp>
          <p:nvSpPr>
            <p:cNvPr id="23" name="Freeform 10">
              <a:extLst>
                <a:ext uri="{FF2B5EF4-FFF2-40B4-BE49-F238E27FC236}">
                  <a16:creationId xmlns:a16="http://schemas.microsoft.com/office/drawing/2014/main" id="{FABD11B1-DE89-45BC-8204-968C88AADC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txBody>
            <a:bodyPr/>
            <a:lstStyle/>
            <a:p>
              <a:endParaRPr lang="en-US"/>
            </a:p>
          </p:txBody>
        </p:sp>
        <p:sp>
          <p:nvSpPr>
            <p:cNvPr id="24" name="Freeform 11">
              <a:extLst>
                <a:ext uri="{FF2B5EF4-FFF2-40B4-BE49-F238E27FC236}">
                  <a16:creationId xmlns:a16="http://schemas.microsoft.com/office/drawing/2014/main" id="{AFA4965A-1FBC-44B8-B96A-3F5275C3AE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txBody>
            <a:bodyPr/>
            <a:lstStyle/>
            <a:p>
              <a:endParaRPr lang="en-US"/>
            </a:p>
          </p:txBody>
        </p:sp>
      </p:grpSp>
      <p:sp>
        <p:nvSpPr>
          <p:cNvPr id="2" name="Title 1">
            <a:extLst>
              <a:ext uri="{FF2B5EF4-FFF2-40B4-BE49-F238E27FC236}">
                <a16:creationId xmlns:a16="http://schemas.microsoft.com/office/drawing/2014/main" id="{BDD5BC9A-8F54-7F1D-E0F9-2241967D0A5F}"/>
              </a:ext>
            </a:extLst>
          </p:cNvPr>
          <p:cNvSpPr>
            <a:spLocks noGrp="1"/>
          </p:cNvSpPr>
          <p:nvPr>
            <p:ph type="title"/>
          </p:nvPr>
        </p:nvSpPr>
        <p:spPr>
          <a:xfrm>
            <a:off x="3962399" y="685800"/>
            <a:ext cx="7345891" cy="1413933"/>
          </a:xfrm>
        </p:spPr>
        <p:txBody>
          <a:bodyPr>
            <a:normAutofit/>
          </a:bodyPr>
          <a:lstStyle/>
          <a:p>
            <a:br>
              <a:rPr lang="en-US" dirty="0"/>
            </a:br>
            <a:endParaRPr lang="en-ZA" dirty="0"/>
          </a:p>
        </p:txBody>
      </p:sp>
      <p:pic>
        <p:nvPicPr>
          <p:cNvPr id="7" name="Picture 5">
            <a:extLst>
              <a:ext uri="{FF2B5EF4-FFF2-40B4-BE49-F238E27FC236}">
                <a16:creationId xmlns:a16="http://schemas.microsoft.com/office/drawing/2014/main" id="{E8F64C1C-EF88-4856-5C23-26E5C56183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9164" r="20248"/>
          <a:stretch/>
        </p:blipFill>
        <p:spPr bwMode="auto">
          <a:xfrm>
            <a:off x="120366" y="10"/>
            <a:ext cx="3357846" cy="6857990"/>
          </a:xfrm>
          <a:custGeom>
            <a:avLst/>
            <a:gdLst/>
            <a:ahLst/>
            <a:cxnLst/>
            <a:rect l="l" t="t" r="r" b="b"/>
            <a:pathLst>
              <a:path w="3458633" h="6858000">
                <a:moveTo>
                  <a:pt x="0" y="0"/>
                </a:moveTo>
                <a:lnTo>
                  <a:pt x="3174999" y="0"/>
                </a:lnTo>
                <a:lnTo>
                  <a:pt x="2294466" y="5223932"/>
                </a:lnTo>
                <a:lnTo>
                  <a:pt x="3458633" y="6853767"/>
                </a:lnTo>
                <a:lnTo>
                  <a:pt x="0" y="6858000"/>
                </a:lnTo>
                <a:lnTo>
                  <a:pt x="0" y="0"/>
                </a:lnTo>
                <a:close/>
              </a:path>
            </a:pathLst>
          </a:custGeom>
          <a:noFill/>
          <a:ln w="38100">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a:extLst>
              <a:ext uri="{FF2B5EF4-FFF2-40B4-BE49-F238E27FC236}">
                <a16:creationId xmlns:a16="http://schemas.microsoft.com/office/drawing/2014/main" id="{2CA1D7BF-DD48-0F8B-6428-F3438621A3A3}"/>
              </a:ext>
            </a:extLst>
          </p:cNvPr>
          <p:cNvSpPr>
            <a:spLocks noGrp="1"/>
          </p:cNvSpPr>
          <p:nvPr>
            <p:ph idx="1"/>
          </p:nvPr>
        </p:nvSpPr>
        <p:spPr>
          <a:xfrm>
            <a:off x="3478212" y="148280"/>
            <a:ext cx="8784135" cy="6857990"/>
          </a:xfrm>
        </p:spPr>
        <p:txBody>
          <a:bodyPr>
            <a:noAutofit/>
          </a:bodyPr>
          <a:lstStyle/>
          <a:p>
            <a:pPr>
              <a:lnSpc>
                <a:spcPct val="90000"/>
              </a:lnSpc>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Sample preparation.</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arc furnace</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purity of samples~9,9999%</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Ingot ~3g</a:t>
            </a:r>
          </a:p>
          <a:p>
            <a:pPr>
              <a:lnSpc>
                <a:spcPct val="90000"/>
              </a:lnSpc>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XRD</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Powder XRD measurements (</a:t>
            </a:r>
            <a:r>
              <a:rPr lang="en-US" sz="1800" dirty="0" err="1">
                <a:latin typeface="Times New Roman" panose="02020603050405020304" pitchFamily="18" charset="0"/>
                <a:cs typeface="Times New Roman" panose="02020603050405020304" pitchFamily="18" charset="0"/>
              </a:rPr>
              <a:t>CuK</a:t>
            </a:r>
            <a:r>
              <a:rPr lang="el-GR" sz="1800" dirty="0">
                <a:latin typeface="Times New Roman" panose="02020603050405020304" pitchFamily="18" charset="0"/>
                <a:cs typeface="Times New Roman" panose="02020603050405020304" pitchFamily="18" charset="0"/>
              </a:rPr>
              <a:t>α</a:t>
            </a:r>
            <a:r>
              <a:rPr lang="en-US" sz="1800" dirty="0">
                <a:latin typeface="Times New Roman" panose="02020603050405020304" pitchFamily="18" charset="0"/>
                <a:cs typeface="Times New Roman" panose="02020603050405020304" pitchFamily="18" charset="0"/>
              </a:rPr>
              <a:t>=1,54Å)</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Collected over 2θ (15</a:t>
            </a:r>
            <a:r>
              <a:rPr lang="en-US" sz="1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 -90</a:t>
            </a:r>
            <a:r>
              <a:rPr lang="en-US" sz="1800" baseline="30000" dirty="0">
                <a:latin typeface="Times New Roman" panose="02020603050405020304" pitchFamily="18" charset="0"/>
                <a:cs typeface="Times New Roman" panose="02020603050405020304" pitchFamily="18" charset="0"/>
              </a:rPr>
              <a:t>0</a:t>
            </a:r>
            <a:r>
              <a:rPr lang="en-US" sz="1800" dirty="0">
                <a:latin typeface="Times New Roman" panose="02020603050405020304" pitchFamily="18" charset="0"/>
                <a:cs typeface="Times New Roman" panose="02020603050405020304" pitchFamily="18" charset="0"/>
              </a:rPr>
              <a:t>)</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TOPAS academic program (quantitative and qualitative)</a:t>
            </a:r>
          </a:p>
          <a:p>
            <a:pPr>
              <a:lnSpc>
                <a:spcPct val="90000"/>
              </a:lnSpc>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SEM and EDS</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Morphology and homogeneity</a:t>
            </a:r>
          </a:p>
          <a:p>
            <a:pPr>
              <a:lnSpc>
                <a:spcPct val="90000"/>
              </a:lnSpc>
              <a:buFont typeface="Wingdings" panose="05000000000000000000" pitchFamily="2" charset="2"/>
              <a:buChar char="Ø"/>
            </a:pPr>
            <a:r>
              <a:rPr lang="en-US" sz="1800" b="1" dirty="0">
                <a:latin typeface="Times New Roman" panose="02020603050405020304" pitchFamily="18" charset="0"/>
                <a:cs typeface="Times New Roman" panose="02020603050405020304" pitchFamily="18" charset="0"/>
              </a:rPr>
              <a:t>Magnetics </a:t>
            </a:r>
            <a:r>
              <a:rPr lang="en-US" sz="1800" b="1" dirty="0" err="1">
                <a:latin typeface="Times New Roman" panose="02020603050405020304" pitchFamily="18" charset="0"/>
                <a:cs typeface="Times New Roman" panose="02020603050405020304" pitchFamily="18" charset="0"/>
              </a:rPr>
              <a:t>Proerties</a:t>
            </a:r>
            <a:r>
              <a:rPr lang="en-US" sz="1800" b="1" dirty="0">
                <a:latin typeface="Times New Roman" panose="02020603050405020304" pitchFamily="18" charset="0"/>
                <a:cs typeface="Times New Roman" panose="02020603050405020304" pitchFamily="18" charset="0"/>
              </a:rPr>
              <a:t> and heat capacity</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PPMS-</a:t>
            </a:r>
            <a:r>
              <a:rPr lang="en-US" sz="1800" dirty="0" err="1">
                <a:latin typeface="Times New Roman" panose="02020603050405020304" pitchFamily="18" charset="0"/>
                <a:cs typeface="Times New Roman" panose="02020603050405020304" pitchFamily="18" charset="0"/>
              </a:rPr>
              <a:t>Dynacool</a:t>
            </a:r>
            <a:r>
              <a:rPr lang="en-US" sz="1800" dirty="0">
                <a:latin typeface="Times New Roman" panose="02020603050405020304" pitchFamily="18" charset="0"/>
                <a:cs typeface="Times New Roman" panose="02020603050405020304" pitchFamily="18" charset="0"/>
              </a:rPr>
              <a:t> + VSM</a:t>
            </a:r>
          </a:p>
          <a:p>
            <a:pPr lvl="2">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DC magnetic measurements were performed at the temperature range (2-300)K with the applied field of </a:t>
            </a:r>
            <a:r>
              <a:rPr lang="en-US" dirty="0" err="1">
                <a:latin typeface="Times New Roman" panose="02020603050405020304" pitchFamily="18" charset="0"/>
                <a:cs typeface="Times New Roman" panose="02020603050405020304" pitchFamily="18" charset="0"/>
              </a:rPr>
              <a:t>upto</a:t>
            </a:r>
            <a:r>
              <a:rPr lang="en-US" dirty="0">
                <a:latin typeface="Times New Roman" panose="02020603050405020304" pitchFamily="18" charset="0"/>
                <a:cs typeface="Times New Roman" panose="02020603050405020304" pitchFamily="18" charset="0"/>
              </a:rPr>
              <a:t> 7T</a:t>
            </a:r>
          </a:p>
          <a:p>
            <a:pPr lvl="1">
              <a:lnSpc>
                <a:spcPct val="90000"/>
              </a:lnSpc>
              <a:buFont typeface="Wingdings" panose="05000000000000000000" pitchFamily="2" charset="2"/>
              <a:buChar char="Ø"/>
            </a:pPr>
            <a:r>
              <a:rPr lang="en-US" sz="1800" dirty="0">
                <a:latin typeface="Times New Roman" panose="02020603050405020304" pitchFamily="18" charset="0"/>
                <a:cs typeface="Times New Roman" panose="02020603050405020304" pitchFamily="18" charset="0"/>
              </a:rPr>
              <a:t>PPMS-</a:t>
            </a:r>
            <a:r>
              <a:rPr lang="en-US" sz="1800" dirty="0" err="1">
                <a:latin typeface="Times New Roman" panose="02020603050405020304" pitchFamily="18" charset="0"/>
                <a:cs typeface="Times New Roman" panose="02020603050405020304" pitchFamily="18" charset="0"/>
              </a:rPr>
              <a:t>Dynacool</a:t>
            </a:r>
            <a:endParaRPr lang="en-US" sz="1800" dirty="0">
              <a:latin typeface="Times New Roman" panose="02020603050405020304" pitchFamily="18" charset="0"/>
              <a:cs typeface="Times New Roman" panose="02020603050405020304" pitchFamily="18" charset="0"/>
            </a:endParaRPr>
          </a:p>
          <a:p>
            <a:pPr lvl="2">
              <a:lnSpc>
                <a:spcPct val="90000"/>
              </a:lnSpc>
              <a:buFont typeface="Wingdings" panose="05000000000000000000" pitchFamily="2" charset="2"/>
              <a:buChar char="Ø"/>
            </a:pPr>
            <a:r>
              <a:rPr lang="en-US" dirty="0">
                <a:latin typeface="Times New Roman" panose="02020603050405020304" pitchFamily="18" charset="0"/>
                <a:cs typeface="Times New Roman" panose="02020603050405020304" pitchFamily="18" charset="0"/>
              </a:rPr>
              <a:t>Heat capacity was measured with 2𝛕 relaxation method with zero magnetic field over temperature (2-250K)</a:t>
            </a:r>
          </a:p>
          <a:p>
            <a:pPr lvl="1">
              <a:lnSpc>
                <a:spcPct val="90000"/>
              </a:lnSpc>
              <a:buFont typeface="Wingdings" panose="05000000000000000000" pitchFamily="2" charset="2"/>
              <a:buChar char="Ø"/>
            </a:pPr>
            <a:endParaRPr lang="en-US" sz="1800" dirty="0">
              <a:latin typeface="Times New Roman" panose="02020603050405020304" pitchFamily="18" charset="0"/>
              <a:cs typeface="Times New Roman" panose="02020603050405020304" pitchFamily="18" charset="0"/>
            </a:endParaRPr>
          </a:p>
          <a:p>
            <a:pPr lvl="1">
              <a:lnSpc>
                <a:spcPct val="90000"/>
              </a:lnSpc>
              <a:buFont typeface="Wingdings" panose="05000000000000000000" pitchFamily="2" charset="2"/>
              <a:buChar char="Ø"/>
            </a:pPr>
            <a:endParaRPr lang="en-ZA" sz="18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69BB50D-AB3E-503B-781A-91519B299D17}"/>
              </a:ext>
            </a:extLst>
          </p:cNvPr>
          <p:cNvSpPr>
            <a:spLocks noGrp="1"/>
          </p:cNvSpPr>
          <p:nvPr>
            <p:ph type="ftr" sz="quarter" idx="11"/>
          </p:nvPr>
        </p:nvSpPr>
        <p:spPr>
          <a:xfrm>
            <a:off x="4238625" y="6320469"/>
            <a:ext cx="5286375" cy="389250"/>
          </a:xfrm>
        </p:spPr>
        <p:txBody>
          <a:bodyPr>
            <a:normAutofit/>
          </a:bodyPr>
          <a:lstStyle/>
          <a:p>
            <a:pPr>
              <a:spcAft>
                <a:spcPts val="600"/>
              </a:spcAft>
            </a:pPr>
            <a:r>
              <a:rPr lang="en-US" dirty="0"/>
              <a:t>AYSS_2024</a:t>
            </a:r>
          </a:p>
        </p:txBody>
      </p:sp>
      <p:sp>
        <p:nvSpPr>
          <p:cNvPr id="3" name="Date Placeholder 2">
            <a:extLst>
              <a:ext uri="{FF2B5EF4-FFF2-40B4-BE49-F238E27FC236}">
                <a16:creationId xmlns:a16="http://schemas.microsoft.com/office/drawing/2014/main" id="{35EF07A2-4C7E-A9FC-EC1D-6060B6013BD1}"/>
              </a:ext>
            </a:extLst>
          </p:cNvPr>
          <p:cNvSpPr>
            <a:spLocks noGrp="1"/>
          </p:cNvSpPr>
          <p:nvPr>
            <p:ph type="dt" sz="half" idx="10"/>
          </p:nvPr>
        </p:nvSpPr>
        <p:spPr>
          <a:xfrm>
            <a:off x="9732656" y="6320467"/>
            <a:ext cx="1143000" cy="389251"/>
          </a:xfrm>
        </p:spPr>
        <p:txBody>
          <a:bodyPr>
            <a:normAutofit/>
          </a:bodyPr>
          <a:lstStyle/>
          <a:p>
            <a:pPr>
              <a:spcAft>
                <a:spcPts val="600"/>
              </a:spcAft>
            </a:pPr>
            <a:fld id="{9E77D59D-28C3-4017-8D6D-8597A295F471}" type="datetime1">
              <a:rPr lang="en-ZA" smtClean="0"/>
              <a:pPr>
                <a:spcAft>
                  <a:spcPts val="600"/>
                </a:spcAft>
              </a:pPr>
              <a:t>2024/10/30</a:t>
            </a:fld>
            <a:endParaRPr lang="en-US" dirty="0"/>
          </a:p>
        </p:txBody>
      </p:sp>
      <p:sp>
        <p:nvSpPr>
          <p:cNvPr id="5" name="Slide Number Placeholder 4">
            <a:extLst>
              <a:ext uri="{FF2B5EF4-FFF2-40B4-BE49-F238E27FC236}">
                <a16:creationId xmlns:a16="http://schemas.microsoft.com/office/drawing/2014/main" id="{48100314-E6A1-617F-3E93-5F4CCE28E6DE}"/>
              </a:ext>
            </a:extLst>
          </p:cNvPr>
          <p:cNvSpPr>
            <a:spLocks noGrp="1"/>
          </p:cNvSpPr>
          <p:nvPr>
            <p:ph type="sldNum" sz="quarter" idx="12"/>
          </p:nvPr>
        </p:nvSpPr>
        <p:spPr>
          <a:xfrm>
            <a:off x="10951856" y="5867131"/>
            <a:ext cx="551167" cy="365125"/>
          </a:xfrm>
        </p:spPr>
        <p:txBody>
          <a:bodyPr>
            <a:normAutofit/>
          </a:bodyPr>
          <a:lstStyle/>
          <a:p>
            <a:pPr>
              <a:spcAft>
                <a:spcPts val="600"/>
              </a:spcAft>
            </a:pPr>
            <a:fld id="{6D22F896-40B5-4ADD-8801-0D06FADFA095}" type="slidenum">
              <a:rPr lang="en-US" smtClean="0"/>
              <a:pPr>
                <a:spcAft>
                  <a:spcPts val="600"/>
                </a:spcAft>
              </a:pPr>
              <a:t>6</a:t>
            </a:fld>
            <a:endParaRPr lang="en-US"/>
          </a:p>
        </p:txBody>
      </p:sp>
    </p:spTree>
    <p:extLst>
      <p:ext uri="{BB962C8B-B14F-4D97-AF65-F5344CB8AC3E}">
        <p14:creationId xmlns:p14="http://schemas.microsoft.com/office/powerpoint/2010/main" val="21991757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7CD2F605-77BD-4D9C-BC95-97EB75D69D8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6100" y="-4763"/>
            <a:ext cx="5014912" cy="6862763"/>
            <a:chOff x="2928938" y="-4763"/>
            <a:chExt cx="5014912" cy="6862763"/>
          </a:xfrm>
        </p:grpSpPr>
        <p:sp>
          <p:nvSpPr>
            <p:cNvPr id="17" name="Freeform 6">
              <a:extLst>
                <a:ext uri="{FF2B5EF4-FFF2-40B4-BE49-F238E27FC236}">
                  <a16:creationId xmlns:a16="http://schemas.microsoft.com/office/drawing/2014/main" id="{40259AB5-8B5C-4CD4-AE10-7A177BB738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18" name="Freeform 7">
              <a:extLst>
                <a:ext uri="{FF2B5EF4-FFF2-40B4-BE49-F238E27FC236}">
                  <a16:creationId xmlns:a16="http://schemas.microsoft.com/office/drawing/2014/main" id="{DB110D97-363A-40D5-98E8-D367DFCFB2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19" name="Freeform 9">
              <a:extLst>
                <a:ext uri="{FF2B5EF4-FFF2-40B4-BE49-F238E27FC236}">
                  <a16:creationId xmlns:a16="http://schemas.microsoft.com/office/drawing/2014/main" id="{30DC9DB4-96D0-47E9-A6E5-1590DED848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20" name="Freeform 10">
              <a:extLst>
                <a:ext uri="{FF2B5EF4-FFF2-40B4-BE49-F238E27FC236}">
                  <a16:creationId xmlns:a16="http://schemas.microsoft.com/office/drawing/2014/main" id="{8CA317D7-424B-4887-BEDF-18EF7915C5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21" name="Freeform 11">
              <a:extLst>
                <a:ext uri="{FF2B5EF4-FFF2-40B4-BE49-F238E27FC236}">
                  <a16:creationId xmlns:a16="http://schemas.microsoft.com/office/drawing/2014/main" id="{ACF40F67-B16B-4E7F-A595-0EF370063D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22" name="Freeform 12">
              <a:extLst>
                <a:ext uri="{FF2B5EF4-FFF2-40B4-BE49-F238E27FC236}">
                  <a16:creationId xmlns:a16="http://schemas.microsoft.com/office/drawing/2014/main" id="{EB2264F1-4BB6-4403-A681-A463AA7303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useBgFill="1">
        <p:nvSpPr>
          <p:cNvPr id="24" name="Rectangle 23">
            <a:extLst>
              <a:ext uri="{FF2B5EF4-FFF2-40B4-BE49-F238E27FC236}">
                <a16:creationId xmlns:a16="http://schemas.microsoft.com/office/drawing/2014/main" id="{A8ACD999-13D5-4625-8971-08C2DE0186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5"/>
          <p:cNvPicPr>
            <a:picLocks noChangeAspect="1" noChangeArrowheads="1"/>
          </p:cNvPicPr>
          <p:nvPr/>
        </p:nvPicPr>
        <p:blipFill>
          <a:blip r:embed="rId3">
            <a:extLst>
              <a:ext uri="{28A0092B-C50C-407E-A947-70E740481C1C}">
                <a14:useLocalDpi xmlns:a14="http://schemas.microsoft.com/office/drawing/2010/main" val="0"/>
              </a:ext>
            </a:extLst>
          </a:blip>
          <a:srcRect r="-1" b="11769"/>
          <a:stretch/>
        </p:blipFill>
        <p:spPr bwMode="auto">
          <a:xfrm>
            <a:off x="20" y="10"/>
            <a:ext cx="6470908" cy="6857990"/>
          </a:xfrm>
          <a:custGeom>
            <a:avLst/>
            <a:gdLst/>
            <a:ahLst/>
            <a:cxnLst/>
            <a:rect l="l" t="t" r="r" b="b"/>
            <a:pathLst>
              <a:path w="6470928" h="6858000">
                <a:moveTo>
                  <a:pt x="0" y="0"/>
                </a:moveTo>
                <a:lnTo>
                  <a:pt x="5180733" y="0"/>
                </a:lnTo>
                <a:lnTo>
                  <a:pt x="4548412" y="2502760"/>
                </a:lnTo>
                <a:lnTo>
                  <a:pt x="4562355" y="2506282"/>
                </a:lnTo>
                <a:lnTo>
                  <a:pt x="4548102" y="2512589"/>
                </a:lnTo>
                <a:lnTo>
                  <a:pt x="6470928" y="6858000"/>
                </a:lnTo>
                <a:lnTo>
                  <a:pt x="0" y="6858000"/>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a:blip r:embed="rId3">
            <a:extLst>
              <a:ext uri="{28A0092B-C50C-407E-A947-70E740481C1C}">
                <a14:useLocalDpi xmlns:a14="http://schemas.microsoft.com/office/drawing/2010/main" val="0"/>
              </a:ext>
            </a:extLst>
          </a:blip>
          <a:srcRect b="25333"/>
          <a:stretch/>
        </p:blipFill>
        <p:spPr bwMode="auto">
          <a:xfrm>
            <a:off x="4545660" y="10"/>
            <a:ext cx="7646340" cy="6857990"/>
          </a:xfrm>
          <a:custGeom>
            <a:avLst/>
            <a:gdLst/>
            <a:ahLst/>
            <a:cxnLst/>
            <a:rect l="l" t="t" r="r" b="b"/>
            <a:pathLst>
              <a:path w="7646340" h="6858000">
                <a:moveTo>
                  <a:pt x="635077" y="0"/>
                </a:moveTo>
                <a:lnTo>
                  <a:pt x="7646340" y="0"/>
                </a:lnTo>
                <a:lnTo>
                  <a:pt x="7646340" y="6858000"/>
                </a:lnTo>
                <a:lnTo>
                  <a:pt x="1925271" y="6858000"/>
                </a:lnTo>
                <a:lnTo>
                  <a:pt x="2445" y="2512588"/>
                </a:lnTo>
                <a:lnTo>
                  <a:pt x="0" y="2513671"/>
                </a:ln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reeform 8">
            <a:extLst>
              <a:ext uri="{FF2B5EF4-FFF2-40B4-BE49-F238E27FC236}">
                <a16:creationId xmlns:a16="http://schemas.microsoft.com/office/drawing/2014/main" id="{B512E719-5663-49B6-B093-E662B417EB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933" y="-16933"/>
            <a:ext cx="7340600" cy="6883400"/>
          </a:xfrm>
          <a:custGeom>
            <a:avLst/>
            <a:gdLst>
              <a:gd name="connsiteX0" fmla="*/ 5427133 w 7340600"/>
              <a:gd name="connsiteY0" fmla="*/ 8466 h 6883400"/>
              <a:gd name="connsiteX1" fmla="*/ 4783666 w 7340600"/>
              <a:gd name="connsiteY1" fmla="*/ 2573866 h 6883400"/>
              <a:gd name="connsiteX2" fmla="*/ 7340600 w 7340600"/>
              <a:gd name="connsiteY2" fmla="*/ 6874933 h 6883400"/>
              <a:gd name="connsiteX3" fmla="*/ 0 w 7340600"/>
              <a:gd name="connsiteY3" fmla="*/ 6883400 h 6883400"/>
              <a:gd name="connsiteX4" fmla="*/ 8466 w 7340600"/>
              <a:gd name="connsiteY4" fmla="*/ 0 h 6883400"/>
              <a:gd name="connsiteX5" fmla="*/ 5427133 w 7340600"/>
              <a:gd name="connsiteY5" fmla="*/ 8466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40600" h="6883400">
                <a:moveTo>
                  <a:pt x="5427133" y="8466"/>
                </a:moveTo>
                <a:lnTo>
                  <a:pt x="4783666" y="2573866"/>
                </a:lnTo>
                <a:lnTo>
                  <a:pt x="7340600" y="6874933"/>
                </a:lnTo>
                <a:lnTo>
                  <a:pt x="0" y="6883400"/>
                </a:lnTo>
                <a:lnTo>
                  <a:pt x="8466" y="0"/>
                </a:lnTo>
                <a:lnTo>
                  <a:pt x="5427133" y="8466"/>
                </a:lnTo>
                <a:close/>
              </a:path>
            </a:pathLst>
          </a:custGeom>
          <a:solidFill>
            <a:schemeClr val="tx1">
              <a:lumMod val="95000"/>
              <a:lumOff val="5000"/>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685800" y="1634067"/>
            <a:ext cx="4062942" cy="2489200"/>
          </a:xfrm>
          <a:effectLst/>
        </p:spPr>
        <p:txBody>
          <a:bodyPr vert="horz" lIns="91440" tIns="45720" rIns="91440" bIns="45720" rtlCol="0" anchor="b">
            <a:normAutofit/>
          </a:bodyPr>
          <a:lstStyle/>
          <a:p>
            <a:pPr algn="l"/>
            <a:r>
              <a:rPr lang="en-US" sz="5400" b="1">
                <a:solidFill>
                  <a:schemeClr val="bg1"/>
                </a:solidFill>
              </a:rPr>
              <a:t>Results and discussion</a:t>
            </a:r>
          </a:p>
        </p:txBody>
      </p:sp>
      <p:grpSp>
        <p:nvGrpSpPr>
          <p:cNvPr id="28" name="Group 27">
            <a:extLst>
              <a:ext uri="{FF2B5EF4-FFF2-40B4-BE49-F238E27FC236}">
                <a16:creationId xmlns:a16="http://schemas.microsoft.com/office/drawing/2014/main" id="{5E7D0B7D-36AF-417F-8C99-B1452C7E29D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64100" y="-4763"/>
            <a:ext cx="5014912" cy="6862763"/>
            <a:chOff x="2928938" y="-4763"/>
            <a:chExt cx="5014912" cy="6862763"/>
          </a:xfrm>
        </p:grpSpPr>
        <p:sp>
          <p:nvSpPr>
            <p:cNvPr id="29" name="Freeform 6">
              <a:extLst>
                <a:ext uri="{FF2B5EF4-FFF2-40B4-BE49-F238E27FC236}">
                  <a16:creationId xmlns:a16="http://schemas.microsoft.com/office/drawing/2014/main" id="{2A325524-B5E3-4DB5-AF97-518DE9FFB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txBody>
            <a:bodyPr/>
            <a:lstStyle/>
            <a:p>
              <a:endParaRPr lang="en-US"/>
            </a:p>
          </p:txBody>
        </p:sp>
        <p:sp>
          <p:nvSpPr>
            <p:cNvPr id="30" name="Freeform 7">
              <a:extLst>
                <a:ext uri="{FF2B5EF4-FFF2-40B4-BE49-F238E27FC236}">
                  <a16:creationId xmlns:a16="http://schemas.microsoft.com/office/drawing/2014/main" id="{8440E4BE-6F49-4FC4-9838-20C6FD714D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txBody>
            <a:bodyPr/>
            <a:lstStyle/>
            <a:p>
              <a:endParaRPr lang="en-US"/>
            </a:p>
          </p:txBody>
        </p:sp>
        <p:sp>
          <p:nvSpPr>
            <p:cNvPr id="31" name="Freeform 12">
              <a:extLst>
                <a:ext uri="{FF2B5EF4-FFF2-40B4-BE49-F238E27FC236}">
                  <a16:creationId xmlns:a16="http://schemas.microsoft.com/office/drawing/2014/main" id="{BC3F7C12-102B-499D-AB48-3B4D9E2A64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txBody>
            <a:bodyPr/>
            <a:lstStyle/>
            <a:p>
              <a:endParaRPr lang="en-US"/>
            </a:p>
          </p:txBody>
        </p:sp>
        <p:sp>
          <p:nvSpPr>
            <p:cNvPr id="32" name="Freeform 13">
              <a:extLst>
                <a:ext uri="{FF2B5EF4-FFF2-40B4-BE49-F238E27FC236}">
                  <a16:creationId xmlns:a16="http://schemas.microsoft.com/office/drawing/2014/main" id="{2EEDF529-A27D-4971-9C72-3919B601242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txBody>
            <a:bodyPr/>
            <a:lstStyle/>
            <a:p>
              <a:endParaRPr lang="en-US"/>
            </a:p>
          </p:txBody>
        </p:sp>
        <p:sp>
          <p:nvSpPr>
            <p:cNvPr id="33" name="Freeform 14">
              <a:extLst>
                <a:ext uri="{FF2B5EF4-FFF2-40B4-BE49-F238E27FC236}">
                  <a16:creationId xmlns:a16="http://schemas.microsoft.com/office/drawing/2014/main" id="{C7BE6017-3E05-4C1C-9CEB-1CF66F05F5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txBody>
            <a:bodyPr/>
            <a:lstStyle/>
            <a:p>
              <a:endParaRPr lang="en-US"/>
            </a:p>
          </p:txBody>
        </p:sp>
        <p:sp>
          <p:nvSpPr>
            <p:cNvPr id="34" name="Freeform 15">
              <a:extLst>
                <a:ext uri="{FF2B5EF4-FFF2-40B4-BE49-F238E27FC236}">
                  <a16:creationId xmlns:a16="http://schemas.microsoft.com/office/drawing/2014/main" id="{076C2A2B-9F98-42AE-B069-55D120D7DE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txBody>
            <a:bodyPr/>
            <a:lstStyle/>
            <a:p>
              <a:endParaRPr lang="en-US"/>
            </a:p>
          </p:txBody>
        </p:sp>
      </p:grpSp>
      <p:sp>
        <p:nvSpPr>
          <p:cNvPr id="5" name="Footer Placeholder 4"/>
          <p:cNvSpPr>
            <a:spLocks noGrp="1"/>
          </p:cNvSpPr>
          <p:nvPr>
            <p:ph type="ftr" sz="quarter" idx="11"/>
          </p:nvPr>
        </p:nvSpPr>
        <p:spPr>
          <a:xfrm>
            <a:off x="685800" y="5883275"/>
            <a:ext cx="4324044" cy="365125"/>
          </a:xfrm>
        </p:spPr>
        <p:txBody>
          <a:bodyPr vert="horz" lIns="91440" tIns="45720" rIns="91440" bIns="45720" rtlCol="0" anchor="ctr">
            <a:normAutofit/>
          </a:bodyPr>
          <a:lstStyle/>
          <a:p>
            <a:pPr defTabSz="914400">
              <a:spcAft>
                <a:spcPts val="600"/>
              </a:spcAft>
            </a:pPr>
            <a:r>
              <a:rPr lang="en-US" b="0" i="0" kern="1200">
                <a:solidFill>
                  <a:schemeClr val="bg1"/>
                </a:solidFill>
                <a:effectLst/>
                <a:latin typeface="+mn-lt"/>
                <a:ea typeface="+mn-ea"/>
                <a:cs typeface="+mn-cs"/>
              </a:rPr>
              <a:t>AYSS_2024</a:t>
            </a:r>
          </a:p>
        </p:txBody>
      </p:sp>
      <p:sp>
        <p:nvSpPr>
          <p:cNvPr id="4" name="Date Placeholder 3"/>
          <p:cNvSpPr>
            <a:spLocks noGrp="1"/>
          </p:cNvSpPr>
          <p:nvPr>
            <p:ph type="dt" sz="half" idx="10"/>
          </p:nvPr>
        </p:nvSpPr>
        <p:spPr>
          <a:xfrm>
            <a:off x="9732656" y="5883275"/>
            <a:ext cx="1143000" cy="365125"/>
          </a:xfrm>
        </p:spPr>
        <p:txBody>
          <a:bodyPr vert="horz" lIns="91440" tIns="45720" rIns="91440" bIns="45720" rtlCol="0" anchor="ctr">
            <a:normAutofit/>
          </a:bodyPr>
          <a:lstStyle/>
          <a:p>
            <a:pPr defTabSz="914400">
              <a:spcAft>
                <a:spcPts val="600"/>
              </a:spcAft>
            </a:pPr>
            <a:fld id="{69BBB28B-B86D-4122-B3C5-3FBAF51474EF}" type="datetime1">
              <a:rPr lang="en-ZA">
                <a:solidFill>
                  <a:schemeClr val="bg1"/>
                </a:solidFill>
              </a:rPr>
              <a:pPr defTabSz="914400">
                <a:spcAft>
                  <a:spcPts val="600"/>
                </a:spcAft>
              </a:pPr>
              <a:t>2024/10/30</a:t>
            </a:fld>
            <a:endParaRPr lang="en-US">
              <a:solidFill>
                <a:schemeClr val="bg1"/>
              </a:solidFill>
            </a:endParaRPr>
          </a:p>
        </p:txBody>
      </p:sp>
      <p:sp>
        <p:nvSpPr>
          <p:cNvPr id="6" name="Slide Number Placeholder 5"/>
          <p:cNvSpPr>
            <a:spLocks noGrp="1"/>
          </p:cNvSpPr>
          <p:nvPr>
            <p:ph type="sldNum" sz="quarter" idx="12"/>
          </p:nvPr>
        </p:nvSpPr>
        <p:spPr>
          <a:xfrm>
            <a:off x="10951856" y="5883275"/>
            <a:ext cx="551167" cy="365125"/>
          </a:xfrm>
        </p:spPr>
        <p:txBody>
          <a:bodyPr vert="horz" lIns="91440" tIns="45720" rIns="91440" bIns="45720" rtlCol="0" anchor="ctr">
            <a:normAutofit/>
          </a:bodyPr>
          <a:lstStyle/>
          <a:p>
            <a:pPr defTabSz="914400">
              <a:spcAft>
                <a:spcPts val="600"/>
              </a:spcAft>
            </a:pPr>
            <a:fld id="{6D22F896-40B5-4ADD-8801-0D06FADFA095}" type="slidenum">
              <a:rPr lang="en-US">
                <a:solidFill>
                  <a:schemeClr val="bg1"/>
                </a:solidFill>
              </a:rPr>
              <a:pPr defTabSz="914400">
                <a:spcAft>
                  <a:spcPts val="600"/>
                </a:spcAft>
              </a:pPr>
              <a:t>7</a:t>
            </a:fld>
            <a:endParaRPr lang="en-US">
              <a:solidFill>
                <a:schemeClr val="bg1"/>
              </a:solidFill>
            </a:endParaRPr>
          </a:p>
        </p:txBody>
      </p:sp>
    </p:spTree>
    <p:extLst>
      <p:ext uri="{BB962C8B-B14F-4D97-AF65-F5344CB8AC3E}">
        <p14:creationId xmlns:p14="http://schemas.microsoft.com/office/powerpoint/2010/main" val="1722580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80" y="311536"/>
            <a:ext cx="6410131" cy="1303867"/>
          </a:xfrm>
          <a:solidFill>
            <a:srgbClr val="00B0F0"/>
          </a:solidFill>
        </p:spPr>
        <p:txBody>
          <a:bodyPr>
            <a:normAutofit fontScale="90000"/>
          </a:bodyPr>
          <a:lstStyle/>
          <a:p>
            <a:r>
              <a:rPr lang="en-ZA" sz="4000" b="1" dirty="0">
                <a:solidFill>
                  <a:srgbClr val="FF0000"/>
                </a:solidFill>
                <a:latin typeface="Times New Roman" pitchFamily="18" charset="0"/>
                <a:cs typeface="Times New Roman" pitchFamily="18" charset="0"/>
              </a:rPr>
              <a:t>Structural characterization: SEM &amp; EDS</a:t>
            </a:r>
          </a:p>
        </p:txBody>
      </p:sp>
      <p:sp>
        <p:nvSpPr>
          <p:cNvPr id="4" name="Content Placeholder 3"/>
          <p:cNvSpPr>
            <a:spLocks noGrp="1"/>
          </p:cNvSpPr>
          <p:nvPr>
            <p:ph sz="half" idx="1"/>
          </p:nvPr>
        </p:nvSpPr>
        <p:spPr>
          <a:xfrm>
            <a:off x="1147669" y="1615403"/>
            <a:ext cx="6856442" cy="4876030"/>
          </a:xfrm>
        </p:spPr>
        <p:txBody>
          <a:bodyPr>
            <a:normAutofit/>
          </a:bodyPr>
          <a:lstStyle/>
          <a:p>
            <a:pPr algn="just">
              <a:buFont typeface="Wingdings" panose="05000000000000000000" pitchFamily="2" charset="2"/>
              <a:buChar char="Ø"/>
            </a:pPr>
            <a:r>
              <a:rPr lang="en-ZA" sz="2200" dirty="0">
                <a:latin typeface="Times New Roman" panose="02020603050405020304" pitchFamily="18" charset="0"/>
                <a:cs typeface="Times New Roman" panose="02020603050405020304" pitchFamily="18" charset="0"/>
              </a:rPr>
              <a:t>Figs. (a) &amp; (b): SEM micrograph of (a) Tb</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Ni</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Al (b) Tb</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Ni</a:t>
            </a:r>
            <a:r>
              <a:rPr lang="en-ZA" sz="2200" baseline="-25000" dirty="0">
                <a:latin typeface="Times New Roman" panose="02020603050405020304" pitchFamily="18" charset="0"/>
                <a:cs typeface="Times New Roman" panose="02020603050405020304" pitchFamily="18" charset="0"/>
              </a:rPr>
              <a:t>2</a:t>
            </a:r>
            <a:r>
              <a:rPr lang="en-ZA" sz="2200" dirty="0">
                <a:latin typeface="Times New Roman" panose="02020603050405020304" pitchFamily="18" charset="0"/>
                <a:cs typeface="Times New Roman" panose="02020603050405020304" pitchFamily="18" charset="0"/>
              </a:rPr>
              <a:t>Ga compounds with length scales of 10</a:t>
            </a:r>
            <a:r>
              <a:rPr lang="en-ZA" sz="2200" dirty="0">
                <a:latin typeface="Times New Roman" panose="02020603050405020304" pitchFamily="18" charset="0"/>
                <a:cs typeface="Times New Roman" panose="02020603050405020304" pitchFamily="18" charset="0"/>
                <a:sym typeface="Symbol" panose="05050102010706020507" pitchFamily="18" charset="2"/>
              </a:rPr>
              <a:t>m and magnification 2000 times.</a:t>
            </a:r>
            <a:endParaRPr lang="en-ZA" sz="22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ZA" sz="2000" dirty="0">
                <a:latin typeface="Times New Roman" panose="02020603050405020304" pitchFamily="18" charset="0"/>
                <a:cs typeface="Times New Roman" panose="02020603050405020304" pitchFamily="18" charset="0"/>
              </a:rPr>
              <a:t>Micro-structure of a smooth surface is observed.</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Morphologically Al compound has more stress points and the crystal points are more obvious.</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In Fig. b the apparent dark shades indicate areas that are Ga-rich in the analyzed surface which is confirmed from the EDS results.</a:t>
            </a:r>
            <a:endParaRPr lang="en-ZA" sz="20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r>
              <a:rPr lang="en-US" sz="2200" dirty="0">
                <a:latin typeface="Times New Roman" panose="02020603050405020304" pitchFamily="18" charset="0"/>
                <a:cs typeface="Times New Roman" panose="02020603050405020304" pitchFamily="18" charset="0"/>
              </a:rPr>
              <a:t>EDS gives the atomic ratio of the elements.</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Tb</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Ni</a:t>
            </a:r>
            <a:r>
              <a:rPr lang="en-US" sz="2000" baseline="-25000" dirty="0">
                <a:latin typeface="Times New Roman" panose="02020603050405020304" pitchFamily="18" charset="0"/>
                <a:cs typeface="Times New Roman" panose="02020603050405020304" pitchFamily="18" charset="0"/>
              </a:rPr>
              <a:t>2.024(2)</a:t>
            </a:r>
            <a:r>
              <a:rPr lang="en-US" sz="2000" dirty="0">
                <a:latin typeface="Times New Roman" panose="02020603050405020304" pitchFamily="18" charset="0"/>
                <a:cs typeface="Times New Roman" panose="02020603050405020304" pitchFamily="18" charset="0"/>
              </a:rPr>
              <a:t>Al</a:t>
            </a:r>
            <a:r>
              <a:rPr lang="en-US" sz="2000" baseline="-25000" dirty="0">
                <a:latin typeface="Times New Roman" panose="02020603050405020304" pitchFamily="18" charset="0"/>
                <a:cs typeface="Times New Roman" panose="02020603050405020304" pitchFamily="18" charset="0"/>
              </a:rPr>
              <a:t>0.925(2)</a:t>
            </a:r>
            <a:r>
              <a:rPr lang="en-US" sz="2000" dirty="0">
                <a:latin typeface="Times New Roman" panose="02020603050405020304" pitchFamily="18" charset="0"/>
                <a:cs typeface="Times New Roman" panose="02020603050405020304" pitchFamily="18" charset="0"/>
              </a:rPr>
              <a:t> and Tb</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Ni</a:t>
            </a:r>
            <a:r>
              <a:rPr lang="en-US" sz="2000" baseline="-25000" dirty="0">
                <a:latin typeface="Times New Roman" panose="02020603050405020304" pitchFamily="18" charset="0"/>
                <a:cs typeface="Times New Roman" panose="02020603050405020304" pitchFamily="18" charset="0"/>
              </a:rPr>
              <a:t>2,006(2)</a:t>
            </a:r>
            <a:r>
              <a:rPr lang="en-US" sz="2000" dirty="0">
                <a:latin typeface="Times New Roman" panose="02020603050405020304" pitchFamily="18" charset="0"/>
                <a:cs typeface="Times New Roman" panose="02020603050405020304" pitchFamily="18" charset="0"/>
              </a:rPr>
              <a:t>Ga</a:t>
            </a:r>
            <a:r>
              <a:rPr lang="en-US" sz="2000" baseline="-25000" dirty="0">
                <a:latin typeface="Times New Roman" panose="02020603050405020304" pitchFamily="18" charset="0"/>
                <a:cs typeface="Times New Roman" panose="02020603050405020304" pitchFamily="18" charset="0"/>
              </a:rPr>
              <a:t>1,052(2)</a:t>
            </a:r>
            <a:r>
              <a:rPr lang="en-US" sz="2000" dirty="0">
                <a:latin typeface="Times New Roman" panose="02020603050405020304" pitchFamily="18" charset="0"/>
                <a:cs typeface="Times New Roman" panose="02020603050405020304" pitchFamily="18" charset="0"/>
              </a:rPr>
              <a:t> nominally equal to the desired 2:2:1 phase within the experimental uncertainty.</a:t>
            </a:r>
            <a:endParaRPr lang="en-ZA" sz="2000" baseline="-250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a:xfrm>
            <a:off x="9732656" y="6279515"/>
            <a:ext cx="1143000" cy="365125"/>
          </a:xfrm>
        </p:spPr>
        <p:txBody>
          <a:bodyPr/>
          <a:lstStyle/>
          <a:p>
            <a:fld id="{57EBFF04-39F0-46E7-8E18-FBAB95936E14}" type="datetime1">
              <a:rPr lang="en-ZA" smtClean="0"/>
              <a:t>2024/10/30</a:t>
            </a:fld>
            <a:endParaRPr lang="en-US" dirty="0"/>
          </a:p>
        </p:txBody>
      </p:sp>
      <p:sp>
        <p:nvSpPr>
          <p:cNvPr id="7" name="Footer Placeholder 6"/>
          <p:cNvSpPr>
            <a:spLocks noGrp="1"/>
          </p:cNvSpPr>
          <p:nvPr>
            <p:ph type="ftr" sz="quarter" idx="11"/>
          </p:nvPr>
        </p:nvSpPr>
        <p:spPr>
          <a:xfrm>
            <a:off x="2572279" y="6279515"/>
            <a:ext cx="7084177" cy="365125"/>
          </a:xfrm>
        </p:spPr>
        <p:txBody>
          <a:bodyPr/>
          <a:lstStyle/>
          <a:p>
            <a:r>
              <a:rPr lang="en-US" dirty="0"/>
              <a:t>AYSS_2024</a:t>
            </a:r>
          </a:p>
        </p:txBody>
      </p:sp>
      <p:sp>
        <p:nvSpPr>
          <p:cNvPr id="8" name="Slide Number Placeholder 7"/>
          <p:cNvSpPr>
            <a:spLocks noGrp="1"/>
          </p:cNvSpPr>
          <p:nvPr>
            <p:ph type="sldNum" sz="quarter" idx="12"/>
          </p:nvPr>
        </p:nvSpPr>
        <p:spPr>
          <a:xfrm>
            <a:off x="10951856" y="6279515"/>
            <a:ext cx="551167" cy="365125"/>
          </a:xfrm>
        </p:spPr>
        <p:txBody>
          <a:bodyPr/>
          <a:lstStyle/>
          <a:p>
            <a:fld id="{5D84065D-F351-4B03-BD91-D8A6B8D4B362}" type="slidenum">
              <a:rPr lang="en-US" smtClean="0"/>
              <a:pPr/>
              <a:t>8</a:t>
            </a:fld>
            <a:endParaRPr lang="en-US" dirty="0"/>
          </a:p>
        </p:txBody>
      </p:sp>
      <p:pic>
        <p:nvPicPr>
          <p:cNvPr id="10" name="Picture 9">
            <a:extLst>
              <a:ext uri="{FF2B5EF4-FFF2-40B4-BE49-F238E27FC236}">
                <a16:creationId xmlns:a16="http://schemas.microsoft.com/office/drawing/2014/main" id="{BE173B7E-D560-4E83-8525-DCC34CDF4B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80311" y="106680"/>
            <a:ext cx="3947357" cy="6644640"/>
          </a:xfrm>
          <a:prstGeom prst="rect">
            <a:avLst/>
          </a:prstGeom>
        </p:spPr>
      </p:pic>
      <p:pic>
        <p:nvPicPr>
          <p:cNvPr id="1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0"/>
            <a:ext cx="1410056" cy="1692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218465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fade">
                                      <p:cBhvr>
                                        <p:cTn id="25" dur="1000"/>
                                        <p:tgtEl>
                                          <p:spTgt spid="4">
                                            <p:txEl>
                                              <p:pRg st="4" end="4"/>
                                            </p:txEl>
                                          </p:spTgt>
                                        </p:tgtEl>
                                      </p:cBhvr>
                                    </p:animEffect>
                                    <p:anim calcmode="lin" valueType="num">
                                      <p:cBhvr>
                                        <p:cTn id="2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4">
                                            <p:txEl>
                                              <p:pRg st="4" end="4"/>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
                                            <p:txEl>
                                              <p:pRg st="5" end="5"/>
                                            </p:txEl>
                                          </p:spTgt>
                                        </p:tgtEl>
                                        <p:attrNameLst>
                                          <p:attrName>style.visibility</p:attrName>
                                        </p:attrNameLst>
                                      </p:cBhvr>
                                      <p:to>
                                        <p:strVal val="visible"/>
                                      </p:to>
                                    </p:set>
                                    <p:animEffect transition="in" filter="fade">
                                      <p:cBhvr>
                                        <p:cTn id="30" dur="1000"/>
                                        <p:tgtEl>
                                          <p:spTgt spid="4">
                                            <p:txEl>
                                              <p:pRg st="5" end="5"/>
                                            </p:txEl>
                                          </p:spTgt>
                                        </p:tgtEl>
                                      </p:cBhvr>
                                    </p:animEffect>
                                    <p:anim calcmode="lin" valueType="num">
                                      <p:cBhvr>
                                        <p:cTn id="31"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2"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0180" y="218226"/>
            <a:ext cx="6410131" cy="1303867"/>
          </a:xfrm>
          <a:solidFill>
            <a:srgbClr val="00B0F0"/>
          </a:solidFill>
        </p:spPr>
        <p:txBody>
          <a:bodyPr>
            <a:normAutofit fontScale="90000"/>
          </a:bodyPr>
          <a:lstStyle/>
          <a:p>
            <a:r>
              <a:rPr lang="en-ZA" sz="4000" b="1" dirty="0">
                <a:solidFill>
                  <a:srgbClr val="FF0000"/>
                </a:solidFill>
                <a:latin typeface="Times New Roman" pitchFamily="18" charset="0"/>
                <a:cs typeface="Times New Roman" pitchFamily="18" charset="0"/>
              </a:rPr>
              <a:t>Structural characterization: XRD </a:t>
            </a:r>
          </a:p>
        </p:txBody>
      </p:sp>
      <p:sp>
        <p:nvSpPr>
          <p:cNvPr id="4" name="Content Placeholder 3"/>
          <p:cNvSpPr>
            <a:spLocks noGrp="1"/>
          </p:cNvSpPr>
          <p:nvPr>
            <p:ph sz="half" idx="1"/>
          </p:nvPr>
        </p:nvSpPr>
        <p:spPr>
          <a:xfrm>
            <a:off x="1147669" y="1615403"/>
            <a:ext cx="6856442" cy="4876030"/>
          </a:xfrm>
        </p:spPr>
        <p:txBody>
          <a:bodyPr>
            <a:normAutofit lnSpcReduction="10000"/>
          </a:bodyPr>
          <a:lstStyle/>
          <a:p>
            <a:pPr algn="just">
              <a:buFont typeface="Wingdings" panose="05000000000000000000" pitchFamily="2" charset="2"/>
              <a:buChar char="Ø"/>
            </a:pPr>
            <a:r>
              <a:rPr lang="en-ZA" sz="2200" dirty="0">
                <a:latin typeface="Times New Roman" panose="02020603050405020304" pitchFamily="18" charset="0"/>
                <a:cs typeface="Times New Roman" panose="02020603050405020304" pitchFamily="18" charset="0"/>
              </a:rPr>
              <a:t>RT powder XRD patterns for (a) </a:t>
            </a:r>
            <a:r>
              <a:rPr lang="en-US" sz="2400" dirty="0">
                <a:latin typeface="Times New Roman" panose="02020603050405020304" pitchFamily="18" charset="0"/>
                <a:cs typeface="Times New Roman" panose="02020603050405020304" pitchFamily="18" charset="0"/>
              </a:rPr>
              <a:t>Tb</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Ni</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Al and (b) Tb</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Ni</a:t>
            </a:r>
            <a:r>
              <a:rPr lang="en-US" sz="2400" baseline="-25000" dirty="0">
                <a:latin typeface="Times New Roman" panose="02020603050405020304" pitchFamily="18" charset="0"/>
                <a:cs typeface="Times New Roman" panose="02020603050405020304" pitchFamily="18" charset="0"/>
              </a:rPr>
              <a:t>2</a:t>
            </a:r>
            <a:r>
              <a:rPr lang="en-US" sz="2400" dirty="0">
                <a:latin typeface="Times New Roman" panose="02020603050405020304" pitchFamily="18" charset="0"/>
                <a:cs typeface="Times New Roman" panose="02020603050405020304" pitchFamily="18" charset="0"/>
              </a:rPr>
              <a:t>Ga samples (green symbols) together with the full-profile LSQ refinement fits (red solid curves) to the measured data. The blue curves represent the difference between the observed and the calculated. The vertical ticks are the Bragg reflection.</a:t>
            </a:r>
            <a:endParaRPr lang="en-ZA" sz="2200" dirty="0">
              <a:latin typeface="Times New Roman" panose="02020603050405020304" pitchFamily="18" charset="0"/>
              <a:cs typeface="Times New Roman" panose="02020603050405020304" pitchFamily="18" charset="0"/>
            </a:endParaRPr>
          </a:p>
          <a:p>
            <a:pPr lvl="1" algn="just">
              <a:buFont typeface="Wingdings" panose="05000000000000000000" pitchFamily="2" charset="2"/>
              <a:buChar char="Ø"/>
            </a:pPr>
            <a:r>
              <a:rPr lang="en-ZA" sz="2000" dirty="0">
                <a:latin typeface="Times New Roman" panose="02020603050405020304" pitchFamily="18" charset="0"/>
                <a:cs typeface="Times New Roman" panose="02020603050405020304" pitchFamily="18" charset="0"/>
              </a:rPr>
              <a:t>All peaks are indexed according to the W</a:t>
            </a:r>
            <a:r>
              <a:rPr lang="en-ZA" sz="2000" baseline="-25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CoB</a:t>
            </a:r>
            <a:r>
              <a:rPr lang="en-ZA" sz="2000" baseline="-25000" dirty="0">
                <a:latin typeface="Times New Roman" panose="02020603050405020304" pitchFamily="18" charset="0"/>
                <a:cs typeface="Times New Roman" panose="02020603050405020304" pitchFamily="18" charset="0"/>
              </a:rPr>
              <a:t>2</a:t>
            </a:r>
            <a:r>
              <a:rPr lang="en-ZA" sz="2000" dirty="0">
                <a:latin typeface="Times New Roman" panose="02020603050405020304" pitchFamily="18" charset="0"/>
                <a:cs typeface="Times New Roman" panose="02020603050405020304" pitchFamily="18" charset="0"/>
              </a:rPr>
              <a:t>-type structure with space group </a:t>
            </a:r>
            <a:r>
              <a:rPr lang="en-ZA" sz="2000" i="1" dirty="0" err="1">
                <a:latin typeface="Times New Roman" panose="02020603050405020304" pitchFamily="18" charset="0"/>
                <a:cs typeface="Times New Roman" panose="02020603050405020304" pitchFamily="18" charset="0"/>
              </a:rPr>
              <a:t>Immm</a:t>
            </a:r>
            <a:r>
              <a:rPr lang="en-ZA" sz="2000" dirty="0">
                <a:latin typeface="Times New Roman" panose="02020603050405020304" pitchFamily="18" charset="0"/>
                <a:cs typeface="Times New Roman" panose="02020603050405020304" pitchFamily="18" charset="0"/>
              </a:rPr>
              <a:t>. No evidence of impurity peaks are observed.</a:t>
            </a:r>
          </a:p>
          <a:p>
            <a:pPr lvl="1" algn="just">
              <a:buFont typeface="Wingdings" panose="05000000000000000000" pitchFamily="2" charset="2"/>
              <a:buChar char="Ø"/>
            </a:pPr>
            <a:r>
              <a:rPr lang="en-US" sz="2000" dirty="0">
                <a:latin typeface="Times New Roman" panose="02020603050405020304" pitchFamily="18" charset="0"/>
                <a:cs typeface="Times New Roman" panose="02020603050405020304" pitchFamily="18" charset="0"/>
              </a:rPr>
              <a:t>The obtained lattice parameters and the unit volumes are Tb</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Ni</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Al: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  4.1789(8) Å, </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 5.405 Å,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8.375 Å and </a:t>
            </a:r>
            <a:r>
              <a:rPr lang="en-US" sz="2000" i="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189.17 Å</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 Tb</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Ni</a:t>
            </a:r>
            <a:r>
              <a:rPr lang="en-US" sz="2000" baseline="-25000" dirty="0">
                <a:latin typeface="Times New Roman" panose="02020603050405020304" pitchFamily="18" charset="0"/>
                <a:cs typeface="Times New Roman" panose="02020603050405020304" pitchFamily="18" charset="0"/>
              </a:rPr>
              <a:t>2</a:t>
            </a:r>
            <a:r>
              <a:rPr lang="en-US" sz="2000" dirty="0">
                <a:latin typeface="Times New Roman" panose="02020603050405020304" pitchFamily="18" charset="0"/>
                <a:cs typeface="Times New Roman" panose="02020603050405020304" pitchFamily="18" charset="0"/>
              </a:rPr>
              <a:t>Ga: </a:t>
            </a:r>
            <a:r>
              <a:rPr lang="en-US" sz="2000" i="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 =  4.1876(7) Å, </a:t>
            </a:r>
            <a:r>
              <a:rPr lang="en-US" sz="2000" i="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 = 5.367(1) Å, </a:t>
            </a:r>
            <a:r>
              <a:rPr lang="en-US" sz="2000" i="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 = 8.308 Å and </a:t>
            </a:r>
            <a:r>
              <a:rPr lang="en-US" sz="2000" i="1" dirty="0">
                <a:latin typeface="Times New Roman" panose="02020603050405020304" pitchFamily="18" charset="0"/>
                <a:cs typeface="Times New Roman" panose="02020603050405020304" pitchFamily="18" charset="0"/>
              </a:rPr>
              <a:t>V</a:t>
            </a:r>
            <a:r>
              <a:rPr lang="en-US" sz="2000" dirty="0">
                <a:latin typeface="Times New Roman" panose="02020603050405020304" pitchFamily="18" charset="0"/>
                <a:cs typeface="Times New Roman" panose="02020603050405020304" pitchFamily="18" charset="0"/>
              </a:rPr>
              <a:t> = 186.71(6) Å</a:t>
            </a:r>
            <a:r>
              <a:rPr lang="en-US" sz="2000" baseline="30000" dirty="0">
                <a:latin typeface="Times New Roman" panose="02020603050405020304" pitchFamily="18" charset="0"/>
                <a:cs typeface="Times New Roman" panose="02020603050405020304" pitchFamily="18" charset="0"/>
              </a:rPr>
              <a:t>3</a:t>
            </a:r>
            <a:r>
              <a:rPr lang="en-US" sz="2000" dirty="0">
                <a:latin typeface="Times New Roman" panose="02020603050405020304" pitchFamily="18" charset="0"/>
                <a:cs typeface="Times New Roman" panose="02020603050405020304" pitchFamily="18" charset="0"/>
              </a:rPr>
              <a:t>.</a:t>
            </a:r>
            <a:endParaRPr lang="en-US" sz="2000" baseline="30000" dirty="0">
              <a:latin typeface="Times New Roman" panose="02020603050405020304" pitchFamily="18" charset="0"/>
              <a:cs typeface="Times New Roman" panose="02020603050405020304" pitchFamily="18" charset="0"/>
            </a:endParaRPr>
          </a:p>
        </p:txBody>
      </p:sp>
      <p:sp>
        <p:nvSpPr>
          <p:cNvPr id="6" name="Date Placeholder 5"/>
          <p:cNvSpPr>
            <a:spLocks noGrp="1"/>
          </p:cNvSpPr>
          <p:nvPr>
            <p:ph type="dt" sz="half" idx="10"/>
          </p:nvPr>
        </p:nvSpPr>
        <p:spPr>
          <a:xfrm>
            <a:off x="9732656" y="6279515"/>
            <a:ext cx="1143000" cy="365125"/>
          </a:xfrm>
        </p:spPr>
        <p:txBody>
          <a:bodyPr/>
          <a:lstStyle/>
          <a:p>
            <a:fld id="{2F1A353E-11FA-4D9D-B2E0-30B9F43A0DD5}" type="datetime1">
              <a:rPr lang="en-ZA" smtClean="0"/>
              <a:t>2024/10/30</a:t>
            </a:fld>
            <a:endParaRPr lang="en-US" dirty="0"/>
          </a:p>
        </p:txBody>
      </p:sp>
      <p:sp>
        <p:nvSpPr>
          <p:cNvPr id="7" name="Footer Placeholder 6"/>
          <p:cNvSpPr>
            <a:spLocks noGrp="1"/>
          </p:cNvSpPr>
          <p:nvPr>
            <p:ph type="ftr" sz="quarter" idx="11"/>
          </p:nvPr>
        </p:nvSpPr>
        <p:spPr>
          <a:xfrm>
            <a:off x="2572279" y="6279515"/>
            <a:ext cx="7084177" cy="365125"/>
          </a:xfrm>
        </p:spPr>
        <p:txBody>
          <a:bodyPr/>
          <a:lstStyle/>
          <a:p>
            <a:r>
              <a:rPr lang="en-US" dirty="0"/>
              <a:t>AYSS_2024</a:t>
            </a:r>
          </a:p>
        </p:txBody>
      </p:sp>
      <p:sp>
        <p:nvSpPr>
          <p:cNvPr id="8" name="Slide Number Placeholder 7"/>
          <p:cNvSpPr>
            <a:spLocks noGrp="1"/>
          </p:cNvSpPr>
          <p:nvPr>
            <p:ph type="sldNum" sz="quarter" idx="12"/>
          </p:nvPr>
        </p:nvSpPr>
        <p:spPr>
          <a:xfrm>
            <a:off x="10951856" y="6279515"/>
            <a:ext cx="551167" cy="365125"/>
          </a:xfrm>
        </p:spPr>
        <p:txBody>
          <a:bodyPr/>
          <a:lstStyle/>
          <a:p>
            <a:fld id="{5D84065D-F351-4B03-BD91-D8A6B8D4B362}" type="slidenum">
              <a:rPr lang="en-US" smtClean="0"/>
              <a:pPr/>
              <a:t>9</a:t>
            </a:fld>
            <a:endParaRPr lang="en-US" dirty="0"/>
          </a:p>
        </p:txBody>
      </p:sp>
      <p:pic>
        <p:nvPicPr>
          <p:cNvPr id="11" name="Content Placeholder 5" descr="Project Path: D:\MSc Refinement and Reitveld\Reit_Tb2Ni2Ga2.opju&#10;PE Folder: /Reit_Tb2Ni2Ga2/Folder1/&#10;Short Name: Graph3">
            <a:extLst>
              <a:ext uri="{FF2B5EF4-FFF2-40B4-BE49-F238E27FC236}">
                <a16:creationId xmlns:a16="http://schemas.microsoft.com/office/drawing/2014/main" id="{7A6AD77B-E378-449A-94D7-6C44313762D6}"/>
              </a:ext>
            </a:extLst>
          </p:cNvPr>
          <p:cNvPicPr>
            <a:picLocks noChangeAspect="1"/>
          </p:cNvPicPr>
          <p:nvPr/>
        </p:nvPicPr>
        <p:blipFill>
          <a:blip r:embed="rId3"/>
          <a:stretch>
            <a:fillRect/>
          </a:stretch>
        </p:blipFill>
        <p:spPr>
          <a:xfrm>
            <a:off x="8004112" y="105466"/>
            <a:ext cx="4054354" cy="6539174"/>
          </a:xfrm>
          <a:prstGeom prst="rect">
            <a:avLst/>
          </a:prstGeom>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67" y="105466"/>
            <a:ext cx="1367327" cy="1640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99953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 calcmode="lin" valueType="num">
                                      <p:cBhvr additive="base">
                                        <p:cTn id="1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Madison</Template>
  <TotalTime>7019</TotalTime>
  <Words>2163</Words>
  <Application>Microsoft Macintosh PowerPoint</Application>
  <PresentationFormat>Widescreen</PresentationFormat>
  <Paragraphs>202</Paragraphs>
  <Slides>24</Slides>
  <Notes>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2" baseType="lpstr">
      <vt:lpstr>Arial</vt:lpstr>
      <vt:lpstr>Calibri</vt:lpstr>
      <vt:lpstr>Cambria Math</vt:lpstr>
      <vt:lpstr>Corbel</vt:lpstr>
      <vt:lpstr>Times New Roman</vt:lpstr>
      <vt:lpstr>Wingdings</vt:lpstr>
      <vt:lpstr>Parallax</vt:lpstr>
      <vt:lpstr>Equation</vt:lpstr>
      <vt:lpstr>Crystal and magnetic properties of Tb2Ni2X, (X = Al, Ga)</vt:lpstr>
      <vt:lpstr>  Content</vt:lpstr>
      <vt:lpstr> Introduction</vt:lpstr>
      <vt:lpstr>Introduction</vt:lpstr>
      <vt:lpstr>Methodology</vt:lpstr>
      <vt:lpstr> </vt:lpstr>
      <vt:lpstr>Results and discussion</vt:lpstr>
      <vt:lpstr>Structural characterization: SEM &amp; EDS</vt:lpstr>
      <vt:lpstr>Structural characterization: XRD </vt:lpstr>
      <vt:lpstr>Structural characterization: XRD </vt:lpstr>
      <vt:lpstr>Magnetization</vt:lpstr>
      <vt:lpstr>Magnetic susceptibility</vt:lpstr>
      <vt:lpstr>Magnetic susceptibility</vt:lpstr>
      <vt:lpstr>Magnetic susceptibility</vt:lpstr>
      <vt:lpstr>Inverse magnetic susceptibility</vt:lpstr>
      <vt:lpstr>Inverse magnetic susceptibility</vt:lpstr>
      <vt:lpstr>Heat capacity</vt:lpstr>
      <vt:lpstr>Heat capacity</vt:lpstr>
      <vt:lpstr>Heat capacity</vt:lpstr>
      <vt:lpstr>Heat capacity: Magnetic heat capacity C4f (T)</vt:lpstr>
      <vt:lpstr>Heat capacity: Magnetic heat capacity C4f (T)</vt:lpstr>
      <vt:lpstr>Conclusion</vt:lpstr>
      <vt:lpstr>Acknowlegment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Electrical resistivity and thermodynamic properties of the ferromagnet Nd2Pt2In</dc:title>
  <dc:creator>Microsoft Office User</dc:creator>
  <cp:lastModifiedBy>Zanele Madiba</cp:lastModifiedBy>
  <cp:revision>354</cp:revision>
  <dcterms:created xsi:type="dcterms:W3CDTF">2018-04-05T11:33:55Z</dcterms:created>
  <dcterms:modified xsi:type="dcterms:W3CDTF">2024-10-30T14:57:42Z</dcterms:modified>
</cp:coreProperties>
</file>