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67" r:id="rId4"/>
    <p:sldId id="268" r:id="rId5"/>
    <p:sldId id="290" r:id="rId6"/>
    <p:sldId id="270" r:id="rId7"/>
    <p:sldId id="273" r:id="rId8"/>
    <p:sldId id="271" r:id="rId9"/>
    <p:sldId id="266" r:id="rId10"/>
    <p:sldId id="275" r:id="rId11"/>
    <p:sldId id="276" r:id="rId12"/>
    <p:sldId id="277" r:id="rId13"/>
    <p:sldId id="279" r:id="rId14"/>
    <p:sldId id="278" r:id="rId15"/>
    <p:sldId id="280" r:id="rId16"/>
    <p:sldId id="291"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100" d="100"/>
          <a:sy n="100" d="100"/>
        </p:scale>
        <p:origin x="-802" y="23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0A566-435E-432F-82FB-48CD08078CD0}" type="datetimeFigureOut">
              <a:rPr lang="ru-RU" smtClean="0"/>
              <a:pPr/>
              <a:t>30.10.2024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3FA057-7F4B-4AAD-9A1D-4BC186178ABD}" type="slidenum">
              <a:rPr lang="ru-RU" smtClean="0"/>
              <a:pPr/>
              <a:t>‹#›</a:t>
            </a:fld>
            <a:endParaRPr lang="ru-RU"/>
          </a:p>
        </p:txBody>
      </p:sp>
    </p:spTree>
    <p:extLst>
      <p:ext uri="{BB962C8B-B14F-4D97-AF65-F5344CB8AC3E}">
        <p14:creationId xmlns:p14="http://schemas.microsoft.com/office/powerpoint/2010/main" val="64240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63FA057-7F4B-4AAD-9A1D-4BC186178ABD}" type="slidenum">
              <a:rPr lang="ru-RU" smtClean="0"/>
              <a:pPr/>
              <a:t>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30.10.2024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39.e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61.png"/><Relationship Id="rId9"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22.png"/><Relationship Id="rId7"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10" Type="http://schemas.openxmlformats.org/officeDocument/2006/relationships/image" Target="../media/image15.jpeg"/><Relationship Id="rId4" Type="http://schemas.openxmlformats.org/officeDocument/2006/relationships/image" Target="../media/image3.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jpeg"/><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9.gif"/><Relationship Id="rId4" Type="http://schemas.openxmlformats.org/officeDocument/2006/relationships/image" Target="../media/image18.png"/><Relationship Id="rId9"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3.png"/><Relationship Id="rId11" Type="http://schemas.openxmlformats.org/officeDocument/2006/relationships/image" Target="../media/image20.emf"/><Relationship Id="rId5" Type="http://schemas.openxmlformats.org/officeDocument/2006/relationships/image" Target="../media/image22.png"/><Relationship Id="rId10" Type="http://schemas.openxmlformats.org/officeDocument/2006/relationships/oleObject" Target="../embeddings/oleObject4.bin"/><Relationship Id="rId4" Type="http://schemas.openxmlformats.org/officeDocument/2006/relationships/image" Target="../media/image21.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35.jpeg"/><Relationship Id="rId3" Type="http://schemas.openxmlformats.org/officeDocument/2006/relationships/image" Target="../media/image3.jpeg"/><Relationship Id="rId7" Type="http://schemas.openxmlformats.org/officeDocument/2006/relationships/oleObject" Target="../embeddings/oleObject6.bin"/><Relationship Id="rId12"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0.jpeg"/><Relationship Id="rId11" Type="http://schemas.openxmlformats.org/officeDocument/2006/relationships/image" Target="../media/image33.jpeg"/><Relationship Id="rId5" Type="http://schemas.openxmlformats.org/officeDocument/2006/relationships/image" Target="../media/image27.wmf"/><Relationship Id="rId15" Type="http://schemas.openxmlformats.org/officeDocument/2006/relationships/image" Target="../media/image29.wmf"/><Relationship Id="rId10" Type="http://schemas.openxmlformats.org/officeDocument/2006/relationships/image" Target="../media/image32.jpeg"/><Relationship Id="rId4" Type="http://schemas.openxmlformats.org/officeDocument/2006/relationships/oleObject" Target="../embeddings/oleObject5.bin"/><Relationship Id="rId9" Type="http://schemas.openxmlformats.org/officeDocument/2006/relationships/image" Target="../media/image31.jpeg"/><Relationship Id="rId1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0040" y="2492896"/>
            <a:ext cx="7772400" cy="2520280"/>
          </a:xfrm>
        </p:spPr>
        <p:txBody>
          <a:bodyPr>
            <a:normAutofit fontScale="90000"/>
          </a:bodyPr>
          <a:lstStyle/>
          <a:p>
            <a:r>
              <a:rPr lang="en-US" b="1" dirty="0" smtClean="0">
                <a:latin typeface="Calibri Light" pitchFamily="34" charset="0"/>
                <a:cs typeface="Calibri Light" pitchFamily="34" charset="0"/>
              </a:rPr>
              <a:t>EFFECT OF PROTON IRRADIATION ON THE STRUCTURE AND PROPERTIES OF THE Al</a:t>
            </a:r>
            <a:r>
              <a:rPr lang="en-US" b="1" baseline="-25000" dirty="0" smtClean="0">
                <a:latin typeface="Calibri Light" pitchFamily="34" charset="0"/>
                <a:cs typeface="Calibri Light" pitchFamily="34" charset="0"/>
              </a:rPr>
              <a:t>2</a:t>
            </a:r>
            <a:r>
              <a:rPr lang="en-US" b="1" dirty="0" smtClean="0">
                <a:latin typeface="Calibri Light" pitchFamily="34" charset="0"/>
                <a:cs typeface="Calibri Light" pitchFamily="34" charset="0"/>
              </a:rPr>
              <a:t>O</a:t>
            </a:r>
            <a:r>
              <a:rPr lang="en-US" b="1" baseline="-25000" dirty="0" smtClean="0">
                <a:latin typeface="Calibri Light" pitchFamily="34" charset="0"/>
                <a:cs typeface="Calibri Light" pitchFamily="34" charset="0"/>
              </a:rPr>
              <a:t>3</a:t>
            </a:r>
            <a:r>
              <a:rPr lang="en-US" b="1" dirty="0" smtClean="0">
                <a:latin typeface="Calibri Light" pitchFamily="34" charset="0"/>
                <a:cs typeface="Calibri Light" pitchFamily="34" charset="0"/>
              </a:rPr>
              <a:t>-YSZ COMPOSITE CERAMICS SYSTEM</a:t>
            </a:r>
            <a:endParaRPr lang="ru-RU" b="1" dirty="0">
              <a:latin typeface="Calibri Light" pitchFamily="34" charset="0"/>
              <a:cs typeface="Calibri Light" pitchFamily="34" charset="0"/>
            </a:endParaRPr>
          </a:p>
        </p:txBody>
      </p:sp>
      <p:sp>
        <p:nvSpPr>
          <p:cNvPr id="3" name="Подзаголовок 2"/>
          <p:cNvSpPr>
            <a:spLocks noGrp="1"/>
          </p:cNvSpPr>
          <p:nvPr>
            <p:ph type="subTitle" idx="1"/>
          </p:nvPr>
        </p:nvSpPr>
        <p:spPr>
          <a:xfrm>
            <a:off x="1547664" y="5517232"/>
            <a:ext cx="6400800" cy="648072"/>
          </a:xfrm>
        </p:spPr>
        <p:txBody>
          <a:bodyPr>
            <a:normAutofit fontScale="85000" lnSpcReduction="10000"/>
          </a:bodyPr>
          <a:lstStyle/>
          <a:p>
            <a:r>
              <a:rPr lang="en-US" i="1" u="sng" dirty="0" smtClean="0">
                <a:solidFill>
                  <a:schemeClr val="tx1"/>
                </a:solidFill>
              </a:rPr>
              <a:t>A.V. </a:t>
            </a:r>
            <a:r>
              <a:rPr lang="en-US" i="1" u="sng" dirty="0" err="1" smtClean="0">
                <a:solidFill>
                  <a:schemeClr val="tx1"/>
                </a:solidFill>
              </a:rPr>
              <a:t>Maletskii</a:t>
            </a:r>
            <a:r>
              <a:rPr lang="en-US" i="1" dirty="0" smtClean="0">
                <a:solidFill>
                  <a:schemeClr val="tx1"/>
                </a:solidFill>
              </a:rPr>
              <a:t>, A.S. </a:t>
            </a:r>
            <a:r>
              <a:rPr lang="en-US" i="1" dirty="0" err="1" smtClean="0">
                <a:solidFill>
                  <a:schemeClr val="tx1"/>
                </a:solidFill>
              </a:rPr>
              <a:t>Doroshkevich</a:t>
            </a:r>
            <a:r>
              <a:rPr lang="en-US" i="1" dirty="0" smtClean="0">
                <a:solidFill>
                  <a:schemeClr val="tx1"/>
                </a:solidFill>
              </a:rPr>
              <a:t>, R. Sh. </a:t>
            </a:r>
            <a:r>
              <a:rPr lang="en-US" i="1" dirty="0" err="1" smtClean="0">
                <a:solidFill>
                  <a:schemeClr val="tx1"/>
                </a:solidFill>
              </a:rPr>
              <a:t>Isaev</a:t>
            </a:r>
            <a:endParaRPr lang="ru-RU" i="1" dirty="0">
              <a:solidFill>
                <a:schemeClr val="tx1"/>
              </a:solidFill>
            </a:endParaRPr>
          </a:p>
        </p:txBody>
      </p:sp>
      <p:sp>
        <p:nvSpPr>
          <p:cNvPr id="4" name="Прямоугольник 3"/>
          <p:cNvSpPr/>
          <p:nvPr/>
        </p:nvSpPr>
        <p:spPr>
          <a:xfrm>
            <a:off x="0" y="0"/>
            <a:ext cx="9144000" cy="90872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 xmlns:a16="http://schemas.microsoft.com/office/drawing/2014/main" id="{C32171B3-A584-4BF3-96FD-C0911B4A3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0772"/>
            <a:ext cx="2051720" cy="1154092"/>
          </a:xfrm>
          <a:prstGeom prst="rect">
            <a:avLst/>
          </a:prstGeom>
        </p:spPr>
      </p:pic>
      <p:sp>
        <p:nvSpPr>
          <p:cNvPr id="6" name="TextBox 5"/>
          <p:cNvSpPr txBox="1"/>
          <p:nvPr/>
        </p:nvSpPr>
        <p:spPr>
          <a:xfrm>
            <a:off x="0" y="0"/>
            <a:ext cx="9144000" cy="830997"/>
          </a:xfrm>
          <a:prstGeom prst="rect">
            <a:avLst/>
          </a:prstGeom>
          <a:noFill/>
        </p:spPr>
        <p:txBody>
          <a:bodyPr wrap="square" rtlCol="0">
            <a:spAutoFit/>
          </a:bodyPr>
          <a:lstStyle/>
          <a:p>
            <a:pPr algn="ctr"/>
            <a:r>
              <a:rPr lang="en-US" sz="2400" dirty="0" smtClean="0">
                <a:solidFill>
                  <a:schemeClr val="bg1"/>
                </a:solidFill>
                <a:latin typeface="Open Sans"/>
              </a:rPr>
              <a:t>28th International Scientific Conference of Young Scientists and Specialists (AYSS-2024)</a:t>
            </a:r>
            <a:endParaRPr lang="en-US" sz="2400" dirty="0">
              <a:solidFill>
                <a:schemeClr val="bg1"/>
              </a:solidFill>
              <a:latin typeface="Open Sans"/>
            </a:endParaRPr>
          </a:p>
        </p:txBody>
      </p:sp>
      <p:sp>
        <p:nvSpPr>
          <p:cNvPr id="7" name="TextBox 6"/>
          <p:cNvSpPr txBox="1"/>
          <p:nvPr/>
        </p:nvSpPr>
        <p:spPr>
          <a:xfrm>
            <a:off x="3275856" y="6381328"/>
            <a:ext cx="3312368" cy="369332"/>
          </a:xfrm>
          <a:prstGeom prst="rect">
            <a:avLst/>
          </a:prstGeom>
          <a:noFill/>
        </p:spPr>
        <p:txBody>
          <a:bodyPr wrap="square" rtlCol="0">
            <a:spAutoFit/>
          </a:bodyPr>
          <a:lstStyle/>
          <a:p>
            <a:pPr algn="ctr"/>
            <a:r>
              <a:rPr lang="en-US" dirty="0" smtClean="0"/>
              <a:t>28 </a:t>
            </a:r>
            <a:r>
              <a:rPr lang="en-US" dirty="0"/>
              <a:t>October</a:t>
            </a:r>
            <a:r>
              <a:rPr lang="ru-RU" dirty="0" smtClean="0"/>
              <a:t> </a:t>
            </a:r>
            <a:r>
              <a:rPr lang="ru-RU" dirty="0" smtClean="0"/>
              <a:t>– 01 </a:t>
            </a:r>
            <a:r>
              <a:rPr lang="en-US" dirty="0" err="1" smtClean="0"/>
              <a:t>november</a:t>
            </a:r>
            <a:r>
              <a:rPr lang="ru-RU" dirty="0" smtClean="0"/>
              <a:t>, </a:t>
            </a:r>
            <a:r>
              <a:rPr lang="ru-RU" dirty="0" smtClean="0"/>
              <a:t>2024 </a:t>
            </a:r>
            <a:endParaRPr lang="ru-RU" dirty="0"/>
          </a:p>
        </p:txBody>
      </p:sp>
      <p:pic>
        <p:nvPicPr>
          <p:cNvPr id="10" name="Picture 2" descr="https://indico.jinr.ru/event/3792/attachments/16012/27233/AYSS-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124744"/>
            <a:ext cx="1156445" cy="1156445"/>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FLNP-JINR_logo.jpg"/>
          <p:cNvPicPr>
            <a:picLocks noChangeAspect="1"/>
          </p:cNvPicPr>
          <p:nvPr/>
        </p:nvPicPr>
        <p:blipFill>
          <a:blip r:embed="rId4" cstate="print"/>
          <a:stretch>
            <a:fillRect/>
          </a:stretch>
        </p:blipFill>
        <p:spPr>
          <a:xfrm>
            <a:off x="7164288" y="1196752"/>
            <a:ext cx="1800200" cy="8543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3"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457" name="Object 1"/>
          <p:cNvGraphicFramePr>
            <a:graphicFrameLocks noChangeAspect="1"/>
          </p:cNvGraphicFramePr>
          <p:nvPr>
            <p:extLst>
              <p:ext uri="{D42A27DB-BD31-4B8C-83A1-F6EECF244321}">
                <p14:modId xmlns:p14="http://schemas.microsoft.com/office/powerpoint/2010/main" val="2803933841"/>
              </p:ext>
            </p:extLst>
          </p:nvPr>
        </p:nvGraphicFramePr>
        <p:xfrm>
          <a:off x="751858" y="1484784"/>
          <a:ext cx="3810000" cy="2933700"/>
        </p:xfrm>
        <a:graphic>
          <a:graphicData uri="http://schemas.openxmlformats.org/presentationml/2006/ole">
            <mc:AlternateContent xmlns:mc="http://schemas.openxmlformats.org/markup-compatibility/2006">
              <mc:Choice xmlns:v="urn:schemas-microsoft-com:vml" Requires="v">
                <p:oleObj spid="_x0000_s19498" name="Graph" r:id="rId4" imgW="3822929" imgH="2926704" progId="Origin95.Graph">
                  <p:embed/>
                </p:oleObj>
              </mc:Choice>
              <mc:Fallback>
                <p:oleObj name="Graph" r:id="rId4" imgW="3822929" imgH="2926704" progId="Origin95.Graph">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58" y="1484784"/>
                        <a:ext cx="3810000"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459" name="Object 3"/>
          <p:cNvGraphicFramePr>
            <a:graphicFrameLocks noChangeAspect="1"/>
          </p:cNvGraphicFramePr>
          <p:nvPr>
            <p:extLst>
              <p:ext uri="{D42A27DB-BD31-4B8C-83A1-F6EECF244321}">
                <p14:modId xmlns:p14="http://schemas.microsoft.com/office/powerpoint/2010/main" val="4004439484"/>
              </p:ext>
            </p:extLst>
          </p:nvPr>
        </p:nvGraphicFramePr>
        <p:xfrm>
          <a:off x="4788024" y="1484784"/>
          <a:ext cx="3810000" cy="2933700"/>
        </p:xfrm>
        <a:graphic>
          <a:graphicData uri="http://schemas.openxmlformats.org/presentationml/2006/ole">
            <mc:AlternateContent xmlns:mc="http://schemas.openxmlformats.org/markup-compatibility/2006">
              <mc:Choice xmlns:v="urn:schemas-microsoft-com:vml" Requires="v">
                <p:oleObj spid="_x0000_s19499" name="Graph" r:id="rId6" imgW="3822929" imgH="2926704" progId="Origin95.Graph">
                  <p:embed/>
                </p:oleObj>
              </mc:Choice>
              <mc:Fallback>
                <p:oleObj name="Graph" r:id="rId6" imgW="3822929" imgH="2926704" progId="Origin95.Graph">
                  <p:embed/>
                  <p:pic>
                    <p:nvPicPr>
                      <p:cNvPr id="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1484784"/>
                        <a:ext cx="3810000"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Заголовок 1">
            <a:extLst>
              <a:ext uri="{FF2B5EF4-FFF2-40B4-BE49-F238E27FC236}">
                <a16:creationId xmlns:a16="http://schemas.microsoft.com/office/drawing/2014/main" xmlns="" id="{BDD39528-A488-4C64-A503-8EC5F30DBA77}"/>
              </a:ext>
            </a:extLst>
          </p:cNvPr>
          <p:cNvSpPr>
            <a:spLocks noGrp="1"/>
          </p:cNvSpPr>
          <p:nvPr>
            <p:ph type="title"/>
          </p:nvPr>
        </p:nvSpPr>
        <p:spPr>
          <a:xfrm>
            <a:off x="1" y="776415"/>
            <a:ext cx="9252519" cy="708369"/>
          </a:xfrm>
        </p:spPr>
        <p:txBody>
          <a:bodyPr>
            <a:noAutofit/>
          </a:bodyPr>
          <a:lstStyle/>
          <a:p>
            <a:r>
              <a:rPr lang="en-US" altLang="ru-RU" sz="2400" b="1" dirty="0">
                <a:solidFill>
                  <a:schemeClr val="accent1">
                    <a:lumMod val="50000"/>
                  </a:schemeClr>
                </a:solidFill>
                <a:latin typeface="Times New Roman" pitchFamily="18" charset="0"/>
                <a:cs typeface="Times New Roman" pitchFamily="18" charset="0"/>
              </a:rPr>
              <a:t>X-ray analysis of the obtained composite ceramic </a:t>
            </a:r>
            <a:r>
              <a:rPr lang="en-US" altLang="ru-RU" sz="2400" b="1" dirty="0" smtClean="0">
                <a:solidFill>
                  <a:schemeClr val="accent1">
                    <a:lumMod val="50000"/>
                  </a:schemeClr>
                </a:solidFill>
                <a:latin typeface="Times New Roman" pitchFamily="18" charset="0"/>
                <a:cs typeface="Times New Roman" pitchFamily="18" charset="0"/>
              </a:rPr>
              <a:t>systems after proton irradiation</a:t>
            </a:r>
            <a:endParaRPr lang="ru-RU" altLang="ru-RU" sz="2400" b="1" dirty="0">
              <a:solidFill>
                <a:schemeClr val="accent1">
                  <a:lumMod val="50000"/>
                </a:schemeClr>
              </a:solidFill>
              <a:latin typeface="Times New Roman" pitchFamily="18" charset="0"/>
              <a:cs typeface="Times New Roman" pitchFamily="18" charset="0"/>
            </a:endParaRPr>
          </a:p>
        </p:txBody>
      </p:sp>
      <p:sp>
        <p:nvSpPr>
          <p:cNvPr id="2" name="TextBox 1"/>
          <p:cNvSpPr txBox="1"/>
          <p:nvPr/>
        </p:nvSpPr>
        <p:spPr>
          <a:xfrm>
            <a:off x="683568" y="4293096"/>
            <a:ext cx="8064896" cy="701731"/>
          </a:xfrm>
          <a:prstGeom prst="rect">
            <a:avLst/>
          </a:prstGeom>
          <a:noFill/>
        </p:spPr>
        <p:txBody>
          <a:bodyPr wrap="square" rtlCol="0">
            <a:spAutoFit/>
          </a:bodyPr>
          <a:lstStyle/>
          <a:p>
            <a:pPr indent="-228600" algn="ctr">
              <a:lnSpc>
                <a:spcPct val="90000"/>
              </a:lnSpc>
              <a:spcBef>
                <a:spcPct val="0"/>
              </a:spcBef>
              <a:spcAft>
                <a:spcPct val="0"/>
              </a:spcAft>
              <a:buClr>
                <a:srgbClr val="000000"/>
              </a:buClr>
              <a:defRPr/>
            </a:pPr>
            <a:r>
              <a:rPr lang="en-US" sz="1000" b="1" dirty="0" smtClean="0">
                <a:solidFill>
                  <a:srgbClr val="72B7DE"/>
                </a:solidFill>
                <a:latin typeface="Karla" charset="0"/>
                <a:cs typeface="Arial" charset="0"/>
              </a:rPr>
              <a:t>Fig</a:t>
            </a:r>
            <a:r>
              <a:rPr lang="uk-UA" sz="1000" b="1" dirty="0" smtClean="0">
                <a:solidFill>
                  <a:srgbClr val="72B7DE"/>
                </a:solidFill>
                <a:latin typeface="Karla" charset="0"/>
                <a:cs typeface="Arial" charset="0"/>
              </a:rPr>
              <a:t>. </a:t>
            </a:r>
            <a:r>
              <a:rPr lang="en-US" sz="1000" b="1" dirty="0" smtClean="0">
                <a:solidFill>
                  <a:srgbClr val="72B7DE"/>
                </a:solidFill>
                <a:latin typeface="Karla" charset="0"/>
                <a:cs typeface="Arial" charset="0"/>
              </a:rPr>
              <a:t>8</a:t>
            </a:r>
            <a:r>
              <a:rPr lang="ru-RU" sz="1400" dirty="0" smtClean="0"/>
              <a:t>. </a:t>
            </a:r>
            <a:r>
              <a:rPr lang="en-US" sz="1000" dirty="0" err="1">
                <a:solidFill>
                  <a:srgbClr val="2B2B2C"/>
                </a:solidFill>
                <a:latin typeface="Karla" charset="0"/>
                <a:cs typeface="Arial" charset="0"/>
              </a:rPr>
              <a:t>Diffractograms</a:t>
            </a:r>
            <a:r>
              <a:rPr lang="en-US" sz="1000" dirty="0">
                <a:solidFill>
                  <a:srgbClr val="2B2B2C"/>
                </a:solidFill>
                <a:latin typeface="Karla" charset="0"/>
                <a:cs typeface="Arial" charset="0"/>
              </a:rPr>
              <a:t> of composite ceramic materials irradiated with protons, </a:t>
            </a:r>
            <a:r>
              <a:rPr lang="en-US" sz="1000" dirty="0" err="1">
                <a:solidFill>
                  <a:srgbClr val="2B2B2C"/>
                </a:solidFill>
                <a:latin typeface="Karla" charset="0"/>
                <a:cs typeface="Arial" charset="0"/>
              </a:rPr>
              <a:t>precompacted</a:t>
            </a:r>
            <a:r>
              <a:rPr lang="en-US" sz="1000" dirty="0">
                <a:solidFill>
                  <a:srgbClr val="2B2B2C"/>
                </a:solidFill>
                <a:latin typeface="Karla" charset="0"/>
                <a:cs typeface="Arial" charset="0"/>
              </a:rPr>
              <a:t> at HHP 300 </a:t>
            </a:r>
            <a:r>
              <a:rPr lang="ru-RU" sz="1000" dirty="0">
                <a:solidFill>
                  <a:srgbClr val="2B2B2C"/>
                </a:solidFill>
                <a:latin typeface="Karla" charset="0"/>
                <a:cs typeface="Arial" charset="0"/>
              </a:rPr>
              <a:t> (а)</a:t>
            </a:r>
            <a:r>
              <a:rPr lang="en-US" sz="1000" dirty="0">
                <a:solidFill>
                  <a:srgbClr val="2B2B2C"/>
                </a:solidFill>
                <a:latin typeface="Karla" charset="0"/>
                <a:cs typeface="Arial" charset="0"/>
              </a:rPr>
              <a:t> </a:t>
            </a:r>
            <a:r>
              <a:rPr lang="en-US" sz="1000" dirty="0" smtClean="0">
                <a:solidFill>
                  <a:srgbClr val="2B2B2C"/>
                </a:solidFill>
                <a:latin typeface="Karla" charset="0"/>
                <a:cs typeface="Arial" charset="0"/>
              </a:rPr>
              <a:t>and</a:t>
            </a:r>
            <a:r>
              <a:rPr lang="ru-RU" sz="1000" dirty="0" smtClean="0">
                <a:solidFill>
                  <a:srgbClr val="2B2B2C"/>
                </a:solidFill>
                <a:latin typeface="Karla" charset="0"/>
                <a:cs typeface="Arial" charset="0"/>
              </a:rPr>
              <a:t> </a:t>
            </a:r>
            <a:r>
              <a:rPr lang="ru-RU" sz="1000" dirty="0">
                <a:solidFill>
                  <a:srgbClr val="2B2B2C"/>
                </a:solidFill>
                <a:latin typeface="Karla" charset="0"/>
                <a:cs typeface="Arial" charset="0"/>
              </a:rPr>
              <a:t>700 </a:t>
            </a:r>
            <a:r>
              <a:rPr lang="en-US" sz="1000" dirty="0" err="1" smtClean="0">
                <a:solidFill>
                  <a:srgbClr val="2B2B2C"/>
                </a:solidFill>
                <a:latin typeface="Karla" charset="0"/>
                <a:cs typeface="Arial" charset="0"/>
              </a:rPr>
              <a:t>M</a:t>
            </a:r>
            <a:r>
              <a:rPr lang="en-US" sz="1000" dirty="0" err="1">
                <a:solidFill>
                  <a:srgbClr val="2B2B2C"/>
                </a:solidFill>
                <a:latin typeface="Karla" charset="0"/>
                <a:cs typeface="Arial" charset="0"/>
              </a:rPr>
              <a:t>P</a:t>
            </a:r>
            <a:r>
              <a:rPr lang="en-US" sz="1000" dirty="0" err="1" smtClean="0">
                <a:solidFill>
                  <a:srgbClr val="2B2B2C"/>
                </a:solidFill>
                <a:latin typeface="Karla" charset="0"/>
                <a:cs typeface="Arial" charset="0"/>
              </a:rPr>
              <a:t>a</a:t>
            </a:r>
            <a:r>
              <a:rPr lang="ru-RU" sz="1000" dirty="0" smtClean="0">
                <a:solidFill>
                  <a:srgbClr val="2B2B2C"/>
                </a:solidFill>
                <a:latin typeface="Karla" charset="0"/>
                <a:cs typeface="Arial" charset="0"/>
              </a:rPr>
              <a:t> (</a:t>
            </a:r>
            <a:r>
              <a:rPr lang="en-US" sz="1000" dirty="0">
                <a:solidFill>
                  <a:srgbClr val="2B2B2C"/>
                </a:solidFill>
                <a:latin typeface="Karla" charset="0"/>
                <a:cs typeface="Arial" charset="0"/>
              </a:rPr>
              <a:t>b</a:t>
            </a:r>
            <a:r>
              <a:rPr lang="ru-RU" sz="1000" dirty="0" smtClean="0">
                <a:solidFill>
                  <a:srgbClr val="2B2B2C"/>
                </a:solidFill>
                <a:latin typeface="Karla" charset="0"/>
                <a:cs typeface="Arial" charset="0"/>
              </a:rPr>
              <a:t>):</a:t>
            </a:r>
            <a:endParaRPr lang="ru-RU" sz="1000" dirty="0">
              <a:solidFill>
                <a:srgbClr val="2B2B2C"/>
              </a:solidFill>
              <a:latin typeface="Karla" charset="0"/>
              <a:cs typeface="Arial" charset="0"/>
            </a:endParaRPr>
          </a:p>
          <a:p>
            <a:pPr indent="-228600" algn="ctr">
              <a:lnSpc>
                <a:spcPct val="90000"/>
              </a:lnSpc>
              <a:spcBef>
                <a:spcPct val="0"/>
              </a:spcBef>
              <a:spcAft>
                <a:spcPct val="0"/>
              </a:spcAft>
              <a:buClr>
                <a:srgbClr val="000000"/>
              </a:buClr>
              <a:defRPr/>
            </a:pPr>
            <a:r>
              <a:rPr lang="ru-RU" sz="1000" dirty="0">
                <a:solidFill>
                  <a:srgbClr val="2B2B2C"/>
                </a:solidFill>
                <a:latin typeface="Karla" charset="0"/>
                <a:cs typeface="Arial" charset="0"/>
              </a:rPr>
              <a:t> 1 - Al</a:t>
            </a:r>
            <a:r>
              <a:rPr lang="ru-RU" sz="1000" baseline="-25000" dirty="0">
                <a:solidFill>
                  <a:srgbClr val="2B2B2C"/>
                </a:solidFill>
                <a:latin typeface="Karla" charset="0"/>
                <a:cs typeface="Arial" charset="0"/>
              </a:rPr>
              <a:t>2</a:t>
            </a:r>
            <a:r>
              <a:rPr lang="ru-RU" sz="1000" dirty="0">
                <a:solidFill>
                  <a:srgbClr val="2B2B2C"/>
                </a:solidFill>
                <a:latin typeface="Karla" charset="0"/>
                <a:cs typeface="Arial" charset="0"/>
              </a:rPr>
              <a:t>O</a:t>
            </a:r>
            <a:r>
              <a:rPr lang="ru-RU" sz="1000" baseline="-25000" dirty="0">
                <a:solidFill>
                  <a:srgbClr val="2B2B2C"/>
                </a:solidFill>
                <a:latin typeface="Karla" charset="0"/>
                <a:cs typeface="Arial" charset="0"/>
              </a:rPr>
              <a:t>3</a:t>
            </a:r>
            <a:r>
              <a:rPr lang="ru-RU" sz="1000" dirty="0">
                <a:solidFill>
                  <a:srgbClr val="2B2B2C"/>
                </a:solidFill>
                <a:latin typeface="Karla" charset="0"/>
                <a:cs typeface="Arial" charset="0"/>
              </a:rPr>
              <a:t> + 0%YSZ, 2 - Al</a:t>
            </a:r>
            <a:r>
              <a:rPr lang="ru-RU" sz="1000" baseline="-25000" dirty="0">
                <a:solidFill>
                  <a:srgbClr val="2B2B2C"/>
                </a:solidFill>
                <a:latin typeface="Karla" charset="0"/>
                <a:cs typeface="Arial" charset="0"/>
              </a:rPr>
              <a:t>2</a:t>
            </a:r>
            <a:r>
              <a:rPr lang="ru-RU" sz="1000" dirty="0">
                <a:solidFill>
                  <a:srgbClr val="2B2B2C"/>
                </a:solidFill>
                <a:latin typeface="Karla" charset="0"/>
                <a:cs typeface="Arial" charset="0"/>
              </a:rPr>
              <a:t>O</a:t>
            </a:r>
            <a:r>
              <a:rPr lang="ru-RU" sz="1000" baseline="-25000" dirty="0">
                <a:solidFill>
                  <a:srgbClr val="2B2B2C"/>
                </a:solidFill>
                <a:latin typeface="Karla" charset="0"/>
                <a:cs typeface="Arial" charset="0"/>
              </a:rPr>
              <a:t>3</a:t>
            </a:r>
            <a:r>
              <a:rPr lang="ru-RU" sz="1000" dirty="0">
                <a:solidFill>
                  <a:srgbClr val="2B2B2C"/>
                </a:solidFill>
                <a:latin typeface="Karla" charset="0"/>
                <a:cs typeface="Arial" charset="0"/>
              </a:rPr>
              <a:t> + 1%YSZ, 3 - Al</a:t>
            </a:r>
            <a:r>
              <a:rPr lang="ru-RU" sz="1000" baseline="-25000" dirty="0">
                <a:solidFill>
                  <a:srgbClr val="2B2B2C"/>
                </a:solidFill>
                <a:latin typeface="Karla" charset="0"/>
                <a:cs typeface="Arial" charset="0"/>
              </a:rPr>
              <a:t>2</a:t>
            </a:r>
            <a:r>
              <a:rPr lang="ru-RU" sz="1000" dirty="0">
                <a:solidFill>
                  <a:srgbClr val="2B2B2C"/>
                </a:solidFill>
                <a:latin typeface="Karla" charset="0"/>
                <a:cs typeface="Arial" charset="0"/>
              </a:rPr>
              <a:t>O</a:t>
            </a:r>
            <a:r>
              <a:rPr lang="ru-RU" sz="1000" baseline="-25000" dirty="0">
                <a:solidFill>
                  <a:srgbClr val="2B2B2C"/>
                </a:solidFill>
                <a:latin typeface="Karla" charset="0"/>
                <a:cs typeface="Arial" charset="0"/>
              </a:rPr>
              <a:t>3</a:t>
            </a:r>
            <a:r>
              <a:rPr lang="ru-RU" sz="1000" dirty="0">
                <a:solidFill>
                  <a:srgbClr val="2B2B2C"/>
                </a:solidFill>
                <a:latin typeface="Karla" charset="0"/>
                <a:cs typeface="Arial" charset="0"/>
              </a:rPr>
              <a:t> + 5%YSZ, 4 - Al</a:t>
            </a:r>
            <a:r>
              <a:rPr lang="ru-RU" sz="1000" baseline="-25000" dirty="0">
                <a:solidFill>
                  <a:srgbClr val="2B2B2C"/>
                </a:solidFill>
                <a:latin typeface="Karla" charset="0"/>
                <a:cs typeface="Arial" charset="0"/>
              </a:rPr>
              <a:t>2</a:t>
            </a:r>
            <a:r>
              <a:rPr lang="ru-RU" sz="1000" dirty="0">
                <a:solidFill>
                  <a:srgbClr val="2B2B2C"/>
                </a:solidFill>
                <a:latin typeface="Karla" charset="0"/>
                <a:cs typeface="Arial" charset="0"/>
              </a:rPr>
              <a:t>O</a:t>
            </a:r>
            <a:r>
              <a:rPr lang="ru-RU" sz="1000" baseline="-25000" dirty="0">
                <a:solidFill>
                  <a:srgbClr val="2B2B2C"/>
                </a:solidFill>
                <a:latin typeface="Karla" charset="0"/>
                <a:cs typeface="Arial" charset="0"/>
              </a:rPr>
              <a:t>3</a:t>
            </a:r>
            <a:r>
              <a:rPr lang="ru-RU" sz="1000" dirty="0">
                <a:solidFill>
                  <a:srgbClr val="2B2B2C"/>
                </a:solidFill>
                <a:latin typeface="Karla" charset="0"/>
                <a:cs typeface="Arial" charset="0"/>
              </a:rPr>
              <a:t> + 10%YSZ и 5 - Al</a:t>
            </a:r>
            <a:r>
              <a:rPr lang="ru-RU" sz="1000" baseline="-25000" dirty="0">
                <a:solidFill>
                  <a:srgbClr val="2B2B2C"/>
                </a:solidFill>
                <a:latin typeface="Karla" charset="0"/>
                <a:cs typeface="Arial" charset="0"/>
              </a:rPr>
              <a:t>2</a:t>
            </a:r>
            <a:r>
              <a:rPr lang="ru-RU" sz="1000" dirty="0">
                <a:solidFill>
                  <a:srgbClr val="2B2B2C"/>
                </a:solidFill>
                <a:latin typeface="Karla" charset="0"/>
                <a:cs typeface="Arial" charset="0"/>
              </a:rPr>
              <a:t>O</a:t>
            </a:r>
            <a:r>
              <a:rPr lang="ru-RU" sz="1000" baseline="-25000" dirty="0">
                <a:solidFill>
                  <a:srgbClr val="2B2B2C"/>
                </a:solidFill>
                <a:latin typeface="Karla" charset="0"/>
                <a:cs typeface="Arial" charset="0"/>
              </a:rPr>
              <a:t>3</a:t>
            </a:r>
            <a:r>
              <a:rPr lang="ru-RU" sz="1000" dirty="0">
                <a:solidFill>
                  <a:srgbClr val="2B2B2C"/>
                </a:solidFill>
                <a:latin typeface="Karla" charset="0"/>
                <a:cs typeface="Arial" charset="0"/>
              </a:rPr>
              <a:t> + 15%YSZ </a:t>
            </a:r>
          </a:p>
          <a:p>
            <a:endParaRPr lang="ru-RU" dirty="0"/>
          </a:p>
        </p:txBody>
      </p:sp>
      <p:sp>
        <p:nvSpPr>
          <p:cNvPr id="3" name="TextBox 2"/>
          <p:cNvSpPr txBox="1"/>
          <p:nvPr/>
        </p:nvSpPr>
        <p:spPr>
          <a:xfrm>
            <a:off x="683568" y="1772816"/>
            <a:ext cx="432048" cy="369332"/>
          </a:xfrm>
          <a:prstGeom prst="rect">
            <a:avLst/>
          </a:prstGeom>
          <a:noFill/>
        </p:spPr>
        <p:txBody>
          <a:bodyPr wrap="square" rtlCol="0">
            <a:spAutoFit/>
          </a:bodyPr>
          <a:lstStyle/>
          <a:p>
            <a:r>
              <a:rPr lang="en-US" dirty="0" smtClean="0"/>
              <a:t>a)</a:t>
            </a:r>
            <a:endParaRPr lang="ru-RU" dirty="0"/>
          </a:p>
        </p:txBody>
      </p:sp>
      <p:sp>
        <p:nvSpPr>
          <p:cNvPr id="12" name="TextBox 11"/>
          <p:cNvSpPr txBox="1"/>
          <p:nvPr/>
        </p:nvSpPr>
        <p:spPr>
          <a:xfrm>
            <a:off x="4674636" y="1772816"/>
            <a:ext cx="432048" cy="369332"/>
          </a:xfrm>
          <a:prstGeom prst="rect">
            <a:avLst/>
          </a:prstGeom>
          <a:noFill/>
        </p:spPr>
        <p:txBody>
          <a:bodyPr wrap="square" rtlCol="0">
            <a:spAutoFit/>
          </a:bodyPr>
          <a:lstStyle/>
          <a:p>
            <a:r>
              <a:rPr lang="en-US" dirty="0" smtClean="0"/>
              <a:t>b)</a:t>
            </a:r>
            <a:endParaRPr lang="ru-RU" dirty="0"/>
          </a:p>
        </p:txBody>
      </p:sp>
      <p:sp>
        <p:nvSpPr>
          <p:cNvPr id="4" name="TextBox 3"/>
          <p:cNvSpPr txBox="1"/>
          <p:nvPr/>
        </p:nvSpPr>
        <p:spPr>
          <a:xfrm>
            <a:off x="163894" y="4869160"/>
            <a:ext cx="8928992" cy="1569660"/>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X-ray phase analysis showed that proton irradiation of composite ceramics of the specified composition did not cause changes in the phase composition</a:t>
            </a:r>
            <a:r>
              <a:rPr lang="en-US" sz="1600" dirty="0" smtClean="0"/>
              <a:t>.</a:t>
            </a:r>
          </a:p>
          <a:p>
            <a:pPr marL="285750" indent="-285750">
              <a:buFont typeface="Wingdings" panose="05000000000000000000" pitchFamily="2" charset="2"/>
              <a:buChar char="Ø"/>
            </a:pPr>
            <a:endParaRPr lang="en-US" sz="1600" dirty="0" smtClean="0"/>
          </a:p>
          <a:p>
            <a:pPr marL="285750" indent="-285750">
              <a:buFont typeface="Wingdings" panose="05000000000000000000" pitchFamily="2" charset="2"/>
              <a:buChar char="Ø"/>
            </a:pPr>
            <a:r>
              <a:rPr lang="en-US" sz="1600" dirty="0"/>
              <a:t>It was also found that irradiation did not lead to the appearance of </a:t>
            </a:r>
            <a:r>
              <a:rPr lang="en-US" sz="1600" dirty="0" err="1"/>
              <a:t>macrostress</a:t>
            </a:r>
            <a:r>
              <a:rPr lang="en-US" sz="1600" dirty="0"/>
              <a:t> fields on their surface (stresses of the 1st kind), as indicated by the immutability of the lattice parameters in both phases before and after irradiation.</a:t>
            </a:r>
            <a:endParaRPr lang="ru-RU" sz="1600" dirty="0"/>
          </a:p>
        </p:txBody>
      </p:sp>
      <p:sp>
        <p:nvSpPr>
          <p:cNvPr id="14" name="TextBox 13"/>
          <p:cNvSpPr txBox="1"/>
          <p:nvPr/>
        </p:nvSpPr>
        <p:spPr>
          <a:xfrm>
            <a:off x="8676456" y="6525344"/>
            <a:ext cx="467544" cy="369332"/>
          </a:xfrm>
          <a:prstGeom prst="rect">
            <a:avLst/>
          </a:prstGeom>
          <a:noFill/>
        </p:spPr>
        <p:txBody>
          <a:bodyPr wrap="square" rtlCol="0">
            <a:spAutoFit/>
          </a:bodyPr>
          <a:lstStyle/>
          <a:p>
            <a:r>
              <a:rPr lang="en-US" dirty="0" smtClean="0"/>
              <a:t>9</a:t>
            </a: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grpSp>
        <p:nvGrpSpPr>
          <p:cNvPr id="26" name="Группа 25"/>
          <p:cNvGrpSpPr/>
          <p:nvPr/>
        </p:nvGrpSpPr>
        <p:grpSpPr>
          <a:xfrm>
            <a:off x="179512" y="2097232"/>
            <a:ext cx="4320000" cy="3420000"/>
            <a:chOff x="611560" y="836712"/>
            <a:chExt cx="5436304" cy="3996224"/>
          </a:xfrm>
        </p:grpSpPr>
        <p:pic>
          <p:nvPicPr>
            <p:cNvPr id="22" name="Рисунок 21" descr="C:\Users\Maletskyi\AppData\Local\Packages\Microsoft.Windows.Photos_8wekyb3d8bbwe\TempState\ShareServiceTempFolder\Al2O3_1500_x1000BEI.jpeg"/>
            <p:cNvPicPr/>
            <p:nvPr/>
          </p:nvPicPr>
          <p:blipFill>
            <a:blip r:embed="rId3" cstate="print"/>
            <a:srcRect/>
            <a:stretch>
              <a:fillRect/>
            </a:stretch>
          </p:blipFill>
          <p:spPr bwMode="auto">
            <a:xfrm>
              <a:off x="611560" y="836712"/>
              <a:ext cx="2700000" cy="1978925"/>
            </a:xfrm>
            <a:prstGeom prst="rect">
              <a:avLst/>
            </a:prstGeom>
            <a:noFill/>
            <a:ln w="9525">
              <a:noFill/>
              <a:miter lim="800000"/>
              <a:headEnd/>
              <a:tailEnd/>
            </a:ln>
          </p:spPr>
        </p:pic>
        <p:pic>
          <p:nvPicPr>
            <p:cNvPr id="23" name="Рисунок 22" descr="C:\Users\Maletskyi\AppData\Local\Packages\Microsoft.Windows.Photos_8wekyb3d8bbwe\TempState\ShareServiceTempFolder\obr 1_Al2O3_3kB_900_1550_x5000SEI.jpeg"/>
            <p:cNvPicPr/>
            <p:nvPr/>
          </p:nvPicPr>
          <p:blipFill>
            <a:blip r:embed="rId4" cstate="print"/>
            <a:srcRect/>
            <a:stretch>
              <a:fillRect/>
            </a:stretch>
          </p:blipFill>
          <p:spPr bwMode="auto">
            <a:xfrm>
              <a:off x="611560" y="2852936"/>
              <a:ext cx="2700000" cy="1980000"/>
            </a:xfrm>
            <a:prstGeom prst="rect">
              <a:avLst/>
            </a:prstGeom>
            <a:noFill/>
            <a:ln w="9525">
              <a:noFill/>
              <a:miter lim="800000"/>
              <a:headEnd/>
              <a:tailEnd/>
            </a:ln>
          </p:spPr>
        </p:pic>
        <p:pic>
          <p:nvPicPr>
            <p:cNvPr id="24" name="Рисунок 23" descr="C:\Users\Maletskyi\AppData\Local\Packages\Microsoft.Windows.Photos_8wekyb3d8bbwe\TempState\ShareServiceTempFolder\obr 2_Al2O3_7kB_900_1550_x1000BEI.jpeg"/>
            <p:cNvPicPr/>
            <p:nvPr/>
          </p:nvPicPr>
          <p:blipFill>
            <a:blip r:embed="rId5" cstate="print"/>
            <a:srcRect/>
            <a:stretch>
              <a:fillRect/>
            </a:stretch>
          </p:blipFill>
          <p:spPr bwMode="auto">
            <a:xfrm>
              <a:off x="3347864" y="836712"/>
              <a:ext cx="2700000" cy="1978925"/>
            </a:xfrm>
            <a:prstGeom prst="rect">
              <a:avLst/>
            </a:prstGeom>
            <a:noFill/>
            <a:ln w="9525">
              <a:noFill/>
              <a:miter lim="800000"/>
              <a:headEnd/>
              <a:tailEnd/>
            </a:ln>
          </p:spPr>
        </p:pic>
        <p:pic>
          <p:nvPicPr>
            <p:cNvPr id="25" name="Рисунок 24" descr="C:\Users\Maletskyi\AppData\Local\Packages\Microsoft.Windows.Photos_8wekyb3d8bbwe\TempState\ShareServiceTempFolder\obr 2_Al2O3_7kB_900_1550_x5000SEI-1.jpeg"/>
            <p:cNvPicPr/>
            <p:nvPr/>
          </p:nvPicPr>
          <p:blipFill>
            <a:blip r:embed="rId6" cstate="print"/>
            <a:srcRect/>
            <a:stretch>
              <a:fillRect/>
            </a:stretch>
          </p:blipFill>
          <p:spPr bwMode="auto">
            <a:xfrm>
              <a:off x="3347864" y="2852936"/>
              <a:ext cx="2700000" cy="1978925"/>
            </a:xfrm>
            <a:prstGeom prst="rect">
              <a:avLst/>
            </a:prstGeom>
            <a:noFill/>
            <a:ln w="9525">
              <a:noFill/>
              <a:miter lim="800000"/>
              <a:headEnd/>
              <a:tailEnd/>
            </a:ln>
          </p:spPr>
        </p:pic>
      </p:grpSp>
      <p:sp>
        <p:nvSpPr>
          <p:cNvPr id="31" name="Заголовок 1">
            <a:extLst>
              <a:ext uri="{FF2B5EF4-FFF2-40B4-BE49-F238E27FC236}">
                <a16:creationId xmlns:a16="http://schemas.microsoft.com/office/drawing/2014/main" xmlns="" id="{BDD39528-A488-4C64-A503-8EC5F30DBA77}"/>
              </a:ext>
            </a:extLst>
          </p:cNvPr>
          <p:cNvSpPr>
            <a:spLocks noGrp="1"/>
          </p:cNvSpPr>
          <p:nvPr>
            <p:ph type="title"/>
          </p:nvPr>
        </p:nvSpPr>
        <p:spPr>
          <a:xfrm>
            <a:off x="1" y="548680"/>
            <a:ext cx="9252519" cy="708369"/>
          </a:xfrm>
        </p:spPr>
        <p:txBody>
          <a:bodyPr>
            <a:noAutofit/>
          </a:bodyPr>
          <a:lstStyle/>
          <a:p>
            <a:r>
              <a:rPr lang="en-US" altLang="ru-RU" sz="2400" b="1" dirty="0">
                <a:solidFill>
                  <a:schemeClr val="accent1">
                    <a:lumMod val="50000"/>
                  </a:schemeClr>
                </a:solidFill>
                <a:latin typeface="Times New Roman" pitchFamily="18" charset="0"/>
                <a:cs typeface="Times New Roman" pitchFamily="18" charset="0"/>
              </a:rPr>
              <a:t>The structure of the ceramic surface after proton irradiation</a:t>
            </a:r>
            <a:endParaRPr lang="ru-RU" altLang="ru-RU" sz="2400" b="1" dirty="0">
              <a:solidFill>
                <a:schemeClr val="accent1">
                  <a:lumMod val="50000"/>
                </a:schemeClr>
              </a:solidFill>
              <a:latin typeface="Times New Roman" pitchFamily="18" charset="0"/>
              <a:cs typeface="Times New Roman" pitchFamily="18" charset="0"/>
            </a:endParaRPr>
          </a:p>
        </p:txBody>
      </p:sp>
      <p:sp>
        <p:nvSpPr>
          <p:cNvPr id="2" name="TextBox 1"/>
          <p:cNvSpPr txBox="1"/>
          <p:nvPr/>
        </p:nvSpPr>
        <p:spPr>
          <a:xfrm>
            <a:off x="380871" y="1124744"/>
            <a:ext cx="3888432" cy="646331"/>
          </a:xfrm>
          <a:prstGeom prst="rect">
            <a:avLst/>
          </a:prstGeom>
          <a:noFill/>
        </p:spPr>
        <p:txBody>
          <a:bodyPr wrap="square" rtlCol="0">
            <a:spAutoFit/>
          </a:bodyPr>
          <a:lstStyle/>
          <a:p>
            <a:pPr algn="ctr"/>
            <a:r>
              <a:rPr lang="en-US" dirty="0"/>
              <a:t>Surface structure of α-Al</a:t>
            </a:r>
            <a:r>
              <a:rPr lang="en-US" baseline="-25000" dirty="0"/>
              <a:t>2</a:t>
            </a:r>
            <a:r>
              <a:rPr lang="en-US" dirty="0"/>
              <a:t>O</a:t>
            </a:r>
            <a:r>
              <a:rPr lang="en-US" baseline="-25000" dirty="0"/>
              <a:t>3</a:t>
            </a:r>
            <a:r>
              <a:rPr lang="en-US" dirty="0"/>
              <a:t> ceramics before irradiation</a:t>
            </a:r>
            <a:endParaRPr lang="ru-RU" dirty="0"/>
          </a:p>
        </p:txBody>
      </p:sp>
      <p:sp>
        <p:nvSpPr>
          <p:cNvPr id="32" name="TextBox 31"/>
          <p:cNvSpPr txBox="1"/>
          <p:nvPr/>
        </p:nvSpPr>
        <p:spPr>
          <a:xfrm>
            <a:off x="4929603" y="1124744"/>
            <a:ext cx="3888432" cy="646331"/>
          </a:xfrm>
          <a:prstGeom prst="rect">
            <a:avLst/>
          </a:prstGeom>
          <a:noFill/>
        </p:spPr>
        <p:txBody>
          <a:bodyPr wrap="square" rtlCol="0">
            <a:spAutoFit/>
          </a:bodyPr>
          <a:lstStyle/>
          <a:p>
            <a:pPr algn="ctr"/>
            <a:r>
              <a:rPr lang="en-US" dirty="0"/>
              <a:t>Surface structure of α-Al</a:t>
            </a:r>
            <a:r>
              <a:rPr lang="en-US" baseline="-25000" dirty="0"/>
              <a:t>2</a:t>
            </a:r>
            <a:r>
              <a:rPr lang="en-US" dirty="0"/>
              <a:t>O</a:t>
            </a:r>
            <a:r>
              <a:rPr lang="en-US" baseline="-25000" dirty="0"/>
              <a:t>3</a:t>
            </a:r>
            <a:r>
              <a:rPr lang="en-US" dirty="0"/>
              <a:t> ceramics </a:t>
            </a:r>
            <a:r>
              <a:rPr lang="en-US" dirty="0" smtClean="0"/>
              <a:t>after </a:t>
            </a:r>
            <a:r>
              <a:rPr lang="en-US" dirty="0"/>
              <a:t>irradiation</a:t>
            </a:r>
            <a:endParaRPr lang="ru-RU" dirty="0"/>
          </a:p>
        </p:txBody>
      </p:sp>
      <p:sp>
        <p:nvSpPr>
          <p:cNvPr id="8" name="TextBox 7"/>
          <p:cNvSpPr txBox="1"/>
          <p:nvPr/>
        </p:nvSpPr>
        <p:spPr>
          <a:xfrm>
            <a:off x="611560" y="1772816"/>
            <a:ext cx="1440160" cy="369332"/>
          </a:xfrm>
          <a:prstGeom prst="rect">
            <a:avLst/>
          </a:prstGeom>
          <a:noFill/>
        </p:spPr>
        <p:txBody>
          <a:bodyPr wrap="square" rtlCol="0">
            <a:spAutoFit/>
          </a:bodyPr>
          <a:lstStyle/>
          <a:p>
            <a:pPr algn="ctr"/>
            <a:r>
              <a:rPr lang="en-US" dirty="0" smtClean="0"/>
              <a:t>300 </a:t>
            </a:r>
            <a:r>
              <a:rPr lang="en-US" dirty="0" err="1" smtClean="0"/>
              <a:t>MPa</a:t>
            </a:r>
            <a:endParaRPr lang="ru-RU" dirty="0"/>
          </a:p>
        </p:txBody>
      </p:sp>
      <p:sp>
        <p:nvSpPr>
          <p:cNvPr id="33" name="TextBox 32"/>
          <p:cNvSpPr txBox="1"/>
          <p:nvPr/>
        </p:nvSpPr>
        <p:spPr>
          <a:xfrm>
            <a:off x="2833402" y="1772816"/>
            <a:ext cx="1440160" cy="369332"/>
          </a:xfrm>
          <a:prstGeom prst="rect">
            <a:avLst/>
          </a:prstGeom>
          <a:noFill/>
        </p:spPr>
        <p:txBody>
          <a:bodyPr wrap="square" rtlCol="0">
            <a:spAutoFit/>
          </a:bodyPr>
          <a:lstStyle/>
          <a:p>
            <a:pPr algn="ctr"/>
            <a:r>
              <a:rPr lang="en-US" dirty="0" smtClean="0"/>
              <a:t>700 </a:t>
            </a:r>
            <a:r>
              <a:rPr lang="en-US" dirty="0" err="1" smtClean="0"/>
              <a:t>MPa</a:t>
            </a:r>
            <a:endParaRPr lang="ru-RU" dirty="0"/>
          </a:p>
        </p:txBody>
      </p:sp>
      <p:sp>
        <p:nvSpPr>
          <p:cNvPr id="34" name="TextBox 33"/>
          <p:cNvSpPr txBox="1"/>
          <p:nvPr/>
        </p:nvSpPr>
        <p:spPr>
          <a:xfrm>
            <a:off x="5056405" y="1772816"/>
            <a:ext cx="1440160" cy="369332"/>
          </a:xfrm>
          <a:prstGeom prst="rect">
            <a:avLst/>
          </a:prstGeom>
          <a:noFill/>
        </p:spPr>
        <p:txBody>
          <a:bodyPr wrap="square" rtlCol="0">
            <a:spAutoFit/>
          </a:bodyPr>
          <a:lstStyle/>
          <a:p>
            <a:pPr algn="ctr"/>
            <a:r>
              <a:rPr lang="en-US" dirty="0" smtClean="0"/>
              <a:t>300 </a:t>
            </a:r>
            <a:r>
              <a:rPr lang="en-US" dirty="0" err="1" smtClean="0"/>
              <a:t>MPa</a:t>
            </a:r>
            <a:endParaRPr lang="ru-RU" dirty="0"/>
          </a:p>
        </p:txBody>
      </p:sp>
      <p:sp>
        <p:nvSpPr>
          <p:cNvPr id="35" name="TextBox 34"/>
          <p:cNvSpPr txBox="1"/>
          <p:nvPr/>
        </p:nvSpPr>
        <p:spPr>
          <a:xfrm>
            <a:off x="7278247" y="1772816"/>
            <a:ext cx="1440160" cy="369332"/>
          </a:xfrm>
          <a:prstGeom prst="rect">
            <a:avLst/>
          </a:prstGeom>
          <a:noFill/>
        </p:spPr>
        <p:txBody>
          <a:bodyPr wrap="square" rtlCol="0">
            <a:spAutoFit/>
          </a:bodyPr>
          <a:lstStyle/>
          <a:p>
            <a:pPr algn="ctr"/>
            <a:r>
              <a:rPr lang="en-US" dirty="0" smtClean="0"/>
              <a:t>700 </a:t>
            </a:r>
            <a:r>
              <a:rPr lang="en-US" dirty="0" err="1" smtClean="0"/>
              <a:t>MPa</a:t>
            </a:r>
            <a:endParaRPr lang="ru-RU" dirty="0"/>
          </a:p>
        </p:txBody>
      </p:sp>
      <p:cxnSp>
        <p:nvCxnSpPr>
          <p:cNvPr id="10" name="Прямая соединительная линия 9"/>
          <p:cNvCxnSpPr/>
          <p:nvPr/>
        </p:nvCxnSpPr>
        <p:spPr>
          <a:xfrm>
            <a:off x="323528" y="1772816"/>
            <a:ext cx="417598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4701591" y="1771075"/>
            <a:ext cx="417598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528" y="5571817"/>
            <a:ext cx="8494507" cy="1169551"/>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As a result of proton irradiation, a large number of defects are formed on the ceramic surface. It is noted that in denser ceramics (700 </a:t>
            </a:r>
            <a:r>
              <a:rPr lang="en-US" sz="1400" dirty="0" err="1"/>
              <a:t>MPa</a:t>
            </a:r>
            <a:r>
              <a:rPr lang="en-US" sz="1400" dirty="0"/>
              <a:t>), defects in the form of pores have a larger size, and in less dense ceramics, a greater number of smaller pores are observed. Such a distribution of pores over the surface of ceramics and in size may be related to the number of grain boundaries of aluminum oxide, which are a drain and a source of point defects.</a:t>
            </a:r>
            <a:endParaRPr lang="ru-RU" sz="1400" dirty="0"/>
          </a:p>
        </p:txBody>
      </p:sp>
      <p:grpSp>
        <p:nvGrpSpPr>
          <p:cNvPr id="37" name="Группа 36"/>
          <p:cNvGrpSpPr/>
          <p:nvPr/>
        </p:nvGrpSpPr>
        <p:grpSpPr>
          <a:xfrm>
            <a:off x="4644008" y="2097232"/>
            <a:ext cx="4320000" cy="3420000"/>
            <a:chOff x="4644008" y="2097232"/>
            <a:chExt cx="4320000" cy="3420000"/>
          </a:xfrm>
        </p:grpSpPr>
        <p:grpSp>
          <p:nvGrpSpPr>
            <p:cNvPr id="41" name="Группа 40"/>
            <p:cNvGrpSpPr/>
            <p:nvPr/>
          </p:nvGrpSpPr>
          <p:grpSpPr>
            <a:xfrm>
              <a:off x="4644008" y="2097232"/>
              <a:ext cx="4320000" cy="3420000"/>
              <a:chOff x="4211960" y="764704"/>
              <a:chExt cx="5436304" cy="3996224"/>
            </a:xfrm>
          </p:grpSpPr>
          <p:pic>
            <p:nvPicPr>
              <p:cNvPr id="27" name="Рисунок 26" descr="C:\Users\Maletskyi\AppData\Local\Packages\Microsoft.Windows.Photos_8wekyb3d8bbwe\TempState\ShareServiceTempFolder\obr 1_Al2O3-3kB(VGD)_x500BEI.jpeg"/>
              <p:cNvPicPr/>
              <p:nvPr/>
            </p:nvPicPr>
            <p:blipFill>
              <a:blip r:embed="rId7" cstate="print"/>
              <a:srcRect/>
              <a:stretch>
                <a:fillRect/>
              </a:stretch>
            </p:blipFill>
            <p:spPr bwMode="auto">
              <a:xfrm>
                <a:off x="4211960" y="764704"/>
                <a:ext cx="2700000" cy="1984076"/>
              </a:xfrm>
              <a:prstGeom prst="rect">
                <a:avLst/>
              </a:prstGeom>
              <a:noFill/>
              <a:ln w="9525">
                <a:noFill/>
                <a:miter lim="800000"/>
                <a:headEnd/>
                <a:tailEnd/>
              </a:ln>
            </p:spPr>
          </p:pic>
          <p:pic>
            <p:nvPicPr>
              <p:cNvPr id="28" name="Рисунок 27" descr="C:\Users\Maletskyi\AppData\Local\Packages\Microsoft.Windows.Photos_8wekyb3d8bbwe\TempState\ShareServiceTempFolder\obr 2_Al2O3-7kB_x500BEI.jpeg"/>
              <p:cNvPicPr/>
              <p:nvPr/>
            </p:nvPicPr>
            <p:blipFill>
              <a:blip r:embed="rId8" cstate="print"/>
              <a:srcRect/>
              <a:stretch>
                <a:fillRect/>
              </a:stretch>
            </p:blipFill>
            <p:spPr bwMode="auto">
              <a:xfrm>
                <a:off x="6948264" y="764704"/>
                <a:ext cx="2700000" cy="1984076"/>
              </a:xfrm>
              <a:prstGeom prst="rect">
                <a:avLst/>
              </a:prstGeom>
              <a:noFill/>
              <a:ln w="9525">
                <a:noFill/>
                <a:miter lim="800000"/>
                <a:headEnd/>
                <a:tailEnd/>
              </a:ln>
            </p:spPr>
          </p:pic>
          <p:pic>
            <p:nvPicPr>
              <p:cNvPr id="29" name="Рисунок 28" descr="C:\Users\Maletskyi\AppData\Local\Packages\Microsoft.Windows.Photos_8wekyb3d8bbwe\TempState\ShareServiceTempFolder\obr 1_Al2O3-3kB(VGD)_x5000BEI.jpeg"/>
              <p:cNvPicPr/>
              <p:nvPr/>
            </p:nvPicPr>
            <p:blipFill>
              <a:blip r:embed="rId9" cstate="print">
                <a:lum bright="-10000" contrast="40000"/>
              </a:blip>
              <a:srcRect/>
              <a:stretch>
                <a:fillRect/>
              </a:stretch>
            </p:blipFill>
            <p:spPr bwMode="auto">
              <a:xfrm>
                <a:off x="4211960" y="2780928"/>
                <a:ext cx="2700000" cy="1980000"/>
              </a:xfrm>
              <a:prstGeom prst="rect">
                <a:avLst/>
              </a:prstGeom>
              <a:noFill/>
              <a:ln w="9525">
                <a:noFill/>
                <a:miter lim="800000"/>
                <a:headEnd/>
                <a:tailEnd/>
              </a:ln>
            </p:spPr>
          </p:pic>
          <p:pic>
            <p:nvPicPr>
              <p:cNvPr id="30" name="Рисунок 29" descr="C:\Users\Maletskyi\AppData\Local\Packages\Microsoft.Windows.Photos_8wekyb3d8bbwe\TempState\ShareServiceTempFolder\obr 2_Al2O3-7kB_x5000SEI.jpeg"/>
              <p:cNvPicPr/>
              <p:nvPr/>
            </p:nvPicPr>
            <p:blipFill>
              <a:blip r:embed="rId10" cstate="print">
                <a:lum bright="-10000" contrast="40000"/>
              </a:blip>
              <a:srcRect/>
              <a:stretch>
                <a:fillRect/>
              </a:stretch>
            </p:blipFill>
            <p:spPr bwMode="auto">
              <a:xfrm>
                <a:off x="6948264" y="2780928"/>
                <a:ext cx="2700000" cy="1980000"/>
              </a:xfrm>
              <a:prstGeom prst="rect">
                <a:avLst/>
              </a:prstGeom>
              <a:noFill/>
              <a:ln w="9525">
                <a:noFill/>
                <a:miter lim="800000"/>
                <a:headEnd/>
                <a:tailEnd/>
              </a:ln>
            </p:spPr>
          </p:pic>
          <p:grpSp>
            <p:nvGrpSpPr>
              <p:cNvPr id="18449" name="Group 17"/>
              <p:cNvGrpSpPr>
                <a:grpSpLocks/>
              </p:cNvGrpSpPr>
              <p:nvPr/>
            </p:nvGrpSpPr>
            <p:grpSpPr bwMode="auto">
              <a:xfrm>
                <a:off x="6916985" y="2780928"/>
                <a:ext cx="2695575" cy="1671637"/>
                <a:chOff x="6057" y="8733"/>
                <a:chExt cx="4245" cy="2632"/>
              </a:xfrm>
            </p:grpSpPr>
            <p:sp>
              <p:nvSpPr>
                <p:cNvPr id="18450" name="Oval 18"/>
                <p:cNvSpPr>
                  <a:spLocks noChangeArrowheads="1"/>
                </p:cNvSpPr>
                <p:nvPr/>
              </p:nvSpPr>
              <p:spPr bwMode="auto">
                <a:xfrm>
                  <a:off x="8189" y="9509"/>
                  <a:ext cx="871" cy="776"/>
                </a:xfrm>
                <a:prstGeom prst="ellips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8451" name="Oval 19"/>
                <p:cNvSpPr>
                  <a:spLocks noChangeArrowheads="1"/>
                </p:cNvSpPr>
                <p:nvPr/>
              </p:nvSpPr>
              <p:spPr bwMode="auto">
                <a:xfrm>
                  <a:off x="7479" y="8733"/>
                  <a:ext cx="710" cy="627"/>
                </a:xfrm>
                <a:prstGeom prst="ellips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8452" name="Oval 20"/>
                <p:cNvSpPr>
                  <a:spLocks noChangeArrowheads="1"/>
                </p:cNvSpPr>
                <p:nvPr/>
              </p:nvSpPr>
              <p:spPr bwMode="auto">
                <a:xfrm>
                  <a:off x="6057" y="9162"/>
                  <a:ext cx="351" cy="347"/>
                </a:xfrm>
                <a:prstGeom prst="ellips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8453" name="Oval 21"/>
                <p:cNvSpPr>
                  <a:spLocks noChangeArrowheads="1"/>
                </p:cNvSpPr>
                <p:nvPr/>
              </p:nvSpPr>
              <p:spPr bwMode="auto">
                <a:xfrm>
                  <a:off x="9183" y="10865"/>
                  <a:ext cx="520" cy="500"/>
                </a:xfrm>
                <a:prstGeom prst="ellips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8454" name="Oval 22"/>
                <p:cNvSpPr>
                  <a:spLocks noChangeArrowheads="1"/>
                </p:cNvSpPr>
                <p:nvPr/>
              </p:nvSpPr>
              <p:spPr bwMode="auto">
                <a:xfrm>
                  <a:off x="9703" y="10626"/>
                  <a:ext cx="599" cy="590"/>
                </a:xfrm>
                <a:prstGeom prst="ellips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ru-RU"/>
                </a:p>
              </p:txBody>
            </p:sp>
            <p:cxnSp>
              <p:nvCxnSpPr>
                <p:cNvPr id="18455" name="AutoShape 23"/>
                <p:cNvCxnSpPr>
                  <a:cxnSpLocks noChangeShapeType="1"/>
                </p:cNvCxnSpPr>
                <p:nvPr/>
              </p:nvCxnSpPr>
              <p:spPr bwMode="auto">
                <a:xfrm>
                  <a:off x="7706" y="10420"/>
                  <a:ext cx="1477" cy="609"/>
                </a:xfrm>
                <a:prstGeom prst="straightConnector1">
                  <a:avLst/>
                </a:prstGeom>
                <a:noFill/>
                <a:ln w="9525">
                  <a:solidFill>
                    <a:srgbClr val="FFFFFF"/>
                  </a:solidFill>
                  <a:round/>
                  <a:headEnd/>
                  <a:tailEnd type="triangle" w="med" len="med"/>
                </a:ln>
              </p:spPr>
            </p:cxnSp>
            <p:cxnSp>
              <p:nvCxnSpPr>
                <p:cNvPr id="18456" name="AutoShape 24"/>
                <p:cNvCxnSpPr>
                  <a:cxnSpLocks noChangeShapeType="1"/>
                </p:cNvCxnSpPr>
                <p:nvPr/>
              </p:nvCxnSpPr>
              <p:spPr bwMode="auto">
                <a:xfrm>
                  <a:off x="7706" y="10420"/>
                  <a:ext cx="1997" cy="330"/>
                </a:xfrm>
                <a:prstGeom prst="straightConnector1">
                  <a:avLst/>
                </a:prstGeom>
                <a:noFill/>
                <a:ln w="9525">
                  <a:solidFill>
                    <a:srgbClr val="FFFFFF"/>
                  </a:solidFill>
                  <a:round/>
                  <a:headEnd/>
                  <a:tailEnd type="triangle" w="med" len="med"/>
                </a:ln>
              </p:spPr>
            </p:cxnSp>
            <p:cxnSp>
              <p:nvCxnSpPr>
                <p:cNvPr id="18457" name="AutoShape 25"/>
                <p:cNvCxnSpPr>
                  <a:cxnSpLocks noChangeShapeType="1"/>
                </p:cNvCxnSpPr>
                <p:nvPr/>
              </p:nvCxnSpPr>
              <p:spPr bwMode="auto">
                <a:xfrm flipV="1">
                  <a:off x="7706" y="10143"/>
                  <a:ext cx="538" cy="277"/>
                </a:xfrm>
                <a:prstGeom prst="straightConnector1">
                  <a:avLst/>
                </a:prstGeom>
                <a:noFill/>
                <a:ln w="9525">
                  <a:solidFill>
                    <a:srgbClr val="FFFFFF"/>
                  </a:solidFill>
                  <a:round/>
                  <a:headEnd/>
                  <a:tailEnd type="triangle" w="med" len="med"/>
                </a:ln>
              </p:spPr>
            </p:cxnSp>
            <p:cxnSp>
              <p:nvCxnSpPr>
                <p:cNvPr id="18458" name="AutoShape 26"/>
                <p:cNvCxnSpPr>
                  <a:cxnSpLocks noChangeShapeType="1"/>
                </p:cNvCxnSpPr>
                <p:nvPr/>
              </p:nvCxnSpPr>
              <p:spPr bwMode="auto">
                <a:xfrm flipH="1" flipV="1">
                  <a:off x="6408" y="9415"/>
                  <a:ext cx="1298" cy="1005"/>
                </a:xfrm>
                <a:prstGeom prst="straightConnector1">
                  <a:avLst/>
                </a:prstGeom>
                <a:noFill/>
                <a:ln w="9525">
                  <a:solidFill>
                    <a:srgbClr val="FFFFFF"/>
                  </a:solidFill>
                  <a:round/>
                  <a:headEnd/>
                  <a:tailEnd type="triangle" w="med" len="med"/>
                </a:ln>
              </p:spPr>
            </p:cxnSp>
          </p:grpSp>
        </p:grpSp>
        <p:grpSp>
          <p:nvGrpSpPr>
            <p:cNvPr id="21" name="Группа 20"/>
            <p:cNvGrpSpPr/>
            <p:nvPr/>
          </p:nvGrpSpPr>
          <p:grpSpPr>
            <a:xfrm>
              <a:off x="5292080" y="4150215"/>
              <a:ext cx="2706246" cy="958803"/>
              <a:chOff x="5292080" y="4150215"/>
              <a:chExt cx="2706246" cy="958803"/>
            </a:xfrm>
          </p:grpSpPr>
          <p:sp>
            <p:nvSpPr>
              <p:cNvPr id="12" name="TextBox 11"/>
              <p:cNvSpPr txBox="1"/>
              <p:nvPr/>
            </p:nvSpPr>
            <p:spPr>
              <a:xfrm>
                <a:off x="7092279" y="4739686"/>
                <a:ext cx="906047" cy="369332"/>
              </a:xfrm>
              <a:prstGeom prst="rect">
                <a:avLst/>
              </a:prstGeom>
              <a:noFill/>
            </p:spPr>
            <p:txBody>
              <a:bodyPr wrap="square" rtlCol="0">
                <a:spAutoFit/>
              </a:bodyPr>
              <a:lstStyle/>
              <a:p>
                <a:r>
                  <a:rPr lang="en-US" dirty="0" smtClean="0">
                    <a:solidFill>
                      <a:schemeClr val="bg1"/>
                    </a:solidFill>
                  </a:rPr>
                  <a:t>pores</a:t>
                </a:r>
                <a:endParaRPr lang="ru-RU" dirty="0">
                  <a:solidFill>
                    <a:schemeClr val="bg1"/>
                  </a:solidFill>
                </a:endParaRPr>
              </a:p>
            </p:txBody>
          </p:sp>
          <p:sp>
            <p:nvSpPr>
              <p:cNvPr id="39" name="TextBox 38"/>
              <p:cNvSpPr txBox="1"/>
              <p:nvPr/>
            </p:nvSpPr>
            <p:spPr>
              <a:xfrm>
                <a:off x="5436096" y="4509120"/>
                <a:ext cx="906047" cy="369332"/>
              </a:xfrm>
              <a:prstGeom prst="rect">
                <a:avLst/>
              </a:prstGeom>
              <a:noFill/>
            </p:spPr>
            <p:txBody>
              <a:bodyPr wrap="square" rtlCol="0">
                <a:spAutoFit/>
              </a:bodyPr>
              <a:lstStyle/>
              <a:p>
                <a:r>
                  <a:rPr lang="en-US" dirty="0" smtClean="0">
                    <a:solidFill>
                      <a:schemeClr val="bg1"/>
                    </a:solidFill>
                  </a:rPr>
                  <a:t>pores</a:t>
                </a:r>
                <a:endParaRPr lang="ru-RU" dirty="0">
                  <a:solidFill>
                    <a:schemeClr val="bg1"/>
                  </a:solidFill>
                </a:endParaRPr>
              </a:p>
            </p:txBody>
          </p:sp>
          <p:cxnSp>
            <p:nvCxnSpPr>
              <p:cNvPr id="14" name="Прямая со стрелкой 13"/>
              <p:cNvCxnSpPr/>
              <p:nvPr/>
            </p:nvCxnSpPr>
            <p:spPr>
              <a:xfrm flipV="1">
                <a:off x="6012160" y="4244520"/>
                <a:ext cx="484405" cy="344606"/>
              </a:xfrm>
              <a:prstGeom prst="straightConnector1">
                <a:avLst/>
              </a:prstGeom>
              <a:ln w="190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flipH="1" flipV="1">
                <a:off x="5716795" y="4150215"/>
                <a:ext cx="59691" cy="438911"/>
              </a:xfrm>
              <a:prstGeom prst="straightConnector1">
                <a:avLst/>
              </a:prstGeom>
              <a:ln w="190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flipH="1" flipV="1">
                <a:off x="5292080" y="4150216"/>
                <a:ext cx="288032" cy="438909"/>
              </a:xfrm>
              <a:prstGeom prst="straightConnector1">
                <a:avLst/>
              </a:prstGeom>
              <a:ln w="190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43" name="TextBox 42"/>
          <p:cNvSpPr txBox="1"/>
          <p:nvPr/>
        </p:nvSpPr>
        <p:spPr>
          <a:xfrm>
            <a:off x="8676456" y="6525344"/>
            <a:ext cx="467544" cy="369332"/>
          </a:xfrm>
          <a:prstGeom prst="rect">
            <a:avLst/>
          </a:prstGeom>
          <a:noFill/>
        </p:spPr>
        <p:txBody>
          <a:bodyPr wrap="square" rtlCol="0">
            <a:spAutoFit/>
          </a:bodyPr>
          <a:lstStyle/>
          <a:p>
            <a:r>
              <a:rPr lang="en-US" dirty="0" smtClean="0"/>
              <a:t>10</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grpSp>
        <p:nvGrpSpPr>
          <p:cNvPr id="17" name="Группа 16"/>
          <p:cNvGrpSpPr/>
          <p:nvPr/>
        </p:nvGrpSpPr>
        <p:grpSpPr>
          <a:xfrm>
            <a:off x="4725585" y="1697321"/>
            <a:ext cx="4320000" cy="3420002"/>
            <a:chOff x="4932040" y="1556790"/>
            <a:chExt cx="5436304" cy="4000302"/>
          </a:xfrm>
        </p:grpSpPr>
        <p:pic>
          <p:nvPicPr>
            <p:cNvPr id="13" name="Рисунок 12" descr="C:\Users\Maletskyi\AppData\Local\Packages\Microsoft.Windows.Photos_8wekyb3d8bbwe\TempState\ShareServiceTempFolder\obr 5_Al2O3+5Z3Y-3kB_x500BEI.jpeg"/>
            <p:cNvPicPr/>
            <p:nvPr/>
          </p:nvPicPr>
          <p:blipFill>
            <a:blip r:embed="rId3" cstate="print"/>
            <a:srcRect/>
            <a:stretch>
              <a:fillRect/>
            </a:stretch>
          </p:blipFill>
          <p:spPr bwMode="auto">
            <a:xfrm>
              <a:off x="4932040" y="1556792"/>
              <a:ext cx="2700000" cy="1984076"/>
            </a:xfrm>
            <a:prstGeom prst="rect">
              <a:avLst/>
            </a:prstGeom>
            <a:noFill/>
            <a:ln w="9525">
              <a:noFill/>
              <a:miter lim="800000"/>
              <a:headEnd/>
              <a:tailEnd/>
            </a:ln>
          </p:spPr>
        </p:pic>
        <p:pic>
          <p:nvPicPr>
            <p:cNvPr id="14" name="Рисунок 13" descr="C:\Users\Maletskyi\AppData\Local\Packages\Microsoft.Windows.Photos_8wekyb3d8bbwe\TempState\ShareServiceTempFolder\obr 6_Al2O3+5Z3Y-7kB_x500BEI-2.jpeg"/>
            <p:cNvPicPr/>
            <p:nvPr/>
          </p:nvPicPr>
          <p:blipFill>
            <a:blip r:embed="rId4" cstate="print"/>
            <a:srcRect/>
            <a:stretch>
              <a:fillRect/>
            </a:stretch>
          </p:blipFill>
          <p:spPr bwMode="auto">
            <a:xfrm>
              <a:off x="7668344" y="1556790"/>
              <a:ext cx="2700000" cy="1984076"/>
            </a:xfrm>
            <a:prstGeom prst="rect">
              <a:avLst/>
            </a:prstGeom>
            <a:noFill/>
            <a:ln w="9525">
              <a:noFill/>
              <a:miter lim="800000"/>
              <a:headEnd/>
              <a:tailEnd/>
            </a:ln>
          </p:spPr>
        </p:pic>
        <p:pic>
          <p:nvPicPr>
            <p:cNvPr id="15" name="Рисунок 14" descr="C:\Users\Maletskyi\AppData\Local\Packages\Microsoft.Windows.Photos_8wekyb3d8bbwe\TempState\ShareServiceTempFolder\obr 5_Al2O3+5Z3Y-3kB_x5000SEI.jpeg"/>
            <p:cNvPicPr/>
            <p:nvPr/>
          </p:nvPicPr>
          <p:blipFill>
            <a:blip r:embed="rId5" cstate="print"/>
            <a:srcRect/>
            <a:stretch>
              <a:fillRect/>
            </a:stretch>
          </p:blipFill>
          <p:spPr bwMode="auto">
            <a:xfrm>
              <a:off x="4932040" y="3573016"/>
              <a:ext cx="2700000" cy="1984076"/>
            </a:xfrm>
            <a:prstGeom prst="rect">
              <a:avLst/>
            </a:prstGeom>
            <a:noFill/>
            <a:ln w="9525">
              <a:noFill/>
              <a:miter lim="800000"/>
              <a:headEnd/>
              <a:tailEnd/>
            </a:ln>
          </p:spPr>
        </p:pic>
        <p:pic>
          <p:nvPicPr>
            <p:cNvPr id="16" name="Рисунок 15" descr="C:\Users\Maletskyi\AppData\Local\Packages\Microsoft.Windows.Photos_8wekyb3d8bbwe\TempState\ShareServiceTempFolder\obr 6_Al2O3+5Z3Y-7kB_x5000SEI.jpeg"/>
            <p:cNvPicPr/>
            <p:nvPr/>
          </p:nvPicPr>
          <p:blipFill>
            <a:blip r:embed="rId6" cstate="print">
              <a:lum bright="10000" contrast="40000"/>
            </a:blip>
            <a:srcRect/>
            <a:stretch>
              <a:fillRect/>
            </a:stretch>
          </p:blipFill>
          <p:spPr bwMode="auto">
            <a:xfrm>
              <a:off x="7668344" y="3573016"/>
              <a:ext cx="2700000" cy="1984075"/>
            </a:xfrm>
            <a:prstGeom prst="rect">
              <a:avLst/>
            </a:prstGeom>
            <a:noFill/>
            <a:ln w="9525">
              <a:noFill/>
              <a:miter lim="800000"/>
              <a:headEnd/>
              <a:tailEnd/>
            </a:ln>
          </p:spPr>
        </p:pic>
      </p:grpSp>
      <p:grpSp>
        <p:nvGrpSpPr>
          <p:cNvPr id="2" name="Группа 1"/>
          <p:cNvGrpSpPr/>
          <p:nvPr/>
        </p:nvGrpSpPr>
        <p:grpSpPr>
          <a:xfrm>
            <a:off x="4720921" y="1683429"/>
            <a:ext cx="4320000" cy="3420001"/>
            <a:chOff x="5364088" y="764704"/>
            <a:chExt cx="3384376" cy="2483896"/>
          </a:xfrm>
        </p:grpSpPr>
        <p:pic>
          <p:nvPicPr>
            <p:cNvPr id="18" name="Рисунок 17" descr="C:\Users\Maletskyi\AppData\Local\Packages\Microsoft.Windows.Photos_8wekyb3d8bbwe\TempState\ShareServiceTempFolder\obr 6_Al2O3+5Z3Y-7kB_x1000BEI-2.jpeg"/>
            <p:cNvPicPr/>
            <p:nvPr/>
          </p:nvPicPr>
          <p:blipFill>
            <a:blip r:embed="rId7" cstate="print"/>
            <a:srcRect/>
            <a:stretch>
              <a:fillRect/>
            </a:stretch>
          </p:blipFill>
          <p:spPr bwMode="auto">
            <a:xfrm>
              <a:off x="5364088" y="764704"/>
              <a:ext cx="3384376" cy="2483896"/>
            </a:xfrm>
            <a:prstGeom prst="rect">
              <a:avLst/>
            </a:prstGeom>
            <a:noFill/>
            <a:ln w="9525">
              <a:noFill/>
              <a:miter lim="800000"/>
              <a:headEnd/>
              <a:tailEnd/>
            </a:ln>
          </p:spPr>
        </p:pic>
        <p:pic>
          <p:nvPicPr>
            <p:cNvPr id="19" name="Рисунок 18" descr="C:\Users\Maletskyi\AppData\Local\Packages\Microsoft.Windows.Photos_8wekyb3d8bbwe\TempState\ShareServiceTempFolder\obr 6_Al2O3+5Z3Y-7kB_x1000BEI-2 — копия.jpeg"/>
            <p:cNvPicPr/>
            <p:nvPr/>
          </p:nvPicPr>
          <p:blipFill>
            <a:blip r:embed="rId8" cstate="print">
              <a:lum bright="-10000" contrast="40000"/>
            </a:blip>
            <a:srcRect/>
            <a:stretch>
              <a:fillRect/>
            </a:stretch>
          </p:blipFill>
          <p:spPr bwMode="auto">
            <a:xfrm>
              <a:off x="5364088" y="836712"/>
              <a:ext cx="1872208" cy="630037"/>
            </a:xfrm>
            <a:prstGeom prst="rect">
              <a:avLst/>
            </a:prstGeom>
            <a:noFill/>
            <a:ln w="28575">
              <a:solidFill>
                <a:schemeClr val="tx1"/>
              </a:solidFill>
              <a:miter lim="800000"/>
              <a:headEnd/>
              <a:tailEnd/>
            </a:ln>
          </p:spPr>
        </p:pic>
        <p:pic>
          <p:nvPicPr>
            <p:cNvPr id="20" name="Рисунок 19" descr="C:\Users\Maletskyi\AppData\Local\Packages\Microsoft.Windows.Photos_8wekyb3d8bbwe\TempState\ShareServiceTempFolder\obr 6_Al2O3+5Z3Y-7kB_x1000BEI-2.jpeg"/>
            <p:cNvPicPr/>
            <p:nvPr/>
          </p:nvPicPr>
          <p:blipFill>
            <a:blip r:embed="rId9" cstate="print">
              <a:lum bright="-10000" contrast="40000"/>
            </a:blip>
            <a:srcRect/>
            <a:stretch>
              <a:fillRect/>
            </a:stretch>
          </p:blipFill>
          <p:spPr bwMode="auto">
            <a:xfrm>
              <a:off x="5364088" y="1586176"/>
              <a:ext cx="1800200" cy="690696"/>
            </a:xfrm>
            <a:prstGeom prst="rect">
              <a:avLst/>
            </a:prstGeom>
            <a:noFill/>
            <a:ln w="28575">
              <a:solidFill>
                <a:schemeClr val="tx1"/>
              </a:solidFill>
              <a:miter lim="800000"/>
              <a:headEnd/>
              <a:tailEnd/>
            </a:ln>
          </p:spPr>
        </p:pic>
        <p:cxnSp>
          <p:nvCxnSpPr>
            <p:cNvPr id="17410" name="AutoShape 2"/>
            <p:cNvCxnSpPr>
              <a:cxnSpLocks noChangeShapeType="1"/>
              <a:stCxn id="19" idx="3"/>
            </p:cNvCxnSpPr>
            <p:nvPr/>
          </p:nvCxnSpPr>
          <p:spPr bwMode="auto">
            <a:xfrm>
              <a:off x="7236296" y="1151731"/>
              <a:ext cx="838040" cy="600006"/>
            </a:xfrm>
            <a:prstGeom prst="straightConnector1">
              <a:avLst/>
            </a:prstGeom>
            <a:noFill/>
            <a:ln w="28575">
              <a:solidFill>
                <a:srgbClr val="000000"/>
              </a:solidFill>
              <a:round/>
              <a:headEnd/>
              <a:tailEnd type="triangle" w="med" len="med"/>
            </a:ln>
          </p:spPr>
        </p:cxnSp>
        <p:cxnSp>
          <p:nvCxnSpPr>
            <p:cNvPr id="17411" name="AutoShape 3"/>
            <p:cNvCxnSpPr>
              <a:cxnSpLocks noChangeShapeType="1"/>
              <a:stCxn id="20" idx="3"/>
            </p:cNvCxnSpPr>
            <p:nvPr/>
          </p:nvCxnSpPr>
          <p:spPr bwMode="auto">
            <a:xfrm>
              <a:off x="7164288" y="1931524"/>
              <a:ext cx="426363" cy="440570"/>
            </a:xfrm>
            <a:prstGeom prst="straightConnector1">
              <a:avLst/>
            </a:prstGeom>
            <a:noFill/>
            <a:ln w="28575">
              <a:solidFill>
                <a:srgbClr val="000000"/>
              </a:solidFill>
              <a:round/>
              <a:headEnd/>
              <a:tailEnd type="triangle" w="med" len="med"/>
            </a:ln>
          </p:spPr>
        </p:cxnSp>
      </p:grpSp>
      <p:sp>
        <p:nvSpPr>
          <p:cNvPr id="23" name="TextBox 22"/>
          <p:cNvSpPr txBox="1"/>
          <p:nvPr/>
        </p:nvSpPr>
        <p:spPr>
          <a:xfrm>
            <a:off x="380871" y="692696"/>
            <a:ext cx="3888432" cy="646331"/>
          </a:xfrm>
          <a:prstGeom prst="rect">
            <a:avLst/>
          </a:prstGeom>
          <a:noFill/>
        </p:spPr>
        <p:txBody>
          <a:bodyPr wrap="square" rtlCol="0">
            <a:spAutoFit/>
          </a:bodyPr>
          <a:lstStyle/>
          <a:p>
            <a:pPr algn="ctr"/>
            <a:r>
              <a:rPr lang="en-US" dirty="0"/>
              <a:t>Surface structure of α-Al</a:t>
            </a:r>
            <a:r>
              <a:rPr lang="en-US" baseline="-25000" dirty="0"/>
              <a:t>2</a:t>
            </a:r>
            <a:r>
              <a:rPr lang="en-US" dirty="0"/>
              <a:t>O</a:t>
            </a:r>
            <a:r>
              <a:rPr lang="en-US" baseline="-25000" dirty="0"/>
              <a:t>3</a:t>
            </a:r>
            <a:r>
              <a:rPr lang="en-US" dirty="0"/>
              <a:t> </a:t>
            </a:r>
            <a:r>
              <a:rPr lang="en-US" dirty="0" smtClean="0"/>
              <a:t>+1%YSZ </a:t>
            </a:r>
            <a:r>
              <a:rPr lang="en-US" dirty="0" smtClean="0"/>
              <a:t>ceramics </a:t>
            </a:r>
            <a:r>
              <a:rPr lang="en-US" dirty="0" smtClean="0"/>
              <a:t>after </a:t>
            </a:r>
            <a:r>
              <a:rPr lang="en-US" dirty="0"/>
              <a:t>irradiation</a:t>
            </a:r>
            <a:endParaRPr lang="ru-RU" dirty="0"/>
          </a:p>
        </p:txBody>
      </p:sp>
      <p:sp>
        <p:nvSpPr>
          <p:cNvPr id="24" name="TextBox 23"/>
          <p:cNvSpPr txBox="1"/>
          <p:nvPr/>
        </p:nvSpPr>
        <p:spPr>
          <a:xfrm>
            <a:off x="611560" y="1340768"/>
            <a:ext cx="1440160" cy="369332"/>
          </a:xfrm>
          <a:prstGeom prst="rect">
            <a:avLst/>
          </a:prstGeom>
          <a:noFill/>
        </p:spPr>
        <p:txBody>
          <a:bodyPr wrap="square" rtlCol="0">
            <a:spAutoFit/>
          </a:bodyPr>
          <a:lstStyle/>
          <a:p>
            <a:pPr algn="ctr"/>
            <a:r>
              <a:rPr lang="en-US" dirty="0" smtClean="0"/>
              <a:t>300 </a:t>
            </a:r>
            <a:r>
              <a:rPr lang="en-US" dirty="0" err="1" smtClean="0"/>
              <a:t>MPa</a:t>
            </a:r>
            <a:endParaRPr lang="ru-RU" dirty="0"/>
          </a:p>
        </p:txBody>
      </p:sp>
      <p:sp>
        <p:nvSpPr>
          <p:cNvPr id="25" name="TextBox 24"/>
          <p:cNvSpPr txBox="1"/>
          <p:nvPr/>
        </p:nvSpPr>
        <p:spPr>
          <a:xfrm>
            <a:off x="2833402" y="1340768"/>
            <a:ext cx="1440160" cy="369332"/>
          </a:xfrm>
          <a:prstGeom prst="rect">
            <a:avLst/>
          </a:prstGeom>
          <a:noFill/>
        </p:spPr>
        <p:txBody>
          <a:bodyPr wrap="square" rtlCol="0">
            <a:spAutoFit/>
          </a:bodyPr>
          <a:lstStyle/>
          <a:p>
            <a:pPr algn="ctr"/>
            <a:r>
              <a:rPr lang="en-US" dirty="0" smtClean="0"/>
              <a:t>700 </a:t>
            </a:r>
            <a:r>
              <a:rPr lang="en-US" dirty="0" err="1" smtClean="0"/>
              <a:t>MPa</a:t>
            </a:r>
            <a:endParaRPr lang="ru-RU" dirty="0"/>
          </a:p>
        </p:txBody>
      </p:sp>
      <p:sp>
        <p:nvSpPr>
          <p:cNvPr id="26" name="TextBox 25"/>
          <p:cNvSpPr txBox="1"/>
          <p:nvPr/>
        </p:nvSpPr>
        <p:spPr>
          <a:xfrm>
            <a:off x="4855773" y="692696"/>
            <a:ext cx="3888432" cy="646331"/>
          </a:xfrm>
          <a:prstGeom prst="rect">
            <a:avLst/>
          </a:prstGeom>
          <a:noFill/>
        </p:spPr>
        <p:txBody>
          <a:bodyPr wrap="square" rtlCol="0">
            <a:spAutoFit/>
          </a:bodyPr>
          <a:lstStyle/>
          <a:p>
            <a:pPr algn="ctr"/>
            <a:r>
              <a:rPr lang="en-US" dirty="0"/>
              <a:t>Surface structure of α-Al</a:t>
            </a:r>
            <a:r>
              <a:rPr lang="en-US" baseline="-25000" dirty="0"/>
              <a:t>2</a:t>
            </a:r>
            <a:r>
              <a:rPr lang="en-US" dirty="0"/>
              <a:t>O</a:t>
            </a:r>
            <a:r>
              <a:rPr lang="en-US" baseline="-25000" dirty="0"/>
              <a:t>3</a:t>
            </a:r>
            <a:r>
              <a:rPr lang="en-US" dirty="0"/>
              <a:t> </a:t>
            </a:r>
            <a:r>
              <a:rPr lang="en-US" dirty="0" smtClean="0"/>
              <a:t>+5%YSZ ceramics </a:t>
            </a:r>
            <a:r>
              <a:rPr lang="en-US" dirty="0" smtClean="0"/>
              <a:t>after</a:t>
            </a:r>
            <a:r>
              <a:rPr lang="en-US" dirty="0" smtClean="0"/>
              <a:t> </a:t>
            </a:r>
            <a:r>
              <a:rPr lang="en-US" dirty="0"/>
              <a:t>irradiation</a:t>
            </a:r>
            <a:endParaRPr lang="ru-RU" dirty="0"/>
          </a:p>
        </p:txBody>
      </p:sp>
      <p:sp>
        <p:nvSpPr>
          <p:cNvPr id="27" name="TextBox 26"/>
          <p:cNvSpPr txBox="1"/>
          <p:nvPr/>
        </p:nvSpPr>
        <p:spPr>
          <a:xfrm>
            <a:off x="5086462" y="1340768"/>
            <a:ext cx="1440160" cy="369332"/>
          </a:xfrm>
          <a:prstGeom prst="rect">
            <a:avLst/>
          </a:prstGeom>
          <a:noFill/>
        </p:spPr>
        <p:txBody>
          <a:bodyPr wrap="square" rtlCol="0">
            <a:spAutoFit/>
          </a:bodyPr>
          <a:lstStyle/>
          <a:p>
            <a:pPr algn="ctr"/>
            <a:r>
              <a:rPr lang="en-US" dirty="0" smtClean="0"/>
              <a:t>300 </a:t>
            </a:r>
            <a:r>
              <a:rPr lang="en-US" dirty="0" err="1" smtClean="0"/>
              <a:t>MPa</a:t>
            </a:r>
            <a:endParaRPr lang="ru-RU" dirty="0"/>
          </a:p>
        </p:txBody>
      </p:sp>
      <p:sp>
        <p:nvSpPr>
          <p:cNvPr id="28" name="TextBox 27"/>
          <p:cNvSpPr txBox="1"/>
          <p:nvPr/>
        </p:nvSpPr>
        <p:spPr>
          <a:xfrm>
            <a:off x="7308304" y="1340768"/>
            <a:ext cx="1440160" cy="369332"/>
          </a:xfrm>
          <a:prstGeom prst="rect">
            <a:avLst/>
          </a:prstGeom>
          <a:noFill/>
        </p:spPr>
        <p:txBody>
          <a:bodyPr wrap="square" rtlCol="0">
            <a:spAutoFit/>
          </a:bodyPr>
          <a:lstStyle/>
          <a:p>
            <a:pPr algn="ctr"/>
            <a:r>
              <a:rPr lang="en-US" dirty="0" smtClean="0"/>
              <a:t>700 </a:t>
            </a:r>
            <a:r>
              <a:rPr lang="en-US" dirty="0" err="1" smtClean="0"/>
              <a:t>MPa</a:t>
            </a:r>
            <a:endParaRPr lang="ru-RU" dirty="0"/>
          </a:p>
        </p:txBody>
      </p:sp>
      <p:cxnSp>
        <p:nvCxnSpPr>
          <p:cNvPr id="29" name="Прямая соединительная линия 28"/>
          <p:cNvCxnSpPr/>
          <p:nvPr/>
        </p:nvCxnSpPr>
        <p:spPr>
          <a:xfrm>
            <a:off x="323528" y="1340768"/>
            <a:ext cx="417598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4701591" y="1339027"/>
            <a:ext cx="417598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67544" y="5301208"/>
            <a:ext cx="8136904" cy="738664"/>
          </a:xfrm>
          <a:prstGeom prst="rect">
            <a:avLst/>
          </a:prstGeom>
          <a:noFill/>
        </p:spPr>
        <p:txBody>
          <a:bodyPr wrap="square" rtlCol="0">
            <a:spAutoFit/>
          </a:bodyPr>
          <a:lstStyle/>
          <a:p>
            <a:pPr marL="285750" indent="-285750">
              <a:buFont typeface="Wingdings" panose="05000000000000000000" pitchFamily="2" charset="2"/>
              <a:buChar char="Ø"/>
            </a:pPr>
            <a:r>
              <a:rPr lang="en-US" sz="1400" dirty="0" smtClean="0"/>
              <a:t>In the α-Al</a:t>
            </a:r>
            <a:r>
              <a:rPr lang="en-US" sz="1400" baseline="-25000" dirty="0" smtClean="0"/>
              <a:t>2</a:t>
            </a:r>
            <a:r>
              <a:rPr lang="en-US" sz="1400" dirty="0" smtClean="0"/>
              <a:t>O</a:t>
            </a:r>
            <a:r>
              <a:rPr lang="en-US" sz="1400" baseline="-25000" dirty="0" smtClean="0"/>
              <a:t>3</a:t>
            </a:r>
            <a:r>
              <a:rPr lang="en-US" sz="1400" dirty="0" smtClean="0"/>
              <a:t> </a:t>
            </a:r>
            <a:r>
              <a:rPr lang="en-US" sz="1400" dirty="0" smtClean="0"/>
              <a:t>+1</a:t>
            </a:r>
            <a:r>
              <a:rPr lang="en-US" sz="1400" dirty="0" smtClean="0"/>
              <a:t>%YSZ and </a:t>
            </a:r>
            <a:r>
              <a:rPr lang="en-US" sz="1400" dirty="0"/>
              <a:t>α-Al</a:t>
            </a:r>
            <a:r>
              <a:rPr lang="en-US" sz="1400" baseline="-25000" dirty="0"/>
              <a:t>2</a:t>
            </a:r>
            <a:r>
              <a:rPr lang="en-US" sz="1400" dirty="0"/>
              <a:t>O</a:t>
            </a:r>
            <a:r>
              <a:rPr lang="en-US" sz="1400" baseline="-25000" dirty="0"/>
              <a:t>3</a:t>
            </a:r>
            <a:r>
              <a:rPr lang="en-US" sz="1400" dirty="0"/>
              <a:t> +5%YSZ  </a:t>
            </a:r>
            <a:r>
              <a:rPr lang="en-US" sz="1400" dirty="0" smtClean="0"/>
              <a:t>system, </a:t>
            </a:r>
            <a:r>
              <a:rPr lang="en-US" sz="1400" dirty="0"/>
              <a:t>obtained at 300 </a:t>
            </a:r>
            <a:r>
              <a:rPr lang="en-US" sz="1400" dirty="0" err="1"/>
              <a:t>MPa</a:t>
            </a:r>
            <a:r>
              <a:rPr lang="en-US" sz="1400" dirty="0"/>
              <a:t> as a result of proton irradiation, crushing of YSZ </a:t>
            </a:r>
            <a:r>
              <a:rPr lang="en-US" sz="1400" dirty="0" smtClean="0"/>
              <a:t>grains is </a:t>
            </a:r>
            <a:r>
              <a:rPr lang="en-US" sz="1400" dirty="0"/>
              <a:t>observed with a decrease in their average size from </a:t>
            </a:r>
            <a:r>
              <a:rPr lang="en-US" sz="1400" dirty="0" smtClean="0"/>
              <a:t>1 µm </a:t>
            </a:r>
            <a:r>
              <a:rPr lang="en-US" sz="1400" dirty="0"/>
              <a:t>to 0.6 </a:t>
            </a:r>
            <a:r>
              <a:rPr lang="en-US" sz="1400" dirty="0" smtClean="0"/>
              <a:t>µm after irradiation.</a:t>
            </a:r>
            <a:endParaRPr lang="ru-RU" sz="1400" dirty="0"/>
          </a:p>
        </p:txBody>
      </p:sp>
      <p:sp>
        <p:nvSpPr>
          <p:cNvPr id="31" name="TextBox 30"/>
          <p:cNvSpPr txBox="1"/>
          <p:nvPr/>
        </p:nvSpPr>
        <p:spPr>
          <a:xfrm>
            <a:off x="8676456" y="6525344"/>
            <a:ext cx="467544" cy="369332"/>
          </a:xfrm>
          <a:prstGeom prst="rect">
            <a:avLst/>
          </a:prstGeom>
          <a:noFill/>
        </p:spPr>
        <p:txBody>
          <a:bodyPr wrap="square" rtlCol="0">
            <a:spAutoFit/>
          </a:bodyPr>
          <a:lstStyle/>
          <a:p>
            <a:r>
              <a:rPr lang="en-US" dirty="0" smtClean="0"/>
              <a:t>11</a:t>
            </a:r>
            <a:endParaRPr lang="ru-RU" dirty="0"/>
          </a:p>
        </p:txBody>
      </p:sp>
      <p:grpSp>
        <p:nvGrpSpPr>
          <p:cNvPr id="55" name="Группа 54"/>
          <p:cNvGrpSpPr/>
          <p:nvPr/>
        </p:nvGrpSpPr>
        <p:grpSpPr>
          <a:xfrm>
            <a:off x="277792" y="1700808"/>
            <a:ext cx="8326656" cy="5040560"/>
            <a:chOff x="277792" y="1700808"/>
            <a:chExt cx="8326656" cy="5040560"/>
          </a:xfrm>
        </p:grpSpPr>
        <p:grpSp>
          <p:nvGrpSpPr>
            <p:cNvPr id="54" name="Группа 53"/>
            <p:cNvGrpSpPr/>
            <p:nvPr/>
          </p:nvGrpSpPr>
          <p:grpSpPr>
            <a:xfrm>
              <a:off x="277792" y="1700808"/>
              <a:ext cx="8326656" cy="5040560"/>
              <a:chOff x="277792" y="1700808"/>
              <a:chExt cx="8326656" cy="5040560"/>
            </a:xfrm>
          </p:grpSpPr>
          <p:sp>
            <p:nvSpPr>
              <p:cNvPr id="32" name="TextBox 31"/>
              <p:cNvSpPr txBox="1"/>
              <p:nvPr/>
            </p:nvSpPr>
            <p:spPr>
              <a:xfrm>
                <a:off x="467544" y="6002704"/>
                <a:ext cx="8136904" cy="738664"/>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In the α-Al</a:t>
                </a:r>
                <a:r>
                  <a:rPr lang="en-US" sz="1400" baseline="-25000" dirty="0"/>
                  <a:t>2</a:t>
                </a:r>
                <a:r>
                  <a:rPr lang="en-US" sz="1400" dirty="0"/>
                  <a:t>O</a:t>
                </a:r>
                <a:r>
                  <a:rPr lang="en-US" sz="1400" baseline="-25000" dirty="0"/>
                  <a:t>3</a:t>
                </a:r>
                <a:r>
                  <a:rPr lang="en-US" sz="1400" dirty="0"/>
                  <a:t> +5%YSZ system obtained at a pressure of 700 </a:t>
                </a:r>
                <a:r>
                  <a:rPr lang="en-US" sz="1400" dirty="0" err="1"/>
                  <a:t>MPa</a:t>
                </a:r>
                <a:r>
                  <a:rPr lang="en-US" sz="1400" dirty="0"/>
                  <a:t> as a result of proton irradiation, the effect of radiation-stimulated diffusion of YSZ grains on the aluminum oxide matrix is observed. At the same time, crushing of YSZ grains is not observed.</a:t>
                </a:r>
                <a:endParaRPr lang="ru-RU" sz="1400" dirty="0"/>
              </a:p>
            </p:txBody>
          </p:sp>
          <p:pic>
            <p:nvPicPr>
              <p:cNvPr id="33" name="Рисунок 32" descr="C:\Users\Maletskyi\AppData\Local\Packages\Microsoft.Windows.Photos_8wekyb3d8bbwe\TempState\ShareServiceTempFolder\obr 3_Al2O3+1Z3Y-3kB_x500BEI.jpeg"/>
              <p:cNvPicPr/>
              <p:nvPr/>
            </p:nvPicPr>
            <p:blipFill>
              <a:blip r:embed="rId10" cstate="print"/>
              <a:srcRect/>
              <a:stretch>
                <a:fillRect/>
              </a:stretch>
            </p:blipFill>
            <p:spPr bwMode="auto">
              <a:xfrm>
                <a:off x="277792" y="1700808"/>
                <a:ext cx="2133728" cy="1696257"/>
              </a:xfrm>
              <a:prstGeom prst="rect">
                <a:avLst/>
              </a:prstGeom>
              <a:noFill/>
              <a:ln w="9525">
                <a:noFill/>
                <a:miter lim="800000"/>
                <a:headEnd/>
                <a:tailEnd/>
              </a:ln>
            </p:spPr>
          </p:pic>
          <p:pic>
            <p:nvPicPr>
              <p:cNvPr id="34" name="Рисунок 33" descr="C:\Users\Maletskyi\AppData\Local\Packages\Microsoft.Windows.Photos_8wekyb3d8bbwe\TempState\ShareServiceTempFolder\obr 4_Al2O3+1Z3Y-7kB_x500BEI.jpeg"/>
              <p:cNvPicPr/>
              <p:nvPr/>
            </p:nvPicPr>
            <p:blipFill>
              <a:blip r:embed="rId11" cstate="print"/>
              <a:srcRect/>
              <a:stretch>
                <a:fillRect/>
              </a:stretch>
            </p:blipFill>
            <p:spPr bwMode="auto">
              <a:xfrm>
                <a:off x="2438272" y="1705336"/>
                <a:ext cx="2133728" cy="1688094"/>
              </a:xfrm>
              <a:prstGeom prst="rect">
                <a:avLst/>
              </a:prstGeom>
              <a:noFill/>
              <a:ln w="9525">
                <a:noFill/>
                <a:miter lim="800000"/>
                <a:headEnd/>
                <a:tailEnd/>
              </a:ln>
            </p:spPr>
          </p:pic>
          <p:pic>
            <p:nvPicPr>
              <p:cNvPr id="35" name="Рисунок 34" descr="C:\Users\Maletskyi\AppData\Local\Packages\Microsoft.Windows.Photos_8wekyb3d8bbwe\TempState\ShareServiceTempFolder\obr 3_Al2O3+1Z3Y-3kB_x5000SEI-1.jpeg"/>
              <p:cNvPicPr/>
              <p:nvPr/>
            </p:nvPicPr>
            <p:blipFill>
              <a:blip r:embed="rId12" cstate="print">
                <a:lum contrast="40000"/>
              </a:blip>
              <a:srcRect/>
              <a:stretch>
                <a:fillRect/>
              </a:stretch>
            </p:blipFill>
            <p:spPr bwMode="auto">
              <a:xfrm>
                <a:off x="278032" y="3429000"/>
                <a:ext cx="2133728" cy="1692953"/>
              </a:xfrm>
              <a:prstGeom prst="rect">
                <a:avLst/>
              </a:prstGeom>
              <a:noFill/>
              <a:ln w="9525">
                <a:noFill/>
                <a:miter lim="800000"/>
                <a:headEnd/>
                <a:tailEnd/>
              </a:ln>
            </p:spPr>
          </p:pic>
          <p:pic>
            <p:nvPicPr>
              <p:cNvPr id="36" name="Рисунок 35" descr="C:\Users\Maletskyi\AppData\Local\Packages\Microsoft.Windows.Photos_8wekyb3d8bbwe\TempState\ShareServiceTempFolder\obr 4_Al2O3+1Z3Y-7kB_x5000BEI.jpeg"/>
              <p:cNvPicPr/>
              <p:nvPr/>
            </p:nvPicPr>
            <p:blipFill>
              <a:blip r:embed="rId13" cstate="print">
                <a:lum bright="-10000" contrast="40000"/>
              </a:blip>
              <a:srcRect/>
              <a:stretch>
                <a:fillRect/>
              </a:stretch>
            </p:blipFill>
            <p:spPr bwMode="auto">
              <a:xfrm>
                <a:off x="2438619" y="3430275"/>
                <a:ext cx="2150671" cy="1696258"/>
              </a:xfrm>
              <a:prstGeom prst="rect">
                <a:avLst/>
              </a:prstGeom>
              <a:noFill/>
              <a:ln w="9525">
                <a:noFill/>
                <a:miter lim="800000"/>
                <a:headEnd/>
                <a:tailEnd/>
              </a:ln>
            </p:spPr>
          </p:pic>
          <p:cxnSp>
            <p:nvCxnSpPr>
              <p:cNvPr id="50188" name="AutoShape 12"/>
              <p:cNvCxnSpPr>
                <a:cxnSpLocks noChangeShapeType="1"/>
              </p:cNvCxnSpPr>
              <p:nvPr/>
            </p:nvCxnSpPr>
            <p:spPr bwMode="auto">
              <a:xfrm flipV="1">
                <a:off x="3724287" y="4559858"/>
                <a:ext cx="199641" cy="236538"/>
              </a:xfrm>
              <a:prstGeom prst="straightConnector1">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50189" name="AutoShape 13"/>
              <p:cNvCxnSpPr>
                <a:cxnSpLocks noChangeShapeType="1"/>
              </p:cNvCxnSpPr>
              <p:nvPr/>
            </p:nvCxnSpPr>
            <p:spPr bwMode="auto">
              <a:xfrm flipH="1" flipV="1">
                <a:off x="3168980" y="4328321"/>
                <a:ext cx="554038" cy="471488"/>
              </a:xfrm>
              <a:prstGeom prst="straightConnector1">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50190" name="AutoShape 14"/>
              <p:cNvCxnSpPr>
                <a:cxnSpLocks noChangeShapeType="1"/>
              </p:cNvCxnSpPr>
              <p:nvPr/>
            </p:nvCxnSpPr>
            <p:spPr bwMode="auto">
              <a:xfrm flipH="1" flipV="1">
                <a:off x="2815484" y="4750441"/>
                <a:ext cx="907534" cy="44450"/>
              </a:xfrm>
              <a:prstGeom prst="straightConnector1">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50191" name="AutoShape 15"/>
              <p:cNvCxnSpPr>
                <a:cxnSpLocks noChangeShapeType="1"/>
              </p:cNvCxnSpPr>
              <p:nvPr/>
            </p:nvCxnSpPr>
            <p:spPr bwMode="auto">
              <a:xfrm flipH="1" flipV="1">
                <a:off x="3513955" y="4077072"/>
                <a:ext cx="209063" cy="725488"/>
              </a:xfrm>
              <a:prstGeom prst="straightConnector1">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50192" name="AutoShape 16"/>
              <p:cNvCxnSpPr>
                <a:cxnSpLocks noChangeShapeType="1"/>
              </p:cNvCxnSpPr>
              <p:nvPr/>
            </p:nvCxnSpPr>
            <p:spPr bwMode="auto">
              <a:xfrm flipV="1">
                <a:off x="3723018" y="4559858"/>
                <a:ext cx="488942" cy="235033"/>
              </a:xfrm>
              <a:prstGeom prst="straightConnector1">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50193" name="AutoShape 17"/>
              <p:cNvCxnSpPr>
                <a:cxnSpLocks noChangeShapeType="1"/>
              </p:cNvCxnSpPr>
              <p:nvPr/>
            </p:nvCxnSpPr>
            <p:spPr bwMode="auto">
              <a:xfrm>
                <a:off x="2847772" y="3645024"/>
                <a:ext cx="361950" cy="0"/>
              </a:xfrm>
              <a:prstGeom prst="straightConnector1">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50194" name="AutoShape 18"/>
              <p:cNvCxnSpPr>
                <a:cxnSpLocks noChangeShapeType="1"/>
              </p:cNvCxnSpPr>
              <p:nvPr/>
            </p:nvCxnSpPr>
            <p:spPr bwMode="auto">
              <a:xfrm>
                <a:off x="2849987" y="3640956"/>
                <a:ext cx="469900" cy="292100"/>
              </a:xfrm>
              <a:prstGeom prst="straightConnector1">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50195" name="AutoShape 19"/>
              <p:cNvCxnSpPr>
                <a:cxnSpLocks noChangeShapeType="1"/>
              </p:cNvCxnSpPr>
              <p:nvPr/>
            </p:nvCxnSpPr>
            <p:spPr bwMode="auto">
              <a:xfrm flipH="1">
                <a:off x="2771800" y="3640956"/>
                <a:ext cx="78188" cy="796156"/>
              </a:xfrm>
              <a:prstGeom prst="straightConnector1">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45" name="Text Box 20"/>
              <p:cNvSpPr txBox="1">
                <a:spLocks noChangeArrowheads="1"/>
              </p:cNvSpPr>
              <p:nvPr/>
            </p:nvSpPr>
            <p:spPr bwMode="auto">
              <a:xfrm>
                <a:off x="2427273" y="3437632"/>
                <a:ext cx="65766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100" b="0" i="0" u="none" strike="noStrike" cap="none" normalizeH="0" baseline="0" dirty="0" smtClean="0">
                    <a:ln>
                      <a:noFill/>
                    </a:ln>
                    <a:solidFill>
                      <a:srgbClr val="FFFF00"/>
                    </a:solidFill>
                    <a:effectLst/>
                    <a:latin typeface="Calibri" pitchFamily="34" charset="0"/>
                    <a:cs typeface="Arial" pitchFamily="34" charset="0"/>
                  </a:rPr>
                  <a:t>YSZ</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53" name="Text Box 21"/>
            <p:cNvSpPr txBox="1">
              <a:spLocks noChangeArrowheads="1"/>
            </p:cNvSpPr>
            <p:nvPr/>
          </p:nvSpPr>
          <p:spPr bwMode="auto">
            <a:xfrm>
              <a:off x="3275856" y="4725144"/>
              <a:ext cx="8620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100" b="0" i="0" u="none" strike="noStrike" cap="none" normalizeH="0" baseline="0" dirty="0" smtClean="0">
                  <a:ln>
                    <a:noFill/>
                  </a:ln>
                  <a:solidFill>
                    <a:srgbClr val="FFFFFF"/>
                  </a:solidFill>
                  <a:effectLst/>
                  <a:latin typeface="Calibri" pitchFamily="34" charset="0"/>
                  <a:cs typeface="Arial" pitchFamily="34" charset="0"/>
                </a:rPr>
                <a:t>pores</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grpSp>
        <p:nvGrpSpPr>
          <p:cNvPr id="2" name="Группа 1"/>
          <p:cNvGrpSpPr/>
          <p:nvPr/>
        </p:nvGrpSpPr>
        <p:grpSpPr>
          <a:xfrm>
            <a:off x="5291600" y="1772816"/>
            <a:ext cx="3672888" cy="2615234"/>
            <a:chOff x="6588224" y="3259835"/>
            <a:chExt cx="5472608" cy="3598165"/>
          </a:xfrm>
        </p:grpSpPr>
        <p:pic>
          <p:nvPicPr>
            <p:cNvPr id="10" name="Рисунок 9" descr="C:\Users\Maletskyi\AppData\Local\Packages\Microsoft.Windows.Photos_8wekyb3d8bbwe\TempState\ShareServiceTempFolder\obr 8_Al2O3+10Z3Y-7kB_x250BEI.jpeg"/>
            <p:cNvPicPr/>
            <p:nvPr/>
          </p:nvPicPr>
          <p:blipFill>
            <a:blip r:embed="rId3" cstate="print"/>
            <a:srcRect/>
            <a:stretch>
              <a:fillRect/>
            </a:stretch>
          </p:blipFill>
          <p:spPr bwMode="auto">
            <a:xfrm>
              <a:off x="6588224" y="3259835"/>
              <a:ext cx="5472608" cy="3598165"/>
            </a:xfrm>
            <a:prstGeom prst="rect">
              <a:avLst/>
            </a:prstGeom>
            <a:noFill/>
            <a:ln w="9525">
              <a:noFill/>
              <a:miter lim="800000"/>
              <a:headEnd/>
              <a:tailEnd/>
            </a:ln>
          </p:spPr>
        </p:pic>
        <p:pic>
          <p:nvPicPr>
            <p:cNvPr id="11" name="Рисунок 10" descr="1obr 8_Al2O3+10Z3Y-7kB_x250BEI.bmp"/>
            <p:cNvPicPr/>
            <p:nvPr/>
          </p:nvPicPr>
          <p:blipFill>
            <a:blip r:embed="rId4" cstate="print"/>
            <a:stretch>
              <a:fillRect/>
            </a:stretch>
          </p:blipFill>
          <p:spPr>
            <a:xfrm>
              <a:off x="9720421" y="3259835"/>
              <a:ext cx="2325503" cy="1568214"/>
            </a:xfrm>
            <a:prstGeom prst="rect">
              <a:avLst/>
            </a:prstGeom>
            <a:ln w="12700">
              <a:solidFill>
                <a:schemeClr val="bg1"/>
              </a:solidFill>
            </a:ln>
          </p:spPr>
        </p:pic>
        <p:grpSp>
          <p:nvGrpSpPr>
            <p:cNvPr id="15361" name="Group 1"/>
            <p:cNvGrpSpPr>
              <a:grpSpLocks/>
            </p:cNvGrpSpPr>
            <p:nvPr/>
          </p:nvGrpSpPr>
          <p:grpSpPr bwMode="auto">
            <a:xfrm>
              <a:off x="7999124" y="3914564"/>
              <a:ext cx="1721297" cy="1224136"/>
              <a:chOff x="7178" y="2438"/>
              <a:chExt cx="1480" cy="1132"/>
            </a:xfrm>
          </p:grpSpPr>
          <p:sp>
            <p:nvSpPr>
              <p:cNvPr id="15362" name="Rectangle 2"/>
              <p:cNvSpPr>
                <a:spLocks noChangeArrowheads="1"/>
              </p:cNvSpPr>
              <p:nvPr/>
            </p:nvSpPr>
            <p:spPr bwMode="auto">
              <a:xfrm>
                <a:off x="7178" y="3045"/>
                <a:ext cx="922" cy="525"/>
              </a:xfrm>
              <a:prstGeom prst="rect">
                <a:avLst/>
              </a:prstGeom>
              <a:no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ru-RU"/>
              </a:p>
            </p:txBody>
          </p:sp>
          <p:cxnSp>
            <p:nvCxnSpPr>
              <p:cNvPr id="15363" name="AutoShape 3"/>
              <p:cNvCxnSpPr>
                <a:cxnSpLocks noChangeShapeType="1"/>
              </p:cNvCxnSpPr>
              <p:nvPr/>
            </p:nvCxnSpPr>
            <p:spPr bwMode="auto">
              <a:xfrm flipV="1">
                <a:off x="8100" y="2438"/>
                <a:ext cx="558" cy="607"/>
              </a:xfrm>
              <a:prstGeom prst="straightConnector1">
                <a:avLst/>
              </a:prstGeom>
              <a:noFill/>
              <a:ln w="9525">
                <a:solidFill>
                  <a:srgbClr val="FFFFFF"/>
                </a:solidFill>
                <a:round/>
                <a:headEnd/>
                <a:tailEnd/>
              </a:ln>
            </p:spPr>
          </p:cxnSp>
        </p:grpSp>
      </p:grpSp>
      <p:grpSp>
        <p:nvGrpSpPr>
          <p:cNvPr id="3" name="Группа 2"/>
          <p:cNvGrpSpPr/>
          <p:nvPr/>
        </p:nvGrpSpPr>
        <p:grpSpPr>
          <a:xfrm>
            <a:off x="179512" y="1640174"/>
            <a:ext cx="4829105" cy="3373002"/>
            <a:chOff x="174943" y="1928206"/>
            <a:chExt cx="5472608" cy="4000603"/>
          </a:xfrm>
        </p:grpSpPr>
        <p:pic>
          <p:nvPicPr>
            <p:cNvPr id="12" name="Рисунок 11"/>
            <p:cNvPicPr/>
            <p:nvPr/>
          </p:nvPicPr>
          <p:blipFill>
            <a:blip r:embed="rId5" cstate="print">
              <a:extLst>
                <a:ext uri="{BEBA8EAE-BF5A-486C-A8C5-ECC9F3942E4B}">
                  <a14:imgProps xmlns:a14="http://schemas.microsoft.com/office/drawing/2010/main">
                    <a14:imgLayer r:embed="rId6">
                      <a14:imgEffect>
                        <a14:brightnessContrast bright="-10000" contrast="45000"/>
                      </a14:imgEffect>
                    </a14:imgLayer>
                  </a14:imgProps>
                </a:ext>
              </a:extLst>
            </a:blip>
            <a:srcRect b="9582"/>
            <a:stretch>
              <a:fillRect/>
            </a:stretch>
          </p:blipFill>
          <p:spPr bwMode="auto">
            <a:xfrm>
              <a:off x="187514" y="1928206"/>
              <a:ext cx="2700000" cy="1983179"/>
            </a:xfrm>
            <a:prstGeom prst="rect">
              <a:avLst/>
            </a:prstGeom>
            <a:noFill/>
            <a:ln w="9525">
              <a:noFill/>
              <a:miter lim="800000"/>
              <a:headEnd/>
              <a:tailEnd/>
            </a:ln>
          </p:spPr>
        </p:pic>
        <p:pic>
          <p:nvPicPr>
            <p:cNvPr id="13" name="Рисунок 12"/>
            <p:cNvPicPr/>
            <p:nvPr/>
          </p:nvPicPr>
          <p:blipFill>
            <a:blip r:embed="rId7" cstate="print">
              <a:lum contrast="30000"/>
            </a:blip>
            <a:srcRect b="9579"/>
            <a:stretch>
              <a:fillRect/>
            </a:stretch>
          </p:blipFill>
          <p:spPr bwMode="auto">
            <a:xfrm>
              <a:off x="2944715" y="1931385"/>
              <a:ext cx="2700000" cy="1983179"/>
            </a:xfrm>
            <a:prstGeom prst="rect">
              <a:avLst/>
            </a:prstGeom>
            <a:noFill/>
            <a:ln w="9525">
              <a:noFill/>
              <a:miter lim="800000"/>
              <a:headEnd/>
              <a:tailEnd/>
            </a:ln>
          </p:spPr>
        </p:pic>
        <p:pic>
          <p:nvPicPr>
            <p:cNvPr id="14" name="Рисунок 13" descr="C:\Users\Maletskyi\AppData\Local\Packages\Microsoft.Windows.Photos_8wekyb3d8bbwe\TempState\ShareServiceTempFolder\obr 8_Al2O3+10%Z3Y_1000_1550_7kB_x10000SEI.jpeg"/>
            <p:cNvPicPr/>
            <p:nvPr/>
          </p:nvPicPr>
          <p:blipFill>
            <a:blip r:embed="rId8" cstate="print"/>
            <a:srcRect/>
            <a:stretch>
              <a:fillRect/>
            </a:stretch>
          </p:blipFill>
          <p:spPr bwMode="auto">
            <a:xfrm>
              <a:off x="2948166" y="3947609"/>
              <a:ext cx="2699385" cy="1981200"/>
            </a:xfrm>
            <a:prstGeom prst="rect">
              <a:avLst/>
            </a:prstGeom>
            <a:noFill/>
            <a:ln w="9525">
              <a:noFill/>
              <a:miter lim="800000"/>
              <a:headEnd/>
              <a:tailEnd/>
            </a:ln>
          </p:spPr>
        </p:pic>
        <p:pic>
          <p:nvPicPr>
            <p:cNvPr id="15" name="Рисунок 14" descr="C:\Users\Maletskyi\AppData\Local\Packages\Microsoft.Windows.Photos_8wekyb3d8bbwe\TempState\ShareServiceTempFolder\obr 7_Al2O3+10%Z3Y_1000_1550_3kB_x10000SEI-1.jpeg"/>
            <p:cNvPicPr/>
            <p:nvPr/>
          </p:nvPicPr>
          <p:blipFill>
            <a:blip r:embed="rId9" cstate="print"/>
            <a:srcRect/>
            <a:stretch>
              <a:fillRect/>
            </a:stretch>
          </p:blipFill>
          <p:spPr bwMode="auto">
            <a:xfrm>
              <a:off x="174943" y="3947609"/>
              <a:ext cx="2699385" cy="1981200"/>
            </a:xfrm>
            <a:prstGeom prst="rect">
              <a:avLst/>
            </a:prstGeom>
            <a:noFill/>
            <a:ln w="9525">
              <a:noFill/>
              <a:miter lim="800000"/>
              <a:headEnd/>
              <a:tailEnd/>
            </a:ln>
          </p:spPr>
        </p:pic>
      </p:grpSp>
      <p:sp>
        <p:nvSpPr>
          <p:cNvPr id="17" name="TextBox 16"/>
          <p:cNvSpPr txBox="1"/>
          <p:nvPr/>
        </p:nvSpPr>
        <p:spPr>
          <a:xfrm>
            <a:off x="323528" y="694437"/>
            <a:ext cx="4392488" cy="646331"/>
          </a:xfrm>
          <a:prstGeom prst="rect">
            <a:avLst/>
          </a:prstGeom>
          <a:noFill/>
        </p:spPr>
        <p:txBody>
          <a:bodyPr wrap="square" rtlCol="0">
            <a:spAutoFit/>
          </a:bodyPr>
          <a:lstStyle/>
          <a:p>
            <a:pPr algn="ctr"/>
            <a:r>
              <a:rPr lang="en-US" dirty="0"/>
              <a:t>Surface structure of α-Al</a:t>
            </a:r>
            <a:r>
              <a:rPr lang="en-US" baseline="-25000" dirty="0"/>
              <a:t>2</a:t>
            </a:r>
            <a:r>
              <a:rPr lang="en-US" dirty="0"/>
              <a:t>O</a:t>
            </a:r>
            <a:r>
              <a:rPr lang="en-US" baseline="-25000" dirty="0"/>
              <a:t>3</a:t>
            </a:r>
            <a:r>
              <a:rPr lang="en-US" dirty="0"/>
              <a:t> </a:t>
            </a:r>
            <a:r>
              <a:rPr lang="en-US" dirty="0" smtClean="0"/>
              <a:t>+10%YSZ ceramics before (a) and after irradiation (b)</a:t>
            </a:r>
            <a:endParaRPr lang="ru-RU" dirty="0"/>
          </a:p>
        </p:txBody>
      </p:sp>
      <p:sp>
        <p:nvSpPr>
          <p:cNvPr id="18" name="TextBox 17"/>
          <p:cNvSpPr txBox="1"/>
          <p:nvPr/>
        </p:nvSpPr>
        <p:spPr>
          <a:xfrm>
            <a:off x="842249" y="1340768"/>
            <a:ext cx="1440160" cy="369332"/>
          </a:xfrm>
          <a:prstGeom prst="rect">
            <a:avLst/>
          </a:prstGeom>
          <a:noFill/>
        </p:spPr>
        <p:txBody>
          <a:bodyPr wrap="square" rtlCol="0">
            <a:spAutoFit/>
          </a:bodyPr>
          <a:lstStyle/>
          <a:p>
            <a:pPr algn="ctr"/>
            <a:r>
              <a:rPr lang="en-US" dirty="0" smtClean="0"/>
              <a:t>300 </a:t>
            </a:r>
            <a:r>
              <a:rPr lang="en-US" dirty="0" err="1" smtClean="0"/>
              <a:t>MPa</a:t>
            </a:r>
            <a:endParaRPr lang="ru-RU" dirty="0"/>
          </a:p>
        </p:txBody>
      </p:sp>
      <p:sp>
        <p:nvSpPr>
          <p:cNvPr id="19" name="TextBox 18"/>
          <p:cNvSpPr txBox="1"/>
          <p:nvPr/>
        </p:nvSpPr>
        <p:spPr>
          <a:xfrm>
            <a:off x="3064091" y="1340768"/>
            <a:ext cx="1440160" cy="369332"/>
          </a:xfrm>
          <a:prstGeom prst="rect">
            <a:avLst/>
          </a:prstGeom>
          <a:noFill/>
        </p:spPr>
        <p:txBody>
          <a:bodyPr wrap="square" rtlCol="0">
            <a:spAutoFit/>
          </a:bodyPr>
          <a:lstStyle/>
          <a:p>
            <a:pPr algn="ctr"/>
            <a:r>
              <a:rPr lang="en-US" dirty="0" smtClean="0"/>
              <a:t>700 </a:t>
            </a:r>
            <a:r>
              <a:rPr lang="en-US" dirty="0" err="1" smtClean="0"/>
              <a:t>MPa</a:t>
            </a:r>
            <a:endParaRPr lang="ru-RU" dirty="0"/>
          </a:p>
        </p:txBody>
      </p:sp>
      <p:cxnSp>
        <p:nvCxnSpPr>
          <p:cNvPr id="20" name="Прямая соединительная линия 19"/>
          <p:cNvCxnSpPr/>
          <p:nvPr/>
        </p:nvCxnSpPr>
        <p:spPr>
          <a:xfrm>
            <a:off x="467544" y="1340768"/>
            <a:ext cx="417598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0605" y="1642854"/>
            <a:ext cx="276939" cy="369332"/>
          </a:xfrm>
          <a:prstGeom prst="rect">
            <a:avLst/>
          </a:prstGeom>
          <a:solidFill>
            <a:schemeClr val="bg1"/>
          </a:solidFill>
        </p:spPr>
        <p:txBody>
          <a:bodyPr wrap="square" rtlCol="0">
            <a:spAutoFit/>
          </a:bodyPr>
          <a:lstStyle/>
          <a:p>
            <a:r>
              <a:rPr lang="en-US" dirty="0"/>
              <a:t>a</a:t>
            </a:r>
            <a:endParaRPr lang="ru-RU" dirty="0"/>
          </a:p>
        </p:txBody>
      </p:sp>
      <p:sp>
        <p:nvSpPr>
          <p:cNvPr id="23" name="TextBox 22"/>
          <p:cNvSpPr txBox="1"/>
          <p:nvPr/>
        </p:nvSpPr>
        <p:spPr>
          <a:xfrm>
            <a:off x="2623597" y="1642854"/>
            <a:ext cx="276939" cy="369332"/>
          </a:xfrm>
          <a:prstGeom prst="rect">
            <a:avLst/>
          </a:prstGeom>
          <a:solidFill>
            <a:schemeClr val="bg1"/>
          </a:solidFill>
        </p:spPr>
        <p:txBody>
          <a:bodyPr wrap="square" rtlCol="0">
            <a:spAutoFit/>
          </a:bodyPr>
          <a:lstStyle/>
          <a:p>
            <a:r>
              <a:rPr lang="en-US" dirty="0"/>
              <a:t>a</a:t>
            </a:r>
            <a:endParaRPr lang="ru-RU" dirty="0"/>
          </a:p>
        </p:txBody>
      </p:sp>
      <p:sp>
        <p:nvSpPr>
          <p:cNvPr id="24" name="TextBox 23"/>
          <p:cNvSpPr txBox="1"/>
          <p:nvPr/>
        </p:nvSpPr>
        <p:spPr>
          <a:xfrm>
            <a:off x="179512" y="3342780"/>
            <a:ext cx="276939" cy="369332"/>
          </a:xfrm>
          <a:prstGeom prst="rect">
            <a:avLst/>
          </a:prstGeom>
          <a:solidFill>
            <a:schemeClr val="bg1"/>
          </a:solidFill>
        </p:spPr>
        <p:txBody>
          <a:bodyPr wrap="square" rtlCol="0">
            <a:spAutoFit/>
          </a:bodyPr>
          <a:lstStyle/>
          <a:p>
            <a:r>
              <a:rPr lang="en-US" dirty="0" smtClean="0"/>
              <a:t>b</a:t>
            </a:r>
            <a:endParaRPr lang="ru-RU" dirty="0"/>
          </a:p>
        </p:txBody>
      </p:sp>
      <p:sp>
        <p:nvSpPr>
          <p:cNvPr id="25" name="TextBox 24"/>
          <p:cNvSpPr txBox="1"/>
          <p:nvPr/>
        </p:nvSpPr>
        <p:spPr>
          <a:xfrm>
            <a:off x="2585698" y="3342780"/>
            <a:ext cx="276939" cy="369332"/>
          </a:xfrm>
          <a:prstGeom prst="rect">
            <a:avLst/>
          </a:prstGeom>
          <a:solidFill>
            <a:schemeClr val="bg1"/>
          </a:solidFill>
        </p:spPr>
        <p:txBody>
          <a:bodyPr wrap="square" rtlCol="0">
            <a:spAutoFit/>
          </a:bodyPr>
          <a:lstStyle/>
          <a:p>
            <a:r>
              <a:rPr lang="en-US" dirty="0" smtClean="0"/>
              <a:t>b</a:t>
            </a:r>
            <a:endParaRPr lang="ru-RU" dirty="0"/>
          </a:p>
        </p:txBody>
      </p:sp>
      <p:sp>
        <p:nvSpPr>
          <p:cNvPr id="16" name="TextBox 15"/>
          <p:cNvSpPr txBox="1"/>
          <p:nvPr/>
        </p:nvSpPr>
        <p:spPr>
          <a:xfrm>
            <a:off x="179512" y="5211777"/>
            <a:ext cx="4701694" cy="1169551"/>
          </a:xfrm>
          <a:prstGeom prst="rect">
            <a:avLst/>
          </a:prstGeom>
          <a:noFill/>
        </p:spPr>
        <p:txBody>
          <a:bodyPr wrap="square" rtlCol="0">
            <a:spAutoFit/>
          </a:bodyPr>
          <a:lstStyle/>
          <a:p>
            <a:pPr marL="285750" indent="-285750">
              <a:buFont typeface="Wingdings" panose="05000000000000000000" pitchFamily="2" charset="2"/>
              <a:buChar char="Ø"/>
            </a:pPr>
            <a:r>
              <a:rPr lang="en-US" sz="1400" dirty="0" smtClean="0"/>
              <a:t>In</a:t>
            </a:r>
            <a:r>
              <a:rPr lang="ru-RU" sz="1400" dirty="0" smtClean="0"/>
              <a:t> </a:t>
            </a:r>
            <a:r>
              <a:rPr lang="en-US" sz="1400" dirty="0" smtClean="0"/>
              <a:t>the </a:t>
            </a:r>
            <a:r>
              <a:rPr lang="en-US" sz="1400" dirty="0"/>
              <a:t>α-Al</a:t>
            </a:r>
            <a:r>
              <a:rPr lang="en-US" sz="1400" baseline="-25000" dirty="0"/>
              <a:t>2</a:t>
            </a:r>
            <a:r>
              <a:rPr lang="en-US" sz="1400" dirty="0"/>
              <a:t>O</a:t>
            </a:r>
            <a:r>
              <a:rPr lang="en-US" sz="1400" baseline="-25000" dirty="0"/>
              <a:t>3</a:t>
            </a:r>
            <a:r>
              <a:rPr lang="en-US" sz="1400" dirty="0"/>
              <a:t> +10%YSZ</a:t>
            </a:r>
            <a:r>
              <a:rPr lang="en-US" sz="1400" dirty="0" smtClean="0"/>
              <a:t> </a:t>
            </a:r>
            <a:r>
              <a:rPr lang="en-US" sz="1400" dirty="0"/>
              <a:t>ceramics </a:t>
            </a:r>
            <a:r>
              <a:rPr lang="en-US" sz="1400" dirty="0" smtClean="0"/>
              <a:t>with </a:t>
            </a:r>
            <a:r>
              <a:rPr lang="en-US" sz="1400" dirty="0"/>
              <a:t>an aggregate-hardened structure, crushing of zirconium dioxide grains with a decrease in their average size and the formation of a large amount of </a:t>
            </a:r>
            <a:r>
              <a:rPr lang="en-US" sz="1400" dirty="0" smtClean="0"/>
              <a:t>pores </a:t>
            </a:r>
            <a:r>
              <a:rPr lang="en-US" sz="1400" dirty="0"/>
              <a:t>in the structure of the material is observed.</a:t>
            </a:r>
            <a:endParaRPr lang="ru-RU" sz="1400" dirty="0"/>
          </a:p>
        </p:txBody>
      </p:sp>
      <p:sp>
        <p:nvSpPr>
          <p:cNvPr id="21" name="TextBox 20"/>
          <p:cNvSpPr txBox="1"/>
          <p:nvPr/>
        </p:nvSpPr>
        <p:spPr>
          <a:xfrm>
            <a:off x="5251073" y="4581128"/>
            <a:ext cx="3753941" cy="1169551"/>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I</a:t>
            </a:r>
            <a:r>
              <a:rPr lang="en-US" sz="1400" dirty="0" smtClean="0"/>
              <a:t>n </a:t>
            </a:r>
            <a:r>
              <a:rPr lang="en-US" sz="1400" dirty="0"/>
              <a:t>ceramics with a dispersed-hardened structure, a strong effect of radiation-stimulated diffusion is observed, which leads to the redistribution of z</a:t>
            </a:r>
            <a:r>
              <a:rPr lang="en-US" sz="1400" dirty="0" smtClean="0"/>
              <a:t>irconium </a:t>
            </a:r>
            <a:r>
              <a:rPr lang="en-US" sz="1400" dirty="0"/>
              <a:t>dioxide grains along the aluminum oxide matrix.</a:t>
            </a:r>
            <a:endParaRPr lang="ru-RU" sz="1400" dirty="0"/>
          </a:p>
        </p:txBody>
      </p:sp>
      <p:sp>
        <p:nvSpPr>
          <p:cNvPr id="26" name="TextBox 25"/>
          <p:cNvSpPr txBox="1"/>
          <p:nvPr/>
        </p:nvSpPr>
        <p:spPr>
          <a:xfrm>
            <a:off x="8676456" y="6525344"/>
            <a:ext cx="467544" cy="369332"/>
          </a:xfrm>
          <a:prstGeom prst="rect">
            <a:avLst/>
          </a:prstGeom>
          <a:noFill/>
        </p:spPr>
        <p:txBody>
          <a:bodyPr wrap="square" rtlCol="0">
            <a:spAutoFit/>
          </a:bodyPr>
          <a:lstStyle/>
          <a:p>
            <a:r>
              <a:rPr lang="en-US" dirty="0" smtClean="0"/>
              <a:t>12</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grpSp>
        <p:nvGrpSpPr>
          <p:cNvPr id="3" name="Группа 2"/>
          <p:cNvGrpSpPr/>
          <p:nvPr/>
        </p:nvGrpSpPr>
        <p:grpSpPr>
          <a:xfrm>
            <a:off x="251520" y="1628968"/>
            <a:ext cx="4104456" cy="1512000"/>
            <a:chOff x="251520" y="1628968"/>
            <a:chExt cx="4104456" cy="1512000"/>
          </a:xfrm>
        </p:grpSpPr>
        <p:pic>
          <p:nvPicPr>
            <p:cNvPr id="15" name="Рисунок 14" descr="C:\Users\User\Desktop\Флешка Саша\Работа\Микроскопия\23.10.20\Al2O3+10Zr3Y_7kB_x10000SEI.bmp"/>
            <p:cNvPicPr/>
            <p:nvPr/>
          </p:nvPicPr>
          <p:blipFill rotWithShape="1">
            <a:blip r:embed="rId3" cstate="print">
              <a:extLst>
                <a:ext uri="{28A0092B-C50C-407E-A947-70E740481C1C}">
                  <a14:useLocalDpi xmlns:a14="http://schemas.microsoft.com/office/drawing/2010/main" val="0"/>
                </a:ext>
              </a:extLst>
            </a:blip>
            <a:srcRect b="9213"/>
            <a:stretch/>
          </p:blipFill>
          <p:spPr bwMode="auto">
            <a:xfrm>
              <a:off x="2339976" y="1628968"/>
              <a:ext cx="2016000" cy="1512000"/>
            </a:xfrm>
            <a:prstGeom prst="rect">
              <a:avLst/>
            </a:prstGeom>
            <a:noFill/>
            <a:ln>
              <a:noFill/>
            </a:ln>
            <a:extLst>
              <a:ext uri="{53640926-AAD7-44D8-BBD7-CCE9431645EC}">
                <a14:shadowObscured xmlns:a14="http://schemas.microsoft.com/office/drawing/2010/main"/>
              </a:ext>
            </a:extLst>
          </p:spPr>
        </p:pic>
        <p:pic>
          <p:nvPicPr>
            <p:cNvPr id="16" name="Рисунок 15"/>
            <p:cNvPicPr/>
            <p:nvPr/>
          </p:nvPicPr>
          <p:blipFill>
            <a:blip r:embed="rId4" cstate="print"/>
            <a:srcRect b="10499"/>
            <a:stretch>
              <a:fillRect/>
            </a:stretch>
          </p:blipFill>
          <p:spPr bwMode="auto">
            <a:xfrm>
              <a:off x="251520" y="1628968"/>
              <a:ext cx="2052000" cy="1512000"/>
            </a:xfrm>
            <a:prstGeom prst="rect">
              <a:avLst/>
            </a:prstGeom>
            <a:noFill/>
            <a:ln w="9525">
              <a:noFill/>
              <a:miter lim="800000"/>
              <a:headEnd/>
              <a:tailEnd/>
            </a:ln>
          </p:spPr>
        </p:pic>
      </p:grpSp>
      <p:grpSp>
        <p:nvGrpSpPr>
          <p:cNvPr id="2" name="Группа 1"/>
          <p:cNvGrpSpPr/>
          <p:nvPr/>
        </p:nvGrpSpPr>
        <p:grpSpPr>
          <a:xfrm>
            <a:off x="4932040" y="1628800"/>
            <a:ext cx="4032448" cy="4680520"/>
            <a:chOff x="4932040" y="764704"/>
            <a:chExt cx="4032448" cy="4680520"/>
          </a:xfrm>
        </p:grpSpPr>
        <p:grpSp>
          <p:nvGrpSpPr>
            <p:cNvPr id="14" name="Группа 13"/>
            <p:cNvGrpSpPr/>
            <p:nvPr/>
          </p:nvGrpSpPr>
          <p:grpSpPr>
            <a:xfrm>
              <a:off x="4932040" y="764704"/>
              <a:ext cx="4032448" cy="4680520"/>
              <a:chOff x="2555776" y="404664"/>
              <a:chExt cx="5436304" cy="6016523"/>
            </a:xfrm>
          </p:grpSpPr>
          <p:pic>
            <p:nvPicPr>
              <p:cNvPr id="8" name="Рисунок 7" descr="C:\Users\Maletskyi\AppData\Local\Packages\Microsoft.Windows.Photos_8wekyb3d8bbwe\TempState\ShareServiceTempFolder\obr 9_Al2O3+15Z3Y-3kB_x500BEI.jpeg"/>
              <p:cNvPicPr/>
              <p:nvPr/>
            </p:nvPicPr>
            <p:blipFill>
              <a:blip r:embed="rId5" cstate="print"/>
              <a:srcRect/>
              <a:stretch>
                <a:fillRect/>
              </a:stretch>
            </p:blipFill>
            <p:spPr bwMode="auto">
              <a:xfrm>
                <a:off x="2555776" y="404664"/>
                <a:ext cx="2700000" cy="1980000"/>
              </a:xfrm>
              <a:prstGeom prst="rect">
                <a:avLst/>
              </a:prstGeom>
              <a:noFill/>
              <a:ln w="9525">
                <a:noFill/>
                <a:miter lim="800000"/>
                <a:headEnd/>
                <a:tailEnd/>
              </a:ln>
            </p:spPr>
          </p:pic>
          <p:pic>
            <p:nvPicPr>
              <p:cNvPr id="9" name="Рисунок 8" descr="C:\Users\Maletskyi\AppData\Local\Packages\Microsoft.Windows.Photos_8wekyb3d8bbwe\TempState\ShareServiceTempFolder\obr 10_Al2O3+15Z3Y-7kB_x500BEI.jpeg"/>
              <p:cNvPicPr/>
              <p:nvPr/>
            </p:nvPicPr>
            <p:blipFill>
              <a:blip r:embed="rId6" cstate="print"/>
              <a:srcRect/>
              <a:stretch>
                <a:fillRect/>
              </a:stretch>
            </p:blipFill>
            <p:spPr bwMode="auto">
              <a:xfrm>
                <a:off x="5292080" y="404664"/>
                <a:ext cx="2700000" cy="1980000"/>
              </a:xfrm>
              <a:prstGeom prst="rect">
                <a:avLst/>
              </a:prstGeom>
              <a:noFill/>
              <a:ln w="9525">
                <a:noFill/>
                <a:miter lim="800000"/>
                <a:headEnd/>
                <a:tailEnd/>
              </a:ln>
            </p:spPr>
          </p:pic>
          <p:pic>
            <p:nvPicPr>
              <p:cNvPr id="10" name="Рисунок 9" descr="C:\Users\Maletskyi\AppData\Local\Packages\Microsoft.Windows.Photos_8wekyb3d8bbwe\TempState\ShareServiceTempFolder\obr 9_Al2O3+15Z3Y-3kB_x2500BEI-1.jpeg"/>
              <p:cNvPicPr/>
              <p:nvPr/>
            </p:nvPicPr>
            <p:blipFill>
              <a:blip r:embed="rId7" cstate="print">
                <a:lum contrast="40000"/>
              </a:blip>
              <a:srcRect/>
              <a:stretch>
                <a:fillRect/>
              </a:stretch>
            </p:blipFill>
            <p:spPr bwMode="auto">
              <a:xfrm>
                <a:off x="2555776" y="2420888"/>
                <a:ext cx="2700000" cy="1984076"/>
              </a:xfrm>
              <a:prstGeom prst="rect">
                <a:avLst/>
              </a:prstGeom>
              <a:noFill/>
              <a:ln w="9525">
                <a:noFill/>
                <a:miter lim="800000"/>
                <a:headEnd/>
                <a:tailEnd/>
              </a:ln>
            </p:spPr>
          </p:pic>
          <p:pic>
            <p:nvPicPr>
              <p:cNvPr id="11" name="Рисунок 10" descr="C:\Users\Maletskyi\AppData\Local\Packages\Microsoft.Windows.Photos_8wekyb3d8bbwe\TempState\ShareServiceTempFolder\obr 10_Al2O3+15Z3Y-7kB_x2500BEI.jpeg"/>
              <p:cNvPicPr/>
              <p:nvPr/>
            </p:nvPicPr>
            <p:blipFill>
              <a:blip r:embed="rId8" cstate="print"/>
              <a:srcRect/>
              <a:stretch>
                <a:fillRect/>
              </a:stretch>
            </p:blipFill>
            <p:spPr bwMode="auto">
              <a:xfrm>
                <a:off x="5292080" y="2420888"/>
                <a:ext cx="2700000" cy="1977655"/>
              </a:xfrm>
              <a:prstGeom prst="rect">
                <a:avLst/>
              </a:prstGeom>
              <a:noFill/>
              <a:ln w="9525">
                <a:noFill/>
                <a:miter lim="800000"/>
                <a:headEnd/>
                <a:tailEnd/>
              </a:ln>
            </p:spPr>
          </p:pic>
          <p:pic>
            <p:nvPicPr>
              <p:cNvPr id="13" name="Рисунок 12" descr="C:\Users\Maletskyi\AppData\Local\Packages\Microsoft.Windows.Photos_8wekyb3d8bbwe\TempState\ShareServiceTempFolder\obr 10_Al2O3+15Z3Y-7kB_x10000SEI.jpeg"/>
              <p:cNvPicPr/>
              <p:nvPr/>
            </p:nvPicPr>
            <p:blipFill>
              <a:blip r:embed="rId9" cstate="print"/>
              <a:srcRect/>
              <a:stretch>
                <a:fillRect/>
              </a:stretch>
            </p:blipFill>
            <p:spPr bwMode="auto">
              <a:xfrm>
                <a:off x="5292080" y="4437112"/>
                <a:ext cx="2700000" cy="1984075"/>
              </a:xfrm>
              <a:prstGeom prst="rect">
                <a:avLst/>
              </a:prstGeom>
              <a:noFill/>
              <a:ln w="9525">
                <a:noFill/>
                <a:miter lim="800000"/>
                <a:headEnd/>
                <a:tailEnd/>
              </a:ln>
            </p:spPr>
          </p:pic>
        </p:grpSp>
        <p:pic>
          <p:nvPicPr>
            <p:cNvPr id="17" name="Рисунок 16" descr="C:\Users\Maletskyi\AppData\Local\Packages\Microsoft.Windows.Photos_8wekyb3d8bbwe\TempState\ShareServiceTempFolder\obr 7_Al2O3+10Z3Y-3kB_x10000SEI.jpeg"/>
            <p:cNvPicPr/>
            <p:nvPr/>
          </p:nvPicPr>
          <p:blipFill>
            <a:blip r:embed="rId10" cstate="print">
              <a:lum contrast="30000"/>
            </a:blip>
            <a:srcRect/>
            <a:stretch>
              <a:fillRect/>
            </a:stretch>
          </p:blipFill>
          <p:spPr bwMode="auto">
            <a:xfrm>
              <a:off x="4932040" y="3901724"/>
              <a:ext cx="2002760" cy="1543500"/>
            </a:xfrm>
            <a:prstGeom prst="rect">
              <a:avLst/>
            </a:prstGeom>
            <a:noFill/>
            <a:ln w="9525">
              <a:noFill/>
              <a:miter lim="800000"/>
              <a:headEnd/>
              <a:tailEnd/>
            </a:ln>
          </p:spPr>
        </p:pic>
      </p:grpSp>
      <p:sp>
        <p:nvSpPr>
          <p:cNvPr id="18" name="TextBox 17"/>
          <p:cNvSpPr txBox="1"/>
          <p:nvPr/>
        </p:nvSpPr>
        <p:spPr>
          <a:xfrm>
            <a:off x="380871" y="683404"/>
            <a:ext cx="3888432" cy="646331"/>
          </a:xfrm>
          <a:prstGeom prst="rect">
            <a:avLst/>
          </a:prstGeom>
          <a:noFill/>
        </p:spPr>
        <p:txBody>
          <a:bodyPr wrap="square" rtlCol="0">
            <a:spAutoFit/>
          </a:bodyPr>
          <a:lstStyle/>
          <a:p>
            <a:pPr algn="ctr"/>
            <a:r>
              <a:rPr lang="en-US" dirty="0"/>
              <a:t>Surface structure of α-Al</a:t>
            </a:r>
            <a:r>
              <a:rPr lang="en-US" baseline="-25000" dirty="0"/>
              <a:t>2</a:t>
            </a:r>
            <a:r>
              <a:rPr lang="en-US" dirty="0"/>
              <a:t>O</a:t>
            </a:r>
            <a:r>
              <a:rPr lang="en-US" baseline="-25000" dirty="0"/>
              <a:t>3</a:t>
            </a:r>
            <a:r>
              <a:rPr lang="en-US" dirty="0"/>
              <a:t> </a:t>
            </a:r>
            <a:r>
              <a:rPr lang="en-US" dirty="0" smtClean="0"/>
              <a:t>+</a:t>
            </a:r>
            <a:r>
              <a:rPr lang="ru-RU" dirty="0" smtClean="0"/>
              <a:t>1</a:t>
            </a:r>
            <a:r>
              <a:rPr lang="en-US" dirty="0" smtClean="0"/>
              <a:t>5%YSZ ceramics </a:t>
            </a:r>
            <a:r>
              <a:rPr lang="en-US" dirty="0"/>
              <a:t>before irradiation</a:t>
            </a:r>
            <a:endParaRPr lang="ru-RU" dirty="0"/>
          </a:p>
        </p:txBody>
      </p:sp>
      <p:sp>
        <p:nvSpPr>
          <p:cNvPr id="19" name="TextBox 18"/>
          <p:cNvSpPr txBox="1"/>
          <p:nvPr/>
        </p:nvSpPr>
        <p:spPr>
          <a:xfrm>
            <a:off x="611560" y="1331476"/>
            <a:ext cx="1440160" cy="369332"/>
          </a:xfrm>
          <a:prstGeom prst="rect">
            <a:avLst/>
          </a:prstGeom>
          <a:noFill/>
        </p:spPr>
        <p:txBody>
          <a:bodyPr wrap="square" rtlCol="0">
            <a:spAutoFit/>
          </a:bodyPr>
          <a:lstStyle/>
          <a:p>
            <a:pPr algn="ctr"/>
            <a:r>
              <a:rPr lang="en-US" dirty="0" smtClean="0"/>
              <a:t>300 </a:t>
            </a:r>
            <a:r>
              <a:rPr lang="en-US" dirty="0" err="1" smtClean="0"/>
              <a:t>MPa</a:t>
            </a:r>
            <a:endParaRPr lang="ru-RU" dirty="0"/>
          </a:p>
        </p:txBody>
      </p:sp>
      <p:sp>
        <p:nvSpPr>
          <p:cNvPr id="20" name="TextBox 19"/>
          <p:cNvSpPr txBox="1"/>
          <p:nvPr/>
        </p:nvSpPr>
        <p:spPr>
          <a:xfrm>
            <a:off x="2833402" y="1331476"/>
            <a:ext cx="1440160" cy="369332"/>
          </a:xfrm>
          <a:prstGeom prst="rect">
            <a:avLst/>
          </a:prstGeom>
          <a:noFill/>
        </p:spPr>
        <p:txBody>
          <a:bodyPr wrap="square" rtlCol="0">
            <a:spAutoFit/>
          </a:bodyPr>
          <a:lstStyle/>
          <a:p>
            <a:pPr algn="ctr"/>
            <a:r>
              <a:rPr lang="en-US" dirty="0" smtClean="0"/>
              <a:t>700 </a:t>
            </a:r>
            <a:r>
              <a:rPr lang="en-US" dirty="0" err="1" smtClean="0"/>
              <a:t>MPa</a:t>
            </a:r>
            <a:endParaRPr lang="ru-RU" dirty="0"/>
          </a:p>
        </p:txBody>
      </p:sp>
      <p:sp>
        <p:nvSpPr>
          <p:cNvPr id="21" name="TextBox 20"/>
          <p:cNvSpPr txBox="1"/>
          <p:nvPr/>
        </p:nvSpPr>
        <p:spPr>
          <a:xfrm>
            <a:off x="5076056" y="683404"/>
            <a:ext cx="3888432" cy="646331"/>
          </a:xfrm>
          <a:prstGeom prst="rect">
            <a:avLst/>
          </a:prstGeom>
          <a:noFill/>
        </p:spPr>
        <p:txBody>
          <a:bodyPr wrap="square" rtlCol="0">
            <a:spAutoFit/>
          </a:bodyPr>
          <a:lstStyle/>
          <a:p>
            <a:pPr algn="ctr"/>
            <a:r>
              <a:rPr lang="en-US" dirty="0"/>
              <a:t>Surface structure of α-Al</a:t>
            </a:r>
            <a:r>
              <a:rPr lang="en-US" baseline="-25000" dirty="0"/>
              <a:t>2</a:t>
            </a:r>
            <a:r>
              <a:rPr lang="en-US" dirty="0"/>
              <a:t>O</a:t>
            </a:r>
            <a:r>
              <a:rPr lang="en-US" baseline="-25000" dirty="0"/>
              <a:t>3</a:t>
            </a:r>
            <a:r>
              <a:rPr lang="en-US" dirty="0"/>
              <a:t> </a:t>
            </a:r>
            <a:r>
              <a:rPr lang="en-US" dirty="0" smtClean="0"/>
              <a:t>+</a:t>
            </a:r>
            <a:r>
              <a:rPr lang="ru-RU" dirty="0" smtClean="0"/>
              <a:t>1</a:t>
            </a:r>
            <a:r>
              <a:rPr lang="en-US" dirty="0" smtClean="0"/>
              <a:t>5%YSZ ceramics after proton </a:t>
            </a:r>
            <a:r>
              <a:rPr lang="en-US" dirty="0"/>
              <a:t>irradiation</a:t>
            </a:r>
            <a:endParaRPr lang="ru-RU" dirty="0"/>
          </a:p>
        </p:txBody>
      </p:sp>
      <p:sp>
        <p:nvSpPr>
          <p:cNvPr id="22" name="TextBox 21"/>
          <p:cNvSpPr txBox="1"/>
          <p:nvPr/>
        </p:nvSpPr>
        <p:spPr>
          <a:xfrm>
            <a:off x="5292080" y="1331476"/>
            <a:ext cx="1440160" cy="369332"/>
          </a:xfrm>
          <a:prstGeom prst="rect">
            <a:avLst/>
          </a:prstGeom>
          <a:noFill/>
        </p:spPr>
        <p:txBody>
          <a:bodyPr wrap="square" rtlCol="0">
            <a:spAutoFit/>
          </a:bodyPr>
          <a:lstStyle/>
          <a:p>
            <a:pPr algn="ctr"/>
            <a:r>
              <a:rPr lang="en-US" dirty="0" smtClean="0"/>
              <a:t>300 </a:t>
            </a:r>
            <a:r>
              <a:rPr lang="en-US" dirty="0" err="1" smtClean="0"/>
              <a:t>MPa</a:t>
            </a:r>
            <a:endParaRPr lang="ru-RU" dirty="0"/>
          </a:p>
        </p:txBody>
      </p:sp>
      <p:sp>
        <p:nvSpPr>
          <p:cNvPr id="23" name="TextBox 22"/>
          <p:cNvSpPr txBox="1"/>
          <p:nvPr/>
        </p:nvSpPr>
        <p:spPr>
          <a:xfrm>
            <a:off x="7380312" y="1331476"/>
            <a:ext cx="1440160" cy="369332"/>
          </a:xfrm>
          <a:prstGeom prst="rect">
            <a:avLst/>
          </a:prstGeom>
          <a:noFill/>
        </p:spPr>
        <p:txBody>
          <a:bodyPr wrap="square" rtlCol="0">
            <a:spAutoFit/>
          </a:bodyPr>
          <a:lstStyle/>
          <a:p>
            <a:pPr algn="ctr"/>
            <a:r>
              <a:rPr lang="en-US" dirty="0" smtClean="0"/>
              <a:t>700 </a:t>
            </a:r>
            <a:r>
              <a:rPr lang="en-US" dirty="0" err="1" smtClean="0"/>
              <a:t>MPa</a:t>
            </a:r>
            <a:endParaRPr lang="ru-RU" dirty="0"/>
          </a:p>
        </p:txBody>
      </p:sp>
      <p:cxnSp>
        <p:nvCxnSpPr>
          <p:cNvPr id="24" name="Прямая соединительная линия 23"/>
          <p:cNvCxnSpPr/>
          <p:nvPr/>
        </p:nvCxnSpPr>
        <p:spPr>
          <a:xfrm>
            <a:off x="323528" y="1331476"/>
            <a:ext cx="417598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4860512" y="1329735"/>
            <a:ext cx="417598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3906180" y="3068960"/>
            <a:ext cx="367382"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1868029" y="3061928"/>
            <a:ext cx="367382"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851920" y="2780928"/>
            <a:ext cx="536389" cy="307777"/>
          </a:xfrm>
          <a:prstGeom prst="rect">
            <a:avLst/>
          </a:prstGeom>
          <a:noFill/>
        </p:spPr>
        <p:txBody>
          <a:bodyPr wrap="square" rtlCol="0">
            <a:spAutoFit/>
          </a:bodyPr>
          <a:lstStyle/>
          <a:p>
            <a:r>
              <a:rPr lang="en-US" sz="1400" dirty="0" smtClean="0"/>
              <a:t>1µm</a:t>
            </a:r>
            <a:endParaRPr lang="ru-RU" sz="1400" dirty="0"/>
          </a:p>
        </p:txBody>
      </p:sp>
      <p:sp>
        <p:nvSpPr>
          <p:cNvPr id="33" name="TextBox 32"/>
          <p:cNvSpPr txBox="1"/>
          <p:nvPr/>
        </p:nvSpPr>
        <p:spPr>
          <a:xfrm>
            <a:off x="1788698" y="2780928"/>
            <a:ext cx="536389" cy="307777"/>
          </a:xfrm>
          <a:prstGeom prst="rect">
            <a:avLst/>
          </a:prstGeom>
          <a:noFill/>
        </p:spPr>
        <p:txBody>
          <a:bodyPr wrap="square" rtlCol="0">
            <a:spAutoFit/>
          </a:bodyPr>
          <a:lstStyle/>
          <a:p>
            <a:r>
              <a:rPr lang="en-US" sz="1400" dirty="0" smtClean="0"/>
              <a:t>1µm</a:t>
            </a:r>
            <a:endParaRPr lang="ru-RU" sz="1400" dirty="0"/>
          </a:p>
        </p:txBody>
      </p:sp>
      <p:sp>
        <p:nvSpPr>
          <p:cNvPr id="34" name="TextBox 33"/>
          <p:cNvSpPr txBox="1"/>
          <p:nvPr/>
        </p:nvSpPr>
        <p:spPr>
          <a:xfrm>
            <a:off x="179512" y="3284984"/>
            <a:ext cx="4536504" cy="3108543"/>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In the ceramics of the α-Al</a:t>
            </a:r>
            <a:r>
              <a:rPr lang="en-US" sz="1400" baseline="-25000" dirty="0"/>
              <a:t>2</a:t>
            </a:r>
            <a:r>
              <a:rPr lang="en-US" sz="1400" dirty="0"/>
              <a:t>O</a:t>
            </a:r>
            <a:r>
              <a:rPr lang="en-US" sz="1400" baseline="-25000" dirty="0"/>
              <a:t>3</a:t>
            </a:r>
            <a:r>
              <a:rPr lang="en-US" sz="1400" dirty="0"/>
              <a:t> +</a:t>
            </a:r>
            <a:r>
              <a:rPr lang="ru-RU" sz="1400" dirty="0"/>
              <a:t>1</a:t>
            </a:r>
            <a:r>
              <a:rPr lang="en-US" sz="1400" dirty="0"/>
              <a:t>5%YSZ</a:t>
            </a:r>
            <a:r>
              <a:rPr lang="en-US" sz="1400" dirty="0" smtClean="0"/>
              <a:t> </a:t>
            </a:r>
            <a:r>
              <a:rPr lang="en-US" sz="1400" dirty="0"/>
              <a:t>system, the crushing of zirconium dioxide grains is also observed with the formation of a large number of defects in the structure of the ceramic composite</a:t>
            </a:r>
            <a:r>
              <a:rPr lang="en-US" sz="1400" dirty="0" smtClean="0"/>
              <a:t>.</a:t>
            </a:r>
            <a:endParaRPr lang="ru-RU" sz="1400" dirty="0" smtClean="0"/>
          </a:p>
          <a:p>
            <a:pPr marL="285750" indent="-285750">
              <a:buFont typeface="Wingdings" panose="05000000000000000000" pitchFamily="2" charset="2"/>
              <a:buChar char="Ø"/>
            </a:pPr>
            <a:endParaRPr lang="ru-RU" sz="1400" dirty="0" smtClean="0"/>
          </a:p>
          <a:p>
            <a:pPr marL="285750" indent="-285750">
              <a:buFont typeface="Wingdings" panose="05000000000000000000" pitchFamily="2" charset="2"/>
              <a:buChar char="Ø"/>
            </a:pPr>
            <a:r>
              <a:rPr lang="en-US" sz="1400" dirty="0"/>
              <a:t>Also, at this concentration and the conditions for obtaining composite ceramics (300 </a:t>
            </a:r>
            <a:r>
              <a:rPr lang="en-US" sz="1400" dirty="0" err="1"/>
              <a:t>MPa</a:t>
            </a:r>
            <a:r>
              <a:rPr lang="en-US" sz="1400" dirty="0"/>
              <a:t>), the formation of </a:t>
            </a:r>
            <a:r>
              <a:rPr lang="en-US" sz="1400" dirty="0" err="1" smtClean="0"/>
              <a:t>aglomerates</a:t>
            </a:r>
            <a:r>
              <a:rPr lang="en-US" sz="1400" dirty="0" smtClean="0"/>
              <a:t> </a:t>
            </a:r>
            <a:r>
              <a:rPr lang="en-US" sz="1400" dirty="0"/>
              <a:t>of zirconium dioxide grains is observed, which lead to the hardening of ceramics and a decrease in </a:t>
            </a:r>
            <a:r>
              <a:rPr lang="en-US" sz="1400" dirty="0" err="1" smtClean="0"/>
              <a:t>physico</a:t>
            </a:r>
            <a:r>
              <a:rPr lang="en-US" sz="1400" dirty="0" smtClean="0"/>
              <a:t>-mechanical </a:t>
            </a:r>
            <a:r>
              <a:rPr lang="en-US" sz="1400" dirty="0"/>
              <a:t>properties</a:t>
            </a:r>
            <a:r>
              <a:rPr lang="en-US" sz="1400" dirty="0" smtClean="0"/>
              <a:t>.</a:t>
            </a:r>
            <a:endParaRPr lang="ru-RU" sz="1400" dirty="0" smtClean="0"/>
          </a:p>
          <a:p>
            <a:pPr marL="285750" indent="-285750">
              <a:buFont typeface="Wingdings" panose="05000000000000000000" pitchFamily="2" charset="2"/>
              <a:buChar char="Ø"/>
            </a:pPr>
            <a:endParaRPr lang="ru-RU" sz="1400" dirty="0" smtClean="0"/>
          </a:p>
          <a:p>
            <a:pPr marL="285750" indent="-285750">
              <a:buFont typeface="Wingdings" panose="05000000000000000000" pitchFamily="2" charset="2"/>
              <a:buChar char="Ø"/>
            </a:pPr>
            <a:r>
              <a:rPr lang="en-US" sz="1400" dirty="0"/>
              <a:t>Ceramics obtained at a pressure of 700 </a:t>
            </a:r>
            <a:r>
              <a:rPr lang="en-US" sz="1400" dirty="0" err="1"/>
              <a:t>MPa</a:t>
            </a:r>
            <a:r>
              <a:rPr lang="en-US" sz="1400" dirty="0"/>
              <a:t> are more resistant to proton irradiation and the formation of defects in the form of pores is not observed.</a:t>
            </a:r>
            <a:endParaRPr lang="ru-RU" sz="1400" dirty="0"/>
          </a:p>
        </p:txBody>
      </p:sp>
      <p:sp>
        <p:nvSpPr>
          <p:cNvPr id="29" name="TextBox 28"/>
          <p:cNvSpPr txBox="1"/>
          <p:nvPr/>
        </p:nvSpPr>
        <p:spPr>
          <a:xfrm>
            <a:off x="8676456" y="6525344"/>
            <a:ext cx="467544" cy="369332"/>
          </a:xfrm>
          <a:prstGeom prst="rect">
            <a:avLst/>
          </a:prstGeom>
          <a:noFill/>
        </p:spPr>
        <p:txBody>
          <a:bodyPr wrap="square" rtlCol="0">
            <a:spAutoFit/>
          </a:bodyPr>
          <a:lstStyle/>
          <a:p>
            <a:r>
              <a:rPr lang="en-US" dirty="0" smtClean="0"/>
              <a:t>13</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sp>
        <p:nvSpPr>
          <p:cNvPr id="8" name="Заголовок 1">
            <a:extLst>
              <a:ext uri="{FF2B5EF4-FFF2-40B4-BE49-F238E27FC236}">
                <a16:creationId xmlns:a16="http://schemas.microsoft.com/office/drawing/2014/main" xmlns="" id="{BDD39528-A488-4C64-A503-8EC5F30DBA77}"/>
              </a:ext>
            </a:extLst>
          </p:cNvPr>
          <p:cNvSpPr>
            <a:spLocks noGrp="1"/>
          </p:cNvSpPr>
          <p:nvPr>
            <p:ph type="title"/>
          </p:nvPr>
        </p:nvSpPr>
        <p:spPr>
          <a:xfrm>
            <a:off x="1" y="548680"/>
            <a:ext cx="9252519" cy="708369"/>
          </a:xfrm>
        </p:spPr>
        <p:txBody>
          <a:bodyPr>
            <a:noAutofit/>
          </a:bodyPr>
          <a:lstStyle/>
          <a:p>
            <a:r>
              <a:rPr lang="en-US" altLang="ru-RU" sz="2400" b="1" dirty="0">
                <a:solidFill>
                  <a:schemeClr val="accent1">
                    <a:lumMod val="50000"/>
                  </a:schemeClr>
                </a:solidFill>
                <a:latin typeface="Times New Roman" pitchFamily="18" charset="0"/>
                <a:cs typeface="Times New Roman" pitchFamily="18" charset="0"/>
              </a:rPr>
              <a:t>Conclusions</a:t>
            </a:r>
            <a:endParaRPr lang="ru-RU" altLang="ru-RU" sz="2400" b="1" dirty="0">
              <a:solidFill>
                <a:schemeClr val="accent1">
                  <a:lumMod val="50000"/>
                </a:schemeClr>
              </a:solidFill>
              <a:latin typeface="Times New Roman" pitchFamily="18" charset="0"/>
              <a:cs typeface="Times New Roman" pitchFamily="18" charset="0"/>
            </a:endParaRPr>
          </a:p>
        </p:txBody>
      </p:sp>
      <p:sp>
        <p:nvSpPr>
          <p:cNvPr id="2" name="TextBox 1"/>
          <p:cNvSpPr txBox="1"/>
          <p:nvPr/>
        </p:nvSpPr>
        <p:spPr>
          <a:xfrm>
            <a:off x="323528" y="1196752"/>
            <a:ext cx="8496944"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t>The study established the effect of proton irradiation with a dose of </a:t>
            </a:r>
            <a:r>
              <a:rPr lang="en-US" dirty="0" smtClean="0"/>
              <a:t>1</a:t>
            </a:r>
            <a:r>
              <a:rPr lang="ru-RU" dirty="0"/>
              <a:t>х</a:t>
            </a:r>
            <a:r>
              <a:rPr lang="en-US" dirty="0" smtClean="0"/>
              <a:t>10</a:t>
            </a:r>
            <a:r>
              <a:rPr lang="en-US" baseline="30000" dirty="0" smtClean="0"/>
              <a:t>17</a:t>
            </a:r>
            <a:r>
              <a:rPr lang="en-US" dirty="0" smtClean="0"/>
              <a:t> </a:t>
            </a:r>
            <a:r>
              <a:rPr lang="en-US" dirty="0"/>
              <a:t>u/cm</a:t>
            </a:r>
            <a:r>
              <a:rPr lang="en-US" baseline="30000" dirty="0"/>
              <a:t>2</a:t>
            </a:r>
            <a:r>
              <a:rPr lang="en-US" dirty="0"/>
              <a:t> and with an energy of 2 MeV on the </a:t>
            </a:r>
            <a:r>
              <a:rPr lang="en-US" dirty="0" smtClean="0"/>
              <a:t>structure</a:t>
            </a:r>
            <a:r>
              <a:rPr lang="ru-RU" dirty="0" smtClean="0"/>
              <a:t> </a:t>
            </a:r>
            <a:r>
              <a:rPr lang="en-US" dirty="0" smtClean="0"/>
              <a:t>of the α-Al</a:t>
            </a:r>
            <a:r>
              <a:rPr lang="en-US" baseline="-25000" dirty="0" smtClean="0"/>
              <a:t>2</a:t>
            </a:r>
            <a:r>
              <a:rPr lang="en-US" dirty="0" smtClean="0"/>
              <a:t>O</a:t>
            </a:r>
            <a:r>
              <a:rPr lang="en-US" baseline="-25000" dirty="0" smtClean="0"/>
              <a:t>3 </a:t>
            </a:r>
            <a:r>
              <a:rPr lang="en-US" dirty="0"/>
              <a:t>+ n YSZ </a:t>
            </a:r>
            <a:r>
              <a:rPr lang="en-US" dirty="0" smtClean="0"/>
              <a:t>(n = </a:t>
            </a:r>
            <a:r>
              <a:rPr lang="en-US" dirty="0"/>
              <a:t>0, 1, 5, 10, 15 </a:t>
            </a:r>
            <a:r>
              <a:rPr lang="en-US" dirty="0" smtClean="0"/>
              <a:t>wt.%) composite ceramic systems.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It has been established that proton irradiation of the aggregate-hardened structure of a ceramic composite (300 </a:t>
            </a:r>
            <a:r>
              <a:rPr lang="en-US" dirty="0" err="1"/>
              <a:t>MPa</a:t>
            </a:r>
            <a:r>
              <a:rPr lang="en-US" dirty="0"/>
              <a:t>) leads to crushing of zirconium dioxide grains and reduction of their average size</a:t>
            </a:r>
            <a:r>
              <a:rPr lang="en-US" dirty="0" smtClean="0"/>
              <a:t>.</a:t>
            </a:r>
            <a:endParaRPr lang="ru-RU" dirty="0" smtClean="0"/>
          </a:p>
          <a:p>
            <a:pPr marL="285750" indent="-285750">
              <a:buFont typeface="Wingdings" panose="05000000000000000000" pitchFamily="2" charset="2"/>
              <a:buChar char="Ø"/>
            </a:pPr>
            <a:endParaRPr lang="ru-RU" dirty="0"/>
          </a:p>
          <a:p>
            <a:pPr marL="285750" indent="-285750">
              <a:buFont typeface="Wingdings" panose="05000000000000000000" pitchFamily="2" charset="2"/>
              <a:buChar char="Ø"/>
            </a:pPr>
            <a:r>
              <a:rPr lang="en-US" dirty="0"/>
              <a:t>Proton irradiation of the aggregate-hardened structure of a ceramic composite (700 </a:t>
            </a:r>
            <a:r>
              <a:rPr lang="en-US" dirty="0" err="1"/>
              <a:t>MPa</a:t>
            </a:r>
            <a:r>
              <a:rPr lang="en-US" dirty="0"/>
              <a:t>) does not lead to the formation of defects in the structure of the material. The effect of proton irradiation leads to the radiation-accelerated diffusion of zirconium dioxide grains through an alumina matrix with a redistribution of the alloying impurity over the volume of the matrix</a:t>
            </a:r>
            <a:r>
              <a:rPr lang="en-US" dirty="0" smtClean="0"/>
              <a:t>.</a:t>
            </a:r>
            <a:endParaRPr lang="ru-RU" dirty="0" smtClean="0"/>
          </a:p>
          <a:p>
            <a:pPr marL="285750" indent="-285750">
              <a:buFont typeface="Wingdings" panose="05000000000000000000" pitchFamily="2" charset="2"/>
              <a:buChar char="Ø"/>
            </a:pPr>
            <a:endParaRPr lang="ru-RU" dirty="0"/>
          </a:p>
          <a:p>
            <a:pPr marL="285750" indent="-285750">
              <a:buFont typeface="Wingdings" panose="05000000000000000000" pitchFamily="2" charset="2"/>
              <a:buChar char="Ø"/>
            </a:pPr>
            <a:r>
              <a:rPr lang="en-US" dirty="0"/>
              <a:t>The strongest effect of radiation-accelerated diffusion of zirconium dioxide grains is observed in a system with 10 wt</a:t>
            </a:r>
            <a:r>
              <a:rPr lang="en-US" dirty="0" smtClean="0"/>
              <a:t>.%</a:t>
            </a:r>
            <a:r>
              <a:rPr lang="ru-RU" dirty="0" smtClean="0"/>
              <a:t> </a:t>
            </a:r>
            <a:r>
              <a:rPr lang="en-US" dirty="0" smtClean="0"/>
              <a:t>YSZ.</a:t>
            </a:r>
          </a:p>
          <a:p>
            <a:endParaRPr lang="ru-RU" dirty="0" smtClean="0"/>
          </a:p>
        </p:txBody>
      </p:sp>
      <p:sp>
        <p:nvSpPr>
          <p:cNvPr id="9" name="TextBox 8"/>
          <p:cNvSpPr txBox="1"/>
          <p:nvPr/>
        </p:nvSpPr>
        <p:spPr>
          <a:xfrm>
            <a:off x="8676456" y="6525344"/>
            <a:ext cx="467544" cy="369332"/>
          </a:xfrm>
          <a:prstGeom prst="rect">
            <a:avLst/>
          </a:prstGeom>
          <a:noFill/>
        </p:spPr>
        <p:txBody>
          <a:bodyPr wrap="square" rtlCol="0">
            <a:spAutoFit/>
          </a:bodyPr>
          <a:lstStyle/>
          <a:p>
            <a:r>
              <a:rPr lang="en-US" dirty="0" smtClean="0"/>
              <a:t>14</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sp>
        <p:nvSpPr>
          <p:cNvPr id="8" name="TextBox 7"/>
          <p:cNvSpPr txBox="1"/>
          <p:nvPr/>
        </p:nvSpPr>
        <p:spPr>
          <a:xfrm>
            <a:off x="2051720" y="3212976"/>
            <a:ext cx="5256584" cy="369332"/>
          </a:xfrm>
          <a:prstGeom prst="rect">
            <a:avLst/>
          </a:prstGeom>
          <a:noFill/>
        </p:spPr>
        <p:txBody>
          <a:bodyPr wrap="square" rtlCol="0">
            <a:spAutoFit/>
          </a:bodyPr>
          <a:lstStyle/>
          <a:p>
            <a:pPr algn="ctr"/>
            <a:r>
              <a:rPr lang="en-US" dirty="0"/>
              <a:t>Thanks for your attention!</a:t>
            </a:r>
            <a:endParaRPr lang="ru-RU" dirty="0"/>
          </a:p>
        </p:txBody>
      </p:sp>
    </p:spTree>
    <p:extLst>
      <p:ext uri="{BB962C8B-B14F-4D97-AF65-F5344CB8AC3E}">
        <p14:creationId xmlns:p14="http://schemas.microsoft.com/office/powerpoint/2010/main" val="3366724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sp>
        <p:nvSpPr>
          <p:cNvPr id="8" name="Google Shape;266;p28"/>
          <p:cNvSpPr txBox="1">
            <a:spLocks noChangeArrowheads="1"/>
          </p:cNvSpPr>
          <p:nvPr/>
        </p:nvSpPr>
        <p:spPr bwMode="auto">
          <a:xfrm>
            <a:off x="2155802" y="579090"/>
            <a:ext cx="4720454" cy="40163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ltLang="ru-RU" sz="2400" b="1" dirty="0" smtClean="0">
                <a:solidFill>
                  <a:schemeClr val="accent1">
                    <a:lumMod val="50000"/>
                  </a:schemeClr>
                </a:solidFill>
                <a:latin typeface="Times New Roman" pitchFamily="18" charset="0"/>
                <a:cs typeface="Times New Roman" pitchFamily="18" charset="0"/>
              </a:rPr>
              <a:t>Properties of ceramic materials</a:t>
            </a: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p:txBody>
      </p:sp>
      <p:sp>
        <p:nvSpPr>
          <p:cNvPr id="9" name="Google Shape;316;p32"/>
          <p:cNvSpPr txBox="1">
            <a:spLocks/>
          </p:cNvSpPr>
          <p:nvPr/>
        </p:nvSpPr>
        <p:spPr bwMode="auto">
          <a:xfrm>
            <a:off x="683568" y="1325524"/>
            <a:ext cx="3838489" cy="188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Maintaining strength at high temperatures;</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High hardness;</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Chemical inertness;</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Low thermal conductivity;</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Crack resistance;</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Radiation resistance;</a:t>
            </a:r>
            <a:endParaRPr lang="ru-RU" altLang="ru-RU" sz="1600" kern="0" dirty="0">
              <a:solidFill>
                <a:srgbClr val="2B2B2C"/>
              </a:solidFill>
              <a:latin typeface="Karla" charset="0"/>
              <a:cs typeface="Arial" panose="020B0604020202020204" pitchFamily="34" charset="0"/>
              <a:sym typeface="Karla" charset="0"/>
            </a:endParaRPr>
          </a:p>
        </p:txBody>
      </p:sp>
      <p:sp>
        <p:nvSpPr>
          <p:cNvPr id="10" name="Google Shape;316;p32"/>
          <p:cNvSpPr txBox="1">
            <a:spLocks/>
          </p:cNvSpPr>
          <p:nvPr/>
        </p:nvSpPr>
        <p:spPr bwMode="auto">
          <a:xfrm>
            <a:off x="5220072" y="1268760"/>
            <a:ext cx="3672408" cy="187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High hardness;</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Good thermal conductivity;</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Chemical inertness;</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Low density;</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Electrical insulating properties;</a:t>
            </a:r>
          </a:p>
          <a:p>
            <a:pPr marL="171450" indent="-171450">
              <a:buClr>
                <a:srgbClr val="2B2B2C"/>
              </a:buClr>
              <a:buFont typeface="Arial" panose="020B0604020202020204" pitchFamily="34" charset="0"/>
              <a:buChar char="•"/>
              <a:defRPr/>
            </a:pPr>
            <a:r>
              <a:rPr lang="en-US" altLang="ru-RU" sz="1600" kern="0" dirty="0" smtClean="0">
                <a:solidFill>
                  <a:srgbClr val="2B2B2C"/>
                </a:solidFill>
                <a:latin typeface="Karla" charset="0"/>
                <a:cs typeface="Arial" panose="020B0604020202020204" pitchFamily="34" charset="0"/>
                <a:sym typeface="Karla" charset="0"/>
              </a:rPr>
              <a:t>Low cost compared to other ceramic materials.</a:t>
            </a:r>
            <a:endParaRPr lang="ru-RU" altLang="ru-RU" sz="1600" kern="0" dirty="0">
              <a:solidFill>
                <a:srgbClr val="2B2B2C"/>
              </a:solidFill>
              <a:latin typeface="Karla" charset="0"/>
              <a:cs typeface="Arial" panose="020B0604020202020204" pitchFamily="34" charset="0"/>
              <a:sym typeface="Karla" charset="0"/>
            </a:endParaRPr>
          </a:p>
        </p:txBody>
      </p:sp>
      <p:sp>
        <p:nvSpPr>
          <p:cNvPr id="11" name="Google Shape;266;p28"/>
          <p:cNvSpPr txBox="1">
            <a:spLocks noChangeArrowheads="1"/>
          </p:cNvSpPr>
          <p:nvPr/>
        </p:nvSpPr>
        <p:spPr bwMode="auto">
          <a:xfrm>
            <a:off x="1531022" y="939130"/>
            <a:ext cx="1024754" cy="40163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ltLang="ru-RU" sz="2000" b="1" dirty="0" smtClean="0">
                <a:solidFill>
                  <a:schemeClr val="accent1">
                    <a:lumMod val="50000"/>
                  </a:schemeClr>
                </a:solidFill>
                <a:latin typeface="Times New Roman" pitchFamily="18" charset="0"/>
                <a:cs typeface="Times New Roman" pitchFamily="18" charset="0"/>
              </a:rPr>
              <a:t>ZrO</a:t>
            </a:r>
            <a:r>
              <a:rPr lang="en-US" altLang="ru-RU" sz="2000" b="1" baseline="-25000" dirty="0" smtClean="0">
                <a:solidFill>
                  <a:schemeClr val="accent1">
                    <a:lumMod val="50000"/>
                  </a:schemeClr>
                </a:solidFill>
                <a:latin typeface="Times New Roman" pitchFamily="18" charset="0"/>
                <a:cs typeface="Times New Roman" pitchFamily="18" charset="0"/>
              </a:rPr>
              <a:t>2</a:t>
            </a:r>
            <a:endParaRPr lang="ru-RU" altLang="ru-RU" sz="2000" b="1" dirty="0" smtClean="0">
              <a:solidFill>
                <a:schemeClr val="accent1">
                  <a:lumMod val="50000"/>
                </a:schemeClr>
              </a:solidFill>
              <a:latin typeface="Times New Roman" pitchFamily="18" charset="0"/>
              <a:cs typeface="Times New Roman" pitchFamily="18"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p:txBody>
      </p:sp>
      <p:sp>
        <p:nvSpPr>
          <p:cNvPr id="12" name="Google Shape;266;p28"/>
          <p:cNvSpPr txBox="1">
            <a:spLocks noChangeArrowheads="1"/>
          </p:cNvSpPr>
          <p:nvPr/>
        </p:nvSpPr>
        <p:spPr bwMode="auto">
          <a:xfrm>
            <a:off x="6516216" y="908720"/>
            <a:ext cx="1024754" cy="40163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ltLang="ru-RU" sz="2000" b="1" dirty="0" smtClean="0">
                <a:solidFill>
                  <a:schemeClr val="accent1">
                    <a:lumMod val="50000"/>
                  </a:schemeClr>
                </a:solidFill>
                <a:latin typeface="Times New Roman" pitchFamily="18" charset="0"/>
                <a:cs typeface="Times New Roman" pitchFamily="18" charset="0"/>
              </a:rPr>
              <a:t>Al</a:t>
            </a:r>
            <a:r>
              <a:rPr lang="en-US" altLang="ru-RU" sz="2000" b="1" baseline="-25000" dirty="0" smtClean="0">
                <a:solidFill>
                  <a:schemeClr val="accent1">
                    <a:lumMod val="50000"/>
                  </a:schemeClr>
                </a:solidFill>
                <a:latin typeface="Times New Roman" pitchFamily="18" charset="0"/>
                <a:cs typeface="Times New Roman" pitchFamily="18" charset="0"/>
              </a:rPr>
              <a:t>2</a:t>
            </a:r>
            <a:r>
              <a:rPr lang="en-US" altLang="ru-RU" sz="2000" b="1" dirty="0" smtClean="0">
                <a:solidFill>
                  <a:schemeClr val="accent1">
                    <a:lumMod val="50000"/>
                  </a:schemeClr>
                </a:solidFill>
                <a:latin typeface="Times New Roman" pitchFamily="18" charset="0"/>
                <a:cs typeface="Times New Roman" pitchFamily="18" charset="0"/>
              </a:rPr>
              <a:t>O</a:t>
            </a:r>
            <a:r>
              <a:rPr lang="en-US" altLang="ru-RU" sz="2000" b="1" baseline="-25000" dirty="0" smtClean="0">
                <a:solidFill>
                  <a:schemeClr val="accent1">
                    <a:lumMod val="50000"/>
                  </a:schemeClr>
                </a:solidFill>
                <a:latin typeface="Times New Roman" pitchFamily="18" charset="0"/>
                <a:cs typeface="Times New Roman" pitchFamily="18" charset="0"/>
              </a:rPr>
              <a:t>3</a:t>
            </a:r>
            <a:endParaRPr lang="ru-RU" altLang="ru-RU" sz="2000" b="1" dirty="0" smtClean="0">
              <a:solidFill>
                <a:schemeClr val="accent1">
                  <a:lumMod val="50000"/>
                </a:schemeClr>
              </a:solidFill>
              <a:latin typeface="Times New Roman" pitchFamily="18" charset="0"/>
              <a:cs typeface="Times New Roman" pitchFamily="18"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p:txBody>
      </p:sp>
      <p:sp>
        <p:nvSpPr>
          <p:cNvPr id="13" name="Google Shape;266;p28"/>
          <p:cNvSpPr txBox="1">
            <a:spLocks noChangeArrowheads="1"/>
          </p:cNvSpPr>
          <p:nvPr/>
        </p:nvSpPr>
        <p:spPr bwMode="auto">
          <a:xfrm>
            <a:off x="2339752" y="5187602"/>
            <a:ext cx="4528294" cy="40163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ltLang="ru-RU" sz="2000" b="1" dirty="0" smtClean="0">
                <a:solidFill>
                  <a:schemeClr val="accent1">
                    <a:lumMod val="50000"/>
                  </a:schemeClr>
                </a:solidFill>
                <a:latin typeface="Times New Roman" pitchFamily="18" charset="0"/>
                <a:cs typeface="Times New Roman" pitchFamily="18" charset="0"/>
              </a:rPr>
              <a:t>Application of ceramic materials</a:t>
            </a:r>
            <a:endParaRPr lang="en-US" altLang="ru-RU" sz="1200" dirty="0">
              <a:solidFill>
                <a:srgbClr val="2B2B2C"/>
              </a:solidFill>
              <a:latin typeface="Karla" charset="0"/>
              <a:cs typeface="Times New Roman" pitchFamily="18" charset="0"/>
              <a:sym typeface="Karla" charset="0"/>
            </a:endParaRPr>
          </a:p>
          <a:p>
            <a:pPr algn="ct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algn="ct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algn="ct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algn="ct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a:p>
            <a:pPr algn="ctr" eaLnBrk="1" hangingPunct="1">
              <a:buClr>
                <a:srgbClr val="000000"/>
              </a:buClr>
              <a:buFont typeface="Arial" charset="0"/>
              <a:buNone/>
            </a:pPr>
            <a:endParaRPr lang="en-US" altLang="ru-RU" sz="1200" dirty="0">
              <a:solidFill>
                <a:srgbClr val="2B2B2C"/>
              </a:solidFill>
              <a:latin typeface="Karla" charset="0"/>
              <a:cs typeface="Times New Roman" pitchFamily="18" charset="0"/>
              <a:sym typeface="Karla" charset="0"/>
            </a:endParaRPr>
          </a:p>
        </p:txBody>
      </p:sp>
      <p:sp>
        <p:nvSpPr>
          <p:cNvPr id="14" name="TextBox 13"/>
          <p:cNvSpPr txBox="1"/>
          <p:nvPr/>
        </p:nvSpPr>
        <p:spPr>
          <a:xfrm>
            <a:off x="107504" y="5517232"/>
            <a:ext cx="8856984" cy="1200329"/>
          </a:xfrm>
          <a:prstGeom prst="rect">
            <a:avLst/>
          </a:prstGeom>
          <a:noFill/>
        </p:spPr>
        <p:txBody>
          <a:bodyPr wrap="square" rtlCol="0">
            <a:spAutoFit/>
          </a:bodyPr>
          <a:lstStyle/>
          <a:p>
            <a:pPr algn="just"/>
            <a:r>
              <a:rPr lang="en-US" dirty="0" smtClean="0">
                <a:latin typeface="Times New Roman" panose="02020603050405020304" pitchFamily="18" charset="0"/>
                <a:cs typeface="Times New Roman" panose="02020603050405020304" pitchFamily="18" charset="0"/>
              </a:rPr>
              <a:t>Linings for wearing equipment, bearings, grinding bodies, valve and shut-off valve elements, rollers for rolling valves, parts for oxygen sensors, plungers, </a:t>
            </a:r>
            <a:r>
              <a:rPr lang="en-US" dirty="0" err="1" smtClean="0">
                <a:latin typeface="Times New Roman" panose="02020603050405020304" pitchFamily="18" charset="0"/>
                <a:cs typeface="Times New Roman" panose="02020603050405020304" pitchFamily="18" charset="0"/>
              </a:rPr>
              <a:t>endoprosthetics</a:t>
            </a:r>
            <a:r>
              <a:rPr lang="en-US" dirty="0" smtClean="0">
                <a:latin typeface="Times New Roman" panose="02020603050405020304" pitchFamily="18" charset="0"/>
                <a:cs typeface="Times New Roman" panose="02020603050405020304" pitchFamily="18" charset="0"/>
              </a:rPr>
              <a:t> of the human body, rings of mechanical seals, dies, wiring, guides, crucibles, nozzles for argon-arc welding machines, electrical insulators.</a:t>
            </a:r>
            <a:endParaRPr lang="ru-RU" dirty="0" smtClean="0">
              <a:latin typeface="Times New Roman" panose="02020603050405020304" pitchFamily="18" charset="0"/>
              <a:cs typeface="Times New Roman" panose="02020603050405020304" pitchFamily="18" charset="0"/>
            </a:endParaRPr>
          </a:p>
        </p:txBody>
      </p:sp>
      <p:pic>
        <p:nvPicPr>
          <p:cNvPr id="16" name="Рисунок 15" descr="42-266-Ceramic-valve-ball-and-seat-600x600.jpg"/>
          <p:cNvPicPr>
            <a:picLocks noChangeAspect="1"/>
          </p:cNvPicPr>
          <p:nvPr/>
        </p:nvPicPr>
        <p:blipFill>
          <a:blip r:embed="rId3" cstate="print"/>
          <a:stretch>
            <a:fillRect/>
          </a:stretch>
        </p:blipFill>
        <p:spPr>
          <a:xfrm>
            <a:off x="7611459" y="3699868"/>
            <a:ext cx="1532541" cy="1457324"/>
          </a:xfrm>
          <a:prstGeom prst="rect">
            <a:avLst/>
          </a:prstGeom>
        </p:spPr>
      </p:pic>
      <p:pic>
        <p:nvPicPr>
          <p:cNvPr id="17" name="Рисунок 2"/>
          <p:cNvPicPr>
            <a:picLocks noChangeAspect="1"/>
          </p:cNvPicPr>
          <p:nvPr/>
        </p:nvPicPr>
        <p:blipFill>
          <a:blip r:embed="rId4" cstate="print"/>
          <a:srcRect/>
          <a:stretch>
            <a:fillRect/>
          </a:stretch>
        </p:blipFill>
        <p:spPr bwMode="auto">
          <a:xfrm>
            <a:off x="4932040" y="3880842"/>
            <a:ext cx="1538483" cy="1276350"/>
          </a:xfrm>
          <a:prstGeom prst="rect">
            <a:avLst/>
          </a:prstGeom>
          <a:noFill/>
          <a:ln w="9525">
            <a:noFill/>
            <a:miter lim="800000"/>
            <a:headEnd/>
            <a:tailEnd/>
          </a:ln>
        </p:spPr>
      </p:pic>
      <p:pic>
        <p:nvPicPr>
          <p:cNvPr id="19" name="Рисунок 18" descr="Без названия (1).jfif"/>
          <p:cNvPicPr>
            <a:picLocks noChangeAspect="1"/>
          </p:cNvPicPr>
          <p:nvPr/>
        </p:nvPicPr>
        <p:blipFill>
          <a:blip r:embed="rId5" cstate="print"/>
          <a:srcRect l="19203" t="-819" r="18841"/>
          <a:stretch>
            <a:fillRect/>
          </a:stretch>
        </p:blipFill>
        <p:spPr>
          <a:xfrm>
            <a:off x="1187624" y="3233861"/>
            <a:ext cx="1474285" cy="1590675"/>
          </a:xfrm>
          <a:prstGeom prst="rect">
            <a:avLst/>
          </a:prstGeom>
        </p:spPr>
      </p:pic>
      <p:pic>
        <p:nvPicPr>
          <p:cNvPr id="20" name="Рисунок 19" descr="Без названия.jfif"/>
          <p:cNvPicPr>
            <a:picLocks noChangeAspect="1"/>
          </p:cNvPicPr>
          <p:nvPr/>
        </p:nvPicPr>
        <p:blipFill>
          <a:blip r:embed="rId6" cstate="print"/>
          <a:srcRect l="9400"/>
          <a:stretch>
            <a:fillRect/>
          </a:stretch>
        </p:blipFill>
        <p:spPr>
          <a:xfrm>
            <a:off x="3851920" y="3240360"/>
            <a:ext cx="1438275" cy="1152526"/>
          </a:xfrm>
          <a:prstGeom prst="rect">
            <a:avLst/>
          </a:prstGeom>
        </p:spPr>
      </p:pic>
      <p:pic>
        <p:nvPicPr>
          <p:cNvPr id="21" name="Рисунок 20" descr="bezmetallovaya-keramika-na-osnove-oksida-cirkoniya.jpg"/>
          <p:cNvPicPr>
            <a:picLocks noChangeAspect="1"/>
          </p:cNvPicPr>
          <p:nvPr/>
        </p:nvPicPr>
        <p:blipFill>
          <a:blip r:embed="rId7" cstate="print"/>
          <a:stretch>
            <a:fillRect/>
          </a:stretch>
        </p:blipFill>
        <p:spPr>
          <a:xfrm>
            <a:off x="2699792" y="3717032"/>
            <a:ext cx="1419225" cy="1440160"/>
          </a:xfrm>
          <a:prstGeom prst="rect">
            <a:avLst/>
          </a:prstGeom>
        </p:spPr>
      </p:pic>
      <p:pic>
        <p:nvPicPr>
          <p:cNvPr id="18" name="Рисунок 17" descr="scale_1200.jfif"/>
          <p:cNvPicPr>
            <a:picLocks noChangeAspect="1"/>
          </p:cNvPicPr>
          <p:nvPr/>
        </p:nvPicPr>
        <p:blipFill>
          <a:blip r:embed="rId8" cstate="print"/>
          <a:stretch>
            <a:fillRect/>
          </a:stretch>
        </p:blipFill>
        <p:spPr>
          <a:xfrm>
            <a:off x="0" y="3704227"/>
            <a:ext cx="1371600" cy="1480349"/>
          </a:xfrm>
          <a:prstGeom prst="rect">
            <a:avLst/>
          </a:prstGeom>
        </p:spPr>
      </p:pic>
      <p:pic>
        <p:nvPicPr>
          <p:cNvPr id="15" name="Рисунок 12"/>
          <p:cNvPicPr>
            <a:picLocks noChangeAspect="1"/>
          </p:cNvPicPr>
          <p:nvPr/>
        </p:nvPicPr>
        <p:blipFill>
          <a:blip r:embed="rId9" cstate="print"/>
          <a:srcRect/>
          <a:stretch>
            <a:fillRect/>
          </a:stretch>
        </p:blipFill>
        <p:spPr bwMode="auto">
          <a:xfrm>
            <a:off x="6273543" y="3310383"/>
            <a:ext cx="1538817" cy="1154113"/>
          </a:xfrm>
          <a:prstGeom prst="rect">
            <a:avLst/>
          </a:prstGeom>
          <a:noFill/>
          <a:ln w="9525">
            <a:noFill/>
            <a:miter lim="800000"/>
            <a:headEnd/>
            <a:tailEnd/>
          </a:ln>
        </p:spPr>
      </p:pic>
      <p:sp>
        <p:nvSpPr>
          <p:cNvPr id="22" name="TextBox 21"/>
          <p:cNvSpPr txBox="1"/>
          <p:nvPr/>
        </p:nvSpPr>
        <p:spPr>
          <a:xfrm>
            <a:off x="8748464" y="6525344"/>
            <a:ext cx="395536" cy="369332"/>
          </a:xfrm>
          <a:prstGeom prst="rect">
            <a:avLst/>
          </a:prstGeom>
          <a:noFill/>
        </p:spPr>
        <p:txBody>
          <a:bodyPr wrap="square" rtlCol="0">
            <a:spAutoFit/>
          </a:bodyPr>
          <a:lstStyle/>
          <a:p>
            <a:r>
              <a:rPr lang="en-US" dirty="0" smtClean="0"/>
              <a:t>1</a:t>
            </a: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sp>
        <p:nvSpPr>
          <p:cNvPr id="8" name="TextBox 7"/>
          <p:cNvSpPr txBox="1"/>
          <p:nvPr/>
        </p:nvSpPr>
        <p:spPr>
          <a:xfrm>
            <a:off x="395536" y="980728"/>
            <a:ext cx="6912768" cy="4247317"/>
          </a:xfrm>
          <a:prstGeom prst="rect">
            <a:avLst/>
          </a:prstGeom>
          <a:noFill/>
        </p:spPr>
        <p:txBody>
          <a:bodyPr wrap="square" rtlCol="0">
            <a:spAutoFit/>
          </a:bodyPr>
          <a:lstStyle/>
          <a:p>
            <a:pPr>
              <a:buFont typeface="Wingdings" pitchFamily="2" charset="2"/>
              <a:buChar char="Ø"/>
            </a:pPr>
            <a:r>
              <a:rPr lang="ru-RU" dirty="0" smtClean="0"/>
              <a:t> </a:t>
            </a:r>
            <a:r>
              <a:rPr lang="en-US" dirty="0" smtClean="0"/>
              <a:t>Ceramic matrix composites (CMCs) are considered to improve the performance and safety of nuclear fusion and fission reactors. </a:t>
            </a:r>
          </a:p>
          <a:p>
            <a:pPr>
              <a:buFont typeface="Wingdings" pitchFamily="2" charset="2"/>
              <a:buChar char="Ø"/>
            </a:pPr>
            <a:endParaRPr lang="en-US" dirty="0" smtClean="0"/>
          </a:p>
          <a:p>
            <a:pPr>
              <a:buFont typeface="Wingdings" pitchFamily="2" charset="2"/>
              <a:buChar char="Ø"/>
            </a:pPr>
            <a:r>
              <a:rPr lang="ru-RU" dirty="0" smtClean="0"/>
              <a:t> </a:t>
            </a:r>
            <a:r>
              <a:rPr lang="en-US" dirty="0" smtClean="0"/>
              <a:t>The main benefit lies in their very high thermal conductivity, which dissipates the intense thermal flux generated by the plasma in a fusion reactor. </a:t>
            </a:r>
          </a:p>
          <a:p>
            <a:pPr>
              <a:buFont typeface="Wingdings" pitchFamily="2" charset="2"/>
              <a:buChar char="Ø"/>
            </a:pPr>
            <a:endParaRPr lang="en-US" dirty="0" smtClean="0"/>
          </a:p>
          <a:p>
            <a:pPr>
              <a:buFont typeface="Wingdings" pitchFamily="2" charset="2"/>
              <a:buChar char="Ø"/>
            </a:pPr>
            <a:r>
              <a:rPr lang="ru-RU" dirty="0" smtClean="0"/>
              <a:t> </a:t>
            </a:r>
            <a:r>
              <a:rPr lang="en-US" dirty="0" smtClean="0"/>
              <a:t>These advantages include </a:t>
            </a:r>
            <a:r>
              <a:rPr lang="en-US" b="1" dirty="0" smtClean="0"/>
              <a:t>high mechanical resistance at high temperature, chemical inertness, stability when irradiated, as well as intrinsic characteristics</a:t>
            </a:r>
            <a:r>
              <a:rPr lang="en-US" dirty="0" smtClean="0"/>
              <a:t>. </a:t>
            </a:r>
          </a:p>
          <a:p>
            <a:pPr>
              <a:buFont typeface="Wingdings" pitchFamily="2" charset="2"/>
              <a:buChar char="Ø"/>
            </a:pPr>
            <a:endParaRPr lang="en-US" dirty="0" smtClean="0"/>
          </a:p>
          <a:p>
            <a:pPr>
              <a:buFont typeface="Wingdings" pitchFamily="2" charset="2"/>
              <a:buChar char="Ø"/>
            </a:pPr>
            <a:r>
              <a:rPr lang="ru-RU" dirty="0" smtClean="0"/>
              <a:t> </a:t>
            </a:r>
            <a:r>
              <a:rPr lang="en-US" dirty="0" smtClean="0"/>
              <a:t>It is thought that these materials can be used for numerous applications in all generations of nuclear fission power plants as well as for structural materials in fusion power reactors that may be built in future decades if they are considered viable. </a:t>
            </a:r>
            <a:endParaRPr lang="ru-RU" dirty="0"/>
          </a:p>
        </p:txBody>
      </p:sp>
      <p:sp>
        <p:nvSpPr>
          <p:cNvPr id="10" name="TextBox 9"/>
          <p:cNvSpPr txBox="1"/>
          <p:nvPr/>
        </p:nvSpPr>
        <p:spPr>
          <a:xfrm>
            <a:off x="323528" y="5661248"/>
            <a:ext cx="8712968" cy="646331"/>
          </a:xfrm>
          <a:prstGeom prst="rect">
            <a:avLst/>
          </a:prstGeom>
          <a:noFill/>
        </p:spPr>
        <p:txBody>
          <a:bodyPr wrap="square" rtlCol="0">
            <a:spAutoFit/>
          </a:bodyPr>
          <a:lstStyle/>
          <a:p>
            <a:r>
              <a:rPr lang="en-US" b="1" dirty="0" smtClean="0"/>
              <a:t>The aim of the work is to study the effect of proton irradiation on the structure and properties of</a:t>
            </a:r>
            <a:r>
              <a:rPr lang="ru-RU" b="1" dirty="0" smtClean="0"/>
              <a:t> </a:t>
            </a:r>
            <a:r>
              <a:rPr lang="ru-RU" b="1" dirty="0" err="1" smtClean="0"/>
              <a:t>α-</a:t>
            </a:r>
            <a:r>
              <a:rPr lang="en-US" b="1" dirty="0" smtClean="0"/>
              <a:t>Al</a:t>
            </a:r>
            <a:r>
              <a:rPr lang="ru-RU" b="1" baseline="-25000" dirty="0" smtClean="0"/>
              <a:t>2</a:t>
            </a:r>
            <a:r>
              <a:rPr lang="en-US" b="1" dirty="0" smtClean="0"/>
              <a:t>O</a:t>
            </a:r>
            <a:r>
              <a:rPr lang="ru-RU" b="1" baseline="-25000" dirty="0" smtClean="0"/>
              <a:t>3</a:t>
            </a:r>
            <a:r>
              <a:rPr lang="ru-RU" b="1" dirty="0" smtClean="0"/>
              <a:t> + </a:t>
            </a:r>
            <a:r>
              <a:rPr lang="en-US" b="1" i="1" dirty="0" err="1" smtClean="0"/>
              <a:t>n</a:t>
            </a:r>
            <a:r>
              <a:rPr lang="en-US" b="1" dirty="0" err="1" smtClean="0"/>
              <a:t>YSZ</a:t>
            </a:r>
            <a:r>
              <a:rPr lang="ru-RU" b="1" dirty="0" smtClean="0"/>
              <a:t> (</a:t>
            </a:r>
            <a:r>
              <a:rPr lang="en-US" b="1" i="1" dirty="0" smtClean="0"/>
              <a:t>n </a:t>
            </a:r>
            <a:r>
              <a:rPr lang="ru-RU" b="1" dirty="0" smtClean="0"/>
              <a:t>= 0, 1, 5, 10, 15 </a:t>
            </a:r>
            <a:r>
              <a:rPr lang="en-US" b="1" dirty="0" err="1" smtClean="0"/>
              <a:t>wt</a:t>
            </a:r>
            <a:r>
              <a:rPr lang="ru-RU" b="1" dirty="0" smtClean="0"/>
              <a:t>.%)</a:t>
            </a:r>
            <a:r>
              <a:rPr lang="en-US" b="1" dirty="0" smtClean="0"/>
              <a:t>(ZTA) </a:t>
            </a:r>
            <a:r>
              <a:rPr lang="en-US" b="1" dirty="0" smtClean="0"/>
              <a:t>composite ceramics system</a:t>
            </a:r>
            <a:r>
              <a:rPr lang="en-US" dirty="0" smtClean="0"/>
              <a:t>.</a:t>
            </a:r>
            <a:endParaRPr lang="ru-RU" dirty="0"/>
          </a:p>
        </p:txBody>
      </p:sp>
      <p:sp>
        <p:nvSpPr>
          <p:cNvPr id="9" name="TextBox 8"/>
          <p:cNvSpPr txBox="1"/>
          <p:nvPr/>
        </p:nvSpPr>
        <p:spPr>
          <a:xfrm>
            <a:off x="8676456" y="6525344"/>
            <a:ext cx="467544" cy="369332"/>
          </a:xfrm>
          <a:prstGeom prst="rect">
            <a:avLst/>
          </a:prstGeom>
          <a:noFill/>
        </p:spPr>
        <p:txBody>
          <a:bodyPr wrap="square" rtlCol="0">
            <a:spAutoFit/>
          </a:bodyPr>
          <a:lstStyle/>
          <a:p>
            <a:r>
              <a:rPr lang="en-US" dirty="0" smtClean="0"/>
              <a:t>2</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sp>
        <p:nvSpPr>
          <p:cNvPr id="9" name="TextBox 8"/>
          <p:cNvSpPr txBox="1"/>
          <p:nvPr/>
        </p:nvSpPr>
        <p:spPr>
          <a:xfrm>
            <a:off x="323528" y="1700808"/>
            <a:ext cx="1656184" cy="1169551"/>
          </a:xfrm>
          <a:prstGeom prst="rect">
            <a:avLst/>
          </a:prstGeom>
          <a:solidFill>
            <a:schemeClr val="accent1">
              <a:lumMod val="40000"/>
              <a:lumOff val="60000"/>
            </a:schemeClr>
          </a:solidFill>
          <a:ln>
            <a:prstDash val="lgDash"/>
          </a:ln>
          <a:effectLst>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t>Synthesis of powders by chemical </a:t>
            </a:r>
            <a:r>
              <a:rPr lang="en-US" sz="1400" dirty="0" err="1" smtClean="0"/>
              <a:t>coprecipitation</a:t>
            </a:r>
            <a:r>
              <a:rPr lang="en-US" sz="1400" dirty="0" smtClean="0"/>
              <a:t> of salt solutions</a:t>
            </a:r>
            <a:endParaRPr lang="ru-RU" sz="1400" dirty="0"/>
          </a:p>
        </p:txBody>
      </p:sp>
      <p:sp>
        <p:nvSpPr>
          <p:cNvPr id="10" name="TextBox 9"/>
          <p:cNvSpPr txBox="1"/>
          <p:nvPr/>
        </p:nvSpPr>
        <p:spPr>
          <a:xfrm>
            <a:off x="2483768" y="1826821"/>
            <a:ext cx="1584176" cy="954107"/>
          </a:xfrm>
          <a:prstGeom prst="rect">
            <a:avLst/>
          </a:prstGeom>
          <a:solidFill>
            <a:schemeClr val="accent1">
              <a:lumMod val="40000"/>
              <a:lumOff val="60000"/>
            </a:schemeClr>
          </a:solidFill>
          <a:ln>
            <a:solidFill>
              <a:schemeClr val="accent1"/>
            </a:solidFill>
          </a:ln>
          <a:effectLst>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t>Drying of the obtained hydroxides</a:t>
            </a:r>
            <a:endParaRPr lang="ru-RU" sz="1400" dirty="0" smtClean="0"/>
          </a:p>
          <a:p>
            <a:pPr algn="ctr"/>
            <a:r>
              <a:rPr lang="ru-RU" sz="1400" dirty="0" smtClean="0"/>
              <a:t>(≈ 150 - 200 °С)</a:t>
            </a:r>
            <a:endParaRPr lang="ru-RU" sz="1400" dirty="0"/>
          </a:p>
        </p:txBody>
      </p:sp>
      <p:sp>
        <p:nvSpPr>
          <p:cNvPr id="11" name="TextBox 10"/>
          <p:cNvSpPr txBox="1"/>
          <p:nvPr/>
        </p:nvSpPr>
        <p:spPr>
          <a:xfrm>
            <a:off x="4572000" y="1916832"/>
            <a:ext cx="1656184" cy="738664"/>
          </a:xfrm>
          <a:prstGeom prst="rect">
            <a:avLst/>
          </a:prstGeom>
          <a:solidFill>
            <a:schemeClr val="accent1">
              <a:lumMod val="40000"/>
              <a:lumOff val="60000"/>
            </a:schemeClr>
          </a:solidFill>
          <a:ln/>
          <a:effectLst>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t>Annealing in air</a:t>
            </a:r>
            <a:r>
              <a:rPr lang="ru-RU" sz="1400" dirty="0" smtClean="0"/>
              <a:t> </a:t>
            </a:r>
            <a:r>
              <a:rPr lang="en-US" sz="1400" dirty="0" smtClean="0"/>
              <a:t>at</a:t>
            </a:r>
            <a:r>
              <a:rPr lang="ru-RU" sz="1400" dirty="0" smtClean="0"/>
              <a:t> </a:t>
            </a:r>
            <a:r>
              <a:rPr lang="en-US" sz="1400" dirty="0" smtClean="0"/>
              <a:t>1000 °C</a:t>
            </a:r>
            <a:r>
              <a:rPr lang="ru-RU" sz="1400" dirty="0" smtClean="0"/>
              <a:t> </a:t>
            </a:r>
            <a:r>
              <a:rPr lang="en-US" sz="1400" dirty="0" smtClean="0"/>
              <a:t>with holding for 1 hour.</a:t>
            </a:r>
            <a:endParaRPr lang="ru-RU" sz="1400" dirty="0"/>
          </a:p>
        </p:txBody>
      </p:sp>
      <p:sp>
        <p:nvSpPr>
          <p:cNvPr id="12" name="TextBox 11"/>
          <p:cNvSpPr txBox="1"/>
          <p:nvPr/>
        </p:nvSpPr>
        <p:spPr>
          <a:xfrm>
            <a:off x="6747015" y="2031231"/>
            <a:ext cx="1785425" cy="523220"/>
          </a:xfrm>
          <a:prstGeom prst="rect">
            <a:avLst/>
          </a:prstGeom>
          <a:solidFill>
            <a:schemeClr val="accent1">
              <a:lumMod val="40000"/>
              <a:lumOff val="60000"/>
            </a:schemeClr>
          </a:solidFill>
          <a:ln/>
          <a:effectLst>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err="1" smtClean="0"/>
              <a:t>Uniaxial</a:t>
            </a:r>
            <a:r>
              <a:rPr lang="en-US" sz="1400" dirty="0" smtClean="0"/>
              <a:t> compaction of powder mixtures</a:t>
            </a:r>
            <a:endParaRPr lang="ru-RU" sz="1400" dirty="0"/>
          </a:p>
        </p:txBody>
      </p:sp>
      <p:sp>
        <p:nvSpPr>
          <p:cNvPr id="13" name="TextBox 12"/>
          <p:cNvSpPr txBox="1"/>
          <p:nvPr/>
        </p:nvSpPr>
        <p:spPr>
          <a:xfrm>
            <a:off x="6876256" y="3573016"/>
            <a:ext cx="1785425" cy="954107"/>
          </a:xfrm>
          <a:prstGeom prst="rect">
            <a:avLst/>
          </a:prstGeom>
          <a:solidFill>
            <a:schemeClr val="accent1">
              <a:lumMod val="40000"/>
              <a:lumOff val="60000"/>
            </a:schemeClr>
          </a:solidFill>
          <a:ln/>
          <a:effectLst>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t>Processing of compacts under high hydrostatic pressure</a:t>
            </a:r>
          </a:p>
          <a:p>
            <a:pPr algn="ctr"/>
            <a:r>
              <a:rPr lang="en-US" sz="1400" dirty="0" smtClean="0"/>
              <a:t>(300 or 700 </a:t>
            </a:r>
            <a:r>
              <a:rPr lang="en-US" sz="1400" dirty="0" err="1" smtClean="0"/>
              <a:t>MPa</a:t>
            </a:r>
            <a:r>
              <a:rPr lang="en-US" sz="1400" dirty="0" smtClean="0"/>
              <a:t>)</a:t>
            </a:r>
            <a:endParaRPr lang="ru-RU" sz="1400" dirty="0"/>
          </a:p>
        </p:txBody>
      </p:sp>
      <p:sp>
        <p:nvSpPr>
          <p:cNvPr id="14" name="TextBox 13"/>
          <p:cNvSpPr txBox="1"/>
          <p:nvPr/>
        </p:nvSpPr>
        <p:spPr>
          <a:xfrm>
            <a:off x="4658783" y="3843045"/>
            <a:ext cx="1785425" cy="954107"/>
          </a:xfrm>
          <a:prstGeom prst="rect">
            <a:avLst/>
          </a:prstGeom>
          <a:solidFill>
            <a:schemeClr val="accent1">
              <a:lumMod val="40000"/>
              <a:lumOff val="60000"/>
            </a:schemeClr>
          </a:solidFill>
          <a:ln/>
          <a:effectLst>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t>Sintering in air at a temperature of 1550 °C with holding for 2 hours</a:t>
            </a:r>
            <a:endParaRPr lang="ru-RU" sz="1400" dirty="0"/>
          </a:p>
        </p:txBody>
      </p:sp>
      <p:sp>
        <p:nvSpPr>
          <p:cNvPr id="15" name="Стрелка вниз 14"/>
          <p:cNvSpPr/>
          <p:nvPr/>
        </p:nvSpPr>
        <p:spPr>
          <a:xfrm>
            <a:off x="3203848" y="2780928"/>
            <a:ext cx="186318" cy="251515"/>
          </a:xfrm>
          <a:prstGeom prst="downArrow">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16" name="Стрелка вниз 15"/>
          <p:cNvSpPr/>
          <p:nvPr/>
        </p:nvSpPr>
        <p:spPr>
          <a:xfrm>
            <a:off x="5249778" y="2688672"/>
            <a:ext cx="186318" cy="236272"/>
          </a:xfrm>
          <a:prstGeom prst="downArrow">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23" name="TextBox 22"/>
          <p:cNvSpPr txBox="1"/>
          <p:nvPr/>
        </p:nvSpPr>
        <p:spPr>
          <a:xfrm>
            <a:off x="2627784" y="3068960"/>
            <a:ext cx="1431550" cy="523220"/>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X-ray diffraction analysis</a:t>
            </a:r>
            <a:endParaRPr lang="ru-RU" sz="1400" dirty="0"/>
          </a:p>
        </p:txBody>
      </p:sp>
      <p:sp>
        <p:nvSpPr>
          <p:cNvPr id="24" name="TextBox 23"/>
          <p:cNvSpPr txBox="1"/>
          <p:nvPr/>
        </p:nvSpPr>
        <p:spPr>
          <a:xfrm>
            <a:off x="4499992" y="2977788"/>
            <a:ext cx="1656184" cy="523220"/>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X-ray diffraction analysis</a:t>
            </a:r>
            <a:endParaRPr lang="ru-RU" sz="1400" dirty="0"/>
          </a:p>
        </p:txBody>
      </p:sp>
      <p:sp>
        <p:nvSpPr>
          <p:cNvPr id="26" name="Стрелка вниз 25"/>
          <p:cNvSpPr/>
          <p:nvPr/>
        </p:nvSpPr>
        <p:spPr>
          <a:xfrm flipV="1">
            <a:off x="5249778" y="1628800"/>
            <a:ext cx="186318" cy="236272"/>
          </a:xfrm>
          <a:prstGeom prst="downArrow">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27" name="TextBox 26"/>
          <p:cNvSpPr txBox="1"/>
          <p:nvPr/>
        </p:nvSpPr>
        <p:spPr>
          <a:xfrm>
            <a:off x="4932040" y="1249015"/>
            <a:ext cx="834903" cy="307777"/>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TEM</a:t>
            </a:r>
            <a:endParaRPr lang="ru-RU" sz="1400" dirty="0"/>
          </a:p>
        </p:txBody>
      </p:sp>
      <p:sp>
        <p:nvSpPr>
          <p:cNvPr id="32" name="TextBox 31"/>
          <p:cNvSpPr txBox="1"/>
          <p:nvPr/>
        </p:nvSpPr>
        <p:spPr>
          <a:xfrm>
            <a:off x="755576" y="3841884"/>
            <a:ext cx="2808312" cy="523220"/>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Physical and mechanical properties (density, hardness, strength)</a:t>
            </a:r>
            <a:endParaRPr lang="ru-RU" sz="1400" dirty="0" smtClean="0"/>
          </a:p>
        </p:txBody>
      </p:sp>
      <p:sp>
        <p:nvSpPr>
          <p:cNvPr id="33" name="TextBox 32"/>
          <p:cNvSpPr txBox="1"/>
          <p:nvPr/>
        </p:nvSpPr>
        <p:spPr>
          <a:xfrm>
            <a:off x="755576" y="4561383"/>
            <a:ext cx="745270" cy="307777"/>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SEM</a:t>
            </a:r>
            <a:endParaRPr lang="ru-RU" sz="1400" dirty="0" smtClean="0"/>
          </a:p>
        </p:txBody>
      </p:sp>
      <p:sp>
        <p:nvSpPr>
          <p:cNvPr id="34" name="TextBox 33"/>
          <p:cNvSpPr txBox="1"/>
          <p:nvPr/>
        </p:nvSpPr>
        <p:spPr>
          <a:xfrm>
            <a:off x="1619672" y="4437112"/>
            <a:ext cx="1944216" cy="523220"/>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X-ray diffraction analysis</a:t>
            </a:r>
            <a:endParaRPr lang="ru-RU" sz="1400" dirty="0" smtClean="0"/>
          </a:p>
        </p:txBody>
      </p:sp>
      <p:sp>
        <p:nvSpPr>
          <p:cNvPr id="38" name="TextBox 37"/>
          <p:cNvSpPr txBox="1"/>
          <p:nvPr/>
        </p:nvSpPr>
        <p:spPr>
          <a:xfrm>
            <a:off x="4427984" y="5229200"/>
            <a:ext cx="2160240" cy="1169551"/>
          </a:xfrm>
          <a:prstGeom prst="rect">
            <a:avLst/>
          </a:prstGeom>
          <a:solidFill>
            <a:schemeClr val="accent1">
              <a:lumMod val="40000"/>
              <a:lumOff val="60000"/>
            </a:schemeClr>
          </a:solidFill>
          <a:ln/>
          <a:effectLst>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t>Irradiation of samples with protons</a:t>
            </a:r>
            <a:r>
              <a:rPr lang="ru-RU" sz="1400" dirty="0" smtClean="0"/>
              <a:t>. </a:t>
            </a:r>
            <a:r>
              <a:rPr lang="en-US" sz="1400" dirty="0" smtClean="0"/>
              <a:t>The dose of irradiation with protons </a:t>
            </a:r>
            <a:r>
              <a:rPr lang="ru-RU" sz="1400" dirty="0" smtClean="0"/>
              <a:t>(</a:t>
            </a:r>
            <a:r>
              <a:rPr lang="en-US" sz="1400" i="1" dirty="0" err="1" smtClean="0"/>
              <a:t>D</a:t>
            </a:r>
            <a:r>
              <a:rPr lang="en-US" sz="1400" i="1" baseline="-25000" dirty="0" err="1" smtClean="0"/>
              <a:t>p</a:t>
            </a:r>
            <a:r>
              <a:rPr lang="ru-RU" sz="1400" dirty="0" smtClean="0"/>
              <a:t>) </a:t>
            </a:r>
            <a:r>
              <a:rPr lang="en-US" sz="1400" dirty="0" smtClean="0"/>
              <a:t>with an energy of 2 </a:t>
            </a:r>
            <a:r>
              <a:rPr lang="en-US" sz="1400" dirty="0" err="1" smtClean="0"/>
              <a:t>MeV</a:t>
            </a:r>
            <a:r>
              <a:rPr lang="en-US" sz="1400" dirty="0" smtClean="0"/>
              <a:t> was </a:t>
            </a:r>
            <a:r>
              <a:rPr lang="ru-RU" sz="1400" dirty="0" smtClean="0"/>
              <a:t>1·10</a:t>
            </a:r>
            <a:r>
              <a:rPr lang="ru-RU" sz="1400" baseline="30000" dirty="0" smtClean="0"/>
              <a:t>17</a:t>
            </a:r>
            <a:r>
              <a:rPr lang="en-US" sz="1400" dirty="0" smtClean="0"/>
              <a:t> units/cm</a:t>
            </a:r>
            <a:r>
              <a:rPr lang="en-US" sz="1400" baseline="30000" dirty="0" smtClean="0"/>
              <a:t>2</a:t>
            </a:r>
            <a:r>
              <a:rPr lang="ru-RU" sz="1400" baseline="30000" dirty="0" smtClean="0"/>
              <a:t> </a:t>
            </a:r>
            <a:endParaRPr lang="ru-RU" sz="1400" baseline="30000" dirty="0"/>
          </a:p>
        </p:txBody>
      </p:sp>
      <p:sp>
        <p:nvSpPr>
          <p:cNvPr id="39" name="Стрелка вправо 38"/>
          <p:cNvSpPr/>
          <p:nvPr/>
        </p:nvSpPr>
        <p:spPr>
          <a:xfrm>
            <a:off x="2051720" y="2204864"/>
            <a:ext cx="36004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Стрелка вправо 39"/>
          <p:cNvSpPr/>
          <p:nvPr/>
        </p:nvSpPr>
        <p:spPr>
          <a:xfrm>
            <a:off x="4139952" y="2204864"/>
            <a:ext cx="36004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Стрелка вправо 40"/>
          <p:cNvSpPr/>
          <p:nvPr/>
        </p:nvSpPr>
        <p:spPr>
          <a:xfrm>
            <a:off x="6300192" y="2204864"/>
            <a:ext cx="36004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Стрелка вправо 41"/>
          <p:cNvSpPr/>
          <p:nvPr/>
        </p:nvSpPr>
        <p:spPr>
          <a:xfrm rot="5400000">
            <a:off x="7416316" y="3032956"/>
            <a:ext cx="792088"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Стрелка вправо 42"/>
          <p:cNvSpPr/>
          <p:nvPr/>
        </p:nvSpPr>
        <p:spPr>
          <a:xfrm rot="10800000">
            <a:off x="6444208" y="4149080"/>
            <a:ext cx="36004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Стрелка вправо 43"/>
          <p:cNvSpPr/>
          <p:nvPr/>
        </p:nvSpPr>
        <p:spPr>
          <a:xfrm rot="5400000">
            <a:off x="5328084" y="4977172"/>
            <a:ext cx="36004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Box 46"/>
          <p:cNvSpPr txBox="1"/>
          <p:nvPr/>
        </p:nvSpPr>
        <p:spPr>
          <a:xfrm>
            <a:off x="755576" y="5229200"/>
            <a:ext cx="2808312" cy="523220"/>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Physical and mechanical properties (density, hardness, strength)</a:t>
            </a:r>
            <a:endParaRPr lang="ru-RU" sz="1400" dirty="0" smtClean="0"/>
          </a:p>
        </p:txBody>
      </p:sp>
      <p:sp>
        <p:nvSpPr>
          <p:cNvPr id="48" name="TextBox 47"/>
          <p:cNvSpPr txBox="1"/>
          <p:nvPr/>
        </p:nvSpPr>
        <p:spPr>
          <a:xfrm>
            <a:off x="755576" y="5949280"/>
            <a:ext cx="745270" cy="307777"/>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SEM</a:t>
            </a:r>
            <a:endParaRPr lang="ru-RU" sz="1400" dirty="0" smtClean="0"/>
          </a:p>
        </p:txBody>
      </p:sp>
      <p:sp>
        <p:nvSpPr>
          <p:cNvPr id="49" name="TextBox 48"/>
          <p:cNvSpPr txBox="1"/>
          <p:nvPr/>
        </p:nvSpPr>
        <p:spPr>
          <a:xfrm>
            <a:off x="1619672" y="5805264"/>
            <a:ext cx="1944216" cy="523220"/>
          </a:xfrm>
          <a:prstGeom prst="rect">
            <a:avLst/>
          </a:prstGeom>
          <a:solidFill>
            <a:schemeClr val="accent6">
              <a:lumMod val="40000"/>
              <a:lumOff val="60000"/>
            </a:schemeClr>
          </a:solidFill>
          <a:ln w="12700">
            <a:solidFill>
              <a:schemeClr val="accent2">
                <a:lumMod val="75000"/>
              </a:schemeClr>
            </a:solidFill>
            <a:prstDash val="dash"/>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smtClean="0"/>
              <a:t>X-ray diffraction analysis</a:t>
            </a:r>
            <a:endParaRPr lang="ru-RU" sz="1400" dirty="0" smtClean="0"/>
          </a:p>
        </p:txBody>
      </p:sp>
      <p:sp>
        <p:nvSpPr>
          <p:cNvPr id="53" name="Стрелка вниз 52"/>
          <p:cNvSpPr/>
          <p:nvPr/>
        </p:nvSpPr>
        <p:spPr>
          <a:xfrm rot="5400000" flipH="1">
            <a:off x="3874970" y="5359963"/>
            <a:ext cx="251728" cy="710283"/>
          </a:xfrm>
          <a:prstGeom prst="downArrow">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54" name="TextBox 53"/>
          <p:cNvSpPr txBox="1"/>
          <p:nvPr/>
        </p:nvSpPr>
        <p:spPr>
          <a:xfrm>
            <a:off x="575556" y="675266"/>
            <a:ext cx="7992888" cy="461665"/>
          </a:xfrm>
          <a:prstGeom prst="rect">
            <a:avLst/>
          </a:prstGeom>
          <a:noFill/>
        </p:spPr>
        <p:txBody>
          <a:bodyPr wrap="square" rtlCol="0">
            <a:spAutoFit/>
          </a:bodyPr>
          <a:lstStyle/>
          <a:p>
            <a:pPr algn="ctr">
              <a:buClr>
                <a:srgbClr val="000000"/>
              </a:buClr>
            </a:pPr>
            <a:r>
              <a:rPr lang="en-US" altLang="ru-RU" sz="2400" b="1" dirty="0">
                <a:solidFill>
                  <a:schemeClr val="accent1">
                    <a:lumMod val="50000"/>
                  </a:schemeClr>
                </a:solidFill>
                <a:latin typeface="Times New Roman" pitchFamily="18" charset="0"/>
                <a:cs typeface="Times New Roman" pitchFamily="18" charset="0"/>
              </a:rPr>
              <a:t>Sample synthesis and experimental methods</a:t>
            </a:r>
            <a:endParaRPr lang="ru-RU" altLang="ru-RU" sz="2400" b="1" dirty="0" smtClean="0">
              <a:solidFill>
                <a:schemeClr val="accent1">
                  <a:lumMod val="50000"/>
                </a:schemeClr>
              </a:solidFill>
              <a:latin typeface="Times New Roman" pitchFamily="18" charset="0"/>
              <a:cs typeface="Times New Roman" pitchFamily="18" charset="0"/>
            </a:endParaRPr>
          </a:p>
        </p:txBody>
      </p:sp>
      <p:sp>
        <p:nvSpPr>
          <p:cNvPr id="35" name="TextBox 34"/>
          <p:cNvSpPr txBox="1"/>
          <p:nvPr/>
        </p:nvSpPr>
        <p:spPr>
          <a:xfrm>
            <a:off x="8676456" y="6525344"/>
            <a:ext cx="467544" cy="369332"/>
          </a:xfrm>
          <a:prstGeom prst="rect">
            <a:avLst/>
          </a:prstGeom>
          <a:noFill/>
        </p:spPr>
        <p:txBody>
          <a:bodyPr wrap="square" rtlCol="0">
            <a:spAutoFit/>
          </a:bodyPr>
          <a:lstStyle/>
          <a:p>
            <a:r>
              <a:rPr lang="en-US" dirty="0" smtClean="0"/>
              <a:t>3</a:t>
            </a:r>
            <a:endParaRPr lang="ru-RU" dirty="0"/>
          </a:p>
        </p:txBody>
      </p:sp>
      <p:sp>
        <p:nvSpPr>
          <p:cNvPr id="36" name="Стрелка вниз 35"/>
          <p:cNvSpPr/>
          <p:nvPr/>
        </p:nvSpPr>
        <p:spPr>
          <a:xfrm rot="5400000" flipH="1">
            <a:off x="3942079" y="3989778"/>
            <a:ext cx="251728" cy="710283"/>
          </a:xfrm>
          <a:prstGeom prst="downArrow">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4"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graphicFrame>
        <p:nvGraphicFramePr>
          <p:cNvPr id="49155" name="Объект 2"/>
          <p:cNvGraphicFramePr>
            <a:graphicFrameLocks/>
          </p:cNvGraphicFramePr>
          <p:nvPr/>
        </p:nvGraphicFramePr>
        <p:xfrm>
          <a:off x="241548" y="2852936"/>
          <a:ext cx="4330452" cy="3384376"/>
        </p:xfrm>
        <a:graphic>
          <a:graphicData uri="http://schemas.openxmlformats.org/presentationml/2006/ole">
            <mc:AlternateContent xmlns:mc="http://schemas.openxmlformats.org/markup-compatibility/2006">
              <mc:Choice xmlns:v="urn:schemas-microsoft-com:vml" Requires="v">
                <p:oleObj spid="_x0000_s49173" name="Graph" r:id="rId5" imgW="3822929" imgH="2926704" progId="Origin95.Graph">
                  <p:embed/>
                </p:oleObj>
              </mc:Choice>
              <mc:Fallback>
                <p:oleObj name="Graph" r:id="rId5" imgW="3822929" imgH="2926704" progId="Origin95.Graph">
                  <p:embed/>
                  <p:pic>
                    <p:nvPicPr>
                      <p:cNvPr id="0" name="Picture 1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548" y="2852936"/>
                        <a:ext cx="4330452" cy="3384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4"/>
          <p:cNvSpPr txBox="1">
            <a:spLocks noChangeArrowheads="1"/>
          </p:cNvSpPr>
          <p:nvPr/>
        </p:nvSpPr>
        <p:spPr bwMode="auto">
          <a:xfrm>
            <a:off x="1093520" y="2112712"/>
            <a:ext cx="659670" cy="168324"/>
          </a:xfrm>
          <a:prstGeom prst="rect">
            <a:avLst/>
          </a:prstGeom>
          <a:noFill/>
          <a:ln w="9525">
            <a:noFill/>
            <a:miter lim="800000"/>
            <a:headEnd/>
            <a:tailEnd/>
          </a:ln>
        </p:spPr>
        <p:txBody>
          <a:bodyPr/>
          <a:lstStyle/>
          <a:p>
            <a:pPr algn="ctr" eaLnBrk="1" hangingPunct="1">
              <a:spcAft>
                <a:spcPts val="1000"/>
              </a:spcAft>
            </a:pPr>
            <a:r>
              <a:rPr lang="ru-RU" altLang="ru-RU" sz="900">
                <a:solidFill>
                  <a:schemeClr val="tx1"/>
                </a:solidFill>
                <a:latin typeface="Calibri" pitchFamily="34" charset="0"/>
              </a:rPr>
              <a:t>~</a:t>
            </a:r>
            <a:r>
              <a:rPr lang="uk-UA" altLang="ru-RU" sz="900">
                <a:solidFill>
                  <a:schemeClr val="tx1"/>
                </a:solidFill>
                <a:latin typeface="Calibri" pitchFamily="34" charset="0"/>
              </a:rPr>
              <a:t>180˚С</a:t>
            </a:r>
            <a:endParaRPr lang="ru-RU" altLang="ru-RU" sz="900">
              <a:solidFill>
                <a:schemeClr val="tx1"/>
              </a:solidFill>
            </a:endParaRPr>
          </a:p>
        </p:txBody>
      </p:sp>
      <p:sp>
        <p:nvSpPr>
          <p:cNvPr id="14" name="Text Box 5"/>
          <p:cNvSpPr txBox="1">
            <a:spLocks noChangeArrowheads="1"/>
          </p:cNvSpPr>
          <p:nvPr/>
        </p:nvSpPr>
        <p:spPr bwMode="auto">
          <a:xfrm>
            <a:off x="1165923" y="1340768"/>
            <a:ext cx="811283" cy="153896"/>
          </a:xfrm>
          <a:prstGeom prst="rect">
            <a:avLst/>
          </a:prstGeom>
          <a:noFill/>
          <a:ln w="9525">
            <a:noFill/>
            <a:miter lim="800000"/>
            <a:headEnd/>
            <a:tailEnd/>
          </a:ln>
        </p:spPr>
        <p:txBody>
          <a:bodyPr/>
          <a:lstStyle/>
          <a:p>
            <a:pPr algn="ctr" eaLnBrk="1" hangingPunct="1">
              <a:spcAft>
                <a:spcPts val="1000"/>
              </a:spcAft>
            </a:pPr>
            <a:r>
              <a:rPr lang="uk-UA" altLang="ru-RU" sz="900" dirty="0">
                <a:solidFill>
                  <a:schemeClr val="tx1"/>
                </a:solidFill>
                <a:latin typeface="Calibri" pitchFamily="34" charset="0"/>
              </a:rPr>
              <a:t>200-350˚С</a:t>
            </a:r>
            <a:endParaRPr lang="ru-RU" altLang="ru-RU" sz="900" dirty="0">
              <a:solidFill>
                <a:schemeClr val="tx1"/>
              </a:solidFill>
            </a:endParaRPr>
          </a:p>
        </p:txBody>
      </p:sp>
      <p:sp>
        <p:nvSpPr>
          <p:cNvPr id="15" name="Text Box 8"/>
          <p:cNvSpPr txBox="1">
            <a:spLocks noChangeArrowheads="1"/>
          </p:cNvSpPr>
          <p:nvPr/>
        </p:nvSpPr>
        <p:spPr bwMode="auto">
          <a:xfrm>
            <a:off x="1285976" y="2492896"/>
            <a:ext cx="854601" cy="185958"/>
          </a:xfrm>
          <a:prstGeom prst="rect">
            <a:avLst/>
          </a:prstGeom>
          <a:noFill/>
          <a:ln w="9525">
            <a:noFill/>
            <a:miter lim="800000"/>
            <a:headEnd/>
            <a:tailEnd/>
          </a:ln>
        </p:spPr>
        <p:txBody>
          <a:bodyPr/>
          <a:lstStyle/>
          <a:p>
            <a:pPr algn="ctr" eaLnBrk="1" hangingPunct="1">
              <a:spcAft>
                <a:spcPts val="1000"/>
              </a:spcAft>
            </a:pPr>
            <a:r>
              <a:rPr lang="uk-UA" altLang="ru-RU" sz="900" dirty="0">
                <a:solidFill>
                  <a:schemeClr val="tx1"/>
                </a:solidFill>
                <a:latin typeface="Calibri" pitchFamily="34" charset="0"/>
              </a:rPr>
              <a:t>250-300˚С</a:t>
            </a:r>
            <a:endParaRPr lang="ru-RU" altLang="ru-RU" sz="900" dirty="0">
              <a:solidFill>
                <a:schemeClr val="tx1"/>
              </a:solidFill>
            </a:endParaRPr>
          </a:p>
        </p:txBody>
      </p:sp>
      <p:sp>
        <p:nvSpPr>
          <p:cNvPr id="16" name="Text Box 9"/>
          <p:cNvSpPr txBox="1">
            <a:spLocks noChangeArrowheads="1"/>
          </p:cNvSpPr>
          <p:nvPr/>
        </p:nvSpPr>
        <p:spPr bwMode="auto">
          <a:xfrm>
            <a:off x="2919062" y="2420888"/>
            <a:ext cx="790862" cy="149888"/>
          </a:xfrm>
          <a:prstGeom prst="rect">
            <a:avLst/>
          </a:prstGeom>
          <a:noFill/>
          <a:ln w="9525">
            <a:noFill/>
            <a:miter lim="800000"/>
            <a:headEnd/>
            <a:tailEnd/>
          </a:ln>
        </p:spPr>
        <p:txBody>
          <a:bodyPr/>
          <a:lstStyle/>
          <a:p>
            <a:pPr algn="ctr" eaLnBrk="1" hangingPunct="1">
              <a:spcAft>
                <a:spcPts val="1000"/>
              </a:spcAft>
            </a:pPr>
            <a:r>
              <a:rPr lang="uk-UA" altLang="ru-RU" sz="900" dirty="0">
                <a:solidFill>
                  <a:schemeClr val="tx1"/>
                </a:solidFill>
                <a:latin typeface="Calibri" pitchFamily="34" charset="0"/>
              </a:rPr>
              <a:t>500-800˚С</a:t>
            </a:r>
            <a:endParaRPr lang="ru-RU" altLang="ru-RU" sz="900" dirty="0">
              <a:solidFill>
                <a:schemeClr val="tx1"/>
              </a:solidFill>
            </a:endParaRPr>
          </a:p>
        </p:txBody>
      </p:sp>
      <p:sp>
        <p:nvSpPr>
          <p:cNvPr id="17" name="Text Box 10"/>
          <p:cNvSpPr txBox="1">
            <a:spLocks noChangeArrowheads="1"/>
          </p:cNvSpPr>
          <p:nvPr/>
        </p:nvSpPr>
        <p:spPr bwMode="auto">
          <a:xfrm>
            <a:off x="4663537" y="1844824"/>
            <a:ext cx="588505" cy="176740"/>
          </a:xfrm>
          <a:prstGeom prst="rect">
            <a:avLst/>
          </a:prstGeom>
          <a:noFill/>
          <a:ln w="9525">
            <a:noFill/>
            <a:miter lim="800000"/>
            <a:headEnd/>
            <a:tailEnd/>
          </a:ln>
        </p:spPr>
        <p:txBody>
          <a:bodyPr/>
          <a:lstStyle/>
          <a:p>
            <a:pPr algn="ctr" eaLnBrk="1" hangingPunct="1">
              <a:spcAft>
                <a:spcPts val="1000"/>
              </a:spcAft>
            </a:pPr>
            <a:r>
              <a:rPr lang="uk-UA" altLang="ru-RU" sz="900" dirty="0">
                <a:solidFill>
                  <a:schemeClr val="tx1"/>
                </a:solidFill>
                <a:latin typeface="Calibri" pitchFamily="34" charset="0"/>
              </a:rPr>
              <a:t>1200˚С</a:t>
            </a:r>
            <a:endParaRPr lang="ru-RU" altLang="ru-RU" sz="900" dirty="0">
              <a:solidFill>
                <a:schemeClr val="tx1"/>
              </a:solidFill>
            </a:endParaRPr>
          </a:p>
        </p:txBody>
      </p:sp>
      <p:sp>
        <p:nvSpPr>
          <p:cNvPr id="18" name="Text Box 11"/>
          <p:cNvSpPr txBox="1">
            <a:spLocks noChangeArrowheads="1"/>
          </p:cNvSpPr>
          <p:nvPr/>
        </p:nvSpPr>
        <p:spPr bwMode="auto">
          <a:xfrm>
            <a:off x="2303947" y="1844824"/>
            <a:ext cx="915246" cy="133457"/>
          </a:xfrm>
          <a:prstGeom prst="rect">
            <a:avLst/>
          </a:prstGeom>
          <a:noFill/>
          <a:ln w="9525">
            <a:noFill/>
            <a:miter lim="800000"/>
            <a:headEnd/>
            <a:tailEnd/>
          </a:ln>
        </p:spPr>
        <p:txBody>
          <a:bodyPr/>
          <a:lstStyle/>
          <a:p>
            <a:pPr algn="ctr" eaLnBrk="1" hangingPunct="1">
              <a:spcAft>
                <a:spcPts val="1000"/>
              </a:spcAft>
            </a:pPr>
            <a:r>
              <a:rPr lang="uk-UA" altLang="ru-RU" sz="900" dirty="0">
                <a:solidFill>
                  <a:schemeClr val="tx1"/>
                </a:solidFill>
                <a:latin typeface="Calibri" pitchFamily="34" charset="0"/>
              </a:rPr>
              <a:t>300-500˚С</a:t>
            </a:r>
            <a:endParaRPr lang="ru-RU" altLang="ru-RU" sz="900" dirty="0">
              <a:solidFill>
                <a:schemeClr val="tx1"/>
              </a:solidFill>
            </a:endParaRPr>
          </a:p>
        </p:txBody>
      </p:sp>
      <p:sp>
        <p:nvSpPr>
          <p:cNvPr id="19" name="Text Box 12"/>
          <p:cNvSpPr txBox="1">
            <a:spLocks noChangeArrowheads="1"/>
          </p:cNvSpPr>
          <p:nvPr/>
        </p:nvSpPr>
        <p:spPr bwMode="auto">
          <a:xfrm>
            <a:off x="3923419" y="1844824"/>
            <a:ext cx="725266" cy="119430"/>
          </a:xfrm>
          <a:prstGeom prst="rect">
            <a:avLst/>
          </a:prstGeom>
          <a:noFill/>
          <a:ln w="9525">
            <a:noFill/>
            <a:miter lim="800000"/>
            <a:headEnd/>
            <a:tailEnd/>
          </a:ln>
        </p:spPr>
        <p:txBody>
          <a:bodyPr/>
          <a:lstStyle/>
          <a:p>
            <a:pPr algn="ctr">
              <a:spcAft>
                <a:spcPts val="1000"/>
              </a:spcAft>
            </a:pPr>
            <a:r>
              <a:rPr lang="uk-UA" altLang="ru-RU" sz="900" dirty="0">
                <a:solidFill>
                  <a:schemeClr val="tx1"/>
                </a:solidFill>
                <a:latin typeface="Calibri" pitchFamily="34" charset="0"/>
              </a:rPr>
              <a:t>10</a:t>
            </a:r>
            <a:r>
              <a:rPr lang="en-US" altLang="ru-RU" sz="900" dirty="0">
                <a:solidFill>
                  <a:schemeClr val="tx1"/>
                </a:solidFill>
                <a:latin typeface="Calibri" pitchFamily="34" charset="0"/>
              </a:rPr>
              <a:t>00</a:t>
            </a:r>
            <a:r>
              <a:rPr lang="uk-UA" altLang="ru-RU" sz="900" dirty="0">
                <a:latin typeface="Calibri" pitchFamily="34" charset="0"/>
              </a:rPr>
              <a:t>˚С</a:t>
            </a:r>
            <a:endParaRPr lang="ru-RU" altLang="ru-RU" sz="900" dirty="0">
              <a:solidFill>
                <a:schemeClr val="tx1"/>
              </a:solidFill>
            </a:endParaRPr>
          </a:p>
        </p:txBody>
      </p:sp>
      <p:sp>
        <p:nvSpPr>
          <p:cNvPr id="20" name="Text Box 13"/>
          <p:cNvSpPr txBox="1">
            <a:spLocks noChangeArrowheads="1"/>
          </p:cNvSpPr>
          <p:nvPr/>
        </p:nvSpPr>
        <p:spPr bwMode="auto">
          <a:xfrm>
            <a:off x="4948817" y="2420888"/>
            <a:ext cx="588505" cy="152694"/>
          </a:xfrm>
          <a:prstGeom prst="rect">
            <a:avLst/>
          </a:prstGeom>
          <a:noFill/>
          <a:ln w="9525">
            <a:noFill/>
            <a:miter lim="800000"/>
            <a:headEnd/>
            <a:tailEnd/>
          </a:ln>
        </p:spPr>
        <p:txBody>
          <a:bodyPr/>
          <a:lstStyle/>
          <a:p>
            <a:pPr algn="ctr" eaLnBrk="1" hangingPunct="1">
              <a:spcAft>
                <a:spcPts val="1000"/>
              </a:spcAft>
            </a:pPr>
            <a:r>
              <a:rPr lang="uk-UA" altLang="ru-RU" sz="900" dirty="0">
                <a:solidFill>
                  <a:schemeClr val="tx1"/>
                </a:solidFill>
                <a:latin typeface="Calibri" pitchFamily="34" charset="0"/>
              </a:rPr>
              <a:t>1200˚С</a:t>
            </a:r>
            <a:endParaRPr lang="ru-RU" altLang="ru-RU" sz="900" dirty="0">
              <a:solidFill>
                <a:schemeClr val="tx1"/>
              </a:solidFill>
            </a:endParaRPr>
          </a:p>
        </p:txBody>
      </p:sp>
      <p:sp>
        <p:nvSpPr>
          <p:cNvPr id="21" name="Text Box 14"/>
          <p:cNvSpPr txBox="1">
            <a:spLocks noChangeArrowheads="1"/>
          </p:cNvSpPr>
          <p:nvPr/>
        </p:nvSpPr>
        <p:spPr bwMode="auto">
          <a:xfrm>
            <a:off x="5652120" y="1780840"/>
            <a:ext cx="749400" cy="208000"/>
          </a:xfrm>
          <a:prstGeom prst="rect">
            <a:avLst/>
          </a:prstGeom>
          <a:noFill/>
          <a:ln w="9525">
            <a:noFill/>
            <a:miter lim="800000"/>
            <a:headEnd/>
            <a:tailEnd/>
          </a:ln>
        </p:spPr>
        <p:txBody>
          <a:bodyPr/>
          <a:lstStyle/>
          <a:p>
            <a:pPr eaLnBrk="1" hangingPunct="1">
              <a:spcAft>
                <a:spcPts val="1000"/>
              </a:spcAft>
            </a:pPr>
            <a:r>
              <a:rPr lang="uk-UA" altLang="ru-RU" sz="900" dirty="0">
                <a:solidFill>
                  <a:schemeClr val="tx1"/>
                </a:solidFill>
                <a:latin typeface="Calibri" pitchFamily="34" charset="0"/>
              </a:rPr>
              <a:t>390-460˚С</a:t>
            </a:r>
            <a:endParaRPr lang="ru-RU" altLang="ru-RU" sz="900" dirty="0">
              <a:solidFill>
                <a:schemeClr val="tx1"/>
              </a:solidFill>
            </a:endParaRPr>
          </a:p>
        </p:txBody>
      </p:sp>
      <p:sp>
        <p:nvSpPr>
          <p:cNvPr id="22" name="Text Box 15"/>
          <p:cNvSpPr txBox="1">
            <a:spLocks noChangeArrowheads="1"/>
          </p:cNvSpPr>
          <p:nvPr/>
        </p:nvSpPr>
        <p:spPr bwMode="auto">
          <a:xfrm>
            <a:off x="3826263" y="1340768"/>
            <a:ext cx="588505" cy="149087"/>
          </a:xfrm>
          <a:prstGeom prst="rect">
            <a:avLst/>
          </a:prstGeom>
          <a:noFill/>
          <a:ln w="9525">
            <a:noFill/>
            <a:miter lim="800000"/>
            <a:headEnd/>
            <a:tailEnd/>
          </a:ln>
        </p:spPr>
        <p:txBody>
          <a:bodyPr/>
          <a:lstStyle/>
          <a:p>
            <a:pPr algn="ctr" eaLnBrk="1" hangingPunct="1">
              <a:spcAft>
                <a:spcPts val="1000"/>
              </a:spcAft>
            </a:pPr>
            <a:r>
              <a:rPr lang="uk-UA" altLang="ru-RU" sz="900" dirty="0">
                <a:solidFill>
                  <a:schemeClr val="tx1"/>
                </a:solidFill>
                <a:latin typeface="Calibri" pitchFamily="34" charset="0"/>
              </a:rPr>
              <a:t>850˚С</a:t>
            </a:r>
            <a:endParaRPr lang="ru-RU" altLang="ru-RU" sz="900" dirty="0">
              <a:solidFill>
                <a:schemeClr val="tx1"/>
              </a:solidFill>
            </a:endParaRPr>
          </a:p>
        </p:txBody>
      </p:sp>
      <p:sp>
        <p:nvSpPr>
          <p:cNvPr id="23" name="Text Box 16"/>
          <p:cNvSpPr txBox="1">
            <a:spLocks noChangeArrowheads="1"/>
          </p:cNvSpPr>
          <p:nvPr/>
        </p:nvSpPr>
        <p:spPr bwMode="auto">
          <a:xfrm>
            <a:off x="3191407" y="1844824"/>
            <a:ext cx="588505" cy="148686"/>
          </a:xfrm>
          <a:prstGeom prst="rect">
            <a:avLst/>
          </a:prstGeom>
          <a:noFill/>
          <a:ln w="9525">
            <a:noFill/>
            <a:miter lim="800000"/>
            <a:headEnd/>
            <a:tailEnd/>
          </a:ln>
        </p:spPr>
        <p:txBody>
          <a:bodyPr/>
          <a:lstStyle/>
          <a:p>
            <a:pPr algn="ctr" eaLnBrk="1" hangingPunct="1">
              <a:spcAft>
                <a:spcPts val="1000"/>
              </a:spcAft>
            </a:pPr>
            <a:r>
              <a:rPr lang="uk-UA" altLang="ru-RU" sz="900" dirty="0">
                <a:solidFill>
                  <a:schemeClr val="tx1"/>
                </a:solidFill>
                <a:latin typeface="Calibri" pitchFamily="34" charset="0"/>
              </a:rPr>
              <a:t>850˚С</a:t>
            </a:r>
            <a:endParaRPr lang="ru-RU" altLang="ru-RU" sz="900" dirty="0">
              <a:solidFill>
                <a:schemeClr val="tx1"/>
              </a:solidFill>
            </a:endParaRPr>
          </a:p>
        </p:txBody>
      </p:sp>
      <p:cxnSp>
        <p:nvCxnSpPr>
          <p:cNvPr id="25" name="AutoShape 18"/>
          <p:cNvCxnSpPr>
            <a:cxnSpLocks noChangeShapeType="1"/>
          </p:cNvCxnSpPr>
          <p:nvPr/>
        </p:nvCxnSpPr>
        <p:spPr bwMode="auto">
          <a:xfrm flipH="1">
            <a:off x="3412268" y="1570068"/>
            <a:ext cx="1236418" cy="401"/>
          </a:xfrm>
          <a:prstGeom prst="straightConnector1">
            <a:avLst/>
          </a:prstGeom>
          <a:noFill/>
          <a:ln w="9525">
            <a:solidFill>
              <a:srgbClr val="000000"/>
            </a:solidFill>
            <a:round/>
            <a:headEnd/>
            <a:tailEnd/>
          </a:ln>
        </p:spPr>
      </p:cxnSp>
      <p:cxnSp>
        <p:nvCxnSpPr>
          <p:cNvPr id="26" name="AutoShape 19"/>
          <p:cNvCxnSpPr>
            <a:cxnSpLocks noChangeShapeType="1"/>
          </p:cNvCxnSpPr>
          <p:nvPr/>
        </p:nvCxnSpPr>
        <p:spPr bwMode="auto">
          <a:xfrm>
            <a:off x="4648685" y="1573675"/>
            <a:ext cx="0" cy="440447"/>
          </a:xfrm>
          <a:prstGeom prst="straightConnector1">
            <a:avLst/>
          </a:prstGeom>
          <a:noFill/>
          <a:ln w="9525">
            <a:solidFill>
              <a:srgbClr val="000000"/>
            </a:solidFill>
            <a:round/>
            <a:headEnd/>
            <a:tailEnd type="triangle" w="med" len="med"/>
          </a:ln>
        </p:spPr>
      </p:cxnSp>
      <p:grpSp>
        <p:nvGrpSpPr>
          <p:cNvPr id="27" name="Group 20"/>
          <p:cNvGrpSpPr>
            <a:grpSpLocks/>
          </p:cNvGrpSpPr>
          <p:nvPr/>
        </p:nvGrpSpPr>
        <p:grpSpPr bwMode="auto">
          <a:xfrm>
            <a:off x="179512" y="1408157"/>
            <a:ext cx="5945077" cy="1444779"/>
            <a:chOff x="1108" y="5384"/>
            <a:chExt cx="9607" cy="3605"/>
          </a:xfrm>
        </p:grpSpPr>
        <p:sp>
          <p:nvSpPr>
            <p:cNvPr id="28" name="Text Box 21"/>
            <p:cNvSpPr txBox="1">
              <a:spLocks noChangeArrowheads="1"/>
            </p:cNvSpPr>
            <p:nvPr/>
          </p:nvSpPr>
          <p:spPr bwMode="auto">
            <a:xfrm>
              <a:off x="1108" y="5398"/>
              <a:ext cx="1672" cy="871"/>
            </a:xfrm>
            <a:prstGeom prst="rect">
              <a:avLst/>
            </a:prstGeom>
            <a:noFill/>
            <a:ln w="9525">
              <a:solidFill>
                <a:srgbClr val="000000"/>
              </a:solidFill>
              <a:miter lim="800000"/>
              <a:headEnd/>
              <a:tailEnd/>
            </a:ln>
          </p:spPr>
          <p:txBody>
            <a:bodyPr/>
            <a:lstStyle/>
            <a:p>
              <a:pPr algn="ctr" eaLnBrk="1" hangingPunct="1"/>
              <a:r>
                <a:rPr lang="en-US" altLang="ru-RU" sz="900">
                  <a:solidFill>
                    <a:schemeClr val="tx1"/>
                  </a:solidFill>
                  <a:latin typeface="Times New Roman" pitchFamily="18" charset="0"/>
                </a:rPr>
                <a:t>Nordstrandite</a:t>
              </a:r>
            </a:p>
            <a:p>
              <a:pPr algn="ctr" eaLnBrk="1" hangingPunct="1"/>
              <a:r>
                <a:rPr lang="ru-RU" altLang="ru-RU" sz="900">
                  <a:solidFill>
                    <a:schemeClr val="tx1"/>
                  </a:solidFill>
                  <a:latin typeface="Times New Roman" pitchFamily="18" charset="0"/>
                </a:rPr>
                <a:t>β-</a:t>
              </a:r>
              <a:r>
                <a:rPr lang="en-US" altLang="ru-RU" sz="900">
                  <a:solidFill>
                    <a:schemeClr val="tx1"/>
                  </a:solidFill>
                  <a:latin typeface="Times New Roman" pitchFamily="18" charset="0"/>
                </a:rPr>
                <a:t>Al(OH)</a:t>
              </a:r>
              <a:r>
                <a:rPr lang="en-US" altLang="ru-RU" sz="900" baseline="-25000">
                  <a:solidFill>
                    <a:schemeClr val="tx1"/>
                  </a:solidFill>
                  <a:latin typeface="Times New Roman" pitchFamily="18" charset="0"/>
                </a:rPr>
                <a:t>3</a:t>
              </a:r>
              <a:endParaRPr lang="ru-RU" altLang="ru-RU" sz="900">
                <a:solidFill>
                  <a:schemeClr val="tx1"/>
                </a:solidFill>
              </a:endParaRPr>
            </a:p>
          </p:txBody>
        </p:sp>
        <p:sp>
          <p:nvSpPr>
            <p:cNvPr id="29" name="Text Box 22"/>
            <p:cNvSpPr txBox="1">
              <a:spLocks noChangeArrowheads="1"/>
            </p:cNvSpPr>
            <p:nvPr/>
          </p:nvSpPr>
          <p:spPr bwMode="auto">
            <a:xfrm>
              <a:off x="1127" y="8118"/>
              <a:ext cx="1657" cy="871"/>
            </a:xfrm>
            <a:prstGeom prst="rect">
              <a:avLst/>
            </a:prstGeom>
            <a:noFill/>
            <a:ln w="9525">
              <a:solidFill>
                <a:srgbClr val="000000"/>
              </a:solidFill>
              <a:miter lim="800000"/>
              <a:headEnd/>
              <a:tailEnd/>
            </a:ln>
          </p:spPr>
          <p:txBody>
            <a:bodyPr/>
            <a:lstStyle/>
            <a:p>
              <a:pPr algn="ctr" eaLnBrk="1" hangingPunct="1"/>
              <a:r>
                <a:rPr lang="en-US" altLang="ru-RU" sz="900" dirty="0">
                  <a:solidFill>
                    <a:schemeClr val="tx1"/>
                  </a:solidFill>
                  <a:latin typeface="Times New Roman" pitchFamily="18" charset="0"/>
                </a:rPr>
                <a:t>Gibbsite</a:t>
              </a:r>
            </a:p>
            <a:p>
              <a:pPr algn="ctr" eaLnBrk="1" hangingPunct="1"/>
              <a:r>
                <a:rPr lang="ru-RU" altLang="ru-RU" sz="900" dirty="0" err="1">
                  <a:solidFill>
                    <a:schemeClr val="tx1"/>
                  </a:solidFill>
                  <a:latin typeface="Times New Roman" pitchFamily="18" charset="0"/>
                </a:rPr>
                <a:t>α</a:t>
              </a:r>
              <a:r>
                <a:rPr lang="en-US" altLang="ru-RU" sz="900" dirty="0">
                  <a:solidFill>
                    <a:schemeClr val="tx1"/>
                  </a:solidFill>
                  <a:latin typeface="Times New Roman" pitchFamily="18" charset="0"/>
                </a:rPr>
                <a:t>-Al(OH)</a:t>
              </a:r>
              <a:r>
                <a:rPr lang="en-US" altLang="ru-RU" sz="900" baseline="-25000" dirty="0">
                  <a:solidFill>
                    <a:schemeClr val="tx1"/>
                  </a:solidFill>
                  <a:latin typeface="Times New Roman" pitchFamily="18" charset="0"/>
                </a:rPr>
                <a:t>3</a:t>
              </a:r>
              <a:endParaRPr lang="ru-RU" altLang="ru-RU" sz="900" dirty="0">
                <a:solidFill>
                  <a:schemeClr val="tx1"/>
                </a:solidFill>
              </a:endParaRPr>
            </a:p>
          </p:txBody>
        </p:sp>
        <p:sp>
          <p:nvSpPr>
            <p:cNvPr id="30" name="Text Box 23"/>
            <p:cNvSpPr txBox="1">
              <a:spLocks noChangeArrowheads="1"/>
            </p:cNvSpPr>
            <p:nvPr/>
          </p:nvSpPr>
          <p:spPr bwMode="auto">
            <a:xfrm>
              <a:off x="1123" y="6766"/>
              <a:ext cx="1657" cy="871"/>
            </a:xfrm>
            <a:prstGeom prst="rect">
              <a:avLst/>
            </a:prstGeom>
            <a:noFill/>
            <a:ln w="9525">
              <a:solidFill>
                <a:srgbClr val="000000"/>
              </a:solidFill>
              <a:miter lim="800000"/>
              <a:headEnd/>
              <a:tailEnd/>
            </a:ln>
          </p:spPr>
          <p:txBody>
            <a:bodyPr/>
            <a:lstStyle/>
            <a:p>
              <a:pPr algn="ctr" eaLnBrk="1" hangingPunct="1"/>
              <a:r>
                <a:rPr lang="en-US" altLang="ru-RU" sz="900">
                  <a:solidFill>
                    <a:schemeClr val="tx1"/>
                  </a:solidFill>
                  <a:latin typeface="Times New Roman" pitchFamily="18" charset="0"/>
                </a:rPr>
                <a:t>Bayerite</a:t>
              </a:r>
            </a:p>
            <a:p>
              <a:pPr algn="ctr" eaLnBrk="1" hangingPunct="1"/>
              <a:r>
                <a:rPr lang="ru-RU" altLang="ru-RU" sz="900">
                  <a:solidFill>
                    <a:schemeClr val="tx1"/>
                  </a:solidFill>
                  <a:latin typeface="Times New Roman" pitchFamily="18" charset="0"/>
                </a:rPr>
                <a:t>γ</a:t>
              </a:r>
              <a:r>
                <a:rPr lang="en-US" altLang="ru-RU" sz="900">
                  <a:solidFill>
                    <a:schemeClr val="tx1"/>
                  </a:solidFill>
                  <a:latin typeface="Times New Roman" pitchFamily="18" charset="0"/>
                </a:rPr>
                <a:t>-Al(OH)</a:t>
              </a:r>
              <a:r>
                <a:rPr lang="en-US" altLang="ru-RU" sz="900" baseline="-25000">
                  <a:solidFill>
                    <a:schemeClr val="tx1"/>
                  </a:solidFill>
                  <a:latin typeface="Times New Roman" pitchFamily="18" charset="0"/>
                </a:rPr>
                <a:t>3</a:t>
              </a:r>
              <a:endParaRPr lang="ru-RU" altLang="ru-RU" sz="900">
                <a:solidFill>
                  <a:schemeClr val="tx1"/>
                </a:solidFill>
              </a:endParaRPr>
            </a:p>
          </p:txBody>
        </p:sp>
        <p:sp>
          <p:nvSpPr>
            <p:cNvPr id="31" name="Text Box 24"/>
            <p:cNvSpPr txBox="1">
              <a:spLocks noChangeArrowheads="1"/>
            </p:cNvSpPr>
            <p:nvPr/>
          </p:nvSpPr>
          <p:spPr bwMode="auto">
            <a:xfrm>
              <a:off x="3478" y="6766"/>
              <a:ext cx="1313" cy="871"/>
            </a:xfrm>
            <a:prstGeom prst="rect">
              <a:avLst/>
            </a:prstGeom>
            <a:noFill/>
            <a:ln w="9525">
              <a:solidFill>
                <a:srgbClr val="000000"/>
              </a:solidFill>
              <a:miter lim="800000"/>
              <a:headEnd/>
              <a:tailEnd/>
            </a:ln>
          </p:spPr>
          <p:txBody>
            <a:bodyPr/>
            <a:lstStyle/>
            <a:p>
              <a:pPr algn="ctr" eaLnBrk="1" hangingPunct="1"/>
              <a:r>
                <a:rPr lang="en-US" altLang="ru-RU" sz="900">
                  <a:solidFill>
                    <a:schemeClr val="tx1"/>
                  </a:solidFill>
                  <a:latin typeface="Times New Roman" pitchFamily="18" charset="0"/>
                </a:rPr>
                <a:t>Boehmite</a:t>
              </a:r>
            </a:p>
            <a:p>
              <a:pPr algn="ctr" eaLnBrk="1" hangingPunct="1"/>
              <a:r>
                <a:rPr lang="ru-RU" altLang="ru-RU" sz="900">
                  <a:solidFill>
                    <a:schemeClr val="tx1"/>
                  </a:solidFill>
                  <a:latin typeface="Times New Roman" pitchFamily="18" charset="0"/>
                </a:rPr>
                <a:t>α</a:t>
              </a:r>
              <a:r>
                <a:rPr lang="en-US" altLang="ru-RU" sz="900">
                  <a:solidFill>
                    <a:schemeClr val="tx1"/>
                  </a:solidFill>
                  <a:latin typeface="Times New Roman" pitchFamily="18" charset="0"/>
                </a:rPr>
                <a:t>-AlOOH</a:t>
              </a:r>
              <a:endParaRPr lang="ru-RU" altLang="ru-RU" sz="900">
                <a:solidFill>
                  <a:schemeClr val="tx1"/>
                </a:solidFill>
              </a:endParaRPr>
            </a:p>
          </p:txBody>
        </p:sp>
        <p:sp>
          <p:nvSpPr>
            <p:cNvPr id="32" name="Text Box 25"/>
            <p:cNvSpPr txBox="1">
              <a:spLocks noChangeArrowheads="1"/>
            </p:cNvSpPr>
            <p:nvPr/>
          </p:nvSpPr>
          <p:spPr bwMode="auto">
            <a:xfrm>
              <a:off x="4201" y="8283"/>
              <a:ext cx="1350" cy="462"/>
            </a:xfrm>
            <a:prstGeom prst="rect">
              <a:avLst/>
            </a:prstGeom>
            <a:noFill/>
            <a:ln w="9525">
              <a:solidFill>
                <a:srgbClr val="000000"/>
              </a:solidFill>
              <a:miter lim="800000"/>
              <a:headEnd/>
              <a:tailEnd/>
            </a:ln>
          </p:spPr>
          <p:txBody>
            <a:bodyPr/>
            <a:lstStyle/>
            <a:p>
              <a:pPr algn="ctr" eaLnBrk="1" hangingPunct="1">
                <a:spcAft>
                  <a:spcPts val="1000"/>
                </a:spcAft>
              </a:pPr>
              <a:r>
                <a:rPr lang="ru-RU" altLang="ru-RU" sz="900">
                  <a:solidFill>
                    <a:schemeClr val="tx1"/>
                  </a:solidFill>
                  <a:latin typeface="Times New Roman" pitchFamily="18" charset="0"/>
                </a:rPr>
                <a:t>χ-</a:t>
              </a:r>
              <a:r>
                <a:rPr lang="en-US" altLang="ru-RU" sz="900">
                  <a:solidFill>
                    <a:schemeClr val="tx1"/>
                  </a:solidFill>
                  <a:latin typeface="Times New Roman" pitchFamily="18" charset="0"/>
                </a:rPr>
                <a:t>Al</a:t>
              </a:r>
              <a:r>
                <a:rPr lang="ru-RU" altLang="ru-RU" sz="900" baseline="-25000">
                  <a:solidFill>
                    <a:schemeClr val="tx1"/>
                  </a:solidFill>
                  <a:latin typeface="Times New Roman" pitchFamily="18" charset="0"/>
                </a:rPr>
                <a:t>2</a:t>
              </a:r>
              <a:r>
                <a:rPr lang="en-US" altLang="ru-RU" sz="900">
                  <a:solidFill>
                    <a:schemeClr val="tx1"/>
                  </a:solidFill>
                  <a:latin typeface="Times New Roman" pitchFamily="18" charset="0"/>
                </a:rPr>
                <a:t>O</a:t>
              </a:r>
              <a:r>
                <a:rPr lang="ru-RU" altLang="ru-RU" sz="900" baseline="-25000">
                  <a:solidFill>
                    <a:schemeClr val="tx1"/>
                  </a:solidFill>
                  <a:latin typeface="Times New Roman" pitchFamily="18" charset="0"/>
                </a:rPr>
                <a:t>3</a:t>
              </a:r>
              <a:endParaRPr lang="ru-RU" altLang="ru-RU" sz="900">
                <a:solidFill>
                  <a:schemeClr val="tx1"/>
                </a:solidFill>
              </a:endParaRPr>
            </a:p>
          </p:txBody>
        </p:sp>
        <p:sp>
          <p:nvSpPr>
            <p:cNvPr id="33" name="Text Box 26"/>
            <p:cNvSpPr txBox="1">
              <a:spLocks noChangeArrowheads="1"/>
            </p:cNvSpPr>
            <p:nvPr/>
          </p:nvSpPr>
          <p:spPr bwMode="auto">
            <a:xfrm>
              <a:off x="6773" y="8283"/>
              <a:ext cx="1352" cy="462"/>
            </a:xfrm>
            <a:prstGeom prst="rect">
              <a:avLst/>
            </a:prstGeom>
            <a:noFill/>
            <a:ln w="9525">
              <a:solidFill>
                <a:srgbClr val="000000"/>
              </a:solidFill>
              <a:miter lim="800000"/>
              <a:headEnd/>
              <a:tailEnd/>
            </a:ln>
          </p:spPr>
          <p:txBody>
            <a:bodyPr/>
            <a:lstStyle/>
            <a:p>
              <a:pPr algn="ctr" eaLnBrk="1" hangingPunct="1">
                <a:spcAft>
                  <a:spcPts val="1000"/>
                </a:spcAft>
              </a:pPr>
              <a:r>
                <a:rPr lang="ru-RU" altLang="ru-RU" sz="900">
                  <a:solidFill>
                    <a:schemeClr val="tx1"/>
                  </a:solidFill>
                  <a:latin typeface="Times New Roman" pitchFamily="18" charset="0"/>
                </a:rPr>
                <a:t>æ-</a:t>
              </a:r>
              <a:r>
                <a:rPr lang="en-US" altLang="ru-RU" sz="900">
                  <a:solidFill>
                    <a:schemeClr val="tx1"/>
                  </a:solidFill>
                  <a:latin typeface="Times New Roman" pitchFamily="18" charset="0"/>
                </a:rPr>
                <a:t>Al</a:t>
              </a:r>
              <a:r>
                <a:rPr lang="ru-RU" altLang="ru-RU" sz="900" baseline="-25000">
                  <a:solidFill>
                    <a:schemeClr val="tx1"/>
                  </a:solidFill>
                  <a:latin typeface="Times New Roman" pitchFamily="18" charset="0"/>
                </a:rPr>
                <a:t>2</a:t>
              </a:r>
              <a:r>
                <a:rPr lang="en-US" altLang="ru-RU" sz="900">
                  <a:solidFill>
                    <a:schemeClr val="tx1"/>
                  </a:solidFill>
                  <a:latin typeface="Times New Roman" pitchFamily="18" charset="0"/>
                </a:rPr>
                <a:t>O</a:t>
              </a:r>
              <a:r>
                <a:rPr lang="ru-RU" altLang="ru-RU" sz="900" baseline="-25000">
                  <a:solidFill>
                    <a:schemeClr val="tx1"/>
                  </a:solidFill>
                  <a:latin typeface="Times New Roman" pitchFamily="18" charset="0"/>
                </a:rPr>
                <a:t>3</a:t>
              </a:r>
              <a:endParaRPr lang="ru-RU" altLang="ru-RU" sz="900">
                <a:solidFill>
                  <a:schemeClr val="tx1"/>
                </a:solidFill>
              </a:endParaRPr>
            </a:p>
          </p:txBody>
        </p:sp>
        <p:sp>
          <p:nvSpPr>
            <p:cNvPr id="34" name="Text Box 27"/>
            <p:cNvSpPr txBox="1">
              <a:spLocks noChangeArrowheads="1"/>
            </p:cNvSpPr>
            <p:nvPr/>
          </p:nvSpPr>
          <p:spPr bwMode="auto">
            <a:xfrm>
              <a:off x="5037" y="7001"/>
              <a:ext cx="1191" cy="551"/>
            </a:xfrm>
            <a:prstGeom prst="rect">
              <a:avLst/>
            </a:prstGeom>
            <a:noFill/>
            <a:ln w="9525">
              <a:solidFill>
                <a:srgbClr val="000000"/>
              </a:solidFill>
              <a:miter lim="800000"/>
              <a:headEnd/>
              <a:tailEnd/>
            </a:ln>
          </p:spPr>
          <p:txBody>
            <a:bodyPr/>
            <a:lstStyle/>
            <a:p>
              <a:pPr algn="ctr">
                <a:spcAft>
                  <a:spcPts val="1000"/>
                </a:spcAft>
              </a:pPr>
              <a:r>
                <a:rPr lang="el-GR" altLang="ru-RU" sz="900" dirty="0" smtClean="0">
                  <a:latin typeface="Times New Roman" pitchFamily="18" charset="0"/>
                </a:rPr>
                <a:t>δ </a:t>
              </a:r>
              <a:r>
                <a:rPr lang="ru-RU" altLang="ru-RU" sz="900" dirty="0" err="1" smtClean="0">
                  <a:latin typeface="Times New Roman" pitchFamily="18" charset="0"/>
                </a:rPr>
                <a:t>(</a:t>
              </a:r>
              <a:r>
                <a:rPr lang="ru-RU" altLang="ru-RU" sz="900" dirty="0" err="1" smtClean="0">
                  <a:solidFill>
                    <a:schemeClr val="tx1"/>
                  </a:solidFill>
                  <a:latin typeface="Times New Roman" pitchFamily="18" charset="0"/>
                </a:rPr>
                <a:t>γ</a:t>
              </a:r>
              <a:r>
                <a:rPr lang="ru-RU" altLang="ru-RU" sz="900" dirty="0" smtClean="0">
                  <a:solidFill>
                    <a:schemeClr val="tx1"/>
                  </a:solidFill>
                  <a:latin typeface="Times New Roman" pitchFamily="18" charset="0"/>
                </a:rPr>
                <a:t>)-</a:t>
              </a:r>
              <a:r>
                <a:rPr lang="en-US" altLang="ru-RU" sz="900" dirty="0">
                  <a:solidFill>
                    <a:schemeClr val="tx1"/>
                  </a:solidFill>
                  <a:latin typeface="Times New Roman" pitchFamily="18" charset="0"/>
                </a:rPr>
                <a:t>Al</a:t>
              </a:r>
              <a:r>
                <a:rPr lang="ru-RU" altLang="ru-RU" sz="900" baseline="-25000" dirty="0">
                  <a:solidFill>
                    <a:schemeClr val="tx1"/>
                  </a:solidFill>
                  <a:latin typeface="Times New Roman" pitchFamily="18" charset="0"/>
                </a:rPr>
                <a:t>2</a:t>
              </a:r>
              <a:r>
                <a:rPr lang="en-US" altLang="ru-RU" sz="900" dirty="0">
                  <a:solidFill>
                    <a:schemeClr val="tx1"/>
                  </a:solidFill>
                  <a:latin typeface="Times New Roman" pitchFamily="18" charset="0"/>
                </a:rPr>
                <a:t>O</a:t>
              </a:r>
              <a:r>
                <a:rPr lang="ru-RU" altLang="ru-RU" sz="900" baseline="-25000" dirty="0">
                  <a:solidFill>
                    <a:schemeClr val="tx1"/>
                  </a:solidFill>
                  <a:latin typeface="Times New Roman" pitchFamily="18" charset="0"/>
                </a:rPr>
                <a:t>3</a:t>
              </a:r>
              <a:endParaRPr lang="ru-RU" altLang="ru-RU" sz="900" dirty="0">
                <a:solidFill>
                  <a:schemeClr val="tx1"/>
                </a:solidFill>
              </a:endParaRPr>
            </a:p>
          </p:txBody>
        </p:sp>
        <p:sp>
          <p:nvSpPr>
            <p:cNvPr id="35" name="Text Box 28"/>
            <p:cNvSpPr txBox="1">
              <a:spLocks noChangeArrowheads="1"/>
            </p:cNvSpPr>
            <p:nvPr/>
          </p:nvSpPr>
          <p:spPr bwMode="auto">
            <a:xfrm>
              <a:off x="6567" y="7013"/>
              <a:ext cx="1057" cy="539"/>
            </a:xfrm>
            <a:prstGeom prst="rect">
              <a:avLst/>
            </a:prstGeom>
            <a:noFill/>
            <a:ln w="9525">
              <a:solidFill>
                <a:srgbClr val="000000"/>
              </a:solidFill>
              <a:miter lim="800000"/>
              <a:headEnd/>
              <a:tailEnd/>
            </a:ln>
          </p:spPr>
          <p:txBody>
            <a:bodyPr/>
            <a:lstStyle/>
            <a:p>
              <a:pPr algn="ctr">
                <a:spcAft>
                  <a:spcPts val="1000"/>
                </a:spcAft>
              </a:pPr>
              <a:r>
                <a:rPr lang="ru-RU" altLang="ru-RU" sz="900" dirty="0" err="1" smtClean="0">
                  <a:latin typeface="Times New Roman" pitchFamily="18" charset="0"/>
                </a:rPr>
                <a:t>γ</a:t>
              </a:r>
              <a:r>
                <a:rPr lang="ru-RU" altLang="ru-RU" sz="900" dirty="0" err="1" smtClean="0">
                  <a:solidFill>
                    <a:schemeClr val="tx1"/>
                  </a:solidFill>
                  <a:latin typeface="Times New Roman" pitchFamily="18" charset="0"/>
                </a:rPr>
                <a:t>-</a:t>
              </a:r>
              <a:r>
                <a:rPr lang="en-US" altLang="ru-RU" sz="900" dirty="0">
                  <a:solidFill>
                    <a:schemeClr val="tx1"/>
                  </a:solidFill>
                  <a:latin typeface="Times New Roman" pitchFamily="18" charset="0"/>
                </a:rPr>
                <a:t>Al</a:t>
              </a:r>
              <a:r>
                <a:rPr lang="ru-RU" altLang="ru-RU" sz="900" baseline="-25000" dirty="0">
                  <a:solidFill>
                    <a:schemeClr val="tx1"/>
                  </a:solidFill>
                  <a:latin typeface="Times New Roman" pitchFamily="18" charset="0"/>
                </a:rPr>
                <a:t>2</a:t>
              </a:r>
              <a:r>
                <a:rPr lang="en-US" altLang="ru-RU" sz="900" dirty="0">
                  <a:solidFill>
                    <a:schemeClr val="tx1"/>
                  </a:solidFill>
                  <a:latin typeface="Times New Roman" pitchFamily="18" charset="0"/>
                </a:rPr>
                <a:t>O</a:t>
              </a:r>
              <a:r>
                <a:rPr lang="ru-RU" altLang="ru-RU" sz="900" baseline="-25000" dirty="0">
                  <a:solidFill>
                    <a:schemeClr val="tx1"/>
                  </a:solidFill>
                  <a:latin typeface="Times New Roman" pitchFamily="18" charset="0"/>
                </a:rPr>
                <a:t>3</a:t>
              </a:r>
              <a:endParaRPr lang="ru-RU" altLang="ru-RU" sz="900" dirty="0">
                <a:solidFill>
                  <a:schemeClr val="tx1"/>
                </a:solidFill>
              </a:endParaRPr>
            </a:p>
          </p:txBody>
        </p:sp>
        <p:sp>
          <p:nvSpPr>
            <p:cNvPr id="36" name="Text Box 29"/>
            <p:cNvSpPr txBox="1">
              <a:spLocks noChangeArrowheads="1"/>
            </p:cNvSpPr>
            <p:nvPr/>
          </p:nvSpPr>
          <p:spPr bwMode="auto">
            <a:xfrm>
              <a:off x="7815" y="7036"/>
              <a:ext cx="973" cy="516"/>
            </a:xfrm>
            <a:prstGeom prst="rect">
              <a:avLst/>
            </a:prstGeom>
            <a:noFill/>
            <a:ln w="9525">
              <a:solidFill>
                <a:srgbClr val="000000"/>
              </a:solidFill>
              <a:miter lim="800000"/>
              <a:headEnd/>
              <a:tailEnd/>
            </a:ln>
          </p:spPr>
          <p:txBody>
            <a:bodyPr/>
            <a:lstStyle/>
            <a:p>
              <a:pPr algn="ctr" eaLnBrk="1" hangingPunct="1">
                <a:spcAft>
                  <a:spcPts val="1000"/>
                </a:spcAft>
              </a:pPr>
              <a:r>
                <a:rPr lang="ru-RU" altLang="ru-RU" sz="900">
                  <a:solidFill>
                    <a:schemeClr val="tx1"/>
                  </a:solidFill>
                  <a:latin typeface="Times New Roman" pitchFamily="18" charset="0"/>
                </a:rPr>
                <a:t>θ-</a:t>
              </a:r>
              <a:r>
                <a:rPr lang="en-US" altLang="ru-RU" sz="900">
                  <a:solidFill>
                    <a:schemeClr val="tx1"/>
                  </a:solidFill>
                  <a:latin typeface="Times New Roman" pitchFamily="18" charset="0"/>
                </a:rPr>
                <a:t>Al</a:t>
              </a:r>
              <a:r>
                <a:rPr lang="ru-RU" altLang="ru-RU" sz="900" baseline="-25000">
                  <a:solidFill>
                    <a:schemeClr val="tx1"/>
                  </a:solidFill>
                  <a:latin typeface="Times New Roman" pitchFamily="18" charset="0"/>
                </a:rPr>
                <a:t>2</a:t>
              </a:r>
              <a:r>
                <a:rPr lang="en-US" altLang="ru-RU" sz="900">
                  <a:solidFill>
                    <a:schemeClr val="tx1"/>
                  </a:solidFill>
                  <a:latin typeface="Times New Roman" pitchFamily="18" charset="0"/>
                </a:rPr>
                <a:t>O</a:t>
              </a:r>
              <a:r>
                <a:rPr lang="ru-RU" altLang="ru-RU" sz="900" baseline="-25000">
                  <a:solidFill>
                    <a:schemeClr val="tx1"/>
                  </a:solidFill>
                  <a:latin typeface="Times New Roman" pitchFamily="18" charset="0"/>
                </a:rPr>
                <a:t>3</a:t>
              </a:r>
              <a:endParaRPr lang="ru-RU" altLang="ru-RU" sz="900">
                <a:solidFill>
                  <a:schemeClr val="tx1"/>
                </a:solidFill>
              </a:endParaRPr>
            </a:p>
          </p:txBody>
        </p:sp>
        <p:sp>
          <p:nvSpPr>
            <p:cNvPr id="37" name="Text Box 30"/>
            <p:cNvSpPr txBox="1">
              <a:spLocks noChangeArrowheads="1"/>
            </p:cNvSpPr>
            <p:nvPr/>
          </p:nvSpPr>
          <p:spPr bwMode="auto">
            <a:xfrm>
              <a:off x="9145" y="6748"/>
              <a:ext cx="1549" cy="889"/>
            </a:xfrm>
            <a:prstGeom prst="rect">
              <a:avLst/>
            </a:prstGeom>
            <a:noFill/>
            <a:ln w="9525">
              <a:solidFill>
                <a:srgbClr val="000000"/>
              </a:solidFill>
              <a:miter lim="800000"/>
              <a:headEnd/>
              <a:tailEnd/>
            </a:ln>
          </p:spPr>
          <p:txBody>
            <a:bodyPr/>
            <a:lstStyle/>
            <a:p>
              <a:pPr algn="ctr" eaLnBrk="1" hangingPunct="1"/>
              <a:r>
                <a:rPr lang="en-US" altLang="ru-RU" sz="900" dirty="0">
                  <a:solidFill>
                    <a:schemeClr val="tx1"/>
                  </a:solidFill>
                  <a:latin typeface="Times New Roman" pitchFamily="18" charset="0"/>
                </a:rPr>
                <a:t>Corundum</a:t>
              </a:r>
            </a:p>
            <a:p>
              <a:pPr algn="ctr" eaLnBrk="1" hangingPunct="1"/>
              <a:r>
                <a:rPr lang="ru-RU" altLang="ru-RU" sz="900" dirty="0" err="1">
                  <a:solidFill>
                    <a:schemeClr val="tx1"/>
                  </a:solidFill>
                  <a:latin typeface="Times New Roman" pitchFamily="18" charset="0"/>
                </a:rPr>
                <a:t>α-</a:t>
              </a:r>
              <a:r>
                <a:rPr lang="en-US" altLang="ru-RU" sz="900" dirty="0">
                  <a:solidFill>
                    <a:schemeClr val="tx1"/>
                  </a:solidFill>
                  <a:latin typeface="Times New Roman" pitchFamily="18" charset="0"/>
                </a:rPr>
                <a:t>Al</a:t>
              </a:r>
              <a:r>
                <a:rPr lang="ru-RU" altLang="ru-RU" sz="900" baseline="-25000" dirty="0">
                  <a:solidFill>
                    <a:schemeClr val="tx1"/>
                  </a:solidFill>
                  <a:latin typeface="Times New Roman" pitchFamily="18" charset="0"/>
                </a:rPr>
                <a:t>2</a:t>
              </a:r>
              <a:r>
                <a:rPr lang="en-US" altLang="ru-RU" sz="900" dirty="0">
                  <a:solidFill>
                    <a:schemeClr val="tx1"/>
                  </a:solidFill>
                  <a:latin typeface="Times New Roman" pitchFamily="18" charset="0"/>
                </a:rPr>
                <a:t>O</a:t>
              </a:r>
              <a:r>
                <a:rPr lang="ru-RU" altLang="ru-RU" sz="900" baseline="-25000" dirty="0">
                  <a:solidFill>
                    <a:schemeClr val="tx1"/>
                  </a:solidFill>
                  <a:latin typeface="Times New Roman" pitchFamily="18" charset="0"/>
                </a:rPr>
                <a:t>3</a:t>
              </a:r>
              <a:endParaRPr lang="ru-RU" altLang="ru-RU" sz="900" dirty="0">
                <a:solidFill>
                  <a:schemeClr val="tx1"/>
                </a:solidFill>
              </a:endParaRPr>
            </a:p>
          </p:txBody>
        </p:sp>
        <p:sp>
          <p:nvSpPr>
            <p:cNvPr id="38" name="Text Box 31"/>
            <p:cNvSpPr txBox="1">
              <a:spLocks noChangeArrowheads="1"/>
            </p:cNvSpPr>
            <p:nvPr/>
          </p:nvSpPr>
          <p:spPr bwMode="auto">
            <a:xfrm>
              <a:off x="9166" y="5384"/>
              <a:ext cx="1549" cy="885"/>
            </a:xfrm>
            <a:prstGeom prst="rect">
              <a:avLst/>
            </a:prstGeom>
            <a:noFill/>
            <a:ln w="9525">
              <a:solidFill>
                <a:srgbClr val="000000"/>
              </a:solidFill>
              <a:miter lim="800000"/>
              <a:headEnd/>
              <a:tailEnd/>
            </a:ln>
          </p:spPr>
          <p:txBody>
            <a:bodyPr/>
            <a:lstStyle/>
            <a:p>
              <a:pPr algn="ctr" eaLnBrk="1" hangingPunct="1"/>
              <a:r>
                <a:rPr lang="en-US" altLang="ru-RU" sz="900" dirty="0" err="1">
                  <a:solidFill>
                    <a:schemeClr val="tx1"/>
                  </a:solidFill>
                  <a:latin typeface="Times New Roman" pitchFamily="18" charset="0"/>
                </a:rPr>
                <a:t>Diaspore</a:t>
              </a:r>
              <a:endParaRPr lang="en-US" altLang="ru-RU" sz="900" dirty="0">
                <a:solidFill>
                  <a:schemeClr val="tx1"/>
                </a:solidFill>
                <a:latin typeface="Times New Roman" pitchFamily="18" charset="0"/>
              </a:endParaRPr>
            </a:p>
            <a:p>
              <a:pPr algn="ctr" eaLnBrk="1" hangingPunct="1"/>
              <a:r>
                <a:rPr lang="ru-RU" altLang="ru-RU" sz="900" dirty="0" err="1">
                  <a:solidFill>
                    <a:schemeClr val="tx1"/>
                  </a:solidFill>
                  <a:latin typeface="Times New Roman" pitchFamily="18" charset="0"/>
                </a:rPr>
                <a:t>α-</a:t>
              </a:r>
              <a:r>
                <a:rPr lang="en-US" altLang="ru-RU" sz="900" dirty="0">
                  <a:solidFill>
                    <a:schemeClr val="tx1"/>
                  </a:solidFill>
                  <a:latin typeface="Times New Roman" pitchFamily="18" charset="0"/>
                </a:rPr>
                <a:t>Al(OH)</a:t>
              </a:r>
              <a:r>
                <a:rPr lang="en-US" altLang="ru-RU" sz="900" baseline="-25000" dirty="0">
                  <a:solidFill>
                    <a:schemeClr val="tx1"/>
                  </a:solidFill>
                  <a:latin typeface="Times New Roman" pitchFamily="18" charset="0"/>
                </a:rPr>
                <a:t>3</a:t>
              </a:r>
              <a:endParaRPr lang="en-US" altLang="ru-RU" sz="900" dirty="0">
                <a:solidFill>
                  <a:schemeClr val="tx1"/>
                </a:solidFill>
                <a:latin typeface="Times New Roman" pitchFamily="18" charset="0"/>
              </a:endParaRPr>
            </a:p>
            <a:p>
              <a:pPr algn="ctr" eaLnBrk="1" hangingPunct="1">
                <a:spcAft>
                  <a:spcPts val="1000"/>
                </a:spcAft>
              </a:pPr>
              <a:endParaRPr lang="en-US" altLang="ru-RU" sz="900" dirty="0">
                <a:solidFill>
                  <a:schemeClr val="tx1"/>
                </a:solidFill>
                <a:latin typeface="Times New Roman" pitchFamily="18" charset="0"/>
              </a:endParaRPr>
            </a:p>
            <a:p>
              <a:pPr eaLnBrk="1" hangingPunct="1"/>
              <a:endParaRPr lang="ru-RU" altLang="ru-RU" sz="900" dirty="0">
                <a:solidFill>
                  <a:schemeClr val="tx1"/>
                </a:solidFill>
              </a:endParaRPr>
            </a:p>
          </p:txBody>
        </p:sp>
        <p:sp>
          <p:nvSpPr>
            <p:cNvPr id="39" name="Text Box 32"/>
            <p:cNvSpPr txBox="1">
              <a:spLocks noChangeArrowheads="1"/>
            </p:cNvSpPr>
            <p:nvPr/>
          </p:nvSpPr>
          <p:spPr bwMode="auto">
            <a:xfrm>
              <a:off x="3898" y="5517"/>
              <a:ext cx="2415" cy="506"/>
            </a:xfrm>
            <a:prstGeom prst="rect">
              <a:avLst/>
            </a:prstGeom>
            <a:noFill/>
            <a:ln w="9525">
              <a:solidFill>
                <a:srgbClr val="000000"/>
              </a:solidFill>
              <a:miter lim="800000"/>
              <a:headEnd/>
              <a:tailEnd/>
            </a:ln>
          </p:spPr>
          <p:txBody>
            <a:bodyPr/>
            <a:lstStyle/>
            <a:p>
              <a:pPr algn="ctr" eaLnBrk="1" hangingPunct="1">
                <a:spcAft>
                  <a:spcPts val="1000"/>
                </a:spcAft>
              </a:pPr>
              <a:r>
                <a:rPr lang="ru-RU" altLang="ru-RU" sz="900" dirty="0" err="1">
                  <a:solidFill>
                    <a:schemeClr val="tx1"/>
                  </a:solidFill>
                  <a:latin typeface="Times New Roman" pitchFamily="18" charset="0"/>
                </a:rPr>
                <a:t>η</a:t>
              </a:r>
              <a:r>
                <a:rPr lang="ru-RU" altLang="ru-RU" sz="900" dirty="0">
                  <a:solidFill>
                    <a:schemeClr val="tx1"/>
                  </a:solidFill>
                  <a:latin typeface="Times New Roman" pitchFamily="18" charset="0"/>
                </a:rPr>
                <a:t> </a:t>
              </a:r>
              <a:r>
                <a:rPr lang="en-US" altLang="ru-RU" sz="900" dirty="0" smtClean="0">
                  <a:latin typeface="Times New Roman" pitchFamily="18" charset="0"/>
                </a:rPr>
                <a:t>or</a:t>
              </a:r>
              <a:r>
                <a:rPr lang="ru-RU" altLang="ru-RU" sz="900" dirty="0" smtClean="0">
                  <a:solidFill>
                    <a:schemeClr val="tx1"/>
                  </a:solidFill>
                  <a:latin typeface="Times New Roman" pitchFamily="18" charset="0"/>
                </a:rPr>
                <a:t> </a:t>
              </a:r>
              <a:r>
                <a:rPr lang="ru-RU" altLang="ru-RU" sz="900" dirty="0" err="1">
                  <a:solidFill>
                    <a:schemeClr val="tx1"/>
                  </a:solidFill>
                  <a:latin typeface="Times New Roman" pitchFamily="18" charset="0"/>
                </a:rPr>
                <a:t>(η</a:t>
              </a:r>
              <a:r>
                <a:rPr lang="en-US" altLang="ru-RU" sz="900" dirty="0">
                  <a:solidFill>
                    <a:schemeClr val="tx1"/>
                  </a:solidFill>
                  <a:latin typeface="Times New Roman" pitchFamily="18" charset="0"/>
                </a:rPr>
                <a:t> </a:t>
              </a:r>
              <a:r>
                <a:rPr lang="ru-RU" altLang="ru-RU" sz="900" dirty="0">
                  <a:solidFill>
                    <a:schemeClr val="tx1"/>
                  </a:solidFill>
                  <a:latin typeface="Times New Roman" pitchFamily="18" charset="0"/>
                </a:rPr>
                <a:t>+ </a:t>
              </a:r>
              <a:r>
                <a:rPr lang="ru-RU" altLang="ru-RU" sz="900" dirty="0" err="1">
                  <a:solidFill>
                    <a:schemeClr val="tx1"/>
                  </a:solidFill>
                  <a:latin typeface="Times New Roman" pitchFamily="18" charset="0"/>
                </a:rPr>
                <a:t>γ</a:t>
              </a:r>
              <a:r>
                <a:rPr lang="ru-RU" altLang="ru-RU" sz="900" dirty="0">
                  <a:solidFill>
                    <a:schemeClr val="tx1"/>
                  </a:solidFill>
                  <a:latin typeface="Times New Roman" pitchFamily="18" charset="0"/>
                </a:rPr>
                <a:t>)-</a:t>
              </a:r>
              <a:r>
                <a:rPr lang="en-US" altLang="ru-RU" sz="900" dirty="0">
                  <a:solidFill>
                    <a:schemeClr val="tx1"/>
                  </a:solidFill>
                  <a:latin typeface="Times New Roman" pitchFamily="18" charset="0"/>
                </a:rPr>
                <a:t>Al</a:t>
              </a:r>
              <a:r>
                <a:rPr lang="ru-RU" altLang="ru-RU" sz="900" baseline="-25000" dirty="0">
                  <a:solidFill>
                    <a:schemeClr val="tx1"/>
                  </a:solidFill>
                  <a:latin typeface="Times New Roman" pitchFamily="18" charset="0"/>
                </a:rPr>
                <a:t>2</a:t>
              </a:r>
              <a:r>
                <a:rPr lang="en-US" altLang="ru-RU" sz="900" dirty="0">
                  <a:solidFill>
                    <a:schemeClr val="tx1"/>
                  </a:solidFill>
                  <a:latin typeface="Times New Roman" pitchFamily="18" charset="0"/>
                </a:rPr>
                <a:t>O</a:t>
              </a:r>
              <a:r>
                <a:rPr lang="ru-RU" altLang="ru-RU" sz="900" baseline="-25000" dirty="0">
                  <a:solidFill>
                    <a:schemeClr val="tx1"/>
                  </a:solidFill>
                  <a:latin typeface="Times New Roman" pitchFamily="18" charset="0"/>
                </a:rPr>
                <a:t>3</a:t>
              </a:r>
              <a:endParaRPr lang="ru-RU" altLang="ru-RU" sz="900" dirty="0">
                <a:solidFill>
                  <a:schemeClr val="tx1"/>
                </a:solidFill>
              </a:endParaRPr>
            </a:p>
          </p:txBody>
        </p:sp>
        <p:cxnSp>
          <p:nvCxnSpPr>
            <p:cNvPr id="40" name="AutoShape 33"/>
            <p:cNvCxnSpPr>
              <a:cxnSpLocks noChangeShapeType="1"/>
            </p:cNvCxnSpPr>
            <p:nvPr/>
          </p:nvCxnSpPr>
          <p:spPr bwMode="auto">
            <a:xfrm>
              <a:off x="2780" y="8527"/>
              <a:ext cx="1421" cy="1"/>
            </a:xfrm>
            <a:prstGeom prst="straightConnector1">
              <a:avLst/>
            </a:prstGeom>
            <a:noFill/>
            <a:ln w="9525">
              <a:solidFill>
                <a:srgbClr val="000000"/>
              </a:solidFill>
              <a:round/>
              <a:headEnd/>
              <a:tailEnd type="triangle" w="med" len="med"/>
            </a:ln>
          </p:spPr>
        </p:cxnSp>
        <p:cxnSp>
          <p:nvCxnSpPr>
            <p:cNvPr id="41" name="AutoShape 34"/>
            <p:cNvCxnSpPr>
              <a:cxnSpLocks noChangeShapeType="1"/>
            </p:cNvCxnSpPr>
            <p:nvPr/>
          </p:nvCxnSpPr>
          <p:spPr bwMode="auto">
            <a:xfrm>
              <a:off x="2784" y="7162"/>
              <a:ext cx="713" cy="0"/>
            </a:xfrm>
            <a:prstGeom prst="straightConnector1">
              <a:avLst/>
            </a:prstGeom>
            <a:noFill/>
            <a:ln w="9525">
              <a:solidFill>
                <a:srgbClr val="000000"/>
              </a:solidFill>
              <a:round/>
              <a:headEnd/>
              <a:tailEnd type="triangle" w="med" len="med"/>
            </a:ln>
          </p:spPr>
        </p:cxnSp>
        <p:cxnSp>
          <p:nvCxnSpPr>
            <p:cNvPr id="42" name="AutoShape 35"/>
            <p:cNvCxnSpPr>
              <a:cxnSpLocks noChangeShapeType="1"/>
            </p:cNvCxnSpPr>
            <p:nvPr/>
          </p:nvCxnSpPr>
          <p:spPr bwMode="auto">
            <a:xfrm>
              <a:off x="10005" y="6283"/>
              <a:ext cx="0" cy="423"/>
            </a:xfrm>
            <a:prstGeom prst="straightConnector1">
              <a:avLst/>
            </a:prstGeom>
            <a:noFill/>
            <a:ln w="9525">
              <a:solidFill>
                <a:srgbClr val="000000"/>
              </a:solidFill>
              <a:round/>
              <a:headEnd/>
              <a:tailEnd type="triangle" w="med" len="med"/>
            </a:ln>
          </p:spPr>
        </p:cxnSp>
        <p:cxnSp>
          <p:nvCxnSpPr>
            <p:cNvPr id="43" name="AutoShape 36"/>
            <p:cNvCxnSpPr>
              <a:cxnSpLocks noChangeShapeType="1"/>
            </p:cNvCxnSpPr>
            <p:nvPr/>
          </p:nvCxnSpPr>
          <p:spPr bwMode="auto">
            <a:xfrm>
              <a:off x="2784" y="5797"/>
              <a:ext cx="1113" cy="1"/>
            </a:xfrm>
            <a:prstGeom prst="straightConnector1">
              <a:avLst/>
            </a:prstGeom>
            <a:noFill/>
            <a:ln w="9525">
              <a:solidFill>
                <a:srgbClr val="000000"/>
              </a:solidFill>
              <a:round/>
              <a:headEnd/>
              <a:tailEnd type="triangle" w="med" len="med"/>
            </a:ln>
          </p:spPr>
        </p:cxnSp>
        <p:cxnSp>
          <p:nvCxnSpPr>
            <p:cNvPr id="44" name="AutoShape 37"/>
            <p:cNvCxnSpPr>
              <a:cxnSpLocks noChangeShapeType="1"/>
            </p:cNvCxnSpPr>
            <p:nvPr/>
          </p:nvCxnSpPr>
          <p:spPr bwMode="auto">
            <a:xfrm>
              <a:off x="5551" y="8483"/>
              <a:ext cx="1246" cy="0"/>
            </a:xfrm>
            <a:prstGeom prst="straightConnector1">
              <a:avLst/>
            </a:prstGeom>
            <a:noFill/>
            <a:ln w="9525">
              <a:solidFill>
                <a:srgbClr val="000000"/>
              </a:solidFill>
              <a:round/>
              <a:headEnd/>
              <a:tailEnd type="triangle" w="med" len="med"/>
            </a:ln>
          </p:spPr>
        </p:cxnSp>
        <p:cxnSp>
          <p:nvCxnSpPr>
            <p:cNvPr id="45" name="AutoShape 38"/>
            <p:cNvCxnSpPr>
              <a:cxnSpLocks noChangeShapeType="1"/>
            </p:cNvCxnSpPr>
            <p:nvPr/>
          </p:nvCxnSpPr>
          <p:spPr bwMode="auto">
            <a:xfrm flipV="1">
              <a:off x="2780" y="7637"/>
              <a:ext cx="698" cy="890"/>
            </a:xfrm>
            <a:prstGeom prst="straightConnector1">
              <a:avLst/>
            </a:prstGeom>
            <a:noFill/>
            <a:ln w="9525">
              <a:solidFill>
                <a:srgbClr val="000000"/>
              </a:solidFill>
              <a:round/>
              <a:headEnd/>
              <a:tailEnd type="triangle" w="med" len="med"/>
            </a:ln>
          </p:spPr>
        </p:cxnSp>
        <p:cxnSp>
          <p:nvCxnSpPr>
            <p:cNvPr id="46" name="AutoShape 39"/>
            <p:cNvCxnSpPr>
              <a:cxnSpLocks noChangeShapeType="1"/>
            </p:cNvCxnSpPr>
            <p:nvPr/>
          </p:nvCxnSpPr>
          <p:spPr bwMode="auto">
            <a:xfrm>
              <a:off x="2784" y="5798"/>
              <a:ext cx="694" cy="968"/>
            </a:xfrm>
            <a:prstGeom prst="straightConnector1">
              <a:avLst/>
            </a:prstGeom>
            <a:noFill/>
            <a:ln w="9525">
              <a:solidFill>
                <a:srgbClr val="000000"/>
              </a:solidFill>
              <a:round/>
              <a:headEnd/>
              <a:tailEnd type="triangle" w="med" len="med"/>
            </a:ln>
          </p:spPr>
        </p:cxnSp>
        <p:cxnSp>
          <p:nvCxnSpPr>
            <p:cNvPr id="47" name="AutoShape 40"/>
            <p:cNvCxnSpPr>
              <a:cxnSpLocks noChangeShapeType="1"/>
            </p:cNvCxnSpPr>
            <p:nvPr/>
          </p:nvCxnSpPr>
          <p:spPr bwMode="auto">
            <a:xfrm flipH="1">
              <a:off x="8130" y="8467"/>
              <a:ext cx="1875" cy="0"/>
            </a:xfrm>
            <a:prstGeom prst="straightConnector1">
              <a:avLst/>
            </a:prstGeom>
            <a:noFill/>
            <a:ln w="9525">
              <a:solidFill>
                <a:srgbClr val="000000"/>
              </a:solidFill>
              <a:round/>
              <a:headEnd/>
              <a:tailEnd/>
            </a:ln>
          </p:spPr>
        </p:cxnSp>
        <p:cxnSp>
          <p:nvCxnSpPr>
            <p:cNvPr id="48" name="AutoShape 41"/>
            <p:cNvCxnSpPr>
              <a:cxnSpLocks noChangeShapeType="1"/>
            </p:cNvCxnSpPr>
            <p:nvPr/>
          </p:nvCxnSpPr>
          <p:spPr bwMode="auto">
            <a:xfrm>
              <a:off x="4791" y="7200"/>
              <a:ext cx="274" cy="1"/>
            </a:xfrm>
            <a:prstGeom prst="straightConnector1">
              <a:avLst/>
            </a:prstGeom>
            <a:noFill/>
            <a:ln w="9525">
              <a:solidFill>
                <a:srgbClr val="000000"/>
              </a:solidFill>
              <a:round/>
              <a:headEnd/>
              <a:tailEnd type="triangle" w="med" len="med"/>
            </a:ln>
          </p:spPr>
        </p:cxnSp>
        <p:cxnSp>
          <p:nvCxnSpPr>
            <p:cNvPr id="49" name="AutoShape 42"/>
            <p:cNvCxnSpPr>
              <a:cxnSpLocks noChangeShapeType="1"/>
            </p:cNvCxnSpPr>
            <p:nvPr/>
          </p:nvCxnSpPr>
          <p:spPr bwMode="auto">
            <a:xfrm flipV="1">
              <a:off x="2784" y="5797"/>
              <a:ext cx="1113" cy="1345"/>
            </a:xfrm>
            <a:prstGeom prst="straightConnector1">
              <a:avLst/>
            </a:prstGeom>
            <a:noFill/>
            <a:ln w="9525">
              <a:noFill/>
              <a:round/>
              <a:headEnd/>
              <a:tailEnd type="triangle" w="med" len="med"/>
            </a:ln>
          </p:spPr>
        </p:cxnSp>
        <p:cxnSp>
          <p:nvCxnSpPr>
            <p:cNvPr id="50" name="AutoShape 43"/>
            <p:cNvCxnSpPr>
              <a:cxnSpLocks noChangeShapeType="1"/>
            </p:cNvCxnSpPr>
            <p:nvPr/>
          </p:nvCxnSpPr>
          <p:spPr bwMode="auto">
            <a:xfrm flipV="1">
              <a:off x="10005" y="7656"/>
              <a:ext cx="1" cy="808"/>
            </a:xfrm>
            <a:prstGeom prst="straightConnector1">
              <a:avLst/>
            </a:prstGeom>
            <a:noFill/>
            <a:ln w="9525">
              <a:solidFill>
                <a:srgbClr val="000000"/>
              </a:solidFill>
              <a:round/>
              <a:headEnd/>
              <a:tailEnd type="triangle" w="med" len="med"/>
            </a:ln>
          </p:spPr>
        </p:cxnSp>
        <p:cxnSp>
          <p:nvCxnSpPr>
            <p:cNvPr id="51" name="AutoShape 44"/>
            <p:cNvCxnSpPr>
              <a:cxnSpLocks noChangeShapeType="1"/>
            </p:cNvCxnSpPr>
            <p:nvPr/>
          </p:nvCxnSpPr>
          <p:spPr bwMode="auto">
            <a:xfrm>
              <a:off x="6228" y="7213"/>
              <a:ext cx="294" cy="0"/>
            </a:xfrm>
            <a:prstGeom prst="straightConnector1">
              <a:avLst/>
            </a:prstGeom>
            <a:noFill/>
            <a:ln w="9525">
              <a:solidFill>
                <a:srgbClr val="000000"/>
              </a:solidFill>
              <a:round/>
              <a:headEnd/>
              <a:tailEnd type="triangle" w="med" len="med"/>
            </a:ln>
          </p:spPr>
        </p:cxnSp>
        <p:cxnSp>
          <p:nvCxnSpPr>
            <p:cNvPr id="52" name="AutoShape 45"/>
            <p:cNvCxnSpPr>
              <a:cxnSpLocks noChangeShapeType="1"/>
              <a:stCxn id="35" idx="3"/>
              <a:endCxn id="36" idx="1"/>
            </p:cNvCxnSpPr>
            <p:nvPr/>
          </p:nvCxnSpPr>
          <p:spPr bwMode="auto">
            <a:xfrm>
              <a:off x="7624" y="7282"/>
              <a:ext cx="191" cy="12"/>
            </a:xfrm>
            <a:prstGeom prst="straightConnector1">
              <a:avLst/>
            </a:prstGeom>
            <a:noFill/>
            <a:ln w="9525">
              <a:solidFill>
                <a:srgbClr val="000000"/>
              </a:solidFill>
              <a:round/>
              <a:headEnd/>
              <a:tailEnd type="triangle" w="med" len="med"/>
            </a:ln>
          </p:spPr>
        </p:cxnSp>
        <p:cxnSp>
          <p:nvCxnSpPr>
            <p:cNvPr id="53" name="AutoShape 46"/>
            <p:cNvCxnSpPr>
              <a:cxnSpLocks noChangeShapeType="1"/>
              <a:stCxn id="36" idx="3"/>
            </p:cNvCxnSpPr>
            <p:nvPr/>
          </p:nvCxnSpPr>
          <p:spPr bwMode="auto">
            <a:xfrm flipV="1">
              <a:off x="8788" y="7200"/>
              <a:ext cx="349" cy="94"/>
            </a:xfrm>
            <a:prstGeom prst="straightConnector1">
              <a:avLst/>
            </a:prstGeom>
            <a:noFill/>
            <a:ln w="9525">
              <a:solidFill>
                <a:srgbClr val="000000"/>
              </a:solidFill>
              <a:round/>
              <a:headEnd/>
              <a:tailEnd type="triangle" w="med" len="med"/>
            </a:ln>
          </p:spPr>
        </p:cxnSp>
      </p:grpSp>
      <p:cxnSp>
        <p:nvCxnSpPr>
          <p:cNvPr id="12" name="AutoShape 47"/>
          <p:cNvCxnSpPr>
            <a:cxnSpLocks noChangeShapeType="1"/>
          </p:cNvCxnSpPr>
          <p:nvPr/>
        </p:nvCxnSpPr>
        <p:spPr bwMode="auto">
          <a:xfrm flipV="1">
            <a:off x="1216667" y="1664250"/>
            <a:ext cx="688755" cy="456478"/>
          </a:xfrm>
          <a:prstGeom prst="straightConnector1">
            <a:avLst/>
          </a:prstGeom>
          <a:noFill/>
          <a:ln w="9525">
            <a:solidFill>
              <a:srgbClr val="000000"/>
            </a:solidFill>
            <a:round/>
            <a:headEnd/>
            <a:tailEnd type="triangle" w="med" len="med"/>
          </a:ln>
        </p:spPr>
      </p:cxnSp>
      <p:sp>
        <p:nvSpPr>
          <p:cNvPr id="10" name="Овал 9"/>
          <p:cNvSpPr/>
          <p:nvPr/>
        </p:nvSpPr>
        <p:spPr>
          <a:xfrm>
            <a:off x="3563888" y="2044578"/>
            <a:ext cx="1432166" cy="304302"/>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ru-RU" sz="900"/>
          </a:p>
        </p:txBody>
      </p:sp>
      <p:sp>
        <p:nvSpPr>
          <p:cNvPr id="61" name="TextBox 60"/>
          <p:cNvSpPr txBox="1"/>
          <p:nvPr/>
        </p:nvSpPr>
        <p:spPr>
          <a:xfrm>
            <a:off x="251520" y="764704"/>
            <a:ext cx="8784976" cy="461665"/>
          </a:xfrm>
          <a:prstGeom prst="rect">
            <a:avLst/>
          </a:prstGeom>
          <a:noFill/>
        </p:spPr>
        <p:txBody>
          <a:bodyPr wrap="square" rtlCol="0">
            <a:spAutoFit/>
          </a:bodyPr>
          <a:lstStyle/>
          <a:p>
            <a:pPr algn="ctr">
              <a:buClr>
                <a:srgbClr val="000000"/>
              </a:buClr>
            </a:pPr>
            <a:r>
              <a:rPr lang="en-US" altLang="ru-RU" sz="2400" b="1" dirty="0" smtClean="0">
                <a:solidFill>
                  <a:schemeClr val="accent1">
                    <a:lumMod val="50000"/>
                  </a:schemeClr>
                </a:solidFill>
                <a:latin typeface="Times New Roman" pitchFamily="18" charset="0"/>
                <a:cs typeface="Times New Roman" pitchFamily="18" charset="0"/>
              </a:rPr>
              <a:t>X-ray analysis and TEM data of the obtained powders</a:t>
            </a:r>
            <a:endParaRPr lang="ru-RU" altLang="ru-RU" sz="2400" b="1" dirty="0" smtClean="0">
              <a:solidFill>
                <a:schemeClr val="accent1">
                  <a:lumMod val="50000"/>
                </a:schemeClr>
              </a:solidFill>
              <a:latin typeface="Times New Roman" pitchFamily="18" charset="0"/>
              <a:cs typeface="Times New Roman" pitchFamily="18" charset="0"/>
            </a:endParaRPr>
          </a:p>
        </p:txBody>
      </p:sp>
      <p:grpSp>
        <p:nvGrpSpPr>
          <p:cNvPr id="83" name="Группа 82"/>
          <p:cNvGrpSpPr/>
          <p:nvPr/>
        </p:nvGrpSpPr>
        <p:grpSpPr>
          <a:xfrm>
            <a:off x="4860032" y="3068960"/>
            <a:ext cx="3816424" cy="2880320"/>
            <a:chOff x="4680232" y="3068960"/>
            <a:chExt cx="3996224" cy="3271986"/>
          </a:xfrm>
        </p:grpSpPr>
        <p:pic>
          <p:nvPicPr>
            <p:cNvPr id="62" name="Рисунок 61" descr="H:\ПЭМ алюминий+цирконий\ПЭМ Al+0%YSZ\3 х10000.JPG"/>
            <p:cNvPicPr/>
            <p:nvPr/>
          </p:nvPicPr>
          <p:blipFill>
            <a:blip r:embed="rId7" cstate="print"/>
            <a:srcRect/>
            <a:stretch>
              <a:fillRect/>
            </a:stretch>
          </p:blipFill>
          <p:spPr bwMode="auto">
            <a:xfrm>
              <a:off x="4680232" y="3068960"/>
              <a:ext cx="1980000" cy="1615044"/>
            </a:xfrm>
            <a:prstGeom prst="rect">
              <a:avLst/>
            </a:prstGeom>
            <a:noFill/>
            <a:ln w="9525">
              <a:noFill/>
              <a:miter lim="800000"/>
              <a:headEnd/>
              <a:tailEnd/>
            </a:ln>
          </p:spPr>
        </p:pic>
        <p:pic>
          <p:nvPicPr>
            <p:cNvPr id="63" name="Рисунок 62" descr="H:\ПЭМ алюминий+цирконий\ПЭМ Al+0%YSZ\6 х30000.JPG"/>
            <p:cNvPicPr/>
            <p:nvPr/>
          </p:nvPicPr>
          <p:blipFill>
            <a:blip r:embed="rId8" cstate="print"/>
            <a:srcRect/>
            <a:stretch>
              <a:fillRect/>
            </a:stretch>
          </p:blipFill>
          <p:spPr bwMode="auto">
            <a:xfrm>
              <a:off x="6696456" y="3068960"/>
              <a:ext cx="1980000" cy="1615044"/>
            </a:xfrm>
            <a:prstGeom prst="rect">
              <a:avLst/>
            </a:prstGeom>
            <a:noFill/>
            <a:ln w="9525">
              <a:noFill/>
              <a:miter lim="800000"/>
              <a:headEnd/>
              <a:tailEnd/>
            </a:ln>
          </p:spPr>
        </p:pic>
        <p:pic>
          <p:nvPicPr>
            <p:cNvPr id="64" name="Рисунок 63" descr="H:\ПЭМ алюминий+цирконий\ПЭМ Al+15%YSZ\2 х10000.JPG"/>
            <p:cNvPicPr/>
            <p:nvPr/>
          </p:nvPicPr>
          <p:blipFill>
            <a:blip r:embed="rId9" cstate="print"/>
            <a:srcRect/>
            <a:stretch>
              <a:fillRect/>
            </a:stretch>
          </p:blipFill>
          <p:spPr bwMode="auto">
            <a:xfrm>
              <a:off x="4680232" y="4725144"/>
              <a:ext cx="1980000" cy="1615044"/>
            </a:xfrm>
            <a:prstGeom prst="rect">
              <a:avLst/>
            </a:prstGeom>
            <a:noFill/>
            <a:ln w="9525">
              <a:noFill/>
              <a:miter lim="800000"/>
              <a:headEnd/>
              <a:tailEnd/>
            </a:ln>
          </p:spPr>
        </p:pic>
        <p:pic>
          <p:nvPicPr>
            <p:cNvPr id="65" name="Рисунок 64" descr="H:\ПЭМ алюминий+цирконий\ПЭМ Al+15%YSZ\3 х30000.JPG"/>
            <p:cNvPicPr/>
            <p:nvPr/>
          </p:nvPicPr>
          <p:blipFill>
            <a:blip r:embed="rId10" cstate="print"/>
            <a:srcRect/>
            <a:stretch>
              <a:fillRect/>
            </a:stretch>
          </p:blipFill>
          <p:spPr bwMode="auto">
            <a:xfrm>
              <a:off x="6696456" y="4725144"/>
              <a:ext cx="1980000" cy="1615044"/>
            </a:xfrm>
            <a:prstGeom prst="rect">
              <a:avLst/>
            </a:prstGeom>
            <a:noFill/>
            <a:ln w="9525">
              <a:noFill/>
              <a:miter lim="800000"/>
              <a:headEnd/>
              <a:tailEnd/>
            </a:ln>
          </p:spPr>
        </p:pic>
        <p:grpSp>
          <p:nvGrpSpPr>
            <p:cNvPr id="49156" name="Group 4"/>
            <p:cNvGrpSpPr>
              <a:grpSpLocks/>
            </p:cNvGrpSpPr>
            <p:nvPr/>
          </p:nvGrpSpPr>
          <p:grpSpPr bwMode="auto">
            <a:xfrm>
              <a:off x="6228184" y="4437112"/>
              <a:ext cx="428625" cy="247650"/>
              <a:chOff x="3593" y="6646"/>
              <a:chExt cx="675" cy="389"/>
            </a:xfrm>
          </p:grpSpPr>
          <p:grpSp>
            <p:nvGrpSpPr>
              <p:cNvPr id="49157" name="Group 5"/>
              <p:cNvGrpSpPr>
                <a:grpSpLocks/>
              </p:cNvGrpSpPr>
              <p:nvPr/>
            </p:nvGrpSpPr>
            <p:grpSpPr bwMode="auto">
              <a:xfrm>
                <a:off x="3593" y="6646"/>
                <a:ext cx="675" cy="389"/>
                <a:chOff x="2842" y="2166"/>
                <a:chExt cx="3711" cy="858"/>
              </a:xfrm>
            </p:grpSpPr>
            <p:sp>
              <p:nvSpPr>
                <p:cNvPr id="49158" name="Text Box 6"/>
                <p:cNvSpPr txBox="1">
                  <a:spLocks noChangeArrowheads="1"/>
                </p:cNvSpPr>
                <p:nvPr/>
              </p:nvSpPr>
              <p:spPr bwMode="auto">
                <a:xfrm>
                  <a:off x="2842" y="2166"/>
                  <a:ext cx="3711" cy="858"/>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000" b="0" i="0" u="none" strike="noStrike" cap="none" normalizeH="0" baseline="0" smtClean="0">
                      <a:ln>
                        <a:noFill/>
                      </a:ln>
                      <a:solidFill>
                        <a:schemeClr val="tx1"/>
                      </a:solidFill>
                      <a:effectLst/>
                      <a:latin typeface="Calibri" pitchFamily="34" charset="0"/>
                      <a:cs typeface="Arial" pitchFamily="34" charset="0"/>
                    </a:rPr>
                    <a:t>1μm</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cxnSp>
            <p:nvCxnSpPr>
              <p:cNvPr id="49159" name="AutoShape 7"/>
              <p:cNvCxnSpPr>
                <a:cxnSpLocks noChangeShapeType="1"/>
              </p:cNvCxnSpPr>
              <p:nvPr/>
            </p:nvCxnSpPr>
            <p:spPr bwMode="auto">
              <a:xfrm>
                <a:off x="3769" y="6969"/>
                <a:ext cx="355" cy="0"/>
              </a:xfrm>
              <a:prstGeom prst="straightConnector1">
                <a:avLst/>
              </a:prstGeom>
              <a:noFill/>
              <a:ln w="19050">
                <a:solidFill>
                  <a:srgbClr val="000000"/>
                </a:solidFill>
                <a:round/>
                <a:headEnd/>
                <a:tailEnd/>
              </a:ln>
            </p:spPr>
          </p:cxnSp>
        </p:grpSp>
        <p:sp>
          <p:nvSpPr>
            <p:cNvPr id="49160" name="Text Box 8"/>
            <p:cNvSpPr txBox="1">
              <a:spLocks noChangeArrowheads="1"/>
            </p:cNvSpPr>
            <p:nvPr/>
          </p:nvSpPr>
          <p:spPr bwMode="auto">
            <a:xfrm>
              <a:off x="4680372" y="3076625"/>
              <a:ext cx="271462" cy="2857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200" b="0" i="1" u="none" strike="noStrike" cap="none" normalizeH="0" baseline="0" smtClean="0">
                  <a:ln>
                    <a:noFill/>
                  </a:ln>
                  <a:solidFill>
                    <a:schemeClr val="tx1"/>
                  </a:solidFill>
                  <a:effectLst/>
                  <a:latin typeface="Times New Roman" pitchFamily="18" charset="0"/>
                  <a:cs typeface="Arial"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49161" name="Group 9"/>
            <p:cNvGrpSpPr>
              <a:grpSpLocks/>
            </p:cNvGrpSpPr>
            <p:nvPr/>
          </p:nvGrpSpPr>
          <p:grpSpPr bwMode="auto">
            <a:xfrm>
              <a:off x="6228184" y="6093296"/>
              <a:ext cx="428625" cy="247650"/>
              <a:chOff x="3593" y="6646"/>
              <a:chExt cx="675" cy="389"/>
            </a:xfrm>
          </p:grpSpPr>
          <p:grpSp>
            <p:nvGrpSpPr>
              <p:cNvPr id="49162" name="Group 10"/>
              <p:cNvGrpSpPr>
                <a:grpSpLocks/>
              </p:cNvGrpSpPr>
              <p:nvPr/>
            </p:nvGrpSpPr>
            <p:grpSpPr bwMode="auto">
              <a:xfrm>
                <a:off x="3593" y="6646"/>
                <a:ext cx="675" cy="389"/>
                <a:chOff x="2842" y="2166"/>
                <a:chExt cx="3711" cy="858"/>
              </a:xfrm>
            </p:grpSpPr>
            <p:sp>
              <p:nvSpPr>
                <p:cNvPr id="49163" name="Text Box 11"/>
                <p:cNvSpPr txBox="1">
                  <a:spLocks noChangeArrowheads="1"/>
                </p:cNvSpPr>
                <p:nvPr/>
              </p:nvSpPr>
              <p:spPr bwMode="auto">
                <a:xfrm>
                  <a:off x="2842" y="2166"/>
                  <a:ext cx="3711" cy="858"/>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000" b="0" i="0" u="none" strike="noStrike" cap="none" normalizeH="0" baseline="0" smtClean="0">
                      <a:ln>
                        <a:noFill/>
                      </a:ln>
                      <a:solidFill>
                        <a:schemeClr val="tx1"/>
                      </a:solidFill>
                      <a:effectLst/>
                      <a:latin typeface="Calibri" pitchFamily="34" charset="0"/>
                      <a:cs typeface="Arial" pitchFamily="34" charset="0"/>
                    </a:rPr>
                    <a:t>1μm</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cxnSp>
            <p:nvCxnSpPr>
              <p:cNvPr id="49164" name="AutoShape 12"/>
              <p:cNvCxnSpPr>
                <a:cxnSpLocks noChangeShapeType="1"/>
              </p:cNvCxnSpPr>
              <p:nvPr/>
            </p:nvCxnSpPr>
            <p:spPr bwMode="auto">
              <a:xfrm>
                <a:off x="3769" y="6969"/>
                <a:ext cx="355" cy="0"/>
              </a:xfrm>
              <a:prstGeom prst="straightConnector1">
                <a:avLst/>
              </a:prstGeom>
              <a:noFill/>
              <a:ln w="19050">
                <a:solidFill>
                  <a:srgbClr val="000000"/>
                </a:solidFill>
                <a:round/>
                <a:headEnd/>
                <a:tailEnd/>
              </a:ln>
            </p:spPr>
          </p:cxnSp>
        </p:grpSp>
        <p:sp>
          <p:nvSpPr>
            <p:cNvPr id="49165" name="Text Box 13"/>
            <p:cNvSpPr txBox="1">
              <a:spLocks noChangeArrowheads="1"/>
            </p:cNvSpPr>
            <p:nvPr/>
          </p:nvSpPr>
          <p:spPr bwMode="auto">
            <a:xfrm>
              <a:off x="4680372" y="4732809"/>
              <a:ext cx="271462" cy="2857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200" i="1" dirty="0" smtClean="0">
                  <a:latin typeface="Times New Roman" pitchFamily="18" charset="0"/>
                  <a:cs typeface="Arial" pitchFamily="34" charset="0"/>
                </a:rPr>
                <a:t>b</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49166" name="Group 14"/>
            <p:cNvGrpSpPr>
              <a:grpSpLocks/>
            </p:cNvGrpSpPr>
            <p:nvPr/>
          </p:nvGrpSpPr>
          <p:grpSpPr bwMode="auto">
            <a:xfrm>
              <a:off x="8065268" y="4437112"/>
              <a:ext cx="611188" cy="247650"/>
              <a:chOff x="9669" y="6646"/>
              <a:chExt cx="964" cy="389"/>
            </a:xfrm>
          </p:grpSpPr>
          <p:grpSp>
            <p:nvGrpSpPr>
              <p:cNvPr id="49167" name="Group 15"/>
              <p:cNvGrpSpPr>
                <a:grpSpLocks/>
              </p:cNvGrpSpPr>
              <p:nvPr/>
            </p:nvGrpSpPr>
            <p:grpSpPr bwMode="auto">
              <a:xfrm>
                <a:off x="9669" y="6646"/>
                <a:ext cx="964" cy="389"/>
                <a:chOff x="2842" y="2166"/>
                <a:chExt cx="5048" cy="858"/>
              </a:xfrm>
            </p:grpSpPr>
            <p:sp>
              <p:nvSpPr>
                <p:cNvPr id="49168" name="Text Box 16"/>
                <p:cNvSpPr txBox="1">
                  <a:spLocks noChangeArrowheads="1"/>
                </p:cNvSpPr>
                <p:nvPr/>
              </p:nvSpPr>
              <p:spPr bwMode="auto">
                <a:xfrm>
                  <a:off x="2842" y="2166"/>
                  <a:ext cx="5048" cy="85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Arial" pitchFamily="34" charset="0"/>
                    </a:rPr>
                    <a:t>300 nm</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cxnSp>
            <p:nvCxnSpPr>
              <p:cNvPr id="49169" name="AutoShape 17"/>
              <p:cNvCxnSpPr>
                <a:cxnSpLocks noChangeShapeType="1"/>
              </p:cNvCxnSpPr>
              <p:nvPr/>
            </p:nvCxnSpPr>
            <p:spPr bwMode="auto">
              <a:xfrm>
                <a:off x="9992" y="6974"/>
                <a:ext cx="365" cy="0"/>
              </a:xfrm>
              <a:prstGeom prst="straightConnector1">
                <a:avLst/>
              </a:prstGeom>
              <a:noFill/>
              <a:ln w="19050">
                <a:solidFill>
                  <a:srgbClr val="000000"/>
                </a:solidFill>
                <a:round/>
                <a:headEnd/>
                <a:tailEnd/>
              </a:ln>
            </p:spPr>
          </p:cxnSp>
        </p:grpSp>
        <p:grpSp>
          <p:nvGrpSpPr>
            <p:cNvPr id="49170" name="Group 18"/>
            <p:cNvGrpSpPr>
              <a:grpSpLocks/>
            </p:cNvGrpSpPr>
            <p:nvPr/>
          </p:nvGrpSpPr>
          <p:grpSpPr bwMode="auto">
            <a:xfrm>
              <a:off x="8065268" y="6093296"/>
              <a:ext cx="611188" cy="247650"/>
              <a:chOff x="9669" y="6646"/>
              <a:chExt cx="964" cy="389"/>
            </a:xfrm>
          </p:grpSpPr>
          <p:grpSp>
            <p:nvGrpSpPr>
              <p:cNvPr id="49171" name="Group 19"/>
              <p:cNvGrpSpPr>
                <a:grpSpLocks/>
              </p:cNvGrpSpPr>
              <p:nvPr/>
            </p:nvGrpSpPr>
            <p:grpSpPr bwMode="auto">
              <a:xfrm>
                <a:off x="9669" y="6646"/>
                <a:ext cx="964" cy="389"/>
                <a:chOff x="2842" y="2166"/>
                <a:chExt cx="5048" cy="858"/>
              </a:xfrm>
            </p:grpSpPr>
            <p:sp>
              <p:nvSpPr>
                <p:cNvPr id="49172" name="Text Box 20"/>
                <p:cNvSpPr txBox="1">
                  <a:spLocks noChangeArrowheads="1"/>
                </p:cNvSpPr>
                <p:nvPr/>
              </p:nvSpPr>
              <p:spPr bwMode="auto">
                <a:xfrm>
                  <a:off x="2842" y="2166"/>
                  <a:ext cx="5048" cy="85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Arial" pitchFamily="34" charset="0"/>
                    </a:rPr>
                    <a:t>300 nm</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cxnSp>
            <p:nvCxnSpPr>
              <p:cNvPr id="49173" name="AutoShape 21"/>
              <p:cNvCxnSpPr>
                <a:cxnSpLocks noChangeShapeType="1"/>
              </p:cNvCxnSpPr>
              <p:nvPr/>
            </p:nvCxnSpPr>
            <p:spPr bwMode="auto">
              <a:xfrm>
                <a:off x="9992" y="6974"/>
                <a:ext cx="365" cy="0"/>
              </a:xfrm>
              <a:prstGeom prst="straightConnector1">
                <a:avLst/>
              </a:prstGeom>
              <a:noFill/>
              <a:ln w="19050">
                <a:solidFill>
                  <a:srgbClr val="000000"/>
                </a:solidFill>
                <a:round/>
                <a:headEnd/>
                <a:tailEnd/>
              </a:ln>
            </p:spPr>
          </p:cxnSp>
        </p:grpSp>
      </p:grpSp>
      <p:sp>
        <p:nvSpPr>
          <p:cNvPr id="84" name="Google Shape;266;p28"/>
          <p:cNvSpPr txBox="1">
            <a:spLocks noChangeArrowheads="1"/>
          </p:cNvSpPr>
          <p:nvPr/>
        </p:nvSpPr>
        <p:spPr bwMode="auto">
          <a:xfrm>
            <a:off x="360040" y="6021288"/>
            <a:ext cx="442798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algn="ctr">
              <a:defRPr/>
            </a:pPr>
            <a:r>
              <a:rPr lang="en-US" altLang="ru-RU" sz="1000" b="1" dirty="0" smtClean="0">
                <a:solidFill>
                  <a:srgbClr val="72B7DE"/>
                </a:solidFill>
                <a:latin typeface="Karla" charset="0"/>
                <a:sym typeface="Karla" charset="0"/>
              </a:rPr>
              <a:t>Fig</a:t>
            </a:r>
            <a:r>
              <a:rPr lang="ru-RU" altLang="ru-RU" sz="1000" b="1" dirty="0" smtClean="0">
                <a:solidFill>
                  <a:srgbClr val="72B7DE"/>
                </a:solidFill>
                <a:latin typeface="Karla" charset="0"/>
                <a:sym typeface="Karla" charset="0"/>
              </a:rPr>
              <a:t>. </a:t>
            </a:r>
            <a:r>
              <a:rPr lang="en-US" altLang="ru-RU" sz="1000" b="1" dirty="0" smtClean="0">
                <a:solidFill>
                  <a:srgbClr val="72B7DE"/>
                </a:solidFill>
                <a:latin typeface="Karla" charset="0"/>
                <a:sym typeface="Karla" charset="0"/>
              </a:rPr>
              <a:t>1</a:t>
            </a:r>
            <a:r>
              <a:rPr lang="ru-RU" altLang="ru-RU" sz="1000" b="1" dirty="0" smtClean="0">
                <a:solidFill>
                  <a:srgbClr val="72B7DE"/>
                </a:solidFill>
                <a:latin typeface="Karla" charset="0"/>
                <a:sym typeface="Karla" charset="0"/>
              </a:rPr>
              <a:t>. </a:t>
            </a:r>
            <a:r>
              <a:rPr lang="en-US" altLang="ru-RU" sz="1000" dirty="0" smtClean="0">
                <a:solidFill>
                  <a:srgbClr val="2B2B2C"/>
                </a:solidFill>
                <a:latin typeface="Karla" charset="0"/>
                <a:sym typeface="Karla" charset="0"/>
              </a:rPr>
              <a:t>Diffraction patterns of powder mixtures annealed at 1000˚C </a:t>
            </a:r>
            <a:r>
              <a:rPr lang="ru-RU" altLang="ru-RU" sz="1000" dirty="0" smtClean="0">
                <a:solidFill>
                  <a:srgbClr val="2B2B2C"/>
                </a:solidFill>
                <a:latin typeface="Karla" charset="0"/>
                <a:sym typeface="Karla" charset="0"/>
              </a:rPr>
              <a:t>:</a:t>
            </a:r>
          </a:p>
          <a:p>
            <a:pPr algn="ctr" eaLnBrk="1" hangingPunct="1">
              <a:defRPr/>
            </a:pPr>
            <a:r>
              <a:rPr lang="ru-RU" altLang="ru-RU" sz="1000" dirty="0" smtClean="0">
                <a:solidFill>
                  <a:srgbClr val="2B2B2C"/>
                </a:solidFill>
                <a:latin typeface="Karla" charset="0"/>
                <a:sym typeface="Karla" charset="0"/>
              </a:rPr>
              <a:t> 1 - </a:t>
            </a:r>
            <a:r>
              <a:rPr lang="en-US" altLang="ru-RU" sz="1000" dirty="0" smtClean="0">
                <a:solidFill>
                  <a:srgbClr val="2B2B2C"/>
                </a:solidFill>
                <a:latin typeface="Karla" charset="0"/>
                <a:sym typeface="Karla" charset="0"/>
              </a:rPr>
              <a:t>Al</a:t>
            </a:r>
            <a:r>
              <a:rPr lang="en-US" altLang="ru-RU" sz="1000" baseline="-25000" dirty="0" smtClean="0">
                <a:solidFill>
                  <a:srgbClr val="2B2B2C"/>
                </a:solidFill>
                <a:latin typeface="Karla" charset="0"/>
                <a:sym typeface="Karla" charset="0"/>
              </a:rPr>
              <a:t>2</a:t>
            </a:r>
            <a:r>
              <a:rPr lang="en-US" altLang="ru-RU" sz="1000" dirty="0" smtClean="0">
                <a:solidFill>
                  <a:srgbClr val="2B2B2C"/>
                </a:solidFill>
                <a:latin typeface="Karla" charset="0"/>
                <a:sym typeface="Karla" charset="0"/>
              </a:rPr>
              <a:t>O</a:t>
            </a:r>
            <a:r>
              <a:rPr lang="en-US" altLang="ru-RU" sz="1000" baseline="-25000" dirty="0" smtClean="0">
                <a:solidFill>
                  <a:srgbClr val="2B2B2C"/>
                </a:solidFill>
                <a:latin typeface="Karla" charset="0"/>
                <a:sym typeface="Karla" charset="0"/>
              </a:rPr>
              <a:t>3</a:t>
            </a:r>
            <a:r>
              <a:rPr lang="en-US" altLang="ru-RU" sz="1000" dirty="0" smtClean="0">
                <a:solidFill>
                  <a:srgbClr val="2B2B2C"/>
                </a:solidFill>
                <a:latin typeface="Karla" charset="0"/>
                <a:sym typeface="Karla" charset="0"/>
              </a:rPr>
              <a:t> + 0%YSZ, 2 - Al</a:t>
            </a:r>
            <a:r>
              <a:rPr lang="en-US" altLang="ru-RU" sz="1000" baseline="-25000" dirty="0" smtClean="0">
                <a:solidFill>
                  <a:srgbClr val="2B2B2C"/>
                </a:solidFill>
                <a:latin typeface="Karla" charset="0"/>
                <a:sym typeface="Karla" charset="0"/>
              </a:rPr>
              <a:t>2</a:t>
            </a:r>
            <a:r>
              <a:rPr lang="en-US" altLang="ru-RU" sz="1000" dirty="0" smtClean="0">
                <a:solidFill>
                  <a:srgbClr val="2B2B2C"/>
                </a:solidFill>
                <a:latin typeface="Karla" charset="0"/>
                <a:sym typeface="Karla" charset="0"/>
              </a:rPr>
              <a:t>O</a:t>
            </a:r>
            <a:r>
              <a:rPr lang="en-US" altLang="ru-RU" sz="1000" baseline="-25000" dirty="0" smtClean="0">
                <a:solidFill>
                  <a:srgbClr val="2B2B2C"/>
                </a:solidFill>
                <a:latin typeface="Karla" charset="0"/>
                <a:sym typeface="Karla" charset="0"/>
              </a:rPr>
              <a:t>3</a:t>
            </a:r>
            <a:r>
              <a:rPr lang="en-US" altLang="ru-RU" sz="1000" dirty="0" smtClean="0">
                <a:solidFill>
                  <a:srgbClr val="2B2B2C"/>
                </a:solidFill>
                <a:latin typeface="Karla" charset="0"/>
                <a:sym typeface="Karla" charset="0"/>
              </a:rPr>
              <a:t> + 1%YSZ, 3 - Al</a:t>
            </a:r>
            <a:r>
              <a:rPr lang="en-US" altLang="ru-RU" sz="1000" baseline="-25000" dirty="0" smtClean="0">
                <a:solidFill>
                  <a:srgbClr val="2B2B2C"/>
                </a:solidFill>
                <a:latin typeface="Karla" charset="0"/>
                <a:sym typeface="Karla" charset="0"/>
              </a:rPr>
              <a:t>2</a:t>
            </a:r>
            <a:r>
              <a:rPr lang="en-US" altLang="ru-RU" sz="1000" dirty="0" smtClean="0">
                <a:solidFill>
                  <a:srgbClr val="2B2B2C"/>
                </a:solidFill>
                <a:latin typeface="Karla" charset="0"/>
                <a:sym typeface="Karla" charset="0"/>
              </a:rPr>
              <a:t>O</a:t>
            </a:r>
            <a:r>
              <a:rPr lang="en-US" altLang="ru-RU" sz="1000" baseline="-25000" dirty="0" smtClean="0">
                <a:solidFill>
                  <a:srgbClr val="2B2B2C"/>
                </a:solidFill>
                <a:latin typeface="Karla" charset="0"/>
                <a:sym typeface="Karla" charset="0"/>
              </a:rPr>
              <a:t>3</a:t>
            </a:r>
            <a:r>
              <a:rPr lang="en-US" altLang="ru-RU" sz="1000" dirty="0" smtClean="0">
                <a:solidFill>
                  <a:srgbClr val="2B2B2C"/>
                </a:solidFill>
                <a:latin typeface="Karla" charset="0"/>
                <a:sym typeface="Karla" charset="0"/>
              </a:rPr>
              <a:t> + 5%YSZ, 4 - Al</a:t>
            </a:r>
            <a:r>
              <a:rPr lang="en-US" altLang="ru-RU" sz="1000" baseline="-25000" dirty="0" smtClean="0">
                <a:solidFill>
                  <a:srgbClr val="2B2B2C"/>
                </a:solidFill>
                <a:latin typeface="Karla" charset="0"/>
                <a:sym typeface="Karla" charset="0"/>
              </a:rPr>
              <a:t>2</a:t>
            </a:r>
            <a:r>
              <a:rPr lang="en-US" altLang="ru-RU" sz="1000" dirty="0" smtClean="0">
                <a:solidFill>
                  <a:srgbClr val="2B2B2C"/>
                </a:solidFill>
                <a:latin typeface="Karla" charset="0"/>
                <a:sym typeface="Karla" charset="0"/>
              </a:rPr>
              <a:t>O</a:t>
            </a:r>
            <a:r>
              <a:rPr lang="en-US" altLang="ru-RU" sz="1000" baseline="-25000" dirty="0" smtClean="0">
                <a:solidFill>
                  <a:srgbClr val="2B2B2C"/>
                </a:solidFill>
                <a:latin typeface="Karla" charset="0"/>
                <a:sym typeface="Karla" charset="0"/>
              </a:rPr>
              <a:t>3</a:t>
            </a:r>
            <a:r>
              <a:rPr lang="en-US" altLang="ru-RU" sz="1000" dirty="0" smtClean="0">
                <a:solidFill>
                  <a:srgbClr val="2B2B2C"/>
                </a:solidFill>
                <a:latin typeface="Karla" charset="0"/>
                <a:sym typeface="Karla" charset="0"/>
              </a:rPr>
              <a:t> + 10%YSZ</a:t>
            </a:r>
            <a:r>
              <a:rPr lang="ru-RU" altLang="ru-RU" sz="1000" dirty="0" smtClean="0">
                <a:solidFill>
                  <a:srgbClr val="2B2B2C"/>
                </a:solidFill>
                <a:latin typeface="Karla" charset="0"/>
                <a:sym typeface="Karla" charset="0"/>
              </a:rPr>
              <a:t>, 5 - </a:t>
            </a:r>
            <a:r>
              <a:rPr lang="en-US" altLang="ru-RU" sz="1000" dirty="0" smtClean="0">
                <a:solidFill>
                  <a:srgbClr val="2B2B2C"/>
                </a:solidFill>
                <a:latin typeface="Karla" charset="0"/>
                <a:sym typeface="Karla" charset="0"/>
              </a:rPr>
              <a:t>Al</a:t>
            </a:r>
            <a:r>
              <a:rPr lang="en-US" altLang="ru-RU" sz="1000" baseline="-25000" dirty="0" smtClean="0">
                <a:solidFill>
                  <a:srgbClr val="2B2B2C"/>
                </a:solidFill>
                <a:latin typeface="Karla" charset="0"/>
                <a:sym typeface="Karla" charset="0"/>
              </a:rPr>
              <a:t>2</a:t>
            </a:r>
            <a:r>
              <a:rPr lang="en-US" altLang="ru-RU" sz="1000" dirty="0" smtClean="0">
                <a:solidFill>
                  <a:srgbClr val="2B2B2C"/>
                </a:solidFill>
                <a:latin typeface="Karla" charset="0"/>
                <a:sym typeface="Karla" charset="0"/>
              </a:rPr>
              <a:t>O</a:t>
            </a:r>
            <a:r>
              <a:rPr lang="en-US" altLang="ru-RU" sz="1000" baseline="-25000" dirty="0" smtClean="0">
                <a:solidFill>
                  <a:srgbClr val="2B2B2C"/>
                </a:solidFill>
                <a:latin typeface="Karla" charset="0"/>
                <a:sym typeface="Karla" charset="0"/>
              </a:rPr>
              <a:t>3</a:t>
            </a:r>
            <a:r>
              <a:rPr lang="en-US" altLang="ru-RU" sz="1000" dirty="0" smtClean="0">
                <a:solidFill>
                  <a:srgbClr val="2B2B2C"/>
                </a:solidFill>
                <a:latin typeface="Karla" charset="0"/>
                <a:sym typeface="Karla" charset="0"/>
              </a:rPr>
              <a:t> + 15%YSZ </a:t>
            </a:r>
          </a:p>
          <a:p>
            <a:pPr eaLnBrk="1" hangingPunct="1">
              <a:defRPr/>
            </a:pPr>
            <a:endParaRPr lang="en-US" altLang="ru-RU" sz="1200" dirty="0" smtClean="0">
              <a:solidFill>
                <a:srgbClr val="2B2B2C"/>
              </a:solidFill>
              <a:latin typeface="Karla" charset="0"/>
              <a:sym typeface="Karla" charset="0"/>
            </a:endParaRPr>
          </a:p>
          <a:p>
            <a:pPr eaLnBrk="1" hangingPunct="1">
              <a:defRPr/>
            </a:pPr>
            <a:endParaRPr lang="en-US" altLang="ru-RU" sz="1200" dirty="0" smtClean="0">
              <a:solidFill>
                <a:srgbClr val="2B2B2C"/>
              </a:solidFill>
              <a:latin typeface="Karla" charset="0"/>
              <a:sym typeface="Karla" charset="0"/>
            </a:endParaRPr>
          </a:p>
          <a:p>
            <a:pPr eaLnBrk="1" hangingPunct="1">
              <a:defRPr/>
            </a:pPr>
            <a:endParaRPr lang="en-US" altLang="ru-RU" sz="1200" dirty="0" smtClean="0">
              <a:solidFill>
                <a:srgbClr val="2B2B2C"/>
              </a:solidFill>
              <a:latin typeface="Karla" charset="0"/>
              <a:sym typeface="Karla" charset="0"/>
            </a:endParaRPr>
          </a:p>
          <a:p>
            <a:pPr eaLnBrk="1" hangingPunct="1">
              <a:defRPr/>
            </a:pPr>
            <a:endParaRPr lang="en-US" altLang="ru-RU" sz="1200" dirty="0" smtClean="0">
              <a:solidFill>
                <a:srgbClr val="2B2B2C"/>
              </a:solidFill>
              <a:latin typeface="Karla" charset="0"/>
              <a:sym typeface="Karla" charset="0"/>
            </a:endParaRPr>
          </a:p>
          <a:p>
            <a:pPr eaLnBrk="1" hangingPunct="1">
              <a:defRPr/>
            </a:pPr>
            <a:endParaRPr lang="en-US" altLang="ru-RU" sz="1200" dirty="0" smtClean="0">
              <a:solidFill>
                <a:srgbClr val="2B2B2C"/>
              </a:solidFill>
              <a:latin typeface="Karla" charset="0"/>
              <a:sym typeface="Karla" charset="0"/>
            </a:endParaRPr>
          </a:p>
          <a:p>
            <a:pPr eaLnBrk="1" hangingPunct="1">
              <a:defRPr/>
            </a:pPr>
            <a:endParaRPr lang="en-US" altLang="ru-RU" sz="1200" dirty="0" smtClean="0">
              <a:solidFill>
                <a:srgbClr val="2B2B2C"/>
              </a:solidFill>
              <a:latin typeface="Karla" charset="0"/>
              <a:sym typeface="Karla" charset="0"/>
            </a:endParaRPr>
          </a:p>
        </p:txBody>
      </p:sp>
      <p:sp>
        <p:nvSpPr>
          <p:cNvPr id="85" name="Google Shape;310;p31"/>
          <p:cNvSpPr txBox="1">
            <a:spLocks/>
          </p:cNvSpPr>
          <p:nvPr/>
        </p:nvSpPr>
        <p:spPr>
          <a:xfrm>
            <a:off x="4355976" y="6073688"/>
            <a:ext cx="4985178" cy="523664"/>
          </a:xfrm>
          <a:prstGeom prst="rect">
            <a:avLst/>
          </a:prstGeom>
        </p:spPr>
        <p:txBody>
          <a:bodyPr vert="horz" lIns="91440" tIns="45720" rIns="91440" bIns="45720" rtlCol="0">
            <a:noAutofit/>
          </a:bodyPr>
          <a:lstStyle/>
          <a:p>
            <a:pPr marR="0" lvl="0" indent="0" algn="ctr" fontAlgn="auto">
              <a:lnSpc>
                <a:spcPct val="90000"/>
              </a:lnSpc>
              <a:spcBef>
                <a:spcPct val="0"/>
              </a:spcBef>
              <a:spcAft>
                <a:spcPct val="0"/>
              </a:spcAft>
              <a:buClr>
                <a:srgbClr val="000000"/>
              </a:buClr>
              <a:buSzTx/>
              <a:buFont typeface="Arial" charset="0"/>
              <a:buNone/>
              <a:tabLst/>
              <a:defRPr/>
            </a:pPr>
            <a:r>
              <a:rPr lang="en-US" altLang="ru-RU" sz="1000" b="1" dirty="0" smtClean="0">
                <a:solidFill>
                  <a:srgbClr val="72B7DE"/>
                </a:solidFill>
                <a:latin typeface="Karla" charset="0"/>
                <a:cs typeface="Arial" charset="0"/>
                <a:sym typeface="Karla" charset="0"/>
              </a:rPr>
              <a:t>Fig</a:t>
            </a:r>
            <a:r>
              <a:rPr lang="ru-RU" altLang="ru-RU" sz="1000" b="1" dirty="0" smtClean="0">
                <a:solidFill>
                  <a:srgbClr val="72B7DE"/>
                </a:solidFill>
                <a:latin typeface="Karla" charset="0"/>
                <a:cs typeface="Arial" charset="0"/>
                <a:sym typeface="Karla" charset="0"/>
              </a:rPr>
              <a:t>. </a:t>
            </a:r>
            <a:r>
              <a:rPr lang="en-US" altLang="ru-RU" sz="1000" b="1" dirty="0" smtClean="0">
                <a:solidFill>
                  <a:srgbClr val="72B7DE"/>
                </a:solidFill>
                <a:latin typeface="Karla" charset="0"/>
                <a:cs typeface="Arial" charset="0"/>
                <a:sym typeface="Karla" charset="0"/>
              </a:rPr>
              <a:t>2</a:t>
            </a:r>
            <a:r>
              <a:rPr lang="ru-RU" altLang="ru-RU" sz="1000" b="1" dirty="0" smtClean="0">
                <a:solidFill>
                  <a:srgbClr val="72B7DE"/>
                </a:solidFill>
                <a:latin typeface="Karla" charset="0"/>
                <a:cs typeface="Arial" charset="0"/>
                <a:sym typeface="Karla" charset="0"/>
              </a:rPr>
              <a:t>. </a:t>
            </a:r>
            <a:r>
              <a:rPr lang="en-US" altLang="ru-RU" sz="1000" dirty="0" smtClean="0">
                <a:solidFill>
                  <a:srgbClr val="2B2B2C"/>
                </a:solidFill>
                <a:latin typeface="Karla" charset="0"/>
                <a:cs typeface="Arial" charset="0"/>
                <a:sym typeface="Karla" charset="0"/>
              </a:rPr>
              <a:t>TEM data of the obtained powders </a:t>
            </a:r>
            <a:r>
              <a:rPr lang="ru-RU" altLang="ru-RU" sz="1000" dirty="0" smtClean="0">
                <a:solidFill>
                  <a:srgbClr val="2B2B2C"/>
                </a:solidFill>
                <a:latin typeface="Karla" charset="0"/>
                <a:cs typeface="Arial" charset="0"/>
                <a:sym typeface="Karla" charset="0"/>
              </a:rPr>
              <a:t>:</a:t>
            </a:r>
            <a:r>
              <a:rPr lang="en-US" altLang="ru-RU" sz="1000" dirty="0" smtClean="0">
                <a:solidFill>
                  <a:srgbClr val="2B2B2C"/>
                </a:solidFill>
                <a:latin typeface="Karla" charset="0"/>
                <a:cs typeface="Arial" charset="0"/>
                <a:sym typeface="Karla" charset="0"/>
              </a:rPr>
              <a:t> </a:t>
            </a:r>
          </a:p>
          <a:p>
            <a:pPr marR="0" lvl="0" indent="0" algn="ctr" fontAlgn="auto">
              <a:lnSpc>
                <a:spcPct val="90000"/>
              </a:lnSpc>
              <a:spcBef>
                <a:spcPct val="0"/>
              </a:spcBef>
              <a:spcAft>
                <a:spcPct val="0"/>
              </a:spcAft>
              <a:buClr>
                <a:srgbClr val="000000"/>
              </a:buClr>
              <a:buSzTx/>
              <a:buFont typeface="Arial" charset="0"/>
              <a:buNone/>
              <a:tabLst/>
              <a:defRPr/>
            </a:pPr>
            <a:r>
              <a:rPr lang="en-US" altLang="ru-RU" sz="1000" dirty="0" smtClean="0">
                <a:solidFill>
                  <a:srgbClr val="2B2B2C"/>
                </a:solidFill>
                <a:latin typeface="Karla" charset="0"/>
                <a:cs typeface="Arial" charset="0"/>
                <a:sym typeface="Karla" charset="0"/>
              </a:rPr>
              <a:t>a</a:t>
            </a:r>
            <a:r>
              <a:rPr lang="ru-RU" altLang="ru-RU" sz="1000" dirty="0" smtClean="0">
                <a:solidFill>
                  <a:srgbClr val="2B2B2C"/>
                </a:solidFill>
                <a:latin typeface="Karla" charset="0"/>
                <a:cs typeface="Arial" charset="0"/>
                <a:sym typeface="Karla" charset="0"/>
              </a:rPr>
              <a:t> – </a:t>
            </a:r>
            <a:r>
              <a:rPr lang="ru-RU" altLang="ru-RU" sz="1000" dirty="0" err="1" smtClean="0">
                <a:solidFill>
                  <a:srgbClr val="2B2B2C"/>
                </a:solidFill>
                <a:latin typeface="Karla" charset="0"/>
                <a:cs typeface="Arial" charset="0"/>
                <a:sym typeface="Karla" charset="0"/>
              </a:rPr>
              <a:t>γ</a:t>
            </a:r>
            <a:r>
              <a:rPr lang="en-US" altLang="ru-RU" sz="1000" dirty="0" smtClean="0">
                <a:solidFill>
                  <a:srgbClr val="2B2B2C"/>
                </a:solidFill>
                <a:latin typeface="Karla" charset="0"/>
                <a:cs typeface="Arial" charset="0"/>
                <a:sym typeface="Karla" charset="0"/>
              </a:rPr>
              <a:t>/</a:t>
            </a:r>
            <a:r>
              <a:rPr lang="ru-RU" altLang="ru-RU" sz="1000" dirty="0" err="1" smtClean="0">
                <a:solidFill>
                  <a:srgbClr val="2B2B2C"/>
                </a:solidFill>
                <a:latin typeface="Karla" charset="0"/>
                <a:cs typeface="Arial" charset="0"/>
                <a:sym typeface="Karla" charset="0"/>
              </a:rPr>
              <a:t>θ-</a:t>
            </a:r>
            <a:r>
              <a:rPr lang="en-US" altLang="ru-RU" sz="1000" dirty="0" smtClean="0">
                <a:solidFill>
                  <a:srgbClr val="2B2B2C"/>
                </a:solidFill>
                <a:latin typeface="Karla" charset="0"/>
                <a:cs typeface="Arial" charset="0"/>
                <a:sym typeface="Karla" charset="0"/>
              </a:rPr>
              <a:t>Al</a:t>
            </a:r>
            <a:r>
              <a:rPr lang="ru-RU" altLang="ru-RU" sz="1000" baseline="-25000" dirty="0" smtClean="0">
                <a:solidFill>
                  <a:srgbClr val="2B2B2C"/>
                </a:solidFill>
                <a:latin typeface="Karla" charset="0"/>
                <a:cs typeface="Arial" charset="0"/>
                <a:sym typeface="Karla" charset="0"/>
              </a:rPr>
              <a:t>2</a:t>
            </a:r>
            <a:r>
              <a:rPr lang="en-US" altLang="ru-RU" sz="1000" dirty="0" smtClean="0">
                <a:solidFill>
                  <a:srgbClr val="2B2B2C"/>
                </a:solidFill>
                <a:latin typeface="Karla" charset="0"/>
                <a:cs typeface="Arial" charset="0"/>
                <a:sym typeface="Karla" charset="0"/>
              </a:rPr>
              <a:t>O</a:t>
            </a:r>
            <a:r>
              <a:rPr lang="ru-RU" altLang="ru-RU" sz="1000" baseline="-25000" dirty="0" smtClean="0">
                <a:solidFill>
                  <a:srgbClr val="2B2B2C"/>
                </a:solidFill>
                <a:latin typeface="Karla" charset="0"/>
                <a:cs typeface="Arial" charset="0"/>
                <a:sym typeface="Karla" charset="0"/>
              </a:rPr>
              <a:t>3</a:t>
            </a:r>
            <a:r>
              <a:rPr lang="ru-RU" altLang="ru-RU" sz="1000" dirty="0" smtClean="0">
                <a:solidFill>
                  <a:srgbClr val="2B2B2C"/>
                </a:solidFill>
                <a:latin typeface="Karla" charset="0"/>
                <a:cs typeface="Arial" charset="0"/>
                <a:sym typeface="Karla" charset="0"/>
              </a:rPr>
              <a:t>, </a:t>
            </a:r>
            <a:r>
              <a:rPr lang="en-US" altLang="ru-RU" sz="1000" dirty="0" smtClean="0">
                <a:solidFill>
                  <a:srgbClr val="2B2B2C"/>
                </a:solidFill>
                <a:latin typeface="Karla" charset="0"/>
                <a:cs typeface="Arial" charset="0"/>
                <a:sym typeface="Karla" charset="0"/>
              </a:rPr>
              <a:t> b</a:t>
            </a:r>
            <a:r>
              <a:rPr lang="ru-RU" altLang="ru-RU" sz="1000" dirty="0" smtClean="0">
                <a:solidFill>
                  <a:srgbClr val="2B2B2C"/>
                </a:solidFill>
                <a:latin typeface="Karla" charset="0"/>
                <a:cs typeface="Arial" charset="0"/>
                <a:sym typeface="Karla" charset="0"/>
              </a:rPr>
              <a:t> – </a:t>
            </a:r>
            <a:r>
              <a:rPr lang="ru-RU" altLang="ru-RU" sz="1000" dirty="0" err="1" smtClean="0">
                <a:solidFill>
                  <a:srgbClr val="2B2B2C"/>
                </a:solidFill>
                <a:latin typeface="Karla" charset="0"/>
                <a:cs typeface="Arial" charset="0"/>
                <a:sym typeface="Karla" charset="0"/>
              </a:rPr>
              <a:t>γ</a:t>
            </a:r>
            <a:r>
              <a:rPr lang="en-US" altLang="ru-RU" sz="1000" dirty="0" smtClean="0">
                <a:solidFill>
                  <a:srgbClr val="2B2B2C"/>
                </a:solidFill>
                <a:latin typeface="Karla" charset="0"/>
                <a:cs typeface="Arial" charset="0"/>
                <a:sym typeface="Karla" charset="0"/>
              </a:rPr>
              <a:t>/</a:t>
            </a:r>
            <a:r>
              <a:rPr lang="ru-RU" altLang="ru-RU" sz="1000" dirty="0" err="1" smtClean="0">
                <a:solidFill>
                  <a:srgbClr val="2B2B2C"/>
                </a:solidFill>
                <a:latin typeface="Karla" charset="0"/>
                <a:cs typeface="Arial" charset="0"/>
                <a:sym typeface="Karla" charset="0"/>
              </a:rPr>
              <a:t>θ-</a:t>
            </a:r>
            <a:r>
              <a:rPr lang="en-US" altLang="ru-RU" sz="1000" dirty="0" smtClean="0">
                <a:solidFill>
                  <a:srgbClr val="2B2B2C"/>
                </a:solidFill>
                <a:latin typeface="Karla" charset="0"/>
                <a:cs typeface="Arial" charset="0"/>
                <a:sym typeface="Karla" charset="0"/>
              </a:rPr>
              <a:t>Al</a:t>
            </a:r>
            <a:r>
              <a:rPr lang="ru-RU" altLang="ru-RU" sz="1000" baseline="-25000" dirty="0" smtClean="0">
                <a:solidFill>
                  <a:srgbClr val="2B2B2C"/>
                </a:solidFill>
                <a:latin typeface="Karla" charset="0"/>
                <a:cs typeface="Arial" charset="0"/>
                <a:sym typeface="Karla" charset="0"/>
              </a:rPr>
              <a:t>2</a:t>
            </a:r>
            <a:r>
              <a:rPr lang="en-US" altLang="ru-RU" sz="1000" dirty="0" smtClean="0">
                <a:solidFill>
                  <a:srgbClr val="2B2B2C"/>
                </a:solidFill>
                <a:latin typeface="Karla" charset="0"/>
                <a:cs typeface="Arial" charset="0"/>
                <a:sym typeface="Karla" charset="0"/>
              </a:rPr>
              <a:t>O</a:t>
            </a:r>
            <a:r>
              <a:rPr lang="ru-RU" altLang="ru-RU" sz="1000" baseline="-25000" dirty="0" smtClean="0">
                <a:solidFill>
                  <a:srgbClr val="2B2B2C"/>
                </a:solidFill>
                <a:latin typeface="Karla" charset="0"/>
                <a:cs typeface="Arial" charset="0"/>
                <a:sym typeface="Karla" charset="0"/>
              </a:rPr>
              <a:t>3</a:t>
            </a:r>
            <a:r>
              <a:rPr lang="ru-RU" altLang="ru-RU" sz="1000" dirty="0" smtClean="0">
                <a:solidFill>
                  <a:srgbClr val="2B2B2C"/>
                </a:solidFill>
                <a:latin typeface="Karla" charset="0"/>
                <a:cs typeface="Arial" charset="0"/>
                <a:sym typeface="Karla" charset="0"/>
              </a:rPr>
              <a:t>+15</a:t>
            </a:r>
            <a:r>
              <a:rPr lang="en-US" altLang="ru-RU" sz="1000" dirty="0" smtClean="0">
                <a:solidFill>
                  <a:srgbClr val="2B2B2C"/>
                </a:solidFill>
                <a:latin typeface="Karla" charset="0"/>
                <a:cs typeface="Arial" charset="0"/>
                <a:sym typeface="Karla" charset="0"/>
              </a:rPr>
              <a:t>wt</a:t>
            </a:r>
            <a:r>
              <a:rPr lang="ru-RU" altLang="ru-RU" sz="1000" dirty="0" smtClean="0">
                <a:solidFill>
                  <a:srgbClr val="2B2B2C"/>
                </a:solidFill>
                <a:latin typeface="Karla" charset="0"/>
                <a:cs typeface="Arial" charset="0"/>
                <a:sym typeface="Karla" charset="0"/>
              </a:rPr>
              <a:t>.%</a:t>
            </a:r>
            <a:r>
              <a:rPr lang="en-US" altLang="ru-RU" sz="1000" dirty="0" smtClean="0">
                <a:solidFill>
                  <a:srgbClr val="2B2B2C"/>
                </a:solidFill>
                <a:latin typeface="Karla" charset="0"/>
                <a:cs typeface="Arial" charset="0"/>
                <a:sym typeface="Karla" charset="0"/>
              </a:rPr>
              <a:t>YSZ</a:t>
            </a:r>
            <a:endParaRPr lang="ru-RU" altLang="ru-RU" sz="1000" dirty="0" smtClean="0">
              <a:solidFill>
                <a:srgbClr val="2B2B2C"/>
              </a:solidFill>
              <a:latin typeface="Karla" charset="0"/>
              <a:cs typeface="Arial" charset="0"/>
              <a:sym typeface="Karla" charset="0"/>
            </a:endParaRPr>
          </a:p>
        </p:txBody>
      </p:sp>
      <p:sp>
        <p:nvSpPr>
          <p:cNvPr id="86" name="TextBox 85"/>
          <p:cNvSpPr txBox="1"/>
          <p:nvPr/>
        </p:nvSpPr>
        <p:spPr>
          <a:xfrm>
            <a:off x="6336704" y="1412776"/>
            <a:ext cx="2843808" cy="1384995"/>
          </a:xfrm>
          <a:prstGeom prst="rect">
            <a:avLst/>
          </a:prstGeom>
          <a:noFill/>
        </p:spPr>
        <p:txBody>
          <a:bodyPr wrap="square" rtlCol="0">
            <a:spAutoFit/>
          </a:bodyPr>
          <a:lstStyle/>
          <a:p>
            <a:pPr>
              <a:buFont typeface="Wingdings" pitchFamily="2" charset="2"/>
              <a:buChar char="Ø"/>
            </a:pPr>
            <a:r>
              <a:rPr lang="ru-RU" sz="1400" dirty="0" smtClean="0"/>
              <a:t> </a:t>
            </a:r>
            <a:r>
              <a:rPr lang="en-US" sz="1400" dirty="0" smtClean="0"/>
              <a:t>Metastable phases of aluminum oxide were used as a basis for obtaining ceramics, which makes it possible to reduce the sintering temperature of the ZTA composite</a:t>
            </a:r>
            <a:r>
              <a:rPr lang="ru-RU" sz="1400" dirty="0" smtClean="0"/>
              <a:t> </a:t>
            </a:r>
            <a:r>
              <a:rPr lang="en-US" sz="1400" dirty="0" smtClean="0"/>
              <a:t>ceramics system.</a:t>
            </a:r>
            <a:endParaRPr lang="ru-RU" sz="1400" dirty="0"/>
          </a:p>
        </p:txBody>
      </p:sp>
      <p:sp>
        <p:nvSpPr>
          <p:cNvPr id="87" name="Прямоугольник 86"/>
          <p:cNvSpPr/>
          <p:nvPr/>
        </p:nvSpPr>
        <p:spPr>
          <a:xfrm>
            <a:off x="6300192" y="1340768"/>
            <a:ext cx="2736304" cy="1440160"/>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Стрелка вправо 87"/>
          <p:cNvSpPr/>
          <p:nvPr/>
        </p:nvSpPr>
        <p:spPr>
          <a:xfrm>
            <a:off x="4139952" y="4293096"/>
            <a:ext cx="576064" cy="432048"/>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TextBox 76"/>
          <p:cNvSpPr txBox="1"/>
          <p:nvPr/>
        </p:nvSpPr>
        <p:spPr>
          <a:xfrm>
            <a:off x="8676456" y="6453336"/>
            <a:ext cx="467544" cy="369332"/>
          </a:xfrm>
          <a:prstGeom prst="rect">
            <a:avLst/>
          </a:prstGeom>
          <a:noFill/>
        </p:spPr>
        <p:txBody>
          <a:bodyPr wrap="square" rtlCol="0">
            <a:spAutoFit/>
          </a:bodyPr>
          <a:lstStyle/>
          <a:p>
            <a:r>
              <a:rPr lang="en-US" dirty="0" smtClean="0"/>
              <a:t>4</a:t>
            </a: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3"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pic>
        <p:nvPicPr>
          <p:cNvPr id="90" name="Рисунок 89" descr="670bc21db50b6366ca9c79beaad0d5bd-transformed.png"/>
          <p:cNvPicPr>
            <a:picLocks noChangeAspect="1"/>
          </p:cNvPicPr>
          <p:nvPr/>
        </p:nvPicPr>
        <p:blipFill>
          <a:blip r:embed="rId4" cstate="print"/>
          <a:stretch>
            <a:fillRect/>
          </a:stretch>
        </p:blipFill>
        <p:spPr>
          <a:xfrm>
            <a:off x="2578752" y="2559973"/>
            <a:ext cx="1656184" cy="1877139"/>
          </a:xfrm>
          <a:prstGeom prst="rect">
            <a:avLst/>
          </a:prstGeom>
        </p:spPr>
      </p:pic>
      <p:grpSp>
        <p:nvGrpSpPr>
          <p:cNvPr id="94" name="Группа 93"/>
          <p:cNvGrpSpPr/>
          <p:nvPr/>
        </p:nvGrpSpPr>
        <p:grpSpPr>
          <a:xfrm>
            <a:off x="467544" y="1301164"/>
            <a:ext cx="1512168" cy="3259523"/>
            <a:chOff x="395536" y="889556"/>
            <a:chExt cx="1800200" cy="3855333"/>
          </a:xfrm>
        </p:grpSpPr>
        <p:pic>
          <p:nvPicPr>
            <p:cNvPr id="89" name="Рисунок 88" descr="Безымянный-3.gif"/>
            <p:cNvPicPr>
              <a:picLocks noChangeAspect="1"/>
            </p:cNvPicPr>
            <p:nvPr/>
          </p:nvPicPr>
          <p:blipFill>
            <a:blip r:embed="rId5" cstate="print"/>
            <a:stretch>
              <a:fillRect/>
            </a:stretch>
          </p:blipFill>
          <p:spPr>
            <a:xfrm>
              <a:off x="467544" y="908720"/>
              <a:ext cx="1662424" cy="3778771"/>
            </a:xfrm>
            <a:prstGeom prst="rect">
              <a:avLst/>
            </a:prstGeom>
          </p:spPr>
        </p:pic>
        <p:sp>
          <p:nvSpPr>
            <p:cNvPr id="91" name="TextBox 90"/>
            <p:cNvSpPr txBox="1"/>
            <p:nvPr/>
          </p:nvSpPr>
          <p:spPr>
            <a:xfrm>
              <a:off x="683568" y="4437112"/>
              <a:ext cx="864096" cy="307777"/>
            </a:xfrm>
            <a:prstGeom prst="rect">
              <a:avLst/>
            </a:prstGeom>
            <a:solidFill>
              <a:schemeClr val="bg1"/>
            </a:solidFill>
          </p:spPr>
          <p:txBody>
            <a:bodyPr wrap="square" rtlCol="0">
              <a:spAutoFit/>
            </a:bodyPr>
            <a:lstStyle/>
            <a:p>
              <a:pPr algn="ctr"/>
              <a:r>
                <a:rPr lang="en-US" sz="1400" dirty="0" smtClean="0"/>
                <a:t>Sample</a:t>
              </a:r>
              <a:endParaRPr lang="ru-RU" sz="1400" dirty="0"/>
            </a:p>
          </p:txBody>
        </p:sp>
        <p:sp>
          <p:nvSpPr>
            <p:cNvPr id="92" name="TextBox 91"/>
            <p:cNvSpPr txBox="1"/>
            <p:nvPr/>
          </p:nvSpPr>
          <p:spPr>
            <a:xfrm>
              <a:off x="395536" y="889556"/>
              <a:ext cx="1800200" cy="523220"/>
            </a:xfrm>
            <a:prstGeom prst="rect">
              <a:avLst/>
            </a:prstGeom>
            <a:solidFill>
              <a:schemeClr val="bg1"/>
            </a:solidFill>
          </p:spPr>
          <p:txBody>
            <a:bodyPr wrap="square" rtlCol="0">
              <a:spAutoFit/>
            </a:bodyPr>
            <a:lstStyle/>
            <a:p>
              <a:pPr algn="ctr"/>
              <a:r>
                <a:rPr lang="en-US" sz="1400" dirty="0" smtClean="0"/>
                <a:t>High hydrostatic pressure zone</a:t>
              </a:r>
              <a:endParaRPr lang="ru-RU" sz="1400" dirty="0"/>
            </a:p>
          </p:txBody>
        </p:sp>
        <p:sp>
          <p:nvSpPr>
            <p:cNvPr id="93" name="TextBox 92"/>
            <p:cNvSpPr txBox="1"/>
            <p:nvPr/>
          </p:nvSpPr>
          <p:spPr>
            <a:xfrm>
              <a:off x="755576" y="1688993"/>
              <a:ext cx="1008112" cy="307777"/>
            </a:xfrm>
            <a:prstGeom prst="rect">
              <a:avLst/>
            </a:prstGeom>
            <a:solidFill>
              <a:schemeClr val="bg1"/>
            </a:solidFill>
          </p:spPr>
          <p:txBody>
            <a:bodyPr wrap="square" rtlCol="0">
              <a:spAutoFit/>
            </a:bodyPr>
            <a:lstStyle/>
            <a:p>
              <a:pPr algn="ctr"/>
              <a:r>
                <a:rPr lang="en-US" sz="1400" dirty="0" smtClean="0"/>
                <a:t>Pressure</a:t>
              </a:r>
              <a:endParaRPr lang="ru-RU" sz="1400" dirty="0"/>
            </a:p>
          </p:txBody>
        </p:sp>
      </p:grpSp>
      <p:graphicFrame>
        <p:nvGraphicFramePr>
          <p:cNvPr id="22529" name="Object 1"/>
          <p:cNvGraphicFramePr>
            <a:graphicFrameLocks noChangeAspect="1"/>
          </p:cNvGraphicFramePr>
          <p:nvPr>
            <p:extLst>
              <p:ext uri="{D42A27DB-BD31-4B8C-83A1-F6EECF244321}">
                <p14:modId xmlns:p14="http://schemas.microsoft.com/office/powerpoint/2010/main" val="897869775"/>
              </p:ext>
            </p:extLst>
          </p:nvPr>
        </p:nvGraphicFramePr>
        <p:xfrm>
          <a:off x="5529519" y="1062937"/>
          <a:ext cx="3614481" cy="2783149"/>
        </p:xfrm>
        <a:graphic>
          <a:graphicData uri="http://schemas.openxmlformats.org/presentationml/2006/ole">
            <mc:AlternateContent xmlns:mc="http://schemas.openxmlformats.org/markup-compatibility/2006">
              <mc:Choice xmlns:v="urn:schemas-microsoft-com:vml" Requires="v">
                <p:oleObj spid="_x0000_s22570" name="Graph" r:id="rId6" imgW="3822929" imgH="2926704" progId="Origin95.Graph">
                  <p:embed/>
                </p:oleObj>
              </mc:Choice>
              <mc:Fallback>
                <p:oleObj name="Graph" r:id="rId6" imgW="3822929" imgH="2926704" progId="Origin95.Graph">
                  <p:embed/>
                  <p:pic>
                    <p:nvPicPr>
                      <p:cNvPr id="0"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9519" y="1062937"/>
                        <a:ext cx="3614481" cy="27831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30" name="Object 2"/>
          <p:cNvGraphicFramePr>
            <a:graphicFrameLocks noChangeAspect="1"/>
          </p:cNvGraphicFramePr>
          <p:nvPr>
            <p:extLst>
              <p:ext uri="{D42A27DB-BD31-4B8C-83A1-F6EECF244321}">
                <p14:modId xmlns:p14="http://schemas.microsoft.com/office/powerpoint/2010/main" val="1251601098"/>
              </p:ext>
            </p:extLst>
          </p:nvPr>
        </p:nvGraphicFramePr>
        <p:xfrm>
          <a:off x="5558769" y="3379250"/>
          <a:ext cx="3598416" cy="2835804"/>
        </p:xfrm>
        <a:graphic>
          <a:graphicData uri="http://schemas.openxmlformats.org/presentationml/2006/ole">
            <mc:AlternateContent xmlns:mc="http://schemas.openxmlformats.org/markup-compatibility/2006">
              <mc:Choice xmlns:v="urn:schemas-microsoft-com:vml" Requires="v">
                <p:oleObj spid="_x0000_s22571" name="Graph" r:id="rId8" imgW="3822929" imgH="2926704" progId="Origin95.Graph">
                  <p:embed/>
                </p:oleObj>
              </mc:Choice>
              <mc:Fallback>
                <p:oleObj name="Graph" r:id="rId8" imgW="3822929" imgH="2926704" progId="Origin95.Graph">
                  <p:embed/>
                  <p:pic>
                    <p:nvPicPr>
                      <p:cNvPr id="0"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8769" y="3379250"/>
                        <a:ext cx="3598416" cy="28358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251520" y="692696"/>
            <a:ext cx="8784976" cy="461665"/>
          </a:xfrm>
          <a:prstGeom prst="rect">
            <a:avLst/>
          </a:prstGeom>
          <a:noFill/>
        </p:spPr>
        <p:txBody>
          <a:bodyPr wrap="square" rtlCol="0">
            <a:spAutoFit/>
          </a:bodyPr>
          <a:lstStyle/>
          <a:p>
            <a:pPr algn="ctr">
              <a:buClr>
                <a:srgbClr val="000000"/>
              </a:buClr>
            </a:pPr>
            <a:r>
              <a:rPr lang="en-US" altLang="ru-RU" sz="2400" b="1" dirty="0" smtClean="0">
                <a:solidFill>
                  <a:schemeClr val="accent1">
                    <a:lumMod val="50000"/>
                  </a:schemeClr>
                </a:solidFill>
                <a:latin typeface="Times New Roman" pitchFamily="18" charset="0"/>
                <a:cs typeface="Times New Roman" pitchFamily="18" charset="0"/>
              </a:rPr>
              <a:t>X-ray analysis of the obtained composite ceramic systems</a:t>
            </a:r>
            <a:endParaRPr lang="ru-RU" altLang="ru-RU" sz="2400" b="1" dirty="0" smtClean="0">
              <a:solidFill>
                <a:schemeClr val="accent1">
                  <a:lumMod val="50000"/>
                </a:schemeClr>
              </a:solidFill>
              <a:latin typeface="Times New Roman" pitchFamily="18" charset="0"/>
              <a:cs typeface="Times New Roman" pitchFamily="18" charset="0"/>
            </a:endParaRPr>
          </a:p>
        </p:txBody>
      </p:sp>
      <p:sp>
        <p:nvSpPr>
          <p:cNvPr id="15" name="Стрелка вправо 14"/>
          <p:cNvSpPr/>
          <p:nvPr/>
        </p:nvSpPr>
        <p:spPr>
          <a:xfrm>
            <a:off x="1907704" y="3138860"/>
            <a:ext cx="576064" cy="432048"/>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rot="19932631">
            <a:off x="4711504" y="2698737"/>
            <a:ext cx="576064" cy="432048"/>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rot="1554992">
            <a:off x="4720115" y="3858609"/>
            <a:ext cx="576064" cy="432048"/>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80603" y="4995753"/>
            <a:ext cx="2547642" cy="1169551"/>
          </a:xfrm>
          <a:prstGeom prst="rect">
            <a:avLst/>
          </a:prstGeom>
          <a:noFill/>
          <a:ln w="28575">
            <a:solidFill>
              <a:srgbClr val="C00000"/>
            </a:solidFill>
            <a:prstDash val="lgDash"/>
          </a:ln>
        </p:spPr>
        <p:txBody>
          <a:bodyPr wrap="square" rtlCol="0">
            <a:spAutoFit/>
          </a:bodyPr>
          <a:lstStyle/>
          <a:p>
            <a:pPr algn="ctr"/>
            <a:r>
              <a:rPr lang="en-US" sz="1400" dirty="0"/>
              <a:t>The resulting powders were compacted by uniaxial pressing, after which the compacts were treated with high hydrostatic pressure at 300 and 700 </a:t>
            </a:r>
            <a:r>
              <a:rPr lang="en-US" sz="1400" dirty="0" err="1"/>
              <a:t>MPa</a:t>
            </a:r>
            <a:r>
              <a:rPr lang="en-US" sz="1400" dirty="0"/>
              <a:t>.</a:t>
            </a:r>
            <a:endParaRPr lang="ru-RU" sz="1400" dirty="0"/>
          </a:p>
        </p:txBody>
      </p:sp>
      <p:sp>
        <p:nvSpPr>
          <p:cNvPr id="3" name="TextBox 2"/>
          <p:cNvSpPr txBox="1"/>
          <p:nvPr/>
        </p:nvSpPr>
        <p:spPr>
          <a:xfrm>
            <a:off x="2483768" y="1284961"/>
            <a:ext cx="2160240" cy="1169551"/>
          </a:xfrm>
          <a:prstGeom prst="rect">
            <a:avLst/>
          </a:prstGeom>
          <a:noFill/>
          <a:ln w="28575">
            <a:solidFill>
              <a:srgbClr val="C00000"/>
            </a:solidFill>
            <a:prstDash val="dash"/>
          </a:ln>
        </p:spPr>
        <p:txBody>
          <a:bodyPr wrap="square" rtlCol="0">
            <a:spAutoFit/>
          </a:bodyPr>
          <a:lstStyle/>
          <a:p>
            <a:pPr algn="ctr"/>
            <a:r>
              <a:rPr lang="en-US" sz="1400" dirty="0"/>
              <a:t>After processing, the compacts were sintered in air at a temperature of 1550 ° C with exposure for 2 hours.</a:t>
            </a:r>
            <a:endParaRPr lang="ru-RU" sz="1400" dirty="0"/>
          </a:p>
        </p:txBody>
      </p:sp>
      <p:sp>
        <p:nvSpPr>
          <p:cNvPr id="4" name="TextBox 3"/>
          <p:cNvSpPr txBox="1"/>
          <p:nvPr/>
        </p:nvSpPr>
        <p:spPr>
          <a:xfrm>
            <a:off x="5361628" y="1522344"/>
            <a:ext cx="365806" cy="369332"/>
          </a:xfrm>
          <a:prstGeom prst="rect">
            <a:avLst/>
          </a:prstGeom>
          <a:noFill/>
        </p:spPr>
        <p:txBody>
          <a:bodyPr wrap="none" rtlCol="0">
            <a:spAutoFit/>
          </a:bodyPr>
          <a:lstStyle/>
          <a:p>
            <a:r>
              <a:rPr lang="ru-RU" dirty="0" smtClean="0"/>
              <a:t>а)</a:t>
            </a:r>
            <a:endParaRPr lang="ru-RU" dirty="0"/>
          </a:p>
        </p:txBody>
      </p:sp>
      <p:sp>
        <p:nvSpPr>
          <p:cNvPr id="8" name="Прямоугольник 7"/>
          <p:cNvSpPr/>
          <p:nvPr/>
        </p:nvSpPr>
        <p:spPr>
          <a:xfrm>
            <a:off x="5361628" y="3707737"/>
            <a:ext cx="377026" cy="369332"/>
          </a:xfrm>
          <a:prstGeom prst="rect">
            <a:avLst/>
          </a:prstGeom>
        </p:spPr>
        <p:txBody>
          <a:bodyPr wrap="none">
            <a:spAutoFit/>
          </a:bodyPr>
          <a:lstStyle/>
          <a:p>
            <a:r>
              <a:rPr lang="en-US" dirty="0"/>
              <a:t>b</a:t>
            </a:r>
            <a:r>
              <a:rPr lang="ru-RU" dirty="0" smtClean="0"/>
              <a:t>)</a:t>
            </a:r>
            <a:endParaRPr lang="ru-RU" dirty="0"/>
          </a:p>
        </p:txBody>
      </p:sp>
      <p:sp>
        <p:nvSpPr>
          <p:cNvPr id="9" name="TextBox 8"/>
          <p:cNvSpPr txBox="1"/>
          <p:nvPr/>
        </p:nvSpPr>
        <p:spPr>
          <a:xfrm>
            <a:off x="5868144" y="6051051"/>
            <a:ext cx="3094629" cy="400110"/>
          </a:xfrm>
          <a:prstGeom prst="rect">
            <a:avLst/>
          </a:prstGeom>
          <a:noFill/>
        </p:spPr>
        <p:txBody>
          <a:bodyPr wrap="square" rtlCol="0">
            <a:spAutoFit/>
          </a:bodyPr>
          <a:lstStyle/>
          <a:p>
            <a:pPr algn="ctr">
              <a:buClr>
                <a:srgbClr val="000000"/>
              </a:buClr>
              <a:buFont typeface="Arial" charset="0"/>
              <a:defRPr/>
            </a:pPr>
            <a:r>
              <a:rPr lang="en-US" altLang="ru-RU" sz="1000" b="1" dirty="0">
                <a:solidFill>
                  <a:srgbClr val="72B7DE"/>
                </a:solidFill>
                <a:latin typeface="Karla" charset="0"/>
                <a:cs typeface="Arial" charset="0"/>
                <a:sym typeface="Karla" charset="0"/>
              </a:rPr>
              <a:t>Fig.3.</a:t>
            </a:r>
            <a:r>
              <a:rPr lang="en-US" altLang="ru-RU" sz="1000" dirty="0" smtClean="0">
                <a:solidFill>
                  <a:srgbClr val="2B2B2C"/>
                </a:solidFill>
                <a:latin typeface="Karla" charset="0"/>
                <a:cs typeface="Arial" charset="0"/>
                <a:sym typeface="Karla" charset="0"/>
              </a:rPr>
              <a:t>Diffraction </a:t>
            </a:r>
            <a:r>
              <a:rPr lang="en-US" altLang="ru-RU" sz="1000" dirty="0">
                <a:solidFill>
                  <a:srgbClr val="2B2B2C"/>
                </a:solidFill>
                <a:latin typeface="Karla" charset="0"/>
                <a:cs typeface="Arial" charset="0"/>
                <a:sym typeface="Karla" charset="0"/>
              </a:rPr>
              <a:t>patterns of</a:t>
            </a:r>
            <a:r>
              <a:rPr lang="ru-RU" altLang="ru-RU" sz="1000" dirty="0">
                <a:solidFill>
                  <a:srgbClr val="2B2B2C"/>
                </a:solidFill>
                <a:latin typeface="Karla" charset="0"/>
                <a:cs typeface="Arial" charset="0"/>
                <a:sym typeface="Karla" charset="0"/>
              </a:rPr>
              <a:t> </a:t>
            </a:r>
            <a:r>
              <a:rPr lang="en-US" altLang="ru-RU" sz="1000" dirty="0">
                <a:solidFill>
                  <a:srgbClr val="2B2B2C"/>
                </a:solidFill>
                <a:latin typeface="Karla" charset="0"/>
                <a:cs typeface="Arial" charset="0"/>
                <a:sym typeface="Karla" charset="0"/>
              </a:rPr>
              <a:t>composite </a:t>
            </a:r>
            <a:r>
              <a:rPr lang="en-US" altLang="ru-RU" sz="1000" dirty="0" smtClean="0">
                <a:solidFill>
                  <a:srgbClr val="2B2B2C"/>
                </a:solidFill>
                <a:latin typeface="Karla" charset="0"/>
                <a:cs typeface="Arial" charset="0"/>
                <a:sym typeface="Karla" charset="0"/>
              </a:rPr>
              <a:t>ceramic systems obtained </a:t>
            </a:r>
            <a:r>
              <a:rPr lang="en-US" altLang="ru-RU" sz="1000" dirty="0">
                <a:solidFill>
                  <a:srgbClr val="2B2B2C"/>
                </a:solidFill>
                <a:latin typeface="Karla" charset="0"/>
                <a:cs typeface="Arial" charset="0"/>
                <a:sym typeface="Karla" charset="0"/>
              </a:rPr>
              <a:t>at HHP</a:t>
            </a:r>
            <a:r>
              <a:rPr lang="en-US" altLang="ru-RU" sz="1000" dirty="0" smtClean="0">
                <a:solidFill>
                  <a:srgbClr val="2B2B2C"/>
                </a:solidFill>
                <a:latin typeface="Karla" charset="0"/>
                <a:cs typeface="Arial" charset="0"/>
                <a:sym typeface="Karla" charset="0"/>
              </a:rPr>
              <a:t>: a - </a:t>
            </a:r>
            <a:r>
              <a:rPr lang="en-US" altLang="ru-RU" sz="1000" dirty="0">
                <a:solidFill>
                  <a:srgbClr val="2B2B2C"/>
                </a:solidFill>
                <a:latin typeface="Karla" charset="0"/>
                <a:cs typeface="Arial" charset="0"/>
                <a:sym typeface="Karla" charset="0"/>
              </a:rPr>
              <a:t>300 </a:t>
            </a:r>
            <a:r>
              <a:rPr lang="en-US" altLang="ru-RU" sz="1000" dirty="0" smtClean="0">
                <a:solidFill>
                  <a:srgbClr val="2B2B2C"/>
                </a:solidFill>
                <a:latin typeface="Karla" charset="0"/>
                <a:cs typeface="Arial" charset="0"/>
                <a:sym typeface="Karla" charset="0"/>
              </a:rPr>
              <a:t>and b - </a:t>
            </a:r>
            <a:r>
              <a:rPr lang="en-US" altLang="ru-RU" sz="1000" dirty="0">
                <a:solidFill>
                  <a:srgbClr val="2B2B2C"/>
                </a:solidFill>
                <a:latin typeface="Karla" charset="0"/>
                <a:cs typeface="Arial" charset="0"/>
                <a:sym typeface="Karla" charset="0"/>
              </a:rPr>
              <a:t>700 </a:t>
            </a:r>
            <a:r>
              <a:rPr lang="en-US" altLang="ru-RU" sz="1000" dirty="0" err="1">
                <a:solidFill>
                  <a:srgbClr val="2B2B2C"/>
                </a:solidFill>
                <a:latin typeface="Karla" charset="0"/>
                <a:cs typeface="Arial" charset="0"/>
                <a:sym typeface="Karla" charset="0"/>
              </a:rPr>
              <a:t>MPa</a:t>
            </a:r>
            <a:r>
              <a:rPr lang="en-US" altLang="ru-RU" sz="1000" dirty="0">
                <a:solidFill>
                  <a:srgbClr val="2B2B2C"/>
                </a:solidFill>
                <a:latin typeface="Karla" charset="0"/>
                <a:cs typeface="Arial" charset="0"/>
                <a:sym typeface="Karla" charset="0"/>
              </a:rPr>
              <a:t> </a:t>
            </a:r>
            <a:endParaRPr lang="ru-RU" sz="1000" dirty="0">
              <a:solidFill>
                <a:srgbClr val="2B2B2C"/>
              </a:solidFill>
              <a:latin typeface="Karla" charset="0"/>
              <a:cs typeface="Arial" charset="0"/>
              <a:sym typeface="Arial" charset="0"/>
            </a:endParaRPr>
          </a:p>
        </p:txBody>
      </p:sp>
      <p:sp>
        <p:nvSpPr>
          <p:cNvPr id="10" name="TextBox 9"/>
          <p:cNvSpPr txBox="1"/>
          <p:nvPr/>
        </p:nvSpPr>
        <p:spPr>
          <a:xfrm>
            <a:off x="2699792" y="4941168"/>
            <a:ext cx="3168352" cy="1384995"/>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As a result of processing and sintering of powder mixtures, </a:t>
            </a:r>
            <a:r>
              <a:rPr lang="en-US" sz="1400" dirty="0" smtClean="0"/>
              <a:t>two-phase </a:t>
            </a:r>
            <a:r>
              <a:rPr lang="en-US" sz="1400" dirty="0"/>
              <a:t>composite ceramics </a:t>
            </a:r>
            <a:r>
              <a:rPr lang="en-US" sz="1400" dirty="0" smtClean="0"/>
              <a:t>systems α-Al</a:t>
            </a:r>
            <a:r>
              <a:rPr lang="en-US" sz="1400" baseline="-25000" dirty="0" smtClean="0"/>
              <a:t>2</a:t>
            </a:r>
            <a:r>
              <a:rPr lang="en-US" sz="1400" dirty="0" smtClean="0"/>
              <a:t>O</a:t>
            </a:r>
            <a:r>
              <a:rPr lang="en-US" sz="1400" baseline="-25000" dirty="0" smtClean="0"/>
              <a:t>3</a:t>
            </a:r>
            <a:r>
              <a:rPr lang="en-US" sz="1400" dirty="0" smtClean="0"/>
              <a:t> </a:t>
            </a:r>
            <a:r>
              <a:rPr lang="en-US" sz="1400" dirty="0"/>
              <a:t>+ </a:t>
            </a:r>
            <a:r>
              <a:rPr lang="en-US" sz="1400" dirty="0" smtClean="0"/>
              <a:t>n YSZ </a:t>
            </a:r>
            <a:r>
              <a:rPr lang="en-US" sz="1400" dirty="0"/>
              <a:t>(</a:t>
            </a:r>
            <a:r>
              <a:rPr lang="en-US" sz="1400" dirty="0" smtClean="0"/>
              <a:t>n</a:t>
            </a:r>
            <a:r>
              <a:rPr lang="en-US" sz="1400" dirty="0"/>
              <a:t>= 0, 1, 5, 10, 15 wt.%</a:t>
            </a:r>
            <a:r>
              <a:rPr lang="en-US" sz="1400" dirty="0" smtClean="0"/>
              <a:t>) were formed </a:t>
            </a:r>
            <a:r>
              <a:rPr lang="en-US" sz="1400" dirty="0"/>
              <a:t>with a matrix in the form of α-Al</a:t>
            </a:r>
            <a:r>
              <a:rPr lang="en-US" sz="1400" baseline="-25000" dirty="0"/>
              <a:t>2</a:t>
            </a:r>
            <a:r>
              <a:rPr lang="en-US" sz="1400" dirty="0"/>
              <a:t>O</a:t>
            </a:r>
            <a:r>
              <a:rPr lang="en-US" sz="1400" baseline="-25000" dirty="0"/>
              <a:t>3</a:t>
            </a:r>
            <a:r>
              <a:rPr lang="en-US" sz="1400" dirty="0"/>
              <a:t> and filler YSZ</a:t>
            </a:r>
            <a:endParaRPr lang="ru-RU" sz="1400" dirty="0"/>
          </a:p>
        </p:txBody>
      </p:sp>
      <p:sp>
        <p:nvSpPr>
          <p:cNvPr id="23" name="TextBox 22"/>
          <p:cNvSpPr txBox="1"/>
          <p:nvPr/>
        </p:nvSpPr>
        <p:spPr>
          <a:xfrm>
            <a:off x="8676456" y="6525344"/>
            <a:ext cx="467544" cy="369332"/>
          </a:xfrm>
          <a:prstGeom prst="rect">
            <a:avLst/>
          </a:prstGeom>
          <a:noFill/>
        </p:spPr>
        <p:txBody>
          <a:bodyPr wrap="square" rtlCol="0">
            <a:spAutoFit/>
          </a:bodyPr>
          <a:lstStyle/>
          <a:p>
            <a:r>
              <a:rPr lang="en-US" dirty="0" smtClean="0"/>
              <a:t>5</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3"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sp>
        <p:nvSpPr>
          <p:cNvPr id="8" name="Заголовок 1">
            <a:extLst>
              <a:ext uri="{FF2B5EF4-FFF2-40B4-BE49-F238E27FC236}">
                <a16:creationId xmlns:a16="http://schemas.microsoft.com/office/drawing/2014/main" xmlns="" id="{BDD39528-A488-4C64-A503-8EC5F30DBA77}"/>
              </a:ext>
            </a:extLst>
          </p:cNvPr>
          <p:cNvSpPr>
            <a:spLocks noGrp="1"/>
          </p:cNvSpPr>
          <p:nvPr>
            <p:ph type="title"/>
          </p:nvPr>
        </p:nvSpPr>
        <p:spPr>
          <a:xfrm>
            <a:off x="-722407" y="560391"/>
            <a:ext cx="10778439" cy="708369"/>
          </a:xfrm>
        </p:spPr>
        <p:txBody>
          <a:bodyPr>
            <a:noAutofit/>
          </a:bodyPr>
          <a:lstStyle/>
          <a:p>
            <a:r>
              <a:rPr lang="en-US" sz="2400" b="1" dirty="0">
                <a:solidFill>
                  <a:schemeClr val="accent5">
                    <a:lumMod val="50000"/>
                  </a:schemeClr>
                </a:solidFill>
                <a:latin typeface="Times New Roman" pitchFamily="18" charset="0"/>
                <a:cs typeface="Times New Roman" pitchFamily="18" charset="0"/>
              </a:rPr>
              <a:t>The effect of </a:t>
            </a:r>
            <a:r>
              <a:rPr lang="en-US" sz="2400" b="1" dirty="0" smtClean="0">
                <a:solidFill>
                  <a:schemeClr val="accent5">
                    <a:lumMod val="50000"/>
                  </a:schemeClr>
                </a:solidFill>
                <a:latin typeface="Times New Roman" pitchFamily="18" charset="0"/>
                <a:cs typeface="Times New Roman" pitchFamily="18" charset="0"/>
              </a:rPr>
              <a:t>HHP </a:t>
            </a:r>
            <a:r>
              <a:rPr lang="en-US" sz="2400" b="1" dirty="0">
                <a:solidFill>
                  <a:schemeClr val="accent5">
                    <a:lumMod val="50000"/>
                  </a:schemeClr>
                </a:solidFill>
                <a:latin typeface="Times New Roman" pitchFamily="18" charset="0"/>
                <a:cs typeface="Times New Roman" pitchFamily="18" charset="0"/>
              </a:rPr>
              <a:t>on the structure of ZTA composite ceramics</a:t>
            </a:r>
            <a:endParaRPr lang="ru-RU" sz="2400" b="1" dirty="0">
              <a:solidFill>
                <a:schemeClr val="accent5">
                  <a:lumMod val="50000"/>
                </a:schemeClr>
              </a:solidFill>
              <a:latin typeface="Times New Roman" pitchFamily="18" charset="0"/>
              <a:cs typeface="Times New Roman" pitchFamily="18" charset="0"/>
            </a:endParaRPr>
          </a:p>
        </p:txBody>
      </p:sp>
      <p:grpSp>
        <p:nvGrpSpPr>
          <p:cNvPr id="9" name="Group 5"/>
          <p:cNvGrpSpPr>
            <a:grpSpLocks/>
          </p:cNvGrpSpPr>
          <p:nvPr/>
        </p:nvGrpSpPr>
        <p:grpSpPr bwMode="auto">
          <a:xfrm>
            <a:off x="4295270" y="2484621"/>
            <a:ext cx="402220" cy="200517"/>
            <a:chOff x="3326" y="12586"/>
            <a:chExt cx="822" cy="412"/>
          </a:xfrm>
        </p:grpSpPr>
        <p:sp>
          <p:nvSpPr>
            <p:cNvPr id="10" name="Text Box 6"/>
            <p:cNvSpPr txBox="1">
              <a:spLocks noChangeArrowheads="1"/>
            </p:cNvSpPr>
            <p:nvPr/>
          </p:nvSpPr>
          <p:spPr bwMode="auto">
            <a:xfrm>
              <a:off x="3326" y="12586"/>
              <a:ext cx="822" cy="412"/>
            </a:xfrm>
            <a:prstGeom prst="rect">
              <a:avLst/>
            </a:prstGeom>
            <a:noFill/>
            <a:ln w="9525">
              <a:noFill/>
              <a:miter lim="800000"/>
              <a:headEnd/>
              <a:tailEnd/>
            </a:ln>
          </p:spPr>
          <p:txBody>
            <a:bodyPr/>
            <a:lstStyle/>
            <a:p>
              <a:pPr eaLnBrk="1" hangingPunct="1">
                <a:spcAft>
                  <a:spcPts val="1000"/>
                </a:spcAft>
              </a:pPr>
              <a:r>
                <a:rPr lang="en-US" altLang="ru-RU" sz="800">
                  <a:solidFill>
                    <a:srgbClr val="FFFFFF"/>
                  </a:solidFill>
                  <a:latin typeface="Times New Roman" pitchFamily="18" charset="0"/>
                </a:rPr>
                <a:t>1 μm</a:t>
              </a:r>
              <a:endParaRPr lang="ru-RU" altLang="ru-RU" sz="800">
                <a:solidFill>
                  <a:schemeClr val="tx1"/>
                </a:solidFill>
              </a:endParaRPr>
            </a:p>
          </p:txBody>
        </p:sp>
        <p:cxnSp>
          <p:nvCxnSpPr>
            <p:cNvPr id="11" name="AutoShape 7"/>
            <p:cNvCxnSpPr>
              <a:cxnSpLocks noChangeShapeType="1"/>
            </p:cNvCxnSpPr>
            <p:nvPr/>
          </p:nvCxnSpPr>
          <p:spPr bwMode="auto">
            <a:xfrm>
              <a:off x="3385" y="12960"/>
              <a:ext cx="729" cy="0"/>
            </a:xfrm>
            <a:prstGeom prst="straightConnector1">
              <a:avLst/>
            </a:prstGeom>
            <a:noFill/>
            <a:ln w="19050">
              <a:solidFill>
                <a:srgbClr val="FFFFFF"/>
              </a:solidFill>
              <a:round/>
              <a:headEnd/>
              <a:tailEnd/>
            </a:ln>
          </p:spPr>
        </p:cxnSp>
      </p:grpSp>
      <p:grpSp>
        <p:nvGrpSpPr>
          <p:cNvPr id="12" name="Group 5"/>
          <p:cNvGrpSpPr>
            <a:grpSpLocks/>
          </p:cNvGrpSpPr>
          <p:nvPr/>
        </p:nvGrpSpPr>
        <p:grpSpPr bwMode="auto">
          <a:xfrm>
            <a:off x="2124548" y="2484621"/>
            <a:ext cx="402220" cy="200517"/>
            <a:chOff x="3326" y="12586"/>
            <a:chExt cx="822" cy="412"/>
          </a:xfrm>
        </p:grpSpPr>
        <p:sp>
          <p:nvSpPr>
            <p:cNvPr id="13" name="Text Box 6"/>
            <p:cNvSpPr txBox="1">
              <a:spLocks noChangeArrowheads="1"/>
            </p:cNvSpPr>
            <p:nvPr/>
          </p:nvSpPr>
          <p:spPr bwMode="auto">
            <a:xfrm>
              <a:off x="3326" y="12586"/>
              <a:ext cx="822" cy="412"/>
            </a:xfrm>
            <a:prstGeom prst="rect">
              <a:avLst/>
            </a:prstGeom>
            <a:noFill/>
            <a:ln w="9525">
              <a:noFill/>
              <a:miter lim="800000"/>
              <a:headEnd/>
              <a:tailEnd/>
            </a:ln>
          </p:spPr>
          <p:txBody>
            <a:bodyPr/>
            <a:lstStyle/>
            <a:p>
              <a:pPr eaLnBrk="1" hangingPunct="1">
                <a:spcAft>
                  <a:spcPts val="1000"/>
                </a:spcAft>
              </a:pPr>
              <a:r>
                <a:rPr lang="en-US" altLang="ru-RU" sz="800">
                  <a:solidFill>
                    <a:srgbClr val="FFFFFF"/>
                  </a:solidFill>
                  <a:latin typeface="Times New Roman" pitchFamily="18" charset="0"/>
                </a:rPr>
                <a:t>1 μm</a:t>
              </a:r>
              <a:endParaRPr lang="ru-RU" altLang="ru-RU" sz="800">
                <a:solidFill>
                  <a:schemeClr val="tx1"/>
                </a:solidFill>
              </a:endParaRPr>
            </a:p>
          </p:txBody>
        </p:sp>
        <p:cxnSp>
          <p:nvCxnSpPr>
            <p:cNvPr id="14" name="AutoShape 7"/>
            <p:cNvCxnSpPr>
              <a:cxnSpLocks noChangeShapeType="1"/>
            </p:cNvCxnSpPr>
            <p:nvPr/>
          </p:nvCxnSpPr>
          <p:spPr bwMode="auto">
            <a:xfrm>
              <a:off x="3385" y="12960"/>
              <a:ext cx="729" cy="0"/>
            </a:xfrm>
            <a:prstGeom prst="straightConnector1">
              <a:avLst/>
            </a:prstGeom>
            <a:noFill/>
            <a:ln w="19050">
              <a:solidFill>
                <a:srgbClr val="FFFFFF"/>
              </a:solidFill>
              <a:round/>
              <a:headEnd/>
              <a:tailEnd/>
            </a:ln>
          </p:spPr>
        </p:cxnSp>
      </p:grpSp>
      <p:grpSp>
        <p:nvGrpSpPr>
          <p:cNvPr id="15" name="Group 5"/>
          <p:cNvGrpSpPr>
            <a:grpSpLocks/>
          </p:cNvGrpSpPr>
          <p:nvPr/>
        </p:nvGrpSpPr>
        <p:grpSpPr bwMode="auto">
          <a:xfrm>
            <a:off x="4281230" y="4370240"/>
            <a:ext cx="402220" cy="200517"/>
            <a:chOff x="3326" y="12586"/>
            <a:chExt cx="822" cy="412"/>
          </a:xfrm>
        </p:grpSpPr>
        <p:sp>
          <p:nvSpPr>
            <p:cNvPr id="16" name="Text Box 6"/>
            <p:cNvSpPr txBox="1">
              <a:spLocks noChangeArrowheads="1"/>
            </p:cNvSpPr>
            <p:nvPr/>
          </p:nvSpPr>
          <p:spPr bwMode="auto">
            <a:xfrm>
              <a:off x="3326" y="12586"/>
              <a:ext cx="822" cy="412"/>
            </a:xfrm>
            <a:prstGeom prst="rect">
              <a:avLst/>
            </a:prstGeom>
            <a:noFill/>
            <a:ln w="9525">
              <a:noFill/>
              <a:miter lim="800000"/>
              <a:headEnd/>
              <a:tailEnd/>
            </a:ln>
          </p:spPr>
          <p:txBody>
            <a:bodyPr/>
            <a:lstStyle/>
            <a:p>
              <a:pPr eaLnBrk="1" hangingPunct="1">
                <a:spcAft>
                  <a:spcPts val="1000"/>
                </a:spcAft>
              </a:pPr>
              <a:r>
                <a:rPr lang="en-US" altLang="ru-RU" sz="800">
                  <a:solidFill>
                    <a:srgbClr val="FFFFFF"/>
                  </a:solidFill>
                  <a:latin typeface="Times New Roman" pitchFamily="18" charset="0"/>
                </a:rPr>
                <a:t>1 μm</a:t>
              </a:r>
              <a:endParaRPr lang="ru-RU" altLang="ru-RU" sz="800">
                <a:solidFill>
                  <a:schemeClr val="tx1"/>
                </a:solidFill>
              </a:endParaRPr>
            </a:p>
          </p:txBody>
        </p:sp>
        <p:cxnSp>
          <p:nvCxnSpPr>
            <p:cNvPr id="17" name="AutoShape 7"/>
            <p:cNvCxnSpPr>
              <a:cxnSpLocks noChangeShapeType="1"/>
            </p:cNvCxnSpPr>
            <p:nvPr/>
          </p:nvCxnSpPr>
          <p:spPr bwMode="auto">
            <a:xfrm>
              <a:off x="3385" y="12960"/>
              <a:ext cx="729" cy="0"/>
            </a:xfrm>
            <a:prstGeom prst="straightConnector1">
              <a:avLst/>
            </a:prstGeom>
            <a:noFill/>
            <a:ln w="19050">
              <a:solidFill>
                <a:srgbClr val="FFFFFF"/>
              </a:solidFill>
              <a:round/>
              <a:headEnd/>
              <a:tailEnd/>
            </a:ln>
          </p:spPr>
        </p:cxnSp>
      </p:grpSp>
      <p:grpSp>
        <p:nvGrpSpPr>
          <p:cNvPr id="18" name="Group 5"/>
          <p:cNvGrpSpPr>
            <a:grpSpLocks/>
          </p:cNvGrpSpPr>
          <p:nvPr/>
        </p:nvGrpSpPr>
        <p:grpSpPr bwMode="auto">
          <a:xfrm>
            <a:off x="2107911" y="4370240"/>
            <a:ext cx="402220" cy="200517"/>
            <a:chOff x="3326" y="12586"/>
            <a:chExt cx="822" cy="412"/>
          </a:xfrm>
        </p:grpSpPr>
        <p:sp>
          <p:nvSpPr>
            <p:cNvPr id="19" name="Text Box 6"/>
            <p:cNvSpPr txBox="1">
              <a:spLocks noChangeArrowheads="1"/>
            </p:cNvSpPr>
            <p:nvPr/>
          </p:nvSpPr>
          <p:spPr bwMode="auto">
            <a:xfrm>
              <a:off x="3326" y="12586"/>
              <a:ext cx="822" cy="412"/>
            </a:xfrm>
            <a:prstGeom prst="rect">
              <a:avLst/>
            </a:prstGeom>
            <a:noFill/>
            <a:ln w="9525">
              <a:noFill/>
              <a:miter lim="800000"/>
              <a:headEnd/>
              <a:tailEnd/>
            </a:ln>
          </p:spPr>
          <p:txBody>
            <a:bodyPr/>
            <a:lstStyle/>
            <a:p>
              <a:pPr eaLnBrk="1" hangingPunct="1">
                <a:spcAft>
                  <a:spcPts val="1000"/>
                </a:spcAft>
              </a:pPr>
              <a:r>
                <a:rPr lang="en-US" altLang="ru-RU" sz="800">
                  <a:solidFill>
                    <a:srgbClr val="FFFFFF"/>
                  </a:solidFill>
                  <a:latin typeface="Times New Roman" pitchFamily="18" charset="0"/>
                </a:rPr>
                <a:t>1 μm</a:t>
              </a:r>
              <a:endParaRPr lang="ru-RU" altLang="ru-RU" sz="800">
                <a:solidFill>
                  <a:schemeClr val="tx1"/>
                </a:solidFill>
              </a:endParaRPr>
            </a:p>
          </p:txBody>
        </p:sp>
        <p:cxnSp>
          <p:nvCxnSpPr>
            <p:cNvPr id="20" name="AutoShape 7"/>
            <p:cNvCxnSpPr>
              <a:cxnSpLocks noChangeShapeType="1"/>
            </p:cNvCxnSpPr>
            <p:nvPr/>
          </p:nvCxnSpPr>
          <p:spPr bwMode="auto">
            <a:xfrm>
              <a:off x="3385" y="12960"/>
              <a:ext cx="729" cy="0"/>
            </a:xfrm>
            <a:prstGeom prst="straightConnector1">
              <a:avLst/>
            </a:prstGeom>
            <a:noFill/>
            <a:ln w="19050">
              <a:solidFill>
                <a:srgbClr val="FFFFFF"/>
              </a:solidFill>
              <a:round/>
              <a:headEnd/>
              <a:tailEnd/>
            </a:ln>
          </p:spPr>
        </p:cxnSp>
      </p:grpSp>
      <p:grpSp>
        <p:nvGrpSpPr>
          <p:cNvPr id="21" name="Группа 20"/>
          <p:cNvGrpSpPr/>
          <p:nvPr/>
        </p:nvGrpSpPr>
        <p:grpSpPr>
          <a:xfrm>
            <a:off x="533747" y="1628800"/>
            <a:ext cx="3534197" cy="2664296"/>
            <a:chOff x="468313" y="876300"/>
            <a:chExt cx="4381500" cy="3751969"/>
          </a:xfrm>
        </p:grpSpPr>
        <p:pic>
          <p:nvPicPr>
            <p:cNvPr id="22" name="Рисунок 6"/>
            <p:cNvPicPr>
              <a:picLocks noChangeAspect="1" noChangeArrowheads="1"/>
            </p:cNvPicPr>
            <p:nvPr/>
          </p:nvPicPr>
          <p:blipFill>
            <a:blip r:embed="rId4" cstate="print"/>
            <a:srcRect b="10500"/>
            <a:stretch>
              <a:fillRect/>
            </a:stretch>
          </p:blipFill>
          <p:spPr bwMode="auto">
            <a:xfrm>
              <a:off x="468313" y="931761"/>
              <a:ext cx="2102322" cy="1836000"/>
            </a:xfrm>
            <a:prstGeom prst="rect">
              <a:avLst/>
            </a:prstGeom>
            <a:noFill/>
            <a:ln w="9525">
              <a:noFill/>
              <a:miter lim="800000"/>
              <a:headEnd/>
              <a:tailEnd/>
            </a:ln>
          </p:spPr>
        </p:pic>
        <p:pic>
          <p:nvPicPr>
            <p:cNvPr id="23" name="Рисунок 7" descr="C:\Users\User\Desktop\Флешка Саша\Работа\Микроскопия\23.10.20\Al2O3+10Zr3Y_7kB_x10000SEI.bmp"/>
            <p:cNvPicPr>
              <a:picLocks noChangeAspect="1" noChangeArrowheads="1"/>
            </p:cNvPicPr>
            <p:nvPr/>
          </p:nvPicPr>
          <p:blipFill>
            <a:blip r:embed="rId5" cstate="print"/>
            <a:srcRect b="9213"/>
            <a:stretch>
              <a:fillRect/>
            </a:stretch>
          </p:blipFill>
          <p:spPr bwMode="auto">
            <a:xfrm>
              <a:off x="2640551" y="931760"/>
              <a:ext cx="2102787" cy="1836000"/>
            </a:xfrm>
            <a:prstGeom prst="rect">
              <a:avLst/>
            </a:prstGeom>
            <a:noFill/>
            <a:ln w="9525">
              <a:noFill/>
              <a:miter lim="800000"/>
              <a:headEnd/>
              <a:tailEnd/>
            </a:ln>
          </p:spPr>
        </p:pic>
        <p:pic>
          <p:nvPicPr>
            <p:cNvPr id="24" name="Рисунок 8"/>
            <p:cNvPicPr>
              <a:picLocks noChangeAspect="1" noChangeArrowheads="1"/>
            </p:cNvPicPr>
            <p:nvPr/>
          </p:nvPicPr>
          <p:blipFill>
            <a:blip r:embed="rId6" cstate="print"/>
            <a:srcRect b="9583"/>
            <a:stretch>
              <a:fillRect/>
            </a:stretch>
          </p:blipFill>
          <p:spPr bwMode="auto">
            <a:xfrm>
              <a:off x="468313" y="2792269"/>
              <a:ext cx="2102322" cy="1836000"/>
            </a:xfrm>
            <a:prstGeom prst="rect">
              <a:avLst/>
            </a:prstGeom>
            <a:noFill/>
            <a:ln w="9525">
              <a:noFill/>
              <a:miter lim="800000"/>
              <a:headEnd/>
              <a:tailEnd/>
            </a:ln>
          </p:spPr>
        </p:pic>
        <p:pic>
          <p:nvPicPr>
            <p:cNvPr id="25" name="Рисунок 9"/>
            <p:cNvPicPr>
              <a:picLocks noChangeAspect="1" noChangeArrowheads="1"/>
            </p:cNvPicPr>
            <p:nvPr/>
          </p:nvPicPr>
          <p:blipFill>
            <a:blip r:embed="rId7" cstate="print">
              <a:lum contrast="30000"/>
            </a:blip>
            <a:srcRect b="9579"/>
            <a:stretch>
              <a:fillRect/>
            </a:stretch>
          </p:blipFill>
          <p:spPr bwMode="auto">
            <a:xfrm>
              <a:off x="2634126" y="2789957"/>
              <a:ext cx="2105831" cy="1836000"/>
            </a:xfrm>
            <a:prstGeom prst="rect">
              <a:avLst/>
            </a:prstGeom>
            <a:noFill/>
            <a:ln w="9525">
              <a:noFill/>
              <a:miter lim="800000"/>
              <a:headEnd/>
              <a:tailEnd/>
            </a:ln>
          </p:spPr>
        </p:pic>
        <p:sp>
          <p:nvSpPr>
            <p:cNvPr id="26" name="TextBox 23"/>
            <p:cNvSpPr txBox="1">
              <a:spLocks noChangeArrowheads="1"/>
            </p:cNvSpPr>
            <p:nvPr/>
          </p:nvSpPr>
          <p:spPr bwMode="auto">
            <a:xfrm>
              <a:off x="2301991" y="881375"/>
              <a:ext cx="385107" cy="369317"/>
            </a:xfrm>
            <a:prstGeom prst="rect">
              <a:avLst/>
            </a:prstGeom>
            <a:noFill/>
            <a:ln w="9525">
              <a:noFill/>
              <a:miter lim="800000"/>
              <a:headEnd/>
              <a:tailEnd/>
            </a:ln>
          </p:spPr>
          <p:txBody>
            <a:bodyPr>
              <a:spAutoFit/>
            </a:bodyPr>
            <a:lstStyle/>
            <a:p>
              <a:r>
                <a:rPr lang="en-US" altLang="ru-RU" sz="1800" i="1">
                  <a:solidFill>
                    <a:schemeClr val="bg1"/>
                  </a:solidFill>
                  <a:latin typeface="Times New Roman" pitchFamily="18" charset="0"/>
                  <a:cs typeface="Times New Roman" pitchFamily="18" charset="0"/>
                </a:rPr>
                <a:t>a</a:t>
              </a:r>
              <a:endParaRPr lang="ru-RU" altLang="ru-RU" sz="1800" i="1">
                <a:solidFill>
                  <a:schemeClr val="bg1"/>
                </a:solidFill>
                <a:latin typeface="Times New Roman" pitchFamily="18" charset="0"/>
                <a:cs typeface="Times New Roman" pitchFamily="18" charset="0"/>
              </a:endParaRPr>
            </a:p>
          </p:txBody>
        </p:sp>
        <p:sp>
          <p:nvSpPr>
            <p:cNvPr id="27" name="TextBox 24"/>
            <p:cNvSpPr txBox="1">
              <a:spLocks noChangeArrowheads="1"/>
            </p:cNvSpPr>
            <p:nvPr/>
          </p:nvSpPr>
          <p:spPr bwMode="auto">
            <a:xfrm>
              <a:off x="4464706" y="876300"/>
              <a:ext cx="385107" cy="520108"/>
            </a:xfrm>
            <a:prstGeom prst="rect">
              <a:avLst/>
            </a:prstGeom>
            <a:noFill/>
            <a:ln w="9525">
              <a:noFill/>
              <a:miter lim="800000"/>
              <a:headEnd/>
              <a:tailEnd/>
            </a:ln>
          </p:spPr>
          <p:txBody>
            <a:bodyPr>
              <a:spAutoFit/>
            </a:bodyPr>
            <a:lstStyle/>
            <a:p>
              <a:r>
                <a:rPr lang="en-US" altLang="ru-RU" i="1" dirty="0">
                  <a:solidFill>
                    <a:schemeClr val="bg1"/>
                  </a:solidFill>
                  <a:latin typeface="Times New Roman" pitchFamily="18" charset="0"/>
                  <a:cs typeface="Times New Roman" pitchFamily="18" charset="0"/>
                </a:rPr>
                <a:t>b</a:t>
              </a:r>
              <a:endParaRPr lang="ru-RU" altLang="ru-RU" sz="1800" i="1" dirty="0">
                <a:solidFill>
                  <a:schemeClr val="bg1"/>
                </a:solidFill>
                <a:latin typeface="Times New Roman" pitchFamily="18" charset="0"/>
                <a:cs typeface="Times New Roman" pitchFamily="18" charset="0"/>
              </a:endParaRPr>
            </a:p>
          </p:txBody>
        </p:sp>
        <p:sp>
          <p:nvSpPr>
            <p:cNvPr id="28" name="TextBox 25"/>
            <p:cNvSpPr txBox="1">
              <a:spLocks noChangeArrowheads="1"/>
            </p:cNvSpPr>
            <p:nvPr/>
          </p:nvSpPr>
          <p:spPr bwMode="auto">
            <a:xfrm>
              <a:off x="2301991" y="2761918"/>
              <a:ext cx="385107" cy="520108"/>
            </a:xfrm>
            <a:prstGeom prst="rect">
              <a:avLst/>
            </a:prstGeom>
            <a:noFill/>
            <a:ln w="9525">
              <a:noFill/>
              <a:miter lim="800000"/>
              <a:headEnd/>
              <a:tailEnd/>
            </a:ln>
          </p:spPr>
          <p:txBody>
            <a:bodyPr>
              <a:spAutoFit/>
            </a:bodyPr>
            <a:lstStyle/>
            <a:p>
              <a:r>
                <a:rPr lang="en-US" altLang="ru-RU" sz="1800" i="1" dirty="0" smtClean="0">
                  <a:solidFill>
                    <a:schemeClr val="bg1"/>
                  </a:solidFill>
                  <a:latin typeface="Times New Roman" pitchFamily="18" charset="0"/>
                  <a:cs typeface="Times New Roman" pitchFamily="18" charset="0"/>
                </a:rPr>
                <a:t>c</a:t>
              </a:r>
              <a:endParaRPr lang="ru-RU" altLang="ru-RU" sz="1800" i="1" dirty="0">
                <a:solidFill>
                  <a:schemeClr val="bg1"/>
                </a:solidFill>
                <a:latin typeface="Times New Roman" pitchFamily="18" charset="0"/>
                <a:cs typeface="Times New Roman" pitchFamily="18" charset="0"/>
              </a:endParaRPr>
            </a:p>
          </p:txBody>
        </p:sp>
        <p:sp>
          <p:nvSpPr>
            <p:cNvPr id="29" name="TextBox 26"/>
            <p:cNvSpPr txBox="1">
              <a:spLocks noChangeArrowheads="1"/>
            </p:cNvSpPr>
            <p:nvPr/>
          </p:nvSpPr>
          <p:spPr bwMode="auto">
            <a:xfrm>
              <a:off x="4464706" y="2761918"/>
              <a:ext cx="385107" cy="520108"/>
            </a:xfrm>
            <a:prstGeom prst="rect">
              <a:avLst/>
            </a:prstGeom>
            <a:noFill/>
            <a:ln w="9525">
              <a:noFill/>
              <a:miter lim="800000"/>
              <a:headEnd/>
              <a:tailEnd/>
            </a:ln>
          </p:spPr>
          <p:txBody>
            <a:bodyPr>
              <a:spAutoFit/>
            </a:bodyPr>
            <a:lstStyle/>
            <a:p>
              <a:r>
                <a:rPr lang="en-US" altLang="ru-RU" sz="1800" i="1" dirty="0" smtClean="0">
                  <a:solidFill>
                    <a:schemeClr val="bg1"/>
                  </a:solidFill>
                  <a:latin typeface="Times New Roman" pitchFamily="18" charset="0"/>
                  <a:cs typeface="Times New Roman" pitchFamily="18" charset="0"/>
                </a:rPr>
                <a:t>d</a:t>
              </a:r>
              <a:endParaRPr lang="ru-RU" altLang="ru-RU" sz="1800" i="1" dirty="0">
                <a:solidFill>
                  <a:schemeClr val="bg1"/>
                </a:solidFill>
                <a:latin typeface="Times New Roman" pitchFamily="18" charset="0"/>
                <a:cs typeface="Times New Roman" pitchFamily="18" charset="0"/>
              </a:endParaRPr>
            </a:p>
          </p:txBody>
        </p:sp>
      </p:grpSp>
      <p:sp>
        <p:nvSpPr>
          <p:cNvPr id="37" name="Google Shape;266;p28"/>
          <p:cNvSpPr txBox="1">
            <a:spLocks noChangeArrowheads="1"/>
          </p:cNvSpPr>
          <p:nvPr/>
        </p:nvSpPr>
        <p:spPr bwMode="auto">
          <a:xfrm>
            <a:off x="-468560" y="1080914"/>
            <a:ext cx="5466284" cy="1123950"/>
          </a:xfrm>
          <a:prstGeom prst="rect">
            <a:avLst/>
          </a:prstGeom>
          <a:noFill/>
          <a:ln w="9525">
            <a:noFill/>
            <a:miter lim="800000"/>
            <a:headEnd/>
            <a:tailEnd/>
          </a:ln>
        </p:spPr>
        <p:txBody>
          <a:bodyPr lIns="91425" tIns="91425" rIns="91425" bIns="91425"/>
          <a:lstStyle/>
          <a:p>
            <a:pPr indent="-228600" algn="ctr">
              <a:lnSpc>
                <a:spcPct val="90000"/>
              </a:lnSpc>
              <a:spcBef>
                <a:spcPct val="0"/>
              </a:spcBef>
              <a:spcAft>
                <a:spcPct val="0"/>
              </a:spcAft>
              <a:buClr>
                <a:srgbClr val="000000"/>
              </a:buClr>
              <a:buFont typeface="Arial" charset="0"/>
              <a:buNone/>
              <a:defRPr/>
            </a:pPr>
            <a:r>
              <a:rPr lang="en-US" altLang="ru-RU" sz="1000" b="1" dirty="0" smtClean="0">
                <a:solidFill>
                  <a:srgbClr val="72B7DE"/>
                </a:solidFill>
                <a:latin typeface="Karla" charset="0"/>
                <a:cs typeface="Arial" charset="0"/>
                <a:sym typeface="Karla" charset="0"/>
              </a:rPr>
              <a:t>Fig</a:t>
            </a:r>
            <a:r>
              <a:rPr lang="ru-RU" altLang="ru-RU" sz="1000" b="1" dirty="0" smtClean="0">
                <a:solidFill>
                  <a:srgbClr val="72B7DE"/>
                </a:solidFill>
                <a:latin typeface="Karla" charset="0"/>
                <a:cs typeface="Arial" charset="0"/>
                <a:sym typeface="Karla" charset="0"/>
              </a:rPr>
              <a:t>. </a:t>
            </a:r>
            <a:r>
              <a:rPr lang="en-US" altLang="ru-RU" sz="1000" b="1" dirty="0">
                <a:solidFill>
                  <a:srgbClr val="72B7DE"/>
                </a:solidFill>
                <a:latin typeface="Karla" charset="0"/>
                <a:cs typeface="Arial" charset="0"/>
                <a:sym typeface="Karla" charset="0"/>
              </a:rPr>
              <a:t>4</a:t>
            </a:r>
            <a:r>
              <a:rPr lang="ru-RU" altLang="ru-RU" sz="1000" b="1" dirty="0">
                <a:solidFill>
                  <a:srgbClr val="72B7DE"/>
                </a:solidFill>
                <a:latin typeface="Karla" charset="0"/>
                <a:cs typeface="Arial" charset="0"/>
                <a:sym typeface="Karla" charset="0"/>
              </a:rPr>
              <a:t>. </a:t>
            </a:r>
            <a:r>
              <a:rPr lang="en-US" altLang="ru-RU" sz="1000" dirty="0">
                <a:solidFill>
                  <a:srgbClr val="2B2B2C"/>
                </a:solidFill>
                <a:latin typeface="Karla" charset="0"/>
                <a:cs typeface="Arial" charset="0"/>
                <a:sym typeface="Karla" charset="0"/>
              </a:rPr>
              <a:t>Surface structure of the samples </a:t>
            </a:r>
            <a:r>
              <a:rPr lang="ru-RU" altLang="ru-RU" sz="1000" dirty="0" smtClean="0">
                <a:solidFill>
                  <a:srgbClr val="2B2B2C"/>
                </a:solidFill>
                <a:latin typeface="Karla" charset="0"/>
                <a:cs typeface="Arial" charset="0"/>
                <a:sym typeface="Karla" charset="0"/>
              </a:rPr>
              <a:t>:</a:t>
            </a:r>
            <a:endParaRPr lang="ru-RU" altLang="ru-RU" sz="1000" dirty="0">
              <a:solidFill>
                <a:srgbClr val="2B2B2C"/>
              </a:solidFill>
              <a:latin typeface="Karla" charset="0"/>
              <a:cs typeface="Arial" charset="0"/>
              <a:sym typeface="Karla" charset="0"/>
            </a:endParaRPr>
          </a:p>
          <a:p>
            <a:pPr indent="-228600" algn="ctr">
              <a:lnSpc>
                <a:spcPct val="90000"/>
              </a:lnSpc>
              <a:spcBef>
                <a:spcPct val="0"/>
              </a:spcBef>
              <a:spcAft>
                <a:spcPct val="0"/>
              </a:spcAft>
              <a:buClr>
                <a:srgbClr val="000000"/>
              </a:buClr>
              <a:buFont typeface="Arial" charset="0"/>
              <a:buNone/>
              <a:defRPr/>
            </a:pPr>
            <a:r>
              <a:rPr lang="ru-RU" altLang="ru-RU" sz="1000" dirty="0">
                <a:solidFill>
                  <a:srgbClr val="2B2B2C"/>
                </a:solidFill>
                <a:latin typeface="Karla" charset="0"/>
                <a:cs typeface="Arial" charset="0"/>
                <a:sym typeface="Karla" charset="0"/>
              </a:rPr>
              <a:t> </a:t>
            </a:r>
            <a:r>
              <a:rPr lang="en-US" altLang="ru-RU" sz="1000" dirty="0">
                <a:solidFill>
                  <a:srgbClr val="2B2B2C"/>
                </a:solidFill>
                <a:latin typeface="Karla" charset="0"/>
                <a:cs typeface="Arial" charset="0"/>
                <a:sym typeface="Karla" charset="0"/>
              </a:rPr>
              <a:t>a - Al</a:t>
            </a:r>
            <a:r>
              <a:rPr lang="en-US" altLang="ru-RU" sz="1000" baseline="-25000" dirty="0">
                <a:solidFill>
                  <a:srgbClr val="2B2B2C"/>
                </a:solidFill>
                <a:latin typeface="Karla" charset="0"/>
                <a:cs typeface="Arial" charset="0"/>
                <a:sym typeface="Karla" charset="0"/>
              </a:rPr>
              <a:t>2</a:t>
            </a:r>
            <a:r>
              <a:rPr lang="en-US" altLang="ru-RU" sz="1000" dirty="0">
                <a:solidFill>
                  <a:srgbClr val="2B2B2C"/>
                </a:solidFill>
                <a:latin typeface="Karla" charset="0"/>
                <a:cs typeface="Arial" charset="0"/>
                <a:sym typeface="Karla" charset="0"/>
              </a:rPr>
              <a:t>O</a:t>
            </a:r>
            <a:r>
              <a:rPr lang="en-US" altLang="ru-RU" sz="1000" baseline="-25000" dirty="0">
                <a:solidFill>
                  <a:srgbClr val="2B2B2C"/>
                </a:solidFill>
                <a:latin typeface="Karla" charset="0"/>
                <a:cs typeface="Arial" charset="0"/>
                <a:sym typeface="Karla" charset="0"/>
              </a:rPr>
              <a:t>3</a:t>
            </a:r>
            <a:r>
              <a:rPr lang="en-US" altLang="ru-RU" sz="1000" dirty="0">
                <a:solidFill>
                  <a:srgbClr val="2B2B2C"/>
                </a:solidFill>
                <a:latin typeface="Karla" charset="0"/>
                <a:cs typeface="Arial" charset="0"/>
                <a:sym typeface="Karla" charset="0"/>
              </a:rPr>
              <a:t> + 10%YSZ (300 </a:t>
            </a:r>
            <a:r>
              <a:rPr lang="en-US" altLang="ru-RU" sz="1000" dirty="0" err="1" smtClean="0">
                <a:solidFill>
                  <a:srgbClr val="2B2B2C"/>
                </a:solidFill>
                <a:latin typeface="Karla" charset="0"/>
                <a:cs typeface="Arial" charset="0"/>
                <a:sym typeface="Karla" charset="0"/>
              </a:rPr>
              <a:t>M</a:t>
            </a:r>
            <a:r>
              <a:rPr lang="en-US" altLang="ru-RU" sz="1000" dirty="0" err="1">
                <a:solidFill>
                  <a:srgbClr val="2B2B2C"/>
                </a:solidFill>
                <a:latin typeface="Karla" charset="0"/>
                <a:cs typeface="Arial" charset="0"/>
                <a:sym typeface="Karla" charset="0"/>
              </a:rPr>
              <a:t>P</a:t>
            </a:r>
            <a:r>
              <a:rPr lang="en-US" altLang="ru-RU" sz="1000" dirty="0" err="1" smtClean="0">
                <a:solidFill>
                  <a:srgbClr val="2B2B2C"/>
                </a:solidFill>
                <a:latin typeface="Karla" charset="0"/>
                <a:cs typeface="Arial" charset="0"/>
                <a:sym typeface="Karla" charset="0"/>
              </a:rPr>
              <a:t>a</a:t>
            </a:r>
            <a:r>
              <a:rPr lang="en-US" altLang="ru-RU" sz="1000" dirty="0">
                <a:solidFill>
                  <a:srgbClr val="2B2B2C"/>
                </a:solidFill>
                <a:latin typeface="Karla" charset="0"/>
                <a:cs typeface="Arial" charset="0"/>
                <a:sym typeface="Karla" charset="0"/>
              </a:rPr>
              <a:t>), b</a:t>
            </a:r>
            <a:r>
              <a:rPr lang="ru-RU" altLang="ru-RU" sz="1000" dirty="0">
                <a:solidFill>
                  <a:srgbClr val="2B2B2C"/>
                </a:solidFill>
                <a:latin typeface="Karla" charset="0"/>
                <a:cs typeface="Arial" charset="0"/>
                <a:sym typeface="Karla" charset="0"/>
              </a:rPr>
              <a:t> - </a:t>
            </a:r>
            <a:r>
              <a:rPr lang="en-US" altLang="ru-RU" sz="1000" dirty="0">
                <a:solidFill>
                  <a:srgbClr val="2B2B2C"/>
                </a:solidFill>
                <a:latin typeface="Karla" charset="0"/>
                <a:cs typeface="Arial" charset="0"/>
                <a:sym typeface="Karla" charset="0"/>
              </a:rPr>
              <a:t>Al</a:t>
            </a:r>
            <a:r>
              <a:rPr lang="en-US" altLang="ru-RU" sz="1000" baseline="-25000" dirty="0">
                <a:solidFill>
                  <a:srgbClr val="2B2B2C"/>
                </a:solidFill>
                <a:latin typeface="Karla" charset="0"/>
                <a:cs typeface="Arial" charset="0"/>
                <a:sym typeface="Karla" charset="0"/>
              </a:rPr>
              <a:t>2</a:t>
            </a:r>
            <a:r>
              <a:rPr lang="en-US" altLang="ru-RU" sz="1000" dirty="0">
                <a:solidFill>
                  <a:srgbClr val="2B2B2C"/>
                </a:solidFill>
                <a:latin typeface="Karla" charset="0"/>
                <a:cs typeface="Arial" charset="0"/>
                <a:sym typeface="Karla" charset="0"/>
              </a:rPr>
              <a:t>O</a:t>
            </a:r>
            <a:r>
              <a:rPr lang="en-US" altLang="ru-RU" sz="1000" baseline="-25000" dirty="0">
                <a:solidFill>
                  <a:srgbClr val="2B2B2C"/>
                </a:solidFill>
                <a:latin typeface="Karla" charset="0"/>
                <a:cs typeface="Arial" charset="0"/>
                <a:sym typeface="Karla" charset="0"/>
              </a:rPr>
              <a:t>3</a:t>
            </a:r>
            <a:r>
              <a:rPr lang="en-US" altLang="ru-RU" sz="1000" dirty="0">
                <a:solidFill>
                  <a:srgbClr val="2B2B2C"/>
                </a:solidFill>
                <a:latin typeface="Karla" charset="0"/>
                <a:cs typeface="Arial" charset="0"/>
                <a:sym typeface="Karla" charset="0"/>
              </a:rPr>
              <a:t> + 10%YSZ (700 </a:t>
            </a:r>
            <a:r>
              <a:rPr lang="en-US" altLang="ru-RU" sz="1000" dirty="0" err="1" smtClean="0">
                <a:solidFill>
                  <a:srgbClr val="2B2B2C"/>
                </a:solidFill>
                <a:latin typeface="Karla" charset="0"/>
                <a:cs typeface="Arial" charset="0"/>
                <a:sym typeface="Karla" charset="0"/>
              </a:rPr>
              <a:t>M</a:t>
            </a:r>
            <a:r>
              <a:rPr lang="en-US" altLang="ru-RU" sz="1000" dirty="0" err="1">
                <a:solidFill>
                  <a:srgbClr val="2B2B2C"/>
                </a:solidFill>
                <a:latin typeface="Karla" charset="0"/>
                <a:cs typeface="Arial" charset="0"/>
                <a:sym typeface="Karla" charset="0"/>
              </a:rPr>
              <a:t>P</a:t>
            </a:r>
            <a:r>
              <a:rPr lang="en-US" altLang="ru-RU" sz="1000" dirty="0" err="1" smtClean="0">
                <a:solidFill>
                  <a:srgbClr val="2B2B2C"/>
                </a:solidFill>
                <a:latin typeface="Karla" charset="0"/>
                <a:cs typeface="Arial" charset="0"/>
                <a:sym typeface="Karla" charset="0"/>
              </a:rPr>
              <a:t>a</a:t>
            </a:r>
            <a:r>
              <a:rPr lang="en-US" altLang="ru-RU" sz="1000" dirty="0">
                <a:solidFill>
                  <a:srgbClr val="2B2B2C"/>
                </a:solidFill>
                <a:latin typeface="Karla" charset="0"/>
                <a:cs typeface="Arial" charset="0"/>
                <a:sym typeface="Karla" charset="0"/>
              </a:rPr>
              <a:t>), </a:t>
            </a:r>
          </a:p>
          <a:p>
            <a:pPr indent="-228600" algn="ctr">
              <a:lnSpc>
                <a:spcPct val="90000"/>
              </a:lnSpc>
              <a:spcBef>
                <a:spcPct val="0"/>
              </a:spcBef>
              <a:spcAft>
                <a:spcPct val="0"/>
              </a:spcAft>
              <a:buClr>
                <a:srgbClr val="000000"/>
              </a:buClr>
              <a:buFont typeface="Arial" charset="0"/>
              <a:buNone/>
              <a:defRPr/>
            </a:pPr>
            <a:r>
              <a:rPr lang="en-US" altLang="ru-RU" sz="1000" dirty="0">
                <a:solidFill>
                  <a:srgbClr val="2B2B2C"/>
                </a:solidFill>
                <a:latin typeface="Karla" charset="0"/>
                <a:cs typeface="Arial" charset="0"/>
                <a:sym typeface="Karla" charset="0"/>
              </a:rPr>
              <a:t>c</a:t>
            </a:r>
            <a:r>
              <a:rPr lang="ru-RU" altLang="ru-RU" sz="1000" dirty="0">
                <a:solidFill>
                  <a:srgbClr val="2B2B2C"/>
                </a:solidFill>
                <a:latin typeface="Karla" charset="0"/>
                <a:cs typeface="Arial" charset="0"/>
                <a:sym typeface="Karla" charset="0"/>
              </a:rPr>
              <a:t> - </a:t>
            </a:r>
            <a:r>
              <a:rPr lang="en-US" altLang="ru-RU" sz="1000" dirty="0">
                <a:solidFill>
                  <a:srgbClr val="2B2B2C"/>
                </a:solidFill>
                <a:latin typeface="Karla" charset="0"/>
                <a:cs typeface="Arial" charset="0"/>
                <a:sym typeface="Karla" charset="0"/>
              </a:rPr>
              <a:t>Al</a:t>
            </a:r>
            <a:r>
              <a:rPr lang="en-US" altLang="ru-RU" sz="1000" baseline="-25000" dirty="0">
                <a:solidFill>
                  <a:srgbClr val="2B2B2C"/>
                </a:solidFill>
                <a:latin typeface="Karla" charset="0"/>
                <a:cs typeface="Arial" charset="0"/>
                <a:sym typeface="Karla" charset="0"/>
              </a:rPr>
              <a:t>2</a:t>
            </a:r>
            <a:r>
              <a:rPr lang="en-US" altLang="ru-RU" sz="1000" dirty="0">
                <a:solidFill>
                  <a:srgbClr val="2B2B2C"/>
                </a:solidFill>
                <a:latin typeface="Karla" charset="0"/>
                <a:cs typeface="Arial" charset="0"/>
                <a:sym typeface="Karla" charset="0"/>
              </a:rPr>
              <a:t>O</a:t>
            </a:r>
            <a:r>
              <a:rPr lang="en-US" altLang="ru-RU" sz="1000" baseline="-25000" dirty="0">
                <a:solidFill>
                  <a:srgbClr val="2B2B2C"/>
                </a:solidFill>
                <a:latin typeface="Karla" charset="0"/>
                <a:cs typeface="Arial" charset="0"/>
                <a:sym typeface="Karla" charset="0"/>
              </a:rPr>
              <a:t>3</a:t>
            </a:r>
            <a:r>
              <a:rPr lang="en-US" altLang="ru-RU" sz="1000" dirty="0">
                <a:solidFill>
                  <a:srgbClr val="2B2B2C"/>
                </a:solidFill>
                <a:latin typeface="Karla" charset="0"/>
                <a:cs typeface="Arial" charset="0"/>
                <a:sym typeface="Karla" charset="0"/>
              </a:rPr>
              <a:t> + 15%YSZ (300 </a:t>
            </a:r>
            <a:r>
              <a:rPr lang="en-US" altLang="ru-RU" sz="1000" dirty="0" err="1" smtClean="0">
                <a:solidFill>
                  <a:srgbClr val="2B2B2C"/>
                </a:solidFill>
                <a:latin typeface="Karla" charset="0"/>
                <a:cs typeface="Arial" charset="0"/>
                <a:sym typeface="Karla" charset="0"/>
              </a:rPr>
              <a:t>M</a:t>
            </a:r>
            <a:r>
              <a:rPr lang="en-US" altLang="ru-RU" sz="1000" dirty="0" err="1">
                <a:solidFill>
                  <a:srgbClr val="2B2B2C"/>
                </a:solidFill>
                <a:latin typeface="Karla" charset="0"/>
                <a:cs typeface="Arial" charset="0"/>
                <a:sym typeface="Karla" charset="0"/>
              </a:rPr>
              <a:t>P</a:t>
            </a:r>
            <a:r>
              <a:rPr lang="en-US" altLang="ru-RU" sz="1000" dirty="0" err="1" smtClean="0">
                <a:solidFill>
                  <a:srgbClr val="2B2B2C"/>
                </a:solidFill>
                <a:latin typeface="Karla" charset="0"/>
                <a:cs typeface="Arial" charset="0"/>
                <a:sym typeface="Karla" charset="0"/>
              </a:rPr>
              <a:t>a</a:t>
            </a:r>
            <a:r>
              <a:rPr lang="en-US" altLang="ru-RU" sz="1000" dirty="0">
                <a:solidFill>
                  <a:srgbClr val="2B2B2C"/>
                </a:solidFill>
                <a:latin typeface="Karla" charset="0"/>
                <a:cs typeface="Arial" charset="0"/>
                <a:sym typeface="Karla" charset="0"/>
              </a:rPr>
              <a:t>)</a:t>
            </a:r>
            <a:r>
              <a:rPr lang="ru-RU" altLang="ru-RU" sz="1000" dirty="0">
                <a:solidFill>
                  <a:srgbClr val="2B2B2C"/>
                </a:solidFill>
                <a:latin typeface="Karla" charset="0"/>
                <a:cs typeface="Arial" charset="0"/>
                <a:sym typeface="Karla" charset="0"/>
              </a:rPr>
              <a:t>, </a:t>
            </a:r>
            <a:r>
              <a:rPr lang="en-US" altLang="ru-RU" sz="1000" dirty="0">
                <a:solidFill>
                  <a:srgbClr val="2B2B2C"/>
                </a:solidFill>
                <a:latin typeface="Karla" charset="0"/>
                <a:cs typeface="Arial" charset="0"/>
                <a:sym typeface="Karla" charset="0"/>
              </a:rPr>
              <a:t>d</a:t>
            </a:r>
            <a:r>
              <a:rPr lang="ru-RU" altLang="ru-RU" sz="1000" dirty="0">
                <a:solidFill>
                  <a:srgbClr val="2B2B2C"/>
                </a:solidFill>
                <a:latin typeface="Karla" charset="0"/>
                <a:cs typeface="Arial" charset="0"/>
                <a:sym typeface="Karla" charset="0"/>
              </a:rPr>
              <a:t> - </a:t>
            </a:r>
            <a:r>
              <a:rPr lang="en-US" altLang="ru-RU" sz="1000" dirty="0">
                <a:solidFill>
                  <a:srgbClr val="2B2B2C"/>
                </a:solidFill>
                <a:latin typeface="Karla" charset="0"/>
                <a:cs typeface="Arial" charset="0"/>
                <a:sym typeface="Karla" charset="0"/>
              </a:rPr>
              <a:t>Al</a:t>
            </a:r>
            <a:r>
              <a:rPr lang="en-US" altLang="ru-RU" sz="1000" baseline="-25000" dirty="0">
                <a:solidFill>
                  <a:srgbClr val="2B2B2C"/>
                </a:solidFill>
                <a:latin typeface="Karla" charset="0"/>
                <a:cs typeface="Arial" charset="0"/>
                <a:sym typeface="Karla" charset="0"/>
              </a:rPr>
              <a:t>2</a:t>
            </a:r>
            <a:r>
              <a:rPr lang="en-US" altLang="ru-RU" sz="1000" dirty="0">
                <a:solidFill>
                  <a:srgbClr val="2B2B2C"/>
                </a:solidFill>
                <a:latin typeface="Karla" charset="0"/>
                <a:cs typeface="Arial" charset="0"/>
                <a:sym typeface="Karla" charset="0"/>
              </a:rPr>
              <a:t>O</a:t>
            </a:r>
            <a:r>
              <a:rPr lang="en-US" altLang="ru-RU" sz="1000" baseline="-25000" dirty="0">
                <a:solidFill>
                  <a:srgbClr val="2B2B2C"/>
                </a:solidFill>
                <a:latin typeface="Karla" charset="0"/>
                <a:cs typeface="Arial" charset="0"/>
                <a:sym typeface="Karla" charset="0"/>
              </a:rPr>
              <a:t>3</a:t>
            </a:r>
            <a:r>
              <a:rPr lang="en-US" altLang="ru-RU" sz="1000" dirty="0">
                <a:solidFill>
                  <a:srgbClr val="2B2B2C"/>
                </a:solidFill>
                <a:latin typeface="Karla" charset="0"/>
                <a:cs typeface="Arial" charset="0"/>
                <a:sym typeface="Karla" charset="0"/>
              </a:rPr>
              <a:t> + 15%YSZ (700 </a:t>
            </a:r>
            <a:r>
              <a:rPr lang="en-US" altLang="ru-RU" sz="1000" dirty="0" err="1" smtClean="0">
                <a:solidFill>
                  <a:srgbClr val="2B2B2C"/>
                </a:solidFill>
                <a:latin typeface="Karla" charset="0"/>
                <a:cs typeface="Arial" charset="0"/>
                <a:sym typeface="Karla" charset="0"/>
              </a:rPr>
              <a:t>M</a:t>
            </a:r>
            <a:r>
              <a:rPr lang="en-US" altLang="ru-RU" sz="1000" dirty="0" err="1">
                <a:solidFill>
                  <a:srgbClr val="2B2B2C"/>
                </a:solidFill>
                <a:latin typeface="Karla" charset="0"/>
                <a:cs typeface="Arial" charset="0"/>
                <a:sym typeface="Karla" charset="0"/>
              </a:rPr>
              <a:t>P</a:t>
            </a:r>
            <a:r>
              <a:rPr lang="en-US" altLang="ru-RU" sz="1000" dirty="0" err="1" smtClean="0">
                <a:solidFill>
                  <a:srgbClr val="2B2B2C"/>
                </a:solidFill>
                <a:latin typeface="Karla" charset="0"/>
                <a:cs typeface="Arial" charset="0"/>
                <a:sym typeface="Karla" charset="0"/>
              </a:rPr>
              <a:t>a</a:t>
            </a:r>
            <a:r>
              <a:rPr lang="en-US" altLang="ru-RU" sz="1000" dirty="0">
                <a:solidFill>
                  <a:srgbClr val="2B2B2C"/>
                </a:solidFill>
                <a:latin typeface="Karla" charset="0"/>
                <a:cs typeface="Arial" charset="0"/>
                <a:sym typeface="Karla" charset="0"/>
              </a:rPr>
              <a:t>)</a:t>
            </a:r>
          </a:p>
          <a:p>
            <a:pPr eaLnBrk="1" hangingPunct="1">
              <a:buClr>
                <a:srgbClr val="000000"/>
              </a:buClr>
              <a:buFont typeface="Arial" charset="0"/>
              <a:buNone/>
            </a:pPr>
            <a:endParaRPr lang="en-US" altLang="ru-RU" sz="1200" dirty="0">
              <a:solidFill>
                <a:srgbClr val="2B2B2C"/>
              </a:solidFill>
              <a:latin typeface="Karla"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sym typeface="Karla" charset="0"/>
            </a:endParaRPr>
          </a:p>
          <a:p>
            <a:pPr eaLnBrk="1" hangingPunct="1">
              <a:buClr>
                <a:srgbClr val="000000"/>
              </a:buClr>
              <a:buFont typeface="Arial" charset="0"/>
              <a:buNone/>
            </a:pPr>
            <a:endParaRPr lang="en-US" altLang="ru-RU" sz="1200" dirty="0">
              <a:solidFill>
                <a:srgbClr val="2B2B2C"/>
              </a:solidFill>
              <a:latin typeface="Karla" charset="0"/>
              <a:sym typeface="Karla" charset="0"/>
            </a:endParaRPr>
          </a:p>
        </p:txBody>
      </p:sp>
      <p:sp>
        <p:nvSpPr>
          <p:cNvPr id="40" name="Подзаголовок 2"/>
          <p:cNvSpPr txBox="1">
            <a:spLocks/>
          </p:cNvSpPr>
          <p:nvPr/>
        </p:nvSpPr>
        <p:spPr bwMode="auto">
          <a:xfrm>
            <a:off x="3996495" y="3645024"/>
            <a:ext cx="4988049" cy="681595"/>
          </a:xfrm>
          <a:prstGeom prst="rect">
            <a:avLst/>
          </a:prstGeom>
          <a:noFill/>
          <a:ln w="9525">
            <a:noFill/>
            <a:miter lim="800000"/>
            <a:headEnd/>
            <a:tailEnd/>
          </a:ln>
        </p:spPr>
        <p:txBody>
          <a:bodyPr/>
          <a:lstStyle/>
          <a:p>
            <a:pPr algn="ctr">
              <a:buClr>
                <a:srgbClr val="000000"/>
              </a:buClr>
            </a:pPr>
            <a:r>
              <a:rPr lang="en-US" altLang="ru-RU" sz="1000" b="1" dirty="0" smtClean="0">
                <a:solidFill>
                  <a:srgbClr val="72B7DE"/>
                </a:solidFill>
                <a:latin typeface="Karla" charset="0"/>
                <a:cs typeface="Arial" charset="0"/>
              </a:rPr>
              <a:t>Fig</a:t>
            </a:r>
            <a:r>
              <a:rPr lang="ru-RU" altLang="ru-RU" sz="1000" b="1" dirty="0" smtClean="0">
                <a:solidFill>
                  <a:srgbClr val="72B7DE"/>
                </a:solidFill>
                <a:latin typeface="Karla" charset="0"/>
                <a:cs typeface="Arial" charset="0"/>
              </a:rPr>
              <a:t>. </a:t>
            </a:r>
            <a:r>
              <a:rPr lang="en-US" altLang="ru-RU" sz="1000" b="1" dirty="0">
                <a:solidFill>
                  <a:srgbClr val="72B7DE"/>
                </a:solidFill>
                <a:latin typeface="Karla" charset="0"/>
                <a:cs typeface="Arial" charset="0"/>
              </a:rPr>
              <a:t>5</a:t>
            </a:r>
            <a:r>
              <a:rPr lang="ru-RU" altLang="ru-RU" sz="1000" b="1" dirty="0">
                <a:solidFill>
                  <a:srgbClr val="72B7DE"/>
                </a:solidFill>
                <a:latin typeface="Karla" charset="0"/>
                <a:cs typeface="Arial" charset="0"/>
              </a:rPr>
              <a:t>. </a:t>
            </a:r>
            <a:r>
              <a:rPr lang="en-US" sz="1000" dirty="0"/>
              <a:t>Distribution of aluminum oxide grains by size in </a:t>
            </a:r>
            <a:r>
              <a:rPr lang="en-US" sz="1000" dirty="0" smtClean="0"/>
              <a:t>the</a:t>
            </a:r>
            <a:r>
              <a:rPr lang="ru-RU" sz="1000" dirty="0" smtClean="0"/>
              <a:t> </a:t>
            </a:r>
            <a:r>
              <a:rPr lang="ru-RU" altLang="ru-RU" sz="1000" dirty="0" smtClean="0">
                <a:solidFill>
                  <a:srgbClr val="2B2B2C"/>
                </a:solidFill>
                <a:latin typeface="Karla" charset="0"/>
                <a:cs typeface="Arial" charset="0"/>
                <a:sym typeface="Karla" charset="0"/>
              </a:rPr>
              <a:t>Al</a:t>
            </a:r>
            <a:r>
              <a:rPr lang="ru-RU" altLang="ru-RU" sz="1000" baseline="-25000" dirty="0" smtClean="0">
                <a:solidFill>
                  <a:srgbClr val="2B2B2C"/>
                </a:solidFill>
                <a:latin typeface="Karla" charset="0"/>
                <a:cs typeface="Arial" charset="0"/>
                <a:sym typeface="Karla" charset="0"/>
              </a:rPr>
              <a:t>2</a:t>
            </a:r>
            <a:r>
              <a:rPr lang="ru-RU" altLang="ru-RU" sz="1000" dirty="0" smtClean="0">
                <a:solidFill>
                  <a:srgbClr val="2B2B2C"/>
                </a:solidFill>
                <a:latin typeface="Karla" charset="0"/>
                <a:cs typeface="Arial" charset="0"/>
                <a:sym typeface="Karla" charset="0"/>
              </a:rPr>
              <a:t>O</a:t>
            </a:r>
            <a:r>
              <a:rPr lang="ru-RU" altLang="ru-RU" sz="1000" baseline="-25000" dirty="0" smtClean="0">
                <a:solidFill>
                  <a:srgbClr val="2B2B2C"/>
                </a:solidFill>
                <a:latin typeface="Karla" charset="0"/>
                <a:cs typeface="Arial" charset="0"/>
                <a:sym typeface="Karla" charset="0"/>
              </a:rPr>
              <a:t>3</a:t>
            </a:r>
            <a:r>
              <a:rPr lang="ru-RU" altLang="ru-RU" sz="1000" dirty="0" smtClean="0">
                <a:solidFill>
                  <a:srgbClr val="2B2B2C"/>
                </a:solidFill>
                <a:latin typeface="Karla" charset="0"/>
                <a:cs typeface="Arial" charset="0"/>
                <a:sym typeface="Karla" charset="0"/>
              </a:rPr>
              <a:t> </a:t>
            </a:r>
            <a:r>
              <a:rPr lang="ru-RU" altLang="ru-RU" sz="1000" dirty="0">
                <a:solidFill>
                  <a:srgbClr val="2B2B2C"/>
                </a:solidFill>
                <a:latin typeface="Karla" charset="0"/>
                <a:cs typeface="Arial" charset="0"/>
                <a:sym typeface="Karla" charset="0"/>
              </a:rPr>
              <a:t>+ </a:t>
            </a:r>
            <a:r>
              <a:rPr lang="ru-RU" altLang="ru-RU" sz="1000" dirty="0" smtClean="0">
                <a:solidFill>
                  <a:srgbClr val="2B2B2C"/>
                </a:solidFill>
                <a:latin typeface="Karla" charset="0"/>
                <a:cs typeface="Arial" charset="0"/>
                <a:sym typeface="Karla" charset="0"/>
              </a:rPr>
              <a:t>15%Z3Y </a:t>
            </a:r>
            <a:r>
              <a:rPr lang="en-US" sz="1000" dirty="0"/>
              <a:t>system, at pressures of 300 and 700 </a:t>
            </a:r>
            <a:r>
              <a:rPr lang="en-US" sz="1000" dirty="0" err="1"/>
              <a:t>MPa</a:t>
            </a:r>
            <a:endParaRPr lang="ru-RU" altLang="ru-RU" dirty="0"/>
          </a:p>
        </p:txBody>
      </p:sp>
      <p:sp>
        <p:nvSpPr>
          <p:cNvPr id="41" name="TextBox 40"/>
          <p:cNvSpPr txBox="1"/>
          <p:nvPr/>
        </p:nvSpPr>
        <p:spPr>
          <a:xfrm>
            <a:off x="11678853" y="6178378"/>
            <a:ext cx="486032" cy="369332"/>
          </a:xfrm>
          <a:prstGeom prst="rect">
            <a:avLst/>
          </a:prstGeom>
          <a:noFill/>
        </p:spPr>
        <p:txBody>
          <a:bodyPr wrap="square" rtlCol="0">
            <a:spAutoFit/>
          </a:bodyPr>
          <a:lstStyle/>
          <a:p>
            <a:r>
              <a:rPr lang="ru-RU" b="1" dirty="0" smtClean="0">
                <a:solidFill>
                  <a:schemeClr val="bg1"/>
                </a:solidFill>
              </a:rPr>
              <a:t>4</a:t>
            </a:r>
            <a:endParaRPr lang="ru-RU" b="1" dirty="0">
              <a:solidFill>
                <a:schemeClr val="bg1"/>
              </a:solidFill>
            </a:endParaRPr>
          </a:p>
        </p:txBody>
      </p:sp>
      <p:pic>
        <p:nvPicPr>
          <p:cNvPr id="44" name="Рисунок 43"/>
          <p:cNvPicPr/>
          <p:nvPr/>
        </p:nvPicPr>
        <p:blipFill>
          <a:blip r:embed="rId8" cstate="print"/>
          <a:srcRect l="28955" t="39410" r="59215" b="42893"/>
          <a:stretch>
            <a:fillRect/>
          </a:stretch>
        </p:blipFill>
        <p:spPr bwMode="auto">
          <a:xfrm>
            <a:off x="533747" y="4346207"/>
            <a:ext cx="1695771" cy="1459057"/>
          </a:xfrm>
          <a:prstGeom prst="rect">
            <a:avLst/>
          </a:prstGeom>
          <a:noFill/>
          <a:ln w="9525">
            <a:solidFill>
              <a:schemeClr val="tx1"/>
            </a:solidFill>
            <a:miter lim="800000"/>
            <a:headEnd/>
            <a:tailEnd/>
          </a:ln>
        </p:spPr>
      </p:pic>
      <p:pic>
        <p:nvPicPr>
          <p:cNvPr id="45" name="Рисунок 44"/>
          <p:cNvPicPr/>
          <p:nvPr/>
        </p:nvPicPr>
        <p:blipFill>
          <a:blip r:embed="rId8" cstate="print"/>
          <a:srcRect l="16243" t="39743" r="71695" b="42680"/>
          <a:stretch>
            <a:fillRect/>
          </a:stretch>
        </p:blipFill>
        <p:spPr bwMode="auto">
          <a:xfrm>
            <a:off x="2292315" y="4346207"/>
            <a:ext cx="1675379" cy="1459057"/>
          </a:xfrm>
          <a:prstGeom prst="rect">
            <a:avLst/>
          </a:prstGeom>
          <a:noFill/>
          <a:ln w="9525">
            <a:solidFill>
              <a:schemeClr val="tx1"/>
            </a:solidFill>
            <a:miter lim="800000"/>
            <a:headEnd/>
            <a:tailEnd/>
          </a:ln>
        </p:spPr>
      </p:pic>
      <p:sp>
        <p:nvSpPr>
          <p:cNvPr id="46" name="Подзаголовок 2"/>
          <p:cNvSpPr txBox="1">
            <a:spLocks/>
          </p:cNvSpPr>
          <p:nvPr/>
        </p:nvSpPr>
        <p:spPr>
          <a:xfrm>
            <a:off x="-36512" y="5805264"/>
            <a:ext cx="2291628" cy="936104"/>
          </a:xfrm>
          <a:prstGeom prst="rect">
            <a:avLst/>
          </a:prstGeom>
        </p:spPr>
        <p:txBody>
          <a:bodyPr/>
          <a:lstStyle/>
          <a:p>
            <a:pPr marR="0" indent="-228600" algn="ctr" fontAlgn="auto">
              <a:lnSpc>
                <a:spcPct val="90000"/>
              </a:lnSpc>
              <a:spcBef>
                <a:spcPct val="0"/>
              </a:spcBef>
              <a:spcAft>
                <a:spcPct val="0"/>
              </a:spcAft>
              <a:buClr>
                <a:srgbClr val="000000"/>
              </a:buClr>
              <a:buSzTx/>
              <a:tabLst/>
              <a:defRPr/>
            </a:pPr>
            <a:r>
              <a:rPr lang="en-US" altLang="ru-RU" sz="1400" dirty="0">
                <a:solidFill>
                  <a:srgbClr val="2B2B2C"/>
                </a:solidFill>
                <a:latin typeface="Karla" charset="0"/>
                <a:sym typeface="Karla" charset="0"/>
              </a:rPr>
              <a:t>The aggregate-hardened structure of composite ceramics corresponds to a pressure </a:t>
            </a:r>
            <a:r>
              <a:rPr lang="en-US" altLang="ru-RU" sz="1400" dirty="0" smtClean="0">
                <a:solidFill>
                  <a:srgbClr val="2B2B2C"/>
                </a:solidFill>
                <a:latin typeface="Karla" charset="0"/>
                <a:sym typeface="Karla" charset="0"/>
              </a:rPr>
              <a:t>range</a:t>
            </a:r>
            <a:r>
              <a:rPr lang="ru-RU" altLang="ru-RU" sz="1400" dirty="0" smtClean="0">
                <a:solidFill>
                  <a:srgbClr val="2B2B2C"/>
                </a:solidFill>
                <a:latin typeface="Karla" charset="0"/>
                <a:sym typeface="Karla" charset="0"/>
              </a:rPr>
              <a:t> </a:t>
            </a:r>
            <a:r>
              <a:rPr lang="en-US" altLang="ru-RU" sz="1400" dirty="0" smtClean="0">
                <a:solidFill>
                  <a:srgbClr val="2B2B2C"/>
                </a:solidFill>
                <a:latin typeface="Karla" charset="0"/>
                <a:sym typeface="Karla" charset="0"/>
              </a:rPr>
              <a:t>of </a:t>
            </a:r>
            <a:endParaRPr lang="ru-RU" altLang="ru-RU" sz="1400" dirty="0" smtClean="0">
              <a:solidFill>
                <a:srgbClr val="2B2B2C"/>
              </a:solidFill>
              <a:latin typeface="Karla" charset="0"/>
              <a:sym typeface="Karla" charset="0"/>
            </a:endParaRPr>
          </a:p>
          <a:p>
            <a:pPr marR="0" indent="-228600" algn="ctr" fontAlgn="auto">
              <a:lnSpc>
                <a:spcPct val="90000"/>
              </a:lnSpc>
              <a:spcBef>
                <a:spcPct val="0"/>
              </a:spcBef>
              <a:spcAft>
                <a:spcPct val="0"/>
              </a:spcAft>
              <a:buClr>
                <a:srgbClr val="000000"/>
              </a:buClr>
              <a:buSzTx/>
              <a:tabLst/>
              <a:defRPr/>
            </a:pPr>
            <a:r>
              <a:rPr lang="en-US" altLang="ru-RU" sz="1400" dirty="0" smtClean="0">
                <a:solidFill>
                  <a:srgbClr val="2B2B2C"/>
                </a:solidFill>
                <a:latin typeface="Karla" charset="0"/>
                <a:sym typeface="Karla" charset="0"/>
              </a:rPr>
              <a:t>300 </a:t>
            </a:r>
            <a:r>
              <a:rPr lang="en-US" altLang="ru-RU" sz="1400" dirty="0">
                <a:solidFill>
                  <a:srgbClr val="2B2B2C"/>
                </a:solidFill>
                <a:latin typeface="Karla" charset="0"/>
                <a:sym typeface="Karla" charset="0"/>
              </a:rPr>
              <a:t>– 500 </a:t>
            </a:r>
            <a:r>
              <a:rPr lang="en-US" altLang="ru-RU" sz="1400" dirty="0" err="1">
                <a:solidFill>
                  <a:srgbClr val="2B2B2C"/>
                </a:solidFill>
                <a:latin typeface="Karla" charset="0"/>
                <a:sym typeface="Karla" charset="0"/>
              </a:rPr>
              <a:t>MPa</a:t>
            </a:r>
            <a:endParaRPr lang="ru-RU" altLang="ru-RU" sz="1400" dirty="0" smtClean="0">
              <a:solidFill>
                <a:srgbClr val="2B2B2C"/>
              </a:solidFill>
              <a:latin typeface="Karla" charset="0"/>
              <a:sym typeface="Karla" charset="0"/>
            </a:endParaRPr>
          </a:p>
        </p:txBody>
      </p:sp>
      <p:sp>
        <p:nvSpPr>
          <p:cNvPr id="47" name="Подзаголовок 2"/>
          <p:cNvSpPr txBox="1">
            <a:spLocks/>
          </p:cNvSpPr>
          <p:nvPr/>
        </p:nvSpPr>
        <p:spPr>
          <a:xfrm>
            <a:off x="2179381" y="5555257"/>
            <a:ext cx="2392619" cy="1590675"/>
          </a:xfrm>
          <a:prstGeom prst="rect">
            <a:avLst/>
          </a:prstGeom>
        </p:spPr>
        <p:txBody>
          <a:bodyPr anchor="ctr"/>
          <a:lstStyle/>
          <a:p>
            <a:pPr lvl="0" indent="-228600" algn="ctr">
              <a:lnSpc>
                <a:spcPct val="90000"/>
              </a:lnSpc>
              <a:spcBef>
                <a:spcPct val="0"/>
              </a:spcBef>
              <a:spcAft>
                <a:spcPct val="0"/>
              </a:spcAft>
              <a:buClr>
                <a:srgbClr val="000000"/>
              </a:buClr>
              <a:defRPr/>
            </a:pPr>
            <a:r>
              <a:rPr lang="en-US" altLang="ru-RU" sz="1400" dirty="0" smtClean="0">
                <a:solidFill>
                  <a:srgbClr val="2B2B2C"/>
                </a:solidFill>
                <a:latin typeface="Karla" charset="0"/>
                <a:sym typeface="Karla" charset="0"/>
              </a:rPr>
              <a:t>The </a:t>
            </a:r>
            <a:r>
              <a:rPr lang="en-US" altLang="ru-RU" sz="1400" dirty="0">
                <a:solidFill>
                  <a:srgbClr val="2B2B2C"/>
                </a:solidFill>
                <a:latin typeface="Karla" charset="0"/>
                <a:sym typeface="Karla" charset="0"/>
              </a:rPr>
              <a:t>dispersion-hardened structure of composite ceramics corresponds to a pressure </a:t>
            </a:r>
            <a:r>
              <a:rPr lang="en-US" altLang="ru-RU" sz="1400" dirty="0" smtClean="0">
                <a:solidFill>
                  <a:srgbClr val="2B2B2C"/>
                </a:solidFill>
                <a:latin typeface="Karla" charset="0"/>
                <a:sym typeface="Karla" charset="0"/>
              </a:rPr>
              <a:t>range</a:t>
            </a:r>
            <a:r>
              <a:rPr lang="ru-RU" altLang="ru-RU" sz="1400" dirty="0" smtClean="0">
                <a:solidFill>
                  <a:srgbClr val="2B2B2C"/>
                </a:solidFill>
                <a:latin typeface="Karla" charset="0"/>
                <a:sym typeface="Karla" charset="0"/>
              </a:rPr>
              <a:t> </a:t>
            </a:r>
            <a:r>
              <a:rPr lang="en-US" altLang="ru-RU" sz="1400" dirty="0" smtClean="0">
                <a:solidFill>
                  <a:srgbClr val="2B2B2C"/>
                </a:solidFill>
                <a:latin typeface="Karla" charset="0"/>
                <a:sym typeface="Karla" charset="0"/>
              </a:rPr>
              <a:t>of </a:t>
            </a:r>
            <a:endParaRPr lang="ru-RU" altLang="ru-RU" sz="1400" dirty="0" smtClean="0">
              <a:solidFill>
                <a:srgbClr val="2B2B2C"/>
              </a:solidFill>
              <a:latin typeface="Karla" charset="0"/>
              <a:sym typeface="Karla" charset="0"/>
            </a:endParaRPr>
          </a:p>
          <a:p>
            <a:pPr lvl="0" indent="-228600" algn="ctr">
              <a:lnSpc>
                <a:spcPct val="90000"/>
              </a:lnSpc>
              <a:spcBef>
                <a:spcPct val="0"/>
              </a:spcBef>
              <a:spcAft>
                <a:spcPct val="0"/>
              </a:spcAft>
              <a:buClr>
                <a:srgbClr val="000000"/>
              </a:buClr>
              <a:defRPr/>
            </a:pPr>
            <a:r>
              <a:rPr lang="en-US" altLang="ru-RU" sz="1400" dirty="0" smtClean="0">
                <a:solidFill>
                  <a:srgbClr val="2B2B2C"/>
                </a:solidFill>
                <a:latin typeface="Karla" charset="0"/>
                <a:sym typeface="Karla" charset="0"/>
              </a:rPr>
              <a:t>600-700 </a:t>
            </a:r>
            <a:r>
              <a:rPr lang="en-US" altLang="ru-RU" sz="1400" dirty="0" err="1">
                <a:solidFill>
                  <a:srgbClr val="2B2B2C"/>
                </a:solidFill>
                <a:latin typeface="Karla" charset="0"/>
                <a:sym typeface="Karla" charset="0"/>
              </a:rPr>
              <a:t>MPa</a:t>
            </a:r>
            <a:endParaRPr kumimoji="0" lang="ru-RU" altLang="ru-RU" sz="2800" b="0" i="0" u="none" strike="noStrike" kern="1200" cap="none" spc="0" normalizeH="0" baseline="0" noProof="0" dirty="0" smtClean="0">
              <a:ln>
                <a:noFill/>
              </a:ln>
              <a:solidFill>
                <a:schemeClr val="tx1"/>
              </a:solidFill>
              <a:effectLst/>
              <a:uLnTx/>
              <a:uFillTx/>
              <a:latin typeface="Arial" charset="0"/>
              <a:ea typeface="+mn-ea"/>
              <a:cs typeface="Arial" charset="0"/>
            </a:endParaRPr>
          </a:p>
        </p:txBody>
      </p:sp>
      <p:cxnSp>
        <p:nvCxnSpPr>
          <p:cNvPr id="4" name="Прямая соединительная линия 3"/>
          <p:cNvCxnSpPr/>
          <p:nvPr/>
        </p:nvCxnSpPr>
        <p:spPr>
          <a:xfrm>
            <a:off x="2267744" y="5877272"/>
            <a:ext cx="0" cy="100811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48" name="Рисунок 49"/>
          <p:cNvPicPr>
            <a:picLocks noChangeAspect="1" noChangeArrowheads="1"/>
          </p:cNvPicPr>
          <p:nvPr/>
        </p:nvPicPr>
        <p:blipFill>
          <a:blip r:embed="rId9" cstate="print"/>
          <a:srcRect/>
          <a:stretch>
            <a:fillRect/>
          </a:stretch>
        </p:blipFill>
        <p:spPr bwMode="auto">
          <a:xfrm>
            <a:off x="5292080" y="4051838"/>
            <a:ext cx="3412617" cy="2905554"/>
          </a:xfrm>
          <a:prstGeom prst="rect">
            <a:avLst/>
          </a:prstGeom>
          <a:noFill/>
          <a:ln w="9525">
            <a:noFill/>
            <a:miter lim="800000"/>
            <a:headEnd/>
            <a:tailEnd/>
          </a:ln>
        </p:spPr>
      </p:pic>
      <p:grpSp>
        <p:nvGrpSpPr>
          <p:cNvPr id="54" name="Группа 53"/>
          <p:cNvGrpSpPr/>
          <p:nvPr/>
        </p:nvGrpSpPr>
        <p:grpSpPr>
          <a:xfrm>
            <a:off x="4586076" y="939347"/>
            <a:ext cx="4090380" cy="2921701"/>
            <a:chOff x="4370052" y="939347"/>
            <a:chExt cx="4090380" cy="2921701"/>
          </a:xfrm>
        </p:grpSpPr>
        <p:graphicFrame>
          <p:nvGraphicFramePr>
            <p:cNvPr id="39" name="Объект 4"/>
            <p:cNvGraphicFramePr>
              <a:graphicFrameLocks noChangeAspect="1"/>
            </p:cNvGraphicFramePr>
            <p:nvPr>
              <p:extLst>
                <p:ext uri="{D42A27DB-BD31-4B8C-83A1-F6EECF244321}">
                  <p14:modId xmlns:p14="http://schemas.microsoft.com/office/powerpoint/2010/main" val="4177376861"/>
                </p:ext>
              </p:extLst>
            </p:nvPr>
          </p:nvGraphicFramePr>
          <p:xfrm>
            <a:off x="4370052" y="939347"/>
            <a:ext cx="4090380" cy="2921701"/>
          </p:xfrm>
          <a:graphic>
            <a:graphicData uri="http://schemas.openxmlformats.org/presentationml/2006/ole">
              <mc:AlternateContent xmlns:mc="http://schemas.openxmlformats.org/markup-compatibility/2006">
                <mc:Choice xmlns:v="urn:schemas-microsoft-com:vml" Requires="v">
                  <p:oleObj spid="_x0000_s3098" name="Graph" r:id="rId10" imgW="4170085" imgH="2948472" progId="Origin50.Graph">
                    <p:embed/>
                  </p:oleObj>
                </mc:Choice>
                <mc:Fallback>
                  <p:oleObj name="Graph" r:id="rId10" imgW="4170085" imgH="2948472" progId="Origin50.Graph">
                    <p:embed/>
                    <p:pic>
                      <p:nvPicPr>
                        <p:cNvPr id="0"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70052" y="939347"/>
                          <a:ext cx="4090380" cy="29217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 name="TextBox 49"/>
            <p:cNvSpPr txBox="1"/>
            <p:nvPr/>
          </p:nvSpPr>
          <p:spPr>
            <a:xfrm>
              <a:off x="5652120" y="1412776"/>
              <a:ext cx="936104" cy="369332"/>
            </a:xfrm>
            <a:prstGeom prst="rect">
              <a:avLst/>
            </a:prstGeom>
            <a:solidFill>
              <a:schemeClr val="bg1"/>
            </a:solidFill>
          </p:spPr>
          <p:txBody>
            <a:bodyPr wrap="square" rtlCol="0">
              <a:spAutoFit/>
            </a:bodyPr>
            <a:lstStyle/>
            <a:p>
              <a:endParaRPr lang="ru-RU" dirty="0"/>
            </a:p>
          </p:txBody>
        </p:sp>
        <p:sp>
          <p:nvSpPr>
            <p:cNvPr id="51" name="TextBox 50"/>
            <p:cNvSpPr txBox="1"/>
            <p:nvPr/>
          </p:nvSpPr>
          <p:spPr>
            <a:xfrm>
              <a:off x="6660232" y="1894658"/>
              <a:ext cx="1152128" cy="535522"/>
            </a:xfrm>
            <a:prstGeom prst="rect">
              <a:avLst/>
            </a:prstGeom>
            <a:solidFill>
              <a:schemeClr val="bg1"/>
            </a:solidFill>
          </p:spPr>
          <p:txBody>
            <a:bodyPr wrap="square" rtlCol="0">
              <a:spAutoFit/>
            </a:bodyPr>
            <a:lstStyle/>
            <a:p>
              <a:endParaRPr lang="ru-RU" dirty="0"/>
            </a:p>
          </p:txBody>
        </p:sp>
      </p:grpSp>
      <p:sp>
        <p:nvSpPr>
          <p:cNvPr id="52" name="TextBox 51"/>
          <p:cNvSpPr txBox="1"/>
          <p:nvPr/>
        </p:nvSpPr>
        <p:spPr>
          <a:xfrm>
            <a:off x="4443586" y="4908926"/>
            <a:ext cx="1728192" cy="646331"/>
          </a:xfrm>
          <a:prstGeom prst="rect">
            <a:avLst/>
          </a:prstGeom>
          <a:solidFill>
            <a:schemeClr val="bg1"/>
          </a:solidFill>
        </p:spPr>
        <p:txBody>
          <a:bodyPr wrap="square" rtlCol="0">
            <a:spAutoFit/>
          </a:bodyPr>
          <a:lstStyle/>
          <a:p>
            <a:pPr algn="r"/>
            <a:r>
              <a:rPr lang="en-US" dirty="0"/>
              <a:t>Normal grain growth</a:t>
            </a:r>
            <a:endParaRPr lang="ru-RU" dirty="0"/>
          </a:p>
        </p:txBody>
      </p:sp>
      <p:sp>
        <p:nvSpPr>
          <p:cNvPr id="49" name="Стрелка вправо 48"/>
          <p:cNvSpPr/>
          <p:nvPr/>
        </p:nvSpPr>
        <p:spPr>
          <a:xfrm>
            <a:off x="4104789" y="4942909"/>
            <a:ext cx="576064" cy="432048"/>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Box 52"/>
          <p:cNvSpPr txBox="1"/>
          <p:nvPr/>
        </p:nvSpPr>
        <p:spPr>
          <a:xfrm>
            <a:off x="7840601" y="4835767"/>
            <a:ext cx="1411919" cy="646331"/>
          </a:xfrm>
          <a:prstGeom prst="rect">
            <a:avLst/>
          </a:prstGeom>
          <a:solidFill>
            <a:schemeClr val="bg1"/>
          </a:solidFill>
        </p:spPr>
        <p:txBody>
          <a:bodyPr wrap="square" rtlCol="0">
            <a:spAutoFit/>
          </a:bodyPr>
          <a:lstStyle/>
          <a:p>
            <a:r>
              <a:rPr lang="en-US" dirty="0"/>
              <a:t>Abnormal grain growth</a:t>
            </a:r>
            <a:endParaRPr lang="ru-RU" dirty="0"/>
          </a:p>
        </p:txBody>
      </p:sp>
      <p:sp>
        <p:nvSpPr>
          <p:cNvPr id="43" name="TextBox 42"/>
          <p:cNvSpPr txBox="1"/>
          <p:nvPr/>
        </p:nvSpPr>
        <p:spPr>
          <a:xfrm>
            <a:off x="8676456" y="6525344"/>
            <a:ext cx="467544" cy="369332"/>
          </a:xfrm>
          <a:prstGeom prst="rect">
            <a:avLst/>
          </a:prstGeom>
          <a:noFill/>
        </p:spPr>
        <p:txBody>
          <a:bodyPr wrap="square" rtlCol="0">
            <a:spAutoFit/>
          </a:bodyPr>
          <a:lstStyle/>
          <a:p>
            <a:r>
              <a:rPr lang="en-US" dirty="0" smtClean="0"/>
              <a:t>6</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500"/>
                                        <p:tgtEl>
                                          <p:spTgt spid="5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par>
                                <p:cTn id="26" presetID="2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down)">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2" grpId="0" animBg="1"/>
      <p:bldP spid="49"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3"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grpSp>
        <p:nvGrpSpPr>
          <p:cNvPr id="8" name="Группа 7"/>
          <p:cNvGrpSpPr/>
          <p:nvPr/>
        </p:nvGrpSpPr>
        <p:grpSpPr>
          <a:xfrm>
            <a:off x="-265312" y="836712"/>
            <a:ext cx="9877872" cy="4189412"/>
            <a:chOff x="666750" y="900113"/>
            <a:chExt cx="10021888" cy="4189412"/>
          </a:xfrm>
        </p:grpSpPr>
        <p:graphicFrame>
          <p:nvGraphicFramePr>
            <p:cNvPr id="9" name="Объект 20"/>
            <p:cNvGraphicFramePr>
              <a:graphicFrameLocks/>
            </p:cNvGraphicFramePr>
            <p:nvPr/>
          </p:nvGraphicFramePr>
          <p:xfrm>
            <a:off x="6727825" y="938213"/>
            <a:ext cx="3960813" cy="2879725"/>
          </p:xfrm>
          <a:graphic>
            <a:graphicData uri="http://schemas.openxmlformats.org/presentationml/2006/ole">
              <mc:AlternateContent xmlns:mc="http://schemas.openxmlformats.org/markup-compatibility/2006">
                <mc:Choice xmlns:v="urn:schemas-microsoft-com:vml" Requires="v">
                  <p:oleObj spid="_x0000_s2107" name="Graph" r:id="rId4" imgW="3900791" imgH="2986391" progId="Origin95.Graph">
                    <p:embed/>
                  </p:oleObj>
                </mc:Choice>
                <mc:Fallback>
                  <p:oleObj name="Graph" r:id="rId4" imgW="3900791" imgH="2986391" progId="Origin95.Graph">
                    <p:embed/>
                    <p:pic>
                      <p:nvPicPr>
                        <p:cNvPr id="0" name="Picture 4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825" y="938213"/>
                          <a:ext cx="3960813" cy="287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Рисунок 95" descr="1.jpg"/>
            <p:cNvPicPr>
              <a:picLocks noChangeAspect="1"/>
            </p:cNvPicPr>
            <p:nvPr/>
          </p:nvPicPr>
          <p:blipFill>
            <a:blip r:embed="rId6" cstate="print"/>
            <a:srcRect/>
            <a:stretch>
              <a:fillRect/>
            </a:stretch>
          </p:blipFill>
          <p:spPr bwMode="auto">
            <a:xfrm>
              <a:off x="2708275" y="3656013"/>
              <a:ext cx="1203325" cy="1223962"/>
            </a:xfrm>
            <a:prstGeom prst="rect">
              <a:avLst/>
            </a:prstGeom>
            <a:noFill/>
            <a:ln w="9525">
              <a:noFill/>
              <a:miter lim="800000"/>
              <a:headEnd/>
              <a:tailEnd/>
            </a:ln>
          </p:spPr>
        </p:pic>
        <p:graphicFrame>
          <p:nvGraphicFramePr>
            <p:cNvPr id="11" name="Объект 18"/>
            <p:cNvGraphicFramePr>
              <a:graphicFrameLocks/>
            </p:cNvGraphicFramePr>
            <p:nvPr/>
          </p:nvGraphicFramePr>
          <p:xfrm>
            <a:off x="3716338" y="2208213"/>
            <a:ext cx="3959225" cy="2881312"/>
          </p:xfrm>
          <a:graphic>
            <a:graphicData uri="http://schemas.openxmlformats.org/presentationml/2006/ole">
              <mc:AlternateContent xmlns:mc="http://schemas.openxmlformats.org/markup-compatibility/2006">
                <mc:Choice xmlns:v="urn:schemas-microsoft-com:vml" Requires="v">
                  <p:oleObj spid="_x0000_s2108" name="Graph" r:id="rId7" imgW="3900791" imgH="2986391" progId="Origin95.Graph">
                    <p:embed/>
                  </p:oleObj>
                </mc:Choice>
                <mc:Fallback>
                  <p:oleObj name="Graph" r:id="rId7" imgW="3900791" imgH="2986391" progId="Origin95.Graph">
                    <p:embed/>
                    <p:pic>
                      <p:nvPicPr>
                        <p:cNvPr id="0" name="Picture 4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6338" y="2208213"/>
                          <a:ext cx="3959225" cy="288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Рисунок 9"/>
            <p:cNvPicPr>
              <a:picLocks noChangeAspect="1"/>
            </p:cNvPicPr>
            <p:nvPr/>
          </p:nvPicPr>
          <p:blipFill>
            <a:blip r:embed="rId9" cstate="print">
              <a:lum bright="20000" contrast="30000"/>
            </a:blip>
            <a:srcRect l="15355" t="7002" r="22459" b="19029"/>
            <a:stretch>
              <a:fillRect/>
            </a:stretch>
          </p:blipFill>
          <p:spPr bwMode="auto">
            <a:xfrm>
              <a:off x="4435475" y="1344613"/>
              <a:ext cx="1298575" cy="1081087"/>
            </a:xfrm>
            <a:prstGeom prst="rect">
              <a:avLst/>
            </a:prstGeom>
            <a:noFill/>
            <a:ln w="9525">
              <a:noFill/>
              <a:miter lim="800000"/>
              <a:headEnd/>
              <a:tailEnd/>
            </a:ln>
          </p:spPr>
        </p:pic>
        <p:pic>
          <p:nvPicPr>
            <p:cNvPr id="13" name="Рисунок 8"/>
            <p:cNvPicPr>
              <a:picLocks noChangeAspect="1"/>
            </p:cNvPicPr>
            <p:nvPr/>
          </p:nvPicPr>
          <p:blipFill>
            <a:blip r:embed="rId10" cstate="print">
              <a:lum bright="20000" contrast="40000"/>
            </a:blip>
            <a:srcRect l="19078" t="10701" r="18875" b="11716"/>
            <a:stretch>
              <a:fillRect/>
            </a:stretch>
          </p:blipFill>
          <p:spPr bwMode="auto">
            <a:xfrm>
              <a:off x="5803900" y="1344613"/>
              <a:ext cx="1239838" cy="1081087"/>
            </a:xfrm>
            <a:prstGeom prst="rect">
              <a:avLst/>
            </a:prstGeom>
            <a:noFill/>
            <a:ln w="9525">
              <a:noFill/>
              <a:miter lim="800000"/>
              <a:headEnd/>
              <a:tailEnd/>
            </a:ln>
          </p:spPr>
        </p:pic>
        <p:pic>
          <p:nvPicPr>
            <p:cNvPr id="14" name="Picture 80"/>
            <p:cNvPicPr>
              <a:picLocks noChangeAspect="1" noChangeArrowheads="1"/>
            </p:cNvPicPr>
            <p:nvPr/>
          </p:nvPicPr>
          <p:blipFill>
            <a:blip r:embed="rId11" cstate="print"/>
            <a:srcRect/>
            <a:stretch>
              <a:fillRect/>
            </a:stretch>
          </p:blipFill>
          <p:spPr bwMode="auto">
            <a:xfrm>
              <a:off x="1484313" y="3649663"/>
              <a:ext cx="1203325" cy="1223962"/>
            </a:xfrm>
            <a:prstGeom prst="rect">
              <a:avLst/>
            </a:prstGeom>
            <a:noFill/>
            <a:ln w="9525">
              <a:noFill/>
              <a:miter lim="800000"/>
              <a:headEnd/>
              <a:tailEnd/>
            </a:ln>
          </p:spPr>
        </p:pic>
        <p:pic>
          <p:nvPicPr>
            <p:cNvPr id="15" name="Picture 31" descr="F:\доклад ломоносов\Алюминий\доклад\7NpoJd69KjY.jpg"/>
            <p:cNvPicPr>
              <a:picLocks noChangeAspect="1" noChangeArrowheads="1"/>
            </p:cNvPicPr>
            <p:nvPr/>
          </p:nvPicPr>
          <p:blipFill>
            <a:blip r:embed="rId12" cstate="print"/>
            <a:srcRect/>
            <a:stretch>
              <a:fillRect/>
            </a:stretch>
          </p:blipFill>
          <p:spPr bwMode="auto">
            <a:xfrm>
              <a:off x="7485063" y="3649663"/>
              <a:ext cx="1198562" cy="1223962"/>
            </a:xfrm>
            <a:prstGeom prst="rect">
              <a:avLst/>
            </a:prstGeom>
            <a:noFill/>
            <a:ln w="9525">
              <a:noFill/>
              <a:miter lim="800000"/>
              <a:headEnd/>
              <a:tailEnd/>
            </a:ln>
          </p:spPr>
        </p:pic>
        <p:pic>
          <p:nvPicPr>
            <p:cNvPr id="16" name="Picture 70"/>
            <p:cNvPicPr>
              <a:picLocks noChangeAspect="1" noChangeArrowheads="1"/>
            </p:cNvPicPr>
            <p:nvPr/>
          </p:nvPicPr>
          <p:blipFill>
            <a:blip r:embed="rId13" cstate="print"/>
            <a:srcRect l="29921" r="19679" b="255"/>
            <a:stretch>
              <a:fillRect/>
            </a:stretch>
          </p:blipFill>
          <p:spPr bwMode="auto">
            <a:xfrm>
              <a:off x="8756650" y="3649663"/>
              <a:ext cx="1187450" cy="1223962"/>
            </a:xfrm>
            <a:prstGeom prst="rect">
              <a:avLst/>
            </a:prstGeom>
            <a:noFill/>
            <a:ln w="9525">
              <a:noFill/>
              <a:miter lim="800000"/>
              <a:headEnd/>
              <a:tailEnd/>
            </a:ln>
          </p:spPr>
        </p:pic>
        <p:graphicFrame>
          <p:nvGraphicFramePr>
            <p:cNvPr id="17" name="Object 1"/>
            <p:cNvGraphicFramePr>
              <a:graphicFrameLocks/>
            </p:cNvGraphicFramePr>
            <p:nvPr/>
          </p:nvGraphicFramePr>
          <p:xfrm>
            <a:off x="666750" y="900113"/>
            <a:ext cx="3948113" cy="2905125"/>
          </p:xfrm>
          <a:graphic>
            <a:graphicData uri="http://schemas.openxmlformats.org/presentationml/2006/ole">
              <mc:AlternateContent xmlns:mc="http://schemas.openxmlformats.org/markup-compatibility/2006">
                <mc:Choice xmlns:v="urn:schemas-microsoft-com:vml" Requires="v">
                  <p:oleObj spid="_x0000_s2109" name="Graph" r:id="rId14" imgW="3900791" imgH="2986391" progId="Origin95.Graph">
                    <p:embed/>
                  </p:oleObj>
                </mc:Choice>
                <mc:Fallback>
                  <p:oleObj name="Graph" r:id="rId14" imgW="3900791" imgH="2986391" progId="Origin95.Graph">
                    <p:embed/>
                    <p:pic>
                      <p:nvPicPr>
                        <p:cNvPr id="0" name="Picture 4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750" y="900113"/>
                          <a:ext cx="3948113" cy="290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Google Shape;316;p32"/>
          <p:cNvSpPr txBox="1">
            <a:spLocks/>
          </p:cNvSpPr>
          <p:nvPr/>
        </p:nvSpPr>
        <p:spPr>
          <a:xfrm>
            <a:off x="-252536" y="5157192"/>
            <a:ext cx="9638904" cy="506412"/>
          </a:xfrm>
          <a:prstGeom prst="rect">
            <a:avLst/>
          </a:prstGeom>
        </p:spPr>
        <p:txBody>
          <a:bodyPr/>
          <a:lstStyle/>
          <a:p>
            <a:pPr lvl="0" indent="-228600" algn="ctr">
              <a:lnSpc>
                <a:spcPct val="90000"/>
              </a:lnSpc>
              <a:spcBef>
                <a:spcPct val="0"/>
              </a:spcBef>
              <a:spcAft>
                <a:spcPct val="0"/>
              </a:spcAft>
              <a:buClr>
                <a:srgbClr val="000000"/>
              </a:buClr>
              <a:defRPr/>
            </a:pPr>
            <a:r>
              <a:rPr lang="en-US" altLang="ru-RU" sz="1000" b="1" dirty="0">
                <a:solidFill>
                  <a:srgbClr val="72B7DE"/>
                </a:solidFill>
                <a:latin typeface="Karla" charset="0"/>
                <a:cs typeface="Arial" charset="0"/>
                <a:sym typeface="Karla" charset="0"/>
              </a:rPr>
              <a:t>Fig</a:t>
            </a:r>
            <a:r>
              <a:rPr lang="ru-RU" altLang="ru-RU" sz="1000" b="1" dirty="0">
                <a:solidFill>
                  <a:srgbClr val="72B7DE"/>
                </a:solidFill>
                <a:latin typeface="Karla" charset="0"/>
                <a:cs typeface="Arial" charset="0"/>
                <a:sym typeface="Karla" charset="0"/>
              </a:rPr>
              <a:t>. </a:t>
            </a:r>
            <a:r>
              <a:rPr lang="en-US" altLang="ru-RU" sz="1000" b="1" dirty="0">
                <a:solidFill>
                  <a:srgbClr val="72B7DE"/>
                </a:solidFill>
                <a:latin typeface="Karla" charset="0"/>
                <a:cs typeface="Arial" charset="0"/>
                <a:sym typeface="Karla" charset="0"/>
              </a:rPr>
              <a:t>6</a:t>
            </a:r>
            <a:r>
              <a:rPr lang="ru-RU" altLang="ru-RU" sz="1000" b="1" dirty="0">
                <a:solidFill>
                  <a:srgbClr val="72B7DE"/>
                </a:solidFill>
                <a:latin typeface="Karla" charset="0"/>
                <a:cs typeface="Arial" charset="0"/>
                <a:sym typeface="Karla" charset="0"/>
              </a:rPr>
              <a:t>. </a:t>
            </a:r>
            <a:r>
              <a:rPr lang="en-US" altLang="ru-RU" sz="1000" dirty="0">
                <a:solidFill>
                  <a:srgbClr val="2B2B2C"/>
                </a:solidFill>
                <a:latin typeface="Karla" charset="0"/>
                <a:cs typeface="Arial" charset="0"/>
                <a:sym typeface="Karla" charset="0"/>
              </a:rPr>
              <a:t>Dependence of density (a), hardness (b) and strength (c) of </a:t>
            </a:r>
            <a:r>
              <a:rPr lang="en-US" altLang="ru-RU" sz="1000" dirty="0" err="1">
                <a:solidFill>
                  <a:srgbClr val="2B2B2C"/>
                </a:solidFill>
                <a:latin typeface="Karla" charset="0"/>
                <a:cs typeface="Arial" charset="0"/>
                <a:sym typeface="Karla" charset="0"/>
              </a:rPr>
              <a:t>alumocirconium</a:t>
            </a:r>
            <a:r>
              <a:rPr lang="en-US" altLang="ru-RU" sz="1000" dirty="0">
                <a:solidFill>
                  <a:srgbClr val="2B2B2C"/>
                </a:solidFill>
                <a:latin typeface="Karla" charset="0"/>
                <a:cs typeface="Arial" charset="0"/>
                <a:sym typeface="Karla" charset="0"/>
              </a:rPr>
              <a:t> ceramics on the value of HHP</a:t>
            </a:r>
            <a:r>
              <a:rPr lang="ru-RU" altLang="ru-RU" sz="1000" dirty="0">
                <a:solidFill>
                  <a:srgbClr val="2B2B2C"/>
                </a:solidFill>
                <a:latin typeface="Karla" charset="0"/>
                <a:cs typeface="Arial" charset="0"/>
                <a:sym typeface="Karla" charset="0"/>
              </a:rPr>
              <a:t>:</a:t>
            </a:r>
            <a:endParaRPr lang="en-US" altLang="ru-RU" sz="1000" dirty="0">
              <a:solidFill>
                <a:srgbClr val="2B2B2C"/>
              </a:solidFill>
              <a:latin typeface="Karla" charset="0"/>
              <a:cs typeface="Arial" charset="0"/>
              <a:sym typeface="Karla" charset="0"/>
            </a:endParaRPr>
          </a:p>
          <a:p>
            <a:pPr lvl="0" indent="-228600" algn="ctr">
              <a:lnSpc>
                <a:spcPct val="90000"/>
              </a:lnSpc>
              <a:spcBef>
                <a:spcPct val="0"/>
              </a:spcBef>
              <a:spcAft>
                <a:spcPct val="0"/>
              </a:spcAft>
              <a:buClr>
                <a:srgbClr val="000000"/>
              </a:buClr>
              <a:defRPr/>
            </a:pPr>
            <a:r>
              <a:rPr lang="ru-RU" altLang="ru-RU" sz="1000" dirty="0">
                <a:solidFill>
                  <a:srgbClr val="2B2B2C"/>
                </a:solidFill>
                <a:latin typeface="Karla" charset="0"/>
                <a:cs typeface="Arial" charset="0"/>
                <a:sym typeface="Karla" charset="0"/>
              </a:rPr>
              <a:t> 1 - Al</a:t>
            </a:r>
            <a:r>
              <a:rPr lang="ru-RU" altLang="ru-RU" sz="1000" baseline="-25000" dirty="0">
                <a:solidFill>
                  <a:srgbClr val="2B2B2C"/>
                </a:solidFill>
                <a:latin typeface="Karla" charset="0"/>
                <a:cs typeface="Arial" charset="0"/>
                <a:sym typeface="Karla" charset="0"/>
              </a:rPr>
              <a:t>2</a:t>
            </a:r>
            <a:r>
              <a:rPr lang="ru-RU" altLang="ru-RU" sz="1000" dirty="0">
                <a:solidFill>
                  <a:srgbClr val="2B2B2C"/>
                </a:solidFill>
                <a:latin typeface="Karla" charset="0"/>
                <a:cs typeface="Arial" charset="0"/>
                <a:sym typeface="Karla" charset="0"/>
              </a:rPr>
              <a:t>O</a:t>
            </a:r>
            <a:r>
              <a:rPr lang="ru-RU" altLang="ru-RU" sz="1000" baseline="-25000" dirty="0">
                <a:solidFill>
                  <a:srgbClr val="2B2B2C"/>
                </a:solidFill>
                <a:latin typeface="Karla" charset="0"/>
                <a:cs typeface="Arial" charset="0"/>
                <a:sym typeface="Karla" charset="0"/>
              </a:rPr>
              <a:t>3</a:t>
            </a:r>
            <a:r>
              <a:rPr lang="ru-RU" altLang="ru-RU" sz="1000" dirty="0">
                <a:solidFill>
                  <a:srgbClr val="2B2B2C"/>
                </a:solidFill>
                <a:latin typeface="Karla" charset="0"/>
                <a:cs typeface="Arial" charset="0"/>
                <a:sym typeface="Karla" charset="0"/>
              </a:rPr>
              <a:t> + 15%YSZ,  2 - Al</a:t>
            </a:r>
            <a:r>
              <a:rPr lang="ru-RU" altLang="ru-RU" sz="1000" baseline="-25000" dirty="0">
                <a:solidFill>
                  <a:srgbClr val="2B2B2C"/>
                </a:solidFill>
                <a:latin typeface="Karla" charset="0"/>
                <a:cs typeface="Arial" charset="0"/>
                <a:sym typeface="Karla" charset="0"/>
              </a:rPr>
              <a:t>2</a:t>
            </a:r>
            <a:r>
              <a:rPr lang="ru-RU" altLang="ru-RU" sz="1000" dirty="0">
                <a:solidFill>
                  <a:srgbClr val="2B2B2C"/>
                </a:solidFill>
                <a:latin typeface="Karla" charset="0"/>
                <a:cs typeface="Arial" charset="0"/>
                <a:sym typeface="Karla" charset="0"/>
              </a:rPr>
              <a:t>O</a:t>
            </a:r>
            <a:r>
              <a:rPr lang="ru-RU" altLang="ru-RU" sz="1000" baseline="-25000" dirty="0">
                <a:solidFill>
                  <a:srgbClr val="2B2B2C"/>
                </a:solidFill>
                <a:latin typeface="Karla" charset="0"/>
                <a:cs typeface="Arial" charset="0"/>
                <a:sym typeface="Karla" charset="0"/>
              </a:rPr>
              <a:t>3</a:t>
            </a:r>
            <a:r>
              <a:rPr lang="ru-RU" altLang="ru-RU" sz="1000" dirty="0">
                <a:solidFill>
                  <a:srgbClr val="2B2B2C"/>
                </a:solidFill>
                <a:latin typeface="Karla" charset="0"/>
                <a:cs typeface="Arial" charset="0"/>
                <a:sym typeface="Karla" charset="0"/>
              </a:rPr>
              <a:t> + 5%YSZ, 3 - Al</a:t>
            </a:r>
            <a:r>
              <a:rPr lang="ru-RU" altLang="ru-RU" sz="1000" baseline="-25000" dirty="0">
                <a:solidFill>
                  <a:srgbClr val="2B2B2C"/>
                </a:solidFill>
                <a:latin typeface="Karla" charset="0"/>
                <a:cs typeface="Arial" charset="0"/>
                <a:sym typeface="Karla" charset="0"/>
              </a:rPr>
              <a:t>2</a:t>
            </a:r>
            <a:r>
              <a:rPr lang="ru-RU" altLang="ru-RU" sz="1000" dirty="0">
                <a:solidFill>
                  <a:srgbClr val="2B2B2C"/>
                </a:solidFill>
                <a:latin typeface="Karla" charset="0"/>
                <a:cs typeface="Arial" charset="0"/>
                <a:sym typeface="Karla" charset="0"/>
              </a:rPr>
              <a:t>O</a:t>
            </a:r>
            <a:r>
              <a:rPr lang="ru-RU" altLang="ru-RU" sz="1000" baseline="-25000" dirty="0">
                <a:solidFill>
                  <a:srgbClr val="2B2B2C"/>
                </a:solidFill>
                <a:latin typeface="Karla" charset="0"/>
                <a:cs typeface="Arial" charset="0"/>
                <a:sym typeface="Karla" charset="0"/>
              </a:rPr>
              <a:t>3</a:t>
            </a:r>
            <a:r>
              <a:rPr lang="ru-RU" altLang="ru-RU" sz="1000" dirty="0">
                <a:solidFill>
                  <a:srgbClr val="2B2B2C"/>
                </a:solidFill>
                <a:latin typeface="Karla" charset="0"/>
                <a:cs typeface="Arial" charset="0"/>
                <a:sym typeface="Karla" charset="0"/>
              </a:rPr>
              <a:t> + 1%YSZ, 4 - Al</a:t>
            </a:r>
            <a:r>
              <a:rPr lang="ru-RU" altLang="ru-RU" sz="1000" baseline="-25000" dirty="0">
                <a:solidFill>
                  <a:srgbClr val="2B2B2C"/>
                </a:solidFill>
                <a:latin typeface="Karla" charset="0"/>
                <a:cs typeface="Arial" charset="0"/>
                <a:sym typeface="Karla" charset="0"/>
              </a:rPr>
              <a:t>2</a:t>
            </a:r>
            <a:r>
              <a:rPr lang="ru-RU" altLang="ru-RU" sz="1000" dirty="0">
                <a:solidFill>
                  <a:srgbClr val="2B2B2C"/>
                </a:solidFill>
                <a:latin typeface="Karla" charset="0"/>
                <a:cs typeface="Arial" charset="0"/>
                <a:sym typeface="Karla" charset="0"/>
              </a:rPr>
              <a:t>O</a:t>
            </a:r>
            <a:r>
              <a:rPr lang="ru-RU" altLang="ru-RU" sz="1000" baseline="-25000" dirty="0">
                <a:solidFill>
                  <a:srgbClr val="2B2B2C"/>
                </a:solidFill>
                <a:latin typeface="Karla" charset="0"/>
                <a:cs typeface="Arial" charset="0"/>
                <a:sym typeface="Karla" charset="0"/>
              </a:rPr>
              <a:t>3</a:t>
            </a:r>
            <a:r>
              <a:rPr lang="ru-RU" altLang="ru-RU" sz="1000" dirty="0">
                <a:solidFill>
                  <a:srgbClr val="2B2B2C"/>
                </a:solidFill>
                <a:latin typeface="Karla" charset="0"/>
                <a:cs typeface="Arial" charset="0"/>
                <a:sym typeface="Karla" charset="0"/>
              </a:rPr>
              <a:t> + 0%YSZ, 5 - Al</a:t>
            </a:r>
            <a:r>
              <a:rPr lang="ru-RU" altLang="ru-RU" sz="1000" baseline="-25000" dirty="0">
                <a:solidFill>
                  <a:srgbClr val="2B2B2C"/>
                </a:solidFill>
                <a:latin typeface="Karla" charset="0"/>
                <a:cs typeface="Arial" charset="0"/>
                <a:sym typeface="Karla" charset="0"/>
              </a:rPr>
              <a:t>2</a:t>
            </a:r>
            <a:r>
              <a:rPr lang="ru-RU" altLang="ru-RU" sz="1000" dirty="0">
                <a:solidFill>
                  <a:srgbClr val="2B2B2C"/>
                </a:solidFill>
                <a:latin typeface="Karla" charset="0"/>
                <a:cs typeface="Arial" charset="0"/>
                <a:sym typeface="Karla" charset="0"/>
              </a:rPr>
              <a:t>O</a:t>
            </a:r>
            <a:r>
              <a:rPr lang="ru-RU" altLang="ru-RU" sz="1000" baseline="-25000" dirty="0">
                <a:solidFill>
                  <a:srgbClr val="2B2B2C"/>
                </a:solidFill>
                <a:latin typeface="Karla" charset="0"/>
                <a:cs typeface="Arial" charset="0"/>
                <a:sym typeface="Karla" charset="0"/>
              </a:rPr>
              <a:t>3</a:t>
            </a:r>
            <a:r>
              <a:rPr lang="ru-RU" altLang="ru-RU" sz="1000" dirty="0">
                <a:solidFill>
                  <a:srgbClr val="2B2B2C"/>
                </a:solidFill>
                <a:latin typeface="Karla" charset="0"/>
                <a:cs typeface="Arial" charset="0"/>
                <a:sym typeface="Karla" charset="0"/>
              </a:rPr>
              <a:t> + 10%YSZ</a:t>
            </a:r>
          </a:p>
          <a:p>
            <a:pPr marL="228600" marR="0" lvl="0" indent="-228600" algn="l" defTabSz="914400" rtl="0" eaLnBrk="1" fontAlgn="auto" latinLnBrk="0" hangingPunct="1">
              <a:lnSpc>
                <a:spcPct val="90000"/>
              </a:lnSpc>
              <a:spcBef>
                <a:spcPct val="0"/>
              </a:spcBef>
              <a:spcAft>
                <a:spcPct val="0"/>
              </a:spcAft>
              <a:buClr>
                <a:srgbClr val="2B2B2C"/>
              </a:buClr>
              <a:buSzTx/>
              <a:buFont typeface="Arial" panose="020B0604020202020204" pitchFamily="34" charset="0"/>
              <a:buChar char="•"/>
              <a:tabLst/>
              <a:defRPr/>
            </a:pPr>
            <a:endParaRPr kumimoji="0" lang="ru-RU" altLang="ru-RU" sz="1600" b="0" i="0" u="none" strike="noStrike" kern="1200" cap="none" spc="0" normalizeH="0" baseline="0" noProof="0" dirty="0" smtClean="0">
              <a:ln>
                <a:noFill/>
              </a:ln>
              <a:solidFill>
                <a:srgbClr val="2B2B2C"/>
              </a:solidFill>
              <a:effectLst/>
              <a:uLnTx/>
              <a:uFillTx/>
              <a:latin typeface="Karla" charset="0"/>
              <a:ea typeface="+mn-ea"/>
              <a:cs typeface="Arial" charset="0"/>
              <a:sym typeface="Karla" charset="0"/>
            </a:endParaRPr>
          </a:p>
        </p:txBody>
      </p:sp>
      <p:sp>
        <p:nvSpPr>
          <p:cNvPr id="19" name="TextBox 18"/>
          <p:cNvSpPr txBox="1"/>
          <p:nvPr/>
        </p:nvSpPr>
        <p:spPr>
          <a:xfrm>
            <a:off x="357064" y="5733256"/>
            <a:ext cx="8535416" cy="738664"/>
          </a:xfrm>
          <a:prstGeom prst="rect">
            <a:avLst/>
          </a:prstGeom>
          <a:noFill/>
          <a:ln w="28575">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1400" dirty="0">
                <a:latin typeface="Times New Roman" panose="02020603050405020304" pitchFamily="18" charset="0"/>
                <a:cs typeface="Times New Roman" panose="02020603050405020304" pitchFamily="18" charset="0"/>
              </a:rPr>
              <a:t>It is established that the maximum values of physical and mechanical characteristics are achieved in the ceramics of the compositions </a:t>
            </a:r>
            <a:r>
              <a:rPr lang="en-US" sz="1400" b="1" dirty="0" smtClean="0">
                <a:latin typeface="Times New Roman" panose="02020603050405020304" pitchFamily="18" charset="0"/>
                <a:cs typeface="Times New Roman" panose="02020603050405020304" pitchFamily="18" charset="0"/>
              </a:rPr>
              <a:t>Al</a:t>
            </a:r>
            <a:r>
              <a:rPr lang="ru-RU" sz="1400" b="1" baseline="-25000" dirty="0">
                <a:latin typeface="Times New Roman" panose="02020603050405020304" pitchFamily="18" charset="0"/>
                <a:cs typeface="Times New Roman" panose="02020603050405020304" pitchFamily="18" charset="0"/>
              </a:rPr>
              <a:t>2</a:t>
            </a:r>
            <a:r>
              <a:rPr lang="en-US" sz="1400" b="1" dirty="0">
                <a:latin typeface="Times New Roman" panose="02020603050405020304" pitchFamily="18" charset="0"/>
                <a:cs typeface="Times New Roman" panose="02020603050405020304" pitchFamily="18" charset="0"/>
              </a:rPr>
              <a:t>O</a:t>
            </a:r>
            <a:r>
              <a:rPr lang="ru-RU" sz="1400" b="1" baseline="-25000" dirty="0">
                <a:latin typeface="Times New Roman" panose="02020603050405020304" pitchFamily="18" charset="0"/>
                <a:cs typeface="Times New Roman" panose="02020603050405020304" pitchFamily="18" charset="0"/>
              </a:rPr>
              <a:t>3</a:t>
            </a:r>
            <a:r>
              <a:rPr lang="ru-RU" sz="1400" b="1" dirty="0">
                <a:latin typeface="Times New Roman" panose="02020603050405020304" pitchFamily="18" charset="0"/>
                <a:cs typeface="Times New Roman" panose="02020603050405020304" pitchFamily="18" charset="0"/>
              </a:rPr>
              <a:t> + 10%</a:t>
            </a:r>
            <a:r>
              <a:rPr lang="en-US" sz="1400" b="1" dirty="0">
                <a:latin typeface="Times New Roman" panose="02020603050405020304" pitchFamily="18" charset="0"/>
                <a:cs typeface="Times New Roman" panose="02020603050405020304" pitchFamily="18" charset="0"/>
              </a:rPr>
              <a:t>YSZ</a:t>
            </a:r>
            <a:r>
              <a:rPr lang="ru-RU" sz="1400" b="1" dirty="0">
                <a:latin typeface="Times New Roman" panose="02020603050405020304" pitchFamily="18" charset="0"/>
                <a:cs typeface="Times New Roman" panose="02020603050405020304" pitchFamily="18" charset="0"/>
              </a:rPr>
              <a:t> (</a:t>
            </a:r>
            <a:r>
              <a:rPr lang="el-GR" sz="1400" b="1" dirty="0">
                <a:latin typeface="Times New Roman" panose="02020603050405020304" pitchFamily="18" charset="0"/>
                <a:cs typeface="Times New Roman" panose="02020603050405020304" pitchFamily="18" charset="0"/>
              </a:rPr>
              <a:t>ρ</a:t>
            </a:r>
            <a:r>
              <a:rPr lang="ru-RU" sz="1400" b="1" dirty="0">
                <a:latin typeface="Times New Roman" panose="02020603050405020304" pitchFamily="18" charset="0"/>
                <a:cs typeface="Times New Roman" panose="02020603050405020304" pitchFamily="18" charset="0"/>
              </a:rPr>
              <a:t> = 4,1 </a:t>
            </a:r>
            <a:r>
              <a:rPr lang="en-US" sz="1400" b="1" dirty="0">
                <a:latin typeface="Times New Roman" panose="02020603050405020304" pitchFamily="18" charset="0"/>
                <a:cs typeface="Times New Roman" panose="02020603050405020304" pitchFamily="18" charset="0"/>
              </a:rPr>
              <a:t>g</a:t>
            </a:r>
            <a:r>
              <a:rPr lang="ru-RU" sz="1400" b="1" dirty="0">
                <a:latin typeface="Times New Roman" panose="02020603050405020304" pitchFamily="18" charset="0"/>
                <a:cs typeface="Times New Roman" panose="02020603050405020304" pitchFamily="18" charset="0"/>
              </a:rPr>
              <a:t>/</a:t>
            </a:r>
            <a:r>
              <a:rPr lang="en-US" sz="1400" b="1" dirty="0">
                <a:latin typeface="Times New Roman" panose="02020603050405020304" pitchFamily="18" charset="0"/>
                <a:cs typeface="Times New Roman" panose="02020603050405020304" pitchFamily="18" charset="0"/>
              </a:rPr>
              <a:t>cm</a:t>
            </a:r>
            <a:r>
              <a:rPr lang="ru-RU" sz="1400" b="1" baseline="30000" dirty="0">
                <a:latin typeface="Times New Roman" panose="02020603050405020304" pitchFamily="18" charset="0"/>
                <a:cs typeface="Times New Roman" panose="02020603050405020304" pitchFamily="18" charset="0"/>
              </a:rPr>
              <a:t>3</a:t>
            </a:r>
            <a:r>
              <a:rPr lang="ru-RU"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Hv</a:t>
            </a:r>
            <a:r>
              <a:rPr lang="ru-RU" sz="1400" b="1" dirty="0">
                <a:latin typeface="Times New Roman" panose="02020603050405020304" pitchFamily="18" charset="0"/>
                <a:cs typeface="Times New Roman" panose="02020603050405020304" pitchFamily="18" charset="0"/>
              </a:rPr>
              <a:t> = 20,16 </a:t>
            </a:r>
            <a:r>
              <a:rPr lang="en-US" sz="1400" b="1" dirty="0" err="1">
                <a:latin typeface="Times New Roman" panose="02020603050405020304" pitchFamily="18" charset="0"/>
                <a:cs typeface="Times New Roman" panose="02020603050405020304" pitchFamily="18" charset="0"/>
              </a:rPr>
              <a:t>GPa</a:t>
            </a:r>
            <a:r>
              <a:rPr lang="ru-RU" sz="1400" b="1" dirty="0">
                <a:latin typeface="Times New Roman" panose="02020603050405020304" pitchFamily="18" charset="0"/>
                <a:cs typeface="Times New Roman" panose="02020603050405020304" pitchFamily="18" charset="0"/>
              </a:rPr>
              <a:t>, </a:t>
            </a:r>
            <a:r>
              <a:rPr lang="el-GR" sz="1400" b="1" dirty="0">
                <a:latin typeface="Times New Roman" panose="02020603050405020304" pitchFamily="18" charset="0"/>
                <a:cs typeface="Times New Roman" panose="02020603050405020304" pitchFamily="18" charset="0"/>
              </a:rPr>
              <a:t>σ</a:t>
            </a:r>
            <a:r>
              <a:rPr lang="ru-RU" sz="1400" b="1" dirty="0">
                <a:latin typeface="Times New Roman" panose="02020603050405020304" pitchFamily="18" charset="0"/>
                <a:cs typeface="Times New Roman" panose="02020603050405020304" pitchFamily="18" charset="0"/>
              </a:rPr>
              <a:t> = 338 </a:t>
            </a:r>
            <a:r>
              <a:rPr lang="en-US" sz="1400" b="1" dirty="0" err="1">
                <a:latin typeface="Times New Roman" panose="02020603050405020304" pitchFamily="18" charset="0"/>
                <a:cs typeface="Times New Roman" panose="02020603050405020304" pitchFamily="18" charset="0"/>
              </a:rPr>
              <a:t>MPa</a:t>
            </a:r>
            <a:r>
              <a:rPr lang="ru-RU" sz="1400" b="1" dirty="0">
                <a:latin typeface="Times New Roman" panose="02020603050405020304" pitchFamily="18" charset="0"/>
                <a:cs typeface="Times New Roman" panose="02020603050405020304" pitchFamily="18" charset="0"/>
              </a:rPr>
              <a:t>) </a:t>
            </a:r>
            <a:r>
              <a:rPr lang="en-US" sz="1400" b="1" dirty="0" smtClean="0">
                <a:latin typeface="Times New Roman" panose="02020603050405020304" pitchFamily="18" charset="0"/>
                <a:cs typeface="Times New Roman" panose="02020603050405020304" pitchFamily="18" charset="0"/>
              </a:rPr>
              <a:t>and</a:t>
            </a:r>
            <a:r>
              <a:rPr lang="ru-RU"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Al</a:t>
            </a:r>
            <a:r>
              <a:rPr lang="ru-RU" sz="1400" b="1" baseline="-25000" dirty="0">
                <a:latin typeface="Times New Roman" panose="02020603050405020304" pitchFamily="18" charset="0"/>
                <a:cs typeface="Times New Roman" panose="02020603050405020304" pitchFamily="18" charset="0"/>
              </a:rPr>
              <a:t>2</a:t>
            </a:r>
            <a:r>
              <a:rPr lang="en-US" sz="1400" b="1" dirty="0">
                <a:latin typeface="Times New Roman" panose="02020603050405020304" pitchFamily="18" charset="0"/>
                <a:cs typeface="Times New Roman" panose="02020603050405020304" pitchFamily="18" charset="0"/>
              </a:rPr>
              <a:t>O</a:t>
            </a:r>
            <a:r>
              <a:rPr lang="ru-RU" sz="1400" b="1" baseline="-25000" dirty="0">
                <a:latin typeface="Times New Roman" panose="02020603050405020304" pitchFamily="18" charset="0"/>
                <a:cs typeface="Times New Roman" panose="02020603050405020304" pitchFamily="18" charset="0"/>
              </a:rPr>
              <a:t>3</a:t>
            </a:r>
            <a:r>
              <a:rPr lang="ru-RU" sz="1400" b="1" dirty="0">
                <a:latin typeface="Times New Roman" panose="02020603050405020304" pitchFamily="18" charset="0"/>
                <a:cs typeface="Times New Roman" panose="02020603050405020304" pitchFamily="18" charset="0"/>
              </a:rPr>
              <a:t> + 15%</a:t>
            </a:r>
            <a:r>
              <a:rPr lang="en-US" sz="1400" b="1" dirty="0">
                <a:latin typeface="Times New Roman" panose="02020603050405020304" pitchFamily="18" charset="0"/>
                <a:cs typeface="Times New Roman" panose="02020603050405020304" pitchFamily="18" charset="0"/>
              </a:rPr>
              <a:t>YSZ</a:t>
            </a:r>
            <a:r>
              <a:rPr lang="ru-RU" sz="1400" b="1" dirty="0">
                <a:latin typeface="Times New Roman" panose="02020603050405020304" pitchFamily="18" charset="0"/>
                <a:cs typeface="Times New Roman" panose="02020603050405020304" pitchFamily="18" charset="0"/>
              </a:rPr>
              <a:t> (</a:t>
            </a:r>
            <a:r>
              <a:rPr lang="el-GR" sz="1400" b="1" dirty="0">
                <a:latin typeface="Times New Roman" panose="02020603050405020304" pitchFamily="18" charset="0"/>
                <a:cs typeface="Times New Roman" panose="02020603050405020304" pitchFamily="18" charset="0"/>
              </a:rPr>
              <a:t>ρ</a:t>
            </a:r>
            <a:r>
              <a:rPr lang="ru-RU" sz="1400" b="1" dirty="0">
                <a:latin typeface="Times New Roman" panose="02020603050405020304" pitchFamily="18" charset="0"/>
                <a:cs typeface="Times New Roman" panose="02020603050405020304" pitchFamily="18" charset="0"/>
              </a:rPr>
              <a:t> = 4,09 </a:t>
            </a:r>
            <a:r>
              <a:rPr lang="en-US" sz="1400" b="1" dirty="0">
                <a:latin typeface="Times New Roman" panose="02020603050405020304" pitchFamily="18" charset="0"/>
                <a:cs typeface="Times New Roman" panose="02020603050405020304" pitchFamily="18" charset="0"/>
              </a:rPr>
              <a:t>g</a:t>
            </a:r>
            <a:r>
              <a:rPr lang="ru-RU" sz="1400" b="1" dirty="0">
                <a:latin typeface="Times New Roman" panose="02020603050405020304" pitchFamily="18" charset="0"/>
                <a:cs typeface="Times New Roman" panose="02020603050405020304" pitchFamily="18" charset="0"/>
              </a:rPr>
              <a:t>/</a:t>
            </a:r>
            <a:r>
              <a:rPr lang="en-US" sz="1400" b="1" dirty="0">
                <a:latin typeface="Times New Roman" panose="02020603050405020304" pitchFamily="18" charset="0"/>
                <a:cs typeface="Times New Roman" panose="02020603050405020304" pitchFamily="18" charset="0"/>
              </a:rPr>
              <a:t>cm</a:t>
            </a:r>
            <a:r>
              <a:rPr lang="ru-RU" sz="1400" b="1" baseline="30000" dirty="0">
                <a:latin typeface="Times New Roman" panose="02020603050405020304" pitchFamily="18" charset="0"/>
                <a:cs typeface="Times New Roman" panose="02020603050405020304" pitchFamily="18" charset="0"/>
              </a:rPr>
              <a:t>3</a:t>
            </a:r>
            <a:r>
              <a:rPr lang="ru-RU" sz="1400" b="1" dirty="0">
                <a:latin typeface="Times New Roman" panose="02020603050405020304" pitchFamily="18" charset="0"/>
                <a:cs typeface="Times New Roman" panose="02020603050405020304" pitchFamily="18" charset="0"/>
              </a:rPr>
              <a:t>, </a:t>
            </a:r>
            <a:r>
              <a:rPr lang="en-US" sz="1400" b="1" dirty="0" err="1" smtClean="0">
                <a:latin typeface="Times New Roman" panose="02020603050405020304" pitchFamily="18" charset="0"/>
                <a:cs typeface="Times New Roman" panose="02020603050405020304" pitchFamily="18" charset="0"/>
              </a:rPr>
              <a:t>Hv</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 18,5 </a:t>
            </a:r>
            <a:r>
              <a:rPr lang="en-US" sz="1400" b="1" dirty="0" err="1">
                <a:latin typeface="Times New Roman" panose="02020603050405020304" pitchFamily="18" charset="0"/>
                <a:cs typeface="Times New Roman" panose="02020603050405020304" pitchFamily="18" charset="0"/>
              </a:rPr>
              <a:t>GPa</a:t>
            </a:r>
            <a:r>
              <a:rPr lang="ru-RU" sz="1400" b="1" dirty="0">
                <a:latin typeface="Times New Roman" panose="02020603050405020304" pitchFamily="18" charset="0"/>
                <a:cs typeface="Times New Roman" panose="02020603050405020304" pitchFamily="18" charset="0"/>
              </a:rPr>
              <a:t>, </a:t>
            </a:r>
            <a:r>
              <a:rPr lang="el-GR" sz="1400" b="1" dirty="0">
                <a:latin typeface="Times New Roman" panose="02020603050405020304" pitchFamily="18" charset="0"/>
                <a:cs typeface="Times New Roman" panose="02020603050405020304" pitchFamily="18" charset="0"/>
              </a:rPr>
              <a:t>σ</a:t>
            </a:r>
            <a:r>
              <a:rPr lang="ru-RU" sz="1400" b="1" dirty="0">
                <a:latin typeface="Times New Roman" panose="02020603050405020304" pitchFamily="18" charset="0"/>
                <a:cs typeface="Times New Roman" panose="02020603050405020304" pitchFamily="18" charset="0"/>
              </a:rPr>
              <a:t> = 396 </a:t>
            </a:r>
            <a:r>
              <a:rPr lang="en-US" sz="1400" b="1" dirty="0" err="1">
                <a:latin typeface="Times New Roman" panose="02020603050405020304" pitchFamily="18" charset="0"/>
                <a:cs typeface="Times New Roman" panose="02020603050405020304" pitchFamily="18" charset="0"/>
              </a:rPr>
              <a:t>MPa</a:t>
            </a:r>
            <a:r>
              <a:rPr lang="ru-RU" sz="1400" b="1" dirty="0" smtClean="0">
                <a:latin typeface="Times New Roman" panose="02020603050405020304" pitchFamily="18" charset="0"/>
                <a:cs typeface="Times New Roman" panose="02020603050405020304" pitchFamily="18" charset="0"/>
              </a:rPr>
              <a:t>)</a:t>
            </a:r>
            <a:r>
              <a:rPr lang="en-US" sz="1400" b="1"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23528" y="692696"/>
            <a:ext cx="8784976" cy="461665"/>
          </a:xfrm>
          <a:prstGeom prst="rect">
            <a:avLst/>
          </a:prstGeom>
          <a:noFill/>
        </p:spPr>
        <p:txBody>
          <a:bodyPr wrap="square" rtlCol="0">
            <a:spAutoFit/>
          </a:bodyPr>
          <a:lstStyle/>
          <a:p>
            <a:pPr algn="ctr">
              <a:buClr>
                <a:srgbClr val="000000"/>
              </a:buClr>
            </a:pPr>
            <a:r>
              <a:rPr lang="en-US" altLang="ru-RU" sz="2400" b="1" dirty="0">
                <a:solidFill>
                  <a:schemeClr val="accent1">
                    <a:lumMod val="50000"/>
                  </a:schemeClr>
                </a:solidFill>
                <a:latin typeface="Times New Roman" pitchFamily="18" charset="0"/>
                <a:cs typeface="Times New Roman" pitchFamily="18" charset="0"/>
              </a:rPr>
              <a:t>Physical and mechanical properties of ceramic composites</a:t>
            </a:r>
            <a:endParaRPr lang="ru-RU" altLang="ru-RU" sz="2400" b="1" dirty="0" smtClean="0">
              <a:solidFill>
                <a:schemeClr val="accent1">
                  <a:lumMod val="50000"/>
                </a:schemeClr>
              </a:solidFill>
              <a:latin typeface="Times New Roman" pitchFamily="18" charset="0"/>
              <a:cs typeface="Times New Roman" pitchFamily="18" charset="0"/>
            </a:endParaRPr>
          </a:p>
        </p:txBody>
      </p:sp>
      <p:sp>
        <p:nvSpPr>
          <p:cNvPr id="21" name="TextBox 20"/>
          <p:cNvSpPr txBox="1"/>
          <p:nvPr/>
        </p:nvSpPr>
        <p:spPr>
          <a:xfrm>
            <a:off x="395536" y="1124744"/>
            <a:ext cx="365806" cy="369332"/>
          </a:xfrm>
          <a:prstGeom prst="rect">
            <a:avLst/>
          </a:prstGeom>
          <a:noFill/>
        </p:spPr>
        <p:txBody>
          <a:bodyPr wrap="none" rtlCol="0">
            <a:spAutoFit/>
          </a:bodyPr>
          <a:lstStyle/>
          <a:p>
            <a:r>
              <a:rPr lang="ru-RU" dirty="0" smtClean="0"/>
              <a:t>а)</a:t>
            </a:r>
            <a:endParaRPr lang="ru-RU" dirty="0"/>
          </a:p>
        </p:txBody>
      </p:sp>
      <p:sp>
        <p:nvSpPr>
          <p:cNvPr id="22" name="TextBox 21"/>
          <p:cNvSpPr txBox="1"/>
          <p:nvPr/>
        </p:nvSpPr>
        <p:spPr>
          <a:xfrm>
            <a:off x="3419872" y="2483604"/>
            <a:ext cx="377026" cy="369332"/>
          </a:xfrm>
          <a:prstGeom prst="rect">
            <a:avLst/>
          </a:prstGeom>
          <a:noFill/>
        </p:spPr>
        <p:txBody>
          <a:bodyPr wrap="none" rtlCol="0">
            <a:spAutoFit/>
          </a:bodyPr>
          <a:lstStyle/>
          <a:p>
            <a:r>
              <a:rPr lang="en-US" dirty="0" smtClean="0"/>
              <a:t>b</a:t>
            </a:r>
            <a:r>
              <a:rPr lang="ru-RU" dirty="0" smtClean="0"/>
              <a:t>)</a:t>
            </a:r>
            <a:endParaRPr lang="ru-RU" dirty="0"/>
          </a:p>
        </p:txBody>
      </p:sp>
      <p:sp>
        <p:nvSpPr>
          <p:cNvPr id="23" name="TextBox 22"/>
          <p:cNvSpPr txBox="1"/>
          <p:nvPr/>
        </p:nvSpPr>
        <p:spPr>
          <a:xfrm>
            <a:off x="6372200" y="1196752"/>
            <a:ext cx="352982" cy="369332"/>
          </a:xfrm>
          <a:prstGeom prst="rect">
            <a:avLst/>
          </a:prstGeom>
          <a:noFill/>
        </p:spPr>
        <p:txBody>
          <a:bodyPr wrap="none" rtlCol="0">
            <a:spAutoFit/>
          </a:bodyPr>
          <a:lstStyle/>
          <a:p>
            <a:r>
              <a:rPr lang="en-US" dirty="0" smtClean="0"/>
              <a:t>c</a:t>
            </a:r>
            <a:r>
              <a:rPr lang="ru-RU" dirty="0" smtClean="0"/>
              <a:t>)</a:t>
            </a:r>
            <a:endParaRPr lang="ru-RU" dirty="0"/>
          </a:p>
        </p:txBody>
      </p:sp>
      <p:sp>
        <p:nvSpPr>
          <p:cNvPr id="24" name="TextBox 23"/>
          <p:cNvSpPr txBox="1"/>
          <p:nvPr/>
        </p:nvSpPr>
        <p:spPr>
          <a:xfrm>
            <a:off x="8676456" y="6525344"/>
            <a:ext cx="467544" cy="369332"/>
          </a:xfrm>
          <a:prstGeom prst="rect">
            <a:avLst/>
          </a:prstGeom>
          <a:noFill/>
        </p:spPr>
        <p:txBody>
          <a:bodyPr wrap="square" rtlCol="0">
            <a:spAutoFit/>
          </a:bodyPr>
          <a:lstStyle/>
          <a:p>
            <a:r>
              <a:rPr lang="en-US" dirty="0" smtClean="0"/>
              <a:t>7</a:t>
            </a: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descr="FLNP-JINR_logo.jpg"/>
          <p:cNvPicPr>
            <a:picLocks noChangeAspect="1"/>
          </p:cNvPicPr>
          <p:nvPr/>
        </p:nvPicPr>
        <p:blipFill>
          <a:blip r:embed="rId2" cstate="print"/>
          <a:stretch>
            <a:fillRect/>
          </a:stretch>
        </p:blipFill>
        <p:spPr>
          <a:xfrm>
            <a:off x="7704856" y="0"/>
            <a:ext cx="1403648" cy="666138"/>
          </a:xfrm>
          <a:prstGeom prst="rect">
            <a:avLst/>
          </a:prstGeom>
        </p:spPr>
      </p:pic>
      <p:sp>
        <p:nvSpPr>
          <p:cNvPr id="7" name="TextBox 6"/>
          <p:cNvSpPr txBox="1"/>
          <p:nvPr/>
        </p:nvSpPr>
        <p:spPr>
          <a:xfrm>
            <a:off x="0" y="169476"/>
            <a:ext cx="7812360" cy="523220"/>
          </a:xfrm>
          <a:prstGeom prst="rect">
            <a:avLst/>
          </a:prstGeom>
          <a:noFill/>
        </p:spPr>
        <p:txBody>
          <a:bodyPr wrap="square" rtlCol="0">
            <a:spAutoFit/>
          </a:bodyPr>
          <a:lstStyle/>
          <a:p>
            <a:pPr algn="ctr"/>
            <a:r>
              <a:rPr lang="en-US" sz="1400" dirty="0" smtClean="0">
                <a:latin typeface="Open Sans"/>
              </a:rPr>
              <a:t>28th International Scientific Conference of Young Scientists and Specialists (AYSS-2024)</a:t>
            </a:r>
          </a:p>
          <a:p>
            <a:pPr algn="ctr"/>
            <a:endParaRPr lang="ru-RU" sz="1400" dirty="0"/>
          </a:p>
        </p:txBody>
      </p:sp>
      <p:pic>
        <p:nvPicPr>
          <p:cNvPr id="10" name="Рисунок 9" descr="C:\Users\Maletskyi\AppData\Local\Packages\Microsoft.Windows.Photos_8wekyb3d8bbwe\TempState\ShareServiceTempFolder\IMG_1173 (1).jpeg"/>
          <p:cNvPicPr/>
          <p:nvPr/>
        </p:nvPicPr>
        <p:blipFill>
          <a:blip r:embed="rId3" cstate="print"/>
          <a:srcRect/>
          <a:stretch>
            <a:fillRect/>
          </a:stretch>
        </p:blipFill>
        <p:spPr bwMode="auto">
          <a:xfrm>
            <a:off x="5652120" y="3645024"/>
            <a:ext cx="3240360" cy="1842552"/>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8" y="1340768"/>
            <a:ext cx="2267744" cy="4916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35496" y="6237312"/>
            <a:ext cx="2286000" cy="400110"/>
          </a:xfrm>
          <a:prstGeom prst="rect">
            <a:avLst/>
          </a:prstGeom>
        </p:spPr>
        <p:txBody>
          <a:bodyPr wrap="square">
            <a:spAutoFit/>
          </a:bodyPr>
          <a:lstStyle/>
          <a:p>
            <a:pPr algn="ctr">
              <a:buClr>
                <a:srgbClr val="000000"/>
              </a:buClr>
            </a:pPr>
            <a:r>
              <a:rPr lang="en-US" sz="1000" dirty="0"/>
              <a:t> Electrostatic accelerator EG-5 (FLNP JINR, </a:t>
            </a:r>
            <a:r>
              <a:rPr lang="en-US" sz="1000" dirty="0" err="1"/>
              <a:t>Dubna</a:t>
            </a:r>
            <a:r>
              <a:rPr lang="en-US" sz="1000" dirty="0"/>
              <a:t>, Russia) </a:t>
            </a:r>
            <a:endParaRPr lang="ru-RU" sz="1000" dirty="0"/>
          </a:p>
        </p:txBody>
      </p:sp>
      <p:sp>
        <p:nvSpPr>
          <p:cNvPr id="13" name="Заголовок 1">
            <a:extLst>
              <a:ext uri="{FF2B5EF4-FFF2-40B4-BE49-F238E27FC236}">
                <a16:creationId xmlns:a16="http://schemas.microsoft.com/office/drawing/2014/main" xmlns="" id="{BDD39528-A488-4C64-A503-8EC5F30DBA77}"/>
              </a:ext>
            </a:extLst>
          </p:cNvPr>
          <p:cNvSpPr>
            <a:spLocks noGrp="1"/>
          </p:cNvSpPr>
          <p:nvPr>
            <p:ph type="title"/>
          </p:nvPr>
        </p:nvSpPr>
        <p:spPr>
          <a:xfrm>
            <a:off x="1" y="776415"/>
            <a:ext cx="9252519" cy="708369"/>
          </a:xfrm>
        </p:spPr>
        <p:txBody>
          <a:bodyPr>
            <a:noAutofit/>
          </a:bodyPr>
          <a:lstStyle/>
          <a:p>
            <a:r>
              <a:rPr lang="en-US" sz="2400" b="1" dirty="0">
                <a:solidFill>
                  <a:schemeClr val="accent5">
                    <a:lumMod val="50000"/>
                  </a:schemeClr>
                </a:solidFill>
                <a:latin typeface="Times New Roman" pitchFamily="18" charset="0"/>
                <a:cs typeface="Times New Roman" pitchFamily="18" charset="0"/>
              </a:rPr>
              <a:t>Irradiation of ceramic composites with protons at the EG-5 accelerator</a:t>
            </a:r>
            <a:endParaRPr lang="ru-RU" sz="2400" b="1" dirty="0">
              <a:solidFill>
                <a:schemeClr val="accent5">
                  <a:lumMod val="50000"/>
                </a:schemeClr>
              </a:solidFill>
              <a:latin typeface="Times New Roman" pitchFamily="18" charset="0"/>
              <a:cs typeface="Times New Roman" pitchFamily="18" charset="0"/>
            </a:endParaRPr>
          </a:p>
        </p:txBody>
      </p:sp>
      <p:sp>
        <p:nvSpPr>
          <p:cNvPr id="2" name="Прямоугольник 1"/>
          <p:cNvSpPr/>
          <p:nvPr/>
        </p:nvSpPr>
        <p:spPr>
          <a:xfrm>
            <a:off x="2249488" y="4005064"/>
            <a:ext cx="3186608" cy="2031325"/>
          </a:xfrm>
          <a:prstGeom prst="rect">
            <a:avLst/>
          </a:prstGeom>
          <a:ln w="28575">
            <a:solidFill>
              <a:schemeClr val="tx1"/>
            </a:solidFill>
            <a:prstDash val="dash"/>
          </a:ln>
        </p:spPr>
        <p:txBody>
          <a:bodyPr wrap="square">
            <a:spAutoFit/>
          </a:bodyPr>
          <a:lstStyle/>
          <a:p>
            <a:pPr algn="ctr"/>
            <a:r>
              <a:rPr lang="en-US" sz="1400" dirty="0"/>
              <a:t>Proton irradiation of ceramics of the </a:t>
            </a:r>
            <a:r>
              <a:rPr lang="en-US" sz="1400" dirty="0" smtClean="0"/>
              <a:t>composition </a:t>
            </a:r>
            <a:r>
              <a:rPr lang="ru-RU" sz="1400" dirty="0" smtClean="0"/>
              <a:t>α-Al</a:t>
            </a:r>
            <a:r>
              <a:rPr lang="ru-RU" sz="1400" baseline="-25000" dirty="0" smtClean="0"/>
              <a:t>2</a:t>
            </a:r>
            <a:r>
              <a:rPr lang="ru-RU" sz="1400" dirty="0" smtClean="0"/>
              <a:t>O</a:t>
            </a:r>
            <a:r>
              <a:rPr lang="ru-RU" sz="1400" baseline="-25000" dirty="0" smtClean="0"/>
              <a:t>3</a:t>
            </a:r>
            <a:r>
              <a:rPr lang="ru-RU" sz="1400" dirty="0" smtClean="0"/>
              <a:t> </a:t>
            </a:r>
            <a:r>
              <a:rPr lang="ru-RU" sz="1400" dirty="0"/>
              <a:t>+ </a:t>
            </a:r>
            <a:r>
              <a:rPr lang="ru-RU" sz="1400" i="1" dirty="0"/>
              <a:t>n</a:t>
            </a:r>
            <a:r>
              <a:rPr lang="ru-RU" sz="1400" dirty="0"/>
              <a:t> YSZ (</a:t>
            </a:r>
            <a:r>
              <a:rPr lang="ru-RU" sz="1400" i="1" dirty="0"/>
              <a:t>n</a:t>
            </a:r>
            <a:r>
              <a:rPr lang="ru-RU" sz="1400" dirty="0"/>
              <a:t> = 0, 1, 5, 10, 15 </a:t>
            </a:r>
            <a:r>
              <a:rPr lang="en-US" sz="1400" dirty="0" err="1" smtClean="0"/>
              <a:t>wt</a:t>
            </a:r>
            <a:r>
              <a:rPr lang="ru-RU" sz="1400" dirty="0" smtClean="0"/>
              <a:t>.%) </a:t>
            </a:r>
            <a:r>
              <a:rPr lang="en-US" sz="1400" dirty="0"/>
              <a:t>was carried out on an electrostatic accelerator EG-5 in the Laboratory of Neutron Physics of the Joint Institute for Nuclear Research</a:t>
            </a:r>
            <a:r>
              <a:rPr lang="en-US" sz="1400" dirty="0" smtClean="0"/>
              <a:t>.</a:t>
            </a:r>
          </a:p>
          <a:p>
            <a:pPr algn="ctr"/>
            <a:r>
              <a:rPr lang="ru-RU" sz="1400" dirty="0" smtClean="0"/>
              <a:t> </a:t>
            </a:r>
            <a:r>
              <a:rPr lang="en-US" sz="1400" dirty="0"/>
              <a:t>The dose of proton irradiation </a:t>
            </a:r>
            <a:r>
              <a:rPr lang="ru-RU" sz="1400" dirty="0" smtClean="0"/>
              <a:t>(</a:t>
            </a:r>
            <a:r>
              <a:rPr lang="en-US" sz="1400" i="1" dirty="0" err="1"/>
              <a:t>D</a:t>
            </a:r>
            <a:r>
              <a:rPr lang="en-US" sz="1400" i="1" baseline="-25000" dirty="0" err="1"/>
              <a:t>p</a:t>
            </a:r>
            <a:r>
              <a:rPr lang="ru-RU" sz="1400" dirty="0"/>
              <a:t>) </a:t>
            </a:r>
            <a:r>
              <a:rPr lang="en-US" sz="1400" dirty="0"/>
              <a:t>with an energy of</a:t>
            </a:r>
            <a:r>
              <a:rPr lang="ru-RU" sz="1400" dirty="0" smtClean="0"/>
              <a:t> </a:t>
            </a:r>
            <a:r>
              <a:rPr lang="ru-RU" sz="1400" dirty="0"/>
              <a:t>2 </a:t>
            </a:r>
            <a:r>
              <a:rPr lang="en-US" sz="1400" dirty="0" smtClean="0"/>
              <a:t>MeV</a:t>
            </a:r>
            <a:r>
              <a:rPr lang="ru-RU" sz="1400" dirty="0" smtClean="0"/>
              <a:t> </a:t>
            </a:r>
            <a:r>
              <a:rPr lang="en-US" sz="1400" dirty="0" smtClean="0"/>
              <a:t>was</a:t>
            </a:r>
            <a:r>
              <a:rPr lang="ru-RU" sz="1400" dirty="0" smtClean="0"/>
              <a:t> </a:t>
            </a:r>
          </a:p>
          <a:p>
            <a:pPr algn="ctr"/>
            <a:r>
              <a:rPr lang="ru-RU" sz="1400" dirty="0" smtClean="0"/>
              <a:t>1·10</a:t>
            </a:r>
            <a:r>
              <a:rPr lang="ru-RU" sz="1400" baseline="30000" dirty="0" smtClean="0"/>
              <a:t>17 </a:t>
            </a:r>
            <a:r>
              <a:rPr lang="en-US" sz="1400" dirty="0" smtClean="0"/>
              <a:t>units</a:t>
            </a:r>
            <a:r>
              <a:rPr lang="ru-RU" sz="1400" dirty="0" smtClean="0"/>
              <a:t>/</a:t>
            </a:r>
            <a:r>
              <a:rPr lang="en-US" sz="1400" dirty="0" smtClean="0"/>
              <a:t>cm</a:t>
            </a:r>
            <a:r>
              <a:rPr lang="ru-RU" sz="1400" baseline="30000" dirty="0" smtClean="0"/>
              <a:t>2</a:t>
            </a:r>
            <a:r>
              <a:rPr lang="ru-RU" sz="1400" dirty="0"/>
              <a:t>. </a:t>
            </a:r>
          </a:p>
        </p:txBody>
      </p:sp>
      <p:sp>
        <p:nvSpPr>
          <p:cNvPr id="3" name="TextBox 2"/>
          <p:cNvSpPr txBox="1"/>
          <p:nvPr/>
        </p:nvSpPr>
        <p:spPr>
          <a:xfrm>
            <a:off x="5652120" y="1772816"/>
            <a:ext cx="3240360" cy="1600438"/>
          </a:xfrm>
          <a:prstGeom prst="rect">
            <a:avLst/>
          </a:prstGeom>
          <a:noFill/>
          <a:ln w="28575">
            <a:solidFill>
              <a:schemeClr val="tx2">
                <a:lumMod val="60000"/>
                <a:lumOff val="40000"/>
              </a:schemeClr>
            </a:solidFill>
            <a:prstDash val="dash"/>
          </a:ln>
        </p:spPr>
        <p:txBody>
          <a:bodyPr wrap="square" rtlCol="0">
            <a:spAutoFit/>
          </a:bodyPr>
          <a:lstStyle/>
          <a:p>
            <a:pPr algn="ctr"/>
            <a:r>
              <a:rPr lang="en-US" sz="1400" dirty="0"/>
              <a:t>The surface of the ceramic samples was sanded/polished and thermally etched at a temperature of 1450 ° C before irradiation with exposure for 30 minutes to study the surface structure of the ceramic composite immediately after irradiation.</a:t>
            </a:r>
            <a:endParaRPr lang="ru-RU" sz="1400" dirty="0"/>
          </a:p>
        </p:txBody>
      </p:sp>
      <p:grpSp>
        <p:nvGrpSpPr>
          <p:cNvPr id="14" name="Группа 13"/>
          <p:cNvGrpSpPr/>
          <p:nvPr/>
        </p:nvGrpSpPr>
        <p:grpSpPr>
          <a:xfrm>
            <a:off x="2187480" y="1692092"/>
            <a:ext cx="3310624" cy="1919152"/>
            <a:chOff x="2187480" y="1692092"/>
            <a:chExt cx="3310624" cy="1919152"/>
          </a:xfrm>
        </p:grpSpPr>
        <p:pic>
          <p:nvPicPr>
            <p:cNvPr id="50178" name="Picture 2" descr="Picture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7480" y="1700808"/>
              <a:ext cx="3310624" cy="191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5816" y="1692092"/>
              <a:ext cx="720080" cy="246221"/>
            </a:xfrm>
            <a:prstGeom prst="rect">
              <a:avLst/>
            </a:prstGeom>
            <a:solidFill>
              <a:schemeClr val="bg1"/>
            </a:solidFill>
          </p:spPr>
          <p:txBody>
            <a:bodyPr wrap="square" rtlCol="0">
              <a:spAutoFit/>
            </a:bodyPr>
            <a:lstStyle/>
            <a:p>
              <a:pPr algn="ctr"/>
              <a:r>
                <a:rPr lang="en-US" sz="1000" dirty="0"/>
                <a:t>conductor</a:t>
              </a:r>
              <a:endParaRPr lang="ru-RU" sz="1000" dirty="0"/>
            </a:p>
          </p:txBody>
        </p:sp>
        <p:sp>
          <p:nvSpPr>
            <p:cNvPr id="15" name="TextBox 14"/>
            <p:cNvSpPr txBox="1"/>
            <p:nvPr/>
          </p:nvSpPr>
          <p:spPr>
            <a:xfrm>
              <a:off x="2915816" y="1916832"/>
              <a:ext cx="720080" cy="246221"/>
            </a:xfrm>
            <a:prstGeom prst="rect">
              <a:avLst/>
            </a:prstGeom>
            <a:solidFill>
              <a:schemeClr val="bg1"/>
            </a:solidFill>
          </p:spPr>
          <p:txBody>
            <a:bodyPr wrap="square" rtlCol="0">
              <a:spAutoFit/>
            </a:bodyPr>
            <a:lstStyle/>
            <a:p>
              <a:pPr algn="ctr"/>
              <a:r>
                <a:rPr lang="en-US" sz="1000" dirty="0" smtClean="0"/>
                <a:t>caldron</a:t>
              </a:r>
              <a:endParaRPr lang="ru-RU" sz="1000" dirty="0"/>
            </a:p>
          </p:txBody>
        </p:sp>
        <p:sp>
          <p:nvSpPr>
            <p:cNvPr id="16" name="TextBox 15"/>
            <p:cNvSpPr txBox="1"/>
            <p:nvPr/>
          </p:nvSpPr>
          <p:spPr>
            <a:xfrm>
              <a:off x="4211960" y="2636912"/>
              <a:ext cx="1152128" cy="246221"/>
            </a:xfrm>
            <a:prstGeom prst="rect">
              <a:avLst/>
            </a:prstGeom>
            <a:solidFill>
              <a:schemeClr val="bg1"/>
            </a:solidFill>
          </p:spPr>
          <p:txBody>
            <a:bodyPr wrap="square" rtlCol="0">
              <a:spAutoFit/>
            </a:bodyPr>
            <a:lstStyle/>
            <a:p>
              <a:pPr algn="ctr"/>
              <a:r>
                <a:rPr lang="en-US" sz="1000" dirty="0"/>
                <a:t>analyzing magnet</a:t>
              </a:r>
              <a:endParaRPr lang="ru-RU" sz="1000" dirty="0"/>
            </a:p>
          </p:txBody>
        </p:sp>
        <p:sp>
          <p:nvSpPr>
            <p:cNvPr id="17" name="TextBox 16"/>
            <p:cNvSpPr txBox="1"/>
            <p:nvPr/>
          </p:nvSpPr>
          <p:spPr>
            <a:xfrm>
              <a:off x="2195090" y="3365023"/>
              <a:ext cx="1872854" cy="246221"/>
            </a:xfrm>
            <a:prstGeom prst="rect">
              <a:avLst/>
            </a:prstGeom>
            <a:solidFill>
              <a:schemeClr val="bg1"/>
            </a:solidFill>
          </p:spPr>
          <p:txBody>
            <a:bodyPr wrap="square" rtlCol="0">
              <a:spAutoFit/>
            </a:bodyPr>
            <a:lstStyle/>
            <a:p>
              <a:pPr algn="ctr"/>
              <a:r>
                <a:rPr lang="en-US" sz="1000" dirty="0" smtClean="0"/>
                <a:t>EG-5 - electrostatic </a:t>
              </a:r>
              <a:r>
                <a:rPr lang="en-US" sz="1000" dirty="0"/>
                <a:t>generator</a:t>
              </a:r>
              <a:endParaRPr lang="ru-RU" sz="1000" dirty="0"/>
            </a:p>
          </p:txBody>
        </p:sp>
      </p:grpSp>
      <p:sp>
        <p:nvSpPr>
          <p:cNvPr id="18" name="TextBox 17"/>
          <p:cNvSpPr txBox="1"/>
          <p:nvPr/>
        </p:nvSpPr>
        <p:spPr>
          <a:xfrm>
            <a:off x="5652120" y="5723964"/>
            <a:ext cx="3384376" cy="369332"/>
          </a:xfrm>
          <a:prstGeom prst="rect">
            <a:avLst/>
          </a:prstGeom>
          <a:noFill/>
        </p:spPr>
        <p:txBody>
          <a:bodyPr wrap="square" rtlCol="0">
            <a:spAutoFit/>
          </a:bodyPr>
          <a:lstStyle/>
          <a:p>
            <a:pPr indent="-228600" algn="ctr">
              <a:lnSpc>
                <a:spcPct val="90000"/>
              </a:lnSpc>
              <a:spcBef>
                <a:spcPct val="0"/>
              </a:spcBef>
              <a:spcAft>
                <a:spcPct val="0"/>
              </a:spcAft>
              <a:buClr>
                <a:srgbClr val="000000"/>
              </a:buClr>
              <a:defRPr/>
            </a:pPr>
            <a:r>
              <a:rPr lang="en-US" sz="1000" b="1" dirty="0" smtClean="0">
                <a:solidFill>
                  <a:srgbClr val="72B7DE"/>
                </a:solidFill>
                <a:latin typeface="Karla" charset="0"/>
                <a:cs typeface="Arial" charset="0"/>
                <a:sym typeface="Arial" charset="0"/>
              </a:rPr>
              <a:t>Fig.7. </a:t>
            </a:r>
            <a:r>
              <a:rPr lang="en-US" sz="1000" dirty="0">
                <a:solidFill>
                  <a:srgbClr val="2B2B2C"/>
                </a:solidFill>
                <a:latin typeface="Karla" charset="0"/>
                <a:cs typeface="Arial" charset="0"/>
              </a:rPr>
              <a:t>Samples of the system </a:t>
            </a:r>
            <a:r>
              <a:rPr lang="ru-RU" sz="1000" dirty="0">
                <a:solidFill>
                  <a:srgbClr val="2B2B2C"/>
                </a:solidFill>
                <a:latin typeface="Karla" charset="0"/>
                <a:cs typeface="Arial" charset="0"/>
              </a:rPr>
              <a:t>α-Al</a:t>
            </a:r>
            <a:r>
              <a:rPr lang="ru-RU" sz="1000" baseline="-25000" dirty="0">
                <a:solidFill>
                  <a:srgbClr val="2B2B2C"/>
                </a:solidFill>
                <a:latin typeface="Karla" charset="0"/>
                <a:cs typeface="Arial" charset="0"/>
              </a:rPr>
              <a:t>2</a:t>
            </a:r>
            <a:r>
              <a:rPr lang="ru-RU" sz="1000" dirty="0">
                <a:solidFill>
                  <a:srgbClr val="2B2B2C"/>
                </a:solidFill>
                <a:latin typeface="Karla" charset="0"/>
                <a:cs typeface="Arial" charset="0"/>
              </a:rPr>
              <a:t>O</a:t>
            </a:r>
            <a:r>
              <a:rPr lang="ru-RU" sz="1000" baseline="-25000" dirty="0">
                <a:solidFill>
                  <a:srgbClr val="2B2B2C"/>
                </a:solidFill>
                <a:latin typeface="Karla" charset="0"/>
                <a:cs typeface="Arial" charset="0"/>
              </a:rPr>
              <a:t>3</a:t>
            </a:r>
            <a:r>
              <a:rPr lang="ru-RU" sz="1000" dirty="0">
                <a:solidFill>
                  <a:srgbClr val="2B2B2C"/>
                </a:solidFill>
                <a:latin typeface="Karla" charset="0"/>
                <a:cs typeface="Arial" charset="0"/>
              </a:rPr>
              <a:t> + </a:t>
            </a:r>
            <a:r>
              <a:rPr lang="en-US" sz="1000" dirty="0">
                <a:solidFill>
                  <a:srgbClr val="2B2B2C"/>
                </a:solidFill>
                <a:latin typeface="Karla" charset="0"/>
                <a:cs typeface="Arial" charset="0"/>
              </a:rPr>
              <a:t>10 wt.% </a:t>
            </a:r>
            <a:r>
              <a:rPr lang="ru-RU" sz="1000" dirty="0">
                <a:solidFill>
                  <a:srgbClr val="2B2B2C"/>
                </a:solidFill>
                <a:latin typeface="Karla" charset="0"/>
                <a:cs typeface="Arial" charset="0"/>
              </a:rPr>
              <a:t>YSZ</a:t>
            </a:r>
            <a:r>
              <a:rPr lang="en-US" sz="1000" dirty="0">
                <a:solidFill>
                  <a:srgbClr val="2B2B2C"/>
                </a:solidFill>
                <a:latin typeface="Karla" charset="0"/>
                <a:cs typeface="Arial" charset="0"/>
              </a:rPr>
              <a:t> after proton irradiation (a) and before irradiation (b)</a:t>
            </a:r>
            <a:endParaRPr lang="ru-RU" sz="1000" dirty="0">
              <a:solidFill>
                <a:srgbClr val="2B2B2C"/>
              </a:solidFill>
              <a:latin typeface="Karla" charset="0"/>
              <a:cs typeface="Arial" charset="0"/>
            </a:endParaRPr>
          </a:p>
        </p:txBody>
      </p:sp>
      <p:sp>
        <p:nvSpPr>
          <p:cNvPr id="19" name="TextBox 18"/>
          <p:cNvSpPr txBox="1"/>
          <p:nvPr/>
        </p:nvSpPr>
        <p:spPr>
          <a:xfrm>
            <a:off x="8676456" y="6525344"/>
            <a:ext cx="467544" cy="369332"/>
          </a:xfrm>
          <a:prstGeom prst="rect">
            <a:avLst/>
          </a:prstGeom>
          <a:noFill/>
        </p:spPr>
        <p:txBody>
          <a:bodyPr wrap="square" rtlCol="0">
            <a:spAutoFit/>
          </a:bodyPr>
          <a:lstStyle/>
          <a:p>
            <a:r>
              <a:rPr lang="en-US" dirty="0" smtClean="0"/>
              <a:t>8</a:t>
            </a:r>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TotalTime>
  <Words>2230</Words>
  <Application>Microsoft Office PowerPoint</Application>
  <PresentationFormat>Экран (4:3)</PresentationFormat>
  <Paragraphs>247</Paragraphs>
  <Slides>16</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18" baseType="lpstr">
      <vt:lpstr>Тема Office</vt:lpstr>
      <vt:lpstr>Graph</vt:lpstr>
      <vt:lpstr>EFFECT OF PROTON IRRADIATION ON THE STRUCTURE AND PROPERTIES OF THE Al2O3-YSZ COMPOSITE CERAMICS SYSTEM</vt:lpstr>
      <vt:lpstr>Презентация PowerPoint</vt:lpstr>
      <vt:lpstr>Презентация PowerPoint</vt:lpstr>
      <vt:lpstr>Презентация PowerPoint</vt:lpstr>
      <vt:lpstr>Презентация PowerPoint</vt:lpstr>
      <vt:lpstr>Презентация PowerPoint</vt:lpstr>
      <vt:lpstr>The effect of HHP on the structure of ZTA composite ceramics</vt:lpstr>
      <vt:lpstr>Презентация PowerPoint</vt:lpstr>
      <vt:lpstr>Irradiation of ceramic composites with protons at the EG-5 accelerator</vt:lpstr>
      <vt:lpstr>X-ray analysis of the obtained composite ceramic systems after proton irradiation</vt:lpstr>
      <vt:lpstr>The structure of the ceramic surface after proton irradiation</vt:lpstr>
      <vt:lpstr>Презентация PowerPoint</vt:lpstr>
      <vt:lpstr>Презентация PowerPoint</vt:lpstr>
      <vt:lpstr>Презентация PowerPoint</vt:lpstr>
      <vt:lpstr>Conclusions</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 OF PROTON IRRADIATION ON THE STRUCTURE AND PROPERTIES OF THE Al2O3-YSZ COMPOSITE CERAMICS SYSTEM</dc:title>
  <dc:creator>Maletskyi</dc:creator>
  <cp:lastModifiedBy>Admin</cp:lastModifiedBy>
  <cp:revision>62</cp:revision>
  <dcterms:created xsi:type="dcterms:W3CDTF">2024-10-29T09:29:53Z</dcterms:created>
  <dcterms:modified xsi:type="dcterms:W3CDTF">2024-10-30T18:32:41Z</dcterms:modified>
</cp:coreProperties>
</file>