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5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12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png"/><Relationship Id="rId11" Type="http://schemas.openxmlformats.org/officeDocument/2006/relationships/oleObject" Target="../embeddings/oleObject1.bin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0.png"/><Relationship Id="rId9" Type="http://schemas.openxmlformats.org/officeDocument/2006/relationships/image" Target="../media/image12.png"/><Relationship Id="rId1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D830E2-D0F0-4258-A424-AE61931136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7" y="1280135"/>
            <a:ext cx="8361229" cy="2098226"/>
          </a:xfrm>
        </p:spPr>
        <p:txBody>
          <a:bodyPr/>
          <a:lstStyle/>
          <a:p>
            <a:r>
              <a:rPr lang="en-US" sz="3600" b="1" dirty="0"/>
              <a:t>Modelling the phase dynamics of long superconductor-ferromagnet-superconductor φ</a:t>
            </a:r>
            <a:r>
              <a:rPr lang="en-US" sz="3600" b="1" baseline="-25000" dirty="0"/>
              <a:t>0</a:t>
            </a:r>
            <a:r>
              <a:rPr lang="en-US" sz="3600" b="1" dirty="0"/>
              <a:t> Josephson junction</a:t>
            </a:r>
            <a:endParaRPr lang="ru-RU" sz="36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66BEF5B-44A7-4ED9-95EB-E76145237E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2" y="4433839"/>
            <a:ext cx="6831673" cy="1086237"/>
          </a:xfrm>
        </p:spPr>
        <p:txBody>
          <a:bodyPr/>
          <a:lstStyle/>
          <a:p>
            <a:r>
              <a:rPr lang="en-US" sz="1800" b="1" dirty="0"/>
              <a:t>M. Nashaat, K.V. Kulikov,  I. R. Rahmonov,  Yu. M. </a:t>
            </a:r>
            <a:r>
              <a:rPr lang="en-US" sz="1800" b="1" dirty="0" err="1"/>
              <a:t>Shukrinov</a:t>
            </a:r>
            <a:endParaRPr lang="ru-RU" sz="1800" dirty="0"/>
          </a:p>
          <a:p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D7923A-02DF-428E-827D-830F0D276569}"/>
              </a:ext>
            </a:extLst>
          </p:cNvPr>
          <p:cNvSpPr txBox="1"/>
          <p:nvPr/>
        </p:nvSpPr>
        <p:spPr>
          <a:xfrm>
            <a:off x="5437998" y="6400800"/>
            <a:ext cx="1315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AYSS, 2024</a:t>
            </a:r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403FBE-D0C9-40C5-BCE6-2E04B0886812}"/>
              </a:ext>
            </a:extLst>
          </p:cNvPr>
          <p:cNvSpPr txBox="1"/>
          <p:nvPr/>
        </p:nvSpPr>
        <p:spPr>
          <a:xfrm>
            <a:off x="1247234" y="4802259"/>
            <a:ext cx="96970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The work was carried out with the financial support of Project No. 22-71-10022 of Russian Science Foundation (RSF). Yu. M. </a:t>
            </a:r>
            <a:r>
              <a:rPr lang="en-US" dirty="0" err="1"/>
              <a:t>Shukrinov</a:t>
            </a:r>
            <a:r>
              <a:rPr lang="en-US" dirty="0"/>
              <a:t> and M. </a:t>
            </a:r>
            <a:r>
              <a:rPr lang="en-US" dirty="0" err="1"/>
              <a:t>Nashaat</a:t>
            </a:r>
            <a:r>
              <a:rPr lang="en-US" dirty="0"/>
              <a:t> acknowledge the financial support from collaborative project ASRT, Egypt – JINR, Russia.</a:t>
            </a:r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5707DC-016D-EA37-D235-6849E179A718}"/>
              </a:ext>
            </a:extLst>
          </p:cNvPr>
          <p:cNvSpPr txBox="1"/>
          <p:nvPr/>
        </p:nvSpPr>
        <p:spPr>
          <a:xfrm>
            <a:off x="4890049" y="3491058"/>
            <a:ext cx="216785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/>
              <a:t>M.V. </a:t>
            </a:r>
            <a:r>
              <a:rPr lang="en-US" sz="2400" b="1" dirty="0" err="1"/>
              <a:t>Bashashin</a:t>
            </a: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C6D1929-BD6C-9A26-DF13-D1CF16E8B359}"/>
              </a:ext>
            </a:extLst>
          </p:cNvPr>
          <p:cNvSpPr txBox="1"/>
          <p:nvPr/>
        </p:nvSpPr>
        <p:spPr>
          <a:xfrm>
            <a:off x="4921717" y="4001911"/>
            <a:ext cx="21678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In collaboration with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8855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A4B8A031-347C-43AF-8E32-F592D13B46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/>
              <a:t>Thanks for attention</a:t>
            </a:r>
            <a:endParaRPr lang="ru-RU" sz="4000" dirty="0"/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09B92C6B-1F74-4E78-8F23-3D16668F65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667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2DDCC3-275E-4F78-B766-418467568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64828"/>
          </a:xfrm>
        </p:spPr>
        <p:txBody>
          <a:bodyPr>
            <a:normAutofit fontScale="90000"/>
          </a:bodyPr>
          <a:lstStyle/>
          <a:p>
            <a:r>
              <a:rPr lang="en-US" dirty="0"/>
              <a:t>Introduction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467675-450F-419C-AAA5-64B8524C38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915174"/>
            <a:ext cx="9601200" cy="35814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400" dirty="0"/>
              <a:t>We modified the sine-Gordon equation to describe the phase dynamics in long superconductor-ferromagnet-superconductor</a:t>
            </a:r>
            <a:r>
              <a:rPr lang="ru-RU" sz="2400" dirty="0"/>
              <a:t>(</a:t>
            </a:r>
            <a:r>
              <a:rPr lang="en-US" sz="2400" dirty="0"/>
              <a:t>SFS</a:t>
            </a:r>
            <a:r>
              <a:rPr lang="ru-RU" sz="2400" dirty="0"/>
              <a:t>)</a:t>
            </a:r>
            <a:r>
              <a:rPr lang="en-US" sz="2400" dirty="0"/>
              <a:t> φ</a:t>
            </a:r>
            <a:r>
              <a:rPr lang="en-US" sz="2400" baseline="-25000" dirty="0"/>
              <a:t>0</a:t>
            </a:r>
            <a:r>
              <a:rPr lang="en-US" sz="2400" b="1" dirty="0"/>
              <a:t> </a:t>
            </a:r>
            <a:r>
              <a:rPr lang="en-US" sz="2400" dirty="0"/>
              <a:t>Josephson junction(LGG). In such a junction the Josephson phase and magnetic moment are coupled due to spin-orbit coupling. </a:t>
            </a:r>
          </a:p>
          <a:p>
            <a:pPr marL="0" indent="0" algn="just">
              <a:buNone/>
            </a:pPr>
            <a:r>
              <a:rPr lang="en-US" sz="2400" dirty="0"/>
              <a:t>This allows the manipulation of magnetic properties by Josephson current and vice versa. We investigate the effect of the spin-orbit coupling, Josephson to magnetic energy ratio, and Gilbert damping on the presence of the </a:t>
            </a:r>
            <a:r>
              <a:rPr lang="en-US" sz="2400" dirty="0" err="1"/>
              <a:t>fluxon</a:t>
            </a:r>
            <a:r>
              <a:rPr lang="en-US" sz="2400" dirty="0"/>
              <a:t> states. The obtained results can find applications in the field of superconducting spintronics and quantum computing.</a:t>
            </a:r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16B17AD-09E2-4743-B9D7-3D93A83290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4581" y="898718"/>
            <a:ext cx="5145819" cy="1737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335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239BBE-4279-49B5-A247-623CB3395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11819"/>
            <a:ext cx="9601200" cy="614494"/>
          </a:xfrm>
        </p:spPr>
        <p:txBody>
          <a:bodyPr>
            <a:normAutofit fontScale="90000"/>
          </a:bodyPr>
          <a:lstStyle/>
          <a:p>
            <a:r>
              <a:rPr lang="en-US" dirty="0"/>
              <a:t>Theoretical model: </a:t>
            </a:r>
            <a:r>
              <a:rPr lang="en-US" b="1" dirty="0"/>
              <a:t>Current phase relation</a:t>
            </a:r>
            <a:endParaRPr lang="ru-RU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13B9917-14C0-4C62-A584-EECEE2A2CA7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295400" y="1300293"/>
                <a:ext cx="10793136" cy="5452845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en-US" dirty="0"/>
                  <a:t>In the dimensionless form we have:</a:t>
                </a:r>
              </a:p>
              <a:p>
                <a:pPr marL="0" indent="0" algn="just">
                  <a:buNone/>
                </a:pPr>
                <a:r>
                  <a:rPr lang="en-US" dirty="0"/>
                  <a:t>								                            		(1)</a:t>
                </a:r>
              </a:p>
              <a:p>
                <a:pPr marL="0" indent="0" algn="just">
                  <a:buNone/>
                </a:pPr>
                <a:r>
                  <a:rPr lang="en-US" dirty="0"/>
                  <a:t>where </a:t>
                </a:r>
                <a:r>
                  <a:rPr lang="el-GR" b="1" dirty="0">
                    <a:solidFill>
                      <a:srgbClr val="FF0000"/>
                    </a:solidFill>
                  </a:rPr>
                  <a:t>α</a:t>
                </a:r>
                <a:r>
                  <a:rPr lang="en-US" dirty="0"/>
                  <a:t> is the surface loss parameter, </a:t>
                </a:r>
                <a:r>
                  <a:rPr lang="el-GR" b="1" dirty="0">
                    <a:solidFill>
                      <a:srgbClr val="FF0000"/>
                    </a:solidFill>
                  </a:rPr>
                  <a:t>β</a:t>
                </a:r>
                <a:r>
                  <a:rPr lang="en-US" dirty="0"/>
                  <a:t> is the dissipation coefficient, the superscript “</a:t>
                </a:r>
                <a:r>
                  <a:rPr lang="en-US" b="1" i="1" baseline="30000" dirty="0">
                    <a:solidFill>
                      <a:srgbClr val="FF0000"/>
                    </a:solidFill>
                  </a:rPr>
                  <a:t>yyt</a:t>
                </a:r>
                <a:r>
                  <a:rPr lang="en-US" dirty="0"/>
                  <a:t>”, means</a:t>
                </a:r>
                <a:r>
                  <a:rPr lang="ru-RU" dirty="0"/>
                  <a:t> </a:t>
                </a:r>
                <a:r>
                  <a:rPr lang="en-US" b="1" i="1" dirty="0">
                    <a:solidFill>
                      <a:srgbClr val="FF0000"/>
                    </a:solidFill>
                  </a:rPr>
                  <a:t>∂</a:t>
                </a:r>
                <a:r>
                  <a:rPr lang="en-US" b="1" i="1" baseline="30000" dirty="0">
                    <a:solidFill>
                      <a:srgbClr val="FF0000"/>
                    </a:solidFill>
                  </a:rPr>
                  <a:t>3</a:t>
                </a:r>
                <a:r>
                  <a:rPr lang="en-US" b="1" i="1" dirty="0">
                    <a:solidFill>
                      <a:srgbClr val="FF0000"/>
                    </a:solidFill>
                  </a:rPr>
                  <a:t>/(∂</a:t>
                </a:r>
                <a:r>
                  <a:rPr lang="en-US" b="1" i="1" baseline="-25000" dirty="0">
                    <a:solidFill>
                      <a:srgbClr val="FF0000"/>
                    </a:solidFill>
                  </a:rPr>
                  <a:t>y</a:t>
                </a:r>
                <a:r>
                  <a:rPr lang="en-US" b="1" i="1" dirty="0">
                    <a:solidFill>
                      <a:srgbClr val="FF0000"/>
                    </a:solidFill>
                  </a:rPr>
                  <a:t>∂</a:t>
                </a:r>
                <a:r>
                  <a:rPr lang="en-US" b="1" i="1" baseline="-25000" dirty="0">
                    <a:solidFill>
                      <a:srgbClr val="FF0000"/>
                    </a:solidFill>
                  </a:rPr>
                  <a:t>y</a:t>
                </a:r>
                <a:r>
                  <a:rPr lang="en-US" b="1" i="1" dirty="0">
                    <a:solidFill>
                      <a:srgbClr val="FF0000"/>
                    </a:solidFill>
                  </a:rPr>
                  <a:t>∂</a:t>
                </a:r>
                <a:r>
                  <a:rPr lang="en-US" b="1" i="1" baseline="-25000" dirty="0">
                    <a:solidFill>
                      <a:srgbClr val="FF0000"/>
                    </a:solidFill>
                  </a:rPr>
                  <a:t>t</a:t>
                </a:r>
                <a:r>
                  <a:rPr lang="en-US" b="1" i="1" dirty="0">
                    <a:solidFill>
                      <a:srgbClr val="FF0000"/>
                    </a:solidFill>
                  </a:rPr>
                  <a:t>)</a:t>
                </a:r>
                <a:r>
                  <a:rPr lang="en-US" dirty="0"/>
                  <a:t>, and the subscript “</a:t>
                </a:r>
                <a:r>
                  <a:rPr lang="en-US" b="1" i="1" baseline="-25000" dirty="0">
                    <a:solidFill>
                      <a:srgbClr val="FF0000"/>
                    </a:solidFill>
                  </a:rPr>
                  <a:t>y</a:t>
                </a:r>
                <a:r>
                  <a:rPr lang="en-US" dirty="0"/>
                  <a:t>” means the component of magnetization in </a:t>
                </a:r>
                <a:r>
                  <a:rPr lang="en-US" b="1" i="1" dirty="0">
                    <a:solidFill>
                      <a:srgbClr val="FF0000"/>
                    </a:solidFill>
                  </a:rPr>
                  <a:t>y</a:t>
                </a:r>
                <a:r>
                  <a:rPr lang="en-US" dirty="0"/>
                  <a:t>-direction, </a:t>
                </a:r>
                <a:r>
                  <a:rPr lang="en-US" b="1" i="1" dirty="0">
                    <a:solidFill>
                      <a:srgbClr val="FF0000"/>
                    </a:solidFill>
                  </a:rPr>
                  <a:t>r</a:t>
                </a:r>
                <a:r>
                  <a:rPr lang="en-US" dirty="0"/>
                  <a:t> is the spin orbit coupling.</a:t>
                </a:r>
              </a:p>
              <a:p>
                <a:pPr marL="0" indent="0" algn="just">
                  <a:buNone/>
                </a:pPr>
                <a:r>
                  <a:rPr lang="en-US" dirty="0"/>
                  <a:t>Using </a:t>
                </a:r>
                <a:r>
                  <a:rPr lang="en-US" b="1" i="1" dirty="0">
                    <a:solidFill>
                      <a:srgbClr val="FF0000"/>
                    </a:solidFill>
                  </a:rPr>
                  <a:t>φ</a:t>
                </a:r>
                <a:r>
                  <a:rPr lang="en-US" b="1" i="1" baseline="30000" dirty="0">
                    <a:solidFill>
                      <a:srgbClr val="FF0000"/>
                    </a:solidFill>
                  </a:rPr>
                  <a:t>t</a:t>
                </a:r>
                <a:r>
                  <a:rPr lang="en-US" b="1" i="1" dirty="0">
                    <a:solidFill>
                      <a:srgbClr val="FF0000"/>
                    </a:solidFill>
                  </a:rPr>
                  <a:t>=V</a:t>
                </a:r>
                <a:r>
                  <a:rPr lang="en-US" dirty="0"/>
                  <a:t> and </a:t>
                </a:r>
                <a:r>
                  <a:rPr lang="el-GR" b="1" i="1" dirty="0">
                    <a:solidFill>
                      <a:srgbClr val="FF0000"/>
                    </a:solidFill>
                  </a:rPr>
                  <a:t>φ</a:t>
                </a:r>
                <a:r>
                  <a:rPr lang="en-US" b="1" i="1" baseline="30000" dirty="0">
                    <a:solidFill>
                      <a:srgbClr val="FF0000"/>
                    </a:solidFill>
                  </a:rPr>
                  <a:t>yyt</a:t>
                </a:r>
                <a:r>
                  <a:rPr lang="en-US" b="1" i="1" dirty="0">
                    <a:solidFill>
                      <a:srgbClr val="FF0000"/>
                    </a:solidFill>
                  </a:rPr>
                  <a:t>= V</a:t>
                </a:r>
                <a:r>
                  <a:rPr lang="en-US" b="1" i="1" baseline="30000" dirty="0">
                    <a:solidFill>
                      <a:srgbClr val="FF0000"/>
                    </a:solidFill>
                  </a:rPr>
                  <a:t>yy</a:t>
                </a:r>
                <a:r>
                  <a:rPr lang="en-US" dirty="0"/>
                  <a:t>. At the boundary for </a:t>
                </a:r>
                <a:r>
                  <a:rPr lang="en-US" b="1" i="1" dirty="0">
                    <a:solidFill>
                      <a:srgbClr val="FF0000"/>
                    </a:solidFill>
                  </a:rPr>
                  <a:t>φ</a:t>
                </a:r>
                <a:r>
                  <a:rPr lang="en-US" dirty="0"/>
                  <a:t> we have:</a:t>
                </a:r>
              </a:p>
              <a:p>
                <a:pPr marL="0" indent="0" algn="just">
                  <a:buNone/>
                </a:pPr>
                <a:r>
                  <a:rPr lang="en-US" dirty="0"/>
                  <a:t>											(2)</a:t>
                </a:r>
              </a:p>
              <a:p>
                <a:pPr marL="0" indent="0" algn="just">
                  <a:buNone/>
                </a:pPr>
                <a:r>
                  <a:rPr lang="en-US" dirty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𝑱</m:t>
                        </m:r>
                      </m:e>
                      <m:sub>
                        <m:r>
                          <a:rPr lang="ru-RU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sub>
                    </m:sSub>
                  </m:oMath>
                </a14:m>
                <a:r>
                  <a:rPr lang="en-US" b="1" i="1" dirty="0">
                    <a:solidFill>
                      <a:srgbClr val="FF0000"/>
                    </a:solidFill>
                  </a:rPr>
                  <a:t> </a:t>
                </a:r>
                <a:r>
                  <a:rPr lang="en-US" dirty="0"/>
                  <a:t>is Critical current density,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𝝀</m:t>
                        </m:r>
                      </m:e>
                      <m:sub>
                        <m:r>
                          <a:rPr lang="ru-RU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𝑱</m:t>
                        </m:r>
                      </m:sub>
                    </m:sSub>
                  </m:oMath>
                </a14:m>
                <a:r>
                  <a:rPr lang="en-US" b="1" i="1" dirty="0">
                    <a:solidFill>
                      <a:srgbClr val="FF0000"/>
                    </a:solidFill>
                  </a:rPr>
                  <a:t> </a:t>
                </a:r>
                <a:r>
                  <a:rPr lang="en-US" dirty="0"/>
                  <a:t>is Joseph. Pent. length. So at the boundary we have:</a:t>
                </a:r>
              </a:p>
              <a:p>
                <a:pPr marL="0" indent="0" algn="just">
                  <a:buNone/>
                </a:pPr>
                <a:r>
                  <a:rPr lang="en-US" dirty="0"/>
                  <a:t>											(3)</a:t>
                </a:r>
              </a:p>
              <a:p>
                <a:pPr marL="0" indent="0" algn="just">
                  <a:buNone/>
                </a:pPr>
                <a:r>
                  <a:rPr lang="en-US" dirty="0"/>
                  <a:t>where </a:t>
                </a:r>
                <a:r>
                  <a:rPr lang="en-US" b="1" i="1" dirty="0">
                    <a:solidFill>
                      <a:srgbClr val="FF0000"/>
                    </a:solidFill>
                  </a:rPr>
                  <a:t>V</a:t>
                </a:r>
                <a:r>
                  <a:rPr lang="en-US" b="1" i="1" baseline="30000" dirty="0">
                    <a:solidFill>
                      <a:srgbClr val="FF0000"/>
                    </a:solidFill>
                  </a:rPr>
                  <a:t>y</a:t>
                </a:r>
                <a:r>
                  <a:rPr lang="en-US" dirty="0"/>
                  <a:t> and </a:t>
                </a:r>
                <a:r>
                  <a:rPr lang="el-GR" b="1" i="1" dirty="0">
                    <a:solidFill>
                      <a:srgbClr val="FF0000"/>
                    </a:solidFill>
                  </a:rPr>
                  <a:t>φ</a:t>
                </a:r>
                <a:r>
                  <a:rPr lang="en-US" b="1" i="1" baseline="30000" dirty="0">
                    <a:solidFill>
                      <a:srgbClr val="FF0000"/>
                    </a:solidFill>
                  </a:rPr>
                  <a:t>y</a:t>
                </a:r>
                <a:r>
                  <a:rPr lang="en-US" dirty="0"/>
                  <a:t> are determined by forward finite difference, while at </a:t>
                </a:r>
                <a:r>
                  <a:rPr lang="en-US" b="1" i="1" dirty="0">
                    <a:solidFill>
                      <a:srgbClr val="FF0000"/>
                    </a:solidFill>
                  </a:rPr>
                  <a:t>y=L</a:t>
                </a:r>
                <a:r>
                  <a:rPr lang="en-US" dirty="0"/>
                  <a:t> we have:</a:t>
                </a:r>
              </a:p>
              <a:p>
                <a:pPr marL="0" indent="0" algn="just">
                  <a:buNone/>
                </a:pPr>
                <a:r>
                  <a:rPr lang="en-US" dirty="0"/>
                  <a:t>											(4)</a:t>
                </a:r>
              </a:p>
              <a:p>
                <a:pPr marL="0" indent="0" algn="just">
                  <a:buNone/>
                </a:pPr>
                <a:r>
                  <a:rPr lang="en-US" dirty="0"/>
                  <a:t>where </a:t>
                </a:r>
                <a:r>
                  <a:rPr lang="en-US" b="1" i="1" dirty="0">
                    <a:solidFill>
                      <a:srgbClr val="FF0000"/>
                    </a:solidFill>
                  </a:rPr>
                  <a:t>V</a:t>
                </a:r>
                <a:r>
                  <a:rPr lang="en-US" b="1" i="1" baseline="30000" dirty="0">
                    <a:solidFill>
                      <a:srgbClr val="FF0000"/>
                    </a:solidFill>
                  </a:rPr>
                  <a:t>y </a:t>
                </a:r>
                <a:r>
                  <a:rPr lang="en-US" dirty="0"/>
                  <a:t>and </a:t>
                </a:r>
                <a:r>
                  <a:rPr lang="el-GR" b="1" i="1" dirty="0">
                    <a:solidFill>
                      <a:srgbClr val="FF0000"/>
                    </a:solidFill>
                  </a:rPr>
                  <a:t>φ</a:t>
                </a:r>
                <a:r>
                  <a:rPr lang="en-US" b="1" i="1" baseline="30000" dirty="0">
                    <a:solidFill>
                      <a:srgbClr val="FF0000"/>
                    </a:solidFill>
                  </a:rPr>
                  <a:t>y</a:t>
                </a:r>
                <a:r>
                  <a:rPr lang="en-US" dirty="0"/>
                  <a:t> are determined by backward finite difference method.</a:t>
                </a:r>
              </a:p>
              <a:p>
                <a:pPr marL="0" indent="0" algn="just">
                  <a:buNone/>
                </a:pPr>
                <a:r>
                  <a:rPr lang="en-US" dirty="0"/>
                  <a:t>In the first stage we will assume no external field.</a:t>
                </a:r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13B9917-14C0-4C62-A584-EECEE2A2CA7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95400" y="1300293"/>
                <a:ext cx="10793136" cy="5452845"/>
              </a:xfrm>
              <a:blipFill>
                <a:blip r:embed="rId2"/>
                <a:stretch>
                  <a:fillRect l="-621" t="-894" r="-565" b="-3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C0125436-59B3-40FC-BAC9-919CF12F6807}"/>
                  </a:ext>
                </a:extLst>
              </p:cNvPr>
              <p:cNvSpPr/>
              <p:nvPr/>
            </p:nvSpPr>
            <p:spPr>
              <a:xfrm>
                <a:off x="3126565" y="1707487"/>
                <a:ext cx="6068713" cy="4146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ru-RU" smtClean="0">
                          <a:latin typeface="Cambria Math" panose="02040503050406030204" pitchFamily="18" charset="0"/>
                        </a:rPr>
                        <m:t>α</m:t>
                      </m:r>
                      <m:sSup>
                        <m:sSup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ru-RU">
                              <a:latin typeface="Cambria Math" panose="02040503050406030204" pitchFamily="18" charset="0"/>
                            </a:rPr>
                            <m:t>φ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𝑦𝑦𝑡</m:t>
                          </m:r>
                        </m:sup>
                      </m:sSup>
                      <m:r>
                        <a:rPr lang="ru-RU" i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ru-RU">
                              <a:latin typeface="Cambria Math" panose="02040503050406030204" pitchFamily="18" charset="0"/>
                            </a:rPr>
                            <m:t>φ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𝑦𝑦</m:t>
                          </m:r>
                        </m:sup>
                      </m:sSup>
                      <m:r>
                        <a:rPr lang="ru-RU" i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ru-RU">
                              <a:latin typeface="Cambria Math" panose="02040503050406030204" pitchFamily="18" charset="0"/>
                            </a:rPr>
                            <m:t>φ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ru-RU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ru-RU" i="0">
                          <a:latin typeface="Cambria Math" panose="02040503050406030204" pitchFamily="18" charset="0"/>
                        </a:rPr>
                        <m:t>β</m:t>
                      </m:r>
                      <m:d>
                        <m:d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ru-RU">
                                  <a:latin typeface="Cambria Math" panose="02040503050406030204" pitchFamily="18" charset="0"/>
                                </a:rPr>
                                <m:t>φ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  <m:r>
                            <a:rPr lang="ru-RU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ru-RU" i="0">
                              <a:latin typeface="Cambria Math" panose="02040503050406030204" pitchFamily="18" charset="0"/>
                            </a:rPr>
                            <m:t>r</m:t>
                          </m:r>
                          <m:sSubSup>
                            <m:sSubSup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ru-RU" i="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</m:sub>
                            <m:sup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t</m:t>
                              </m:r>
                            </m:sup>
                          </m:sSubSup>
                        </m:e>
                      </m:d>
                      <m:r>
                        <a:rPr lang="ru-RU" i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u-RU" i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ru-RU" i="0">
                                  <a:latin typeface="Cambria Math" panose="02040503050406030204" pitchFamily="18" charset="0"/>
                                </a:rPr>
                                <m:t>φ</m:t>
                              </m:r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ru-RU" i="0"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  <m:sSub>
                                <m:sSubPr>
                                  <m:ctrlPr>
                                    <a:rPr lang="ru-RU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ru-RU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ru-RU" i="0"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lang="ru-RU" i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C0125436-59B3-40FC-BAC9-919CF12F680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6565" y="1707487"/>
                <a:ext cx="6068713" cy="414601"/>
              </a:xfrm>
              <a:prstGeom prst="rect">
                <a:avLst/>
              </a:prstGeom>
              <a:blipFill>
                <a:blip r:embed="rId3"/>
                <a:stretch>
                  <a:fillRect b="-73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3D7593C6-BE4C-4D14-A24A-37406D0E9795}"/>
                  </a:ext>
                </a:extLst>
              </p:cNvPr>
              <p:cNvSpPr/>
              <p:nvPr/>
            </p:nvSpPr>
            <p:spPr>
              <a:xfrm>
                <a:off x="2427914" y="3593037"/>
                <a:ext cx="4139658" cy="3933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ru-RU">
                              <a:latin typeface="Cambria Math" panose="02040503050406030204" pitchFamily="18" charset="0"/>
                            </a:rPr>
                            <m:t>φ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sup>
                      </m:sSup>
                      <m:sSub>
                        <m:sSub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i="0">
                              <a:latin typeface="Cambria Math" panose="02040503050406030204" pitchFamily="18" charset="0"/>
                            </a:rPr>
                            <m:t>|</m:t>
                          </m:r>
                        </m:e>
                        <m:sub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ru-RU" i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</m:sSub>
                      <m:r>
                        <a:rPr lang="ru-RU" i="0"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ru-RU" i="1">
                          <a:latin typeface="Cambria Math" panose="02040503050406030204" pitchFamily="18" charset="0"/>
                        </a:rPr>
                        <m:t>𝛼</m:t>
                      </m:r>
                      <m:sSup>
                        <m:sSup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ru-RU">
                              <a:latin typeface="Cambria Math" panose="02040503050406030204" pitchFamily="18" charset="0"/>
                            </a:rPr>
                            <m:t>φ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sSub>
                        <m:sSub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i="0">
                              <a:latin typeface="Cambria Math" panose="02040503050406030204" pitchFamily="18" charset="0"/>
                            </a:rPr>
                            <m:t>|</m:t>
                          </m:r>
                        </m:e>
                        <m:sub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ru-RU" i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</m:sSub>
                      <m:r>
                        <a:rPr lang="ru-RU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lin"/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𝑒𝑥𝑡</m:t>
                              </m:r>
                            </m:sup>
                          </m:sSup>
                        </m:num>
                        <m:den>
                          <m:r>
                            <a:rPr lang="ru-RU" i="0">
                              <a:latin typeface="Cambria Math" panose="02040503050406030204" pitchFamily="18" charset="0"/>
                            </a:rPr>
                            <m:t>(</m:t>
                          </m:r>
                        </m:den>
                      </m:f>
                      <m:sSub>
                        <m:sSub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sSub>
                        <m:sSub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𝐽</m:t>
                          </m:r>
                        </m:sub>
                      </m:sSub>
                      <m:r>
                        <a:rPr lang="ru-RU" i="0">
                          <a:latin typeface="Cambria Math" panose="02040503050406030204" pitchFamily="18" charset="0"/>
                        </a:rPr>
                        <m:t>)</m:t>
                      </m:r>
                      <m:sSub>
                        <m:sSub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i="0">
                              <a:latin typeface="Cambria Math" panose="02040503050406030204" pitchFamily="18" charset="0"/>
                            </a:rPr>
                            <m:t>|</m:t>
                          </m:r>
                        </m:e>
                        <m:sub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ru-RU" i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3D7593C6-BE4C-4D14-A24A-37406D0E979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7914" y="3593037"/>
                <a:ext cx="4139658" cy="393377"/>
              </a:xfrm>
              <a:prstGeom prst="rect">
                <a:avLst/>
              </a:prstGeom>
              <a:blipFill>
                <a:blip r:embed="rId4"/>
                <a:stretch>
                  <a:fillRect t="-107692" b="-16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E4ED4D51-89DE-489C-A279-3F05D8CB3435}"/>
                  </a:ext>
                </a:extLst>
              </p:cNvPr>
              <p:cNvSpPr/>
              <p:nvPr/>
            </p:nvSpPr>
            <p:spPr>
              <a:xfrm>
                <a:off x="6599247" y="3593038"/>
                <a:ext cx="4133889" cy="3933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ru-RU">
                              <a:latin typeface="Cambria Math" panose="02040503050406030204" pitchFamily="18" charset="0"/>
                            </a:rPr>
                            <m:t>φ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sup>
                      </m:sSup>
                      <m:sSub>
                        <m:sSub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i="0">
                              <a:latin typeface="Cambria Math" panose="02040503050406030204" pitchFamily="18" charset="0"/>
                            </a:rPr>
                            <m:t>|</m:t>
                          </m:r>
                        </m:e>
                        <m:sub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ru-RU" i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ru-RU" i="0"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ru-RU" i="1">
                          <a:latin typeface="Cambria Math" panose="02040503050406030204" pitchFamily="18" charset="0"/>
                        </a:rPr>
                        <m:t>𝛼</m:t>
                      </m:r>
                      <m:sSup>
                        <m:sSup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ru-RU">
                              <a:latin typeface="Cambria Math" panose="02040503050406030204" pitchFamily="18" charset="0"/>
                            </a:rPr>
                            <m:t>φ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sSub>
                        <m:sSub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i="0">
                              <a:latin typeface="Cambria Math" panose="02040503050406030204" pitchFamily="18" charset="0"/>
                            </a:rPr>
                            <m:t>|</m:t>
                          </m:r>
                        </m:e>
                        <m:sub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ru-RU" i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ru-RU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lin"/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𝑒𝑥𝑡</m:t>
                              </m:r>
                            </m:sup>
                          </m:sSup>
                        </m:num>
                        <m:den>
                          <m:r>
                            <a:rPr lang="ru-RU" i="0">
                              <a:latin typeface="Cambria Math" panose="02040503050406030204" pitchFamily="18" charset="0"/>
                            </a:rPr>
                            <m:t>(</m:t>
                          </m:r>
                        </m:den>
                      </m:f>
                      <m:sSub>
                        <m:sSub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  <m:sub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sSub>
                        <m:sSub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𝐽</m:t>
                          </m:r>
                        </m:sub>
                      </m:sSub>
                      <m:r>
                        <a:rPr lang="ru-RU" i="0">
                          <a:latin typeface="Cambria Math" panose="02040503050406030204" pitchFamily="18" charset="0"/>
                        </a:rPr>
                        <m:t>)</m:t>
                      </m:r>
                      <m:sSub>
                        <m:sSub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i="0">
                              <a:latin typeface="Cambria Math" panose="02040503050406030204" pitchFamily="18" charset="0"/>
                            </a:rPr>
                            <m:t>|</m:t>
                          </m:r>
                        </m:e>
                        <m:sub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ru-RU" i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E4ED4D51-89DE-489C-A279-3F05D8CB34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9247" y="3593038"/>
                <a:ext cx="4133889" cy="393377"/>
              </a:xfrm>
              <a:prstGeom prst="rect">
                <a:avLst/>
              </a:prstGeom>
              <a:blipFill>
                <a:blip r:embed="rId5"/>
                <a:stretch>
                  <a:fillRect t="-107692" b="-16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97FADA04-AFE9-4AC0-AE1A-2892E2C47174}"/>
                  </a:ext>
                </a:extLst>
              </p:cNvPr>
              <p:cNvSpPr/>
              <p:nvPr/>
            </p:nvSpPr>
            <p:spPr>
              <a:xfrm>
                <a:off x="4134340" y="4344584"/>
                <a:ext cx="4120039" cy="6519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V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sSub>
                        <m:sSub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i="0">
                              <a:latin typeface="Cambria Math" panose="02040503050406030204" pitchFamily="18" charset="0"/>
                            </a:rPr>
                            <m:t>|</m:t>
                          </m:r>
                        </m:e>
                        <m:sub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ru-RU" i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</m:sSub>
                      <m:r>
                        <a:rPr lang="ru-RU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i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d>
                            <m:d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ru-RU" i="0">
                                  <a:latin typeface="Cambria Math" panose="02040503050406030204" pitchFamily="18" charset="0"/>
                                </a:rPr>
                                <m:t>ΔY</m:t>
                              </m:r>
                            </m:e>
                          </m:d>
                        </m:den>
                      </m:f>
                      <m:d>
                        <m:d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ru-RU" i="0">
                              <a:latin typeface="Cambria Math" panose="02040503050406030204" pitchFamily="18" charset="0"/>
                            </a:rPr>
                            <m:t>α</m:t>
                          </m:r>
                          <m:sSup>
                            <m:sSup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V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p>
                          </m:sSup>
                          <m:r>
                            <a:rPr lang="ru-RU" i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ru-RU">
                                  <a:latin typeface="Cambria Math" panose="02040503050406030204" pitchFamily="18" charset="0"/>
                                </a:rPr>
                                <m:t>φ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p>
                          </m:sSup>
                          <m:r>
                            <a:rPr lang="ru-RU" i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𝑒𝑥𝑡</m:t>
                              </m:r>
                            </m:sup>
                          </m:sSup>
                          <m:sSub>
                            <m:sSub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</m:e>
                            <m:sub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97FADA04-AFE9-4AC0-AE1A-2892E2C471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4340" y="4344584"/>
                <a:ext cx="4120039" cy="65197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84FDF4FC-690F-43A9-B4A7-3D1A06730E92}"/>
                  </a:ext>
                </a:extLst>
              </p:cNvPr>
              <p:cNvSpPr/>
              <p:nvPr/>
            </p:nvSpPr>
            <p:spPr>
              <a:xfrm>
                <a:off x="4211855" y="5231720"/>
                <a:ext cx="4009751" cy="6519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V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sSub>
                        <m:sSub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>
                              <a:latin typeface="Cambria Math" panose="02040503050406030204" pitchFamily="18" charset="0"/>
                            </a:rPr>
                            <m:t>|</m:t>
                          </m:r>
                        </m:e>
                        <m:sub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ru-RU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ru-RU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d>
                            <m:d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ru-RU">
                                  <a:latin typeface="Cambria Math" panose="02040503050406030204" pitchFamily="18" charset="0"/>
                                </a:rPr>
                                <m:t>ΔY</m:t>
                              </m:r>
                            </m:e>
                          </m:d>
                        </m:den>
                      </m:f>
                      <m:d>
                        <m:d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ru-RU">
                              <a:latin typeface="Cambria Math" panose="02040503050406030204" pitchFamily="18" charset="0"/>
                            </a:rPr>
                            <m:t>α</m:t>
                          </m:r>
                          <m:sSup>
                            <m:sSup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V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p>
                          </m:sSup>
                          <m:r>
                            <a:rPr lang="ru-RU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ru-RU">
                                  <a:latin typeface="Cambria Math" panose="02040503050406030204" pitchFamily="18" charset="0"/>
                                </a:rPr>
                                <m:t>φ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p>
                          </m:sSup>
                          <m:r>
                            <a:rPr lang="ru-RU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𝑒𝑥𝑡</m:t>
                              </m:r>
                            </m:sup>
                          </m:sSup>
                          <m:sSub>
                            <m:sSub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</m:e>
                            <m:sub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ru-RU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84FDF4FC-690F-43A9-B4A7-3D1A06730E9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855" y="5231720"/>
                <a:ext cx="4009751" cy="6519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8137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DE8D06-E125-4E32-90C0-746C3B823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82461"/>
            <a:ext cx="9601200" cy="673217"/>
          </a:xfrm>
        </p:spPr>
        <p:txBody>
          <a:bodyPr>
            <a:normAutofit fontScale="90000"/>
          </a:bodyPr>
          <a:lstStyle/>
          <a:p>
            <a:r>
              <a:rPr lang="en-US" dirty="0"/>
              <a:t>Theoretical model: </a:t>
            </a:r>
            <a:r>
              <a:rPr lang="en-US" b="1" dirty="0"/>
              <a:t>LLG equation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DB89FE07-4BB2-4EBA-B515-41B66F6FA3B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42304" y="2236338"/>
                <a:ext cx="10689286" cy="561089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										     </a:t>
                </a:r>
              </a:p>
              <a:p>
                <a:pPr marL="0" indent="0" algn="just">
                  <a:buNone/>
                </a:pPr>
                <a:r>
                  <a:rPr lang="en-US" dirty="0"/>
                  <a:t>where the effective field components are:</a:t>
                </a:r>
              </a:p>
              <a:p>
                <a:pPr marL="0" indent="0" algn="just">
                  <a:buNone/>
                </a:pPr>
                <a:endParaRPr lang="en-US" dirty="0"/>
              </a:p>
              <a:p>
                <a:pPr marL="0" indent="0" algn="just">
                  <a:buNone/>
                </a:pPr>
                <a:endParaRPr lang="en-US" dirty="0"/>
              </a:p>
              <a:p>
                <a:pPr marL="0" indent="0" algn="just">
                  <a:buNone/>
                </a:pPr>
                <a:r>
                  <a:rPr lang="en-US" dirty="0"/>
                  <a:t>				 (6)                                                                                         (7)</a:t>
                </a:r>
              </a:p>
              <a:p>
                <a:pPr marL="0" indent="0" algn="just">
                  <a:buNone/>
                </a:pPr>
                <a:endParaRPr lang="en-US" dirty="0"/>
              </a:p>
              <a:p>
                <a:pPr marL="0" indent="0" algn="just">
                  <a:buNone/>
                </a:pPr>
                <a:endParaRPr lang="en-US" dirty="0"/>
              </a:p>
              <a:p>
                <a:pPr marL="0" indent="0" algn="just">
                  <a:buNone/>
                </a:pPr>
                <a:r>
                  <a:rPr lang="en-US" dirty="0"/>
                  <a:t>The total effective field is consisted of magnetic </a:t>
                </a:r>
                <a:r>
                  <a:rPr lang="en-US" dirty="0" err="1"/>
                  <a:t>anistropic</a:t>
                </a:r>
                <a:r>
                  <a:rPr lang="en-US" dirty="0"/>
                  <a:t> field and Josephson field. We assume the easy axis is in </a:t>
                </a:r>
                <a:r>
                  <a:rPr lang="en-US" b="1" i="1" dirty="0">
                    <a:solidFill>
                      <a:srgbClr val="FF0000"/>
                    </a:solidFill>
                  </a:rPr>
                  <a:t>z</a:t>
                </a:r>
                <a:r>
                  <a:rPr lang="en-US" dirty="0"/>
                  <a:t>-direction, Josephson field in </a:t>
                </a:r>
                <a:r>
                  <a:rPr lang="en-US" b="1" i="1" dirty="0">
                    <a:solidFill>
                      <a:srgbClr val="FF0000"/>
                    </a:solidFill>
                  </a:rPr>
                  <a:t>y</a:t>
                </a:r>
                <a:r>
                  <a:rPr lang="en-US" dirty="0"/>
                  <a:t>-direction.</a:t>
                </a: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ru-RU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𝝋</m:t>
                    </m:r>
                  </m:oMath>
                </a14:m>
                <a:r>
                  <a:rPr lang="en-US" dirty="0"/>
                  <a:t> is the Josephson phase difference, </a:t>
                </a:r>
                <a:r>
                  <a:rPr lang="en-US" b="1" i="1" dirty="0">
                    <a:solidFill>
                      <a:srgbClr val="FF0000"/>
                    </a:solidFill>
                  </a:rPr>
                  <a:t>G</a:t>
                </a:r>
                <a:r>
                  <a:rPr lang="en-US" dirty="0"/>
                  <a:t> is Josephson energy to magnetic energy ration (</a:t>
                </a:r>
                <a:r>
                  <a:rPr lang="en-US" b="1" i="1" dirty="0">
                    <a:solidFill>
                      <a:srgbClr val="FF0000"/>
                    </a:solidFill>
                  </a:rPr>
                  <a:t>G = </a:t>
                </a:r>
                <a:r>
                  <a:rPr lang="el-GR" b="1" i="1" dirty="0">
                    <a:solidFill>
                      <a:srgbClr val="FF0000"/>
                    </a:solidFill>
                  </a:rPr>
                  <a:t>ε</a:t>
                </a:r>
                <a:r>
                  <a:rPr lang="en-US" b="1" i="1" baseline="-25000" dirty="0">
                    <a:solidFill>
                      <a:srgbClr val="FF0000"/>
                    </a:solidFill>
                  </a:rPr>
                  <a:t>J </a:t>
                </a:r>
                <a:r>
                  <a:rPr lang="en-US" b="1" i="1" dirty="0">
                    <a:solidFill>
                      <a:srgbClr val="FF0000"/>
                    </a:solidFill>
                  </a:rPr>
                  <a:t>/(V</a:t>
                </a:r>
                <a:r>
                  <a:rPr lang="en-US" b="1" i="1" baseline="-25000" dirty="0">
                    <a:solidFill>
                      <a:srgbClr val="FF0000"/>
                    </a:solidFill>
                  </a:rPr>
                  <a:t>F</a:t>
                </a:r>
                <a:r>
                  <a:rPr lang="en-US" b="1" i="1" dirty="0">
                    <a:solidFill>
                      <a:srgbClr val="FF0000"/>
                    </a:solidFill>
                  </a:rPr>
                  <a:t> </a:t>
                </a:r>
                <a:r>
                  <a:rPr lang="el-GR" b="1" i="1" dirty="0">
                    <a:solidFill>
                      <a:srgbClr val="FF0000"/>
                    </a:solidFill>
                  </a:rPr>
                  <a:t>μ</a:t>
                </a:r>
                <a:r>
                  <a:rPr lang="en-US" b="1" i="1" dirty="0">
                    <a:solidFill>
                      <a:srgbClr val="FF0000"/>
                    </a:solidFill>
                  </a:rPr>
                  <a:t>M</a:t>
                </a:r>
                <a:r>
                  <a:rPr lang="en-US" b="1" i="1" baseline="30000" dirty="0">
                    <a:solidFill>
                      <a:srgbClr val="FF0000"/>
                    </a:solidFill>
                  </a:rPr>
                  <a:t>2</a:t>
                </a:r>
                <a:r>
                  <a:rPr lang="en-US" b="1" i="1" dirty="0">
                    <a:solidFill>
                      <a:srgbClr val="FF0000"/>
                    </a:solidFill>
                  </a:rPr>
                  <a:t> )</a:t>
                </a:r>
                <a:r>
                  <a:rPr lang="en-US" dirty="0"/>
                  <a:t>,</a:t>
                </a:r>
                <a:r>
                  <a:rPr lang="en-US" b="1" i="1" dirty="0">
                    <a:solidFill>
                      <a:srgbClr val="FF0000"/>
                    </a:solidFill>
                  </a:rPr>
                  <a:t> r</a:t>
                </a:r>
                <a:r>
                  <a:rPr lang="en-US" dirty="0"/>
                  <a:t> is spin-orbit coupling parameter, </a:t>
                </a:r>
                <a:r>
                  <a:rPr lang="el-GR" b="1" i="1" dirty="0">
                    <a:solidFill>
                      <a:srgbClr val="FF0000"/>
                    </a:solidFill>
                  </a:rPr>
                  <a:t>μ</a:t>
                </a:r>
                <a:r>
                  <a:rPr lang="en-US" dirty="0"/>
                  <a:t> is the permeability,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  <m:sub>
                        <m:r>
                          <a:rPr lang="ru-RU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𝒂𝒏</m:t>
                        </m:r>
                      </m:sub>
                    </m:sSub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𝑲</m:t>
                    </m:r>
                    <m:r>
                      <a:rPr lang="en-US" b="1" i="1" baseline="-250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𝒂𝒏</m:t>
                    </m:r>
                    <m:r>
                      <a:rPr lang="ru-RU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/(</m:t>
                    </m:r>
                    <m:r>
                      <a:rPr lang="el-GR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𝝁</m:t>
                    </m:r>
                    <m:r>
                      <a:rPr lang="en-US" b="1" i="1" baseline="-250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𝑴</m:t>
                    </m:r>
                    <m:r>
                      <a:rPr lang="en-US" b="1" i="1" baseline="-250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𝒔</m:t>
                    </m:r>
                    <m:r>
                      <a:rPr lang="en-US" b="1" i="1" baseline="300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.				                   </a:t>
                </a: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DB89FE07-4BB2-4EBA-B515-41B66F6FA3B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42304" y="2236338"/>
                <a:ext cx="10689286" cy="5610892"/>
              </a:xfrm>
              <a:blipFill>
                <a:blip r:embed="rId3"/>
                <a:stretch>
                  <a:fillRect l="-627" r="-5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CC26C76B-8533-40FB-8DD7-5A6C20FBCBC5}"/>
                  </a:ext>
                </a:extLst>
              </p:cNvPr>
              <p:cNvSpPr/>
              <p:nvPr/>
            </p:nvSpPr>
            <p:spPr>
              <a:xfrm>
                <a:off x="3709634" y="855678"/>
                <a:ext cx="5415009" cy="7199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ru-RU" i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ru-RU" i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ru-RU" i="0">
                                  <a:latin typeface="Cambria Math" panose="02040503050406030204" pitchFamily="18" charset="0"/>
                                </a:rPr>
                                <m:t>Ω</m:t>
                              </m:r>
                            </m:e>
                            <m:sub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d>
                            <m:d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bSup>
                                <m:sSubSupPr>
                                  <m:ctrlPr>
                                    <a:rPr lang="ru-RU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ru-RU" i="1"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  <m:sub>
                                  <m:r>
                                    <a:rPr lang="ru-RU" i="1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sub>
                                <m:sup>
                                  <m:r>
                                    <a:rPr lang="ru-RU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d>
                        </m:den>
                      </m:f>
                      <m:d>
                        <m:d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ru-RU" i="0">
                              <a:latin typeface="Cambria Math" panose="02040503050406030204" pitchFamily="18" charset="0"/>
                            </a:rPr>
                            <m:t>×</m:t>
                          </m:r>
                          <m:sSub>
                            <m:sSub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𝑒𝑓𝑓</m:t>
                              </m:r>
                            </m:sub>
                          </m:sSub>
                          <m:r>
                            <a:rPr lang="ru-RU" i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d>
                                <m:dPr>
                                  <m:ctrlPr>
                                    <a:rPr lang="ru-RU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ru-RU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  <m:r>
                                    <a:rPr lang="ru-RU" i="0">
                                      <a:latin typeface="Cambria Math" panose="02040503050406030204" pitchFamily="18" charset="0"/>
                                    </a:rPr>
                                    <m:t>×</m:t>
                                  </m:r>
                                  <m:sSub>
                                    <m:sSubPr>
                                      <m:ctrlPr>
                                        <a:rPr lang="ru-RU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𝑒𝑓𝑓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CC26C76B-8533-40FB-8DD7-5A6C20FBCBC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9634" y="855678"/>
                <a:ext cx="5415009" cy="7199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402E6A99-2371-4CE6-A1B5-21EA98FDFAEF}"/>
                  </a:ext>
                </a:extLst>
              </p:cNvPr>
              <p:cNvSpPr/>
              <p:nvPr/>
            </p:nvSpPr>
            <p:spPr>
              <a:xfrm>
                <a:off x="1296083" y="3168185"/>
                <a:ext cx="2826223" cy="411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𝑒𝑓𝑓</m:t>
                            </m:r>
                          </m:sub>
                        </m:sSub>
                        <m:r>
                          <a:rPr lang="ru-RU" i="0">
                            <a:latin typeface="Cambria Math" panose="02040503050406030204" pitchFamily="18" charset="0"/>
                          </a:rPr>
                          <m:t>=(</m:t>
                        </m:r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𝑎𝑛𝑖𝑠𝑜</m:t>
                            </m:r>
                          </m:sub>
                        </m:sSub>
                        <m:r>
                          <a:rPr lang="ru-RU" i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𝐽𝑜𝑠𝑒𝑝h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/>
                  <a:t>;</a:t>
                </a:r>
                <a:endParaRPr lang="ru-RU" dirty="0"/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402E6A99-2371-4CE6-A1B5-21EA98FDFA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6083" y="3168185"/>
                <a:ext cx="2826223" cy="411331"/>
              </a:xfrm>
              <a:prstGeom prst="rect">
                <a:avLst/>
              </a:prstGeom>
              <a:blipFill>
                <a:blip r:embed="rId5"/>
                <a:stretch>
                  <a:fillRect t="-153731" r="-20734" b="-2283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5686BDD8-8663-4749-BA5F-E35FCFB68B4C}"/>
                  </a:ext>
                </a:extLst>
              </p:cNvPr>
              <p:cNvSpPr/>
              <p:nvPr/>
            </p:nvSpPr>
            <p:spPr>
              <a:xfrm>
                <a:off x="1296083" y="3881538"/>
                <a:ext cx="215296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𝑎𝑛𝑖𝑠𝑜</m:t>
                        </m:r>
                      </m:sub>
                    </m:sSub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</m:acc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ru-RU" i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𝑎𝑛</m:t>
                        </m:r>
                      </m:sub>
                    </m:sSub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ru-RU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ru-RU" b="1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b="1" i="1">
                                <a:latin typeface="Cambria Math" panose="02040503050406030204" pitchFamily="18" charset="0"/>
                              </a:rPr>
                              <m:t>𝒆</m:t>
                            </m:r>
                          </m:e>
                        </m:acc>
                      </m:e>
                      <m:sub>
                        <m:r>
                          <a:rPr lang="ru-RU" b="1" i="1"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dirty="0"/>
                  <a:t>;</a:t>
                </a:r>
                <a:endParaRPr lang="ru-RU" dirty="0"/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5686BDD8-8663-4749-BA5F-E35FCFB68B4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6083" y="3881538"/>
                <a:ext cx="2152961" cy="369332"/>
              </a:xfrm>
              <a:prstGeom prst="rect">
                <a:avLst/>
              </a:prstGeom>
              <a:blipFill>
                <a:blip r:embed="rId6"/>
                <a:stretch>
                  <a:fillRect t="-10000" r="-7082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D6B701E1-A5EA-447C-89B5-B727B0F27D93}"/>
                  </a:ext>
                </a:extLst>
              </p:cNvPr>
              <p:cNvSpPr/>
              <p:nvPr/>
            </p:nvSpPr>
            <p:spPr>
              <a:xfrm>
                <a:off x="1151903" y="4608992"/>
                <a:ext cx="3494098" cy="3912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𝐽𝑜𝑠𝑒𝑝h</m:t>
                          </m:r>
                        </m:sub>
                      </m:sSub>
                      <m:sSub>
                        <m:sSub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</m:acc>
                        </m:e>
                        <m:sub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ru-RU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ru-RU" i="1">
                          <a:latin typeface="Cambria Math" panose="02040503050406030204" pitchFamily="18" charset="0"/>
                        </a:rPr>
                        <m:t>𝑟</m:t>
                      </m:r>
                      <m:func>
                        <m:func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</m:fName>
                        <m:e>
                          <m:r>
                            <a:rPr lang="ru-RU" i="0">
                              <a:latin typeface="Cambria Math" panose="02040503050406030204" pitchFamily="18" charset="0"/>
                            </a:rPr>
                            <m:t>(</m:t>
                          </m:r>
                        </m:e>
                      </m:func>
                      <m:r>
                        <a:rPr lang="ru-RU" i="1">
                          <a:latin typeface="Cambria Math" panose="02040503050406030204" pitchFamily="18" charset="0"/>
                        </a:rPr>
                        <m:t>𝜑</m:t>
                      </m:r>
                      <m:r>
                        <a:rPr lang="ru-RU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ru-RU" i="1">
                          <a:latin typeface="Cambria Math" panose="02040503050406030204" pitchFamily="18" charset="0"/>
                        </a:rPr>
                        <m:t>𝑟𝑚</m:t>
                      </m:r>
                      <m:r>
                        <a:rPr lang="ru-RU" i="1" baseline="-2500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ru-RU" i="0">
                          <a:latin typeface="Cambria Math" panose="02040503050406030204" pitchFamily="18" charset="0"/>
                        </a:rPr>
                        <m:t>)</m:t>
                      </m:r>
                      <m:sSub>
                        <m:sSubPr>
                          <m:ctrlPr>
                            <a:rPr lang="ru-RU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ru-RU" b="1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ru-RU" b="1" i="1"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</m:acc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D6B701E1-A5EA-447C-89B5-B727B0F27D9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1903" y="4608992"/>
                <a:ext cx="3494098" cy="391261"/>
              </a:xfrm>
              <a:prstGeom prst="rect">
                <a:avLst/>
              </a:prstGeom>
              <a:blipFill>
                <a:blip r:embed="rId7"/>
                <a:stretch>
                  <a:fillRect t="-4688" r="-2967" b="-9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CD24ECE6-7C21-4D7A-AF65-83B90DC6AA02}"/>
                  </a:ext>
                </a:extLst>
              </p:cNvPr>
              <p:cNvSpPr/>
              <p:nvPr/>
            </p:nvSpPr>
            <p:spPr>
              <a:xfrm>
                <a:off x="7164878" y="3138083"/>
                <a:ext cx="1354665" cy="3915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𝑒𝑓𝑓</m:t>
                          </m:r>
                        </m:sub>
                      </m:sSub>
                      <m:sSub>
                        <m:sSub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</m:acc>
                        </m:e>
                        <m:sub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ru-RU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CD24ECE6-7C21-4D7A-AF65-83B90DC6AA0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4878" y="3138083"/>
                <a:ext cx="1354665" cy="391582"/>
              </a:xfrm>
              <a:prstGeom prst="rect">
                <a:avLst/>
              </a:prstGeom>
              <a:blipFill>
                <a:blip r:embed="rId8"/>
                <a:stretch>
                  <a:fillRect t="-4688" b="-9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99D588BF-8EF4-439C-8539-1CBD99EB0ABA}"/>
                  </a:ext>
                </a:extLst>
              </p:cNvPr>
              <p:cNvSpPr/>
              <p:nvPr/>
            </p:nvSpPr>
            <p:spPr>
              <a:xfrm>
                <a:off x="7164878" y="3905517"/>
                <a:ext cx="2937664" cy="411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𝑒𝑓𝑓</m:t>
                          </m:r>
                        </m:sub>
                      </m:sSub>
                      <m:sSub>
                        <m:sSub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</m:acc>
                        </m:e>
                        <m:sub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ru-RU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i="1">
                          <a:latin typeface="Cambria Math" panose="02040503050406030204" pitchFamily="18" charset="0"/>
                        </a:rPr>
                        <m:t>𝐺𝑟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ru-RU" i="1"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𝜑</m:t>
                          </m:r>
                          <m:r>
                            <a:rPr lang="ru-RU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𝑟</m:t>
                          </m:r>
                          <m:sSub>
                            <m:sSub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99D588BF-8EF4-439C-8539-1CBD99EB0A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4878" y="3905517"/>
                <a:ext cx="2937664" cy="411331"/>
              </a:xfrm>
              <a:prstGeom prst="rect">
                <a:avLst/>
              </a:prstGeom>
              <a:blipFill>
                <a:blip r:embed="rId9"/>
                <a:stretch>
                  <a:fillRect b="-89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4FEED9EA-A4B1-4CCB-819F-40F0A466A9CC}"/>
                  </a:ext>
                </a:extLst>
              </p:cNvPr>
              <p:cNvSpPr/>
              <p:nvPr/>
            </p:nvSpPr>
            <p:spPr>
              <a:xfrm>
                <a:off x="7164878" y="4608671"/>
                <a:ext cx="1866921" cy="3915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𝑒𝑓𝑓</m:t>
                          </m:r>
                        </m:sub>
                      </m:sSub>
                      <m:sSub>
                        <m:sSub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</m:acc>
                        </m:e>
                        <m:sub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ru-RU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𝑎𝑛</m:t>
                          </m:r>
                        </m:sub>
                      </m:sSub>
                      <m:sSub>
                        <m:sSub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4FEED9EA-A4B1-4CCB-819F-40F0A466A9C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4878" y="4608671"/>
                <a:ext cx="1866921" cy="391582"/>
              </a:xfrm>
              <a:prstGeom prst="rect">
                <a:avLst/>
              </a:prstGeom>
              <a:blipFill>
                <a:blip r:embed="rId10"/>
                <a:stretch>
                  <a:fillRect t="-4688" b="-109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52E13EB9-9A7E-BAE3-BEE1-4F0F0A78AF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842874"/>
              </p:ext>
            </p:extLst>
          </p:nvPr>
        </p:nvGraphicFramePr>
        <p:xfrm>
          <a:off x="1443162" y="1812426"/>
          <a:ext cx="1841241" cy="7445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11" imgW="1066680" imgH="431640" progId="Equation.DSMT4">
                  <p:embed/>
                </p:oleObj>
              </mc:Choice>
              <mc:Fallback>
                <p:oleObj name="Equation" r:id="rId11" imgW="1066680" imgH="43164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1F55DBBC-5918-5170-1A50-140DC9B4DA3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443162" y="1812426"/>
                        <a:ext cx="1841241" cy="7445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18233AA-1769-58C7-D259-76941835F3B3}"/>
                  </a:ext>
                </a:extLst>
              </p:cNvPr>
              <p:cNvSpPr txBox="1"/>
              <p:nvPr/>
            </p:nvSpPr>
            <p:spPr>
              <a:xfrm>
                <a:off x="3709634" y="1872464"/>
                <a:ext cx="3346256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𝑬</m:t>
                    </m:r>
                    <m:r>
                      <m:rPr>
                        <m:nor/>
                      </m:rPr>
                      <a:rPr lang="en-US" b="1" dirty="0">
                        <a:solidFill>
                          <a:srgbClr val="0070C0"/>
                        </a:solidFill>
                      </a:rPr>
                      <m:t>: </m:t>
                    </m:r>
                    <m:r>
                      <m:rPr>
                        <m:nor/>
                      </m:rPr>
                      <a:rPr lang="en-US" b="1" i="0" dirty="0" smtClean="0">
                        <a:solidFill>
                          <a:srgbClr val="0070C0"/>
                        </a:solidFill>
                      </a:rPr>
                      <m:t>total</m:t>
                    </m:r>
                    <m:r>
                      <m:rPr>
                        <m:nor/>
                      </m:rPr>
                      <a:rPr lang="en-US" b="1" i="0" dirty="0" smtClean="0">
                        <a:solidFill>
                          <a:srgbClr val="0070C0"/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en-US" b="1" i="0" dirty="0" smtClean="0">
                        <a:solidFill>
                          <a:srgbClr val="0070C0"/>
                        </a:solidFill>
                      </a:rPr>
                      <m:t>energy</m:t>
                    </m:r>
                    <m:r>
                      <m:rPr>
                        <m:nor/>
                      </m:rPr>
                      <a:rPr lang="en-US" b="1" i="0" dirty="0" smtClean="0">
                        <a:solidFill>
                          <a:srgbClr val="0070C0"/>
                        </a:solidFill>
                      </a:rPr>
                      <m:t>.</m:t>
                    </m:r>
                  </m:oMath>
                </a14:m>
                <a:endParaRPr lang="en-US" b="1" dirty="0">
                  <a:solidFill>
                    <a:srgbClr val="0070C0"/>
                  </a:solidFill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b="1" dirty="0">
                    <a:solidFill>
                      <a:srgbClr val="0070C0"/>
                    </a:solidFill>
                  </a:rPr>
                  <a:t>V</a:t>
                </a:r>
                <a:r>
                  <a:rPr lang="en-US" b="1" baseline="-25000" dirty="0">
                    <a:solidFill>
                      <a:srgbClr val="0070C0"/>
                    </a:solidFill>
                  </a:rPr>
                  <a:t>F</a:t>
                </a:r>
                <a:r>
                  <a:rPr lang="en-US" b="1" dirty="0">
                    <a:solidFill>
                      <a:srgbClr val="0070C0"/>
                    </a:solidFill>
                  </a:rPr>
                  <a:t>: volume of ferromagnet.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18233AA-1769-58C7-D259-76941835F3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9634" y="1872464"/>
                <a:ext cx="3346256" cy="646331"/>
              </a:xfrm>
              <a:prstGeom prst="rect">
                <a:avLst/>
              </a:prstGeom>
              <a:blipFill>
                <a:blip r:embed="rId13"/>
                <a:stretch>
                  <a:fillRect l="-1277" t="-943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559BC4DE-A907-EF85-FBA8-0B44438CC918}"/>
              </a:ext>
            </a:extLst>
          </p:cNvPr>
          <p:cNvSpPr txBox="1"/>
          <p:nvPr/>
        </p:nvSpPr>
        <p:spPr>
          <a:xfrm>
            <a:off x="10580726" y="897552"/>
            <a:ext cx="61276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(5)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C334F23F-1F53-491F-3250-32940282C0C3}"/>
                  </a:ext>
                </a:extLst>
              </p:cNvPr>
              <p:cNvSpPr/>
              <p:nvPr/>
            </p:nvSpPr>
            <p:spPr>
              <a:xfrm>
                <a:off x="8057231" y="1742933"/>
                <a:ext cx="2991778" cy="15100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𝑬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𝒂𝒏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𝑲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𝒂𝒏</m:t>
                              </m:r>
                              <m:r>
                                <a:rPr lang="en-US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𝑭</m:t>
                              </m:r>
                            </m:sub>
                          </m:sSub>
                        </m:num>
                        <m:den>
                          <m:r>
                            <a:rPr lang="en-US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sSup>
                        <m:sSupPr>
                          <m:ctrlPr>
                            <a:rPr lang="en-US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b="1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𝑴</m:t>
                                      </m:r>
                                    </m:e>
                                    <m:sub>
                                      <m:r>
                                        <a:rPr lang="en-US" b="1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𝒊</m:t>
                                      </m:r>
                                    </m:sub>
                                  </m:sSub>
                                </m:num>
                                <m:den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𝑴</m:t>
                                      </m:r>
                                    </m:e>
                                  </m:d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b="1" i="1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𝒊</m:t>
                      </m:r>
                      <m:r>
                        <a:rPr lang="en-US" sz="1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a:rPr lang="en-US" sz="1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𝒅𝒊𝒓𝒆𝒄𝒕𝒊𝒐𝒏</m:t>
                      </m:r>
                      <m:r>
                        <a:rPr lang="en-US" sz="1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𝒐𝒇</m:t>
                      </m:r>
                      <m:r>
                        <a:rPr lang="en-US" sz="1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𝒕𝒉𝒆</m:t>
                      </m:r>
                      <m:r>
                        <a:rPr lang="en-US" sz="1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𝒆𝒂𝒔𝒚</m:t>
                      </m:r>
                      <m:r>
                        <a:rPr lang="en-US" sz="1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𝒂𝒙𝒊𝒔</m:t>
                      </m:r>
                    </m:oMath>
                  </m:oMathPara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𝑲</m:t>
                    </m:r>
                    <m:r>
                      <a:rPr lang="en-US" b="1" i="1" baseline="-250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𝒂𝒏</m:t>
                    </m:r>
                  </m:oMath>
                </a14:m>
                <a:r>
                  <a:rPr lang="en-US" dirty="0"/>
                  <a:t> is Anisotropic const</a:t>
                </a:r>
              </a:p>
              <a:p>
                <a:r>
                  <a:rPr lang="en-US" dirty="0"/>
                  <a:t>M is the total magnetization</a:t>
                </a: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C334F23F-1F53-491F-3250-32940282C0C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7231" y="1742933"/>
                <a:ext cx="2991778" cy="1510029"/>
              </a:xfrm>
              <a:prstGeom prst="rect">
                <a:avLst/>
              </a:prstGeom>
              <a:blipFill>
                <a:blip r:embed="rId14"/>
                <a:stretch>
                  <a:fillRect l="-1833" b="-56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308D7A74-00CF-214D-0F7A-47D85B1E1C64}"/>
              </a:ext>
            </a:extLst>
          </p:cNvPr>
          <p:cNvSpPr txBox="1"/>
          <p:nvPr/>
        </p:nvSpPr>
        <p:spPr>
          <a:xfrm>
            <a:off x="8482991" y="1464123"/>
            <a:ext cx="218542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ru-RU" b="1" dirty="0"/>
              <a:t>Magnetic anisotropy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22362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A686D4-4ED5-4C47-A743-15638EA10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2209" y="224406"/>
            <a:ext cx="9601200" cy="673217"/>
          </a:xfrm>
        </p:spPr>
        <p:txBody>
          <a:bodyPr>
            <a:normAutofit fontScale="90000"/>
          </a:bodyPr>
          <a:lstStyle/>
          <a:p>
            <a:r>
              <a:rPr lang="en-US" dirty="0"/>
              <a:t>Numerical approach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E3D552B-D2D1-40BE-9571-F6A5144DAE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918595"/>
            <a:ext cx="9601200" cy="5792598"/>
          </a:xfrm>
        </p:spPr>
        <p:txBody>
          <a:bodyPr/>
          <a:lstStyle/>
          <a:p>
            <a:pPr algn="just"/>
            <a:r>
              <a:rPr lang="en-US" dirty="0"/>
              <a:t>For the numerical solution of the system, a uniform discrete grid is introduced along the spatial coordinate </a:t>
            </a:r>
            <a:r>
              <a:rPr lang="en-US" dirty="0">
                <a:solidFill>
                  <a:srgbClr val="FF0000"/>
                </a:solidFill>
              </a:rPr>
              <a:t>x</a:t>
            </a:r>
            <a:r>
              <a:rPr lang="en-US" dirty="0"/>
              <a:t> with a step of </a:t>
            </a:r>
            <a:r>
              <a:rPr lang="el-GR" dirty="0">
                <a:solidFill>
                  <a:srgbClr val="FF0000"/>
                </a:solidFill>
              </a:rPr>
              <a:t>Δ</a:t>
            </a:r>
            <a:r>
              <a:rPr lang="en-US" dirty="0">
                <a:solidFill>
                  <a:srgbClr val="FF0000"/>
                </a:solidFill>
              </a:rPr>
              <a:t>x</a:t>
            </a:r>
            <a:r>
              <a:rPr lang="en-US" dirty="0"/>
              <a:t> and along the time coordinate </a:t>
            </a:r>
            <a:r>
              <a:rPr lang="en-US" dirty="0">
                <a:solidFill>
                  <a:srgbClr val="FF0000"/>
                </a:solidFill>
              </a:rPr>
              <a:t>t</a:t>
            </a:r>
            <a:r>
              <a:rPr lang="en-US" dirty="0"/>
              <a:t> with a step of </a:t>
            </a:r>
            <a:r>
              <a:rPr lang="el-GR" dirty="0">
                <a:solidFill>
                  <a:srgbClr val="FF0000"/>
                </a:solidFill>
              </a:rPr>
              <a:t>Δ</a:t>
            </a:r>
            <a:r>
              <a:rPr lang="en-US" dirty="0">
                <a:solidFill>
                  <a:srgbClr val="FF0000"/>
                </a:solidFill>
              </a:rPr>
              <a:t>t</a:t>
            </a:r>
            <a:r>
              <a:rPr lang="en-US" dirty="0"/>
              <a:t>.</a:t>
            </a:r>
            <a:endParaRPr lang="ru-RU" dirty="0"/>
          </a:p>
          <a:p>
            <a:pPr algn="just"/>
            <a:r>
              <a:rPr lang="en-US" dirty="0"/>
              <a:t>Five-point finite-difference formulas are used to approximate the derivatives along the spatial coordinate. </a:t>
            </a:r>
            <a:endParaRPr lang="ru-RU" dirty="0"/>
          </a:p>
          <a:p>
            <a:pPr algn="just"/>
            <a:r>
              <a:rPr lang="en-US" dirty="0"/>
              <a:t>The resulting system of ordinary differential equations for the values ​​of phase differences and voltages at the nodes of the discrete grid is solved numerically using the Gauss-Legendre method.</a:t>
            </a:r>
            <a:endParaRPr lang="ru-RU" dirty="0"/>
          </a:p>
          <a:p>
            <a:pPr marL="0" indent="0" algn="just">
              <a:buNone/>
            </a:pPr>
            <a:r>
              <a:rPr lang="en-US" dirty="0"/>
              <a:t>For CVC calculation:</a:t>
            </a:r>
            <a:endParaRPr lang="ru-RU" dirty="0"/>
          </a:p>
          <a:p>
            <a:pPr marL="0" indent="0" algn="just">
              <a:buNone/>
            </a:pPr>
            <a:r>
              <a:rPr lang="en-US" dirty="0"/>
              <a:t>At each time step, the integral is calculated</a:t>
            </a:r>
            <a:r>
              <a:rPr lang="ru-RU" dirty="0"/>
              <a:t> </a:t>
            </a:r>
            <a:r>
              <a:rPr lang="en-US" dirty="0"/>
              <a:t>using Simpson method</a:t>
            </a:r>
          </a:p>
          <a:p>
            <a:pPr marL="0" indent="0" algn="just">
              <a:buNone/>
            </a:pPr>
            <a:r>
              <a:rPr lang="en-US" dirty="0"/>
              <a:t>									(8)</a:t>
            </a:r>
          </a:p>
          <a:p>
            <a:pPr marL="0" indent="0" algn="just">
              <a:buNone/>
            </a:pPr>
            <a:r>
              <a:rPr lang="en-US" dirty="0"/>
              <a:t>Next, the integral is calculated based on the rectangle method</a:t>
            </a:r>
          </a:p>
          <a:p>
            <a:pPr marL="0" indent="0" algn="just">
              <a:buNone/>
            </a:pPr>
            <a:r>
              <a:rPr lang="en-US" dirty="0"/>
              <a:t>									(9)</a:t>
            </a:r>
            <a:endParaRPr lang="ru-RU" dirty="0"/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3154B451-7ACC-47AD-805B-5D7EA0BA23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0443" y="4429961"/>
            <a:ext cx="3240088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68368C12-32C8-4AA2-B09F-9D3485DAA2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0443" y="5374049"/>
            <a:ext cx="3429000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65444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190339-E188-41D8-BA8C-8945F335B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132127"/>
            <a:ext cx="9601200" cy="589327"/>
          </a:xfrm>
        </p:spPr>
        <p:txBody>
          <a:bodyPr>
            <a:normAutofit fontScale="90000"/>
          </a:bodyPr>
          <a:lstStyle/>
          <a:p>
            <a:r>
              <a:rPr lang="en-US" dirty="0"/>
              <a:t>Parallelization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B2B347E-0483-4018-9DE9-388AA3AB8A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399" y="1505823"/>
            <a:ext cx="10616967" cy="4441972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Parallelization is performed using MPI parallel programming technology.</a:t>
            </a:r>
          </a:p>
          <a:p>
            <a:pPr algn="just"/>
            <a:r>
              <a:rPr lang="en-US" dirty="0"/>
              <a:t>The parallel implementation is based on the Gauss-Legendre method.</a:t>
            </a:r>
            <a:r>
              <a:rPr lang="ru-RU" dirty="0"/>
              <a:t> </a:t>
            </a:r>
          </a:p>
          <a:p>
            <a:pPr algn="just"/>
            <a:r>
              <a:rPr lang="en-US" dirty="0"/>
              <a:t>Parallelization is based on dividing the nodes of a discrete grid by the </a:t>
            </a:r>
            <a:r>
              <a:rPr lang="en-US" b="1" i="1" dirty="0">
                <a:solidFill>
                  <a:srgbClr val="FF0000"/>
                </a:solidFill>
              </a:rPr>
              <a:t>x</a:t>
            </a:r>
            <a:r>
              <a:rPr lang="en-US" dirty="0"/>
              <a:t> coordinate along the length of the contact.</a:t>
            </a:r>
            <a:endParaRPr lang="ru-RU" dirty="0"/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dirty="0"/>
              <a:t>Initial approximations are calculated in parallel mode using the overlapping iteration method.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dirty="0"/>
              <a:t>Parallel calculation of the coefficients of the Gauss-Legendre method, after each iteration the extreme points are exchanged between adjacent parallel processes.</a:t>
            </a:r>
            <a:r>
              <a:rPr lang="ru-RU" dirty="0"/>
              <a:t> </a:t>
            </a:r>
            <a:r>
              <a:rPr lang="en-US" dirty="0"/>
              <a:t>A custom data type is used to minimize the number of transfers.</a:t>
            </a:r>
            <a:endParaRPr lang="ru-RU" dirty="0"/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dirty="0"/>
              <a:t>After parallel calculation of the final coefficients, the data is sent to all processes for next iterations, also using a custom data type.</a:t>
            </a:r>
            <a:endParaRPr lang="ru-RU" dirty="0"/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dirty="0"/>
              <a:t>Averaging and writing of files is done in the </a:t>
            </a:r>
            <a:r>
              <a:rPr lang="ru-RU" dirty="0"/>
              <a:t>0-</a:t>
            </a:r>
            <a:r>
              <a:rPr lang="en-US" dirty="0" err="1"/>
              <a:t>th</a:t>
            </a:r>
            <a:r>
              <a:rPr lang="en-US" dirty="0"/>
              <a:t> process.</a:t>
            </a:r>
            <a:endParaRPr lang="ru-RU" dirty="0"/>
          </a:p>
          <a:p>
            <a:pPr algn="just">
              <a:buFont typeface="Courier New" panose="02070309020205020404" pitchFamily="49" charset="0"/>
              <a:buChar char="o"/>
            </a:pP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endParaRPr lang="ru-RU" dirty="0"/>
          </a:p>
          <a:p>
            <a:pPr>
              <a:buFont typeface="Courier New" panose="02070309020205020404" pitchFamily="49" charset="0"/>
              <a:buChar char="o"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7829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190339-E188-41D8-BA8C-8945F335B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132127"/>
            <a:ext cx="9601200" cy="589327"/>
          </a:xfrm>
        </p:spPr>
        <p:txBody>
          <a:bodyPr>
            <a:normAutofit fontScale="90000"/>
          </a:bodyPr>
          <a:lstStyle/>
          <a:p>
            <a:r>
              <a:rPr lang="en-US" dirty="0"/>
              <a:t>Parallelization: Speedup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B2B347E-0483-4018-9DE9-388AA3AB8A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8897" y="5374721"/>
            <a:ext cx="10726024" cy="1249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calculations were performed at</a:t>
            </a:r>
            <a:r>
              <a:rPr lang="ru-RU" dirty="0"/>
              <a:t>: </a:t>
            </a:r>
            <a:r>
              <a:rPr lang="en-US" b="1" i="1" dirty="0">
                <a:solidFill>
                  <a:srgbClr val="FF0000"/>
                </a:solidFill>
              </a:rPr>
              <a:t>L</a:t>
            </a:r>
            <a:r>
              <a:rPr lang="en-US" dirty="0"/>
              <a:t>=20, </a:t>
            </a:r>
            <a:r>
              <a:rPr lang="ru-RU" b="1" i="1" dirty="0">
                <a:solidFill>
                  <a:srgbClr val="FF0000"/>
                </a:solidFill>
              </a:rPr>
              <a:t>β</a:t>
            </a:r>
            <a:r>
              <a:rPr lang="ru-RU" dirty="0"/>
              <a:t>=0.05,</a:t>
            </a:r>
            <a:r>
              <a:rPr lang="en-US" dirty="0"/>
              <a:t> </a:t>
            </a:r>
            <a:r>
              <a:rPr lang="ru-RU" b="1" i="1" dirty="0">
                <a:solidFill>
                  <a:srgbClr val="FF0000"/>
                </a:solidFill>
              </a:rPr>
              <a:t>α</a:t>
            </a:r>
            <a:r>
              <a:rPr lang="ru-RU" dirty="0"/>
              <a:t>=0.05,</a:t>
            </a:r>
            <a:r>
              <a:rPr lang="en-US" dirty="0"/>
              <a:t> </a:t>
            </a:r>
            <a:r>
              <a:rPr lang="ru-RU" b="1" i="1" dirty="0">
                <a:solidFill>
                  <a:srgbClr val="FF0000"/>
                </a:solidFill>
              </a:rPr>
              <a:t>α</a:t>
            </a:r>
            <a:r>
              <a:rPr lang="ru-RU" b="1" i="1" baseline="-25000" dirty="0">
                <a:solidFill>
                  <a:srgbClr val="FF0000"/>
                </a:solidFill>
              </a:rPr>
              <a:t>g</a:t>
            </a:r>
            <a:r>
              <a:rPr lang="ru-RU" dirty="0"/>
              <a:t>=0,</a:t>
            </a:r>
            <a:r>
              <a:rPr lang="en-US" dirty="0"/>
              <a:t> </a:t>
            </a:r>
            <a:r>
              <a:rPr lang="ru-RU" b="1" i="1" dirty="0">
                <a:solidFill>
                  <a:srgbClr val="FF0000"/>
                </a:solidFill>
              </a:rPr>
              <a:t>G</a:t>
            </a:r>
            <a:r>
              <a:rPr lang="ru-RU" dirty="0"/>
              <a:t>=0.3,</a:t>
            </a:r>
            <a:r>
              <a:rPr lang="en-US" dirty="0"/>
              <a:t> </a:t>
            </a:r>
            <a:r>
              <a:rPr lang="ru-RU" b="1" i="1" dirty="0">
                <a:solidFill>
                  <a:srgbClr val="FF0000"/>
                </a:solidFill>
              </a:rPr>
              <a:t>r</a:t>
            </a:r>
            <a:r>
              <a:rPr lang="ru-RU" dirty="0"/>
              <a:t>=0.5,</a:t>
            </a:r>
            <a:r>
              <a:rPr lang="en-US" dirty="0"/>
              <a:t> </a:t>
            </a:r>
            <a:r>
              <a:rPr lang="ru-RU" b="1" i="1" dirty="0">
                <a:solidFill>
                  <a:srgbClr val="FF0000"/>
                </a:solidFill>
              </a:rPr>
              <a:t>c</a:t>
            </a:r>
            <a:r>
              <a:rPr lang="ru-RU" dirty="0"/>
              <a:t>=0</a:t>
            </a:r>
            <a:r>
              <a:rPr lang="en-US" dirty="0"/>
              <a:t>, </a:t>
            </a:r>
            <a:r>
              <a:rPr lang="en-US" b="1" i="1" dirty="0">
                <a:solidFill>
                  <a:srgbClr val="FF0000"/>
                </a:solidFill>
              </a:rPr>
              <a:t>k</a:t>
            </a:r>
            <a:r>
              <a:rPr lang="en-US" b="1" i="1" baseline="-25000" dirty="0">
                <a:solidFill>
                  <a:srgbClr val="FF0000"/>
                </a:solidFill>
              </a:rPr>
              <a:t>an</a:t>
            </a:r>
            <a:r>
              <a:rPr lang="en-US" dirty="0"/>
              <a:t>=0.7, </a:t>
            </a:r>
            <a:r>
              <a:rPr lang="en-US" b="1" i="1" dirty="0">
                <a:solidFill>
                  <a:srgbClr val="FF0000"/>
                </a:solidFill>
              </a:rPr>
              <a:t>Ω</a:t>
            </a:r>
            <a:r>
              <a:rPr lang="en-US" b="1" i="1" baseline="-25000" dirty="0">
                <a:solidFill>
                  <a:srgbClr val="FF0000"/>
                </a:solidFill>
              </a:rPr>
              <a:t>F</a:t>
            </a:r>
            <a:r>
              <a:rPr lang="en-US" dirty="0"/>
              <a:t>=0.5, coordinate step </a:t>
            </a:r>
            <a:r>
              <a:rPr lang="el-GR" b="1" i="1" dirty="0">
                <a:solidFill>
                  <a:srgbClr val="FF0000"/>
                </a:solidFill>
              </a:rPr>
              <a:t>Δ</a:t>
            </a:r>
            <a:r>
              <a:rPr lang="en-US" b="1" i="1" dirty="0">
                <a:solidFill>
                  <a:srgbClr val="FF0000"/>
                </a:solidFill>
              </a:rPr>
              <a:t>x</a:t>
            </a:r>
            <a:r>
              <a:rPr lang="en-US" dirty="0"/>
              <a:t>=0.1, time step </a:t>
            </a:r>
            <a:r>
              <a:rPr lang="el-GR" b="1" i="1" dirty="0">
                <a:solidFill>
                  <a:srgbClr val="FF0000"/>
                </a:solidFill>
              </a:rPr>
              <a:t>Δ</a:t>
            </a:r>
            <a:r>
              <a:rPr lang="en-US" b="1" i="1" dirty="0">
                <a:solidFill>
                  <a:srgbClr val="FF0000"/>
                </a:solidFill>
              </a:rPr>
              <a:t>t</a:t>
            </a:r>
            <a:r>
              <a:rPr lang="en-US" dirty="0"/>
              <a:t>=</a:t>
            </a:r>
            <a:r>
              <a:rPr lang="el-GR" b="1" i="1" dirty="0">
                <a:solidFill>
                  <a:srgbClr val="FF0000"/>
                </a:solidFill>
              </a:rPr>
              <a:t>Δ</a:t>
            </a:r>
            <a:r>
              <a:rPr lang="en-US" b="1" i="1" dirty="0">
                <a:solidFill>
                  <a:srgbClr val="FF0000"/>
                </a:solidFill>
              </a:rPr>
              <a:t>x</a:t>
            </a:r>
            <a:r>
              <a:rPr lang="en-US" dirty="0"/>
              <a:t>/5</a:t>
            </a:r>
            <a:r>
              <a:rPr lang="ru-RU" dirty="0"/>
              <a:t>	</a:t>
            </a:r>
            <a:r>
              <a:rPr lang="en-US" dirty="0"/>
              <a:t>, current</a:t>
            </a:r>
            <a:r>
              <a:rPr lang="ru-RU" dirty="0"/>
              <a:t> </a:t>
            </a:r>
            <a:r>
              <a:rPr lang="en-US" dirty="0"/>
              <a:t>step </a:t>
            </a:r>
            <a:r>
              <a:rPr lang="el-GR" b="1" i="1" dirty="0">
                <a:solidFill>
                  <a:srgbClr val="FF0000"/>
                </a:solidFill>
              </a:rPr>
              <a:t>Δ</a:t>
            </a:r>
            <a:r>
              <a:rPr lang="en-US" b="1" i="1" dirty="0">
                <a:solidFill>
                  <a:srgbClr val="FF0000"/>
                </a:solidFill>
              </a:rPr>
              <a:t>I</a:t>
            </a:r>
            <a:r>
              <a:rPr lang="en-US" dirty="0"/>
              <a:t>= 0.0005.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The calculations were performed on the </a:t>
            </a:r>
            <a:r>
              <a:rPr lang="en-US" dirty="0" err="1">
                <a:solidFill>
                  <a:srgbClr val="FF0000"/>
                </a:solidFill>
              </a:rPr>
              <a:t>HybriLIT</a:t>
            </a:r>
            <a:r>
              <a:rPr lang="en-US" dirty="0">
                <a:solidFill>
                  <a:srgbClr val="FF0000"/>
                </a:solidFill>
              </a:rPr>
              <a:t> cluster.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A51614D-EE3A-4D0F-B2DE-F544059B3A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9668" y="942189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297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761934-59CB-4C10-958C-7691126EA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81793"/>
            <a:ext cx="9601200" cy="497047"/>
          </a:xfrm>
        </p:spPr>
        <p:txBody>
          <a:bodyPr>
            <a:normAutofit fontScale="90000"/>
          </a:bodyPr>
          <a:lstStyle/>
          <a:p>
            <a:r>
              <a:rPr lang="en-US" dirty="0"/>
              <a:t>Numerical results</a:t>
            </a: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6C1CD3B5-4920-4EC5-B622-B0AF3AD7AC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00791" y="641816"/>
            <a:ext cx="4537279" cy="3402959"/>
          </a:xfr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56E5D50-29F6-4790-AF97-8E438538AD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6207" y="641816"/>
            <a:ext cx="4537280" cy="3402960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2D4FD196-BD6A-47E9-9044-831CB511C682}"/>
              </a:ext>
            </a:extLst>
          </p:cNvPr>
          <p:cNvSpPr/>
          <p:nvPr/>
        </p:nvSpPr>
        <p:spPr>
          <a:xfrm>
            <a:off x="947956" y="4652547"/>
            <a:ext cx="1095602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/>
              <a:t>Preliminary results of the IV-curve for LJJ. Due to the coupling between Josephson phase and magnetization dynamics through the spin-orbit coupling “</a:t>
            </a:r>
            <a:r>
              <a:rPr lang="en-US" b="1" i="1" dirty="0">
                <a:solidFill>
                  <a:srgbClr val="FF0000"/>
                </a:solidFill>
              </a:rPr>
              <a:t>r</a:t>
            </a:r>
            <a:r>
              <a:rPr lang="en-US" dirty="0"/>
              <a:t>”, we see that an enhanced structure of the </a:t>
            </a:r>
            <a:r>
              <a:rPr lang="en-US" dirty="0" err="1"/>
              <a:t>fluxon</a:t>
            </a:r>
            <a:r>
              <a:rPr lang="en-US" dirty="0"/>
              <a:t> steps is shown when </a:t>
            </a:r>
            <a:r>
              <a:rPr lang="en-US" b="1" i="1" dirty="0">
                <a:solidFill>
                  <a:srgbClr val="FF0000"/>
                </a:solidFill>
              </a:rPr>
              <a:t>r</a:t>
            </a:r>
            <a:r>
              <a:rPr lang="en-US" dirty="0"/>
              <a:t>=0.2, 0.6, and 1 compared with the trivial IV for LJJ (at </a:t>
            </a:r>
            <a:r>
              <a:rPr lang="en-US" b="1" i="1" dirty="0">
                <a:solidFill>
                  <a:srgbClr val="FF0000"/>
                </a:solidFill>
              </a:rPr>
              <a:t>r</a:t>
            </a:r>
            <a:r>
              <a:rPr lang="en-US" dirty="0"/>
              <a:t>=0). Currently, in collaboration with BLTP, we investigate deeply this type of junction and how ferromagnetic resonance, Gilbert damping can affect the stable solutions of sine-Gordon equation and the presence of the </a:t>
            </a:r>
            <a:r>
              <a:rPr lang="en-US" dirty="0" err="1"/>
              <a:t>fluxon</a:t>
            </a:r>
            <a:r>
              <a:rPr lang="en-US" dirty="0"/>
              <a:t> states.</a:t>
            </a:r>
            <a:endParaRPr lang="ru-RU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C8D68F83-BBF6-463B-9AE8-819B3EF97D64}"/>
              </a:ext>
            </a:extLst>
          </p:cNvPr>
          <p:cNvSpPr/>
          <p:nvPr/>
        </p:nvSpPr>
        <p:spPr>
          <a:xfrm>
            <a:off x="2341694" y="4258899"/>
            <a:ext cx="24972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General view of the CVC</a:t>
            </a:r>
            <a:endParaRPr lang="ru-RU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454E99C2-AE98-40EE-9573-67C005FA71D7}"/>
              </a:ext>
            </a:extLst>
          </p:cNvPr>
          <p:cNvSpPr/>
          <p:nvPr/>
        </p:nvSpPr>
        <p:spPr>
          <a:xfrm>
            <a:off x="7860200" y="4258899"/>
            <a:ext cx="25851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Enlarged area with steps</a:t>
            </a:r>
            <a:endParaRPr lang="ru-RU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C698696A-1DE6-4500-9F0B-CB626D6F19B2}"/>
              </a:ext>
            </a:extLst>
          </p:cNvPr>
          <p:cNvSpPr/>
          <p:nvPr/>
        </p:nvSpPr>
        <p:spPr>
          <a:xfrm>
            <a:off x="878513" y="6211669"/>
            <a:ext cx="111461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calculations were performed at</a:t>
            </a:r>
            <a:r>
              <a:rPr lang="ru-RU" dirty="0"/>
              <a:t>: </a:t>
            </a:r>
            <a:r>
              <a:rPr lang="en-US" b="1" i="1" dirty="0">
                <a:solidFill>
                  <a:srgbClr val="FF0000"/>
                </a:solidFill>
              </a:rPr>
              <a:t>L</a:t>
            </a:r>
            <a:r>
              <a:rPr lang="en-US" dirty="0"/>
              <a:t>=10, </a:t>
            </a:r>
            <a:r>
              <a:rPr lang="ru-RU" b="1" i="1" dirty="0">
                <a:solidFill>
                  <a:srgbClr val="FF0000"/>
                </a:solidFill>
              </a:rPr>
              <a:t>β</a:t>
            </a:r>
            <a:r>
              <a:rPr lang="ru-RU" dirty="0"/>
              <a:t>=0.05,</a:t>
            </a:r>
            <a:r>
              <a:rPr lang="en-US" dirty="0"/>
              <a:t> </a:t>
            </a:r>
            <a:r>
              <a:rPr lang="ru-RU" b="1" i="1" dirty="0">
                <a:solidFill>
                  <a:srgbClr val="FF0000"/>
                </a:solidFill>
              </a:rPr>
              <a:t>α</a:t>
            </a:r>
            <a:r>
              <a:rPr lang="ru-RU" dirty="0"/>
              <a:t>=0.05,</a:t>
            </a:r>
            <a:r>
              <a:rPr lang="en-US" dirty="0"/>
              <a:t> </a:t>
            </a:r>
            <a:r>
              <a:rPr lang="ru-RU" b="1" i="1" dirty="0">
                <a:solidFill>
                  <a:srgbClr val="FF0000"/>
                </a:solidFill>
              </a:rPr>
              <a:t>α</a:t>
            </a:r>
            <a:r>
              <a:rPr lang="ru-RU" b="1" i="1" baseline="-25000" dirty="0">
                <a:solidFill>
                  <a:srgbClr val="FF0000"/>
                </a:solidFill>
              </a:rPr>
              <a:t>g</a:t>
            </a:r>
            <a:r>
              <a:rPr lang="ru-RU" dirty="0"/>
              <a:t>=0,</a:t>
            </a:r>
            <a:r>
              <a:rPr lang="en-US" dirty="0"/>
              <a:t> </a:t>
            </a:r>
            <a:r>
              <a:rPr lang="ru-RU" b="1" i="1" dirty="0">
                <a:solidFill>
                  <a:srgbClr val="FF0000"/>
                </a:solidFill>
              </a:rPr>
              <a:t>G</a:t>
            </a:r>
            <a:r>
              <a:rPr lang="ru-RU" dirty="0"/>
              <a:t>=0.3,</a:t>
            </a:r>
            <a:r>
              <a:rPr lang="en-US" dirty="0"/>
              <a:t> </a:t>
            </a:r>
            <a:r>
              <a:rPr lang="ru-RU" b="1" i="1" dirty="0">
                <a:solidFill>
                  <a:srgbClr val="FF0000"/>
                </a:solidFill>
              </a:rPr>
              <a:t>c</a:t>
            </a:r>
            <a:r>
              <a:rPr lang="ru-RU" dirty="0"/>
              <a:t>=0</a:t>
            </a:r>
            <a:r>
              <a:rPr lang="en-US" dirty="0"/>
              <a:t>, </a:t>
            </a:r>
            <a:r>
              <a:rPr lang="en-US" b="1" i="1" dirty="0">
                <a:solidFill>
                  <a:srgbClr val="FF0000"/>
                </a:solidFill>
              </a:rPr>
              <a:t>k</a:t>
            </a:r>
            <a:r>
              <a:rPr lang="en-US" b="1" i="1" baseline="-25000" dirty="0">
                <a:solidFill>
                  <a:srgbClr val="FF0000"/>
                </a:solidFill>
              </a:rPr>
              <a:t>an</a:t>
            </a:r>
            <a:r>
              <a:rPr lang="en-US" dirty="0"/>
              <a:t>=0.7, </a:t>
            </a:r>
            <a:r>
              <a:rPr lang="en-US" b="1" i="1" dirty="0">
                <a:solidFill>
                  <a:srgbClr val="FF0000"/>
                </a:solidFill>
              </a:rPr>
              <a:t>Ω</a:t>
            </a:r>
            <a:r>
              <a:rPr lang="en-US" b="1" i="1" baseline="-25000" dirty="0">
                <a:solidFill>
                  <a:srgbClr val="FF0000"/>
                </a:solidFill>
              </a:rPr>
              <a:t>F</a:t>
            </a:r>
            <a:r>
              <a:rPr lang="en-US" dirty="0"/>
              <a:t>=0.5, coordinate step </a:t>
            </a:r>
            <a:r>
              <a:rPr lang="el-GR" b="1" i="1" dirty="0">
                <a:solidFill>
                  <a:srgbClr val="FF0000"/>
                </a:solidFill>
              </a:rPr>
              <a:t>Δ</a:t>
            </a:r>
            <a:r>
              <a:rPr lang="en-US" b="1" i="1" dirty="0">
                <a:solidFill>
                  <a:srgbClr val="FF0000"/>
                </a:solidFill>
              </a:rPr>
              <a:t>x</a:t>
            </a:r>
            <a:r>
              <a:rPr lang="en-US" dirty="0"/>
              <a:t>=0.1, time step </a:t>
            </a:r>
            <a:r>
              <a:rPr lang="el-GR" b="1" i="1" dirty="0">
                <a:solidFill>
                  <a:srgbClr val="FF0000"/>
                </a:solidFill>
              </a:rPr>
              <a:t>Δ</a:t>
            </a:r>
            <a:r>
              <a:rPr lang="en-US" b="1" i="1" dirty="0">
                <a:solidFill>
                  <a:srgbClr val="FF0000"/>
                </a:solidFill>
              </a:rPr>
              <a:t>t</a:t>
            </a:r>
            <a:r>
              <a:rPr lang="en-US" dirty="0"/>
              <a:t>=</a:t>
            </a:r>
            <a:r>
              <a:rPr lang="el-GR" b="1" i="1" dirty="0">
                <a:solidFill>
                  <a:srgbClr val="FF0000"/>
                </a:solidFill>
              </a:rPr>
              <a:t>Δ</a:t>
            </a:r>
            <a:r>
              <a:rPr lang="en-US" b="1" i="1" dirty="0">
                <a:solidFill>
                  <a:srgbClr val="FF0000"/>
                </a:solidFill>
              </a:rPr>
              <a:t>x</a:t>
            </a:r>
            <a:r>
              <a:rPr lang="en-US" dirty="0"/>
              <a:t>/5, current</a:t>
            </a:r>
            <a:r>
              <a:rPr lang="ru-RU" dirty="0"/>
              <a:t> </a:t>
            </a:r>
            <a:r>
              <a:rPr lang="en-US" dirty="0"/>
              <a:t>step </a:t>
            </a:r>
            <a:r>
              <a:rPr lang="el-GR" b="1" i="1" dirty="0">
                <a:solidFill>
                  <a:srgbClr val="FF0000"/>
                </a:solidFill>
              </a:rPr>
              <a:t>Δ</a:t>
            </a:r>
            <a:r>
              <a:rPr lang="en-US" b="1" i="1" dirty="0">
                <a:solidFill>
                  <a:srgbClr val="FF0000"/>
                </a:solidFill>
              </a:rPr>
              <a:t>I</a:t>
            </a:r>
            <a:r>
              <a:rPr lang="en-US" dirty="0"/>
              <a:t>= 0.0005.</a:t>
            </a:r>
          </a:p>
        </p:txBody>
      </p:sp>
    </p:spTree>
    <p:extLst>
      <p:ext uri="{BB962C8B-B14F-4D97-AF65-F5344CB8AC3E}">
        <p14:creationId xmlns:p14="http://schemas.microsoft.com/office/powerpoint/2010/main" val="1097901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F1FB61-2E00-4EB2-8934-B0D415004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115349"/>
            <a:ext cx="9601200" cy="564159"/>
          </a:xfrm>
        </p:spPr>
        <p:txBody>
          <a:bodyPr>
            <a:normAutofit fontScale="90000"/>
          </a:bodyPr>
          <a:lstStyle/>
          <a:p>
            <a:r>
              <a:rPr lang="en-US" dirty="0"/>
              <a:t>Conclusions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FE27529-AB08-450F-9FB6-B7C6535741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6767" y="1782660"/>
            <a:ext cx="9601200" cy="3581400"/>
          </a:xfrm>
        </p:spPr>
        <p:txBody>
          <a:bodyPr/>
          <a:lstStyle/>
          <a:p>
            <a:r>
              <a:rPr lang="en-US" dirty="0"/>
              <a:t>The phase dynamics of a long SFS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ϕ</a:t>
            </a:r>
            <a:r>
              <a:rPr lang="en-US" baseline="-25000" dirty="0"/>
              <a:t>0</a:t>
            </a:r>
            <a:r>
              <a:rPr lang="en-US" dirty="0"/>
              <a:t> Josephson junction described by a modified sine-Gordon equation is shown.</a:t>
            </a:r>
            <a:endParaRPr lang="ru-RU" dirty="0"/>
          </a:p>
          <a:p>
            <a:r>
              <a:rPr lang="en-US" dirty="0"/>
              <a:t>Parallel version of the program was developed using MPI technology.</a:t>
            </a:r>
          </a:p>
          <a:p>
            <a:r>
              <a:rPr lang="en-US" dirty="0"/>
              <a:t>The maximum speedup achieved was 4.77 times.</a:t>
            </a:r>
            <a:endParaRPr lang="ru-RU" dirty="0"/>
          </a:p>
          <a:p>
            <a:r>
              <a:rPr lang="en-US" dirty="0"/>
              <a:t>The structure of </a:t>
            </a:r>
            <a:r>
              <a:rPr lang="en-US" dirty="0" err="1"/>
              <a:t>fluxon</a:t>
            </a:r>
            <a:r>
              <a:rPr lang="en-US" dirty="0"/>
              <a:t> steps is shown depending on the spin-orbit coupling parameter</a:t>
            </a:r>
            <a:r>
              <a:rPr lang="ru-RU" dirty="0"/>
              <a:t>.</a:t>
            </a:r>
          </a:p>
          <a:p>
            <a:r>
              <a:rPr lang="en-US" dirty="0"/>
              <a:t>Further research in this direction will continue.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0833449"/>
      </p:ext>
    </p:extLst>
  </p:cSld>
  <p:clrMapOvr>
    <a:masterClrMapping/>
  </p:clrMapOvr>
</p:sld>
</file>

<file path=ppt/theme/theme1.xml><?xml version="1.0" encoding="utf-8"?>
<a:theme xmlns:a="http://schemas.openxmlformats.org/drawingml/2006/main" name="Обрезка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490</TotalTime>
  <Words>1203</Words>
  <Application>Microsoft Office PowerPoint</Application>
  <PresentationFormat>Широкоэкранный</PresentationFormat>
  <Paragraphs>85</Paragraphs>
  <Slides>10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Cambria Math</vt:lpstr>
      <vt:lpstr>Courier New</vt:lpstr>
      <vt:lpstr>Franklin Gothic Book</vt:lpstr>
      <vt:lpstr>Обрезка</vt:lpstr>
      <vt:lpstr>Equation</vt:lpstr>
      <vt:lpstr>Modelling the phase dynamics of long superconductor-ferromagnet-superconductor φ0 Josephson junction</vt:lpstr>
      <vt:lpstr>Introduction</vt:lpstr>
      <vt:lpstr>Theoretical model: Current phase relation</vt:lpstr>
      <vt:lpstr>Theoretical model: LLG equation</vt:lpstr>
      <vt:lpstr>Numerical approach</vt:lpstr>
      <vt:lpstr>Parallelization</vt:lpstr>
      <vt:lpstr>Parallelization: Speedup</vt:lpstr>
      <vt:lpstr>Numerical results</vt:lpstr>
      <vt:lpstr>Conclusions</vt:lpstr>
      <vt:lpstr>Thanks for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Modelling the phase dynamics of long superconductor-ferromagnet-superconductor φ0 Josephson junction</dc:title>
  <dc:creator>User</dc:creator>
  <cp:lastModifiedBy>User</cp:lastModifiedBy>
  <cp:revision>52</cp:revision>
  <dcterms:created xsi:type="dcterms:W3CDTF">2024-10-09T05:25:43Z</dcterms:created>
  <dcterms:modified xsi:type="dcterms:W3CDTF">2024-10-28T05:26:50Z</dcterms:modified>
</cp:coreProperties>
</file>