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300" r:id="rId3"/>
    <p:sldId id="281" r:id="rId4"/>
    <p:sldId id="259" r:id="rId5"/>
    <p:sldId id="301" r:id="rId6"/>
    <p:sldId id="286" r:id="rId7"/>
    <p:sldId id="287" r:id="rId8"/>
    <p:sldId id="289" r:id="rId9"/>
    <p:sldId id="302" r:id="rId10"/>
    <p:sldId id="30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80AD-06D0-4F49-A6FE-1659C3BE2AFE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D9B2-A846-4C54-AAEF-B45CF4E87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5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7685-CE26-444C-9AB6-6653CF3A8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3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7685-CE26-444C-9AB6-6653CF3A8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7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7685-CE26-444C-9AB6-6653CF3A8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1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601C7-0786-4878-875D-38C28C63B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998FA-5139-4E3F-844B-FE946E45F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5AF13-7E8A-4BD9-BC85-34A64577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1C785-86CB-4485-837C-8F38A561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8EA1D-DD57-4DAD-8743-2B3E7621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9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61667-3014-4A62-A1EB-937C3FF7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102BFE-5DB1-41ED-BD96-F525BAFF7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7053D-BBF8-49C8-AA74-57E28496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86710-E551-4D62-9321-3AF9A457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3FC43-48E7-4812-AE25-1D620AC0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9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6DFC8A-C945-4579-B19F-211AA05B4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56E9DF-4A45-4DF4-8395-942B2875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681A4-F90F-4FD3-B3F6-D7CC668A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D9EBC-A325-419E-AAB1-10E1EFE9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97BBA-72F9-4378-8A5E-AE563AE7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D429-6E3D-4E23-A2A4-2B620BE3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FD777-0414-4FC0-B413-8F788C5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E84DD2-8940-4C3C-BA8D-98438D3F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B9D9D-9ED8-49D5-B458-4B5841B1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F0780-BC65-491C-812F-FA3B33B7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8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7E557-4EF0-4450-B344-5028685D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318AA-54F4-4C6B-A6AB-D61A2E8C5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EAFA52-9D23-4AF4-BCB3-3ECA90B7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3D365-5E68-41BB-A665-14E6EAEE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61FFC-40E2-44FC-8D23-272B07BD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0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20A72-1028-4665-89B3-F410C18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7B867-7978-4FEC-B06B-0B987B7A8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82F51A-0EFA-40D8-A0C6-04D9FDDE2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28778B-7AA0-4C1E-B2F6-AA9D7017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F9933-6AA7-47F0-A6EE-931D4D01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9F2A9-74C0-4B6B-8364-1D1A1381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0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D6887-44F4-4E75-B5DB-09C15CBB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5CB18A-D769-4912-AABE-87B718FC6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FF6D61-B7DA-454E-B1C1-E3F6AE3F6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C3DAD1-C635-478E-8411-57A3E63C9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3BC38B-9C0F-463A-8928-F322467AD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129027-4FF8-4FD6-B462-714EFF56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D81210-7BA6-4601-85B7-DE430D47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0920CF-95C3-4258-83F4-CBAD694A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8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35E8C-805F-4392-B07A-1AB33EDE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7FBCE0-CF54-4A72-97A8-3928803C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445153-9B9C-4E3B-B91B-C3C8C5D3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B9B9F0-D4EF-462E-A8CB-F466E0B9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4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D06B9-4FFD-4011-BE7A-1F1C5151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D4E13E-9C87-4038-8BE5-992EEE2C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67FF9D-A997-44B0-91E6-1D3BB40A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1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A180-B1B3-4F24-B4C2-454C6533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F45AE-04A1-4DB6-9B49-02E7359E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950A8A-9165-494F-8A37-A0E867B8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4A052F-CF99-41EE-B9A4-A98A8AB9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4BC854-9663-4870-B717-627571F4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1F3183-8CF6-4867-8AC3-F7514CAA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17656-323E-40C8-B354-FC0F71C6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EBCA13-278D-4065-81DE-0274CB4FB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E19AB-0507-4AFA-8C9A-C4CEF451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8828F1-29EE-41DD-AB71-899E4521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A8882C-EB95-4D8A-8CF1-1DD54E8B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12222-A8C8-4C4C-938E-E5140AF3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4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FD0DE-BA68-4F32-8C1B-510CEA58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77446A-AB24-4730-BEE1-D908FD52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77E48-8662-4D4C-B71D-20BFAE538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BA90-26B5-445B-8699-D33C1D3A0EB6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93153-2356-46C8-A2C0-0E808C2B5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CFF72-97E9-46C0-90E8-BAB7D53FC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E550-3D50-4F8C-85CA-79B34365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national Workshop on Spin Physicsat NICA (SPIN-Praha-2018) (9-13 July  2018): Overview · JINR (Indico)">
            <a:extLst>
              <a:ext uri="{FF2B5EF4-FFF2-40B4-BE49-F238E27FC236}">
                <a16:creationId xmlns:a16="http://schemas.microsoft.com/office/drawing/2014/main" id="{D4647077-269D-49EF-9536-2860FF1D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7" y="204508"/>
            <a:ext cx="2214265" cy="171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F1495A-1B68-4542-867D-37B1EF55486C}"/>
              </a:ext>
            </a:extLst>
          </p:cNvPr>
          <p:cNvSpPr/>
          <p:nvPr/>
        </p:nvSpPr>
        <p:spPr>
          <a:xfrm>
            <a:off x="237693" y="5220804"/>
            <a:ext cx="11716601" cy="12311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latin typeface="Times New Roman"/>
                <a:cs typeface="Times New Roman"/>
              </a:rPr>
              <a:t>Bulat</a:t>
            </a:r>
            <a:r>
              <a:rPr lang="en-US" sz="2400" dirty="0">
                <a:latin typeface="Times New Roman"/>
                <a:cs typeface="Times New Roman"/>
              </a:rPr>
              <a:t> Bakirov</a:t>
            </a:r>
            <a:r>
              <a:rPr lang="en-US" sz="2400" baseline="30000" dirty="0">
                <a:latin typeface="Times New Roman"/>
                <a:cs typeface="Times New Roman"/>
              </a:rPr>
              <a:t>1,2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aseline="30000" dirty="0">
                <a:latin typeface="Times New Roman"/>
                <a:cs typeface="Times New Roman"/>
              </a:rPr>
              <a:t>1</a:t>
            </a:r>
            <a:r>
              <a:rPr lang="en-US" sz="2000" dirty="0">
                <a:latin typeface="Times New Roman"/>
                <a:cs typeface="Times New Roman"/>
              </a:rPr>
              <a:t>Frank Laboratory of Neutron Physics, Joint Institute for Nuclear Research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aseline="30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Institute of Archaeology, Russian Academy of Sciences</a:t>
            </a:r>
            <a:r>
              <a:rPr lang="en-US" sz="2000" baseline="30000" dirty="0">
                <a:latin typeface="Times New Roman"/>
                <a:cs typeface="Times New Roman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397C0A-FA53-44FA-8A44-5E57CB90D3DC}"/>
              </a:ext>
            </a:extLst>
          </p:cNvPr>
          <p:cNvSpPr/>
          <p:nvPr/>
        </p:nvSpPr>
        <p:spPr>
          <a:xfrm>
            <a:off x="1198434" y="2942520"/>
            <a:ext cx="979512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ea typeface="Calibri"/>
                <a:cs typeface="Calibri"/>
              </a:rPr>
              <a:t>Comparison of Convolutional Neural Network Architectures for Tomographic Reconstruction from Incomplete Data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C69030-4B9D-4D8C-1B1E-DA1AF8D101C9}"/>
              </a:ext>
            </a:extLst>
          </p:cNvPr>
          <p:cNvSpPr txBox="1"/>
          <p:nvPr/>
        </p:nvSpPr>
        <p:spPr>
          <a:xfrm>
            <a:off x="952675" y="2438664"/>
            <a:ext cx="102866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imes New Roman"/>
                <a:ea typeface="Roboto"/>
                <a:cs typeface="Roboto"/>
              </a:rPr>
              <a:t>28th International Conference of Young Scientists and Specialists (AYSS-2024)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06982D-4F8A-46DA-8FF3-2E1AD046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674" y="406090"/>
            <a:ext cx="4689730" cy="13667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2D296B-BCF9-41AD-8214-D23DAAA09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327" y="406090"/>
            <a:ext cx="3363969" cy="14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4D11EB2-6A3B-4AA4-ABC5-CAB3F6D3434C}"/>
              </a:ext>
            </a:extLst>
          </p:cNvPr>
          <p:cNvSpPr/>
          <p:nvPr/>
        </p:nvSpPr>
        <p:spPr>
          <a:xfrm>
            <a:off x="11594237" y="6389492"/>
            <a:ext cx="471987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10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71C1A-D51A-4634-81A8-A82AD926BE3B}"/>
              </a:ext>
            </a:extLst>
          </p:cNvPr>
          <p:cNvSpPr/>
          <p:nvPr/>
        </p:nvSpPr>
        <p:spPr>
          <a:xfrm>
            <a:off x="4033434" y="42284"/>
            <a:ext cx="41251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Intermediate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543CE-65E4-4C30-B7B8-93E612D85BAF}"/>
              </a:ext>
            </a:extLst>
          </p:cNvPr>
          <p:cNvSpPr txBox="1"/>
          <p:nvPr/>
        </p:nvSpPr>
        <p:spPr>
          <a:xfrm>
            <a:off x="188208" y="624056"/>
            <a:ext cx="1181440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for reconstructing three-dimensional neutron tomography data using deep learning algorithms based on convolutional neural networks was developed.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number of neutron radiographic projections was determined for the reconstruction of three-dimensional models using a convolutional neural network.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convolutional neural network architecture on the efficiency of tomographic reconstruction from incomplete data is determined.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convolutional neural network, three-dimensional models of some cultural heritage objects were obtained from incomplete data.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енировки по субботам. – kayak-N-roll">
            <a:extLst>
              <a:ext uri="{FF2B5EF4-FFF2-40B4-BE49-F238E27FC236}">
                <a16:creationId xmlns:a16="http://schemas.microsoft.com/office/drawing/2014/main" id="{B000634F-6B79-4026-9470-0515472A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28" y="3695287"/>
            <a:ext cx="3676865" cy="30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0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0653E47-68EB-BCB7-018B-8E01B50FD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1734" r="10320" b="1498"/>
          <a:stretch/>
        </p:blipFill>
        <p:spPr bwMode="auto">
          <a:xfrm>
            <a:off x="97769" y="713965"/>
            <a:ext cx="6642805" cy="520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1041E-1B65-6A61-7660-467B125C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79" y="3516591"/>
            <a:ext cx="5051888" cy="2599228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B1192B8-8DB8-AF2F-8C7A-77D7D09A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24" y="867865"/>
            <a:ext cx="5116260" cy="22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2067A19-D630-4D84-E11D-E61EE3AFC53B}"/>
              </a:ext>
            </a:extLst>
          </p:cNvPr>
          <p:cNvSpPr/>
          <p:nvPr/>
        </p:nvSpPr>
        <p:spPr>
          <a:xfrm>
            <a:off x="10932955" y="1601709"/>
            <a:ext cx="888899" cy="7857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4FF527A-EAE8-2B47-DCB3-AFBC83DA54B2}"/>
              </a:ext>
            </a:extLst>
          </p:cNvPr>
          <p:cNvSpPr/>
          <p:nvPr/>
        </p:nvSpPr>
        <p:spPr>
          <a:xfrm rot="1620000">
            <a:off x="10462563" y="2257364"/>
            <a:ext cx="592893" cy="1876991"/>
          </a:xfrm>
          <a:prstGeom prst="downArrow">
            <a:avLst/>
          </a:prstGeom>
          <a:solidFill>
            <a:srgbClr val="FF66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D0DE085-B583-5F1D-6C26-7CC9A2CB675E}"/>
              </a:ext>
            </a:extLst>
          </p:cNvPr>
          <p:cNvSpPr/>
          <p:nvPr/>
        </p:nvSpPr>
        <p:spPr>
          <a:xfrm>
            <a:off x="5372087" y="3459333"/>
            <a:ext cx="560391" cy="551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A9D2433-244F-81E6-05A0-BDBCDCE44BE7}"/>
              </a:ext>
            </a:extLst>
          </p:cNvPr>
          <p:cNvSpPr/>
          <p:nvPr/>
        </p:nvSpPr>
        <p:spPr>
          <a:xfrm rot="13920000">
            <a:off x="6307128" y="2161714"/>
            <a:ext cx="453473" cy="1722886"/>
          </a:xfrm>
          <a:prstGeom prst="downArrow">
            <a:avLst/>
          </a:prstGeom>
          <a:solidFill>
            <a:srgbClr val="FF66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1044D-90CE-73E6-560A-769C0E0D4BA8}"/>
              </a:ext>
            </a:extLst>
          </p:cNvPr>
          <p:cNvSpPr txBox="1"/>
          <p:nvPr/>
        </p:nvSpPr>
        <p:spPr>
          <a:xfrm>
            <a:off x="958726" y="5856641"/>
            <a:ext cx="46935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Calibri"/>
              </a:rPr>
              <a:t>Experimental hall of the IBR-2 reactor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F93E0-C7B5-5E64-3566-4CE4A591862E}"/>
              </a:ext>
            </a:extLst>
          </p:cNvPr>
          <p:cNvSpPr txBox="1"/>
          <p:nvPr/>
        </p:nvSpPr>
        <p:spPr>
          <a:xfrm>
            <a:off x="7485019" y="6056696"/>
            <a:ext cx="41556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Calibri"/>
              </a:rPr>
              <a:t>Neutron radiography and tomography </a:t>
            </a:r>
            <a:r>
              <a:rPr lang="ru-RU" sz="2000" dirty="0">
                <a:latin typeface="Times New Roman"/>
                <a:cs typeface="Calibri"/>
              </a:rPr>
              <a:t>(</a:t>
            </a:r>
            <a:r>
              <a:rPr lang="en-US" sz="2000" dirty="0">
                <a:latin typeface="Times New Roman"/>
                <a:cs typeface="Calibri"/>
              </a:rPr>
              <a:t>NRT) experimental station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26535-0862-59F7-F4D0-E538C27489A0}"/>
              </a:ext>
            </a:extLst>
          </p:cNvPr>
          <p:cNvSpPr txBox="1"/>
          <p:nvPr/>
        </p:nvSpPr>
        <p:spPr>
          <a:xfrm>
            <a:off x="7485019" y="3067464"/>
            <a:ext cx="3951609" cy="4101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Calibri"/>
              </a:rPr>
              <a:t>14th</a:t>
            </a:r>
            <a:r>
              <a:rPr lang="ru-RU" sz="2000" dirty="0">
                <a:latin typeface="Times New Roman"/>
                <a:cs typeface="Calibri"/>
              </a:rPr>
              <a:t> </a:t>
            </a:r>
            <a:r>
              <a:rPr lang="en-US" sz="2000" dirty="0">
                <a:latin typeface="Times New Roman"/>
                <a:cs typeface="Calibri"/>
              </a:rPr>
              <a:t>beamline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7553654-43F9-9CBB-7C48-4F6BCE239F83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42A8B7-D0F1-4226-B02C-CB1AEA9C45F4}"/>
              </a:ext>
            </a:extLst>
          </p:cNvPr>
          <p:cNvSpPr/>
          <p:nvPr/>
        </p:nvSpPr>
        <p:spPr>
          <a:xfrm>
            <a:off x="2027081" y="0"/>
            <a:ext cx="81378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Neutron tomography at the IBR-2 reactor</a:t>
            </a:r>
          </a:p>
        </p:txBody>
      </p:sp>
    </p:spTree>
    <p:extLst>
      <p:ext uri="{BB962C8B-B14F-4D97-AF65-F5344CB8AC3E}">
        <p14:creationId xmlns:p14="http://schemas.microsoft.com/office/powerpoint/2010/main" val="237362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09E35B6-2F7E-4207-B2ED-204A2D802259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10A0BE0-C4DD-4B40-9AA6-6258D9034D89}"/>
              </a:ext>
            </a:extLst>
          </p:cNvPr>
          <p:cNvSpPr/>
          <p:nvPr/>
        </p:nvSpPr>
        <p:spPr>
          <a:xfrm>
            <a:off x="840022" y="0"/>
            <a:ext cx="10511956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required number of projections for reconstruction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BABB9-A5DB-4221-AB9E-36F7373D5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7" y="1021652"/>
            <a:ext cx="2700978" cy="27009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11B2CC-E7E6-4017-B0F1-C409F81BD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54" y="2372141"/>
            <a:ext cx="2700978" cy="27009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71A8F5-F9B5-46C0-9216-31BD24ED1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74" y="2372141"/>
            <a:ext cx="2700978" cy="27009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915708-8933-49CB-A329-4B7E164CE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46" y="2372141"/>
            <a:ext cx="2700978" cy="27009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6A8E22E-76A2-4E7E-A4AF-AE17B06AFA40}"/>
              </a:ext>
            </a:extLst>
          </p:cNvPr>
          <p:cNvSpPr txBox="1"/>
          <p:nvPr/>
        </p:nvSpPr>
        <p:spPr>
          <a:xfrm>
            <a:off x="365756" y="3722630"/>
            <a:ext cx="2803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Shepp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-Logan phantom – a standard test image</a:t>
            </a:r>
            <a:endParaRPr lang="ru-R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D59443-CCD1-46FD-AB60-DD4F342CF2C3}"/>
              </a:ext>
            </a:extLst>
          </p:cNvPr>
          <p:cNvSpPr txBox="1"/>
          <p:nvPr/>
        </p:nvSpPr>
        <p:spPr>
          <a:xfrm>
            <a:off x="4617162" y="1850468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Shepp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-Logan phantom reconstructed from:</a:t>
            </a:r>
            <a:endParaRPr lang="ru-RU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43C6B2-FCCD-4B99-9F6C-8F0CD7422784}"/>
              </a:ext>
            </a:extLst>
          </p:cNvPr>
          <p:cNvSpPr txBox="1"/>
          <p:nvPr/>
        </p:nvSpPr>
        <p:spPr>
          <a:xfrm>
            <a:off x="3763510" y="5081508"/>
            <a:ext cx="2067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projections</a:t>
            </a:r>
            <a:endParaRPr lang="ru-RU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E2475C-DF3F-44EB-AD41-CD0792FA3C4D}"/>
              </a:ext>
            </a:extLst>
          </p:cNvPr>
          <p:cNvSpPr txBox="1"/>
          <p:nvPr/>
        </p:nvSpPr>
        <p:spPr>
          <a:xfrm>
            <a:off x="6630730" y="5081507"/>
            <a:ext cx="2067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 projections</a:t>
            </a:r>
            <a:endParaRPr lang="ru-RU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069A32-86A2-4638-A5C3-4FB762285555}"/>
              </a:ext>
            </a:extLst>
          </p:cNvPr>
          <p:cNvSpPr txBox="1"/>
          <p:nvPr/>
        </p:nvSpPr>
        <p:spPr>
          <a:xfrm>
            <a:off x="9381252" y="5081507"/>
            <a:ext cx="230896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360 projections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30439-5D7D-4762-BE38-F9E9FCBFD598}"/>
              </a:ext>
            </a:extLst>
          </p:cNvPr>
          <p:cNvSpPr txBox="1"/>
          <p:nvPr/>
        </p:nvSpPr>
        <p:spPr>
          <a:xfrm>
            <a:off x="4788632" y="5897829"/>
            <a:ext cx="5382695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radiographic projections satisfying the Nyquist–Shannon theorem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7BCED57-023A-46B2-A5A2-81FB5C4BF2DE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9381252" y="5543172"/>
            <a:ext cx="1154483" cy="289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зор Keras для TensorFlow / Хабр">
            <a:extLst>
              <a:ext uri="{FF2B5EF4-FFF2-40B4-BE49-F238E27FC236}">
                <a16:creationId xmlns:a16="http://schemas.microsoft.com/office/drawing/2014/main" id="{E37AA411-66BE-4F1B-8CB9-444BD1B60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/>
          <a:stretch/>
        </p:blipFill>
        <p:spPr bwMode="auto">
          <a:xfrm>
            <a:off x="8199162" y="64228"/>
            <a:ext cx="2673875" cy="22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4CCB7C2-B48B-4C1B-850B-0DCB6697AF10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4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2052" name="Picture 4" descr="Обзор Keras для TensorFlow / Хабр">
            <a:extLst>
              <a:ext uri="{FF2B5EF4-FFF2-40B4-BE49-F238E27FC236}">
                <a16:creationId xmlns:a16="http://schemas.microsoft.com/office/drawing/2014/main" id="{A7A6EBAA-5967-4EBF-9698-A4F5A7726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7"/>
          <a:stretch/>
        </p:blipFill>
        <p:spPr bwMode="auto">
          <a:xfrm>
            <a:off x="8139411" y="1729373"/>
            <a:ext cx="270509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E72B0-ECC8-4832-8197-3A0CD7C1209F}"/>
              </a:ext>
            </a:extLst>
          </p:cNvPr>
          <p:cNvSpPr txBox="1"/>
          <p:nvPr/>
        </p:nvSpPr>
        <p:spPr>
          <a:xfrm>
            <a:off x="7414716" y="5685187"/>
            <a:ext cx="418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Computations were held on the basis of the </a:t>
            </a:r>
            <a:r>
              <a:rPr lang="en-US" sz="2000" b="1" dirty="0" err="1"/>
              <a:t>HybriLIT</a:t>
            </a:r>
            <a:r>
              <a:rPr lang="en-US" sz="2000" b="1" dirty="0"/>
              <a:t> heterogeneous computing platform (LIT, JINR).</a:t>
            </a:r>
            <a:endParaRPr lang="ru-RU" sz="2000" dirty="0"/>
          </a:p>
        </p:txBody>
      </p:sp>
      <p:pic>
        <p:nvPicPr>
          <p:cNvPr id="4" name="Picture 2" descr="Новости — Страница 4 — Платформа &quot;HybriLIT&quot;">
            <a:extLst>
              <a:ext uri="{FF2B5EF4-FFF2-40B4-BE49-F238E27FC236}">
                <a16:creationId xmlns:a16="http://schemas.microsoft.com/office/drawing/2014/main" id="{AA57517B-C64F-429D-BC1D-3F7085BAF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0"/>
          <a:stretch/>
        </p:blipFill>
        <p:spPr bwMode="auto">
          <a:xfrm>
            <a:off x="7805096" y="4269307"/>
            <a:ext cx="2691175" cy="13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B89EBA-FF66-47DD-8656-CF3AB551704C}"/>
              </a:ext>
            </a:extLst>
          </p:cNvPr>
          <p:cNvSpPr/>
          <p:nvPr/>
        </p:nvSpPr>
        <p:spPr>
          <a:xfrm>
            <a:off x="563942" y="42284"/>
            <a:ext cx="11064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Implementation of the convolutional neural network</a:t>
            </a:r>
          </a:p>
        </p:txBody>
      </p:sp>
      <p:pic>
        <p:nvPicPr>
          <p:cNvPr id="1026" name="Picture 2" descr="Изображение выглядит как шабло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DECE9CC4-C0B9-403E-9E91-16C0517A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00" y="3914189"/>
            <a:ext cx="1846812" cy="18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C2F735-C77F-4F46-9A8A-7390E8C9A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03" y="4253836"/>
            <a:ext cx="2492299" cy="25618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C2CD15-6155-4D4B-9F67-58A0EAF6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8" y="4269307"/>
            <a:ext cx="2629241" cy="25360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F51182-93CC-4D7C-A134-8A2180C828F8}"/>
              </a:ext>
            </a:extLst>
          </p:cNvPr>
          <p:cNvSpPr txBox="1"/>
          <p:nvPr/>
        </p:nvSpPr>
        <p:spPr>
          <a:xfrm>
            <a:off x="491039" y="3822978"/>
            <a:ext cx="580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of convolution and deconvolution layers.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B65F9-A66E-4B43-8348-242AFFC9228F}"/>
              </a:ext>
            </a:extLst>
          </p:cNvPr>
          <p:cNvSpPr txBox="1"/>
          <p:nvPr/>
        </p:nvSpPr>
        <p:spPr>
          <a:xfrm>
            <a:off x="659933" y="804776"/>
            <a:ext cx="5500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of the convolution neural network.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290AC0A-189D-45FE-A199-B654B2FB3C95}"/>
              </a:ext>
            </a:extLst>
          </p:cNvPr>
          <p:cNvSpPr/>
          <p:nvPr/>
        </p:nvSpPr>
        <p:spPr>
          <a:xfrm rot="16200000">
            <a:off x="1461789" y="1934035"/>
            <a:ext cx="1553609" cy="4122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Convolution</a:t>
            </a:r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410D009-F6FF-4C33-A12B-68BCF783F56B}"/>
              </a:ext>
            </a:extLst>
          </p:cNvPr>
          <p:cNvSpPr/>
          <p:nvPr/>
        </p:nvSpPr>
        <p:spPr>
          <a:xfrm rot="16200000">
            <a:off x="3008909" y="1934034"/>
            <a:ext cx="1553609" cy="4122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Normalization</a:t>
            </a: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46D6EE1-FBFD-4C1D-89C2-8B551C1C8EE8}"/>
              </a:ext>
            </a:extLst>
          </p:cNvPr>
          <p:cNvSpPr/>
          <p:nvPr/>
        </p:nvSpPr>
        <p:spPr>
          <a:xfrm rot="16200000">
            <a:off x="2230973" y="1934035"/>
            <a:ext cx="1553609" cy="4122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Activation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952C661-6F67-404E-936B-441A13075400}"/>
              </a:ext>
            </a:extLst>
          </p:cNvPr>
          <p:cNvSpPr/>
          <p:nvPr/>
        </p:nvSpPr>
        <p:spPr>
          <a:xfrm>
            <a:off x="769532" y="1690136"/>
            <a:ext cx="900000" cy="9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ADFEA9A-B73F-4730-B7F5-064B3C7F1348}"/>
              </a:ext>
            </a:extLst>
          </p:cNvPr>
          <p:cNvSpPr/>
          <p:nvPr/>
        </p:nvSpPr>
        <p:spPr>
          <a:xfrm>
            <a:off x="5199641" y="1708130"/>
            <a:ext cx="936000" cy="9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86AEFA6-35BA-48BB-84F3-EBC50AF462DE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669532" y="2140136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CEFC0A7-5AD4-434E-9B71-832196D692BD}"/>
              </a:ext>
            </a:extLst>
          </p:cNvPr>
          <p:cNvCxnSpPr>
            <a:cxnSpLocks/>
          </p:cNvCxnSpPr>
          <p:nvPr/>
        </p:nvCxnSpPr>
        <p:spPr>
          <a:xfrm>
            <a:off x="2444695" y="2140136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67C2DB4-CA1B-46C8-A6FC-1D190E204715}"/>
              </a:ext>
            </a:extLst>
          </p:cNvPr>
          <p:cNvCxnSpPr>
            <a:cxnSpLocks/>
          </p:cNvCxnSpPr>
          <p:nvPr/>
        </p:nvCxnSpPr>
        <p:spPr>
          <a:xfrm>
            <a:off x="3219856" y="2140136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E263BB9-2841-43D0-8916-6DD25F3D9B33}"/>
              </a:ext>
            </a:extLst>
          </p:cNvPr>
          <p:cNvCxnSpPr>
            <a:cxnSpLocks/>
          </p:cNvCxnSpPr>
          <p:nvPr/>
        </p:nvCxnSpPr>
        <p:spPr>
          <a:xfrm>
            <a:off x="3995019" y="2140136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950E1971-CBC5-4550-B45D-F71C08073710}"/>
              </a:ext>
            </a:extLst>
          </p:cNvPr>
          <p:cNvSpPr/>
          <p:nvPr/>
        </p:nvSpPr>
        <p:spPr>
          <a:xfrm>
            <a:off x="4361183" y="1906136"/>
            <a:ext cx="475498" cy="468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ru-RU" sz="2000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FA7C00E-26B4-43B9-94F6-04257B565BFD}"/>
              </a:ext>
            </a:extLst>
          </p:cNvPr>
          <p:cNvCxnSpPr>
            <a:cxnSpLocks/>
          </p:cNvCxnSpPr>
          <p:nvPr/>
        </p:nvCxnSpPr>
        <p:spPr>
          <a:xfrm>
            <a:off x="4836681" y="2158130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D08B9152-DCC8-4999-AD8B-64D0D04F46BE}"/>
              </a:ext>
            </a:extLst>
          </p:cNvPr>
          <p:cNvCxnSpPr>
            <a:cxnSpLocks/>
            <a:stCxn id="17" idx="2"/>
            <a:endCxn id="25" idx="4"/>
          </p:cNvCxnSpPr>
          <p:nvPr/>
        </p:nvCxnSpPr>
        <p:spPr>
          <a:xfrm rot="5400000" flipH="1" flipV="1">
            <a:off x="2801232" y="792436"/>
            <a:ext cx="216000" cy="3379400"/>
          </a:xfrm>
          <a:prstGeom prst="bentConnector3">
            <a:avLst>
              <a:gd name="adj1" fmla="val -22048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A177131-C1E7-41BB-AB47-5450F5C3727F}"/>
              </a:ext>
            </a:extLst>
          </p:cNvPr>
          <p:cNvSpPr txBox="1"/>
          <p:nvPr/>
        </p:nvSpPr>
        <p:spPr>
          <a:xfrm>
            <a:off x="2164804" y="304638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 Connection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18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0B72E5-50CC-43D6-9B9B-976616243A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79" y="863305"/>
            <a:ext cx="7576222" cy="5608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4CCB7C2-B48B-4C1B-850B-0DCB6697AF10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5</a:t>
            </a:r>
            <a:endParaRPr lang="ru-RU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B89EBA-FF66-47DD-8656-CF3AB551704C}"/>
              </a:ext>
            </a:extLst>
          </p:cNvPr>
          <p:cNvSpPr/>
          <p:nvPr/>
        </p:nvSpPr>
        <p:spPr>
          <a:xfrm>
            <a:off x="563942" y="42284"/>
            <a:ext cx="11064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Implementation of the convolutional neural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5D3BF-9BD7-44B1-AB6A-B1F4A95AEF35}"/>
              </a:ext>
            </a:extLst>
          </p:cNvPr>
          <p:cNvSpPr txBox="1"/>
          <p:nvPr/>
        </p:nvSpPr>
        <p:spPr>
          <a:xfrm>
            <a:off x="10299941" y="4561320"/>
            <a:ext cx="16223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202122"/>
                </a:solidFill>
                <a:latin typeface="Times New Roman"/>
                <a:cs typeface="Arial"/>
              </a:rPr>
              <a:t>U-net</a:t>
            </a:r>
          </a:p>
          <a:p>
            <a:pPr algn="ctr"/>
            <a:r>
              <a:rPr lang="en-US" sz="2000" b="1" dirty="0">
                <a:latin typeface="Times New Roman"/>
              </a:rPr>
              <a:t>architecture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410E2430-1F4B-41C1-AB44-4AE93673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33" y="1438719"/>
            <a:ext cx="1772369" cy="16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60671CB7-D8CC-44E2-B2D3-2DE83B00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21" y="3267638"/>
            <a:ext cx="1875793" cy="18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DC35D635-3455-4884-9069-828BC6808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r="21678"/>
          <a:stretch/>
        </p:blipFill>
        <p:spPr bwMode="auto">
          <a:xfrm>
            <a:off x="393417" y="1199484"/>
            <a:ext cx="1636575" cy="17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3ACEF4-CE46-40E5-B643-F1F0ECD030C1}"/>
              </a:ext>
            </a:extLst>
          </p:cNvPr>
          <p:cNvSpPr/>
          <p:nvPr/>
        </p:nvSpPr>
        <p:spPr>
          <a:xfrm>
            <a:off x="292963" y="1104063"/>
            <a:ext cx="3986074" cy="422073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407B77A-4205-4921-8A37-56C15BA185E7}"/>
              </a:ext>
            </a:extLst>
          </p:cNvPr>
          <p:cNvSpPr/>
          <p:nvPr/>
        </p:nvSpPr>
        <p:spPr>
          <a:xfrm>
            <a:off x="1853472" y="5324799"/>
            <a:ext cx="836461" cy="38279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BD7515-59A5-48D6-88D3-594230FE0C39}"/>
              </a:ext>
            </a:extLst>
          </p:cNvPr>
          <p:cNvSpPr txBox="1"/>
          <p:nvPr/>
        </p:nvSpPr>
        <p:spPr>
          <a:xfrm>
            <a:off x="663048" y="5733829"/>
            <a:ext cx="3246427" cy="101566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56000 input images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56000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images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CE781-9A6E-4A6D-8331-DD316A7286FD}"/>
              </a:ext>
            </a:extLst>
          </p:cNvPr>
          <p:cNvSpPr txBox="1"/>
          <p:nvPr/>
        </p:nvSpPr>
        <p:spPr>
          <a:xfrm>
            <a:off x="1180884" y="654202"/>
            <a:ext cx="2210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9BDC6C-01CA-4CD1-9190-3973C3A66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9" y="3214432"/>
            <a:ext cx="1465789" cy="1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1966D9-2A5C-446E-B747-F0C630D8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2" y="2332672"/>
            <a:ext cx="5106391" cy="44307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81B98-82A7-40CB-A344-FFEA386DD8B1}"/>
              </a:ext>
            </a:extLst>
          </p:cNvPr>
          <p:cNvSpPr/>
          <p:nvPr/>
        </p:nvSpPr>
        <p:spPr>
          <a:xfrm>
            <a:off x="472502" y="42284"/>
            <a:ext cx="112469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Determination of the required number of projections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79F168-4D0B-4AFC-B510-21BECB42ABD0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A3549-070D-A0BC-271A-98164E758015}"/>
              </a:ext>
            </a:extLst>
          </p:cNvPr>
          <p:cNvSpPr txBox="1"/>
          <p:nvPr/>
        </p:nvSpPr>
        <p:spPr>
          <a:xfrm>
            <a:off x="472132" y="947519"/>
            <a:ext cx="47224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02122"/>
                </a:solidFill>
                <a:latin typeface="Times New Roman"/>
                <a:cs typeface="Arial"/>
              </a:rPr>
              <a:t>Structural similarity</a:t>
            </a:r>
            <a:r>
              <a:rPr lang="en-US" dirty="0">
                <a:solidFill>
                  <a:srgbClr val="202122"/>
                </a:solidFill>
                <a:latin typeface="Times New Roman"/>
                <a:cs typeface="Arial"/>
              </a:rPr>
              <a:t> </a:t>
            </a:r>
            <a:r>
              <a:rPr lang="en-US" b="1" dirty="0">
                <a:solidFill>
                  <a:srgbClr val="202122"/>
                </a:solidFill>
                <a:latin typeface="Times New Roman"/>
                <a:cs typeface="Arial"/>
              </a:rPr>
              <a:t>index measure (SSIM)</a:t>
            </a:r>
            <a:endParaRPr lang="en-US" dirty="0">
              <a:latin typeface="Times New Roman"/>
            </a:endParaRPr>
          </a:p>
        </p:txBody>
      </p:sp>
      <p:pic>
        <p:nvPicPr>
          <p:cNvPr id="21" name="Рисунок 20" descr="Изображение выглядит как текст, Шрифт, линия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8E80229-4471-4689-F5FA-0DC1FDC47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2" y="1320479"/>
            <a:ext cx="5295653" cy="9680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28D7AF-E1E2-4022-85F2-5E3085B56C6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63046" y="2452045"/>
            <a:ext cx="4828927" cy="434497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5D79999-ACEC-4A51-9AEE-E55F3D571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958" y="4074479"/>
            <a:ext cx="1266738" cy="12667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C24ED3-3818-4EC7-BAC1-3D623B58CB86}"/>
              </a:ext>
            </a:extLst>
          </p:cNvPr>
          <p:cNvSpPr/>
          <p:nvPr/>
        </p:nvSpPr>
        <p:spPr>
          <a:xfrm>
            <a:off x="6725999" y="777920"/>
            <a:ext cx="195308" cy="19072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C27E29-79B8-4F99-A1F3-9014E7AE8BC7}"/>
              </a:ext>
            </a:extLst>
          </p:cNvPr>
          <p:cNvSpPr/>
          <p:nvPr/>
        </p:nvSpPr>
        <p:spPr>
          <a:xfrm>
            <a:off x="6725999" y="1147252"/>
            <a:ext cx="195308" cy="1907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235DC1-9255-4708-A271-BA90C097F10B}"/>
              </a:ext>
            </a:extLst>
          </p:cNvPr>
          <p:cNvSpPr/>
          <p:nvPr/>
        </p:nvSpPr>
        <p:spPr>
          <a:xfrm>
            <a:off x="6725999" y="1516584"/>
            <a:ext cx="195308" cy="1907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244B3-EEC8-438B-A79F-144777318159}"/>
              </a:ext>
            </a:extLst>
          </p:cNvPr>
          <p:cNvSpPr txBox="1"/>
          <p:nvPr/>
        </p:nvSpPr>
        <p:spPr>
          <a:xfrm>
            <a:off x="6921307" y="688615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U-net trained 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B6A8F-8E0A-4B9B-A086-B89199E9E8CB}"/>
              </a:ext>
            </a:extLst>
          </p:cNvPr>
          <p:cNvSpPr txBox="1"/>
          <p:nvPr/>
        </p:nvSpPr>
        <p:spPr>
          <a:xfrm>
            <a:off x="6921306" y="1053185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U-net trained 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E6B09-5777-4D5C-9DE8-04BFF99C9330}"/>
              </a:ext>
            </a:extLst>
          </p:cNvPr>
          <p:cNvSpPr txBox="1"/>
          <p:nvPr/>
        </p:nvSpPr>
        <p:spPr>
          <a:xfrm>
            <a:off x="6921306" y="1417755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U-net trained 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539B582A-2C46-475A-9927-06DA2A032779}"/>
              </a:ext>
            </a:extLst>
          </p:cNvPr>
          <p:cNvSpPr/>
          <p:nvPr/>
        </p:nvSpPr>
        <p:spPr>
          <a:xfrm rot="10800000">
            <a:off x="6742999" y="1885916"/>
            <a:ext cx="161308" cy="16392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3BAA6D-7903-4431-A4E7-03D61FDF060F}"/>
              </a:ext>
            </a:extLst>
          </p:cNvPr>
          <p:cNvSpPr txBox="1"/>
          <p:nvPr/>
        </p:nvSpPr>
        <p:spPr>
          <a:xfrm>
            <a:off x="6921306" y="1756510"/>
            <a:ext cx="440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unexpected number of projections is fed to the input of U-net trained on 72 projections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4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66CB76-9D72-4C3F-B8CA-F34CEBDE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1" y="602391"/>
            <a:ext cx="3633839" cy="3042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ACBD1-B7AA-4579-A50F-2F40EEBAB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6"/>
          <a:stretch/>
        </p:blipFill>
        <p:spPr>
          <a:xfrm>
            <a:off x="85173" y="3645078"/>
            <a:ext cx="4948466" cy="31475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E87FB-E925-4AD1-AFD7-55E9C9EDD5D3}"/>
              </a:ext>
            </a:extLst>
          </p:cNvPr>
          <p:cNvSpPr/>
          <p:nvPr/>
        </p:nvSpPr>
        <p:spPr>
          <a:xfrm>
            <a:off x="472502" y="42284"/>
            <a:ext cx="112469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Comparison of CNN architectures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C3B10-1184-4572-9E8B-C868A8600CDC}"/>
              </a:ext>
            </a:extLst>
          </p:cNvPr>
          <p:cNvSpPr txBox="1"/>
          <p:nvPr/>
        </p:nvSpPr>
        <p:spPr>
          <a:xfrm>
            <a:off x="3672162" y="2727725"/>
            <a:ext cx="1029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202122"/>
                </a:solidFill>
                <a:latin typeface="Times New Roman"/>
                <a:cs typeface="Arial"/>
              </a:rPr>
              <a:t>ResUnet</a:t>
            </a:r>
            <a:endParaRPr lang="en-US" dirty="0">
              <a:latin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09EF1-4045-4BE1-BE41-06A59698998E}"/>
              </a:ext>
            </a:extLst>
          </p:cNvPr>
          <p:cNvSpPr txBox="1"/>
          <p:nvPr/>
        </p:nvSpPr>
        <p:spPr>
          <a:xfrm>
            <a:off x="3800938" y="6053520"/>
            <a:ext cx="1029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202122"/>
                </a:solidFill>
                <a:latin typeface="Times New Roman"/>
                <a:cs typeface="Arial"/>
              </a:rPr>
              <a:t>Unet</a:t>
            </a:r>
            <a:r>
              <a:rPr lang="en-US" b="1" dirty="0">
                <a:solidFill>
                  <a:srgbClr val="202122"/>
                </a:solidFill>
                <a:latin typeface="Times New Roman"/>
                <a:cs typeface="Arial"/>
              </a:rPr>
              <a:t> 3+</a:t>
            </a:r>
            <a:endParaRPr lang="en-US" dirty="0">
              <a:latin typeface="Times New Roman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EA050DF-F209-4CF4-B7C4-DB211D2F10BE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7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0A0AEF-E950-4303-92D6-C19021A10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788" y="826287"/>
            <a:ext cx="6534151" cy="53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6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517453-29F7-4F10-8690-CBDC49749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29"/>
          <a:stretch/>
        </p:blipFill>
        <p:spPr>
          <a:xfrm>
            <a:off x="9350860" y="0"/>
            <a:ext cx="1890943" cy="22312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D13B0C-E939-4E0F-96C3-035927EC1241}"/>
              </a:ext>
            </a:extLst>
          </p:cNvPr>
          <p:cNvSpPr/>
          <p:nvPr/>
        </p:nvSpPr>
        <p:spPr>
          <a:xfrm>
            <a:off x="81983" y="0"/>
            <a:ext cx="56857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results of training a CNN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3276E0-030A-4A14-BA1B-5B3EEA7E283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/>
          <a:stretch/>
        </p:blipFill>
        <p:spPr bwMode="auto">
          <a:xfrm>
            <a:off x="394894" y="1398142"/>
            <a:ext cx="6483794" cy="4736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E662E87-6185-446C-A6F7-E7BC9E21D294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8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0B5801-2073-41D2-80E0-FCB165175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053" y="2306301"/>
            <a:ext cx="4144062" cy="21392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31391D-D98E-4AAD-BF6D-D10832A71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053" y="4713904"/>
            <a:ext cx="4144062" cy="1929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97A0E3-9C34-45B0-9B56-FB7FE7C64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557" y="92323"/>
            <a:ext cx="2148565" cy="22741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0D01B3-C6FD-4F01-9196-E6483442EEBA}"/>
              </a:ext>
            </a:extLst>
          </p:cNvPr>
          <p:cNvSpPr txBox="1"/>
          <p:nvPr/>
        </p:nvSpPr>
        <p:spPr>
          <a:xfrm rot="16200000">
            <a:off x="-465368" y="5091282"/>
            <a:ext cx="13181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202122"/>
                </a:solidFill>
                <a:latin typeface="Times New Roman"/>
                <a:cs typeface="Arial"/>
              </a:rPr>
              <a:t>72</a:t>
            </a:r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 </a:t>
            </a:r>
            <a:r>
              <a:rPr lang="ru-RU" sz="2000" dirty="0">
                <a:solidFill>
                  <a:srgbClr val="202122"/>
                </a:solidFill>
                <a:latin typeface="Times New Roman"/>
                <a:cs typeface="Arial"/>
              </a:rPr>
              <a:t>+</a:t>
            </a:r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 U-net</a:t>
            </a:r>
            <a:endParaRPr lang="en-US" sz="2000" dirty="0">
              <a:latin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9AF9D-3A4D-4FE8-8960-D2ACD801550E}"/>
              </a:ext>
            </a:extLst>
          </p:cNvPr>
          <p:cNvSpPr txBox="1"/>
          <p:nvPr/>
        </p:nvSpPr>
        <p:spPr>
          <a:xfrm rot="16200000">
            <a:off x="-321188" y="3470179"/>
            <a:ext cx="10297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202122"/>
                </a:solidFill>
                <a:latin typeface="Times New Roman"/>
                <a:cs typeface="Arial"/>
              </a:rPr>
              <a:t>72</a:t>
            </a:r>
            <a:endParaRPr lang="en-US" sz="2000" dirty="0">
              <a:latin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5F8D7-DF64-4674-B1D8-E3BB11C568D6}"/>
              </a:ext>
            </a:extLst>
          </p:cNvPr>
          <p:cNvSpPr txBox="1"/>
          <p:nvPr/>
        </p:nvSpPr>
        <p:spPr>
          <a:xfrm rot="16200000">
            <a:off x="-321188" y="1993257"/>
            <a:ext cx="10297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202122"/>
                </a:solidFill>
                <a:latin typeface="Times New Roman"/>
                <a:cs typeface="Arial"/>
              </a:rPr>
              <a:t>360</a:t>
            </a:r>
            <a:endParaRPr lang="en-US" sz="2000" dirty="0">
              <a:latin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16F00-F7B4-4EF9-BE19-588CA13E72FD}"/>
              </a:ext>
            </a:extLst>
          </p:cNvPr>
          <p:cNvSpPr txBox="1"/>
          <p:nvPr/>
        </p:nvSpPr>
        <p:spPr>
          <a:xfrm>
            <a:off x="10704297" y="323165"/>
            <a:ext cx="13495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202122"/>
                </a:solidFill>
                <a:latin typeface="Times New Roman"/>
                <a:cs typeface="Arial"/>
              </a:rPr>
              <a:t>360</a:t>
            </a:r>
            <a:endParaRPr lang="en-US" sz="2000" dirty="0">
              <a:solidFill>
                <a:srgbClr val="202122"/>
              </a:solidFill>
              <a:latin typeface="Times New Roman"/>
              <a:cs typeface="Arial"/>
            </a:endParaRPr>
          </a:p>
          <a:p>
            <a:pPr algn="ctr"/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projections</a:t>
            </a:r>
            <a:endParaRPr lang="en-US" sz="2000" dirty="0">
              <a:latin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1AF73-DD80-4DB6-8E16-DC36C3D680F9}"/>
              </a:ext>
            </a:extLst>
          </p:cNvPr>
          <p:cNvSpPr txBox="1"/>
          <p:nvPr/>
        </p:nvSpPr>
        <p:spPr>
          <a:xfrm>
            <a:off x="7208616" y="2508145"/>
            <a:ext cx="10297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72</a:t>
            </a:r>
            <a:endParaRPr lang="en-US" sz="2000" dirty="0">
              <a:latin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9B5996-7D3A-4EC2-8ED0-5A8DC6CDA95C}"/>
              </a:ext>
            </a:extLst>
          </p:cNvPr>
          <p:cNvSpPr txBox="1"/>
          <p:nvPr/>
        </p:nvSpPr>
        <p:spPr>
          <a:xfrm>
            <a:off x="8950162" y="2344192"/>
            <a:ext cx="102977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72</a:t>
            </a:r>
          </a:p>
          <a:p>
            <a:pPr algn="ctr"/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U-net</a:t>
            </a:r>
            <a:endParaRPr lang="en-US" sz="2000" dirty="0">
              <a:latin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68CCE4-61E3-4F41-8725-3EE6599AD17F}"/>
              </a:ext>
            </a:extLst>
          </p:cNvPr>
          <p:cNvSpPr txBox="1"/>
          <p:nvPr/>
        </p:nvSpPr>
        <p:spPr>
          <a:xfrm>
            <a:off x="8950162" y="4471959"/>
            <a:ext cx="1244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6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E54401-68F5-4139-9CF6-06BC95F2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591" y="453983"/>
            <a:ext cx="5448546" cy="28692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9B279D-335B-4891-9BD3-747CD0AA0933}"/>
              </a:ext>
            </a:extLst>
          </p:cNvPr>
          <p:cNvSpPr/>
          <p:nvPr/>
        </p:nvSpPr>
        <p:spPr>
          <a:xfrm>
            <a:off x="543622" y="0"/>
            <a:ext cx="66117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results of training a CNN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CDC3C-9B1C-4832-A156-4E7376AB6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168">
            <a:off x="648864" y="55216"/>
            <a:ext cx="1298417" cy="68860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2E1D9A-9451-4D35-8877-EF4AD71E3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993" y="3534790"/>
            <a:ext cx="7578645" cy="325126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D9D9E63-E60B-4D30-B01E-960955F5D13D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477521-A607-4D4A-8AD9-1590F48B2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589" y="728893"/>
            <a:ext cx="2183855" cy="272333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26EDCA-1DBF-40EC-A54B-C37C7612914A}"/>
              </a:ext>
            </a:extLst>
          </p:cNvPr>
          <p:cNvSpPr/>
          <p:nvPr/>
        </p:nvSpPr>
        <p:spPr>
          <a:xfrm>
            <a:off x="870012" y="5246703"/>
            <a:ext cx="1633491" cy="150278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446158-2CB8-4E83-B305-DCFF463CF01B}"/>
              </a:ext>
            </a:extLst>
          </p:cNvPr>
          <p:cNvSpPr/>
          <p:nvPr/>
        </p:nvSpPr>
        <p:spPr>
          <a:xfrm>
            <a:off x="1766656" y="728893"/>
            <a:ext cx="2432482" cy="272333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26A6C3D-E351-4EFC-802F-6C42C5DE0AF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695635" y="3452228"/>
            <a:ext cx="1287262" cy="179447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DD54D0-7F4E-40C8-B3EA-0429777ADC83}"/>
              </a:ext>
            </a:extLst>
          </p:cNvPr>
          <p:cNvSpPr txBox="1"/>
          <p:nvPr/>
        </p:nvSpPr>
        <p:spPr>
          <a:xfrm>
            <a:off x="7074327" y="3252173"/>
            <a:ext cx="10297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72</a:t>
            </a:r>
            <a:endParaRPr lang="en-US" sz="2000" dirty="0">
              <a:latin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9CC1A-3587-4553-BF3B-E6F72B337B2E}"/>
              </a:ext>
            </a:extLst>
          </p:cNvPr>
          <p:cNvSpPr txBox="1"/>
          <p:nvPr/>
        </p:nvSpPr>
        <p:spPr>
          <a:xfrm>
            <a:off x="4819806" y="3228945"/>
            <a:ext cx="10297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202122"/>
                </a:solidFill>
                <a:latin typeface="Times New Roman"/>
                <a:cs typeface="Arial"/>
              </a:rPr>
              <a:t>360</a:t>
            </a:r>
            <a:endParaRPr lang="en-US" sz="2000" dirty="0">
              <a:latin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63F489-0EA9-446B-9413-1EDF2C046CE6}"/>
              </a:ext>
            </a:extLst>
          </p:cNvPr>
          <p:cNvSpPr txBox="1"/>
          <p:nvPr/>
        </p:nvSpPr>
        <p:spPr>
          <a:xfrm>
            <a:off x="9408170" y="3228945"/>
            <a:ext cx="13350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72</a:t>
            </a:r>
            <a:r>
              <a:rPr lang="ru-RU" sz="2000" dirty="0">
                <a:solidFill>
                  <a:srgbClr val="202122"/>
                </a:solidFill>
                <a:latin typeface="Times New Roman"/>
                <a:cs typeface="Arial"/>
              </a:rPr>
              <a:t> + </a:t>
            </a:r>
            <a:r>
              <a:rPr lang="en-US" sz="2000" dirty="0">
                <a:solidFill>
                  <a:srgbClr val="202122"/>
                </a:solidFill>
                <a:latin typeface="Times New Roman"/>
                <a:cs typeface="Arial"/>
              </a:rPr>
              <a:t>U-net</a:t>
            </a:r>
            <a:endParaRPr lang="en-US" sz="20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7026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347</Words>
  <Application>Microsoft Office PowerPoint</Application>
  <PresentationFormat>Широкоэкранный</PresentationFormat>
  <Paragraphs>74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Булат Бакиров</dc:creator>
  <cp:lastModifiedBy>Булат Бакиров</cp:lastModifiedBy>
  <cp:revision>31</cp:revision>
  <dcterms:created xsi:type="dcterms:W3CDTF">2024-10-27T12:22:15Z</dcterms:created>
  <dcterms:modified xsi:type="dcterms:W3CDTF">2024-10-28T10:20:55Z</dcterms:modified>
</cp:coreProperties>
</file>