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306" r:id="rId2"/>
    <p:sldId id="371" r:id="rId3"/>
    <p:sldId id="320" r:id="rId4"/>
    <p:sldId id="321" r:id="rId5"/>
    <p:sldId id="383" r:id="rId6"/>
    <p:sldId id="304" r:id="rId7"/>
    <p:sldId id="324" r:id="rId8"/>
    <p:sldId id="329" r:id="rId9"/>
    <p:sldId id="331" r:id="rId10"/>
    <p:sldId id="340" r:id="rId11"/>
    <p:sldId id="339" r:id="rId12"/>
    <p:sldId id="358" r:id="rId13"/>
    <p:sldId id="382" r:id="rId14"/>
    <p:sldId id="384" r:id="rId15"/>
    <p:sldId id="322" r:id="rId16"/>
    <p:sldId id="323" r:id="rId17"/>
    <p:sldId id="366" r:id="rId18"/>
    <p:sldId id="367" r:id="rId19"/>
    <p:sldId id="368" r:id="rId20"/>
    <p:sldId id="385" r:id="rId21"/>
    <p:sldId id="300" r:id="rId22"/>
    <p:sldId id="319" r:id="rId23"/>
    <p:sldId id="273" r:id="rId24"/>
    <p:sldId id="365" r:id="rId25"/>
    <p:sldId id="363" r:id="rId26"/>
    <p:sldId id="364" r:id="rId27"/>
    <p:sldId id="386" r:id="rId28"/>
    <p:sldId id="355" r:id="rId29"/>
    <p:sldId id="378" r:id="rId30"/>
    <p:sldId id="379" r:id="rId31"/>
    <p:sldId id="380" r:id="rId32"/>
    <p:sldId id="381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97" autoAdjust="0"/>
    <p:restoredTop sz="94660"/>
  </p:normalViewPr>
  <p:slideViewPr>
    <p:cSldViewPr>
      <p:cViewPr varScale="1">
        <p:scale>
          <a:sx n="62" d="100"/>
          <a:sy n="62" d="100"/>
        </p:scale>
        <p:origin x="1368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AEF787-2835-4FB3-BB83-31447AB2400B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DEAA09-1E46-4932-AE5E-92B21A4D15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8731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2A3BB-2A24-4E6B-B9F1-14E125B56BE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24575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0" name="Shape 4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5" name="Shape 22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E0468D3-06CC-4891-B7F5-32FF7607CB20}" type="slidenum">
              <a:rPr lang="ru-RU" altLang="ru-RU"/>
              <a:pPr/>
              <a:t>21</a:t>
            </a:fld>
            <a:endParaRPr lang="ru-RU" altLang="ru-RU"/>
          </a:p>
        </p:txBody>
      </p:sp>
      <p:sp>
        <p:nvSpPr>
          <p:cNvPr id="532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B5BFD-6AB8-4143-91FB-5D20DEE8E5E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B974C-D97A-4EF0-996E-953BDBD1E8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3490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B5BFD-6AB8-4143-91FB-5D20DEE8E5E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B974C-D97A-4EF0-996E-953BDBD1E8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8372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B5BFD-6AB8-4143-91FB-5D20DEE8E5E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B974C-D97A-4EF0-996E-953BDBD1E8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54140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480" y="273629"/>
            <a:ext cx="8195040" cy="111179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>
          <a:xfrm>
            <a:off x="456480" y="6247376"/>
            <a:ext cx="2096640" cy="439247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>
          <a:xfrm>
            <a:off x="3127680" y="6247376"/>
            <a:ext cx="2865600" cy="439247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>
          <a:xfrm>
            <a:off x="6556320" y="6247376"/>
            <a:ext cx="2096640" cy="439247"/>
          </a:xfrm>
        </p:spPr>
        <p:txBody>
          <a:bodyPr/>
          <a:lstStyle>
            <a:lvl1pPr>
              <a:defRPr/>
            </a:lvl1pPr>
          </a:lstStyle>
          <a:p>
            <a:fld id="{BFC23DB9-B51E-433A-8D4B-1720BBAF52D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44805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B5BFD-6AB8-4143-91FB-5D20DEE8E5E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B974C-D97A-4EF0-996E-953BDBD1E8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1943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B5BFD-6AB8-4143-91FB-5D20DEE8E5E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B974C-D97A-4EF0-996E-953BDBD1E8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6082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B5BFD-6AB8-4143-91FB-5D20DEE8E5E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B974C-D97A-4EF0-996E-953BDBD1E8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0488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B5BFD-6AB8-4143-91FB-5D20DEE8E5E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B974C-D97A-4EF0-996E-953BDBD1E8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6239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B5BFD-6AB8-4143-91FB-5D20DEE8E5E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B974C-D97A-4EF0-996E-953BDBD1E8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8649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B5BFD-6AB8-4143-91FB-5D20DEE8E5E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B974C-D97A-4EF0-996E-953BDBD1E8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5078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B5BFD-6AB8-4143-91FB-5D20DEE8E5E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B974C-D97A-4EF0-996E-953BDBD1E8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6845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B5BFD-6AB8-4143-91FB-5D20DEE8E5E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B974C-D97A-4EF0-996E-953BDBD1E8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368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6B5BFD-6AB8-4143-91FB-5D20DEE8E5E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B974C-D97A-4EF0-996E-953BDBD1E8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826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108520" y="2852936"/>
            <a:ext cx="9577064" cy="1440160"/>
          </a:xfrm>
          <a:prstGeom prst="rect">
            <a:avLst/>
          </a:prstGeom>
          <a:solidFill>
            <a:schemeClr val="bg1">
              <a:alpha val="4901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None/>
            </a:pP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ru-R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meson decays</a:t>
            </a:r>
            <a:endParaRPr lang="en-US" sz="2800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>
          <a:xfrm>
            <a:off x="6516216" y="4551494"/>
            <a:ext cx="2316563" cy="46166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</a:rPr>
              <a:t>Aidos Issadykov</a:t>
            </a:r>
            <a:endParaRPr lang="ru-RU" sz="2400" i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pic>
        <p:nvPicPr>
          <p:cNvPr id="12" name="Picture 9" descr="http://flerovlab.jinr.ru/flnr/dimg/head2_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8265" y="0"/>
            <a:ext cx="4045735" cy="1239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681814B-BA56-08B3-04C6-00DB71D22F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74" y="-1"/>
            <a:ext cx="3934374" cy="214342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2B94F8E-90B3-2390-3A3E-6C900054021C}"/>
              </a:ext>
            </a:extLst>
          </p:cNvPr>
          <p:cNvSpPr txBox="1"/>
          <p:nvPr/>
        </p:nvSpPr>
        <p:spPr>
          <a:xfrm>
            <a:off x="897665" y="5980638"/>
            <a:ext cx="756469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i="0" dirty="0">
                <a:solidFill>
                  <a:srgbClr val="043C6D"/>
                </a:solidFill>
                <a:effectLst/>
                <a:latin typeface="Open Sans" panose="020B0606030504020204" pitchFamily="34" charset="0"/>
              </a:rPr>
              <a:t>28th International Scientific Conference of Young Scientists and Specialists (AYSS-2024)</a:t>
            </a:r>
          </a:p>
        </p:txBody>
      </p:sp>
    </p:spTree>
    <p:extLst>
      <p:ext uri="{BB962C8B-B14F-4D97-AF65-F5344CB8AC3E}">
        <p14:creationId xmlns:p14="http://schemas.microsoft.com/office/powerpoint/2010/main" val="8674289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Shape 7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54125" y="1628775"/>
            <a:ext cx="6635750" cy="4219575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Заголовок 1"/>
              <p:cNvSpPr txBox="1">
                <a:spLocks/>
              </p:cNvSpPr>
              <p:nvPr/>
            </p:nvSpPr>
            <p:spPr bwMode="auto">
              <a:xfrm>
                <a:off x="0" y="500063"/>
                <a:ext cx="9144000" cy="714375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rgbClr val="0070C0"/>
                </a:solidFill>
              </a:ln>
            </p:spPr>
            <p:txBody>
              <a:bodyPr anchor="ctr"/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defRPr/>
                </a:pPr>
                <a:r>
                  <a:rPr lang="en-US" sz="2400" b="1" dirty="0">
                    <a:solidFill>
                      <a:schemeClr val="lt1"/>
                    </a:solidFill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  <a:sym typeface="Times New Roman"/>
                  </a:rPr>
                  <a:t>SCHEMATIC VIEW OF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b="1" i="1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rPr>
                      <m:t>В→</m:t>
                    </m:r>
                    <m:r>
                      <m:rPr>
                        <m:nor/>
                      </m:rPr>
                      <a:rPr lang="en-US" sz="2400" b="1" i="1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rPr>
                      <m:t>K</m:t>
                    </m:r>
                    <m:r>
                      <m:rPr>
                        <m:nor/>
                      </m:rPr>
                      <a:rPr lang="en-US" sz="2400" b="1" i="1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  <a:sym typeface="Cambria"/>
                      </a:rPr>
                      <m:t>𝜋</m:t>
                    </m:r>
                    <m:r>
                      <m:rPr>
                        <m:nor/>
                      </m:rPr>
                      <a:rPr lang="en-US" sz="2400" b="1" i="1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rPr>
                      <m:t> + ℓ</m:t>
                    </m:r>
                    <m:r>
                      <m:rPr>
                        <m:nor/>
                      </m:rPr>
                      <a:rPr lang="en-US" sz="2400" b="1" i="1" baseline="300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rPr>
                      <m:t>+</m:t>
                    </m:r>
                    <m:r>
                      <m:rPr>
                        <m:nor/>
                      </m:rPr>
                      <a:rPr lang="en-US" sz="2400" b="1" i="1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rPr>
                      <m:t>ℓ</m:t>
                    </m:r>
                    <m:r>
                      <m:rPr>
                        <m:nor/>
                      </m:rPr>
                      <a:rPr lang="en-US" sz="2400" b="1" i="1" baseline="300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rPr>
                      <m:t>−</m:t>
                    </m:r>
                  </m:oMath>
                </a14:m>
                <a:r>
                  <a:rPr lang="en-US" sz="2400" b="1" spc="2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Arial Unicode MS" panose="020B0604020202020204" pitchFamily="34" charset="-128"/>
                    <a:cs typeface="Times New Roman" panose="02020603050405020304" pitchFamily="18" charset="0"/>
                  </a:rPr>
                  <a:t> DECAY</a:t>
                </a:r>
                <a:endParaRPr lang="ru-RU" sz="2400" b="1" spc="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rial Unicode MS" panose="020B0604020202020204" pitchFamily="34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500063"/>
                <a:ext cx="9144000" cy="714375"/>
              </a:xfrm>
              <a:prstGeom prst="rect">
                <a:avLst/>
              </a:prstGeom>
              <a:blipFill rotWithShape="1">
                <a:blip r:embed="rId4"/>
                <a:stretch>
                  <a:fillRect b="-5042"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Прямоугольник 1"/>
          <p:cNvSpPr/>
          <p:nvPr/>
        </p:nvSpPr>
        <p:spPr>
          <a:xfrm>
            <a:off x="2915816" y="5978424"/>
            <a:ext cx="62937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*</a:t>
            </a:r>
            <a:r>
              <a:rPr lang="en-GB" sz="1800" b="1" dirty="0"/>
              <a:t> Issadykov, Ivanov, </a:t>
            </a:r>
            <a:r>
              <a:rPr lang="en-GB" sz="1800" b="1" dirty="0" err="1"/>
              <a:t>Sakhiyev</a:t>
            </a:r>
            <a:r>
              <a:rPr lang="en-GB" b="1" dirty="0"/>
              <a:t>, </a:t>
            </a:r>
            <a:r>
              <a:rPr lang="en-GB" b="1" dirty="0" err="1"/>
              <a:t>Phys.Rev</a:t>
            </a:r>
            <a:r>
              <a:rPr lang="en-GB" b="1" dirty="0"/>
              <a:t>. D91 (2015) no.7, 074007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02542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Shape 2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87450" y="2031218"/>
            <a:ext cx="6238874" cy="4305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Shape 2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87450" y="1217842"/>
            <a:ext cx="6381749" cy="6667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" name="Прямая со стрелкой 2"/>
          <p:cNvCxnSpPr/>
          <p:nvPr/>
        </p:nvCxnSpPr>
        <p:spPr>
          <a:xfrm flipV="1">
            <a:off x="2483768" y="2276872"/>
            <a:ext cx="0" cy="1800199"/>
          </a:xfrm>
          <a:prstGeom prst="straightConnector1">
            <a:avLst/>
          </a:prstGeom>
          <a:ln w="19050">
            <a:solidFill>
              <a:schemeClr val="accent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2516808" y="3176971"/>
            <a:ext cx="792088" cy="396044"/>
          </a:xfrm>
        </p:spPr>
        <p:txBody>
          <a:bodyPr>
            <a:normAutofit fontScale="70000" lnSpcReduction="20000"/>
          </a:bodyPr>
          <a:lstStyle/>
          <a:p>
            <a:r>
              <a:rPr lang="ru-RU" dirty="0">
                <a:solidFill>
                  <a:srgbClr val="C00000"/>
                </a:solidFill>
              </a:rPr>
              <a:t>14 %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1814612" y="4197063"/>
            <a:ext cx="5472608" cy="0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одзаголовок 5"/>
          <p:cNvSpPr txBox="1">
            <a:spLocks/>
          </p:cNvSpPr>
          <p:nvPr/>
        </p:nvSpPr>
        <p:spPr>
          <a:xfrm>
            <a:off x="3910272" y="4197063"/>
            <a:ext cx="936104" cy="36004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C00000"/>
                </a:solidFill>
              </a:rPr>
              <a:t>~ </a:t>
            </a:r>
            <a:r>
              <a:rPr lang="ru-RU" dirty="0">
                <a:solidFill>
                  <a:srgbClr val="C00000"/>
                </a:solidFill>
              </a:rPr>
              <a:t>6 %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-21084" y="295275"/>
            <a:ext cx="9144000" cy="714375"/>
          </a:xfrm>
          <a:prstGeom prst="rect">
            <a:avLst/>
          </a:prstGeom>
          <a:solidFill>
            <a:schemeClr val="accent1"/>
          </a:solidFill>
          <a:ln>
            <a:solidFill>
              <a:srgbClr val="0070C0"/>
            </a:solidFill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2400" b="1" spc="200" dirty="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IMPACT OF </a:t>
            </a:r>
            <a:r>
              <a:rPr lang="en-US" sz="2400" b="1" i="1" spc="200" dirty="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S</a:t>
            </a:r>
            <a:r>
              <a:rPr lang="en-US" sz="2400" b="1" spc="200" dirty="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2400" b="1" i="1" spc="200" dirty="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WAVE</a:t>
            </a:r>
            <a:r>
              <a:rPr lang="en-US" sz="2400" b="1" spc="200" dirty="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CONTRIBUTION</a:t>
            </a:r>
            <a:endParaRPr lang="ru-RU" sz="2400" b="1" spc="200" dirty="0">
              <a:solidFill>
                <a:schemeClr val="bg1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F7974BD-38F2-5186-DCA9-636C16D9886C}"/>
              </a:ext>
            </a:extLst>
          </p:cNvPr>
          <p:cNvSpPr/>
          <p:nvPr/>
        </p:nvSpPr>
        <p:spPr>
          <a:xfrm>
            <a:off x="2829205" y="6271843"/>
            <a:ext cx="62937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*</a:t>
            </a:r>
            <a:r>
              <a:rPr lang="en-GB" sz="1800" b="1" dirty="0"/>
              <a:t> Issadykov, Ivanov, </a:t>
            </a:r>
            <a:r>
              <a:rPr lang="en-GB" sz="1800" b="1" dirty="0" err="1"/>
              <a:t>Sakhiyev</a:t>
            </a:r>
            <a:r>
              <a:rPr lang="en-GB" b="1" dirty="0"/>
              <a:t>, </a:t>
            </a:r>
            <a:r>
              <a:rPr lang="en-GB" b="1" dirty="0" err="1"/>
              <a:t>Phys.Rev</a:t>
            </a:r>
            <a:r>
              <a:rPr lang="en-GB" b="1" dirty="0"/>
              <a:t>. D91 (2015) no.7, 074007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73299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C8D74CC-2671-489C-9FDF-F2194D0AFD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ID4096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4BB37A0-884C-14EF-3C93-4F574CC1C6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8" y="1156988"/>
            <a:ext cx="9144000" cy="425586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9DCB52E-E6D5-AFD1-D081-6B5578AF94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8" y="5038909"/>
            <a:ext cx="9144000" cy="1085094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0019A0D-A1FB-567B-B766-9066872CC578}"/>
              </a:ext>
            </a:extLst>
          </p:cNvPr>
          <p:cNvSpPr/>
          <p:nvPr/>
        </p:nvSpPr>
        <p:spPr>
          <a:xfrm>
            <a:off x="2843808" y="6237312"/>
            <a:ext cx="61310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*</a:t>
            </a:r>
            <a:r>
              <a:rPr lang="en-GB" sz="1800" b="1" dirty="0"/>
              <a:t> Issadykov, Ivanov , </a:t>
            </a:r>
            <a:r>
              <a:rPr lang="en-GB" b="1" dirty="0"/>
              <a:t>Modern Physics Letters A</a:t>
            </a:r>
            <a:r>
              <a:rPr lang="ru-RU" b="1" dirty="0"/>
              <a:t>, 2023,</a:t>
            </a:r>
            <a:r>
              <a:rPr lang="en-GB" b="1" dirty="0"/>
              <a:t> 2350006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Заголовок 1">
                <a:extLst>
                  <a:ext uri="{FF2B5EF4-FFF2-40B4-BE49-F238E27FC236}">
                    <a16:creationId xmlns:a16="http://schemas.microsoft.com/office/drawing/2014/main" id="{618E7F5C-7551-0F47-5562-59FED61A9ABE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0" y="385958"/>
                <a:ext cx="9144000" cy="714375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rgbClr val="0070C0"/>
                </a:solidFill>
              </a:ln>
            </p:spPr>
            <p:txBody>
              <a:bodyPr anchor="ctr"/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lnSpc>
                    <a:spcPts val="2400"/>
                  </a:lnSpc>
                  <a:spcAft>
                    <a:spcPts val="14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 b="1" i="1" dirty="0" smtClean="0">
                          <a:solidFill>
                            <a:schemeClr val="bg1"/>
                          </a:solidFill>
                          <a:latin typeface="Times New Roamn"/>
                          <a:ea typeface="Times New Roman"/>
                          <a:cs typeface="Times New Roman"/>
                          <a:sym typeface="Times New Roman"/>
                        </a:rPr>
                        <m:t>b</m:t>
                      </m:r>
                      <m:r>
                        <m:rPr>
                          <m:nor/>
                        </m:rPr>
                        <a:rPr lang="en-US" sz="3200" b="1" i="1" dirty="0" smtClean="0">
                          <a:solidFill>
                            <a:schemeClr val="bg1"/>
                          </a:solidFill>
                          <a:latin typeface="Times New Roamn"/>
                          <a:ea typeface="Times New Roman"/>
                          <a:cs typeface="Times New Roman"/>
                          <a:sym typeface="Times New Roman"/>
                        </a:rPr>
                        <m:t> → </m:t>
                      </m:r>
                      <m:r>
                        <m:rPr>
                          <m:nor/>
                        </m:rPr>
                        <a:rPr lang="en-US" sz="3200" b="1" i="1" dirty="0" smtClean="0">
                          <a:solidFill>
                            <a:schemeClr val="bg1"/>
                          </a:solidFill>
                          <a:latin typeface="Times New Roamn"/>
                          <a:ea typeface="Times New Roman"/>
                          <a:cs typeface="Times New Roman"/>
                          <a:sym typeface="Times New Roman"/>
                        </a:rPr>
                        <m:t>s</m:t>
                      </m:r>
                      <m:r>
                        <a:rPr lang="en-US" sz="32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/>
                          <a:cs typeface="Times New Roman"/>
                          <a:sym typeface="Times New Roman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l-GR" sz="32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/>
                          <a:cs typeface="Times New Roman"/>
                          <a:sym typeface="Times New Roman"/>
                        </a:rPr>
                        <m:t>υ</m:t>
                      </m:r>
                      <m:r>
                        <a:rPr lang="en-US" sz="32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/>
                          <a:cs typeface="Times New Roman"/>
                          <a:sym typeface="Times New Roman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l-GR" sz="32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/>
                          <a:cs typeface="Times New Roman"/>
                          <a:sym typeface="Times New Roman"/>
                        </a:rPr>
                        <m:t>υ</m:t>
                      </m:r>
                    </m:oMath>
                  </m:oMathPara>
                </a14:m>
                <a:endParaRPr lang="ru-RU" sz="3200" b="1" dirty="0">
                  <a:solidFill>
                    <a:schemeClr val="bg1"/>
                  </a:solidFill>
                  <a:latin typeface="Times New Roamn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Заголовок 1">
                <a:extLst>
                  <a:ext uri="{FF2B5EF4-FFF2-40B4-BE49-F238E27FC236}">
                    <a16:creationId xmlns:a16="http://schemas.microsoft.com/office/drawing/2014/main" id="{618E7F5C-7551-0F47-5562-59FED61A9A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385958"/>
                <a:ext cx="9144000" cy="7143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60757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Заголовок 1">
                <a:extLst>
                  <a:ext uri="{FF2B5EF4-FFF2-40B4-BE49-F238E27FC236}">
                    <a16:creationId xmlns:a16="http://schemas.microsoft.com/office/drawing/2014/main" id="{0ADFA01C-1856-C326-B970-AF2E6138BDAB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0" y="385958"/>
                <a:ext cx="9144000" cy="714375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rgbClr val="0070C0"/>
                </a:solidFill>
              </a:ln>
            </p:spPr>
            <p:txBody>
              <a:bodyPr anchor="ctr"/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lnSpc>
                    <a:spcPts val="2400"/>
                  </a:lnSpc>
                  <a:spcAft>
                    <a:spcPts val="14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/>
                          <a:cs typeface="Times New Roman"/>
                          <a:sym typeface="Times New Roman"/>
                        </a:rPr>
                        <m:t>B</m:t>
                      </m:r>
                      <m:r>
                        <m:rPr>
                          <m:nor/>
                        </m:rPr>
                        <a:rPr lang="en-US" sz="3200" b="1" i="1" dirty="0" smtClean="0">
                          <a:solidFill>
                            <a:schemeClr val="bg1"/>
                          </a:solidFill>
                          <a:latin typeface="Times New Roamn"/>
                          <a:ea typeface="Times New Roman"/>
                          <a:cs typeface="Times New Roman"/>
                          <a:sym typeface="Times New Roman"/>
                        </a:rPr>
                        <m:t> → </m:t>
                      </m:r>
                      <m:r>
                        <a:rPr lang="en-US" sz="32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/>
                          <a:cs typeface="Times New Roman"/>
                          <a:sym typeface="Times New Roman"/>
                        </a:rPr>
                        <m:t>𝑲</m:t>
                      </m:r>
                      <m:r>
                        <a:rPr lang="en-US" sz="32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/>
                          <a:cs typeface="Times New Roman"/>
                          <a:sym typeface="Times New Roman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l-GR" sz="32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/>
                          <a:cs typeface="Times New Roman"/>
                          <a:sym typeface="Times New Roman"/>
                        </a:rPr>
                        <m:t>υ</m:t>
                      </m:r>
                      <m:r>
                        <a:rPr lang="en-US" sz="32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/>
                          <a:cs typeface="Times New Roman"/>
                          <a:sym typeface="Times New Roman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l-GR" sz="32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/>
                          <a:cs typeface="Times New Roman"/>
                          <a:sym typeface="Times New Roman"/>
                        </a:rPr>
                        <m:t>υ</m:t>
                      </m:r>
                    </m:oMath>
                  </m:oMathPara>
                </a14:m>
                <a:endParaRPr lang="ru-RU" sz="3200" b="1" dirty="0">
                  <a:solidFill>
                    <a:schemeClr val="bg1"/>
                  </a:solidFill>
                  <a:latin typeface="Times New Roamn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Заголовок 1">
                <a:extLst>
                  <a:ext uri="{FF2B5EF4-FFF2-40B4-BE49-F238E27FC236}">
                    <a16:creationId xmlns:a16="http://schemas.microsoft.com/office/drawing/2014/main" id="{0ADFA01C-1856-C326-B970-AF2E6138BD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385958"/>
                <a:ext cx="9144000" cy="7143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128A59A-D2A3-A3F4-0EA3-F7D9FFF8F4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696" y="1109550"/>
            <a:ext cx="5699070" cy="4190263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F4AC7AB-B4AF-1339-2C5E-78FABC6DEBCA}"/>
              </a:ext>
            </a:extLst>
          </p:cNvPr>
          <p:cNvSpPr/>
          <p:nvPr/>
        </p:nvSpPr>
        <p:spPr>
          <a:xfrm>
            <a:off x="2843808" y="6237312"/>
            <a:ext cx="61310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*</a:t>
            </a:r>
            <a:r>
              <a:rPr lang="en-GB" sz="1800" b="1" dirty="0"/>
              <a:t> Belle-II Collaboration, </a:t>
            </a:r>
            <a:r>
              <a:rPr lang="en-GB" b="1" dirty="0" err="1"/>
              <a:t>Phys.Rev.D</a:t>
            </a:r>
            <a:r>
              <a:rPr lang="en-GB" b="1" dirty="0"/>
              <a:t> 109 (2024) 11, 112006,                         	</a:t>
            </a:r>
            <a:r>
              <a:rPr lang="en-GB" b="1" dirty="0" err="1"/>
              <a:t>arxiv</a:t>
            </a:r>
            <a:r>
              <a:rPr lang="en-GB" b="1" dirty="0"/>
              <a:t>: 2311.14647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53002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B165B8-AC8D-AB35-487D-96AD4B51E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5587442-5E24-B613-7FB4-A6B7BFEDB6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955" y="1772816"/>
            <a:ext cx="7571184" cy="4061048"/>
          </a:xfrm>
        </p:spPr>
        <p:txBody>
          <a:bodyPr>
            <a:normAutofit fontScale="92500" lnSpcReduction="200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rgbClr val="0070C0"/>
                </a:solidFill>
                <a:latin typeface="Times New Roamn"/>
              </a:rPr>
              <a:t>Introduction – Motivation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sz="2800" dirty="0">
              <a:solidFill>
                <a:srgbClr val="0070C0"/>
              </a:solidFill>
              <a:latin typeface="Times New Roamn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rgbClr val="0070C0"/>
                </a:solidFill>
                <a:latin typeface="Times New Roamn"/>
              </a:rPr>
              <a:t>b-s transitions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sz="2800" dirty="0">
              <a:solidFill>
                <a:srgbClr val="0070C0"/>
              </a:solidFill>
              <a:latin typeface="Times New Roamn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sz="3900" b="1" dirty="0">
                <a:solidFill>
                  <a:srgbClr val="0070C0"/>
                </a:solidFill>
                <a:latin typeface="Times New Roamn"/>
              </a:rPr>
              <a:t>b-d(u) transitions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sz="2800" dirty="0">
              <a:solidFill>
                <a:srgbClr val="0070C0"/>
              </a:solidFill>
              <a:latin typeface="Times New Roamn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rgbClr val="0070C0"/>
                </a:solidFill>
                <a:latin typeface="Times New Roamn"/>
              </a:rPr>
              <a:t>b-c transitions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sz="2800" dirty="0">
              <a:solidFill>
                <a:srgbClr val="0070C0"/>
              </a:solidFill>
              <a:latin typeface="Times New Roamn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rgbClr val="0070C0"/>
                </a:solidFill>
                <a:latin typeface="Times New Roamn"/>
              </a:rPr>
              <a:t>Conclusion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4C557FDD-D388-05E6-7CBC-68E1BCC127C6}"/>
              </a:ext>
            </a:extLst>
          </p:cNvPr>
          <p:cNvSpPr txBox="1">
            <a:spLocks/>
          </p:cNvSpPr>
          <p:nvPr/>
        </p:nvSpPr>
        <p:spPr bwMode="auto">
          <a:xfrm>
            <a:off x="0" y="500063"/>
            <a:ext cx="9144000" cy="714375"/>
          </a:xfrm>
          <a:prstGeom prst="rect">
            <a:avLst/>
          </a:prstGeom>
          <a:solidFill>
            <a:schemeClr val="accent1"/>
          </a:solidFill>
          <a:ln>
            <a:solidFill>
              <a:srgbClr val="0070C0"/>
            </a:solidFill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2400" b="1" spc="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Outline:</a:t>
            </a:r>
            <a:endParaRPr lang="ru-RU" sz="2400" b="1" spc="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46760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00808"/>
            <a:ext cx="7010400" cy="650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hape 44">
            <a:extLst>
              <a:ext uri="{FF2B5EF4-FFF2-40B4-BE49-F238E27FC236}">
                <a16:creationId xmlns:a16="http://schemas.microsoft.com/office/drawing/2014/main" id="{F4346CE8-02C1-FED0-4A93-43B51F0B68E0}"/>
              </a:ext>
            </a:extLst>
          </p:cNvPr>
          <p:cNvSpPr txBox="1"/>
          <p:nvPr/>
        </p:nvSpPr>
        <p:spPr>
          <a:xfrm>
            <a:off x="0" y="500062"/>
            <a:ext cx="9144000" cy="714374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rgbClr val="0070C0"/>
            </a:solidFill>
            <a:prstDash val="solid"/>
            <a:bevel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2400" b="1" i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b-d transitions</a:t>
            </a:r>
          </a:p>
        </p:txBody>
      </p:sp>
    </p:spTree>
    <p:extLst>
      <p:ext uri="{BB962C8B-B14F-4D97-AF65-F5344CB8AC3E}">
        <p14:creationId xmlns:p14="http://schemas.microsoft.com/office/powerpoint/2010/main" val="2121935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8" y="785813"/>
            <a:ext cx="8391525" cy="528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1835696" y="6170375"/>
            <a:ext cx="7506580" cy="1084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b="1" dirty="0"/>
              <a:t>* </a:t>
            </a:r>
            <a:r>
              <a:rPr lang="en-US" sz="1600" b="1" dirty="0" err="1"/>
              <a:t>arxiv</a:t>
            </a:r>
            <a:r>
              <a:rPr lang="en-US" sz="1600" b="1" dirty="0"/>
              <a:t>: 1412.7515</a:t>
            </a:r>
            <a:endParaRPr lang="ru-RU" sz="1600" dirty="0"/>
          </a:p>
        </p:txBody>
      </p:sp>
      <p:sp>
        <p:nvSpPr>
          <p:cNvPr id="2" name="Shape 44">
            <a:extLst>
              <a:ext uri="{FF2B5EF4-FFF2-40B4-BE49-F238E27FC236}">
                <a16:creationId xmlns:a16="http://schemas.microsoft.com/office/drawing/2014/main" id="{23F58DF5-058D-935B-D2CA-5247BA98EA6E}"/>
              </a:ext>
            </a:extLst>
          </p:cNvPr>
          <p:cNvSpPr txBox="1"/>
          <p:nvPr/>
        </p:nvSpPr>
        <p:spPr>
          <a:xfrm>
            <a:off x="0" y="116632"/>
            <a:ext cx="9144000" cy="714374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rgbClr val="0070C0"/>
            </a:solidFill>
            <a:prstDash val="solid"/>
            <a:bevel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2400" b="1" i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b-d transitions</a:t>
            </a:r>
          </a:p>
        </p:txBody>
      </p:sp>
    </p:spTree>
    <p:extLst>
      <p:ext uri="{BB962C8B-B14F-4D97-AF65-F5344CB8AC3E}">
        <p14:creationId xmlns:p14="http://schemas.microsoft.com/office/powerpoint/2010/main" val="17083751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C96128-B736-1A38-DACE-15D00A3D1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9A60451-348E-A63B-2640-6C475A1B1E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ID4096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15486DE-23D8-EB9C-AC4C-11CF8E4D8F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75356"/>
            <a:ext cx="9144000" cy="3307288"/>
          </a:xfrm>
          <a:prstGeom prst="rect">
            <a:avLst/>
          </a:prstGeom>
        </p:spPr>
      </p:pic>
      <p:sp>
        <p:nvSpPr>
          <p:cNvPr id="6" name="Shape 44">
            <a:extLst>
              <a:ext uri="{FF2B5EF4-FFF2-40B4-BE49-F238E27FC236}">
                <a16:creationId xmlns:a16="http://schemas.microsoft.com/office/drawing/2014/main" id="{70AE360E-9056-96C7-DCBD-08546B6E8555}"/>
              </a:ext>
            </a:extLst>
          </p:cNvPr>
          <p:cNvSpPr txBox="1"/>
          <p:nvPr/>
        </p:nvSpPr>
        <p:spPr>
          <a:xfrm>
            <a:off x="0" y="500062"/>
            <a:ext cx="9144000" cy="714374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rgbClr val="0070C0"/>
            </a:solidFill>
            <a:prstDash val="solid"/>
            <a:bevel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2400" b="1" i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b-d transitions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5034F1B-3CF5-658F-39F8-481C1F8128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4" y="5222278"/>
            <a:ext cx="9144000" cy="1169015"/>
          </a:xfrm>
          <a:prstGeom prst="rect">
            <a:avLst/>
          </a:prstGeom>
        </p:spPr>
      </p:pic>
      <p:sp>
        <p:nvSpPr>
          <p:cNvPr id="9" name="Объект 2">
            <a:extLst>
              <a:ext uri="{FF2B5EF4-FFF2-40B4-BE49-F238E27FC236}">
                <a16:creationId xmlns:a16="http://schemas.microsoft.com/office/drawing/2014/main" id="{37227E05-0569-4D99-BA3F-A67ADE239511}"/>
              </a:ext>
            </a:extLst>
          </p:cNvPr>
          <p:cNvSpPr txBox="1">
            <a:spLocks/>
          </p:cNvSpPr>
          <p:nvPr/>
        </p:nvSpPr>
        <p:spPr>
          <a:xfrm>
            <a:off x="4572000" y="6262488"/>
            <a:ext cx="4711985" cy="5955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b="1" dirty="0"/>
              <a:t>*R. </a:t>
            </a:r>
            <a:r>
              <a:rPr lang="en-US" sz="1600" b="1" dirty="0" err="1"/>
              <a:t>Aaij</a:t>
            </a:r>
            <a:r>
              <a:rPr lang="en-US" sz="1600" b="1" dirty="0"/>
              <a:t> et al. (</a:t>
            </a:r>
            <a:r>
              <a:rPr lang="en-US" sz="1600" b="1" dirty="0" err="1"/>
              <a:t>LHCb</a:t>
            </a:r>
            <a:r>
              <a:rPr lang="en-US" sz="1600" b="1" dirty="0"/>
              <a:t> Collaboration), JHEP 07, 020 (2018), arXiv:1804.07167 [hep-ex].</a:t>
            </a:r>
            <a:r>
              <a:rPr lang="en-GB" sz="1600" b="1" dirty="0"/>
              <a:t> 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38840161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54860F-AB6C-549D-8E1D-1851885A7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94157D5-07AD-15D6-B6AA-0BDEE682FB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ID4096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992E4E1-3954-AF0A-BE03-0274168C86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0"/>
            <a:ext cx="62473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2482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646CC3-9517-5418-8FC9-702AC9E3D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B9FB63B-64DE-1A5E-5A06-DE98120336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ID4096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67A57F6-28BF-47A6-93D4-977DA83B4D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93"/>
            <a:ext cx="8231806" cy="5830696"/>
          </a:xfrm>
          <a:prstGeom prst="rect">
            <a:avLst/>
          </a:prstGeom>
        </p:spPr>
      </p:pic>
      <p:sp>
        <p:nvSpPr>
          <p:cNvPr id="6" name="Объект 2">
            <a:extLst>
              <a:ext uri="{FF2B5EF4-FFF2-40B4-BE49-F238E27FC236}">
                <a16:creationId xmlns:a16="http://schemas.microsoft.com/office/drawing/2014/main" id="{EE131717-961C-FBA3-945A-BE9C264191BA}"/>
              </a:ext>
            </a:extLst>
          </p:cNvPr>
          <p:cNvSpPr txBox="1">
            <a:spLocks/>
          </p:cNvSpPr>
          <p:nvPr/>
        </p:nvSpPr>
        <p:spPr>
          <a:xfrm>
            <a:off x="2627784" y="6126163"/>
            <a:ext cx="8312385" cy="5955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b="1" dirty="0"/>
              <a:t>*Soni, Issadykov, </a:t>
            </a:r>
            <a:r>
              <a:rPr lang="en-US" sz="1600" b="1" dirty="0" err="1"/>
              <a:t>Gadaria</a:t>
            </a:r>
            <a:r>
              <a:rPr lang="en-US" sz="1600" b="1" dirty="0"/>
              <a:t>, Patel, Pandya, EPJ A  2022, 58(3), 39</a:t>
            </a:r>
            <a:r>
              <a:rPr lang="en-GB" sz="1600" b="1" dirty="0"/>
              <a:t> 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1464974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B165B8-AC8D-AB35-487D-96AD4B51E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5587442-5E24-B613-7FB4-A6B7BFEDB6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955" y="1772816"/>
            <a:ext cx="7571184" cy="4061048"/>
          </a:xfrm>
        </p:spPr>
        <p:txBody>
          <a:bodyPr>
            <a:normAutofit fontScale="92500" lnSpcReduction="100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rgbClr val="0070C0"/>
                </a:solidFill>
                <a:latin typeface="Times New Roamn"/>
              </a:rPr>
              <a:t>Introduction – Motivation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sz="2800" dirty="0">
              <a:solidFill>
                <a:srgbClr val="0070C0"/>
              </a:solidFill>
              <a:latin typeface="Times New Roamn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rgbClr val="0070C0"/>
                </a:solidFill>
                <a:latin typeface="Times New Roamn"/>
              </a:rPr>
              <a:t>b-s transitions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sz="2800" dirty="0">
              <a:solidFill>
                <a:srgbClr val="0070C0"/>
              </a:solidFill>
              <a:latin typeface="Times New Roamn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rgbClr val="0070C0"/>
                </a:solidFill>
                <a:latin typeface="Times New Roamn"/>
              </a:rPr>
              <a:t>b-d(u) transitions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sz="2800" dirty="0">
              <a:solidFill>
                <a:srgbClr val="0070C0"/>
              </a:solidFill>
              <a:latin typeface="Times New Roamn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rgbClr val="0070C0"/>
                </a:solidFill>
                <a:latin typeface="Times New Roamn"/>
              </a:rPr>
              <a:t>b-c transitions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sz="2800" dirty="0">
              <a:solidFill>
                <a:srgbClr val="0070C0"/>
              </a:solidFill>
              <a:latin typeface="Times New Roamn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rgbClr val="0070C0"/>
                </a:solidFill>
                <a:latin typeface="Times New Roamn"/>
              </a:rPr>
              <a:t>Conclusion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4C557FDD-D388-05E6-7CBC-68E1BCC127C6}"/>
              </a:ext>
            </a:extLst>
          </p:cNvPr>
          <p:cNvSpPr txBox="1">
            <a:spLocks/>
          </p:cNvSpPr>
          <p:nvPr/>
        </p:nvSpPr>
        <p:spPr bwMode="auto">
          <a:xfrm>
            <a:off x="0" y="500063"/>
            <a:ext cx="9144000" cy="714375"/>
          </a:xfrm>
          <a:prstGeom prst="rect">
            <a:avLst/>
          </a:prstGeom>
          <a:solidFill>
            <a:schemeClr val="accent1"/>
          </a:solidFill>
          <a:ln>
            <a:solidFill>
              <a:srgbClr val="0070C0"/>
            </a:solidFill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2400" b="1" spc="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Outline:</a:t>
            </a:r>
            <a:endParaRPr lang="ru-RU" sz="2400" b="1" spc="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39159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B165B8-AC8D-AB35-487D-96AD4B51E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5587442-5E24-B613-7FB4-A6B7BFEDB6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955" y="1772816"/>
            <a:ext cx="7571184" cy="4061048"/>
          </a:xfrm>
        </p:spPr>
        <p:txBody>
          <a:bodyPr>
            <a:normAutofit fontScale="92500" lnSpcReduction="100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rgbClr val="0070C0"/>
                </a:solidFill>
                <a:latin typeface="Times New Roamn"/>
              </a:rPr>
              <a:t>Introduction – Motivation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sz="2800" dirty="0">
              <a:solidFill>
                <a:srgbClr val="0070C0"/>
              </a:solidFill>
              <a:latin typeface="Times New Roamn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rgbClr val="0070C0"/>
                </a:solidFill>
                <a:latin typeface="Times New Roamn"/>
              </a:rPr>
              <a:t>b-s transitions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sz="2800" dirty="0">
              <a:solidFill>
                <a:srgbClr val="0070C0"/>
              </a:solidFill>
              <a:latin typeface="Times New Roamn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rgbClr val="0070C0"/>
                </a:solidFill>
                <a:latin typeface="Times New Roamn"/>
              </a:rPr>
              <a:t>b-d(u) transitions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sz="2800" dirty="0">
              <a:solidFill>
                <a:srgbClr val="0070C0"/>
              </a:solidFill>
              <a:latin typeface="Times New Roamn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sz="3500" b="1" dirty="0">
                <a:solidFill>
                  <a:srgbClr val="0070C0"/>
                </a:solidFill>
                <a:latin typeface="Times New Roamn"/>
              </a:rPr>
              <a:t>b-c transitions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sz="2800" dirty="0">
              <a:solidFill>
                <a:srgbClr val="0070C0"/>
              </a:solidFill>
              <a:latin typeface="Times New Roamn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rgbClr val="0070C0"/>
                </a:solidFill>
                <a:latin typeface="Times New Roamn"/>
              </a:rPr>
              <a:t>Conclusion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4C557FDD-D388-05E6-7CBC-68E1BCC127C6}"/>
              </a:ext>
            </a:extLst>
          </p:cNvPr>
          <p:cNvSpPr txBox="1">
            <a:spLocks/>
          </p:cNvSpPr>
          <p:nvPr/>
        </p:nvSpPr>
        <p:spPr bwMode="auto">
          <a:xfrm>
            <a:off x="0" y="500063"/>
            <a:ext cx="9144000" cy="714375"/>
          </a:xfrm>
          <a:prstGeom prst="rect">
            <a:avLst/>
          </a:prstGeom>
          <a:solidFill>
            <a:schemeClr val="accent1"/>
          </a:solidFill>
          <a:ln>
            <a:solidFill>
              <a:srgbClr val="0070C0"/>
            </a:solidFill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2400" b="1" spc="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Outline:</a:t>
            </a:r>
            <a:endParaRPr lang="ru-RU" sz="2400" b="1" spc="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63724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8490240" y="6531086"/>
            <a:ext cx="587520" cy="311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2452" rIns="81639" bIns="42452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9pPr>
          </a:lstStyle>
          <a:p>
            <a:pPr algn="r" hangingPunct="1">
              <a:buClrTx/>
              <a:buFontTx/>
              <a:buNone/>
            </a:pPr>
            <a:endParaRPr lang="en-US" altLang="ru-RU" sz="1500" b="1" dirty="0">
              <a:cs typeface="Arial" charset="0"/>
            </a:endParaRPr>
          </a:p>
        </p:txBody>
      </p:sp>
      <p:sp>
        <p:nvSpPr>
          <p:cNvPr id="8" name="Shape 44"/>
          <p:cNvSpPr txBox="1"/>
          <p:nvPr/>
        </p:nvSpPr>
        <p:spPr>
          <a:xfrm>
            <a:off x="0" y="500062"/>
            <a:ext cx="9144000" cy="714374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rgbClr val="0070C0"/>
            </a:solidFill>
            <a:prstDash val="solid"/>
            <a:bevel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2400" b="1" i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b-c transition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D27D7B1-8B94-E514-21F0-C213962CD8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193" y="1228500"/>
            <a:ext cx="7513613" cy="5509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9290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776341"/>
            <a:ext cx="220027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871591"/>
            <a:ext cx="353377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4572000" y="6262488"/>
            <a:ext cx="4711985" cy="5955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b="1" dirty="0"/>
              <a:t>*R. </a:t>
            </a:r>
            <a:r>
              <a:rPr lang="en-US" sz="1600" b="1" dirty="0" err="1"/>
              <a:t>Aaij</a:t>
            </a:r>
            <a:r>
              <a:rPr lang="en-US" sz="1600" b="1" dirty="0"/>
              <a:t> et al. </a:t>
            </a:r>
            <a:r>
              <a:rPr lang="nn-NO" sz="1600" b="1" dirty="0"/>
              <a:t>Phys.Rev.Lett. 120 (2018) no.12, 121801</a:t>
            </a:r>
            <a:br>
              <a:rPr lang="nn-NO" sz="1600" b="1" dirty="0"/>
            </a:br>
            <a:r>
              <a:rPr lang="nn-NO" sz="1600" b="1" dirty="0"/>
              <a:t>   </a:t>
            </a:r>
            <a:r>
              <a:rPr lang="en-GB" sz="1600" b="1" dirty="0"/>
              <a:t>arXiv:1711.05623</a:t>
            </a:r>
          </a:p>
          <a:p>
            <a:pPr marL="0" indent="0">
              <a:buNone/>
            </a:pPr>
            <a:r>
              <a:rPr lang="en-GB" sz="1600" b="1" dirty="0"/>
              <a:t> </a:t>
            </a:r>
            <a:endParaRPr lang="ru-RU" sz="1600" b="1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0" y="500063"/>
            <a:ext cx="9144000" cy="714375"/>
          </a:xfrm>
          <a:prstGeom prst="rect">
            <a:avLst/>
          </a:prstGeom>
          <a:solidFill>
            <a:schemeClr val="accent1"/>
          </a:solidFill>
          <a:ln>
            <a:solidFill>
              <a:srgbClr val="0070C0"/>
            </a:solidFill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2400" dirty="0" err="1">
                <a:solidFill>
                  <a:schemeClr val="bg1"/>
                </a:solidFill>
              </a:rPr>
              <a:t>Semileptonic</a:t>
            </a:r>
            <a:r>
              <a:rPr lang="en-US" sz="2400" dirty="0">
                <a:solidFill>
                  <a:schemeClr val="bg1"/>
                </a:solidFill>
              </a:rPr>
              <a:t> decays of </a:t>
            </a:r>
            <a:r>
              <a:rPr lang="en-US" sz="2400" dirty="0" err="1">
                <a:solidFill>
                  <a:schemeClr val="bg1"/>
                </a:solidFill>
              </a:rPr>
              <a:t>B</a:t>
            </a:r>
            <a:r>
              <a:rPr lang="en-US" sz="2400" baseline="-25000" dirty="0" err="1">
                <a:solidFill>
                  <a:schemeClr val="bg1"/>
                </a:solidFill>
              </a:rPr>
              <a:t>c</a:t>
            </a:r>
            <a:r>
              <a:rPr lang="en-US" sz="2400" dirty="0">
                <a:solidFill>
                  <a:schemeClr val="bg1"/>
                </a:solidFill>
              </a:rPr>
              <a:t> meson</a:t>
            </a:r>
            <a:endParaRPr lang="ru-RU" sz="2400" b="1" spc="200" baseline="-25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4038600" cy="330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56644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Заголовок 1"/>
              <p:cNvSpPr txBox="1">
                <a:spLocks/>
              </p:cNvSpPr>
              <p:nvPr/>
            </p:nvSpPr>
            <p:spPr bwMode="auto">
              <a:xfrm>
                <a:off x="0" y="500063"/>
                <a:ext cx="9144000" cy="714375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rgbClr val="0070C0"/>
                </a:solidFill>
              </a:ln>
            </p:spPr>
            <p:txBody>
              <a:bodyPr anchor="ctr"/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r>
                  <a:rPr lang="en-US" altLang="ru-RU" sz="24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Branching ratios of </a:t>
                </a:r>
                <a:r>
                  <a:rPr lang="en-US" altLang="ru-RU" sz="24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semileptonic</a:t>
                </a:r>
                <a:r>
                  <a:rPr lang="en-US" altLang="ru-RU" sz="24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ru-RU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ru-RU" sz="2400" b="0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ru-RU" sz="2400" b="0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altLang="ru-RU" sz="24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decays</a:t>
                </a:r>
                <a:endParaRPr lang="ru-RU" altLang="ru-RU" sz="24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500063"/>
                <a:ext cx="9144000" cy="714375"/>
              </a:xfrm>
              <a:prstGeom prst="rect">
                <a:avLst/>
              </a:prstGeom>
              <a:blipFill rotWithShape="1">
                <a:blip r:embed="rId3"/>
                <a:stretch>
                  <a:fillRect b="-840"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1214438"/>
            <a:ext cx="8096250" cy="512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3995936" y="6309320"/>
            <a:ext cx="4961036" cy="4320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b="1" dirty="0"/>
              <a:t>*Issadykov, Ivanov,  </a:t>
            </a:r>
            <a:r>
              <a:rPr lang="nl-NL" sz="1600" b="1" dirty="0"/>
              <a:t>Phys.Lett. B783 (2018) 178-182 </a:t>
            </a:r>
            <a:r>
              <a:rPr lang="en-GB" sz="1600" b="1" dirty="0"/>
              <a:t> 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18482969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03B4A2-858A-C71A-BAB6-1DA818582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23417F7-1B6D-AAA3-DAAC-5B77E93ACE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ID4096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85DD526-D2EC-4D5C-CF2C-E040C4D679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6037" y="1124744"/>
            <a:ext cx="4611926" cy="5624408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0CA81E08-4B97-D26D-8DB6-31F334370491}"/>
              </a:ext>
            </a:extLst>
          </p:cNvPr>
          <p:cNvSpPr txBox="1">
            <a:spLocks/>
          </p:cNvSpPr>
          <p:nvPr/>
        </p:nvSpPr>
        <p:spPr bwMode="auto">
          <a:xfrm>
            <a:off x="0" y="500063"/>
            <a:ext cx="9144000" cy="714375"/>
          </a:xfrm>
          <a:prstGeom prst="rect">
            <a:avLst/>
          </a:prstGeom>
          <a:solidFill>
            <a:schemeClr val="accent1"/>
          </a:solidFill>
          <a:ln>
            <a:solidFill>
              <a:srgbClr val="0070C0"/>
            </a:solidFill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2400" dirty="0" err="1">
                <a:solidFill>
                  <a:schemeClr val="bg1"/>
                </a:solidFill>
              </a:rPr>
              <a:t>Semileptonic</a:t>
            </a:r>
            <a:r>
              <a:rPr lang="en-US" sz="2400" dirty="0">
                <a:solidFill>
                  <a:schemeClr val="bg1"/>
                </a:solidFill>
              </a:rPr>
              <a:t> B</a:t>
            </a:r>
            <a:r>
              <a:rPr lang="en-US" sz="2400" baseline="-25000" dirty="0">
                <a:solidFill>
                  <a:schemeClr val="bg1"/>
                </a:solidFill>
              </a:rPr>
              <a:t>s</a:t>
            </a:r>
            <a:r>
              <a:rPr lang="en-US" sz="2400" dirty="0">
                <a:solidFill>
                  <a:schemeClr val="bg1"/>
                </a:solidFill>
              </a:rPr>
              <a:t> →D</a:t>
            </a:r>
            <a:r>
              <a:rPr lang="en-US" sz="2400" baseline="30000" dirty="0">
                <a:solidFill>
                  <a:schemeClr val="bg1"/>
                </a:solidFill>
              </a:rPr>
              <a:t>*</a:t>
            </a:r>
            <a:r>
              <a:rPr lang="en-US" sz="2400" baseline="-25000" dirty="0">
                <a:solidFill>
                  <a:schemeClr val="bg1"/>
                </a:solidFill>
              </a:rPr>
              <a:t>s </a:t>
            </a:r>
            <a:r>
              <a:rPr lang="en-US" sz="2400" dirty="0">
                <a:solidFill>
                  <a:schemeClr val="bg1"/>
                </a:solidFill>
              </a:rPr>
              <a:t>decay</a:t>
            </a:r>
            <a:endParaRPr lang="ru-RU" sz="2400" b="1" spc="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16984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53212A-0C38-D6ED-F051-B5FF2E61F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96A1B4C-C05E-2E87-665D-38E3F6322A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ID4096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2A0DA55-A50A-5B20-B264-AE4BABAF82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621" y="-47235"/>
            <a:ext cx="7098203" cy="6905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7400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0C0730-539E-64EB-7E9E-808A0527E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06F0386-1387-6D2D-BE73-4F6193AFAD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86558"/>
            <a:ext cx="9144000" cy="3284883"/>
          </a:xfrm>
          <a:prstGeom prst="rect">
            <a:avLst/>
          </a:prstGeom>
        </p:spPr>
      </p:pic>
      <p:sp>
        <p:nvSpPr>
          <p:cNvPr id="6" name="Объект 2">
            <a:extLst>
              <a:ext uri="{FF2B5EF4-FFF2-40B4-BE49-F238E27FC236}">
                <a16:creationId xmlns:a16="http://schemas.microsoft.com/office/drawing/2014/main" id="{897F4115-E4BE-F7D6-CE55-ECBFAA11CC3B}"/>
              </a:ext>
            </a:extLst>
          </p:cNvPr>
          <p:cNvSpPr txBox="1">
            <a:spLocks/>
          </p:cNvSpPr>
          <p:nvPr/>
        </p:nvSpPr>
        <p:spPr>
          <a:xfrm>
            <a:off x="971600" y="6021288"/>
            <a:ext cx="8057380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b="1" dirty="0"/>
              <a:t>*Soni, Issadykov, </a:t>
            </a:r>
            <a:r>
              <a:rPr lang="en-US" sz="1600" b="1" dirty="0" err="1"/>
              <a:t>Gadaria</a:t>
            </a:r>
            <a:r>
              <a:rPr lang="en-US" sz="1600" b="1" dirty="0"/>
              <a:t>, Patel, Pandya, European Physical Journal Plus, 2023, 138(2), 163</a:t>
            </a:r>
            <a:endParaRPr lang="ru-RU" sz="1600" b="1" dirty="0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B19B54A9-3758-2037-D43F-E6872607C4B9}"/>
              </a:ext>
            </a:extLst>
          </p:cNvPr>
          <p:cNvSpPr txBox="1">
            <a:spLocks/>
          </p:cNvSpPr>
          <p:nvPr/>
        </p:nvSpPr>
        <p:spPr bwMode="auto">
          <a:xfrm>
            <a:off x="0" y="500063"/>
            <a:ext cx="9144000" cy="714375"/>
          </a:xfrm>
          <a:prstGeom prst="rect">
            <a:avLst/>
          </a:prstGeom>
          <a:solidFill>
            <a:schemeClr val="accent1"/>
          </a:solidFill>
          <a:ln>
            <a:solidFill>
              <a:srgbClr val="0070C0"/>
            </a:solidFill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2400" dirty="0" err="1">
                <a:solidFill>
                  <a:schemeClr val="bg1"/>
                </a:solidFill>
              </a:rPr>
              <a:t>Semileptonic</a:t>
            </a:r>
            <a:r>
              <a:rPr lang="en-US" sz="2400" dirty="0">
                <a:solidFill>
                  <a:schemeClr val="bg1"/>
                </a:solidFill>
              </a:rPr>
              <a:t> B</a:t>
            </a:r>
            <a:r>
              <a:rPr lang="en-US" sz="2400" baseline="-25000" dirty="0">
                <a:solidFill>
                  <a:schemeClr val="bg1"/>
                </a:solidFill>
              </a:rPr>
              <a:t>s</a:t>
            </a:r>
            <a:r>
              <a:rPr lang="en-US" sz="2400" dirty="0">
                <a:solidFill>
                  <a:schemeClr val="bg1"/>
                </a:solidFill>
              </a:rPr>
              <a:t> →D</a:t>
            </a:r>
            <a:r>
              <a:rPr lang="en-US" sz="2400" baseline="30000" dirty="0">
                <a:solidFill>
                  <a:schemeClr val="bg1"/>
                </a:solidFill>
              </a:rPr>
              <a:t>*</a:t>
            </a:r>
            <a:r>
              <a:rPr lang="en-US" sz="2400" baseline="-25000" dirty="0">
                <a:solidFill>
                  <a:schemeClr val="bg1"/>
                </a:solidFill>
              </a:rPr>
              <a:t>s </a:t>
            </a:r>
            <a:r>
              <a:rPr lang="en-US" sz="2400" dirty="0">
                <a:solidFill>
                  <a:schemeClr val="bg1"/>
                </a:solidFill>
              </a:rPr>
              <a:t>decay</a:t>
            </a:r>
            <a:endParaRPr lang="ru-RU" sz="2400" b="1" spc="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0931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B6B59F-1C61-F704-8AD6-AB83636AD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EDA253E5-CBF0-9D0E-D368-223796D33952}"/>
              </a:ext>
            </a:extLst>
          </p:cNvPr>
          <p:cNvSpPr txBox="1">
            <a:spLocks/>
          </p:cNvSpPr>
          <p:nvPr/>
        </p:nvSpPr>
        <p:spPr bwMode="auto">
          <a:xfrm>
            <a:off x="0" y="500063"/>
            <a:ext cx="9144000" cy="714375"/>
          </a:xfrm>
          <a:prstGeom prst="rect">
            <a:avLst/>
          </a:prstGeom>
          <a:solidFill>
            <a:schemeClr val="accent1"/>
          </a:solidFill>
          <a:ln>
            <a:solidFill>
              <a:srgbClr val="0070C0"/>
            </a:solidFill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2400" dirty="0">
                <a:solidFill>
                  <a:schemeClr val="bg1"/>
                </a:solidFill>
              </a:rPr>
              <a:t>Conclusion</a:t>
            </a:r>
            <a:endParaRPr lang="ru-RU" sz="2400" b="1" spc="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6041C1D6-B185-E222-777E-34C006D64673}"/>
              </a:ext>
            </a:extLst>
          </p:cNvPr>
          <p:cNvSpPr txBox="1">
            <a:spLocks/>
          </p:cNvSpPr>
          <p:nvPr/>
        </p:nvSpPr>
        <p:spPr>
          <a:xfrm>
            <a:off x="432955" y="1772816"/>
            <a:ext cx="7571184" cy="4061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rgbClr val="0070C0"/>
                </a:solidFill>
                <a:latin typeface="Times New Roamn"/>
              </a:rPr>
              <a:t>b-s transitions -        R</a:t>
            </a:r>
            <a:r>
              <a:rPr lang="en-US" sz="2800" baseline="-25000" dirty="0">
                <a:solidFill>
                  <a:srgbClr val="0070C0"/>
                </a:solidFill>
                <a:latin typeface="Times New Roamn"/>
              </a:rPr>
              <a:t>K </a:t>
            </a:r>
            <a:r>
              <a:rPr lang="en-US" sz="2800" dirty="0">
                <a:solidFill>
                  <a:srgbClr val="0070C0"/>
                </a:solidFill>
                <a:latin typeface="Times New Roamn"/>
              </a:rPr>
              <a:t>and R</a:t>
            </a:r>
            <a:r>
              <a:rPr lang="en-US" sz="2800" baseline="-25000" dirty="0">
                <a:solidFill>
                  <a:srgbClr val="0070C0"/>
                </a:solidFill>
                <a:latin typeface="Times New Roamn"/>
              </a:rPr>
              <a:t>K* </a:t>
            </a:r>
            <a:r>
              <a:rPr lang="en-US" sz="2800" dirty="0">
                <a:solidFill>
                  <a:srgbClr val="0070C0"/>
                </a:solidFill>
                <a:latin typeface="Times New Roamn"/>
              </a:rPr>
              <a:t>problem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sz="2800" dirty="0">
              <a:solidFill>
                <a:srgbClr val="0070C0"/>
              </a:solidFill>
              <a:latin typeface="Times New Roamn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rgbClr val="0070C0"/>
                </a:solidFill>
                <a:latin typeface="Times New Roamn"/>
              </a:rPr>
              <a:t>b-d(u) transitions     ok!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sz="2800" dirty="0">
              <a:solidFill>
                <a:srgbClr val="0070C0"/>
              </a:solidFill>
              <a:latin typeface="Times New Roamn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rgbClr val="0070C0"/>
                </a:solidFill>
                <a:latin typeface="Times New Roamn"/>
              </a:rPr>
              <a:t>b-c transitions         R</a:t>
            </a:r>
            <a:r>
              <a:rPr lang="en-US" sz="2800" baseline="-25000" dirty="0">
                <a:solidFill>
                  <a:srgbClr val="0070C0"/>
                </a:solidFill>
                <a:latin typeface="Times New Roamn"/>
              </a:rPr>
              <a:t>D </a:t>
            </a:r>
            <a:r>
              <a:rPr lang="en-US" sz="2800" dirty="0">
                <a:solidFill>
                  <a:srgbClr val="0070C0"/>
                </a:solidFill>
                <a:latin typeface="Times New Roamn"/>
              </a:rPr>
              <a:t>and R</a:t>
            </a:r>
            <a:r>
              <a:rPr lang="en-US" sz="2800" baseline="-25000" dirty="0">
                <a:solidFill>
                  <a:srgbClr val="0070C0"/>
                </a:solidFill>
                <a:latin typeface="Times New Roamn"/>
              </a:rPr>
              <a:t>D* </a:t>
            </a:r>
            <a:r>
              <a:rPr lang="en-US" sz="2800" dirty="0">
                <a:solidFill>
                  <a:srgbClr val="0070C0"/>
                </a:solidFill>
                <a:latin typeface="Times New Roamn"/>
              </a:rPr>
              <a:t>, R</a:t>
            </a:r>
            <a:r>
              <a:rPr lang="en-US" sz="2800" baseline="-25000" dirty="0">
                <a:solidFill>
                  <a:srgbClr val="0070C0"/>
                </a:solidFill>
                <a:latin typeface="Times New Roamn"/>
              </a:rPr>
              <a:t>J/</a:t>
            </a:r>
            <a:r>
              <a:rPr lang="el-GR" sz="28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ψ</a:t>
            </a:r>
            <a:r>
              <a:rPr lang="en-US" sz="2800" baseline="-250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>
                <a:solidFill>
                  <a:srgbClr val="0070C0"/>
                </a:solidFill>
                <a:latin typeface="Times New Roamn"/>
              </a:rPr>
              <a:t>problem</a:t>
            </a:r>
            <a:endParaRPr lang="en-US" sz="2800" baseline="-25000" dirty="0">
              <a:solidFill>
                <a:srgbClr val="0070C0"/>
              </a:solidFill>
              <a:latin typeface="Times New Roamn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en-US" sz="2800" dirty="0">
              <a:solidFill>
                <a:srgbClr val="0070C0"/>
              </a:solidFill>
              <a:latin typeface="Times New Roamn"/>
            </a:endParaRPr>
          </a:p>
          <a:p>
            <a:pPr marL="0" indent="0">
              <a:buNone/>
            </a:pPr>
            <a:endParaRPr lang="en-US" sz="2800" dirty="0">
              <a:solidFill>
                <a:srgbClr val="0070C0"/>
              </a:solidFill>
              <a:latin typeface="Times New Roamn"/>
            </a:endParaRPr>
          </a:p>
        </p:txBody>
      </p:sp>
    </p:spTree>
    <p:extLst>
      <p:ext uri="{BB962C8B-B14F-4D97-AF65-F5344CB8AC3E}">
        <p14:creationId xmlns:p14="http://schemas.microsoft.com/office/powerpoint/2010/main" val="11381068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0" y="500063"/>
            <a:ext cx="9144000" cy="714375"/>
          </a:xfrm>
          <a:prstGeom prst="rect">
            <a:avLst/>
          </a:prstGeom>
          <a:solidFill>
            <a:schemeClr val="accent1"/>
          </a:solidFill>
          <a:ln>
            <a:solidFill>
              <a:srgbClr val="0070C0"/>
            </a:solidFill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 for attention!</a:t>
            </a:r>
            <a:endParaRPr lang="ru-RU" sz="2400" b="1" spc="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969013-5C84-431D-F804-F5CAAE562537}"/>
              </a:ext>
            </a:extLst>
          </p:cNvPr>
          <p:cNvSpPr txBox="1"/>
          <p:nvPr/>
        </p:nvSpPr>
        <p:spPr>
          <a:xfrm>
            <a:off x="3383868" y="6128800"/>
            <a:ext cx="81369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CMR12"/>
              </a:rPr>
              <a:t>Ars longa, vita brevis</a:t>
            </a:r>
          </a:p>
          <a:p>
            <a:pPr algn="ctr"/>
            <a:endParaRPr lang="en-US" dirty="0">
              <a:solidFill>
                <a:srgbClr val="000000"/>
              </a:solidFill>
              <a:latin typeface="CMR12"/>
            </a:endParaRPr>
          </a:p>
        </p:txBody>
      </p:sp>
      <p:pic>
        <p:nvPicPr>
          <p:cNvPr id="1026" name="Picture 2" descr="Ars longa, vita brevis – Store norske leksikon">
            <a:extLst>
              <a:ext uri="{FF2B5EF4-FFF2-40B4-BE49-F238E27FC236}">
                <a16:creationId xmlns:a16="http://schemas.microsoft.com/office/drawing/2014/main" id="{072F006E-424E-DCBC-DA9D-DBBF2B06EB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75123"/>
            <a:ext cx="7200800" cy="478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11571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D29C3F-3E4B-93A0-9D14-023C87BBA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AEA488C-586B-9547-D2D9-FFEA01482F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A5887D7-8261-5983-F979-E5246DB499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191" y="274638"/>
            <a:ext cx="8177618" cy="6278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643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9144000" cy="4525963"/>
          </a:xfrm>
        </p:spPr>
        <p:txBody>
          <a:bodyPr/>
          <a:lstStyle/>
          <a:p>
            <a:r>
              <a:rPr lang="en-US" dirty="0"/>
              <a:t>The Higgs sector</a:t>
            </a:r>
            <a:r>
              <a:rPr lang="ru-RU" dirty="0"/>
              <a:t>    (2013)</a:t>
            </a:r>
            <a:endParaRPr lang="en-US" dirty="0"/>
          </a:p>
          <a:p>
            <a:endParaRPr lang="en-US" dirty="0"/>
          </a:p>
          <a:p>
            <a:r>
              <a:rPr lang="en-US" dirty="0"/>
              <a:t>Cosmology        (2006, 2011, 2017, 2019</a:t>
            </a:r>
            <a:r>
              <a:rPr lang="ru-RU" dirty="0"/>
              <a:t>, 2020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The New Physics :   </a:t>
            </a:r>
            <a:r>
              <a:rPr lang="en-US" sz="2800" dirty="0">
                <a:solidFill>
                  <a:schemeClr val="tx2"/>
                </a:solidFill>
              </a:rPr>
              <a:t>confinement, exotic hadrons,</a:t>
            </a:r>
            <a:r>
              <a:rPr lang="en-US" sz="2400" dirty="0">
                <a:solidFill>
                  <a:schemeClr val="tx2"/>
                </a:solidFill>
              </a:rPr>
              <a:t> etc.</a:t>
            </a:r>
            <a:endParaRPr lang="ru-RU" sz="2800" dirty="0">
              <a:solidFill>
                <a:schemeClr val="tx2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0" y="500063"/>
            <a:ext cx="9144000" cy="714375"/>
          </a:xfrm>
          <a:prstGeom prst="rect">
            <a:avLst/>
          </a:prstGeom>
          <a:solidFill>
            <a:schemeClr val="accent1"/>
          </a:solidFill>
          <a:ln>
            <a:solidFill>
              <a:srgbClr val="0070C0"/>
            </a:solidFill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2400" b="1" spc="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High energy physics</a:t>
            </a:r>
            <a:endParaRPr lang="ru-RU" sz="2400" b="1" spc="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2" name="Управляющая кнопка: справка 1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926D7F2E-E2A0-F14B-AA88-DD5FD79F0F8A}"/>
              </a:ext>
            </a:extLst>
          </p:cNvPr>
          <p:cNvSpPr/>
          <p:nvPr/>
        </p:nvSpPr>
        <p:spPr>
          <a:xfrm>
            <a:off x="5364088" y="4581128"/>
            <a:ext cx="1042416" cy="1042416"/>
          </a:xfrm>
          <a:prstGeom prst="actionButtonHelp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12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CA522C-1E4C-571F-2CD1-12A5E937F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FA87A90-22E6-BC6C-3C0D-5190AAB23E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AED024F-A00B-A4CA-386E-6A1FB16E19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647" y="466119"/>
            <a:ext cx="8506705" cy="6135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259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31BA8C-95AA-2B8A-7667-54D704DF5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1A6D46A-EADD-914C-48B5-C40A32C81F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BC49759-A708-D1AB-FEBC-56ED84A55C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213" y="274638"/>
            <a:ext cx="8395574" cy="6132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2439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A8D55D-4FD9-B20D-86BD-798718BF3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9D07905-734C-8226-FE37-DA2F3DEA4A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A49FCB2-F354-DAE2-96DD-5B5F43C796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690" y="526989"/>
            <a:ext cx="8364620" cy="5804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873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43374" y="3429000"/>
            <a:ext cx="4546848" cy="82068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</a:rPr>
              <a:t>The pool of the EW data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0" y="500063"/>
            <a:ext cx="9144000" cy="714375"/>
          </a:xfrm>
          <a:prstGeom prst="rect">
            <a:avLst/>
          </a:prstGeom>
          <a:solidFill>
            <a:schemeClr val="accent1"/>
          </a:solidFill>
          <a:ln>
            <a:solidFill>
              <a:srgbClr val="0070C0"/>
            </a:solidFill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DOES SM DESCRIBE ALL EXPERIMENTAL DATA?</a:t>
            </a:r>
            <a:endParaRPr lang="ru-RU" sz="2400" b="1" spc="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340768"/>
            <a:ext cx="3199766" cy="5400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4167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B165B8-AC8D-AB35-487D-96AD4B51E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5587442-5E24-B613-7FB4-A6B7BFEDB6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955" y="1772816"/>
            <a:ext cx="7571184" cy="4061048"/>
          </a:xfrm>
        </p:spPr>
        <p:txBody>
          <a:bodyPr>
            <a:normAutofit fontScale="92500" lnSpcReduction="100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rgbClr val="0070C0"/>
                </a:solidFill>
                <a:latin typeface="Times New Roamn"/>
              </a:rPr>
              <a:t>Introduction – Motivation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sz="2800" dirty="0">
              <a:solidFill>
                <a:srgbClr val="0070C0"/>
              </a:solidFill>
              <a:latin typeface="Times New Roamn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sz="3500" b="1" dirty="0">
                <a:solidFill>
                  <a:srgbClr val="0070C0"/>
                </a:solidFill>
                <a:latin typeface="Times New Roamn"/>
              </a:rPr>
              <a:t>b-s transitions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sz="2800" dirty="0">
              <a:solidFill>
                <a:srgbClr val="0070C0"/>
              </a:solidFill>
              <a:latin typeface="Times New Roamn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rgbClr val="0070C0"/>
                </a:solidFill>
                <a:latin typeface="Times New Roamn"/>
              </a:rPr>
              <a:t>b-d(u) transitions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sz="2800" dirty="0">
              <a:solidFill>
                <a:srgbClr val="0070C0"/>
              </a:solidFill>
              <a:latin typeface="Times New Roamn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rgbClr val="0070C0"/>
                </a:solidFill>
                <a:latin typeface="Times New Roamn"/>
              </a:rPr>
              <a:t>b-c transitions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sz="2800" dirty="0">
              <a:solidFill>
                <a:srgbClr val="0070C0"/>
              </a:solidFill>
              <a:latin typeface="Times New Roamn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rgbClr val="0070C0"/>
                </a:solidFill>
                <a:latin typeface="Times New Roamn"/>
              </a:rPr>
              <a:t>Conclusion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4C557FDD-D388-05E6-7CBC-68E1BCC127C6}"/>
              </a:ext>
            </a:extLst>
          </p:cNvPr>
          <p:cNvSpPr txBox="1">
            <a:spLocks/>
          </p:cNvSpPr>
          <p:nvPr/>
        </p:nvSpPr>
        <p:spPr bwMode="auto">
          <a:xfrm>
            <a:off x="0" y="500063"/>
            <a:ext cx="9144000" cy="714375"/>
          </a:xfrm>
          <a:prstGeom prst="rect">
            <a:avLst/>
          </a:prstGeom>
          <a:solidFill>
            <a:schemeClr val="accent1"/>
          </a:solidFill>
          <a:ln>
            <a:solidFill>
              <a:srgbClr val="0070C0"/>
            </a:solidFill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2400" b="1" spc="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Outline:</a:t>
            </a:r>
            <a:endParaRPr lang="ru-RU" sz="2400" b="1" spc="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0488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body" idx="4294967295"/>
          </p:nvPr>
        </p:nvSpPr>
        <p:spPr>
          <a:xfrm>
            <a:off x="-12219" y="1606637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3.7 σ</a:t>
            </a: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lang="en-US" sz="3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~ 3 σ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3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Shape 44"/>
          <p:cNvSpPr txBox="1"/>
          <p:nvPr/>
        </p:nvSpPr>
        <p:spPr>
          <a:xfrm>
            <a:off x="0" y="500062"/>
            <a:ext cx="9144000" cy="714374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rgbClr val="0070C0"/>
            </a:solidFill>
            <a:prstDash val="solid"/>
            <a:bevel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20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LHCB COLLABORATION REPORT IN 2013</a:t>
            </a:r>
          </a:p>
        </p:txBody>
      </p:sp>
      <p:pic>
        <p:nvPicPr>
          <p:cNvPr id="45" name="Shape 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11806" y="3676737"/>
            <a:ext cx="4781550" cy="315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Shape 46" descr="D:\ХХХХХХХХ\Диссертация\суреттер-барион\P5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95162" y="1362683"/>
            <a:ext cx="4477038" cy="27368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6093870" y="6488668"/>
            <a:ext cx="305013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/>
              <a:t>*</a:t>
            </a:r>
            <a:r>
              <a:rPr lang="en-GB" sz="1600" dirty="0" err="1"/>
              <a:t>Phys.Rev.Lett</a:t>
            </a:r>
            <a:r>
              <a:rPr lang="en-GB" sz="1600" dirty="0"/>
              <a:t>. 111 (2013) 191801</a:t>
            </a:r>
            <a:endParaRPr lang="ru-RU" sz="1600" dirty="0"/>
          </a:p>
        </p:txBody>
      </p:sp>
      <p:cxnSp>
        <p:nvCxnSpPr>
          <p:cNvPr id="47" name="Shape 47"/>
          <p:cNvCxnSpPr/>
          <p:nvPr/>
        </p:nvCxnSpPr>
        <p:spPr>
          <a:xfrm>
            <a:off x="1149831" y="1995573"/>
            <a:ext cx="1982009" cy="929371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bevel/>
            <a:headEnd type="none" w="med" len="med"/>
            <a:tailEnd type="stealth" w="lg" len="lg"/>
          </a:ln>
        </p:spPr>
      </p:cxnSp>
      <p:cxnSp>
        <p:nvCxnSpPr>
          <p:cNvPr id="48" name="Shape 48"/>
          <p:cNvCxnSpPr/>
          <p:nvPr/>
        </p:nvCxnSpPr>
        <p:spPr>
          <a:xfrm>
            <a:off x="1006956" y="4284836"/>
            <a:ext cx="1980868" cy="969876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bevel/>
            <a:headEnd type="none" w="med" len="med"/>
            <a:tailEnd type="stealth" w="lg" len="lg"/>
          </a:ln>
        </p:spPr>
      </p:cxnSp>
    </p:spTree>
    <p:extLst>
      <p:ext uri="{BB962C8B-B14F-4D97-AF65-F5344CB8AC3E}">
        <p14:creationId xmlns:p14="http://schemas.microsoft.com/office/powerpoint/2010/main" val="34293591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85850"/>
            <a:ext cx="3762375" cy="292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572000" y="1916832"/>
            <a:ext cx="4572000" cy="123110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ts val="575"/>
              </a:spcBef>
              <a:spcAft>
                <a:spcPts val="575"/>
              </a:spcAft>
              <a:buClrTx/>
              <a:buSzTx/>
              <a:buFontTx/>
              <a:buNone/>
            </a:pPr>
            <a:r>
              <a:rPr lang="en-US" altLang="ru-RU" dirty="0">
                <a:latin typeface="Times New Roman" pitchFamily="16" charset="0"/>
              </a:rPr>
              <a:t>Loop-level decays b → sℓ</a:t>
            </a:r>
            <a:r>
              <a:rPr lang="en-US" altLang="ru-RU" baseline="33000" dirty="0">
                <a:latin typeface="Times New Roman" pitchFamily="16" charset="0"/>
              </a:rPr>
              <a:t>+</a:t>
            </a:r>
            <a:r>
              <a:rPr lang="en-US" altLang="ru-RU" dirty="0">
                <a:latin typeface="Times New Roman" pitchFamily="16" charset="0"/>
              </a:rPr>
              <a:t>ℓ</a:t>
            </a:r>
            <a:r>
              <a:rPr lang="en-US" altLang="ru-RU" baseline="33000" dirty="0">
                <a:latin typeface="Times New Roman" pitchFamily="16" charset="0"/>
              </a:rPr>
              <a:t>-</a:t>
            </a:r>
            <a:r>
              <a:rPr lang="en-US" altLang="ru-RU" dirty="0">
                <a:latin typeface="Times New Roman" pitchFamily="16" charset="0"/>
              </a:rPr>
              <a:t>:</a:t>
            </a:r>
          </a:p>
          <a:p>
            <a:pPr>
              <a:lnSpc>
                <a:spcPct val="100000"/>
              </a:lnSpc>
              <a:spcBef>
                <a:spcPts val="575"/>
              </a:spcBef>
              <a:spcAft>
                <a:spcPts val="575"/>
              </a:spcAft>
              <a:buSzPct val="45000"/>
              <a:buFont typeface="Wingdings" charset="2"/>
              <a:buChar char=""/>
            </a:pPr>
            <a:r>
              <a:rPr lang="en-US" altLang="ru-RU" dirty="0">
                <a:latin typeface="Times New Roman" pitchFamily="16" charset="0"/>
              </a:rPr>
              <a:t>forbidden at tree-level in SM</a:t>
            </a:r>
          </a:p>
          <a:p>
            <a:pPr>
              <a:lnSpc>
                <a:spcPct val="100000"/>
              </a:lnSpc>
              <a:spcBef>
                <a:spcPts val="575"/>
              </a:spcBef>
              <a:spcAft>
                <a:spcPts val="575"/>
              </a:spcAft>
              <a:buSzPct val="45000"/>
              <a:buFont typeface="Wingdings" charset="2"/>
              <a:buChar char=""/>
            </a:pPr>
            <a:r>
              <a:rPr lang="en-US" altLang="ru-RU" dirty="0">
                <a:latin typeface="Times New Roman" pitchFamily="16" charset="0"/>
              </a:rPr>
              <a:t>sensitive to NP contributions in loops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Заголовок 1"/>
              <p:cNvSpPr txBox="1">
                <a:spLocks/>
              </p:cNvSpPr>
              <p:nvPr/>
            </p:nvSpPr>
            <p:spPr bwMode="auto">
              <a:xfrm>
                <a:off x="0" y="463922"/>
                <a:ext cx="9144000" cy="792088"/>
              </a:xfrm>
              <a:prstGeom prst="rect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txBody>
              <a:bodyPr anchor="ctr"/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defRPr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b="1" i="1" dirty="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rPr>
                      <m:t>b</m:t>
                    </m:r>
                    <m:r>
                      <m:rPr>
                        <m:nor/>
                      </m:rPr>
                      <a:rPr lang="en-US" sz="2400" b="1" i="1" dirty="0" smtClean="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rPr>
                      <m:t> </m:t>
                    </m:r>
                    <m:r>
                      <m:rPr>
                        <m:nor/>
                      </m:rPr>
                      <a:rPr lang="en-US" sz="2400" b="1" i="1" dirty="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rPr>
                      <m:t>→</m:t>
                    </m:r>
                    <m:r>
                      <m:rPr>
                        <m:nor/>
                      </m:rPr>
                      <a:rPr lang="en-US" sz="2400" b="1" i="1" dirty="0" smtClean="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rPr>
                      <m:t> </m:t>
                    </m:r>
                    <m:r>
                      <m:rPr>
                        <m:nor/>
                      </m:rPr>
                      <a:rPr lang="en-US" sz="2400" b="1" i="1" dirty="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rPr>
                      <m:t>s</m:t>
                    </m:r>
                    <m:r>
                      <m:rPr>
                        <m:nor/>
                      </m:rPr>
                      <a:rPr lang="en-US" sz="2400" b="1" i="1" dirty="0" smtClean="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rPr>
                      <m:t> </m:t>
                    </m:r>
                    <m:r>
                      <m:rPr>
                        <m:nor/>
                      </m:rPr>
                      <a:rPr lang="en-US" sz="2400" i="1" dirty="0" smtClean="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rPr>
                      <m:t>transition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463922"/>
                <a:ext cx="9144000" cy="79208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29348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501" y="1299140"/>
            <a:ext cx="9226501" cy="395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-77209" y="5589240"/>
            <a:ext cx="9329729" cy="908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15900" indent="-215900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34513" algn="l"/>
                <a:tab pos="9883775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34513" algn="l"/>
                <a:tab pos="9883775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34513" algn="l"/>
                <a:tab pos="9883775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34513" algn="l"/>
                <a:tab pos="9883775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34513" algn="l"/>
                <a:tab pos="9883775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34513" algn="l"/>
                <a:tab pos="9883775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34513" algn="l"/>
                <a:tab pos="9883775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34513" algn="l"/>
                <a:tab pos="9883775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34513" algn="l"/>
                <a:tab pos="9883775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9pPr>
          </a:lstStyle>
          <a:p>
            <a:pPr marL="0" indent="0">
              <a:lnSpc>
                <a:spcPct val="150000"/>
              </a:lnSpc>
              <a:buSzPct val="45000"/>
            </a:pPr>
            <a:r>
              <a:rPr lang="en-US" altLang="ru-RU" sz="2400" dirty="0">
                <a:latin typeface="Times New Roman" pitchFamily="16" charset="0"/>
                <a:ea typeface="AGMWPU+CMSS10" charset="0"/>
                <a:cs typeface="AGMWPU+CMSS10" charset="0"/>
              </a:rPr>
              <a:t>Combination of R</a:t>
            </a:r>
            <a:r>
              <a:rPr lang="en-US" altLang="ru-RU" sz="2400" baseline="-33000" dirty="0">
                <a:latin typeface="Times New Roman" pitchFamily="16" charset="0"/>
                <a:ea typeface="AGMWPU+CMSS10" charset="0"/>
                <a:cs typeface="AGMWPU+CMSS10" charset="0"/>
              </a:rPr>
              <a:t>K*</a:t>
            </a:r>
            <a:r>
              <a:rPr lang="en-US" altLang="ru-RU" sz="2400" dirty="0">
                <a:latin typeface="Times New Roman" pitchFamily="16" charset="0"/>
                <a:ea typeface="AGMWPU+CMSS10" charset="0"/>
                <a:cs typeface="AGMWPU+CMSS10" charset="0"/>
              </a:rPr>
              <a:t> , R</a:t>
            </a:r>
            <a:r>
              <a:rPr lang="en-US" altLang="ru-RU" sz="2400" baseline="-33000" dirty="0">
                <a:latin typeface="Times New Roman" pitchFamily="16" charset="0"/>
                <a:ea typeface="AGMWPU+CMSS10" charset="0"/>
                <a:cs typeface="AGMWPU+CMSS10" charset="0"/>
              </a:rPr>
              <a:t>K</a:t>
            </a:r>
            <a:r>
              <a:rPr lang="en-US" altLang="ru-RU" sz="2400" dirty="0">
                <a:latin typeface="Times New Roman" pitchFamily="16" charset="0"/>
                <a:ea typeface="AGMWPU+CMSS10" charset="0"/>
                <a:cs typeface="AGMWPU+CMSS10" charset="0"/>
              </a:rPr>
              <a:t> and </a:t>
            </a:r>
            <a:r>
              <a:rPr lang="en-US" altLang="ru-RU" sz="2400" dirty="0">
                <a:solidFill>
                  <a:srgbClr val="0000FF"/>
                </a:solidFill>
                <a:latin typeface="Times New Roman" pitchFamily="16" charset="0"/>
                <a:ea typeface="AGMWPU+CMSS10" charset="0"/>
                <a:cs typeface="AGMWPU+CMSS10" charset="0"/>
              </a:rPr>
              <a:t>[PRL 118 (2017) 111801]</a:t>
            </a:r>
            <a:r>
              <a:rPr lang="en-US" altLang="ru-RU" sz="2400" dirty="0">
                <a:latin typeface="Times New Roman" pitchFamily="16" charset="0"/>
                <a:ea typeface="AGMWPU+CMSS10" charset="0"/>
                <a:cs typeface="AGMWPU+CMSS10" charset="0"/>
              </a:rPr>
              <a:t> is </a:t>
            </a:r>
            <a:r>
              <a:rPr lang="en-US" altLang="ru-RU" sz="2400" dirty="0">
                <a:solidFill>
                  <a:srgbClr val="CE181E"/>
                </a:solidFill>
                <a:latin typeface="Times New Roman" pitchFamily="16" charset="0"/>
                <a:ea typeface="AGMWPU+CMSS10" charset="0"/>
                <a:cs typeface="AGMWPU+CMSS10" charset="0"/>
              </a:rPr>
              <a:t>~4</a:t>
            </a:r>
            <a:r>
              <a:rPr lang="en-US" altLang="ru-RU" sz="2400" dirty="0">
                <a:solidFill>
                  <a:srgbClr val="CE181E"/>
                </a:solidFill>
                <a:latin typeface="Symbol" charset="2"/>
                <a:ea typeface="AGMWPU+CMSS10" charset="0"/>
                <a:cs typeface="AGMWPU+CMSS10" charset="0"/>
              </a:rPr>
              <a:t>s</a:t>
            </a:r>
            <a:r>
              <a:rPr lang="en-US" altLang="ru-RU" sz="2400" dirty="0">
                <a:latin typeface="Times New Roman" pitchFamily="16" charset="0"/>
                <a:ea typeface="AGMWPU+CMSS10" charset="0"/>
                <a:cs typeface="AGMWPU+CMSS10" charset="0"/>
              </a:rPr>
              <a:t> from SM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Заголовок 1"/>
              <p:cNvSpPr txBox="1">
                <a:spLocks/>
              </p:cNvSpPr>
              <p:nvPr/>
            </p:nvSpPr>
            <p:spPr bwMode="auto">
              <a:xfrm>
                <a:off x="5367" y="332656"/>
                <a:ext cx="9144000" cy="792088"/>
              </a:xfrm>
              <a:prstGeom prst="rect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txBody>
              <a:bodyPr anchor="ctr"/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dirty="0" smtClean="0">
                            <a:solidFill>
                              <a:schemeClr val="lt1"/>
                            </a:solidFill>
                            <a:latin typeface="Cambria Math" panose="02040503050406030204" pitchFamily="18" charset="0"/>
                            <a:cs typeface="Times New Roman"/>
                            <a:sym typeface="Times New Roman"/>
                          </a:rPr>
                        </m:ctrlPr>
                      </m:sSubPr>
                      <m:e>
                        <m:r>
                          <a:rPr lang="en-US" sz="2400" b="1" i="1" dirty="0" smtClean="0">
                            <a:solidFill>
                              <a:schemeClr val="lt1"/>
                            </a:solidFill>
                            <a:latin typeface="Cambria Math"/>
                            <a:cs typeface="Times New Roman"/>
                            <a:sym typeface="Times New Roman"/>
                          </a:rPr>
                          <m:t>𝑹</m:t>
                        </m:r>
                      </m:e>
                      <m:sub>
                        <m:sSup>
                          <m:sSupPr>
                            <m:ctrlPr>
                              <a:rPr lang="en-US" sz="2400" b="1" i="1" dirty="0" smtClean="0">
                                <a:solidFill>
                                  <a:schemeClr val="lt1"/>
                                </a:solidFill>
                                <a:latin typeface="Cambria Math" panose="02040503050406030204" pitchFamily="18" charset="0"/>
                                <a:cs typeface="Times New Roman"/>
                                <a:sym typeface="Times New Roman"/>
                              </a:rPr>
                            </m:ctrlPr>
                          </m:sSupPr>
                          <m:e>
                            <m:r>
                              <a:rPr lang="en-US" sz="2400" b="1" i="1" dirty="0" smtClean="0">
                                <a:solidFill>
                                  <a:schemeClr val="lt1"/>
                                </a:solidFill>
                                <a:latin typeface="Cambria Math"/>
                                <a:cs typeface="Times New Roman"/>
                                <a:sym typeface="Times New Roman"/>
                              </a:rPr>
                              <m:t>𝑲</m:t>
                            </m:r>
                          </m:e>
                          <m:sup>
                            <m:r>
                              <a:rPr lang="en-US" sz="2400" b="1" i="1" dirty="0" smtClean="0">
                                <a:solidFill>
                                  <a:schemeClr val="lt1"/>
                                </a:solidFill>
                                <a:latin typeface="Cambria Math"/>
                                <a:cs typeface="Times New Roman"/>
                                <a:sym typeface="Times New Roman"/>
                              </a:rPr>
                              <m:t>∗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dirty="0">
                            <a:solidFill>
                              <a:schemeClr val="lt1"/>
                            </a:solidFill>
                            <a:latin typeface="Cambria Math" panose="02040503050406030204" pitchFamily="18" charset="0"/>
                            <a:cs typeface="Times New Roman"/>
                            <a:sym typeface="Times New Roman"/>
                          </a:rPr>
                        </m:ctrlPr>
                      </m:sSubPr>
                      <m:e>
                        <m:r>
                          <a:rPr lang="en-US" sz="2400" b="1" i="1" dirty="0">
                            <a:solidFill>
                              <a:schemeClr val="lt1"/>
                            </a:solidFill>
                            <a:latin typeface="Cambria Math"/>
                            <a:cs typeface="Times New Roman"/>
                            <a:sym typeface="Times New Roman"/>
                          </a:rPr>
                          <m:t>𝑹</m:t>
                        </m:r>
                      </m:e>
                      <m:sub>
                        <m:sSup>
                          <m:sSupPr>
                            <m:ctrlPr>
                              <a:rPr lang="en-US" sz="2400" b="1" i="1" dirty="0">
                                <a:solidFill>
                                  <a:schemeClr val="lt1"/>
                                </a:solidFill>
                                <a:latin typeface="Cambria Math" panose="02040503050406030204" pitchFamily="18" charset="0"/>
                                <a:cs typeface="Times New Roman"/>
                                <a:sym typeface="Times New Roman"/>
                              </a:rPr>
                            </m:ctrlPr>
                          </m:sSupPr>
                          <m:e>
                            <m:r>
                              <a:rPr lang="en-US" sz="2400" b="1" i="1" dirty="0">
                                <a:solidFill>
                                  <a:schemeClr val="lt1"/>
                                </a:solidFill>
                                <a:latin typeface="Cambria Math"/>
                                <a:cs typeface="Times New Roman"/>
                                <a:sym typeface="Times New Roman"/>
                              </a:rPr>
                              <m:t>𝑲</m:t>
                            </m:r>
                          </m:e>
                          <m:sup/>
                        </m:sSup>
                      </m:sub>
                    </m:sSub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67" y="332656"/>
                <a:ext cx="9144000" cy="79208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02772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830" y="1268760"/>
            <a:ext cx="5896599" cy="3969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51520" y="1988840"/>
            <a:ext cx="3240087" cy="367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15900" indent="-215900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9pPr>
          </a:lstStyle>
          <a:p>
            <a:pPr>
              <a:buSzPct val="45000"/>
              <a:buFont typeface="Wingdings" charset="2"/>
              <a:buChar char=""/>
            </a:pPr>
            <a:r>
              <a:rPr lang="en-US" altLang="ru-RU" sz="2400" dirty="0" err="1"/>
              <a:t>LHCb</a:t>
            </a:r>
            <a:r>
              <a:rPr lang="en-US" altLang="ru-RU" sz="2400" dirty="0"/>
              <a:t> measurement differs by </a:t>
            </a:r>
            <a:r>
              <a:rPr lang="en-US" altLang="ru-RU" sz="2400" dirty="0">
                <a:solidFill>
                  <a:srgbClr val="CE181E"/>
                </a:solidFill>
              </a:rPr>
              <a:t>3.4σ</a:t>
            </a:r>
            <a:r>
              <a:rPr lang="en-US" altLang="ru-RU" sz="2400" dirty="0"/>
              <a:t> from the SM prediction</a:t>
            </a:r>
          </a:p>
          <a:p>
            <a:pPr>
              <a:buClrTx/>
              <a:buSzTx/>
              <a:buFontTx/>
              <a:buNone/>
            </a:pPr>
            <a:endParaRPr lang="en-US" altLang="ru-RU" sz="2400" dirty="0"/>
          </a:p>
          <a:p>
            <a:pPr>
              <a:buSzPct val="45000"/>
              <a:buFont typeface="Wingdings" charset="2"/>
              <a:buChar char=""/>
            </a:pPr>
            <a:r>
              <a:rPr lang="en-US" altLang="ru-RU" sz="2400" dirty="0"/>
              <a:t>Can be explained by</a:t>
            </a:r>
          </a:p>
          <a:p>
            <a:pPr>
              <a:buClrTx/>
              <a:buSzTx/>
              <a:buFontTx/>
              <a:buNone/>
            </a:pPr>
            <a:r>
              <a:rPr lang="en-US" altLang="ru-RU" sz="2400" dirty="0"/>
              <a:t> - SM charm-loop effects (cannot explain tension in R</a:t>
            </a:r>
            <a:r>
              <a:rPr lang="en-US" altLang="ru-RU" sz="2400" baseline="-33000" dirty="0"/>
              <a:t>K*</a:t>
            </a:r>
            <a:r>
              <a:rPr lang="en-US" altLang="ru-RU" sz="2400" dirty="0"/>
              <a:t>)</a:t>
            </a:r>
          </a:p>
          <a:p>
            <a:pPr>
              <a:buClrTx/>
              <a:buSzTx/>
              <a:buFontTx/>
              <a:buNone/>
            </a:pPr>
            <a:r>
              <a:rPr lang="en-US" altLang="ru-RU" sz="2400" dirty="0"/>
              <a:t> - New Physics??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0" y="219697"/>
            <a:ext cx="9144000" cy="792088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Angular observables</a:t>
            </a:r>
          </a:p>
        </p:txBody>
      </p:sp>
    </p:spTree>
    <p:extLst>
      <p:ext uri="{BB962C8B-B14F-4D97-AF65-F5344CB8AC3E}">
        <p14:creationId xmlns:p14="http://schemas.microsoft.com/office/powerpoint/2010/main" val="95637143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2946</TotalTime>
  <Words>512</Words>
  <Application>Microsoft Office PowerPoint</Application>
  <PresentationFormat>Экран (4:3)</PresentationFormat>
  <Paragraphs>105</Paragraphs>
  <Slides>32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43" baseType="lpstr">
      <vt:lpstr>Arial</vt:lpstr>
      <vt:lpstr>Calibri</vt:lpstr>
      <vt:lpstr>Cambria Math</vt:lpstr>
      <vt:lpstr>CMR12</vt:lpstr>
      <vt:lpstr>Courier New</vt:lpstr>
      <vt:lpstr>Open Sans</vt:lpstr>
      <vt:lpstr>Symbol</vt:lpstr>
      <vt:lpstr>Times New Roamn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Aidos Issadykov</cp:lastModifiedBy>
  <cp:revision>85</cp:revision>
  <dcterms:created xsi:type="dcterms:W3CDTF">2018-08-14T14:55:13Z</dcterms:created>
  <dcterms:modified xsi:type="dcterms:W3CDTF">2024-10-31T08:38:54Z</dcterms:modified>
</cp:coreProperties>
</file>