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6" r:id="rId2"/>
    <p:sldId id="327" r:id="rId3"/>
    <p:sldId id="369" r:id="rId4"/>
    <p:sldId id="373" r:id="rId5"/>
    <p:sldId id="338" r:id="rId6"/>
    <p:sldId id="390" r:id="rId7"/>
    <p:sldId id="383" r:id="rId8"/>
    <p:sldId id="392" r:id="rId9"/>
    <p:sldId id="393" r:id="rId10"/>
    <p:sldId id="394" r:id="rId11"/>
    <p:sldId id="395" r:id="rId12"/>
    <p:sldId id="397" r:id="rId13"/>
    <p:sldId id="375" r:id="rId14"/>
    <p:sldId id="365" r:id="rId15"/>
    <p:sldId id="366" r:id="rId16"/>
    <p:sldId id="367" r:id="rId17"/>
    <p:sldId id="399" r:id="rId18"/>
    <p:sldId id="363" r:id="rId19"/>
    <p:sldId id="391" r:id="rId20"/>
    <p:sldId id="337" r:id="rId21"/>
    <p:sldId id="400" r:id="rId22"/>
    <p:sldId id="396" r:id="rId23"/>
    <p:sldId id="376" r:id="rId24"/>
    <p:sldId id="351" r:id="rId25"/>
    <p:sldId id="388" r:id="rId26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9ED90-85B3-4E6C-BEC8-3FBFE1621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040F59-7DB1-45DE-A5CA-F7ACAFB6A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227A59-0571-49F2-8A8D-FC0C4C526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CC28B1-54D8-4917-818D-91D1892CA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554775-DEF9-40B3-86E6-129F60A33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40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C2BBC-E79A-491F-BA0A-9C496E84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CCB711-EC3A-4EFC-AEB1-B0ECB8DFE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584BC1-4941-471F-A1A2-17A6B177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B9C312-A68D-4764-BD1C-992B6667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BB6ECA-3610-41F8-9697-E0C57A176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26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B9ECAC2-33F0-4A29-A126-0B1290173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56964D-8F92-4979-8361-F968BAEC8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8AF87D-58A7-4137-83A9-9EB558862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C0279B-630F-40A2-BC39-E0C97038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2C5ED5-F216-4760-9E97-BEB6DE529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52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BD2B2-ABEE-4A3F-B18D-AEA909953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C7DD69-D4D3-41A4-B146-ADD077450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2226D-D474-4933-940C-8987848FE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0279C6-2DEE-4610-8B4B-29D9BA590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401F39-1394-4002-A166-6E47DA83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83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0B0E2-7E32-45A8-AB4C-AAAE48098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674C7-49E1-46C0-B5D1-0F46E31EB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5C1058-0BCD-4876-9A07-CC22916B5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B095DA-CEC9-4B7E-B332-0DB52068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237B37-EE72-472E-9CD1-79FD53B4C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2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9D84F-07C8-473C-84C0-AA5976BA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7F1341-1770-4538-80AE-823A231FE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011066-1340-42B6-82BC-EB625A45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63CB3-17B4-400B-A3CD-3D02CD77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D4F807-723F-4437-9E68-602E28918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E288B4-8A4C-47E0-85E8-80BB2BE3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6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F1045-1EE3-44A1-9A5B-42B91F32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673F7E-2139-4C19-8259-F1B0F201F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8305E1-BB1B-4598-9229-95ECE3C51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6E0DDC-CC60-430A-91BB-701ECC263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71C337-229F-463B-BC4A-2FD02FD83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F607114-D49B-4B22-811C-1E3CF3D8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B97D0A-2C21-4C6C-9C9F-85A9A86B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2E2EDA-2F4B-4215-9E3D-9B06DCD9F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03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8C500-6982-452D-A610-EC70E4B2C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FFA4DC-7693-4800-A62D-D49A85B5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5A72C9-44C9-4E1A-8984-D98B92FA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0C5E3A-D70C-4F94-A1E9-5675D651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78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4DA142-AB3E-47B6-AF10-A4615DC5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AD21C96-08D0-4482-B80B-45B5254C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87267A-AD15-4F6C-B16C-18240E67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31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AB7ACE-9796-47EB-894B-6129FA8F3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DF1EB-FEE9-4F5D-92A3-C352B6277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A90490-8B1C-4E8F-96E1-CAB145EAB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65F83-832B-4C03-8BEE-CCCF55A2B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DB2EEE-6AF1-4D3C-8F4C-CFDC68F5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8D973B-D2D5-40F2-92B2-EE022216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48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640D5-E7FA-4CD8-AFE3-2DF956DB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64A381B-7DB8-45F3-90EF-5C335B269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AEC7FB-AE74-4BC7-85D0-27AF5C9AC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BD962-1A5D-4C59-9E3A-C8349437A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0489CF-79EA-48D8-9389-A7E4139E8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8F4DD0-7E3F-49BC-A1E6-8B146AB65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4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186E1-D7A0-40E7-8C1D-87BE2F8B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D296F0-8008-4835-BFCB-7A1C82608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6DA87-F62B-48C7-A506-E83A8CE4D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C0CF4-7C37-4F89-AF7F-34A5C021152D}" type="datetimeFigureOut">
              <a:rPr lang="ru-RU" smtClean="0"/>
              <a:t>27.10.2024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ED0707-5B9A-4F60-BA4E-294E9BF3A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11DA3-D366-4211-B9F8-A42303932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37DC2-BAED-475F-B8C4-D5A3A9B631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17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5D532-C432-4646-9BEF-BC76E89F5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727"/>
            <a:ext cx="12192000" cy="2929809"/>
          </a:xfrm>
        </p:spPr>
        <p:txBody>
          <a:bodyPr>
            <a:normAutofit/>
          </a:bodyPr>
          <a:lstStyle/>
          <a:p>
            <a:r>
              <a:rPr lang="en-US" sz="4800" b="1" i="0" u="none" strike="noStrike" baseline="0" dirty="0"/>
              <a:t>Computer simulation of shape effects in electrostatic</a:t>
            </a:r>
            <a:br>
              <a:rPr lang="en-US" sz="4800" b="1" i="0" u="none" strike="noStrike" baseline="0" dirty="0"/>
            </a:br>
            <a:r>
              <a:rPr lang="en-US" sz="4800" b="1" i="0" u="none" strike="noStrike" baseline="0" dirty="0"/>
              <a:t>and magnetostatic interactions</a:t>
            </a:r>
            <a:endParaRPr lang="ru-RU" sz="4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2690B4-5102-4591-9D6F-DB109506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2" y="3196205"/>
            <a:ext cx="1666875" cy="1666875"/>
          </a:xfrm>
          <a:prstGeom prst="rect">
            <a:avLst/>
          </a:prstGeom>
          <a:blipFill>
            <a:blip r:embed="rId3">
              <a:alphaModFix amt="25000"/>
            </a:blip>
            <a:tile tx="0" ty="0" sx="100000" sy="100000" flip="none" algn="tl"/>
          </a:blip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F56A9-8E2C-48BD-88B7-0E75A761D33D}"/>
              </a:ext>
            </a:extLst>
          </p:cNvPr>
          <p:cNvSpPr txBox="1"/>
          <p:nvPr/>
        </p:nvSpPr>
        <p:spPr>
          <a:xfrm>
            <a:off x="-2" y="4508582"/>
            <a:ext cx="1219200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4400" dirty="0"/>
              <a:t>Vladimir Savin</a:t>
            </a:r>
          </a:p>
          <a:p>
            <a:pPr algn="ctr"/>
            <a:r>
              <a:rPr lang="en-US" sz="4400" b="0" i="0" dirty="0">
                <a:solidFill>
                  <a:srgbClr val="1A1A1A"/>
                </a:solidFill>
                <a:effectLst/>
                <a:latin typeface="YS Text"/>
              </a:rPr>
              <a:t>AYSS-2024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552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64CBA-18C1-B895-8118-4145002B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50" y="1"/>
            <a:ext cx="11383860" cy="11576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cs typeface="Times New Roman" panose="02020603050405020304" pitchFamily="18" charset="0"/>
              </a:rPr>
              <a:t>Features of attraction and repulsion for a charged hemisphere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6B63D0-43FB-D460-F011-64DEA943E832}"/>
              </a:ext>
            </a:extLst>
          </p:cNvPr>
          <p:cNvSpPr/>
          <p:nvPr/>
        </p:nvSpPr>
        <p:spPr>
          <a:xfrm>
            <a:off x="44341" y="2663701"/>
            <a:ext cx="4135772" cy="38715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C60FCB-9F89-947A-2E0C-8BA81ECDB1AC}"/>
              </a:ext>
            </a:extLst>
          </p:cNvPr>
          <p:cNvSpPr/>
          <p:nvPr/>
        </p:nvSpPr>
        <p:spPr>
          <a:xfrm>
            <a:off x="4259553" y="2659701"/>
            <a:ext cx="3918771" cy="38715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773F7A-3D8D-2D4C-F583-51A9ADD172B4}"/>
              </a:ext>
            </a:extLst>
          </p:cNvPr>
          <p:cNvSpPr/>
          <p:nvPr/>
        </p:nvSpPr>
        <p:spPr>
          <a:xfrm>
            <a:off x="44341" y="1329142"/>
            <a:ext cx="4135772" cy="1330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A charged hemisphere and a point charge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Q is the total charge of the hemisphere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E59289-F13E-D8C8-4609-374FAC7BC49E}"/>
              </a:ext>
            </a:extLst>
          </p:cNvPr>
          <p:cNvSpPr/>
          <p:nvPr/>
        </p:nvSpPr>
        <p:spPr>
          <a:xfrm>
            <a:off x="8257764" y="2663702"/>
            <a:ext cx="3889895" cy="3867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95E2D4F3-C7E8-E607-AB95-64D062AF0E70}"/>
                  </a:ext>
                </a:extLst>
              </p:cNvPr>
              <p:cNvSpPr/>
              <p:nvPr/>
            </p:nvSpPr>
            <p:spPr>
              <a:xfrm>
                <a:off x="4259553" y="1329143"/>
                <a:ext cx="3918771" cy="133055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+mj-lt"/>
                    <a:cs typeface="Times New Roman" panose="02020603050405020304" pitchFamily="18" charset="0"/>
                  </a:rPr>
                  <a:t>The energy W of the interaction between the charged hemisphere and the point charge q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</m:sSub>
                  </m:oMath>
                </a14:m>
                <a:endParaRPr lang="ru-RU" sz="20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95E2D4F3-C7E8-E607-AB95-64D062AF0E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553" y="1329143"/>
                <a:ext cx="3918771" cy="1330559"/>
              </a:xfrm>
              <a:prstGeom prst="rect">
                <a:avLst/>
              </a:prstGeom>
              <a:blipFill>
                <a:blip r:embed="rId2"/>
                <a:stretch>
                  <a:fillRect l="-775" t="-2273" r="-1705" b="-63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AD84066-C48A-59A6-8A7A-3C679914236B}"/>
                  </a:ext>
                </a:extLst>
              </p:cNvPr>
              <p:cNvSpPr/>
              <p:nvPr/>
            </p:nvSpPr>
            <p:spPr>
              <a:xfrm>
                <a:off x="8257764" y="1329143"/>
                <a:ext cx="3889895" cy="133055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effectLst/>
                    <a:latin typeface="+mj-lt"/>
                    <a:ea typeface="Calibri" panose="020F0502020204030204" pitchFamily="34" charset="0"/>
                  </a:rPr>
                  <a:t>Variations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𝑚𝑎𝑥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 versus Q</a:t>
                </a:r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AD84066-C48A-59A6-8A7A-3C67991423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64" y="1329143"/>
                <a:ext cx="3889895" cy="13305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DAC355-35E1-8495-A0FD-4184855878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t="3975" r="13076"/>
          <a:stretch/>
        </p:blipFill>
        <p:spPr>
          <a:xfrm>
            <a:off x="105722" y="2741650"/>
            <a:ext cx="4035974" cy="37258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623F55-645E-8233-FB97-D9A41379C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8930" r="12372" b="3120"/>
          <a:stretch/>
        </p:blipFill>
        <p:spPr>
          <a:xfrm>
            <a:off x="4322261" y="2992659"/>
            <a:ext cx="3817693" cy="3006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12ABDB-6653-6C51-306D-BA90FE8536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9110" r="12756" b="4467"/>
          <a:stretch/>
        </p:blipFill>
        <p:spPr bwMode="auto">
          <a:xfrm>
            <a:off x="8279791" y="2985251"/>
            <a:ext cx="3849938" cy="2997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2800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DA8B-5FA9-646D-8594-2986936F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5" y="1"/>
            <a:ext cx="11650779" cy="729842"/>
          </a:xfrm>
        </p:spPr>
        <p:txBody>
          <a:bodyPr>
            <a:normAutofit/>
          </a:bodyPr>
          <a:lstStyle/>
          <a:p>
            <a:pPr algn="ctr"/>
            <a:r>
              <a:rPr lang="en-US" sz="3600" b="1" kern="100" dirty="0">
                <a:cs typeface="Times New Roman" panose="02020603050405020304" pitchFamily="18" charset="0"/>
              </a:rPr>
              <a:t>The effect of conductor thickness on the repulsion effect</a:t>
            </a:r>
            <a:endParaRPr lang="ru-RU" sz="36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1806BA-1C0C-59A2-DB8C-A2BD693B39D3}"/>
              </a:ext>
            </a:extLst>
          </p:cNvPr>
          <p:cNvSpPr/>
          <p:nvPr/>
        </p:nvSpPr>
        <p:spPr>
          <a:xfrm>
            <a:off x="243279" y="1829897"/>
            <a:ext cx="5234730" cy="48051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8CB0E5-F80F-607B-4106-C1CE2A04F5E6}"/>
              </a:ext>
            </a:extLst>
          </p:cNvPr>
          <p:cNvSpPr/>
          <p:nvPr/>
        </p:nvSpPr>
        <p:spPr>
          <a:xfrm>
            <a:off x="6096000" y="1829896"/>
            <a:ext cx="5855515" cy="48051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832DE99-0950-C131-98DC-AF4274E9BF0E}"/>
              </a:ext>
            </a:extLst>
          </p:cNvPr>
          <p:cNvSpPr/>
          <p:nvPr/>
        </p:nvSpPr>
        <p:spPr>
          <a:xfrm>
            <a:off x="117444" y="729843"/>
            <a:ext cx="5486400" cy="1100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hemisphere of finite thickness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 point charge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211D12A8-419B-801D-DBAC-B61DBDAE01C0}"/>
                  </a:ext>
                </a:extLst>
              </p:cNvPr>
              <p:cNvSpPr/>
              <p:nvPr/>
            </p:nvSpPr>
            <p:spPr>
              <a:xfrm>
                <a:off x="5905850" y="729843"/>
                <a:ext cx="6168706" cy="110844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energy W of the system as a function of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 of the point charge at various values of ratio t/R</a:t>
                </a:r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211D12A8-419B-801D-DBAC-B61DBDAE01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50" y="729843"/>
                <a:ext cx="6168706" cy="1108440"/>
              </a:xfrm>
              <a:prstGeom prst="roundRect">
                <a:avLst/>
              </a:prstGeom>
              <a:blipFill>
                <a:blip r:embed="rId2"/>
                <a:stretch>
                  <a:fillRect t="-9239" b="-163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B8C77C-ADE1-31DE-F554-9F14FD7DC9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10642" r="11309" b="3975"/>
          <a:stretch/>
        </p:blipFill>
        <p:spPr>
          <a:xfrm>
            <a:off x="6164676" y="1965263"/>
            <a:ext cx="5749255" cy="45344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F6748F-1F9F-4BF7-CBA6-1E9C708246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13456" r="19373" b="18043"/>
          <a:stretch/>
        </p:blipFill>
        <p:spPr>
          <a:xfrm>
            <a:off x="300735" y="2083235"/>
            <a:ext cx="5119818" cy="429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58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DA8B-5FA9-646D-8594-2986936F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62" y="190458"/>
            <a:ext cx="11831276" cy="72984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The effect of repulsion in a system with a cavity without axial symmetry.</a:t>
            </a:r>
            <a:endParaRPr lang="ru-RU" b="1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E1806BA-1C0C-59A2-DB8C-A2BD693B39D3}"/>
              </a:ext>
            </a:extLst>
          </p:cNvPr>
          <p:cNvSpPr/>
          <p:nvPr/>
        </p:nvSpPr>
        <p:spPr>
          <a:xfrm>
            <a:off x="243280" y="2272072"/>
            <a:ext cx="5234730" cy="44179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8CB0E5-F80F-607B-4106-C1CE2A04F5E6}"/>
              </a:ext>
            </a:extLst>
          </p:cNvPr>
          <p:cNvSpPr/>
          <p:nvPr/>
        </p:nvSpPr>
        <p:spPr>
          <a:xfrm>
            <a:off x="6210300" y="2272073"/>
            <a:ext cx="5699791" cy="44179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F283E3-3982-A7FA-BA5D-A8E29F6E5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3792" r="11122"/>
          <a:stretch/>
        </p:blipFill>
        <p:spPr>
          <a:xfrm>
            <a:off x="447675" y="2300649"/>
            <a:ext cx="4872374" cy="43646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1A5A01-2A66-F289-5A0D-D9A28E1A0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t="10643" r="11403" b="4464"/>
          <a:stretch/>
        </p:blipFill>
        <p:spPr>
          <a:xfrm>
            <a:off x="6400800" y="2300648"/>
            <a:ext cx="5348501" cy="4366894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832DE99-0950-C131-98DC-AF4274E9BF0E}"/>
              </a:ext>
            </a:extLst>
          </p:cNvPr>
          <p:cNvSpPr/>
          <p:nvPr/>
        </p:nvSpPr>
        <p:spPr>
          <a:xfrm>
            <a:off x="140662" y="1139518"/>
            <a:ext cx="5486400" cy="11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An electrically neutral conductive cylindrical segment and point charge q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211D12A8-419B-801D-DBAC-B61DBDAE01C0}"/>
                  </a:ext>
                </a:extLst>
              </p:cNvPr>
              <p:cNvSpPr/>
              <p:nvPr/>
            </p:nvSpPr>
            <p:spPr>
              <a:xfrm>
                <a:off x="6029326" y="1139517"/>
                <a:ext cx="6045230" cy="113255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energy W of the system as a function of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 of the point charge at various values of ratio H/R</a:t>
                </a:r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211D12A8-419B-801D-DBAC-B61DBDAE01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326" y="1139517"/>
                <a:ext cx="6045230" cy="1132555"/>
              </a:xfrm>
              <a:prstGeom prst="roundRect">
                <a:avLst/>
              </a:prstGeom>
              <a:blipFill>
                <a:blip r:embed="rId4"/>
                <a:stretch>
                  <a:fillRect t="-7447" b="-154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7019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960A6-38DA-75A1-C23A-953D155D9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C1DD8-F8EA-49E8-6417-AAC4E8C1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5" y="135866"/>
            <a:ext cx="11831276" cy="72984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Conical conductors</a:t>
            </a:r>
            <a:endParaRPr lang="ru-RU" b="1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00BA58-0089-8FA5-1D33-C23A0F6C80B5}"/>
              </a:ext>
            </a:extLst>
          </p:cNvPr>
          <p:cNvSpPr/>
          <p:nvPr/>
        </p:nvSpPr>
        <p:spPr>
          <a:xfrm>
            <a:off x="243280" y="2272072"/>
            <a:ext cx="5234730" cy="44476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E30AD8-B936-F159-6FA0-DEE9C48E8C5D}"/>
              </a:ext>
            </a:extLst>
          </p:cNvPr>
          <p:cNvSpPr/>
          <p:nvPr/>
        </p:nvSpPr>
        <p:spPr>
          <a:xfrm>
            <a:off x="6210300" y="2272073"/>
            <a:ext cx="5699791" cy="44179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24E203A-4F5B-4113-3999-CAA7FC1481A8}"/>
              </a:ext>
            </a:extLst>
          </p:cNvPr>
          <p:cNvSpPr/>
          <p:nvPr/>
        </p:nvSpPr>
        <p:spPr>
          <a:xfrm>
            <a:off x="140662" y="1139518"/>
            <a:ext cx="5486400" cy="11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conical electrically neutral conductor and a point charge q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4D971115-7189-478A-4851-5E4E51AAF9ED}"/>
                  </a:ext>
                </a:extLst>
              </p:cNvPr>
              <p:cNvSpPr/>
              <p:nvPr/>
            </p:nvSpPr>
            <p:spPr>
              <a:xfrm>
                <a:off x="6029326" y="1139517"/>
                <a:ext cx="6045230" cy="113255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energy W of the system as a function of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 of the point charge</a:t>
                </a:r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4D971115-7189-478A-4851-5E4E51AAF9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326" y="1139517"/>
                <a:ext cx="6045230" cy="113255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C6CE19-A43B-12FB-787B-628774CBC1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3510" r="12254"/>
          <a:stretch/>
        </p:blipFill>
        <p:spPr>
          <a:xfrm>
            <a:off x="478124" y="2356126"/>
            <a:ext cx="4765041" cy="42498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95C4FB-4F44-85DC-BD74-30F3BC5CD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10000" r="11398" b="4444"/>
          <a:stretch/>
        </p:blipFill>
        <p:spPr>
          <a:xfrm>
            <a:off x="6441107" y="2355802"/>
            <a:ext cx="5221667" cy="42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96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FADEA-5FFC-8640-7C5D-9732CEE79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0FE9D6-B924-7185-1DAB-037FAB42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50" y="1"/>
            <a:ext cx="11383860" cy="91319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The effect of repulsion in magnetostatics</a:t>
            </a:r>
            <a:endParaRPr lang="ru-RU" sz="36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E2E495-0CA8-2E7A-2741-5A1ADE933CD3}"/>
              </a:ext>
            </a:extLst>
          </p:cNvPr>
          <p:cNvSpPr/>
          <p:nvPr/>
        </p:nvSpPr>
        <p:spPr>
          <a:xfrm>
            <a:off x="489060" y="2311431"/>
            <a:ext cx="5506568" cy="43074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745592-AA88-3FDC-66D3-507812265353}"/>
              </a:ext>
            </a:extLst>
          </p:cNvPr>
          <p:cNvSpPr/>
          <p:nvPr/>
        </p:nvSpPr>
        <p:spPr>
          <a:xfrm>
            <a:off x="6269965" y="2311431"/>
            <a:ext cx="5424287" cy="43074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50D65E5-CF34-E5EC-D6B9-4F65AA358E35}"/>
              </a:ext>
            </a:extLst>
          </p:cNvPr>
          <p:cNvSpPr/>
          <p:nvPr/>
        </p:nvSpPr>
        <p:spPr>
          <a:xfrm>
            <a:off x="489060" y="809502"/>
            <a:ext cx="5506568" cy="1501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The scheme of the system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02143F1-5FA9-C8D3-90D3-52D34677CD65}"/>
              </a:ext>
            </a:extLst>
          </p:cNvPr>
          <p:cNvSpPr/>
          <p:nvPr/>
        </p:nvSpPr>
        <p:spPr>
          <a:xfrm>
            <a:off x="6269967" y="809502"/>
            <a:ext cx="5424287" cy="1501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The fictitious magnetic charges approach</a:t>
            </a:r>
            <a:endParaRPr lang="ru-RU" sz="2800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F0A11B-14EE-B454-9F1B-02C5F8FD6FB5}"/>
                  </a:ext>
                </a:extLst>
              </p:cNvPr>
              <p:cNvSpPr txBox="1"/>
              <p:nvPr/>
            </p:nvSpPr>
            <p:spPr>
              <a:xfrm>
                <a:off x="6269963" y="2724987"/>
                <a:ext cx="5355093" cy="3410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𝑟𝑜𝑡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2400" dirty="0"/>
              </a:p>
              <a:p>
                <a:pPr algn="ctr"/>
                <a:r>
                  <a:rPr lang="en-US" dirty="0"/>
                  <a:t> </a:t>
                </a:r>
              </a:p>
              <a:p>
                <a:pPr algn="ctr"/>
                <a:endParaRPr lang="ru-RU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𝑔𝑟𝑎𝑑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ru-RU" sz="2400" dirty="0"/>
              </a:p>
              <a:p>
                <a:pPr algn="ctr"/>
                <a:endParaRPr lang="en-US" dirty="0"/>
              </a:p>
              <a:p>
                <a:pPr algn="ctr"/>
                <a:endParaRPr lang="ru-RU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𝑑𝑖𝑣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endParaRPr lang="ru-RU" dirty="0"/>
              </a:p>
              <a:p>
                <a:pPr algn="ctr"/>
                <a:endParaRPr lang="ru-RU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𝑑𝑖𝑣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F0A11B-14EE-B454-9F1B-02C5F8FD6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963" y="2724987"/>
                <a:ext cx="5355093" cy="34106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70C9AEC1-C243-B51D-25B7-69A0A108F6C7}"/>
              </a:ext>
            </a:extLst>
          </p:cNvPr>
          <p:cNvSpPr/>
          <p:nvPr/>
        </p:nvSpPr>
        <p:spPr>
          <a:xfrm>
            <a:off x="8790209" y="3429000"/>
            <a:ext cx="310392" cy="209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F74140D6-58BC-EBA6-DAED-D7D147B0C5DF}"/>
              </a:ext>
            </a:extLst>
          </p:cNvPr>
          <p:cNvSpPr/>
          <p:nvPr/>
        </p:nvSpPr>
        <p:spPr>
          <a:xfrm>
            <a:off x="8790209" y="4423130"/>
            <a:ext cx="310392" cy="209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A8932215-43CD-22A2-70D9-7273E8683A1E}"/>
              </a:ext>
            </a:extLst>
          </p:cNvPr>
          <p:cNvSpPr/>
          <p:nvPr/>
        </p:nvSpPr>
        <p:spPr>
          <a:xfrm>
            <a:off x="8790209" y="5240796"/>
            <a:ext cx="310392" cy="2097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8925133-BC84-4C3F-5E7D-7733B4152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3806" r="22579" b="15568"/>
          <a:stretch/>
        </p:blipFill>
        <p:spPr bwMode="auto">
          <a:xfrm>
            <a:off x="828815" y="2390835"/>
            <a:ext cx="4613945" cy="41486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7871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FA883-C5D0-FCC8-FA44-606D93F95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D91E5-A49D-0B2E-1585-9582987D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50" y="1"/>
            <a:ext cx="11383860" cy="91319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The effect of repulsion in magnetostatics</a:t>
            </a:r>
            <a:endParaRPr lang="ru-RU" sz="36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A96C91-89BB-C61F-D9F2-A12CB64EA83F}"/>
              </a:ext>
            </a:extLst>
          </p:cNvPr>
          <p:cNvSpPr/>
          <p:nvPr/>
        </p:nvSpPr>
        <p:spPr>
          <a:xfrm>
            <a:off x="151002" y="1722693"/>
            <a:ext cx="5844626" cy="4896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17D138-3C70-7C8B-2673-03BCF87C3311}"/>
              </a:ext>
            </a:extLst>
          </p:cNvPr>
          <p:cNvSpPr/>
          <p:nvPr/>
        </p:nvSpPr>
        <p:spPr>
          <a:xfrm>
            <a:off x="6269965" y="1722693"/>
            <a:ext cx="5801793" cy="4896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37CE6D5-9432-07E1-829E-0311C3BDF93F}"/>
              </a:ext>
            </a:extLst>
          </p:cNvPr>
          <p:cNvSpPr/>
          <p:nvPr/>
        </p:nvSpPr>
        <p:spPr>
          <a:xfrm>
            <a:off x="151002" y="809503"/>
            <a:ext cx="5844626" cy="913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The scheme of the system</a:t>
            </a:r>
            <a:endParaRPr lang="ru-RU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1384674-ABB7-3C52-91F4-FBE07D4391FE}"/>
              </a:ext>
            </a:extLst>
          </p:cNvPr>
          <p:cNvSpPr/>
          <p:nvPr/>
        </p:nvSpPr>
        <p:spPr>
          <a:xfrm>
            <a:off x="6269967" y="809502"/>
            <a:ext cx="5801791" cy="913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The dependence of the interaction energy on the coordinate of the point charge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497D0-3078-F027-792F-501D53A1B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t="7375" r="10949"/>
          <a:stretch/>
        </p:blipFill>
        <p:spPr>
          <a:xfrm>
            <a:off x="6333689" y="1880394"/>
            <a:ext cx="5707309" cy="46729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CD827A-77D8-1E5F-BA15-59FFDD13D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93" y="1826381"/>
            <a:ext cx="5511566" cy="473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6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68A8386-3D7D-51E8-05F1-CAFB9ABC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1023832" cy="914399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</a:rPr>
              <a:t>Conclusion</a:t>
            </a:r>
            <a:endParaRPr lang="ru-RU" b="1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63E99A4-D3D0-07B8-D9A9-3C73B88E5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81297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E9CF7A-33E9-9D62-7FD3-09B25BCA4905}"/>
              </a:ext>
            </a:extLst>
          </p:cNvPr>
          <p:cNvSpPr/>
          <p:nvPr/>
        </p:nvSpPr>
        <p:spPr>
          <a:xfrm>
            <a:off x="329968" y="731520"/>
            <a:ext cx="11532064" cy="59958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the present work the 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"repulsion effect" 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were numerically investigated for various types of uncharged conductors.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+mj-lt"/>
              </a:rPr>
              <a:t>The following results were obtained</a:t>
            </a:r>
            <a:r>
              <a:rPr lang="ru-RU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common requirement for the manifestation of the "repulsion effect" in electrostatics is the presence of a cavity in the conductor.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"repulsion effect" 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possible for conductors with a through cavity. 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axial symmetry of the conductor is not necessary for the manifestation of the effect.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 increase in the thickness of the conductor with a cavity leads to the disappearance of the "repulsion effect".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If the conductor is slightly charged, then equally charged bodies can attract, and oppositely charged bodies can repel. 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possibility of the 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"repulsion effect" 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magnetostatics was also investigated by considering the interaction of a soft magnetic hemisphere with a magnetic dipole. No repulsion effect in magnetism was found for the magnetic system under consideration.</a:t>
            </a:r>
            <a:endParaRPr lang="ru-RU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306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3B879-B599-B962-6CEE-4536ACF3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</a:rPr>
              <a:t>Thank you for your attention</a:t>
            </a:r>
            <a:endParaRPr lang="ru-RU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984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3B879-B599-B962-6CEE-4536ACF3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Supplementary materials</a:t>
            </a:r>
            <a:endParaRPr lang="ru-RU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34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EEAD4-249A-1CF8-4FF5-931B7B40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9232"/>
          </a:xfrm>
        </p:spPr>
        <p:txBody>
          <a:bodyPr/>
          <a:lstStyle/>
          <a:p>
            <a:r>
              <a:rPr lang="en-US" b="1" dirty="0">
                <a:cs typeface="Times New Roman" panose="02020603050405020304" pitchFamily="18" charset="0"/>
              </a:rPr>
              <a:t>The simple model of equivalent charges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A10C5B-ACB0-AE7E-BE9D-03702A9D2949}"/>
              </a:ext>
            </a:extLst>
          </p:cNvPr>
          <p:cNvSpPr/>
          <p:nvPr/>
        </p:nvSpPr>
        <p:spPr>
          <a:xfrm>
            <a:off x="351387" y="1943100"/>
            <a:ext cx="5344737" cy="36235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2FE53C9-B209-5613-6506-4A8C0B030718}"/>
              </a:ext>
            </a:extLst>
          </p:cNvPr>
          <p:cNvSpPr/>
          <p:nvPr/>
        </p:nvSpPr>
        <p:spPr>
          <a:xfrm>
            <a:off x="6173868" y="1937151"/>
            <a:ext cx="5738069" cy="43122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CA1D66-E332-43EF-E1AF-383D42A7BC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1"/>
          <a:stretch/>
        </p:blipFill>
        <p:spPr>
          <a:xfrm>
            <a:off x="628622" y="2021031"/>
            <a:ext cx="4865340" cy="3461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746EF1-274B-1EE7-0570-A34DD72AE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t="11253" r="4421"/>
          <a:stretch/>
        </p:blipFill>
        <p:spPr>
          <a:xfrm>
            <a:off x="6280965" y="1959609"/>
            <a:ext cx="5480912" cy="4280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C1F77BF6-EDB0-3353-B19F-739D6E6D142D}"/>
                  </a:ext>
                </a:extLst>
              </p:cNvPr>
              <p:cNvSpPr/>
              <p:nvPr/>
            </p:nvSpPr>
            <p:spPr>
              <a:xfrm>
                <a:off x="122085" y="923049"/>
                <a:ext cx="5762624" cy="107990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A diagram representing a conductive hemisphere in the form of a uniformly charged ring</a:t>
                </a:r>
                <a:r>
                  <a:rPr lang="ru-RU" sz="2400" dirty="0"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 and a point charge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C1F77BF6-EDB0-3353-B19F-739D6E6D1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85" y="923049"/>
                <a:ext cx="5762624" cy="1079901"/>
              </a:xfrm>
              <a:prstGeom prst="roundRect">
                <a:avLst/>
              </a:prstGeom>
              <a:blipFill>
                <a:blip r:embed="rId4"/>
                <a:stretch>
                  <a:fillRect t="-8889" b="-1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DAC0EA9-555D-D1BA-FA7A-26B269C961A8}"/>
              </a:ext>
            </a:extLst>
          </p:cNvPr>
          <p:cNvSpPr/>
          <p:nvPr/>
        </p:nvSpPr>
        <p:spPr>
          <a:xfrm>
            <a:off x="5970439" y="857250"/>
            <a:ext cx="6097736" cy="10799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Comparison of the result of the analytical solution with the result of applying the model of equivalent charge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9FDDEC44-09A0-7A22-601D-5EF10550BDF4}"/>
                  </a:ext>
                </a:extLst>
              </p:cNvPr>
              <p:cNvSpPr/>
              <p:nvPr/>
            </p:nvSpPr>
            <p:spPr>
              <a:xfrm>
                <a:off x="433501" y="5602772"/>
                <a:ext cx="5166286" cy="121712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𝑊</m:t>
                      </m:r>
                      <m:r>
                        <a:rPr lang="ru-R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ru-R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sub>
                      </m:sSub>
                      <m:r>
                        <a:rPr lang="ru-RU" sz="24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𝑞𝑄</m:t>
                              </m:r>
                            </m:e>
                            <m:sub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ru-RU" sz="2400" i="1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ru-RU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𝑞𝑄</m:t>
                              </m:r>
                            </m:e>
                            <m:sub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40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9FDDEC44-09A0-7A22-601D-5EF10550BD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501" y="5602772"/>
                <a:ext cx="5166286" cy="121712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1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1FB349-5376-74D9-9195-09F8172D7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628" y="-144378"/>
            <a:ext cx="9852171" cy="1017798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A conductive sphere and a point charge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7EA76D0-1183-9074-FAA8-26BD4BE7624F}"/>
              </a:ext>
            </a:extLst>
          </p:cNvPr>
          <p:cNvSpPr/>
          <p:nvPr/>
        </p:nvSpPr>
        <p:spPr>
          <a:xfrm>
            <a:off x="6128899" y="5190974"/>
            <a:ext cx="5945235" cy="1407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0" i="0" u="none" strike="noStrike" baseline="0" dirty="0">
                <a:latin typeface="LinLibertineO-Identity-H"/>
              </a:rPr>
              <a:t>Usually an uncharged conductor attracts charged bodies due to electrostatic induction.</a:t>
            </a:r>
            <a:endParaRPr lang="ru-RU" sz="24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746353-3005-090F-190A-9C16232EA63C}"/>
              </a:ext>
            </a:extLst>
          </p:cNvPr>
          <p:cNvSpPr/>
          <p:nvPr/>
        </p:nvSpPr>
        <p:spPr>
          <a:xfrm>
            <a:off x="260478" y="1669409"/>
            <a:ext cx="5527925" cy="49292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DD0E79-688A-47C7-A615-E340223BFFED}"/>
              </a:ext>
            </a:extLst>
          </p:cNvPr>
          <p:cNvSpPr/>
          <p:nvPr/>
        </p:nvSpPr>
        <p:spPr>
          <a:xfrm>
            <a:off x="117865" y="813204"/>
            <a:ext cx="5891029" cy="8561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A charged sphere and a point charge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2F54B-27BF-9632-4DC3-4F0DBC9507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12362" r="51973" b="25397"/>
          <a:stretch/>
        </p:blipFill>
        <p:spPr bwMode="auto">
          <a:xfrm>
            <a:off x="314775" y="2331372"/>
            <a:ext cx="5419329" cy="3653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844A456C-27A8-029A-E615-3B08BF024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570" y="6715173"/>
            <a:ext cx="9223324" cy="20961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EEBB24EB-6949-1E05-B5BC-BB446EAABB60}"/>
                  </a:ext>
                </a:extLst>
              </p:cNvPr>
              <p:cNvSpPr/>
              <p:nvPr/>
            </p:nvSpPr>
            <p:spPr>
              <a:xfrm>
                <a:off x="6183107" y="1669389"/>
                <a:ext cx="5891027" cy="337311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𝑖𝑛𝑡</m:t>
                          </m:r>
                        </m:sub>
                      </m:sSub>
                      <m:d>
                        <m:dPr>
                          <m:ctrlPr>
                            <a:rPr lang="ru-RU" sz="24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ru-RU" sz="24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  <m:r>
                                        <a:rPr lang="ru-RU" sz="24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ru-RU" sz="24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ru-RU" sz="2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Times New Roman" panose="020206030504050203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𝑧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𝑞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ru-RU" sz="2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EEBB24EB-6949-1E05-B5BC-BB446EAABB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107" y="1669389"/>
                <a:ext cx="5891027" cy="33731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31D8ECA-1BBE-5A42-8F52-754255B23708}"/>
              </a:ext>
            </a:extLst>
          </p:cNvPr>
          <p:cNvSpPr/>
          <p:nvPr/>
        </p:nvSpPr>
        <p:spPr>
          <a:xfrm>
            <a:off x="6096000" y="850232"/>
            <a:ext cx="6096000" cy="8561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The interaction force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96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5D532-C432-4646-9BEF-BC76E89F5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48" y="8589"/>
            <a:ext cx="10634709" cy="86506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effectLst/>
              </a:rPr>
              <a:t>Thin ring electrostatics</a:t>
            </a:r>
            <a:r>
              <a:rPr 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[</a:t>
            </a:r>
            <a:r>
              <a:rPr lang="en-US" b="1" dirty="0">
                <a:cs typeface="Times New Roman" panose="02020603050405020304" pitchFamily="18" charset="0"/>
              </a:rPr>
              <a:t>Zhu</a:t>
            </a:r>
            <a:r>
              <a:rPr lang="ru-RU" b="1" dirty="0">
                <a:cs typeface="Times New Roman" panose="02020603050405020304" pitchFamily="18" charset="0"/>
              </a:rPr>
              <a:t>,</a:t>
            </a:r>
            <a:r>
              <a:rPr lang="en-US" b="1" dirty="0">
                <a:cs typeface="Times New Roman" panose="02020603050405020304" pitchFamily="18" charset="0"/>
              </a:rPr>
              <a:t> 2005]</a:t>
            </a:r>
            <a:endParaRPr lang="ru-RU" b="1" u="sng" dirty="0"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634E2D8-CE7A-4D7D-BCE7-77CBDA86DCDD}"/>
              </a:ext>
            </a:extLst>
          </p:cNvPr>
          <p:cNvSpPr txBox="1">
            <a:spLocks/>
          </p:cNvSpPr>
          <p:nvPr/>
        </p:nvSpPr>
        <p:spPr>
          <a:xfrm>
            <a:off x="363984" y="159799"/>
            <a:ext cx="11416684" cy="1530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A454D91-A362-4257-A4B7-93E9A15A59BE}"/>
              </a:ext>
            </a:extLst>
          </p:cNvPr>
          <p:cNvSpPr/>
          <p:nvPr/>
        </p:nvSpPr>
        <p:spPr>
          <a:xfrm>
            <a:off x="21565" y="881044"/>
            <a:ext cx="7897674" cy="5553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Electric field strength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922B9142-0362-4AFB-BCCF-EBBFFD39B095}"/>
                  </a:ext>
                </a:extLst>
              </p:cNvPr>
              <p:cNvSpPr/>
              <p:nvPr/>
            </p:nvSpPr>
            <p:spPr>
              <a:xfrm>
                <a:off x="90377" y="1436592"/>
                <a:ext cx="7728631" cy="91440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acc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τ</m:t>
                          </m:r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ad>
                            <m:radPr>
                              <m:degHide m:val="on"/>
                              <m:ctrlPr>
                                <a:rPr lang="ru-RU" sz="180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ru-RU" sz="18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(1−</m:t>
                              </m:r>
                              <m:sSup>
                                <m:sSupPr>
                                  <m:ctrlPr>
                                    <a:rPr lang="ru-RU" sz="18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8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𝜌</m:t>
                                      </m:r>
                                      <m: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</m:d>
                      <m:acc>
                        <m:accPr>
                          <m:chr m:val="⃗"/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sub>
                          </m:sSub>
                        </m:e>
                      </m:acc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  <m:sSup>
                            <m:sSup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𝑧𝐸</m:t>
                          </m:r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ru-RU" sz="180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0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</m:rad>
                          <m:r>
                            <a:rPr lang="ru-RU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(1−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922B9142-0362-4AFB-BCCF-EBBFFD39B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7" y="1436592"/>
                <a:ext cx="7728631" cy="9144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86347EC-FD13-42C9-B5DB-7E27C7FA93AB}"/>
              </a:ext>
            </a:extLst>
          </p:cNvPr>
          <p:cNvSpPr/>
          <p:nvPr/>
        </p:nvSpPr>
        <p:spPr>
          <a:xfrm>
            <a:off x="21565" y="2441085"/>
            <a:ext cx="7897674" cy="6495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potential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CFEF8BA7-5F06-438B-AAC2-6B461A0F3E39}"/>
                  </a:ext>
                </a:extLst>
              </p:cNvPr>
              <p:cNvSpPr/>
              <p:nvPr/>
            </p:nvSpPr>
            <p:spPr>
              <a:xfrm>
                <a:off x="157047" y="3091049"/>
                <a:ext cx="7626710" cy="79283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𝜑</m:t>
                      </m:r>
                      <m:r>
                        <a:rPr lang="ru-RU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  <m:r>
                            <a:rPr lang="en-US" sz="1800" b="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ru-R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𝜌</m:t>
                                      </m:r>
                                      <m: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r>
                                        <a:rPr lang="ru-RU" sz="18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ru-RU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ru-RU" sz="1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CFEF8BA7-5F06-438B-AAC2-6B461A0F3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47" y="3091049"/>
                <a:ext cx="7626710" cy="7928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364F4EB-63F4-475C-BB05-A40ED4DC7E27}"/>
              </a:ext>
            </a:extLst>
          </p:cNvPr>
          <p:cNvSpPr/>
          <p:nvPr/>
        </p:nvSpPr>
        <p:spPr>
          <a:xfrm>
            <a:off x="7955184" y="829654"/>
            <a:ext cx="4198474" cy="31027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622DFAED-767C-40D8-B891-0DE1E55668E7}"/>
                  </a:ext>
                </a:extLst>
              </p:cNvPr>
              <p:cNvSpPr/>
              <p:nvPr/>
            </p:nvSpPr>
            <p:spPr>
              <a:xfrm>
                <a:off x="2619375" y="3983654"/>
                <a:ext cx="9345344" cy="1880957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ru-RU" sz="24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𝐾</m:t>
                    </m:r>
                    <m:d>
                      <m:dPr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</m:d>
                    <m:r>
                      <a:rPr lang="ru-RU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ru-RU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/2</m:t>
                        </m:r>
                      </m:sup>
                      <m:e>
                        <m:f>
                          <m:fPr>
                            <m:ctrlP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r>
                              <a:rPr lang="ru-RU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ru-RU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ru-RU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ru-RU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ru-RU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ru-RU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func>
                                  <m:funcPr>
                                    <m:ctrlPr>
                                      <a:rPr lang="ru-RU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ru-RU" sz="24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ru-RU" sz="240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sin</m:t>
                                        </m:r>
                                      </m:e>
                                      <m:sup>
                                        <m:r>
                                          <a:rPr lang="ru-RU" sz="24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r>
                                      <a:rPr lang="ru-RU" sz="2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𝛽</m:t>
                                    </m:r>
                                  </m:e>
                                </m:func>
                              </m:e>
                            </m:rad>
                          </m:den>
                        </m:f>
                      </m:e>
                    </m:nary>
                    <m:r>
                      <a:rPr lang="ru-RU" sz="24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US" sz="2400" i="0" dirty="0">
                    <a:latin typeface="+mj-lt"/>
                  </a:rPr>
                  <a:t>the elliptic integral of the first kind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smtClean="0"/>
                      <m:t>,</m:t>
                    </m:r>
                  </m:oMath>
                </a14:m>
                <a:endParaRPr lang="en-US" sz="2400" dirty="0"/>
              </a:p>
              <a:p>
                <a:pPr algn="ctr"/>
                <a14:m>
                  <m:oMath xmlns:m="http://schemas.openxmlformats.org/officeDocument/2006/math">
                    <m:r>
                      <a:rPr lang="ru-RU" sz="24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ru-RU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subSup"/>
                        <m:ctrlPr>
                          <a:rPr lang="ru-RU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/2</m:t>
                        </m:r>
                      </m:sup>
                      <m:e>
                        <m:rad>
                          <m:radPr>
                            <m:degHide m:val="on"/>
                            <m:ctrlPr>
                              <a:rPr lang="ru-RU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func>
                              <m:funcPr>
                                <m:ctrlPr>
                                  <a:rPr lang="ru-RU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ru-RU" sz="24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ru-RU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func>
                          </m:e>
                        </m:rad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ru-RU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nary>
                  </m:oMath>
                </a14:m>
                <a:r>
                  <a:rPr lang="en-US" sz="2400" b="0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2400" b="0" i="0" dirty="0">
                    <a:latin typeface="+mj-lt"/>
                    <a:cs typeface="Times New Roman" panose="02020603050405020304" pitchFamily="18" charset="0"/>
                  </a:rPr>
                  <a:t>the elliptic integral of th</a:t>
                </a:r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e second kind</a:t>
                </a:r>
                <a:r>
                  <a:rPr lang="en-US" sz="2400" b="0" i="0" dirty="0">
                    <a:latin typeface="+mj-lt"/>
                    <a:cs typeface="Times New Roman" panose="02020603050405020304" pitchFamily="18" charset="0"/>
                  </a:rPr>
                  <a:t>;</a:t>
                </a:r>
                <a:endParaRPr lang="ru-RU" sz="2400" b="0" i="0" dirty="0"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ru-RU" sz="24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num>
                        <m:den>
                          <m:sSup>
                            <m:sSupPr>
                              <m:ctrlP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ru-RU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sz="24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622DFAED-767C-40D8-B891-0DE1E5566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3983654"/>
                <a:ext cx="9345344" cy="18809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0A5F299-F8F6-4F64-8428-E11BE74DC899}"/>
              </a:ext>
            </a:extLst>
          </p:cNvPr>
          <p:cNvSpPr/>
          <p:nvPr/>
        </p:nvSpPr>
        <p:spPr>
          <a:xfrm>
            <a:off x="227281" y="3983655"/>
            <a:ext cx="2220644" cy="1880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Notations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11400C-32F9-4646-BE7C-CFF85F2DE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168" y="993389"/>
            <a:ext cx="3742122" cy="271526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719E44A-F12E-64A7-BCC3-F1E7B1F9BBBD}"/>
              </a:ext>
            </a:extLst>
          </p:cNvPr>
          <p:cNvSpPr/>
          <p:nvPr/>
        </p:nvSpPr>
        <p:spPr>
          <a:xfrm>
            <a:off x="521515" y="6118894"/>
            <a:ext cx="11178328" cy="6152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P. Zhu, Field distribution of a uniformly charged circular arc, Journal of Electrostatics 63 (2005) 1035–1047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97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6E162-471F-1612-66FB-138FC47DA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021EC-8D3A-EE9A-246E-91EDF2D75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180" y="310222"/>
            <a:ext cx="11650779" cy="100759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The representation of real and fictitious charges </a:t>
            </a:r>
            <a:br>
              <a:rPr lang="en-US" sz="4000" b="1" dirty="0"/>
            </a:br>
            <a:r>
              <a:rPr lang="en-US" sz="4000" b="1" dirty="0"/>
              <a:t>for conductor and magnet</a:t>
            </a:r>
            <a:endParaRPr lang="ru-RU" sz="40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AC6EEA-B169-1B6A-9F3B-E9C252D96962}"/>
              </a:ext>
            </a:extLst>
          </p:cNvPr>
          <p:cNvSpPr/>
          <p:nvPr/>
        </p:nvSpPr>
        <p:spPr>
          <a:xfrm>
            <a:off x="243278" y="2484238"/>
            <a:ext cx="5234730" cy="2691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F053411-55DF-4923-D3ED-D2650CA81431}"/>
              </a:ext>
            </a:extLst>
          </p:cNvPr>
          <p:cNvSpPr/>
          <p:nvPr/>
        </p:nvSpPr>
        <p:spPr>
          <a:xfrm>
            <a:off x="6062444" y="2484238"/>
            <a:ext cx="5855515" cy="2691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07B3AAC-F423-A60C-D65D-4E39D31B95A7}"/>
              </a:ext>
            </a:extLst>
          </p:cNvPr>
          <p:cNvSpPr/>
          <p:nvPr/>
        </p:nvSpPr>
        <p:spPr>
          <a:xfrm>
            <a:off x="117444" y="1392399"/>
            <a:ext cx="5519959" cy="11000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A conductor in an electrostatic field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7BD8B92-EDE9-C254-6A8F-69CE98C6E477}"/>
              </a:ext>
            </a:extLst>
          </p:cNvPr>
          <p:cNvSpPr/>
          <p:nvPr/>
        </p:nvSpPr>
        <p:spPr>
          <a:xfrm>
            <a:off x="5905847" y="1400615"/>
            <a:ext cx="6168706" cy="10918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/>
              </a:rPr>
              <a:t>A magnet in a magnetic field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1B6E18DD-F6D1-3DA0-DF5A-8AF1B04E5A74}"/>
                  </a:ext>
                </a:extLst>
              </p:cNvPr>
              <p:cNvSpPr/>
              <p:nvPr/>
            </p:nvSpPr>
            <p:spPr>
              <a:xfrm>
                <a:off x="6092569" y="5309844"/>
                <a:ext cx="5855515" cy="141976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acc>
                              <m:acc>
                                <m:accPr>
                                  <m:chr m:val="⃗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1B6E18DD-F6D1-3DA0-DF5A-8AF1B04E5A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569" y="5309844"/>
                <a:ext cx="5855515" cy="141976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73D66838-5815-2456-8A2C-BA57C4439D12}"/>
                  </a:ext>
                </a:extLst>
              </p:cNvPr>
              <p:cNvSpPr/>
              <p:nvPr/>
            </p:nvSpPr>
            <p:spPr>
              <a:xfrm>
                <a:off x="237054" y="5309843"/>
                <a:ext cx="5234731" cy="141976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73D66838-5815-2456-8A2C-BA57C4439D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54" y="5309843"/>
                <a:ext cx="5234731" cy="14197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F487DA-8E7D-4833-8650-797B78ED4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056" y="3226000"/>
            <a:ext cx="4464539" cy="12082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59074C-DFA9-32B9-FD2A-B976474D0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25" y="3248055"/>
            <a:ext cx="5010588" cy="117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74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64CBA-18C1-B895-8118-4145002B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50" y="1"/>
            <a:ext cx="11383860" cy="11576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kern="100" dirty="0">
                <a:cs typeface="Times New Roman" panose="02020603050405020304" pitchFamily="18" charset="0"/>
              </a:rPr>
              <a:t>The repulsion effect for a conducting hemisphere in the dipole field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6B63D0-43FB-D460-F011-64DEA943E832}"/>
              </a:ext>
            </a:extLst>
          </p:cNvPr>
          <p:cNvSpPr/>
          <p:nvPr/>
        </p:nvSpPr>
        <p:spPr>
          <a:xfrm>
            <a:off x="44341" y="2802576"/>
            <a:ext cx="4135772" cy="38715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C60FCB-9F89-947A-2E0C-8BA81ECDB1AC}"/>
              </a:ext>
            </a:extLst>
          </p:cNvPr>
          <p:cNvSpPr/>
          <p:nvPr/>
        </p:nvSpPr>
        <p:spPr>
          <a:xfrm>
            <a:off x="4225997" y="2802576"/>
            <a:ext cx="3918771" cy="38715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773F7A-3D8D-2D4C-F583-51A9ADD172B4}"/>
              </a:ext>
            </a:extLst>
          </p:cNvPr>
          <p:cNvSpPr/>
          <p:nvPr/>
        </p:nvSpPr>
        <p:spPr>
          <a:xfrm>
            <a:off x="44341" y="1303809"/>
            <a:ext cx="4135772" cy="1485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A hemisphere and an electric dipole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p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E59289-F13E-D8C8-4609-374FAC7BC49E}"/>
              </a:ext>
            </a:extLst>
          </p:cNvPr>
          <p:cNvSpPr/>
          <p:nvPr/>
        </p:nvSpPr>
        <p:spPr>
          <a:xfrm>
            <a:off x="8190652" y="2802576"/>
            <a:ext cx="3957007" cy="3867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95E2D4F3-C7E8-E607-AB95-64D062AF0E70}"/>
                  </a:ext>
                </a:extLst>
              </p:cNvPr>
              <p:cNvSpPr/>
              <p:nvPr/>
            </p:nvSpPr>
            <p:spPr>
              <a:xfrm>
                <a:off x="4225997" y="1317560"/>
                <a:ext cx="3918771" cy="14734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energy W of the system as a function of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 of the point charge at various values of ratio p/R</a:t>
                </a:r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95E2D4F3-C7E8-E607-AB95-64D062AF0E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997" y="1317560"/>
                <a:ext cx="3918771" cy="1473434"/>
              </a:xfrm>
              <a:prstGeom prst="rect">
                <a:avLst/>
              </a:prstGeom>
              <a:blipFill>
                <a:blip r:embed="rId2"/>
                <a:stretch>
                  <a:fillRect l="-775" t="-6557" r="-2171" b="-127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AD84066-C48A-59A6-8A7A-3C679914236B}"/>
                  </a:ext>
                </a:extLst>
              </p:cNvPr>
              <p:cNvSpPr/>
              <p:nvPr/>
            </p:nvSpPr>
            <p:spPr>
              <a:xfrm>
                <a:off x="8190652" y="1329143"/>
                <a:ext cx="3957007" cy="147343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depth of the local minimum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 as a function of the length of the dipole</a:t>
                </a:r>
                <a:r>
                  <a:rPr lang="ru-RU" sz="2400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p</a:t>
                </a:r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AD84066-C48A-59A6-8A7A-3C67991423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652" y="1329143"/>
                <a:ext cx="3957007" cy="1473433"/>
              </a:xfrm>
              <a:prstGeom prst="rect">
                <a:avLst/>
              </a:prstGeom>
              <a:blipFill>
                <a:blip r:embed="rId3"/>
                <a:stretch>
                  <a:fillRect r="-7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80A3091-A1F1-1679-8DF3-378CF70797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" t="3303" r="11964"/>
          <a:stretch/>
        </p:blipFill>
        <p:spPr>
          <a:xfrm>
            <a:off x="82785" y="2855775"/>
            <a:ext cx="4071751" cy="37514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7F6381-6CAB-550A-7E01-880B3A0A17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4632" r="2163"/>
          <a:stretch/>
        </p:blipFill>
        <p:spPr>
          <a:xfrm>
            <a:off x="8221211" y="3251252"/>
            <a:ext cx="3894438" cy="28652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7A0C81-3562-AC13-8A20-A9FC009CC3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t="10642" r="10995" b="3611"/>
          <a:stretch/>
        </p:blipFill>
        <p:spPr>
          <a:xfrm>
            <a:off x="4248417" y="3206309"/>
            <a:ext cx="3871305" cy="312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55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8BA0B-93DB-434A-80F9-9C9039C08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F5E24-E1D5-A01C-BBDE-E6D57E76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5" y="135866"/>
            <a:ext cx="11831276" cy="72984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Times New Roman" panose="02020603050405020304" pitchFamily="18" charset="0"/>
              </a:rPr>
              <a:t>Cylindrical conductor</a:t>
            </a:r>
            <a:endParaRPr lang="ru-RU" b="1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88BC1D2-4B21-E5BC-2844-6E2D23724AAD}"/>
              </a:ext>
            </a:extLst>
          </p:cNvPr>
          <p:cNvSpPr/>
          <p:nvPr/>
        </p:nvSpPr>
        <p:spPr>
          <a:xfrm>
            <a:off x="243280" y="2272072"/>
            <a:ext cx="5234730" cy="44476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63E296-92D6-2A64-8D04-EBF240696EF6}"/>
              </a:ext>
            </a:extLst>
          </p:cNvPr>
          <p:cNvSpPr/>
          <p:nvPr/>
        </p:nvSpPr>
        <p:spPr>
          <a:xfrm>
            <a:off x="6210300" y="2272073"/>
            <a:ext cx="5699791" cy="44179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74F1DF1-B2C8-60D6-7EB8-042133AAAF4E}"/>
              </a:ext>
            </a:extLst>
          </p:cNvPr>
          <p:cNvSpPr/>
          <p:nvPr/>
        </p:nvSpPr>
        <p:spPr>
          <a:xfrm>
            <a:off x="140662" y="1139518"/>
            <a:ext cx="5486400" cy="11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cylindrical electrically neutral conductor and a point charge q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0C1D86AE-BB27-482E-F9BF-42B166393A96}"/>
                  </a:ext>
                </a:extLst>
              </p:cNvPr>
              <p:cNvSpPr/>
              <p:nvPr/>
            </p:nvSpPr>
            <p:spPr>
              <a:xfrm>
                <a:off x="6029326" y="1139517"/>
                <a:ext cx="6045230" cy="113255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energy W of the system as a function of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</m:sSub>
                  </m:oMath>
                </a14:m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0C1D86AE-BB27-482E-F9BF-42B166393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326" y="1139517"/>
                <a:ext cx="6045230" cy="113255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B75284-4607-010E-6A06-B8D5DC01F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2449" r="12248"/>
          <a:stretch/>
        </p:blipFill>
        <p:spPr>
          <a:xfrm>
            <a:off x="488077" y="2344033"/>
            <a:ext cx="4745136" cy="43037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A137FB-8E41-D158-F25A-4E39B20043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9778" r="11568" b="4889"/>
          <a:stretch/>
        </p:blipFill>
        <p:spPr>
          <a:xfrm>
            <a:off x="6313631" y="2344032"/>
            <a:ext cx="5344571" cy="424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99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93C36-FABF-F5B8-AD52-27B0C4820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1118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 of the magnetic field strength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8F2A175-FB2D-5ECE-5908-BA34107345E2}"/>
              </a:ext>
            </a:extLst>
          </p:cNvPr>
          <p:cNvSpPr/>
          <p:nvPr/>
        </p:nvSpPr>
        <p:spPr>
          <a:xfrm>
            <a:off x="4118994" y="3914806"/>
            <a:ext cx="7678723" cy="28569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E0020322-20ED-F44A-B2D2-4CB9139C71D4}"/>
                  </a:ext>
                </a:extLst>
              </p:cNvPr>
              <p:cNvSpPr/>
              <p:nvPr/>
            </p:nvSpPr>
            <p:spPr>
              <a:xfrm>
                <a:off x="4118994" y="805284"/>
                <a:ext cx="7998942" cy="85579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E0020322-20ED-F44A-B2D2-4CB9139C71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994" y="805284"/>
                <a:ext cx="7998942" cy="8557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7EB0E22-BAB5-A9FD-9145-62B1C7246B75}"/>
              </a:ext>
            </a:extLst>
          </p:cNvPr>
          <p:cNvSpPr/>
          <p:nvPr/>
        </p:nvSpPr>
        <p:spPr>
          <a:xfrm>
            <a:off x="74064" y="879851"/>
            <a:ext cx="1512531" cy="6711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/>
              </a:rPr>
              <a:t>Helmholtz's theorem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нак ''плюс'' 11">
            <a:extLst>
              <a:ext uri="{FF2B5EF4-FFF2-40B4-BE49-F238E27FC236}">
                <a16:creationId xmlns:a16="http://schemas.microsoft.com/office/drawing/2014/main" id="{9209CA1D-DCE5-BEBA-62F0-E2A65B71D6FE}"/>
              </a:ext>
            </a:extLst>
          </p:cNvPr>
          <p:cNvSpPr/>
          <p:nvPr/>
        </p:nvSpPr>
        <p:spPr>
          <a:xfrm>
            <a:off x="1701535" y="1070299"/>
            <a:ext cx="333286" cy="33328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0F49C5E-CECB-CF0A-B280-77B8D91AC2D4}"/>
              </a:ext>
            </a:extLst>
          </p:cNvPr>
          <p:cNvSpPr/>
          <p:nvPr/>
        </p:nvSpPr>
        <p:spPr>
          <a:xfrm>
            <a:off x="2149761" y="912065"/>
            <a:ext cx="1337779" cy="6497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/>
              </a:rPr>
              <a:t>Maxwell's equations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Равно 13">
            <a:extLst>
              <a:ext uri="{FF2B5EF4-FFF2-40B4-BE49-F238E27FC236}">
                <a16:creationId xmlns:a16="http://schemas.microsoft.com/office/drawing/2014/main" id="{D3834ED2-A13F-6775-9F9E-1973C004CFEA}"/>
              </a:ext>
            </a:extLst>
          </p:cNvPr>
          <p:cNvSpPr/>
          <p:nvPr/>
        </p:nvSpPr>
        <p:spPr>
          <a:xfrm>
            <a:off x="3617984" y="1048767"/>
            <a:ext cx="360371" cy="37634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93EF776E-88F0-CA0D-5437-7F146BE9819D}"/>
                  </a:ext>
                </a:extLst>
              </p:cNvPr>
              <p:cNvSpPr/>
              <p:nvPr/>
            </p:nvSpPr>
            <p:spPr>
              <a:xfrm>
                <a:off x="4949505" y="1792985"/>
                <a:ext cx="5301841" cy="37634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/>
                  <a:t>where</a:t>
                </a:r>
                <a:r>
                  <a:rPr lang="ru-RU" sz="2000" b="0" dirty="0"/>
                  <a:t>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93EF776E-88F0-CA0D-5437-7F146BE981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505" y="1792985"/>
                <a:ext cx="5301841" cy="376349"/>
              </a:xfrm>
              <a:prstGeom prst="rect">
                <a:avLst/>
              </a:prstGeom>
              <a:blipFill>
                <a:blip r:embed="rId3"/>
                <a:stretch>
                  <a:fillRect t="-1563" b="-359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59C82FD1-1645-7B5E-8B2A-47AA073E3007}"/>
                  </a:ext>
                </a:extLst>
              </p:cNvPr>
              <p:cNvSpPr/>
              <p:nvPr/>
            </p:nvSpPr>
            <p:spPr>
              <a:xfrm>
                <a:off x="4817679" y="2416591"/>
                <a:ext cx="1278321" cy="67111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59C82FD1-1645-7B5E-8B2A-47AA073E30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679" y="2416591"/>
                <a:ext cx="1278321" cy="67111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B3866DA1-D848-BA2C-E879-158D91CCB722}"/>
              </a:ext>
            </a:extLst>
          </p:cNvPr>
          <p:cNvSpPr/>
          <p:nvPr/>
        </p:nvSpPr>
        <p:spPr>
          <a:xfrm>
            <a:off x="6268576" y="2644268"/>
            <a:ext cx="376347" cy="226669"/>
          </a:xfrm>
          <a:prstGeom prst="rightArrow">
            <a:avLst>
              <a:gd name="adj1" fmla="val 5000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9C434623-03A0-DFB7-2805-7D9A98836FD4}"/>
                  </a:ext>
                </a:extLst>
              </p:cNvPr>
              <p:cNvSpPr/>
              <p:nvPr/>
            </p:nvSpPr>
            <p:spPr>
              <a:xfrm>
                <a:off x="6833546" y="2275266"/>
                <a:ext cx="4520254" cy="103327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9C434623-03A0-DFB7-2805-7D9A98836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546" y="2275266"/>
                <a:ext cx="4520254" cy="1033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D291B64-63FC-5317-D339-BE70C285B77B}"/>
              </a:ext>
            </a:extLst>
          </p:cNvPr>
          <p:cNvSpPr/>
          <p:nvPr/>
        </p:nvSpPr>
        <p:spPr>
          <a:xfrm>
            <a:off x="71666" y="2169334"/>
            <a:ext cx="4614579" cy="42209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CE9A7A63-385A-748B-BD28-E03267BD0EC3}"/>
                  </a:ext>
                </a:extLst>
              </p:cNvPr>
              <p:cNvSpPr/>
              <p:nvPr/>
            </p:nvSpPr>
            <p:spPr>
              <a:xfrm>
                <a:off x="5698227" y="5699170"/>
                <a:ext cx="4520255" cy="855795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CE9A7A63-385A-748B-BD28-E03267BD0E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227" y="5699170"/>
                <a:ext cx="4520255" cy="8557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0F7CA2C-FA45-33EB-B851-27405FD896BB}"/>
              </a:ext>
            </a:extLst>
          </p:cNvPr>
          <p:cNvSpPr/>
          <p:nvPr/>
        </p:nvSpPr>
        <p:spPr>
          <a:xfrm>
            <a:off x="7471792" y="5124598"/>
            <a:ext cx="1110146" cy="411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ffectLst/>
              </a:rPr>
              <a:t>analogue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D58B30A9-2159-D1A2-549F-3B7DDD7A7E8E}"/>
                  </a:ext>
                </a:extLst>
              </p:cNvPr>
              <p:cNvSpPr/>
              <p:nvPr/>
            </p:nvSpPr>
            <p:spPr>
              <a:xfrm>
                <a:off x="5075339" y="3464696"/>
                <a:ext cx="6635692" cy="30187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since the hemisphere is uniformly magnetized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′=0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D58B30A9-2159-D1A2-549F-3B7DDD7A7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339" y="3464696"/>
                <a:ext cx="6635692" cy="301873"/>
              </a:xfrm>
              <a:prstGeom prst="roundRect">
                <a:avLst/>
              </a:prstGeom>
              <a:blipFill>
                <a:blip r:embed="rId7"/>
                <a:stretch>
                  <a:fillRect t="-17308" b="-38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3E55173A-7D0E-9CBC-6F30-0202C549F073}"/>
                  </a:ext>
                </a:extLst>
              </p:cNvPr>
              <p:cNvSpPr/>
              <p:nvPr/>
            </p:nvSpPr>
            <p:spPr>
              <a:xfrm>
                <a:off x="5646496" y="3943085"/>
                <a:ext cx="4520254" cy="103327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acc>
                                <m:accPr>
                                  <m:chr m:val="⃗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3E55173A-7D0E-9CBC-6F30-0202C549F0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496" y="3943085"/>
                <a:ext cx="4520254" cy="10332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D61740-1D4B-2C60-84E8-82C68F5355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3806" r="22579" b="15568"/>
          <a:stretch/>
        </p:blipFill>
        <p:spPr bwMode="auto">
          <a:xfrm>
            <a:off x="359930" y="2405296"/>
            <a:ext cx="4128179" cy="37118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5876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E6BB0-0E84-2C71-FC91-B233B52CB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661B6-2812-9AAB-0C83-ED848A65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057"/>
            <a:ext cx="10515600" cy="10693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cs typeface="Times New Roman" panose="02020603050405020304" pitchFamily="18" charset="0"/>
              </a:rPr>
              <a:t>References</a:t>
            </a:r>
            <a:br>
              <a:rPr lang="en-US" b="1" dirty="0"/>
            </a:br>
            <a:endParaRPr lang="ru-RU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471DE5-1CF0-34A9-924D-63FD2EE0BD6F}"/>
              </a:ext>
            </a:extLst>
          </p:cNvPr>
          <p:cNvSpPr/>
          <p:nvPr/>
        </p:nvSpPr>
        <p:spPr>
          <a:xfrm>
            <a:off x="946697" y="1193689"/>
            <a:ext cx="10268125" cy="4627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Savin V. P.,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Koksharov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 Y. A.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Еlectrostatic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 repulsion between an uncharged or slightly charged conductor and a point charge //Journal of Electrostatics. – 2022. – Т. 120. – С. 103769.</a:t>
            </a:r>
          </a:p>
          <a:p>
            <a:endParaRPr lang="en-US" sz="2800" b="0" i="0" dirty="0">
              <a:solidFill>
                <a:srgbClr val="222222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r>
              <a:rPr lang="en-US" sz="2800" b="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Savin V. P., </a:t>
            </a:r>
            <a:r>
              <a:rPr lang="en-US" sz="2800" b="0" i="0" dirty="0" err="1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Koksharov</a:t>
            </a:r>
            <a:r>
              <a:rPr lang="en-US" sz="2800" b="0" i="0" dirty="0">
                <a:solidFill>
                  <a:srgbClr val="222222"/>
                </a:solidFill>
                <a:effectLst/>
                <a:latin typeface="+mj-lt"/>
                <a:cs typeface="Times New Roman" panose="02020603050405020304" pitchFamily="18" charset="0"/>
              </a:rPr>
              <a:t> Y. A. Several Features of the Electrostatics of Uncharged Thin-Walled Cylindrical and Conical Conductors //Bulletin of the Russian Academy of Sciences: Physics. – 2023. – Т. 87. – №. 11. – С. 1723-1728.</a:t>
            </a:r>
            <a:endParaRPr lang="en-US" sz="28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A40F6C-A239-CE8D-4D73-10CB25286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697" y="6217919"/>
            <a:ext cx="10515600" cy="85820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5289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4B5A1-B4BD-0FC0-6E52-A73A2A1F1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66864-1A1D-26EB-5125-21AF11172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328" y="2"/>
            <a:ext cx="9735671" cy="708134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The opposite </a:t>
            </a:r>
            <a:r>
              <a:rPr lang="en-US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simple example</a:t>
            </a:r>
            <a:endParaRPr lang="ru-RU" b="1" dirty="0"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85357EB-2087-762D-2D69-078C8C162581}"/>
              </a:ext>
            </a:extLst>
          </p:cNvPr>
          <p:cNvSpPr/>
          <p:nvPr/>
        </p:nvSpPr>
        <p:spPr>
          <a:xfrm>
            <a:off x="217994" y="1597736"/>
            <a:ext cx="5637402" cy="40980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F56BFEE-5633-60FB-71DB-DF3307F23A0A}"/>
              </a:ext>
            </a:extLst>
          </p:cNvPr>
          <p:cNvSpPr/>
          <p:nvPr/>
        </p:nvSpPr>
        <p:spPr>
          <a:xfrm>
            <a:off x="75381" y="855309"/>
            <a:ext cx="5922628" cy="742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An uncharged hemisphere and a point charge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28E40D-89C8-1BB0-3E2C-295590C32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/>
          <a:stretch/>
        </p:blipFill>
        <p:spPr>
          <a:xfrm>
            <a:off x="419888" y="1727764"/>
            <a:ext cx="5268286" cy="390927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FEB156-A6DE-058A-3573-C03B33432CDA}"/>
              </a:ext>
            </a:extLst>
          </p:cNvPr>
          <p:cNvSpPr/>
          <p:nvPr/>
        </p:nvSpPr>
        <p:spPr>
          <a:xfrm>
            <a:off x="6300571" y="1597736"/>
            <a:ext cx="5637402" cy="40980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8484EE-AC63-90BE-A026-FCD9604244FD}"/>
              </a:ext>
            </a:extLst>
          </p:cNvPr>
          <p:cNvSpPr/>
          <p:nvPr/>
        </p:nvSpPr>
        <p:spPr>
          <a:xfrm>
            <a:off x="6157958" y="930442"/>
            <a:ext cx="5922628" cy="742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The dependence of the interaction energy on the coordinate of the point charge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A16216-FE39-66B1-3E82-8D3CB48D52EF}"/>
              </a:ext>
            </a:extLst>
          </p:cNvPr>
          <p:cNvSpPr/>
          <p:nvPr/>
        </p:nvSpPr>
        <p:spPr>
          <a:xfrm>
            <a:off x="217994" y="5842931"/>
            <a:ext cx="11719979" cy="7424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M. Levin, S. G. Johnson (2011),</a:t>
            </a:r>
            <a:r>
              <a:rPr lang="ru-RU" sz="20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«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Is the electrostatic force between a point charge and a neutral metallic object always attractive?</a:t>
            </a:r>
            <a:r>
              <a:rPr lang="ru-RU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»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, American Journal of Physics, 79(8), 843–849</a:t>
            </a:r>
            <a:endParaRPr lang="ru-RU" sz="2000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B11E6C-CE13-4352-C3C4-E39BA7854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606" y="1727763"/>
            <a:ext cx="5531544" cy="35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7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BD880-C526-5CD7-DC36-C2A5B4A3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751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Questions that need to be answered</a:t>
            </a:r>
            <a:br>
              <a:rPr lang="en-US" b="1" dirty="0"/>
            </a:br>
            <a:endParaRPr lang="ru-RU" b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47AF0B-1F57-88C5-925D-B003211A1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00" y="771788"/>
            <a:ext cx="11803000" cy="771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3000" dirty="0">
                <a:latin typeface="+mj-lt"/>
                <a:cs typeface="Times New Roman" panose="02020603050405020304" pitchFamily="18" charset="0"/>
              </a:rPr>
              <a:t>Questions:</a:t>
            </a:r>
            <a:endParaRPr lang="ru-RU" sz="3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2BEF1D-1F0B-4FF4-2524-8C5622E9AF4B}"/>
              </a:ext>
            </a:extLst>
          </p:cNvPr>
          <p:cNvSpPr/>
          <p:nvPr/>
        </p:nvSpPr>
        <p:spPr>
          <a:xfrm>
            <a:off x="352338" y="1543575"/>
            <a:ext cx="11501306" cy="51088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Does the repulsion effect disappear if the hemisphere transforms into a semi-ellipsoid?</a:t>
            </a:r>
            <a:endParaRPr lang="ru-RU" sz="2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Can this effect be observed in the case of conductors of a different shape – a truncated sphere, cone, cylinder, etc.?</a:t>
            </a:r>
            <a:endParaRPr lang="ru-RU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How important is the electroneutrality of the conductor for this effect?</a:t>
            </a:r>
            <a:endParaRPr lang="ru-RU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 it possible to observe the discussed repulsion effect in systems without axial symmetry?</a:t>
            </a:r>
            <a:endParaRPr lang="ru-RU" sz="2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6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 it possible to detect a similar effect in a similar problem of magnetostatics, where a magnet is used instead of a conductor, and a permanent magnet (magnetic dipole) instead of an electric point charge?</a:t>
            </a:r>
            <a:endParaRPr lang="en-US" sz="26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75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001A7-091B-7F71-4496-21EFF9A58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80"/>
            <a:ext cx="11307554" cy="783097"/>
          </a:xfrm>
        </p:spPr>
        <p:txBody>
          <a:bodyPr>
            <a:normAutofit/>
          </a:bodyPr>
          <a:lstStyle/>
          <a:p>
            <a:r>
              <a:rPr lang="en-US" sz="4800" b="1" dirty="0">
                <a:cs typeface="Times New Roman" panose="02020603050405020304" pitchFamily="18" charset="0"/>
              </a:rPr>
              <a:t>The physical model</a:t>
            </a:r>
            <a:endParaRPr lang="ru-RU" sz="4800" b="1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A4F981-E3D8-80ED-86CC-07646AD7C891}"/>
              </a:ext>
            </a:extLst>
          </p:cNvPr>
          <p:cNvSpPr/>
          <p:nvPr/>
        </p:nvSpPr>
        <p:spPr>
          <a:xfrm>
            <a:off x="3348750" y="629175"/>
            <a:ext cx="5172075" cy="1326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+mj-lt"/>
                <a:cs typeface="Times New Roman" panose="02020603050405020304" pitchFamily="18" charset="0"/>
              </a:rPr>
              <a:t>The investigated system</a:t>
            </a:r>
            <a:r>
              <a:rPr lang="ru-RU" sz="2200" dirty="0"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200" dirty="0">
                <a:latin typeface="+mj-lt"/>
                <a:cs typeface="Times New Roman" panose="02020603050405020304" pitchFamily="18" charset="0"/>
              </a:rPr>
              <a:t>Conductor</a:t>
            </a:r>
            <a:r>
              <a:rPr lang="ru-RU" sz="2200" dirty="0">
                <a:latin typeface="+mj-lt"/>
                <a:cs typeface="Times New Roman" panose="02020603050405020304" pitchFamily="18" charset="0"/>
              </a:rPr>
              <a:t> +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point charge </a:t>
            </a:r>
            <a:r>
              <a:rPr lang="ru-RU" sz="220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electric dipole</a:t>
            </a:r>
            <a:r>
              <a:rPr lang="ru-RU" sz="2200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;</a:t>
            </a:r>
            <a:endParaRPr lang="ru-RU" sz="2200" dirty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2200" dirty="0">
                <a:latin typeface="+mj-lt"/>
                <a:cs typeface="Times New Roman" panose="02020603050405020304" pitchFamily="18" charset="0"/>
              </a:rPr>
              <a:t>Magnetic</a:t>
            </a:r>
            <a:r>
              <a:rPr lang="ru-RU" sz="2200" dirty="0">
                <a:latin typeface="+mj-lt"/>
                <a:cs typeface="Times New Roman" panose="02020603050405020304" pitchFamily="18" charset="0"/>
              </a:rPr>
              <a:t> + </a:t>
            </a:r>
            <a:r>
              <a:rPr lang="en-US" sz="2200" dirty="0">
                <a:latin typeface="+mj-lt"/>
                <a:cs typeface="Times New Roman" panose="02020603050405020304" pitchFamily="18" charset="0"/>
              </a:rPr>
              <a:t>magnetic dipole;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31ACD183-0275-0F1B-5D92-6221ACBA4E24}"/>
              </a:ext>
            </a:extLst>
          </p:cNvPr>
          <p:cNvSpPr/>
          <p:nvPr/>
        </p:nvSpPr>
        <p:spPr>
          <a:xfrm rot="5400000">
            <a:off x="5793004" y="2105555"/>
            <a:ext cx="310709" cy="251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>
            <a:extLst>
              <a:ext uri="{FF2B5EF4-FFF2-40B4-BE49-F238E27FC236}">
                <a16:creationId xmlns:a16="http://schemas.microsoft.com/office/drawing/2014/main" id="{C130C57D-3BDE-77A2-E8CF-938A5F78E6EA}"/>
              </a:ext>
            </a:extLst>
          </p:cNvPr>
          <p:cNvSpPr/>
          <p:nvPr/>
        </p:nvSpPr>
        <p:spPr>
          <a:xfrm>
            <a:off x="4090995" y="2419592"/>
            <a:ext cx="3714729" cy="158872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/>
                <a:latin typeface="+mj-lt"/>
                <a:cs typeface="Times New Roman" panose="02020603050405020304" pitchFamily="18" charset="0"/>
              </a:rPr>
              <a:t>Does the system have axial symmetry?</a:t>
            </a:r>
            <a:endParaRPr lang="ru-RU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0A9032-1DDA-0157-C020-8B2A8012EDD2}"/>
              </a:ext>
            </a:extLst>
          </p:cNvPr>
          <p:cNvSpPr txBox="1"/>
          <p:nvPr/>
        </p:nvSpPr>
        <p:spPr>
          <a:xfrm>
            <a:off x="7790239" y="2419592"/>
            <a:ext cx="783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A86693-5300-28E0-D99E-3E6A30166E17}"/>
              </a:ext>
            </a:extLst>
          </p:cNvPr>
          <p:cNvSpPr txBox="1"/>
          <p:nvPr/>
        </p:nvSpPr>
        <p:spPr>
          <a:xfrm>
            <a:off x="3333825" y="2473824"/>
            <a:ext cx="86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EFB27BD-298A-B807-3397-666B0E1AA92A}"/>
              </a:ext>
            </a:extLst>
          </p:cNvPr>
          <p:cNvSpPr/>
          <p:nvPr/>
        </p:nvSpPr>
        <p:spPr>
          <a:xfrm>
            <a:off x="8561406" y="1778466"/>
            <a:ext cx="2746148" cy="1890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ffectLst/>
                <a:latin typeface="+mj-lt"/>
                <a:cs typeface="Times New Roman" panose="02020603050405020304" pitchFamily="18" charset="0"/>
              </a:rPr>
              <a:t>The representation of a conductor, magnet, or dielectric in the form of a large number of </a:t>
            </a:r>
            <a:r>
              <a:rPr lang="en-US" sz="2000" u="sng" dirty="0">
                <a:solidFill>
                  <a:schemeClr val="accent4"/>
                </a:solidFill>
                <a:effectLst/>
                <a:latin typeface="+mj-lt"/>
                <a:cs typeface="Times New Roman" panose="02020603050405020304" pitchFamily="18" charset="0"/>
              </a:rPr>
              <a:t>uniformly charged thin rings</a:t>
            </a:r>
            <a:r>
              <a:rPr lang="en-US" sz="2000" dirty="0"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ru-RU" sz="2000" u="sng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EBE00A09-674C-973D-C4ED-6D92A7554A40}"/>
              </a:ext>
            </a:extLst>
          </p:cNvPr>
          <p:cNvSpPr/>
          <p:nvPr/>
        </p:nvSpPr>
        <p:spPr>
          <a:xfrm>
            <a:off x="535260" y="1955375"/>
            <a:ext cx="2746149" cy="17642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The representation of a conductor, magnet, or dielectric in the form of a large number of </a:t>
            </a:r>
            <a:r>
              <a:rPr lang="en-US" sz="2000" u="sng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rPr>
              <a:t>point charges.</a:t>
            </a:r>
            <a:endParaRPr lang="ru-RU" sz="2000" u="sng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614797AD-5D15-9D54-FE04-ED0D4A73EED1}"/>
              </a:ext>
            </a:extLst>
          </p:cNvPr>
          <p:cNvSpPr/>
          <p:nvPr/>
        </p:nvSpPr>
        <p:spPr>
          <a:xfrm>
            <a:off x="8003192" y="3719633"/>
            <a:ext cx="3389087" cy="30107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6A4AFA1-F493-C233-CC85-0D5E9B9CC8B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4696" r="13122" b="5764"/>
          <a:stretch/>
        </p:blipFill>
        <p:spPr bwMode="auto">
          <a:xfrm>
            <a:off x="8217501" y="3858354"/>
            <a:ext cx="2960467" cy="2733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ECD89A6-6A11-ECDF-C96A-E561D2D39EF2}"/>
              </a:ext>
            </a:extLst>
          </p:cNvPr>
          <p:cNvSpPr/>
          <p:nvPr/>
        </p:nvSpPr>
        <p:spPr>
          <a:xfrm>
            <a:off x="420491" y="3750953"/>
            <a:ext cx="3389088" cy="30107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CFF8279-23DB-8249-C9FD-3ABF3313C2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3915" r="13969" b="5325"/>
          <a:stretch/>
        </p:blipFill>
        <p:spPr>
          <a:xfrm>
            <a:off x="644119" y="3858354"/>
            <a:ext cx="2941831" cy="2733292"/>
          </a:xfrm>
          <a:prstGeom prst="rect">
            <a:avLst/>
          </a:prstGeom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610FC9E1-B566-0F88-83A7-AD895DB8BF60}"/>
              </a:ext>
            </a:extLst>
          </p:cNvPr>
          <p:cNvSpPr/>
          <p:nvPr/>
        </p:nvSpPr>
        <p:spPr>
          <a:xfrm rot="10800000">
            <a:off x="3339317" y="3144589"/>
            <a:ext cx="693770" cy="163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D5D46DA8-5D23-B976-DABD-A52273C8002D}"/>
              </a:ext>
            </a:extLst>
          </p:cNvPr>
          <p:cNvSpPr/>
          <p:nvPr/>
        </p:nvSpPr>
        <p:spPr>
          <a:xfrm>
            <a:off x="7836680" y="3137211"/>
            <a:ext cx="693770" cy="163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944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099869-9AFD-9092-0B25-52604337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897" y="-25288"/>
            <a:ext cx="8417142" cy="681380"/>
          </a:xfrm>
        </p:spPr>
        <p:txBody>
          <a:bodyPr>
            <a:no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The calculation scheme</a:t>
            </a:r>
            <a:endParaRPr lang="ru-RU" b="1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A87FDB9F-985A-38EE-32B2-55A7B18C25F9}"/>
              </a:ext>
            </a:extLst>
          </p:cNvPr>
          <p:cNvSpPr/>
          <p:nvPr/>
        </p:nvSpPr>
        <p:spPr>
          <a:xfrm>
            <a:off x="274529" y="1822785"/>
            <a:ext cx="7585108" cy="5182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Conductor</a:t>
            </a:r>
            <a:endParaRPr lang="ru-RU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9F6CE0F-A236-4AFB-EA28-D9B0FA23F477}"/>
              </a:ext>
            </a:extLst>
          </p:cNvPr>
          <p:cNvSpPr/>
          <p:nvPr/>
        </p:nvSpPr>
        <p:spPr>
          <a:xfrm>
            <a:off x="8204433" y="1822311"/>
            <a:ext cx="3671039" cy="51923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Times New Roman" panose="02020603050405020304" pitchFamily="18" charset="0"/>
              </a:rPr>
              <a:t>Magnet</a:t>
            </a:r>
            <a:endParaRPr lang="ru-RU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1A262BDF-4610-9F73-E783-4DA823893482}"/>
              </a:ext>
            </a:extLst>
          </p:cNvPr>
          <p:cNvSpPr/>
          <p:nvPr/>
        </p:nvSpPr>
        <p:spPr>
          <a:xfrm rot="5400000">
            <a:off x="6118996" y="5799142"/>
            <a:ext cx="189296" cy="20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C24BECB7-C1BC-0A91-44AA-48C0D93D5E1D}"/>
                  </a:ext>
                </a:extLst>
              </p:cNvPr>
              <p:cNvSpPr/>
              <p:nvPr/>
            </p:nvSpPr>
            <p:spPr>
              <a:xfrm>
                <a:off x="274529" y="2688908"/>
                <a:ext cx="3291982" cy="91168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+mj-lt"/>
                    <a:cs typeface="Times New Roman" panose="02020603050405020304" pitchFamily="18" charset="0"/>
                  </a:rPr>
                  <a:t>Equipotential condition of the conductor surface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𝜑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const</m:t>
                      </m:r>
                    </m:oMath>
                  </m:oMathPara>
                </a14:m>
                <a:endParaRPr lang="ru-RU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C24BECB7-C1BC-0A91-44AA-48C0D93D5E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29" y="2688908"/>
                <a:ext cx="3291982" cy="911683"/>
              </a:xfrm>
              <a:prstGeom prst="roundRect">
                <a:avLst/>
              </a:prstGeom>
              <a:blipFill>
                <a:blip r:embed="rId2"/>
                <a:stretch>
                  <a:fillRect t="-7895" b="-78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C527BD6B-7ED5-84E2-B12C-81CE16F509DB}"/>
              </a:ext>
            </a:extLst>
          </p:cNvPr>
          <p:cNvSpPr/>
          <p:nvPr/>
        </p:nvSpPr>
        <p:spPr>
          <a:xfrm>
            <a:off x="4567655" y="2667697"/>
            <a:ext cx="3291982" cy="826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The minimum of electrostatic energy (Thomson's theorem).</a:t>
            </a:r>
            <a:endParaRPr lang="ru-RU" sz="2000" dirty="0"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AC31C426-C584-4561-F190-1B382258BE76}"/>
                  </a:ext>
                </a:extLst>
              </p:cNvPr>
              <p:cNvSpPr/>
              <p:nvPr/>
            </p:nvSpPr>
            <p:spPr>
              <a:xfrm>
                <a:off x="8204433" y="2667697"/>
                <a:ext cx="3671039" cy="82348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+mj-lt"/>
                    <a:cs typeface="Times New Roman" panose="02020603050405020304" pitchFamily="18" charset="0"/>
                  </a:rPr>
                  <a:t>Achievement of boundary conditions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ru-RU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ru-RU" sz="20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AC31C426-C584-4561-F190-1B382258BE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433" y="2667697"/>
                <a:ext cx="3671039" cy="823484"/>
              </a:xfrm>
              <a:prstGeom prst="roundRect">
                <a:avLst/>
              </a:prstGeom>
              <a:blipFill>
                <a:blip r:embed="rId3"/>
                <a:stretch>
                  <a:fillRect b="-51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1C0A92EC-37E3-410A-475D-1660DE7CDE1D}"/>
              </a:ext>
            </a:extLst>
          </p:cNvPr>
          <p:cNvSpPr/>
          <p:nvPr/>
        </p:nvSpPr>
        <p:spPr>
          <a:xfrm>
            <a:off x="274529" y="3944330"/>
            <a:ext cx="3291982" cy="1317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Minimizing potential deviations from a constant value using the </a:t>
            </a:r>
            <a:r>
              <a:rPr lang="en-US" sz="2000" u="sng" dirty="0">
                <a:latin typeface="+mj-lt"/>
                <a:cs typeface="Times New Roman" panose="02020603050405020304" pitchFamily="18" charset="0"/>
              </a:rPr>
              <a:t>dynamic trajectory method</a:t>
            </a:r>
            <a:endParaRPr lang="ru-RU" sz="2000" u="sng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6E96AF7-135A-BEDE-7DB2-D28D06164243}"/>
              </a:ext>
            </a:extLst>
          </p:cNvPr>
          <p:cNvSpPr/>
          <p:nvPr/>
        </p:nvSpPr>
        <p:spPr>
          <a:xfrm>
            <a:off x="4567652" y="5004186"/>
            <a:ext cx="3291981" cy="746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Solving a system of equations using </a:t>
            </a:r>
            <a:r>
              <a:rPr lang="en-US" sz="2000" u="sng" dirty="0">
                <a:latin typeface="+mj-lt"/>
                <a:cs typeface="Times New Roman" panose="02020603050405020304" pitchFamily="18" charset="0"/>
              </a:rPr>
              <a:t>LU decomposition</a:t>
            </a:r>
            <a:endParaRPr lang="ru-RU" sz="2000" u="sng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724BDCF-0111-8798-55B0-5779DB5FA927}"/>
              </a:ext>
            </a:extLst>
          </p:cNvPr>
          <p:cNvSpPr/>
          <p:nvPr/>
        </p:nvSpPr>
        <p:spPr>
          <a:xfrm>
            <a:off x="8204433" y="3849724"/>
            <a:ext cx="3671039" cy="1770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+mj-lt"/>
                <a:cs typeface="Times New Roman" panose="02020603050405020304" pitchFamily="18" charset="0"/>
              </a:rPr>
              <a:t>Minimization of deviations of the normal induction components on the surface of a magnet using the </a:t>
            </a:r>
            <a:r>
              <a:rPr lang="en-US" sz="2000" u="sng" dirty="0">
                <a:latin typeface="+mj-lt"/>
                <a:cs typeface="Times New Roman" panose="02020603050405020304" pitchFamily="18" charset="0"/>
              </a:rPr>
              <a:t>dynamic trajectory method</a:t>
            </a:r>
            <a:endParaRPr lang="ru-RU" sz="2000" u="sng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29E996E-841D-8344-B336-10FD99510FDD}"/>
              </a:ext>
            </a:extLst>
          </p:cNvPr>
          <p:cNvSpPr/>
          <p:nvPr/>
        </p:nvSpPr>
        <p:spPr>
          <a:xfrm>
            <a:off x="1352550" y="6010785"/>
            <a:ext cx="9134475" cy="74660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The equilibrium distribution of charges (fictitious magnetic charges) of rings or points. Calculation of energy and force.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10CD132-753F-A3FF-508A-07901644103B}"/>
              </a:ext>
            </a:extLst>
          </p:cNvPr>
          <p:cNvSpPr/>
          <p:nvPr/>
        </p:nvSpPr>
        <p:spPr>
          <a:xfrm>
            <a:off x="2365695" y="681381"/>
            <a:ext cx="7189365" cy="784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Representation of a conductor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or magnet</a:t>
            </a:r>
            <a:r>
              <a:rPr lang="ru-RU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as a system of N uniformly charged rings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6079D5ED-CD56-D17E-CCDA-F1E4671D3B44}"/>
              </a:ext>
            </a:extLst>
          </p:cNvPr>
          <p:cNvSpPr/>
          <p:nvPr/>
        </p:nvSpPr>
        <p:spPr>
          <a:xfrm>
            <a:off x="4567652" y="3742343"/>
            <a:ext cx="3291981" cy="1047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  <a:cs typeface="Times New Roman" panose="02020603050405020304" pitchFamily="18" charset="0"/>
              </a:rPr>
              <a:t>Conditional extremum task </a:t>
            </a:r>
            <a:endParaRPr lang="ru-RU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1D36AD2A-D74D-6410-2166-A57FEE93BA0F}"/>
              </a:ext>
            </a:extLst>
          </p:cNvPr>
          <p:cNvSpPr/>
          <p:nvPr/>
        </p:nvSpPr>
        <p:spPr>
          <a:xfrm rot="5400000">
            <a:off x="3926827" y="1539303"/>
            <a:ext cx="280511" cy="20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0BB4ED72-D96C-0EC6-634F-3E708712D6CC}"/>
              </a:ext>
            </a:extLst>
          </p:cNvPr>
          <p:cNvSpPr/>
          <p:nvPr/>
        </p:nvSpPr>
        <p:spPr>
          <a:xfrm rot="5400000">
            <a:off x="9041143" y="1532526"/>
            <a:ext cx="280511" cy="20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право 31">
            <a:extLst>
              <a:ext uri="{FF2B5EF4-FFF2-40B4-BE49-F238E27FC236}">
                <a16:creationId xmlns:a16="http://schemas.microsoft.com/office/drawing/2014/main" id="{10AB1018-FCCD-FF5B-5365-9A4AE625042A}"/>
              </a:ext>
            </a:extLst>
          </p:cNvPr>
          <p:cNvSpPr/>
          <p:nvPr/>
        </p:nvSpPr>
        <p:spPr>
          <a:xfrm rot="5400000">
            <a:off x="6073389" y="2397290"/>
            <a:ext cx="280511" cy="20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E24C7225-A3D4-955A-394C-6A3468E456AD}"/>
              </a:ext>
            </a:extLst>
          </p:cNvPr>
          <p:cNvSpPr/>
          <p:nvPr/>
        </p:nvSpPr>
        <p:spPr>
          <a:xfrm rot="5400000">
            <a:off x="1780264" y="2412176"/>
            <a:ext cx="280511" cy="20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7CC51C76-2A2D-15FD-5A52-DB194C5213E3}"/>
              </a:ext>
            </a:extLst>
          </p:cNvPr>
          <p:cNvSpPr/>
          <p:nvPr/>
        </p:nvSpPr>
        <p:spPr>
          <a:xfrm rot="5400000">
            <a:off x="9897068" y="2397290"/>
            <a:ext cx="280511" cy="20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87D8639E-C506-FD87-60F7-21B52F354E61}"/>
              </a:ext>
            </a:extLst>
          </p:cNvPr>
          <p:cNvSpPr/>
          <p:nvPr/>
        </p:nvSpPr>
        <p:spPr>
          <a:xfrm rot="5400000">
            <a:off x="1780263" y="3667598"/>
            <a:ext cx="280511" cy="20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CE92FBD2-AE55-BBFF-5135-482F6994F188}"/>
              </a:ext>
            </a:extLst>
          </p:cNvPr>
          <p:cNvSpPr/>
          <p:nvPr/>
        </p:nvSpPr>
        <p:spPr>
          <a:xfrm rot="5400000">
            <a:off x="1596528" y="5531358"/>
            <a:ext cx="647976" cy="209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7746E6FE-3442-A0A2-BADA-55FBC638F96C}"/>
              </a:ext>
            </a:extLst>
          </p:cNvPr>
          <p:cNvSpPr/>
          <p:nvPr/>
        </p:nvSpPr>
        <p:spPr>
          <a:xfrm rot="5400000">
            <a:off x="6123936" y="3515696"/>
            <a:ext cx="182850" cy="206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: вправо 39">
            <a:extLst>
              <a:ext uri="{FF2B5EF4-FFF2-40B4-BE49-F238E27FC236}">
                <a16:creationId xmlns:a16="http://schemas.microsoft.com/office/drawing/2014/main" id="{E704D1ED-73BD-3287-00C3-2F9C2072DE23}"/>
              </a:ext>
            </a:extLst>
          </p:cNvPr>
          <p:cNvSpPr/>
          <p:nvPr/>
        </p:nvSpPr>
        <p:spPr>
          <a:xfrm rot="5400000">
            <a:off x="6104751" y="4801033"/>
            <a:ext cx="192218" cy="209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: вправо 40">
            <a:extLst>
              <a:ext uri="{FF2B5EF4-FFF2-40B4-BE49-F238E27FC236}">
                <a16:creationId xmlns:a16="http://schemas.microsoft.com/office/drawing/2014/main" id="{F404A460-8233-602D-190F-08C7CF3D6DB7}"/>
              </a:ext>
            </a:extLst>
          </p:cNvPr>
          <p:cNvSpPr/>
          <p:nvPr/>
        </p:nvSpPr>
        <p:spPr>
          <a:xfrm rot="5400000">
            <a:off x="9897068" y="3554454"/>
            <a:ext cx="280511" cy="20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: вправо 41">
            <a:extLst>
              <a:ext uri="{FF2B5EF4-FFF2-40B4-BE49-F238E27FC236}">
                <a16:creationId xmlns:a16="http://schemas.microsoft.com/office/drawing/2014/main" id="{5584D26B-0B43-7369-1A3F-696EC81C1A41}"/>
              </a:ext>
            </a:extLst>
          </p:cNvPr>
          <p:cNvSpPr/>
          <p:nvPr/>
        </p:nvSpPr>
        <p:spPr>
          <a:xfrm rot="5400000">
            <a:off x="9886728" y="5718873"/>
            <a:ext cx="301190" cy="209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280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66D1A-F7E9-AF31-6155-207353DCF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B25672-BEB2-47D3-D4B8-D5D92BA1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60" y="91032"/>
            <a:ext cx="11383860" cy="15855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cs typeface="Times New Roman" panose="02020603050405020304" pitchFamily="18" charset="0"/>
              </a:rPr>
              <a:t>Checking the algorithm on a problem with a known analytical solution</a:t>
            </a:r>
            <a:br>
              <a:rPr lang="ru-RU" sz="4400" b="1" dirty="0">
                <a:cs typeface="Times New Roman" panose="02020603050405020304" pitchFamily="18" charset="0"/>
              </a:rPr>
            </a:br>
            <a:r>
              <a:rPr lang="en-US" sz="4400" b="1" dirty="0">
                <a:cs typeface="Times New Roman" panose="02020603050405020304" pitchFamily="18" charset="0"/>
              </a:rPr>
              <a:t>An electroneutral hemisphere and a point charge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2CB0C9-4225-D1D4-F4C4-4233A54238F0}"/>
              </a:ext>
            </a:extLst>
          </p:cNvPr>
          <p:cNvSpPr/>
          <p:nvPr/>
        </p:nvSpPr>
        <p:spPr>
          <a:xfrm>
            <a:off x="267829" y="2516698"/>
            <a:ext cx="4941734" cy="42587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91D557-FDB7-1FC1-8DDF-BAF53E15C2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3687" r="11449"/>
          <a:stretch/>
        </p:blipFill>
        <p:spPr>
          <a:xfrm>
            <a:off x="442541" y="2605745"/>
            <a:ext cx="4592308" cy="411862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BF6BA24-2844-441E-5524-2D24AB8F192B}"/>
              </a:ext>
            </a:extLst>
          </p:cNvPr>
          <p:cNvSpPr/>
          <p:nvPr/>
        </p:nvSpPr>
        <p:spPr>
          <a:xfrm>
            <a:off x="6450434" y="2513885"/>
            <a:ext cx="5385732" cy="42800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FA52872F-1007-0414-EC9B-532261F99560}"/>
                  </a:ext>
                </a:extLst>
              </p:cNvPr>
              <p:cNvSpPr/>
              <p:nvPr/>
            </p:nvSpPr>
            <p:spPr>
              <a:xfrm>
                <a:off x="6255390" y="1673738"/>
                <a:ext cx="5775820" cy="84014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interaction energy W versus the </a:t>
                </a:r>
              </a:p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point  charge 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</m:sSub>
                  </m:oMath>
                </a14:m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FA52872F-1007-0414-EC9B-532261F99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390" y="1673738"/>
                <a:ext cx="5775820" cy="840147"/>
              </a:xfrm>
              <a:prstGeom prst="roundRect">
                <a:avLst/>
              </a:prstGeom>
              <a:blipFill>
                <a:blip r:embed="rId3"/>
                <a:stretch>
                  <a:fillRect t="-6475" b="-136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EC27AA1-468E-1D67-C1DA-9937380C8485}"/>
              </a:ext>
            </a:extLst>
          </p:cNvPr>
          <p:cNvSpPr/>
          <p:nvPr/>
        </p:nvSpPr>
        <p:spPr>
          <a:xfrm>
            <a:off x="110366" y="1676551"/>
            <a:ext cx="5256659" cy="8401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An uncharged hemisphere and a point charge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2F8594-C19F-DB2D-52D4-99F4540A3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8807" r="11029" b="4220"/>
          <a:stretch/>
        </p:blipFill>
        <p:spPr>
          <a:xfrm>
            <a:off x="6678811" y="2605745"/>
            <a:ext cx="4928977" cy="382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11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64CBA-18C1-B895-8118-4145002B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50" y="1"/>
            <a:ext cx="11383860" cy="11576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The disappearance of the repulsion effect during the transformation of the hemisphere into a semi-ellipsoid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6B63D0-43FB-D460-F011-64DEA943E832}"/>
              </a:ext>
            </a:extLst>
          </p:cNvPr>
          <p:cNvSpPr/>
          <p:nvPr/>
        </p:nvSpPr>
        <p:spPr>
          <a:xfrm>
            <a:off x="44341" y="2663701"/>
            <a:ext cx="4135772" cy="38715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C60FCB-9F89-947A-2E0C-8BA81ECDB1AC}"/>
              </a:ext>
            </a:extLst>
          </p:cNvPr>
          <p:cNvSpPr/>
          <p:nvPr/>
        </p:nvSpPr>
        <p:spPr>
          <a:xfrm>
            <a:off x="4259553" y="2659701"/>
            <a:ext cx="3918771" cy="38715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773F7A-3D8D-2D4C-F583-51A9ADD172B4}"/>
              </a:ext>
            </a:extLst>
          </p:cNvPr>
          <p:cNvSpPr/>
          <p:nvPr/>
        </p:nvSpPr>
        <p:spPr>
          <a:xfrm>
            <a:off x="44341" y="1329142"/>
            <a:ext cx="4135772" cy="1330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A semi-ellipsoid and a point charge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E59289-F13E-D8C8-4609-374FAC7BC49E}"/>
              </a:ext>
            </a:extLst>
          </p:cNvPr>
          <p:cNvSpPr/>
          <p:nvPr/>
        </p:nvSpPr>
        <p:spPr>
          <a:xfrm>
            <a:off x="8257764" y="2663702"/>
            <a:ext cx="3889895" cy="3867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95E2D4F3-C7E8-E607-AB95-64D062AF0E70}"/>
                  </a:ext>
                </a:extLst>
              </p:cNvPr>
              <p:cNvSpPr/>
              <p:nvPr/>
            </p:nvSpPr>
            <p:spPr>
              <a:xfrm>
                <a:off x="4259553" y="1329143"/>
                <a:ext cx="3918771" cy="133055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interaction energy W versus the </a:t>
                </a:r>
              </a:p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point  charge 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</m:sSub>
                  </m:oMath>
                </a14:m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95E2D4F3-C7E8-E607-AB95-64D062AF0E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553" y="1329143"/>
                <a:ext cx="3918771" cy="1330559"/>
              </a:xfrm>
              <a:prstGeom prst="rect">
                <a:avLst/>
              </a:prstGeom>
              <a:blipFill>
                <a:blip r:embed="rId2"/>
                <a:stretch>
                  <a:fillRect b="-4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AD84066-C48A-59A6-8A7A-3C679914236B}"/>
                  </a:ext>
                </a:extLst>
              </p:cNvPr>
              <p:cNvSpPr/>
              <p:nvPr/>
            </p:nvSpPr>
            <p:spPr>
              <a:xfrm>
                <a:off x="8257764" y="1329143"/>
                <a:ext cx="3889895" cy="133055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dependence of the depth of the local minimum on the eccentricity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ε</m:t>
                    </m:r>
                  </m:oMath>
                </a14:m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AD84066-C48A-59A6-8A7A-3C67991423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64" y="1329143"/>
                <a:ext cx="3889895" cy="1330559"/>
              </a:xfrm>
              <a:prstGeom prst="rect">
                <a:avLst/>
              </a:prstGeom>
              <a:blipFill>
                <a:blip r:embed="rId3"/>
                <a:stretch>
                  <a:fillRect l="-1563" r="-3125" b="-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0695DC-3D56-5F7E-DCD2-40AD007247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2408" r="11714"/>
          <a:stretch/>
        </p:blipFill>
        <p:spPr>
          <a:xfrm>
            <a:off x="123781" y="2755003"/>
            <a:ext cx="3971847" cy="36889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EFE28D-3623-2976-934F-1D2413BC0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9542" r="12998" b="5566"/>
          <a:stretch/>
        </p:blipFill>
        <p:spPr>
          <a:xfrm>
            <a:off x="8302712" y="3065453"/>
            <a:ext cx="3794704" cy="2734711"/>
          </a:xfrm>
          <a:prstGeom prst="rect">
            <a:avLst/>
          </a:prstGeom>
        </p:spPr>
      </p:pic>
      <p:pic>
        <p:nvPicPr>
          <p:cNvPr id="9" name="Image1">
            <a:extLst>
              <a:ext uri="{FF2B5EF4-FFF2-40B4-BE49-F238E27FC236}">
                <a16:creationId xmlns:a16="http://schemas.microsoft.com/office/drawing/2014/main" id="{C8D690E5-6F94-E9FD-2409-458E193A720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" t="10174" r="11173" b="3471"/>
          <a:stretch/>
        </p:blipFill>
        <p:spPr bwMode="auto">
          <a:xfrm>
            <a:off x="4292390" y="3006021"/>
            <a:ext cx="3856163" cy="3185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1571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64CBA-18C1-B895-8118-4145002B0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50" y="1"/>
            <a:ext cx="11383860" cy="1157680"/>
          </a:xfrm>
        </p:spPr>
        <p:txBody>
          <a:bodyPr>
            <a:normAutofit/>
          </a:bodyPr>
          <a:lstStyle/>
          <a:p>
            <a:pPr algn="ctr"/>
            <a:r>
              <a:rPr lang="en-US" sz="4400" b="1" kern="100" dirty="0">
                <a:effectLst/>
                <a:cs typeface="Times New Roman" panose="02020603050405020304" pitchFamily="18" charset="0"/>
              </a:rPr>
              <a:t>A sphere with a hole in the field of a point charge</a:t>
            </a:r>
            <a:endParaRPr lang="ru-RU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6B63D0-43FB-D460-F011-64DEA943E832}"/>
              </a:ext>
            </a:extLst>
          </p:cNvPr>
          <p:cNvSpPr/>
          <p:nvPr/>
        </p:nvSpPr>
        <p:spPr>
          <a:xfrm>
            <a:off x="44341" y="2663701"/>
            <a:ext cx="4135772" cy="38715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C60FCB-9F89-947A-2E0C-8BA81ECDB1AC}"/>
              </a:ext>
            </a:extLst>
          </p:cNvPr>
          <p:cNvSpPr/>
          <p:nvPr/>
        </p:nvSpPr>
        <p:spPr>
          <a:xfrm>
            <a:off x="4259553" y="2659701"/>
            <a:ext cx="3918771" cy="38715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773F7A-3D8D-2D4C-F583-51A9ADD172B4}"/>
              </a:ext>
            </a:extLst>
          </p:cNvPr>
          <p:cNvSpPr/>
          <p:nvPr/>
        </p:nvSpPr>
        <p:spPr>
          <a:xfrm>
            <a:off x="44341" y="1198193"/>
            <a:ext cx="4135772" cy="1465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The neutral </a:t>
            </a:r>
          </a:p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conducting  truncated  open  sphere  and  the  point </a:t>
            </a:r>
          </a:p>
          <a:p>
            <a:pPr algn="ctr"/>
            <a:r>
              <a:rPr lang="en-US" sz="2400" dirty="0">
                <a:latin typeface="+mj-lt"/>
                <a:cs typeface="Times New Roman" panose="02020603050405020304" pitchFamily="18" charset="0"/>
              </a:rPr>
              <a:t>charge q</a:t>
            </a:r>
            <a:endParaRPr lang="ru-RU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EE59289-F13E-D8C8-4609-374FAC7BC49E}"/>
              </a:ext>
            </a:extLst>
          </p:cNvPr>
          <p:cNvSpPr/>
          <p:nvPr/>
        </p:nvSpPr>
        <p:spPr>
          <a:xfrm>
            <a:off x="8257764" y="2663702"/>
            <a:ext cx="3889895" cy="3867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95E2D4F3-C7E8-E607-AB95-64D062AF0E70}"/>
                  </a:ext>
                </a:extLst>
              </p:cNvPr>
              <p:cNvSpPr/>
              <p:nvPr/>
            </p:nvSpPr>
            <p:spPr>
              <a:xfrm>
                <a:off x="4259553" y="1194193"/>
                <a:ext cx="3918771" cy="14655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interaction energy W versus the </a:t>
                </a:r>
              </a:p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point  charge  coordinate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sub>
                    </m:sSub>
                  </m:oMath>
                </a14:m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95E2D4F3-C7E8-E607-AB95-64D062AF0E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553" y="1194193"/>
                <a:ext cx="3918771" cy="146550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AD84066-C48A-59A6-8A7A-3C679914236B}"/>
                  </a:ext>
                </a:extLst>
              </p:cNvPr>
              <p:cNvSpPr/>
              <p:nvPr/>
            </p:nvSpPr>
            <p:spPr>
              <a:xfrm>
                <a:off x="8257764" y="1194193"/>
                <a:ext cx="3889894" cy="146550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+mj-lt"/>
                    <a:cs typeface="Times New Roman" panose="02020603050405020304" pitchFamily="18" charset="0"/>
                  </a:rPr>
                  <a:t>The dependence of the depth of the local minimum on the coordinate of the hole</a:t>
                </a:r>
                <a:r>
                  <a:rPr lang="ru-RU" sz="2400" dirty="0"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ru-RU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5AD84066-C48A-59A6-8A7A-3C67991423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64" y="1194193"/>
                <a:ext cx="3889894" cy="1465509"/>
              </a:xfrm>
              <a:prstGeom prst="rect">
                <a:avLst/>
              </a:prstGeom>
              <a:blipFill>
                <a:blip r:embed="rId3"/>
                <a:stretch>
                  <a:fillRect l="-1563" r="-31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F14A9A-E0B3-46CA-7CF9-E4AEF8E81D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t="4281" r="14960"/>
          <a:stretch/>
        </p:blipFill>
        <p:spPr>
          <a:xfrm>
            <a:off x="140658" y="2704213"/>
            <a:ext cx="3943138" cy="37905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0D3A6D-03A9-B1E7-C00E-F8C032DCDC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10642" r="11685" b="4343"/>
          <a:stretch/>
        </p:blipFill>
        <p:spPr>
          <a:xfrm>
            <a:off x="4336867" y="3047509"/>
            <a:ext cx="3764142" cy="30959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81F12E-B5C9-E299-4612-0D08CB7339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10642" r="10731" b="1789"/>
          <a:stretch/>
        </p:blipFill>
        <p:spPr>
          <a:xfrm>
            <a:off x="8274318" y="3173019"/>
            <a:ext cx="3856786" cy="282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464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14505</TotalTime>
  <Words>1355</Words>
  <Application>Microsoft Office PowerPoint</Application>
  <PresentationFormat>Широкоэкранный</PresentationFormat>
  <Paragraphs>141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LinLibertineO-Identity-H</vt:lpstr>
      <vt:lpstr>Symbol</vt:lpstr>
      <vt:lpstr>Times New Roman</vt:lpstr>
      <vt:lpstr>YS Text</vt:lpstr>
      <vt:lpstr>Тема Office</vt:lpstr>
      <vt:lpstr>Computer simulation of shape effects in electrostatic and magnetostatic interactions</vt:lpstr>
      <vt:lpstr>A conductive sphere and a point charge</vt:lpstr>
      <vt:lpstr>The opposite simple example</vt:lpstr>
      <vt:lpstr>Questions that need to be answered </vt:lpstr>
      <vt:lpstr>The physical model</vt:lpstr>
      <vt:lpstr>The calculation scheme</vt:lpstr>
      <vt:lpstr>Checking the algorithm on a problem with a known analytical solution An electroneutral hemisphere and a point charge</vt:lpstr>
      <vt:lpstr>The disappearance of the repulsion effect during the transformation of the hemisphere into a semi-ellipsoid</vt:lpstr>
      <vt:lpstr>A sphere with a hole in the field of a point charge</vt:lpstr>
      <vt:lpstr>Features of attraction and repulsion for a charged hemisphere</vt:lpstr>
      <vt:lpstr>The effect of conductor thickness on the repulsion effect</vt:lpstr>
      <vt:lpstr>The effect of repulsion in a system with a cavity without axial symmetry.</vt:lpstr>
      <vt:lpstr>Conical conductors</vt:lpstr>
      <vt:lpstr>The effect of repulsion in magnetostatics</vt:lpstr>
      <vt:lpstr>The effect of repulsion in magnetostatics</vt:lpstr>
      <vt:lpstr>Conclusion</vt:lpstr>
      <vt:lpstr>Thank you for your attention</vt:lpstr>
      <vt:lpstr>Supplementary materials</vt:lpstr>
      <vt:lpstr>The simple model of equivalent charges</vt:lpstr>
      <vt:lpstr>Thin ring electrostatics[Zhu, 2005]</vt:lpstr>
      <vt:lpstr>The representation of real and fictitious charges  for conductor and magnet</vt:lpstr>
      <vt:lpstr>The repulsion effect for a conducting hemisphere in the dipole field</vt:lpstr>
      <vt:lpstr>Cylindrical conductor</vt:lpstr>
      <vt:lpstr>Calculation of the magnetic field strength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Численный расчет электростатического поля аксиально-симметричных тел</dc:title>
  <dc:creator>Владимир Савин</dc:creator>
  <cp:lastModifiedBy>Пользователь Windows</cp:lastModifiedBy>
  <cp:revision>229</cp:revision>
  <cp:lastPrinted>2023-05-20T14:54:34Z</cp:lastPrinted>
  <dcterms:created xsi:type="dcterms:W3CDTF">2021-03-28T16:54:45Z</dcterms:created>
  <dcterms:modified xsi:type="dcterms:W3CDTF">2024-10-27T14:17:50Z</dcterms:modified>
</cp:coreProperties>
</file>