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2" r:id="rId2"/>
    <p:sldId id="273" r:id="rId3"/>
    <p:sldId id="285" r:id="rId4"/>
    <p:sldId id="286" r:id="rId5"/>
    <p:sldId id="291" r:id="rId6"/>
    <p:sldId id="293" r:id="rId7"/>
    <p:sldId id="294" r:id="rId8"/>
    <p:sldId id="295" r:id="rId9"/>
    <p:sldId id="296" r:id="rId10"/>
    <p:sldId id="29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86" autoAdjust="0"/>
  </p:normalViewPr>
  <p:slideViewPr>
    <p:cSldViewPr snapToGrid="0" showGuides="1">
      <p:cViewPr varScale="1">
        <p:scale>
          <a:sx n="104" d="100"/>
          <a:sy n="104" d="100"/>
        </p:scale>
        <p:origin x="834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emf"/><Relationship Id="rId1" Type="http://schemas.openxmlformats.org/officeDocument/2006/relationships/image" Target="../media/image57.wmf"/><Relationship Id="rId4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7BAB4-8955-484F-928C-7BD7F342D415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6FF53-C819-4B34-8192-A4D21CE38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2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1E9D-2D86-41B2-8946-9037EF2E7C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0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FF53-C819-4B34-8192-A4D21CE380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FF53-C819-4B34-8192-A4D21CE380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68BF-C5C8-460A-9EB4-D841ACCF2EBA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6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63E4-D423-40DD-8C00-B9AE04030F68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5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C1DD-FB3F-4582-A7D1-15E93A7547EA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A80B-B168-425D-9FDB-26F37679D4F0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499E-FE6C-43E4-AAD8-5734C71BF9F6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8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720D-8886-4DAA-932D-C9106FCEF5EE}" type="datetime1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4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C6C9-691C-49E0-8970-772372C73C23}" type="datetime1">
              <a:rPr lang="ru-RU" smtClean="0"/>
              <a:t>27.10.2024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5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3A17-7A39-482B-A6A9-5D016973AE7E}" type="datetime1">
              <a:rPr lang="ru-RU" smtClean="0"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DA01-88E9-4319-9EA9-1A5EA87C140E}" type="datetime1">
              <a:rPr lang="ru-RU" smtClean="0"/>
              <a:t>27.10.2024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B20-3AFE-4BF4-ABE3-B3B9147ABC99}" type="datetime1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3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EBF5-27AC-4B9B-9DD6-A69D2E7260E3}" type="datetime1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9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9EDE-2236-4E74-BAB1-320A91C6F5DA}" type="datetime1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5843-D1B1-4762-B075-F89EBA832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3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9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17.png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25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32.emf"/><Relationship Id="rId12" Type="http://schemas.openxmlformats.org/officeDocument/2006/relationships/image" Target="../media/image34.wmf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20" Type="http://schemas.openxmlformats.org/officeDocument/2006/relationships/image" Target="../media/image390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1.emf"/><Relationship Id="rId15" Type="http://schemas.openxmlformats.org/officeDocument/2006/relationships/image" Target="../media/image38.png"/><Relationship Id="rId10" Type="http://schemas.openxmlformats.org/officeDocument/2006/relationships/image" Target="../media/image33.wmf"/><Relationship Id="rId19" Type="http://schemas.openxmlformats.org/officeDocument/2006/relationships/image" Target="../media/image40.png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5.wmf"/><Relationship Id="rId22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48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3.wmf"/><Relationship Id="rId5" Type="http://schemas.openxmlformats.org/officeDocument/2006/relationships/image" Target="../media/image50.png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7.wmf"/><Relationship Id="rId4" Type="http://schemas.openxmlformats.org/officeDocument/2006/relationships/image" Target="../media/image49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0.e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916" y="0"/>
            <a:ext cx="10972800" cy="13457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National Research Nuclear University </a:t>
            </a:r>
            <a:r>
              <a:rPr lang="en-US" sz="2800" dirty="0" err="1">
                <a:latin typeface="Comic Sans MS" panose="030F0702030302020204" pitchFamily="66" charset="0"/>
              </a:rPr>
              <a:t>MEPhI</a:t>
            </a:r>
            <a:r>
              <a:rPr lang="en-US" sz="2800" dirty="0" smtClean="0"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atin typeface="Comic Sans MS" panose="030F0702030302020204" pitchFamily="66" charset="0"/>
              </a:rPr>
            </a:br>
            <a:r>
              <a:rPr lang="en-US" sz="2800" dirty="0" smtClean="0">
                <a:latin typeface="Comic Sans MS" panose="030F0702030302020204" pitchFamily="66" charset="0"/>
              </a:rPr>
              <a:t>Joint Nuclear For Nuclear Research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3537" y="2973003"/>
            <a:ext cx="7397949" cy="492021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 smtClean="0">
                <a:latin typeface="Comic Sans MS" panose="030F0702030302020204" pitchFamily="66" charset="0"/>
              </a:rPr>
              <a:t>Bazhin</a:t>
            </a:r>
            <a:r>
              <a:rPr lang="en-US" sz="2000" dirty="0" smtClean="0">
                <a:latin typeface="Comic Sans MS" panose="030F0702030302020204" pitchFamily="66" charset="0"/>
              </a:rPr>
              <a:t> Anton </a:t>
            </a:r>
            <a:r>
              <a:rPr lang="en-US" sz="2000" dirty="0" err="1" smtClean="0">
                <a:latin typeface="Comic Sans MS" panose="030F0702030302020204" pitchFamily="66" charset="0"/>
              </a:rPr>
              <a:t>Sergeevich</a:t>
            </a:r>
            <a:r>
              <a:rPr lang="en-US" sz="2000" dirty="0" smtClean="0">
                <a:latin typeface="Comic Sans MS" panose="030F0702030302020204" pitchFamily="66" charset="0"/>
              </a:rPr>
              <a:t>,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Samarin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Viacheslav</a:t>
            </a:r>
            <a:r>
              <a:rPr lang="en-US" sz="2000" dirty="0" smtClean="0">
                <a:latin typeface="Comic Sans MS" panose="030F0702030302020204" pitchFamily="66" charset="0"/>
              </a:rPr>
              <a:t> Vladimirovich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1AF3-3E19-41D5-9C77-A585D985A6D5}" type="slidenum">
              <a:rPr lang="ru-RU" sz="1600" smtClean="0"/>
              <a:t>1</a:t>
            </a:fld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193" y="1345721"/>
            <a:ext cx="11978640" cy="1385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Study of nuclei structure in alpha-cluster model by </a:t>
            </a:r>
            <a:r>
              <a:rPr lang="en-US" sz="2800" b="1" dirty="0" err="1">
                <a:latin typeface="Comic Sans MS" panose="030F0702030302020204" pitchFamily="66" charset="0"/>
              </a:rPr>
              <a:t>hyperspherical</a:t>
            </a:r>
            <a:r>
              <a:rPr lang="en-US" sz="2800" b="1" dirty="0">
                <a:latin typeface="Comic Sans MS" panose="030F0702030302020204" pitchFamily="66" charset="0"/>
              </a:rPr>
              <a:t> functions using cubic spline interpolation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7020" y="3674548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E-mail: </a:t>
            </a:r>
            <a:r>
              <a:rPr lang="en-US" dirty="0" smtClean="0">
                <a:latin typeface="Comic Sans MS" panose="030F0702030302020204" pitchFamily="66" charset="0"/>
              </a:rPr>
              <a:t>bazhin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@theor.jinr.ru</a:t>
            </a:r>
            <a:endParaRPr lang="ru-RU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4" descr="National Research Nuclear University MEPhI Logo PNG vector in SVG, PDF, AI,  CDR for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3" y="3478178"/>
            <a:ext cx="3684089" cy="27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Topical P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98" y="3652238"/>
            <a:ext cx="4101336" cy="23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" y="2586182"/>
            <a:ext cx="12192000" cy="946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dirty="0" smtClean="0">
                <a:latin typeface="Comic Sans MS" panose="030F0702030302020204" pitchFamily="66" charset="0"/>
              </a:rPr>
              <a:t>Thank you for your attention</a:t>
            </a:r>
            <a:r>
              <a:rPr lang="ru-RU" sz="4400" dirty="0" smtClean="0">
                <a:latin typeface="Comic Sans MS" panose="030F0702030302020204" pitchFamily="66" charset="0"/>
              </a:rPr>
              <a:t>!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1AF3-3E19-41D5-9C77-A585D985A6D5}" type="slidenum">
              <a:rPr lang="ru-RU" sz="2000" smtClean="0"/>
              <a:t>10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99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08858" y="6429243"/>
            <a:ext cx="2743200" cy="365125"/>
          </a:xfrm>
        </p:spPr>
        <p:txBody>
          <a:bodyPr/>
          <a:lstStyle/>
          <a:p>
            <a:fld id="{C9321AF3-3E19-41D5-9C77-A585D985A6D5}" type="slidenum">
              <a:rPr lang="ru-RU" sz="2000" smtClean="0"/>
              <a:t>2</a:t>
            </a:fld>
            <a:endParaRPr lang="ru-RU" sz="200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3984" y="107539"/>
            <a:ext cx="12213163" cy="50914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Comic Sans MS" panose="030F0702030302020204" pitchFamily="66" charset="0"/>
              </a:rPr>
              <a:t>Hyperspherical</a:t>
            </a:r>
            <a:r>
              <a:rPr lang="en-US" sz="3200" dirty="0" smtClean="0">
                <a:latin typeface="Comic Sans MS" panose="030F0702030302020204" pitchFamily="66" charset="0"/>
              </a:rPr>
              <a:t> functions method for three body problem</a:t>
            </a:r>
            <a:endParaRPr lang="en-US" sz="32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6141709"/>
            <a:ext cx="11887919" cy="924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Comic Sans MS" panose="030F0702030302020204" pitchFamily="66" charset="0"/>
              </a:rPr>
              <a:t>[</a:t>
            </a:r>
            <a:r>
              <a:rPr lang="ru-RU" sz="1800" dirty="0" smtClean="0">
                <a:latin typeface="Comic Sans MS" panose="030F0702030302020204" pitchFamily="66" charset="0"/>
              </a:rPr>
              <a:t>Джибути Р.И., </a:t>
            </a:r>
            <a:r>
              <a:rPr lang="ru-RU" sz="1800" dirty="0" err="1" smtClean="0">
                <a:latin typeface="Comic Sans MS" panose="030F0702030302020204" pitchFamily="66" charset="0"/>
              </a:rPr>
              <a:t>Шитикова</a:t>
            </a:r>
            <a:r>
              <a:rPr lang="ru-RU" sz="1800" dirty="0" smtClean="0">
                <a:latin typeface="Comic Sans MS" panose="030F0702030302020204" pitchFamily="66" charset="0"/>
              </a:rPr>
              <a:t> К.В. Метод </a:t>
            </a:r>
            <a:r>
              <a:rPr lang="ru-RU" sz="1800" dirty="0" err="1" smtClean="0">
                <a:latin typeface="Comic Sans MS" panose="030F0702030302020204" pitchFamily="66" charset="0"/>
              </a:rPr>
              <a:t>гиперсферических</a:t>
            </a:r>
            <a:r>
              <a:rPr lang="ru-RU" sz="1800" dirty="0" smtClean="0">
                <a:latin typeface="Comic Sans MS" panose="030F0702030302020204" pitchFamily="66" charset="0"/>
              </a:rPr>
              <a:t> функций в атомной и ядерной физике. 1993 г.</a:t>
            </a:r>
            <a:r>
              <a:rPr lang="en-US" sz="1800" dirty="0" smtClean="0">
                <a:latin typeface="Comic Sans MS" panose="030F0702030302020204" pitchFamily="66" charset="0"/>
              </a:rPr>
              <a:t>]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[V.V. </a:t>
            </a:r>
            <a:r>
              <a:rPr lang="en-US" sz="1800" dirty="0" err="1">
                <a:latin typeface="Comic Sans MS" panose="030F0702030302020204" pitchFamily="66" charset="0"/>
              </a:rPr>
              <a:t>Samarin</a:t>
            </a:r>
            <a:r>
              <a:rPr lang="en-US" sz="1800" dirty="0">
                <a:latin typeface="Comic Sans MS" panose="030F0702030302020204" pitchFamily="66" charset="0"/>
              </a:rPr>
              <a:t>. Study of spatial structures in </a:t>
            </a:r>
            <a:r>
              <a:rPr lang="el-GR" sz="1800" i="1" dirty="0">
                <a:latin typeface="Comic Sans MS" panose="030F0702030302020204" pitchFamily="66" charset="0"/>
              </a:rPr>
              <a:t>α</a:t>
            </a:r>
            <a:r>
              <a:rPr lang="el-GR" sz="1800" dirty="0">
                <a:latin typeface="Comic Sans MS" panose="030F0702030302020204" pitchFamily="66" charset="0"/>
              </a:rPr>
              <a:t>-</a:t>
            </a:r>
            <a:r>
              <a:rPr lang="en-US" sz="1800" dirty="0">
                <a:latin typeface="Comic Sans MS" panose="030F0702030302020204" pitchFamily="66" charset="0"/>
              </a:rPr>
              <a:t>cluster nuclei, Eur. Phys. J. A (2022) 58</a:t>
            </a:r>
            <a:r>
              <a:rPr lang="ru-RU" sz="1800" dirty="0">
                <a:latin typeface="Comic Sans MS" panose="030F0702030302020204" pitchFamily="66" charset="0"/>
              </a:rPr>
              <a:t>,</a:t>
            </a:r>
            <a:r>
              <a:rPr lang="en-US" sz="1800" dirty="0">
                <a:latin typeface="Comic Sans MS" panose="030F0702030302020204" pitchFamily="66" charset="0"/>
              </a:rPr>
              <a:t>117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  <a:r>
              <a:rPr lang="en-US" sz="1800" dirty="0">
                <a:latin typeface="Comic Sans MS" panose="030F0702030302020204" pitchFamily="66" charset="0"/>
              </a:rPr>
              <a:t>]</a:t>
            </a:r>
          </a:p>
          <a:p>
            <a:pPr algn="l"/>
            <a:endParaRPr lang="en-US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768609"/>
              </p:ext>
            </p:extLst>
          </p:nvPr>
        </p:nvGraphicFramePr>
        <p:xfrm>
          <a:off x="2743200" y="1008063"/>
          <a:ext cx="13985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1" name="Equation" r:id="rId4" imgW="660240" imgH="253800" progId="Equation.DSMT4">
                  <p:embed/>
                </p:oleObj>
              </mc:Choice>
              <mc:Fallback>
                <p:oleObj name="Equation" r:id="rId4" imgW="660240" imgH="253800" progId="Equation.DSMT4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1008063"/>
                        <a:ext cx="1398588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915774"/>
              </p:ext>
            </p:extLst>
          </p:nvPr>
        </p:nvGraphicFramePr>
        <p:xfrm>
          <a:off x="2784475" y="1824038"/>
          <a:ext cx="16891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2" name="Equation" r:id="rId6" imgW="914400" imgH="393480" progId="Equation.DSMT4">
                  <p:embed/>
                </p:oleObj>
              </mc:Choice>
              <mc:Fallback>
                <p:oleObj name="Equation" r:id="rId6" imgW="914400" imgH="393480" progId="Equation.DSMT4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4475" y="1824038"/>
                        <a:ext cx="1689100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15611"/>
              </p:ext>
            </p:extLst>
          </p:nvPr>
        </p:nvGraphicFramePr>
        <p:xfrm>
          <a:off x="220663" y="3652838"/>
          <a:ext cx="38338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3" name="Equation" r:id="rId8" imgW="2400120" imgH="368280" progId="Equation.DSMT4">
                  <p:embed/>
                </p:oleObj>
              </mc:Choice>
              <mc:Fallback>
                <p:oleObj name="Equation" r:id="rId8" imgW="2400120" imgH="368280" progId="Equation.DSMT4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3652838"/>
                        <a:ext cx="3833812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742789"/>
              </p:ext>
            </p:extLst>
          </p:nvPr>
        </p:nvGraphicFramePr>
        <p:xfrm>
          <a:off x="6751674" y="2235783"/>
          <a:ext cx="2386647" cy="33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4" name="Equation" r:id="rId10" imgW="1447560" imgH="203040" progId="Equation.DSMT4">
                  <p:embed/>
                </p:oleObj>
              </mc:Choice>
              <mc:Fallback>
                <p:oleObj name="Equation" r:id="rId10" imgW="1447560" imgH="203040" progId="Equation.DSMT4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51674" y="2235783"/>
                        <a:ext cx="2386647" cy="333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664886" y="1866451"/>
            <a:ext cx="3738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Hyperspherical</a:t>
            </a:r>
            <a:r>
              <a:rPr lang="en-US" dirty="0" smtClean="0">
                <a:latin typeface="Comic Sans MS" panose="030F0702030302020204" pitchFamily="66" charset="0"/>
              </a:rPr>
              <a:t> coordinates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3984" y="4213873"/>
            <a:ext cx="479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Functions	are found from system of </a:t>
            </a:r>
            <a:r>
              <a:rPr lang="en-US" dirty="0" err="1" smtClean="0">
                <a:latin typeface="Comic Sans MS" panose="030F0702030302020204" pitchFamily="66" charset="0"/>
              </a:rPr>
              <a:t>hyperradial</a:t>
            </a:r>
            <a:r>
              <a:rPr lang="en-US" dirty="0" smtClean="0">
                <a:latin typeface="Comic Sans MS" panose="030F0702030302020204" pitchFamily="66" charset="0"/>
              </a:rPr>
              <a:t> equations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3500" y="1152417"/>
            <a:ext cx="152400" cy="22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62037" y="638141"/>
            <a:ext cx="193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Jacobi’s vectors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9781" y="2726355"/>
            <a:ext cx="5409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Replacing </a:t>
            </a:r>
            <a:r>
              <a:rPr lang="en-US" dirty="0">
                <a:latin typeface="Comic Sans MS" panose="030F0702030302020204" pitchFamily="66" charset="0"/>
              </a:rPr>
              <a:t>wave function </a:t>
            </a:r>
            <a:r>
              <a:rPr lang="en-US" dirty="0" smtClean="0">
                <a:latin typeface="Comic Sans MS" panose="030F0702030302020204" pitchFamily="66" charset="0"/>
              </a:rPr>
              <a:t>for the ground </a:t>
            </a:r>
            <a:r>
              <a:rPr lang="en-US" dirty="0">
                <a:latin typeface="Comic Sans MS" panose="030F0702030302020204" pitchFamily="66" charset="0"/>
              </a:rPr>
              <a:t>state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Comic Sans MS" panose="030F0702030302020204" pitchFamily="66" charset="0"/>
              </a:rPr>
              <a:t> by </a:t>
            </a:r>
            <a:r>
              <a:rPr lang="en-US" dirty="0">
                <a:latin typeface="Comic Sans MS" panose="030F0702030302020204" pitchFamily="66" charset="0"/>
              </a:rPr>
              <a:t>a series of </a:t>
            </a:r>
            <a:r>
              <a:rPr lang="en-US" dirty="0" err="1">
                <a:latin typeface="Comic Sans MS" panose="030F0702030302020204" pitchFamily="66" charset="0"/>
              </a:rPr>
              <a:t>hyperspherical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functions</a:t>
            </a:r>
            <a:r>
              <a:rPr lang="ru-RU" dirty="0" smtClean="0">
                <a:latin typeface="Comic Sans MS" panose="030F0702030302020204" pitchFamily="66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0,2,4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0,1,2,…;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112536"/>
              </p:ext>
            </p:extLst>
          </p:nvPr>
        </p:nvGraphicFramePr>
        <p:xfrm>
          <a:off x="1288978" y="4213873"/>
          <a:ext cx="627864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5" name="Equation" r:id="rId12" imgW="431640" imgH="253800" progId="Equation.DSMT4">
                  <p:embed/>
                </p:oleObj>
              </mc:Choice>
              <mc:Fallback>
                <p:oleObj name="Equation" r:id="rId12" imgW="431640" imgH="253800" progId="Equation.DSMT4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88978" y="4213873"/>
                        <a:ext cx="627864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Рисунок 2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03" y="723752"/>
            <a:ext cx="2043793" cy="18341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194849"/>
              </p:ext>
            </p:extLst>
          </p:nvPr>
        </p:nvGraphicFramePr>
        <p:xfrm>
          <a:off x="4518025" y="827088"/>
          <a:ext cx="1498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6" name="Equation" r:id="rId15" imgW="863280" imgH="495000" progId="Equation.DSMT4">
                  <p:embed/>
                </p:oleObj>
              </mc:Choice>
              <mc:Fallback>
                <p:oleObj name="Equation" r:id="rId15" imgW="863280" imgH="4950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827088"/>
                        <a:ext cx="1498600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207804"/>
              </p:ext>
            </p:extLst>
          </p:nvPr>
        </p:nvGraphicFramePr>
        <p:xfrm>
          <a:off x="4500563" y="1649413"/>
          <a:ext cx="15144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7" name="Equation" r:id="rId17" imgW="838080" imgH="495000" progId="Equation.DSMT4">
                  <p:embed/>
                </p:oleObj>
              </mc:Choice>
              <mc:Fallback>
                <p:oleObj name="Equation" r:id="rId17" imgW="838080" imgH="49500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49413"/>
                        <a:ext cx="1514475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29896"/>
              </p:ext>
            </p:extLst>
          </p:nvPr>
        </p:nvGraphicFramePr>
        <p:xfrm>
          <a:off x="6673061" y="699652"/>
          <a:ext cx="1580576" cy="799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8" name="Equation" r:id="rId19" imgW="850531" imgH="431613" progId="Equation.DSMT4">
                  <p:embed/>
                </p:oleObj>
              </mc:Choice>
              <mc:Fallback>
                <p:oleObj name="Equation" r:id="rId19" imgW="850531" imgH="431613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061" y="699652"/>
                        <a:ext cx="1580576" cy="799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452142"/>
              </p:ext>
            </p:extLst>
          </p:nvPr>
        </p:nvGraphicFramePr>
        <p:xfrm>
          <a:off x="8445896" y="714653"/>
          <a:ext cx="1829724" cy="78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9" name="Equation" r:id="rId21" imgW="1079280" imgH="457200" progId="Equation.DSMT4">
                  <p:embed/>
                </p:oleObj>
              </mc:Choice>
              <mc:Fallback>
                <p:oleObj name="Equation" r:id="rId21" imgW="1079280" imgH="4572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896" y="714653"/>
                        <a:ext cx="1829724" cy="784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03095"/>
              </p:ext>
            </p:extLst>
          </p:nvPr>
        </p:nvGraphicFramePr>
        <p:xfrm>
          <a:off x="195263" y="4776788"/>
          <a:ext cx="50736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0" name="Equation" r:id="rId23" imgW="3377880" imgH="838080" progId="Equation.DSMT4">
                  <p:embed/>
                </p:oleObj>
              </mc:Choice>
              <mc:Fallback>
                <p:oleObj name="Equation" r:id="rId23" imgW="3377880" imgH="838080" progId="Equation.DSMT4">
                  <p:embed/>
                  <p:pic>
                    <p:nvPicPr>
                      <p:cNvPr id="24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4776788"/>
                        <a:ext cx="5073650" cy="1365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78700"/>
              </p:ext>
            </p:extLst>
          </p:nvPr>
        </p:nvGraphicFramePr>
        <p:xfrm>
          <a:off x="10177735" y="3956459"/>
          <a:ext cx="14303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1" name="Equation" r:id="rId25" imgW="660240" imgH="164880" progId="Equation.DSMT4">
                  <p:embed/>
                </p:oleObj>
              </mc:Choice>
              <mc:Fallback>
                <p:oleObj name="Equation" r:id="rId25" imgW="660240" imgH="164880" progId="Equation.DSMT4">
                  <p:embed/>
                  <p:pic>
                    <p:nvPicPr>
                      <p:cNvPr id="33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7735" y="3956459"/>
                        <a:ext cx="1430338" cy="34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784015" y="3691761"/>
            <a:ext cx="496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system of equations for the cubic spline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778416" y="2808552"/>
            <a:ext cx="38843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Coefficient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 smtClean="0">
                <a:latin typeface="Comic Sans MS" panose="030F0702030302020204" pitchFamily="66" charset="0"/>
              </a:rPr>
              <a:t>  </a:t>
            </a:r>
            <a:r>
              <a:rPr lang="en-US" dirty="0" smtClean="0">
                <a:latin typeface="Comic Sans MS" panose="030F0702030302020204" pitchFamily="66" charset="0"/>
              </a:rPr>
              <a:t>of the cubic spline equals to the second derivative of </a:t>
            </a:r>
            <a:r>
              <a:rPr lang="en-US" dirty="0" err="1" smtClean="0">
                <a:latin typeface="Comic Sans MS" panose="030F0702030302020204" pitchFamily="66" charset="0"/>
              </a:rPr>
              <a:t>hyperradial</a:t>
            </a:r>
            <a:r>
              <a:rPr lang="en-US" dirty="0" smtClean="0">
                <a:latin typeface="Comic Sans MS" panose="030F0702030302020204" pitchFamily="66" charset="0"/>
              </a:rPr>
              <a:t> wave function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57704"/>
              </p:ext>
            </p:extLst>
          </p:nvPr>
        </p:nvGraphicFramePr>
        <p:xfrm>
          <a:off x="9633496" y="2697737"/>
          <a:ext cx="17748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2" name="Equation" r:id="rId27" imgW="1015920" imgH="444240" progId="Equation.DSMT4">
                  <p:embed/>
                </p:oleObj>
              </mc:Choice>
              <mc:Fallback>
                <p:oleObj name="Equation" r:id="rId27" imgW="1015920" imgH="444240" progId="Equation.DSMT4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496" y="2697737"/>
                        <a:ext cx="1774825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5852580" y="4840586"/>
            <a:ext cx="5929356" cy="134388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964574"/>
              </p:ext>
            </p:extLst>
          </p:nvPr>
        </p:nvGraphicFramePr>
        <p:xfrm>
          <a:off x="8452695" y="4860721"/>
          <a:ext cx="3255962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3" name="Equation" r:id="rId29" imgW="1892160" imgH="609480" progId="Equation.DSMT4">
                  <p:embed/>
                </p:oleObj>
              </mc:Choice>
              <mc:Fallback>
                <p:oleObj name="Equation" r:id="rId29" imgW="1892160" imgH="609480" progId="Equation.DSMT4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695" y="4860721"/>
                        <a:ext cx="3255962" cy="1138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5809707" y="4932856"/>
            <a:ext cx="2873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problem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is reduced to the problem of eigenvalues and eigenvectors of matrix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94538" y="89629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(2)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68171" y="149882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51674" y="1498821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= 1</a:t>
            </a:r>
            <a:r>
              <a:rPr lang="ru-RU" dirty="0" smtClean="0"/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fm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 = 1 </a:t>
            </a:r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r>
              <a:rPr lang="en-US" dirty="0">
                <a:latin typeface="Comic Sans MS" panose="030F0702030302020204" pitchFamily="66" charset="0"/>
              </a:rPr>
              <a:t>u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>m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7507" y="638141"/>
            <a:ext cx="3863414" cy="204126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994478" y="367557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(3)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745367" y="2726355"/>
            <a:ext cx="3733" cy="35820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10578" y="5180783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</a:t>
            </a:r>
            <a:r>
              <a:rPr lang="en-US" dirty="0" smtClean="0">
                <a:latin typeface="Comic Sans MS" panose="030F0702030302020204" pitchFamily="66" charset="0"/>
              </a:rPr>
              <a:t>4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33000" y="2890896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</a:t>
            </a:r>
            <a:r>
              <a:rPr lang="en-US" dirty="0" smtClean="0">
                <a:latin typeface="Comic Sans MS" panose="030F0702030302020204" pitchFamily="66" charset="0"/>
              </a:rPr>
              <a:t>5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608073" y="3397203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</a:t>
            </a:r>
            <a:r>
              <a:rPr lang="en-US" dirty="0" smtClean="0">
                <a:latin typeface="Comic Sans MS" panose="030F0702030302020204" pitchFamily="66" charset="0"/>
              </a:rPr>
              <a:t>6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74149" y="39589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</a:t>
            </a:r>
            <a:r>
              <a:rPr lang="en-US" dirty="0">
                <a:latin typeface="Comic Sans MS" panose="030F0702030302020204" pitchFamily="66" charset="0"/>
              </a:rPr>
              <a:t>7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103984" y="5497033"/>
            <a:ext cx="1229515" cy="21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0229196" y="3349547"/>
            <a:ext cx="11802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08173"/>
              </p:ext>
            </p:extLst>
          </p:nvPr>
        </p:nvGraphicFramePr>
        <p:xfrm>
          <a:off x="10199880" y="3349547"/>
          <a:ext cx="1480945" cy="48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4" name="Equation" r:id="rId31" imgW="761760" imgH="253800" progId="Equation.DSMT4">
                  <p:embed/>
                </p:oleObj>
              </mc:Choice>
              <mc:Fallback>
                <p:oleObj name="Equation" r:id="rId31" imgW="761760" imgH="253800" progId="Equation.DSMT4">
                  <p:embed/>
                  <p:pic>
                    <p:nvPicPr>
                      <p:cNvPr id="0" name="Объект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9880" y="3349547"/>
                        <a:ext cx="1480945" cy="48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1708657" y="530225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</a:t>
            </a:r>
            <a:r>
              <a:rPr lang="ru-RU" dirty="0">
                <a:latin typeface="Comic Sans MS" panose="030F0702030302020204" pitchFamily="66" charset="0"/>
              </a:rPr>
              <a:t>8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11979" y="4214141"/>
            <a:ext cx="645984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Matrices</a:t>
            </a:r>
            <a:r>
              <a:rPr lang="ru-RU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and</a:t>
            </a:r>
            <a:r>
              <a:rPr lang="ru-RU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can be found in</a:t>
            </a:r>
          </a:p>
          <a:p>
            <a:pPr algn="ctr">
              <a:lnSpc>
                <a:spcPct val="120000"/>
              </a:lnSpc>
              <a:tabLst>
                <a:tab pos="457200" algn="l"/>
              </a:tabLst>
            </a:pPr>
            <a:r>
              <a:rPr lang="en-US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[Marchuk</a:t>
            </a:r>
            <a:r>
              <a:rPr lang="ru-RU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G</a:t>
            </a:r>
            <a:r>
              <a:rPr lang="ru-RU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r>
              <a:rPr lang="en-US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I</a:t>
            </a:r>
            <a:r>
              <a:rPr lang="ru-RU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r>
              <a:rPr lang="en-US" sz="1400" dirty="0">
                <a:latin typeface="Comic Sans MS" panose="030F0702030302020204" pitchFamily="66" charset="0"/>
              </a:rPr>
              <a:t>Methods of Numerical </a:t>
            </a:r>
            <a:r>
              <a:rPr lang="en-US" sz="1400" dirty="0" smtClean="0">
                <a:latin typeface="Comic Sans MS" panose="030F0702030302020204" pitchFamily="66" charset="0"/>
              </a:rPr>
              <a:t>Mathematics</a:t>
            </a:r>
            <a:r>
              <a:rPr lang="ru-RU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r>
              <a:rPr lang="en-US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–</a:t>
            </a:r>
            <a:r>
              <a:rPr lang="en-US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Springer NY</a:t>
            </a:r>
            <a:r>
              <a:rPr lang="ru-RU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, 198</a:t>
            </a:r>
            <a:r>
              <a:rPr lang="en-US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2]</a:t>
            </a:r>
            <a:r>
              <a:rPr lang="ru-RU" sz="1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ru-RU" sz="1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89781" y="2726355"/>
            <a:ext cx="1176354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3015" y="-163401"/>
            <a:ext cx="11417361" cy="108139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Interaction potential of alpha-particles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1AF3-3E19-41D5-9C77-A585D985A6D5}" type="slidenum">
              <a:rPr lang="ru-RU" sz="2000" smtClean="0"/>
              <a:pPr/>
              <a:t>3</a:t>
            </a:fld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100" y="5680526"/>
            <a:ext cx="1085540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omic Sans MS" panose="030F0702030302020204" pitchFamily="66" charset="0"/>
              </a:rPr>
              <a:t>[</a:t>
            </a:r>
            <a:r>
              <a:rPr lang="ru-RU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] S. Ali, A.R. </a:t>
            </a:r>
            <a:r>
              <a:rPr lang="en-US" dirty="0" err="1">
                <a:latin typeface="Comic Sans MS" panose="030F0702030302020204" pitchFamily="66" charset="0"/>
              </a:rPr>
              <a:t>Bodmer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Nucl</a:t>
            </a:r>
            <a:r>
              <a:rPr lang="en-US" dirty="0">
                <a:latin typeface="Comic Sans MS" panose="030F0702030302020204" pitchFamily="66" charset="0"/>
              </a:rPr>
              <a:t>. Phys. </a:t>
            </a:r>
            <a:r>
              <a:rPr lang="en-US" b="1" dirty="0">
                <a:latin typeface="Comic Sans MS" panose="030F0702030302020204" pitchFamily="66" charset="0"/>
              </a:rPr>
              <a:t>80</a:t>
            </a:r>
            <a:r>
              <a:rPr lang="en-US" dirty="0">
                <a:latin typeface="Comic Sans MS" panose="030F0702030302020204" pitchFamily="66" charset="0"/>
              </a:rPr>
              <a:t>, 99 (1966</a:t>
            </a:r>
            <a:r>
              <a:rPr lang="en-US" dirty="0" smtClean="0">
                <a:latin typeface="Comic Sans MS" panose="030F0702030302020204" pitchFamily="66" charset="0"/>
              </a:rPr>
              <a:t>).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[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] </a:t>
            </a:r>
            <a:r>
              <a:rPr lang="fr-FR" dirty="0">
                <a:latin typeface="Comic Sans MS" panose="030F0702030302020204" pitchFamily="66" charset="0"/>
              </a:rPr>
              <a:t>H. </a:t>
            </a:r>
            <a:r>
              <a:rPr lang="fr-FR" dirty="0" err="1">
                <a:latin typeface="Comic Sans MS" panose="030F0702030302020204" pitchFamily="66" charset="0"/>
              </a:rPr>
              <a:t>Suno</a:t>
            </a:r>
            <a:r>
              <a:rPr lang="fr-FR" dirty="0">
                <a:latin typeface="Comic Sans MS" panose="030F0702030302020204" pitchFamily="66" charset="0"/>
              </a:rPr>
              <a:t>, Y. Suzuki, P. </a:t>
            </a:r>
            <a:r>
              <a:rPr lang="fr-FR" dirty="0" err="1">
                <a:latin typeface="Comic Sans MS" panose="030F0702030302020204" pitchFamily="66" charset="0"/>
              </a:rPr>
              <a:t>Descouvemont</a:t>
            </a:r>
            <a:r>
              <a:rPr lang="fr-FR" dirty="0">
                <a:latin typeface="Comic Sans MS" panose="030F0702030302020204" pitchFamily="66" charset="0"/>
              </a:rPr>
              <a:t>, Phys. </a:t>
            </a:r>
            <a:r>
              <a:rPr lang="fr-FR" dirty="0" err="1">
                <a:latin typeface="Comic Sans MS" panose="030F0702030302020204" pitchFamily="66" charset="0"/>
              </a:rPr>
              <a:t>Rev</a:t>
            </a:r>
            <a:r>
              <a:rPr lang="fr-FR" dirty="0">
                <a:latin typeface="Comic Sans MS" panose="030F0702030302020204" pitchFamily="66" charset="0"/>
              </a:rPr>
              <a:t>. C </a:t>
            </a:r>
            <a:r>
              <a:rPr lang="fr-FR" b="1" dirty="0">
                <a:latin typeface="Comic Sans MS" panose="030F0702030302020204" pitchFamily="66" charset="0"/>
              </a:rPr>
              <a:t>91</a:t>
            </a:r>
            <a:r>
              <a:rPr lang="fr-FR" dirty="0">
                <a:latin typeface="Comic Sans MS" panose="030F0702030302020204" pitchFamily="66" charset="0"/>
              </a:rPr>
              <a:t>, </a:t>
            </a:r>
            <a:r>
              <a:rPr lang="fr-FR" dirty="0" smtClean="0">
                <a:latin typeface="Comic Sans MS" panose="030F0702030302020204" pitchFamily="66" charset="0"/>
              </a:rPr>
              <a:t>014004 </a:t>
            </a:r>
            <a:r>
              <a:rPr lang="ru-RU" dirty="0" smtClean="0">
                <a:latin typeface="Comic Sans MS" panose="030F0702030302020204" pitchFamily="66" charset="0"/>
              </a:rPr>
              <a:t>(2015).</a:t>
            </a:r>
          </a:p>
          <a:p>
            <a:r>
              <a:rPr lang="en-US" dirty="0">
                <a:latin typeface="Comic Sans MS" panose="030F0702030302020204" pitchFamily="66" charset="0"/>
              </a:rPr>
              <a:t>[</a:t>
            </a:r>
            <a:r>
              <a:rPr lang="ru-RU" dirty="0">
                <a:latin typeface="Comic Sans MS" panose="030F0702030302020204" pitchFamily="66" charset="0"/>
              </a:rPr>
              <a:t>3</a:t>
            </a:r>
            <a:r>
              <a:rPr lang="en-US" dirty="0">
                <a:latin typeface="Comic Sans MS" panose="030F0702030302020204" pitchFamily="66" charset="0"/>
              </a:rPr>
              <a:t>] V.V. </a:t>
            </a:r>
            <a:r>
              <a:rPr lang="en-US" dirty="0" err="1">
                <a:latin typeface="Comic Sans MS" panose="030F0702030302020204" pitchFamily="66" charset="0"/>
              </a:rPr>
              <a:t>Samarin</a:t>
            </a:r>
            <a:r>
              <a:rPr lang="ru-RU" dirty="0">
                <a:latin typeface="Comic Sans MS" panose="030F0702030302020204" pitchFamily="66" charset="0"/>
              </a:rPr>
              <a:t>,</a:t>
            </a:r>
            <a:r>
              <a:rPr lang="en-US" dirty="0">
                <a:latin typeface="Comic Sans MS" panose="030F0702030302020204" pitchFamily="66" charset="0"/>
              </a:rPr>
              <a:t> Study of spatial structures in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latin typeface="Comic Sans MS" panose="030F0702030302020204" pitchFamily="66" charset="0"/>
              </a:rPr>
              <a:t>-</a:t>
            </a:r>
            <a:r>
              <a:rPr lang="en-US" dirty="0">
                <a:latin typeface="Comic Sans MS" panose="030F0702030302020204" pitchFamily="66" charset="0"/>
              </a:rPr>
              <a:t>cluster nuclei, Eur. Phys. J. </a:t>
            </a:r>
            <a:r>
              <a:rPr lang="en-US" dirty="0" smtClean="0">
                <a:latin typeface="Comic Sans MS" panose="030F0702030302020204" pitchFamily="66" charset="0"/>
              </a:rPr>
              <a:t>A</a:t>
            </a:r>
            <a:r>
              <a:rPr lang="ru-RU" dirty="0" smtClean="0">
                <a:latin typeface="Comic Sans MS" panose="030F0702030302020204" pitchFamily="66" charset="0"/>
              </a:rPr>
              <a:t>,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58,  117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(2022</a:t>
            </a:r>
            <a:r>
              <a:rPr lang="en-US" dirty="0" smtClean="0">
                <a:latin typeface="Comic Sans MS" panose="030F0702030302020204" pitchFamily="66" charset="0"/>
              </a:rPr>
              <a:t>).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392" y="2092223"/>
            <a:ext cx="422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Coulomb interaction             obtained from [</a:t>
            </a:r>
            <a:r>
              <a:rPr lang="ru-RU" dirty="0" smtClean="0">
                <a:latin typeface="Comic Sans MS" panose="030F0702030302020204" pitchFamily="66" charset="0"/>
              </a:rPr>
              <a:t>1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r>
              <a:rPr lang="ru-RU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].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031" y="595778"/>
            <a:ext cx="3544346" cy="27205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7391" y="727000"/>
            <a:ext cx="5444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potential of strong interaction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Comic Sans MS" panose="030F0702030302020204" pitchFamily="66" charset="0"/>
              </a:rPr>
              <a:t> is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based on data of alpha-alpha scattering,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known as Ali-</a:t>
            </a:r>
            <a:r>
              <a:rPr lang="en-US" dirty="0" err="1" smtClean="0">
                <a:latin typeface="Comic Sans MS" panose="030F0702030302020204" pitchFamily="66" charset="0"/>
              </a:rPr>
              <a:t>Bodmer</a:t>
            </a:r>
            <a:r>
              <a:rPr lang="en-US" dirty="0" smtClean="0">
                <a:latin typeface="Comic Sans MS" panose="030F0702030302020204" pitchFamily="66" charset="0"/>
              </a:rPr>
              <a:t> (AB) potential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ru-RU" dirty="0" smtClean="0">
                <a:latin typeface="Comic Sans MS" panose="030F0702030302020204" pitchFamily="66" charset="0"/>
              </a:rPr>
              <a:t>1</a:t>
            </a:r>
            <a:r>
              <a:rPr lang="en-US" dirty="0" smtClean="0">
                <a:latin typeface="Comic Sans MS" panose="030F0702030302020204" pitchFamily="66" charset="0"/>
              </a:rPr>
              <a:t>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44306" y="3280905"/>
            <a:ext cx="5919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lpha-alpha scattering potentials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AB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left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and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2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right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are almost the same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/>
          </p:nvPr>
        </p:nvGraphicFramePr>
        <p:xfrm>
          <a:off x="10368204" y="718757"/>
          <a:ext cx="925806" cy="462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4" name="Equation" r:id="rId4" imgW="507960" imgH="253800" progId="Equation.DSMT4">
                  <p:embed/>
                </p:oleObj>
              </mc:Choice>
              <mc:Fallback>
                <p:oleObj name="Equation" r:id="rId4" imgW="507960" imgH="253800" progId="Equation.DSMT4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68204" y="718757"/>
                        <a:ext cx="925806" cy="462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009823"/>
              </p:ext>
            </p:extLst>
          </p:nvPr>
        </p:nvGraphicFramePr>
        <p:xfrm>
          <a:off x="407988" y="1651000"/>
          <a:ext cx="3937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5" name="Equation" r:id="rId6" imgW="2679480" imgH="279360" progId="Equation.DSMT4">
                  <p:embed/>
                </p:oleObj>
              </mc:Choice>
              <mc:Fallback>
                <p:oleObj name="Equation" r:id="rId6" imgW="2679480" imgH="279360" progId="Equation.DSMT4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651000"/>
                        <a:ext cx="3937000" cy="446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1212721" y="765542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ru-RU" dirty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116854"/>
              </p:ext>
            </p:extLst>
          </p:nvPr>
        </p:nvGraphicFramePr>
        <p:xfrm>
          <a:off x="349811" y="4987307"/>
          <a:ext cx="2489979" cy="706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6" name="Equation" r:id="rId8" imgW="1942920" imgH="507960" progId="Equation.DSMT4">
                  <p:embed/>
                </p:oleObj>
              </mc:Choice>
              <mc:Fallback>
                <p:oleObj name="Equation" r:id="rId8" imgW="1942920" imgH="507960" progId="Equation.DSMT4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11" y="4987307"/>
                        <a:ext cx="2489979" cy="706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207050"/>
              </p:ext>
            </p:extLst>
          </p:nvPr>
        </p:nvGraphicFramePr>
        <p:xfrm>
          <a:off x="506267" y="3993242"/>
          <a:ext cx="43449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7" name="Equation" r:id="rId10" imgW="2958840" imgH="253800" progId="Equation.DSMT4">
                  <p:embed/>
                </p:oleObj>
              </mc:Choice>
              <mc:Fallback>
                <p:oleObj name="Equation" r:id="rId10" imgW="2958840" imgH="253800" progId="Equation.DSMT4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67" y="3993242"/>
                        <a:ext cx="4344988" cy="404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82866"/>
              </p:ext>
            </p:extLst>
          </p:nvPr>
        </p:nvGraphicFramePr>
        <p:xfrm>
          <a:off x="1222642" y="2666814"/>
          <a:ext cx="25638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8" name="Equation" r:id="rId12" imgW="1904760" imgH="253800" progId="Equation.DSMT4">
                  <p:embed/>
                </p:oleObj>
              </mc:Choice>
              <mc:Fallback>
                <p:oleObj name="Equation" r:id="rId12" imgW="1904760" imgH="253800" progId="Equation.DSMT4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642" y="2666814"/>
                        <a:ext cx="2563812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84098" y="3045152"/>
            <a:ext cx="5764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Potential with two Woods-Saxon’s functions </a:t>
            </a:r>
          </a:p>
          <a:p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(2WS) has more parameters. It is important when describing experimental data [</a:t>
            </a:r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]</a:t>
            </a:r>
            <a:endParaRPr lang="en-U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04" y="592796"/>
            <a:ext cx="3670127" cy="2723515"/>
          </a:xfrm>
          <a:prstGeom prst="rect">
            <a:avLst/>
          </a:prstGeom>
        </p:spPr>
      </p:pic>
      <p:graphicFrame>
        <p:nvGraphicFramePr>
          <p:cNvPr id="32" name="Объект 31"/>
          <p:cNvGraphicFramePr>
            <a:graphicFrameLocks noChangeAspect="1"/>
          </p:cNvGraphicFramePr>
          <p:nvPr>
            <p:extLst/>
          </p:nvPr>
        </p:nvGraphicFramePr>
        <p:xfrm>
          <a:off x="6823858" y="729073"/>
          <a:ext cx="925806" cy="462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9" name="Equation" r:id="rId15" imgW="507960" imgH="253800" progId="Equation.DSMT4">
                  <p:embed/>
                </p:oleObj>
              </mc:Choice>
              <mc:Fallback>
                <p:oleObj name="Equation" r:id="rId15" imgW="507960" imgH="253800" progId="Equation.DSMT4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3858" y="729073"/>
                        <a:ext cx="925806" cy="462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749664" y="775858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[</a:t>
            </a:r>
            <a:r>
              <a:rPr lang="ru-RU" dirty="0" smtClean="0">
                <a:latin typeface="Comic Sans MS" panose="030F0702030302020204" pitchFamily="66" charset="0"/>
              </a:rPr>
              <a:t>1</a:t>
            </a:r>
            <a:r>
              <a:rPr lang="en-US" dirty="0" smtClean="0">
                <a:latin typeface="Comic Sans MS" panose="030F0702030302020204" pitchFamily="66" charset="0"/>
              </a:rPr>
              <a:t>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48349" y="4314384"/>
            <a:ext cx="6292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It is known that potential AB doesn’t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fit for describing bound energy of alpha-cluster nuclei, for example </a:t>
            </a:r>
            <a:r>
              <a:rPr lang="ru-RU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Because of that, potential 2WS was used for describing interaction of alpha-clusters.</a:t>
            </a:r>
            <a:endParaRPr lang="ru-RU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53109" y="1188665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Ali-</a:t>
            </a:r>
            <a:r>
              <a:rPr lang="en-US" dirty="0" err="1" smtClean="0">
                <a:latin typeface="Comic Sans MS" panose="030F0702030302020204" pitchFamily="66" charset="0"/>
              </a:rPr>
              <a:t>Bodmer</a:t>
            </a:r>
            <a:r>
              <a:rPr lang="ru-RU" dirty="0" smtClean="0">
                <a:latin typeface="Comic Sans MS" panose="030F0702030302020204" pitchFamily="66" charset="0"/>
              </a:rPr>
              <a:t> (</a:t>
            </a:r>
            <a:r>
              <a:rPr lang="en-US" dirty="0" smtClean="0">
                <a:latin typeface="Comic Sans MS" panose="030F0702030302020204" pitchFamily="66" charset="0"/>
              </a:rPr>
              <a:t>AB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939509" y="1132064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WS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100" y="4545216"/>
            <a:ext cx="396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Wood-Saxon’s type function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44551" y="1650330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30628" y="2685417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51255" y="399669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(3)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75440" y="516403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(4)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708073" y="3280905"/>
            <a:ext cx="18472" cy="2704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500637"/>
              </p:ext>
            </p:extLst>
          </p:nvPr>
        </p:nvGraphicFramePr>
        <p:xfrm>
          <a:off x="8366253" y="102065"/>
          <a:ext cx="33893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" name="Equation" r:id="rId16" imgW="1739880" imgH="253800" progId="Equation.DSMT4">
                  <p:embed/>
                </p:oleObj>
              </mc:Choice>
              <mc:Fallback>
                <p:oleObj name="Equation" r:id="rId16" imgW="1739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66253" y="102065"/>
                        <a:ext cx="3389313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43380"/>
              </p:ext>
            </p:extLst>
          </p:nvPr>
        </p:nvGraphicFramePr>
        <p:xfrm>
          <a:off x="2376488" y="2089649"/>
          <a:ext cx="814579" cy="40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" name="Equation" r:id="rId18" imgW="507960" imgH="253800" progId="Equation.DSMT4">
                  <p:embed/>
                </p:oleObj>
              </mc:Choice>
              <mc:Fallback>
                <p:oleObj name="Equation" r:id="rId18" imgW="507960" imgH="253800" progId="Equation.DSMT4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76488" y="2089649"/>
                        <a:ext cx="814579" cy="40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16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raphVa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r="12072" b="3942"/>
          <a:stretch/>
        </p:blipFill>
        <p:spPr bwMode="auto">
          <a:xfrm>
            <a:off x="6262622" y="877526"/>
            <a:ext cx="3133030" cy="27097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7627120" y="1467719"/>
            <a:ext cx="427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Potential 2WS has more soft repulsive core unlike AB potential.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6" name="Рисунок 15" descr="Graphrho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570" r="11681" b="1545"/>
          <a:stretch/>
        </p:blipFill>
        <p:spPr bwMode="auto">
          <a:xfrm>
            <a:off x="6262622" y="3709966"/>
            <a:ext cx="3133030" cy="2756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942522" y="3771632"/>
            <a:ext cx="4246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Charge distribution of </a:t>
            </a:r>
            <a:r>
              <a:rPr lang="en-US" baseline="30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12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98204" y="99146"/>
            <a:ext cx="11980381" cy="120914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Selection of parameters of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α‒α</a:t>
            </a:r>
            <a:r>
              <a:rPr lang="en-US" sz="3200" dirty="0" smtClean="0">
                <a:latin typeface="Comic Sans MS" panose="030F0702030302020204" pitchFamily="66" charset="0"/>
              </a:rPr>
              <a:t> interaction potential for making an agreement with experimental properties of 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alpha-cluster nucleus </a:t>
            </a:r>
            <a:r>
              <a:rPr lang="en-US" sz="32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12</a:t>
            </a:r>
            <a:r>
              <a:rPr 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(3</a:t>
            </a:r>
            <a:r>
              <a:rPr lang="el-G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427" y="2653981"/>
            <a:ext cx="61659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2. </a:t>
            </a:r>
            <a:r>
              <a:rPr lang="en-US" dirty="0" smtClean="0">
                <a:latin typeface="Comic Sans MS" panose="030F0702030302020204" pitchFamily="66" charset="0"/>
              </a:rPr>
              <a:t>After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Comic Sans MS" panose="030F0702030302020204" pitchFamily="66" charset="0"/>
              </a:rPr>
              <a:t>-particle separation in </a:t>
            </a:r>
            <a:r>
              <a:rPr lang="en-US" baseline="30000" dirty="0" smtClean="0">
                <a:latin typeface="Comic Sans MS" panose="030F0702030302020204" pitchFamily="66" charset="0"/>
              </a:rPr>
              <a:t>12</a:t>
            </a:r>
            <a:r>
              <a:rPr lang="en-US" dirty="0" smtClean="0">
                <a:latin typeface="Comic Sans MS" panose="030F0702030302020204" pitchFamily="66" charset="0"/>
              </a:rPr>
              <a:t>C, unbound </a:t>
            </a:r>
            <a:r>
              <a:rPr lang="en-US" dirty="0">
                <a:latin typeface="Comic Sans MS" panose="030F0702030302020204" pitchFamily="66" charset="0"/>
              </a:rPr>
              <a:t>nucleus </a:t>
            </a:r>
            <a:r>
              <a:rPr lang="en-US" baseline="30000" dirty="0">
                <a:latin typeface="Comic Sans MS" panose="030F0702030302020204" pitchFamily="66" charset="0"/>
              </a:rPr>
              <a:t>8</a:t>
            </a:r>
            <a:r>
              <a:rPr lang="en-US" dirty="0">
                <a:latin typeface="Comic Sans MS" panose="030F0702030302020204" pitchFamily="66" charset="0"/>
              </a:rPr>
              <a:t>Be is </a:t>
            </a:r>
            <a:r>
              <a:rPr lang="en-US" dirty="0" smtClean="0">
                <a:latin typeface="Comic Sans MS" panose="030F0702030302020204" pitchFamily="66" charset="0"/>
              </a:rPr>
              <a:t>formed. Because of that, the ground state energy was obtained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=-7.272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MeV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that is close to experimental </a:t>
            </a:r>
            <a:r>
              <a:rPr lang="en-US" dirty="0">
                <a:latin typeface="Comic Sans MS" panose="030F0702030302020204" pitchFamily="66" charset="0"/>
              </a:rPr>
              <a:t>value of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Comic Sans MS" panose="030F0702030302020204" pitchFamily="66" charset="0"/>
              </a:rPr>
              <a:t>-</a:t>
            </a:r>
            <a:r>
              <a:rPr lang="en-US" dirty="0">
                <a:latin typeface="Comic Sans MS" panose="030F0702030302020204" pitchFamily="66" charset="0"/>
              </a:rPr>
              <a:t>particle separation </a:t>
            </a:r>
            <a:r>
              <a:rPr lang="en-US" dirty="0" smtClean="0">
                <a:latin typeface="Comic Sans MS" panose="030F0702030302020204" pitchFamily="66" charset="0"/>
              </a:rPr>
              <a:t>of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baseline="30000" dirty="0">
                <a:latin typeface="Comic Sans MS" panose="030F0702030302020204" pitchFamily="66" charset="0"/>
              </a:rPr>
              <a:t>12</a:t>
            </a:r>
            <a:r>
              <a:rPr lang="en-US" dirty="0">
                <a:latin typeface="Comic Sans MS" panose="030F0702030302020204" pitchFamily="66" charset="0"/>
              </a:rPr>
              <a:t>C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=7.366</a:t>
            </a:r>
            <a:r>
              <a:rPr lang="en-US" dirty="0">
                <a:latin typeface="Comic Sans MS" panose="030F0702030302020204" pitchFamily="66" charset="0"/>
              </a:rPr>
              <a:t> MeV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[1</a:t>
            </a:r>
            <a:r>
              <a:rPr lang="en-US" dirty="0" smtClean="0">
                <a:latin typeface="Comic Sans MS" panose="030F0702030302020204" pitchFamily="66" charset="0"/>
              </a:rPr>
              <a:t>]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).</a:t>
            </a:r>
            <a:endParaRPr lang="ru-RU" dirty="0" smtClean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428" y="1485411"/>
            <a:ext cx="6188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1. To </a:t>
            </a:r>
            <a:r>
              <a:rPr lang="en-US" dirty="0">
                <a:latin typeface="Comic Sans MS" panose="030F0702030302020204" pitchFamily="66" charset="0"/>
              </a:rPr>
              <a:t>get an agreement with experimental </a:t>
            </a:r>
            <a:r>
              <a:rPr lang="en-US" dirty="0" smtClean="0">
                <a:latin typeface="Comic Sans MS" panose="030F0702030302020204" pitchFamily="66" charset="0"/>
              </a:rPr>
              <a:t>data parameters of potential 2WS of </a:t>
            </a:r>
            <a:r>
              <a:rPr lang="en-US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were modified</a:t>
            </a:r>
            <a:r>
              <a:rPr lang="en-US" dirty="0" smtClean="0">
                <a:latin typeface="Comic Sans MS" panose="030F0702030302020204" pitchFamily="66" charset="0"/>
              </a:rPr>
              <a:t>. Obtained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 distribution </a:t>
            </a:r>
            <a:r>
              <a:rPr lang="en-US" dirty="0" smtClean="0">
                <a:latin typeface="Comic Sans MS" panose="030F0702030302020204" pitchFamily="66" charset="0"/>
              </a:rPr>
              <a:t>and separation energy into 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-particles</a:t>
            </a:r>
            <a:r>
              <a:rPr lang="en-US" dirty="0" smtClean="0">
                <a:latin typeface="Comic Sans MS" panose="030F0702030302020204" pitchFamily="66" charset="0"/>
              </a:rPr>
              <a:t> of </a:t>
            </a:r>
            <a:r>
              <a:rPr lang="en-US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C </a:t>
            </a:r>
            <a:r>
              <a:rPr lang="en-US" dirty="0" smtClean="0">
                <a:latin typeface="Comic Sans MS" panose="030F0702030302020204" pitchFamily="66" charset="0"/>
              </a:rPr>
              <a:t>are close to the experimental one.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7132" y="6466123"/>
            <a:ext cx="9396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[1] Nuclear </a:t>
            </a:r>
            <a:r>
              <a:rPr lang="en-US" dirty="0">
                <a:latin typeface="Comic Sans MS" panose="030F0702030302020204" pitchFamily="66" charset="0"/>
              </a:rPr>
              <a:t>Reaction Video. Low Energy Nuclear Knowledge Base. </a:t>
            </a:r>
            <a:r>
              <a:rPr lang="ru-RU" dirty="0">
                <a:latin typeface="Comic Sans MS" panose="030F0702030302020204" pitchFamily="66" charset="0"/>
              </a:rPr>
              <a:t>http://nrv.jinr.ru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05068"/>
              </p:ext>
            </p:extLst>
          </p:nvPr>
        </p:nvGraphicFramePr>
        <p:xfrm>
          <a:off x="1019175" y="4902200"/>
          <a:ext cx="22875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5" name="Equation" r:id="rId5" imgW="1244520" imgH="241200" progId="Equation.DSMT4">
                  <p:embed/>
                </p:oleObj>
              </mc:Choice>
              <mc:Fallback>
                <p:oleObj name="Equation" r:id="rId5" imgW="1244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9175" y="4902200"/>
                        <a:ext cx="2287588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706231"/>
              </p:ext>
            </p:extLst>
          </p:nvPr>
        </p:nvGraphicFramePr>
        <p:xfrm>
          <a:off x="3471863" y="4895850"/>
          <a:ext cx="19605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6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1863" y="4895850"/>
                        <a:ext cx="196056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4427" y="42116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3. </a:t>
            </a:r>
            <a:r>
              <a:rPr lang="en-US" dirty="0" smtClean="0">
                <a:latin typeface="Comic Sans MS" panose="030F0702030302020204" pitchFamily="66" charset="0"/>
              </a:rPr>
              <a:t>Calculated root-mean-square (</a:t>
            </a:r>
            <a:r>
              <a:rPr lang="en-US" dirty="0" err="1" smtClean="0">
                <a:latin typeface="Comic Sans MS" panose="030F0702030302020204" pitchFamily="66" charset="0"/>
              </a:rPr>
              <a:t>rms</a:t>
            </a:r>
            <a:r>
              <a:rPr lang="en-US" dirty="0" smtClean="0">
                <a:latin typeface="Comic Sans MS" panose="030F0702030302020204" pitchFamily="66" charset="0"/>
              </a:rPr>
              <a:t>) charge radii is also close to the experimental one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5371630"/>
            <a:ext cx="6240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The difference occurs because of the errors in calculation the charge distribution at the region of large radii, where the charge density is low.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860793" y="2604454"/>
            <a:ext cx="1851895" cy="1563509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116945" y="1352545"/>
            <a:ext cx="1145677" cy="438339"/>
          </a:xfrm>
          <a:prstGeom prst="straightConnector1">
            <a:avLst/>
          </a:prstGeom>
          <a:ln w="31750" cmpd="sng">
            <a:solidFill>
              <a:srgbClr val="0070C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741317" y="125868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AB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6800" y="239104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2WS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12688" y="508804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AB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94066" y="441823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2WS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10" idx="1"/>
          </p:cNvCxnSpPr>
          <p:nvPr/>
        </p:nvCxnSpPr>
        <p:spPr>
          <a:xfrm flipH="1">
            <a:off x="7132620" y="4350531"/>
            <a:ext cx="1836447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969067" y="4165865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Experimental data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45988" y="889975"/>
            <a:ext cx="4246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Interaction potentials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α‒α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366334" y="4648355"/>
            <a:ext cx="3712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The agreement with experimental charge distribution was obtained using 2WS potential unlike </a:t>
            </a:r>
            <a:r>
              <a:rPr lang="en-US" dirty="0">
                <a:latin typeface="Comic Sans MS" panose="030F0702030302020204" pitchFamily="66" charset="0"/>
              </a:rPr>
              <a:t>AB potential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21331" y="6439124"/>
            <a:ext cx="2743200" cy="365125"/>
          </a:xfrm>
        </p:spPr>
        <p:txBody>
          <a:bodyPr/>
          <a:lstStyle/>
          <a:p>
            <a:fld id="{6DE75843-D1B1-4762-B075-F89EBA8327A6}" type="slidenum">
              <a:rPr lang="ru-RU" sz="2000" smtClean="0"/>
              <a:t>4</a:t>
            </a:fld>
            <a:endParaRPr lang="ru-RU" sz="2000"/>
          </a:p>
        </p:txBody>
      </p:sp>
      <p:sp>
        <p:nvSpPr>
          <p:cNvPr id="27" name="Прямоугольник 26"/>
          <p:cNvSpPr/>
          <p:nvPr/>
        </p:nvSpPr>
        <p:spPr>
          <a:xfrm>
            <a:off x="6585198" y="920563"/>
            <a:ext cx="891527" cy="23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27761" y="871588"/>
            <a:ext cx="938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α‒α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MeV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496758" y="3409589"/>
            <a:ext cx="891527" cy="23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62622" y="877526"/>
            <a:ext cx="5815964" cy="270971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942521" y="3328258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08889" y="3705929"/>
            <a:ext cx="891527" cy="23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626125" y="3713306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fm</a:t>
            </a:r>
            <a:r>
              <a:rPr lang="en-US" sz="14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55027" y="6249552"/>
            <a:ext cx="891527" cy="231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262622" y="3709966"/>
            <a:ext cx="5815964" cy="2756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906983" y="6153369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13835"/>
              </p:ext>
            </p:extLst>
          </p:nvPr>
        </p:nvGraphicFramePr>
        <p:xfrm>
          <a:off x="4520757" y="39578"/>
          <a:ext cx="3237871" cy="332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" r:id="rId4" imgW="47548800" imgH="48839215" progId="Unknown">
                  <p:embed/>
                </p:oleObj>
              </mc:Choice>
              <mc:Fallback>
                <p:oleObj r:id="rId4" imgW="47548800" imgH="48839215" progId="Unknown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757" y="39578"/>
                        <a:ext cx="3237871" cy="3322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027014"/>
              </p:ext>
            </p:extLst>
          </p:nvPr>
        </p:nvGraphicFramePr>
        <p:xfrm>
          <a:off x="4554867" y="3750725"/>
          <a:ext cx="3236427" cy="309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" r:id="rId6" imgW="46329600" imgH="48839215" progId="Unknown">
                  <p:embed/>
                </p:oleObj>
              </mc:Choice>
              <mc:Fallback>
                <p:oleObj r:id="rId6" imgW="46329600" imgH="48839215" progId="Unknown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867" y="3750725"/>
                        <a:ext cx="3236427" cy="3092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15" y="2024243"/>
            <a:ext cx="2467516" cy="20889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724518" y="120073"/>
            <a:ext cx="4467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Positions of alpha-clusters, radii of alpha-clusters was chosen as </a:t>
            </a:r>
            <a:r>
              <a:rPr lang="en-US" dirty="0" err="1" smtClean="0">
                <a:latin typeface="Comic Sans MS" panose="030F0702030302020204" pitchFamily="66" charset="0"/>
              </a:rPr>
              <a:t>rms</a:t>
            </a:r>
            <a:r>
              <a:rPr lang="en-US" dirty="0" smtClean="0">
                <a:latin typeface="Comic Sans MS" panose="030F0702030302020204" pitchFamily="66" charset="0"/>
              </a:rPr>
              <a:t> radii of </a:t>
            </a:r>
            <a:r>
              <a:rPr lang="en-US" baseline="30000" dirty="0" smtClean="0">
                <a:latin typeface="Comic Sans MS" panose="030F0702030302020204" pitchFamily="66" charset="0"/>
              </a:rPr>
              <a:t>4</a:t>
            </a:r>
            <a:r>
              <a:rPr lang="en-US" dirty="0" smtClean="0">
                <a:latin typeface="Comic Sans MS" panose="030F0702030302020204" pitchFamily="66" charset="0"/>
              </a:rPr>
              <a:t>He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- </a:t>
            </a:r>
            <a:r>
              <a:rPr lang="ru-RU" dirty="0" smtClean="0">
                <a:latin typeface="Comic Sans MS" panose="030F0702030302020204" pitchFamily="66" charset="0"/>
              </a:rPr>
              <a:t>1.67 </a:t>
            </a:r>
            <a:r>
              <a:rPr lang="en-US" dirty="0" smtClean="0">
                <a:latin typeface="Comic Sans MS" panose="030F0702030302020204" pitchFamily="66" charset="0"/>
              </a:rPr>
              <a:t>fm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271" y="486302"/>
            <a:ext cx="4415356" cy="67037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The probability density for the ground state of alpha-cluster </a:t>
            </a:r>
            <a:r>
              <a:rPr lang="en-US" sz="3200" dirty="0" err="1" smtClean="0">
                <a:latin typeface="Comic Sans MS" panose="030F0702030302020204" pitchFamily="66" charset="0"/>
              </a:rPr>
              <a:t>nucleues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12</a:t>
            </a:r>
            <a:r>
              <a:rPr 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2888" y="2973688"/>
            <a:ext cx="4026015" cy="147732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most probable configuration is triangular, when alpha-clusters are located at the vertices of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equilateral triangle with length of sides ~2.6 </a:t>
            </a:r>
            <a:r>
              <a:rPr lang="en-US" dirty="0" err="1" smtClean="0">
                <a:latin typeface="Comic Sans MS" panose="030F0702030302020204" pitchFamily="66" charset="0"/>
              </a:rPr>
              <a:t>fm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471972" y="2232646"/>
            <a:ext cx="2038" cy="999661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40560"/>
              </p:ext>
            </p:extLst>
          </p:nvPr>
        </p:nvGraphicFramePr>
        <p:xfrm>
          <a:off x="4734653" y="3283212"/>
          <a:ext cx="10636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" name="Equation" r:id="rId9" imgW="787320" imgH="228600" progId="Equation.DSMT4">
                  <p:embed/>
                </p:oleObj>
              </mc:Choice>
              <mc:Fallback>
                <p:oleObj name="Equation" r:id="rId9" imgW="787320" imgH="228600" progId="Equation.DSMT4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653" y="3283212"/>
                        <a:ext cx="1063625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V="1">
            <a:off x="3589610" y="2173174"/>
            <a:ext cx="1837098" cy="2539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86364"/>
              </p:ext>
            </p:extLst>
          </p:nvPr>
        </p:nvGraphicFramePr>
        <p:xfrm>
          <a:off x="3599933" y="1857930"/>
          <a:ext cx="9953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" name="Equation" r:id="rId11" imgW="736560" imgH="228600" progId="Equation.DSMT4">
                  <p:embed/>
                </p:oleObj>
              </mc:Choice>
              <mc:Fallback>
                <p:oleObj name="Equation" r:id="rId11" imgW="736560" imgH="228600" progId="Equation.DSMT4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933" y="1857930"/>
                        <a:ext cx="995362" cy="33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80045"/>
              </p:ext>
            </p:extLst>
          </p:nvPr>
        </p:nvGraphicFramePr>
        <p:xfrm>
          <a:off x="3645229" y="2232646"/>
          <a:ext cx="90963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7" name="Equation" r:id="rId13" imgW="672840" imgH="431640" progId="Equation.DSMT4">
                  <p:embed/>
                </p:oleObj>
              </mc:Choice>
              <mc:Fallback>
                <p:oleObj name="Equation" r:id="rId13" imgW="672840" imgH="431640" progId="Equation.DSMT4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229" y="2232646"/>
                        <a:ext cx="909638" cy="633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99" y="1169808"/>
            <a:ext cx="1706479" cy="162846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92945" y="437667"/>
            <a:ext cx="291724" cy="43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93440" y="4048750"/>
            <a:ext cx="230528" cy="30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378637" y="347146"/>
                <a:ext cx="1345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37" y="347146"/>
                <a:ext cx="1345881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905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538938" y="3980796"/>
                <a:ext cx="10058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938" y="3980796"/>
                <a:ext cx="1005853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>
            <a:stCxn id="13" idx="1"/>
          </p:cNvCxnSpPr>
          <p:nvPr/>
        </p:nvCxnSpPr>
        <p:spPr>
          <a:xfrm flipH="1">
            <a:off x="5520820" y="1984043"/>
            <a:ext cx="2430279" cy="159532"/>
          </a:xfrm>
          <a:prstGeom prst="straightConnector1">
            <a:avLst/>
          </a:prstGeom>
          <a:ln w="31750" cmpd="sng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12" y="4654779"/>
            <a:ext cx="2150919" cy="1007683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flipH="1">
            <a:off x="5375120" y="5158621"/>
            <a:ext cx="2589870" cy="302839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12" y="5733041"/>
            <a:ext cx="2099498" cy="934165"/>
          </a:xfrm>
          <a:prstGeom prst="rect">
            <a:avLst/>
          </a:prstGeom>
        </p:spPr>
      </p:pic>
      <p:cxnSp>
        <p:nvCxnSpPr>
          <p:cNvPr id="43" name="Прямая со стрелкой 42"/>
          <p:cNvCxnSpPr/>
          <p:nvPr/>
        </p:nvCxnSpPr>
        <p:spPr>
          <a:xfrm flipH="1">
            <a:off x="5979163" y="6172111"/>
            <a:ext cx="1985827" cy="162014"/>
          </a:xfrm>
          <a:prstGeom prst="straightConnector1">
            <a:avLst/>
          </a:prstGeom>
          <a:ln w="31750" cmpd="sng">
            <a:solidFill>
              <a:srgbClr val="FFFF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34653" y="3112675"/>
            <a:ext cx="737317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416264" y="2311593"/>
            <a:ext cx="737317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7115" y="1529382"/>
            <a:ext cx="3836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 different positions of Jacobi’s vectors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270873" y="1400252"/>
            <a:ext cx="3386187" cy="1513070"/>
          </a:xfrm>
          <a:prstGeom prst="straightConnector1">
            <a:avLst/>
          </a:prstGeom>
          <a:ln w="19050" cmpd="sng">
            <a:solidFill>
              <a:srgbClr val="7030A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55310" y="10356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0114" y="0"/>
            <a:ext cx="591105" cy="25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>
            <a:stCxn id="53" idx="2"/>
          </p:cNvCxnSpPr>
          <p:nvPr/>
        </p:nvCxnSpPr>
        <p:spPr>
          <a:xfrm flipV="1">
            <a:off x="5879805" y="3028721"/>
            <a:ext cx="383835" cy="20358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331106" y="3689496"/>
            <a:ext cx="1843534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1252873" y="2349796"/>
            <a:ext cx="18001" cy="133970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91230" y="1192605"/>
            <a:ext cx="245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(</a:t>
            </a:r>
            <a:r>
              <a:rPr lang="en-US" sz="2000" dirty="0" smtClean="0">
                <a:latin typeface="Comic Sans MS" panose="030F0702030302020204" pitchFamily="66" charset="0"/>
              </a:rPr>
              <a:t>logarithmic scale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-25160" y="4391821"/>
                <a:ext cx="4581898" cy="181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 softening of the repulsive core leads to overlapping of pure alpha-cluster </a:t>
                </a:r>
                <a:r>
                  <a:rPr lang="en-US" dirty="0">
                    <a:latin typeface="Comic Sans MS" panose="030F0702030302020204" pitchFamily="66" charset="0"/>
                  </a:rPr>
                  <a:t>s</a:t>
                </a:r>
                <a:r>
                  <a:rPr lang="en-US" dirty="0" smtClean="0">
                    <a:latin typeface="Comic Sans MS" panose="030F0702030302020204" pitchFamily="66" charset="0"/>
                  </a:rPr>
                  <a:t>tructure.</a:t>
                </a:r>
                <a:endParaRPr lang="ru-RU" dirty="0" smtClean="0">
                  <a:latin typeface="Comic Sans MS" panose="030F0702030302020204" pitchFamily="66" charset="0"/>
                </a:endParaRPr>
              </a:p>
              <a:p>
                <a:r>
                  <a:rPr lang="en-US" dirty="0" smtClean="0">
                    <a:latin typeface="Comic Sans MS" panose="030F0702030302020204" pitchFamily="66" charset="0"/>
                  </a:rPr>
                  <a:t>Charge distribution and </a:t>
                </a:r>
                <a:r>
                  <a:rPr lang="en-US" dirty="0" err="1" smtClean="0">
                    <a:latin typeface="Comic Sans MS" panose="030F0702030302020204" pitchFamily="66" charset="0"/>
                  </a:rPr>
                  <a:t>rms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radii calculated as average for all positions of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60" y="4391821"/>
                <a:ext cx="4581898" cy="1813638"/>
              </a:xfrm>
              <a:prstGeom prst="rect">
                <a:avLst/>
              </a:prstGeom>
              <a:blipFill>
                <a:blip r:embed="rId20"/>
                <a:stretch>
                  <a:fillRect l="-1198" t="-1342" r="-666" b="-3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72"/>
          <p:cNvCxnSpPr/>
          <p:nvPr/>
        </p:nvCxnSpPr>
        <p:spPr>
          <a:xfrm flipH="1" flipV="1">
            <a:off x="5645889" y="2332665"/>
            <a:ext cx="2276999" cy="644384"/>
          </a:xfrm>
          <a:prstGeom prst="straightConnector1">
            <a:avLst/>
          </a:prstGeom>
          <a:ln w="19050" cmpd="sng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84063" y="6344767"/>
            <a:ext cx="3276859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Less probable configurations</a:t>
            </a:r>
            <a:endParaRPr lang="ru-RU" dirty="0"/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4015640" y="5558814"/>
            <a:ext cx="1215579" cy="844403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76" idx="3"/>
          </p:cNvCxnSpPr>
          <p:nvPr/>
        </p:nvCxnSpPr>
        <p:spPr>
          <a:xfrm flipV="1">
            <a:off x="4060922" y="6344769"/>
            <a:ext cx="1818887" cy="184664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42244" y="3428846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174640" y="344818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2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020440" y="204798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3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8078121" y="2002202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8236443" y="5928146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8141293" y="4930076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8478608" y="129508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3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8978896" y="463548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2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9153581" y="201961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2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9707602" y="583079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2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9810510" y="478727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3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8970629" y="573304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3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3972257" y="48312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634817" y="3685563"/>
            <a:ext cx="591105" cy="25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1605516" y="3232307"/>
            <a:ext cx="4274289" cy="1159514"/>
          </a:xfrm>
          <a:custGeom>
            <a:avLst/>
            <a:gdLst>
              <a:gd name="connsiteX0" fmla="*/ 0 w 4880344"/>
              <a:gd name="connsiteY0" fmla="*/ 701749 h 1874660"/>
              <a:gd name="connsiteX1" fmla="*/ 1765005 w 4880344"/>
              <a:gd name="connsiteY1" fmla="*/ 1860697 h 1874660"/>
              <a:gd name="connsiteX2" fmla="*/ 4880344 w 4880344"/>
              <a:gd name="connsiteY2" fmla="*/ 0 h 187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0344" h="1874660">
                <a:moveTo>
                  <a:pt x="0" y="701749"/>
                </a:moveTo>
                <a:cubicBezTo>
                  <a:pt x="475807" y="1339702"/>
                  <a:pt x="951614" y="1977655"/>
                  <a:pt x="1765005" y="1860697"/>
                </a:cubicBezTo>
                <a:cubicBezTo>
                  <a:pt x="2578396" y="1743739"/>
                  <a:pt x="3729370" y="871869"/>
                  <a:pt x="4880344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9727494" y="1543538"/>
            <a:ext cx="1971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Triangular configuration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10139302" y="5369126"/>
            <a:ext cx="1971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Linear configuration</a:t>
            </a:r>
            <a:endParaRPr lang="ru-RU" dirty="0"/>
          </a:p>
        </p:txBody>
      </p:sp>
      <p:graphicFrame>
        <p:nvGraphicFramePr>
          <p:cNvPr id="100" name="Объект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661041"/>
              </p:ext>
            </p:extLst>
          </p:nvPr>
        </p:nvGraphicFramePr>
        <p:xfrm>
          <a:off x="3605494" y="5214948"/>
          <a:ext cx="648655" cy="32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8" name="Equation" r:id="rId21" imgW="482400" imgH="241200" progId="Equation.DSMT4">
                  <p:embed/>
                </p:oleObj>
              </mc:Choice>
              <mc:Fallback>
                <p:oleObj name="Equation" r:id="rId21" imgW="482400" imgH="2412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494" y="5214948"/>
                        <a:ext cx="648655" cy="32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z="2000" smtClean="0"/>
              <a:t>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62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8367823" y="877526"/>
            <a:ext cx="3710762" cy="286513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92" y="927912"/>
            <a:ext cx="3183603" cy="2814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69198" y="6305967"/>
            <a:ext cx="2743200" cy="365125"/>
          </a:xfrm>
        </p:spPr>
        <p:txBody>
          <a:bodyPr/>
          <a:lstStyle/>
          <a:p>
            <a:fld id="{C9321AF3-3E19-41D5-9C77-A585D985A6D5}" type="slidenum">
              <a:rPr lang="ru-RU" sz="2000" smtClean="0"/>
              <a:t>6</a:t>
            </a:fld>
            <a:endParaRPr lang="ru-RU" sz="2000" dirty="0"/>
          </a:p>
        </p:txBody>
      </p:sp>
      <p:pic>
        <p:nvPicPr>
          <p:cNvPr id="27" name="Рисунок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89" y="1207927"/>
            <a:ext cx="2823776" cy="263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/>
          <a:stretch/>
        </p:blipFill>
        <p:spPr bwMode="auto">
          <a:xfrm>
            <a:off x="7117237" y="3867439"/>
            <a:ext cx="3383802" cy="2791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1" y="1237520"/>
            <a:ext cx="53773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Interaction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п</a:t>
            </a:r>
            <a:r>
              <a:rPr lang="en-US" dirty="0" smtClean="0">
                <a:latin typeface="Comic Sans MS" panose="030F0702030302020204" pitchFamily="66" charset="0"/>
              </a:rPr>
              <a:t>is represented by pseudopotential of strong interaction between alpha-cluster and nucleon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It gives correct description for neutrons outside of alpha-cluster</a:t>
            </a:r>
            <a:r>
              <a:rPr lang="ru-RU" dirty="0" smtClean="0">
                <a:latin typeface="Comic Sans MS" panose="030F0702030302020204" pitchFamily="66" charset="0"/>
              </a:rPr>
              <a:t> (</a:t>
            </a:r>
            <a:r>
              <a:rPr lang="en-US" dirty="0" smtClean="0">
                <a:latin typeface="Comic Sans MS" panose="030F0702030302020204" pitchFamily="66" charset="0"/>
              </a:rPr>
              <a:t>doesn’t take into account neutrons scattering on alpha-clusters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  <a:endParaRPr lang="ru-RU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/>
          </p:nvPr>
        </p:nvGraphicFramePr>
        <p:xfrm>
          <a:off x="277246" y="2991846"/>
          <a:ext cx="48228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" name="Equation" r:id="rId6" imgW="3606480" imgH="253800" progId="Equation.DSMT4">
                  <p:embed/>
                </p:oleObj>
              </mc:Choice>
              <mc:Fallback>
                <p:oleObj name="Equation" r:id="rId6" imgW="3606480" imgH="253800" progId="Equation.DSMT4">
                  <p:embed/>
                  <p:pic>
                    <p:nvPicPr>
                      <p:cNvPr id="38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46" y="2991846"/>
                        <a:ext cx="4822825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-922" y="3454346"/>
            <a:ext cx="688109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Experimental value of neutron </a:t>
            </a:r>
            <a:r>
              <a:rPr lang="en-US" dirty="0" smtClean="0">
                <a:latin typeface="Comic Sans MS" panose="030F0702030302020204" pitchFamily="66" charset="0"/>
              </a:rPr>
              <a:t>separation for </a:t>
            </a:r>
            <a:r>
              <a:rPr lang="ru-RU" baseline="30000" dirty="0" smtClean="0">
                <a:latin typeface="Comic Sans MS" panose="030F0702030302020204" pitchFamily="66" charset="0"/>
              </a:rPr>
              <a:t>9</a:t>
            </a:r>
            <a:r>
              <a:rPr lang="en-US" dirty="0" smtClean="0">
                <a:latin typeface="Comic Sans MS" panose="030F0702030302020204" pitchFamily="66" charset="0"/>
              </a:rPr>
              <a:t>Be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=1.664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MeV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[1]</a:t>
            </a:r>
            <a:r>
              <a:rPr lang="ru-RU" dirty="0" smtClean="0">
                <a:latin typeface="Comic Sans MS" panose="030F0702030302020204" pitchFamily="66" charset="0"/>
              </a:rPr>
              <a:t>. </a:t>
            </a:r>
            <a:r>
              <a:rPr lang="en-US" dirty="0" smtClean="0">
                <a:latin typeface="Comic Sans MS" panose="030F0702030302020204" pitchFamily="66" charset="0"/>
              </a:rPr>
              <a:t>After neutron separation, unbound nucleus </a:t>
            </a:r>
            <a:r>
              <a:rPr lang="en-US" baseline="30000" dirty="0">
                <a:latin typeface="Comic Sans MS" panose="030F0702030302020204" pitchFamily="66" charset="0"/>
              </a:rPr>
              <a:t>8</a:t>
            </a:r>
            <a:r>
              <a:rPr lang="en-US" dirty="0">
                <a:latin typeface="Comic Sans MS" panose="030F0702030302020204" pitchFamily="66" charset="0"/>
              </a:rPr>
              <a:t>Be </a:t>
            </a:r>
            <a:r>
              <a:rPr lang="en-US" dirty="0" smtClean="0">
                <a:latin typeface="Comic Sans MS" panose="030F0702030302020204" pitchFamily="66" charset="0"/>
              </a:rPr>
              <a:t>is formed. </a:t>
            </a:r>
          </a:p>
          <a:p>
            <a:r>
              <a:rPr lang="en-US" dirty="0">
                <a:latin typeface="Comic Sans MS" panose="030F0702030302020204" pitchFamily="66" charset="0"/>
              </a:rPr>
              <a:t>As a result of the </a:t>
            </a:r>
            <a:r>
              <a:rPr lang="en-US" dirty="0" smtClean="0">
                <a:latin typeface="Comic Sans MS" panose="030F0702030302020204" pitchFamily="66" charset="0"/>
              </a:rPr>
              <a:t>selection</a:t>
            </a:r>
            <a:r>
              <a:rPr lang="ru-RU" dirty="0" smtClean="0">
                <a:latin typeface="Comic Sans MS" panose="030F0702030302020204" pitchFamily="66" charset="0"/>
              </a:rPr>
              <a:t>,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the value of the ground state energy was obtained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MeV.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Thus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en-US" dirty="0" smtClean="0">
                <a:latin typeface="Comic Sans MS" panose="030F0702030302020204" pitchFamily="66" charset="0"/>
              </a:rPr>
              <a:t>agreement with experimental data was obtained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≈-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u="sng" dirty="0" smtClean="0">
                <a:latin typeface="Comic Sans MS" panose="030F0702030302020204" pitchFamily="66" charset="0"/>
              </a:rPr>
              <a:t>At the same time,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 distribution </a:t>
            </a:r>
            <a:r>
              <a:rPr lang="en-US" dirty="0" smtClean="0">
                <a:latin typeface="Comic Sans MS" panose="030F0702030302020204" pitchFamily="66" charset="0"/>
              </a:rPr>
              <a:t>was obtained, which is close to the experimental data.</a:t>
            </a: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" y="5702486"/>
            <a:ext cx="6880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Calculated </a:t>
            </a:r>
            <a:r>
              <a:rPr lang="en-US" dirty="0" err="1" smtClean="0">
                <a:latin typeface="Comic Sans MS" panose="030F0702030302020204" pitchFamily="66" charset="0"/>
              </a:rPr>
              <a:t>rms</a:t>
            </a:r>
            <a:r>
              <a:rPr lang="en-US" dirty="0" smtClean="0">
                <a:latin typeface="Comic Sans MS" panose="030F0702030302020204" pitchFamily="66" charset="0"/>
              </a:rPr>
              <a:t> charge radii also is close to the experimental value [</a:t>
            </a:r>
            <a:r>
              <a:rPr lang="en-US" dirty="0" smtClean="0">
                <a:latin typeface="Comic Sans MS" panose="030F0702030302020204" pitchFamily="66" charset="0"/>
              </a:rPr>
              <a:t>1</a:t>
            </a:r>
            <a:r>
              <a:rPr lang="en-US" dirty="0" smtClean="0">
                <a:latin typeface="Comic Sans MS" panose="030F0702030302020204" pitchFamily="66" charset="0"/>
              </a:rPr>
              <a:t>].</a:t>
            </a:r>
            <a:endParaRPr lang="ru-RU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091325"/>
              </p:ext>
            </p:extLst>
          </p:nvPr>
        </p:nvGraphicFramePr>
        <p:xfrm>
          <a:off x="5014913" y="6230938"/>
          <a:ext cx="1939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Equation" r:id="rId8" imgW="1091880" imgH="253800" progId="Equation.DSMT4">
                  <p:embed/>
                </p:oleObj>
              </mc:Choice>
              <mc:Fallback>
                <p:oleObj name="Equation" r:id="rId8" imgW="1091880" imgH="253800" progId="Equation.DSMT4">
                  <p:embed/>
                  <p:pic>
                    <p:nvPicPr>
                      <p:cNvPr id="18" name="Объект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14913" y="6230938"/>
                        <a:ext cx="19399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674253"/>
              </p:ext>
            </p:extLst>
          </p:nvPr>
        </p:nvGraphicFramePr>
        <p:xfrm>
          <a:off x="2911475" y="6256338"/>
          <a:ext cx="21240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Equation" r:id="rId10" imgW="1155600" imgH="241200" progId="Equation.DSMT4">
                  <p:embed/>
                </p:oleObj>
              </mc:Choice>
              <mc:Fallback>
                <p:oleObj name="Equation" r:id="rId10" imgW="1155600" imgH="241200" progId="Equation.DSMT4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1475" y="6256338"/>
                        <a:ext cx="2124075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102643" y="1738766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AB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737799" y="252367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WS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52661" y="512347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AB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434039" y="4737833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WS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945988" y="4054173"/>
            <a:ext cx="4246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Charge distribution of </a:t>
            </a:r>
            <a:r>
              <a:rPr lang="ru-RU" baseline="30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9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Be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8" name="Прямая со стрелкой 27"/>
          <p:cNvCxnSpPr>
            <a:stCxn id="29" idx="1"/>
          </p:cNvCxnSpPr>
          <p:nvPr/>
        </p:nvCxnSpPr>
        <p:spPr>
          <a:xfrm flipH="1">
            <a:off x="8155172" y="4633072"/>
            <a:ext cx="582627" cy="289427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037675" y="4340452"/>
            <a:ext cx="308344" cy="305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340531" y="4448406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Experimental data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87538" y="3867439"/>
            <a:ext cx="5091048" cy="2783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595086" y="1290484"/>
            <a:ext cx="308344" cy="305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214883" y="914354"/>
            <a:ext cx="2977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Potential of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interaction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6372" y="1560685"/>
            <a:ext cx="223284" cy="362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6641857" y="1592733"/>
          <a:ext cx="950760" cy="51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Equation" r:id="rId12" imgW="507960" imgH="253800" progId="Equation.DSMT4">
                  <p:embed/>
                </p:oleObj>
              </mc:Choice>
              <mc:Fallback>
                <p:oleObj name="Equation" r:id="rId12" imgW="507960" imgH="253800" progId="Equation.DSMT4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1857" y="1592733"/>
                        <a:ext cx="950760" cy="515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10302551" y="1614135"/>
          <a:ext cx="9509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" name="Equation" r:id="rId14" imgW="507960" imgH="253800" progId="Equation.DSMT4">
                  <p:embed/>
                </p:oleObj>
              </mc:Choice>
              <mc:Fallback>
                <p:oleObj name="Equation" r:id="rId14" imgW="507960" imgH="253800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551" y="1614135"/>
                        <a:ext cx="95091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-1" y="6478283"/>
            <a:ext cx="9396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[1]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NRV. </a:t>
            </a:r>
            <a:r>
              <a:rPr lang="ru-RU" dirty="0">
                <a:latin typeface="Comic Sans MS" panose="030F0702030302020204" pitchFamily="66" charset="0"/>
              </a:rPr>
              <a:t>http://nrv.jinr.ru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10355263" y="4989513"/>
          <a:ext cx="13065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" name="Equation" r:id="rId16" imgW="698400" imgH="241200" progId="Equation.DSMT4">
                  <p:embed/>
                </p:oleObj>
              </mc:Choice>
              <mc:Fallback>
                <p:oleObj name="Equation" r:id="rId16" imgW="698400" imgH="24120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5263" y="4989513"/>
                        <a:ext cx="13065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705930" y="513576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For</a:t>
            </a:r>
            <a:endParaRPr lang="ru-RU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10317163" y="5448300"/>
          <a:ext cx="13081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Equation" r:id="rId18" imgW="698400" imgH="241200" progId="Equation.DSMT4">
                  <p:embed/>
                </p:oleObj>
              </mc:Choice>
              <mc:Fallback>
                <p:oleObj name="Equation" r:id="rId18" imgW="698400" imgH="241200" progId="Equation.DSMT4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7163" y="5448300"/>
                        <a:ext cx="13081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748302" y="5508903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and</a:t>
            </a:r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7500" y="33517"/>
            <a:ext cx="11980381" cy="1209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omic Sans MS" panose="030F0702030302020204" pitchFamily="66" charset="0"/>
              </a:rPr>
              <a:t>Selection of parameters of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α‒α</a:t>
            </a:r>
            <a:r>
              <a:rPr lang="en-US" sz="3200" dirty="0" smtClean="0">
                <a:latin typeface="Comic Sans MS" panose="030F0702030302020204" pitchFamily="66" charset="0"/>
              </a:rPr>
              <a:t> interaction potential for making an agreement with experimental properties of alpha-cluster nucleus </a:t>
            </a:r>
            <a:r>
              <a:rPr lang="en-US" sz="32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Be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l-G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Potential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α‒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3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05" y="2089827"/>
            <a:ext cx="2761488" cy="146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Рисунок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7"/>
          <a:stretch/>
        </p:blipFill>
        <p:spPr bwMode="auto">
          <a:xfrm>
            <a:off x="4894027" y="139875"/>
            <a:ext cx="3684494" cy="3240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Рисунок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3"/>
          <a:stretch/>
        </p:blipFill>
        <p:spPr bwMode="auto">
          <a:xfrm>
            <a:off x="4894027" y="3422346"/>
            <a:ext cx="3684494" cy="336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32460" y="2089827"/>
            <a:ext cx="3159539" cy="1200329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most probable is </a:t>
            </a:r>
            <a:r>
              <a:rPr lang="en-US" dirty="0" smtClean="0">
                <a:latin typeface="Comic Sans MS" panose="030F0702030302020204" pitchFamily="66" charset="0"/>
              </a:rPr>
              <a:t>“nuclear molecule”, when neutron is located </a:t>
            </a:r>
            <a:r>
              <a:rPr lang="en-US" dirty="0" err="1" smtClean="0">
                <a:latin typeface="Comic Sans MS" panose="030F0702030302020204" pitchFamily="66" charset="0"/>
              </a:rPr>
              <a:t>betewee</a:t>
            </a:r>
            <a:r>
              <a:rPr lang="en-US" dirty="0" err="1" smtClean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 alpha-clusters.</a:t>
            </a:r>
            <a:endParaRPr lang="ru-RU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577236" y="444018"/>
                <a:ext cx="1345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6" y="444018"/>
                <a:ext cx="1345881" cy="461665"/>
              </a:xfrm>
              <a:prstGeom prst="rect">
                <a:avLst/>
              </a:prstGeom>
              <a:blipFill>
                <a:blip r:embed="rId5"/>
                <a:stretch>
                  <a:fillRect l="-1357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7287087" y="3746190"/>
                <a:ext cx="10058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87" y="3746190"/>
                <a:ext cx="1005853" cy="461665"/>
              </a:xfrm>
              <a:prstGeom prst="rect">
                <a:avLst/>
              </a:prstGeom>
              <a:blipFill>
                <a:blip r:embed="rId6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78" y="97591"/>
            <a:ext cx="3275602" cy="17324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39" y="3693428"/>
            <a:ext cx="2962180" cy="179798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1612973"/>
            <a:ext cx="3836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 different positions of Jacobi vectors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2620" y="1207854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(</a:t>
            </a:r>
            <a:r>
              <a:rPr lang="en-US" sz="2000" dirty="0" smtClean="0">
                <a:latin typeface="Comic Sans MS" panose="030F0702030302020204" pitchFamily="66" charset="0"/>
              </a:rPr>
              <a:t>logarithmic scale)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2" idx="1"/>
          </p:cNvCxnSpPr>
          <p:nvPr/>
        </p:nvCxnSpPr>
        <p:spPr>
          <a:xfrm flipH="1" flipV="1">
            <a:off x="7134610" y="2654026"/>
            <a:ext cx="1897850" cy="35966"/>
          </a:xfrm>
          <a:prstGeom prst="straightConnector1">
            <a:avLst/>
          </a:prstGeom>
          <a:ln w="31750" cmpd="sng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1"/>
          </p:cNvCxnSpPr>
          <p:nvPr/>
        </p:nvCxnSpPr>
        <p:spPr>
          <a:xfrm flipH="1">
            <a:off x="7019636" y="963830"/>
            <a:ext cx="1717242" cy="1446861"/>
          </a:xfrm>
          <a:prstGeom prst="straightConnector1">
            <a:avLst/>
          </a:prstGeom>
          <a:ln w="31750" cmpd="sng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013148" y="6187533"/>
            <a:ext cx="3144880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Less probable configuration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baseline="30000" dirty="0" smtClean="0">
                <a:latin typeface="Comic Sans MS" panose="030F0702030302020204" pitchFamily="66" charset="0"/>
              </a:rPr>
              <a:t>4</a:t>
            </a:r>
            <a:r>
              <a:rPr lang="en-US" dirty="0" smtClean="0">
                <a:latin typeface="Comic Sans MS" panose="030F0702030302020204" pitchFamily="66" charset="0"/>
              </a:rPr>
              <a:t>He+</a:t>
            </a:r>
            <a:r>
              <a:rPr lang="en-US" baseline="30000" dirty="0" smtClean="0">
                <a:latin typeface="Comic Sans MS" panose="030F0702030302020204" pitchFamily="66" charset="0"/>
              </a:rPr>
              <a:t>5</a:t>
            </a:r>
            <a:r>
              <a:rPr lang="en-US" dirty="0" smtClean="0">
                <a:latin typeface="Comic Sans MS" panose="030F0702030302020204" pitchFamily="66" charset="0"/>
              </a:rPr>
              <a:t>He.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185248" y="4853527"/>
            <a:ext cx="1391530" cy="1464614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7079511" y="2828491"/>
            <a:ext cx="49219" cy="3258273"/>
          </a:xfrm>
          <a:prstGeom prst="straightConnector1">
            <a:avLst/>
          </a:prstGeom>
          <a:ln w="38100" cmpd="sng">
            <a:solidFill>
              <a:srgbClr val="00B050"/>
            </a:solidFill>
            <a:headEnd type="triangl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5" idx="1"/>
          </p:cNvCxnSpPr>
          <p:nvPr/>
        </p:nvCxnSpPr>
        <p:spPr>
          <a:xfrm flipH="1">
            <a:off x="6736273" y="4592421"/>
            <a:ext cx="2394866" cy="261107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89" y="3975876"/>
            <a:ext cx="2761488" cy="9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z="2000" smtClean="0"/>
              <a:t>7</a:t>
            </a:fld>
            <a:endParaRPr lang="ru-RU" sz="2000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83271" y="97591"/>
            <a:ext cx="5015202" cy="105908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The probability density for the ground state of alpha-cluster </a:t>
            </a:r>
            <a:r>
              <a:rPr lang="en-US" sz="3200" dirty="0" err="1" smtClean="0">
                <a:latin typeface="Comic Sans MS" panose="030F0702030302020204" pitchFamily="66" charset="0"/>
              </a:rPr>
              <a:t>nucleues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Be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069" y="1366720"/>
            <a:ext cx="713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nuclear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part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of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nucleon</a:t>
            </a:r>
            <a:r>
              <a:rPr lang="ru-RU" dirty="0">
                <a:latin typeface="Comic Sans MS" panose="030F0702030302020204" pitchFamily="66" charset="0"/>
              </a:rPr>
              <a:t>–</a:t>
            </a:r>
            <a:r>
              <a:rPr lang="ru-RU" dirty="0" err="1">
                <a:latin typeface="Comic Sans MS" panose="030F0702030302020204" pitchFamily="66" charset="0"/>
              </a:rPr>
              <a:t>nucleon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interaction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may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be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described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by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effective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pairwise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central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soft-core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Afnan</a:t>
            </a:r>
            <a:r>
              <a:rPr lang="en-US" dirty="0">
                <a:latin typeface="Comic Sans MS" panose="030F0702030302020204" pitchFamily="66" charset="0"/>
              </a:rPr>
              <a:t>-</a:t>
            </a:r>
            <a:r>
              <a:rPr lang="ru-RU" dirty="0" err="1" smtClean="0">
                <a:latin typeface="Comic Sans MS" panose="030F0702030302020204" pitchFamily="66" charset="0"/>
              </a:rPr>
              <a:t>Tang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(A-T) </a:t>
            </a:r>
            <a:r>
              <a:rPr lang="ru-RU" dirty="0" err="1">
                <a:latin typeface="Comic Sans MS" panose="030F0702030302020204" pitchFamily="66" charset="0"/>
              </a:rPr>
              <a:t>potential</a:t>
            </a:r>
            <a:r>
              <a:rPr lang="ru-RU" dirty="0">
                <a:latin typeface="Comic Sans MS" panose="030F0702030302020204" pitchFamily="66" charset="0"/>
              </a:rPr>
              <a:t> [7] </a:t>
            </a:r>
            <a:r>
              <a:rPr lang="ru-RU" dirty="0" err="1">
                <a:latin typeface="Comic Sans MS" panose="030F0702030302020204" pitchFamily="66" charset="0"/>
              </a:rPr>
              <a:t>for</a:t>
            </a:r>
            <a:r>
              <a:rPr lang="ru-RU" dirty="0">
                <a:latin typeface="Comic Sans MS" panose="030F0702030302020204" pitchFamily="66" charset="0"/>
              </a:rPr>
              <a:t> a </a:t>
            </a:r>
            <a:r>
              <a:rPr lang="ru-RU" dirty="0" err="1">
                <a:latin typeface="Comic Sans MS" panose="030F0702030302020204" pitchFamily="66" charset="0"/>
              </a:rPr>
              <a:t>triplet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state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and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for</a:t>
            </a:r>
            <a:r>
              <a:rPr lang="ru-RU" dirty="0">
                <a:latin typeface="Comic Sans MS" panose="030F0702030302020204" pitchFamily="66" charset="0"/>
              </a:rPr>
              <a:t> a </a:t>
            </a:r>
            <a:r>
              <a:rPr lang="ru-RU" dirty="0" err="1">
                <a:latin typeface="Comic Sans MS" panose="030F0702030302020204" pitchFamily="66" charset="0"/>
              </a:rPr>
              <a:t>singlet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 smtClean="0">
                <a:latin typeface="Comic Sans MS" panose="030F0702030302020204" pitchFamily="66" charset="0"/>
              </a:rPr>
              <a:t>state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74762"/>
              </p:ext>
            </p:extLst>
          </p:nvPr>
        </p:nvGraphicFramePr>
        <p:xfrm>
          <a:off x="1311505" y="2264751"/>
          <a:ext cx="2909514" cy="63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3" imgW="3619440" imgH="787320" progId="Equation.DSMT4">
                  <p:embed/>
                </p:oleObj>
              </mc:Choice>
              <mc:Fallback>
                <p:oleObj name="Equation" r:id="rId3" imgW="36194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1505" y="2264751"/>
                        <a:ext cx="2909514" cy="632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78697"/>
              </p:ext>
            </p:extLst>
          </p:nvPr>
        </p:nvGraphicFramePr>
        <p:xfrm>
          <a:off x="7213541" y="1476296"/>
          <a:ext cx="4756786" cy="121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CorelDRAW" r:id="rId5" imgW="7302240" imgH="1858390" progId="CorelDraw.Graphic.24">
                  <p:embed/>
                </p:oleObj>
              </mc:Choice>
              <mc:Fallback>
                <p:oleObj name="CorelDRAW" r:id="rId5" imgW="7302240" imgH="185839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3541" y="1476296"/>
                        <a:ext cx="4756786" cy="121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069" y="2858621"/>
            <a:ext cx="8820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We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using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effective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nucleon-nucleon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pseudopotentials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and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in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calculations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[1</a:t>
            </a:r>
            <a:r>
              <a:rPr lang="ru-RU" dirty="0">
                <a:latin typeface="Comic Sans MS" panose="030F0702030302020204" pitchFamily="66" charset="0"/>
              </a:rPr>
              <a:t>]. </a:t>
            </a:r>
            <a:r>
              <a:rPr lang="ru-RU" dirty="0" err="1" smtClean="0">
                <a:latin typeface="Comic Sans MS" panose="030F0702030302020204" pitchFamily="66" charset="0"/>
              </a:rPr>
              <a:t>The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pseudopotentials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do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not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take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into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account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data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on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phase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shifts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but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their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forms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are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similar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to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α</a:t>
            </a:r>
            <a:r>
              <a:rPr lang="ru-RU" dirty="0" smtClean="0">
                <a:latin typeface="Comic Sans MS" panose="030F0702030302020204" pitchFamily="66" charset="0"/>
              </a:rPr>
              <a:t>–</a:t>
            </a:r>
            <a:r>
              <a:rPr lang="el-GR" dirty="0">
                <a:latin typeface="Comic Sans MS" panose="030F0702030302020204" pitchFamily="66" charset="0"/>
              </a:rPr>
              <a:t>α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and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nucleon</a:t>
            </a:r>
            <a:r>
              <a:rPr lang="ru-RU" dirty="0">
                <a:latin typeface="Comic Sans MS" panose="030F0702030302020204" pitchFamily="66" charset="0"/>
              </a:rPr>
              <a:t>–</a:t>
            </a:r>
            <a:r>
              <a:rPr lang="ru-RU" dirty="0" err="1">
                <a:latin typeface="Comic Sans MS" panose="030F0702030302020204" pitchFamily="66" charset="0"/>
              </a:rPr>
              <a:t>nucleon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potentials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parameters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of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the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pseudopotentials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were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determined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from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condition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of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equality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of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calculated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and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experimental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values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of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ground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state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energies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for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systems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α</a:t>
            </a:r>
            <a:r>
              <a:rPr lang="ru-RU" dirty="0" smtClean="0">
                <a:latin typeface="Comic Sans MS" panose="030F0702030302020204" pitchFamily="66" charset="0"/>
              </a:rPr>
              <a:t>-</a:t>
            </a:r>
            <a:r>
              <a:rPr lang="ru-RU" dirty="0" err="1" smtClean="0">
                <a:latin typeface="Comic Sans MS" panose="030F0702030302020204" pitchFamily="66" charset="0"/>
              </a:rPr>
              <a:t>cluster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+ </a:t>
            </a:r>
            <a:r>
              <a:rPr lang="ru-RU" dirty="0" err="1">
                <a:latin typeface="Comic Sans MS" panose="030F0702030302020204" pitchFamily="66" charset="0"/>
              </a:rPr>
              <a:t>nucleons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71316"/>
              </p:ext>
            </p:extLst>
          </p:nvPr>
        </p:nvGraphicFramePr>
        <p:xfrm>
          <a:off x="397870" y="4612947"/>
          <a:ext cx="7397752" cy="109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Equation" r:id="rId7" imgW="9575640" imgH="1422360" progId="Equation.DSMT4">
                  <p:embed/>
                </p:oleObj>
              </mc:Choice>
              <mc:Fallback>
                <p:oleObj name="Equation" r:id="rId7" imgW="957564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870" y="4612947"/>
                        <a:ext cx="7397752" cy="1098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070" y="143401"/>
            <a:ext cx="11980381" cy="120914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Selection of parameters of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α‒α</a:t>
            </a:r>
            <a:r>
              <a:rPr lang="en-US" sz="3200" dirty="0" smtClean="0">
                <a:latin typeface="Comic Sans MS" panose="030F0702030302020204" pitchFamily="66" charset="0"/>
              </a:rPr>
              <a:t> interaction potential for making an agreement with experimental properties of 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alpha-cluster nucleus </a:t>
            </a:r>
            <a:r>
              <a:rPr lang="en-US" sz="32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Li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l-G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-n-p</a:t>
            </a:r>
            <a:r>
              <a:rPr lang="ru-RU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04464" y="859178"/>
            <a:ext cx="486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parameters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of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SX </a:t>
            </a:r>
            <a:r>
              <a:rPr lang="ru-RU" dirty="0" err="1">
                <a:latin typeface="Comic Sans MS" panose="030F0702030302020204" pitchFamily="66" charset="0"/>
              </a:rPr>
              <a:t>variant</a:t>
            </a:r>
            <a:r>
              <a:rPr lang="ru-RU" dirty="0">
                <a:latin typeface="Comic Sans MS" panose="030F0702030302020204" pitchFamily="66" charset="0"/>
              </a:rPr>
              <a:t> [1] </a:t>
            </a:r>
            <a:r>
              <a:rPr lang="ru-RU" dirty="0" err="1">
                <a:latin typeface="Comic Sans MS" panose="030F0702030302020204" pitchFamily="66" charset="0"/>
              </a:rPr>
              <a:t>of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A-T-</a:t>
            </a:r>
            <a:r>
              <a:rPr lang="ru-RU" dirty="0" err="1" smtClean="0">
                <a:latin typeface="Comic Sans MS" panose="030F0702030302020204" pitchFamily="66" charset="0"/>
              </a:rPr>
              <a:t>potential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75179"/>
              </p:ext>
            </p:extLst>
          </p:nvPr>
        </p:nvGraphicFramePr>
        <p:xfrm>
          <a:off x="8952814" y="2687208"/>
          <a:ext cx="2491041" cy="272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CorelDRAW" r:id="rId9" imgW="4447680" imgH="4857964" progId="CorelDraw.Graphic.24">
                  <p:embed/>
                </p:oleObj>
              </mc:Choice>
              <mc:Fallback>
                <p:oleObj name="CorelDRAW" r:id="rId9" imgW="4447680" imgH="4857964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52814" y="2687208"/>
                        <a:ext cx="2491041" cy="2720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86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5843-D1B1-4762-B075-F89EBA8327A6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271" y="1406351"/>
            <a:ext cx="60127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ground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state</a:t>
            </a:r>
            <a:r>
              <a:rPr lang="ru-RU" dirty="0">
                <a:latin typeface="Comic Sans MS" panose="030F0702030302020204" pitchFamily="66" charset="0"/>
              </a:rPr>
              <a:t> J=1: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ru-RU" dirty="0" err="1" smtClean="0">
                <a:latin typeface="Comic Sans MS" panose="030F0702030302020204" pitchFamily="66" charset="0"/>
              </a:rPr>
              <a:t>Esep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=3.725 </a:t>
            </a:r>
            <a:r>
              <a:rPr lang="ru-RU" dirty="0" err="1">
                <a:latin typeface="Comic Sans MS" panose="030F0702030302020204" pitchFamily="66" charset="0"/>
              </a:rPr>
              <a:t>MeV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to</a:t>
            </a:r>
            <a:r>
              <a:rPr lang="ru-RU" dirty="0">
                <a:latin typeface="Comic Sans MS" panose="030F0702030302020204" pitchFamily="66" charset="0"/>
              </a:rPr>
              <a:t> 3 </a:t>
            </a:r>
            <a:r>
              <a:rPr lang="ru-RU" dirty="0" err="1">
                <a:latin typeface="Comic Sans MS" panose="030F0702030302020204" pitchFamily="66" charset="0"/>
              </a:rPr>
              <a:t>paticles</a:t>
            </a:r>
            <a:r>
              <a:rPr lang="ru-RU" dirty="0">
                <a:latin typeface="Comic Sans MS" panose="030F0702030302020204" pitchFamily="66" charset="0"/>
              </a:rPr>
              <a:t> a, p </a:t>
            </a:r>
            <a:r>
              <a:rPr lang="ru-RU" dirty="0" err="1">
                <a:latin typeface="Comic Sans MS" panose="030F0702030302020204" pitchFamily="66" charset="0"/>
              </a:rPr>
              <a:t>and</a:t>
            </a:r>
            <a:r>
              <a:rPr lang="ru-RU" dirty="0">
                <a:latin typeface="Comic Sans MS" panose="030F0702030302020204" pitchFamily="66" charset="0"/>
              </a:rPr>
              <a:t> n). 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calculated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energy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of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ground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state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with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triplet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state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of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p+n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 smtClean="0">
                <a:latin typeface="Comic Sans MS" panose="030F0702030302020204" pitchFamily="66" charset="0"/>
              </a:rPr>
              <a:t>subsystem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is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-3.7 </a:t>
            </a:r>
            <a:r>
              <a:rPr lang="ru-RU" dirty="0" err="1">
                <a:latin typeface="Comic Sans MS" panose="030F0702030302020204" pitchFamily="66" charset="0"/>
              </a:rPr>
              <a:t>MeV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ru-RU" dirty="0" err="1" smtClean="0">
                <a:latin typeface="Comic Sans MS" panose="030F0702030302020204" pitchFamily="66" charset="0"/>
              </a:rPr>
              <a:t>The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excited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state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J=0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ru-RU" dirty="0" err="1" smtClean="0">
                <a:latin typeface="Comic Sans MS" panose="030F0702030302020204" pitchFamily="66" charset="0"/>
              </a:rPr>
              <a:t>with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E</a:t>
            </a:r>
            <a:r>
              <a:rPr lang="ru-RU" baseline="-25000" dirty="0" err="1">
                <a:latin typeface="Comic Sans MS" panose="030F0702030302020204" pitchFamily="66" charset="0"/>
              </a:rPr>
              <a:t>exc</a:t>
            </a:r>
            <a:r>
              <a:rPr lang="ru-RU" dirty="0">
                <a:latin typeface="Comic Sans MS" panose="030F0702030302020204" pitchFamily="66" charset="0"/>
              </a:rPr>
              <a:t>=3.563 </a:t>
            </a:r>
            <a:r>
              <a:rPr lang="ru-RU" dirty="0" err="1">
                <a:latin typeface="Comic Sans MS" panose="030F0702030302020204" pitchFamily="66" charset="0"/>
              </a:rPr>
              <a:t>MeV</a:t>
            </a:r>
            <a:r>
              <a:rPr lang="ru-RU" dirty="0">
                <a:latin typeface="Comic Sans MS" panose="030F0702030302020204" pitchFamily="66" charset="0"/>
              </a:rPr>
              <a:t>,  </a:t>
            </a:r>
            <a:r>
              <a:rPr lang="ru-RU" dirty="0" err="1">
                <a:latin typeface="Comic Sans MS" panose="030F0702030302020204" pitchFamily="66" charset="0"/>
              </a:rPr>
              <a:t>E</a:t>
            </a:r>
            <a:r>
              <a:rPr lang="ru-RU" baseline="-25000" dirty="0" err="1">
                <a:latin typeface="Comic Sans MS" panose="030F0702030302020204" pitchFamily="66" charset="0"/>
              </a:rPr>
              <a:t>sep</a:t>
            </a:r>
            <a:r>
              <a:rPr lang="ru-RU" dirty="0">
                <a:latin typeface="Comic Sans MS" panose="030F0702030302020204" pitchFamily="66" charset="0"/>
              </a:rPr>
              <a:t> =0.162 </a:t>
            </a:r>
            <a:r>
              <a:rPr lang="ru-RU" dirty="0" err="1">
                <a:latin typeface="Comic Sans MS" panose="030F0702030302020204" pitchFamily="66" charset="0"/>
              </a:rPr>
              <a:t>MeV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to</a:t>
            </a:r>
            <a:r>
              <a:rPr lang="ru-RU" dirty="0">
                <a:latin typeface="Comic Sans MS" panose="030F0702030302020204" pitchFamily="66" charset="0"/>
              </a:rPr>
              <a:t> 3 </a:t>
            </a:r>
            <a:r>
              <a:rPr lang="ru-RU" dirty="0" err="1">
                <a:latin typeface="Comic Sans MS" panose="030F0702030302020204" pitchFamily="66" charset="0"/>
              </a:rPr>
              <a:t>paticles</a:t>
            </a:r>
            <a:r>
              <a:rPr lang="ru-RU" dirty="0">
                <a:latin typeface="Comic Sans MS" panose="030F0702030302020204" pitchFamily="66" charset="0"/>
              </a:rPr>
              <a:t> a, p </a:t>
            </a:r>
            <a:r>
              <a:rPr lang="ru-RU" dirty="0" err="1">
                <a:latin typeface="Comic Sans MS" panose="030F0702030302020204" pitchFamily="66" charset="0"/>
              </a:rPr>
              <a:t>and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n)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may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be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presented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as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ground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state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with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the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singlet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state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of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p+n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subsystem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calculated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energy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is</a:t>
            </a:r>
            <a:r>
              <a:rPr lang="ru-RU" dirty="0">
                <a:latin typeface="Comic Sans MS" panose="030F0702030302020204" pitchFamily="66" charset="0"/>
              </a:rPr>
              <a:t> -0.3 </a:t>
            </a:r>
            <a:r>
              <a:rPr lang="ru-RU" dirty="0" err="1">
                <a:latin typeface="Comic Sans MS" panose="030F0702030302020204" pitchFamily="66" charset="0"/>
              </a:rPr>
              <a:t>MeV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271" y="486302"/>
            <a:ext cx="5015202" cy="67037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The probability density for the ground state of alpha-cluster </a:t>
            </a:r>
            <a:r>
              <a:rPr lang="en-US" sz="3200" dirty="0" err="1" smtClean="0">
                <a:latin typeface="Comic Sans MS" panose="030F0702030302020204" pitchFamily="66" charset="0"/>
              </a:rPr>
              <a:t>nucleues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Li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69142"/>
              </p:ext>
            </p:extLst>
          </p:nvPr>
        </p:nvGraphicFramePr>
        <p:xfrm>
          <a:off x="6825673" y="2720213"/>
          <a:ext cx="5266004" cy="270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CorelDRAW" r:id="rId3" imgW="7224000" imgH="3707646" progId="CorelDraw.Graphic.24">
                  <p:embed/>
                </p:oleObj>
              </mc:Choice>
              <mc:Fallback>
                <p:oleObj name="CorelDRAW" r:id="rId3" imgW="7224000" imgH="3707646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5673" y="2720213"/>
                        <a:ext cx="5266004" cy="270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64878"/>
              </p:ext>
            </p:extLst>
          </p:nvPr>
        </p:nvGraphicFramePr>
        <p:xfrm>
          <a:off x="6825673" y="91279"/>
          <a:ext cx="5266004" cy="263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CorelDRAW" r:id="rId5" imgW="7307520" imgH="3649481" progId="CorelDraw.Graphic.24">
                  <p:embed/>
                </p:oleObj>
              </mc:Choice>
              <mc:Fallback>
                <p:oleObj name="CorelDRAW" r:id="rId5" imgW="7307520" imgH="3649481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5673" y="91279"/>
                        <a:ext cx="5266004" cy="2630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153904"/>
              </p:ext>
            </p:extLst>
          </p:nvPr>
        </p:nvGraphicFramePr>
        <p:xfrm>
          <a:off x="5828146" y="420170"/>
          <a:ext cx="1168328" cy="197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CorelDRAW" r:id="rId7" imgW="1572480" imgH="2656353" progId="CorelDraw.Graphic.24">
                  <p:embed/>
                </p:oleObj>
              </mc:Choice>
              <mc:Fallback>
                <p:oleObj name="CorelDRAW" r:id="rId7" imgW="1572480" imgH="2656353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28146" y="420170"/>
                        <a:ext cx="1168328" cy="197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771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1272</Words>
  <Application>Microsoft Office PowerPoint</Application>
  <PresentationFormat>Широкоэкранный</PresentationFormat>
  <Paragraphs>144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Comic Sans MS</vt:lpstr>
      <vt:lpstr>Times New Roman</vt:lpstr>
      <vt:lpstr>Тема Office</vt:lpstr>
      <vt:lpstr>Equation</vt:lpstr>
      <vt:lpstr>Unknown</vt:lpstr>
      <vt:lpstr>MathType 5.0 Equation</vt:lpstr>
      <vt:lpstr>CorelDRAW 2022 Graphic</vt:lpstr>
      <vt:lpstr>National Research Nuclear University MEPhI Joint Nuclear For Nuclear Research</vt:lpstr>
      <vt:lpstr>Презентация PowerPoint</vt:lpstr>
      <vt:lpstr>Interaction potential of alpha-particles</vt:lpstr>
      <vt:lpstr>Selection of parameters of α‒α interaction potential for making an agreement with experimental properties of  alpha-cluster nucleus 12C (3α)</vt:lpstr>
      <vt:lpstr>The probability density for the ground state of alpha-cluster nucleues 12C</vt:lpstr>
      <vt:lpstr>Презентация PowerPoint</vt:lpstr>
      <vt:lpstr>The probability density for the ground state of alpha-cluster nucleues 9Be</vt:lpstr>
      <vt:lpstr>Selection of parameters of α‒α interaction potential for making an agreement with experimental properties of  alpha-cluster nucleus 6Li (α-n-p)</vt:lpstr>
      <vt:lpstr>The probability density for the ground state of alpha-cluster nucleues 6Li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factortanton@gmail.com</dc:creator>
  <cp:lastModifiedBy>factortanton@gmail.com</cp:lastModifiedBy>
  <cp:revision>171</cp:revision>
  <dcterms:created xsi:type="dcterms:W3CDTF">2024-04-10T10:09:59Z</dcterms:created>
  <dcterms:modified xsi:type="dcterms:W3CDTF">2024-10-27T22:56:03Z</dcterms:modified>
</cp:coreProperties>
</file>