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025" autoAdjust="0"/>
  </p:normalViewPr>
  <p:slideViewPr>
    <p:cSldViewPr snapToGrid="0">
      <p:cViewPr>
        <p:scale>
          <a:sx n="66" d="100"/>
          <a:sy n="66" d="100"/>
        </p:scale>
        <p:origin x="1224"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noRot="1" noChangeAspect="1"/>
          </p:cNvSpPr>
          <p:nvPr>
            <p:ph type="sldImg"/>
          </p:nvPr>
        </p:nvSpPr>
        <p:spPr>
          <a:xfrm>
            <a:off x="381000" y="685800"/>
            <a:ext cx="6096000" cy="3429000"/>
          </a:xfrm>
          <a:prstGeom prst="rect">
            <a:avLst/>
          </a:prstGeom>
        </p:spPr>
        <p:txBody>
          <a:bodyPr/>
          <a:lstStyle/>
          <a:p>
            <a:endParaRPr/>
          </a:p>
        </p:txBody>
      </p:sp>
      <p:sp>
        <p:nvSpPr>
          <p:cNvPr id="102" name="Shape 102"/>
          <p:cNvSpPr>
            <a:spLocks noGrp="1"/>
          </p:cNvSpPr>
          <p:nvPr>
            <p:ph type="body" sz="quarter" idx="1"/>
          </p:nvPr>
        </p:nvSpPr>
        <p:spPr>
          <a:prstGeom prst="rect">
            <a:avLst/>
          </a:prstGeom>
        </p:spPr>
        <p:txBody>
          <a:bodyPr/>
          <a:lstStyle/>
          <a:p>
            <a:r>
              <a:rPr dirty="0"/>
              <a:t>Hello everyone, I am going to introduce the contribution of </a:t>
            </a:r>
            <a:r>
              <a:rPr b="1" dirty="0"/>
              <a:t>some contrast media</a:t>
            </a:r>
            <a:r>
              <a:rPr dirty="0"/>
              <a:t> used in CT and their radio enhancement effect has </a:t>
            </a:r>
            <a:r>
              <a:rPr b="1" dirty="0"/>
              <a:t>demonstrated</a:t>
            </a:r>
            <a:r>
              <a:rPr dirty="0"/>
              <a:t> by the Monte Carlo method. </a:t>
            </a:r>
          </a:p>
          <a:p>
            <a:r>
              <a:rPr dirty="0"/>
              <a:t>First of all, I would like to </a:t>
            </a:r>
            <a:r>
              <a:rPr lang="en-US" dirty="0"/>
              <a:t>say</a:t>
            </a:r>
            <a:r>
              <a:rPr dirty="0"/>
              <a:t> several background contents. I hope you </a:t>
            </a:r>
            <a:r>
              <a:rPr lang="en-US" dirty="0"/>
              <a:t>it</a:t>
            </a:r>
            <a:r>
              <a:rPr dirty="0"/>
              <a:t> will easily to understand </a:t>
            </a:r>
            <a:r>
              <a:rPr lang="en-US" dirty="0"/>
              <a:t>our topic</a:t>
            </a:r>
            <a:r>
              <a:rPr dirty="0"/>
              <a:t>. </a:t>
            </a:r>
            <a:r>
              <a:rPr lang="en-US" dirty="0"/>
              <a:t>L</a:t>
            </a:r>
            <a:r>
              <a:rPr dirty="0"/>
              <a:t>et’s talk about one </a:t>
            </a:r>
            <a:r>
              <a:rPr lang="en-US" dirty="0"/>
              <a:t>basic</a:t>
            </a:r>
            <a:r>
              <a:rPr dirty="0"/>
              <a:t> thing.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noRot="1" noChangeAspect="1"/>
          </p:cNvSpPr>
          <p:nvPr>
            <p:ph type="sldImg"/>
          </p:nvPr>
        </p:nvSpPr>
        <p:spPr>
          <a:xfrm>
            <a:off x="381000" y="685800"/>
            <a:ext cx="6096000" cy="3429000"/>
          </a:xfrm>
          <a:prstGeom prst="rect">
            <a:avLst/>
          </a:prstGeom>
        </p:spPr>
        <p:txBody>
          <a:bodyPr/>
          <a:lstStyle/>
          <a:p>
            <a:endParaRPr/>
          </a:p>
        </p:txBody>
      </p:sp>
      <p:sp>
        <p:nvSpPr>
          <p:cNvPr id="133" name="Shape 133"/>
          <p:cNvSpPr>
            <a:spLocks noGrp="1"/>
          </p:cNvSpPr>
          <p:nvPr>
            <p:ph type="body" sz="quarter" idx="1"/>
          </p:nvPr>
        </p:nvSpPr>
        <p:spPr>
          <a:prstGeom prst="rect">
            <a:avLst/>
          </a:prstGeom>
        </p:spPr>
        <p:txBody>
          <a:bodyPr/>
          <a:lstStyle/>
          <a:p>
            <a:r>
              <a:rPr lang="en-US" dirty="0"/>
              <a:t>Let’s imagine as </a:t>
            </a:r>
            <a:r>
              <a:rPr dirty="0"/>
              <a:t>you have bread </a:t>
            </a:r>
            <a:r>
              <a:rPr lang="en-US" dirty="0"/>
              <a:t>like this but</a:t>
            </a:r>
            <a:r>
              <a:rPr dirty="0"/>
              <a:t> the bread getting moldy. </a:t>
            </a:r>
            <a:r>
              <a:rPr lang="en-US" dirty="0"/>
              <a:t>So</a:t>
            </a:r>
            <a:r>
              <a:rPr dirty="0"/>
              <a:t> how can we find the origin of the infection? best ways is just to cut off them. Then </a:t>
            </a:r>
            <a:r>
              <a:rPr lang="en-US" dirty="0"/>
              <a:t>we</a:t>
            </a:r>
            <a:r>
              <a:rPr dirty="0"/>
              <a:t> can see bacterial growth distribution</a:t>
            </a:r>
            <a:r>
              <a:rPr lang="en-US" dirty="0"/>
              <a:t> and sizes</a:t>
            </a:r>
            <a:r>
              <a:rPr dirty="0"/>
              <a:t> on every single slice. This is simple example of detection and diagnosis</a:t>
            </a:r>
            <a:r>
              <a:rPr lang="en-US" dirty="0"/>
              <a:t> method</a:t>
            </a:r>
            <a:r>
              <a:rPr dirty="0"/>
              <a:t>. For a biological object, it will be used in different way. That</a:t>
            </a:r>
            <a:r>
              <a:rPr lang="en-US" dirty="0"/>
              <a:t> is</a:t>
            </a:r>
            <a:r>
              <a:rPr dirty="0"/>
              <a:t> </a:t>
            </a:r>
            <a:r>
              <a:rPr lang="en-US" dirty="0"/>
              <a:t>3D </a:t>
            </a:r>
            <a:r>
              <a:rPr dirty="0"/>
              <a:t>tomography. </a:t>
            </a:r>
            <a:r>
              <a:rPr lang="en-US" dirty="0"/>
              <a:t>A </a:t>
            </a:r>
            <a:r>
              <a:rPr dirty="0"/>
              <a:t>CT scan can see nearly all parts of the body and </a:t>
            </a:r>
            <a:r>
              <a:rPr lang="en-US" dirty="0"/>
              <a:t>it </a:t>
            </a:r>
            <a:r>
              <a:rPr dirty="0"/>
              <a:t>is used to diagnose disease or injury as well as to plan medical, surgical, or radiation treatment. </a:t>
            </a:r>
          </a:p>
          <a:p>
            <a:r>
              <a:rPr lang="en-US" dirty="0"/>
              <a:t>Nevertheless, t</a:t>
            </a:r>
            <a:r>
              <a:rPr dirty="0"/>
              <a:t>he technology ha</a:t>
            </a:r>
            <a:r>
              <a:rPr lang="en-US" dirty="0"/>
              <a:t>s</a:t>
            </a:r>
            <a:r>
              <a:rPr dirty="0"/>
              <a:t> been some </a:t>
            </a:r>
            <a:r>
              <a:rPr lang="en-US" dirty="0"/>
              <a:t>disadvantages</a:t>
            </a:r>
            <a:r>
              <a:rPr dirty="0"/>
              <a:t>. </a:t>
            </a:r>
            <a:r>
              <a:rPr lang="en-US" dirty="0"/>
              <a:t>Normal CT </a:t>
            </a:r>
            <a:r>
              <a:rPr dirty="0"/>
              <a:t>doesn’t work well if the difference between biological materials</a:t>
            </a:r>
            <a:r>
              <a:rPr lang="en-US" dirty="0"/>
              <a:t> density and chemical structure</a:t>
            </a:r>
            <a:r>
              <a:rPr dirty="0"/>
              <a:t> is slight. For example, soft tissue and tumor</a:t>
            </a:r>
            <a:r>
              <a:rPr lang="en-US" dirty="0"/>
              <a:t> like parts </a:t>
            </a:r>
            <a:r>
              <a:rPr dirty="0"/>
              <a:t>look very similar. Someone who has found </a:t>
            </a:r>
            <a:r>
              <a:rPr lang="en-US" dirty="0"/>
              <a:t>the approach </a:t>
            </a:r>
            <a:r>
              <a:rPr dirty="0"/>
              <a:t>that can distinguish them using some substance. </a:t>
            </a:r>
            <a:r>
              <a:rPr lang="en-US" dirty="0"/>
              <a:t>From here we jumped to two dimensional X-ray imaging. It is easier way for some prediction gives to radiologists.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noRot="1" noChangeAspect="1"/>
          </p:cNvSpPr>
          <p:nvPr>
            <p:ph type="sldImg"/>
          </p:nvPr>
        </p:nvSpPr>
        <p:spPr>
          <a:xfrm>
            <a:off x="381000" y="685800"/>
            <a:ext cx="6096000" cy="3429000"/>
          </a:xfrm>
          <a:prstGeom prst="rect">
            <a:avLst/>
          </a:prstGeom>
        </p:spPr>
        <p:txBody>
          <a:bodyPr/>
          <a:lstStyle/>
          <a:p>
            <a:endParaRPr/>
          </a:p>
        </p:txBody>
      </p:sp>
      <p:sp>
        <p:nvSpPr>
          <p:cNvPr id="207" name="Shape 207"/>
          <p:cNvSpPr>
            <a:spLocks noGrp="1"/>
          </p:cNvSpPr>
          <p:nvPr>
            <p:ph type="body" sz="quarter" idx="1"/>
          </p:nvPr>
        </p:nvSpPr>
        <p:spPr>
          <a:prstGeom prst="rect">
            <a:avLst/>
          </a:prstGeom>
        </p:spPr>
        <p:txBody>
          <a:bodyPr/>
          <a:lstStyle/>
          <a:p>
            <a:r>
              <a:rPr dirty="0"/>
              <a:t>S2- </a:t>
            </a:r>
            <a:r>
              <a:rPr lang="en-US" dirty="0"/>
              <a:t>Contrast media is substance. But main agent is metallic elements such as iodine and gadolinium. Well, what exactly going on behind x-ray imaging? Let’s considering the concept. </a:t>
            </a:r>
            <a:r>
              <a:rPr dirty="0"/>
              <a:t>There are main two physic processes. </a:t>
            </a:r>
            <a:r>
              <a:rPr lang="en-US" dirty="0"/>
              <a:t>Assumed</a:t>
            </a:r>
            <a:r>
              <a:rPr dirty="0"/>
              <a:t> that no process happened in part A</a:t>
            </a:r>
            <a:r>
              <a:rPr lang="en-US" dirty="0"/>
              <a:t>. it is called transmitted photon</a:t>
            </a:r>
            <a:r>
              <a:rPr dirty="0"/>
              <a:t>. Process B is the inelastic scattering of energetic photons on an electron-localized inner atomic shell. It is triggered by the absorption of photon energy equal to inner shell electrons. After that secondary electron is emitted from an inner shell. </a:t>
            </a:r>
            <a:r>
              <a:rPr lang="en-US" dirty="0"/>
              <a:t>And process C is does not goes frequently for x-ray imaging. </a:t>
            </a:r>
            <a:r>
              <a:rPr dirty="0"/>
              <a:t>These interaction processes are measured by mass attenuation defined in different materials. For example, bone contains </a:t>
            </a:r>
            <a:r>
              <a:rPr lang="en-US" dirty="0"/>
              <a:t>some</a:t>
            </a:r>
            <a:r>
              <a:rPr dirty="0"/>
              <a:t> metallic atoms</a:t>
            </a:r>
            <a:r>
              <a:rPr lang="en-US" dirty="0"/>
              <a:t> a lot</a:t>
            </a:r>
            <a:r>
              <a:rPr dirty="0"/>
              <a:t>.</a:t>
            </a:r>
            <a:r>
              <a:rPr lang="en-US" dirty="0"/>
              <a:t> Calcium atom absorbs photon greater than hydrogen, oxygen and carbon so one.</a:t>
            </a:r>
            <a:r>
              <a:rPr dirty="0"/>
              <a:t> A material with several types of metallic atoms is performed at a high</a:t>
            </a:r>
            <a:r>
              <a:rPr lang="en-US" dirty="0"/>
              <a:t>er</a:t>
            </a:r>
            <a:r>
              <a:rPr dirty="0"/>
              <a:t> attenuation value. The idea is directed to how to use these metallic compounds in </a:t>
            </a:r>
            <a:r>
              <a:rPr lang="en-US" dirty="0"/>
              <a:t>X-</a:t>
            </a:r>
            <a:r>
              <a:rPr dirty="0"/>
              <a:t>ray imaging.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noRot="1" noChangeAspect="1"/>
          </p:cNvSpPr>
          <p:nvPr>
            <p:ph type="sldImg"/>
          </p:nvPr>
        </p:nvSpPr>
        <p:spPr>
          <a:xfrm>
            <a:off x="381000" y="685800"/>
            <a:ext cx="6096000" cy="3429000"/>
          </a:xfrm>
          <a:prstGeom prst="rect">
            <a:avLst/>
          </a:prstGeom>
        </p:spPr>
        <p:txBody>
          <a:bodyPr/>
          <a:lstStyle/>
          <a:p>
            <a:endParaRPr/>
          </a:p>
        </p:txBody>
      </p:sp>
      <p:sp>
        <p:nvSpPr>
          <p:cNvPr id="213" name="Shape 213"/>
          <p:cNvSpPr>
            <a:spLocks noGrp="1"/>
          </p:cNvSpPr>
          <p:nvPr>
            <p:ph type="body" sz="quarter" idx="1"/>
          </p:nvPr>
        </p:nvSpPr>
        <p:spPr>
          <a:prstGeom prst="rect">
            <a:avLst/>
          </a:prstGeom>
        </p:spPr>
        <p:txBody>
          <a:bodyPr/>
          <a:lstStyle/>
          <a:p>
            <a:r>
              <a:rPr dirty="0"/>
              <a:t>S3- </a:t>
            </a:r>
            <a:r>
              <a:rPr lang="en-US" dirty="0"/>
              <a:t>In this study, </a:t>
            </a:r>
            <a:r>
              <a:rPr dirty="0"/>
              <a:t>we focused on </a:t>
            </a:r>
            <a:r>
              <a:rPr lang="en-US" dirty="0"/>
              <a:t>enhanced two dimensional </a:t>
            </a:r>
            <a:r>
              <a:rPr dirty="0"/>
              <a:t>x-ray imaging for </a:t>
            </a:r>
            <a:r>
              <a:rPr lang="en-US" dirty="0"/>
              <a:t>iodine and gadolinium </a:t>
            </a:r>
            <a:r>
              <a:rPr dirty="0"/>
              <a:t>contrast medi</a:t>
            </a:r>
            <a:r>
              <a:rPr lang="en-US" dirty="0"/>
              <a:t>a</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Shape 295"/>
          <p:cNvSpPr>
            <a:spLocks noGrp="1" noRot="1" noChangeAspect="1"/>
          </p:cNvSpPr>
          <p:nvPr>
            <p:ph type="sldImg"/>
          </p:nvPr>
        </p:nvSpPr>
        <p:spPr>
          <a:xfrm>
            <a:off x="381000" y="685800"/>
            <a:ext cx="6096000" cy="3429000"/>
          </a:xfrm>
          <a:prstGeom prst="rect">
            <a:avLst/>
          </a:prstGeom>
        </p:spPr>
        <p:txBody>
          <a:bodyPr/>
          <a:lstStyle/>
          <a:p>
            <a:endParaRPr/>
          </a:p>
        </p:txBody>
      </p:sp>
      <p:sp>
        <p:nvSpPr>
          <p:cNvPr id="296" name="Shape 296"/>
          <p:cNvSpPr>
            <a:spLocks noGrp="1"/>
          </p:cNvSpPr>
          <p:nvPr>
            <p:ph type="body" sz="quarter" idx="1"/>
          </p:nvPr>
        </p:nvSpPr>
        <p:spPr>
          <a:prstGeom prst="rect">
            <a:avLst/>
          </a:prstGeom>
        </p:spPr>
        <p:txBody>
          <a:bodyPr/>
          <a:lstStyle/>
          <a:p>
            <a:r>
              <a:rPr lang="en-US" dirty="0"/>
              <a:t>I am sorry I have detailed lot of things not common way in this slide. It looks like poster. There are Monte-Carlo method and some results. </a:t>
            </a:r>
            <a:r>
              <a:rPr dirty="0"/>
              <a:t>we modeled </a:t>
            </a:r>
            <a:r>
              <a:rPr lang="en-US" dirty="0"/>
              <a:t>imaging </a:t>
            </a:r>
            <a:r>
              <a:rPr dirty="0"/>
              <a:t>phantom which is used in </a:t>
            </a:r>
            <a:r>
              <a:rPr lang="en-US" dirty="0"/>
              <a:t>preclinical</a:t>
            </a:r>
            <a:r>
              <a:rPr dirty="0"/>
              <a:t> experiments by default</a:t>
            </a:r>
            <a:r>
              <a:rPr lang="en-US" dirty="0"/>
              <a:t> way</a:t>
            </a:r>
            <a:r>
              <a:rPr dirty="0"/>
              <a:t>. This one is front of view. </a:t>
            </a:r>
            <a:r>
              <a:rPr lang="en-US" dirty="0"/>
              <a:t>And simulation procedure, t</a:t>
            </a:r>
            <a:r>
              <a:rPr dirty="0"/>
              <a:t>hen </a:t>
            </a:r>
            <a:r>
              <a:rPr lang="en-US" dirty="0"/>
              <a:t>we </a:t>
            </a:r>
            <a:r>
              <a:rPr dirty="0"/>
              <a:t>obtained </a:t>
            </a:r>
            <a:r>
              <a:rPr lang="en-US" dirty="0"/>
              <a:t>following </a:t>
            </a:r>
            <a:r>
              <a:rPr dirty="0"/>
              <a:t>projection image</a:t>
            </a:r>
            <a:r>
              <a:rPr lang="en-US" dirty="0"/>
              <a:t>s</a:t>
            </a:r>
            <a:r>
              <a:rPr dirty="0"/>
              <a:t>. the first image is depending various material</a:t>
            </a:r>
            <a:r>
              <a:rPr lang="en-US" dirty="0"/>
              <a:t> and obtained for testing our method</a:t>
            </a:r>
            <a:r>
              <a:rPr dirty="0"/>
              <a:t>. the X-ray image on the detector with different tolerances </a:t>
            </a:r>
            <a:r>
              <a:rPr lang="en-US" dirty="0"/>
              <a:t>each </a:t>
            </a:r>
            <a:r>
              <a:rPr dirty="0"/>
              <a:t>material</a:t>
            </a:r>
            <a:r>
              <a:rPr lang="en-US" dirty="0"/>
              <a:t>s</a:t>
            </a:r>
            <a:r>
              <a:rPr dirty="0"/>
              <a:t>, and the brightest part matches on the bone cortical. </a:t>
            </a:r>
            <a:r>
              <a:rPr lang="en-US" dirty="0"/>
              <a:t>Let’s turning attention to </a:t>
            </a:r>
            <a:r>
              <a:rPr dirty="0"/>
              <a:t>the second image 4 different concentrations of iodine. The highest tolerance corresponds to 8 mg/g iodine in the rod. In this case. </a:t>
            </a:r>
            <a:r>
              <a:rPr lang="en-US" dirty="0"/>
              <a:t>Also</a:t>
            </a:r>
            <a:r>
              <a:rPr dirty="0"/>
              <a:t> they could not be brighter than bone. Here the optimal dose of iodine corresponds to 8 mg/g. Let’s see the next part of this simulation.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Shape 336"/>
          <p:cNvSpPr>
            <a:spLocks noGrp="1" noRot="1" noChangeAspect="1"/>
          </p:cNvSpPr>
          <p:nvPr>
            <p:ph type="sldImg"/>
          </p:nvPr>
        </p:nvSpPr>
        <p:spPr>
          <a:xfrm>
            <a:off x="381000" y="685800"/>
            <a:ext cx="6096000" cy="3429000"/>
          </a:xfrm>
          <a:prstGeom prst="rect">
            <a:avLst/>
          </a:prstGeom>
        </p:spPr>
        <p:txBody>
          <a:bodyPr/>
          <a:lstStyle/>
          <a:p>
            <a:endParaRPr/>
          </a:p>
        </p:txBody>
      </p:sp>
      <p:sp>
        <p:nvSpPr>
          <p:cNvPr id="337" name="Shape 337"/>
          <p:cNvSpPr>
            <a:spLocks noGrp="1"/>
          </p:cNvSpPr>
          <p:nvPr>
            <p:ph type="body" sz="quarter" idx="1"/>
          </p:nvPr>
        </p:nvSpPr>
        <p:spPr>
          <a:prstGeom prst="rect">
            <a:avLst/>
          </a:prstGeom>
        </p:spPr>
        <p:txBody>
          <a:bodyPr/>
          <a:lstStyle/>
          <a:p>
            <a:r>
              <a:rPr dirty="0"/>
              <a:t>S5- Here are shown our obtained images from the second scenario of the simulation. In this case, we modified the previous phantom model and simplified it in this way. Then we compared the </a:t>
            </a:r>
            <a:r>
              <a:rPr lang="en-US" dirty="0"/>
              <a:t>two different </a:t>
            </a:r>
            <a:r>
              <a:rPr dirty="0"/>
              <a:t>contrast media at optimal concentration of them. The </a:t>
            </a:r>
            <a:r>
              <a:rPr lang="en-US" dirty="0"/>
              <a:t>contrast</a:t>
            </a:r>
            <a:r>
              <a:rPr dirty="0"/>
              <a:t> difference is very slight for this X-ray spectrum. By the way, it depends on x-ray intensity and is related to the threshold energy of interaction between them. Nevertheless, we did not consider the dual-energy method in this work. Well, in the second column assuming a smaller target has been illustrated it contains two different iodinated targets. Both targets are located fully inside and centered in the phantom. On the right side, iodine is uniformly distributed in the rod. In other cases, iodine distribution is imagined as a shell </a:t>
            </a:r>
            <a:r>
              <a:rPr lang="en-US" dirty="0"/>
              <a:t>outside of </a:t>
            </a:r>
            <a:r>
              <a:rPr dirty="0"/>
              <a:t>the rod. On the other hand, iodine media could not penetrate every single cell of the tissue or something in clinical or experimental conditions. Hence it can be better </a:t>
            </a:r>
            <a:r>
              <a:rPr lang="en-US" dirty="0"/>
              <a:t>prediction</a:t>
            </a:r>
            <a:r>
              <a:rPr dirty="0"/>
              <a:t> for </a:t>
            </a:r>
            <a:r>
              <a:rPr lang="en-US" dirty="0"/>
              <a:t>biological</a:t>
            </a:r>
            <a:r>
              <a:rPr dirty="0"/>
              <a:t> </a:t>
            </a:r>
            <a:r>
              <a:rPr lang="en-US" dirty="0"/>
              <a:t>medium</a:t>
            </a:r>
            <a:r>
              <a:rPr dirty="0"/>
              <a:t> after </a:t>
            </a:r>
            <a:r>
              <a:rPr lang="en-US" dirty="0"/>
              <a:t>injected</a:t>
            </a:r>
            <a:r>
              <a:rPr dirty="0"/>
              <a:t> by contrast media. </a:t>
            </a:r>
            <a:r>
              <a:rPr lang="en-US" dirty="0"/>
              <a:t>As you can see </a:t>
            </a:r>
            <a:r>
              <a:rPr dirty="0"/>
              <a:t>Surface tolerance will be higher at the iodine accumulation being the surface area of the target th</a:t>
            </a:r>
            <a:r>
              <a:rPr lang="en-US" dirty="0"/>
              <a:t>a</a:t>
            </a:r>
            <a:r>
              <a:rPr dirty="0"/>
              <a:t>n inside accumulation. Here down there is a side projection of the image. As last column the contrast effect corresponding to material thickness at 8 mg/g iodine is shown. As </a:t>
            </a:r>
            <a:r>
              <a:rPr lang="en-US" dirty="0"/>
              <a:t>plot</a:t>
            </a:r>
            <a:r>
              <a:rPr dirty="0"/>
              <a:t> photon </a:t>
            </a:r>
            <a:r>
              <a:rPr lang="en-US" dirty="0"/>
              <a:t>transmission </a:t>
            </a:r>
            <a:r>
              <a:rPr dirty="0"/>
              <a:t>through in phantom obtained from reproduced image data. As you can see, the transmitted photon intensity decreases when increases</a:t>
            </a:r>
            <a:r>
              <a:rPr lang="en-US" dirty="0"/>
              <a:t> material depth</a:t>
            </a:r>
            <a:r>
              <a:rPr dirty="0"/>
              <a:t>. That means attenuation is related to material thickness.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Shape 351"/>
          <p:cNvSpPr>
            <a:spLocks noGrp="1" noRot="1" noChangeAspect="1"/>
          </p:cNvSpPr>
          <p:nvPr>
            <p:ph type="sldImg"/>
          </p:nvPr>
        </p:nvSpPr>
        <p:spPr>
          <a:prstGeom prst="rect">
            <a:avLst/>
          </a:prstGeom>
        </p:spPr>
        <p:txBody>
          <a:bodyPr/>
          <a:lstStyle/>
          <a:p>
            <a:endParaRPr/>
          </a:p>
        </p:txBody>
      </p:sp>
      <p:sp>
        <p:nvSpPr>
          <p:cNvPr id="352" name="Shape 352"/>
          <p:cNvSpPr>
            <a:spLocks noGrp="1"/>
          </p:cNvSpPr>
          <p:nvPr>
            <p:ph type="body" sz="quarter" idx="1"/>
          </p:nvPr>
        </p:nvSpPr>
        <p:spPr>
          <a:prstGeom prst="rect">
            <a:avLst/>
          </a:prstGeom>
        </p:spPr>
        <p:txBody>
          <a:bodyPr/>
          <a:lstStyle/>
          <a:p>
            <a:r>
              <a:t>Thank you for your time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Helvetica"/>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Helvetica"/>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Helvetica"/>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Helvetica"/>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Helvetica"/>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Helvetica"/>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Helvetica"/>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Helvetica"/>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Helvetica"/>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6.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3"/>
          <p:cNvSpPr txBox="1"/>
          <p:nvPr/>
        </p:nvSpPr>
        <p:spPr>
          <a:xfrm>
            <a:off x="1584184" y="2679494"/>
            <a:ext cx="8865456" cy="11432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3600" b="1">
                <a:latin typeface="Arial"/>
                <a:ea typeface="Arial"/>
                <a:cs typeface="Arial"/>
                <a:sym typeface="Arial"/>
              </a:defRPr>
            </a:lvl1pPr>
          </a:lstStyle>
          <a:p>
            <a:r>
              <a:t>Enhancement of X-ray imaging via contrast media</a:t>
            </a:r>
          </a:p>
        </p:txBody>
      </p:sp>
      <p:sp>
        <p:nvSpPr>
          <p:cNvPr id="95" name="Rectangle 4"/>
          <p:cNvSpPr txBox="1"/>
          <p:nvPr/>
        </p:nvSpPr>
        <p:spPr>
          <a:xfrm>
            <a:off x="3046319" y="4079878"/>
            <a:ext cx="5941186" cy="3506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b="1" u="sng">
                <a:latin typeface="Arial"/>
                <a:ea typeface="Arial"/>
                <a:cs typeface="Arial"/>
                <a:sym typeface="Arial"/>
              </a:defRPr>
            </a:pPr>
            <a:r>
              <a:t>Togtokhtur T.</a:t>
            </a:r>
            <a:r>
              <a:rPr u="none"/>
              <a:t>, </a:t>
            </a:r>
            <a:r>
              <a:rPr b="0" u="none"/>
              <a:t>Dushanov E.B, Batmunkh M., Bugay A.N.</a:t>
            </a:r>
          </a:p>
        </p:txBody>
      </p:sp>
      <p:pic>
        <p:nvPicPr>
          <p:cNvPr id="96" name="Picture 5" descr="Picture 5"/>
          <p:cNvPicPr>
            <a:picLocks noChangeAspect="1"/>
          </p:cNvPicPr>
          <p:nvPr/>
        </p:nvPicPr>
        <p:blipFill>
          <a:blip r:embed="rId3"/>
          <a:stretch>
            <a:fillRect/>
          </a:stretch>
        </p:blipFill>
        <p:spPr>
          <a:xfrm>
            <a:off x="10803372" y="198977"/>
            <a:ext cx="1182612" cy="984005"/>
          </a:xfrm>
          <a:prstGeom prst="rect">
            <a:avLst/>
          </a:prstGeom>
          <a:ln w="12700">
            <a:miter lim="400000"/>
          </a:ln>
        </p:spPr>
      </p:pic>
      <p:sp>
        <p:nvSpPr>
          <p:cNvPr id="97" name="TextBox 6"/>
          <p:cNvSpPr txBox="1"/>
          <p:nvPr/>
        </p:nvSpPr>
        <p:spPr>
          <a:xfrm>
            <a:off x="235449" y="286532"/>
            <a:ext cx="3446891" cy="6173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Arial"/>
                <a:ea typeface="Arial"/>
                <a:cs typeface="Arial"/>
                <a:sym typeface="Arial"/>
              </a:defRPr>
            </a:lvl1pPr>
          </a:lstStyle>
          <a:p>
            <a:r>
              <a:t>Laboratory of Radiation Biology, Joint Institute Nuclear Research</a:t>
            </a:r>
          </a:p>
        </p:txBody>
      </p:sp>
      <p:sp>
        <p:nvSpPr>
          <p:cNvPr id="98" name="TextBox 7"/>
          <p:cNvSpPr txBox="1"/>
          <p:nvPr/>
        </p:nvSpPr>
        <p:spPr>
          <a:xfrm>
            <a:off x="5678744" y="6457889"/>
            <a:ext cx="676337" cy="3752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000">
                <a:latin typeface="Arial"/>
                <a:ea typeface="Arial"/>
                <a:cs typeface="Arial"/>
                <a:sym typeface="Arial"/>
              </a:defRPr>
            </a:lvl1pPr>
          </a:lstStyle>
          <a:p>
            <a:r>
              <a:t>2024</a:t>
            </a:r>
          </a:p>
        </p:txBody>
      </p:sp>
      <p:sp>
        <p:nvSpPr>
          <p:cNvPr id="99" name="Straight Connector 8"/>
          <p:cNvSpPr/>
          <p:nvPr/>
        </p:nvSpPr>
        <p:spPr>
          <a:xfrm>
            <a:off x="0" y="6657944"/>
            <a:ext cx="5633024" cy="1"/>
          </a:xfrm>
          <a:prstGeom prst="line">
            <a:avLst/>
          </a:prstGeom>
          <a:ln w="19050">
            <a:solidFill>
              <a:srgbClr val="00B0F0"/>
            </a:solidFill>
            <a:miter/>
          </a:ln>
        </p:spPr>
        <p:txBody>
          <a:bodyPr lIns="45719" rIns="45719"/>
          <a:lstStyle/>
          <a:p>
            <a:endParaRPr/>
          </a:p>
        </p:txBody>
      </p:sp>
      <p:sp>
        <p:nvSpPr>
          <p:cNvPr id="100" name="Straight Connector 9"/>
          <p:cNvSpPr/>
          <p:nvPr/>
        </p:nvSpPr>
        <p:spPr>
          <a:xfrm>
            <a:off x="6400800" y="6657944"/>
            <a:ext cx="5791200" cy="1"/>
          </a:xfrm>
          <a:prstGeom prst="line">
            <a:avLst/>
          </a:prstGeom>
          <a:ln w="19050">
            <a:solidFill>
              <a:srgbClr val="00B0F0"/>
            </a:solidFill>
            <a:miter/>
          </a:ln>
        </p:spPr>
        <p:txBody>
          <a:bodyPr lIns="45719" rIns="45719"/>
          <a:lstStyle/>
          <a:p>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1"/>
          <p:cNvSpPr/>
          <p:nvPr/>
        </p:nvSpPr>
        <p:spPr>
          <a:xfrm>
            <a:off x="0" y="382031"/>
            <a:ext cx="12192000" cy="6488670"/>
          </a:xfrm>
          <a:prstGeom prst="rect">
            <a:avLst/>
          </a:prstGeom>
          <a:solidFill>
            <a:srgbClr val="181717"/>
          </a:solidFill>
          <a:ln w="12700">
            <a:solidFill>
              <a:srgbClr val="000000"/>
            </a:solidFill>
            <a:miter/>
          </a:ln>
        </p:spPr>
        <p:txBody>
          <a:bodyPr lIns="45719" rIns="45719" anchor="ctr"/>
          <a:lstStyle/>
          <a:p>
            <a:pPr algn="ctr">
              <a:defRPr>
                <a:solidFill>
                  <a:srgbClr val="FFFFFF"/>
                </a:solidFill>
              </a:defRPr>
            </a:pPr>
            <a:endParaRPr/>
          </a:p>
        </p:txBody>
      </p:sp>
      <p:sp>
        <p:nvSpPr>
          <p:cNvPr id="105" name="Straight Connector 26"/>
          <p:cNvSpPr/>
          <p:nvPr/>
        </p:nvSpPr>
        <p:spPr>
          <a:xfrm flipV="1">
            <a:off x="-1" y="369332"/>
            <a:ext cx="12192001" cy="4545"/>
          </a:xfrm>
          <a:prstGeom prst="line">
            <a:avLst/>
          </a:prstGeom>
          <a:ln w="28575">
            <a:solidFill>
              <a:srgbClr val="00B0F0"/>
            </a:solidFill>
            <a:miter/>
          </a:ln>
        </p:spPr>
        <p:txBody>
          <a:bodyPr lIns="45719" rIns="45719"/>
          <a:lstStyle/>
          <a:p>
            <a:endParaRPr/>
          </a:p>
        </p:txBody>
      </p:sp>
      <p:grpSp>
        <p:nvGrpSpPr>
          <p:cNvPr id="109" name="Group 6"/>
          <p:cNvGrpSpPr/>
          <p:nvPr/>
        </p:nvGrpSpPr>
        <p:grpSpPr>
          <a:xfrm>
            <a:off x="584339" y="3580803"/>
            <a:ext cx="3033623" cy="2980182"/>
            <a:chOff x="0" y="0"/>
            <a:chExt cx="3408664" cy="2891368"/>
          </a:xfrm>
        </p:grpSpPr>
        <p:pic>
          <p:nvPicPr>
            <p:cNvPr id="106" name="Picture 2" descr="Picture 2"/>
            <p:cNvPicPr>
              <a:picLocks noChangeAspect="1"/>
            </p:cNvPicPr>
            <p:nvPr/>
          </p:nvPicPr>
          <p:blipFill>
            <a:blip r:embed="rId3"/>
            <a:stretch>
              <a:fillRect/>
            </a:stretch>
          </p:blipFill>
          <p:spPr>
            <a:xfrm>
              <a:off x="0" y="0"/>
              <a:ext cx="3408665" cy="2891369"/>
            </a:xfrm>
            <a:prstGeom prst="rect">
              <a:avLst/>
            </a:prstGeom>
            <a:ln w="12700" cap="flat">
              <a:noFill/>
              <a:miter lim="400000"/>
            </a:ln>
            <a:effectLst/>
          </p:spPr>
        </p:pic>
        <p:sp>
          <p:nvSpPr>
            <p:cNvPr id="107" name="Oval 4"/>
            <p:cNvSpPr/>
            <p:nvPr/>
          </p:nvSpPr>
          <p:spPr>
            <a:xfrm>
              <a:off x="1704331" y="1227337"/>
              <a:ext cx="166099" cy="185301"/>
            </a:xfrm>
            <a:prstGeom prst="ellipse">
              <a:avLst/>
            </a:prstGeom>
            <a:gradFill flip="none" rotWithShape="1">
              <a:gsLst>
                <a:gs pos="0">
                  <a:srgbClr val="385724"/>
                </a:gs>
                <a:gs pos="52999">
                  <a:srgbClr val="98A764"/>
                </a:gs>
                <a:gs pos="100000">
                  <a:srgbClr val="A9D18E"/>
                </a:gs>
              </a:gsLst>
              <a:path path="circle">
                <a:fillToRect l="37721" t="-19636" r="62278" b="119636"/>
              </a:path>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8" name="Oval 80"/>
            <p:cNvSpPr/>
            <p:nvPr/>
          </p:nvSpPr>
          <p:spPr>
            <a:xfrm>
              <a:off x="1505408" y="791551"/>
              <a:ext cx="83409" cy="84147"/>
            </a:xfrm>
            <a:prstGeom prst="ellipse">
              <a:avLst/>
            </a:prstGeom>
            <a:gradFill flip="none" rotWithShape="1">
              <a:gsLst>
                <a:gs pos="0">
                  <a:srgbClr val="385724"/>
                </a:gs>
                <a:gs pos="52999">
                  <a:srgbClr val="98A764"/>
                </a:gs>
                <a:gs pos="100000">
                  <a:srgbClr val="A9D18E"/>
                </a:gs>
              </a:gsLst>
              <a:path path="circle">
                <a:fillToRect l="37721" t="-19636" r="62278" b="119636"/>
              </a:path>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110" name="TextBox 60"/>
          <p:cNvSpPr txBox="1"/>
          <p:nvPr/>
        </p:nvSpPr>
        <p:spPr>
          <a:xfrm>
            <a:off x="1924113" y="6084902"/>
            <a:ext cx="510725" cy="370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solidFill>
                  <a:srgbClr val="FFFFFF"/>
                </a:solidFill>
                <a:latin typeface="+mn-lt"/>
                <a:ea typeface="+mn-ea"/>
                <a:cs typeface="+mn-cs"/>
                <a:sym typeface="Helvetica"/>
              </a:defRPr>
            </a:lvl1pPr>
          </a:lstStyle>
          <a:p>
            <a:r>
              <a:rPr dirty="0"/>
              <a:t>Cut</a:t>
            </a:r>
            <a:r>
              <a:rPr lang="en-US" dirty="0"/>
              <a:t> </a:t>
            </a:r>
            <a:r>
              <a:rPr dirty="0"/>
              <a:t> </a:t>
            </a:r>
          </a:p>
        </p:txBody>
      </p:sp>
      <p:pic>
        <p:nvPicPr>
          <p:cNvPr id="111" name="Picture 2" descr="Picture 2"/>
          <p:cNvPicPr>
            <a:picLocks noChangeAspect="1"/>
          </p:cNvPicPr>
          <p:nvPr/>
        </p:nvPicPr>
        <p:blipFill>
          <a:blip r:embed="rId4"/>
          <a:srcRect l="16163" t="21247" r="12980" b="16654"/>
          <a:stretch>
            <a:fillRect/>
          </a:stretch>
        </p:blipFill>
        <p:spPr>
          <a:xfrm>
            <a:off x="1142549" y="1189742"/>
            <a:ext cx="2374869" cy="2081345"/>
          </a:xfrm>
          <a:prstGeom prst="rect">
            <a:avLst/>
          </a:prstGeom>
          <a:ln w="12700">
            <a:miter lim="400000"/>
          </a:ln>
        </p:spPr>
      </p:pic>
      <p:sp>
        <p:nvSpPr>
          <p:cNvPr id="112" name="TextBox 3"/>
          <p:cNvSpPr txBox="1"/>
          <p:nvPr/>
        </p:nvSpPr>
        <p:spPr>
          <a:xfrm>
            <a:off x="435281" y="493486"/>
            <a:ext cx="3868799" cy="370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solidFill>
                  <a:srgbClr val="FFFFFF"/>
                </a:solidFill>
                <a:latin typeface="+mn-lt"/>
                <a:ea typeface="+mn-ea"/>
                <a:cs typeface="+mn-cs"/>
                <a:sym typeface="Helvetica"/>
              </a:defRPr>
            </a:lvl1pPr>
          </a:lstStyle>
          <a:p>
            <a:r>
              <a:t>Identifying moldy part inside a bread</a:t>
            </a:r>
          </a:p>
        </p:txBody>
      </p:sp>
      <p:pic>
        <p:nvPicPr>
          <p:cNvPr id="113" name="Picture 2" descr="Picture 2"/>
          <p:cNvPicPr>
            <a:picLocks noChangeAspect="1"/>
          </p:cNvPicPr>
          <p:nvPr/>
        </p:nvPicPr>
        <p:blipFill>
          <a:blip r:embed="rId4"/>
          <a:srcRect l="16163" t="21247" r="12980" b="16654"/>
          <a:stretch>
            <a:fillRect/>
          </a:stretch>
        </p:blipFill>
        <p:spPr>
          <a:xfrm>
            <a:off x="4563014" y="1151739"/>
            <a:ext cx="2374869" cy="2081345"/>
          </a:xfrm>
          <a:prstGeom prst="rect">
            <a:avLst/>
          </a:prstGeom>
          <a:ln w="12700">
            <a:miter lim="400000"/>
          </a:ln>
        </p:spPr>
      </p:pic>
      <p:grpSp>
        <p:nvGrpSpPr>
          <p:cNvPr id="122" name="Group 11"/>
          <p:cNvGrpSpPr/>
          <p:nvPr/>
        </p:nvGrpSpPr>
        <p:grpSpPr>
          <a:xfrm>
            <a:off x="4640679" y="3648041"/>
            <a:ext cx="2120893" cy="2806192"/>
            <a:chOff x="479699" y="233804"/>
            <a:chExt cx="2120892" cy="2498954"/>
          </a:xfrm>
        </p:grpSpPr>
        <p:pic>
          <p:nvPicPr>
            <p:cNvPr id="114" name="Picture 4" descr="Picture 4"/>
            <p:cNvPicPr>
              <a:picLocks noChangeAspect="1"/>
            </p:cNvPicPr>
            <p:nvPr/>
          </p:nvPicPr>
          <p:blipFill>
            <a:blip r:embed="rId5"/>
            <a:srcRect l="23000" r="22727"/>
            <a:stretch>
              <a:fillRect/>
            </a:stretch>
          </p:blipFill>
          <p:spPr>
            <a:xfrm>
              <a:off x="568981" y="233804"/>
              <a:ext cx="1604515" cy="1914593"/>
            </a:xfrm>
            <a:prstGeom prst="rect">
              <a:avLst/>
            </a:prstGeom>
            <a:ln w="12700" cap="flat">
              <a:noFill/>
              <a:miter lim="400000"/>
            </a:ln>
            <a:effectLst/>
          </p:spPr>
        </p:pic>
        <p:sp>
          <p:nvSpPr>
            <p:cNvPr id="115" name="TextBox 61"/>
            <p:cNvSpPr txBox="1"/>
            <p:nvPr/>
          </p:nvSpPr>
          <p:spPr>
            <a:xfrm>
              <a:off x="479699" y="2403864"/>
              <a:ext cx="2120892" cy="3288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solidFill>
                    <a:srgbClr val="FFFFFF"/>
                  </a:solidFill>
                  <a:latin typeface="+mn-lt"/>
                  <a:ea typeface="+mn-ea"/>
                  <a:cs typeface="+mn-cs"/>
                  <a:sym typeface="Helvetica"/>
                </a:defRPr>
              </a:lvl1pPr>
            </a:lstStyle>
            <a:p>
              <a:r>
                <a:rPr dirty="0"/>
                <a:t>X-ray imag</a:t>
              </a:r>
              <a:r>
                <a:rPr lang="en-US" dirty="0"/>
                <a:t>ing (2D)</a:t>
              </a:r>
              <a:endParaRPr dirty="0"/>
            </a:p>
          </p:txBody>
        </p:sp>
      </p:grpSp>
      <p:sp>
        <p:nvSpPr>
          <p:cNvPr id="123" name="TextBox 25"/>
          <p:cNvSpPr txBox="1"/>
          <p:nvPr/>
        </p:nvSpPr>
        <p:spPr>
          <a:xfrm>
            <a:off x="414497" y="-29821"/>
            <a:ext cx="4352379"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400" b="1">
                <a:latin typeface="Arial"/>
                <a:ea typeface="Arial"/>
                <a:cs typeface="Arial"/>
                <a:sym typeface="Arial"/>
              </a:defRPr>
            </a:lvl1pPr>
          </a:lstStyle>
          <a:p>
            <a:r>
              <a:rPr lang="en-US" dirty="0"/>
              <a:t>Searching key points </a:t>
            </a:r>
            <a:r>
              <a:rPr dirty="0"/>
              <a:t>…</a:t>
            </a:r>
          </a:p>
        </p:txBody>
      </p:sp>
      <p:grpSp>
        <p:nvGrpSpPr>
          <p:cNvPr id="128" name="Group 9"/>
          <p:cNvGrpSpPr/>
          <p:nvPr/>
        </p:nvGrpSpPr>
        <p:grpSpPr>
          <a:xfrm>
            <a:off x="8529803" y="431843"/>
            <a:ext cx="3429001" cy="3429004"/>
            <a:chOff x="0" y="0"/>
            <a:chExt cx="3429000" cy="3429002"/>
          </a:xfrm>
        </p:grpSpPr>
        <p:pic>
          <p:nvPicPr>
            <p:cNvPr id="125" name="Picture 2" descr="Picture 2"/>
            <p:cNvPicPr>
              <a:picLocks noChangeAspect="1"/>
            </p:cNvPicPr>
            <p:nvPr/>
          </p:nvPicPr>
          <p:blipFill>
            <a:blip r:embed="rId6"/>
            <a:stretch>
              <a:fillRect/>
            </a:stretch>
          </p:blipFill>
          <p:spPr>
            <a:xfrm>
              <a:off x="0" y="0"/>
              <a:ext cx="3429000" cy="3429002"/>
            </a:xfrm>
            <a:prstGeom prst="rect">
              <a:avLst/>
            </a:prstGeom>
            <a:ln w="12700" cap="flat">
              <a:noFill/>
              <a:miter lim="400000"/>
            </a:ln>
            <a:effectLst/>
          </p:spPr>
        </p:pic>
        <p:sp>
          <p:nvSpPr>
            <p:cNvPr id="126" name="Oval 27"/>
            <p:cNvSpPr/>
            <p:nvPr/>
          </p:nvSpPr>
          <p:spPr>
            <a:xfrm>
              <a:off x="1151674" y="1083842"/>
              <a:ext cx="325553" cy="142289"/>
            </a:xfrm>
            <a:prstGeom prst="ellipse">
              <a:avLst/>
            </a:prstGeom>
            <a:solidFill>
              <a:srgbClr val="AEBAAB"/>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7" name="TextBox 28"/>
            <p:cNvSpPr txBox="1"/>
            <p:nvPr/>
          </p:nvSpPr>
          <p:spPr>
            <a:xfrm>
              <a:off x="1193253" y="751354"/>
              <a:ext cx="1155353" cy="369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solidFill>
                    <a:srgbClr val="FFFFFF"/>
                  </a:solidFill>
                  <a:latin typeface="+mn-lt"/>
                  <a:ea typeface="+mn-ea"/>
                  <a:cs typeface="+mn-cs"/>
                  <a:sym typeface="Helvetica"/>
                </a:defRPr>
              </a:lvl1pPr>
            </a:lstStyle>
            <a:p>
              <a:r>
                <a:rPr dirty="0"/>
                <a:t>Disease</a:t>
              </a:r>
            </a:p>
          </p:txBody>
        </p:sp>
      </p:grpSp>
      <p:grpSp>
        <p:nvGrpSpPr>
          <p:cNvPr id="9" name="Group 8">
            <a:extLst>
              <a:ext uri="{FF2B5EF4-FFF2-40B4-BE49-F238E27FC236}">
                <a16:creationId xmlns:a16="http://schemas.microsoft.com/office/drawing/2014/main" id="{725C7217-3FE9-5BAD-687C-468B6402F8B1}"/>
              </a:ext>
            </a:extLst>
          </p:cNvPr>
          <p:cNvGrpSpPr/>
          <p:nvPr/>
        </p:nvGrpSpPr>
        <p:grpSpPr>
          <a:xfrm>
            <a:off x="7016237" y="4667110"/>
            <a:ext cx="1437994" cy="987791"/>
            <a:chOff x="7016237" y="4667110"/>
            <a:chExt cx="1437994" cy="987791"/>
          </a:xfrm>
        </p:grpSpPr>
        <p:sp>
          <p:nvSpPr>
            <p:cNvPr id="6" name="Right Arrow 2">
              <a:extLst>
                <a:ext uri="{FF2B5EF4-FFF2-40B4-BE49-F238E27FC236}">
                  <a16:creationId xmlns:a16="http://schemas.microsoft.com/office/drawing/2014/main" id="{32E9FD2D-EC2B-AAB4-1137-34F502CD129A}"/>
                </a:ext>
              </a:extLst>
            </p:cNvPr>
            <p:cNvSpPr/>
            <p:nvPr/>
          </p:nvSpPr>
          <p:spPr>
            <a:xfrm rot="10800000">
              <a:off x="7016237" y="4667110"/>
              <a:ext cx="1384301" cy="626411"/>
            </a:xfrm>
            <a:prstGeom prst="rightArrow">
              <a:avLst>
                <a:gd name="adj1" fmla="val 50000"/>
                <a:gd name="adj2" fmla="val 50000"/>
              </a:avLst>
            </a:prstGeom>
            <a:solidFill>
              <a:srgbClr val="92D050"/>
            </a:solidFill>
            <a:ln w="12700">
              <a:solidFill>
                <a:srgbClr val="42719B"/>
              </a:solidFill>
              <a:miter/>
            </a:ln>
          </p:spPr>
          <p:txBody>
            <a:bodyPr lIns="45719" rIns="45719" anchor="ctr"/>
            <a:lstStyle/>
            <a:p>
              <a:pPr algn="ctr">
                <a:defRPr>
                  <a:solidFill>
                    <a:srgbClr val="FFFFFF"/>
                  </a:solidFill>
                </a:defRPr>
              </a:pPr>
              <a:endParaRPr/>
            </a:p>
          </p:txBody>
        </p:sp>
        <p:sp>
          <p:nvSpPr>
            <p:cNvPr id="7" name="TextBox 61">
              <a:extLst>
                <a:ext uri="{FF2B5EF4-FFF2-40B4-BE49-F238E27FC236}">
                  <a16:creationId xmlns:a16="http://schemas.microsoft.com/office/drawing/2014/main" id="{72432301-A19A-CA2B-5AAC-4942DD56F64E}"/>
                </a:ext>
              </a:extLst>
            </p:cNvPr>
            <p:cNvSpPr txBox="1"/>
            <p:nvPr/>
          </p:nvSpPr>
          <p:spPr>
            <a:xfrm>
              <a:off x="7069930" y="5285571"/>
              <a:ext cx="1384301" cy="369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solidFill>
                    <a:srgbClr val="FFFFFF"/>
                  </a:solidFill>
                  <a:latin typeface="+mn-lt"/>
                  <a:ea typeface="+mn-ea"/>
                  <a:cs typeface="+mn-cs"/>
                  <a:sym typeface="Helvetica"/>
                </a:defRPr>
              </a:lvl1pPr>
            </a:lstStyle>
            <a:p>
              <a:r>
                <a:rPr lang="en-US" dirty="0"/>
                <a:t>+ something </a:t>
              </a:r>
              <a:endParaRPr dirty="0"/>
            </a:p>
          </p:txBody>
        </p:sp>
      </p:grpSp>
      <p:grpSp>
        <p:nvGrpSpPr>
          <p:cNvPr id="8" name="Group 7">
            <a:extLst>
              <a:ext uri="{FF2B5EF4-FFF2-40B4-BE49-F238E27FC236}">
                <a16:creationId xmlns:a16="http://schemas.microsoft.com/office/drawing/2014/main" id="{529A698A-0C24-9BDE-DACC-8BDA7566F682}"/>
              </a:ext>
            </a:extLst>
          </p:cNvPr>
          <p:cNvGrpSpPr/>
          <p:nvPr/>
        </p:nvGrpSpPr>
        <p:grpSpPr>
          <a:xfrm>
            <a:off x="7078020" y="3202574"/>
            <a:ext cx="1418042" cy="867198"/>
            <a:chOff x="7078020" y="3202574"/>
            <a:chExt cx="1418042" cy="867198"/>
          </a:xfrm>
        </p:grpSpPr>
        <p:sp>
          <p:nvSpPr>
            <p:cNvPr id="124" name="Right Arrow 2"/>
            <p:cNvSpPr/>
            <p:nvPr/>
          </p:nvSpPr>
          <p:spPr>
            <a:xfrm>
              <a:off x="7078020" y="3443361"/>
              <a:ext cx="1384301" cy="626411"/>
            </a:xfrm>
            <a:prstGeom prst="rightArrow">
              <a:avLst>
                <a:gd name="adj1" fmla="val 50000"/>
                <a:gd name="adj2" fmla="val 50000"/>
              </a:avLst>
            </a:prstGeom>
            <a:solidFill>
              <a:srgbClr val="FFFFFF"/>
            </a:solidFill>
            <a:ln w="12700">
              <a:solidFill>
                <a:srgbClr val="42719B"/>
              </a:solidFill>
              <a:miter/>
            </a:ln>
          </p:spPr>
          <p:txBody>
            <a:bodyPr lIns="45719" rIns="45719" anchor="ctr"/>
            <a:lstStyle/>
            <a:p>
              <a:pPr algn="ctr">
                <a:defRPr>
                  <a:solidFill>
                    <a:srgbClr val="FFFFFF"/>
                  </a:solidFill>
                </a:defRPr>
              </a:pPr>
              <a:endParaRPr/>
            </a:p>
          </p:txBody>
        </p:sp>
        <p:sp>
          <p:nvSpPr>
            <p:cNvPr id="3" name="TextBox 2">
              <a:extLst>
                <a:ext uri="{FF2B5EF4-FFF2-40B4-BE49-F238E27FC236}">
                  <a16:creationId xmlns:a16="http://schemas.microsoft.com/office/drawing/2014/main" id="{DA096F86-C567-0AB8-9557-0BEA91DA67DB}"/>
                </a:ext>
              </a:extLst>
            </p:cNvPr>
            <p:cNvSpPr txBox="1"/>
            <p:nvPr/>
          </p:nvSpPr>
          <p:spPr>
            <a:xfrm>
              <a:off x="7111761" y="3202574"/>
              <a:ext cx="13843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bg1"/>
                  </a:solidFill>
                  <a:effectLst/>
                  <a:uFillTx/>
                  <a:latin typeface="+mj-lt"/>
                  <a:ea typeface="+mj-ea"/>
                  <a:cs typeface="+mj-cs"/>
                  <a:sym typeface="Calibri"/>
                </a:rPr>
                <a:t>biological</a:t>
              </a:r>
            </a:p>
          </p:txBody>
        </p:sp>
      </p:grpSp>
      <p:grpSp>
        <p:nvGrpSpPr>
          <p:cNvPr id="11" name="Group 10">
            <a:extLst>
              <a:ext uri="{FF2B5EF4-FFF2-40B4-BE49-F238E27FC236}">
                <a16:creationId xmlns:a16="http://schemas.microsoft.com/office/drawing/2014/main" id="{EA65D6D0-70D5-E8D9-DA45-73E1B97F23EC}"/>
              </a:ext>
            </a:extLst>
          </p:cNvPr>
          <p:cNvGrpSpPr/>
          <p:nvPr/>
        </p:nvGrpSpPr>
        <p:grpSpPr>
          <a:xfrm>
            <a:off x="9048351" y="4597700"/>
            <a:ext cx="2716514" cy="1825789"/>
            <a:chOff x="9048351" y="4597700"/>
            <a:chExt cx="2716514" cy="1825789"/>
          </a:xfrm>
        </p:grpSpPr>
        <p:sp>
          <p:nvSpPr>
            <p:cNvPr id="4" name="TextBox 3">
              <a:extLst>
                <a:ext uri="{FF2B5EF4-FFF2-40B4-BE49-F238E27FC236}">
                  <a16:creationId xmlns:a16="http://schemas.microsoft.com/office/drawing/2014/main" id="{80246164-BA4C-AF81-4277-DCA1CDF20207}"/>
                </a:ext>
              </a:extLst>
            </p:cNvPr>
            <p:cNvSpPr txBox="1"/>
            <p:nvPr/>
          </p:nvSpPr>
          <p:spPr>
            <a:xfrm>
              <a:off x="9048351" y="6054157"/>
              <a:ext cx="2120894"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solidFill>
                    <a:schemeClr val="bg1"/>
                  </a:solidFill>
                  <a:latin typeface="Arial" panose="020B0604020202020204" pitchFamily="34" charset="0"/>
                  <a:cs typeface="Arial" panose="020B0604020202020204" pitchFamily="34" charset="0"/>
                </a:rPr>
                <a:t>X-ray imaging (3D)</a:t>
              </a:r>
            </a:p>
          </p:txBody>
        </p:sp>
        <p:sp>
          <p:nvSpPr>
            <p:cNvPr id="10" name="TextBox 9">
              <a:extLst>
                <a:ext uri="{FF2B5EF4-FFF2-40B4-BE49-F238E27FC236}">
                  <a16:creationId xmlns:a16="http://schemas.microsoft.com/office/drawing/2014/main" id="{A4DF785C-FB2B-C15A-D39D-B326A2B99CAD}"/>
                </a:ext>
              </a:extLst>
            </p:cNvPr>
            <p:cNvSpPr txBox="1"/>
            <p:nvPr/>
          </p:nvSpPr>
          <p:spPr>
            <a:xfrm>
              <a:off x="9262762" y="4597700"/>
              <a:ext cx="2502103"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bg1"/>
                  </a:solidFill>
                  <a:effectLst/>
                  <a:uFillTx/>
                  <a:latin typeface="+mj-lt"/>
                  <a:ea typeface="+mj-ea"/>
                  <a:cs typeface="+mj-cs"/>
                  <a:sym typeface="Calibri"/>
                </a:rPr>
                <a:t>CT</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800" b="0" i="0" u="none" strike="noStrike" cap="none" spc="0" normalizeH="0" baseline="0" dirty="0">
                  <a:ln>
                    <a:noFill/>
                  </a:ln>
                  <a:solidFill>
                    <a:schemeClr val="bg1"/>
                  </a:solidFill>
                  <a:effectLst/>
                  <a:uFillTx/>
                  <a:latin typeface="+mj-lt"/>
                  <a:ea typeface="+mj-ea"/>
                  <a:cs typeface="+mj-cs"/>
                  <a:sym typeface="Calibri"/>
                </a:rPr>
                <a:t>Medical</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solidFill>
                    <a:schemeClr val="bg1"/>
                  </a:solidFill>
                </a:rPr>
                <a:t>Surgical</a:t>
              </a:r>
            </a:p>
            <a:p>
              <a:pPr marL="285750" indent="-285750">
                <a:buFont typeface="Arial" panose="020B0604020202020204" pitchFamily="34" charset="0"/>
                <a:buChar char="•"/>
              </a:pPr>
              <a:r>
                <a:rPr lang="en-US" dirty="0">
                  <a:solidFill>
                    <a:schemeClr val="bg1"/>
                  </a:solidFill>
                </a:rPr>
                <a:t>Radiation treatment</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0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11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3" nodeType="clickEffect">
                                  <p:stCondLst>
                                    <p:cond delay="0"/>
                                  </p:stCondLst>
                                  <p:iterate>
                                    <p:tmAbs val="0"/>
                                  </p:iterate>
                                  <p:childTnLst>
                                    <p:set>
                                      <p:cBhvr>
                                        <p:cTn id="13" fill="hold"/>
                                        <p:tgtEl>
                                          <p:spTgt spid="12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1" animBg="1" advAuto="0"/>
      <p:bldP spid="110" grpId="2" animBg="1" advAuto="0"/>
      <p:bldP spid="122" grpId="3"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 name="Group 9"/>
          <p:cNvGrpSpPr/>
          <p:nvPr/>
        </p:nvGrpSpPr>
        <p:grpSpPr>
          <a:xfrm>
            <a:off x="2388592" y="2756486"/>
            <a:ext cx="592459" cy="543956"/>
            <a:chOff x="0" y="0"/>
            <a:chExt cx="592458" cy="543955"/>
          </a:xfrm>
        </p:grpSpPr>
        <p:sp>
          <p:nvSpPr>
            <p:cNvPr id="135" name="Oval 50"/>
            <p:cNvSpPr/>
            <p:nvPr/>
          </p:nvSpPr>
          <p:spPr>
            <a:xfrm>
              <a:off x="135493" y="53024"/>
              <a:ext cx="179463" cy="179461"/>
            </a:xfrm>
            <a:prstGeom prst="ellipse">
              <a:avLst/>
            </a:prstGeom>
            <a:solidFill>
              <a:srgbClr val="C00000"/>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36" name="Oval 51"/>
            <p:cNvSpPr/>
            <p:nvPr/>
          </p:nvSpPr>
          <p:spPr>
            <a:xfrm>
              <a:off x="74945" y="106834"/>
              <a:ext cx="179463" cy="179461"/>
            </a:xfrm>
            <a:prstGeom prst="ellipse">
              <a:avLst/>
            </a:prstGeom>
            <a:solidFill>
              <a:srgbClr val="F4B183"/>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37" name="Oval 52"/>
            <p:cNvSpPr/>
            <p:nvPr/>
          </p:nvSpPr>
          <p:spPr>
            <a:xfrm>
              <a:off x="307598" y="90222"/>
              <a:ext cx="179463" cy="179461"/>
            </a:xfrm>
            <a:prstGeom prst="ellipse">
              <a:avLst/>
            </a:prstGeom>
            <a:solidFill>
              <a:srgbClr val="C00000"/>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38" name="Oval 54"/>
            <p:cNvSpPr/>
            <p:nvPr/>
          </p:nvSpPr>
          <p:spPr>
            <a:xfrm>
              <a:off x="195331" y="153822"/>
              <a:ext cx="179463" cy="179461"/>
            </a:xfrm>
            <a:prstGeom prst="ellipse">
              <a:avLst/>
            </a:prstGeom>
            <a:solidFill>
              <a:srgbClr val="C00000"/>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39" name="Oval 55"/>
            <p:cNvSpPr/>
            <p:nvPr/>
          </p:nvSpPr>
          <p:spPr>
            <a:xfrm>
              <a:off x="373624" y="162379"/>
              <a:ext cx="179463" cy="179461"/>
            </a:xfrm>
            <a:prstGeom prst="ellipse">
              <a:avLst/>
            </a:prstGeom>
            <a:solidFill>
              <a:srgbClr val="F4B183"/>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40" name="Oval 56"/>
            <p:cNvSpPr/>
            <p:nvPr/>
          </p:nvSpPr>
          <p:spPr>
            <a:xfrm>
              <a:off x="48914" y="215965"/>
              <a:ext cx="179463" cy="179461"/>
            </a:xfrm>
            <a:prstGeom prst="ellipse">
              <a:avLst/>
            </a:prstGeom>
            <a:solidFill>
              <a:srgbClr val="C00000"/>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41" name="Oval 57"/>
            <p:cNvSpPr/>
            <p:nvPr/>
          </p:nvSpPr>
          <p:spPr>
            <a:xfrm>
              <a:off x="168174" y="267121"/>
              <a:ext cx="179463" cy="179461"/>
            </a:xfrm>
            <a:prstGeom prst="ellipse">
              <a:avLst/>
            </a:prstGeom>
            <a:solidFill>
              <a:srgbClr val="C00000"/>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42" name="Oval 58"/>
            <p:cNvSpPr/>
            <p:nvPr/>
          </p:nvSpPr>
          <p:spPr>
            <a:xfrm>
              <a:off x="296431" y="299882"/>
              <a:ext cx="179463" cy="179461"/>
            </a:xfrm>
            <a:prstGeom prst="ellipse">
              <a:avLst/>
            </a:prstGeom>
            <a:solidFill>
              <a:srgbClr val="F4B183"/>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43" name="Oval 59"/>
            <p:cNvSpPr/>
            <p:nvPr/>
          </p:nvSpPr>
          <p:spPr>
            <a:xfrm>
              <a:off x="185989" y="352414"/>
              <a:ext cx="179463" cy="179461"/>
            </a:xfrm>
            <a:prstGeom prst="ellipse">
              <a:avLst/>
            </a:prstGeom>
            <a:solidFill>
              <a:srgbClr val="C00000"/>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44" name="Oval 60"/>
            <p:cNvSpPr/>
            <p:nvPr/>
          </p:nvSpPr>
          <p:spPr>
            <a:xfrm>
              <a:off x="71887" y="316494"/>
              <a:ext cx="179463" cy="179461"/>
            </a:xfrm>
            <a:prstGeom prst="ellipse">
              <a:avLst/>
            </a:prstGeom>
            <a:solidFill>
              <a:srgbClr val="F4B183"/>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45" name="Oval 61"/>
            <p:cNvSpPr/>
            <p:nvPr/>
          </p:nvSpPr>
          <p:spPr>
            <a:xfrm>
              <a:off x="263091" y="8546"/>
              <a:ext cx="179463" cy="179461"/>
            </a:xfrm>
            <a:prstGeom prst="ellipse">
              <a:avLst/>
            </a:prstGeom>
            <a:solidFill>
              <a:srgbClr val="F4B183"/>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46" name="Oval 62"/>
            <p:cNvSpPr/>
            <p:nvPr/>
          </p:nvSpPr>
          <p:spPr>
            <a:xfrm>
              <a:off x="372601" y="266916"/>
              <a:ext cx="179463" cy="179461"/>
            </a:xfrm>
            <a:prstGeom prst="ellipse">
              <a:avLst/>
            </a:prstGeom>
            <a:solidFill>
              <a:srgbClr val="C00000"/>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47" name="Oval 63"/>
            <p:cNvSpPr/>
            <p:nvPr/>
          </p:nvSpPr>
          <p:spPr>
            <a:xfrm>
              <a:off x="-1" y="0"/>
              <a:ext cx="592460" cy="543956"/>
            </a:xfrm>
            <a:prstGeom prst="ellipse">
              <a:avLst/>
            </a:prstGeom>
            <a:noFill/>
            <a:ln w="9525" cap="flat">
              <a:solidFill>
                <a:srgbClr val="54415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sp>
        <p:nvSpPr>
          <p:cNvPr id="149" name="TextBox 89"/>
          <p:cNvSpPr txBox="1"/>
          <p:nvPr/>
        </p:nvSpPr>
        <p:spPr>
          <a:xfrm>
            <a:off x="282066" y="-39981"/>
            <a:ext cx="3377460"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400" b="1">
                <a:latin typeface="Arial"/>
                <a:ea typeface="Arial"/>
                <a:cs typeface="Arial"/>
                <a:sym typeface="Arial"/>
              </a:defRPr>
            </a:lvl1pPr>
          </a:lstStyle>
          <a:p>
            <a:r>
              <a:rPr lang="en-US" dirty="0"/>
              <a:t>B</a:t>
            </a:r>
            <a:r>
              <a:rPr dirty="0"/>
              <a:t>ackground </a:t>
            </a:r>
          </a:p>
        </p:txBody>
      </p:sp>
      <p:sp>
        <p:nvSpPr>
          <p:cNvPr id="150" name="Straight Connector 90"/>
          <p:cNvSpPr/>
          <p:nvPr/>
        </p:nvSpPr>
        <p:spPr>
          <a:xfrm flipV="1">
            <a:off x="-1" y="369332"/>
            <a:ext cx="12192001" cy="4545"/>
          </a:xfrm>
          <a:prstGeom prst="line">
            <a:avLst/>
          </a:prstGeom>
          <a:ln w="28575">
            <a:solidFill>
              <a:srgbClr val="00B0F0"/>
            </a:solidFill>
            <a:miter/>
          </a:ln>
        </p:spPr>
        <p:txBody>
          <a:bodyPr lIns="45719" rIns="45719"/>
          <a:lstStyle/>
          <a:p>
            <a:endParaRPr/>
          </a:p>
        </p:txBody>
      </p:sp>
      <p:sp>
        <p:nvSpPr>
          <p:cNvPr id="151" name="Oval 3"/>
          <p:cNvSpPr/>
          <p:nvPr/>
        </p:nvSpPr>
        <p:spPr>
          <a:xfrm>
            <a:off x="2198467" y="2595683"/>
            <a:ext cx="948585" cy="854581"/>
          </a:xfrm>
          <a:prstGeom prst="ellipse">
            <a:avLst/>
          </a:prstGeom>
          <a:ln w="28575">
            <a:solidFill>
              <a:srgbClr val="00B0F0"/>
            </a:solidFill>
            <a:miter/>
          </a:ln>
        </p:spPr>
        <p:txBody>
          <a:bodyPr lIns="45719" rIns="45719" anchor="ctr"/>
          <a:lstStyle/>
          <a:p>
            <a:pPr algn="ctr">
              <a:defRPr>
                <a:solidFill>
                  <a:srgbClr val="FFFFFF"/>
                </a:solidFill>
              </a:defRPr>
            </a:pPr>
            <a:endParaRPr/>
          </a:p>
        </p:txBody>
      </p:sp>
      <p:sp>
        <p:nvSpPr>
          <p:cNvPr id="152" name="Oval 15"/>
          <p:cNvSpPr/>
          <p:nvPr/>
        </p:nvSpPr>
        <p:spPr>
          <a:xfrm>
            <a:off x="1211607" y="1701213"/>
            <a:ext cx="2922308" cy="2643525"/>
          </a:xfrm>
          <a:prstGeom prst="ellipse">
            <a:avLst/>
          </a:prstGeom>
          <a:ln w="28575">
            <a:solidFill>
              <a:srgbClr val="00B0F0"/>
            </a:solidFill>
            <a:miter/>
          </a:ln>
        </p:spPr>
        <p:txBody>
          <a:bodyPr lIns="45719" rIns="45719" anchor="ctr"/>
          <a:lstStyle/>
          <a:p>
            <a:pPr algn="ctr">
              <a:defRPr>
                <a:solidFill>
                  <a:srgbClr val="FFFFFF"/>
                </a:solidFill>
              </a:defRPr>
            </a:pPr>
            <a:endParaRPr/>
          </a:p>
        </p:txBody>
      </p:sp>
      <p:sp>
        <p:nvSpPr>
          <p:cNvPr id="153" name="Oval 18"/>
          <p:cNvSpPr/>
          <p:nvPr/>
        </p:nvSpPr>
        <p:spPr>
          <a:xfrm>
            <a:off x="1681566" y="2051118"/>
            <a:ext cx="1982390" cy="1943712"/>
          </a:xfrm>
          <a:prstGeom prst="ellipse">
            <a:avLst/>
          </a:prstGeom>
          <a:ln w="28575">
            <a:solidFill>
              <a:srgbClr val="00B0F0"/>
            </a:solidFill>
            <a:miter/>
          </a:ln>
        </p:spPr>
        <p:txBody>
          <a:bodyPr lIns="45719" rIns="45719" anchor="ctr"/>
          <a:lstStyle/>
          <a:p>
            <a:pPr algn="ctr">
              <a:defRPr>
                <a:solidFill>
                  <a:srgbClr val="FFFFFF"/>
                </a:solidFill>
              </a:defRPr>
            </a:pPr>
            <a:endParaRPr/>
          </a:p>
        </p:txBody>
      </p:sp>
      <p:sp>
        <p:nvSpPr>
          <p:cNvPr id="154" name="Oval 4"/>
          <p:cNvSpPr/>
          <p:nvPr/>
        </p:nvSpPr>
        <p:spPr>
          <a:xfrm>
            <a:off x="2898832" y="2644262"/>
            <a:ext cx="179463" cy="179463"/>
          </a:xfrm>
          <a:prstGeom prst="ellipse">
            <a:avLst/>
          </a:prstGeom>
          <a:solidFill>
            <a:srgbClr val="FFFFFF"/>
          </a:solidFill>
          <a:ln w="12700">
            <a:solidFill>
              <a:srgbClr val="42719B"/>
            </a:solidFill>
            <a:prstDash val="sysDash"/>
            <a:miter/>
          </a:ln>
        </p:spPr>
        <p:txBody>
          <a:bodyPr lIns="45719" rIns="45719" anchor="ctr"/>
          <a:lstStyle/>
          <a:p>
            <a:pPr algn="ctr">
              <a:defRPr>
                <a:solidFill>
                  <a:srgbClr val="FFFFFF"/>
                </a:solidFill>
              </a:defRPr>
            </a:pPr>
            <a:endParaRPr/>
          </a:p>
        </p:txBody>
      </p:sp>
      <p:sp>
        <p:nvSpPr>
          <p:cNvPr id="155" name="Oval 20"/>
          <p:cNvSpPr/>
          <p:nvPr/>
        </p:nvSpPr>
        <p:spPr>
          <a:xfrm>
            <a:off x="2279739" y="3256072"/>
            <a:ext cx="179463" cy="179463"/>
          </a:xfrm>
          <a:prstGeom prst="ellipse">
            <a:avLst/>
          </a:prstGeom>
          <a:solidFill>
            <a:srgbClr val="1F4E79"/>
          </a:solidFill>
          <a:ln w="12700">
            <a:solidFill>
              <a:srgbClr val="42719B"/>
            </a:solidFill>
            <a:miter/>
          </a:ln>
        </p:spPr>
        <p:txBody>
          <a:bodyPr lIns="45719" rIns="45719" anchor="ctr"/>
          <a:lstStyle/>
          <a:p>
            <a:pPr algn="ctr">
              <a:defRPr>
                <a:solidFill>
                  <a:srgbClr val="FFFFFF"/>
                </a:solidFill>
              </a:defRPr>
            </a:pPr>
            <a:endParaRPr/>
          </a:p>
        </p:txBody>
      </p:sp>
      <p:sp>
        <p:nvSpPr>
          <p:cNvPr id="156" name="Oval 21"/>
          <p:cNvSpPr/>
          <p:nvPr/>
        </p:nvSpPr>
        <p:spPr>
          <a:xfrm>
            <a:off x="2262897" y="2028388"/>
            <a:ext cx="179463" cy="179463"/>
          </a:xfrm>
          <a:prstGeom prst="ellipse">
            <a:avLst/>
          </a:prstGeom>
          <a:solidFill>
            <a:srgbClr val="1F4E79"/>
          </a:solidFill>
          <a:ln w="12700">
            <a:solidFill>
              <a:srgbClr val="42719B"/>
            </a:solidFill>
            <a:miter/>
          </a:ln>
        </p:spPr>
        <p:txBody>
          <a:bodyPr lIns="45719" rIns="45719" anchor="ctr"/>
          <a:lstStyle/>
          <a:p>
            <a:pPr algn="ctr">
              <a:defRPr>
                <a:solidFill>
                  <a:srgbClr val="FFFFFF"/>
                </a:solidFill>
              </a:defRPr>
            </a:pPr>
            <a:endParaRPr/>
          </a:p>
        </p:txBody>
      </p:sp>
      <p:sp>
        <p:nvSpPr>
          <p:cNvPr id="157" name="Oval 22"/>
          <p:cNvSpPr/>
          <p:nvPr/>
        </p:nvSpPr>
        <p:spPr>
          <a:xfrm>
            <a:off x="2898832" y="2028980"/>
            <a:ext cx="179463" cy="179463"/>
          </a:xfrm>
          <a:prstGeom prst="ellipse">
            <a:avLst/>
          </a:prstGeom>
          <a:solidFill>
            <a:srgbClr val="1F4E79"/>
          </a:solidFill>
          <a:ln w="12700">
            <a:solidFill>
              <a:srgbClr val="42719B"/>
            </a:solidFill>
            <a:miter/>
          </a:ln>
        </p:spPr>
        <p:txBody>
          <a:bodyPr lIns="45719" rIns="45719" anchor="ctr"/>
          <a:lstStyle/>
          <a:p>
            <a:pPr algn="ctr">
              <a:defRPr>
                <a:solidFill>
                  <a:srgbClr val="FFFFFF"/>
                </a:solidFill>
              </a:defRPr>
            </a:pPr>
            <a:endParaRPr/>
          </a:p>
        </p:txBody>
      </p:sp>
      <p:sp>
        <p:nvSpPr>
          <p:cNvPr id="158" name="Oval 23"/>
          <p:cNvSpPr/>
          <p:nvPr/>
        </p:nvSpPr>
        <p:spPr>
          <a:xfrm>
            <a:off x="1748693" y="2464521"/>
            <a:ext cx="179463" cy="179463"/>
          </a:xfrm>
          <a:prstGeom prst="ellipse">
            <a:avLst/>
          </a:prstGeom>
          <a:solidFill>
            <a:srgbClr val="1F4E79"/>
          </a:solidFill>
          <a:ln w="12700">
            <a:solidFill>
              <a:srgbClr val="42719B"/>
            </a:solidFill>
            <a:miter/>
          </a:ln>
        </p:spPr>
        <p:txBody>
          <a:bodyPr lIns="45719" rIns="45719" anchor="ctr"/>
          <a:lstStyle/>
          <a:p>
            <a:pPr algn="ctr">
              <a:defRPr>
                <a:solidFill>
                  <a:srgbClr val="FFFFFF"/>
                </a:solidFill>
              </a:defRPr>
            </a:pPr>
            <a:endParaRPr/>
          </a:p>
        </p:txBody>
      </p:sp>
      <p:sp>
        <p:nvSpPr>
          <p:cNvPr id="159" name="Oval 24"/>
          <p:cNvSpPr/>
          <p:nvPr/>
        </p:nvSpPr>
        <p:spPr>
          <a:xfrm>
            <a:off x="3461879" y="3405985"/>
            <a:ext cx="179462" cy="179463"/>
          </a:xfrm>
          <a:prstGeom prst="ellipse">
            <a:avLst/>
          </a:prstGeom>
          <a:solidFill>
            <a:srgbClr val="1F4E79"/>
          </a:solidFill>
          <a:ln w="12700">
            <a:solidFill>
              <a:srgbClr val="42719B"/>
            </a:solidFill>
            <a:miter/>
          </a:ln>
        </p:spPr>
        <p:txBody>
          <a:bodyPr lIns="45719" rIns="45719" anchor="ctr"/>
          <a:lstStyle/>
          <a:p>
            <a:pPr algn="ctr">
              <a:defRPr>
                <a:solidFill>
                  <a:srgbClr val="FFFFFF"/>
                </a:solidFill>
              </a:defRPr>
            </a:pPr>
            <a:endParaRPr/>
          </a:p>
        </p:txBody>
      </p:sp>
      <p:sp>
        <p:nvSpPr>
          <p:cNvPr id="160" name="Oval 25"/>
          <p:cNvSpPr/>
          <p:nvPr/>
        </p:nvSpPr>
        <p:spPr>
          <a:xfrm>
            <a:off x="3468287" y="2471437"/>
            <a:ext cx="179463" cy="179463"/>
          </a:xfrm>
          <a:prstGeom prst="ellipse">
            <a:avLst/>
          </a:prstGeom>
          <a:solidFill>
            <a:srgbClr val="1F4E79"/>
          </a:solidFill>
          <a:ln w="12700">
            <a:solidFill>
              <a:srgbClr val="42719B"/>
            </a:solidFill>
            <a:miter/>
          </a:ln>
        </p:spPr>
        <p:txBody>
          <a:bodyPr lIns="45719" rIns="45719" anchor="ctr"/>
          <a:lstStyle/>
          <a:p>
            <a:pPr algn="ctr">
              <a:defRPr>
                <a:solidFill>
                  <a:srgbClr val="FFFFFF"/>
                </a:solidFill>
              </a:defRPr>
            </a:pPr>
            <a:endParaRPr/>
          </a:p>
        </p:txBody>
      </p:sp>
      <p:sp>
        <p:nvSpPr>
          <p:cNvPr id="161" name="Oval 26"/>
          <p:cNvSpPr/>
          <p:nvPr/>
        </p:nvSpPr>
        <p:spPr>
          <a:xfrm>
            <a:off x="1728508" y="3407021"/>
            <a:ext cx="179463" cy="179463"/>
          </a:xfrm>
          <a:prstGeom prst="ellipse">
            <a:avLst/>
          </a:prstGeom>
          <a:solidFill>
            <a:srgbClr val="1F4E79"/>
          </a:solidFill>
          <a:ln w="12700">
            <a:solidFill>
              <a:srgbClr val="42719B"/>
            </a:solidFill>
            <a:miter/>
          </a:ln>
        </p:spPr>
        <p:txBody>
          <a:bodyPr lIns="45719" rIns="45719" anchor="ctr"/>
          <a:lstStyle/>
          <a:p>
            <a:pPr algn="ctr">
              <a:defRPr>
                <a:solidFill>
                  <a:srgbClr val="FFFFFF"/>
                </a:solidFill>
              </a:defRPr>
            </a:pPr>
            <a:endParaRPr/>
          </a:p>
        </p:txBody>
      </p:sp>
      <p:sp>
        <p:nvSpPr>
          <p:cNvPr id="162" name="Oval 27"/>
          <p:cNvSpPr/>
          <p:nvPr/>
        </p:nvSpPr>
        <p:spPr>
          <a:xfrm>
            <a:off x="2262896" y="3838678"/>
            <a:ext cx="179463" cy="179463"/>
          </a:xfrm>
          <a:prstGeom prst="ellipse">
            <a:avLst/>
          </a:prstGeom>
          <a:solidFill>
            <a:srgbClr val="1F4E79"/>
          </a:solidFill>
          <a:ln w="12700">
            <a:solidFill>
              <a:srgbClr val="42719B"/>
            </a:solidFill>
            <a:miter/>
          </a:ln>
        </p:spPr>
        <p:txBody>
          <a:bodyPr lIns="45719" rIns="45719" anchor="ctr"/>
          <a:lstStyle/>
          <a:p>
            <a:pPr algn="ctr">
              <a:defRPr>
                <a:solidFill>
                  <a:srgbClr val="FFFFFF"/>
                </a:solidFill>
              </a:defRPr>
            </a:pPr>
            <a:endParaRPr/>
          </a:p>
        </p:txBody>
      </p:sp>
      <p:sp>
        <p:nvSpPr>
          <p:cNvPr id="163" name="Oval 28"/>
          <p:cNvSpPr/>
          <p:nvPr/>
        </p:nvSpPr>
        <p:spPr>
          <a:xfrm>
            <a:off x="2892744" y="3853467"/>
            <a:ext cx="179463" cy="179463"/>
          </a:xfrm>
          <a:prstGeom prst="ellipse">
            <a:avLst/>
          </a:prstGeom>
          <a:solidFill>
            <a:srgbClr val="1F4E79"/>
          </a:solidFill>
          <a:ln w="12700">
            <a:solidFill>
              <a:srgbClr val="42719B"/>
            </a:solidFill>
            <a:miter/>
          </a:ln>
        </p:spPr>
        <p:txBody>
          <a:bodyPr lIns="45719" rIns="45719" anchor="ctr"/>
          <a:lstStyle/>
          <a:p>
            <a:pPr algn="ctr">
              <a:defRPr>
                <a:solidFill>
                  <a:srgbClr val="FFFFFF"/>
                </a:solidFill>
              </a:defRPr>
            </a:pPr>
            <a:endParaRPr/>
          </a:p>
        </p:txBody>
      </p:sp>
      <p:sp>
        <p:nvSpPr>
          <p:cNvPr id="164" name="Oval 29"/>
          <p:cNvSpPr/>
          <p:nvPr/>
        </p:nvSpPr>
        <p:spPr>
          <a:xfrm>
            <a:off x="1120777" y="2949244"/>
            <a:ext cx="179463" cy="179463"/>
          </a:xfrm>
          <a:prstGeom prst="ellipse">
            <a:avLst/>
          </a:prstGeom>
          <a:solidFill>
            <a:srgbClr val="1F4E79"/>
          </a:solidFill>
          <a:ln w="12700">
            <a:solidFill>
              <a:srgbClr val="42719B"/>
            </a:solidFill>
            <a:miter/>
          </a:ln>
        </p:spPr>
        <p:txBody>
          <a:bodyPr lIns="45719" rIns="45719" anchor="ctr"/>
          <a:lstStyle/>
          <a:p>
            <a:pPr algn="ctr">
              <a:defRPr>
                <a:solidFill>
                  <a:srgbClr val="FFFFFF"/>
                </a:solidFill>
              </a:defRPr>
            </a:pPr>
            <a:endParaRPr/>
          </a:p>
        </p:txBody>
      </p:sp>
      <p:sp>
        <p:nvSpPr>
          <p:cNvPr id="165" name="Oval 30"/>
          <p:cNvSpPr/>
          <p:nvPr/>
        </p:nvSpPr>
        <p:spPr>
          <a:xfrm>
            <a:off x="1277634" y="2370940"/>
            <a:ext cx="179463" cy="179463"/>
          </a:xfrm>
          <a:prstGeom prst="ellipse">
            <a:avLst/>
          </a:prstGeom>
          <a:solidFill>
            <a:srgbClr val="1F4E79"/>
          </a:solidFill>
          <a:ln w="12700">
            <a:solidFill>
              <a:srgbClr val="42719B"/>
            </a:solidFill>
            <a:miter/>
          </a:ln>
        </p:spPr>
        <p:txBody>
          <a:bodyPr lIns="45719" rIns="45719" anchor="ctr"/>
          <a:lstStyle/>
          <a:p>
            <a:pPr algn="ctr">
              <a:defRPr>
                <a:solidFill>
                  <a:srgbClr val="FFFFFF"/>
                </a:solidFill>
              </a:defRPr>
            </a:pPr>
            <a:endParaRPr/>
          </a:p>
        </p:txBody>
      </p:sp>
      <p:sp>
        <p:nvSpPr>
          <p:cNvPr id="166" name="Oval 31"/>
          <p:cNvSpPr/>
          <p:nvPr/>
        </p:nvSpPr>
        <p:spPr>
          <a:xfrm>
            <a:off x="2525509" y="1595625"/>
            <a:ext cx="179463" cy="179463"/>
          </a:xfrm>
          <a:prstGeom prst="ellipse">
            <a:avLst/>
          </a:prstGeom>
          <a:solidFill>
            <a:srgbClr val="1F4E79"/>
          </a:solidFill>
          <a:ln w="12700">
            <a:solidFill>
              <a:srgbClr val="42719B"/>
            </a:solidFill>
            <a:miter/>
          </a:ln>
        </p:spPr>
        <p:txBody>
          <a:bodyPr lIns="45719" rIns="45719" anchor="ctr"/>
          <a:lstStyle/>
          <a:p>
            <a:pPr algn="ctr">
              <a:defRPr>
                <a:solidFill>
                  <a:srgbClr val="FFFFFF"/>
                </a:solidFill>
              </a:defRPr>
            </a:pPr>
            <a:endParaRPr/>
          </a:p>
        </p:txBody>
      </p:sp>
      <p:sp>
        <p:nvSpPr>
          <p:cNvPr id="167" name="Oval 32"/>
          <p:cNvSpPr/>
          <p:nvPr/>
        </p:nvSpPr>
        <p:spPr>
          <a:xfrm>
            <a:off x="3421674" y="1818863"/>
            <a:ext cx="179463" cy="179463"/>
          </a:xfrm>
          <a:prstGeom prst="ellipse">
            <a:avLst/>
          </a:prstGeom>
          <a:solidFill>
            <a:srgbClr val="1F4E79"/>
          </a:solidFill>
          <a:ln w="12700">
            <a:solidFill>
              <a:srgbClr val="42719B"/>
            </a:solidFill>
            <a:miter/>
          </a:ln>
        </p:spPr>
        <p:txBody>
          <a:bodyPr lIns="45719" rIns="45719" anchor="ctr"/>
          <a:lstStyle/>
          <a:p>
            <a:pPr algn="ctr">
              <a:defRPr>
                <a:solidFill>
                  <a:srgbClr val="FFFFFF"/>
                </a:solidFill>
              </a:defRPr>
            </a:pPr>
            <a:endParaRPr/>
          </a:p>
        </p:txBody>
      </p:sp>
      <p:sp>
        <p:nvSpPr>
          <p:cNvPr id="168" name="Oval 33"/>
          <p:cNvSpPr/>
          <p:nvPr/>
        </p:nvSpPr>
        <p:spPr>
          <a:xfrm>
            <a:off x="2583027" y="4274055"/>
            <a:ext cx="179463" cy="179463"/>
          </a:xfrm>
          <a:prstGeom prst="ellipse">
            <a:avLst/>
          </a:prstGeom>
          <a:ln w="12700">
            <a:solidFill>
              <a:srgbClr val="42719B"/>
            </a:solidFill>
            <a:prstDash val="dash"/>
            <a:miter/>
          </a:ln>
        </p:spPr>
        <p:txBody>
          <a:bodyPr lIns="45719" rIns="45719" anchor="ctr"/>
          <a:lstStyle/>
          <a:p>
            <a:pPr algn="ctr">
              <a:defRPr>
                <a:solidFill>
                  <a:srgbClr val="FFFFFF"/>
                </a:solidFill>
              </a:defRPr>
            </a:pPr>
            <a:endParaRPr/>
          </a:p>
        </p:txBody>
      </p:sp>
      <p:sp>
        <p:nvSpPr>
          <p:cNvPr id="169" name="Oval 34"/>
          <p:cNvSpPr/>
          <p:nvPr/>
        </p:nvSpPr>
        <p:spPr>
          <a:xfrm>
            <a:off x="3885439" y="2315256"/>
            <a:ext cx="179463" cy="179463"/>
          </a:xfrm>
          <a:prstGeom prst="ellipse">
            <a:avLst/>
          </a:prstGeom>
          <a:solidFill>
            <a:srgbClr val="1F4E79"/>
          </a:solidFill>
          <a:ln w="12700">
            <a:solidFill>
              <a:srgbClr val="42719B"/>
            </a:solidFill>
            <a:miter/>
          </a:ln>
        </p:spPr>
        <p:txBody>
          <a:bodyPr lIns="45719" rIns="45719" anchor="ctr"/>
          <a:lstStyle/>
          <a:p>
            <a:pPr algn="ctr">
              <a:defRPr>
                <a:solidFill>
                  <a:srgbClr val="FFFFFF"/>
                </a:solidFill>
              </a:defRPr>
            </a:pPr>
            <a:endParaRPr/>
          </a:p>
        </p:txBody>
      </p:sp>
      <p:sp>
        <p:nvSpPr>
          <p:cNvPr id="170" name="Oval 35"/>
          <p:cNvSpPr/>
          <p:nvPr/>
        </p:nvSpPr>
        <p:spPr>
          <a:xfrm>
            <a:off x="1734049" y="1834744"/>
            <a:ext cx="179462" cy="179463"/>
          </a:xfrm>
          <a:prstGeom prst="ellipse">
            <a:avLst/>
          </a:prstGeom>
          <a:solidFill>
            <a:srgbClr val="1F4E79"/>
          </a:solidFill>
          <a:ln w="12700">
            <a:solidFill>
              <a:srgbClr val="42719B"/>
            </a:solidFill>
            <a:miter/>
          </a:ln>
        </p:spPr>
        <p:txBody>
          <a:bodyPr lIns="45719" rIns="45719" anchor="ctr"/>
          <a:lstStyle/>
          <a:p>
            <a:pPr algn="ctr">
              <a:defRPr>
                <a:solidFill>
                  <a:srgbClr val="FFFFFF"/>
                </a:solidFill>
              </a:defRPr>
            </a:pPr>
            <a:endParaRPr/>
          </a:p>
        </p:txBody>
      </p:sp>
      <p:sp>
        <p:nvSpPr>
          <p:cNvPr id="171" name="Oval 36"/>
          <p:cNvSpPr/>
          <p:nvPr/>
        </p:nvSpPr>
        <p:spPr>
          <a:xfrm>
            <a:off x="3446276" y="4000405"/>
            <a:ext cx="179463" cy="179463"/>
          </a:xfrm>
          <a:prstGeom prst="ellipse">
            <a:avLst/>
          </a:prstGeom>
          <a:solidFill>
            <a:srgbClr val="1F4E79"/>
          </a:solidFill>
          <a:ln w="12700">
            <a:solidFill>
              <a:srgbClr val="42719B"/>
            </a:solidFill>
            <a:miter/>
          </a:ln>
        </p:spPr>
        <p:txBody>
          <a:bodyPr lIns="45719" rIns="45719" anchor="ctr"/>
          <a:lstStyle/>
          <a:p>
            <a:pPr algn="ctr">
              <a:defRPr>
                <a:solidFill>
                  <a:srgbClr val="FFFFFF"/>
                </a:solidFill>
              </a:defRPr>
            </a:pPr>
            <a:endParaRPr/>
          </a:p>
        </p:txBody>
      </p:sp>
      <p:sp>
        <p:nvSpPr>
          <p:cNvPr id="172" name="Oval 37"/>
          <p:cNvSpPr/>
          <p:nvPr/>
        </p:nvSpPr>
        <p:spPr>
          <a:xfrm>
            <a:off x="4051334" y="2944492"/>
            <a:ext cx="179463" cy="179463"/>
          </a:xfrm>
          <a:prstGeom prst="ellipse">
            <a:avLst/>
          </a:prstGeom>
          <a:solidFill>
            <a:srgbClr val="1F4E79"/>
          </a:solidFill>
          <a:ln w="12700">
            <a:solidFill>
              <a:srgbClr val="42719B"/>
            </a:solidFill>
            <a:miter/>
          </a:ln>
        </p:spPr>
        <p:txBody>
          <a:bodyPr lIns="45719" rIns="45719" anchor="ctr"/>
          <a:lstStyle/>
          <a:p>
            <a:pPr algn="ctr">
              <a:defRPr>
                <a:solidFill>
                  <a:srgbClr val="FFFFFF"/>
                </a:solidFill>
              </a:defRPr>
            </a:pPr>
            <a:endParaRPr/>
          </a:p>
        </p:txBody>
      </p:sp>
      <p:sp>
        <p:nvSpPr>
          <p:cNvPr id="173" name="Oval 38"/>
          <p:cNvSpPr/>
          <p:nvPr/>
        </p:nvSpPr>
        <p:spPr>
          <a:xfrm>
            <a:off x="3896088" y="3559431"/>
            <a:ext cx="179463" cy="179463"/>
          </a:xfrm>
          <a:prstGeom prst="ellipse">
            <a:avLst/>
          </a:prstGeom>
          <a:solidFill>
            <a:srgbClr val="1F4E79"/>
          </a:solidFill>
          <a:ln w="12700">
            <a:solidFill>
              <a:srgbClr val="42719B"/>
            </a:solidFill>
            <a:miter/>
          </a:ln>
        </p:spPr>
        <p:txBody>
          <a:bodyPr lIns="45719" rIns="45719" anchor="ctr"/>
          <a:lstStyle/>
          <a:p>
            <a:pPr algn="ctr">
              <a:defRPr>
                <a:solidFill>
                  <a:srgbClr val="FFFFFF"/>
                </a:solidFill>
              </a:defRPr>
            </a:pPr>
            <a:endParaRPr/>
          </a:p>
        </p:txBody>
      </p:sp>
      <p:sp>
        <p:nvSpPr>
          <p:cNvPr id="174" name="Oval 39"/>
          <p:cNvSpPr/>
          <p:nvPr/>
        </p:nvSpPr>
        <p:spPr>
          <a:xfrm>
            <a:off x="1287350" y="3554934"/>
            <a:ext cx="179463" cy="179463"/>
          </a:xfrm>
          <a:prstGeom prst="ellipse">
            <a:avLst/>
          </a:prstGeom>
          <a:solidFill>
            <a:srgbClr val="1F4E79"/>
          </a:solidFill>
          <a:ln w="12700">
            <a:solidFill>
              <a:srgbClr val="42719B"/>
            </a:solidFill>
            <a:miter/>
          </a:ln>
        </p:spPr>
        <p:txBody>
          <a:bodyPr lIns="45719" rIns="45719" anchor="ctr"/>
          <a:lstStyle/>
          <a:p>
            <a:pPr algn="ctr">
              <a:defRPr>
                <a:solidFill>
                  <a:srgbClr val="FFFFFF"/>
                </a:solidFill>
              </a:defRPr>
            </a:pPr>
            <a:endParaRPr/>
          </a:p>
        </p:txBody>
      </p:sp>
      <p:sp>
        <p:nvSpPr>
          <p:cNvPr id="175" name="Oval 40"/>
          <p:cNvSpPr/>
          <p:nvPr/>
        </p:nvSpPr>
        <p:spPr>
          <a:xfrm>
            <a:off x="1782984" y="4035161"/>
            <a:ext cx="179463" cy="179463"/>
          </a:xfrm>
          <a:prstGeom prst="ellipse">
            <a:avLst/>
          </a:prstGeom>
          <a:solidFill>
            <a:srgbClr val="1F4E79"/>
          </a:solidFill>
          <a:ln w="12700">
            <a:solidFill>
              <a:srgbClr val="42719B"/>
            </a:solidFill>
            <a:miter/>
          </a:ln>
        </p:spPr>
        <p:txBody>
          <a:bodyPr lIns="45719" rIns="45719" anchor="ctr"/>
          <a:lstStyle/>
          <a:p>
            <a:pPr algn="ctr">
              <a:defRPr>
                <a:solidFill>
                  <a:srgbClr val="FFFFFF"/>
                </a:solidFill>
              </a:defRPr>
            </a:pPr>
            <a:endParaRPr/>
          </a:p>
        </p:txBody>
      </p:sp>
      <p:pic>
        <p:nvPicPr>
          <p:cNvPr id="176" name="Picture 42" descr="Picture 42"/>
          <p:cNvPicPr>
            <a:picLocks noChangeAspect="1"/>
          </p:cNvPicPr>
          <p:nvPr/>
        </p:nvPicPr>
        <p:blipFill>
          <a:blip r:embed="rId3"/>
          <a:stretch>
            <a:fillRect/>
          </a:stretch>
        </p:blipFill>
        <p:spPr>
          <a:xfrm rot="16200000">
            <a:off x="1710762" y="316944"/>
            <a:ext cx="202547" cy="2340786"/>
          </a:xfrm>
          <a:prstGeom prst="rect">
            <a:avLst/>
          </a:prstGeom>
          <a:ln w="12700">
            <a:miter lim="400000"/>
          </a:ln>
        </p:spPr>
      </p:pic>
      <p:pic>
        <p:nvPicPr>
          <p:cNvPr id="177" name="Picture 43" descr="Picture 43"/>
          <p:cNvPicPr>
            <a:picLocks noChangeAspect="1"/>
          </p:cNvPicPr>
          <p:nvPr/>
        </p:nvPicPr>
        <p:blipFill>
          <a:blip r:embed="rId3"/>
          <a:stretch>
            <a:fillRect/>
          </a:stretch>
        </p:blipFill>
        <p:spPr>
          <a:xfrm rot="16200000">
            <a:off x="1752546" y="1587557"/>
            <a:ext cx="202547" cy="2340786"/>
          </a:xfrm>
          <a:prstGeom prst="rect">
            <a:avLst/>
          </a:prstGeom>
          <a:ln w="12700">
            <a:miter lim="400000"/>
          </a:ln>
        </p:spPr>
      </p:pic>
      <p:sp>
        <p:nvSpPr>
          <p:cNvPr id="178" name="Explosion 1 5"/>
          <p:cNvSpPr/>
          <p:nvPr/>
        </p:nvSpPr>
        <p:spPr>
          <a:xfrm>
            <a:off x="2678699" y="2386601"/>
            <a:ext cx="604013" cy="716488"/>
          </a:xfrm>
          <a:custGeom>
            <a:avLst/>
            <a:gdLst/>
            <a:ahLst/>
            <a:cxnLst>
              <a:cxn ang="0">
                <a:pos x="wd2" y="hd2"/>
              </a:cxn>
              <a:cxn ang="5400000">
                <a:pos x="wd2" y="hd2"/>
              </a:cxn>
              <a:cxn ang="10800000">
                <a:pos x="wd2" y="hd2"/>
              </a:cxn>
              <a:cxn ang="16200000">
                <a:pos x="wd2" y="hd2"/>
              </a:cxn>
            </a:cxnLst>
            <a:rect l="0" t="0" r="r" b="b"/>
            <a:pathLst>
              <a:path w="21600" h="21600" extrusionOk="0">
                <a:moveTo>
                  <a:pt x="10800" y="5800"/>
                </a:moveTo>
                <a:lnTo>
                  <a:pt x="14522" y="0"/>
                </a:lnTo>
                <a:lnTo>
                  <a:pt x="14155" y="5325"/>
                </a:lnTo>
                <a:lnTo>
                  <a:pt x="18380" y="4457"/>
                </a:lnTo>
                <a:lnTo>
                  <a:pt x="16702" y="7315"/>
                </a:lnTo>
                <a:lnTo>
                  <a:pt x="21097" y="8137"/>
                </a:lnTo>
                <a:lnTo>
                  <a:pt x="17607" y="10475"/>
                </a:lnTo>
                <a:lnTo>
                  <a:pt x="21600" y="13290"/>
                </a:lnTo>
                <a:lnTo>
                  <a:pt x="16837" y="12942"/>
                </a:lnTo>
                <a:lnTo>
                  <a:pt x="18145" y="18095"/>
                </a:lnTo>
                <a:lnTo>
                  <a:pt x="14020" y="14457"/>
                </a:lnTo>
                <a:lnTo>
                  <a:pt x="13247" y="19737"/>
                </a:lnTo>
                <a:lnTo>
                  <a:pt x="10532" y="14935"/>
                </a:lnTo>
                <a:lnTo>
                  <a:pt x="8485" y="21600"/>
                </a:lnTo>
                <a:lnTo>
                  <a:pt x="7715" y="15627"/>
                </a:lnTo>
                <a:lnTo>
                  <a:pt x="4762" y="17617"/>
                </a:lnTo>
                <a:lnTo>
                  <a:pt x="5667" y="13937"/>
                </a:lnTo>
                <a:lnTo>
                  <a:pt x="135" y="14587"/>
                </a:lnTo>
                <a:lnTo>
                  <a:pt x="3722" y="11775"/>
                </a:lnTo>
                <a:lnTo>
                  <a:pt x="0" y="8615"/>
                </a:lnTo>
                <a:lnTo>
                  <a:pt x="4627" y="7617"/>
                </a:lnTo>
                <a:lnTo>
                  <a:pt x="370" y="2295"/>
                </a:lnTo>
                <a:lnTo>
                  <a:pt x="7312" y="6320"/>
                </a:lnTo>
                <a:lnTo>
                  <a:pt x="8352" y="2295"/>
                </a:lnTo>
                <a:close/>
              </a:path>
            </a:pathLst>
          </a:custGeom>
          <a:ln w="19050">
            <a:solidFill>
              <a:schemeClr val="accent4"/>
            </a:solidFill>
            <a:miter/>
          </a:ln>
        </p:spPr>
        <p:txBody>
          <a:bodyPr lIns="45719" rIns="45719" anchor="ctr"/>
          <a:lstStyle/>
          <a:p>
            <a:pPr algn="ctr">
              <a:defRPr>
                <a:solidFill>
                  <a:srgbClr val="FFFFFF"/>
                </a:solidFill>
              </a:defRPr>
            </a:pPr>
            <a:endParaRPr/>
          </a:p>
        </p:txBody>
      </p:sp>
      <p:sp>
        <p:nvSpPr>
          <p:cNvPr id="179" name="Straight Arrow Connector 7"/>
          <p:cNvSpPr/>
          <p:nvPr/>
        </p:nvSpPr>
        <p:spPr>
          <a:xfrm flipV="1">
            <a:off x="3066793" y="1984917"/>
            <a:ext cx="1008756" cy="693607"/>
          </a:xfrm>
          <a:prstGeom prst="line">
            <a:avLst/>
          </a:prstGeom>
          <a:ln w="19050">
            <a:solidFill>
              <a:srgbClr val="C00000"/>
            </a:solidFill>
            <a:prstDash val="dash"/>
            <a:miter/>
            <a:tailEnd type="triangle"/>
          </a:ln>
        </p:spPr>
        <p:txBody>
          <a:bodyPr lIns="45719" rIns="45719"/>
          <a:lstStyle/>
          <a:p>
            <a:endParaRPr/>
          </a:p>
        </p:txBody>
      </p:sp>
      <p:sp>
        <p:nvSpPr>
          <p:cNvPr id="180" name="Oval 48"/>
          <p:cNvSpPr/>
          <p:nvPr/>
        </p:nvSpPr>
        <p:spPr>
          <a:xfrm>
            <a:off x="4101929" y="1792640"/>
            <a:ext cx="179463" cy="179463"/>
          </a:xfrm>
          <a:prstGeom prst="ellipse">
            <a:avLst/>
          </a:prstGeom>
          <a:solidFill>
            <a:srgbClr val="1F4E79"/>
          </a:solidFill>
          <a:ln w="12700">
            <a:solidFill>
              <a:srgbClr val="42719B"/>
            </a:solidFill>
            <a:miter/>
          </a:ln>
        </p:spPr>
        <p:txBody>
          <a:bodyPr lIns="45719" rIns="45719" anchor="ctr"/>
          <a:lstStyle/>
          <a:p>
            <a:pPr algn="ctr">
              <a:defRPr>
                <a:solidFill>
                  <a:srgbClr val="FFFFFF"/>
                </a:solidFill>
              </a:defRPr>
            </a:pPr>
            <a:endParaRPr/>
          </a:p>
        </p:txBody>
      </p:sp>
      <p:sp>
        <p:nvSpPr>
          <p:cNvPr id="181" name="TextBox 49"/>
          <p:cNvSpPr txBox="1"/>
          <p:nvPr/>
        </p:nvSpPr>
        <p:spPr>
          <a:xfrm>
            <a:off x="4308104" y="1674129"/>
            <a:ext cx="1539488" cy="3506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600">
                <a:latin typeface="Arial"/>
                <a:ea typeface="Arial"/>
                <a:cs typeface="Arial"/>
                <a:sym typeface="Arial"/>
              </a:defRPr>
            </a:pPr>
            <a:r>
              <a:t>Photoelectron</a:t>
            </a:r>
            <a:r>
              <a:rPr sz="1800"/>
              <a:t> </a:t>
            </a:r>
          </a:p>
        </p:txBody>
      </p:sp>
      <p:pic>
        <p:nvPicPr>
          <p:cNvPr id="182" name="Picture 64" descr="Picture 64"/>
          <p:cNvPicPr>
            <a:picLocks noChangeAspect="1"/>
          </p:cNvPicPr>
          <p:nvPr/>
        </p:nvPicPr>
        <p:blipFill>
          <a:blip r:embed="rId3"/>
          <a:stretch>
            <a:fillRect/>
          </a:stretch>
        </p:blipFill>
        <p:spPr>
          <a:xfrm rot="16200000">
            <a:off x="1590058" y="3417645"/>
            <a:ext cx="202548" cy="1941184"/>
          </a:xfrm>
          <a:prstGeom prst="rect">
            <a:avLst/>
          </a:prstGeom>
          <a:ln w="12700">
            <a:miter lim="400000"/>
          </a:ln>
        </p:spPr>
      </p:pic>
      <p:sp>
        <p:nvSpPr>
          <p:cNvPr id="183" name="TextBox 66"/>
          <p:cNvSpPr txBox="1"/>
          <p:nvPr/>
        </p:nvSpPr>
        <p:spPr>
          <a:xfrm>
            <a:off x="2095949" y="2185512"/>
            <a:ext cx="1222637"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600">
                <a:latin typeface="Arial"/>
                <a:ea typeface="Arial"/>
                <a:cs typeface="Arial"/>
                <a:sym typeface="Arial"/>
              </a:defRPr>
            </a:pPr>
            <a:r>
              <a:rPr b="1" dirty="0"/>
              <a:t>Absorption</a:t>
            </a:r>
            <a:r>
              <a:rPr sz="1800" dirty="0"/>
              <a:t> </a:t>
            </a:r>
          </a:p>
        </p:txBody>
      </p:sp>
      <p:sp>
        <p:nvSpPr>
          <p:cNvPr id="184" name="Explosion 1 67"/>
          <p:cNvSpPr/>
          <p:nvPr/>
        </p:nvSpPr>
        <p:spPr>
          <a:xfrm>
            <a:off x="2487453" y="4161054"/>
            <a:ext cx="369955" cy="409528"/>
          </a:xfrm>
          <a:custGeom>
            <a:avLst/>
            <a:gdLst/>
            <a:ahLst/>
            <a:cxnLst>
              <a:cxn ang="0">
                <a:pos x="wd2" y="hd2"/>
              </a:cxn>
              <a:cxn ang="5400000">
                <a:pos x="wd2" y="hd2"/>
              </a:cxn>
              <a:cxn ang="10800000">
                <a:pos x="wd2" y="hd2"/>
              </a:cxn>
              <a:cxn ang="16200000">
                <a:pos x="wd2" y="hd2"/>
              </a:cxn>
            </a:cxnLst>
            <a:rect l="0" t="0" r="r" b="b"/>
            <a:pathLst>
              <a:path w="21600" h="21600" extrusionOk="0">
                <a:moveTo>
                  <a:pt x="10800" y="5800"/>
                </a:moveTo>
                <a:lnTo>
                  <a:pt x="14522" y="0"/>
                </a:lnTo>
                <a:lnTo>
                  <a:pt x="14155" y="5325"/>
                </a:lnTo>
                <a:lnTo>
                  <a:pt x="18380" y="4457"/>
                </a:lnTo>
                <a:lnTo>
                  <a:pt x="16702" y="7315"/>
                </a:lnTo>
                <a:lnTo>
                  <a:pt x="21097" y="8137"/>
                </a:lnTo>
                <a:lnTo>
                  <a:pt x="17607" y="10475"/>
                </a:lnTo>
                <a:lnTo>
                  <a:pt x="21600" y="13290"/>
                </a:lnTo>
                <a:lnTo>
                  <a:pt x="16837" y="12942"/>
                </a:lnTo>
                <a:lnTo>
                  <a:pt x="18145" y="18095"/>
                </a:lnTo>
                <a:lnTo>
                  <a:pt x="14020" y="14457"/>
                </a:lnTo>
                <a:lnTo>
                  <a:pt x="13247" y="19737"/>
                </a:lnTo>
                <a:lnTo>
                  <a:pt x="10532" y="14935"/>
                </a:lnTo>
                <a:lnTo>
                  <a:pt x="8485" y="21600"/>
                </a:lnTo>
                <a:lnTo>
                  <a:pt x="7715" y="15627"/>
                </a:lnTo>
                <a:lnTo>
                  <a:pt x="4762" y="17617"/>
                </a:lnTo>
                <a:lnTo>
                  <a:pt x="5667" y="13937"/>
                </a:lnTo>
                <a:lnTo>
                  <a:pt x="135" y="14587"/>
                </a:lnTo>
                <a:lnTo>
                  <a:pt x="3722" y="11775"/>
                </a:lnTo>
                <a:lnTo>
                  <a:pt x="0" y="8615"/>
                </a:lnTo>
                <a:lnTo>
                  <a:pt x="4627" y="7617"/>
                </a:lnTo>
                <a:lnTo>
                  <a:pt x="370" y="2295"/>
                </a:lnTo>
                <a:lnTo>
                  <a:pt x="7312" y="6320"/>
                </a:lnTo>
                <a:lnTo>
                  <a:pt x="8352" y="2295"/>
                </a:lnTo>
                <a:close/>
              </a:path>
            </a:pathLst>
          </a:custGeom>
          <a:ln w="19050">
            <a:solidFill>
              <a:schemeClr val="accent4"/>
            </a:solidFill>
            <a:miter/>
          </a:ln>
        </p:spPr>
        <p:txBody>
          <a:bodyPr lIns="45719" rIns="45719" anchor="ctr"/>
          <a:lstStyle/>
          <a:p>
            <a:pPr algn="ctr">
              <a:defRPr>
                <a:solidFill>
                  <a:srgbClr val="FFFFFF"/>
                </a:solidFill>
              </a:defRPr>
            </a:pPr>
            <a:endParaRPr/>
          </a:p>
        </p:txBody>
      </p:sp>
      <p:sp>
        <p:nvSpPr>
          <p:cNvPr id="185" name="Straight Arrow Connector 68"/>
          <p:cNvSpPr/>
          <p:nvPr/>
        </p:nvSpPr>
        <p:spPr>
          <a:xfrm flipV="1">
            <a:off x="2855624" y="4093585"/>
            <a:ext cx="1194051" cy="253941"/>
          </a:xfrm>
          <a:prstGeom prst="line">
            <a:avLst/>
          </a:prstGeom>
          <a:ln w="19050">
            <a:solidFill>
              <a:srgbClr val="C00000"/>
            </a:solidFill>
            <a:prstDash val="dash"/>
            <a:miter/>
            <a:tailEnd type="triangle"/>
          </a:ln>
        </p:spPr>
        <p:txBody>
          <a:bodyPr lIns="45719" rIns="45719"/>
          <a:lstStyle/>
          <a:p>
            <a:endParaRPr/>
          </a:p>
        </p:txBody>
      </p:sp>
      <p:sp>
        <p:nvSpPr>
          <p:cNvPr id="186" name="TextBox 71"/>
          <p:cNvSpPr txBox="1"/>
          <p:nvPr/>
        </p:nvSpPr>
        <p:spPr>
          <a:xfrm>
            <a:off x="4290338" y="3838678"/>
            <a:ext cx="1018233" cy="3133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600">
                <a:latin typeface="Arial"/>
                <a:ea typeface="Arial"/>
                <a:cs typeface="Arial"/>
                <a:sym typeface="Arial"/>
              </a:defRPr>
            </a:pPr>
            <a:r>
              <a:t>recoil e</a:t>
            </a:r>
            <a:r>
              <a:rPr baseline="30000"/>
              <a:t>-</a:t>
            </a:r>
            <a:r>
              <a:t> </a:t>
            </a:r>
          </a:p>
        </p:txBody>
      </p:sp>
      <p:pic>
        <p:nvPicPr>
          <p:cNvPr id="187" name="Picture 72" descr="Picture 72"/>
          <p:cNvPicPr>
            <a:picLocks noChangeAspect="1"/>
          </p:cNvPicPr>
          <p:nvPr/>
        </p:nvPicPr>
        <p:blipFill>
          <a:blip r:embed="rId3"/>
          <a:stretch>
            <a:fillRect/>
          </a:stretch>
        </p:blipFill>
        <p:spPr>
          <a:xfrm rot="16910184">
            <a:off x="3700128" y="3694502"/>
            <a:ext cx="202547" cy="1941183"/>
          </a:xfrm>
          <a:prstGeom prst="rect">
            <a:avLst/>
          </a:prstGeom>
          <a:ln w="12700">
            <a:miter lim="400000"/>
          </a:ln>
        </p:spPr>
      </p:pic>
      <p:sp>
        <p:nvSpPr>
          <p:cNvPr id="188" name="TextBox 74"/>
          <p:cNvSpPr txBox="1"/>
          <p:nvPr/>
        </p:nvSpPr>
        <p:spPr>
          <a:xfrm>
            <a:off x="771992" y="4543304"/>
            <a:ext cx="2029375" cy="3520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600">
                <a:latin typeface="Arial"/>
                <a:ea typeface="Arial"/>
                <a:cs typeface="Arial"/>
                <a:sym typeface="Arial"/>
              </a:defRPr>
            </a:pPr>
            <a:r>
              <a:t>Incident energy, E</a:t>
            </a:r>
            <a:r>
              <a:rPr baseline="-25000"/>
              <a:t>0</a:t>
            </a:r>
            <a:r>
              <a:t> </a:t>
            </a:r>
          </a:p>
        </p:txBody>
      </p:sp>
      <p:sp>
        <p:nvSpPr>
          <p:cNvPr id="189" name="TextBox 75"/>
          <p:cNvSpPr txBox="1"/>
          <p:nvPr/>
        </p:nvSpPr>
        <p:spPr>
          <a:xfrm>
            <a:off x="4480850" y="4783845"/>
            <a:ext cx="752382" cy="3520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600">
                <a:latin typeface="Arial"/>
                <a:ea typeface="Arial"/>
                <a:cs typeface="Arial"/>
                <a:sym typeface="Arial"/>
              </a:defRPr>
            </a:pPr>
            <a:r>
              <a:t>E</a:t>
            </a:r>
            <a:r>
              <a:rPr baseline="-25000"/>
              <a:t>1 </a:t>
            </a:r>
            <a:r>
              <a:t>&lt;E</a:t>
            </a:r>
            <a:r>
              <a:rPr baseline="-25000"/>
              <a:t>0</a:t>
            </a:r>
            <a:r>
              <a:t> </a:t>
            </a:r>
          </a:p>
        </p:txBody>
      </p:sp>
      <p:sp>
        <p:nvSpPr>
          <p:cNvPr id="190" name="TextBox 78"/>
          <p:cNvSpPr txBox="1"/>
          <p:nvPr/>
        </p:nvSpPr>
        <p:spPr>
          <a:xfrm>
            <a:off x="240772" y="1284598"/>
            <a:ext cx="369546" cy="3506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Arial"/>
                <a:ea typeface="Arial"/>
                <a:cs typeface="Arial"/>
                <a:sym typeface="Arial"/>
              </a:defRPr>
            </a:lvl1pPr>
          </a:lstStyle>
          <a:p>
            <a:r>
              <a:t>a)</a:t>
            </a:r>
          </a:p>
        </p:txBody>
      </p:sp>
      <p:sp>
        <p:nvSpPr>
          <p:cNvPr id="191" name="TextBox 79"/>
          <p:cNvSpPr txBox="1"/>
          <p:nvPr/>
        </p:nvSpPr>
        <p:spPr>
          <a:xfrm>
            <a:off x="265201" y="2549533"/>
            <a:ext cx="369545" cy="3506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Arial"/>
                <a:ea typeface="Arial"/>
                <a:cs typeface="Arial"/>
                <a:sym typeface="Arial"/>
              </a:defRPr>
            </a:lvl1pPr>
          </a:lstStyle>
          <a:p>
            <a:r>
              <a:t>b)</a:t>
            </a:r>
          </a:p>
        </p:txBody>
      </p:sp>
      <p:sp>
        <p:nvSpPr>
          <p:cNvPr id="192" name="TextBox 80"/>
          <p:cNvSpPr txBox="1"/>
          <p:nvPr/>
        </p:nvSpPr>
        <p:spPr>
          <a:xfrm>
            <a:off x="280161" y="4162709"/>
            <a:ext cx="369546" cy="3506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Arial"/>
                <a:ea typeface="Arial"/>
                <a:cs typeface="Arial"/>
                <a:sym typeface="Arial"/>
              </a:defRPr>
            </a:lvl1pPr>
          </a:lstStyle>
          <a:p>
            <a:r>
              <a:t>c)</a:t>
            </a:r>
          </a:p>
        </p:txBody>
      </p:sp>
      <p:sp>
        <p:nvSpPr>
          <p:cNvPr id="193" name="TextBox 81"/>
          <p:cNvSpPr txBox="1"/>
          <p:nvPr/>
        </p:nvSpPr>
        <p:spPr>
          <a:xfrm>
            <a:off x="2892805" y="1201238"/>
            <a:ext cx="1539489" cy="3133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Arial"/>
                <a:ea typeface="Arial"/>
                <a:cs typeface="Arial"/>
                <a:sym typeface="Arial"/>
              </a:defRPr>
            </a:lvl1pPr>
          </a:lstStyle>
          <a:p>
            <a:r>
              <a:t>No interaction  </a:t>
            </a:r>
          </a:p>
        </p:txBody>
      </p:sp>
      <p:sp>
        <p:nvSpPr>
          <p:cNvPr id="194" name="Oval 82"/>
          <p:cNvSpPr/>
          <p:nvPr/>
        </p:nvSpPr>
        <p:spPr>
          <a:xfrm>
            <a:off x="4090727" y="3972193"/>
            <a:ext cx="179463" cy="179463"/>
          </a:xfrm>
          <a:prstGeom prst="ellipse">
            <a:avLst/>
          </a:prstGeom>
          <a:solidFill>
            <a:srgbClr val="1F4E79"/>
          </a:solidFill>
          <a:ln w="12700">
            <a:solidFill>
              <a:srgbClr val="42719B"/>
            </a:solidFill>
            <a:miter/>
          </a:ln>
        </p:spPr>
        <p:txBody>
          <a:bodyPr lIns="45719" rIns="45719" anchor="ctr"/>
          <a:lstStyle/>
          <a:p>
            <a:pPr algn="ctr">
              <a:defRPr>
                <a:solidFill>
                  <a:srgbClr val="FFFFFF"/>
                </a:solidFill>
              </a:defRPr>
            </a:pPr>
            <a:endParaRPr/>
          </a:p>
        </p:txBody>
      </p:sp>
      <p:sp>
        <p:nvSpPr>
          <p:cNvPr id="195" name="Straight Arrow Connector 83"/>
          <p:cNvSpPr/>
          <p:nvPr/>
        </p:nvSpPr>
        <p:spPr>
          <a:xfrm flipH="1">
            <a:off x="3145982" y="2606955"/>
            <a:ext cx="260859" cy="103296"/>
          </a:xfrm>
          <a:prstGeom prst="line">
            <a:avLst/>
          </a:prstGeom>
          <a:ln w="19050">
            <a:solidFill>
              <a:srgbClr val="544150"/>
            </a:solidFill>
            <a:prstDash val="dash"/>
            <a:miter/>
            <a:tailEnd type="triangle"/>
          </a:ln>
        </p:spPr>
        <p:txBody>
          <a:bodyPr lIns="45719" rIns="45719"/>
          <a:lstStyle/>
          <a:p>
            <a:endParaRPr/>
          </a:p>
        </p:txBody>
      </p:sp>
      <p:pic>
        <p:nvPicPr>
          <p:cNvPr id="196" name="Picture 85" descr="Picture 85"/>
          <p:cNvPicPr>
            <a:picLocks noChangeAspect="1"/>
          </p:cNvPicPr>
          <p:nvPr/>
        </p:nvPicPr>
        <p:blipFill>
          <a:blip r:embed="rId4"/>
          <a:stretch>
            <a:fillRect/>
          </a:stretch>
        </p:blipFill>
        <p:spPr>
          <a:xfrm rot="17834370">
            <a:off x="3630526" y="2415599"/>
            <a:ext cx="202548" cy="1394698"/>
          </a:xfrm>
          <a:prstGeom prst="rect">
            <a:avLst/>
          </a:prstGeom>
          <a:ln w="12700">
            <a:miter lim="400000"/>
          </a:ln>
        </p:spPr>
      </p:pic>
      <p:sp>
        <p:nvSpPr>
          <p:cNvPr id="197" name="TextBox 86"/>
          <p:cNvSpPr txBox="1"/>
          <p:nvPr/>
        </p:nvSpPr>
        <p:spPr>
          <a:xfrm>
            <a:off x="4161902" y="3281300"/>
            <a:ext cx="2224378" cy="3133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Arial"/>
                <a:ea typeface="Arial"/>
                <a:cs typeface="Arial"/>
                <a:sym typeface="Arial"/>
              </a:defRPr>
            </a:lvl1pPr>
          </a:lstStyle>
          <a:p>
            <a:r>
              <a:t>K-characteristic photon</a:t>
            </a:r>
          </a:p>
        </p:txBody>
      </p:sp>
      <p:pic>
        <p:nvPicPr>
          <p:cNvPr id="198" name="Picture 69" descr="Picture 69"/>
          <p:cNvPicPr>
            <a:picLocks noChangeAspect="1"/>
          </p:cNvPicPr>
          <p:nvPr/>
        </p:nvPicPr>
        <p:blipFill>
          <a:blip r:embed="rId5"/>
          <a:stretch>
            <a:fillRect/>
          </a:stretch>
        </p:blipFill>
        <p:spPr>
          <a:xfrm>
            <a:off x="6740786" y="1196786"/>
            <a:ext cx="5165738" cy="4241070"/>
          </a:xfrm>
          <a:prstGeom prst="rect">
            <a:avLst/>
          </a:prstGeom>
          <a:ln w="12700">
            <a:miter lim="400000"/>
          </a:ln>
        </p:spPr>
      </p:pic>
      <p:sp>
        <p:nvSpPr>
          <p:cNvPr id="199" name="Rectangle 76"/>
          <p:cNvSpPr txBox="1"/>
          <p:nvPr/>
        </p:nvSpPr>
        <p:spPr>
          <a:xfrm>
            <a:off x="7962206" y="5521158"/>
            <a:ext cx="3639802" cy="3133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sz="1600" i="1">
                <a:solidFill>
                  <a:srgbClr val="1F1F1F"/>
                </a:solidFill>
                <a:effectLst>
                  <a:outerShdw blurRad="38100" dist="38100" dir="2700000" rotWithShape="0">
                    <a:srgbClr val="000000">
                      <a:alpha val="43137"/>
                    </a:srgbClr>
                  </a:outerShdw>
                </a:effectLst>
                <a:latin typeface="Arial"/>
                <a:ea typeface="Arial"/>
                <a:cs typeface="Arial"/>
                <a:sym typeface="Arial"/>
              </a:defRPr>
            </a:pPr>
            <a:r>
              <a:rPr dirty="0"/>
              <a:t>Attenuation is the </a:t>
            </a:r>
            <a:r>
              <a:rPr dirty="0">
                <a:solidFill>
                  <a:srgbClr val="0000CC"/>
                </a:solidFill>
              </a:rPr>
              <a:t>reduction of the force</a:t>
            </a:r>
          </a:p>
        </p:txBody>
      </p:sp>
      <p:sp>
        <p:nvSpPr>
          <p:cNvPr id="200" name="TextBox 1"/>
          <p:cNvSpPr txBox="1"/>
          <p:nvPr/>
        </p:nvSpPr>
        <p:spPr>
          <a:xfrm>
            <a:off x="254432" y="589166"/>
            <a:ext cx="11852688"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defRPr sz="1600">
                <a:latin typeface="Arial"/>
                <a:ea typeface="Arial"/>
                <a:cs typeface="Arial"/>
                <a:sym typeface="Arial"/>
              </a:defRPr>
            </a:pPr>
            <a:r>
              <a:rPr dirty="0"/>
              <a:t>Contrast media is </a:t>
            </a:r>
            <a:r>
              <a:rPr b="1" dirty="0"/>
              <a:t>substance</a:t>
            </a:r>
            <a:r>
              <a:rPr dirty="0"/>
              <a:t> used to improve </a:t>
            </a:r>
            <a:r>
              <a:rPr lang="en-US" dirty="0"/>
              <a:t>pictures</a:t>
            </a:r>
            <a:r>
              <a:rPr dirty="0"/>
              <a:t> of inside</a:t>
            </a:r>
            <a:r>
              <a:rPr lang="en-US" dirty="0"/>
              <a:t> parts</a:t>
            </a:r>
            <a:r>
              <a:rPr dirty="0"/>
              <a:t> of the body produced by X-rays.</a:t>
            </a:r>
            <a:r>
              <a:rPr lang="en-US" dirty="0"/>
              <a:t> </a:t>
            </a:r>
            <a:r>
              <a:rPr lang="en-US" dirty="0">
                <a:solidFill>
                  <a:srgbClr val="0000CC"/>
                </a:solidFill>
              </a:rPr>
              <a:t>Iodine, Gadolinium</a:t>
            </a:r>
            <a:r>
              <a:rPr lang="en-US" b="0" dirty="0"/>
              <a:t>, Bismuth, … etc.</a:t>
            </a:r>
            <a:endParaRPr dirty="0"/>
          </a:p>
        </p:txBody>
      </p:sp>
      <p:sp>
        <p:nvSpPr>
          <p:cNvPr id="202" name="TextBox 2"/>
          <p:cNvSpPr txBox="1"/>
          <p:nvPr/>
        </p:nvSpPr>
        <p:spPr>
          <a:xfrm>
            <a:off x="297054" y="5324294"/>
            <a:ext cx="2595689" cy="830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342900" indent="-342900">
              <a:buSzPct val="100000"/>
              <a:buAutoNum type="alphaLcParenR"/>
              <a:defRPr sz="1600">
                <a:latin typeface="Arial"/>
                <a:ea typeface="Arial"/>
                <a:cs typeface="Arial"/>
                <a:sym typeface="Arial"/>
              </a:defRPr>
            </a:pPr>
            <a:r>
              <a:rPr dirty="0"/>
              <a:t>No process</a:t>
            </a:r>
          </a:p>
          <a:p>
            <a:pPr marL="342900" indent="-342900">
              <a:buSzPct val="100000"/>
              <a:buAutoNum type="alphaLcParenR"/>
              <a:defRPr sz="1600">
                <a:latin typeface="Arial"/>
                <a:ea typeface="Arial"/>
                <a:cs typeface="Arial"/>
                <a:sym typeface="Arial"/>
              </a:defRPr>
            </a:pPr>
            <a:r>
              <a:rPr b="1" dirty="0"/>
              <a:t>Photoelectric effect</a:t>
            </a:r>
          </a:p>
          <a:p>
            <a:pPr marL="342900" indent="-342900">
              <a:buSzPct val="100000"/>
              <a:buAutoNum type="alphaLcParenR"/>
              <a:defRPr sz="1600">
                <a:latin typeface="Arial"/>
                <a:ea typeface="Arial"/>
                <a:cs typeface="Arial"/>
                <a:sym typeface="Arial"/>
              </a:defRPr>
            </a:pPr>
            <a:r>
              <a:rPr b="1" dirty="0"/>
              <a:t>Compton scattering</a:t>
            </a:r>
          </a:p>
        </p:txBody>
      </p:sp>
      <p:sp>
        <p:nvSpPr>
          <p:cNvPr id="203" name="Rectangle 6"/>
          <p:cNvSpPr txBox="1"/>
          <p:nvPr/>
        </p:nvSpPr>
        <p:spPr>
          <a:xfrm>
            <a:off x="4588827" y="2300683"/>
            <a:ext cx="1245335" cy="3506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b="1" baseline="30000">
                <a:solidFill>
                  <a:srgbClr val="0000CC"/>
                </a:solidFill>
                <a:latin typeface="Arial"/>
                <a:ea typeface="Arial"/>
                <a:cs typeface="Arial"/>
                <a:sym typeface="Arial"/>
              </a:defRPr>
            </a:pPr>
            <a:r>
              <a:t>127</a:t>
            </a:r>
            <a:r>
              <a:rPr baseline="0"/>
              <a:t>I atom</a:t>
            </a:r>
          </a:p>
        </p:txBody>
      </p:sp>
      <p:sp>
        <p:nvSpPr>
          <p:cNvPr id="204" name="Right Arrow 8"/>
          <p:cNvSpPr/>
          <p:nvPr/>
        </p:nvSpPr>
        <p:spPr>
          <a:xfrm rot="9101352">
            <a:off x="4131872" y="2493534"/>
            <a:ext cx="380533" cy="269493"/>
          </a:xfrm>
          <a:prstGeom prst="rightArrow">
            <a:avLst>
              <a:gd name="adj1" fmla="val 50000"/>
              <a:gd name="adj2" fmla="val 50000"/>
            </a:avLst>
          </a:prstGeom>
          <a:solidFill>
            <a:srgbClr val="813D74"/>
          </a:solidFill>
          <a:ln w="12700">
            <a:solidFill>
              <a:srgbClr val="C00000"/>
            </a:solidFill>
            <a:miter/>
          </a:ln>
        </p:spPr>
        <p:txBody>
          <a:bodyPr lIns="45719" rIns="45719" anchor="ctr"/>
          <a:lstStyle/>
          <a:p>
            <a:pPr algn="ctr">
              <a:defRPr>
                <a:solidFill>
                  <a:srgbClr val="FFFFFF"/>
                </a:solidFill>
              </a:defRPr>
            </a:pPr>
            <a:endParaRPr/>
          </a:p>
        </p:txBody>
      </p:sp>
      <p:sp>
        <p:nvSpPr>
          <p:cNvPr id="205" name="Rectangle 10"/>
          <p:cNvSpPr txBox="1"/>
          <p:nvPr/>
        </p:nvSpPr>
        <p:spPr>
          <a:xfrm>
            <a:off x="10503837" y="4624958"/>
            <a:ext cx="1207751" cy="2888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400">
                <a:latin typeface="Arial"/>
                <a:ea typeface="Arial"/>
                <a:cs typeface="Arial"/>
                <a:sym typeface="Arial"/>
              </a:defRPr>
            </a:lvl1pPr>
          </a:lstStyle>
          <a:p>
            <a:r>
              <a:rPr dirty="0"/>
              <a:t>Xia, T. (2013) </a:t>
            </a:r>
          </a:p>
        </p:txBody>
      </p:sp>
      <p:sp>
        <p:nvSpPr>
          <p:cNvPr id="2" name="TextBox 1">
            <a:extLst>
              <a:ext uri="{FF2B5EF4-FFF2-40B4-BE49-F238E27FC236}">
                <a16:creationId xmlns:a16="http://schemas.microsoft.com/office/drawing/2014/main" id="{C2242887-542D-F67D-8259-166FD2AD7386}"/>
              </a:ext>
            </a:extLst>
          </p:cNvPr>
          <p:cNvSpPr txBox="1"/>
          <p:nvPr/>
        </p:nvSpPr>
        <p:spPr>
          <a:xfrm rot="16200000">
            <a:off x="-615118" y="2507758"/>
            <a:ext cx="1542227" cy="375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latin typeface="Arial" panose="020B0604020202020204" pitchFamily="34" charset="0"/>
                <a:cs typeface="Arial" panose="020B0604020202020204" pitchFamily="34" charset="0"/>
              </a:rPr>
              <a:t>The </a:t>
            </a:r>
            <a:r>
              <a:rPr kumimoji="0" lang="en-US" sz="1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concept</a:t>
            </a:r>
          </a:p>
        </p:txBody>
      </p:sp>
      <p:sp>
        <p:nvSpPr>
          <p:cNvPr id="3" name="TextBox 2">
            <a:extLst>
              <a:ext uri="{FF2B5EF4-FFF2-40B4-BE49-F238E27FC236}">
                <a16:creationId xmlns:a16="http://schemas.microsoft.com/office/drawing/2014/main" id="{C7AB65F7-63BF-AA3E-9145-2855539BE2F3}"/>
              </a:ext>
            </a:extLst>
          </p:cNvPr>
          <p:cNvSpPr txBox="1"/>
          <p:nvPr/>
        </p:nvSpPr>
        <p:spPr>
          <a:xfrm>
            <a:off x="7382085" y="5917854"/>
            <a:ext cx="441052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Interaction processes are determined by mass attenuation coefficient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traight Connector 90"/>
          <p:cNvSpPr/>
          <p:nvPr/>
        </p:nvSpPr>
        <p:spPr>
          <a:xfrm flipV="1">
            <a:off x="-1" y="369332"/>
            <a:ext cx="12192001" cy="4545"/>
          </a:xfrm>
          <a:prstGeom prst="line">
            <a:avLst/>
          </a:prstGeom>
          <a:ln w="28575">
            <a:solidFill>
              <a:srgbClr val="00B0F0"/>
            </a:solidFill>
            <a:miter/>
          </a:ln>
        </p:spPr>
        <p:txBody>
          <a:bodyPr lIns="45719" rIns="45719"/>
          <a:lstStyle/>
          <a:p>
            <a:endParaRPr/>
          </a:p>
        </p:txBody>
      </p:sp>
      <p:sp>
        <p:nvSpPr>
          <p:cNvPr id="210" name="Rectangle 70"/>
          <p:cNvSpPr txBox="1"/>
          <p:nvPr/>
        </p:nvSpPr>
        <p:spPr>
          <a:xfrm>
            <a:off x="240774" y="738664"/>
            <a:ext cx="10917555" cy="707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just">
              <a:defRPr sz="2000">
                <a:latin typeface="Arial"/>
                <a:ea typeface="Arial"/>
                <a:cs typeface="Arial"/>
                <a:sym typeface="Arial"/>
              </a:defRPr>
            </a:lvl1pPr>
          </a:lstStyle>
          <a:p>
            <a:r>
              <a:rPr dirty="0"/>
              <a:t>To estimate </a:t>
            </a:r>
            <a:r>
              <a:rPr lang="en-US" dirty="0"/>
              <a:t>enhanced two dimensional x-ray imaging for iodine and gadolinium contrast media</a:t>
            </a:r>
            <a:r>
              <a:rPr dirty="0"/>
              <a:t> using Monte</a:t>
            </a:r>
            <a:r>
              <a:rPr lang="en-US" dirty="0"/>
              <a:t>-</a:t>
            </a:r>
            <a:r>
              <a:rPr dirty="0"/>
              <a:t>Carlo method</a:t>
            </a:r>
          </a:p>
        </p:txBody>
      </p:sp>
      <p:sp>
        <p:nvSpPr>
          <p:cNvPr id="211" name="TextBox 73"/>
          <p:cNvSpPr txBox="1"/>
          <p:nvPr/>
        </p:nvSpPr>
        <p:spPr>
          <a:xfrm>
            <a:off x="261747" y="-50141"/>
            <a:ext cx="759333" cy="4370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400" b="1">
                <a:latin typeface="Arial"/>
                <a:ea typeface="Arial"/>
                <a:cs typeface="Arial"/>
                <a:sym typeface="Arial"/>
              </a:defRPr>
            </a:lvl1pPr>
          </a:lstStyle>
          <a:p>
            <a:r>
              <a:t>Aim</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TextBox 65"/>
          <p:cNvSpPr txBox="1"/>
          <p:nvPr/>
        </p:nvSpPr>
        <p:spPr>
          <a:xfrm>
            <a:off x="3072873" y="2994374"/>
            <a:ext cx="258513" cy="333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 Y</a:t>
            </a:r>
          </a:p>
        </p:txBody>
      </p:sp>
      <p:sp>
        <p:nvSpPr>
          <p:cNvPr id="216" name="Straight Connector 82"/>
          <p:cNvSpPr/>
          <p:nvPr/>
        </p:nvSpPr>
        <p:spPr>
          <a:xfrm flipH="1" flipV="1">
            <a:off x="4094455" y="2084528"/>
            <a:ext cx="4757" cy="1094896"/>
          </a:xfrm>
          <a:prstGeom prst="line">
            <a:avLst/>
          </a:prstGeom>
          <a:ln w="6350">
            <a:solidFill>
              <a:srgbClr val="0070C0"/>
            </a:solidFill>
            <a:prstDash val="sysDot"/>
            <a:miter/>
          </a:ln>
        </p:spPr>
        <p:txBody>
          <a:bodyPr lIns="45719" rIns="45719"/>
          <a:lstStyle/>
          <a:p>
            <a:endParaRPr/>
          </a:p>
        </p:txBody>
      </p:sp>
      <p:cxnSp>
        <p:nvCxnSpPr>
          <p:cNvPr id="217" name="Straight Connector 78"/>
          <p:cNvCxnSpPr>
            <a:stCxn id="242" idx="0"/>
            <a:endCxn id="240" idx="0"/>
          </p:cNvCxnSpPr>
          <p:nvPr/>
        </p:nvCxnSpPr>
        <p:spPr>
          <a:xfrm flipH="1" flipV="1">
            <a:off x="3887285" y="2084528"/>
            <a:ext cx="4757" cy="1094896"/>
          </a:xfrm>
          <a:prstGeom prst="straightConnector1">
            <a:avLst/>
          </a:prstGeom>
          <a:ln w="6350">
            <a:solidFill>
              <a:srgbClr val="0070C0"/>
            </a:solidFill>
            <a:prstDash val="sysDot"/>
            <a:miter/>
          </a:ln>
        </p:spPr>
      </p:cxnSp>
      <p:sp>
        <p:nvSpPr>
          <p:cNvPr id="218" name="Flowchart: Decision 40"/>
          <p:cNvSpPr/>
          <p:nvPr/>
        </p:nvSpPr>
        <p:spPr>
          <a:xfrm rot="21347813">
            <a:off x="3122786" y="3748766"/>
            <a:ext cx="2212253" cy="58609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0"/>
                </a:lnTo>
                <a:lnTo>
                  <a:pt x="21600" y="10800"/>
                </a:lnTo>
                <a:lnTo>
                  <a:pt x="10800" y="21600"/>
                </a:lnTo>
                <a:close/>
              </a:path>
            </a:pathLst>
          </a:custGeom>
          <a:blipFill>
            <a:blip r:embed="rId3"/>
          </a:blipFill>
          <a:ln w="12700">
            <a:solidFill>
              <a:srgbClr val="0000CC"/>
            </a:solidFill>
            <a:miter/>
          </a:ln>
        </p:spPr>
        <p:txBody>
          <a:bodyPr lIns="45719" rIns="45719" anchor="ctr"/>
          <a:lstStyle/>
          <a:p>
            <a:pPr algn="ctr">
              <a:defRPr>
                <a:solidFill>
                  <a:srgbClr val="FFFFFF"/>
                </a:solidFill>
              </a:defRPr>
            </a:pPr>
            <a:endParaRPr/>
          </a:p>
        </p:txBody>
      </p:sp>
      <p:sp>
        <p:nvSpPr>
          <p:cNvPr id="219" name="Rectangle 85"/>
          <p:cNvSpPr/>
          <p:nvPr/>
        </p:nvSpPr>
        <p:spPr>
          <a:xfrm>
            <a:off x="4128863" y="4181619"/>
            <a:ext cx="45720" cy="45720"/>
          </a:xfrm>
          <a:prstGeom prst="rect">
            <a:avLst/>
          </a:prstGeom>
          <a:solidFill>
            <a:srgbClr val="DEEBF7"/>
          </a:solidFill>
          <a:ln w="12700">
            <a:miter lim="400000"/>
          </a:ln>
        </p:spPr>
        <p:txBody>
          <a:bodyPr lIns="45719" rIns="45719" anchor="ctr"/>
          <a:lstStyle/>
          <a:p>
            <a:pPr algn="ctr">
              <a:defRPr>
                <a:solidFill>
                  <a:srgbClr val="FFFFFF"/>
                </a:solidFill>
              </a:defRPr>
            </a:pPr>
            <a:endParaRPr/>
          </a:p>
        </p:txBody>
      </p:sp>
      <p:sp>
        <p:nvSpPr>
          <p:cNvPr id="220" name="Rectangle 1"/>
          <p:cNvSpPr/>
          <p:nvPr/>
        </p:nvSpPr>
        <p:spPr>
          <a:xfrm>
            <a:off x="254759" y="1200813"/>
            <a:ext cx="2701696" cy="2622604"/>
          </a:xfrm>
          <a:prstGeom prst="rect">
            <a:avLst/>
          </a:prstGeom>
          <a:blipFill>
            <a:blip r:embed="rId4"/>
          </a:blipFill>
          <a:ln w="12700">
            <a:solidFill>
              <a:srgbClr val="0000CC"/>
            </a:solidFill>
            <a:miter/>
          </a:ln>
        </p:spPr>
        <p:txBody>
          <a:bodyPr lIns="45719" rIns="45719" anchor="ctr"/>
          <a:lstStyle/>
          <a:p>
            <a:pPr algn="ctr">
              <a:defRPr>
                <a:solidFill>
                  <a:srgbClr val="FFFFFF"/>
                </a:solidFill>
              </a:defRPr>
            </a:pPr>
            <a:endParaRPr/>
          </a:p>
        </p:txBody>
      </p:sp>
      <p:sp>
        <p:nvSpPr>
          <p:cNvPr id="221" name="Straight Connector 89"/>
          <p:cNvSpPr/>
          <p:nvPr/>
        </p:nvSpPr>
        <p:spPr>
          <a:xfrm flipV="1">
            <a:off x="-1" y="369332"/>
            <a:ext cx="12192001" cy="4545"/>
          </a:xfrm>
          <a:prstGeom prst="line">
            <a:avLst/>
          </a:prstGeom>
          <a:ln w="28575">
            <a:solidFill>
              <a:srgbClr val="00B0F0"/>
            </a:solidFill>
            <a:miter/>
          </a:ln>
        </p:spPr>
        <p:txBody>
          <a:bodyPr lIns="45719" rIns="45719"/>
          <a:lstStyle/>
          <a:p>
            <a:endParaRPr/>
          </a:p>
        </p:txBody>
      </p:sp>
      <p:sp>
        <p:nvSpPr>
          <p:cNvPr id="222" name="Oval 74"/>
          <p:cNvSpPr/>
          <p:nvPr/>
        </p:nvSpPr>
        <p:spPr>
          <a:xfrm>
            <a:off x="1824895" y="1834203"/>
            <a:ext cx="467749" cy="456505"/>
          </a:xfrm>
          <a:prstGeom prst="ellipse">
            <a:avLst/>
          </a:prstGeom>
          <a:solidFill>
            <a:schemeClr val="accent6">
              <a:alpha val="50000"/>
            </a:schemeClr>
          </a:solidFill>
          <a:ln w="12700">
            <a:miter lim="400000"/>
          </a:ln>
        </p:spPr>
        <p:txBody>
          <a:bodyPr lIns="45719" rIns="45719" anchor="ctr"/>
          <a:lstStyle/>
          <a:p>
            <a:pPr algn="ctr">
              <a:defRPr>
                <a:solidFill>
                  <a:srgbClr val="FFFFFF"/>
                </a:solidFill>
              </a:defRPr>
            </a:pPr>
            <a:endParaRPr/>
          </a:p>
        </p:txBody>
      </p:sp>
      <p:sp>
        <p:nvSpPr>
          <p:cNvPr id="223" name="Oval 79"/>
          <p:cNvSpPr/>
          <p:nvPr/>
        </p:nvSpPr>
        <p:spPr>
          <a:xfrm>
            <a:off x="902205" y="1838966"/>
            <a:ext cx="467749" cy="456505"/>
          </a:xfrm>
          <a:prstGeom prst="ellipse">
            <a:avLst/>
          </a:prstGeom>
          <a:solidFill>
            <a:schemeClr val="accent6">
              <a:alpha val="50000"/>
            </a:schemeClr>
          </a:solidFill>
          <a:ln w="12700">
            <a:miter lim="400000"/>
          </a:ln>
        </p:spPr>
        <p:txBody>
          <a:bodyPr lIns="45719" rIns="45719" anchor="ctr"/>
          <a:lstStyle/>
          <a:p>
            <a:pPr algn="ctr">
              <a:defRPr>
                <a:solidFill>
                  <a:srgbClr val="FFFFFF"/>
                </a:solidFill>
              </a:defRPr>
            </a:pPr>
            <a:endParaRPr/>
          </a:p>
        </p:txBody>
      </p:sp>
      <p:sp>
        <p:nvSpPr>
          <p:cNvPr id="224" name="Oval 81"/>
          <p:cNvSpPr/>
          <p:nvPr/>
        </p:nvSpPr>
        <p:spPr>
          <a:xfrm>
            <a:off x="1818674" y="2705368"/>
            <a:ext cx="467749" cy="456505"/>
          </a:xfrm>
          <a:prstGeom prst="ellipse">
            <a:avLst/>
          </a:prstGeom>
          <a:solidFill>
            <a:schemeClr val="accent6">
              <a:alpha val="50000"/>
            </a:schemeClr>
          </a:solidFill>
          <a:ln w="12700">
            <a:miter lim="400000"/>
          </a:ln>
        </p:spPr>
        <p:txBody>
          <a:bodyPr lIns="45719" rIns="45719" anchor="ctr"/>
          <a:lstStyle/>
          <a:p>
            <a:pPr algn="ctr">
              <a:defRPr>
                <a:solidFill>
                  <a:srgbClr val="FFFFFF"/>
                </a:solidFill>
              </a:defRPr>
            </a:pPr>
            <a:endParaRPr/>
          </a:p>
        </p:txBody>
      </p:sp>
      <p:sp>
        <p:nvSpPr>
          <p:cNvPr id="225" name="Oval 83"/>
          <p:cNvSpPr/>
          <p:nvPr/>
        </p:nvSpPr>
        <p:spPr>
          <a:xfrm>
            <a:off x="900479" y="2705368"/>
            <a:ext cx="467749" cy="456505"/>
          </a:xfrm>
          <a:prstGeom prst="ellipse">
            <a:avLst/>
          </a:prstGeom>
          <a:solidFill>
            <a:schemeClr val="accent6">
              <a:alpha val="50000"/>
            </a:schemeClr>
          </a:solidFill>
          <a:ln w="12700">
            <a:miter lim="400000"/>
          </a:ln>
        </p:spPr>
        <p:txBody>
          <a:bodyPr lIns="45719" rIns="45719" anchor="ctr"/>
          <a:lstStyle/>
          <a:p>
            <a:pPr algn="ctr">
              <a:defRPr>
                <a:solidFill>
                  <a:srgbClr val="FFFFFF"/>
                </a:solidFill>
              </a:defRPr>
            </a:pPr>
            <a:endParaRPr/>
          </a:p>
        </p:txBody>
      </p:sp>
      <p:sp>
        <p:nvSpPr>
          <p:cNvPr id="226" name="Oval 3"/>
          <p:cNvSpPr/>
          <p:nvPr/>
        </p:nvSpPr>
        <p:spPr>
          <a:xfrm>
            <a:off x="465951" y="1395169"/>
            <a:ext cx="2281635" cy="2214498"/>
          </a:xfrm>
          <a:prstGeom prst="ellipse">
            <a:avLst/>
          </a:prstGeom>
          <a:solidFill>
            <a:schemeClr val="accent6">
              <a:alpha val="50000"/>
            </a:schemeClr>
          </a:solidFill>
          <a:ln w="12700">
            <a:miter lim="400000"/>
          </a:ln>
        </p:spPr>
        <p:txBody>
          <a:bodyPr lIns="45719" rIns="45719" anchor="ctr"/>
          <a:lstStyle/>
          <a:p>
            <a:pPr algn="ctr">
              <a:defRPr>
                <a:solidFill>
                  <a:srgbClr val="FFFFFF"/>
                </a:solidFill>
              </a:defRPr>
            </a:pPr>
            <a:endParaRPr/>
          </a:p>
        </p:txBody>
      </p:sp>
      <p:sp>
        <p:nvSpPr>
          <p:cNvPr id="227" name="TextBox 12"/>
          <p:cNvSpPr txBox="1"/>
          <p:nvPr/>
        </p:nvSpPr>
        <p:spPr>
          <a:xfrm>
            <a:off x="509615" y="2316807"/>
            <a:ext cx="2117895" cy="3133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600" b="1">
                <a:ln w="9525" cap="flat">
                  <a:solidFill>
                    <a:srgbClr val="813D74"/>
                  </a:solidFill>
                  <a:prstDash val="solid"/>
                  <a:round/>
                </a:ln>
                <a:solidFill>
                  <a:srgbClr val="CC00CC"/>
                </a:solidFill>
                <a:latin typeface="Arial"/>
                <a:ea typeface="Arial"/>
                <a:cs typeface="Arial"/>
                <a:sym typeface="Arial"/>
              </a:defRPr>
            </a:lvl1pPr>
          </a:lstStyle>
          <a:p>
            <a:r>
              <a:t>  Soft tissue </a:t>
            </a:r>
          </a:p>
        </p:txBody>
      </p:sp>
      <p:sp>
        <p:nvSpPr>
          <p:cNvPr id="228" name="Oval 51"/>
          <p:cNvSpPr/>
          <p:nvPr/>
        </p:nvSpPr>
        <p:spPr>
          <a:xfrm rot="16200000">
            <a:off x="4328948" y="1746881"/>
            <a:ext cx="200023" cy="364775"/>
          </a:xfrm>
          <a:prstGeom prst="ellipse">
            <a:avLst/>
          </a:prstGeom>
          <a:solidFill>
            <a:schemeClr val="accent1"/>
          </a:solidFill>
          <a:ln w="12700">
            <a:solidFill>
              <a:srgbClr val="42719B"/>
            </a:solidFill>
            <a:miter/>
          </a:ln>
        </p:spPr>
        <p:txBody>
          <a:bodyPr lIns="45719" rIns="45719" anchor="ctr"/>
          <a:lstStyle/>
          <a:p>
            <a:pPr algn="ctr">
              <a:defRPr>
                <a:solidFill>
                  <a:srgbClr val="FFFFFF"/>
                </a:solidFill>
              </a:defRPr>
            </a:pPr>
            <a:endParaRPr/>
          </a:p>
        </p:txBody>
      </p:sp>
      <p:sp>
        <p:nvSpPr>
          <p:cNvPr id="229" name="Oval 54"/>
          <p:cNvSpPr/>
          <p:nvPr/>
        </p:nvSpPr>
        <p:spPr>
          <a:xfrm rot="16200000">
            <a:off x="3816596" y="1749742"/>
            <a:ext cx="200023" cy="364775"/>
          </a:xfrm>
          <a:prstGeom prst="ellipse">
            <a:avLst/>
          </a:prstGeom>
          <a:solidFill>
            <a:schemeClr val="accent1"/>
          </a:solidFill>
          <a:ln w="12700">
            <a:solidFill>
              <a:srgbClr val="42719B"/>
            </a:solidFill>
            <a:miter/>
          </a:ln>
        </p:spPr>
        <p:txBody>
          <a:bodyPr lIns="45719" rIns="45719" anchor="ctr"/>
          <a:lstStyle/>
          <a:p>
            <a:pPr algn="ctr">
              <a:defRPr>
                <a:solidFill>
                  <a:srgbClr val="FFFFFF"/>
                </a:solidFill>
              </a:defRPr>
            </a:pPr>
            <a:endParaRPr/>
          </a:p>
        </p:txBody>
      </p:sp>
      <p:sp>
        <p:nvSpPr>
          <p:cNvPr id="230" name="Straight Connector 55"/>
          <p:cNvSpPr/>
          <p:nvPr/>
        </p:nvSpPr>
        <p:spPr>
          <a:xfrm>
            <a:off x="4858884" y="3132314"/>
            <a:ext cx="365761" cy="1"/>
          </a:xfrm>
          <a:prstGeom prst="line">
            <a:avLst/>
          </a:prstGeom>
          <a:ln w="6350">
            <a:solidFill>
              <a:srgbClr val="FF0000"/>
            </a:solidFill>
            <a:miter/>
          </a:ln>
        </p:spPr>
        <p:txBody>
          <a:bodyPr lIns="45719" rIns="45719"/>
          <a:lstStyle/>
          <a:p>
            <a:endParaRPr/>
          </a:p>
        </p:txBody>
      </p:sp>
      <p:sp>
        <p:nvSpPr>
          <p:cNvPr id="231" name="TextBox 56"/>
          <p:cNvSpPr txBox="1"/>
          <p:nvPr/>
        </p:nvSpPr>
        <p:spPr>
          <a:xfrm>
            <a:off x="5030251" y="2409495"/>
            <a:ext cx="452200" cy="264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latin typeface="Arial"/>
                <a:ea typeface="Arial"/>
                <a:cs typeface="Arial"/>
                <a:sym typeface="Arial"/>
              </a:defRPr>
            </a:lvl1pPr>
          </a:lstStyle>
          <a:p>
            <a:r>
              <a:t>5 cm</a:t>
            </a:r>
          </a:p>
        </p:txBody>
      </p:sp>
      <p:sp>
        <p:nvSpPr>
          <p:cNvPr id="232" name="TextBox 58"/>
          <p:cNvSpPr txBox="1"/>
          <p:nvPr/>
        </p:nvSpPr>
        <p:spPr>
          <a:xfrm>
            <a:off x="3947357" y="3383645"/>
            <a:ext cx="667210" cy="264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latin typeface="Arial"/>
                <a:ea typeface="Arial"/>
                <a:cs typeface="Arial"/>
                <a:sym typeface="Arial"/>
              </a:defRPr>
            </a:lvl1pPr>
          </a:lstStyle>
          <a:p>
            <a:r>
              <a:t>1 cm</a:t>
            </a:r>
          </a:p>
        </p:txBody>
      </p:sp>
      <p:sp>
        <p:nvSpPr>
          <p:cNvPr id="233" name="Straight Arrow Connector 59"/>
          <p:cNvSpPr/>
          <p:nvPr/>
        </p:nvSpPr>
        <p:spPr>
          <a:xfrm>
            <a:off x="4856734" y="3131679"/>
            <a:ext cx="512065" cy="1"/>
          </a:xfrm>
          <a:prstGeom prst="line">
            <a:avLst/>
          </a:prstGeom>
          <a:ln w="6350">
            <a:solidFill>
              <a:schemeClr val="accent1"/>
            </a:solidFill>
            <a:miter/>
            <a:tailEnd type="triangle"/>
          </a:ln>
        </p:spPr>
        <p:txBody>
          <a:bodyPr lIns="45719" rIns="45719"/>
          <a:lstStyle/>
          <a:p>
            <a:endParaRPr/>
          </a:p>
        </p:txBody>
      </p:sp>
      <p:sp>
        <p:nvSpPr>
          <p:cNvPr id="234" name="Straight Arrow Connector 60"/>
          <p:cNvSpPr/>
          <p:nvPr/>
        </p:nvSpPr>
        <p:spPr>
          <a:xfrm flipH="1">
            <a:off x="3164827" y="3129297"/>
            <a:ext cx="309043" cy="254348"/>
          </a:xfrm>
          <a:prstGeom prst="line">
            <a:avLst/>
          </a:prstGeom>
          <a:ln w="6350">
            <a:solidFill>
              <a:schemeClr val="accent1"/>
            </a:solidFill>
            <a:miter/>
            <a:tailEnd type="triangle"/>
          </a:ln>
        </p:spPr>
        <p:txBody>
          <a:bodyPr lIns="45719" rIns="45719"/>
          <a:lstStyle/>
          <a:p>
            <a:endParaRPr/>
          </a:p>
        </p:txBody>
      </p:sp>
      <p:sp>
        <p:nvSpPr>
          <p:cNvPr id="235" name="Straight Arrow Connector 61"/>
          <p:cNvSpPr/>
          <p:nvPr/>
        </p:nvSpPr>
        <p:spPr>
          <a:xfrm flipV="1">
            <a:off x="3463142" y="1643548"/>
            <a:ext cx="1" cy="438300"/>
          </a:xfrm>
          <a:prstGeom prst="line">
            <a:avLst/>
          </a:prstGeom>
          <a:ln w="6350">
            <a:solidFill>
              <a:schemeClr val="accent1"/>
            </a:solidFill>
            <a:miter/>
            <a:tailEnd type="triangle"/>
          </a:ln>
        </p:spPr>
        <p:txBody>
          <a:bodyPr lIns="45719" rIns="45719"/>
          <a:lstStyle/>
          <a:p>
            <a:endParaRPr/>
          </a:p>
        </p:txBody>
      </p:sp>
      <p:sp>
        <p:nvSpPr>
          <p:cNvPr id="236" name="TextBox 64"/>
          <p:cNvSpPr txBox="1"/>
          <p:nvPr/>
        </p:nvSpPr>
        <p:spPr>
          <a:xfrm>
            <a:off x="5101809" y="2846627"/>
            <a:ext cx="184692" cy="333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X</a:t>
            </a:r>
          </a:p>
        </p:txBody>
      </p:sp>
      <p:sp>
        <p:nvSpPr>
          <p:cNvPr id="237" name="TextBox 66"/>
          <p:cNvSpPr txBox="1"/>
          <p:nvPr/>
        </p:nvSpPr>
        <p:spPr>
          <a:xfrm>
            <a:off x="3284004" y="1636634"/>
            <a:ext cx="242176" cy="333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Z</a:t>
            </a:r>
          </a:p>
        </p:txBody>
      </p:sp>
      <p:sp>
        <p:nvSpPr>
          <p:cNvPr id="238" name="Flowchart: Direct Access Storage 72"/>
          <p:cNvSpPr/>
          <p:nvPr/>
        </p:nvSpPr>
        <p:spPr>
          <a:xfrm rot="16200000">
            <a:off x="3364546" y="1847025"/>
            <a:ext cx="1609727" cy="1407988"/>
          </a:xfrm>
          <a:custGeom>
            <a:avLst/>
            <a:gdLst/>
            <a:ahLst/>
            <a:cxnLst>
              <a:cxn ang="0">
                <a:pos x="wd2" y="hd2"/>
              </a:cxn>
              <a:cxn ang="5400000">
                <a:pos x="wd2" y="hd2"/>
              </a:cxn>
              <a:cxn ang="10800000">
                <a:pos x="wd2" y="hd2"/>
              </a:cxn>
              <a:cxn ang="16200000">
                <a:pos x="wd2" y="hd2"/>
              </a:cxn>
            </a:cxnLst>
            <a:rect l="0" t="0" r="r" b="b"/>
            <a:pathLst>
              <a:path w="21600" h="21600" extrusionOk="0">
                <a:moveTo>
                  <a:pt x="18000" y="21600"/>
                </a:moveTo>
                <a:cubicBezTo>
                  <a:pt x="16012" y="21600"/>
                  <a:pt x="14400" y="16765"/>
                  <a:pt x="14400" y="10800"/>
                </a:cubicBezTo>
                <a:cubicBezTo>
                  <a:pt x="14400" y="4835"/>
                  <a:pt x="16012" y="0"/>
                  <a:pt x="18000" y="0"/>
                </a:cubicBezTo>
                <a:moveTo>
                  <a:pt x="3600" y="0"/>
                </a:moveTo>
                <a:lnTo>
                  <a:pt x="18000" y="0"/>
                </a:lnTo>
                <a:cubicBezTo>
                  <a:pt x="19988" y="0"/>
                  <a:pt x="21600" y="4835"/>
                  <a:pt x="21600" y="10800"/>
                </a:cubicBezTo>
                <a:cubicBezTo>
                  <a:pt x="21600" y="16765"/>
                  <a:pt x="19988" y="21600"/>
                  <a:pt x="18000" y="21600"/>
                </a:cubicBezTo>
                <a:lnTo>
                  <a:pt x="3600" y="21600"/>
                </a:lnTo>
                <a:cubicBezTo>
                  <a:pt x="1612" y="21600"/>
                  <a:pt x="0" y="16765"/>
                  <a:pt x="0" y="10800"/>
                </a:cubicBezTo>
                <a:cubicBezTo>
                  <a:pt x="0" y="4835"/>
                  <a:pt x="1612" y="0"/>
                  <a:pt x="3600" y="0"/>
                </a:cubicBezTo>
                <a:close/>
              </a:path>
            </a:pathLst>
          </a:custGeom>
          <a:ln w="12700">
            <a:solidFill>
              <a:srgbClr val="42719B"/>
            </a:solidFill>
            <a:prstDash val="dash"/>
            <a:miter/>
          </a:ln>
        </p:spPr>
        <p:txBody>
          <a:bodyPr lIns="45719" rIns="45719" anchor="ctr"/>
          <a:lstStyle/>
          <a:p>
            <a:pPr algn="ctr">
              <a:defRPr>
                <a:solidFill>
                  <a:srgbClr val="FFFFFF"/>
                </a:solidFill>
              </a:defRPr>
            </a:pPr>
            <a:endParaRPr/>
          </a:p>
        </p:txBody>
      </p:sp>
      <p:sp>
        <p:nvSpPr>
          <p:cNvPr id="239" name="Oval 73"/>
          <p:cNvSpPr/>
          <p:nvPr/>
        </p:nvSpPr>
        <p:spPr>
          <a:xfrm rot="16200000">
            <a:off x="4346927" y="1879484"/>
            <a:ext cx="200023" cy="410089"/>
          </a:xfrm>
          <a:prstGeom prst="ellipse">
            <a:avLst/>
          </a:prstGeom>
          <a:solidFill>
            <a:schemeClr val="accent1"/>
          </a:solidFill>
          <a:ln w="12700">
            <a:solidFill>
              <a:srgbClr val="42719B"/>
            </a:solidFill>
            <a:miter/>
          </a:ln>
        </p:spPr>
        <p:txBody>
          <a:bodyPr lIns="45719" rIns="45719" anchor="ctr"/>
          <a:lstStyle/>
          <a:p>
            <a:pPr algn="ctr">
              <a:defRPr>
                <a:solidFill>
                  <a:srgbClr val="FFFFFF"/>
                </a:solidFill>
              </a:defRPr>
            </a:pPr>
            <a:endParaRPr/>
          </a:p>
        </p:txBody>
      </p:sp>
      <p:sp>
        <p:nvSpPr>
          <p:cNvPr id="240" name="Oval 75"/>
          <p:cNvSpPr/>
          <p:nvPr/>
        </p:nvSpPr>
        <p:spPr>
          <a:xfrm rot="16200000">
            <a:off x="3787274" y="1879484"/>
            <a:ext cx="200023" cy="410089"/>
          </a:xfrm>
          <a:prstGeom prst="ellipse">
            <a:avLst/>
          </a:prstGeom>
          <a:solidFill>
            <a:schemeClr val="accent1"/>
          </a:solidFill>
          <a:ln w="12700">
            <a:solidFill>
              <a:srgbClr val="42719B"/>
            </a:solidFill>
            <a:miter/>
          </a:ln>
        </p:spPr>
        <p:txBody>
          <a:bodyPr lIns="45719" rIns="45719" anchor="ctr"/>
          <a:lstStyle/>
          <a:p>
            <a:pPr algn="ctr">
              <a:defRPr>
                <a:solidFill>
                  <a:srgbClr val="FFFFFF"/>
                </a:solidFill>
              </a:defRPr>
            </a:pPr>
            <a:endParaRPr/>
          </a:p>
        </p:txBody>
      </p:sp>
      <p:sp>
        <p:nvSpPr>
          <p:cNvPr id="241" name="Oval 76"/>
          <p:cNvSpPr/>
          <p:nvPr/>
        </p:nvSpPr>
        <p:spPr>
          <a:xfrm rot="16200000">
            <a:off x="3949434" y="2429531"/>
            <a:ext cx="448405" cy="1399533"/>
          </a:xfrm>
          <a:prstGeom prst="ellipse">
            <a:avLst/>
          </a:prstGeom>
          <a:ln w="12700">
            <a:solidFill>
              <a:srgbClr val="42719B"/>
            </a:solidFill>
            <a:prstDash val="dash"/>
            <a:miter/>
          </a:ln>
        </p:spPr>
        <p:txBody>
          <a:bodyPr lIns="45719" rIns="45719" anchor="ctr"/>
          <a:lstStyle/>
          <a:p>
            <a:pPr algn="ctr">
              <a:defRPr>
                <a:solidFill>
                  <a:srgbClr val="FFFFFF"/>
                </a:solidFill>
              </a:defRPr>
            </a:pPr>
            <a:endParaRPr/>
          </a:p>
        </p:txBody>
      </p:sp>
      <p:sp>
        <p:nvSpPr>
          <p:cNvPr id="242" name="Oval 77"/>
          <p:cNvSpPr/>
          <p:nvPr/>
        </p:nvSpPr>
        <p:spPr>
          <a:xfrm rot="16200000">
            <a:off x="3792030" y="2974379"/>
            <a:ext cx="200023" cy="410089"/>
          </a:xfrm>
          <a:prstGeom prst="ellipse">
            <a:avLst/>
          </a:prstGeom>
          <a:solidFill>
            <a:schemeClr val="accent1"/>
          </a:solidFill>
          <a:ln w="12700">
            <a:solidFill>
              <a:srgbClr val="42719B"/>
            </a:solidFill>
            <a:miter/>
          </a:ln>
        </p:spPr>
        <p:txBody>
          <a:bodyPr lIns="45719" rIns="45719" anchor="ctr"/>
          <a:lstStyle/>
          <a:p>
            <a:pPr algn="ctr">
              <a:defRPr>
                <a:solidFill>
                  <a:srgbClr val="FFFFFF"/>
                </a:solidFill>
              </a:defRPr>
            </a:pPr>
            <a:endParaRPr/>
          </a:p>
        </p:txBody>
      </p:sp>
      <p:sp>
        <p:nvSpPr>
          <p:cNvPr id="243" name="Straight Connector 87"/>
          <p:cNvSpPr/>
          <p:nvPr/>
        </p:nvSpPr>
        <p:spPr>
          <a:xfrm flipV="1">
            <a:off x="4881854" y="2010068"/>
            <a:ext cx="312046" cy="1142"/>
          </a:xfrm>
          <a:prstGeom prst="line">
            <a:avLst/>
          </a:prstGeom>
          <a:ln w="6350">
            <a:solidFill>
              <a:srgbClr val="FF0000"/>
            </a:solidFill>
            <a:miter/>
          </a:ln>
        </p:spPr>
        <p:txBody>
          <a:bodyPr lIns="45719" rIns="45719"/>
          <a:lstStyle/>
          <a:p>
            <a:endParaRPr/>
          </a:p>
        </p:txBody>
      </p:sp>
      <p:sp>
        <p:nvSpPr>
          <p:cNvPr id="244" name="Straight Arrow Connector 88"/>
          <p:cNvSpPr/>
          <p:nvPr/>
        </p:nvSpPr>
        <p:spPr>
          <a:xfrm flipV="1">
            <a:off x="5032465" y="2012898"/>
            <a:ext cx="1" cy="1118782"/>
          </a:xfrm>
          <a:prstGeom prst="line">
            <a:avLst/>
          </a:prstGeom>
          <a:ln w="6350">
            <a:solidFill>
              <a:srgbClr val="473F05"/>
            </a:solidFill>
            <a:miter/>
            <a:headEnd type="triangle"/>
            <a:tailEnd type="triangle"/>
          </a:ln>
        </p:spPr>
        <p:txBody>
          <a:bodyPr lIns="45719" rIns="45719"/>
          <a:lstStyle/>
          <a:p>
            <a:endParaRPr/>
          </a:p>
        </p:txBody>
      </p:sp>
      <p:sp>
        <p:nvSpPr>
          <p:cNvPr id="245" name="Straight Connector 90"/>
          <p:cNvSpPr/>
          <p:nvPr/>
        </p:nvSpPr>
        <p:spPr>
          <a:xfrm flipH="1" flipV="1">
            <a:off x="3664078" y="3190703"/>
            <a:ext cx="296706" cy="275655"/>
          </a:xfrm>
          <a:prstGeom prst="line">
            <a:avLst/>
          </a:prstGeom>
          <a:ln w="3175">
            <a:solidFill>
              <a:srgbClr val="FF0000"/>
            </a:solidFill>
            <a:miter/>
          </a:ln>
        </p:spPr>
        <p:txBody>
          <a:bodyPr lIns="45719" rIns="45719"/>
          <a:lstStyle/>
          <a:p>
            <a:endParaRPr/>
          </a:p>
        </p:txBody>
      </p:sp>
      <p:sp>
        <p:nvSpPr>
          <p:cNvPr id="246" name="Straight Connector 91"/>
          <p:cNvSpPr/>
          <p:nvPr/>
        </p:nvSpPr>
        <p:spPr>
          <a:xfrm flipH="1" flipV="1">
            <a:off x="4070701" y="3118511"/>
            <a:ext cx="362531" cy="332860"/>
          </a:xfrm>
          <a:prstGeom prst="line">
            <a:avLst/>
          </a:prstGeom>
          <a:ln w="3175">
            <a:solidFill>
              <a:srgbClr val="FF0000"/>
            </a:solidFill>
            <a:miter/>
          </a:ln>
        </p:spPr>
        <p:txBody>
          <a:bodyPr lIns="45719" rIns="45719"/>
          <a:lstStyle/>
          <a:p>
            <a:endParaRPr/>
          </a:p>
        </p:txBody>
      </p:sp>
      <p:sp>
        <p:nvSpPr>
          <p:cNvPr id="247" name="Straight Arrow Connector 92"/>
          <p:cNvSpPr/>
          <p:nvPr/>
        </p:nvSpPr>
        <p:spPr>
          <a:xfrm flipH="1">
            <a:off x="3921007" y="3426752"/>
            <a:ext cx="476879" cy="2"/>
          </a:xfrm>
          <a:prstGeom prst="line">
            <a:avLst/>
          </a:prstGeom>
          <a:ln w="6350">
            <a:solidFill>
              <a:srgbClr val="473F05"/>
            </a:solidFill>
            <a:miter/>
            <a:headEnd type="triangle"/>
            <a:tailEnd type="triangle"/>
          </a:ln>
        </p:spPr>
        <p:txBody>
          <a:bodyPr lIns="45719" rIns="45719"/>
          <a:lstStyle/>
          <a:p>
            <a:endParaRPr/>
          </a:p>
        </p:txBody>
      </p:sp>
      <p:pic>
        <p:nvPicPr>
          <p:cNvPr id="248" name="Picture 94" descr="Picture 94"/>
          <p:cNvPicPr>
            <a:picLocks noChangeAspect="1"/>
          </p:cNvPicPr>
          <p:nvPr/>
        </p:nvPicPr>
        <p:blipFill>
          <a:blip r:embed="rId5"/>
          <a:srcRect l="3277" t="48325"/>
          <a:stretch>
            <a:fillRect/>
          </a:stretch>
        </p:blipFill>
        <p:spPr>
          <a:xfrm>
            <a:off x="4027703" y="1271868"/>
            <a:ext cx="228165" cy="598284"/>
          </a:xfrm>
          <a:prstGeom prst="rect">
            <a:avLst/>
          </a:prstGeom>
          <a:ln w="12700">
            <a:miter lim="400000"/>
          </a:ln>
        </p:spPr>
      </p:pic>
      <p:sp>
        <p:nvSpPr>
          <p:cNvPr id="249" name="Freeform 96"/>
          <p:cNvSpPr/>
          <p:nvPr/>
        </p:nvSpPr>
        <p:spPr>
          <a:xfrm>
            <a:off x="3830413" y="2025551"/>
            <a:ext cx="83868" cy="114301"/>
          </a:xfrm>
          <a:custGeom>
            <a:avLst/>
            <a:gdLst/>
            <a:ahLst/>
            <a:cxnLst>
              <a:cxn ang="0">
                <a:pos x="wd2" y="hd2"/>
              </a:cxn>
              <a:cxn ang="5400000">
                <a:pos x="wd2" y="hd2"/>
              </a:cxn>
              <a:cxn ang="10800000">
                <a:pos x="wd2" y="hd2"/>
              </a:cxn>
              <a:cxn ang="16200000">
                <a:pos x="wd2" y="hd2"/>
              </a:cxn>
            </a:cxnLst>
            <a:rect l="0" t="0" r="r" b="b"/>
            <a:pathLst>
              <a:path w="20129" h="21600" extrusionOk="0">
                <a:moveTo>
                  <a:pt x="0" y="9900"/>
                </a:moveTo>
                <a:cubicBezTo>
                  <a:pt x="1905" y="8700"/>
                  <a:pt x="3879" y="7565"/>
                  <a:pt x="5715" y="6300"/>
                </a:cubicBezTo>
                <a:cubicBezTo>
                  <a:pt x="6932" y="5462"/>
                  <a:pt x="7868" y="4381"/>
                  <a:pt x="9144" y="3600"/>
                </a:cubicBezTo>
                <a:cubicBezTo>
                  <a:pt x="11313" y="2272"/>
                  <a:pt x="16003" y="0"/>
                  <a:pt x="16003" y="0"/>
                </a:cubicBezTo>
                <a:cubicBezTo>
                  <a:pt x="16765" y="900"/>
                  <a:pt x="17674" y="1733"/>
                  <a:pt x="18289" y="2700"/>
                </a:cubicBezTo>
                <a:cubicBezTo>
                  <a:pt x="21600" y="7915"/>
                  <a:pt x="19432" y="19297"/>
                  <a:pt x="19432" y="21600"/>
                </a:cubicBezTo>
              </a:path>
            </a:pathLst>
          </a:custGeom>
          <a:ln w="12700">
            <a:solidFill>
              <a:srgbClr val="FFFFFF"/>
            </a:solidFill>
            <a:miter/>
          </a:ln>
        </p:spPr>
        <p:txBody>
          <a:bodyPr lIns="45719" rIns="45719" anchor="ctr"/>
          <a:lstStyle/>
          <a:p>
            <a:pPr algn="ctr">
              <a:defRPr>
                <a:solidFill>
                  <a:srgbClr val="FFFFFF"/>
                </a:solidFill>
                <a:latin typeface="+mn-lt"/>
                <a:ea typeface="+mn-ea"/>
                <a:cs typeface="+mn-cs"/>
                <a:sym typeface="Helvetica"/>
              </a:defRPr>
            </a:pPr>
            <a:endParaRPr/>
          </a:p>
        </p:txBody>
      </p:sp>
      <p:sp>
        <p:nvSpPr>
          <p:cNvPr id="250" name="Freeform 97"/>
          <p:cNvSpPr/>
          <p:nvPr/>
        </p:nvSpPr>
        <p:spPr>
          <a:xfrm>
            <a:off x="3863213" y="1873064"/>
            <a:ext cx="81501" cy="86232"/>
          </a:xfrm>
          <a:custGeom>
            <a:avLst/>
            <a:gdLst/>
            <a:ahLst/>
            <a:cxnLst>
              <a:cxn ang="0">
                <a:pos x="wd2" y="hd2"/>
              </a:cxn>
              <a:cxn ang="5400000">
                <a:pos x="wd2" y="hd2"/>
              </a:cxn>
              <a:cxn ang="10800000">
                <a:pos x="wd2" y="hd2"/>
              </a:cxn>
              <a:cxn ang="16200000">
                <a:pos x="wd2" y="hd2"/>
              </a:cxn>
            </a:cxnLst>
            <a:rect l="0" t="0" r="r" b="b"/>
            <a:pathLst>
              <a:path w="20134" h="19726" extrusionOk="0">
                <a:moveTo>
                  <a:pt x="8369" y="2198"/>
                </a:moveTo>
                <a:cubicBezTo>
                  <a:pt x="11738" y="950"/>
                  <a:pt x="14400" y="-1396"/>
                  <a:pt x="17781" y="1109"/>
                </a:cubicBezTo>
                <a:cubicBezTo>
                  <a:pt x="18885" y="1927"/>
                  <a:pt x="19350" y="3288"/>
                  <a:pt x="20134" y="4377"/>
                </a:cubicBezTo>
                <a:cubicBezTo>
                  <a:pt x="18130" y="13656"/>
                  <a:pt x="21178" y="8542"/>
                  <a:pt x="8369" y="10914"/>
                </a:cubicBezTo>
                <a:cubicBezTo>
                  <a:pt x="5936" y="11365"/>
                  <a:pt x="1309" y="13093"/>
                  <a:pt x="1309" y="13093"/>
                </a:cubicBezTo>
                <a:cubicBezTo>
                  <a:pt x="917" y="14182"/>
                  <a:pt x="-422" y="15334"/>
                  <a:pt x="133" y="16361"/>
                </a:cubicBezTo>
                <a:cubicBezTo>
                  <a:pt x="687" y="17388"/>
                  <a:pt x="2452" y="17202"/>
                  <a:pt x="3662" y="17451"/>
                </a:cubicBezTo>
                <a:cubicBezTo>
                  <a:pt x="5991" y="17930"/>
                  <a:pt x="8369" y="18177"/>
                  <a:pt x="10722" y="18540"/>
                </a:cubicBezTo>
                <a:cubicBezTo>
                  <a:pt x="16112" y="20204"/>
                  <a:pt x="13011" y="19630"/>
                  <a:pt x="20134" y="19630"/>
                </a:cubicBezTo>
              </a:path>
            </a:pathLst>
          </a:custGeom>
          <a:ln w="12700">
            <a:solidFill>
              <a:srgbClr val="FFFFFF"/>
            </a:solidFill>
            <a:miter/>
          </a:ln>
        </p:spPr>
        <p:txBody>
          <a:bodyPr lIns="45719" rIns="45719" anchor="ctr"/>
          <a:lstStyle/>
          <a:p>
            <a:pPr algn="ctr">
              <a:defRPr>
                <a:solidFill>
                  <a:srgbClr val="FFFFFF"/>
                </a:solidFill>
              </a:defRPr>
            </a:pPr>
            <a:endParaRPr/>
          </a:p>
        </p:txBody>
      </p:sp>
      <p:sp>
        <p:nvSpPr>
          <p:cNvPr id="251" name="Freeform 98"/>
          <p:cNvSpPr/>
          <p:nvPr/>
        </p:nvSpPr>
        <p:spPr>
          <a:xfrm>
            <a:off x="4382655" y="1872983"/>
            <a:ext cx="76456" cy="104944"/>
          </a:xfrm>
          <a:custGeom>
            <a:avLst/>
            <a:gdLst/>
            <a:ahLst/>
            <a:cxnLst>
              <a:cxn ang="0">
                <a:pos x="wd2" y="hd2"/>
              </a:cxn>
              <a:cxn ang="5400000">
                <a:pos x="wd2" y="hd2"/>
              </a:cxn>
              <a:cxn ang="10800000">
                <a:pos x="wd2" y="hd2"/>
              </a:cxn>
              <a:cxn ang="16200000">
                <a:pos x="wd2" y="hd2"/>
              </a:cxn>
            </a:cxnLst>
            <a:rect l="0" t="0" r="r" b="b"/>
            <a:pathLst>
              <a:path w="19760" h="21245" extrusionOk="0">
                <a:moveTo>
                  <a:pt x="12362" y="1963"/>
                </a:moveTo>
                <a:cubicBezTo>
                  <a:pt x="14414" y="1320"/>
                  <a:pt x="16337" y="-250"/>
                  <a:pt x="18516" y="34"/>
                </a:cubicBezTo>
                <a:cubicBezTo>
                  <a:pt x="19796" y="201"/>
                  <a:pt x="19747" y="1911"/>
                  <a:pt x="19747" y="2927"/>
                </a:cubicBezTo>
                <a:cubicBezTo>
                  <a:pt x="19747" y="4324"/>
                  <a:pt x="17299" y="7932"/>
                  <a:pt x="16055" y="8712"/>
                </a:cubicBezTo>
                <a:cubicBezTo>
                  <a:pt x="15042" y="9347"/>
                  <a:pt x="13593" y="9354"/>
                  <a:pt x="12362" y="9676"/>
                </a:cubicBezTo>
                <a:cubicBezTo>
                  <a:pt x="14414" y="9997"/>
                  <a:pt x="16776" y="9731"/>
                  <a:pt x="18516" y="10640"/>
                </a:cubicBezTo>
                <a:cubicBezTo>
                  <a:pt x="20486" y="11668"/>
                  <a:pt x="19830" y="15396"/>
                  <a:pt x="18516" y="16425"/>
                </a:cubicBezTo>
                <a:cubicBezTo>
                  <a:pt x="14284" y="19740"/>
                  <a:pt x="12082" y="20033"/>
                  <a:pt x="7439" y="21246"/>
                </a:cubicBezTo>
                <a:cubicBezTo>
                  <a:pt x="-1114" y="19013"/>
                  <a:pt x="54" y="21350"/>
                  <a:pt x="54" y="16425"/>
                </a:cubicBezTo>
              </a:path>
            </a:pathLst>
          </a:custGeom>
          <a:ln w="12700">
            <a:solidFill>
              <a:srgbClr val="FFFFFF"/>
            </a:solidFill>
            <a:miter/>
          </a:ln>
        </p:spPr>
        <p:txBody>
          <a:bodyPr lIns="45719" rIns="45719" anchor="ctr"/>
          <a:lstStyle/>
          <a:p>
            <a:pPr algn="ctr">
              <a:defRPr>
                <a:solidFill>
                  <a:srgbClr val="FFFFFF"/>
                </a:solidFill>
              </a:defRPr>
            </a:pPr>
            <a:endParaRPr/>
          </a:p>
        </p:txBody>
      </p:sp>
      <p:sp>
        <p:nvSpPr>
          <p:cNvPr id="252" name="Freeform 100"/>
          <p:cNvSpPr/>
          <p:nvPr/>
        </p:nvSpPr>
        <p:spPr>
          <a:xfrm>
            <a:off x="3830413" y="3110281"/>
            <a:ext cx="83868" cy="114301"/>
          </a:xfrm>
          <a:custGeom>
            <a:avLst/>
            <a:gdLst/>
            <a:ahLst/>
            <a:cxnLst>
              <a:cxn ang="0">
                <a:pos x="wd2" y="hd2"/>
              </a:cxn>
              <a:cxn ang="5400000">
                <a:pos x="wd2" y="hd2"/>
              </a:cxn>
              <a:cxn ang="10800000">
                <a:pos x="wd2" y="hd2"/>
              </a:cxn>
              <a:cxn ang="16200000">
                <a:pos x="wd2" y="hd2"/>
              </a:cxn>
            </a:cxnLst>
            <a:rect l="0" t="0" r="r" b="b"/>
            <a:pathLst>
              <a:path w="20129" h="21600" extrusionOk="0">
                <a:moveTo>
                  <a:pt x="0" y="9900"/>
                </a:moveTo>
                <a:cubicBezTo>
                  <a:pt x="1905" y="8700"/>
                  <a:pt x="3879" y="7565"/>
                  <a:pt x="5715" y="6300"/>
                </a:cubicBezTo>
                <a:cubicBezTo>
                  <a:pt x="6932" y="5462"/>
                  <a:pt x="7868" y="4381"/>
                  <a:pt x="9144" y="3600"/>
                </a:cubicBezTo>
                <a:cubicBezTo>
                  <a:pt x="11313" y="2272"/>
                  <a:pt x="16003" y="0"/>
                  <a:pt x="16003" y="0"/>
                </a:cubicBezTo>
                <a:cubicBezTo>
                  <a:pt x="16765" y="900"/>
                  <a:pt x="17674" y="1733"/>
                  <a:pt x="18289" y="2700"/>
                </a:cubicBezTo>
                <a:cubicBezTo>
                  <a:pt x="21600" y="7915"/>
                  <a:pt x="19432" y="19297"/>
                  <a:pt x="19432" y="21600"/>
                </a:cubicBezTo>
              </a:path>
            </a:pathLst>
          </a:custGeom>
          <a:ln w="12700">
            <a:solidFill>
              <a:srgbClr val="FFFFFF"/>
            </a:solidFill>
            <a:miter/>
          </a:ln>
        </p:spPr>
        <p:txBody>
          <a:bodyPr lIns="45719" rIns="45719" anchor="ctr"/>
          <a:lstStyle/>
          <a:p>
            <a:pPr algn="ctr">
              <a:defRPr>
                <a:solidFill>
                  <a:srgbClr val="FFFFFF"/>
                </a:solidFill>
                <a:latin typeface="+mn-lt"/>
                <a:ea typeface="+mn-ea"/>
                <a:cs typeface="+mn-cs"/>
                <a:sym typeface="Helvetica"/>
              </a:defRPr>
            </a:pPr>
            <a:endParaRPr/>
          </a:p>
        </p:txBody>
      </p:sp>
      <p:sp>
        <p:nvSpPr>
          <p:cNvPr id="253" name="TextBox 86"/>
          <p:cNvSpPr txBox="1"/>
          <p:nvPr/>
        </p:nvSpPr>
        <p:spPr>
          <a:xfrm>
            <a:off x="2943917" y="2341753"/>
            <a:ext cx="477453" cy="264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latin typeface="Arial"/>
                <a:ea typeface="Arial"/>
                <a:cs typeface="Arial"/>
                <a:sym typeface="Arial"/>
              </a:defRPr>
            </a:lvl1pPr>
          </a:lstStyle>
          <a:p>
            <a:r>
              <a:t>6 cm</a:t>
            </a:r>
          </a:p>
        </p:txBody>
      </p:sp>
      <p:grpSp>
        <p:nvGrpSpPr>
          <p:cNvPr id="269" name="Group 29"/>
          <p:cNvGrpSpPr/>
          <p:nvPr/>
        </p:nvGrpSpPr>
        <p:grpSpPr>
          <a:xfrm>
            <a:off x="5839634" y="1059863"/>
            <a:ext cx="6025654" cy="4125544"/>
            <a:chOff x="0" y="0"/>
            <a:chExt cx="6025652" cy="4125543"/>
          </a:xfrm>
        </p:grpSpPr>
        <p:pic>
          <p:nvPicPr>
            <p:cNvPr id="254" name="Picture 6" descr="Picture 6"/>
            <p:cNvPicPr>
              <a:picLocks noChangeAspect="1"/>
            </p:cNvPicPr>
            <p:nvPr/>
          </p:nvPicPr>
          <p:blipFill>
            <a:blip r:embed="rId6"/>
            <a:srcRect l="13088" t="9513" r="27497" b="5339"/>
            <a:stretch>
              <a:fillRect/>
            </a:stretch>
          </p:blipFill>
          <p:spPr>
            <a:xfrm>
              <a:off x="3224158" y="0"/>
              <a:ext cx="2801494" cy="3072384"/>
            </a:xfrm>
            <a:prstGeom prst="rect">
              <a:avLst/>
            </a:prstGeom>
            <a:ln w="12700" cap="flat">
              <a:noFill/>
              <a:miter lim="400000"/>
            </a:ln>
            <a:effectLst/>
          </p:spPr>
        </p:pic>
        <p:pic>
          <p:nvPicPr>
            <p:cNvPr id="255" name="Picture 4" descr="Picture 4"/>
            <p:cNvPicPr>
              <a:picLocks noChangeAspect="1"/>
            </p:cNvPicPr>
            <p:nvPr/>
          </p:nvPicPr>
          <p:blipFill>
            <a:blip r:embed="rId7"/>
            <a:srcRect l="5314" t="9679" r="27074" b="5479"/>
            <a:stretch>
              <a:fillRect/>
            </a:stretch>
          </p:blipFill>
          <p:spPr>
            <a:xfrm>
              <a:off x="0" y="0"/>
              <a:ext cx="3196999" cy="3070021"/>
            </a:xfrm>
            <a:prstGeom prst="rect">
              <a:avLst/>
            </a:prstGeom>
            <a:ln w="12700" cap="flat">
              <a:noFill/>
              <a:miter lim="400000"/>
            </a:ln>
            <a:effectLst/>
          </p:spPr>
        </p:pic>
        <p:sp>
          <p:nvSpPr>
            <p:cNvPr id="256" name="TextBox 8"/>
            <p:cNvSpPr txBox="1"/>
            <p:nvPr/>
          </p:nvSpPr>
          <p:spPr>
            <a:xfrm>
              <a:off x="4887841" y="1610728"/>
              <a:ext cx="431826" cy="313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600" b="1">
                  <a:ln w="9525" cap="flat">
                    <a:solidFill>
                      <a:srgbClr val="0D0D0D"/>
                    </a:solidFill>
                    <a:prstDash val="solid"/>
                    <a:round/>
                  </a:ln>
                  <a:latin typeface="Arial"/>
                  <a:ea typeface="Arial"/>
                  <a:cs typeface="Arial"/>
                  <a:sym typeface="Arial"/>
                </a:defRPr>
              </a:lvl1pPr>
            </a:lstStyle>
            <a:p>
              <a:r>
                <a:t>6.0</a:t>
              </a:r>
            </a:p>
          </p:txBody>
        </p:sp>
        <p:sp>
          <p:nvSpPr>
            <p:cNvPr id="257" name="TextBox 9"/>
            <p:cNvSpPr txBox="1"/>
            <p:nvPr/>
          </p:nvSpPr>
          <p:spPr>
            <a:xfrm>
              <a:off x="3987298" y="757044"/>
              <a:ext cx="431826" cy="313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600" b="1">
                  <a:ln w="9525" cap="flat">
                    <a:solidFill>
                      <a:srgbClr val="0D0D0D"/>
                    </a:solidFill>
                    <a:prstDash val="solid"/>
                    <a:round/>
                  </a:ln>
                  <a:latin typeface="Arial"/>
                  <a:ea typeface="Arial"/>
                  <a:cs typeface="Arial"/>
                  <a:sym typeface="Arial"/>
                </a:defRPr>
              </a:lvl1pPr>
            </a:lstStyle>
            <a:p>
              <a:r>
                <a:t>2.0</a:t>
              </a:r>
            </a:p>
          </p:txBody>
        </p:sp>
        <p:sp>
          <p:nvSpPr>
            <p:cNvPr id="258" name="TextBox 10"/>
            <p:cNvSpPr txBox="1"/>
            <p:nvPr/>
          </p:nvSpPr>
          <p:spPr>
            <a:xfrm>
              <a:off x="4874932" y="743203"/>
              <a:ext cx="431826" cy="313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600" b="1">
                  <a:ln w="9525" cap="flat">
                    <a:solidFill>
                      <a:srgbClr val="0D0D0D"/>
                    </a:solidFill>
                    <a:prstDash val="solid"/>
                    <a:round/>
                  </a:ln>
                  <a:latin typeface="Arial"/>
                  <a:ea typeface="Arial"/>
                  <a:cs typeface="Arial"/>
                  <a:sym typeface="Arial"/>
                </a:defRPr>
              </a:lvl1pPr>
            </a:lstStyle>
            <a:p>
              <a:r>
                <a:t>4.0</a:t>
              </a:r>
            </a:p>
          </p:txBody>
        </p:sp>
        <p:sp>
          <p:nvSpPr>
            <p:cNvPr id="259" name="TextBox 11"/>
            <p:cNvSpPr txBox="1"/>
            <p:nvPr/>
          </p:nvSpPr>
          <p:spPr>
            <a:xfrm>
              <a:off x="3987298" y="1632273"/>
              <a:ext cx="431826" cy="313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600" b="1">
                  <a:ln w="9525" cap="flat">
                    <a:solidFill>
                      <a:srgbClr val="0D0D0D"/>
                    </a:solidFill>
                    <a:prstDash val="solid"/>
                    <a:round/>
                  </a:ln>
                  <a:latin typeface="Arial"/>
                  <a:ea typeface="Arial"/>
                  <a:cs typeface="Arial"/>
                  <a:sym typeface="Arial"/>
                </a:defRPr>
              </a:lvl1pPr>
            </a:lstStyle>
            <a:p>
              <a:r>
                <a:t>8.0</a:t>
              </a:r>
            </a:p>
          </p:txBody>
        </p:sp>
        <p:sp>
          <p:nvSpPr>
            <p:cNvPr id="260" name="TextBox 13"/>
            <p:cNvSpPr txBox="1"/>
            <p:nvPr/>
          </p:nvSpPr>
          <p:spPr>
            <a:xfrm>
              <a:off x="1058502" y="1620254"/>
              <a:ext cx="432289" cy="313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600" b="1">
                  <a:ln w="9525" cap="flat">
                    <a:solidFill>
                      <a:srgbClr val="0D0D0D"/>
                    </a:solidFill>
                    <a:prstDash val="solid"/>
                    <a:round/>
                  </a:ln>
                  <a:latin typeface="Arial"/>
                  <a:ea typeface="Arial"/>
                  <a:cs typeface="Arial"/>
                  <a:sym typeface="Arial"/>
                </a:defRPr>
              </a:lvl1pPr>
            </a:lstStyle>
            <a:p>
              <a:r>
                <a:t>  C</a:t>
              </a:r>
            </a:p>
          </p:txBody>
        </p:sp>
        <p:sp>
          <p:nvSpPr>
            <p:cNvPr id="261" name="TextBox 14"/>
            <p:cNvSpPr txBox="1"/>
            <p:nvPr/>
          </p:nvSpPr>
          <p:spPr>
            <a:xfrm>
              <a:off x="2042454" y="757330"/>
              <a:ext cx="432289" cy="313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600" b="1">
                  <a:ln w="9525" cap="flat">
                    <a:solidFill>
                      <a:srgbClr val="0D0D0D"/>
                    </a:solidFill>
                    <a:prstDash val="solid"/>
                    <a:round/>
                  </a:ln>
                  <a:latin typeface="Arial"/>
                  <a:ea typeface="Arial"/>
                  <a:cs typeface="Arial"/>
                  <a:sym typeface="Arial"/>
                </a:defRPr>
              </a:lvl1pPr>
            </a:lstStyle>
            <a:p>
              <a:r>
                <a:t> B</a:t>
              </a:r>
            </a:p>
          </p:txBody>
        </p:sp>
        <p:sp>
          <p:nvSpPr>
            <p:cNvPr id="262" name="TextBox 15"/>
            <p:cNvSpPr txBox="1"/>
            <p:nvPr/>
          </p:nvSpPr>
          <p:spPr>
            <a:xfrm>
              <a:off x="2060086" y="1620558"/>
              <a:ext cx="432289" cy="313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600" b="1">
                  <a:ln w="9525" cap="flat">
                    <a:solidFill>
                      <a:srgbClr val="0D0D0D"/>
                    </a:solidFill>
                    <a:prstDash val="solid"/>
                    <a:round/>
                  </a:ln>
                  <a:latin typeface="Arial"/>
                  <a:ea typeface="Arial"/>
                  <a:cs typeface="Arial"/>
                  <a:sym typeface="Arial"/>
                </a:defRPr>
              </a:lvl1pPr>
            </a:lstStyle>
            <a:p>
              <a:r>
                <a:t> D</a:t>
              </a:r>
            </a:p>
          </p:txBody>
        </p:sp>
        <p:sp>
          <p:nvSpPr>
            <p:cNvPr id="263" name="TextBox 20"/>
            <p:cNvSpPr txBox="1"/>
            <p:nvPr/>
          </p:nvSpPr>
          <p:spPr>
            <a:xfrm>
              <a:off x="3975567" y="2042591"/>
              <a:ext cx="1299520" cy="313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1600" b="1">
                  <a:ln w="9525" cap="flat">
                    <a:solidFill>
                      <a:srgbClr val="0D0D0D"/>
                    </a:solidFill>
                    <a:prstDash val="solid"/>
                    <a:round/>
                  </a:ln>
                  <a:latin typeface="Arial"/>
                  <a:ea typeface="Arial"/>
                  <a:cs typeface="Arial"/>
                  <a:sym typeface="Arial"/>
                </a:defRPr>
              </a:pPr>
              <a:r>
                <a:t>  </a:t>
              </a:r>
              <a:r>
                <a:rPr baseline="30000"/>
                <a:t>127</a:t>
              </a:r>
              <a:r>
                <a:t>I mg/ml</a:t>
              </a:r>
            </a:p>
          </p:txBody>
        </p:sp>
        <p:sp>
          <p:nvSpPr>
            <p:cNvPr id="264" name="TextBox 63"/>
            <p:cNvSpPr txBox="1"/>
            <p:nvPr/>
          </p:nvSpPr>
          <p:spPr>
            <a:xfrm>
              <a:off x="1067546" y="745129"/>
              <a:ext cx="432289" cy="313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600" b="1">
                  <a:ln w="9525" cap="flat">
                    <a:solidFill>
                      <a:srgbClr val="813D74"/>
                    </a:solidFill>
                    <a:prstDash val="solid"/>
                    <a:round/>
                  </a:ln>
                  <a:solidFill>
                    <a:srgbClr val="CC00CC"/>
                  </a:solidFill>
                  <a:latin typeface="Arial"/>
                  <a:ea typeface="Arial"/>
                  <a:cs typeface="Arial"/>
                  <a:sym typeface="Arial"/>
                </a:defRPr>
              </a:lvl1pPr>
            </a:lstStyle>
            <a:p>
              <a:r>
                <a:t>  A</a:t>
              </a:r>
            </a:p>
          </p:txBody>
        </p:sp>
        <p:sp>
          <p:nvSpPr>
            <p:cNvPr id="265" name="TextBox 68"/>
            <p:cNvSpPr txBox="1"/>
            <p:nvPr/>
          </p:nvSpPr>
          <p:spPr>
            <a:xfrm>
              <a:off x="394578" y="3070729"/>
              <a:ext cx="3570533" cy="6463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a:latin typeface="Arial"/>
                  <a:ea typeface="Arial"/>
                  <a:cs typeface="Arial"/>
                  <a:sym typeface="Arial"/>
                </a:defRPr>
              </a:pPr>
              <a:r>
                <a:rPr lang="en-US" dirty="0"/>
                <a:t> I. </a:t>
              </a:r>
              <a:r>
                <a:rPr dirty="0"/>
                <a:t>type of material</a:t>
              </a:r>
              <a:r>
                <a:rPr lang="en-US" dirty="0"/>
                <a:t> </a:t>
              </a:r>
              <a:endParaRPr dirty="0"/>
            </a:p>
            <a:p>
              <a:pPr>
                <a:defRPr>
                  <a:latin typeface="Arial"/>
                  <a:ea typeface="Arial"/>
                  <a:cs typeface="Arial"/>
                  <a:sym typeface="Arial"/>
                </a:defRPr>
              </a:pPr>
              <a:r>
                <a:rPr lang="en-US" dirty="0"/>
                <a:t> II. </a:t>
              </a:r>
              <a:r>
                <a:rPr dirty="0"/>
                <a:t>Iodine concentration</a:t>
              </a:r>
              <a:r>
                <a:rPr lang="en-US" dirty="0"/>
                <a:t> </a:t>
              </a:r>
              <a:endParaRPr dirty="0"/>
            </a:p>
          </p:txBody>
        </p:sp>
        <p:sp>
          <p:nvSpPr>
            <p:cNvPr id="266" name="TextBox 70"/>
            <p:cNvSpPr txBox="1"/>
            <p:nvPr/>
          </p:nvSpPr>
          <p:spPr>
            <a:xfrm>
              <a:off x="4083711" y="3048327"/>
              <a:ext cx="1862610" cy="107721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1600">
                  <a:solidFill>
                    <a:srgbClr val="CC00CC"/>
                  </a:solidFill>
                  <a:latin typeface="Arial"/>
                  <a:ea typeface="Arial"/>
                  <a:cs typeface="Arial"/>
                  <a:sym typeface="Arial"/>
                </a:defRPr>
              </a:pPr>
              <a:r>
                <a:rPr dirty="0"/>
                <a:t>A - Soft tissue </a:t>
              </a:r>
            </a:p>
            <a:p>
              <a:pPr>
                <a:defRPr sz="1600">
                  <a:latin typeface="Arial"/>
                  <a:ea typeface="Arial"/>
                  <a:cs typeface="Arial"/>
                  <a:sym typeface="Arial"/>
                </a:defRPr>
              </a:pPr>
              <a:r>
                <a:rPr dirty="0"/>
                <a:t>B - </a:t>
              </a:r>
              <a:r>
                <a:rPr lang="en-US" dirty="0"/>
                <a:t>Bone cortical</a:t>
              </a:r>
              <a:endParaRPr dirty="0"/>
            </a:p>
            <a:p>
              <a:pPr>
                <a:defRPr sz="1600">
                  <a:latin typeface="Arial"/>
                  <a:ea typeface="Arial"/>
                  <a:cs typeface="Arial"/>
                  <a:sym typeface="Arial"/>
                </a:defRPr>
              </a:pPr>
              <a:r>
                <a:rPr dirty="0"/>
                <a:t>C - Blood</a:t>
              </a:r>
            </a:p>
            <a:p>
              <a:pPr>
                <a:defRPr sz="1600">
                  <a:latin typeface="Arial"/>
                  <a:ea typeface="Arial"/>
                  <a:cs typeface="Arial"/>
                  <a:sym typeface="Arial"/>
                </a:defRPr>
              </a:pPr>
              <a:r>
                <a:rPr dirty="0"/>
                <a:t>D – No target (Air)</a:t>
              </a:r>
            </a:p>
          </p:txBody>
        </p:sp>
        <p:sp>
          <p:nvSpPr>
            <p:cNvPr id="267" name="TextBox 102"/>
            <p:cNvSpPr txBox="1"/>
            <p:nvPr/>
          </p:nvSpPr>
          <p:spPr>
            <a:xfrm>
              <a:off x="455349" y="56414"/>
              <a:ext cx="164935" cy="2888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400">
                  <a:solidFill>
                    <a:srgbClr val="FFFFFF"/>
                  </a:solidFill>
                  <a:latin typeface="Arial"/>
                  <a:ea typeface="Arial"/>
                  <a:cs typeface="Arial"/>
                  <a:sym typeface="Arial"/>
                </a:defRPr>
              </a:lvl1pPr>
            </a:lstStyle>
            <a:p>
              <a:r>
                <a:t>I</a:t>
              </a:r>
            </a:p>
          </p:txBody>
        </p:sp>
        <p:sp>
          <p:nvSpPr>
            <p:cNvPr id="268" name="TextBox 103"/>
            <p:cNvSpPr txBox="1"/>
            <p:nvPr/>
          </p:nvSpPr>
          <p:spPr>
            <a:xfrm>
              <a:off x="3315348" y="61766"/>
              <a:ext cx="227598" cy="2888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400">
                  <a:solidFill>
                    <a:srgbClr val="FFFFFF"/>
                  </a:solidFill>
                  <a:latin typeface="Arial"/>
                  <a:ea typeface="Arial"/>
                  <a:cs typeface="Arial"/>
                  <a:sym typeface="Arial"/>
                </a:defRPr>
              </a:lvl1pPr>
            </a:lstStyle>
            <a:p>
              <a:r>
                <a:t>II</a:t>
              </a:r>
            </a:p>
          </p:txBody>
        </p:sp>
      </p:grpSp>
      <p:sp>
        <p:nvSpPr>
          <p:cNvPr id="270" name="TextBox 104"/>
          <p:cNvSpPr txBox="1"/>
          <p:nvPr/>
        </p:nvSpPr>
        <p:spPr>
          <a:xfrm>
            <a:off x="281997" y="6069098"/>
            <a:ext cx="7019802" cy="3385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600" i="1">
                <a:latin typeface="Arial"/>
                <a:ea typeface="Arial"/>
                <a:cs typeface="Arial"/>
                <a:sym typeface="Arial"/>
              </a:defRPr>
            </a:pPr>
            <a:r>
              <a:rPr dirty="0"/>
              <a:t>The imaging phantom was </a:t>
            </a:r>
            <a:r>
              <a:rPr lang="en-US" dirty="0"/>
              <a:t>adapted</a:t>
            </a:r>
            <a:r>
              <a:rPr dirty="0"/>
              <a:t> through the experimental setup </a:t>
            </a:r>
            <a:r>
              <a:rPr i="0" baseline="30000" dirty="0">
                <a:solidFill>
                  <a:srgbClr val="0000CC"/>
                </a:solidFill>
              </a:rPr>
              <a:t>[2]</a:t>
            </a:r>
            <a:r>
              <a:rPr i="0" dirty="0"/>
              <a:t>. </a:t>
            </a:r>
          </a:p>
        </p:txBody>
      </p:sp>
      <p:sp>
        <p:nvSpPr>
          <p:cNvPr id="271" name="TextBox 105"/>
          <p:cNvSpPr txBox="1"/>
          <p:nvPr/>
        </p:nvSpPr>
        <p:spPr>
          <a:xfrm>
            <a:off x="353312" y="6532458"/>
            <a:ext cx="4284386" cy="264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200">
                <a:solidFill>
                  <a:srgbClr val="0000CC"/>
                </a:solidFill>
                <a:latin typeface="Arial"/>
                <a:ea typeface="Arial"/>
                <a:cs typeface="Arial"/>
                <a:sym typeface="Arial"/>
              </a:defRPr>
            </a:pPr>
            <a:r>
              <a:t>[2] source:</a:t>
            </a:r>
            <a:r>
              <a:rPr b="1">
                <a:solidFill>
                  <a:srgbClr val="000000"/>
                </a:solidFill>
              </a:rPr>
              <a:t> </a:t>
            </a:r>
            <a:r>
              <a:rPr>
                <a:solidFill>
                  <a:srgbClr val="000000"/>
                </a:solidFill>
              </a:rPr>
              <a:t>Steven Wayne Tilley II </a:t>
            </a:r>
            <a:r>
              <a:rPr i="1">
                <a:solidFill>
                  <a:srgbClr val="000000"/>
                </a:solidFill>
              </a:rPr>
              <a:t>et al </a:t>
            </a:r>
            <a:r>
              <a:rPr>
                <a:solidFill>
                  <a:srgbClr val="000000"/>
                </a:solidFill>
              </a:rPr>
              <a:t>2018 </a:t>
            </a:r>
            <a:r>
              <a:rPr i="1">
                <a:solidFill>
                  <a:srgbClr val="000000"/>
                </a:solidFill>
              </a:rPr>
              <a:t>Phys. Med. Biol.</a:t>
            </a:r>
            <a:r>
              <a:rPr>
                <a:solidFill>
                  <a:srgbClr val="000000"/>
                </a:solidFill>
              </a:rPr>
              <a:t> </a:t>
            </a:r>
          </a:p>
        </p:txBody>
      </p:sp>
      <p:sp>
        <p:nvSpPr>
          <p:cNvPr id="272" name="TextBox 106"/>
          <p:cNvSpPr txBox="1"/>
          <p:nvPr/>
        </p:nvSpPr>
        <p:spPr>
          <a:xfrm>
            <a:off x="1242351" y="1443424"/>
            <a:ext cx="744269" cy="3506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Arial"/>
                <a:ea typeface="Arial"/>
                <a:cs typeface="Arial"/>
                <a:sym typeface="Arial"/>
              </a:defRPr>
            </a:lvl1pPr>
          </a:lstStyle>
          <a:p>
            <a:r>
              <a:t>target</a:t>
            </a:r>
          </a:p>
        </p:txBody>
      </p:sp>
      <p:sp>
        <p:nvSpPr>
          <p:cNvPr id="273" name="TextBox 107"/>
          <p:cNvSpPr txBox="1"/>
          <p:nvPr/>
        </p:nvSpPr>
        <p:spPr>
          <a:xfrm>
            <a:off x="166430" y="660317"/>
            <a:ext cx="3107199" cy="3506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Arial"/>
                <a:ea typeface="Arial"/>
                <a:cs typeface="Arial"/>
                <a:sym typeface="Arial"/>
              </a:defRPr>
            </a:lvl1pPr>
          </a:lstStyle>
          <a:p>
            <a:r>
              <a:t>Schematic imaging phantom</a:t>
            </a:r>
          </a:p>
        </p:txBody>
      </p:sp>
      <p:sp>
        <p:nvSpPr>
          <p:cNvPr id="274" name="TextBox 109"/>
          <p:cNvSpPr txBox="1"/>
          <p:nvPr/>
        </p:nvSpPr>
        <p:spPr>
          <a:xfrm>
            <a:off x="6234213" y="643876"/>
            <a:ext cx="5525447" cy="3506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a:latin typeface="Arial"/>
                <a:ea typeface="Arial"/>
                <a:cs typeface="Arial"/>
                <a:sym typeface="Arial"/>
              </a:defRPr>
            </a:pPr>
            <a:r>
              <a:t>The projection images were calculated in </a:t>
            </a:r>
            <a:r>
              <a:rPr b="1"/>
              <a:t>GEANT4</a:t>
            </a:r>
          </a:p>
        </p:txBody>
      </p:sp>
      <p:sp>
        <p:nvSpPr>
          <p:cNvPr id="275" name="TextBox 110"/>
          <p:cNvSpPr txBox="1"/>
          <p:nvPr/>
        </p:nvSpPr>
        <p:spPr>
          <a:xfrm>
            <a:off x="229332" y="-58310"/>
            <a:ext cx="3666749" cy="4370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400" b="1">
                <a:latin typeface="Arial"/>
                <a:ea typeface="Arial"/>
                <a:cs typeface="Arial"/>
                <a:sym typeface="Arial"/>
              </a:defRPr>
            </a:lvl1pPr>
          </a:lstStyle>
          <a:p>
            <a:r>
              <a:t>X-ray imaging technique</a:t>
            </a:r>
          </a:p>
        </p:txBody>
      </p:sp>
      <p:sp>
        <p:nvSpPr>
          <p:cNvPr id="276" name="Freeform 34"/>
          <p:cNvSpPr/>
          <p:nvPr/>
        </p:nvSpPr>
        <p:spPr>
          <a:xfrm>
            <a:off x="4402578" y="2021588"/>
            <a:ext cx="104998" cy="133874"/>
          </a:xfrm>
          <a:custGeom>
            <a:avLst/>
            <a:gdLst/>
            <a:ahLst/>
            <a:cxnLst>
              <a:cxn ang="0">
                <a:pos x="wd2" y="hd2"/>
              </a:cxn>
              <a:cxn ang="5400000">
                <a:pos x="wd2" y="hd2"/>
              </a:cxn>
              <a:cxn ang="10800000">
                <a:pos x="wd2" y="hd2"/>
              </a:cxn>
              <a:cxn ang="16200000">
                <a:pos x="wd2" y="hd2"/>
              </a:cxn>
            </a:cxnLst>
            <a:rect l="0" t="0" r="r" b="b"/>
            <a:pathLst>
              <a:path w="21384" h="21284" extrusionOk="0">
                <a:moveTo>
                  <a:pt x="5380" y="1597"/>
                </a:moveTo>
                <a:cubicBezTo>
                  <a:pt x="5056" y="3112"/>
                  <a:pt x="5032" y="4684"/>
                  <a:pt x="4410" y="6140"/>
                </a:cubicBezTo>
                <a:cubicBezTo>
                  <a:pt x="4248" y="6519"/>
                  <a:pt x="4153" y="6919"/>
                  <a:pt x="3925" y="7276"/>
                </a:cubicBezTo>
                <a:cubicBezTo>
                  <a:pt x="3664" y="7683"/>
                  <a:pt x="3191" y="7996"/>
                  <a:pt x="2955" y="8412"/>
                </a:cubicBezTo>
                <a:cubicBezTo>
                  <a:pt x="2539" y="9141"/>
                  <a:pt x="2442" y="9970"/>
                  <a:pt x="1985" y="10684"/>
                </a:cubicBezTo>
                <a:cubicBezTo>
                  <a:pt x="1661" y="11188"/>
                  <a:pt x="1373" y="11708"/>
                  <a:pt x="1015" y="12198"/>
                </a:cubicBezTo>
                <a:cubicBezTo>
                  <a:pt x="726" y="12593"/>
                  <a:pt x="-216" y="12927"/>
                  <a:pt x="45" y="13334"/>
                </a:cubicBezTo>
                <a:cubicBezTo>
                  <a:pt x="273" y="13690"/>
                  <a:pt x="1008" y="13065"/>
                  <a:pt x="1500" y="12955"/>
                </a:cubicBezTo>
                <a:cubicBezTo>
                  <a:pt x="2141" y="12812"/>
                  <a:pt x="2774" y="12610"/>
                  <a:pt x="3440" y="12576"/>
                </a:cubicBezTo>
                <a:cubicBezTo>
                  <a:pt x="7799" y="12357"/>
                  <a:pt x="12169" y="12324"/>
                  <a:pt x="16534" y="12198"/>
                </a:cubicBezTo>
                <a:cubicBezTo>
                  <a:pt x="18742" y="7027"/>
                  <a:pt x="16333" y="12311"/>
                  <a:pt x="18474" y="8412"/>
                </a:cubicBezTo>
                <a:cubicBezTo>
                  <a:pt x="19679" y="6217"/>
                  <a:pt x="18065" y="8323"/>
                  <a:pt x="19929" y="6140"/>
                </a:cubicBezTo>
                <a:cubicBezTo>
                  <a:pt x="20091" y="5383"/>
                  <a:pt x="20221" y="4622"/>
                  <a:pt x="20414" y="3869"/>
                </a:cubicBezTo>
                <a:cubicBezTo>
                  <a:pt x="20735" y="2618"/>
                  <a:pt x="21384" y="1380"/>
                  <a:pt x="21384" y="83"/>
                </a:cubicBezTo>
                <a:cubicBezTo>
                  <a:pt x="21384" y="-316"/>
                  <a:pt x="21013" y="830"/>
                  <a:pt x="20899" y="1219"/>
                </a:cubicBezTo>
                <a:cubicBezTo>
                  <a:pt x="19719" y="5249"/>
                  <a:pt x="18563" y="9283"/>
                  <a:pt x="17504" y="13334"/>
                </a:cubicBezTo>
                <a:cubicBezTo>
                  <a:pt x="15937" y="19329"/>
                  <a:pt x="16049" y="17809"/>
                  <a:pt x="16049" y="21284"/>
                </a:cubicBezTo>
              </a:path>
            </a:pathLst>
          </a:custGeom>
          <a:ln w="12700">
            <a:solidFill>
              <a:srgbClr val="FFFFFF"/>
            </a:solidFill>
            <a:miter/>
          </a:ln>
        </p:spPr>
        <p:txBody>
          <a:bodyPr lIns="45719" rIns="45719" anchor="ctr"/>
          <a:lstStyle/>
          <a:p>
            <a:pPr algn="ctr">
              <a:defRPr>
                <a:solidFill>
                  <a:srgbClr val="FFFFFF"/>
                </a:solidFill>
              </a:defRPr>
            </a:pPr>
            <a:endParaRPr/>
          </a:p>
        </p:txBody>
      </p:sp>
      <p:sp>
        <p:nvSpPr>
          <p:cNvPr id="277" name="Straight Arrow Connector 7"/>
          <p:cNvSpPr/>
          <p:nvPr/>
        </p:nvSpPr>
        <p:spPr>
          <a:xfrm flipH="1">
            <a:off x="1201506" y="1788958"/>
            <a:ext cx="95484" cy="184372"/>
          </a:xfrm>
          <a:prstGeom prst="line">
            <a:avLst/>
          </a:prstGeom>
          <a:ln w="19050">
            <a:solidFill>
              <a:srgbClr val="813D74"/>
            </a:solidFill>
            <a:miter/>
            <a:tailEnd type="triangle"/>
          </a:ln>
        </p:spPr>
        <p:txBody>
          <a:bodyPr lIns="45719" rIns="45719"/>
          <a:lstStyle/>
          <a:p>
            <a:endParaRPr/>
          </a:p>
        </p:txBody>
      </p:sp>
      <p:sp>
        <p:nvSpPr>
          <p:cNvPr id="278" name="Oval 16"/>
          <p:cNvSpPr/>
          <p:nvPr/>
        </p:nvSpPr>
        <p:spPr>
          <a:xfrm>
            <a:off x="6900185" y="2631327"/>
            <a:ext cx="461263" cy="444513"/>
          </a:xfrm>
          <a:prstGeom prst="ellipse">
            <a:avLst/>
          </a:prstGeom>
          <a:ln w="12700">
            <a:solidFill>
              <a:srgbClr val="F7EBF2"/>
            </a:solidFill>
            <a:prstDash val="lgDash"/>
            <a:miter/>
          </a:ln>
        </p:spPr>
        <p:txBody>
          <a:bodyPr lIns="45719" rIns="45719" anchor="ctr"/>
          <a:lstStyle/>
          <a:p>
            <a:pPr algn="ctr">
              <a:defRPr>
                <a:solidFill>
                  <a:srgbClr val="FFFFFF"/>
                </a:solidFill>
              </a:defRPr>
            </a:pPr>
            <a:endParaRPr/>
          </a:p>
        </p:txBody>
      </p:sp>
      <p:sp>
        <p:nvSpPr>
          <p:cNvPr id="279" name="Oval 69"/>
          <p:cNvSpPr/>
          <p:nvPr/>
        </p:nvSpPr>
        <p:spPr>
          <a:xfrm>
            <a:off x="6895830" y="1755606"/>
            <a:ext cx="461263" cy="444514"/>
          </a:xfrm>
          <a:prstGeom prst="ellipse">
            <a:avLst/>
          </a:prstGeom>
          <a:ln>
            <a:solidFill>
              <a:srgbClr val="F7EBF2"/>
            </a:solidFill>
            <a:prstDash val="lgDash"/>
            <a:miter/>
          </a:ln>
        </p:spPr>
        <p:txBody>
          <a:bodyPr lIns="45719" rIns="45719" anchor="ctr"/>
          <a:lstStyle/>
          <a:p>
            <a:pPr algn="ctr">
              <a:defRPr>
                <a:solidFill>
                  <a:srgbClr val="FFFFFF"/>
                </a:solidFill>
              </a:defRPr>
            </a:pPr>
            <a:endParaRPr/>
          </a:p>
        </p:txBody>
      </p:sp>
      <p:sp>
        <p:nvSpPr>
          <p:cNvPr id="280" name="TextBox 80"/>
          <p:cNvSpPr txBox="1"/>
          <p:nvPr/>
        </p:nvSpPr>
        <p:spPr>
          <a:xfrm>
            <a:off x="4319113" y="1126065"/>
            <a:ext cx="923018" cy="6173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Arial"/>
                <a:ea typeface="Arial"/>
                <a:cs typeface="Arial"/>
                <a:sym typeface="Arial"/>
              </a:defRPr>
            </a:lvl1pPr>
          </a:lstStyle>
          <a:p>
            <a:r>
              <a:t>X-ray source </a:t>
            </a:r>
          </a:p>
        </p:txBody>
      </p:sp>
      <p:sp>
        <p:nvSpPr>
          <p:cNvPr id="281" name="TextBox 84"/>
          <p:cNvSpPr txBox="1"/>
          <p:nvPr/>
        </p:nvSpPr>
        <p:spPr>
          <a:xfrm>
            <a:off x="4875071" y="3981937"/>
            <a:ext cx="920357" cy="3506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Arial"/>
                <a:ea typeface="Arial"/>
                <a:cs typeface="Arial"/>
                <a:sym typeface="Arial"/>
              </a:defRPr>
            </a:lvl1pPr>
          </a:lstStyle>
          <a:p>
            <a:r>
              <a:t>detector</a:t>
            </a:r>
          </a:p>
        </p:txBody>
      </p:sp>
      <p:pic>
        <p:nvPicPr>
          <p:cNvPr id="282" name="Picture 95" descr="Picture 95"/>
          <p:cNvPicPr>
            <a:picLocks noChangeAspect="1"/>
          </p:cNvPicPr>
          <p:nvPr/>
        </p:nvPicPr>
        <p:blipFill>
          <a:blip r:embed="rId5"/>
          <a:srcRect l="3277" t="48325"/>
          <a:stretch>
            <a:fillRect/>
          </a:stretch>
        </p:blipFill>
        <p:spPr>
          <a:xfrm rot="1389113">
            <a:off x="3389567" y="3483771"/>
            <a:ext cx="192792" cy="598284"/>
          </a:xfrm>
          <a:prstGeom prst="rect">
            <a:avLst/>
          </a:prstGeom>
          <a:ln w="12700">
            <a:miter lim="400000"/>
          </a:ln>
        </p:spPr>
      </p:pic>
      <p:pic>
        <p:nvPicPr>
          <p:cNvPr id="283" name="Picture 99" descr="Picture 99"/>
          <p:cNvPicPr>
            <a:picLocks noChangeAspect="1"/>
          </p:cNvPicPr>
          <p:nvPr/>
        </p:nvPicPr>
        <p:blipFill>
          <a:blip r:embed="rId5"/>
          <a:srcRect l="3277" t="48325"/>
          <a:stretch>
            <a:fillRect/>
          </a:stretch>
        </p:blipFill>
        <p:spPr>
          <a:xfrm rot="166003">
            <a:off x="4026564" y="3669260"/>
            <a:ext cx="216288" cy="598284"/>
          </a:xfrm>
          <a:prstGeom prst="rect">
            <a:avLst/>
          </a:prstGeom>
          <a:ln w="12700">
            <a:miter lim="400000"/>
          </a:ln>
        </p:spPr>
      </p:pic>
      <p:pic>
        <p:nvPicPr>
          <p:cNvPr id="284" name="Picture 101" descr="Picture 101"/>
          <p:cNvPicPr>
            <a:picLocks noChangeAspect="1"/>
          </p:cNvPicPr>
          <p:nvPr/>
        </p:nvPicPr>
        <p:blipFill>
          <a:blip r:embed="rId5"/>
          <a:srcRect l="3277" t="48325"/>
          <a:stretch>
            <a:fillRect/>
          </a:stretch>
        </p:blipFill>
        <p:spPr>
          <a:xfrm>
            <a:off x="4666019" y="3396731"/>
            <a:ext cx="215551" cy="491274"/>
          </a:xfrm>
          <a:prstGeom prst="rect">
            <a:avLst/>
          </a:prstGeom>
          <a:ln w="12700">
            <a:miter lim="400000"/>
          </a:ln>
        </p:spPr>
      </p:pic>
      <p:sp>
        <p:nvSpPr>
          <p:cNvPr id="285" name="TextBox 108"/>
          <p:cNvSpPr txBox="1"/>
          <p:nvPr/>
        </p:nvSpPr>
        <p:spPr>
          <a:xfrm>
            <a:off x="2546463" y="4444210"/>
            <a:ext cx="3347496" cy="3506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Arial"/>
                <a:ea typeface="Arial"/>
                <a:cs typeface="Arial"/>
                <a:sym typeface="Arial"/>
              </a:defRPr>
            </a:lvl1pPr>
          </a:lstStyle>
          <a:p>
            <a:r>
              <a:t>accumulating transmitted beam</a:t>
            </a:r>
          </a:p>
        </p:txBody>
      </p:sp>
      <p:sp>
        <p:nvSpPr>
          <p:cNvPr id="286" name="Down Arrow 25"/>
          <p:cNvSpPr/>
          <p:nvPr/>
        </p:nvSpPr>
        <p:spPr>
          <a:xfrm>
            <a:off x="4089892" y="4814577"/>
            <a:ext cx="182882" cy="294641"/>
          </a:xfrm>
          <a:custGeom>
            <a:avLst/>
            <a:gdLst/>
            <a:ahLst/>
            <a:cxnLst>
              <a:cxn ang="0">
                <a:pos x="wd2" y="hd2"/>
              </a:cxn>
              <a:cxn ang="5400000">
                <a:pos x="wd2" y="hd2"/>
              </a:cxn>
              <a:cxn ang="10800000">
                <a:pos x="wd2" y="hd2"/>
              </a:cxn>
              <a:cxn ang="16200000">
                <a:pos x="wd2" y="hd2"/>
              </a:cxn>
            </a:cxnLst>
            <a:rect l="0" t="0" r="r" b="b"/>
            <a:pathLst>
              <a:path w="21600" h="21600" extrusionOk="0">
                <a:moveTo>
                  <a:pt x="0" y="14897"/>
                </a:moveTo>
                <a:lnTo>
                  <a:pt x="5400" y="14897"/>
                </a:lnTo>
                <a:lnTo>
                  <a:pt x="5400" y="0"/>
                </a:lnTo>
                <a:lnTo>
                  <a:pt x="16200" y="0"/>
                </a:lnTo>
                <a:lnTo>
                  <a:pt x="16200" y="14897"/>
                </a:lnTo>
                <a:lnTo>
                  <a:pt x="21600" y="14897"/>
                </a:lnTo>
                <a:lnTo>
                  <a:pt x="10800" y="21600"/>
                </a:lnTo>
                <a:close/>
              </a:path>
            </a:pathLst>
          </a:custGeom>
          <a:solidFill>
            <a:srgbClr val="813D74"/>
          </a:solidFill>
          <a:ln w="12700">
            <a:solidFill>
              <a:srgbClr val="42719B"/>
            </a:solidFill>
            <a:miter/>
          </a:ln>
        </p:spPr>
        <p:txBody>
          <a:bodyPr lIns="45719" rIns="45719" anchor="ctr"/>
          <a:lstStyle/>
          <a:p>
            <a:pPr algn="ctr">
              <a:defRPr>
                <a:solidFill>
                  <a:srgbClr val="FFFFFF"/>
                </a:solidFill>
              </a:defRPr>
            </a:pPr>
            <a:endParaRPr/>
          </a:p>
        </p:txBody>
      </p:sp>
      <p:sp>
        <p:nvSpPr>
          <p:cNvPr id="287" name="TextBox 111"/>
          <p:cNvSpPr txBox="1"/>
          <p:nvPr/>
        </p:nvSpPr>
        <p:spPr>
          <a:xfrm>
            <a:off x="2744006" y="5136981"/>
            <a:ext cx="2889715" cy="3506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Arial"/>
                <a:ea typeface="Arial"/>
                <a:cs typeface="Arial"/>
                <a:sym typeface="Arial"/>
              </a:defRPr>
            </a:lvl1pPr>
          </a:lstStyle>
          <a:p>
            <a:r>
              <a:t>To create projection image</a:t>
            </a:r>
          </a:p>
        </p:txBody>
      </p:sp>
      <p:sp>
        <p:nvSpPr>
          <p:cNvPr id="288" name="Left Brace 5"/>
          <p:cNvSpPr/>
          <p:nvPr/>
        </p:nvSpPr>
        <p:spPr>
          <a:xfrm>
            <a:off x="9109263" y="4202869"/>
            <a:ext cx="671951" cy="93411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1020"/>
                  <a:pt x="10800" y="20305"/>
                </a:cubicBezTo>
                <a:lnTo>
                  <a:pt x="10800" y="4105"/>
                </a:lnTo>
                <a:cubicBezTo>
                  <a:pt x="10800" y="3389"/>
                  <a:pt x="5965" y="2810"/>
                  <a:pt x="0" y="2810"/>
                </a:cubicBezTo>
                <a:cubicBezTo>
                  <a:pt x="5965" y="2810"/>
                  <a:pt x="10800" y="2230"/>
                  <a:pt x="10800" y="1515"/>
                </a:cubicBezTo>
                <a:lnTo>
                  <a:pt x="10800" y="1295"/>
                </a:lnTo>
                <a:cubicBezTo>
                  <a:pt x="10800" y="580"/>
                  <a:pt x="15635" y="0"/>
                  <a:pt x="21600" y="0"/>
                </a:cubicBezTo>
              </a:path>
            </a:pathLst>
          </a:custGeom>
          <a:ln w="28575">
            <a:solidFill>
              <a:srgbClr val="000000"/>
            </a:solidFill>
            <a:miter/>
          </a:ln>
        </p:spPr>
        <p:txBody>
          <a:bodyPr lIns="45719" rIns="45719" anchor="ctr"/>
          <a:lstStyle/>
          <a:p>
            <a:pPr algn="ctr"/>
            <a:endParaRPr/>
          </a:p>
        </p:txBody>
      </p:sp>
      <p:sp>
        <p:nvSpPr>
          <p:cNvPr id="289" name="Rectangle 18"/>
          <p:cNvSpPr/>
          <p:nvPr/>
        </p:nvSpPr>
        <p:spPr>
          <a:xfrm>
            <a:off x="3376300" y="4039275"/>
            <a:ext cx="45720" cy="45720"/>
          </a:xfrm>
          <a:prstGeom prst="rect">
            <a:avLst/>
          </a:prstGeom>
          <a:solidFill>
            <a:srgbClr val="DEEBF7"/>
          </a:solidFill>
          <a:ln w="12700">
            <a:miter lim="400000"/>
          </a:ln>
        </p:spPr>
        <p:txBody>
          <a:bodyPr lIns="45719" rIns="45719" anchor="ctr"/>
          <a:lstStyle/>
          <a:p>
            <a:pPr algn="ctr">
              <a:defRPr>
                <a:solidFill>
                  <a:srgbClr val="FFFFFF"/>
                </a:solidFill>
              </a:defRPr>
            </a:pPr>
            <a:endParaRPr/>
          </a:p>
        </p:txBody>
      </p:sp>
      <p:sp>
        <p:nvSpPr>
          <p:cNvPr id="290" name="Bent-Up Arrow 19"/>
          <p:cNvSpPr/>
          <p:nvPr/>
        </p:nvSpPr>
        <p:spPr>
          <a:xfrm>
            <a:off x="5588000" y="5027929"/>
            <a:ext cx="1737361" cy="36576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19895" y="16200"/>
                </a:lnTo>
                <a:lnTo>
                  <a:pt x="19895" y="5400"/>
                </a:lnTo>
                <a:lnTo>
                  <a:pt x="19326" y="5400"/>
                </a:lnTo>
                <a:lnTo>
                  <a:pt x="20463" y="0"/>
                </a:lnTo>
                <a:lnTo>
                  <a:pt x="21600" y="5400"/>
                </a:lnTo>
                <a:lnTo>
                  <a:pt x="21032" y="5400"/>
                </a:lnTo>
                <a:lnTo>
                  <a:pt x="21032" y="21600"/>
                </a:lnTo>
                <a:lnTo>
                  <a:pt x="0" y="21600"/>
                </a:lnTo>
                <a:close/>
              </a:path>
            </a:pathLst>
          </a:custGeom>
          <a:solidFill>
            <a:srgbClr val="813D74"/>
          </a:solidFill>
          <a:ln w="12700">
            <a:solidFill>
              <a:srgbClr val="42719B"/>
            </a:solidFill>
            <a:miter/>
          </a:ln>
        </p:spPr>
        <p:txBody>
          <a:bodyPr lIns="45719" rIns="45719" anchor="ctr"/>
          <a:lstStyle/>
          <a:p>
            <a:pPr algn="ctr">
              <a:defRPr>
                <a:solidFill>
                  <a:srgbClr val="FFFFFF"/>
                </a:solidFill>
              </a:defRPr>
            </a:pPr>
            <a:endParaRPr/>
          </a:p>
        </p:txBody>
      </p:sp>
      <p:sp>
        <p:nvSpPr>
          <p:cNvPr id="291" name="Left Brace 32"/>
          <p:cNvSpPr/>
          <p:nvPr/>
        </p:nvSpPr>
        <p:spPr>
          <a:xfrm rot="18900000">
            <a:off x="610203" y="3040550"/>
            <a:ext cx="200602" cy="55814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1311"/>
                  <a:pt x="10800" y="20955"/>
                </a:cubicBezTo>
                <a:cubicBezTo>
                  <a:pt x="10800" y="17959"/>
                  <a:pt x="10800" y="14962"/>
                  <a:pt x="10800" y="11966"/>
                </a:cubicBezTo>
                <a:cubicBezTo>
                  <a:pt x="10800" y="11610"/>
                  <a:pt x="5965" y="11321"/>
                  <a:pt x="0" y="11321"/>
                </a:cubicBezTo>
                <a:cubicBezTo>
                  <a:pt x="5965" y="11321"/>
                  <a:pt x="10800" y="11032"/>
                  <a:pt x="10800" y="10676"/>
                </a:cubicBezTo>
                <a:lnTo>
                  <a:pt x="10800" y="645"/>
                </a:lnTo>
                <a:cubicBezTo>
                  <a:pt x="10800" y="289"/>
                  <a:pt x="15635" y="0"/>
                  <a:pt x="21600" y="0"/>
                </a:cubicBezTo>
              </a:path>
            </a:pathLst>
          </a:custGeom>
          <a:ln w="19050">
            <a:solidFill>
              <a:srgbClr val="813D74"/>
            </a:solidFill>
            <a:miter/>
          </a:ln>
        </p:spPr>
        <p:txBody>
          <a:bodyPr lIns="45719" rIns="45719" anchor="ctr"/>
          <a:lstStyle/>
          <a:p>
            <a:pPr algn="ctr"/>
            <a:endParaRPr/>
          </a:p>
        </p:txBody>
      </p:sp>
      <p:sp>
        <p:nvSpPr>
          <p:cNvPr id="292" name="TextBox 93"/>
          <p:cNvSpPr txBox="1"/>
          <p:nvPr/>
        </p:nvSpPr>
        <p:spPr>
          <a:xfrm>
            <a:off x="239116" y="3475420"/>
            <a:ext cx="1098472" cy="3506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Arial"/>
                <a:ea typeface="Arial"/>
                <a:cs typeface="Arial"/>
                <a:sym typeface="Arial"/>
              </a:defRPr>
            </a:lvl1pPr>
          </a:lstStyle>
          <a:p>
            <a:r>
              <a:t>phantom</a:t>
            </a:r>
          </a:p>
        </p:txBody>
      </p:sp>
      <p:sp>
        <p:nvSpPr>
          <p:cNvPr id="293" name="Straight Arrow Connector 112"/>
          <p:cNvSpPr/>
          <p:nvPr/>
        </p:nvSpPr>
        <p:spPr>
          <a:xfrm flipV="1">
            <a:off x="2956454" y="1181763"/>
            <a:ext cx="1" cy="2651761"/>
          </a:xfrm>
          <a:prstGeom prst="line">
            <a:avLst/>
          </a:prstGeom>
          <a:ln w="6350">
            <a:solidFill>
              <a:srgbClr val="473F05"/>
            </a:solidFill>
            <a:miter/>
            <a:headEnd type="triangle"/>
            <a:tailEnd type="triangle"/>
          </a:ln>
        </p:spPr>
        <p:txBody>
          <a:bodyPr lIns="45719" rIns="45719"/>
          <a:lstStyle/>
          <a:p>
            <a:endParaRPr/>
          </a:p>
        </p:txBody>
      </p:sp>
      <p:sp>
        <p:nvSpPr>
          <p:cNvPr id="294" name="TextBox 113"/>
          <p:cNvSpPr txBox="1"/>
          <p:nvPr/>
        </p:nvSpPr>
        <p:spPr>
          <a:xfrm>
            <a:off x="3284004" y="653206"/>
            <a:ext cx="2418431"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a:latin typeface="Arial"/>
                <a:ea typeface="Arial"/>
                <a:cs typeface="Arial"/>
                <a:sym typeface="Arial"/>
              </a:defRPr>
            </a:lvl1pPr>
          </a:lstStyle>
          <a:p>
            <a:r>
              <a:rPr dirty="0"/>
              <a:t>  How does </a:t>
            </a:r>
            <a:r>
              <a:rPr lang="en-US" dirty="0"/>
              <a:t>it </a:t>
            </a:r>
            <a:r>
              <a:rPr dirty="0"/>
              <a:t>work?</a:t>
            </a:r>
          </a:p>
        </p:txBody>
      </p:sp>
      <p:sp>
        <p:nvSpPr>
          <p:cNvPr id="3" name="TextBox 2">
            <a:extLst>
              <a:ext uri="{FF2B5EF4-FFF2-40B4-BE49-F238E27FC236}">
                <a16:creationId xmlns:a16="http://schemas.microsoft.com/office/drawing/2014/main" id="{29B7D568-FF6C-E526-C688-E4B347A35C9F}"/>
              </a:ext>
            </a:extLst>
          </p:cNvPr>
          <p:cNvSpPr txBox="1"/>
          <p:nvPr/>
        </p:nvSpPr>
        <p:spPr>
          <a:xfrm>
            <a:off x="9898410" y="2243314"/>
            <a:ext cx="1108216" cy="338554"/>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1600" dirty="0">
                <a:latin typeface="Arial" panose="020B0604020202020204" pitchFamily="34" charset="0"/>
                <a:cs typeface="Arial" panose="020B0604020202020204" pitchFamily="34" charset="0"/>
              </a:rPr>
              <a:t>Enhanced </a:t>
            </a:r>
          </a:p>
        </p:txBody>
      </p:sp>
      <p:sp>
        <p:nvSpPr>
          <p:cNvPr id="4" name="Straight Connector 82">
            <a:extLst>
              <a:ext uri="{FF2B5EF4-FFF2-40B4-BE49-F238E27FC236}">
                <a16:creationId xmlns:a16="http://schemas.microsoft.com/office/drawing/2014/main" id="{B6ED7921-12B6-6E17-B7C2-09EE9764CB8F}"/>
              </a:ext>
            </a:extLst>
          </p:cNvPr>
          <p:cNvSpPr/>
          <p:nvPr/>
        </p:nvSpPr>
        <p:spPr>
          <a:xfrm flipH="1" flipV="1">
            <a:off x="3690534" y="2072535"/>
            <a:ext cx="4757" cy="1094896"/>
          </a:xfrm>
          <a:prstGeom prst="line">
            <a:avLst/>
          </a:prstGeom>
          <a:ln w="6350">
            <a:solidFill>
              <a:srgbClr val="0070C0"/>
            </a:solidFill>
            <a:prstDash val="sysDot"/>
            <a:miter/>
          </a:ln>
        </p:spPr>
        <p:txBody>
          <a:bodyPr lIns="45719" rIns="45719"/>
          <a:lstStyle/>
          <a:p>
            <a:endParaRPr/>
          </a:p>
        </p:txBody>
      </p:sp>
      <p:sp>
        <p:nvSpPr>
          <p:cNvPr id="5" name="TextBox 4">
            <a:extLst>
              <a:ext uri="{FF2B5EF4-FFF2-40B4-BE49-F238E27FC236}">
                <a16:creationId xmlns:a16="http://schemas.microsoft.com/office/drawing/2014/main" id="{30C3A1FA-4F1E-B2C5-9433-5D9F16AB3BEC}"/>
              </a:ext>
            </a:extLst>
          </p:cNvPr>
          <p:cNvSpPr txBox="1"/>
          <p:nvPr/>
        </p:nvSpPr>
        <p:spPr>
          <a:xfrm>
            <a:off x="916506" y="3889198"/>
            <a:ext cx="147125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latin typeface="Arial" panose="020B0604020202020204" pitchFamily="34" charset="0"/>
                <a:cs typeface="Arial" panose="020B0604020202020204" pitchFamily="34" charset="0"/>
              </a:rPr>
              <a:t>Front of view</a:t>
            </a:r>
            <a:endParaRPr kumimoji="0" lang="en-US" sz="1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p:txBody>
      </p:sp>
      <p:sp>
        <p:nvSpPr>
          <p:cNvPr id="6" name="TextBox 5">
            <a:extLst>
              <a:ext uri="{FF2B5EF4-FFF2-40B4-BE49-F238E27FC236}">
                <a16:creationId xmlns:a16="http://schemas.microsoft.com/office/drawing/2014/main" id="{7D510C82-0A6F-E4E7-256D-2BB3CCFD563B}"/>
              </a:ext>
            </a:extLst>
          </p:cNvPr>
          <p:cNvSpPr txBox="1"/>
          <p:nvPr/>
        </p:nvSpPr>
        <p:spPr>
          <a:xfrm>
            <a:off x="9014296" y="6069098"/>
            <a:ext cx="2900487"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latin typeface="Arial" panose="020B0604020202020204" pitchFamily="34" charset="0"/>
                <a:cs typeface="Arial" panose="020B0604020202020204" pitchFamily="34" charset="0"/>
              </a:rPr>
              <a:t>Above 7-9  I mg/ml is toxic</a:t>
            </a:r>
            <a:endParaRPr kumimoji="0" lang="en-US" sz="1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8" name="Picture 2" descr="Picture 2"/>
          <p:cNvPicPr>
            <a:picLocks noChangeAspect="1"/>
          </p:cNvPicPr>
          <p:nvPr/>
        </p:nvPicPr>
        <p:blipFill>
          <a:blip r:embed="rId3"/>
          <a:srcRect l="5113" t="5676" r="18110" b="5611"/>
          <a:stretch>
            <a:fillRect/>
          </a:stretch>
        </p:blipFill>
        <p:spPr>
          <a:xfrm>
            <a:off x="4059353" y="477805"/>
            <a:ext cx="3557450" cy="3145537"/>
          </a:xfrm>
          <a:prstGeom prst="rect">
            <a:avLst/>
          </a:prstGeom>
          <a:ln w="12700">
            <a:miter lim="400000"/>
          </a:ln>
        </p:spPr>
      </p:pic>
      <p:sp>
        <p:nvSpPr>
          <p:cNvPr id="299" name="Straight Arrow Connector 11"/>
          <p:cNvSpPr/>
          <p:nvPr/>
        </p:nvSpPr>
        <p:spPr>
          <a:xfrm>
            <a:off x="4988098" y="1721777"/>
            <a:ext cx="169070" cy="107156"/>
          </a:xfrm>
          <a:prstGeom prst="line">
            <a:avLst/>
          </a:prstGeom>
          <a:ln w="6350">
            <a:solidFill>
              <a:srgbClr val="0000CC"/>
            </a:solidFill>
            <a:miter/>
            <a:tailEnd type="triangle"/>
          </a:ln>
        </p:spPr>
        <p:txBody>
          <a:bodyPr lIns="45719" rIns="45719"/>
          <a:lstStyle/>
          <a:p>
            <a:endParaRPr/>
          </a:p>
        </p:txBody>
      </p:sp>
      <p:sp>
        <p:nvSpPr>
          <p:cNvPr id="300" name="Straight Arrow Connector 40"/>
          <p:cNvSpPr/>
          <p:nvPr/>
        </p:nvSpPr>
        <p:spPr>
          <a:xfrm flipV="1">
            <a:off x="5131868" y="2121222"/>
            <a:ext cx="90488" cy="119642"/>
          </a:xfrm>
          <a:prstGeom prst="line">
            <a:avLst/>
          </a:prstGeom>
          <a:ln w="6350">
            <a:solidFill>
              <a:srgbClr val="0000CC"/>
            </a:solidFill>
            <a:miter/>
            <a:tailEnd type="triangle"/>
          </a:ln>
        </p:spPr>
        <p:txBody>
          <a:bodyPr lIns="45719" rIns="45719"/>
          <a:lstStyle/>
          <a:p>
            <a:endParaRPr/>
          </a:p>
        </p:txBody>
      </p:sp>
      <p:sp>
        <p:nvSpPr>
          <p:cNvPr id="301" name="Straight Arrow Connector 42"/>
          <p:cNvSpPr/>
          <p:nvPr/>
        </p:nvSpPr>
        <p:spPr>
          <a:xfrm flipH="1">
            <a:off x="5486256" y="1625389"/>
            <a:ext cx="98506" cy="143955"/>
          </a:xfrm>
          <a:prstGeom prst="line">
            <a:avLst/>
          </a:prstGeom>
          <a:ln w="6350">
            <a:solidFill>
              <a:srgbClr val="0000CC"/>
            </a:solidFill>
            <a:miter/>
            <a:tailEnd type="triangle"/>
          </a:ln>
        </p:spPr>
        <p:txBody>
          <a:bodyPr lIns="45719" rIns="45719"/>
          <a:lstStyle/>
          <a:p>
            <a:endParaRPr/>
          </a:p>
        </p:txBody>
      </p:sp>
      <p:sp>
        <p:nvSpPr>
          <p:cNvPr id="302" name="Straight Arrow Connector 50"/>
          <p:cNvSpPr/>
          <p:nvPr/>
        </p:nvSpPr>
        <p:spPr>
          <a:xfrm flipH="1" flipV="1">
            <a:off x="5519205" y="2076280"/>
            <a:ext cx="156566" cy="80888"/>
          </a:xfrm>
          <a:prstGeom prst="line">
            <a:avLst/>
          </a:prstGeom>
          <a:ln w="6350">
            <a:solidFill>
              <a:srgbClr val="0000CC"/>
            </a:solidFill>
            <a:miter/>
            <a:tailEnd type="triangle"/>
          </a:ln>
        </p:spPr>
        <p:txBody>
          <a:bodyPr lIns="45719" rIns="45719"/>
          <a:lstStyle/>
          <a:p>
            <a:endParaRPr/>
          </a:p>
        </p:txBody>
      </p:sp>
      <p:grpSp>
        <p:nvGrpSpPr>
          <p:cNvPr id="308" name="Group 8"/>
          <p:cNvGrpSpPr/>
          <p:nvPr/>
        </p:nvGrpSpPr>
        <p:grpSpPr>
          <a:xfrm>
            <a:off x="4470830" y="675240"/>
            <a:ext cx="2655853" cy="2559847"/>
            <a:chOff x="0" y="0"/>
            <a:chExt cx="2655851" cy="2559845"/>
          </a:xfrm>
        </p:grpSpPr>
        <p:pic>
          <p:nvPicPr>
            <p:cNvPr id="303" name="Picture 30" descr="Picture 30"/>
            <p:cNvPicPr>
              <a:picLocks noChangeAspect="1"/>
            </p:cNvPicPr>
            <p:nvPr/>
          </p:nvPicPr>
          <p:blipFill>
            <a:blip r:embed="rId4"/>
            <a:srcRect l="26377" t="9175" r="26367" b="9180"/>
            <a:stretch>
              <a:fillRect/>
            </a:stretch>
          </p:blipFill>
          <p:spPr>
            <a:xfrm>
              <a:off x="0" y="0"/>
              <a:ext cx="2655852" cy="2555875"/>
            </a:xfrm>
            <a:prstGeom prst="rect">
              <a:avLst/>
            </a:prstGeom>
            <a:ln w="12700" cap="flat">
              <a:noFill/>
              <a:miter lim="400000"/>
            </a:ln>
            <a:effectLst/>
          </p:spPr>
        </p:pic>
        <p:sp>
          <p:nvSpPr>
            <p:cNvPr id="304" name="TextBox 55"/>
            <p:cNvSpPr txBox="1"/>
            <p:nvPr/>
          </p:nvSpPr>
          <p:spPr>
            <a:xfrm>
              <a:off x="834291" y="2246452"/>
              <a:ext cx="1455928" cy="313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1600" b="1" baseline="30000">
                  <a:solidFill>
                    <a:srgbClr val="FFFFFF"/>
                  </a:solidFill>
                  <a:latin typeface="Arial"/>
                  <a:ea typeface="Arial"/>
                  <a:cs typeface="Arial"/>
                  <a:sym typeface="Arial"/>
                </a:defRPr>
              </a:pPr>
              <a:r>
                <a:t>127</a:t>
              </a:r>
              <a:r>
                <a:rPr baseline="0"/>
                <a:t>I</a:t>
              </a:r>
              <a:r>
                <a:rPr b="0" baseline="0"/>
                <a:t> area mg/ml </a:t>
              </a:r>
            </a:p>
          </p:txBody>
        </p:sp>
        <p:sp>
          <p:nvSpPr>
            <p:cNvPr id="305" name="Oval 1"/>
            <p:cNvSpPr/>
            <p:nvPr/>
          </p:nvSpPr>
          <p:spPr>
            <a:xfrm>
              <a:off x="567685" y="2301762"/>
              <a:ext cx="220887" cy="210845"/>
            </a:xfrm>
            <a:prstGeom prst="ellipse">
              <a:avLst/>
            </a:prstGeom>
            <a:solidFill>
              <a:srgbClr val="813D7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06" name="TextBox 33"/>
            <p:cNvSpPr txBox="1"/>
            <p:nvPr/>
          </p:nvSpPr>
          <p:spPr>
            <a:xfrm>
              <a:off x="706757" y="1108477"/>
              <a:ext cx="429870" cy="31339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600" b="1">
                  <a:ln w="9525" cap="flat">
                    <a:solidFill>
                      <a:srgbClr val="FFFFFF"/>
                    </a:solidFill>
                    <a:prstDash val="solid"/>
                    <a:round/>
                  </a:ln>
                  <a:solidFill>
                    <a:srgbClr val="FFFFFF"/>
                  </a:solidFill>
                  <a:latin typeface="Arial"/>
                  <a:ea typeface="Arial"/>
                  <a:cs typeface="Arial"/>
                  <a:sym typeface="Arial"/>
                </a:defRPr>
              </a:lvl1pPr>
            </a:lstStyle>
            <a:p>
              <a:r>
                <a:t>8.0</a:t>
              </a:r>
            </a:p>
          </p:txBody>
        </p:sp>
        <p:sp>
          <p:nvSpPr>
            <p:cNvPr id="307" name="TextBox 37"/>
            <p:cNvSpPr txBox="1"/>
            <p:nvPr/>
          </p:nvSpPr>
          <p:spPr>
            <a:xfrm>
              <a:off x="1590191" y="1100114"/>
              <a:ext cx="429871" cy="31339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600" b="1">
                  <a:ln w="9525" cap="flat">
                    <a:solidFill>
                      <a:srgbClr val="FFFFFF"/>
                    </a:solidFill>
                    <a:prstDash val="solid"/>
                    <a:round/>
                  </a:ln>
                  <a:solidFill>
                    <a:srgbClr val="FFFFFF"/>
                  </a:solidFill>
                  <a:latin typeface="Arial"/>
                  <a:ea typeface="Arial"/>
                  <a:cs typeface="Arial"/>
                  <a:sym typeface="Arial"/>
                </a:defRPr>
              </a:lvl1pPr>
            </a:lstStyle>
            <a:p>
              <a:r>
                <a:t>8.0</a:t>
              </a:r>
            </a:p>
          </p:txBody>
        </p:sp>
      </p:grpSp>
      <p:sp>
        <p:nvSpPr>
          <p:cNvPr id="309" name="Straight Connector 53"/>
          <p:cNvSpPr/>
          <p:nvPr/>
        </p:nvSpPr>
        <p:spPr>
          <a:xfrm flipV="1">
            <a:off x="-1" y="369332"/>
            <a:ext cx="12192001" cy="4545"/>
          </a:xfrm>
          <a:prstGeom prst="line">
            <a:avLst/>
          </a:prstGeom>
          <a:ln w="28575">
            <a:solidFill>
              <a:srgbClr val="00B0F0"/>
            </a:solidFill>
            <a:miter/>
          </a:ln>
        </p:spPr>
        <p:txBody>
          <a:bodyPr lIns="45719" rIns="45719"/>
          <a:lstStyle/>
          <a:p>
            <a:endParaRPr/>
          </a:p>
        </p:txBody>
      </p:sp>
      <p:pic>
        <p:nvPicPr>
          <p:cNvPr id="310" name="Picture 3" descr="Picture 3"/>
          <p:cNvPicPr>
            <a:picLocks noChangeAspect="1"/>
          </p:cNvPicPr>
          <p:nvPr/>
        </p:nvPicPr>
        <p:blipFill>
          <a:blip r:embed="rId5"/>
          <a:srcRect l="5213" t="5676" r="18112" b="5478"/>
          <a:stretch>
            <a:fillRect/>
          </a:stretch>
        </p:blipFill>
        <p:spPr>
          <a:xfrm>
            <a:off x="4059353" y="3617408"/>
            <a:ext cx="3547491" cy="3145536"/>
          </a:xfrm>
          <a:prstGeom prst="rect">
            <a:avLst/>
          </a:prstGeom>
          <a:ln w="12700">
            <a:miter lim="400000"/>
          </a:ln>
        </p:spPr>
      </p:pic>
      <p:grpSp>
        <p:nvGrpSpPr>
          <p:cNvPr id="314" name="Group 6"/>
          <p:cNvGrpSpPr/>
          <p:nvPr/>
        </p:nvGrpSpPr>
        <p:grpSpPr>
          <a:xfrm>
            <a:off x="4463763" y="3820776"/>
            <a:ext cx="2662920" cy="2579551"/>
            <a:chOff x="0" y="0"/>
            <a:chExt cx="2662918" cy="2579550"/>
          </a:xfrm>
        </p:grpSpPr>
        <p:pic>
          <p:nvPicPr>
            <p:cNvPr id="311" name="Picture 31" descr="Picture 31"/>
            <p:cNvPicPr>
              <a:picLocks noChangeAspect="1"/>
            </p:cNvPicPr>
            <p:nvPr/>
          </p:nvPicPr>
          <p:blipFill>
            <a:blip r:embed="rId6"/>
            <a:srcRect l="28472" t="12870" r="28413" b="12949"/>
            <a:stretch>
              <a:fillRect/>
            </a:stretch>
          </p:blipFill>
          <p:spPr>
            <a:xfrm>
              <a:off x="0" y="0"/>
              <a:ext cx="2662919" cy="2549942"/>
            </a:xfrm>
            <a:prstGeom prst="rect">
              <a:avLst/>
            </a:prstGeom>
            <a:ln w="12700" cap="flat">
              <a:noFill/>
              <a:miter lim="400000"/>
            </a:ln>
            <a:effectLst/>
          </p:spPr>
        </p:pic>
        <p:sp>
          <p:nvSpPr>
            <p:cNvPr id="312" name="Straight Arrow Connector 5"/>
            <p:cNvSpPr/>
            <p:nvPr/>
          </p:nvSpPr>
          <p:spPr>
            <a:xfrm flipH="1" flipV="1">
              <a:off x="1428680" y="1501909"/>
              <a:ext cx="387993" cy="753460"/>
            </a:xfrm>
            <a:prstGeom prst="line">
              <a:avLst/>
            </a:prstGeom>
            <a:noFill/>
            <a:ln w="6350" cap="flat">
              <a:solidFill>
                <a:srgbClr val="CC00CC"/>
              </a:solidFill>
              <a:prstDash val="solid"/>
              <a:miter lim="800000"/>
              <a:tailEnd type="triangle" w="med" len="med"/>
            </a:ln>
            <a:effectLst/>
          </p:spPr>
          <p:txBody>
            <a:bodyPr wrap="square" lIns="45719" tIns="45719" rIns="45719" bIns="45719" numCol="1" anchor="t">
              <a:noAutofit/>
            </a:bodyPr>
            <a:lstStyle/>
            <a:p>
              <a:endParaRPr/>
            </a:p>
          </p:txBody>
        </p:sp>
        <p:sp>
          <p:nvSpPr>
            <p:cNvPr id="313" name="TextBox 51"/>
            <p:cNvSpPr txBox="1"/>
            <p:nvPr/>
          </p:nvSpPr>
          <p:spPr>
            <a:xfrm>
              <a:off x="460495" y="2266158"/>
              <a:ext cx="1758016" cy="31339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600">
                  <a:solidFill>
                    <a:srgbClr val="FFFFFF"/>
                  </a:solidFill>
                  <a:latin typeface="Arial"/>
                  <a:ea typeface="Arial"/>
                  <a:cs typeface="Arial"/>
                  <a:sym typeface="Arial"/>
                </a:defRPr>
              </a:lvl1pPr>
            </a:lstStyle>
            <a:p>
              <a:r>
                <a:t>0.1 mm thick shell</a:t>
              </a:r>
            </a:p>
          </p:txBody>
        </p:sp>
      </p:grpSp>
      <p:pic>
        <p:nvPicPr>
          <p:cNvPr id="315" name="Picture 22" descr="Picture 22"/>
          <p:cNvPicPr>
            <a:picLocks noChangeAspect="1"/>
          </p:cNvPicPr>
          <p:nvPr/>
        </p:nvPicPr>
        <p:blipFill>
          <a:blip r:embed="rId7"/>
          <a:srcRect l="5213" t="9439" r="27961" b="5346"/>
          <a:stretch>
            <a:fillRect/>
          </a:stretch>
        </p:blipFill>
        <p:spPr>
          <a:xfrm>
            <a:off x="216325" y="638175"/>
            <a:ext cx="3079326" cy="3004868"/>
          </a:xfrm>
          <a:prstGeom prst="rect">
            <a:avLst/>
          </a:prstGeom>
          <a:ln w="12700">
            <a:miter lim="400000"/>
          </a:ln>
        </p:spPr>
      </p:pic>
      <p:sp>
        <p:nvSpPr>
          <p:cNvPr id="316" name="TextBox 25"/>
          <p:cNvSpPr txBox="1"/>
          <p:nvPr/>
        </p:nvSpPr>
        <p:spPr>
          <a:xfrm>
            <a:off x="5535510" y="6529650"/>
            <a:ext cx="600430" cy="23927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Arial"/>
                <a:ea typeface="Arial"/>
                <a:cs typeface="Arial"/>
                <a:sym typeface="Arial"/>
              </a:defRPr>
            </a:lvl1pPr>
          </a:lstStyle>
          <a:p>
            <a:r>
              <a:t>Z, mm</a:t>
            </a:r>
          </a:p>
        </p:txBody>
      </p:sp>
      <p:pic>
        <p:nvPicPr>
          <p:cNvPr id="317" name="Picture 43" descr="Picture 43"/>
          <p:cNvPicPr>
            <a:picLocks/>
          </p:cNvPicPr>
          <p:nvPr/>
        </p:nvPicPr>
        <p:blipFill>
          <a:blip r:embed="rId8"/>
          <a:stretch>
            <a:fillRect/>
          </a:stretch>
        </p:blipFill>
        <p:spPr>
          <a:xfrm>
            <a:off x="8022118" y="477806"/>
            <a:ext cx="3538145" cy="3139602"/>
          </a:xfrm>
          <a:prstGeom prst="rect">
            <a:avLst/>
          </a:prstGeom>
          <a:ln w="12700">
            <a:miter lim="400000"/>
          </a:ln>
        </p:spPr>
      </p:pic>
      <p:pic>
        <p:nvPicPr>
          <p:cNvPr id="318" name="Picture 44" descr="Picture 44"/>
          <p:cNvPicPr>
            <a:picLocks noChangeAspect="1"/>
          </p:cNvPicPr>
          <p:nvPr/>
        </p:nvPicPr>
        <p:blipFill>
          <a:blip r:embed="rId9"/>
          <a:srcRect l="7058" t="8598" r="13415" b="3178"/>
          <a:stretch>
            <a:fillRect/>
          </a:stretch>
        </p:blipFill>
        <p:spPr>
          <a:xfrm>
            <a:off x="197614" y="3717264"/>
            <a:ext cx="3498377" cy="2969845"/>
          </a:xfrm>
          <a:prstGeom prst="rect">
            <a:avLst/>
          </a:prstGeom>
          <a:ln w="12700">
            <a:miter lim="400000"/>
          </a:ln>
        </p:spPr>
      </p:pic>
      <p:pic>
        <p:nvPicPr>
          <p:cNvPr id="319" name="Picture 45" descr="Picture 45"/>
          <p:cNvPicPr>
            <a:picLocks noChangeAspect="1"/>
          </p:cNvPicPr>
          <p:nvPr/>
        </p:nvPicPr>
        <p:blipFill>
          <a:blip r:embed="rId10"/>
          <a:srcRect l="2586" t="9241" r="11948" b="4026"/>
          <a:stretch>
            <a:fillRect/>
          </a:stretch>
        </p:blipFill>
        <p:spPr>
          <a:xfrm>
            <a:off x="7912019" y="3677227"/>
            <a:ext cx="3575024" cy="2917955"/>
          </a:xfrm>
          <a:prstGeom prst="rect">
            <a:avLst/>
          </a:prstGeom>
          <a:ln w="12700">
            <a:miter lim="400000"/>
          </a:ln>
        </p:spPr>
      </p:pic>
      <p:grpSp>
        <p:nvGrpSpPr>
          <p:cNvPr id="327" name="Group 14"/>
          <p:cNvGrpSpPr/>
          <p:nvPr/>
        </p:nvGrpSpPr>
        <p:grpSpPr>
          <a:xfrm>
            <a:off x="601626" y="696294"/>
            <a:ext cx="2655852" cy="2561719"/>
            <a:chOff x="0" y="0"/>
            <a:chExt cx="2655851" cy="2561718"/>
          </a:xfrm>
        </p:grpSpPr>
        <p:pic>
          <p:nvPicPr>
            <p:cNvPr id="320" name="Picture 29" descr="Picture 29"/>
            <p:cNvPicPr>
              <a:picLocks noChangeAspect="1"/>
            </p:cNvPicPr>
            <p:nvPr/>
          </p:nvPicPr>
          <p:blipFill>
            <a:blip r:embed="rId4"/>
            <a:srcRect l="26377" t="9175" r="26367" b="9180"/>
            <a:stretch>
              <a:fillRect/>
            </a:stretch>
          </p:blipFill>
          <p:spPr>
            <a:xfrm>
              <a:off x="0" y="0"/>
              <a:ext cx="2655852" cy="2555875"/>
            </a:xfrm>
            <a:prstGeom prst="rect">
              <a:avLst/>
            </a:prstGeom>
            <a:ln w="12700" cap="flat">
              <a:noFill/>
              <a:miter lim="400000"/>
            </a:ln>
            <a:effectLst/>
          </p:spPr>
        </p:pic>
        <p:sp>
          <p:nvSpPr>
            <p:cNvPr id="321" name="Oval 7"/>
            <p:cNvSpPr/>
            <p:nvPr/>
          </p:nvSpPr>
          <p:spPr>
            <a:xfrm>
              <a:off x="1550372" y="1071860"/>
              <a:ext cx="433389" cy="410927"/>
            </a:xfrm>
            <a:prstGeom prst="ellipse">
              <a:avLst/>
            </a:prstGeom>
            <a:solidFill>
              <a:srgbClr val="BF900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22" name="TextBox 38"/>
            <p:cNvSpPr txBox="1"/>
            <p:nvPr/>
          </p:nvSpPr>
          <p:spPr>
            <a:xfrm>
              <a:off x="705955" y="1112602"/>
              <a:ext cx="429871" cy="31339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600" b="1">
                  <a:ln w="9525" cap="flat">
                    <a:solidFill>
                      <a:srgbClr val="FFFFFF"/>
                    </a:solidFill>
                    <a:prstDash val="solid"/>
                    <a:round/>
                  </a:ln>
                  <a:solidFill>
                    <a:srgbClr val="FFFFFF"/>
                  </a:solidFill>
                  <a:latin typeface="Arial"/>
                  <a:ea typeface="Arial"/>
                  <a:cs typeface="Arial"/>
                  <a:sym typeface="Arial"/>
                </a:defRPr>
              </a:lvl1pPr>
            </a:lstStyle>
            <a:p>
              <a:r>
                <a:t>8.0</a:t>
              </a:r>
            </a:p>
          </p:txBody>
        </p:sp>
        <p:sp>
          <p:nvSpPr>
            <p:cNvPr id="323" name="TextBox 39"/>
            <p:cNvSpPr txBox="1"/>
            <p:nvPr/>
          </p:nvSpPr>
          <p:spPr>
            <a:xfrm>
              <a:off x="1589390" y="1104238"/>
              <a:ext cx="429870" cy="3133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600" b="1">
                  <a:ln w="9525" cap="flat">
                    <a:solidFill>
                      <a:srgbClr val="FFFFFF"/>
                    </a:solidFill>
                    <a:prstDash val="solid"/>
                    <a:round/>
                  </a:ln>
                  <a:solidFill>
                    <a:srgbClr val="FFFFFF"/>
                  </a:solidFill>
                  <a:latin typeface="Arial"/>
                  <a:ea typeface="Arial"/>
                  <a:cs typeface="Arial"/>
                  <a:sym typeface="Arial"/>
                </a:defRPr>
              </a:lvl1pPr>
            </a:lstStyle>
            <a:p>
              <a:r>
                <a:t>8.0</a:t>
              </a:r>
            </a:p>
          </p:txBody>
        </p:sp>
        <p:sp>
          <p:nvSpPr>
            <p:cNvPr id="324" name="TextBox 23"/>
            <p:cNvSpPr txBox="1"/>
            <p:nvPr/>
          </p:nvSpPr>
          <p:spPr>
            <a:xfrm>
              <a:off x="536462" y="1538184"/>
              <a:ext cx="582272" cy="35066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b="1">
                  <a:solidFill>
                    <a:srgbClr val="FFFFFF"/>
                  </a:solidFill>
                  <a:latin typeface="Arial"/>
                  <a:ea typeface="Arial"/>
                  <a:cs typeface="Arial"/>
                  <a:sym typeface="Arial"/>
                </a:defRPr>
              </a:pPr>
              <a:r>
                <a:t>  </a:t>
              </a:r>
              <a:r>
                <a:rPr baseline="30000"/>
                <a:t>127</a:t>
              </a:r>
              <a:r>
                <a:t>I</a:t>
              </a:r>
            </a:p>
          </p:txBody>
        </p:sp>
        <p:sp>
          <p:nvSpPr>
            <p:cNvPr id="325" name="TextBox 41"/>
            <p:cNvSpPr txBox="1"/>
            <p:nvPr/>
          </p:nvSpPr>
          <p:spPr>
            <a:xfrm>
              <a:off x="1454983" y="1544568"/>
              <a:ext cx="684007" cy="35066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b="1" baseline="30000">
                  <a:solidFill>
                    <a:srgbClr val="FFFFFF"/>
                  </a:solidFill>
                  <a:latin typeface="Arial"/>
                  <a:ea typeface="Arial"/>
                  <a:cs typeface="Arial"/>
                  <a:sym typeface="Arial"/>
                </a:defRPr>
              </a:pPr>
              <a:r>
                <a:t>157</a:t>
              </a:r>
              <a:r>
                <a:rPr baseline="0"/>
                <a:t>Gd</a:t>
              </a:r>
            </a:p>
          </p:txBody>
        </p:sp>
        <p:sp>
          <p:nvSpPr>
            <p:cNvPr id="326" name="Rectangle 10"/>
            <p:cNvSpPr txBox="1"/>
            <p:nvPr/>
          </p:nvSpPr>
          <p:spPr>
            <a:xfrm>
              <a:off x="1025493" y="2248326"/>
              <a:ext cx="657286" cy="31339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sz="1600">
                  <a:solidFill>
                    <a:srgbClr val="FFFFFF"/>
                  </a:solidFill>
                  <a:latin typeface="Arial"/>
                  <a:ea typeface="Arial"/>
                  <a:cs typeface="Arial"/>
                  <a:sym typeface="Arial"/>
                </a:defRPr>
              </a:lvl1pPr>
            </a:lstStyle>
            <a:p>
              <a:r>
                <a:t>mg/ml</a:t>
              </a:r>
            </a:p>
          </p:txBody>
        </p:sp>
      </p:grpSp>
      <p:sp>
        <p:nvSpPr>
          <p:cNvPr id="328" name="Rectangle 46"/>
          <p:cNvSpPr txBox="1"/>
          <p:nvPr/>
        </p:nvSpPr>
        <p:spPr>
          <a:xfrm>
            <a:off x="9078321" y="2937817"/>
            <a:ext cx="1595002" cy="3133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600">
                <a:solidFill>
                  <a:srgbClr val="FFFFFF"/>
                </a:solidFill>
                <a:latin typeface="Arial"/>
                <a:ea typeface="Arial"/>
                <a:cs typeface="Arial"/>
                <a:sym typeface="Arial"/>
              </a:defRPr>
            </a:lvl1pPr>
          </a:lstStyle>
          <a:p>
            <a:r>
              <a:t>8.0 mg/ml iodine</a:t>
            </a:r>
          </a:p>
        </p:txBody>
      </p:sp>
      <p:sp>
        <p:nvSpPr>
          <p:cNvPr id="329" name="Straight Connector 12"/>
          <p:cNvSpPr/>
          <p:nvPr/>
        </p:nvSpPr>
        <p:spPr>
          <a:xfrm flipV="1">
            <a:off x="1420677" y="3707737"/>
            <a:ext cx="1" cy="2538948"/>
          </a:xfrm>
          <a:prstGeom prst="line">
            <a:avLst/>
          </a:prstGeom>
          <a:ln w="28575">
            <a:solidFill>
              <a:srgbClr val="CC00CC"/>
            </a:solidFill>
            <a:miter/>
          </a:ln>
        </p:spPr>
        <p:txBody>
          <a:bodyPr lIns="45719" rIns="45719"/>
          <a:lstStyle/>
          <a:p>
            <a:endParaRPr/>
          </a:p>
        </p:txBody>
      </p:sp>
      <p:sp>
        <p:nvSpPr>
          <p:cNvPr id="330" name="Straight Connector 47"/>
          <p:cNvSpPr/>
          <p:nvPr/>
        </p:nvSpPr>
        <p:spPr>
          <a:xfrm flipV="1">
            <a:off x="1824579" y="3711520"/>
            <a:ext cx="1" cy="2538948"/>
          </a:xfrm>
          <a:prstGeom prst="line">
            <a:avLst/>
          </a:prstGeom>
          <a:ln w="28575">
            <a:solidFill>
              <a:schemeClr val="accent4"/>
            </a:solidFill>
            <a:miter/>
          </a:ln>
        </p:spPr>
        <p:txBody>
          <a:bodyPr lIns="45719" rIns="45719"/>
          <a:lstStyle/>
          <a:p>
            <a:endParaRPr/>
          </a:p>
        </p:txBody>
      </p:sp>
      <p:sp>
        <p:nvSpPr>
          <p:cNvPr id="331" name="TextBox 48"/>
          <p:cNvSpPr txBox="1"/>
          <p:nvPr/>
        </p:nvSpPr>
        <p:spPr>
          <a:xfrm>
            <a:off x="9699531" y="4443600"/>
            <a:ext cx="1412621"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Arial"/>
                <a:ea typeface="Arial"/>
                <a:cs typeface="Arial"/>
                <a:sym typeface="Arial"/>
              </a:defRPr>
            </a:lvl1pPr>
          </a:lstStyle>
          <a:p>
            <a:r>
              <a:rPr sz="1400" dirty="0"/>
              <a:t>Reduction effect</a:t>
            </a:r>
          </a:p>
        </p:txBody>
      </p:sp>
      <p:sp>
        <p:nvSpPr>
          <p:cNvPr id="332" name="Straight Arrow Connector 49"/>
          <p:cNvSpPr/>
          <p:nvPr/>
        </p:nvSpPr>
        <p:spPr>
          <a:xfrm flipH="1">
            <a:off x="9676274" y="4213077"/>
            <a:ext cx="8546" cy="1273323"/>
          </a:xfrm>
          <a:prstGeom prst="line">
            <a:avLst/>
          </a:prstGeom>
          <a:ln w="57150">
            <a:solidFill>
              <a:schemeClr val="accent1"/>
            </a:solidFill>
            <a:miter/>
            <a:tailEnd type="triangle"/>
          </a:ln>
        </p:spPr>
        <p:txBody>
          <a:bodyPr lIns="45719" rIns="45719"/>
          <a:lstStyle/>
          <a:p>
            <a:endParaRPr/>
          </a:p>
        </p:txBody>
      </p:sp>
      <p:sp>
        <p:nvSpPr>
          <p:cNvPr id="333" name="TextBox 52"/>
          <p:cNvSpPr txBox="1"/>
          <p:nvPr/>
        </p:nvSpPr>
        <p:spPr>
          <a:xfrm>
            <a:off x="215395" y="-57497"/>
            <a:ext cx="3660071" cy="4370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400" b="1">
                <a:latin typeface="Arial"/>
                <a:ea typeface="Arial"/>
                <a:cs typeface="Arial"/>
                <a:sym typeface="Arial"/>
              </a:defRPr>
            </a:lvl1pPr>
          </a:lstStyle>
          <a:p>
            <a:r>
              <a:t>X-ray imaging technique</a:t>
            </a:r>
          </a:p>
        </p:txBody>
      </p:sp>
      <p:sp>
        <p:nvSpPr>
          <p:cNvPr id="334" name="Straight Connector 9"/>
          <p:cNvSpPr/>
          <p:nvPr/>
        </p:nvSpPr>
        <p:spPr>
          <a:xfrm flipH="1">
            <a:off x="3915516" y="369331"/>
            <a:ext cx="1" cy="6488669"/>
          </a:xfrm>
          <a:prstGeom prst="line">
            <a:avLst/>
          </a:prstGeom>
          <a:ln w="28575">
            <a:solidFill>
              <a:srgbClr val="00B0F0"/>
            </a:solidFill>
            <a:miter/>
          </a:ln>
        </p:spPr>
        <p:txBody>
          <a:bodyPr lIns="45719" rIns="45719"/>
          <a:lstStyle/>
          <a:p>
            <a:endParaRPr/>
          </a:p>
        </p:txBody>
      </p:sp>
      <p:sp>
        <p:nvSpPr>
          <p:cNvPr id="335" name="Straight Connector 36"/>
          <p:cNvSpPr/>
          <p:nvPr/>
        </p:nvSpPr>
        <p:spPr>
          <a:xfrm flipH="1">
            <a:off x="7776888" y="369331"/>
            <a:ext cx="1" cy="6488669"/>
          </a:xfrm>
          <a:prstGeom prst="line">
            <a:avLst/>
          </a:prstGeom>
          <a:ln w="28575">
            <a:solidFill>
              <a:srgbClr val="00B0F0"/>
            </a:solidFill>
            <a:miter/>
          </a:ln>
        </p:spPr>
        <p:txBody>
          <a:bodyPr lIns="45719" rIns="45719"/>
          <a:lstStyle/>
          <a:p>
            <a:endParaRPr/>
          </a:p>
        </p:txBody>
      </p:sp>
      <p:sp>
        <p:nvSpPr>
          <p:cNvPr id="2" name="TextBox 1">
            <a:extLst>
              <a:ext uri="{FF2B5EF4-FFF2-40B4-BE49-F238E27FC236}">
                <a16:creationId xmlns:a16="http://schemas.microsoft.com/office/drawing/2014/main" id="{3106ED0E-1B15-8C19-23E2-E11D57BE18DA}"/>
              </a:ext>
            </a:extLst>
          </p:cNvPr>
          <p:cNvSpPr txBox="1"/>
          <p:nvPr/>
        </p:nvSpPr>
        <p:spPr>
          <a:xfrm>
            <a:off x="239198" y="321120"/>
            <a:ext cx="366007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t>Comparison for two contrast agents</a:t>
            </a: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
        <p:nvSpPr>
          <p:cNvPr id="3" name="TextBox 2">
            <a:extLst>
              <a:ext uri="{FF2B5EF4-FFF2-40B4-BE49-F238E27FC236}">
                <a16:creationId xmlns:a16="http://schemas.microsoft.com/office/drawing/2014/main" id="{CDDFF10B-E316-C01C-D510-B9D7714C2EAF}"/>
              </a:ext>
            </a:extLst>
          </p:cNvPr>
          <p:cNvSpPr txBox="1"/>
          <p:nvPr/>
        </p:nvSpPr>
        <p:spPr>
          <a:xfrm>
            <a:off x="4767604" y="338070"/>
            <a:ext cx="207658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t>Different distribution</a:t>
            </a: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
        <p:nvSpPr>
          <p:cNvPr id="4" name="TextBox 3">
            <a:extLst>
              <a:ext uri="{FF2B5EF4-FFF2-40B4-BE49-F238E27FC236}">
                <a16:creationId xmlns:a16="http://schemas.microsoft.com/office/drawing/2014/main" id="{F361D573-4DD6-62A4-D038-C3FAEA4FC7E8}"/>
              </a:ext>
            </a:extLst>
          </p:cNvPr>
          <p:cNvSpPr txBox="1"/>
          <p:nvPr/>
        </p:nvSpPr>
        <p:spPr>
          <a:xfrm>
            <a:off x="8934825" y="321120"/>
            <a:ext cx="207658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t>Various thickness</a:t>
            </a: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xit" fill="hold" grpId="1" nodeType="clickEffect">
                                  <p:stCondLst>
                                    <p:cond delay="0"/>
                                  </p:stCondLst>
                                  <p:iterate>
                                    <p:tmAbs val="0"/>
                                  </p:iterate>
                                  <p:childTnLst>
                                    <p:animEffect transition="out" filter="fade">
                                      <p:cBhvr>
                                        <p:cTn id="6" dur="1000" fill="hold"/>
                                        <p:tgtEl>
                                          <p:spTgt spid="327"/>
                                        </p:tgtEl>
                                      </p:cBhvr>
                                    </p:animEffect>
                                    <p:set>
                                      <p:cBhvr>
                                        <p:cTn id="7" fill="hold">
                                          <p:stCondLst>
                                            <p:cond delay="999"/>
                                          </p:stCondLst>
                                        </p:cTn>
                                        <p:tgtEl>
                                          <p:spTgt spid="32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fill="hold" grpId="2" nodeType="clickEffect">
                                  <p:stCondLst>
                                    <p:cond delay="0"/>
                                  </p:stCondLst>
                                  <p:iterate>
                                    <p:tmAbs val="0"/>
                                  </p:iterate>
                                  <p:childTnLst>
                                    <p:animEffect transition="out" filter="fade">
                                      <p:cBhvr>
                                        <p:cTn id="11" dur="500" fill="hold"/>
                                        <p:tgtEl>
                                          <p:spTgt spid="308"/>
                                        </p:tgtEl>
                                      </p:cBhvr>
                                    </p:animEffect>
                                    <p:set>
                                      <p:cBhvr>
                                        <p:cTn id="12" fill="hold">
                                          <p:stCondLst>
                                            <p:cond delay="499"/>
                                          </p:stCondLst>
                                        </p:cTn>
                                        <p:tgtEl>
                                          <p:spTgt spid="30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fill="hold" grpId="3" nodeType="clickEffect">
                                  <p:stCondLst>
                                    <p:cond delay="0"/>
                                  </p:stCondLst>
                                  <p:iterate>
                                    <p:tmAbs val="0"/>
                                  </p:iterate>
                                  <p:childTnLst>
                                    <p:animEffect transition="out" filter="fade">
                                      <p:cBhvr>
                                        <p:cTn id="16" dur="1000" fill="hold"/>
                                        <p:tgtEl>
                                          <p:spTgt spid="314"/>
                                        </p:tgtEl>
                                      </p:cBhvr>
                                    </p:animEffect>
                                    <p:set>
                                      <p:cBhvr>
                                        <p:cTn id="17" fill="hold">
                                          <p:stCondLst>
                                            <p:cond delay="999"/>
                                          </p:stCondLst>
                                        </p:cTn>
                                        <p:tgtEl>
                                          <p:spTgt spid="3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 grpId="2" animBg="1" advAuto="0"/>
      <p:bldP spid="314" grpId="3" animBg="1" advAuto="0"/>
      <p:bldP spid="327" grpId="1"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Straight Connector 8"/>
          <p:cNvSpPr/>
          <p:nvPr/>
        </p:nvSpPr>
        <p:spPr>
          <a:xfrm flipV="1">
            <a:off x="-1" y="369332"/>
            <a:ext cx="12192001" cy="4545"/>
          </a:xfrm>
          <a:prstGeom prst="line">
            <a:avLst/>
          </a:prstGeom>
          <a:ln w="28575">
            <a:solidFill>
              <a:srgbClr val="00B0F0"/>
            </a:solidFill>
            <a:miter/>
          </a:ln>
        </p:spPr>
        <p:txBody>
          <a:bodyPr lIns="45719" rIns="45719"/>
          <a:lstStyle/>
          <a:p>
            <a:endParaRPr/>
          </a:p>
        </p:txBody>
      </p:sp>
      <p:sp>
        <p:nvSpPr>
          <p:cNvPr id="340" name="TextBox 1"/>
          <p:cNvSpPr txBox="1"/>
          <p:nvPr/>
        </p:nvSpPr>
        <p:spPr>
          <a:xfrm>
            <a:off x="401821" y="720655"/>
            <a:ext cx="10911338" cy="34163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just">
              <a:defRPr sz="2400">
                <a:latin typeface="Arial"/>
                <a:ea typeface="Arial"/>
                <a:cs typeface="Arial"/>
                <a:sym typeface="Arial"/>
              </a:defRPr>
            </a:lvl1pPr>
          </a:lstStyle>
          <a:p>
            <a:r>
              <a:rPr dirty="0"/>
              <a:t>In this work, we demonstrated effect of radio enhancement for X-ray imaging using some contrast media on the imaging phantom with different attenuation sites by a Monte Carlo method. The optimal contrast effect has been performed on the target with iodine at 8.0 mg/ml concentration. However, it could not be demonstrated well in the modified imaging phantom. Nevertheless, the image tolerance </a:t>
            </a:r>
            <a:r>
              <a:rPr lang="en-US" dirty="0"/>
              <a:t>on the target with</a:t>
            </a:r>
            <a:r>
              <a:rPr dirty="0"/>
              <a:t> iodine shell was brighter than uniform distribution due to increased iodine volume density. Finally, </a:t>
            </a:r>
            <a:r>
              <a:rPr lang="en-US" b="1" dirty="0"/>
              <a:t>this study </a:t>
            </a:r>
            <a:r>
              <a:rPr b="1" dirty="0"/>
              <a:t>indicates the </a:t>
            </a:r>
            <a:r>
              <a:rPr lang="en-US" b="1" dirty="0"/>
              <a:t>possibility</a:t>
            </a:r>
            <a:r>
              <a:rPr b="1" dirty="0"/>
              <a:t> </a:t>
            </a:r>
            <a:r>
              <a:rPr lang="en-US" b="1" dirty="0"/>
              <a:t>to</a:t>
            </a:r>
            <a:r>
              <a:rPr b="1" dirty="0"/>
              <a:t> obtaining </a:t>
            </a:r>
            <a:r>
              <a:rPr lang="en-US" b="1" dirty="0"/>
              <a:t>enhanced</a:t>
            </a:r>
            <a:r>
              <a:rPr b="1" dirty="0"/>
              <a:t> X-ray images for </a:t>
            </a:r>
            <a:r>
              <a:rPr lang="en-US" b="1" dirty="0"/>
              <a:t>some</a:t>
            </a:r>
            <a:r>
              <a:rPr b="1" dirty="0"/>
              <a:t> biological </a:t>
            </a:r>
            <a:r>
              <a:rPr lang="en-US" b="1" dirty="0"/>
              <a:t>target</a:t>
            </a:r>
            <a:r>
              <a:rPr b="1" dirty="0"/>
              <a:t> in potential concentration below the toxic limit of </a:t>
            </a:r>
            <a:r>
              <a:rPr lang="en-US" b="1" dirty="0"/>
              <a:t>iodine</a:t>
            </a:r>
            <a:r>
              <a:rPr b="1" dirty="0"/>
              <a:t>. </a:t>
            </a:r>
          </a:p>
        </p:txBody>
      </p:sp>
      <p:sp>
        <p:nvSpPr>
          <p:cNvPr id="341" name="TextBox 4"/>
          <p:cNvSpPr txBox="1"/>
          <p:nvPr/>
        </p:nvSpPr>
        <p:spPr>
          <a:xfrm>
            <a:off x="353187" y="-60301"/>
            <a:ext cx="1541654" cy="4370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400" b="1">
                <a:latin typeface="Arial"/>
                <a:ea typeface="Arial"/>
                <a:cs typeface="Arial"/>
                <a:sym typeface="Arial"/>
              </a:defRPr>
            </a:lvl1pPr>
          </a:lstStyle>
          <a:p>
            <a:r>
              <a:t>Summary</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Straight Connector 8"/>
          <p:cNvSpPr/>
          <p:nvPr/>
        </p:nvSpPr>
        <p:spPr>
          <a:xfrm flipV="1">
            <a:off x="-1" y="369332"/>
            <a:ext cx="12192001" cy="4545"/>
          </a:xfrm>
          <a:prstGeom prst="line">
            <a:avLst/>
          </a:prstGeom>
          <a:ln w="28575">
            <a:solidFill>
              <a:srgbClr val="00B0F0"/>
            </a:solidFill>
            <a:miter/>
          </a:ln>
        </p:spPr>
        <p:txBody>
          <a:bodyPr lIns="45719" rIns="45719"/>
          <a:lstStyle/>
          <a:p>
            <a:endParaRPr/>
          </a:p>
        </p:txBody>
      </p:sp>
      <p:sp>
        <p:nvSpPr>
          <p:cNvPr id="344" name="TextBox 1"/>
          <p:cNvSpPr txBox="1"/>
          <p:nvPr/>
        </p:nvSpPr>
        <p:spPr>
          <a:xfrm>
            <a:off x="407857" y="773028"/>
            <a:ext cx="10872308" cy="27587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344488" indent="-344488" algn="just">
              <a:defRPr>
                <a:latin typeface="Arial"/>
                <a:ea typeface="Arial"/>
                <a:cs typeface="Arial"/>
                <a:sym typeface="Arial"/>
              </a:defRPr>
            </a:pPr>
            <a:r>
              <a:t>[1] Tilley II, S. W., Zbijewski, W., &amp; Stayman, J. W. (2018). Model-based material decomposition with a penalized nonlinear least-squares CT reconstruction algorithm. Physics in Medicine and Biology. doi:10.1088/1361-6560/aaf973 </a:t>
            </a:r>
          </a:p>
          <a:p>
            <a:pPr marL="344488" indent="-344488" algn="just">
              <a:defRPr>
                <a:latin typeface="Arial"/>
                <a:ea typeface="Arial"/>
                <a:cs typeface="Arial"/>
                <a:sym typeface="Arial"/>
              </a:defRPr>
            </a:pPr>
            <a:r>
              <a:t>[2] Xia, T., Alessio, A. M., &amp; Kinahan, P. E. (2013). Dual energy CT for attenuation correction with PET/CT. Medical Physics, 41(1), 012501. doi:10.1118/1.4828838</a:t>
            </a:r>
          </a:p>
          <a:p>
            <a:pPr marL="344488" indent="-344488" algn="just">
              <a:defRPr>
                <a:latin typeface="Arial"/>
                <a:ea typeface="Arial"/>
                <a:cs typeface="Arial"/>
                <a:sym typeface="Arial"/>
              </a:defRPr>
            </a:pPr>
            <a:r>
              <a:t>[3] Hainfeld, J.F.; Ridwan, S.M.; Stanishevskiy, Y.; Smilowitz, H.M. Iodine Nanoparticles (Niodx™) for Radiotherapy Enhancement of Glioblastoma and Other Cancers: An NCI Nanotechnology Characterization Laboratory Study. </a:t>
            </a:r>
            <a:r>
              <a:rPr i="1"/>
              <a:t>Pharmaceutics </a:t>
            </a:r>
            <a:r>
              <a:rPr b="1"/>
              <a:t>2022</a:t>
            </a:r>
            <a:r>
              <a:t>, </a:t>
            </a:r>
            <a:r>
              <a:rPr i="1"/>
              <a:t>14</a:t>
            </a:r>
            <a:r>
              <a:t>, 508. </a:t>
            </a:r>
          </a:p>
          <a:p>
            <a:pPr algn="just"/>
            <a:br/>
            <a:endParaRPr/>
          </a:p>
        </p:txBody>
      </p:sp>
      <p:sp>
        <p:nvSpPr>
          <p:cNvPr id="345" name="TextBox 4"/>
          <p:cNvSpPr txBox="1"/>
          <p:nvPr/>
        </p:nvSpPr>
        <p:spPr>
          <a:xfrm>
            <a:off x="407858" y="-51693"/>
            <a:ext cx="1822263" cy="4370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400" b="1">
                <a:latin typeface="Arial"/>
                <a:ea typeface="Arial"/>
                <a:cs typeface="Arial"/>
                <a:sym typeface="Arial"/>
              </a:defRPr>
            </a:lvl1pPr>
          </a:lstStyle>
          <a:p>
            <a:r>
              <a:t>References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9" name="Group 4"/>
          <p:cNvGrpSpPr/>
          <p:nvPr/>
        </p:nvGrpSpPr>
        <p:grpSpPr>
          <a:xfrm>
            <a:off x="4456884" y="3170336"/>
            <a:ext cx="3456028" cy="2942035"/>
            <a:chOff x="0" y="0"/>
            <a:chExt cx="3456027" cy="2942033"/>
          </a:xfrm>
        </p:grpSpPr>
        <p:pic>
          <p:nvPicPr>
            <p:cNvPr id="347" name="Picture 2" descr="Picture 2"/>
            <p:cNvPicPr>
              <a:picLocks noChangeAspect="1"/>
            </p:cNvPicPr>
            <p:nvPr/>
          </p:nvPicPr>
          <p:blipFill>
            <a:blip r:embed="rId3"/>
            <a:srcRect l="20947" r="20348"/>
            <a:stretch>
              <a:fillRect/>
            </a:stretch>
          </p:blipFill>
          <p:spPr>
            <a:xfrm>
              <a:off x="925585" y="331136"/>
              <a:ext cx="1762193" cy="1515970"/>
            </a:xfrm>
            <a:prstGeom prst="rect">
              <a:avLst/>
            </a:prstGeom>
            <a:ln w="12700" cap="flat">
              <a:noFill/>
              <a:miter lim="400000"/>
            </a:ln>
            <a:effectLst/>
          </p:spPr>
        </p:pic>
        <p:pic>
          <p:nvPicPr>
            <p:cNvPr id="348" name="Picture 6" descr="Picture 6"/>
            <p:cNvPicPr>
              <a:picLocks noChangeAspect="1"/>
            </p:cNvPicPr>
            <p:nvPr/>
          </p:nvPicPr>
          <p:blipFill>
            <a:blip r:embed="rId4"/>
            <a:stretch>
              <a:fillRect/>
            </a:stretch>
          </p:blipFill>
          <p:spPr>
            <a:xfrm>
              <a:off x="0" y="0"/>
              <a:ext cx="3456028" cy="2942034"/>
            </a:xfrm>
            <a:prstGeom prst="rect">
              <a:avLst/>
            </a:prstGeom>
            <a:ln w="12700" cap="flat">
              <a:noFill/>
              <a:miter lim="400000"/>
            </a:ln>
            <a:effectLst/>
          </p:spPr>
        </p:pic>
      </p:grpSp>
      <p:sp>
        <p:nvSpPr>
          <p:cNvPr id="350" name="TextBox 1"/>
          <p:cNvSpPr txBox="1"/>
          <p:nvPr/>
        </p:nvSpPr>
        <p:spPr>
          <a:xfrm>
            <a:off x="883919" y="1989105"/>
            <a:ext cx="10601960" cy="9428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6000" b="1">
                <a:latin typeface="Arial"/>
                <a:ea typeface="Arial"/>
                <a:cs typeface="Arial"/>
                <a:sym typeface="Arial"/>
              </a:defRPr>
            </a:lvl1pPr>
          </a:lstStyle>
          <a:p>
            <a:r>
              <a:t>The end</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590</TotalTime>
  <Words>1502</Words>
  <Application>Microsoft Office PowerPoint</Application>
  <PresentationFormat>Widescreen</PresentationFormat>
  <Paragraphs>110</Paragraphs>
  <Slides>9</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tudevdorj togtokhtur</cp:lastModifiedBy>
  <cp:revision>161</cp:revision>
  <dcterms:modified xsi:type="dcterms:W3CDTF">2024-10-31T11:19:12Z</dcterms:modified>
</cp:coreProperties>
</file>