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286" r:id="rId4"/>
    <p:sldId id="287" r:id="rId5"/>
    <p:sldId id="276" r:id="rId6"/>
    <p:sldId id="258" r:id="rId7"/>
    <p:sldId id="298" r:id="rId8"/>
    <p:sldId id="259" r:id="rId9"/>
    <p:sldId id="285" r:id="rId10"/>
    <p:sldId id="262" r:id="rId11"/>
    <p:sldId id="260" r:id="rId12"/>
    <p:sldId id="282" r:id="rId13"/>
    <p:sldId id="293" r:id="rId14"/>
    <p:sldId id="263" r:id="rId15"/>
    <p:sldId id="289" r:id="rId16"/>
    <p:sldId id="291" r:id="rId17"/>
    <p:sldId id="29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33A2FF-74F3-43B2-AA43-8827B6E909B4}">
          <p14:sldIdLst>
            <p14:sldId id="256"/>
            <p14:sldId id="284"/>
            <p14:sldId id="286"/>
            <p14:sldId id="287"/>
            <p14:sldId id="276"/>
            <p14:sldId id="258"/>
            <p14:sldId id="298"/>
            <p14:sldId id="259"/>
            <p14:sldId id="285"/>
            <p14:sldId id="262"/>
            <p14:sldId id="260"/>
            <p14:sldId id="282"/>
            <p14:sldId id="293"/>
            <p14:sldId id="263"/>
            <p14:sldId id="289"/>
            <p14:sldId id="291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D061E09-56A7-5909-5BE2-4347C5BDEB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821240-664F-763B-C7AD-997CBB6AD1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9BE0B-2BEA-4BBA-914F-426A37F019BB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7A4B30-F836-BEE8-A438-513F081D5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E0B123-CD9F-C084-FAFC-7D9E056445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5C0D-88B2-4B0A-9A0A-AAE46DE3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84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C4AB-C169-4A50-A633-97C6DE6137E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62A24-9912-4DCA-A873-78FEF0B99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35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70212-BCFC-3A00-F759-EB55FEC1B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E3C76-F9B5-8ECA-1737-3838536F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A6986-9BAF-D516-9A71-C05C1B18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E7-6683-43B7-9189-6484E76D6C85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76B1F-DB15-C301-A26F-0EEA38A1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0C64D-7EDF-4E29-84EE-DC7261CB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5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B21F8-D4AC-8A28-9D99-483FC696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C095FB-28EA-6189-17EF-5D043CA98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41CFE-14F2-6ADB-BCEC-06B30954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AE63-8E32-4901-B0DC-A18B959E0E88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6CFC3-7086-28EE-1C0A-793E163A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B0776-68BF-0A34-6687-D23156AC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2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9ECD1-7AD2-3AD6-5A55-90F3FDF7C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4D7C66-03DB-56B2-3C84-3EF7323BF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B1F7C-FD68-74FE-20F3-6645CB02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EE64-2DDE-4148-A171-82BB005DBE36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D649D-87FA-1824-7311-FB6F6ECA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6E6DB-2D9F-4DC5-82C1-1C43A62E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7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B8760-8E63-D844-860A-9AEE5106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21343-D129-69B9-A18E-65D08DB2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F4499-C6B2-AE23-CCC9-426EC39E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5713-BB27-4DAB-8F8F-64AF26608E4C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1E129-4720-7234-5F7D-11C4CF09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FD961-579F-4B1A-88B6-24B84A2F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2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734AB-8FB3-21D6-555F-5F424D3B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B669F-1EE3-7249-D7D7-ED04A69C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36062-1D89-DFD4-2FCC-1B6B4128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33D-F4D6-4F0A-8917-9445CF6CCEBA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05706-8E55-5653-9EED-2D1A0CA5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603DA-555B-5225-5B16-E3FC321E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3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07C89-7865-44A1-9F6D-933C2496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DC63D-B651-5682-6CD5-C0D9C7E06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7AB7B-C8E7-5021-E9A5-2C8203E08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35BBE-63D3-45C5-7962-5DCD8DC3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3D9-B8E5-4362-84DA-4AFB3F31BA79}" type="datetime1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92BF7-3FDE-B77D-E104-92A407E7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21921-8E94-8DAC-F2EA-3C8B6217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5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8F4FC-05CD-EF89-8A57-2389B2BF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50E35-DFFB-64BD-F491-22C2D7AE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91004-5DF4-5353-A9C1-19355D36C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0B30B5-C295-EF8F-AB25-F9201DF94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DD6A75-0B2C-52DF-FE9D-348F584B3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FC96BC-69D7-254A-C072-6AB32A07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3F2C-2AC3-4B0C-B63D-8B4BED6DD79D}" type="datetime1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CE4709-7948-4C73-2FDF-DFCD8164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6516F4-99BF-C167-F326-AF14EFEF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845AC-120A-2E7D-3591-FB343CD6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933B7E-6100-F46A-CD57-60ADD4F0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3F7-86CF-4155-BC53-4EB0E8F9286E}" type="datetime1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00BEE7-D87D-008F-4F63-86279037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1B9BD3-95CB-0B13-D229-5C4475E9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4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4DA19E-801C-DAF1-F28D-28A7E7EE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340C-A1D5-4B25-B356-4E06E9E0394A}" type="datetime1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29F0A4-B605-2FD5-2FE2-035785AB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B28B3B-73A7-11B3-45A6-8CA0B3C8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6B08A-EDDC-2D7D-6EF0-E6108500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FD473-2762-FFBF-1746-F313FFDA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BE704-7E8B-AC84-3348-39B827F4C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20B22-F968-82A7-1D0D-D7D27362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35BA-A9ED-4FFF-B927-9CA274771ED2}" type="datetime1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3D50AE-A096-4598-80E4-5A9C0D8C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B32F55-4D31-8A62-E143-686B37C1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94849-BAF5-19B0-656B-54833E7C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BCEC-D634-7570-AB56-4BD0804C1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2DAA21-37DB-A916-5229-E1C1F361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DF4520-B65B-5080-9F24-7D9F3704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45BD-6BFC-4AE7-A4BD-A2186D093BA9}" type="datetime1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CCB17-2AE2-D573-72D2-BF2A69AA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7295F1-E614-337C-79F4-070E1387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1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9DA4B-092E-945F-0EBA-FE515753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185B6C-9A4D-9DCC-905A-38E112BC8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8D145-6D2A-86E5-D3CC-2D9141DAB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A4E4-E6AA-430C-BE76-93E636A00DC6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798100-E897-04B6-50B8-FE056AED9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A4C69-8091-FA5C-8572-1491B0B47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F18B-C890-4036-90A3-3FA1E0163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jpg"/><Relationship Id="rId7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9.jp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CBE14-07A1-1302-EF73-068AFFA5F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327" y="1185284"/>
            <a:ext cx="10891345" cy="2387600"/>
          </a:xfrm>
        </p:spPr>
        <p:txBody>
          <a:bodyPr>
            <a:normAutofit/>
          </a:bodyPr>
          <a:lstStyle/>
          <a:p>
            <a:r>
              <a:rPr lang="en-US" sz="3600" dirty="0"/>
              <a:t>Templated electrodeposition of indium nanowires and measuring their electrical resistance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AD3E6A-F0F0-9B3B-F28D-538F4CA85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425" y="3833917"/>
            <a:ext cx="10045148" cy="2279206"/>
          </a:xfrm>
        </p:spPr>
        <p:txBody>
          <a:bodyPr>
            <a:normAutofit/>
          </a:bodyPr>
          <a:lstStyle/>
          <a:p>
            <a:pPr algn="r"/>
            <a:r>
              <a:rPr lang="en-US" sz="2000" i="1" u="sng" dirty="0"/>
              <a:t>Shashkov A.V.</a:t>
            </a:r>
            <a:r>
              <a:rPr lang="en-US" sz="2000" i="1" dirty="0"/>
              <a:t>, Noyan A.A., </a:t>
            </a:r>
            <a:r>
              <a:rPr lang="en-US" sz="2000" i="1" dirty="0" err="1"/>
              <a:t>Napolskii</a:t>
            </a:r>
            <a:r>
              <a:rPr lang="en-US" sz="2000" i="1" dirty="0"/>
              <a:t> K.S.</a:t>
            </a:r>
            <a:endParaRPr lang="ru-RU" sz="2000" i="1" dirty="0"/>
          </a:p>
          <a:p>
            <a:pPr algn="r"/>
            <a:r>
              <a:rPr lang="ru-RU" sz="2000" i="1" dirty="0" err="1"/>
              <a:t>e-mail</a:t>
            </a:r>
            <a:r>
              <a:rPr lang="ru-RU" sz="2000" i="1" dirty="0"/>
              <a:t>: shashkovav@my.msu.ru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F3C72-33EB-F215-A477-A71455E3242A}"/>
              </a:ext>
            </a:extLst>
          </p:cNvPr>
          <p:cNvSpPr txBox="1"/>
          <p:nvPr/>
        </p:nvSpPr>
        <p:spPr>
          <a:xfrm>
            <a:off x="2016672" y="144878"/>
            <a:ext cx="7789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Lomonosov Moscow State University</a:t>
            </a:r>
            <a:endParaRPr lang="ru-RU" sz="20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Department of chemistry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8A9C9-8A4A-6924-5187-2CB6B52BA457}"/>
              </a:ext>
            </a:extLst>
          </p:cNvPr>
          <p:cNvSpPr txBox="1"/>
          <p:nvPr/>
        </p:nvSpPr>
        <p:spPr>
          <a:xfrm>
            <a:off x="5165058" y="637415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Dubna</a:t>
            </a:r>
            <a:r>
              <a:rPr lang="ru-RU" dirty="0"/>
              <a:t> – </a:t>
            </a:r>
            <a:r>
              <a:rPr lang="en-US" dirty="0"/>
              <a:t>2024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AA1E28-DAAD-D557-79D9-DAE97F16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1" y="231299"/>
            <a:ext cx="772041" cy="969868"/>
          </a:xfrm>
          <a:prstGeom prst="rect">
            <a:avLst/>
          </a:prstGeom>
        </p:spPr>
      </p:pic>
      <p:pic>
        <p:nvPicPr>
          <p:cNvPr id="1026" name="Picture 2" descr="Логотип химического факультета">
            <a:extLst>
              <a:ext uri="{FF2B5EF4-FFF2-40B4-BE49-F238E27FC236}">
                <a16:creationId xmlns:a16="http://schemas.microsoft.com/office/drawing/2014/main" id="{80D45D03-08B6-9B06-906E-4B752A8C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670" y="-3642"/>
            <a:ext cx="1175344" cy="14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39E8-6B43-DE14-C04F-C6FE44B0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7" y="168812"/>
            <a:ext cx="1179260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XRD</a:t>
            </a:r>
            <a:r>
              <a:rPr lang="ru-RU" sz="3600" dirty="0"/>
              <a:t> </a:t>
            </a:r>
            <a:r>
              <a:rPr lang="en-US" sz="3600" dirty="0"/>
              <a:t>of</a:t>
            </a:r>
            <a:r>
              <a:rPr lang="ru-RU" sz="3600" dirty="0"/>
              <a:t> </a:t>
            </a:r>
            <a:r>
              <a:rPr lang="en-US" sz="3600" dirty="0"/>
              <a:t>In/AAO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4877D5-C299-AFA0-975A-656D6C99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10</a:t>
            </a:fld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77B1E3-3F93-DAE0-CF0F-556DEDEA2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54" y="769937"/>
            <a:ext cx="4064000" cy="2659063"/>
          </a:xfrm>
          <a:prstGeom prst="rect">
            <a:avLst/>
          </a:prstGeom>
        </p:spPr>
      </p:pic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21053286-4807-2935-097A-A90D6AD4CE0B}"/>
              </a:ext>
            </a:extLst>
          </p:cNvPr>
          <p:cNvCxnSpPr>
            <a:cxnSpLocks/>
          </p:cNvCxnSpPr>
          <p:nvPr/>
        </p:nvCxnSpPr>
        <p:spPr>
          <a:xfrm flipV="1">
            <a:off x="8680471" y="1899841"/>
            <a:ext cx="1192473" cy="655094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DD6A74-7C3E-7D3F-9E47-48449B8B065C}"/>
              </a:ext>
            </a:extLst>
          </p:cNvPr>
          <p:cNvSpPr txBox="1"/>
          <p:nvPr/>
        </p:nvSpPr>
        <p:spPr>
          <a:xfrm rot="19862413">
            <a:off x="8594725" y="185515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(2 0 0)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87C58A-3A39-A63B-FC88-3133608D0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6" b="8049"/>
          <a:stretch/>
        </p:blipFill>
        <p:spPr>
          <a:xfrm>
            <a:off x="81300" y="1099099"/>
            <a:ext cx="6743566" cy="370195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37A9FED-D8F6-ACCB-7194-4DF55DE42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15371"/>
              </p:ext>
            </p:extLst>
          </p:nvPr>
        </p:nvGraphicFramePr>
        <p:xfrm>
          <a:off x="7386154" y="4574912"/>
          <a:ext cx="4064001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896565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86678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81444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2θ,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(</a:t>
                      </a:r>
                      <a:r>
                        <a:rPr lang="en-US" dirty="0"/>
                        <a:t>h k l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(h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3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54,477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(1 1 2)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42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56,592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(2 0 0)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6,83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5824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D321B-2252-5374-1C41-0A1D5D1E2916}"/>
                  </a:ext>
                </a:extLst>
              </p:cNvPr>
              <p:cNvSpPr txBox="1"/>
              <p:nvPr/>
            </p:nvSpPr>
            <p:spPr>
              <a:xfrm>
                <a:off x="217724" y="5328278"/>
                <a:ext cx="3033296" cy="853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D321B-2252-5374-1C41-0A1D5D1E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4" y="5328278"/>
                <a:ext cx="3033296" cy="853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2A052-04CB-B37C-E0F4-AADFBAE12318}"/>
                  </a:ext>
                </a:extLst>
              </p:cNvPr>
              <p:cNvSpPr txBox="1"/>
              <p:nvPr/>
            </p:nvSpPr>
            <p:spPr>
              <a:xfrm>
                <a:off x="3453083" y="5131172"/>
                <a:ext cx="366603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</a:t>
                </a:r>
                <a:r>
                  <a:rPr lang="en-US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reflex intensity</a:t>
                </a:r>
                <a14:m>
                  <m:oMath xmlns:m="http://schemas.openxmlformats.org/officeDocument/2006/math">
                    <m:r>
                      <a:rPr lang="en-US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for the sample</a:t>
                </a:r>
                <a:r>
                  <a:rPr lang="ru-RU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</a:t>
                </a:r>
                <a:r>
                  <a:rPr lang="en-US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reflex intensity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b="0" i="0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from literature</a:t>
                </a:r>
                <a:r>
                  <a:rPr lang="ru-RU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ru-RU" sz="1800" i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sz="1800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</a:t>
                </a:r>
                <a:r>
                  <a:rPr lang="en-US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number of reflexes considered</a:t>
                </a:r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2A052-04CB-B37C-E0F4-AADFBAE1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83" y="5131172"/>
                <a:ext cx="3666038" cy="1200329"/>
              </a:xfrm>
              <a:prstGeom prst="rect">
                <a:avLst/>
              </a:prstGeom>
              <a:blipFill>
                <a:blip r:embed="rId6"/>
                <a:stretch>
                  <a:fillRect l="-1329" t="-3046" b="-6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EA83BF2-74D8-1E96-269A-E6A622C8E278}"/>
              </a:ext>
            </a:extLst>
          </p:cNvPr>
          <p:cNvSpPr txBox="1"/>
          <p:nvPr/>
        </p:nvSpPr>
        <p:spPr>
          <a:xfrm>
            <a:off x="7289800" y="3992892"/>
            <a:ext cx="4546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Harris index calculation: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60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DFD7-52DF-A28A-FA87-27EE16CA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173920"/>
            <a:ext cx="1167618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Results of resistance measurements of nanowire arrays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A3BA2-BD19-9375-68F7-78244AB5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11</a:t>
            </a:fld>
            <a:endParaRPr lang="ru-RU" sz="36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9E8E182-A1EE-C33A-49C7-AB0A4770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74" y="10257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19CF80-FF2F-DD22-6AE2-7E9DAE34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525" y="136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56BE47-A941-0FAB-F2B8-7A5C2A9D9A81}"/>
              </a:ext>
            </a:extLst>
          </p:cNvPr>
          <p:cNvSpPr txBox="1"/>
          <p:nvPr/>
        </p:nvSpPr>
        <p:spPr>
          <a:xfrm>
            <a:off x="526200" y="5606772"/>
            <a:ext cx="217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Measured section of the circuit</a:t>
            </a:r>
            <a:r>
              <a:rPr lang="ru-RU" sz="2000" dirty="0"/>
              <a:t>:</a:t>
            </a:r>
          </a:p>
        </p:txBody>
      </p:sp>
      <p:graphicFrame>
        <p:nvGraphicFramePr>
          <p:cNvPr id="3" name="Таблица 31">
            <a:extLst>
              <a:ext uri="{FF2B5EF4-FFF2-40B4-BE49-F238E27FC236}">
                <a16:creationId xmlns:a16="http://schemas.microsoft.com/office/drawing/2014/main" id="{F0DA40E0-A839-2BEA-AE85-E0BC43602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57075"/>
              </p:ext>
            </p:extLst>
          </p:nvPr>
        </p:nvGraphicFramePr>
        <p:xfrm>
          <a:off x="6096000" y="1701553"/>
          <a:ext cx="5564554" cy="35661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2708">
                  <a:extLst>
                    <a:ext uri="{9D8B030D-6E8A-4147-A177-3AD203B41FA5}">
                      <a16:colId xmlns:a16="http://schemas.microsoft.com/office/drawing/2014/main" val="399991739"/>
                    </a:ext>
                  </a:extLst>
                </a:gridCol>
                <a:gridCol w="953477">
                  <a:extLst>
                    <a:ext uri="{9D8B030D-6E8A-4147-A177-3AD203B41FA5}">
                      <a16:colId xmlns:a16="http://schemas.microsoft.com/office/drawing/2014/main" val="926943437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692540904"/>
                    </a:ext>
                  </a:extLst>
                </a:gridCol>
                <a:gridCol w="1867877">
                  <a:extLst>
                    <a:ext uri="{9D8B030D-6E8A-4147-A177-3AD203B41FA5}">
                      <a16:colId xmlns:a16="http://schemas.microsoft.com/office/drawing/2014/main" val="2777492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D (nm)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Part of the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sample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R (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9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3030 ± 80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99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668 ± 4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5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487,7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51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½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 ± 1,2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99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42,35 ± 0,06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63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12,47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0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56,24 ± 0,08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8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¼ 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101,2 ± 0,1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67079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E83BC4-7BE7-59C3-C6AA-5B2A42C7F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50" y="5322661"/>
            <a:ext cx="3054577" cy="1263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4BB32-F9A7-5B16-B659-05D941024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1964" b="2460"/>
          <a:stretch/>
        </p:blipFill>
        <p:spPr>
          <a:xfrm>
            <a:off x="225667" y="1421932"/>
            <a:ext cx="5494870" cy="3861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86AA7-81B2-85CE-137A-F7C11A07677B}"/>
              </a:ext>
            </a:extLst>
          </p:cNvPr>
          <p:cNvSpPr txBox="1"/>
          <p:nvPr/>
        </p:nvSpPr>
        <p:spPr>
          <a:xfrm>
            <a:off x="1907337" y="40036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= 0,01778 ± 0,00003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98CC06-0DF1-B162-B9E8-39989459ACAA}"/>
                  </a:ext>
                </a:extLst>
              </p:cNvPr>
              <p:cNvSpPr txBox="1"/>
              <p:nvPr/>
            </p:nvSpPr>
            <p:spPr>
              <a:xfrm>
                <a:off x="1026608" y="1733039"/>
                <a:ext cx="880729" cy="60907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98CC06-0DF1-B162-B9E8-39989459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8" y="1733039"/>
                <a:ext cx="880729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6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DFD7-52DF-A28A-FA87-27EE16CA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9" y="-586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Measuring the resistance of single nanowires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A3BA2-BD19-9375-68F7-78244AB5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789" y="6233602"/>
            <a:ext cx="2743200" cy="365125"/>
          </a:xfrm>
        </p:spPr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9E8E182-A1EE-C33A-49C7-AB0A4770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74" y="10257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A19CF80-FF2F-DD22-6AE2-7E9DAE34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525" y="136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452D4B-7A23-C63E-01D3-D7DC2224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53" y="620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1690EAC-C014-08DF-3C94-BDCAEA2F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537" y="8035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D76EC93-4139-AE90-C3BC-A7F217B4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1" y="36416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7BF09-BCDB-06DC-BDCB-085ABBF4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722" y="36416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C2F43785-25C5-7DF4-6E10-E856C72DD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9" y="1041305"/>
            <a:ext cx="4710247" cy="3193454"/>
          </a:xfr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1492EBB1-F41B-2FBF-865B-B09FD3A18A81}"/>
              </a:ext>
            </a:extLst>
          </p:cNvPr>
          <p:cNvSpPr/>
          <p:nvPr/>
        </p:nvSpPr>
        <p:spPr>
          <a:xfrm>
            <a:off x="5278234" y="2149180"/>
            <a:ext cx="695570" cy="54470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2C01E9-80A7-614E-EFB4-71653B6A6CF0}"/>
                  </a:ext>
                </a:extLst>
              </p:cNvPr>
              <p:cNvSpPr txBox="1"/>
              <p:nvPr/>
            </p:nvSpPr>
            <p:spPr>
              <a:xfrm>
                <a:off x="2513171" y="4447056"/>
                <a:ext cx="2737485" cy="6597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𝑠𝑢𝑚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2C01E9-80A7-614E-EFB4-71653B6A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171" y="4447056"/>
                <a:ext cx="2737485" cy="659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17FD7A4-2735-BB2E-3AC0-252E1654D594}"/>
              </a:ext>
            </a:extLst>
          </p:cNvPr>
          <p:cNvSpPr txBox="1"/>
          <p:nvPr/>
        </p:nvSpPr>
        <p:spPr>
          <a:xfrm>
            <a:off x="2381797" y="5370014"/>
            <a:ext cx="394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R</a:t>
            </a:r>
            <a:r>
              <a:rPr lang="ru-RU" sz="1800" dirty="0">
                <a:effectLst/>
                <a:ea typeface="Calibri" panose="020F0502020204030204" pitchFamily="34" charset="0"/>
              </a:rPr>
              <a:t> – </a:t>
            </a:r>
            <a:r>
              <a:rPr lang="en-US" sz="1800" dirty="0">
                <a:effectLst/>
                <a:ea typeface="Calibri" panose="020F0502020204030204" pitchFamily="34" charset="0"/>
              </a:rPr>
              <a:t>resistance of the entire array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ea typeface="Calibri" panose="020F0502020204030204" pitchFamily="34" charset="0"/>
              </a:rPr>
              <a:t>R</a:t>
            </a:r>
            <a:r>
              <a:rPr lang="ru-RU" sz="1800" baseline="-25000" dirty="0">
                <a:effectLst/>
                <a:ea typeface="Calibri" panose="020F0502020204030204" pitchFamily="34" charset="0"/>
              </a:rPr>
              <a:t>0</a:t>
            </a:r>
            <a:r>
              <a:rPr lang="ru-RU" sz="1800" dirty="0">
                <a:effectLst/>
                <a:ea typeface="Calibri" panose="020F0502020204030204" pitchFamily="34" charset="0"/>
              </a:rPr>
              <a:t> – </a:t>
            </a:r>
            <a:r>
              <a:rPr lang="en-US" dirty="0">
                <a:ea typeface="Calibri" panose="020F0502020204030204" pitchFamily="34" charset="0"/>
              </a:rPr>
              <a:t>resistance of single nanowire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ea typeface="Calibri" panose="020F0502020204030204" pitchFamily="34" charset="0"/>
              </a:rPr>
              <a:t>N</a:t>
            </a:r>
            <a:r>
              <a:rPr lang="en-US" sz="1800" baseline="-25000" dirty="0">
                <a:effectLst/>
                <a:ea typeface="Calibri" panose="020F0502020204030204" pitchFamily="34" charset="0"/>
              </a:rPr>
              <a:t>b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</a:rPr>
              <a:t>– </a:t>
            </a:r>
            <a:r>
              <a:rPr lang="en-US" sz="1800" dirty="0">
                <a:effectLst/>
                <a:ea typeface="Calibri" panose="020F0502020204030204" pitchFamily="34" charset="0"/>
              </a:rPr>
              <a:t>number of burned nanowires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r>
              <a:rPr lang="en-US" sz="1800" dirty="0" err="1">
                <a:effectLst/>
                <a:ea typeface="Calibri" panose="020F0502020204030204" pitchFamily="34" charset="0"/>
              </a:rPr>
              <a:t>N</a:t>
            </a:r>
            <a:r>
              <a:rPr lang="en-US" sz="1800" baseline="-25000" dirty="0" err="1">
                <a:effectLst/>
                <a:ea typeface="Calibri" panose="020F0502020204030204" pitchFamily="34" charset="0"/>
              </a:rPr>
              <a:t>sum</a:t>
            </a:r>
            <a:r>
              <a:rPr lang="ru-RU" sz="1800" dirty="0">
                <a:effectLst/>
                <a:ea typeface="Calibri" panose="020F0502020204030204" pitchFamily="34" charset="0"/>
              </a:rPr>
              <a:t> – </a:t>
            </a:r>
            <a:r>
              <a:rPr lang="en-US" sz="1800" dirty="0">
                <a:effectLst/>
                <a:ea typeface="Calibri" panose="020F0502020204030204" pitchFamily="34" charset="0"/>
              </a:rPr>
              <a:t>total number of nanowires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96513B-DB36-1440-95AB-79AA4151D9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42" r="1866" b="2363"/>
          <a:stretch/>
        </p:blipFill>
        <p:spPr>
          <a:xfrm>
            <a:off x="6035521" y="960240"/>
            <a:ext cx="5363405" cy="3467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578561-D73C-40D4-4A30-63CDE2BB0024}"/>
                  </a:ext>
                </a:extLst>
              </p:cNvPr>
              <p:cNvSpPr txBox="1"/>
              <p:nvPr/>
            </p:nvSpPr>
            <p:spPr>
              <a:xfrm>
                <a:off x="8782775" y="1640898"/>
                <a:ext cx="2325251" cy="37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4560 ± 50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Ω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578561-D73C-40D4-4A30-63CDE2BB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775" y="1640898"/>
                <a:ext cx="2325251" cy="376513"/>
              </a:xfrm>
              <a:prstGeom prst="rect">
                <a:avLst/>
              </a:prstGeom>
              <a:blipFill>
                <a:blip r:embed="rId9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FA637F6D-5575-953B-BCF1-90418480D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750047"/>
                  </p:ext>
                </p:extLst>
              </p:nvPr>
            </p:nvGraphicFramePr>
            <p:xfrm>
              <a:off x="6265241" y="4451679"/>
              <a:ext cx="5619784" cy="1691247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1118623">
                      <a:extLst>
                        <a:ext uri="{9D8B030D-6E8A-4147-A177-3AD203B41FA5}">
                          <a16:colId xmlns:a16="http://schemas.microsoft.com/office/drawing/2014/main" val="3845080412"/>
                        </a:ext>
                      </a:extLst>
                    </a:gridCol>
                    <a:gridCol w="1633666">
                      <a:extLst>
                        <a:ext uri="{9D8B030D-6E8A-4147-A177-3AD203B41FA5}">
                          <a16:colId xmlns:a16="http://schemas.microsoft.com/office/drawing/2014/main" val="3944653486"/>
                        </a:ext>
                      </a:extLst>
                    </a:gridCol>
                    <a:gridCol w="1310250">
                      <a:extLst>
                        <a:ext uri="{9D8B030D-6E8A-4147-A177-3AD203B41FA5}">
                          <a16:colId xmlns:a16="http://schemas.microsoft.com/office/drawing/2014/main" val="4133122513"/>
                        </a:ext>
                      </a:extLst>
                    </a:gridCol>
                    <a:gridCol w="1557245">
                      <a:extLst>
                        <a:ext uri="{9D8B030D-6E8A-4147-A177-3AD203B41FA5}">
                          <a16:colId xmlns:a16="http://schemas.microsoft.com/office/drawing/2014/main" val="1536010072"/>
                        </a:ext>
                      </a:extLst>
                    </a:gridCol>
                  </a:tblGrid>
                  <a:tr h="4097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</a:t>
                          </a:r>
                          <a:r>
                            <a:rPr lang="ru-RU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l-GR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Ω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l-GR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 (cm)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ρ 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µΩ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7379518"/>
                      </a:ext>
                    </a:extLst>
                  </a:tr>
                  <a:tr h="4271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3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 ± 20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0,00435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13,4 ± 2,0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518128839"/>
                      </a:ext>
                    </a:extLst>
                  </a:tr>
                  <a:tr h="4271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3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± 30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0,00440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11,4 ± 1,4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308137169"/>
                      </a:ext>
                    </a:extLst>
                  </a:tr>
                  <a:tr h="4271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 ± 5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 ± 6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0,00525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9,3 ± 0,5 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0865612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FA637F6D-5575-953B-BCF1-90418480D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750047"/>
                  </p:ext>
                </p:extLst>
              </p:nvPr>
            </p:nvGraphicFramePr>
            <p:xfrm>
              <a:off x="6265241" y="4451679"/>
              <a:ext cx="5619784" cy="1691247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1118623">
                      <a:extLst>
                        <a:ext uri="{9D8B030D-6E8A-4147-A177-3AD203B41FA5}">
                          <a16:colId xmlns:a16="http://schemas.microsoft.com/office/drawing/2014/main" val="3845080412"/>
                        </a:ext>
                      </a:extLst>
                    </a:gridCol>
                    <a:gridCol w="1633666">
                      <a:extLst>
                        <a:ext uri="{9D8B030D-6E8A-4147-A177-3AD203B41FA5}">
                          <a16:colId xmlns:a16="http://schemas.microsoft.com/office/drawing/2014/main" val="3944653486"/>
                        </a:ext>
                      </a:extLst>
                    </a:gridCol>
                    <a:gridCol w="1310250">
                      <a:extLst>
                        <a:ext uri="{9D8B030D-6E8A-4147-A177-3AD203B41FA5}">
                          <a16:colId xmlns:a16="http://schemas.microsoft.com/office/drawing/2014/main" val="4133122513"/>
                        </a:ext>
                      </a:extLst>
                    </a:gridCol>
                    <a:gridCol w="1557245">
                      <a:extLst>
                        <a:ext uri="{9D8B030D-6E8A-4147-A177-3AD203B41FA5}">
                          <a16:colId xmlns:a16="http://schemas.microsoft.com/office/drawing/2014/main" val="1536010072"/>
                        </a:ext>
                      </a:extLst>
                    </a:gridCol>
                  </a:tblGrid>
                  <a:tr h="4097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nm</a:t>
                          </a:r>
                          <a:r>
                            <a:rPr lang="ru-RU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620" marR="7620" marT="7620" marB="0" anchor="b">
                        <a:blipFill>
                          <a:blip r:embed="rId10"/>
                          <a:stretch>
                            <a:fillRect l="-68657" t="-1493" r="-176119" b="-35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 (cm)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ρ 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µΩ</a:t>
                          </a:r>
                          <a:r>
                            <a:rPr lang="en-US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7379518"/>
                      </a:ext>
                    </a:extLst>
                  </a:tr>
                  <a:tr h="4271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3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 ± 20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0,00435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13,4 ± 2,0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518128839"/>
                      </a:ext>
                    </a:extLst>
                  </a:tr>
                  <a:tr h="4271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3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± 30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0,00440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11,4 ± 1,4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308137169"/>
                      </a:ext>
                    </a:extLst>
                  </a:tr>
                  <a:tr h="4271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 ± 5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 ± 6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0,00525</a:t>
                          </a:r>
                          <a:endParaRPr lang="ru-RU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9,3 ± 0,5 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0865612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1B5159-EDBD-123F-75F2-A99179E239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9" y="4238583"/>
            <a:ext cx="2238696" cy="23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E2884-CACC-9FC0-0436-AB3109BF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Theoretical calculation of resistance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7C220C-FF55-643C-D6BC-B8D51F45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13</a:t>
            </a:fld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155F2-A442-6EE3-0523-0342C0BE1FFC}"/>
              </a:ext>
            </a:extLst>
          </p:cNvPr>
          <p:cNvSpPr txBox="1"/>
          <p:nvPr/>
        </p:nvSpPr>
        <p:spPr>
          <a:xfrm>
            <a:off x="6559843" y="1772940"/>
            <a:ext cx="482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According to the model Fuchs-</a:t>
            </a:r>
            <a:r>
              <a:rPr lang="en-US" sz="2000" dirty="0" err="1">
                <a:cs typeface="Arial" panose="020B0604020202020204" pitchFamily="34" charset="0"/>
              </a:rPr>
              <a:t>Sondheimer</a:t>
            </a:r>
            <a:r>
              <a:rPr lang="ru-RU" sz="2000" dirty="0">
                <a:cs typeface="Arial" panose="020B0604020202020204" pitchFamily="34" charset="0"/>
              </a:rPr>
              <a:t>*</a:t>
            </a:r>
            <a:r>
              <a:rPr lang="en-US" sz="2000" dirty="0">
                <a:cs typeface="Arial" panose="020B0604020202020204" pitchFamily="34" charset="0"/>
              </a:rPr>
              <a:t>: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F511E-38D5-DCEA-B21D-5AB5082FCBA8}"/>
              </a:ext>
            </a:extLst>
          </p:cNvPr>
          <p:cNvSpPr txBox="1"/>
          <p:nvPr/>
        </p:nvSpPr>
        <p:spPr>
          <a:xfrm>
            <a:off x="600100" y="6323598"/>
            <a:ext cx="4943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 err="1"/>
              <a:t>Sondheimer</a:t>
            </a:r>
            <a:r>
              <a:rPr lang="en-US" sz="1600" dirty="0"/>
              <a:t> E. H.// Adv. Phys. 1952. V. 1. № 1. P. 1–42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15A6C9-EE2F-C86C-76C8-2AD75D1F6737}"/>
                  </a:ext>
                </a:extLst>
              </p:cNvPr>
              <p:cNvSpPr txBox="1"/>
              <p:nvPr/>
            </p:nvSpPr>
            <p:spPr>
              <a:xfrm>
                <a:off x="6876019" y="2299948"/>
                <a:ext cx="2331472" cy="6653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kern="1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 kern="100" baseline="-250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15A6C9-EE2F-C86C-76C8-2AD75D1F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19" y="2299948"/>
                <a:ext cx="2331472" cy="665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A3150F0-A950-2B8B-2A9B-51D8F08E7645}"/>
              </a:ext>
            </a:extLst>
          </p:cNvPr>
          <p:cNvSpPr txBox="1"/>
          <p:nvPr/>
        </p:nvSpPr>
        <p:spPr>
          <a:xfrm>
            <a:off x="6813496" y="3092156"/>
            <a:ext cx="50149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i="1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mean free path of an electron in a bulk material</a:t>
            </a:r>
          </a:p>
          <a:p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nanowire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diameter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specular reflection coefficient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electrical resistance of nanowire</a:t>
            </a:r>
          </a:p>
          <a:p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US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electrical resistance in a bulk In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DF65C1-B216-72A2-FFE1-4FB418CFB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7334" r="9854" b="2856"/>
          <a:stretch/>
        </p:blipFill>
        <p:spPr>
          <a:xfrm>
            <a:off x="726417" y="1545173"/>
            <a:ext cx="5796303" cy="4652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670C5B-C42E-510E-0278-713BE3B7083F}"/>
              </a:ext>
            </a:extLst>
          </p:cNvPr>
          <p:cNvSpPr txBox="1"/>
          <p:nvPr/>
        </p:nvSpPr>
        <p:spPr>
          <a:xfrm flipH="1">
            <a:off x="3545817" y="2121725"/>
            <a:ext cx="24572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i="1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cs typeface="Times New Roman" panose="02020603050405020304" pitchFamily="18" charset="0"/>
              </a:rPr>
              <a:t> = 57 ± 5 nm</a:t>
            </a:r>
          </a:p>
          <a:p>
            <a:r>
              <a:rPr lang="en-US" sz="2000" i="1" dirty="0">
                <a:cs typeface="Times New Roman" panose="02020603050405020304" pitchFamily="18" charset="0"/>
              </a:rPr>
              <a:t>p</a:t>
            </a:r>
            <a:r>
              <a:rPr lang="en-US" sz="2000" dirty="0">
                <a:cs typeface="Times New Roman" panose="02020603050405020304" pitchFamily="18" charset="0"/>
              </a:rPr>
              <a:t> = 0,5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8EF01-7401-3DE7-651B-BD3E2279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66" y="151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Conclusions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7825D3-D294-2419-0F20-2F5D4E68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14</a:t>
            </a:fld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791C1-6513-6866-E7A5-7B6BF0B69DFF}"/>
              </a:ext>
            </a:extLst>
          </p:cNvPr>
          <p:cNvSpPr txBox="1"/>
          <p:nvPr/>
        </p:nvSpPr>
        <p:spPr>
          <a:xfrm>
            <a:off x="1219200" y="1546979"/>
            <a:ext cx="1034743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Textured In nanowires of different diameters were obtained by electrochemical deposition of metal from a sulfamate-chloride electrolyte into anodic aluminum oxide template</a:t>
            </a:r>
          </a:p>
          <a:p>
            <a:pPr lvl="0" algn="just">
              <a:lnSpc>
                <a:spcPct val="150000"/>
              </a:lnSpc>
            </a:pP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method for measuring the electrical resistance of an array of nanowires has been developed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method for determining the resistance of a single nanowire has been proposed and developed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influence of size effects on the value of specific electrical resistance In of nanowires has been shown for the first time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Академическая шапочка">
            <a:extLst>
              <a:ext uri="{FF2B5EF4-FFF2-40B4-BE49-F238E27FC236}">
                <a16:creationId xmlns:a16="http://schemas.microsoft.com/office/drawing/2014/main" id="{6A2FF45D-6A16-00A6-A8BC-A63EB360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6" y="1642753"/>
            <a:ext cx="451771" cy="451771"/>
          </a:xfrm>
          <a:prstGeom prst="rect">
            <a:avLst/>
          </a:prstGeom>
        </p:spPr>
      </p:pic>
      <p:pic>
        <p:nvPicPr>
          <p:cNvPr id="5" name="Рисунок 4" descr="Академическая шапочка">
            <a:extLst>
              <a:ext uri="{FF2B5EF4-FFF2-40B4-BE49-F238E27FC236}">
                <a16:creationId xmlns:a16="http://schemas.microsoft.com/office/drawing/2014/main" id="{6F4452A3-02DA-DB08-2896-97EEBEFD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6" y="2545430"/>
            <a:ext cx="451771" cy="451771"/>
          </a:xfrm>
          <a:prstGeom prst="rect">
            <a:avLst/>
          </a:prstGeom>
        </p:spPr>
      </p:pic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889903D7-745B-5ACC-C6C2-534DDB25A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6" y="3483627"/>
            <a:ext cx="451771" cy="451771"/>
          </a:xfrm>
          <a:prstGeom prst="rect">
            <a:avLst/>
          </a:prstGeom>
        </p:spPr>
      </p:pic>
      <p:pic>
        <p:nvPicPr>
          <p:cNvPr id="7" name="Рисунок 6" descr="Академическая шапочка">
            <a:extLst>
              <a:ext uri="{FF2B5EF4-FFF2-40B4-BE49-F238E27FC236}">
                <a16:creationId xmlns:a16="http://schemas.microsoft.com/office/drawing/2014/main" id="{D2648182-769B-8B6A-5E99-9940F0B8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6" y="3935398"/>
            <a:ext cx="451771" cy="4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1C095-08C0-425A-97B6-C6C61AD1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Additional slides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12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2DE86-BA88-ED77-E834-68FF6910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1185" cy="528955"/>
          </a:xfrm>
        </p:spPr>
        <p:txBody>
          <a:bodyPr>
            <a:noAutofit/>
          </a:bodyPr>
          <a:lstStyle/>
          <a:p>
            <a:r>
              <a:rPr lang="en-US" sz="3600" dirty="0"/>
              <a:t>Burn-off graphs for nanowires of different diameters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2ED476-BD6C-5ADB-BF5A-D6EC7984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16</a:t>
            </a:fld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48892E-4FEB-BA6E-BE1E-40EAC440F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1" y="1167072"/>
            <a:ext cx="4272742" cy="28637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E2FAD5-929F-9187-232E-EA212B4B6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12" y="1167073"/>
            <a:ext cx="4427214" cy="2863734"/>
          </a:xfrm>
          <a:prstGeom prst="rect">
            <a:avLst/>
          </a:prstGeom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84F6F2F4-B7A6-8B0F-9CC4-E024A8205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2" y="3984244"/>
            <a:ext cx="4283830" cy="2807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101DB0-13B3-EA49-86FB-F43FBE9E1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01" y="3984244"/>
            <a:ext cx="4427213" cy="2863734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737EADD-19C7-5085-8E2C-B620DA76E1C4}"/>
              </a:ext>
            </a:extLst>
          </p:cNvPr>
          <p:cNvSpPr/>
          <p:nvPr/>
        </p:nvSpPr>
        <p:spPr>
          <a:xfrm>
            <a:off x="4719131" y="2166809"/>
            <a:ext cx="695570" cy="54470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5335260-06FC-185E-552C-C0D6D8187875}"/>
              </a:ext>
            </a:extLst>
          </p:cNvPr>
          <p:cNvSpPr/>
          <p:nvPr/>
        </p:nvSpPr>
        <p:spPr>
          <a:xfrm>
            <a:off x="4719131" y="5013554"/>
            <a:ext cx="695570" cy="54470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0BC7E-7389-91D1-91AE-BC4C7E782222}"/>
                  </a:ext>
                </a:extLst>
              </p:cNvPr>
              <p:cNvSpPr txBox="1"/>
              <p:nvPr/>
            </p:nvSpPr>
            <p:spPr>
              <a:xfrm>
                <a:off x="6457530" y="2883184"/>
                <a:ext cx="3358055" cy="412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540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Ω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0BC7E-7389-91D1-91AE-BC4C7E78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530" y="2883184"/>
                <a:ext cx="3358055" cy="412485"/>
              </a:xfrm>
              <a:prstGeom prst="rect">
                <a:avLst/>
              </a:prstGeom>
              <a:blipFill>
                <a:blip r:embed="rId6"/>
                <a:stretch>
                  <a:fillRect t="-7353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668EB4-4A96-F0E5-CD0F-FA4622FFBE69}"/>
                  </a:ext>
                </a:extLst>
              </p:cNvPr>
              <p:cNvSpPr txBox="1"/>
              <p:nvPr/>
            </p:nvSpPr>
            <p:spPr>
              <a:xfrm>
                <a:off x="9739921" y="2232919"/>
                <a:ext cx="3358055" cy="412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&gt;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550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Ω</a:t>
                </a:r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668EB4-4A96-F0E5-CD0F-FA4622FFB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921" y="2232919"/>
                <a:ext cx="3358055" cy="412485"/>
              </a:xfrm>
              <a:prstGeom prst="rect">
                <a:avLst/>
              </a:prstGeom>
              <a:blipFill>
                <a:blip r:embed="rId7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E3F78F-63A3-57F5-1C60-4460841396B0}"/>
                  </a:ext>
                </a:extLst>
              </p:cNvPr>
              <p:cNvSpPr txBox="1"/>
              <p:nvPr/>
            </p:nvSpPr>
            <p:spPr>
              <a:xfrm>
                <a:off x="9739920" y="5079664"/>
                <a:ext cx="3358055" cy="412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b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&gt;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155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Ω</a:t>
                </a:r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E3F78F-63A3-57F5-1C60-44608413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920" y="5079664"/>
                <a:ext cx="3358055" cy="412485"/>
              </a:xfrm>
              <a:prstGeom prst="rect">
                <a:avLst/>
              </a:prstGeom>
              <a:blipFill>
                <a:blip r:embed="rId8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3BDE57-8B07-5A23-D194-AADE47930ADB}"/>
                  </a:ext>
                </a:extLst>
              </p:cNvPr>
              <p:cNvSpPr txBox="1"/>
              <p:nvPr/>
            </p:nvSpPr>
            <p:spPr>
              <a:xfrm>
                <a:off x="6457531" y="5700700"/>
                <a:ext cx="3358055" cy="412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b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127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Ω</a:t>
                </a:r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3BDE57-8B07-5A23-D194-AADE47930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531" y="5700700"/>
                <a:ext cx="3358055" cy="412485"/>
              </a:xfrm>
              <a:prstGeom prst="rect">
                <a:avLst/>
              </a:prstGeom>
              <a:blipFill>
                <a:blip r:embed="rId9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64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858E8-78F6-8B6A-E2DF-6E5E9359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Calculation by </a:t>
            </a:r>
            <a:r>
              <a:rPr lang="en-US" sz="3600" dirty="0" err="1"/>
              <a:t>Mayadas-Shatzkes</a:t>
            </a:r>
            <a:r>
              <a:rPr lang="en-US" sz="3600" dirty="0"/>
              <a:t> model</a:t>
            </a:r>
            <a:r>
              <a:rPr lang="ru-RU" sz="3600" dirty="0"/>
              <a:t>*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C70BC9-9C3B-476B-7A1F-E2A74883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17</a:t>
            </a:fld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471D55-A786-4EA2-ACD3-372011456E29}"/>
                  </a:ext>
                </a:extLst>
              </p:cNvPr>
              <p:cNvSpPr txBox="1"/>
              <p:nvPr/>
            </p:nvSpPr>
            <p:spPr>
              <a:xfrm>
                <a:off x="6552350" y="2192571"/>
                <a:ext cx="4435233" cy="123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471D55-A786-4EA2-ACD3-372011456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350" y="2192571"/>
                <a:ext cx="4435233" cy="1236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0E4170C-177E-B048-B43B-4B1B08DB8BB9}"/>
              </a:ext>
            </a:extLst>
          </p:cNvPr>
          <p:cNvSpPr txBox="1"/>
          <p:nvPr/>
        </p:nvSpPr>
        <p:spPr>
          <a:xfrm>
            <a:off x="6747735" y="369827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i="1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mean free path of an electron in a bulk material</a:t>
            </a:r>
          </a:p>
          <a:p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nanowire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diameter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reflection coefficient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electrical resistance of nanowire</a:t>
            </a:r>
          </a:p>
          <a:p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US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electrical resistance in a bulk In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F72D0C-0867-B50B-568B-89A5D7F8F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7" y="2070455"/>
            <a:ext cx="5477673" cy="36668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6A00B2-CE6C-F3C5-FB88-0E225F3D07B6}"/>
              </a:ext>
            </a:extLst>
          </p:cNvPr>
          <p:cNvSpPr txBox="1"/>
          <p:nvPr/>
        </p:nvSpPr>
        <p:spPr>
          <a:xfrm>
            <a:off x="740777" y="6323598"/>
            <a:ext cx="5078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 err="1"/>
              <a:t>Mayadas</a:t>
            </a:r>
            <a:r>
              <a:rPr lang="en-US" sz="1600" dirty="0"/>
              <a:t> A. F., </a:t>
            </a:r>
            <a:r>
              <a:rPr lang="en-US" sz="1600" dirty="0" err="1"/>
              <a:t>Shatzkes</a:t>
            </a:r>
            <a:r>
              <a:rPr lang="en-US" sz="1600" dirty="0"/>
              <a:t> M.// Phys. Rev. 1970. V. 1. P. 1382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42E81-5C19-CDEF-3577-B35570641252}"/>
              </a:ext>
            </a:extLst>
          </p:cNvPr>
          <p:cNvSpPr txBox="1"/>
          <p:nvPr/>
        </p:nvSpPr>
        <p:spPr>
          <a:xfrm flipH="1">
            <a:off x="3545817" y="2456842"/>
            <a:ext cx="24572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i="1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cs typeface="Times New Roman" panose="02020603050405020304" pitchFamily="18" charset="0"/>
              </a:rPr>
              <a:t> = 15,0 ± 1,5 nm</a:t>
            </a:r>
          </a:p>
          <a:p>
            <a:r>
              <a:rPr lang="en-US" sz="2000" i="1" dirty="0">
                <a:cs typeface="Times New Roman" panose="02020603050405020304" pitchFamily="18" charset="0"/>
              </a:rPr>
              <a:t>R</a:t>
            </a:r>
            <a:r>
              <a:rPr lang="en-US" sz="2000" dirty="0">
                <a:cs typeface="Times New Roman" panose="02020603050405020304" pitchFamily="18" charset="0"/>
              </a:rPr>
              <a:t> = 0,5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4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79F30-F9CB-FEC3-838A-D101B1B8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Nanowires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422AB7-CB6C-69E0-C3FB-E9B9914D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2</a:t>
            </a:fld>
            <a:endParaRPr lang="ru-RU" sz="36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8C1DA96-B21C-2EA8-371A-FC8A0C3D05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32" y="3159455"/>
            <a:ext cx="4679606" cy="32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12D13F-5D98-A08C-D7C8-3CDA5F7B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71" y="119163"/>
            <a:ext cx="2128367" cy="23889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878068-8315-069D-015F-2F79C68D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13" y="1803456"/>
            <a:ext cx="4878969" cy="3649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AFA4FE-D45E-EBCF-BFA0-6F558D779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74" y="117726"/>
            <a:ext cx="3125774" cy="2347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7ABB1-48D0-155F-A2D8-A2DBB56685D2}"/>
              </a:ext>
            </a:extLst>
          </p:cNvPr>
          <p:cNvSpPr txBox="1"/>
          <p:nvPr/>
        </p:nvSpPr>
        <p:spPr>
          <a:xfrm>
            <a:off x="8473831" y="2464838"/>
            <a:ext cx="371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(In) Xu S. H. et al.</a:t>
            </a:r>
            <a:r>
              <a:rPr lang="en-US" sz="1600" dirty="0"/>
              <a:t>//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Phys. Lett. Sect. A Gen. At. Solid State Phys. 2011. V. 375. № 16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88AFA-BA4D-B376-5A3D-4C7B7331F7F0}"/>
              </a:ext>
            </a:extLst>
          </p:cNvPr>
          <p:cNvSpPr txBox="1"/>
          <p:nvPr/>
        </p:nvSpPr>
        <p:spPr>
          <a:xfrm>
            <a:off x="5660291" y="6431523"/>
            <a:ext cx="549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(Ag) novarials.com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FF9DC-0BDF-FF92-7886-E65D084F0D3C}"/>
              </a:ext>
            </a:extLst>
          </p:cNvPr>
          <p:cNvSpPr txBox="1"/>
          <p:nvPr/>
        </p:nvSpPr>
        <p:spPr>
          <a:xfrm>
            <a:off x="288313" y="5565724"/>
            <a:ext cx="352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(Rh) Leontiev A.P. et al.</a:t>
            </a:r>
            <a:r>
              <a:rPr lang="pt-BR" sz="1600" dirty="0"/>
              <a:t>//Electrochim. Acta. 2015. V. 155.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017A5-467B-7E62-B667-38467B7B1925}"/>
              </a:ext>
            </a:extLst>
          </p:cNvPr>
          <p:cNvSpPr txBox="1"/>
          <p:nvPr/>
        </p:nvSpPr>
        <p:spPr>
          <a:xfrm>
            <a:off x="5431220" y="2464838"/>
            <a:ext cx="272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ZnO</a:t>
            </a:r>
            <a:r>
              <a:rPr lang="en-US" sz="1600" dirty="0"/>
              <a:t>) Wang N. et al.//</a:t>
            </a:r>
            <a:r>
              <a:rPr lang="nn-NO" sz="1600" dirty="0"/>
              <a:t>Mater. Sci. Eng. R. 2008. V. 60. № 1–6</a:t>
            </a:r>
            <a:r>
              <a:rPr lang="en-US" sz="1600" dirty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852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530E5-BA28-9CF7-4786-F46A3E92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3</a:t>
            </a:fld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C6B1A-C386-D692-70A6-E4E645A7F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4" y="1652203"/>
            <a:ext cx="3715939" cy="2346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22001-9C1E-F34C-C5D9-38EFC7D5082C}"/>
              </a:ext>
            </a:extLst>
          </p:cNvPr>
          <p:cNvSpPr txBox="1"/>
          <p:nvPr/>
        </p:nvSpPr>
        <p:spPr>
          <a:xfrm>
            <a:off x="322384" y="4124953"/>
            <a:ext cx="3352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A, B – superconductors</a:t>
            </a:r>
            <a:r>
              <a:rPr lang="ru-RU" sz="2000" dirty="0"/>
              <a:t>,</a:t>
            </a:r>
          </a:p>
          <a:p>
            <a:r>
              <a:rPr lang="ru-RU" sz="2000" dirty="0"/>
              <a:t>С – </a:t>
            </a:r>
            <a:r>
              <a:rPr lang="en-US" sz="2000" dirty="0"/>
              <a:t>non-superconducting layer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E87795-A023-8193-CF7B-3BEA20AC4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37" y="611310"/>
            <a:ext cx="4307084" cy="28176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C7015-6891-A805-1F23-4F59B837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16" y="3786310"/>
            <a:ext cx="4109184" cy="2713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1DB430-32A2-D17F-FCB4-F271DD849E4F}"/>
              </a:ext>
            </a:extLst>
          </p:cNvPr>
          <p:cNvSpPr txBox="1"/>
          <p:nvPr/>
        </p:nvSpPr>
        <p:spPr>
          <a:xfrm>
            <a:off x="570523" y="504052"/>
            <a:ext cx="477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Application of nanowires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52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8449F-C9BC-8653-70E3-418506B5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8" y="1228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Differences in physical properties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9A682A-F927-2172-559B-1D1BE0B0A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2" y="2222730"/>
            <a:ext cx="4527539" cy="33300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9611EB-A93E-D39E-97FA-90188913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4</a:t>
            </a:fld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B13C9-B6BE-6364-6596-76E2C7A8DE32}"/>
              </a:ext>
            </a:extLst>
          </p:cNvPr>
          <p:cNvSpPr txBox="1"/>
          <p:nvPr/>
        </p:nvSpPr>
        <p:spPr>
          <a:xfrm>
            <a:off x="852306" y="5693303"/>
            <a:ext cx="355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Xu S. H. et al.</a:t>
            </a:r>
            <a:r>
              <a:rPr lang="en-US" sz="1600" dirty="0"/>
              <a:t>//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Phys. Lett. Sect. A Gen. At. Solid State Phys. 2011. V. 375. № 16</a:t>
            </a: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5D71-853E-2711-4CDF-F624BDAB6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18" y="2222731"/>
            <a:ext cx="4708653" cy="3330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63B5FD-E5A1-783B-D5ED-97040AAD5317}"/>
              </a:ext>
            </a:extLst>
          </p:cNvPr>
          <p:cNvSpPr txBox="1"/>
          <p:nvPr/>
        </p:nvSpPr>
        <p:spPr>
          <a:xfrm>
            <a:off x="6774200" y="5693303"/>
            <a:ext cx="36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Steinhögl W. et al.</a:t>
            </a:r>
            <a:r>
              <a:rPr lang="en-US" sz="1600" dirty="0"/>
              <a:t>//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Phys. Rev. B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Condens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Mater. Mater. Phys. 2002. V. 66. № 7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E1FF9-75BB-ED28-D84C-490132822AA4}"/>
              </a:ext>
            </a:extLst>
          </p:cNvPr>
          <p:cNvSpPr txBox="1"/>
          <p:nvPr/>
        </p:nvSpPr>
        <p:spPr>
          <a:xfrm>
            <a:off x="648677" y="1374309"/>
            <a:ext cx="459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Dependence of melting temperature on the diameter</a:t>
            </a:r>
            <a:r>
              <a:rPr lang="ru-RU" sz="2000" dirty="0"/>
              <a:t> </a:t>
            </a:r>
            <a:r>
              <a:rPr lang="en-US" sz="2000" dirty="0"/>
              <a:t>of In nanowires: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E4F6C-39AC-D703-3724-716E8377F0A5}"/>
              </a:ext>
            </a:extLst>
          </p:cNvPr>
          <p:cNvSpPr txBox="1"/>
          <p:nvPr/>
        </p:nvSpPr>
        <p:spPr>
          <a:xfrm>
            <a:off x="6209263" y="1370903"/>
            <a:ext cx="533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Dependence of electrical resistance on the diameter of Cu nanowires: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745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36AA2-58C9-F896-6B1A-D5436F76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37" y="199587"/>
            <a:ext cx="121129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Purpose of the study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882C1-CBB8-9E2E-D46A-1D26B1DA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4" y="1887384"/>
            <a:ext cx="6567571" cy="3773857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Development of a method for obtaining arrays of In nanowires and measuring the electrical resistance of individual In nanowires of different diameters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26ED1C-6DE4-E33E-49A6-B88D180B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8482" y="6293288"/>
            <a:ext cx="2743200" cy="365125"/>
          </a:xfrm>
        </p:spPr>
        <p:txBody>
          <a:bodyPr/>
          <a:lstStyle/>
          <a:p>
            <a:fld id="{0368B82B-A9BD-4AE9-91B9-39C148EEB53F}" type="slidenum">
              <a:rPr lang="ru-RU" sz="3600" smtClean="0"/>
              <a:t>5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348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B390-AB29-6380-883E-E7F331CE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1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Obtaining a template for electrodeposition</a:t>
            </a:r>
            <a:endParaRPr lang="ru-RU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554A61-7396-33EB-9EAD-087A08FAB4C6}"/>
              </a:ext>
            </a:extLst>
          </p:cNvPr>
          <p:cNvSpPr txBox="1"/>
          <p:nvPr/>
        </p:nvSpPr>
        <p:spPr>
          <a:xfrm>
            <a:off x="348777" y="1061134"/>
            <a:ext cx="784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Anodizing conditions and parameters of the resulting pores</a:t>
            </a:r>
            <a:r>
              <a:rPr lang="en-US" sz="2000" baseline="30000" dirty="0"/>
              <a:t>1</a:t>
            </a:r>
            <a:r>
              <a:rPr lang="ru-RU" sz="2000" dirty="0"/>
              <a:t>:</a:t>
            </a:r>
          </a:p>
        </p:txBody>
      </p:sp>
      <p:graphicFrame>
        <p:nvGraphicFramePr>
          <p:cNvPr id="31" name="Таблица 31">
            <a:extLst>
              <a:ext uri="{FF2B5EF4-FFF2-40B4-BE49-F238E27FC236}">
                <a16:creationId xmlns:a16="http://schemas.microsoft.com/office/drawing/2014/main" id="{B8DA6663-4A9A-BC62-CEEC-9342FC4B1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60440"/>
              </p:ext>
            </p:extLst>
          </p:nvPr>
        </p:nvGraphicFramePr>
        <p:xfrm>
          <a:off x="348777" y="1512832"/>
          <a:ext cx="6434978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66418">
                  <a:extLst>
                    <a:ext uri="{9D8B030D-6E8A-4147-A177-3AD203B41FA5}">
                      <a16:colId xmlns:a16="http://schemas.microsoft.com/office/drawing/2014/main" val="3515482518"/>
                    </a:ext>
                  </a:extLst>
                </a:gridCol>
                <a:gridCol w="1248436">
                  <a:extLst>
                    <a:ext uri="{9D8B030D-6E8A-4147-A177-3AD203B41FA5}">
                      <a16:colId xmlns:a16="http://schemas.microsoft.com/office/drawing/2014/main" val="1267225516"/>
                    </a:ext>
                  </a:extLst>
                </a:gridCol>
                <a:gridCol w="1591161">
                  <a:extLst>
                    <a:ext uri="{9D8B030D-6E8A-4147-A177-3AD203B41FA5}">
                      <a16:colId xmlns:a16="http://schemas.microsoft.com/office/drawing/2014/main" val="447603531"/>
                    </a:ext>
                  </a:extLst>
                </a:gridCol>
                <a:gridCol w="2128963">
                  <a:extLst>
                    <a:ext uri="{9D8B030D-6E8A-4147-A177-3AD203B41FA5}">
                      <a16:colId xmlns:a16="http://schemas.microsoft.com/office/drawing/2014/main" val="3295768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Electrolyte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Voltage</a:t>
                      </a:r>
                      <a:r>
                        <a:rPr lang="ru-RU" dirty="0"/>
                        <a:t> (</a:t>
                      </a:r>
                      <a:r>
                        <a:rPr lang="en-US" dirty="0"/>
                        <a:t>V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ru-RU" dirty="0"/>
                        <a:t> (</a:t>
                      </a:r>
                      <a:r>
                        <a:rPr lang="en-US" dirty="0"/>
                        <a:t>°C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Pore diameter </a:t>
                      </a:r>
                      <a:r>
                        <a:rPr lang="ru-RU" dirty="0"/>
                        <a:t>(</a:t>
                      </a:r>
                      <a:r>
                        <a:rPr lang="en-US" dirty="0"/>
                        <a:t>nm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08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0,3</a:t>
                      </a:r>
                      <a:r>
                        <a:rPr lang="en-US" dirty="0"/>
                        <a:t> M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ru-RU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ru-RU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ru-RU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3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0,1 M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ru-RU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ru-RU" sz="18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79505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B60ADE-63FC-9CCB-10E7-6EAA4A26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6</a:t>
            </a:fld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4AA26B-E681-D922-626D-1D123D5C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4" y="3591558"/>
            <a:ext cx="4373189" cy="30547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EFC64-D248-8463-26DF-5A822BBE599E}"/>
              </a:ext>
            </a:extLst>
          </p:cNvPr>
          <p:cNvSpPr txBox="1"/>
          <p:nvPr/>
        </p:nvSpPr>
        <p:spPr>
          <a:xfrm>
            <a:off x="348777" y="3058409"/>
            <a:ext cx="564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of porous film of anodic aluminum oxide</a:t>
            </a:r>
            <a:r>
              <a:rPr lang="ru-RU" dirty="0"/>
              <a:t> (</a:t>
            </a:r>
            <a:r>
              <a:rPr lang="en-US" dirty="0"/>
              <a:t>AAO</a:t>
            </a:r>
            <a:r>
              <a:rPr lang="ru-RU" dirty="0"/>
              <a:t>)</a:t>
            </a:r>
            <a:r>
              <a:rPr lang="en-US" baseline="30000" dirty="0"/>
              <a:t>2</a:t>
            </a:r>
            <a:r>
              <a:rPr lang="ru-RU" baseline="300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6CAFD-1F43-33CC-AF59-90C5CB4E4497}"/>
              </a:ext>
            </a:extLst>
          </p:cNvPr>
          <p:cNvSpPr txBox="1"/>
          <p:nvPr/>
        </p:nvSpPr>
        <p:spPr>
          <a:xfrm>
            <a:off x="6608404" y="6024485"/>
            <a:ext cx="3971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Nielsch K. et al.//Nano Lett. 2002. P. 677-680</a:t>
            </a:r>
            <a:endParaRPr lang="en-US" sz="1600" baseline="30000" dirty="0"/>
          </a:p>
          <a:p>
            <a:r>
              <a:rPr lang="en-US" sz="1600" baseline="30000" dirty="0"/>
              <a:t>2</a:t>
            </a:r>
            <a:r>
              <a:rPr lang="en-US" sz="1600" dirty="0"/>
              <a:t>Lee W. et al.//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Chem. Rev. 2014. V. 114. № 15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5F4516-458A-7034-3F3E-43F76E704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75" y="1061134"/>
            <a:ext cx="5126194" cy="49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B52E1-8DE8-5239-38C0-CD058903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77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Selection of electrodeposition conditions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6CBEC0-73D3-8D4A-152A-432CDA33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7</a:t>
            </a:fld>
            <a:endParaRPr lang="ru-RU" sz="3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6DCD26-7959-DD87-3CA4-F152DFC15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/>
          <a:stretch/>
        </p:blipFill>
        <p:spPr bwMode="auto">
          <a:xfrm>
            <a:off x="5830277" y="2135308"/>
            <a:ext cx="6068856" cy="4209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3D9012-03D3-209E-3443-B55466F1DF35}"/>
              </a:ext>
            </a:extLst>
          </p:cNvPr>
          <p:cNvSpPr txBox="1"/>
          <p:nvPr/>
        </p:nvSpPr>
        <p:spPr>
          <a:xfrm>
            <a:off x="6337184" y="1332423"/>
            <a:ext cx="454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Dependence of pore filling (</a:t>
            </a:r>
            <a:r>
              <a:rPr lang="el-GR" sz="2000" dirty="0"/>
              <a:t>χ</a:t>
            </a:r>
            <a:r>
              <a:rPr lang="en-US" sz="2000" dirty="0"/>
              <a:t>) on deposition potential: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AA8C0-9269-7B0D-E9CA-FAFAF0DB2120}"/>
              </a:ext>
            </a:extLst>
          </p:cNvPr>
          <p:cNvSpPr txBox="1"/>
          <p:nvPr/>
        </p:nvSpPr>
        <p:spPr>
          <a:xfrm>
            <a:off x="878138" y="1359887"/>
            <a:ext cx="454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CV</a:t>
            </a:r>
            <a:r>
              <a:rPr lang="ru-RU" sz="2000" dirty="0"/>
              <a:t> </a:t>
            </a:r>
            <a:r>
              <a:rPr lang="en-US" sz="2000" dirty="0"/>
              <a:t>for smooth electrode without IR compensation: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AC5777-A2E8-BE1F-3F32-312C839C9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7586" r="8059"/>
          <a:stretch/>
        </p:blipFill>
        <p:spPr>
          <a:xfrm>
            <a:off x="474920" y="2067772"/>
            <a:ext cx="5147127" cy="42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72433-F43E-8C50-B3BC-CE7D7163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9" y="58515"/>
            <a:ext cx="1076141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Electrodeposition of In nanowires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7AEAF-ED01-B9A3-B59D-24985F51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8</a:t>
            </a:fld>
            <a:endParaRPr lang="ru-RU" sz="36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D70F6D-5A50-B8BA-A81A-3590E16C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9" y="4320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FF9EDC9-6AE0-300C-555D-4486D735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052" y="86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2CE536E-AE65-3974-C5CE-1634BC90D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73636"/>
              </p:ext>
            </p:extLst>
          </p:nvPr>
        </p:nvGraphicFramePr>
        <p:xfrm>
          <a:off x="830954" y="1632348"/>
          <a:ext cx="3998640" cy="184467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99320">
                  <a:extLst>
                    <a:ext uri="{9D8B030D-6E8A-4147-A177-3AD203B41FA5}">
                      <a16:colId xmlns:a16="http://schemas.microsoft.com/office/drawing/2014/main" val="3355993632"/>
                    </a:ext>
                  </a:extLst>
                </a:gridCol>
                <a:gridCol w="1999320">
                  <a:extLst>
                    <a:ext uri="{9D8B030D-6E8A-4147-A177-3AD203B41FA5}">
                      <a16:colId xmlns:a16="http://schemas.microsoft.com/office/drawing/2014/main" val="2441821277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[In</a:t>
                      </a:r>
                      <a:r>
                        <a:rPr lang="ru-RU" sz="1800" b="1" baseline="30000" dirty="0">
                          <a:effectLst/>
                        </a:rPr>
                        <a:t>3+</a:t>
                      </a:r>
                      <a:r>
                        <a:rPr lang="en-US" sz="1800" b="1" dirty="0">
                          <a:effectLst/>
                        </a:rPr>
                        <a:t>]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effectLst/>
                        </a:rPr>
                        <a:t>0,25 M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92314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[NH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SO</a:t>
                      </a:r>
                      <a:r>
                        <a:rPr lang="ru-RU" sz="1800" b="1" baseline="-25000" dirty="0">
                          <a:effectLst/>
                        </a:rPr>
                        <a:t>3</a:t>
                      </a:r>
                      <a:r>
                        <a:rPr lang="ru-RU" sz="1800" b="1" baseline="30000" dirty="0">
                          <a:effectLst/>
                        </a:rPr>
                        <a:t>-</a:t>
                      </a:r>
                      <a:r>
                        <a:rPr lang="en-US" sz="1800" b="1" dirty="0">
                          <a:effectLst/>
                        </a:rPr>
                        <a:t>]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r>
                        <a:rPr lang="ru-RU" sz="1800" b="0" dirty="0">
                          <a:effectLst/>
                        </a:rPr>
                        <a:t>,15</a:t>
                      </a:r>
                      <a:r>
                        <a:rPr lang="en-US" sz="1800" b="0" dirty="0">
                          <a:effectLst/>
                        </a:rPr>
                        <a:t> M 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93276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[Na</a:t>
                      </a:r>
                      <a:r>
                        <a:rPr lang="ru-RU" sz="1800" b="1" baseline="30000" dirty="0">
                          <a:effectLst/>
                        </a:rPr>
                        <a:t>+</a:t>
                      </a:r>
                      <a:r>
                        <a:rPr lang="en-US" sz="1800" b="1" dirty="0">
                          <a:effectLst/>
                        </a:rPr>
                        <a:t>]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effectLst/>
                        </a:rPr>
                        <a:t>2,35 M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51605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[Cl</a:t>
                      </a:r>
                      <a:r>
                        <a:rPr lang="ru-RU" sz="1800" b="1" baseline="30000" dirty="0">
                          <a:effectLst/>
                        </a:rPr>
                        <a:t>-</a:t>
                      </a:r>
                      <a:r>
                        <a:rPr lang="en-US" sz="1800" b="1" dirty="0">
                          <a:effectLst/>
                        </a:rPr>
                        <a:t>]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effectLst/>
                        </a:rPr>
                        <a:t>1,00 M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63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effectLst/>
                        </a:rPr>
                        <a:t>pH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1800" b="0" dirty="0">
                          <a:effectLst/>
                        </a:rPr>
                        <a:t>1,99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82637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14982AB-9FC5-00D3-717E-61141A299B54}"/>
              </a:ext>
            </a:extLst>
          </p:cNvPr>
          <p:cNvSpPr txBox="1"/>
          <p:nvPr/>
        </p:nvSpPr>
        <p:spPr>
          <a:xfrm>
            <a:off x="676498" y="1165684"/>
            <a:ext cx="4982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Full composition of indium plating electrolyte: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97B31-9116-7F73-CA87-C5A1FC0F813C}"/>
              </a:ext>
            </a:extLst>
          </p:cNvPr>
          <p:cNvSpPr txBox="1"/>
          <p:nvPr/>
        </p:nvSpPr>
        <p:spPr>
          <a:xfrm>
            <a:off x="2418646" y="4619083"/>
            <a:ext cx="39085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ea typeface="Calibri" panose="020F0502020204030204" pitchFamily="34" charset="0"/>
              </a:rPr>
              <a:t>1 – </a:t>
            </a:r>
            <a:r>
              <a:rPr lang="en-US" sz="2000" dirty="0">
                <a:effectLst/>
                <a:ea typeface="Calibri" panose="020F0502020204030204" pitchFamily="34" charset="0"/>
              </a:rPr>
              <a:t>Cu </a:t>
            </a:r>
            <a:r>
              <a:rPr lang="en-US" sz="2000" dirty="0">
                <a:ea typeface="Calibri" panose="020F0502020204030204" pitchFamily="34" charset="0"/>
              </a:rPr>
              <a:t>plate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2 – </a:t>
            </a:r>
            <a:r>
              <a:rPr lang="en-US" sz="2000" dirty="0">
                <a:ea typeface="Calibri" panose="020F0502020204030204" pitchFamily="34" charset="0"/>
              </a:rPr>
              <a:t>O-ring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3 – </a:t>
            </a:r>
            <a:r>
              <a:rPr lang="en-US" sz="2000" dirty="0">
                <a:ea typeface="Calibri" panose="020F0502020204030204" pitchFamily="34" charset="0"/>
              </a:rPr>
              <a:t>Sample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4 – </a:t>
            </a:r>
            <a:r>
              <a:rPr lang="en-US" sz="2000" dirty="0">
                <a:effectLst/>
                <a:ea typeface="Calibri" panose="020F0502020204030204" pitchFamily="34" charset="0"/>
              </a:rPr>
              <a:t>I</a:t>
            </a:r>
            <a:r>
              <a:rPr lang="en-US" sz="2000" dirty="0">
                <a:ea typeface="Calibri" panose="020F0502020204030204" pitchFamily="34" charset="0"/>
              </a:rPr>
              <a:t>n</a:t>
            </a:r>
            <a:r>
              <a:rPr lang="ru-RU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ea typeface="Calibri" panose="020F0502020204030204" pitchFamily="34" charset="0"/>
              </a:rPr>
              <a:t>counter electrode</a:t>
            </a:r>
          </a:p>
          <a:p>
            <a:r>
              <a:rPr lang="ru-RU" sz="2000" dirty="0">
                <a:ea typeface="Calibri" panose="020F0502020204030204" pitchFamily="34" charset="0"/>
              </a:rPr>
              <a:t>4′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</a:rPr>
              <a:t>–</a:t>
            </a:r>
            <a:r>
              <a:rPr lang="en-US" sz="2000" dirty="0">
                <a:ea typeface="Calibri" panose="020F0502020204030204" pitchFamily="34" charset="0"/>
              </a:rPr>
              <a:t> In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</a:rPr>
              <a:t>reference electrode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2D05C-1170-106D-B672-D1C7A1E0EBD5}"/>
              </a:ext>
            </a:extLst>
          </p:cNvPr>
          <p:cNvSpPr txBox="1"/>
          <p:nvPr/>
        </p:nvSpPr>
        <p:spPr>
          <a:xfrm>
            <a:off x="676498" y="3792391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Electrodeposition cell:</a:t>
            </a:r>
            <a:endParaRPr lang="ru-RU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26F730-7B8A-B5DE-683B-F2C097401921}"/>
              </a:ext>
            </a:extLst>
          </p:cNvPr>
          <p:cNvSpPr txBox="1"/>
          <p:nvPr/>
        </p:nvSpPr>
        <p:spPr>
          <a:xfrm>
            <a:off x="5606415" y="32708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8B63855-DB26-F222-D307-AA03CC382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4" y="4365941"/>
            <a:ext cx="1262434" cy="21374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00A815-B1DB-56CF-A98F-264846561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"/>
          <a:stretch/>
        </p:blipFill>
        <p:spPr>
          <a:xfrm>
            <a:off x="6215269" y="2450579"/>
            <a:ext cx="4415117" cy="3545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C7A15-967D-E9B0-1652-E74431CFC653}"/>
              </a:ext>
            </a:extLst>
          </p:cNvPr>
          <p:cNvSpPr txBox="1"/>
          <p:nvPr/>
        </p:nvSpPr>
        <p:spPr>
          <a:xfrm>
            <a:off x="6327215" y="1702568"/>
            <a:ext cx="454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Typical electrodeposition current transient: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788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37D6B-72B6-8BC0-5623-8E8A3E2A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63" y="217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SEM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A70794-6260-7644-3275-AA32E32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18B-C890-4036-90A3-3FA1E0163D2A}" type="slidenum">
              <a:rPr lang="ru-RU" sz="3600" smtClean="0"/>
              <a:t>9</a:t>
            </a:fld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582365-DF17-D626-77DC-2F9981C6F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6" y="1518334"/>
            <a:ext cx="11748007" cy="400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33FD9-70A4-64BB-1077-B67C6A0B734B}"/>
              </a:ext>
            </a:extLst>
          </p:cNvPr>
          <p:cNvSpPr txBox="1"/>
          <p:nvPr/>
        </p:nvSpPr>
        <p:spPr>
          <a:xfrm>
            <a:off x="221996" y="5574368"/>
            <a:ext cx="4603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Lateral cleavage of In/AAO</a:t>
            </a:r>
            <a:r>
              <a:rPr lang="ru-RU" sz="2000" dirty="0"/>
              <a:t> </a:t>
            </a:r>
            <a:r>
              <a:rPr lang="en-US" sz="2000" dirty="0"/>
              <a:t>nanocomposite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261E6-69E6-33AA-DE28-94BBFF29F5B7}"/>
              </a:ext>
            </a:extLst>
          </p:cNvPr>
          <p:cNvSpPr txBox="1"/>
          <p:nvPr/>
        </p:nvSpPr>
        <p:spPr>
          <a:xfrm>
            <a:off x="6189784" y="5577892"/>
            <a:ext cx="4313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Nanowires extracted from the template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963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35670</TotalTime>
  <Words>990</Words>
  <Application>Microsoft Office PowerPoint</Application>
  <PresentationFormat>Широкоэкранный</PresentationFormat>
  <Paragraphs>188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Templated electrodeposition of indium nanowires and measuring their electrical resistance</vt:lpstr>
      <vt:lpstr>Nanowires</vt:lpstr>
      <vt:lpstr>Презентация PowerPoint</vt:lpstr>
      <vt:lpstr>Differences in physical properties</vt:lpstr>
      <vt:lpstr>Purpose of the study</vt:lpstr>
      <vt:lpstr>Obtaining a template for electrodeposition</vt:lpstr>
      <vt:lpstr>Selection of electrodeposition conditions</vt:lpstr>
      <vt:lpstr>Electrodeposition of In nanowires</vt:lpstr>
      <vt:lpstr>SEM</vt:lpstr>
      <vt:lpstr>XRD of In/AAO</vt:lpstr>
      <vt:lpstr>Results of resistance measurements of nanowire arrays</vt:lpstr>
      <vt:lpstr>Measuring the resistance of single nanowires</vt:lpstr>
      <vt:lpstr>Theoretical calculation of resistance</vt:lpstr>
      <vt:lpstr>Conclusions</vt:lpstr>
      <vt:lpstr>Additional slides</vt:lpstr>
      <vt:lpstr>Burn-off graphs for nanowires of different diameters</vt:lpstr>
      <vt:lpstr>Calculation by Mayadas-Shatzkes model*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Темплатное электроосаждение индиевых нанонитей в матрицах анодного оксида алюминия и измерение их электрического сопротивления</dc:title>
  <dc:creator>Артём Шашков</dc:creator>
  <cp:lastModifiedBy>Артём Шашков</cp:lastModifiedBy>
  <cp:revision>98</cp:revision>
  <dcterms:created xsi:type="dcterms:W3CDTF">2023-05-28T21:40:54Z</dcterms:created>
  <dcterms:modified xsi:type="dcterms:W3CDTF">2024-10-27T21:05:28Z</dcterms:modified>
</cp:coreProperties>
</file>