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99" r:id="rId1"/>
  </p:sldMasterIdLst>
  <p:notesMasterIdLst>
    <p:notesMasterId r:id="rId15"/>
  </p:notesMasterIdLst>
  <p:sldIdLst>
    <p:sldId id="256" r:id="rId2"/>
    <p:sldId id="274" r:id="rId3"/>
    <p:sldId id="320" r:id="rId4"/>
    <p:sldId id="316" r:id="rId5"/>
    <p:sldId id="276" r:id="rId6"/>
    <p:sldId id="321" r:id="rId7"/>
    <p:sldId id="322" r:id="rId8"/>
    <p:sldId id="300" r:id="rId9"/>
    <p:sldId id="318" r:id="rId10"/>
    <p:sldId id="312" r:id="rId11"/>
    <p:sldId id="315" r:id="rId12"/>
    <p:sldId id="266" r:id="rId13"/>
    <p:sldId id="323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 showScrollbar="0"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55" autoAdjust="0"/>
    <p:restoredTop sz="95707" autoAdjust="0"/>
  </p:normalViewPr>
  <p:slideViewPr>
    <p:cSldViewPr snapToGrid="0">
      <p:cViewPr varScale="1">
        <p:scale>
          <a:sx n="101" d="100"/>
          <a:sy n="101" d="100"/>
        </p:scale>
        <p:origin x="774" y="10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44" y="62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1" d="100"/>
          <a:sy n="51" d="100"/>
        </p:scale>
        <p:origin x="-3952" y="-8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1B3AC7-8CEF-4056-A00C-5990AA737295}" type="datetimeFigureOut">
              <a:rPr lang="ru-RU" smtClean="0"/>
              <a:pPr/>
              <a:t>30.10.2024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BEA75D-6D0A-417D-BB3B-8C5D5D09029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3475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EA75D-6D0A-417D-BB3B-8C5D5D09029D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421023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EA75D-6D0A-417D-BB3B-8C5D5D09029D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0170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EA75D-6D0A-417D-BB3B-8C5D5D09029D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76259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EA75D-6D0A-417D-BB3B-8C5D5D09029D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65809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B95AA-CF63-5EFA-D6BE-53D653D0EE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46C19D42-F61C-DC53-9191-AA5E490B75C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4CCE6643-D77E-B948-22BB-3BF86DC843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3AE3C9C-C0CE-C285-4D0B-F333FE4A160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EA75D-6D0A-417D-BB3B-8C5D5D09029D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71967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EA75D-6D0A-417D-BB3B-8C5D5D09029D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5922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AEC53F-B695-DA03-F106-A2DFDA48EC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A48E0EDA-8C35-C7F0-F985-7126BF99D6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2B7B81AE-1BCC-7952-828C-2FDF4183C75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  <a:spcAft>
                <a:spcPts val="800"/>
              </a:spcAft>
            </a:pPr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C8DB6022-5C6E-BCEB-19AB-5F476D0636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EA75D-6D0A-417D-BB3B-8C5D5D09029D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3524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EA75D-6D0A-417D-BB3B-8C5D5D09029D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710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EA75D-6D0A-417D-BB3B-8C5D5D09029D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57554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F19C16-8456-361A-6989-465ED7006E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BE41AEEF-3D7C-C601-8457-5402062679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94FD0BF6-649C-EB59-878F-5B980895C14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0B6A1E7-EF87-8885-7CCC-37E1ADF161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EA75D-6D0A-417D-BB3B-8C5D5D09029D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3453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9C9E16-E895-C753-5793-ADD172164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id="{ED6162BA-E913-D26C-E9A6-2499B836759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id="{6545585E-A34F-B500-9FEF-8A862091AE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4EE0FB8-5774-8C9A-29CF-71A979ED10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EA75D-6D0A-417D-BB3B-8C5D5D09029D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4935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EA75D-6D0A-417D-BB3B-8C5D5D09029D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154522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BEA75D-6D0A-417D-BB3B-8C5D5D09029D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17079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34CE03-E553-42F9-BA78-D7EFDA6C15B0}" type="datetime1">
              <a:rPr lang="en-US" smtClean="0"/>
              <a:pPr/>
              <a:t>10/30/2024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8529019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6B40C-1886-4ADB-8800-6F4125C4B7F4}" type="datetime1">
              <a:rPr lang="en-US" smtClean="0"/>
              <a:pPr/>
              <a:t>10/30/2024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0108717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6B40C-1886-4ADB-8800-6F4125C4B7F4}" type="datetime1">
              <a:rPr lang="en-US" smtClean="0"/>
              <a:pPr/>
              <a:t>10/30/2024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558175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6B40C-1886-4ADB-8800-6F4125C4B7F4}" type="datetime1">
              <a:rPr lang="en-US" smtClean="0"/>
              <a:pPr/>
              <a:t>10/30/2024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3804740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F3C9A-8285-422B-96FC-9474037E64C6}" type="datetime1">
              <a:rPr lang="en-US" smtClean="0"/>
              <a:pPr/>
              <a:t>10/30/2024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366870"/>
      </p:ext>
    </p:extLst>
  </p:cSld>
  <p:clrMapOvr>
    <a:masterClrMapping/>
  </p:clrMapOvr>
  <p:transition spd="slow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6B40C-1886-4ADB-8800-6F4125C4B7F4}" type="datetime1">
              <a:rPr lang="en-US" smtClean="0"/>
              <a:pPr/>
              <a:t>10/30/2024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625669648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36B40C-1886-4ADB-8800-6F4125C4B7F4}" type="datetime1">
              <a:rPr lang="en-US" smtClean="0"/>
              <a:pPr/>
              <a:t>10/30/2024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195395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32143-7F3C-421A-9922-D1D3A500353F}" type="datetime1">
              <a:rPr lang="en-US" smtClean="0"/>
              <a:pPr/>
              <a:t>10/30/2024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640880"/>
      </p:ext>
    </p:extLst>
  </p:cSld>
  <p:clrMapOvr>
    <a:masterClrMapping/>
  </p:clrMapOvr>
  <p:transition spd="slow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0A9C6A-4C07-4963-958F-E5A083CE1B21}" type="datetime1">
              <a:rPr lang="en-US" smtClean="0"/>
              <a:pPr/>
              <a:t>10/30/2024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9000061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524BE3-13C9-4FA1-8859-144CD81A2B10}" type="datetime1">
              <a:rPr lang="en-US" smtClean="0"/>
              <a:pPr/>
              <a:t>10/30/2024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217677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BDF648-F4F6-45C2-A53B-50CB8FEBB124}" type="datetime1">
              <a:rPr lang="en-US" smtClean="0"/>
              <a:pPr/>
              <a:t>10/30/2024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8464025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296673-B440-43FA-B6D7-AF800B3C0C4E}" type="datetime1">
              <a:rPr lang="en-US" smtClean="0"/>
              <a:pPr/>
              <a:t>10/30/2024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4730837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ECC42-663E-48B4-A314-D14D9EF28263}" type="datetime1">
              <a:rPr lang="en-US" smtClean="0"/>
              <a:pPr/>
              <a:t>10/30/2024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797920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96FEAD-2738-432C-8149-1FA74B148108}" type="datetime1">
              <a:rPr lang="en-US" smtClean="0"/>
              <a:pPr/>
              <a:t>10/30/2024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6962766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53B3A-91DC-43C5-89EA-C33DB2D6F439}" type="datetime1">
              <a:rPr lang="en-US" smtClean="0"/>
              <a:pPr/>
              <a:t>10/30/2024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5874796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22D17B-F041-4ED3-BBCF-BD7E8D48684B}" type="datetime1">
              <a:rPr lang="en-US" smtClean="0"/>
              <a:pPr/>
              <a:t>10/30/2024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5804730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91F5D-0072-4616-B4C7-FFEFF1E786E4}" type="datetime1">
              <a:rPr lang="en-US" smtClean="0"/>
              <a:pPr/>
              <a:t>10/30/2024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595794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5000">
              <a:schemeClr val="bg2">
                <a:tint val="97000"/>
                <a:hueMod val="92000"/>
                <a:satMod val="169000"/>
                <a:lumMod val="40000"/>
                <a:lumOff val="60000"/>
              </a:schemeClr>
            </a:gs>
            <a:gs pos="0">
              <a:schemeClr val="bg2">
                <a:shade val="96000"/>
                <a:satMod val="120000"/>
                <a:lumMod val="90000"/>
                <a:alpha val="95000"/>
              </a:schemeClr>
            </a:gs>
          </a:gsLst>
          <a:lin ang="27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0036B40C-1886-4ADB-8800-6F4125C4B7F4}" type="datetime1">
              <a:rPr lang="en-US" smtClean="0"/>
              <a:pPr/>
              <a:t>10/30/2024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87020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  <p:sldLayoutId id="2147483713" r:id="rId14"/>
    <p:sldLayoutId id="2147483714" r:id="rId15"/>
    <p:sldLayoutId id="2147483715" r:id="rId16"/>
    <p:sldLayoutId id="2147483716" r:id="rId17"/>
  </p:sldLayoutIdLst>
  <p:transition spd="slow">
    <p:wipe dir="r"/>
  </p:transition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file:///C:\Users\Stepan\Pictures\_images_subs_tpc.png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file:///C:\Users\Stepan\Pictures\_images_subs_tpc.pn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hyperlink" Target="https://mpd.jinr.r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nica.jinr.ru/" TargetMode="External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9.pn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 15">
            <a:extLst>
              <a:ext uri="{FF2B5EF4-FFF2-40B4-BE49-F238E27FC236}">
                <a16:creationId xmlns:a16="http://schemas.microsoft.com/office/drawing/2014/main" id="{D1AB10CE-305C-47C9-B6BD-BD672A450980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 r:link="rId4"/>
          <a:srcRect l="22371" t="-368" r="24307" b="-1561"/>
          <a:stretch>
            <a:fillRect/>
          </a:stretch>
        </p:blipFill>
        <p:spPr>
          <a:xfrm>
            <a:off x="8099059" y="287872"/>
            <a:ext cx="4092941" cy="4294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5084FAF-0A56-4601-812D-0AF89B0F7C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526" y="4265482"/>
            <a:ext cx="2692532" cy="221212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3525" y="217752"/>
            <a:ext cx="8891265" cy="4119022"/>
          </a:xfrm>
        </p:spPr>
        <p:txBody>
          <a:bodyPr>
            <a:normAutofit fontScale="90000"/>
          </a:bodyPr>
          <a:lstStyle/>
          <a:p>
            <a:r>
              <a:rPr lang="en-US" sz="3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28th International Scientific Conference of Young Scientists and Specialists (AYSS-2024)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700" cap="all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7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Remote reconfiguration, debugging, testing and synchronization system of Electronics Cards for the TPC/MPD Detector of the NICA project</a:t>
            </a:r>
            <a:endParaRPr lang="ru-RU" sz="4700" i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917137" y="6252985"/>
            <a:ext cx="1774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2024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0336559-0102-1BF6-C166-BDD183172A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r="11372"/>
          <a:stretch/>
        </p:blipFill>
        <p:spPr bwMode="auto">
          <a:xfrm>
            <a:off x="3292392" y="4777721"/>
            <a:ext cx="4806667" cy="118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E535599-BCAF-F752-D904-5ACBCAAB0EE4}"/>
              </a:ext>
            </a:extLst>
          </p:cNvPr>
          <p:cNvSpPr txBox="1"/>
          <p:nvPr/>
        </p:nvSpPr>
        <p:spPr>
          <a:xfrm>
            <a:off x="7115175" y="5837486"/>
            <a:ext cx="50768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Denis Potapov, an engineer of the 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TPC/MPD group, VBLHEP, JINR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C41B129-E11D-0838-77B4-6586728A6D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99609" y="4707534"/>
            <a:ext cx="2375283" cy="118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709521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3EF0EAF9-922C-4C61-CCD1-2063FB725B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317" y="116600"/>
            <a:ext cx="9012033" cy="1455253"/>
          </a:xfrm>
        </p:spPr>
        <p:txBody>
          <a:bodyPr>
            <a:normAutofit/>
          </a:bodyPr>
          <a:lstStyle/>
          <a:p>
            <a:r>
              <a:rPr lang="en-US" sz="4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 diagram of synchronization unit for </a:t>
            </a:r>
            <a:r>
              <a:rPr lang="en-US" sz="4400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i="1" cap="non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ontrol &amp; Synchronization Syste</a:t>
            </a:r>
            <a:r>
              <a:rPr lang="en-US" sz="4400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ru-RU" sz="44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Номер слайда 3">
            <a:extLst>
              <a:ext uri="{FF2B5EF4-FFF2-40B4-BE49-F238E27FC236}">
                <a16:creationId xmlns:a16="http://schemas.microsoft.com/office/drawing/2014/main" id="{808B9C2F-A576-CB81-6CEA-4613061EC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2758" y="114300"/>
            <a:ext cx="676275" cy="428367"/>
          </a:xfrm>
        </p:spPr>
        <p:txBody>
          <a:bodyPr/>
          <a:lstStyle/>
          <a:p>
            <a:fld id="{D57F1E4F-1CFF-5643-939E-217C01CDF565}" type="slidenum">
              <a:rPr lang="en-US" sz="2400" smtClean="0"/>
              <a:pPr/>
              <a:t>10</a:t>
            </a:fld>
            <a:endParaRPr lang="en-US" sz="2400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DCC94165-EA96-664D-43C7-FDBF9E3848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r="11372"/>
          <a:stretch/>
        </p:blipFill>
        <p:spPr bwMode="auto">
          <a:xfrm>
            <a:off x="9436961" y="624684"/>
            <a:ext cx="2687867" cy="6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9" name="Прямоугольник 358">
            <a:extLst>
              <a:ext uri="{FF2B5EF4-FFF2-40B4-BE49-F238E27FC236}">
                <a16:creationId xmlns:a16="http://schemas.microsoft.com/office/drawing/2014/main" id="{44E6BC0E-7F23-C865-2D4D-BA2D78589AAB}"/>
              </a:ext>
            </a:extLst>
          </p:cNvPr>
          <p:cNvSpPr/>
          <p:nvPr/>
        </p:nvSpPr>
        <p:spPr>
          <a:xfrm>
            <a:off x="4055192" y="2136358"/>
            <a:ext cx="5645814" cy="342097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0" name="Прямоугольник 359">
            <a:extLst>
              <a:ext uri="{FF2B5EF4-FFF2-40B4-BE49-F238E27FC236}">
                <a16:creationId xmlns:a16="http://schemas.microsoft.com/office/drawing/2014/main" id="{006C22BE-6E10-6EA8-711C-0328872F2CFE}"/>
              </a:ext>
            </a:extLst>
          </p:cNvPr>
          <p:cNvSpPr/>
          <p:nvPr/>
        </p:nvSpPr>
        <p:spPr>
          <a:xfrm>
            <a:off x="4175932" y="2003380"/>
            <a:ext cx="5645814" cy="342097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1" name="Прямоугольник 360">
            <a:extLst>
              <a:ext uri="{FF2B5EF4-FFF2-40B4-BE49-F238E27FC236}">
                <a16:creationId xmlns:a16="http://schemas.microsoft.com/office/drawing/2014/main" id="{9F7E1634-AB59-A864-DD46-BFCEA5CFABD1}"/>
              </a:ext>
            </a:extLst>
          </p:cNvPr>
          <p:cNvSpPr/>
          <p:nvPr/>
        </p:nvSpPr>
        <p:spPr>
          <a:xfrm>
            <a:off x="4301994" y="1890275"/>
            <a:ext cx="5645814" cy="342097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2" name="Прямоугольник 361">
            <a:extLst>
              <a:ext uri="{FF2B5EF4-FFF2-40B4-BE49-F238E27FC236}">
                <a16:creationId xmlns:a16="http://schemas.microsoft.com/office/drawing/2014/main" id="{09DC3B0A-5498-528A-D05F-3047F8A4FF42}"/>
              </a:ext>
            </a:extLst>
          </p:cNvPr>
          <p:cNvSpPr/>
          <p:nvPr/>
        </p:nvSpPr>
        <p:spPr>
          <a:xfrm>
            <a:off x="4424792" y="1755671"/>
            <a:ext cx="5645814" cy="342097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3" name="Прямоугольник 362">
            <a:extLst>
              <a:ext uri="{FF2B5EF4-FFF2-40B4-BE49-F238E27FC236}">
                <a16:creationId xmlns:a16="http://schemas.microsoft.com/office/drawing/2014/main" id="{4408EF6F-6952-27A3-5653-89F8E1F59289}"/>
              </a:ext>
            </a:extLst>
          </p:cNvPr>
          <p:cNvSpPr/>
          <p:nvPr/>
        </p:nvSpPr>
        <p:spPr>
          <a:xfrm>
            <a:off x="4546144" y="1611177"/>
            <a:ext cx="5645814" cy="342097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4" name="Прямоугольник 363">
            <a:extLst>
              <a:ext uri="{FF2B5EF4-FFF2-40B4-BE49-F238E27FC236}">
                <a16:creationId xmlns:a16="http://schemas.microsoft.com/office/drawing/2014/main" id="{3FF6E246-E19B-694F-ACB9-4412372D614F}"/>
              </a:ext>
            </a:extLst>
          </p:cNvPr>
          <p:cNvSpPr/>
          <p:nvPr/>
        </p:nvSpPr>
        <p:spPr>
          <a:xfrm>
            <a:off x="4823913" y="1681083"/>
            <a:ext cx="1197644" cy="830997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con. (LVDS)</a:t>
            </a:r>
          </a:p>
        </p:txBody>
      </p:sp>
      <p:sp>
        <p:nvSpPr>
          <p:cNvPr id="365" name="Прямоугольник 364">
            <a:extLst>
              <a:ext uri="{FF2B5EF4-FFF2-40B4-BE49-F238E27FC236}">
                <a16:creationId xmlns:a16="http://schemas.microsoft.com/office/drawing/2014/main" id="{947C52A3-392F-B9DB-2909-9DC865871B1A}"/>
              </a:ext>
            </a:extLst>
          </p:cNvPr>
          <p:cNvSpPr/>
          <p:nvPr/>
        </p:nvSpPr>
        <p:spPr>
          <a:xfrm>
            <a:off x="2427941" y="1872203"/>
            <a:ext cx="1275851" cy="120032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RCU_1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6" name="Прямая со стрелкой 365">
            <a:extLst>
              <a:ext uri="{FF2B5EF4-FFF2-40B4-BE49-F238E27FC236}">
                <a16:creationId xmlns:a16="http://schemas.microsoft.com/office/drawing/2014/main" id="{0FD506F9-4895-9D74-0D49-B9BC8C89AEE1}"/>
              </a:ext>
            </a:extLst>
          </p:cNvPr>
          <p:cNvCxnSpPr>
            <a:cxnSpLocks/>
            <a:stCxn id="369" idx="0"/>
            <a:endCxn id="364" idx="2"/>
          </p:cNvCxnSpPr>
          <p:nvPr/>
        </p:nvCxnSpPr>
        <p:spPr>
          <a:xfrm flipH="1" flipV="1">
            <a:off x="5422735" y="2512080"/>
            <a:ext cx="2295" cy="468433"/>
          </a:xfrm>
          <a:prstGeom prst="straightConnector1">
            <a:avLst/>
          </a:prstGeom>
          <a:ln w="50800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7" name="TextBox 366">
            <a:extLst>
              <a:ext uri="{FF2B5EF4-FFF2-40B4-BE49-F238E27FC236}">
                <a16:creationId xmlns:a16="http://schemas.microsoft.com/office/drawing/2014/main" id="{E8F83048-A1FA-F01C-3F0F-782EA3D9F998}"/>
              </a:ext>
            </a:extLst>
          </p:cNvPr>
          <p:cNvSpPr txBox="1"/>
          <p:nvPr/>
        </p:nvSpPr>
        <p:spPr>
          <a:xfrm>
            <a:off x="7789111" y="3166211"/>
            <a:ext cx="1040221" cy="419282"/>
          </a:xfrm>
          <a:prstGeom prst="rect">
            <a:avLst/>
          </a:prstGeom>
          <a:noFill/>
        </p:spPr>
        <p:txBody>
          <a:bodyPr vert="wordArtVert" wrap="square">
            <a:spAutoFit/>
          </a:bodyPr>
          <a:lstStyle/>
          <a:p>
            <a:pPr algn="ctr"/>
            <a:r>
              <a:rPr lang="ru-RU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4800" i="1" dirty="0"/>
          </a:p>
        </p:txBody>
      </p:sp>
      <p:sp>
        <p:nvSpPr>
          <p:cNvPr id="368" name="Прямоугольник 367">
            <a:extLst>
              <a:ext uri="{FF2B5EF4-FFF2-40B4-BE49-F238E27FC236}">
                <a16:creationId xmlns:a16="http://schemas.microsoft.com/office/drawing/2014/main" id="{CD54EA9E-3001-8EF6-F3C4-8F9416404FBD}"/>
              </a:ext>
            </a:extLst>
          </p:cNvPr>
          <p:cNvSpPr/>
          <p:nvPr/>
        </p:nvSpPr>
        <p:spPr>
          <a:xfrm>
            <a:off x="7661455" y="3083464"/>
            <a:ext cx="3556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9" name="Прямоугольник 368">
            <a:extLst>
              <a:ext uri="{FF2B5EF4-FFF2-40B4-BE49-F238E27FC236}">
                <a16:creationId xmlns:a16="http://schemas.microsoft.com/office/drawing/2014/main" id="{E75BBA55-6CDD-807D-9F66-B74562621F3D}"/>
              </a:ext>
            </a:extLst>
          </p:cNvPr>
          <p:cNvSpPr/>
          <p:nvPr/>
        </p:nvSpPr>
        <p:spPr>
          <a:xfrm>
            <a:off x="4762161" y="2980513"/>
            <a:ext cx="1325737" cy="830997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vert="horz" wrap="square" anchor="t" anchorCtr="0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ZL40226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0" name="Прямоугольник 369">
            <a:extLst>
              <a:ext uri="{FF2B5EF4-FFF2-40B4-BE49-F238E27FC236}">
                <a16:creationId xmlns:a16="http://schemas.microsoft.com/office/drawing/2014/main" id="{7685476E-DBD6-5336-76DA-811F55AB3D27}"/>
              </a:ext>
            </a:extLst>
          </p:cNvPr>
          <p:cNvSpPr/>
          <p:nvPr/>
        </p:nvSpPr>
        <p:spPr>
          <a:xfrm>
            <a:off x="6680547" y="1912968"/>
            <a:ext cx="1318079" cy="1015663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vert="horz" wrap="square" anchor="t" anchorCtr="0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ZL40226</a:t>
            </a:r>
          </a:p>
          <a:p>
            <a:pPr algn="ctr"/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1" name="Прямая со стрелкой 370">
            <a:extLst>
              <a:ext uri="{FF2B5EF4-FFF2-40B4-BE49-F238E27FC236}">
                <a16:creationId xmlns:a16="http://schemas.microsoft.com/office/drawing/2014/main" id="{B676DACC-12D3-7E6D-5FBF-897E39538A51}"/>
              </a:ext>
            </a:extLst>
          </p:cNvPr>
          <p:cNvCxnSpPr>
            <a:cxnSpLocks/>
            <a:stCxn id="388" idx="1"/>
            <a:endCxn id="370" idx="3"/>
          </p:cNvCxnSpPr>
          <p:nvPr/>
        </p:nvCxnSpPr>
        <p:spPr>
          <a:xfrm flipH="1" flipV="1">
            <a:off x="7998626" y="2420800"/>
            <a:ext cx="783507" cy="1761"/>
          </a:xfrm>
          <a:prstGeom prst="straightConnector1">
            <a:avLst/>
          </a:prstGeom>
          <a:ln w="50800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2" name="Прямоугольник 371">
            <a:extLst>
              <a:ext uri="{FF2B5EF4-FFF2-40B4-BE49-F238E27FC236}">
                <a16:creationId xmlns:a16="http://schemas.microsoft.com/office/drawing/2014/main" id="{27F958BA-7A72-1D24-344C-20D7388EAF65}"/>
              </a:ext>
            </a:extLst>
          </p:cNvPr>
          <p:cNvSpPr/>
          <p:nvPr/>
        </p:nvSpPr>
        <p:spPr>
          <a:xfrm>
            <a:off x="6692979" y="3868434"/>
            <a:ext cx="1318079" cy="1015663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vert="horz" wrap="square" anchor="t" anchorCtr="0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ZL40226</a:t>
            </a:r>
          </a:p>
          <a:p>
            <a:pPr algn="ctr"/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3" name="Прямая со стрелкой 372">
            <a:extLst>
              <a:ext uri="{FF2B5EF4-FFF2-40B4-BE49-F238E27FC236}">
                <a16:creationId xmlns:a16="http://schemas.microsoft.com/office/drawing/2014/main" id="{EAD2F1ED-72A2-7F5A-A502-39B65FDFA1AD}"/>
              </a:ext>
            </a:extLst>
          </p:cNvPr>
          <p:cNvCxnSpPr>
            <a:cxnSpLocks/>
            <a:stCxn id="377" idx="1"/>
            <a:endCxn id="372" idx="3"/>
          </p:cNvCxnSpPr>
          <p:nvPr/>
        </p:nvCxnSpPr>
        <p:spPr>
          <a:xfrm flipH="1">
            <a:off x="8011058" y="4372559"/>
            <a:ext cx="789739" cy="3707"/>
          </a:xfrm>
          <a:prstGeom prst="straightConnector1">
            <a:avLst/>
          </a:prstGeom>
          <a:ln w="50800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4" name="Прямая со стрелкой 373">
            <a:extLst>
              <a:ext uri="{FF2B5EF4-FFF2-40B4-BE49-F238E27FC236}">
                <a16:creationId xmlns:a16="http://schemas.microsoft.com/office/drawing/2014/main" id="{D41EA042-689B-B7ED-B82C-877C3CE7F6EF}"/>
              </a:ext>
            </a:extLst>
          </p:cNvPr>
          <p:cNvCxnSpPr>
            <a:cxnSpLocks/>
            <a:stCxn id="415" idx="1"/>
            <a:endCxn id="369" idx="3"/>
          </p:cNvCxnSpPr>
          <p:nvPr/>
        </p:nvCxnSpPr>
        <p:spPr>
          <a:xfrm flipH="1">
            <a:off x="6087898" y="3394882"/>
            <a:ext cx="599180" cy="1130"/>
          </a:xfrm>
          <a:prstGeom prst="straightConnector1">
            <a:avLst/>
          </a:prstGeom>
          <a:ln w="50800">
            <a:solidFill>
              <a:schemeClr val="bg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5" name="TextBox 374">
            <a:extLst>
              <a:ext uri="{FF2B5EF4-FFF2-40B4-BE49-F238E27FC236}">
                <a16:creationId xmlns:a16="http://schemas.microsoft.com/office/drawing/2014/main" id="{ABE79694-F4E9-A9E3-BFB6-BD4B6E4A718F}"/>
              </a:ext>
            </a:extLst>
          </p:cNvPr>
          <p:cNvSpPr txBox="1"/>
          <p:nvPr/>
        </p:nvSpPr>
        <p:spPr>
          <a:xfrm>
            <a:off x="5420044" y="2493810"/>
            <a:ext cx="95807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LVDS</a:t>
            </a:r>
            <a:endParaRPr lang="ru-RU" sz="2400" i="1" dirty="0"/>
          </a:p>
        </p:txBody>
      </p:sp>
      <p:sp>
        <p:nvSpPr>
          <p:cNvPr id="376" name="TextBox 375">
            <a:extLst>
              <a:ext uri="{FF2B5EF4-FFF2-40B4-BE49-F238E27FC236}">
                <a16:creationId xmlns:a16="http://schemas.microsoft.com/office/drawing/2014/main" id="{EAC712E8-2BA8-2CE2-77AA-DBA8E3F8B0A7}"/>
              </a:ext>
            </a:extLst>
          </p:cNvPr>
          <p:cNvSpPr txBox="1"/>
          <p:nvPr/>
        </p:nvSpPr>
        <p:spPr>
          <a:xfrm>
            <a:off x="5437003" y="3831842"/>
            <a:ext cx="9455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LVDS</a:t>
            </a:r>
            <a:endParaRPr lang="ru-RU" sz="2400" i="1" dirty="0"/>
          </a:p>
        </p:txBody>
      </p:sp>
      <p:sp>
        <p:nvSpPr>
          <p:cNvPr id="377" name="Прямоугольник 376">
            <a:extLst>
              <a:ext uri="{FF2B5EF4-FFF2-40B4-BE49-F238E27FC236}">
                <a16:creationId xmlns:a16="http://schemas.microsoft.com/office/drawing/2014/main" id="{293EB1AE-4901-6F6E-F739-8F184B516374}"/>
              </a:ext>
            </a:extLst>
          </p:cNvPr>
          <p:cNvSpPr/>
          <p:nvPr/>
        </p:nvSpPr>
        <p:spPr>
          <a:xfrm>
            <a:off x="8800797" y="3876269"/>
            <a:ext cx="1331678" cy="992579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 con. (LVDS)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8" name="Прямоугольник 377">
            <a:extLst>
              <a:ext uri="{FF2B5EF4-FFF2-40B4-BE49-F238E27FC236}">
                <a16:creationId xmlns:a16="http://schemas.microsoft.com/office/drawing/2014/main" id="{F0A7F7A0-95F1-67CE-429A-AB8939571176}"/>
              </a:ext>
            </a:extLst>
          </p:cNvPr>
          <p:cNvSpPr/>
          <p:nvPr/>
        </p:nvSpPr>
        <p:spPr>
          <a:xfrm>
            <a:off x="10854373" y="3813924"/>
            <a:ext cx="1037546" cy="400110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FEC_57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79" name="Прямоугольник 378">
            <a:extLst>
              <a:ext uri="{FF2B5EF4-FFF2-40B4-BE49-F238E27FC236}">
                <a16:creationId xmlns:a16="http://schemas.microsoft.com/office/drawing/2014/main" id="{121AFF86-FD1A-95B2-7D26-6939AB1A5E0D}"/>
              </a:ext>
            </a:extLst>
          </p:cNvPr>
          <p:cNvSpPr/>
          <p:nvPr/>
        </p:nvSpPr>
        <p:spPr>
          <a:xfrm>
            <a:off x="10859397" y="4589786"/>
            <a:ext cx="1037546" cy="400110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FEC_64</a:t>
            </a:r>
          </a:p>
        </p:txBody>
      </p:sp>
      <p:sp>
        <p:nvSpPr>
          <p:cNvPr id="380" name="TextBox 379">
            <a:extLst>
              <a:ext uri="{FF2B5EF4-FFF2-40B4-BE49-F238E27FC236}">
                <a16:creationId xmlns:a16="http://schemas.microsoft.com/office/drawing/2014/main" id="{8FC1E55C-D331-C13B-585E-DE41231D3523}"/>
              </a:ext>
            </a:extLst>
          </p:cNvPr>
          <p:cNvSpPr txBox="1"/>
          <p:nvPr/>
        </p:nvSpPr>
        <p:spPr>
          <a:xfrm>
            <a:off x="11108641" y="4204897"/>
            <a:ext cx="826380" cy="385648"/>
          </a:xfrm>
          <a:prstGeom prst="rect">
            <a:avLst/>
          </a:prstGeom>
          <a:noFill/>
        </p:spPr>
        <p:txBody>
          <a:bodyPr vert="wordArtVert" wrap="square">
            <a:spAutoFit/>
          </a:bodyPr>
          <a:lstStyle/>
          <a:p>
            <a:pPr algn="ctr"/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3600" i="1" dirty="0"/>
          </a:p>
        </p:txBody>
      </p:sp>
      <p:sp>
        <p:nvSpPr>
          <p:cNvPr id="381" name="Прямоугольник 380">
            <a:extLst>
              <a:ext uri="{FF2B5EF4-FFF2-40B4-BE49-F238E27FC236}">
                <a16:creationId xmlns:a16="http://schemas.microsoft.com/office/drawing/2014/main" id="{B1862658-9A37-AD88-BAD6-71F33FA026F2}"/>
              </a:ext>
            </a:extLst>
          </p:cNvPr>
          <p:cNvSpPr/>
          <p:nvPr/>
        </p:nvSpPr>
        <p:spPr>
          <a:xfrm>
            <a:off x="11057424" y="4139374"/>
            <a:ext cx="3385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2" name="Прямая со стрелкой 381">
            <a:extLst>
              <a:ext uri="{FF2B5EF4-FFF2-40B4-BE49-F238E27FC236}">
                <a16:creationId xmlns:a16="http://schemas.microsoft.com/office/drawing/2014/main" id="{AE14A420-F96B-0751-4EA8-91D94D267857}"/>
              </a:ext>
            </a:extLst>
          </p:cNvPr>
          <p:cNvCxnSpPr>
            <a:cxnSpLocks/>
          </p:cNvCxnSpPr>
          <p:nvPr/>
        </p:nvCxnSpPr>
        <p:spPr>
          <a:xfrm flipH="1">
            <a:off x="10128290" y="4043714"/>
            <a:ext cx="724025" cy="0"/>
          </a:xfrm>
          <a:prstGeom prst="straightConnector1">
            <a:avLst/>
          </a:prstGeom>
          <a:ln w="50800">
            <a:solidFill>
              <a:srgbClr val="0070C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3" name="Прямая со стрелкой 382">
            <a:extLst>
              <a:ext uri="{FF2B5EF4-FFF2-40B4-BE49-F238E27FC236}">
                <a16:creationId xmlns:a16="http://schemas.microsoft.com/office/drawing/2014/main" id="{1DD76A77-5736-0F39-1B19-3DB96A7D8384}"/>
              </a:ext>
            </a:extLst>
          </p:cNvPr>
          <p:cNvCxnSpPr>
            <a:cxnSpLocks/>
          </p:cNvCxnSpPr>
          <p:nvPr/>
        </p:nvCxnSpPr>
        <p:spPr>
          <a:xfrm flipH="1">
            <a:off x="10128290" y="4732744"/>
            <a:ext cx="728470" cy="0"/>
          </a:xfrm>
          <a:prstGeom prst="straightConnector1">
            <a:avLst/>
          </a:prstGeom>
          <a:ln w="50800">
            <a:solidFill>
              <a:srgbClr val="0070C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4" name="TextBox 383">
            <a:extLst>
              <a:ext uri="{FF2B5EF4-FFF2-40B4-BE49-F238E27FC236}">
                <a16:creationId xmlns:a16="http://schemas.microsoft.com/office/drawing/2014/main" id="{F45F8387-30F5-E9FA-A106-C07DD9057B0B}"/>
              </a:ext>
            </a:extLst>
          </p:cNvPr>
          <p:cNvSpPr txBox="1"/>
          <p:nvPr/>
        </p:nvSpPr>
        <p:spPr>
          <a:xfrm>
            <a:off x="1817002" y="3498493"/>
            <a:ext cx="109237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Optical links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385" name="Прямоугольник 384">
            <a:extLst>
              <a:ext uri="{FF2B5EF4-FFF2-40B4-BE49-F238E27FC236}">
                <a16:creationId xmlns:a16="http://schemas.microsoft.com/office/drawing/2014/main" id="{664175B4-791F-FA18-A954-84CDD380C4BC}"/>
              </a:ext>
            </a:extLst>
          </p:cNvPr>
          <p:cNvSpPr/>
          <p:nvPr/>
        </p:nvSpPr>
        <p:spPr>
          <a:xfrm>
            <a:off x="4545532" y="1611176"/>
            <a:ext cx="7448169" cy="3449835"/>
          </a:xfrm>
          <a:prstGeom prst="rect">
            <a:avLst/>
          </a:prstGeom>
          <a:noFill/>
          <a:ln w="571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86" name="Соединитель: уступ 385">
            <a:extLst>
              <a:ext uri="{FF2B5EF4-FFF2-40B4-BE49-F238E27FC236}">
                <a16:creationId xmlns:a16="http://schemas.microsoft.com/office/drawing/2014/main" id="{19B36E35-7E8B-CDF7-0E71-13C325C28034}"/>
              </a:ext>
            </a:extLst>
          </p:cNvPr>
          <p:cNvCxnSpPr>
            <a:cxnSpLocks/>
            <a:stCxn id="370" idx="1"/>
          </p:cNvCxnSpPr>
          <p:nvPr/>
        </p:nvCxnSpPr>
        <p:spPr>
          <a:xfrm rot="10800000" flipV="1">
            <a:off x="6098089" y="2420799"/>
            <a:ext cx="582458" cy="566325"/>
          </a:xfrm>
          <a:prstGeom prst="bentConnector3">
            <a:avLst>
              <a:gd name="adj1" fmla="val 50000"/>
            </a:avLst>
          </a:prstGeom>
          <a:ln w="5080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7" name="Соединитель: уступ 386">
            <a:extLst>
              <a:ext uri="{FF2B5EF4-FFF2-40B4-BE49-F238E27FC236}">
                <a16:creationId xmlns:a16="http://schemas.microsoft.com/office/drawing/2014/main" id="{58F39EDF-25B9-F3E2-AC0C-FD11ADEFA227}"/>
              </a:ext>
            </a:extLst>
          </p:cNvPr>
          <p:cNvCxnSpPr>
            <a:cxnSpLocks/>
            <a:stCxn id="372" idx="1"/>
          </p:cNvCxnSpPr>
          <p:nvPr/>
        </p:nvCxnSpPr>
        <p:spPr>
          <a:xfrm rot="10800000">
            <a:off x="6097361" y="3808228"/>
            <a:ext cx="595618" cy="568038"/>
          </a:xfrm>
          <a:prstGeom prst="bentConnector3">
            <a:avLst>
              <a:gd name="adj1" fmla="val 50000"/>
            </a:avLst>
          </a:prstGeom>
          <a:ln w="50800">
            <a:solidFill>
              <a:schemeClr val="bg1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8" name="Прямоугольник 387">
            <a:extLst>
              <a:ext uri="{FF2B5EF4-FFF2-40B4-BE49-F238E27FC236}">
                <a16:creationId xmlns:a16="http://schemas.microsoft.com/office/drawing/2014/main" id="{08999EFB-067C-CAAA-E107-3E9BBB809562}"/>
              </a:ext>
            </a:extLst>
          </p:cNvPr>
          <p:cNvSpPr/>
          <p:nvPr/>
        </p:nvSpPr>
        <p:spPr>
          <a:xfrm>
            <a:off x="8782133" y="1926271"/>
            <a:ext cx="1331678" cy="992579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 con. (LVDS)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05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9" name="Прямоугольник 388">
            <a:extLst>
              <a:ext uri="{FF2B5EF4-FFF2-40B4-BE49-F238E27FC236}">
                <a16:creationId xmlns:a16="http://schemas.microsoft.com/office/drawing/2014/main" id="{C58D94BF-70D8-9F9B-2564-574E43B15795}"/>
              </a:ext>
            </a:extLst>
          </p:cNvPr>
          <p:cNvSpPr/>
          <p:nvPr/>
        </p:nvSpPr>
        <p:spPr>
          <a:xfrm>
            <a:off x="10846897" y="1811272"/>
            <a:ext cx="1037546" cy="400110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FEC_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390" name="Прямоугольник 389">
            <a:extLst>
              <a:ext uri="{FF2B5EF4-FFF2-40B4-BE49-F238E27FC236}">
                <a16:creationId xmlns:a16="http://schemas.microsoft.com/office/drawing/2014/main" id="{C10F16E3-DAAB-CBF0-FCB2-0E65ECAEA523}"/>
              </a:ext>
            </a:extLst>
          </p:cNvPr>
          <p:cNvSpPr/>
          <p:nvPr/>
        </p:nvSpPr>
        <p:spPr>
          <a:xfrm>
            <a:off x="10851921" y="2587134"/>
            <a:ext cx="1037546" cy="400110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FEC_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1" name="TextBox 390">
            <a:extLst>
              <a:ext uri="{FF2B5EF4-FFF2-40B4-BE49-F238E27FC236}">
                <a16:creationId xmlns:a16="http://schemas.microsoft.com/office/drawing/2014/main" id="{E8CC1D98-61E8-983D-9D37-5F7AAB81A80D}"/>
              </a:ext>
            </a:extLst>
          </p:cNvPr>
          <p:cNvSpPr txBox="1"/>
          <p:nvPr/>
        </p:nvSpPr>
        <p:spPr>
          <a:xfrm>
            <a:off x="11101165" y="2202245"/>
            <a:ext cx="826380" cy="385648"/>
          </a:xfrm>
          <a:prstGeom prst="rect">
            <a:avLst/>
          </a:prstGeom>
          <a:noFill/>
        </p:spPr>
        <p:txBody>
          <a:bodyPr vert="wordArtVert" wrap="square">
            <a:spAutoFit/>
          </a:bodyPr>
          <a:lstStyle/>
          <a:p>
            <a:pPr algn="ctr"/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3600" i="1" dirty="0"/>
          </a:p>
        </p:txBody>
      </p:sp>
      <p:sp>
        <p:nvSpPr>
          <p:cNvPr id="392" name="Прямоугольник 391">
            <a:extLst>
              <a:ext uri="{FF2B5EF4-FFF2-40B4-BE49-F238E27FC236}">
                <a16:creationId xmlns:a16="http://schemas.microsoft.com/office/drawing/2014/main" id="{359358EE-3AE4-C39A-C828-056D4E55EF5A}"/>
              </a:ext>
            </a:extLst>
          </p:cNvPr>
          <p:cNvSpPr/>
          <p:nvPr/>
        </p:nvSpPr>
        <p:spPr>
          <a:xfrm>
            <a:off x="11049948" y="2136722"/>
            <a:ext cx="3385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3" name="Прямая со стрелкой 392">
            <a:extLst>
              <a:ext uri="{FF2B5EF4-FFF2-40B4-BE49-F238E27FC236}">
                <a16:creationId xmlns:a16="http://schemas.microsoft.com/office/drawing/2014/main" id="{ED28CB22-B912-1523-9C73-3D34C74C94D8}"/>
              </a:ext>
            </a:extLst>
          </p:cNvPr>
          <p:cNvCxnSpPr>
            <a:cxnSpLocks/>
          </p:cNvCxnSpPr>
          <p:nvPr/>
        </p:nvCxnSpPr>
        <p:spPr>
          <a:xfrm flipH="1">
            <a:off x="10120814" y="2041062"/>
            <a:ext cx="724025" cy="0"/>
          </a:xfrm>
          <a:prstGeom prst="straightConnector1">
            <a:avLst/>
          </a:prstGeom>
          <a:ln w="50800">
            <a:solidFill>
              <a:srgbClr val="0070C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4" name="Прямая со стрелкой 393">
            <a:extLst>
              <a:ext uri="{FF2B5EF4-FFF2-40B4-BE49-F238E27FC236}">
                <a16:creationId xmlns:a16="http://schemas.microsoft.com/office/drawing/2014/main" id="{88304F01-FBC9-93DE-5DEE-AC727B3A93C9}"/>
              </a:ext>
            </a:extLst>
          </p:cNvPr>
          <p:cNvCxnSpPr>
            <a:cxnSpLocks/>
          </p:cNvCxnSpPr>
          <p:nvPr/>
        </p:nvCxnSpPr>
        <p:spPr>
          <a:xfrm flipH="1">
            <a:off x="10120814" y="2730092"/>
            <a:ext cx="728470" cy="0"/>
          </a:xfrm>
          <a:prstGeom prst="straightConnector1">
            <a:avLst/>
          </a:prstGeom>
          <a:ln w="50800">
            <a:solidFill>
              <a:srgbClr val="0070C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5" name="TextBox 394">
            <a:extLst>
              <a:ext uri="{FF2B5EF4-FFF2-40B4-BE49-F238E27FC236}">
                <a16:creationId xmlns:a16="http://schemas.microsoft.com/office/drawing/2014/main" id="{DEF25BA0-9D5F-EB27-55CF-246418911F63}"/>
              </a:ext>
            </a:extLst>
          </p:cNvPr>
          <p:cNvSpPr txBox="1"/>
          <p:nvPr/>
        </p:nvSpPr>
        <p:spPr>
          <a:xfrm>
            <a:off x="7910803" y="1941732"/>
            <a:ext cx="9340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LVDS</a:t>
            </a:r>
          </a:p>
        </p:txBody>
      </p:sp>
      <p:sp>
        <p:nvSpPr>
          <p:cNvPr id="396" name="TextBox 395">
            <a:extLst>
              <a:ext uri="{FF2B5EF4-FFF2-40B4-BE49-F238E27FC236}">
                <a16:creationId xmlns:a16="http://schemas.microsoft.com/office/drawing/2014/main" id="{5E23A491-D0AA-A3F1-C0E4-6C9582374750}"/>
              </a:ext>
            </a:extLst>
          </p:cNvPr>
          <p:cNvSpPr txBox="1"/>
          <p:nvPr/>
        </p:nvSpPr>
        <p:spPr>
          <a:xfrm>
            <a:off x="10114372" y="2163194"/>
            <a:ext cx="9391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LVDS</a:t>
            </a:r>
          </a:p>
        </p:txBody>
      </p:sp>
      <p:sp>
        <p:nvSpPr>
          <p:cNvPr id="397" name="TextBox 396">
            <a:extLst>
              <a:ext uri="{FF2B5EF4-FFF2-40B4-BE49-F238E27FC236}">
                <a16:creationId xmlns:a16="http://schemas.microsoft.com/office/drawing/2014/main" id="{5DA2E747-6FF6-D8E3-FC97-8C9E248F7B5A}"/>
              </a:ext>
            </a:extLst>
          </p:cNvPr>
          <p:cNvSpPr txBox="1"/>
          <p:nvPr/>
        </p:nvSpPr>
        <p:spPr>
          <a:xfrm>
            <a:off x="10135469" y="4166888"/>
            <a:ext cx="9391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LVDS</a:t>
            </a:r>
          </a:p>
        </p:txBody>
      </p:sp>
      <p:sp>
        <p:nvSpPr>
          <p:cNvPr id="398" name="Прямоугольник 397">
            <a:extLst>
              <a:ext uri="{FF2B5EF4-FFF2-40B4-BE49-F238E27FC236}">
                <a16:creationId xmlns:a16="http://schemas.microsoft.com/office/drawing/2014/main" id="{79E01392-6E13-93CD-0D08-850F44B275AD}"/>
              </a:ext>
            </a:extLst>
          </p:cNvPr>
          <p:cNvSpPr/>
          <p:nvPr/>
        </p:nvSpPr>
        <p:spPr>
          <a:xfrm>
            <a:off x="5873999" y="6283919"/>
            <a:ext cx="2324938" cy="461665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Tested prototype</a:t>
            </a:r>
          </a:p>
        </p:txBody>
      </p:sp>
      <p:cxnSp>
        <p:nvCxnSpPr>
          <p:cNvPr id="399" name="Прямая со стрелкой 398">
            <a:extLst>
              <a:ext uri="{FF2B5EF4-FFF2-40B4-BE49-F238E27FC236}">
                <a16:creationId xmlns:a16="http://schemas.microsoft.com/office/drawing/2014/main" id="{B4E4BC6A-B8DA-692A-63BC-CE12EDE7CC95}"/>
              </a:ext>
            </a:extLst>
          </p:cNvPr>
          <p:cNvCxnSpPr>
            <a:cxnSpLocks/>
            <a:stCxn id="398" idx="0"/>
          </p:cNvCxnSpPr>
          <p:nvPr/>
        </p:nvCxnSpPr>
        <p:spPr>
          <a:xfrm flipV="1">
            <a:off x="7036468" y="4703476"/>
            <a:ext cx="1204998" cy="1580443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0" name="Прямая со стрелкой 399">
            <a:extLst>
              <a:ext uri="{FF2B5EF4-FFF2-40B4-BE49-F238E27FC236}">
                <a16:creationId xmlns:a16="http://schemas.microsoft.com/office/drawing/2014/main" id="{8E3FABAD-1E5C-B3D0-B84E-329C822CA118}"/>
              </a:ext>
            </a:extLst>
          </p:cNvPr>
          <p:cNvCxnSpPr>
            <a:cxnSpLocks/>
          </p:cNvCxnSpPr>
          <p:nvPr/>
        </p:nvCxnSpPr>
        <p:spPr>
          <a:xfrm flipH="1">
            <a:off x="3703792" y="2241536"/>
            <a:ext cx="709009" cy="0"/>
          </a:xfrm>
          <a:prstGeom prst="straightConnector1">
            <a:avLst/>
          </a:prstGeom>
          <a:ln w="50800">
            <a:solidFill>
              <a:srgbClr val="0070C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1" name="Прямая со стрелкой 400">
            <a:extLst>
              <a:ext uri="{FF2B5EF4-FFF2-40B4-BE49-F238E27FC236}">
                <a16:creationId xmlns:a16="http://schemas.microsoft.com/office/drawing/2014/main" id="{B12BF508-179A-B2E0-6359-B0D264367557}"/>
              </a:ext>
            </a:extLst>
          </p:cNvPr>
          <p:cNvCxnSpPr>
            <a:cxnSpLocks/>
          </p:cNvCxnSpPr>
          <p:nvPr/>
        </p:nvCxnSpPr>
        <p:spPr>
          <a:xfrm flipH="1">
            <a:off x="3709349" y="2397529"/>
            <a:ext cx="580653" cy="0"/>
          </a:xfrm>
          <a:prstGeom prst="straightConnector1">
            <a:avLst/>
          </a:prstGeom>
          <a:ln w="50800">
            <a:solidFill>
              <a:srgbClr val="0070C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2" name="Прямая со стрелкой 401">
            <a:extLst>
              <a:ext uri="{FF2B5EF4-FFF2-40B4-BE49-F238E27FC236}">
                <a16:creationId xmlns:a16="http://schemas.microsoft.com/office/drawing/2014/main" id="{C4FB86E4-0D01-E2F7-D82B-CA3C33616CD5}"/>
              </a:ext>
            </a:extLst>
          </p:cNvPr>
          <p:cNvCxnSpPr>
            <a:cxnSpLocks/>
          </p:cNvCxnSpPr>
          <p:nvPr/>
        </p:nvCxnSpPr>
        <p:spPr>
          <a:xfrm flipH="1">
            <a:off x="3709350" y="2549183"/>
            <a:ext cx="454590" cy="0"/>
          </a:xfrm>
          <a:prstGeom prst="straightConnector1">
            <a:avLst/>
          </a:prstGeom>
          <a:ln w="50800">
            <a:solidFill>
              <a:srgbClr val="0070C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3" name="Прямая со стрелкой 402">
            <a:extLst>
              <a:ext uri="{FF2B5EF4-FFF2-40B4-BE49-F238E27FC236}">
                <a16:creationId xmlns:a16="http://schemas.microsoft.com/office/drawing/2014/main" id="{C0450F46-AD7B-E4CA-C70B-9173276B7416}"/>
              </a:ext>
            </a:extLst>
          </p:cNvPr>
          <p:cNvCxnSpPr>
            <a:cxnSpLocks/>
          </p:cNvCxnSpPr>
          <p:nvPr/>
        </p:nvCxnSpPr>
        <p:spPr>
          <a:xfrm flipH="1">
            <a:off x="3703793" y="2703201"/>
            <a:ext cx="339407" cy="0"/>
          </a:xfrm>
          <a:prstGeom prst="straightConnector1">
            <a:avLst/>
          </a:prstGeom>
          <a:ln w="50800">
            <a:solidFill>
              <a:srgbClr val="0070C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4" name="Прямая со стрелкой 403">
            <a:extLst>
              <a:ext uri="{FF2B5EF4-FFF2-40B4-BE49-F238E27FC236}">
                <a16:creationId xmlns:a16="http://schemas.microsoft.com/office/drawing/2014/main" id="{DE70BAD6-16E9-1E2C-80C1-A729FCE997C1}"/>
              </a:ext>
            </a:extLst>
          </p:cNvPr>
          <p:cNvCxnSpPr>
            <a:cxnSpLocks/>
            <a:stCxn id="364" idx="1"/>
          </p:cNvCxnSpPr>
          <p:nvPr/>
        </p:nvCxnSpPr>
        <p:spPr>
          <a:xfrm flipH="1" flipV="1">
            <a:off x="3703792" y="2089669"/>
            <a:ext cx="1120121" cy="6913"/>
          </a:xfrm>
          <a:prstGeom prst="straightConnector1">
            <a:avLst/>
          </a:prstGeom>
          <a:ln w="50800">
            <a:solidFill>
              <a:srgbClr val="0070C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5" name="Соединитель: уступ 404">
            <a:extLst>
              <a:ext uri="{FF2B5EF4-FFF2-40B4-BE49-F238E27FC236}">
                <a16:creationId xmlns:a16="http://schemas.microsoft.com/office/drawing/2014/main" id="{A8C5121C-223C-B87E-3FBB-7B7BCAD82941}"/>
              </a:ext>
            </a:extLst>
          </p:cNvPr>
          <p:cNvCxnSpPr>
            <a:cxnSpLocks/>
            <a:stCxn id="365" idx="2"/>
          </p:cNvCxnSpPr>
          <p:nvPr/>
        </p:nvCxnSpPr>
        <p:spPr>
          <a:xfrm rot="5400000">
            <a:off x="2075374" y="2564627"/>
            <a:ext cx="482589" cy="1498399"/>
          </a:xfrm>
          <a:prstGeom prst="bentConnector2">
            <a:avLst/>
          </a:prstGeom>
          <a:ln w="50800">
            <a:solidFill>
              <a:srgbClr val="0070C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6" name="Прямоугольник 405">
            <a:extLst>
              <a:ext uri="{FF2B5EF4-FFF2-40B4-BE49-F238E27FC236}">
                <a16:creationId xmlns:a16="http://schemas.microsoft.com/office/drawing/2014/main" id="{96B0FB18-1C6B-C613-7B87-63991ABA23B4}"/>
              </a:ext>
            </a:extLst>
          </p:cNvPr>
          <p:cNvSpPr/>
          <p:nvPr/>
        </p:nvSpPr>
        <p:spPr>
          <a:xfrm>
            <a:off x="9391334" y="5773649"/>
            <a:ext cx="2494737" cy="830997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Synchronization </a:t>
            </a: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for each ROC</a:t>
            </a:r>
          </a:p>
        </p:txBody>
      </p:sp>
      <p:sp>
        <p:nvSpPr>
          <p:cNvPr id="407" name="Прямоугольник 406">
            <a:extLst>
              <a:ext uri="{FF2B5EF4-FFF2-40B4-BE49-F238E27FC236}">
                <a16:creationId xmlns:a16="http://schemas.microsoft.com/office/drawing/2014/main" id="{9F80273D-F2EA-DE06-8DEA-1B1F6348497D}"/>
              </a:ext>
            </a:extLst>
          </p:cNvPr>
          <p:cNvSpPr/>
          <p:nvPr/>
        </p:nvSpPr>
        <p:spPr>
          <a:xfrm>
            <a:off x="2408565" y="4740575"/>
            <a:ext cx="1300784" cy="1200329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RCU_24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8" name="Прямоугольник 407">
            <a:extLst>
              <a:ext uri="{FF2B5EF4-FFF2-40B4-BE49-F238E27FC236}">
                <a16:creationId xmlns:a16="http://schemas.microsoft.com/office/drawing/2014/main" id="{FEA19269-215C-4A6A-9578-C0D3E406F57F}"/>
              </a:ext>
            </a:extLst>
          </p:cNvPr>
          <p:cNvSpPr/>
          <p:nvPr/>
        </p:nvSpPr>
        <p:spPr>
          <a:xfrm>
            <a:off x="3005366" y="3555814"/>
            <a:ext cx="67989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24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9" name="Соединитель: уступ 408">
            <a:extLst>
              <a:ext uri="{FF2B5EF4-FFF2-40B4-BE49-F238E27FC236}">
                <a16:creationId xmlns:a16="http://schemas.microsoft.com/office/drawing/2014/main" id="{1591D9E0-F042-69DF-96C5-35F6D8DFCBBD}"/>
              </a:ext>
            </a:extLst>
          </p:cNvPr>
          <p:cNvCxnSpPr>
            <a:cxnSpLocks/>
            <a:stCxn id="407" idx="0"/>
          </p:cNvCxnSpPr>
          <p:nvPr/>
        </p:nvCxnSpPr>
        <p:spPr>
          <a:xfrm rot="16200000" flipV="1">
            <a:off x="2083788" y="3765406"/>
            <a:ext cx="469650" cy="1480688"/>
          </a:xfrm>
          <a:prstGeom prst="bentConnector2">
            <a:avLst/>
          </a:prstGeom>
          <a:ln w="50800">
            <a:solidFill>
              <a:srgbClr val="0070C0"/>
            </a:solidFill>
            <a:headEnd type="arrow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0" name="TextBox 409">
            <a:extLst>
              <a:ext uri="{FF2B5EF4-FFF2-40B4-BE49-F238E27FC236}">
                <a16:creationId xmlns:a16="http://schemas.microsoft.com/office/drawing/2014/main" id="{4A393DC5-F8E8-3751-12E8-0D3B3F2D3D08}"/>
              </a:ext>
            </a:extLst>
          </p:cNvPr>
          <p:cNvSpPr txBox="1"/>
          <p:nvPr/>
        </p:nvSpPr>
        <p:spPr>
          <a:xfrm>
            <a:off x="3297531" y="3671772"/>
            <a:ext cx="1040221" cy="419282"/>
          </a:xfrm>
          <a:prstGeom prst="rect">
            <a:avLst/>
          </a:prstGeom>
          <a:noFill/>
        </p:spPr>
        <p:txBody>
          <a:bodyPr vert="wordArtVert" wrap="square">
            <a:spAutoFit/>
          </a:bodyPr>
          <a:lstStyle/>
          <a:p>
            <a:pPr algn="ctr"/>
            <a:r>
              <a:rPr lang="ru-RU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4800" i="1" dirty="0"/>
          </a:p>
        </p:txBody>
      </p:sp>
      <p:cxnSp>
        <p:nvCxnSpPr>
          <p:cNvPr id="411" name="Прямая соединительная линия 410">
            <a:extLst>
              <a:ext uri="{FF2B5EF4-FFF2-40B4-BE49-F238E27FC236}">
                <a16:creationId xmlns:a16="http://schemas.microsoft.com/office/drawing/2014/main" id="{5253D418-7D0A-EC61-84B1-5ABC9CCF7683}"/>
              </a:ext>
            </a:extLst>
          </p:cNvPr>
          <p:cNvCxnSpPr>
            <a:cxnSpLocks/>
          </p:cNvCxnSpPr>
          <p:nvPr/>
        </p:nvCxnSpPr>
        <p:spPr>
          <a:xfrm flipV="1">
            <a:off x="2981848" y="3261311"/>
            <a:ext cx="199818" cy="136832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2" name="TextBox 411">
            <a:extLst>
              <a:ext uri="{FF2B5EF4-FFF2-40B4-BE49-F238E27FC236}">
                <a16:creationId xmlns:a16="http://schemas.microsoft.com/office/drawing/2014/main" id="{36AB9E75-3B88-D224-F5FA-65D257B1741B}"/>
              </a:ext>
            </a:extLst>
          </p:cNvPr>
          <p:cNvSpPr txBox="1"/>
          <p:nvPr/>
        </p:nvSpPr>
        <p:spPr>
          <a:xfrm>
            <a:off x="3102378" y="3056606"/>
            <a:ext cx="3788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400" dirty="0"/>
          </a:p>
        </p:txBody>
      </p:sp>
      <p:sp>
        <p:nvSpPr>
          <p:cNvPr id="413" name="TextBox 412">
            <a:extLst>
              <a:ext uri="{FF2B5EF4-FFF2-40B4-BE49-F238E27FC236}">
                <a16:creationId xmlns:a16="http://schemas.microsoft.com/office/drawing/2014/main" id="{520C7213-3E69-7A1B-34F8-0643B074CE2F}"/>
              </a:ext>
            </a:extLst>
          </p:cNvPr>
          <p:cNvSpPr txBox="1"/>
          <p:nvPr/>
        </p:nvSpPr>
        <p:spPr>
          <a:xfrm>
            <a:off x="95251" y="5996419"/>
            <a:ext cx="18229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Outside MPD magnet</a:t>
            </a:r>
            <a:endParaRPr lang="ru-RU" sz="2400" dirty="0"/>
          </a:p>
        </p:txBody>
      </p:sp>
      <p:sp>
        <p:nvSpPr>
          <p:cNvPr id="414" name="TextBox 413">
            <a:extLst>
              <a:ext uri="{FF2B5EF4-FFF2-40B4-BE49-F238E27FC236}">
                <a16:creationId xmlns:a16="http://schemas.microsoft.com/office/drawing/2014/main" id="{EC90AE61-1438-ECCA-67C7-8D0DEDD9F8E6}"/>
              </a:ext>
            </a:extLst>
          </p:cNvPr>
          <p:cNvSpPr txBox="1"/>
          <p:nvPr/>
        </p:nvSpPr>
        <p:spPr>
          <a:xfrm>
            <a:off x="1895313" y="6010064"/>
            <a:ext cx="18229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Inside 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MPD magnet</a:t>
            </a:r>
            <a:endParaRPr lang="ru-RU" sz="2400" dirty="0"/>
          </a:p>
        </p:txBody>
      </p:sp>
      <p:sp>
        <p:nvSpPr>
          <p:cNvPr id="415" name="Прямоугольник 414">
            <a:extLst>
              <a:ext uri="{FF2B5EF4-FFF2-40B4-BE49-F238E27FC236}">
                <a16:creationId xmlns:a16="http://schemas.microsoft.com/office/drawing/2014/main" id="{30BF3989-2436-6D87-9B43-9118B5E81D0A}"/>
              </a:ext>
            </a:extLst>
          </p:cNvPr>
          <p:cNvSpPr/>
          <p:nvPr/>
        </p:nvSpPr>
        <p:spPr>
          <a:xfrm>
            <a:off x="6687078" y="3046501"/>
            <a:ext cx="1022964" cy="696761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Same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chips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6" name="Прямоугольник 415">
            <a:extLst>
              <a:ext uri="{FF2B5EF4-FFF2-40B4-BE49-F238E27FC236}">
                <a16:creationId xmlns:a16="http://schemas.microsoft.com/office/drawing/2014/main" id="{5E21BE8F-DA7D-ABBC-D3BC-11044076CFAD}"/>
              </a:ext>
            </a:extLst>
          </p:cNvPr>
          <p:cNvSpPr/>
          <p:nvPr/>
        </p:nvSpPr>
        <p:spPr>
          <a:xfrm>
            <a:off x="171022" y="3199274"/>
            <a:ext cx="1397783" cy="1384995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External </a:t>
            </a:r>
          </a:p>
          <a:p>
            <a:pPr algn="ctr"/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sync. unit 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417" name="Прямоугольник 416">
            <a:extLst>
              <a:ext uri="{FF2B5EF4-FFF2-40B4-BE49-F238E27FC236}">
                <a16:creationId xmlns:a16="http://schemas.microsoft.com/office/drawing/2014/main" id="{877A0E0A-CF92-4CB6-FD7A-5EACE9BD62E1}"/>
              </a:ext>
            </a:extLst>
          </p:cNvPr>
          <p:cNvSpPr/>
          <p:nvPr/>
        </p:nvSpPr>
        <p:spPr>
          <a:xfrm>
            <a:off x="4545532" y="4293507"/>
            <a:ext cx="22002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ontrol &amp; </a:t>
            </a:r>
          </a:p>
          <a:p>
            <a:r>
              <a:rPr lang="en-US" sz="2400" i="1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Synchronization Syste</a:t>
            </a:r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cxnSp>
        <p:nvCxnSpPr>
          <p:cNvPr id="418" name="Прямая со стрелкой 417">
            <a:extLst>
              <a:ext uri="{FF2B5EF4-FFF2-40B4-BE49-F238E27FC236}">
                <a16:creationId xmlns:a16="http://schemas.microsoft.com/office/drawing/2014/main" id="{C5E35C1F-A32D-09CC-DAFB-5317D5AD3FFA}"/>
              </a:ext>
            </a:extLst>
          </p:cNvPr>
          <p:cNvCxnSpPr>
            <a:cxnSpLocks/>
            <a:stCxn id="406" idx="0"/>
          </p:cNvCxnSpPr>
          <p:nvPr/>
        </p:nvCxnSpPr>
        <p:spPr>
          <a:xfrm flipH="1" flipV="1">
            <a:off x="8827592" y="5283401"/>
            <a:ext cx="1811111" cy="490248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9" name="Прямая соединительная линия 418">
            <a:extLst>
              <a:ext uri="{FF2B5EF4-FFF2-40B4-BE49-F238E27FC236}">
                <a16:creationId xmlns:a16="http://schemas.microsoft.com/office/drawing/2014/main" id="{18721873-EAC9-5227-5E46-19164B208A98}"/>
              </a:ext>
            </a:extLst>
          </p:cNvPr>
          <p:cNvCxnSpPr>
            <a:cxnSpLocks/>
          </p:cNvCxnSpPr>
          <p:nvPr/>
        </p:nvCxnSpPr>
        <p:spPr>
          <a:xfrm flipV="1">
            <a:off x="10326792" y="1971183"/>
            <a:ext cx="199818" cy="136832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0" name="TextBox 419">
            <a:extLst>
              <a:ext uri="{FF2B5EF4-FFF2-40B4-BE49-F238E27FC236}">
                <a16:creationId xmlns:a16="http://schemas.microsoft.com/office/drawing/2014/main" id="{7F75BC87-F3BB-AF78-DEA8-456A1773A9F5}"/>
              </a:ext>
            </a:extLst>
          </p:cNvPr>
          <p:cNvSpPr txBox="1"/>
          <p:nvPr/>
        </p:nvSpPr>
        <p:spPr>
          <a:xfrm>
            <a:off x="10417496" y="1621889"/>
            <a:ext cx="3788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400" dirty="0"/>
          </a:p>
        </p:txBody>
      </p:sp>
      <p:cxnSp>
        <p:nvCxnSpPr>
          <p:cNvPr id="421" name="Прямая соединительная линия 420">
            <a:extLst>
              <a:ext uri="{FF2B5EF4-FFF2-40B4-BE49-F238E27FC236}">
                <a16:creationId xmlns:a16="http://schemas.microsoft.com/office/drawing/2014/main" id="{96FC281D-3738-EBBC-352F-D404AD778815}"/>
              </a:ext>
            </a:extLst>
          </p:cNvPr>
          <p:cNvCxnSpPr>
            <a:cxnSpLocks/>
          </p:cNvCxnSpPr>
          <p:nvPr/>
        </p:nvCxnSpPr>
        <p:spPr>
          <a:xfrm flipV="1">
            <a:off x="10325308" y="3980700"/>
            <a:ext cx="199818" cy="136832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2" name="TextBox 421">
            <a:extLst>
              <a:ext uri="{FF2B5EF4-FFF2-40B4-BE49-F238E27FC236}">
                <a16:creationId xmlns:a16="http://schemas.microsoft.com/office/drawing/2014/main" id="{0442C880-EB74-C5D3-0607-BDA081C72D4C}"/>
              </a:ext>
            </a:extLst>
          </p:cNvPr>
          <p:cNvSpPr txBox="1"/>
          <p:nvPr/>
        </p:nvSpPr>
        <p:spPr>
          <a:xfrm>
            <a:off x="10416012" y="3631406"/>
            <a:ext cx="3788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400" dirty="0"/>
          </a:p>
        </p:txBody>
      </p:sp>
      <p:cxnSp>
        <p:nvCxnSpPr>
          <p:cNvPr id="423" name="Прямая соединительная линия 422">
            <a:extLst>
              <a:ext uri="{FF2B5EF4-FFF2-40B4-BE49-F238E27FC236}">
                <a16:creationId xmlns:a16="http://schemas.microsoft.com/office/drawing/2014/main" id="{EED38592-497F-6E70-B17A-61C264555EAB}"/>
              </a:ext>
            </a:extLst>
          </p:cNvPr>
          <p:cNvCxnSpPr>
            <a:cxnSpLocks/>
          </p:cNvCxnSpPr>
          <p:nvPr/>
        </p:nvCxnSpPr>
        <p:spPr>
          <a:xfrm flipV="1">
            <a:off x="10304372" y="2660212"/>
            <a:ext cx="199818" cy="136832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4" name="TextBox 423">
            <a:extLst>
              <a:ext uri="{FF2B5EF4-FFF2-40B4-BE49-F238E27FC236}">
                <a16:creationId xmlns:a16="http://schemas.microsoft.com/office/drawing/2014/main" id="{DDBD41F6-6FB3-A79F-C5C0-F52F8F26F32C}"/>
              </a:ext>
            </a:extLst>
          </p:cNvPr>
          <p:cNvSpPr txBox="1"/>
          <p:nvPr/>
        </p:nvSpPr>
        <p:spPr>
          <a:xfrm>
            <a:off x="10394896" y="2653504"/>
            <a:ext cx="3788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400" dirty="0"/>
          </a:p>
        </p:txBody>
      </p:sp>
      <p:cxnSp>
        <p:nvCxnSpPr>
          <p:cNvPr id="425" name="Прямая соединительная линия 424">
            <a:extLst>
              <a:ext uri="{FF2B5EF4-FFF2-40B4-BE49-F238E27FC236}">
                <a16:creationId xmlns:a16="http://schemas.microsoft.com/office/drawing/2014/main" id="{89B7E8B7-782D-CC23-6C8F-9965587BE660}"/>
              </a:ext>
            </a:extLst>
          </p:cNvPr>
          <p:cNvCxnSpPr>
            <a:cxnSpLocks/>
          </p:cNvCxnSpPr>
          <p:nvPr/>
        </p:nvCxnSpPr>
        <p:spPr>
          <a:xfrm flipV="1">
            <a:off x="10304372" y="4655410"/>
            <a:ext cx="199818" cy="136832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6" name="TextBox 425">
            <a:extLst>
              <a:ext uri="{FF2B5EF4-FFF2-40B4-BE49-F238E27FC236}">
                <a16:creationId xmlns:a16="http://schemas.microsoft.com/office/drawing/2014/main" id="{2BB023E4-440D-8627-D14E-56AA41ECE0CA}"/>
              </a:ext>
            </a:extLst>
          </p:cNvPr>
          <p:cNvSpPr txBox="1"/>
          <p:nvPr/>
        </p:nvSpPr>
        <p:spPr>
          <a:xfrm>
            <a:off x="10394896" y="4648702"/>
            <a:ext cx="3788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400" dirty="0"/>
          </a:p>
        </p:txBody>
      </p:sp>
      <p:cxnSp>
        <p:nvCxnSpPr>
          <p:cNvPr id="427" name="Прямая соединительная линия 426">
            <a:extLst>
              <a:ext uri="{FF2B5EF4-FFF2-40B4-BE49-F238E27FC236}">
                <a16:creationId xmlns:a16="http://schemas.microsoft.com/office/drawing/2014/main" id="{0AE0CD1A-89A5-E08B-73A4-74C466A6E525}"/>
              </a:ext>
            </a:extLst>
          </p:cNvPr>
          <p:cNvCxnSpPr>
            <a:cxnSpLocks/>
          </p:cNvCxnSpPr>
          <p:nvPr/>
        </p:nvCxnSpPr>
        <p:spPr>
          <a:xfrm flipV="1">
            <a:off x="2965079" y="4411771"/>
            <a:ext cx="199818" cy="136832"/>
          </a:xfrm>
          <a:prstGeom prst="line">
            <a:avLst/>
          </a:prstGeom>
          <a:ln w="508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8" name="TextBox 427">
            <a:extLst>
              <a:ext uri="{FF2B5EF4-FFF2-40B4-BE49-F238E27FC236}">
                <a16:creationId xmlns:a16="http://schemas.microsoft.com/office/drawing/2014/main" id="{0EEF972E-5847-3781-914C-3A4443D5EB0F}"/>
              </a:ext>
            </a:extLst>
          </p:cNvPr>
          <p:cNvSpPr txBox="1"/>
          <p:nvPr/>
        </p:nvSpPr>
        <p:spPr>
          <a:xfrm>
            <a:off x="3085609" y="4207066"/>
            <a:ext cx="3788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ru-RU" sz="2400" dirty="0"/>
          </a:p>
        </p:txBody>
      </p:sp>
      <p:sp>
        <p:nvSpPr>
          <p:cNvPr id="434" name="TextBox 433">
            <a:extLst>
              <a:ext uri="{FF2B5EF4-FFF2-40B4-BE49-F238E27FC236}">
                <a16:creationId xmlns:a16="http://schemas.microsoft.com/office/drawing/2014/main" id="{76910539-0CC4-1546-F991-670ACB87B5B8}"/>
              </a:ext>
            </a:extLst>
          </p:cNvPr>
          <p:cNvSpPr txBox="1"/>
          <p:nvPr/>
        </p:nvSpPr>
        <p:spPr>
          <a:xfrm>
            <a:off x="7921934" y="3941531"/>
            <a:ext cx="93409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LVDS</a:t>
            </a:r>
          </a:p>
        </p:txBody>
      </p:sp>
      <p:cxnSp>
        <p:nvCxnSpPr>
          <p:cNvPr id="435" name="Прямая соединительная линия 434">
            <a:extLst>
              <a:ext uri="{FF2B5EF4-FFF2-40B4-BE49-F238E27FC236}">
                <a16:creationId xmlns:a16="http://schemas.microsoft.com/office/drawing/2014/main" id="{868714A9-FD17-62F8-E855-DA6B3C5489B2}"/>
              </a:ext>
            </a:extLst>
          </p:cNvPr>
          <p:cNvCxnSpPr>
            <a:cxnSpLocks/>
          </p:cNvCxnSpPr>
          <p:nvPr/>
        </p:nvCxnSpPr>
        <p:spPr>
          <a:xfrm>
            <a:off x="1895313" y="1611176"/>
            <a:ext cx="0" cy="5176917"/>
          </a:xfrm>
          <a:prstGeom prst="line">
            <a:avLst/>
          </a:prstGeom>
          <a:ln w="57150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910552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9" grpId="0" animBg="1"/>
      <p:bldP spid="360" grpId="0" animBg="1"/>
      <p:bldP spid="361" grpId="0" animBg="1"/>
      <p:bldP spid="362" grpId="0" animBg="1"/>
      <p:bldP spid="384" grpId="0"/>
      <p:bldP spid="406" grpId="0" animBg="1"/>
      <p:bldP spid="407" grpId="0" animBg="1"/>
      <p:bldP spid="408" grpId="0"/>
      <p:bldP spid="410" grpId="0"/>
      <p:bldP spid="412" grpId="0"/>
      <p:bldP spid="413" grpId="0"/>
      <p:bldP spid="414" grpId="0"/>
      <p:bldP spid="416" grpId="0" animBg="1"/>
      <p:bldP spid="420" grpId="0"/>
      <p:bldP spid="422" grpId="0"/>
      <p:bldP spid="424" grpId="0"/>
      <p:bldP spid="426" grpId="0"/>
      <p:bldP spid="4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A135E7B2-3075-4B7E-9FF2-CD4CDAD24EC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101" t="17137" r="28410" b="4378"/>
          <a:stretch/>
        </p:blipFill>
        <p:spPr>
          <a:xfrm rot="10800000">
            <a:off x="136173" y="3229941"/>
            <a:ext cx="5611484" cy="3197169"/>
          </a:xfrm>
          <a:prstGeom prst="rect">
            <a:avLst/>
          </a:prstGeom>
        </p:spPr>
      </p:pic>
      <p:sp>
        <p:nvSpPr>
          <p:cNvPr id="62" name="Параллелограмм 61">
            <a:extLst>
              <a:ext uri="{FF2B5EF4-FFF2-40B4-BE49-F238E27FC236}">
                <a16:creationId xmlns:a16="http://schemas.microsoft.com/office/drawing/2014/main" id="{CEB7B43B-FE77-D9FC-8206-631AC0CB5F5A}"/>
              </a:ext>
            </a:extLst>
          </p:cNvPr>
          <p:cNvSpPr/>
          <p:nvPr/>
        </p:nvSpPr>
        <p:spPr>
          <a:xfrm flipH="1">
            <a:off x="548156" y="3645571"/>
            <a:ext cx="1115368" cy="2586335"/>
          </a:xfrm>
          <a:prstGeom prst="parallelogram">
            <a:avLst>
              <a:gd name="adj" fmla="val 62402"/>
            </a:avLst>
          </a:prstGeom>
          <a:noFill/>
          <a:ln w="508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63" name="Прямая со стрелкой 62">
            <a:extLst>
              <a:ext uri="{FF2B5EF4-FFF2-40B4-BE49-F238E27FC236}">
                <a16:creationId xmlns:a16="http://schemas.microsoft.com/office/drawing/2014/main" id="{2816AE09-68CC-5FD8-2F6E-7B57E3669F1A}"/>
              </a:ext>
            </a:extLst>
          </p:cNvPr>
          <p:cNvCxnSpPr>
            <a:cxnSpLocks/>
            <a:endCxn id="62" idx="1"/>
          </p:cNvCxnSpPr>
          <p:nvPr/>
        </p:nvCxnSpPr>
        <p:spPr>
          <a:xfrm flipH="1">
            <a:off x="757834" y="3134997"/>
            <a:ext cx="5376846" cy="510574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>
            <a:extLst>
              <a:ext uri="{FF2B5EF4-FFF2-40B4-BE49-F238E27FC236}">
                <a16:creationId xmlns:a16="http://schemas.microsoft.com/office/drawing/2014/main" id="{A779BEA1-F8D9-4A49-BAF4-906326FB2010}"/>
              </a:ext>
            </a:extLst>
          </p:cNvPr>
          <p:cNvCxnSpPr>
            <a:cxnSpLocks/>
          </p:cNvCxnSpPr>
          <p:nvPr/>
        </p:nvCxnSpPr>
        <p:spPr>
          <a:xfrm flipH="1">
            <a:off x="3030099" y="3134997"/>
            <a:ext cx="3104581" cy="1206004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33229A8-AAB1-4C24-AEF2-1A8CAF8FC1D4}"/>
              </a:ext>
            </a:extLst>
          </p:cNvPr>
          <p:cNvSpPr/>
          <p:nvPr/>
        </p:nvSpPr>
        <p:spPr>
          <a:xfrm>
            <a:off x="5972286" y="3133604"/>
            <a:ext cx="615113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3D model of device 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ontrol &amp; Synchronization Syste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(top/bottom view).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24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ize is 810 x 60 mm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D9AAFEB-A945-4B27-86E3-4902A8349FC0}"/>
              </a:ext>
            </a:extLst>
          </p:cNvPr>
          <p:cNvSpPr/>
          <p:nvPr/>
        </p:nvSpPr>
        <p:spPr>
          <a:xfrm>
            <a:off x="5972286" y="6282035"/>
            <a:ext cx="60835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JTAG over LVDS.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able length is about 2m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6CAD3DF-C8C6-4BF7-A695-6DC0412099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015" b="21431"/>
          <a:stretch/>
        </p:blipFill>
        <p:spPr>
          <a:xfrm>
            <a:off x="6016969" y="4019440"/>
            <a:ext cx="6106455" cy="2179635"/>
          </a:xfrm>
          <a:prstGeom prst="rect">
            <a:avLst/>
          </a:prstGeom>
        </p:spPr>
      </p:pic>
      <p:sp>
        <p:nvSpPr>
          <p:cNvPr id="17" name="Номер слайда 3">
            <a:extLst>
              <a:ext uri="{FF2B5EF4-FFF2-40B4-BE49-F238E27FC236}">
                <a16:creationId xmlns:a16="http://schemas.microsoft.com/office/drawing/2014/main" id="{9F72B70F-723F-403B-A3CA-432A56C0CA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2758" y="114300"/>
            <a:ext cx="676275" cy="428367"/>
          </a:xfrm>
        </p:spPr>
        <p:txBody>
          <a:bodyPr/>
          <a:lstStyle/>
          <a:p>
            <a:fld id="{D57F1E4F-1CFF-5643-939E-217C01CDF565}" type="slidenum">
              <a:rPr lang="en-US" sz="2400" smtClean="0"/>
              <a:pPr/>
              <a:t>11</a:t>
            </a:fld>
            <a:endParaRPr lang="en-US" sz="2400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1CAADA3-7ACD-5309-92BA-A6BA1813AB6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560" t="420" r="10659"/>
          <a:stretch/>
        </p:blipFill>
        <p:spPr>
          <a:xfrm rot="16200000">
            <a:off x="5688422" y="-4221486"/>
            <a:ext cx="893857" cy="1197895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CFCBF55-48B8-C3ED-A090-A4B44EAD44A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659" r="25859"/>
          <a:stretch/>
        </p:blipFill>
        <p:spPr>
          <a:xfrm rot="16200000">
            <a:off x="5691762" y="-3296666"/>
            <a:ext cx="885835" cy="11977490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F99B0A7E-A76C-AE16-129C-FC91586B20F0}"/>
              </a:ext>
            </a:extLst>
          </p:cNvPr>
          <p:cNvSpPr txBox="1">
            <a:spLocks/>
          </p:cNvSpPr>
          <p:nvPr/>
        </p:nvSpPr>
        <p:spPr>
          <a:xfrm>
            <a:off x="211791" y="230833"/>
            <a:ext cx="9225169" cy="10137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3800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800" i="1" cap="non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ontrol &amp; Synchronization Syste</a:t>
            </a:r>
            <a:r>
              <a:rPr lang="en-US" sz="3800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 </a:t>
            </a:r>
            <a:r>
              <a:rPr lang="en-US" sz="38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designed</a:t>
            </a:r>
            <a:endParaRPr lang="ru-RU" sz="38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44FDB78-9DB4-3079-735A-C373FD734E13}"/>
              </a:ext>
            </a:extLst>
          </p:cNvPr>
          <p:cNvSpPr txBox="1"/>
          <p:nvPr/>
        </p:nvSpPr>
        <p:spPr>
          <a:xfrm>
            <a:off x="136173" y="6427112"/>
            <a:ext cx="576049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Location of 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control &amp; synchronization system 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on TPC </a:t>
            </a:r>
            <a:endParaRPr lang="ru-RU" sz="2000" dirty="0"/>
          </a:p>
        </p:txBody>
      </p:sp>
      <p:pic>
        <p:nvPicPr>
          <p:cNvPr id="29" name="Picture 2">
            <a:extLst>
              <a:ext uri="{FF2B5EF4-FFF2-40B4-BE49-F238E27FC236}">
                <a16:creationId xmlns:a16="http://schemas.microsoft.com/office/drawing/2014/main" id="{1C1A3A4D-8672-7BAF-5E07-FF753C0C93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r="11372"/>
          <a:stretch/>
        </p:blipFill>
        <p:spPr bwMode="auto">
          <a:xfrm>
            <a:off x="9436961" y="624684"/>
            <a:ext cx="2687867" cy="6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Параллелограмм 46">
            <a:extLst>
              <a:ext uri="{FF2B5EF4-FFF2-40B4-BE49-F238E27FC236}">
                <a16:creationId xmlns:a16="http://schemas.microsoft.com/office/drawing/2014/main" id="{ADC37DBE-343B-5DD1-195B-3926A80B0711}"/>
              </a:ext>
            </a:extLst>
          </p:cNvPr>
          <p:cNvSpPr/>
          <p:nvPr/>
        </p:nvSpPr>
        <p:spPr>
          <a:xfrm flipH="1">
            <a:off x="1462555" y="3229945"/>
            <a:ext cx="2667317" cy="2179635"/>
          </a:xfrm>
          <a:prstGeom prst="parallelogram">
            <a:avLst>
              <a:gd name="adj" fmla="val 102764"/>
            </a:avLst>
          </a:prstGeom>
          <a:noFill/>
          <a:ln w="5080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412484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animBg="1"/>
      <p:bldP spid="8" grpId="0"/>
      <p:bldP spid="27" grpId="0"/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>
            <a:extLst>
              <a:ext uri="{FF2B5EF4-FFF2-40B4-BE49-F238E27FC236}">
                <a16:creationId xmlns:a16="http://schemas.microsoft.com/office/drawing/2014/main" id="{877DAECB-75F6-46DC-8C8B-2CB54B423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92" y="230833"/>
            <a:ext cx="9008408" cy="1013767"/>
          </a:xfrm>
        </p:spPr>
        <p:txBody>
          <a:bodyPr/>
          <a:lstStyle/>
          <a:p>
            <a:r>
              <a:rPr lang="en-US" sz="4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Conclusion</a:t>
            </a:r>
            <a:endParaRPr lang="ru-RU" sz="44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Объект 7">
            <a:extLst>
              <a:ext uri="{FF2B5EF4-FFF2-40B4-BE49-F238E27FC236}">
                <a16:creationId xmlns:a16="http://schemas.microsoft.com/office/drawing/2014/main" id="{28049F48-68EC-4B3A-90B1-55283C7629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1792" y="1321224"/>
            <a:ext cx="11980208" cy="3609309"/>
          </a:xfrm>
        </p:spPr>
        <p:txBody>
          <a:bodyPr>
            <a:normAutofit fontScale="92500" lnSpcReduction="10000"/>
          </a:bodyPr>
          <a:lstStyle/>
          <a:p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Comprehensive tests of prototypes of remote access and synchronization 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 have been carried out</a:t>
            </a:r>
            <a:r>
              <a:rPr lang="ru-RU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lectrical 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scheme 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of control &amp; synchronization 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has been developed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en-US" sz="4000" dirty="0">
              <a:solidFill>
                <a:schemeClr val="bg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Tracing of PCB </a:t>
            </a:r>
            <a:r>
              <a:rPr lang="en-US" sz="4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control &amp; synchronization system </a:t>
            </a:r>
            <a:r>
              <a:rPr lang="en-US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has been completed</a:t>
            </a:r>
            <a:r>
              <a:rPr lang="ru-RU" sz="4000" dirty="0">
                <a:solidFill>
                  <a:schemeClr val="bg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2" name="Номер слайда 3">
            <a:extLst>
              <a:ext uri="{FF2B5EF4-FFF2-40B4-BE49-F238E27FC236}">
                <a16:creationId xmlns:a16="http://schemas.microsoft.com/office/drawing/2014/main" id="{3280ECD9-B979-4ADF-873B-30AE4280A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2758" y="114300"/>
            <a:ext cx="676275" cy="428367"/>
          </a:xfrm>
        </p:spPr>
        <p:txBody>
          <a:bodyPr/>
          <a:lstStyle/>
          <a:p>
            <a:fld id="{D57F1E4F-1CFF-5643-939E-217C01CDF565}" type="slidenum">
              <a:rPr lang="en-US" sz="2400" smtClean="0"/>
              <a:pPr/>
              <a:t>12</a:t>
            </a:fld>
            <a:endParaRPr lang="en-US" sz="2400" dirty="0"/>
          </a:p>
        </p:txBody>
      </p:sp>
      <p:sp>
        <p:nvSpPr>
          <p:cNvPr id="9" name="Содержимое 2">
            <a:extLst>
              <a:ext uri="{FF2B5EF4-FFF2-40B4-BE49-F238E27FC236}">
                <a16:creationId xmlns:a16="http://schemas.microsoft.com/office/drawing/2014/main" id="{944BAE80-89B6-4A52-97C3-4382C7C203B4}"/>
              </a:ext>
            </a:extLst>
          </p:cNvPr>
          <p:cNvSpPr txBox="1">
            <a:spLocks/>
          </p:cNvSpPr>
          <p:nvPr/>
        </p:nvSpPr>
        <p:spPr>
          <a:xfrm>
            <a:off x="211792" y="4829758"/>
            <a:ext cx="10516533" cy="202824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None/>
            </a:pP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plans:</a:t>
            </a:r>
            <a:endParaRPr lang="ru-RU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Accompany production of device;</a:t>
            </a:r>
            <a:endParaRPr lang="ru-RU" sz="37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>
              <a:buFont typeface="Wingdings" panose="05000000000000000000" pitchFamily="2" charset="2"/>
              <a:buChar char="v"/>
            </a:pPr>
            <a:r>
              <a:rPr lang="en-US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Perform full-featured device testing</a:t>
            </a:r>
            <a:r>
              <a:rPr lang="ru-RU" sz="3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EB86E038-7FC0-40F0-8CE1-3D47DC04CD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r="11372"/>
          <a:stretch/>
        </p:blipFill>
        <p:spPr bwMode="auto">
          <a:xfrm>
            <a:off x="9436961" y="624684"/>
            <a:ext cx="2687867" cy="6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305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AA1D5C-A994-64E7-BE27-B867E3EB97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 15">
            <a:extLst>
              <a:ext uri="{FF2B5EF4-FFF2-40B4-BE49-F238E27FC236}">
                <a16:creationId xmlns:a16="http://schemas.microsoft.com/office/drawing/2014/main" id="{72399FE9-3343-4C9E-1665-0B0CDEC181EC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3" r:link="rId4"/>
          <a:srcRect l="22371" t="-368" r="24307" b="-1561"/>
          <a:stretch>
            <a:fillRect/>
          </a:stretch>
        </p:blipFill>
        <p:spPr>
          <a:xfrm>
            <a:off x="8099059" y="287872"/>
            <a:ext cx="4092941" cy="4294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CBA4A4-25D4-BD43-BB9E-C43D86FA95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526" y="4265482"/>
            <a:ext cx="2692532" cy="221212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DBDF0-B75B-2383-3F05-A16D060E05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525" y="217752"/>
            <a:ext cx="8891265" cy="4119022"/>
          </a:xfrm>
        </p:spPr>
        <p:txBody>
          <a:bodyPr>
            <a:normAutofit fontScale="90000"/>
          </a:bodyPr>
          <a:lstStyle/>
          <a:p>
            <a:r>
              <a:rPr lang="en-US" sz="36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28th International Scientific Conference of Young Scientists and Specialists (AYSS-2024)</a:t>
            </a:r>
            <a:br>
              <a:rPr lang="ru-RU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sz="2700" cap="all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7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Remote reconfiguration, debugging, testing and synchronization system of Electronics Cards for the TPC/MPD Detector of the NICA project</a:t>
            </a:r>
            <a:endParaRPr lang="ru-RU" sz="4700" i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4EB7BDC7-1223-3BB5-67B2-06BABECF9AF1}"/>
              </a:ext>
            </a:extLst>
          </p:cNvPr>
          <p:cNvSpPr/>
          <p:nvPr/>
        </p:nvSpPr>
        <p:spPr>
          <a:xfrm>
            <a:off x="4917137" y="6252985"/>
            <a:ext cx="177484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Dubna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2024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2D9368A-E00E-8AF6-FAAF-4B96AC9AFB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r="11372"/>
          <a:stretch/>
        </p:blipFill>
        <p:spPr bwMode="auto">
          <a:xfrm>
            <a:off x="3292392" y="4777721"/>
            <a:ext cx="4806667" cy="1187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A81B96-778B-78C7-DAF0-D4FC112DA4E6}"/>
              </a:ext>
            </a:extLst>
          </p:cNvPr>
          <p:cNvSpPr txBox="1"/>
          <p:nvPr/>
        </p:nvSpPr>
        <p:spPr>
          <a:xfrm>
            <a:off x="7115175" y="5837486"/>
            <a:ext cx="50768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Denis Potapov, an engineer of the </a:t>
            </a:r>
          </a:p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TPC/MPD group, VBLHEP, JINR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D9C222F-3AFB-32EF-8789-B7EF89380E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899609" y="4707534"/>
            <a:ext cx="2375283" cy="118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79026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Объект 6">
            <a:extLst>
              <a:ext uri="{FF2B5EF4-FFF2-40B4-BE49-F238E27FC236}">
                <a16:creationId xmlns:a16="http://schemas.microsoft.com/office/drawing/2014/main" id="{AE055B65-68C4-4909-7839-2289A7550A3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48" r="1051" b="4297"/>
          <a:stretch/>
        </p:blipFill>
        <p:spPr>
          <a:xfrm>
            <a:off x="68050" y="1558799"/>
            <a:ext cx="7100358" cy="350871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1792" y="230833"/>
            <a:ext cx="9008408" cy="1013767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NICA Complex</a:t>
            </a:r>
            <a:r>
              <a:rPr lang="ru-RU" sz="4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0442758" y="114300"/>
            <a:ext cx="676275" cy="428367"/>
          </a:xfrm>
        </p:spPr>
        <p:txBody>
          <a:bodyPr/>
          <a:lstStyle/>
          <a:p>
            <a:fld id="{D57F1E4F-1CFF-5643-939E-217C01CDF565}" type="slidenum">
              <a:rPr lang="en-US" sz="2400" smtClean="0">
                <a:solidFill>
                  <a:schemeClr val="bg1"/>
                </a:solidFill>
              </a:rPr>
              <a:pPr/>
              <a:t>2</a:t>
            </a:fld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C142A777-35EB-4831-8AE9-6185872D8F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r="11372"/>
          <a:stretch/>
        </p:blipFill>
        <p:spPr bwMode="auto">
          <a:xfrm>
            <a:off x="9436961" y="624684"/>
            <a:ext cx="2687867" cy="6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DE34EFE4-A833-A190-BF70-E2C589C1D8BE}"/>
              </a:ext>
            </a:extLst>
          </p:cNvPr>
          <p:cNvSpPr txBox="1"/>
          <p:nvPr/>
        </p:nvSpPr>
        <p:spPr>
          <a:xfrm>
            <a:off x="68053" y="5202917"/>
            <a:ext cx="691694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General scheme and photo of the 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NICA complex</a:t>
            </a:r>
            <a:endParaRPr lang="ru-RU" sz="2800" dirty="0"/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2F3D4C39-005E-55D8-2F30-96F9E69A97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5" t="-413" r="24476" b="413"/>
          <a:stretch/>
        </p:blipFill>
        <p:spPr bwMode="auto">
          <a:xfrm>
            <a:off x="6984999" y="1538254"/>
            <a:ext cx="5138948" cy="531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1E7E4CFF-0DAC-C4E6-E545-5095B30A069A}"/>
              </a:ext>
            </a:extLst>
          </p:cNvPr>
          <p:cNvSpPr/>
          <p:nvPr/>
        </p:nvSpPr>
        <p:spPr>
          <a:xfrm>
            <a:off x="0" y="5876570"/>
            <a:ext cx="3352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https://nica.jinr.ru/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https://mpd.jinr.ru/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295F07BD-CEAD-18A3-4A5E-3D4F0C3BCA22}"/>
              </a:ext>
            </a:extLst>
          </p:cNvPr>
          <p:cNvSpPr/>
          <p:nvPr/>
        </p:nvSpPr>
        <p:spPr>
          <a:xfrm>
            <a:off x="7076903" y="1538254"/>
            <a:ext cx="2917995" cy="830997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Multi Purpose Detector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MPD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Hall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60A48348-8B0B-1DCF-041F-B50C9CBEE469}"/>
              </a:ext>
            </a:extLst>
          </p:cNvPr>
          <p:cNvSpPr/>
          <p:nvPr/>
        </p:nvSpPr>
        <p:spPr>
          <a:xfrm>
            <a:off x="5280662" y="2704427"/>
            <a:ext cx="893304" cy="72457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7A4126F0-A0E9-F41E-B825-724D772AD285}"/>
              </a:ext>
            </a:extLst>
          </p:cNvPr>
          <p:cNvCxnSpPr>
            <a:cxnSpLocks/>
            <a:stCxn id="34" idx="2"/>
            <a:endCxn id="35" idx="6"/>
          </p:cNvCxnSpPr>
          <p:nvPr/>
        </p:nvCxnSpPr>
        <p:spPr>
          <a:xfrm flipH="1">
            <a:off x="6173966" y="2369251"/>
            <a:ext cx="2361935" cy="697463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Овал 37">
            <a:extLst>
              <a:ext uri="{FF2B5EF4-FFF2-40B4-BE49-F238E27FC236}">
                <a16:creationId xmlns:a16="http://schemas.microsoft.com/office/drawing/2014/main" id="{D0E65A82-4D1B-7D9E-7ACC-2239ADDADAFC}"/>
              </a:ext>
            </a:extLst>
          </p:cNvPr>
          <p:cNvSpPr/>
          <p:nvPr/>
        </p:nvSpPr>
        <p:spPr>
          <a:xfrm>
            <a:off x="7897170" y="3420762"/>
            <a:ext cx="1277462" cy="10237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39" name="Прямая со стрелкой 38">
            <a:extLst>
              <a:ext uri="{FF2B5EF4-FFF2-40B4-BE49-F238E27FC236}">
                <a16:creationId xmlns:a16="http://schemas.microsoft.com/office/drawing/2014/main" id="{72E5BADB-7457-9221-0312-0FA22C736C25}"/>
              </a:ext>
            </a:extLst>
          </p:cNvPr>
          <p:cNvCxnSpPr>
            <a:cxnSpLocks/>
            <a:stCxn id="34" idx="2"/>
            <a:endCxn id="38" idx="0"/>
          </p:cNvCxnSpPr>
          <p:nvPr/>
        </p:nvCxnSpPr>
        <p:spPr>
          <a:xfrm>
            <a:off x="8535901" y="2369251"/>
            <a:ext cx="0" cy="1051511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16811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  <p:bldP spid="3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183B59DA-E870-A049-7076-EFEF1D8B7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55ADBA8-A863-7E2D-555F-849D7DFCF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92" y="230833"/>
            <a:ext cx="9008408" cy="1013767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TPC/MPD Detector of NICA Complex</a:t>
            </a:r>
            <a:endParaRPr lang="ru-RU" sz="44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CB267F-BED8-1CFB-4508-DFB80CA7AA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0278" y="1359546"/>
            <a:ext cx="5781724" cy="4708417"/>
          </a:xfrm>
        </p:spPr>
        <p:txBody>
          <a:bodyPr>
            <a:noAutofit/>
          </a:bodyPr>
          <a:lstStyle/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Front-End Cards (FECs) position;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End cap thermal screen;</a:t>
            </a:r>
          </a:p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Read-Out Chamber (ROC) based on MWPC;</a:t>
            </a:r>
          </a:p>
          <a:p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High Voltage (HV) electrode;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Field cage position.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2CA93DF-8CCE-65F7-569C-2A8F81979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2758" y="114300"/>
            <a:ext cx="676275" cy="428367"/>
          </a:xfrm>
        </p:spPr>
        <p:txBody>
          <a:bodyPr/>
          <a:lstStyle/>
          <a:p>
            <a:fld id="{D57F1E4F-1CFF-5643-939E-217C01CDF565}" type="slidenum">
              <a:rPr lang="en-US" sz="2400" smtClean="0">
                <a:solidFill>
                  <a:schemeClr val="bg1"/>
                </a:solidFill>
              </a:rPr>
              <a:pPr/>
              <a:t>3</a:t>
            </a:fld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5" name="Объект 3" descr="P1010052.JPG">
            <a:extLst>
              <a:ext uri="{FF2B5EF4-FFF2-40B4-BE49-F238E27FC236}">
                <a16:creationId xmlns:a16="http://schemas.microsoft.com/office/drawing/2014/main" id="{95EB3E30-D078-D0D1-66BD-6A3050502021}"/>
              </a:ext>
            </a:extLst>
          </p:cNvPr>
          <p:cNvPicPr>
            <a:picLocks noGr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8"/>
          <a:stretch/>
        </p:blipFill>
        <p:spPr bwMode="auto">
          <a:xfrm>
            <a:off x="53402" y="1398195"/>
            <a:ext cx="6356924" cy="469180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3C64818-284F-8580-6C35-0C2B69E5A477}"/>
              </a:ext>
            </a:extLst>
          </p:cNvPr>
          <p:cNvSpPr txBox="1"/>
          <p:nvPr/>
        </p:nvSpPr>
        <p:spPr>
          <a:xfrm>
            <a:off x="5515302" y="2863862"/>
            <a:ext cx="30480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2</a:t>
            </a:r>
          </a:p>
        </p:txBody>
      </p: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id="{476CE86B-7C20-08CF-9EF0-5A4B1A920B37}"/>
              </a:ext>
            </a:extLst>
          </p:cNvPr>
          <p:cNvCxnSpPr>
            <a:cxnSpLocks/>
          </p:cNvCxnSpPr>
          <p:nvPr/>
        </p:nvCxnSpPr>
        <p:spPr>
          <a:xfrm flipV="1">
            <a:off x="53400" y="1911351"/>
            <a:ext cx="1218327" cy="210185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CD714BB8-1253-402C-0E24-16B5EC15F37E}"/>
              </a:ext>
            </a:extLst>
          </p:cNvPr>
          <p:cNvCxnSpPr>
            <a:cxnSpLocks/>
          </p:cNvCxnSpPr>
          <p:nvPr/>
        </p:nvCxnSpPr>
        <p:spPr>
          <a:xfrm flipV="1">
            <a:off x="1271727" y="1658680"/>
            <a:ext cx="4279173" cy="25267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7973BC9D-3032-BC0C-3D8A-A57D2573A257}"/>
              </a:ext>
            </a:extLst>
          </p:cNvPr>
          <p:cNvCxnSpPr>
            <a:cxnSpLocks/>
            <a:stCxn id="15" idx="4"/>
          </p:cNvCxnSpPr>
          <p:nvPr/>
        </p:nvCxnSpPr>
        <p:spPr>
          <a:xfrm flipH="1" flipV="1">
            <a:off x="53400" y="4013201"/>
            <a:ext cx="4548376" cy="2076799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717E55BA-B7EA-5E8B-9FF2-F43C137D1C3E}"/>
              </a:ext>
            </a:extLst>
          </p:cNvPr>
          <p:cNvSpPr/>
          <p:nvPr/>
        </p:nvSpPr>
        <p:spPr>
          <a:xfrm>
            <a:off x="6939730" y="6161975"/>
            <a:ext cx="4975127" cy="52322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Time-Projection Chamber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TPC</a:t>
            </a:r>
            <a:r>
              <a:rPr lang="ru-RU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Полилиния 14">
            <a:extLst>
              <a:ext uri="{FF2B5EF4-FFF2-40B4-BE49-F238E27FC236}">
                <a16:creationId xmlns:a16="http://schemas.microsoft.com/office/drawing/2014/main" id="{FF5616AD-2BD9-E36F-1B36-DFCB95358C6F}"/>
              </a:ext>
            </a:extLst>
          </p:cNvPr>
          <p:cNvSpPr/>
          <p:nvPr/>
        </p:nvSpPr>
        <p:spPr>
          <a:xfrm>
            <a:off x="4601776" y="1658679"/>
            <a:ext cx="1396265" cy="4431321"/>
          </a:xfrm>
          <a:custGeom>
            <a:avLst/>
            <a:gdLst>
              <a:gd name="connsiteX0" fmla="*/ 726440 w 1044938"/>
              <a:gd name="connsiteY0" fmla="*/ 0 h 3327400"/>
              <a:gd name="connsiteX1" fmla="*/ 1021080 w 1044938"/>
              <a:gd name="connsiteY1" fmla="*/ 756920 h 3327400"/>
              <a:gd name="connsiteX2" fmla="*/ 975360 w 1044938"/>
              <a:gd name="connsiteY2" fmla="*/ 1884680 h 3327400"/>
              <a:gd name="connsiteX3" fmla="*/ 563880 w 1044938"/>
              <a:gd name="connsiteY3" fmla="*/ 2844800 h 3327400"/>
              <a:gd name="connsiteX4" fmla="*/ 0 w 1044938"/>
              <a:gd name="connsiteY4" fmla="*/ 3327400 h 3327400"/>
              <a:gd name="connsiteX5" fmla="*/ 0 w 1044938"/>
              <a:gd name="connsiteY5" fmla="*/ 3327400 h 3327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4938" h="3327400">
                <a:moveTo>
                  <a:pt x="726440" y="0"/>
                </a:moveTo>
                <a:cubicBezTo>
                  <a:pt x="853016" y="221403"/>
                  <a:pt x="979593" y="442807"/>
                  <a:pt x="1021080" y="756920"/>
                </a:cubicBezTo>
                <a:cubicBezTo>
                  <a:pt x="1062567" y="1071033"/>
                  <a:pt x="1051560" y="1536700"/>
                  <a:pt x="975360" y="1884680"/>
                </a:cubicBezTo>
                <a:cubicBezTo>
                  <a:pt x="899160" y="2232660"/>
                  <a:pt x="726440" y="2604347"/>
                  <a:pt x="563880" y="2844800"/>
                </a:cubicBezTo>
                <a:cubicBezTo>
                  <a:pt x="401320" y="3085253"/>
                  <a:pt x="0" y="3327400"/>
                  <a:pt x="0" y="3327400"/>
                </a:cubicBezTo>
                <a:lnTo>
                  <a:pt x="0" y="332740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cxnSp>
        <p:nvCxnSpPr>
          <p:cNvPr id="19" name="Прямая со стрелкой 18">
            <a:extLst>
              <a:ext uri="{FF2B5EF4-FFF2-40B4-BE49-F238E27FC236}">
                <a16:creationId xmlns:a16="http://schemas.microsoft.com/office/drawing/2014/main" id="{FC60355E-35B3-3BC4-6A0B-967F8A0122AD}"/>
              </a:ext>
            </a:extLst>
          </p:cNvPr>
          <p:cNvCxnSpPr>
            <a:cxnSpLocks/>
            <a:stCxn id="17" idx="1"/>
          </p:cNvCxnSpPr>
          <p:nvPr/>
        </p:nvCxnSpPr>
        <p:spPr>
          <a:xfrm flipH="1" flipV="1">
            <a:off x="5419725" y="5057775"/>
            <a:ext cx="1520005" cy="1365810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DFF84CA9-1F59-BCF9-911B-177E22DF9C1B}"/>
              </a:ext>
            </a:extLst>
          </p:cNvPr>
          <p:cNvSpPr txBox="1"/>
          <p:nvPr/>
        </p:nvSpPr>
        <p:spPr>
          <a:xfrm>
            <a:off x="1759250" y="2372320"/>
            <a:ext cx="30480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3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6986616-D646-E1AD-E391-C4494182BFC3}"/>
              </a:ext>
            </a:extLst>
          </p:cNvPr>
          <p:cNvSpPr txBox="1"/>
          <p:nvPr/>
        </p:nvSpPr>
        <p:spPr>
          <a:xfrm>
            <a:off x="3647592" y="4829990"/>
            <a:ext cx="30480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01BADAC2-B9EC-BCC1-DFAE-43A2FA3303BB}"/>
              </a:ext>
            </a:extLst>
          </p:cNvPr>
          <p:cNvSpPr txBox="1"/>
          <p:nvPr/>
        </p:nvSpPr>
        <p:spPr>
          <a:xfrm>
            <a:off x="2998207" y="2494530"/>
            <a:ext cx="30480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4</a:t>
            </a:r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3431F73F-6DA8-0B56-B370-C44E3E2A2683}"/>
              </a:ext>
            </a:extLst>
          </p:cNvPr>
          <p:cNvSpPr/>
          <p:nvPr/>
        </p:nvSpPr>
        <p:spPr>
          <a:xfrm>
            <a:off x="53400" y="6160738"/>
            <a:ext cx="635687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MPD mockup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D23A82EB-9BDB-C6AC-EFFC-5F8FB5016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r="11372"/>
          <a:stretch/>
        </p:blipFill>
        <p:spPr bwMode="auto">
          <a:xfrm>
            <a:off x="9436961" y="624684"/>
            <a:ext cx="2687867" cy="6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3F74C9C-F929-F7BB-E952-24033D659E09}"/>
              </a:ext>
            </a:extLst>
          </p:cNvPr>
          <p:cNvSpPr txBox="1"/>
          <p:nvPr/>
        </p:nvSpPr>
        <p:spPr>
          <a:xfrm>
            <a:off x="4124684" y="2494530"/>
            <a:ext cx="304800" cy="369332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993047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1" grpId="0" animBg="1"/>
      <p:bldP spid="17" grpId="0" animBg="1"/>
      <p:bldP spid="15" grpId="0" animBg="1"/>
      <p:bldP spid="30" grpId="0" animBg="1"/>
      <p:bldP spid="31" grpId="0" animBg="1"/>
      <p:bldP spid="32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ABE771F-3A83-41C5-0481-54310D8ED6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10000" contrast="15000"/>
                    </a14:imgEffect>
                  </a14:imgLayer>
                </a14:imgProps>
              </a:ext>
            </a:extLst>
          </a:blip>
          <a:srcRect l="6613" t="11042" r="8607" b="14365"/>
          <a:stretch/>
        </p:blipFill>
        <p:spPr>
          <a:xfrm>
            <a:off x="6254512" y="1859469"/>
            <a:ext cx="5863440" cy="2901904"/>
          </a:xfrm>
          <a:prstGeom prst="rect">
            <a:avLst/>
          </a:prstGeom>
        </p:spPr>
      </p:pic>
      <p:sp>
        <p:nvSpPr>
          <p:cNvPr id="31" name="Прямоугольник 30">
            <a:extLst>
              <a:ext uri="{FF2B5EF4-FFF2-40B4-BE49-F238E27FC236}">
                <a16:creationId xmlns:a16="http://schemas.microsoft.com/office/drawing/2014/main" id="{13DCCE44-E51D-8A74-B86C-9D87A9D37B90}"/>
              </a:ext>
            </a:extLst>
          </p:cNvPr>
          <p:cNvSpPr/>
          <p:nvPr/>
        </p:nvSpPr>
        <p:spPr>
          <a:xfrm>
            <a:off x="6254512" y="4048048"/>
            <a:ext cx="2978388" cy="523220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JTAG programmer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A0F7CE9-DF1E-3725-B5AF-D8474233F0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/>
          <a:srcRect t="7184" r="1499"/>
          <a:stretch/>
        </p:blipFill>
        <p:spPr>
          <a:xfrm>
            <a:off x="119493" y="1453162"/>
            <a:ext cx="4406235" cy="4969342"/>
          </a:xfrm>
        </p:spPr>
      </p:pic>
      <p:sp>
        <p:nvSpPr>
          <p:cNvPr id="23" name="Номер слайда 3">
            <a:extLst>
              <a:ext uri="{FF2B5EF4-FFF2-40B4-BE49-F238E27FC236}">
                <a16:creationId xmlns:a16="http://schemas.microsoft.com/office/drawing/2014/main" id="{43B283CD-A95F-4C10-B4AE-D5DFC3FB1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2758" y="114300"/>
            <a:ext cx="676275" cy="428367"/>
          </a:xfrm>
        </p:spPr>
        <p:txBody>
          <a:bodyPr/>
          <a:lstStyle/>
          <a:p>
            <a:fld id="{D57F1E4F-1CFF-5643-939E-217C01CDF565}" type="slidenum">
              <a:rPr lang="en-US" sz="2400" smtClean="0">
                <a:solidFill>
                  <a:schemeClr val="bg1"/>
                </a:solidFill>
              </a:rPr>
              <a:pPr/>
              <a:t>4</a:t>
            </a:fld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E6AC9D3-F952-5206-BA2E-843EC903840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194" t="35572" r="15833" b="19030"/>
          <a:stretch/>
        </p:blipFill>
        <p:spPr>
          <a:xfrm>
            <a:off x="5117374" y="4860692"/>
            <a:ext cx="3385966" cy="189080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FE97518-A657-ABD6-DA83-CC0594EC7D3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5209" t="31507" r="18750" b="20417"/>
          <a:stretch/>
        </p:blipFill>
        <p:spPr>
          <a:xfrm>
            <a:off x="8625923" y="4875890"/>
            <a:ext cx="3451777" cy="1875608"/>
          </a:xfrm>
          <a:prstGeom prst="rect">
            <a:avLst/>
          </a:prstGeom>
        </p:spPr>
      </p:pic>
      <p:sp>
        <p:nvSpPr>
          <p:cNvPr id="9" name="TextBox 20">
            <a:extLst>
              <a:ext uri="{FF2B5EF4-FFF2-40B4-BE49-F238E27FC236}">
                <a16:creationId xmlns:a16="http://schemas.microsoft.com/office/drawing/2014/main" id="{402F1710-102E-B264-10D4-4A6A5ABBF4DA}"/>
              </a:ext>
            </a:extLst>
          </p:cNvPr>
          <p:cNvSpPr txBox="1"/>
          <p:nvPr/>
        </p:nvSpPr>
        <p:spPr>
          <a:xfrm>
            <a:off x="8625923" y="6306169"/>
            <a:ext cx="21639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FEC controller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20">
            <a:extLst>
              <a:ext uri="{FF2B5EF4-FFF2-40B4-BE49-F238E27FC236}">
                <a16:creationId xmlns:a16="http://schemas.microsoft.com/office/drawing/2014/main" id="{00A1B9E3-68CF-B58D-F20C-EC6CBFFB82B6}"/>
              </a:ext>
            </a:extLst>
          </p:cNvPr>
          <p:cNvSpPr txBox="1"/>
          <p:nvPr/>
        </p:nvSpPr>
        <p:spPr>
          <a:xfrm>
            <a:off x="5117375" y="6302240"/>
            <a:ext cx="18549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SAMPA FEC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C7FA6CE1-7144-B82F-428A-9A3F44AB21C5}"/>
              </a:ext>
            </a:extLst>
          </p:cNvPr>
          <p:cNvSpPr txBox="1">
            <a:spLocks/>
          </p:cNvSpPr>
          <p:nvPr/>
        </p:nvSpPr>
        <p:spPr>
          <a:xfrm>
            <a:off x="4490574" y="2960011"/>
            <a:ext cx="2082085" cy="167664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06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0" indent="0">
              <a:buFont typeface="Wingdings 3" charset="2"/>
              <a:buNone/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24 ROCs – </a:t>
            </a:r>
          </a:p>
          <a:p>
            <a:pPr marL="0" indent="0">
              <a:buFont typeface="Wingdings 3" charset="2"/>
              <a:buNone/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1488 FECs – </a:t>
            </a:r>
          </a:p>
          <a:p>
            <a:pPr marL="0" indent="0">
              <a:buFont typeface="Wingdings 3" charset="2"/>
              <a:buNone/>
            </a:pPr>
            <a:r>
              <a:rPr lang="en-US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95 232 </a:t>
            </a:r>
            <a:r>
              <a:rPr lang="en-US" sz="28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ch.</a:t>
            </a:r>
            <a:r>
              <a:rPr lang="ru-RU" sz="2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2" name="Прямая со стрелкой 11">
            <a:extLst>
              <a:ext uri="{FF2B5EF4-FFF2-40B4-BE49-F238E27FC236}">
                <a16:creationId xmlns:a16="http://schemas.microsoft.com/office/drawing/2014/main" id="{EDCB6686-DB2E-DBE8-7417-F23CA5F75F25}"/>
              </a:ext>
            </a:extLst>
          </p:cNvPr>
          <p:cNvCxnSpPr>
            <a:cxnSpLocks/>
            <a:stCxn id="14" idx="2"/>
          </p:cNvCxnSpPr>
          <p:nvPr/>
        </p:nvCxnSpPr>
        <p:spPr>
          <a:xfrm>
            <a:off x="8390105" y="5094488"/>
            <a:ext cx="1089850" cy="276810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C1B27FE4-50A7-ED2A-4216-0D7754DF30CC}"/>
              </a:ext>
            </a:extLst>
          </p:cNvPr>
          <p:cNvCxnSpPr>
            <a:cxnSpLocks/>
            <a:stCxn id="14" idx="2"/>
          </p:cNvCxnSpPr>
          <p:nvPr/>
        </p:nvCxnSpPr>
        <p:spPr>
          <a:xfrm flipH="1">
            <a:off x="7545910" y="5094488"/>
            <a:ext cx="844195" cy="251993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2D09E5F2-F0D7-7916-BCB1-9DAC2C571181}"/>
              </a:ext>
            </a:extLst>
          </p:cNvPr>
          <p:cNvSpPr txBox="1"/>
          <p:nvPr/>
        </p:nvSpPr>
        <p:spPr>
          <a:xfrm>
            <a:off x="6254512" y="1369332"/>
            <a:ext cx="59374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FEC connection for access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&amp; synchronization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E7F1E47-AF19-4480-8B84-629BDC2DD523}"/>
              </a:ext>
            </a:extLst>
          </p:cNvPr>
          <p:cNvSpPr/>
          <p:nvPr/>
        </p:nvSpPr>
        <p:spPr>
          <a:xfrm>
            <a:off x="217662" y="6396334"/>
            <a:ext cx="42235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setup of 62 FECs on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ROC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F7FE10A4-0544-4AA6-866A-0C8CC0FB08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r="11372"/>
          <a:stretch/>
        </p:blipFill>
        <p:spPr bwMode="auto">
          <a:xfrm>
            <a:off x="9436961" y="624684"/>
            <a:ext cx="2687867" cy="6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DDC5B6BA-1F0F-5B3D-DBB6-6A0C06ACA273}"/>
              </a:ext>
            </a:extLst>
          </p:cNvPr>
          <p:cNvSpPr/>
          <p:nvPr/>
        </p:nvSpPr>
        <p:spPr>
          <a:xfrm>
            <a:off x="7164305" y="4571268"/>
            <a:ext cx="2451599" cy="523220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FEC assembly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id="{C58AB2ED-CFC4-41A0-9C25-6DC0C88E52F4}"/>
              </a:ext>
            </a:extLst>
          </p:cNvPr>
          <p:cNvCxnSpPr>
            <a:cxnSpLocks/>
            <a:stCxn id="14" idx="3"/>
          </p:cNvCxnSpPr>
          <p:nvPr/>
        </p:nvCxnSpPr>
        <p:spPr>
          <a:xfrm flipV="1">
            <a:off x="9615904" y="4048048"/>
            <a:ext cx="1174015" cy="784830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id="{6D6A7362-7CAD-4D54-9EA9-503435B47A15}"/>
              </a:ext>
            </a:extLst>
          </p:cNvPr>
          <p:cNvCxnSpPr>
            <a:cxnSpLocks/>
            <a:stCxn id="34" idx="1"/>
          </p:cNvCxnSpPr>
          <p:nvPr/>
        </p:nvCxnSpPr>
        <p:spPr>
          <a:xfrm flipH="1">
            <a:off x="2180979" y="2332850"/>
            <a:ext cx="2260275" cy="234939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id="{563F61E5-DB72-47B2-949B-2E59CECCE9C8}"/>
              </a:ext>
            </a:extLst>
          </p:cNvPr>
          <p:cNvCxnSpPr>
            <a:cxnSpLocks/>
            <a:stCxn id="34" idx="1"/>
          </p:cNvCxnSpPr>
          <p:nvPr/>
        </p:nvCxnSpPr>
        <p:spPr>
          <a:xfrm flipH="1">
            <a:off x="3529719" y="2332850"/>
            <a:ext cx="911535" cy="549242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EA30D19E-2C2F-4D3E-A471-22A4F2DA9402}"/>
              </a:ext>
            </a:extLst>
          </p:cNvPr>
          <p:cNvCxnSpPr>
            <a:cxnSpLocks/>
            <a:stCxn id="34" idx="1"/>
          </p:cNvCxnSpPr>
          <p:nvPr/>
        </p:nvCxnSpPr>
        <p:spPr>
          <a:xfrm flipH="1">
            <a:off x="4017399" y="2332850"/>
            <a:ext cx="423855" cy="2662197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Прямая со стрелкой 59">
            <a:extLst>
              <a:ext uri="{FF2B5EF4-FFF2-40B4-BE49-F238E27FC236}">
                <a16:creationId xmlns:a16="http://schemas.microsoft.com/office/drawing/2014/main" id="{77377586-82C3-4DC7-8A5C-3D059B0FBE0B}"/>
              </a:ext>
            </a:extLst>
          </p:cNvPr>
          <p:cNvCxnSpPr>
            <a:cxnSpLocks/>
            <a:stCxn id="34" idx="3"/>
          </p:cNvCxnSpPr>
          <p:nvPr/>
        </p:nvCxnSpPr>
        <p:spPr>
          <a:xfrm>
            <a:off x="7164304" y="2332850"/>
            <a:ext cx="2243836" cy="657592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9B02D017-0019-4263-ABC1-BAB72EDDFE28}"/>
              </a:ext>
            </a:extLst>
          </p:cNvPr>
          <p:cNvSpPr/>
          <p:nvPr/>
        </p:nvSpPr>
        <p:spPr>
          <a:xfrm>
            <a:off x="4441254" y="1855796"/>
            <a:ext cx="2723050" cy="954107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 coaxial cables assemblies</a:t>
            </a:r>
            <a:endParaRPr lang="ru-RU" sz="28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56E167DA-A1E5-4842-0C12-C3C685D6C937}"/>
              </a:ext>
            </a:extLst>
          </p:cNvPr>
          <p:cNvCxnSpPr>
            <a:cxnSpLocks/>
            <a:stCxn id="31" idx="0"/>
          </p:cNvCxnSpPr>
          <p:nvPr/>
        </p:nvCxnSpPr>
        <p:spPr>
          <a:xfrm flipH="1" flipV="1">
            <a:off x="7454900" y="3524828"/>
            <a:ext cx="288806" cy="523220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C6C5E70F-80A4-7A90-0AB1-049780DFA1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91" y="230833"/>
            <a:ext cx="8923057" cy="1013767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4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FECs integration</a:t>
            </a:r>
            <a:r>
              <a:rPr lang="ru-RU" sz="44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 ROC</a:t>
            </a:r>
            <a:endParaRPr lang="ru-RU" sz="4400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29342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9" grpId="0"/>
      <p:bldP spid="10" grpId="0"/>
      <p:bldP spid="33" grpId="0"/>
      <p:bldP spid="14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7D3C8C-7D6E-49B1-9717-FBB7581F1D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912" r="24821" b="6586"/>
          <a:stretch/>
        </p:blipFill>
        <p:spPr>
          <a:xfrm>
            <a:off x="67172" y="1244600"/>
            <a:ext cx="6285507" cy="50059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FF68BE-92E5-4146-B0B2-FA6DCBDA62CB}"/>
              </a:ext>
            </a:extLst>
          </p:cNvPr>
          <p:cNvSpPr txBox="1"/>
          <p:nvPr/>
        </p:nvSpPr>
        <p:spPr>
          <a:xfrm>
            <a:off x="84900" y="6250563"/>
            <a:ext cx="62677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setup for remote access prototype unit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00C0192E-37B0-4E65-A6DF-F55F3F68CF1E}"/>
              </a:ext>
            </a:extLst>
          </p:cNvPr>
          <p:cNvSpPr/>
          <p:nvPr/>
        </p:nvSpPr>
        <p:spPr>
          <a:xfrm>
            <a:off x="6622452" y="1477607"/>
            <a:ext cx="2597748" cy="523220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Tested prototype</a:t>
            </a: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18C29984-4292-4939-8C34-295EF99841B9}"/>
              </a:ext>
            </a:extLst>
          </p:cNvPr>
          <p:cNvSpPr/>
          <p:nvPr/>
        </p:nvSpPr>
        <p:spPr>
          <a:xfrm>
            <a:off x="3740258" y="3733801"/>
            <a:ext cx="1533525" cy="1443918"/>
          </a:xfrm>
          <a:prstGeom prst="rect">
            <a:avLst/>
          </a:prstGeom>
          <a:noFill/>
          <a:ln w="571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D33B1BCA-B796-73CD-EF9E-4B022694A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2679" y="2137260"/>
            <a:ext cx="5690111" cy="448990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remote access prototype unit uses JTAG (up to x7 FECs) for:</a:t>
            </a:r>
          </a:p>
          <a:p>
            <a:pPr lvl="1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FPGA reprogramming;</a:t>
            </a:r>
          </a:p>
          <a:p>
            <a:pPr lvl="1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FPGA debugging;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3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 additional channel for accessing the digital part of the Data acquisition subsystem (DAQ).</a:t>
            </a:r>
            <a:endParaRPr lang="ru-RU" sz="3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Номер слайда 3">
            <a:extLst>
              <a:ext uri="{FF2B5EF4-FFF2-40B4-BE49-F238E27FC236}">
                <a16:creationId xmlns:a16="http://schemas.microsoft.com/office/drawing/2014/main" id="{EE94E0C8-E0D5-444E-AFBA-42C4AAA46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2758" y="114300"/>
            <a:ext cx="676275" cy="428367"/>
          </a:xfrm>
        </p:spPr>
        <p:txBody>
          <a:bodyPr/>
          <a:lstStyle/>
          <a:p>
            <a:fld id="{D57F1E4F-1CFF-5643-939E-217C01CDF565}" type="slidenum">
              <a:rPr lang="en-US" sz="2400" smtClean="0">
                <a:solidFill>
                  <a:schemeClr val="bg1"/>
                </a:solidFill>
              </a:rPr>
              <a:pPr/>
              <a:t>5</a:t>
            </a:fld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F23E5C4F-7294-4252-89EC-C7BC33E8A6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r="11372"/>
          <a:stretch/>
        </p:blipFill>
        <p:spPr bwMode="auto">
          <a:xfrm>
            <a:off x="9436961" y="624684"/>
            <a:ext cx="2687867" cy="6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796640A5-1CFA-4084-90FE-51027E1296BC}"/>
              </a:ext>
            </a:extLst>
          </p:cNvPr>
          <p:cNvCxnSpPr>
            <a:cxnSpLocks/>
            <a:stCxn id="30" idx="1"/>
          </p:cNvCxnSpPr>
          <p:nvPr/>
        </p:nvCxnSpPr>
        <p:spPr>
          <a:xfrm flipH="1">
            <a:off x="5273783" y="1739217"/>
            <a:ext cx="1348669" cy="1994584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CEB37ADC-8F48-1565-BC9A-0C58BC69B7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91" y="230833"/>
            <a:ext cx="8923057" cy="1013767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4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Prototype of remote access unit </a:t>
            </a:r>
            <a:endParaRPr lang="ru-RU" sz="4400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27" grpId="0" animBg="1"/>
      <p:bldP spid="10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BB5E46E-5127-4141-2F44-DE698E0D6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D87B3560-98D1-9E75-D10D-1647F961A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4500" y="1359296"/>
            <a:ext cx="6193042" cy="505695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E071D8-B44B-1AB4-7AC1-5F602AEAE7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856" y="1383032"/>
            <a:ext cx="5762999" cy="4046023"/>
          </a:xfrm>
          <a:prstGeom prst="rect">
            <a:avLst/>
          </a:prstGeom>
        </p:spPr>
      </p:pic>
      <p:sp>
        <p:nvSpPr>
          <p:cNvPr id="22" name="Номер слайда 3">
            <a:extLst>
              <a:ext uri="{FF2B5EF4-FFF2-40B4-BE49-F238E27FC236}">
                <a16:creationId xmlns:a16="http://schemas.microsoft.com/office/drawing/2014/main" id="{7C3C5196-E212-5CDD-0AD7-D463A3DF7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2758" y="114300"/>
            <a:ext cx="676275" cy="428367"/>
          </a:xfrm>
        </p:spPr>
        <p:txBody>
          <a:bodyPr/>
          <a:lstStyle/>
          <a:p>
            <a:fld id="{D57F1E4F-1CFF-5643-939E-217C01CDF565}" type="slidenum">
              <a:rPr lang="en-US" sz="2400" smtClean="0">
                <a:solidFill>
                  <a:schemeClr val="bg1"/>
                </a:solidFill>
              </a:rPr>
              <a:pPr/>
              <a:t>6</a:t>
            </a:fld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17207E0B-9F62-78B3-D8DB-02D4ABCBF2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r="11372"/>
          <a:stretch/>
        </p:blipFill>
        <p:spPr bwMode="auto">
          <a:xfrm>
            <a:off x="9436961" y="624684"/>
            <a:ext cx="2687867" cy="6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EDA21D-B65A-1580-5E13-86BB80F25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91" y="230833"/>
            <a:ext cx="9225170" cy="1013767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4400" cap="none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Testing of prototype remote access unit</a:t>
            </a:r>
            <a:endParaRPr lang="ru-RU" sz="4400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1BF72C-C4D2-4E3A-A2B3-F7D84341F45F}"/>
              </a:ext>
            </a:extLst>
          </p:cNvPr>
          <p:cNvSpPr txBox="1"/>
          <p:nvPr/>
        </p:nvSpPr>
        <p:spPr>
          <a:xfrm>
            <a:off x="104856" y="5456435"/>
            <a:ext cx="575841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Procedure for verifying the data in RAM memory of FPGA</a:t>
            </a: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652F698-C769-4BE8-BD97-91A28BC1946C}"/>
              </a:ext>
            </a:extLst>
          </p:cNvPr>
          <p:cNvSpPr txBox="1"/>
          <p:nvPr/>
        </p:nvSpPr>
        <p:spPr>
          <a:xfrm>
            <a:off x="5954500" y="6372046"/>
            <a:ext cx="617032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Console window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Quartus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972918" y="2842457"/>
            <a:ext cx="4890349" cy="437683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96612" y="3471862"/>
            <a:ext cx="5061936" cy="507941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Прямоугольник 14"/>
          <p:cNvSpPr/>
          <p:nvPr/>
        </p:nvSpPr>
        <p:spPr>
          <a:xfrm>
            <a:off x="970949" y="3280140"/>
            <a:ext cx="4896905" cy="467521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081940" y="4094500"/>
            <a:ext cx="5678259" cy="1175182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970951" y="3747661"/>
            <a:ext cx="4900952" cy="437683"/>
          </a:xfrm>
          <a:prstGeom prst="rect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081645" y="5429055"/>
            <a:ext cx="5100792" cy="489103"/>
          </a:xfrm>
          <a:prstGeom prst="rect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08387" y="1326617"/>
            <a:ext cx="2376990" cy="243192"/>
          </a:xfrm>
          <a:prstGeom prst="rect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096000" y="2842457"/>
            <a:ext cx="1259033" cy="367468"/>
          </a:xfrm>
          <a:prstGeom prst="rect">
            <a:avLst/>
          </a:prstGeom>
          <a:noFill/>
          <a:ln w="508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6081645" y="4688353"/>
            <a:ext cx="2982484" cy="405995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80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  <p:bldP spid="24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A1A9FA78-2337-75B8-E888-2CC13C683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CBB9D8D0-FD6F-95F5-01C7-AFC53CC628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1648" y="1342888"/>
            <a:ext cx="5777402" cy="445843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0F493B8-5C9E-E037-3ACD-62C436742F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2178" y="1342888"/>
            <a:ext cx="6172649" cy="5092980"/>
          </a:xfrm>
          <a:prstGeom prst="rect">
            <a:avLst/>
          </a:prstGeom>
        </p:spPr>
      </p:pic>
      <p:sp>
        <p:nvSpPr>
          <p:cNvPr id="22" name="Номер слайда 3">
            <a:extLst>
              <a:ext uri="{FF2B5EF4-FFF2-40B4-BE49-F238E27FC236}">
                <a16:creationId xmlns:a16="http://schemas.microsoft.com/office/drawing/2014/main" id="{DB090162-7378-A221-E766-987A3D09E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2758" y="114300"/>
            <a:ext cx="676275" cy="428367"/>
          </a:xfrm>
        </p:spPr>
        <p:txBody>
          <a:bodyPr/>
          <a:lstStyle/>
          <a:p>
            <a:fld id="{D57F1E4F-1CFF-5643-939E-217C01CDF565}" type="slidenum">
              <a:rPr lang="en-US" sz="2400" smtClean="0">
                <a:solidFill>
                  <a:schemeClr val="bg1"/>
                </a:solidFill>
              </a:rPr>
              <a:pPr/>
              <a:t>7</a:t>
            </a:fld>
            <a:endParaRPr lang="en-US" sz="2400" dirty="0">
              <a:solidFill>
                <a:schemeClr val="bg1"/>
              </a:solidFill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225AAA0C-CF0D-396D-FAE8-B185017BD3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r="11372"/>
          <a:stretch/>
        </p:blipFill>
        <p:spPr bwMode="auto">
          <a:xfrm>
            <a:off x="9436961" y="624684"/>
            <a:ext cx="2687867" cy="6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6067425" y="3320797"/>
            <a:ext cx="5040548" cy="500940"/>
          </a:xfrm>
          <a:prstGeom prst="rect">
            <a:avLst/>
          </a:prstGeom>
          <a:noFill/>
          <a:ln w="508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20"/>
          <p:cNvSpPr/>
          <p:nvPr/>
        </p:nvSpPr>
        <p:spPr>
          <a:xfrm>
            <a:off x="6067425" y="3981971"/>
            <a:ext cx="5657510" cy="1136467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67425" y="5278672"/>
            <a:ext cx="5110400" cy="484118"/>
          </a:xfrm>
          <a:prstGeom prst="rect">
            <a:avLst/>
          </a:prstGeom>
          <a:noFill/>
          <a:ln w="508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067425" y="4521655"/>
            <a:ext cx="2974682" cy="417058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cxnSp>
        <p:nvCxnSpPr>
          <p:cNvPr id="28" name="Прямая со стрелкой 27"/>
          <p:cNvCxnSpPr>
            <a:cxnSpLocks/>
            <a:stCxn id="27" idx="1"/>
            <a:endCxn id="32" idx="3"/>
          </p:cNvCxnSpPr>
          <p:nvPr/>
        </p:nvCxnSpPr>
        <p:spPr>
          <a:xfrm flipH="1">
            <a:off x="5109440" y="4730184"/>
            <a:ext cx="957985" cy="610125"/>
          </a:xfrm>
          <a:prstGeom prst="straightConnector1">
            <a:avLst/>
          </a:prstGeom>
          <a:ln w="4762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Прямоугольник 31"/>
          <p:cNvSpPr/>
          <p:nvPr/>
        </p:nvSpPr>
        <p:spPr>
          <a:xfrm>
            <a:off x="181840" y="4976242"/>
            <a:ext cx="4927600" cy="728133"/>
          </a:xfrm>
          <a:prstGeom prst="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798F91A-3956-A0EA-98B2-E710270E8301}"/>
              </a:ext>
            </a:extLst>
          </p:cNvPr>
          <p:cNvSpPr txBox="1"/>
          <p:nvPr/>
        </p:nvSpPr>
        <p:spPr>
          <a:xfrm>
            <a:off x="141648" y="5843061"/>
            <a:ext cx="581053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Errors recording file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during the procedure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execution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A37CAA0-CF7A-B9B7-E272-3FE53480B4BD}"/>
              </a:ext>
            </a:extLst>
          </p:cNvPr>
          <p:cNvSpPr txBox="1"/>
          <p:nvPr/>
        </p:nvSpPr>
        <p:spPr>
          <a:xfrm>
            <a:off x="6041748" y="6372046"/>
            <a:ext cx="60830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System Console window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Quartus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/>
          </a:p>
        </p:txBody>
      </p:sp>
      <p:sp>
        <p:nvSpPr>
          <p:cNvPr id="50" name="Заголовок 1">
            <a:extLst>
              <a:ext uri="{FF2B5EF4-FFF2-40B4-BE49-F238E27FC236}">
                <a16:creationId xmlns:a16="http://schemas.microsoft.com/office/drawing/2014/main" id="{3F7E23DC-D319-7696-32FC-700E569DD818}"/>
              </a:ext>
            </a:extLst>
          </p:cNvPr>
          <p:cNvSpPr txBox="1">
            <a:spLocks/>
          </p:cNvSpPr>
          <p:nvPr/>
        </p:nvSpPr>
        <p:spPr>
          <a:xfrm>
            <a:off x="211791" y="230833"/>
            <a:ext cx="9225170" cy="1013767"/>
          </a:xfrm>
          <a:prstGeom prst="rect">
            <a:avLst/>
          </a:prstGeom>
          <a:ln>
            <a:noFill/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4400" cap="none">
                <a:latin typeface="Times New Roman" panose="02020603050405020304" pitchFamily="18" charset="0"/>
                <a:cs typeface="Times New Roman" panose="02020603050405020304" pitchFamily="18" charset="0"/>
              </a:rPr>
              <a:t>Testing of prototype remote access unit</a:t>
            </a:r>
            <a:endParaRPr lang="ru-RU" sz="44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445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рямоугольник 58">
            <a:extLst>
              <a:ext uri="{FF2B5EF4-FFF2-40B4-BE49-F238E27FC236}">
                <a16:creationId xmlns:a16="http://schemas.microsoft.com/office/drawing/2014/main" id="{740AFC2D-3A9E-4692-962E-862D1E7725A5}"/>
              </a:ext>
            </a:extLst>
          </p:cNvPr>
          <p:cNvSpPr/>
          <p:nvPr/>
        </p:nvSpPr>
        <p:spPr>
          <a:xfrm>
            <a:off x="2736209" y="1616772"/>
            <a:ext cx="5809345" cy="5124628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 </a:t>
            </a:r>
          </a:p>
        </p:txBody>
      </p:sp>
      <p:sp>
        <p:nvSpPr>
          <p:cNvPr id="161" name="Прямоугольник 160">
            <a:extLst>
              <a:ext uri="{FF2B5EF4-FFF2-40B4-BE49-F238E27FC236}">
                <a16:creationId xmlns:a16="http://schemas.microsoft.com/office/drawing/2014/main" id="{43CA678A-F507-4EB2-A1FC-71256B29A9EC}"/>
              </a:ext>
            </a:extLst>
          </p:cNvPr>
          <p:cNvSpPr/>
          <p:nvPr/>
        </p:nvSpPr>
        <p:spPr>
          <a:xfrm>
            <a:off x="4467401" y="4249287"/>
            <a:ext cx="1022964" cy="696761"/>
          </a:xfrm>
          <a:prstGeom prst="rect">
            <a:avLst/>
          </a:prstGeom>
          <a:solidFill>
            <a:schemeClr val="tx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Same</a:t>
            </a:r>
            <a:r>
              <a:rPr lang="ru-RU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chips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5317" y="116600"/>
            <a:ext cx="9045831" cy="1455253"/>
          </a:xfrm>
        </p:spPr>
        <p:txBody>
          <a:bodyPr>
            <a:normAutofit/>
          </a:bodyPr>
          <a:lstStyle/>
          <a:p>
            <a:r>
              <a:rPr lang="en-US" sz="4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Block diagram of remote access unit for </a:t>
            </a:r>
            <a:r>
              <a:rPr lang="en-US" sz="4400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4400" i="1" cap="none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ontrol &amp; Synchronization Syste</a:t>
            </a:r>
            <a:r>
              <a:rPr lang="en-US" sz="4400" i="1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ru-RU" sz="4400" i="1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3">
            <a:extLst>
              <a:ext uri="{FF2B5EF4-FFF2-40B4-BE49-F238E27FC236}">
                <a16:creationId xmlns:a16="http://schemas.microsoft.com/office/drawing/2014/main" id="{DC5D9644-0B34-ECBE-925E-DE83A4A35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2758" y="114300"/>
            <a:ext cx="676275" cy="428367"/>
          </a:xfrm>
        </p:spPr>
        <p:txBody>
          <a:bodyPr/>
          <a:lstStyle/>
          <a:p>
            <a:fld id="{D57F1E4F-1CFF-5643-939E-217C01CDF565}" type="slidenum">
              <a:rPr lang="en-US" sz="2400" smtClean="0">
                <a:solidFill>
                  <a:schemeClr val="bg1"/>
                </a:solidFill>
              </a:rPr>
              <a:pPr/>
              <a:t>8</a:t>
            </a:fld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CAF14EC2-69E2-40BE-9DD9-420EF772A5DB}"/>
              </a:ext>
            </a:extLst>
          </p:cNvPr>
          <p:cNvSpPr/>
          <p:nvPr/>
        </p:nvSpPr>
        <p:spPr>
          <a:xfrm>
            <a:off x="7378441" y="1736532"/>
            <a:ext cx="1080637" cy="707886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 con. (JTAG)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>
            <a:extLst>
              <a:ext uri="{FF2B5EF4-FFF2-40B4-BE49-F238E27FC236}">
                <a16:creationId xmlns:a16="http://schemas.microsoft.com/office/drawing/2014/main" id="{CAF14EC2-69E2-40BE-9DD9-420EF772A5DB}"/>
              </a:ext>
            </a:extLst>
          </p:cNvPr>
          <p:cNvSpPr/>
          <p:nvPr/>
        </p:nvSpPr>
        <p:spPr>
          <a:xfrm>
            <a:off x="2899068" y="2160150"/>
            <a:ext cx="989050" cy="707886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con. (JTAG)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5F9FAD6D-7D63-408E-ADF6-53AE44F958D3}"/>
              </a:ext>
            </a:extLst>
          </p:cNvPr>
          <p:cNvSpPr/>
          <p:nvPr/>
        </p:nvSpPr>
        <p:spPr>
          <a:xfrm>
            <a:off x="4423147" y="2001460"/>
            <a:ext cx="2007359" cy="1107996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0A368B4-A197-4964-A643-8427AA83B83A}"/>
              </a:ext>
            </a:extLst>
          </p:cNvPr>
          <p:cNvSpPr txBox="1"/>
          <p:nvPr/>
        </p:nvSpPr>
        <p:spPr>
          <a:xfrm>
            <a:off x="4434825" y="2225046"/>
            <a:ext cx="20073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SCANSTA112</a:t>
            </a: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20D91918-DDB0-426C-BF40-FFE89FA2B54D}"/>
              </a:ext>
            </a:extLst>
          </p:cNvPr>
          <p:cNvSpPr/>
          <p:nvPr/>
        </p:nvSpPr>
        <p:spPr>
          <a:xfrm>
            <a:off x="102396" y="2339766"/>
            <a:ext cx="1700074" cy="830997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JTAG programmer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:a16="http://schemas.microsoft.com/office/drawing/2014/main" id="{9E6D2C70-7F55-4B9A-9C55-DB50108A16E4}"/>
              </a:ext>
            </a:extLst>
          </p:cNvPr>
          <p:cNvSpPr/>
          <p:nvPr/>
        </p:nvSpPr>
        <p:spPr>
          <a:xfrm>
            <a:off x="7378441" y="2882738"/>
            <a:ext cx="1080637" cy="707886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 con. (JTAG)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F230588-3DD8-4357-838C-44D3A74E356D}"/>
              </a:ext>
            </a:extLst>
          </p:cNvPr>
          <p:cNvSpPr txBox="1"/>
          <p:nvPr/>
        </p:nvSpPr>
        <p:spPr>
          <a:xfrm>
            <a:off x="7762712" y="2404519"/>
            <a:ext cx="826380" cy="458101"/>
          </a:xfrm>
          <a:prstGeom prst="rect">
            <a:avLst/>
          </a:prstGeom>
          <a:noFill/>
        </p:spPr>
        <p:txBody>
          <a:bodyPr vert="wordArtVert" wrap="square">
            <a:spAutoFit/>
          </a:bodyPr>
          <a:lstStyle/>
          <a:p>
            <a:pPr algn="ctr"/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3600" i="1" dirty="0"/>
          </a:p>
        </p:txBody>
      </p:sp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id="{FC1ED579-CD3B-44CA-ADB1-EDB396CE2AD2}"/>
              </a:ext>
            </a:extLst>
          </p:cNvPr>
          <p:cNvSpPr/>
          <p:nvPr/>
        </p:nvSpPr>
        <p:spPr>
          <a:xfrm>
            <a:off x="7671954" y="2405759"/>
            <a:ext cx="3385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3" name="Прямая со стрелкой 112">
            <a:extLst>
              <a:ext uri="{FF2B5EF4-FFF2-40B4-BE49-F238E27FC236}">
                <a16:creationId xmlns:a16="http://schemas.microsoft.com/office/drawing/2014/main" id="{C46C4B8E-1329-41DB-995D-E69DC9D15393}"/>
              </a:ext>
            </a:extLst>
          </p:cNvPr>
          <p:cNvCxnSpPr>
            <a:cxnSpLocks/>
          </p:cNvCxnSpPr>
          <p:nvPr/>
        </p:nvCxnSpPr>
        <p:spPr>
          <a:xfrm flipH="1" flipV="1">
            <a:off x="3832553" y="2339766"/>
            <a:ext cx="602272" cy="1"/>
          </a:xfrm>
          <a:prstGeom prst="straightConnector1">
            <a:avLst/>
          </a:prstGeom>
          <a:ln w="38100"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Соединитель: уступ 121">
            <a:extLst>
              <a:ext uri="{FF2B5EF4-FFF2-40B4-BE49-F238E27FC236}">
                <a16:creationId xmlns:a16="http://schemas.microsoft.com/office/drawing/2014/main" id="{B07045BA-0661-4457-8436-84C1F4AA8771}"/>
              </a:ext>
            </a:extLst>
          </p:cNvPr>
          <p:cNvCxnSpPr>
            <a:cxnSpLocks/>
            <a:stCxn id="48" idx="1"/>
          </p:cNvCxnSpPr>
          <p:nvPr/>
        </p:nvCxnSpPr>
        <p:spPr>
          <a:xfrm rot="10800000">
            <a:off x="6429259" y="2867433"/>
            <a:ext cx="949182" cy="369249"/>
          </a:xfrm>
          <a:prstGeom prst="bentConnector3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86" name="TextBox 185">
            <a:extLst>
              <a:ext uri="{FF2B5EF4-FFF2-40B4-BE49-F238E27FC236}">
                <a16:creationId xmlns:a16="http://schemas.microsoft.com/office/drawing/2014/main" id="{91E2874C-0C5C-407A-9D99-B905069A6072}"/>
              </a:ext>
            </a:extLst>
          </p:cNvPr>
          <p:cNvSpPr txBox="1"/>
          <p:nvPr/>
        </p:nvSpPr>
        <p:spPr>
          <a:xfrm>
            <a:off x="6538245" y="1604497"/>
            <a:ext cx="8901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JTAG</a:t>
            </a:r>
            <a:endParaRPr lang="ru-RU" sz="2400" i="1" dirty="0"/>
          </a:p>
        </p:txBody>
      </p:sp>
      <p:sp>
        <p:nvSpPr>
          <p:cNvPr id="53" name="Прямоугольник 52"/>
          <p:cNvSpPr/>
          <p:nvPr/>
        </p:nvSpPr>
        <p:spPr>
          <a:xfrm>
            <a:off x="2701293" y="5923535"/>
            <a:ext cx="31786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ontrol &amp; </a:t>
            </a:r>
          </a:p>
          <a:p>
            <a:r>
              <a:rPr lang="en-US" sz="2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Synchronization Syste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5D1D7791-7247-4A72-BD7F-1621C332890D}"/>
              </a:ext>
            </a:extLst>
          </p:cNvPr>
          <p:cNvSpPr txBox="1"/>
          <p:nvPr/>
        </p:nvSpPr>
        <p:spPr>
          <a:xfrm>
            <a:off x="5800341" y="4323647"/>
            <a:ext cx="1040221" cy="419282"/>
          </a:xfrm>
          <a:prstGeom prst="rect">
            <a:avLst/>
          </a:prstGeom>
          <a:noFill/>
        </p:spPr>
        <p:txBody>
          <a:bodyPr vert="wordArtVert" wrap="square">
            <a:spAutoFit/>
          </a:bodyPr>
          <a:lstStyle/>
          <a:p>
            <a:pPr algn="ctr"/>
            <a:r>
              <a:rPr lang="ru-RU" sz="4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4800" i="1" dirty="0"/>
          </a:p>
        </p:txBody>
      </p:sp>
      <p:sp>
        <p:nvSpPr>
          <p:cNvPr id="143" name="Прямоугольник 142">
            <a:extLst>
              <a:ext uri="{FF2B5EF4-FFF2-40B4-BE49-F238E27FC236}">
                <a16:creationId xmlns:a16="http://schemas.microsoft.com/office/drawing/2014/main" id="{E17077C7-8E71-4839-920B-CE559D0F8FCF}"/>
              </a:ext>
            </a:extLst>
          </p:cNvPr>
          <p:cNvSpPr/>
          <p:nvPr/>
        </p:nvSpPr>
        <p:spPr>
          <a:xfrm>
            <a:off x="5488332" y="4280087"/>
            <a:ext cx="5937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5B716B6-B6FB-2877-7AD2-DC97F9767F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r="11372"/>
          <a:stretch/>
        </p:blipFill>
        <p:spPr bwMode="auto">
          <a:xfrm>
            <a:off x="9436961" y="624684"/>
            <a:ext cx="2687867" cy="6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DD08110-A0CE-A7EE-165F-E5D33222F527}"/>
              </a:ext>
            </a:extLst>
          </p:cNvPr>
          <p:cNvSpPr/>
          <p:nvPr/>
        </p:nvSpPr>
        <p:spPr>
          <a:xfrm>
            <a:off x="2705396" y="1592384"/>
            <a:ext cx="9332468" cy="2581597"/>
          </a:xfrm>
          <a:prstGeom prst="rect">
            <a:avLst/>
          </a:prstGeom>
          <a:noFill/>
          <a:ln w="571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B9AA4769-4AE8-BA58-CA39-CAACE169558D}"/>
              </a:ext>
            </a:extLst>
          </p:cNvPr>
          <p:cNvSpPr/>
          <p:nvPr/>
        </p:nvSpPr>
        <p:spPr>
          <a:xfrm>
            <a:off x="9309331" y="1614817"/>
            <a:ext cx="2646538" cy="1246495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Соединитель: уступ 15">
            <a:extLst>
              <a:ext uri="{FF2B5EF4-FFF2-40B4-BE49-F238E27FC236}">
                <a16:creationId xmlns:a16="http://schemas.microsoft.com/office/drawing/2014/main" id="{1CA61978-AC44-E506-D2E3-C6E10E27C987}"/>
              </a:ext>
            </a:extLst>
          </p:cNvPr>
          <p:cNvCxnSpPr>
            <a:cxnSpLocks/>
            <a:stCxn id="8" idx="1"/>
            <a:endCxn id="33" idx="3"/>
          </p:cNvCxnSpPr>
          <p:nvPr/>
        </p:nvCxnSpPr>
        <p:spPr>
          <a:xfrm rot="10800000" flipV="1">
            <a:off x="6442183" y="2090475"/>
            <a:ext cx="936258" cy="365404"/>
          </a:xfrm>
          <a:prstGeom prst="bentConnector3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8E731164-4A0D-B7C3-858E-4C1835A06EED}"/>
              </a:ext>
            </a:extLst>
          </p:cNvPr>
          <p:cNvSpPr txBox="1"/>
          <p:nvPr/>
        </p:nvSpPr>
        <p:spPr>
          <a:xfrm>
            <a:off x="6481792" y="3215658"/>
            <a:ext cx="895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JTAG</a:t>
            </a:r>
            <a:endParaRPr lang="ru-RU" sz="2400" i="1" dirty="0"/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30C06E0-6954-E895-EA28-42C3D8DA1A1D}"/>
              </a:ext>
            </a:extLst>
          </p:cNvPr>
          <p:cNvSpPr txBox="1"/>
          <p:nvPr/>
        </p:nvSpPr>
        <p:spPr>
          <a:xfrm>
            <a:off x="3633496" y="1684994"/>
            <a:ext cx="8862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JTAG</a:t>
            </a:r>
            <a:endParaRPr lang="ru-RU" sz="2400" i="1" dirty="0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6493E6E-FA63-BEF5-92D3-F3500E48EBCC}"/>
              </a:ext>
            </a:extLst>
          </p:cNvPr>
          <p:cNvSpPr txBox="1"/>
          <p:nvPr/>
        </p:nvSpPr>
        <p:spPr>
          <a:xfrm>
            <a:off x="1666654" y="1514906"/>
            <a:ext cx="123677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JTAG via LVDS</a:t>
            </a:r>
            <a:endParaRPr lang="ru-RU" sz="2400" i="1" dirty="0">
              <a:solidFill>
                <a:schemeClr val="bg1"/>
              </a:solidFill>
            </a:endParaRPr>
          </a:p>
        </p:txBody>
      </p:sp>
      <p:sp>
        <p:nvSpPr>
          <p:cNvPr id="76" name="Прямоугольник 75">
            <a:extLst>
              <a:ext uri="{FF2B5EF4-FFF2-40B4-BE49-F238E27FC236}">
                <a16:creationId xmlns:a16="http://schemas.microsoft.com/office/drawing/2014/main" id="{DE7D71F5-3B01-7AE6-948E-C7ECB1709F8A}"/>
              </a:ext>
            </a:extLst>
          </p:cNvPr>
          <p:cNvSpPr/>
          <p:nvPr/>
        </p:nvSpPr>
        <p:spPr>
          <a:xfrm>
            <a:off x="86990" y="3696587"/>
            <a:ext cx="1700074" cy="830997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Tested prototype</a:t>
            </a:r>
          </a:p>
        </p:txBody>
      </p:sp>
      <p:cxnSp>
        <p:nvCxnSpPr>
          <p:cNvPr id="75" name="Прямая со стрелкой 74">
            <a:extLst>
              <a:ext uri="{FF2B5EF4-FFF2-40B4-BE49-F238E27FC236}">
                <a16:creationId xmlns:a16="http://schemas.microsoft.com/office/drawing/2014/main" id="{1B0F70BA-9530-3894-1F35-18E56399F662}"/>
              </a:ext>
            </a:extLst>
          </p:cNvPr>
          <p:cNvCxnSpPr>
            <a:cxnSpLocks/>
            <a:stCxn id="76" idx="3"/>
          </p:cNvCxnSpPr>
          <p:nvPr/>
        </p:nvCxnSpPr>
        <p:spPr>
          <a:xfrm flipV="1">
            <a:off x="1787064" y="3685550"/>
            <a:ext cx="1112004" cy="426536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Соединитель: уступ 156">
            <a:extLst>
              <a:ext uri="{FF2B5EF4-FFF2-40B4-BE49-F238E27FC236}">
                <a16:creationId xmlns:a16="http://schemas.microsoft.com/office/drawing/2014/main" id="{A6DCD628-9EE4-F106-5DF6-AEB7AFB135FB}"/>
              </a:ext>
            </a:extLst>
          </p:cNvPr>
          <p:cNvCxnSpPr>
            <a:cxnSpLocks/>
          </p:cNvCxnSpPr>
          <p:nvPr/>
        </p:nvCxnSpPr>
        <p:spPr>
          <a:xfrm rot="10800000" flipH="1" flipV="1">
            <a:off x="4457613" y="4850341"/>
            <a:ext cx="24780" cy="1286835"/>
          </a:xfrm>
          <a:prstGeom prst="bentConnector4">
            <a:avLst>
              <a:gd name="adj1" fmla="val -1268462"/>
              <a:gd name="adj2" fmla="val 99926"/>
            </a:avLst>
          </a:prstGeom>
          <a:ln w="38100" cap="flat" cmpd="sng" algn="ctr">
            <a:solidFill>
              <a:schemeClr val="bg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213" name="Прямоугольник 212">
            <a:extLst>
              <a:ext uri="{FF2B5EF4-FFF2-40B4-BE49-F238E27FC236}">
                <a16:creationId xmlns:a16="http://schemas.microsoft.com/office/drawing/2014/main" id="{999ECD58-F3AE-A5B3-9124-5B0135D85B78}"/>
              </a:ext>
            </a:extLst>
          </p:cNvPr>
          <p:cNvSpPr/>
          <p:nvPr/>
        </p:nvSpPr>
        <p:spPr>
          <a:xfrm>
            <a:off x="4480968" y="5162546"/>
            <a:ext cx="2007359" cy="1107996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4" name="TextBox 213">
            <a:extLst>
              <a:ext uri="{FF2B5EF4-FFF2-40B4-BE49-F238E27FC236}">
                <a16:creationId xmlns:a16="http://schemas.microsoft.com/office/drawing/2014/main" id="{0655C4A1-E4CE-3DBB-5FFC-32D5801FDEAF}"/>
              </a:ext>
            </a:extLst>
          </p:cNvPr>
          <p:cNvSpPr txBox="1"/>
          <p:nvPr/>
        </p:nvSpPr>
        <p:spPr>
          <a:xfrm>
            <a:off x="4496669" y="5378073"/>
            <a:ext cx="20073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SCANSTA112</a:t>
            </a:r>
          </a:p>
        </p:txBody>
      </p:sp>
      <p:sp>
        <p:nvSpPr>
          <p:cNvPr id="230" name="Прямоугольник 229">
            <a:extLst>
              <a:ext uri="{FF2B5EF4-FFF2-40B4-BE49-F238E27FC236}">
                <a16:creationId xmlns:a16="http://schemas.microsoft.com/office/drawing/2014/main" id="{7C4ED3D1-4845-BE62-3333-F355A7F2478A}"/>
              </a:ext>
            </a:extLst>
          </p:cNvPr>
          <p:cNvSpPr/>
          <p:nvPr/>
        </p:nvSpPr>
        <p:spPr>
          <a:xfrm>
            <a:off x="352686" y="5024130"/>
            <a:ext cx="2143393" cy="707886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Remote access unit </a:t>
            </a:r>
          </a:p>
          <a:p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each ROC</a:t>
            </a:r>
          </a:p>
        </p:txBody>
      </p:sp>
      <p:cxnSp>
        <p:nvCxnSpPr>
          <p:cNvPr id="248" name="Прямая со стрелкой 247">
            <a:extLst>
              <a:ext uri="{FF2B5EF4-FFF2-40B4-BE49-F238E27FC236}">
                <a16:creationId xmlns:a16="http://schemas.microsoft.com/office/drawing/2014/main" id="{D8CC9F00-317A-0498-62CC-F156F8B390BF}"/>
              </a:ext>
            </a:extLst>
          </p:cNvPr>
          <p:cNvCxnSpPr>
            <a:cxnSpLocks/>
            <a:stCxn id="230" idx="3"/>
          </p:cNvCxnSpPr>
          <p:nvPr/>
        </p:nvCxnSpPr>
        <p:spPr>
          <a:xfrm flipV="1">
            <a:off x="2496079" y="4670527"/>
            <a:ext cx="1016492" cy="707546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D5352D5-E40B-3774-E14B-B4912C86A610}"/>
              </a:ext>
            </a:extLst>
          </p:cNvPr>
          <p:cNvSpPr txBox="1"/>
          <p:nvPr/>
        </p:nvSpPr>
        <p:spPr>
          <a:xfrm>
            <a:off x="528507" y="5888496"/>
            <a:ext cx="182297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Inside </a:t>
            </a:r>
          </a:p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MPD magnet</a:t>
            </a:r>
            <a:endParaRPr lang="ru-RU" sz="2400" dirty="0"/>
          </a:p>
        </p:txBody>
      </p:sp>
      <p:cxnSp>
        <p:nvCxnSpPr>
          <p:cNvPr id="38" name="Прямая со стрелкой 37">
            <a:extLst>
              <a:ext uri="{FF2B5EF4-FFF2-40B4-BE49-F238E27FC236}">
                <a16:creationId xmlns:a16="http://schemas.microsoft.com/office/drawing/2014/main" id="{3D150F8D-D5E4-4FCB-8242-ABF0C3278EC2}"/>
              </a:ext>
            </a:extLst>
          </p:cNvPr>
          <p:cNvCxnSpPr>
            <a:cxnSpLocks/>
            <a:endCxn id="34" idx="3"/>
          </p:cNvCxnSpPr>
          <p:nvPr/>
        </p:nvCxnSpPr>
        <p:spPr>
          <a:xfrm flipH="1">
            <a:off x="1802470" y="2755265"/>
            <a:ext cx="1108034" cy="0"/>
          </a:xfrm>
          <a:prstGeom prst="straightConnector1">
            <a:avLst/>
          </a:prstGeom>
          <a:ln w="381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30F1D6-9C6E-DF27-BD91-04F29B3DA176}"/>
              </a:ext>
            </a:extLst>
          </p:cNvPr>
          <p:cNvSpPr/>
          <p:nvPr/>
        </p:nvSpPr>
        <p:spPr>
          <a:xfrm>
            <a:off x="4708359" y="2658133"/>
            <a:ext cx="1521812" cy="40011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JTAG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Switch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52436827-D0E1-6409-DC4F-B98522B2C856}"/>
              </a:ext>
            </a:extLst>
          </p:cNvPr>
          <p:cNvSpPr/>
          <p:nvPr/>
        </p:nvSpPr>
        <p:spPr>
          <a:xfrm>
            <a:off x="9411827" y="2008141"/>
            <a:ext cx="2467607" cy="800219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8" name="Прямоугольник 57">
            <a:extLst>
              <a:ext uri="{FF2B5EF4-FFF2-40B4-BE49-F238E27FC236}">
                <a16:creationId xmlns:a16="http://schemas.microsoft.com/office/drawing/2014/main" id="{E7CFBDA6-EEF7-54E0-8A71-1E12572ABD15}"/>
              </a:ext>
            </a:extLst>
          </p:cNvPr>
          <p:cNvSpPr/>
          <p:nvPr/>
        </p:nvSpPr>
        <p:spPr>
          <a:xfrm>
            <a:off x="9508020" y="2051628"/>
            <a:ext cx="906285" cy="707886"/>
          </a:xfrm>
          <a:prstGeom prst="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JTAG </a:t>
            </a:r>
          </a:p>
          <a:p>
            <a:pPr algn="ctr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master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39429C6E-2DCF-97EA-B2A6-9E2B794A919A}"/>
              </a:ext>
            </a:extLst>
          </p:cNvPr>
          <p:cNvSpPr/>
          <p:nvPr/>
        </p:nvSpPr>
        <p:spPr>
          <a:xfrm rot="16200000">
            <a:off x="11205901" y="2215888"/>
            <a:ext cx="800221" cy="384721"/>
          </a:xfrm>
          <a:prstGeom prst="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Slaves</a:t>
            </a:r>
            <a:endParaRPr lang="ru-RU" sz="19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1" name="Прямая со стрелкой 60">
            <a:extLst>
              <a:ext uri="{FF2B5EF4-FFF2-40B4-BE49-F238E27FC236}">
                <a16:creationId xmlns:a16="http://schemas.microsoft.com/office/drawing/2014/main" id="{44E4DA6B-25E6-E64F-DED2-69DF63BD35E0}"/>
              </a:ext>
            </a:extLst>
          </p:cNvPr>
          <p:cNvCxnSpPr>
            <a:cxnSpLocks/>
            <a:stCxn id="58" idx="3"/>
            <a:endCxn id="60" idx="0"/>
          </p:cNvCxnSpPr>
          <p:nvPr/>
        </p:nvCxnSpPr>
        <p:spPr>
          <a:xfrm>
            <a:off x="10414305" y="2405571"/>
            <a:ext cx="999346" cy="2677"/>
          </a:xfrm>
          <a:prstGeom prst="straightConnector1">
            <a:avLst/>
          </a:prstGeom>
          <a:ln w="190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Прямоугольник 106">
            <a:extLst>
              <a:ext uri="{FF2B5EF4-FFF2-40B4-BE49-F238E27FC236}">
                <a16:creationId xmlns:a16="http://schemas.microsoft.com/office/drawing/2014/main" id="{521ADC6F-DC76-1CFF-6E60-8B08FD496456}"/>
              </a:ext>
            </a:extLst>
          </p:cNvPr>
          <p:cNvSpPr/>
          <p:nvPr/>
        </p:nvSpPr>
        <p:spPr>
          <a:xfrm>
            <a:off x="4744272" y="5839738"/>
            <a:ext cx="1520970" cy="400110"/>
          </a:xfrm>
          <a:prstGeom prst="rect">
            <a:avLst/>
          </a:prstGeom>
          <a:solidFill>
            <a:schemeClr val="accent1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JTAG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Switch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8" name="Прямоугольник 177">
            <a:extLst>
              <a:ext uri="{FF2B5EF4-FFF2-40B4-BE49-F238E27FC236}">
                <a16:creationId xmlns:a16="http://schemas.microsoft.com/office/drawing/2014/main" id="{3374821E-1DB7-C07D-0528-F470EB6229C7}"/>
              </a:ext>
            </a:extLst>
          </p:cNvPr>
          <p:cNvSpPr/>
          <p:nvPr/>
        </p:nvSpPr>
        <p:spPr>
          <a:xfrm>
            <a:off x="7369972" y="4421937"/>
            <a:ext cx="1080637" cy="707886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 con. (JTAG)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9" name="Прямоугольник 178">
            <a:extLst>
              <a:ext uri="{FF2B5EF4-FFF2-40B4-BE49-F238E27FC236}">
                <a16:creationId xmlns:a16="http://schemas.microsoft.com/office/drawing/2014/main" id="{0CD82B87-BD0B-79A1-144F-E8EE23E2936C}"/>
              </a:ext>
            </a:extLst>
          </p:cNvPr>
          <p:cNvSpPr/>
          <p:nvPr/>
        </p:nvSpPr>
        <p:spPr>
          <a:xfrm>
            <a:off x="7378441" y="5842314"/>
            <a:ext cx="1080637" cy="707886"/>
          </a:xfrm>
          <a:prstGeom prst="rect">
            <a:avLst/>
          </a:prstGeom>
          <a:solidFill>
            <a:srgbClr val="00B0F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Out con. (JTAG)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A73AF897-425E-5241-1293-3DA0F3E686AB}"/>
              </a:ext>
            </a:extLst>
          </p:cNvPr>
          <p:cNvSpPr txBox="1"/>
          <p:nvPr/>
        </p:nvSpPr>
        <p:spPr>
          <a:xfrm>
            <a:off x="7819016" y="5224049"/>
            <a:ext cx="826380" cy="458101"/>
          </a:xfrm>
          <a:prstGeom prst="rect">
            <a:avLst/>
          </a:prstGeom>
          <a:noFill/>
        </p:spPr>
        <p:txBody>
          <a:bodyPr vert="wordArtVert" wrap="square">
            <a:spAutoFit/>
          </a:bodyPr>
          <a:lstStyle/>
          <a:p>
            <a:pPr algn="ctr"/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3600" i="1" dirty="0"/>
          </a:p>
        </p:txBody>
      </p:sp>
      <p:sp>
        <p:nvSpPr>
          <p:cNvPr id="181" name="Прямоугольник 180">
            <a:extLst>
              <a:ext uri="{FF2B5EF4-FFF2-40B4-BE49-F238E27FC236}">
                <a16:creationId xmlns:a16="http://schemas.microsoft.com/office/drawing/2014/main" id="{78476E67-BF5F-3B0F-54BC-9487431955F4}"/>
              </a:ext>
            </a:extLst>
          </p:cNvPr>
          <p:cNvSpPr/>
          <p:nvPr/>
        </p:nvSpPr>
        <p:spPr>
          <a:xfrm>
            <a:off x="7728258" y="5225289"/>
            <a:ext cx="3385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E9A58FDF-DD93-940D-3A0F-76B2AB02E5BA}"/>
              </a:ext>
            </a:extLst>
          </p:cNvPr>
          <p:cNvSpPr txBox="1"/>
          <p:nvPr/>
        </p:nvSpPr>
        <p:spPr>
          <a:xfrm>
            <a:off x="6499843" y="4403197"/>
            <a:ext cx="8901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JTAG</a:t>
            </a:r>
            <a:endParaRPr lang="ru-RU" sz="2400" i="1" dirty="0"/>
          </a:p>
        </p:txBody>
      </p:sp>
      <p:cxnSp>
        <p:nvCxnSpPr>
          <p:cNvPr id="188" name="Соединитель: уступ 187">
            <a:extLst>
              <a:ext uri="{FF2B5EF4-FFF2-40B4-BE49-F238E27FC236}">
                <a16:creationId xmlns:a16="http://schemas.microsoft.com/office/drawing/2014/main" id="{216DF3BE-357E-08F9-0865-BECC5D3A3AA3}"/>
              </a:ext>
            </a:extLst>
          </p:cNvPr>
          <p:cNvCxnSpPr>
            <a:cxnSpLocks/>
          </p:cNvCxnSpPr>
          <p:nvPr/>
        </p:nvCxnSpPr>
        <p:spPr>
          <a:xfrm rot="10800000" flipV="1">
            <a:off x="6490114" y="4871018"/>
            <a:ext cx="887604" cy="511934"/>
          </a:xfrm>
          <a:prstGeom prst="bentConnector3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90" name="TextBox 189">
            <a:extLst>
              <a:ext uri="{FF2B5EF4-FFF2-40B4-BE49-F238E27FC236}">
                <a16:creationId xmlns:a16="http://schemas.microsoft.com/office/drawing/2014/main" id="{910CD60C-B12A-EAC5-6D82-A6794055E0EF}"/>
              </a:ext>
            </a:extLst>
          </p:cNvPr>
          <p:cNvSpPr txBox="1"/>
          <p:nvPr/>
        </p:nvSpPr>
        <p:spPr>
          <a:xfrm>
            <a:off x="6495648" y="6213372"/>
            <a:ext cx="8957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JTAG</a:t>
            </a:r>
            <a:endParaRPr lang="ru-RU" sz="2400" i="1" dirty="0"/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F062F133-C3F0-A4F7-7E65-DF6FCA716D41}"/>
              </a:ext>
            </a:extLst>
          </p:cNvPr>
          <p:cNvSpPr txBox="1"/>
          <p:nvPr/>
        </p:nvSpPr>
        <p:spPr>
          <a:xfrm>
            <a:off x="9316879" y="1541734"/>
            <a:ext cx="26465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FEC_1 (Cyclone V)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271" name="Прямая со стрелкой 270">
            <a:extLst>
              <a:ext uri="{FF2B5EF4-FFF2-40B4-BE49-F238E27FC236}">
                <a16:creationId xmlns:a16="http://schemas.microsoft.com/office/drawing/2014/main" id="{B99B8A05-D547-AAA8-5510-6AB66D005A66}"/>
              </a:ext>
            </a:extLst>
          </p:cNvPr>
          <p:cNvCxnSpPr>
            <a:cxnSpLocks/>
          </p:cNvCxnSpPr>
          <p:nvPr/>
        </p:nvCxnSpPr>
        <p:spPr>
          <a:xfrm flipH="1">
            <a:off x="8461938" y="1894574"/>
            <a:ext cx="830803" cy="2091"/>
          </a:xfrm>
          <a:prstGeom prst="straightConnector1">
            <a:avLst/>
          </a:prstGeom>
          <a:ln w="381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8" name="Прямоугольник 277">
            <a:extLst>
              <a:ext uri="{FF2B5EF4-FFF2-40B4-BE49-F238E27FC236}">
                <a16:creationId xmlns:a16="http://schemas.microsoft.com/office/drawing/2014/main" id="{453D53EE-7915-E4F0-B63F-EF467C16B3C3}"/>
              </a:ext>
            </a:extLst>
          </p:cNvPr>
          <p:cNvSpPr/>
          <p:nvPr/>
        </p:nvSpPr>
        <p:spPr>
          <a:xfrm>
            <a:off x="9309331" y="2897884"/>
            <a:ext cx="2646538" cy="1246495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9" name="Прямоугольник 278">
            <a:extLst>
              <a:ext uri="{FF2B5EF4-FFF2-40B4-BE49-F238E27FC236}">
                <a16:creationId xmlns:a16="http://schemas.microsoft.com/office/drawing/2014/main" id="{E47E7EDE-583D-2CE3-4D9C-E45B6CBC7E38}"/>
              </a:ext>
            </a:extLst>
          </p:cNvPr>
          <p:cNvSpPr/>
          <p:nvPr/>
        </p:nvSpPr>
        <p:spPr>
          <a:xfrm>
            <a:off x="9404279" y="3289253"/>
            <a:ext cx="2467607" cy="800219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0" name="Прямоугольник 279">
            <a:extLst>
              <a:ext uri="{FF2B5EF4-FFF2-40B4-BE49-F238E27FC236}">
                <a16:creationId xmlns:a16="http://schemas.microsoft.com/office/drawing/2014/main" id="{5E633A0D-4719-32BB-D657-A330F13D5211}"/>
              </a:ext>
            </a:extLst>
          </p:cNvPr>
          <p:cNvSpPr/>
          <p:nvPr/>
        </p:nvSpPr>
        <p:spPr>
          <a:xfrm>
            <a:off x="9500472" y="3332740"/>
            <a:ext cx="906285" cy="707886"/>
          </a:xfrm>
          <a:prstGeom prst="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JTAG </a:t>
            </a:r>
          </a:p>
          <a:p>
            <a:pPr algn="ctr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master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3" name="TextBox 282">
            <a:extLst>
              <a:ext uri="{FF2B5EF4-FFF2-40B4-BE49-F238E27FC236}">
                <a16:creationId xmlns:a16="http://schemas.microsoft.com/office/drawing/2014/main" id="{6F4F8E71-32A6-FE44-E784-87869FA04088}"/>
              </a:ext>
            </a:extLst>
          </p:cNvPr>
          <p:cNvSpPr txBox="1"/>
          <p:nvPr/>
        </p:nvSpPr>
        <p:spPr>
          <a:xfrm>
            <a:off x="9309331" y="2822846"/>
            <a:ext cx="26465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FEC_6 (Cyclone V)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284" name="Прямая со стрелкой 283">
            <a:extLst>
              <a:ext uri="{FF2B5EF4-FFF2-40B4-BE49-F238E27FC236}">
                <a16:creationId xmlns:a16="http://schemas.microsoft.com/office/drawing/2014/main" id="{15BD181F-5EB9-086F-CC4E-76E73CDE21C0}"/>
              </a:ext>
            </a:extLst>
          </p:cNvPr>
          <p:cNvCxnSpPr>
            <a:cxnSpLocks/>
          </p:cNvCxnSpPr>
          <p:nvPr/>
        </p:nvCxnSpPr>
        <p:spPr>
          <a:xfrm flipH="1">
            <a:off x="8430431" y="3353575"/>
            <a:ext cx="830803" cy="2091"/>
          </a:xfrm>
          <a:prstGeom prst="straightConnector1">
            <a:avLst/>
          </a:prstGeom>
          <a:ln w="381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5" name="TextBox 284">
            <a:extLst>
              <a:ext uri="{FF2B5EF4-FFF2-40B4-BE49-F238E27FC236}">
                <a16:creationId xmlns:a16="http://schemas.microsoft.com/office/drawing/2014/main" id="{53E68A0F-E190-6FBD-D1A4-06C4D66F724F}"/>
              </a:ext>
            </a:extLst>
          </p:cNvPr>
          <p:cNvSpPr txBox="1"/>
          <p:nvPr/>
        </p:nvSpPr>
        <p:spPr>
          <a:xfrm>
            <a:off x="8937206" y="5333230"/>
            <a:ext cx="826380" cy="423477"/>
          </a:xfrm>
          <a:prstGeom prst="rect">
            <a:avLst/>
          </a:prstGeom>
          <a:noFill/>
        </p:spPr>
        <p:txBody>
          <a:bodyPr vert="wordArtVert" wrap="square">
            <a:spAutoFit/>
          </a:bodyPr>
          <a:lstStyle/>
          <a:p>
            <a:pPr algn="ctr"/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3600" i="1" dirty="0"/>
          </a:p>
        </p:txBody>
      </p:sp>
      <p:sp>
        <p:nvSpPr>
          <p:cNvPr id="286" name="Прямоугольник 285">
            <a:extLst>
              <a:ext uri="{FF2B5EF4-FFF2-40B4-BE49-F238E27FC236}">
                <a16:creationId xmlns:a16="http://schemas.microsoft.com/office/drawing/2014/main" id="{894F4EC4-1565-1A0C-872F-0FD103A092B8}"/>
              </a:ext>
            </a:extLst>
          </p:cNvPr>
          <p:cNvSpPr/>
          <p:nvPr/>
        </p:nvSpPr>
        <p:spPr>
          <a:xfrm>
            <a:off x="8890003" y="5295042"/>
            <a:ext cx="3385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7" name="Прямоугольник 286">
            <a:extLst>
              <a:ext uri="{FF2B5EF4-FFF2-40B4-BE49-F238E27FC236}">
                <a16:creationId xmlns:a16="http://schemas.microsoft.com/office/drawing/2014/main" id="{5EB9DD2E-BEF2-C9ED-E730-B322C9A25374}"/>
              </a:ext>
            </a:extLst>
          </p:cNvPr>
          <p:cNvSpPr/>
          <p:nvPr/>
        </p:nvSpPr>
        <p:spPr>
          <a:xfrm>
            <a:off x="9309331" y="4282028"/>
            <a:ext cx="2646538" cy="1246495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8" name="TextBox 287">
            <a:extLst>
              <a:ext uri="{FF2B5EF4-FFF2-40B4-BE49-F238E27FC236}">
                <a16:creationId xmlns:a16="http://schemas.microsoft.com/office/drawing/2014/main" id="{B6700EED-B9E4-624D-5875-A2BC9FC50524}"/>
              </a:ext>
            </a:extLst>
          </p:cNvPr>
          <p:cNvSpPr txBox="1"/>
          <p:nvPr/>
        </p:nvSpPr>
        <p:spPr>
          <a:xfrm>
            <a:off x="8259363" y="4748232"/>
            <a:ext cx="106386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JTAG via LVDS</a:t>
            </a:r>
          </a:p>
          <a:p>
            <a:pPr algn="ctr"/>
            <a:endParaRPr lang="ru-RU" sz="2000" i="1" dirty="0">
              <a:solidFill>
                <a:schemeClr val="bg1"/>
              </a:solidFill>
            </a:endParaRPr>
          </a:p>
        </p:txBody>
      </p:sp>
      <p:sp>
        <p:nvSpPr>
          <p:cNvPr id="289" name="Прямоугольник 288">
            <a:extLst>
              <a:ext uri="{FF2B5EF4-FFF2-40B4-BE49-F238E27FC236}">
                <a16:creationId xmlns:a16="http://schemas.microsoft.com/office/drawing/2014/main" id="{34763EAA-526D-206B-8179-F882999FC3E6}"/>
              </a:ext>
            </a:extLst>
          </p:cNvPr>
          <p:cNvSpPr/>
          <p:nvPr/>
        </p:nvSpPr>
        <p:spPr>
          <a:xfrm>
            <a:off x="9404279" y="4673397"/>
            <a:ext cx="2467607" cy="800219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0" name="Прямоугольник 289">
            <a:extLst>
              <a:ext uri="{FF2B5EF4-FFF2-40B4-BE49-F238E27FC236}">
                <a16:creationId xmlns:a16="http://schemas.microsoft.com/office/drawing/2014/main" id="{B5D86D87-F0BE-A2CC-7127-ACCCB11B9058}"/>
              </a:ext>
            </a:extLst>
          </p:cNvPr>
          <p:cNvSpPr/>
          <p:nvPr/>
        </p:nvSpPr>
        <p:spPr>
          <a:xfrm>
            <a:off x="9500472" y="4716884"/>
            <a:ext cx="906285" cy="707886"/>
          </a:xfrm>
          <a:prstGeom prst="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JTAG </a:t>
            </a:r>
          </a:p>
          <a:p>
            <a:pPr algn="ctr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master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93" name="Прямая со стрелкой 292">
            <a:extLst>
              <a:ext uri="{FF2B5EF4-FFF2-40B4-BE49-F238E27FC236}">
                <a16:creationId xmlns:a16="http://schemas.microsoft.com/office/drawing/2014/main" id="{030BDA4A-035B-D36E-703C-363DBB106E52}"/>
              </a:ext>
            </a:extLst>
          </p:cNvPr>
          <p:cNvCxnSpPr>
            <a:cxnSpLocks/>
          </p:cNvCxnSpPr>
          <p:nvPr/>
        </p:nvCxnSpPr>
        <p:spPr>
          <a:xfrm flipH="1">
            <a:off x="8507056" y="4745600"/>
            <a:ext cx="830803" cy="2091"/>
          </a:xfrm>
          <a:prstGeom prst="straightConnector1">
            <a:avLst/>
          </a:prstGeom>
          <a:ln w="381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4" name="Прямоугольник 293">
            <a:extLst>
              <a:ext uri="{FF2B5EF4-FFF2-40B4-BE49-F238E27FC236}">
                <a16:creationId xmlns:a16="http://schemas.microsoft.com/office/drawing/2014/main" id="{67601FBC-4421-8A3B-2210-1A1676C7A09F}"/>
              </a:ext>
            </a:extLst>
          </p:cNvPr>
          <p:cNvSpPr/>
          <p:nvPr/>
        </p:nvSpPr>
        <p:spPr>
          <a:xfrm>
            <a:off x="9301783" y="5563140"/>
            <a:ext cx="2646538" cy="1246495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5" name="Прямоугольник 294">
            <a:extLst>
              <a:ext uri="{FF2B5EF4-FFF2-40B4-BE49-F238E27FC236}">
                <a16:creationId xmlns:a16="http://schemas.microsoft.com/office/drawing/2014/main" id="{EC0B71D9-3B49-8D78-8E69-C03DBC12C959}"/>
              </a:ext>
            </a:extLst>
          </p:cNvPr>
          <p:cNvSpPr/>
          <p:nvPr/>
        </p:nvSpPr>
        <p:spPr>
          <a:xfrm>
            <a:off x="9396731" y="5954509"/>
            <a:ext cx="2467607" cy="800219"/>
          </a:xfrm>
          <a:prstGeom prst="rect">
            <a:avLst/>
          </a:prstGeom>
          <a:solidFill>
            <a:schemeClr val="tx1">
              <a:lumMod val="75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6" name="Прямоугольник 295">
            <a:extLst>
              <a:ext uri="{FF2B5EF4-FFF2-40B4-BE49-F238E27FC236}">
                <a16:creationId xmlns:a16="http://schemas.microsoft.com/office/drawing/2014/main" id="{E3554B8F-CFBE-825F-FEEA-E9313E8678AD}"/>
              </a:ext>
            </a:extLst>
          </p:cNvPr>
          <p:cNvSpPr/>
          <p:nvPr/>
        </p:nvSpPr>
        <p:spPr>
          <a:xfrm>
            <a:off x="9492924" y="5997996"/>
            <a:ext cx="906285" cy="707886"/>
          </a:xfrm>
          <a:prstGeom prst="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JTAG </a:t>
            </a:r>
          </a:p>
          <a:p>
            <a:pPr algn="ctr"/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master</a:t>
            </a:r>
            <a:endParaRPr lang="ru-RU" sz="20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9" name="TextBox 298">
            <a:extLst>
              <a:ext uri="{FF2B5EF4-FFF2-40B4-BE49-F238E27FC236}">
                <a16:creationId xmlns:a16="http://schemas.microsoft.com/office/drawing/2014/main" id="{F7398D2E-6876-AE3D-7F3B-C1674CB9205E}"/>
              </a:ext>
            </a:extLst>
          </p:cNvPr>
          <p:cNvSpPr txBox="1"/>
          <p:nvPr/>
        </p:nvSpPr>
        <p:spPr>
          <a:xfrm>
            <a:off x="9301783" y="5488102"/>
            <a:ext cx="264653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RCU (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Arria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10)</a:t>
            </a:r>
            <a:endParaRPr lang="en-US" sz="2400" dirty="0">
              <a:solidFill>
                <a:schemeClr val="bg1"/>
              </a:solidFill>
            </a:endParaRPr>
          </a:p>
        </p:txBody>
      </p:sp>
      <p:cxnSp>
        <p:nvCxnSpPr>
          <p:cNvPr id="300" name="Прямая со стрелкой 299">
            <a:extLst>
              <a:ext uri="{FF2B5EF4-FFF2-40B4-BE49-F238E27FC236}">
                <a16:creationId xmlns:a16="http://schemas.microsoft.com/office/drawing/2014/main" id="{C60C95D8-23C2-1C38-3566-9F77F9607E47}"/>
              </a:ext>
            </a:extLst>
          </p:cNvPr>
          <p:cNvCxnSpPr>
            <a:cxnSpLocks/>
          </p:cNvCxnSpPr>
          <p:nvPr/>
        </p:nvCxnSpPr>
        <p:spPr>
          <a:xfrm flipH="1">
            <a:off x="8479923" y="6435471"/>
            <a:ext cx="830803" cy="2091"/>
          </a:xfrm>
          <a:prstGeom prst="straightConnector1">
            <a:avLst/>
          </a:prstGeom>
          <a:ln w="38100">
            <a:solidFill>
              <a:srgbClr val="0070C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9" name="Соединитель: уступ 308">
            <a:extLst>
              <a:ext uri="{FF2B5EF4-FFF2-40B4-BE49-F238E27FC236}">
                <a16:creationId xmlns:a16="http://schemas.microsoft.com/office/drawing/2014/main" id="{3B3767D8-54D2-6946-085D-EDEE4AA0F1A6}"/>
              </a:ext>
            </a:extLst>
          </p:cNvPr>
          <p:cNvCxnSpPr>
            <a:cxnSpLocks/>
          </p:cNvCxnSpPr>
          <p:nvPr/>
        </p:nvCxnSpPr>
        <p:spPr>
          <a:xfrm rot="16200000" flipV="1">
            <a:off x="3410237" y="3611822"/>
            <a:ext cx="2047606" cy="28803"/>
          </a:xfrm>
          <a:prstGeom prst="bentConnector4">
            <a:avLst>
              <a:gd name="adj1" fmla="val -139"/>
              <a:gd name="adj2" fmla="val 1025945"/>
            </a:avLst>
          </a:prstGeom>
          <a:ln w="38100" cap="flat" cmpd="sng" algn="ctr">
            <a:solidFill>
              <a:schemeClr val="bg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22" name="TextBox 321">
            <a:extLst>
              <a:ext uri="{FF2B5EF4-FFF2-40B4-BE49-F238E27FC236}">
                <a16:creationId xmlns:a16="http://schemas.microsoft.com/office/drawing/2014/main" id="{A8875C40-3750-5BD1-E72C-39F7F84B4181}"/>
              </a:ext>
            </a:extLst>
          </p:cNvPr>
          <p:cNvSpPr txBox="1"/>
          <p:nvPr/>
        </p:nvSpPr>
        <p:spPr>
          <a:xfrm>
            <a:off x="9228557" y="4232018"/>
            <a:ext cx="28962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FEC_61 (Cyclone V)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327" name="TextBox 326">
            <a:extLst>
              <a:ext uri="{FF2B5EF4-FFF2-40B4-BE49-F238E27FC236}">
                <a16:creationId xmlns:a16="http://schemas.microsoft.com/office/drawing/2014/main" id="{8B8ADD05-18B6-476C-2EAD-A5F0D4C23A32}"/>
              </a:ext>
            </a:extLst>
          </p:cNvPr>
          <p:cNvSpPr txBox="1"/>
          <p:nvPr/>
        </p:nvSpPr>
        <p:spPr>
          <a:xfrm>
            <a:off x="8974393" y="2409777"/>
            <a:ext cx="826380" cy="423477"/>
          </a:xfrm>
          <a:prstGeom prst="rect">
            <a:avLst/>
          </a:prstGeom>
          <a:noFill/>
        </p:spPr>
        <p:txBody>
          <a:bodyPr vert="wordArtVert" wrap="square">
            <a:spAutoFit/>
          </a:bodyPr>
          <a:lstStyle/>
          <a:p>
            <a:pPr algn="ctr"/>
            <a:r>
              <a:rPr lang="ru-RU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ru-RU" sz="3600" i="1" dirty="0"/>
          </a:p>
        </p:txBody>
      </p:sp>
      <p:sp>
        <p:nvSpPr>
          <p:cNvPr id="328" name="Прямоугольник 327">
            <a:extLst>
              <a:ext uri="{FF2B5EF4-FFF2-40B4-BE49-F238E27FC236}">
                <a16:creationId xmlns:a16="http://schemas.microsoft.com/office/drawing/2014/main" id="{06C7A1CA-888C-D2A4-03E2-6BE9C47EC018}"/>
              </a:ext>
            </a:extLst>
          </p:cNvPr>
          <p:cNvSpPr/>
          <p:nvPr/>
        </p:nvSpPr>
        <p:spPr>
          <a:xfrm>
            <a:off x="8927190" y="2371589"/>
            <a:ext cx="3385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9" name="TextBox 328">
            <a:extLst>
              <a:ext uri="{FF2B5EF4-FFF2-40B4-BE49-F238E27FC236}">
                <a16:creationId xmlns:a16="http://schemas.microsoft.com/office/drawing/2014/main" id="{85BEA178-F7DF-2B07-2144-4A0DC9C06152}"/>
              </a:ext>
            </a:extLst>
          </p:cNvPr>
          <p:cNvSpPr txBox="1"/>
          <p:nvPr/>
        </p:nvSpPr>
        <p:spPr>
          <a:xfrm>
            <a:off x="8296550" y="1824779"/>
            <a:ext cx="106386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endParaRPr lang="en-US" sz="2000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0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JTAG via LVDS</a:t>
            </a:r>
          </a:p>
          <a:p>
            <a:pPr algn="ctr"/>
            <a:endParaRPr lang="ru-RU" sz="2000" i="1" dirty="0">
              <a:solidFill>
                <a:schemeClr val="bg1"/>
              </a:solidFill>
            </a:endParaRPr>
          </a:p>
        </p:txBody>
      </p:sp>
      <p:cxnSp>
        <p:nvCxnSpPr>
          <p:cNvPr id="344" name="Соединитель: уступ 343">
            <a:extLst>
              <a:ext uri="{FF2B5EF4-FFF2-40B4-BE49-F238E27FC236}">
                <a16:creationId xmlns:a16="http://schemas.microsoft.com/office/drawing/2014/main" id="{8A6267FC-D10D-FE95-B380-9EE70E82595B}"/>
              </a:ext>
            </a:extLst>
          </p:cNvPr>
          <p:cNvCxnSpPr>
            <a:cxnSpLocks/>
          </p:cNvCxnSpPr>
          <p:nvPr/>
        </p:nvCxnSpPr>
        <p:spPr>
          <a:xfrm rot="10800000">
            <a:off x="6504027" y="5839739"/>
            <a:ext cx="887338" cy="381521"/>
          </a:xfrm>
          <a:prstGeom prst="bentConnector3">
            <a:avLst/>
          </a:prstGeom>
          <a:ln w="38100" cap="flat" cmpd="sng" algn="ctr">
            <a:solidFill>
              <a:schemeClr val="bg1"/>
            </a:solidFill>
            <a:prstDash val="solid"/>
            <a:round/>
            <a:headEnd type="arrow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348" name="TextBox 347">
            <a:extLst>
              <a:ext uri="{FF2B5EF4-FFF2-40B4-BE49-F238E27FC236}">
                <a16:creationId xmlns:a16="http://schemas.microsoft.com/office/drawing/2014/main" id="{C62B6580-AA57-C663-EBCD-53DE162694E0}"/>
              </a:ext>
            </a:extLst>
          </p:cNvPr>
          <p:cNvSpPr txBox="1"/>
          <p:nvPr/>
        </p:nvSpPr>
        <p:spPr>
          <a:xfrm>
            <a:off x="3251593" y="3122742"/>
            <a:ext cx="88622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JTAG</a:t>
            </a:r>
            <a:endParaRPr lang="ru-RU" sz="2400" i="1" dirty="0"/>
          </a:p>
        </p:txBody>
      </p:sp>
      <p:sp>
        <p:nvSpPr>
          <p:cNvPr id="351" name="TextBox 350">
            <a:extLst>
              <a:ext uri="{FF2B5EF4-FFF2-40B4-BE49-F238E27FC236}">
                <a16:creationId xmlns:a16="http://schemas.microsoft.com/office/drawing/2014/main" id="{E994517A-0862-AFB9-9006-84DA92CDCAF2}"/>
              </a:ext>
            </a:extLst>
          </p:cNvPr>
          <p:cNvSpPr txBox="1"/>
          <p:nvPr/>
        </p:nvSpPr>
        <p:spPr>
          <a:xfrm>
            <a:off x="3185151" y="5203959"/>
            <a:ext cx="89011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JTAG</a:t>
            </a:r>
            <a:endParaRPr lang="ru-RU" sz="2400" i="1" dirty="0"/>
          </a:p>
        </p:txBody>
      </p:sp>
      <p:sp>
        <p:nvSpPr>
          <p:cNvPr id="361" name="Прямоугольник 360">
            <a:extLst>
              <a:ext uri="{FF2B5EF4-FFF2-40B4-BE49-F238E27FC236}">
                <a16:creationId xmlns:a16="http://schemas.microsoft.com/office/drawing/2014/main" id="{D827A5C0-1B8C-1811-2A43-A4637B6F18ED}"/>
              </a:ext>
            </a:extLst>
          </p:cNvPr>
          <p:cNvSpPr/>
          <p:nvPr/>
        </p:nvSpPr>
        <p:spPr>
          <a:xfrm>
            <a:off x="10396494" y="2008141"/>
            <a:ext cx="10094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Avalon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bus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8" name="Прямоугольник 367">
            <a:extLst>
              <a:ext uri="{FF2B5EF4-FFF2-40B4-BE49-F238E27FC236}">
                <a16:creationId xmlns:a16="http://schemas.microsoft.com/office/drawing/2014/main" id="{48D686B3-29A9-8294-F69E-45EEB99A4CBD}"/>
              </a:ext>
            </a:extLst>
          </p:cNvPr>
          <p:cNvSpPr/>
          <p:nvPr/>
        </p:nvSpPr>
        <p:spPr>
          <a:xfrm rot="16200000">
            <a:off x="11198207" y="3499372"/>
            <a:ext cx="800221" cy="384721"/>
          </a:xfrm>
          <a:prstGeom prst="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Slaves</a:t>
            </a:r>
            <a:endParaRPr lang="ru-RU" sz="19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69" name="Прямая со стрелкой 368">
            <a:extLst>
              <a:ext uri="{FF2B5EF4-FFF2-40B4-BE49-F238E27FC236}">
                <a16:creationId xmlns:a16="http://schemas.microsoft.com/office/drawing/2014/main" id="{EA620F5B-7214-3609-88BB-5E4D7A9B5526}"/>
              </a:ext>
            </a:extLst>
          </p:cNvPr>
          <p:cNvCxnSpPr>
            <a:cxnSpLocks/>
            <a:endCxn id="368" idx="0"/>
          </p:cNvCxnSpPr>
          <p:nvPr/>
        </p:nvCxnSpPr>
        <p:spPr>
          <a:xfrm>
            <a:off x="10406611" y="3689055"/>
            <a:ext cx="999346" cy="2677"/>
          </a:xfrm>
          <a:prstGeom prst="straightConnector1">
            <a:avLst/>
          </a:prstGeom>
          <a:ln w="190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0" name="Прямоугольник 369">
            <a:extLst>
              <a:ext uri="{FF2B5EF4-FFF2-40B4-BE49-F238E27FC236}">
                <a16:creationId xmlns:a16="http://schemas.microsoft.com/office/drawing/2014/main" id="{D7253198-F994-2BC2-1329-169107DD198B}"/>
              </a:ext>
            </a:extLst>
          </p:cNvPr>
          <p:cNvSpPr/>
          <p:nvPr/>
        </p:nvSpPr>
        <p:spPr>
          <a:xfrm>
            <a:off x="10388800" y="3291625"/>
            <a:ext cx="10094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Avalon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bus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1" name="Прямоугольник 370">
            <a:extLst>
              <a:ext uri="{FF2B5EF4-FFF2-40B4-BE49-F238E27FC236}">
                <a16:creationId xmlns:a16="http://schemas.microsoft.com/office/drawing/2014/main" id="{C41BA79C-D0D5-FCC6-5FE6-C527C539AFD1}"/>
              </a:ext>
            </a:extLst>
          </p:cNvPr>
          <p:cNvSpPr/>
          <p:nvPr/>
        </p:nvSpPr>
        <p:spPr>
          <a:xfrm rot="16200000">
            <a:off x="11205203" y="4883516"/>
            <a:ext cx="800221" cy="384721"/>
          </a:xfrm>
          <a:prstGeom prst="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Slaves</a:t>
            </a:r>
            <a:endParaRPr lang="ru-RU" sz="19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2" name="Прямая со стрелкой 371">
            <a:extLst>
              <a:ext uri="{FF2B5EF4-FFF2-40B4-BE49-F238E27FC236}">
                <a16:creationId xmlns:a16="http://schemas.microsoft.com/office/drawing/2014/main" id="{87CB36C9-A286-5FBC-92A0-5A33C0C79968}"/>
              </a:ext>
            </a:extLst>
          </p:cNvPr>
          <p:cNvCxnSpPr>
            <a:cxnSpLocks/>
            <a:endCxn id="371" idx="0"/>
          </p:cNvCxnSpPr>
          <p:nvPr/>
        </p:nvCxnSpPr>
        <p:spPr>
          <a:xfrm>
            <a:off x="10413607" y="5073199"/>
            <a:ext cx="999346" cy="2677"/>
          </a:xfrm>
          <a:prstGeom prst="straightConnector1">
            <a:avLst/>
          </a:prstGeom>
          <a:ln w="190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3" name="Прямоугольник 372">
            <a:extLst>
              <a:ext uri="{FF2B5EF4-FFF2-40B4-BE49-F238E27FC236}">
                <a16:creationId xmlns:a16="http://schemas.microsoft.com/office/drawing/2014/main" id="{B8C70C1E-74F1-4270-4A50-8269254CF795}"/>
              </a:ext>
            </a:extLst>
          </p:cNvPr>
          <p:cNvSpPr/>
          <p:nvPr/>
        </p:nvSpPr>
        <p:spPr>
          <a:xfrm>
            <a:off x="10395796" y="4675769"/>
            <a:ext cx="10094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Avalon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bus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4" name="Прямоугольник 373">
            <a:extLst>
              <a:ext uri="{FF2B5EF4-FFF2-40B4-BE49-F238E27FC236}">
                <a16:creationId xmlns:a16="http://schemas.microsoft.com/office/drawing/2014/main" id="{6D157942-EF7A-16F5-5058-9D659665A951}"/>
              </a:ext>
            </a:extLst>
          </p:cNvPr>
          <p:cNvSpPr/>
          <p:nvPr/>
        </p:nvSpPr>
        <p:spPr>
          <a:xfrm rot="16200000">
            <a:off x="11205203" y="6162061"/>
            <a:ext cx="800221" cy="384721"/>
          </a:xfrm>
          <a:prstGeom prst="rect">
            <a:avLst/>
          </a:prstGeom>
          <a:solidFill>
            <a:srgbClr val="0070C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9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Slaves</a:t>
            </a:r>
            <a:endParaRPr lang="ru-RU" sz="19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75" name="Прямая со стрелкой 374">
            <a:extLst>
              <a:ext uri="{FF2B5EF4-FFF2-40B4-BE49-F238E27FC236}">
                <a16:creationId xmlns:a16="http://schemas.microsoft.com/office/drawing/2014/main" id="{F1CABB29-7FE5-B4F2-75EE-6933B4E32FB6}"/>
              </a:ext>
            </a:extLst>
          </p:cNvPr>
          <p:cNvCxnSpPr>
            <a:cxnSpLocks/>
            <a:endCxn id="374" idx="0"/>
          </p:cNvCxnSpPr>
          <p:nvPr/>
        </p:nvCxnSpPr>
        <p:spPr>
          <a:xfrm>
            <a:off x="10413607" y="6351744"/>
            <a:ext cx="999346" cy="2677"/>
          </a:xfrm>
          <a:prstGeom prst="straightConnector1">
            <a:avLst/>
          </a:prstGeom>
          <a:ln w="19050">
            <a:solidFill>
              <a:srgbClr val="C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6" name="Прямоугольник 375">
            <a:extLst>
              <a:ext uri="{FF2B5EF4-FFF2-40B4-BE49-F238E27FC236}">
                <a16:creationId xmlns:a16="http://schemas.microsoft.com/office/drawing/2014/main" id="{2E814ADF-B4CF-4475-4394-BBA92386E282}"/>
              </a:ext>
            </a:extLst>
          </p:cNvPr>
          <p:cNvSpPr/>
          <p:nvPr/>
        </p:nvSpPr>
        <p:spPr>
          <a:xfrm>
            <a:off x="10395796" y="5954314"/>
            <a:ext cx="100946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Avalon</a:t>
            </a:r>
          </a:p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bus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animBg="1"/>
      <p:bldP spid="142" grpId="0"/>
      <p:bldP spid="143" grpId="0"/>
      <p:bldP spid="213" grpId="0" animBg="1"/>
      <p:bldP spid="214" grpId="0"/>
      <p:bldP spid="230" grpId="0" animBg="1"/>
      <p:bldP spid="24" grpId="0"/>
      <p:bldP spid="107" grpId="0" animBg="1"/>
      <p:bldP spid="178" grpId="0" animBg="1"/>
      <p:bldP spid="179" grpId="0" animBg="1"/>
      <p:bldP spid="180" grpId="0"/>
      <p:bldP spid="181" grpId="0"/>
      <p:bldP spid="185" grpId="0"/>
      <p:bldP spid="190" grpId="0"/>
      <p:bldP spid="285" grpId="0"/>
      <p:bldP spid="286" grpId="0"/>
      <p:bldP spid="287" grpId="0" animBg="1"/>
      <p:bldP spid="288" grpId="0"/>
      <p:bldP spid="289" grpId="0" animBg="1"/>
      <p:bldP spid="290" grpId="0" animBg="1"/>
      <p:bldP spid="294" grpId="0" animBg="1"/>
      <p:bldP spid="295" grpId="0" animBg="1"/>
      <p:bldP spid="296" grpId="0" animBg="1"/>
      <p:bldP spid="299" grpId="0"/>
      <p:bldP spid="322" grpId="0"/>
      <p:bldP spid="348" grpId="0"/>
      <p:bldP spid="351" grpId="0"/>
      <p:bldP spid="371" grpId="0" animBg="1"/>
      <p:bldP spid="373" grpId="0"/>
      <p:bldP spid="374" grpId="0" animBg="1"/>
      <p:bldP spid="37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54F7CDF9-360A-4859-AD75-36B82F871C2A}"/>
              </a:ext>
            </a:extLst>
          </p:cNvPr>
          <p:cNvSpPr txBox="1"/>
          <p:nvPr/>
        </p:nvSpPr>
        <p:spPr>
          <a:xfrm>
            <a:off x="279540" y="6270560"/>
            <a:ext cx="628636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setup for synchronization prototype unit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C2B932C-4995-4272-AF60-7CB57A085B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208" t="9381" r="16268" b="7316"/>
          <a:stretch/>
        </p:blipFill>
        <p:spPr>
          <a:xfrm>
            <a:off x="109639" y="2175305"/>
            <a:ext cx="6397906" cy="3969480"/>
          </a:xfrm>
          <a:prstGeom prst="rect">
            <a:avLst/>
          </a:prstGeom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9570BA36-A110-45D2-92D7-5418E17A803D}"/>
              </a:ext>
            </a:extLst>
          </p:cNvPr>
          <p:cNvSpPr/>
          <p:nvPr/>
        </p:nvSpPr>
        <p:spPr>
          <a:xfrm>
            <a:off x="279540" y="1370826"/>
            <a:ext cx="3063735" cy="954107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Readout and Control Unit (RCU)</a:t>
            </a:r>
            <a:endParaRPr lang="ru-RU" sz="2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6EFD3E4D-896E-4E21-91E8-ECD44C76240B}"/>
              </a:ext>
            </a:extLst>
          </p:cNvPr>
          <p:cNvCxnSpPr>
            <a:cxnSpLocks/>
            <a:stCxn id="19" idx="2"/>
          </p:cNvCxnSpPr>
          <p:nvPr/>
        </p:nvCxnSpPr>
        <p:spPr>
          <a:xfrm flipH="1">
            <a:off x="1081454" y="2324933"/>
            <a:ext cx="729954" cy="910636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00C0192E-37B0-4E65-A6DF-F55F3F68CF1E}"/>
              </a:ext>
            </a:extLst>
          </p:cNvPr>
          <p:cNvSpPr/>
          <p:nvPr/>
        </p:nvSpPr>
        <p:spPr>
          <a:xfrm>
            <a:off x="3741746" y="1385785"/>
            <a:ext cx="2601905" cy="523220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>
            <a:defPPr rtl="0"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Tested prototype</a:t>
            </a: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FCEBEEA8-BC64-49B9-AB16-1F18DC59B234}"/>
              </a:ext>
            </a:extLst>
          </p:cNvPr>
          <p:cNvSpPr/>
          <p:nvPr/>
        </p:nvSpPr>
        <p:spPr>
          <a:xfrm>
            <a:off x="3854037" y="3057731"/>
            <a:ext cx="2489614" cy="2244743"/>
          </a:xfrm>
          <a:prstGeom prst="rect">
            <a:avLst/>
          </a:prstGeom>
          <a:noFill/>
          <a:ln w="508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Заголовок 1">
            <a:extLst>
              <a:ext uri="{FF2B5EF4-FFF2-40B4-BE49-F238E27FC236}">
                <a16:creationId xmlns:a16="http://schemas.microsoft.com/office/drawing/2014/main" id="{D4B491DC-2BC7-D17E-7996-32A7D78224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1792" y="230833"/>
            <a:ext cx="9008408" cy="1013767"/>
          </a:xfrm>
        </p:spPr>
        <p:txBody>
          <a:bodyPr>
            <a:normAutofit/>
          </a:bodyPr>
          <a:lstStyle/>
          <a:p>
            <a:r>
              <a:rPr lang="en-US" sz="4400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Prototype of synchronization unit</a:t>
            </a:r>
            <a:endParaRPr lang="ru-RU" sz="44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Объект 2">
            <a:extLst>
              <a:ext uri="{FF2B5EF4-FFF2-40B4-BE49-F238E27FC236}">
                <a16:creationId xmlns:a16="http://schemas.microsoft.com/office/drawing/2014/main" id="{A49CDD39-2251-5DCD-3A57-8975B3CE55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95930" y="1385786"/>
            <a:ext cx="5528897" cy="53464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This synchronization prototype unit fanout transceiver reference clock to 62 FECs from 1 RCU   (1 ROC sync.)</a:t>
            </a:r>
          </a:p>
          <a:p>
            <a:pPr marL="0" indent="0">
              <a:buNone/>
            </a:pPr>
            <a:r>
              <a:rPr 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Synchronization unit of </a:t>
            </a:r>
            <a:r>
              <a:rPr lang="en-US" sz="3100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System</a:t>
            </a:r>
            <a:r>
              <a:rPr 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will fanout 5 external signals to FECs:</a:t>
            </a:r>
          </a:p>
          <a:p>
            <a:pPr lvl="1"/>
            <a:r>
              <a:rPr lang="ru-RU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types reference clocks;</a:t>
            </a:r>
          </a:p>
          <a:p>
            <a:pPr lvl="1"/>
            <a:r>
              <a:rPr 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Data trigger;</a:t>
            </a:r>
          </a:p>
          <a:p>
            <a:pPr lvl="1"/>
            <a:r>
              <a:rPr lang="en-US" sz="31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Reset.</a:t>
            </a:r>
            <a:endParaRPr lang="ru-RU" sz="31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Номер слайда 3">
            <a:extLst>
              <a:ext uri="{FF2B5EF4-FFF2-40B4-BE49-F238E27FC236}">
                <a16:creationId xmlns:a16="http://schemas.microsoft.com/office/drawing/2014/main" id="{EE94E0C8-E0D5-444E-AFBA-42C4AAA46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42758" y="114300"/>
            <a:ext cx="676275" cy="428367"/>
          </a:xfrm>
        </p:spPr>
        <p:txBody>
          <a:bodyPr/>
          <a:lstStyle/>
          <a:p>
            <a:fld id="{D57F1E4F-1CFF-5643-939E-217C01CDF565}" type="slidenum">
              <a:rPr lang="en-US" sz="2400" smtClean="0"/>
              <a:pPr/>
              <a:t>9</a:t>
            </a:fld>
            <a:endParaRPr lang="en-US" sz="2400" dirty="0"/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F23E5C4F-7294-4252-89EC-C7BC33E8A6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" r="11372"/>
          <a:stretch/>
        </p:blipFill>
        <p:spPr bwMode="auto">
          <a:xfrm>
            <a:off x="9436961" y="624684"/>
            <a:ext cx="2687867" cy="66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D8573A9-7E8E-3786-3A5E-12EBFDAB761E}"/>
              </a:ext>
            </a:extLst>
          </p:cNvPr>
          <p:cNvSpPr/>
          <p:nvPr/>
        </p:nvSpPr>
        <p:spPr>
          <a:xfrm>
            <a:off x="332717" y="2822331"/>
            <a:ext cx="2489614" cy="2325398"/>
          </a:xfrm>
          <a:prstGeom prst="rect">
            <a:avLst/>
          </a:prstGeom>
          <a:noFill/>
          <a:ln w="5080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id="{796640A5-1CFA-4084-90FE-51027E1296BC}"/>
              </a:ext>
            </a:extLst>
          </p:cNvPr>
          <p:cNvCxnSpPr>
            <a:cxnSpLocks/>
            <a:stCxn id="30" idx="2"/>
          </p:cNvCxnSpPr>
          <p:nvPr/>
        </p:nvCxnSpPr>
        <p:spPr>
          <a:xfrm>
            <a:off x="5042699" y="1909005"/>
            <a:ext cx="364570" cy="1148726"/>
          </a:xfrm>
          <a:prstGeom prst="straightConnector1">
            <a:avLst/>
          </a:prstGeom>
          <a:ln w="508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585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0" grpId="0" animBg="1"/>
      <p:bldP spid="33" grpId="0" animBg="1"/>
      <p:bldP spid="11" grpId="0" uiExpand="1" build="p"/>
      <p:bldP spid="4" grpId="0" animBg="1"/>
    </p:bldLst>
  </p:timing>
</p:sld>
</file>

<file path=ppt/theme/theme1.xml><?xml version="1.0" encoding="utf-8"?>
<a:theme xmlns:a="http://schemas.openxmlformats.org/drawingml/2006/main" name="Сектор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9999</TotalTime>
  <Words>746</Words>
  <Application>Microsoft Office PowerPoint</Application>
  <PresentationFormat>Широкоэкранный</PresentationFormat>
  <Paragraphs>235</Paragraphs>
  <Slides>13</Slides>
  <Notes>13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9" baseType="lpstr">
      <vt:lpstr>Calibri</vt:lpstr>
      <vt:lpstr>Century Gothic</vt:lpstr>
      <vt:lpstr>Times New Roman</vt:lpstr>
      <vt:lpstr>Wingdings</vt:lpstr>
      <vt:lpstr>Wingdings 3</vt:lpstr>
      <vt:lpstr>Сектор</vt:lpstr>
      <vt:lpstr>28th International Scientific Conference of Young Scientists and Specialists (AYSS-2024)  Remote reconfiguration, debugging, testing and synchronization system of Electronics Cards for the TPC/MPD Detector of the NICA project</vt:lpstr>
      <vt:lpstr>NICA Complex </vt:lpstr>
      <vt:lpstr>TPC/MPD Detector of NICA Complex</vt:lpstr>
      <vt:lpstr>FECs integration on ROC</vt:lpstr>
      <vt:lpstr>Prototype of remote access unit </vt:lpstr>
      <vt:lpstr>Testing of prototype remote access unit</vt:lpstr>
      <vt:lpstr>Презентация PowerPoint</vt:lpstr>
      <vt:lpstr>Block diagram of remote access unit for Control &amp; Synchronization System</vt:lpstr>
      <vt:lpstr>Prototype of synchronization unit</vt:lpstr>
      <vt:lpstr>Block diagram of synchronization unit for Control &amp; Synchronization System</vt:lpstr>
      <vt:lpstr>Презентация PowerPoint</vt:lpstr>
      <vt:lpstr>Conclusion</vt:lpstr>
      <vt:lpstr>28th International Scientific Conference of Young Scientists and Specialists (AYSS-2024)  Remote reconfiguration, debugging, testing and synchronization system of Electronics Cards for the TPC/MPD Detector of the NICA project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PotapovDS_AYSS(Alushta-2024)</dc:title>
  <dc:creator>Denis Potapov</dc:creator>
  <cp:lastModifiedBy>Denis Potapov</cp:lastModifiedBy>
  <cp:revision>446</cp:revision>
  <dcterms:created xsi:type="dcterms:W3CDTF">2020-11-25T18:57:46Z</dcterms:created>
  <dcterms:modified xsi:type="dcterms:W3CDTF">2024-10-30T13:48:42Z</dcterms:modified>
</cp:coreProperties>
</file>