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Lst>
  <p:notesMasterIdLst>
    <p:notesMasterId r:id="rId19"/>
  </p:notesMasterIdLst>
  <p:sldIdLst>
    <p:sldId id="274" r:id="rId3"/>
    <p:sldId id="336" r:id="rId4"/>
    <p:sldId id="320" r:id="rId5"/>
    <p:sldId id="328" r:id="rId6"/>
    <p:sldId id="342" r:id="rId7"/>
    <p:sldId id="331" r:id="rId8"/>
    <p:sldId id="337" r:id="rId9"/>
    <p:sldId id="338" r:id="rId10"/>
    <p:sldId id="339" r:id="rId11"/>
    <p:sldId id="341" r:id="rId12"/>
    <p:sldId id="329" r:id="rId13"/>
    <p:sldId id="345" r:id="rId14"/>
    <p:sldId id="346" r:id="rId15"/>
    <p:sldId id="321" r:id="rId16"/>
    <p:sldId id="344" r:id="rId17"/>
    <p:sldId id="343" r:id="rId18"/>
  </p:sldIdLst>
  <p:sldSz cx="12192000" cy="6858000"/>
  <p:notesSz cx="7010400" cy="9296400"/>
  <p:embeddedFontLst>
    <p:embeddedFont>
      <p:font typeface="Calibri" panose="020F0502020204030204" pitchFamily="34" charset="0"/>
      <p:regular r:id="rId20"/>
      <p:bold r:id="rId21"/>
      <p:italic r:id="rId22"/>
      <p:boldItalic r:id="rId23"/>
    </p:embeddedFont>
    <p:embeddedFont>
      <p:font typeface="Cambria Math" panose="02040503050406030204" pitchFamily="18" charset="0"/>
      <p:regular r:id="rId24"/>
    </p:embeddedFont>
    <p:embeddedFont>
      <p:font typeface="Montserrat" panose="00000500000000000000" pitchFamily="2" charset="-52"/>
      <p:regular r:id="rId25"/>
      <p:bold r:id="rId26"/>
      <p:italic r:id="rId27"/>
      <p:boldItalic r:id="rId28"/>
    </p:embeddedFont>
    <p:embeddedFont>
      <p:font typeface="Raleway" pitchFamily="2" charset="-52"/>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Roboto Light" panose="02000000000000000000"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952">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1R+VGQj6rR1j+EvdKwKzU9yZ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09A"/>
    <a:srgbClr val="1F497D"/>
    <a:srgbClr val="EA0029"/>
    <a:srgbClr val="3C90DC"/>
    <a:srgbClr val="49B0E3"/>
    <a:srgbClr val="25AEDF"/>
    <a:srgbClr val="023A84"/>
    <a:srgbClr val="0067B1"/>
    <a:srgbClr val="001A72"/>
    <a:srgbClr val="6D8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A1F69-63E4-4748-A82F-6462BE253F79}">
  <a:tblStyle styleId="{A5CA1F69-63E4-4748-A82F-6462BE253F7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D3998F9-9C8F-48FB-A58E-ADEB5E960DB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453C36B-DBC5-4B84-8AB3-5A083790369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5297" autoAdjust="0"/>
  </p:normalViewPr>
  <p:slideViewPr>
    <p:cSldViewPr snapToGrid="0">
      <p:cViewPr varScale="1">
        <p:scale>
          <a:sx n="87" d="100"/>
          <a:sy n="87" d="100"/>
        </p:scale>
        <p:origin x="178" y="48"/>
      </p:cViewPr>
      <p:guideLst>
        <p:guide orient="horz" pos="2160"/>
        <p:guide pos="29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6725"/>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6725"/>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1</a:t>
            </a:fld>
            <a:endParaRPr sz="1400">
              <a:latin typeface="Arial"/>
              <a:ea typeface="Arial"/>
              <a:cs typeface="Arial"/>
              <a:sym typeface="Arial"/>
            </a:endParaRPr>
          </a:p>
        </p:txBody>
      </p:sp>
    </p:spTree>
    <p:extLst>
      <p:ext uri="{BB962C8B-B14F-4D97-AF65-F5344CB8AC3E}">
        <p14:creationId xmlns:p14="http://schemas.microsoft.com/office/powerpoint/2010/main" val="347776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10</a:t>
            </a:fld>
            <a:endParaRPr sz="1400">
              <a:latin typeface="Arial"/>
              <a:ea typeface="Arial"/>
              <a:cs typeface="Arial"/>
              <a:sym typeface="Arial"/>
            </a:endParaRPr>
          </a:p>
        </p:txBody>
      </p:sp>
    </p:spTree>
    <p:extLst>
      <p:ext uri="{BB962C8B-B14F-4D97-AF65-F5344CB8AC3E}">
        <p14:creationId xmlns:p14="http://schemas.microsoft.com/office/powerpoint/2010/main" val="101120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11</a:t>
            </a:fld>
            <a:endParaRPr sz="1400">
              <a:latin typeface="Arial"/>
              <a:ea typeface="Arial"/>
              <a:cs typeface="Arial"/>
              <a:sym typeface="Arial"/>
            </a:endParaRPr>
          </a:p>
        </p:txBody>
      </p:sp>
    </p:spTree>
    <p:extLst>
      <p:ext uri="{BB962C8B-B14F-4D97-AF65-F5344CB8AC3E}">
        <p14:creationId xmlns:p14="http://schemas.microsoft.com/office/powerpoint/2010/main" val="118191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12</a:t>
            </a:fld>
            <a:endParaRPr sz="1400">
              <a:latin typeface="Arial"/>
              <a:ea typeface="Arial"/>
              <a:cs typeface="Arial"/>
              <a:sym typeface="Arial"/>
            </a:endParaRPr>
          </a:p>
        </p:txBody>
      </p:sp>
    </p:spTree>
    <p:extLst>
      <p:ext uri="{BB962C8B-B14F-4D97-AF65-F5344CB8AC3E}">
        <p14:creationId xmlns:p14="http://schemas.microsoft.com/office/powerpoint/2010/main" val="375450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2</a:t>
            </a:fld>
            <a:endParaRPr sz="1400">
              <a:latin typeface="Arial"/>
              <a:ea typeface="Arial"/>
              <a:cs typeface="Arial"/>
              <a:sym typeface="Arial"/>
            </a:endParaRPr>
          </a:p>
        </p:txBody>
      </p:sp>
    </p:spTree>
    <p:extLst>
      <p:ext uri="{BB962C8B-B14F-4D97-AF65-F5344CB8AC3E}">
        <p14:creationId xmlns:p14="http://schemas.microsoft.com/office/powerpoint/2010/main" val="275892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3</a:t>
            </a:fld>
            <a:endParaRPr sz="1400">
              <a:latin typeface="Arial"/>
              <a:ea typeface="Arial"/>
              <a:cs typeface="Arial"/>
              <a:sym typeface="Arial"/>
            </a:endParaRPr>
          </a:p>
        </p:txBody>
      </p:sp>
    </p:spTree>
    <p:extLst>
      <p:ext uri="{BB962C8B-B14F-4D97-AF65-F5344CB8AC3E}">
        <p14:creationId xmlns:p14="http://schemas.microsoft.com/office/powerpoint/2010/main" val="384075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4</a:t>
            </a:fld>
            <a:endParaRPr sz="1400">
              <a:latin typeface="Arial"/>
              <a:ea typeface="Arial"/>
              <a:cs typeface="Arial"/>
              <a:sym typeface="Arial"/>
            </a:endParaRPr>
          </a:p>
        </p:txBody>
      </p:sp>
    </p:spTree>
    <p:extLst>
      <p:ext uri="{BB962C8B-B14F-4D97-AF65-F5344CB8AC3E}">
        <p14:creationId xmlns:p14="http://schemas.microsoft.com/office/powerpoint/2010/main" val="127656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6</a:t>
            </a:fld>
            <a:endParaRPr sz="1400">
              <a:latin typeface="Arial"/>
              <a:ea typeface="Arial"/>
              <a:cs typeface="Arial"/>
              <a:sym typeface="Arial"/>
            </a:endParaRPr>
          </a:p>
        </p:txBody>
      </p:sp>
    </p:spTree>
    <p:extLst>
      <p:ext uri="{BB962C8B-B14F-4D97-AF65-F5344CB8AC3E}">
        <p14:creationId xmlns:p14="http://schemas.microsoft.com/office/powerpoint/2010/main" val="2142021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7</a:t>
            </a:fld>
            <a:endParaRPr sz="1400">
              <a:latin typeface="Arial"/>
              <a:ea typeface="Arial"/>
              <a:cs typeface="Arial"/>
              <a:sym typeface="Arial"/>
            </a:endParaRPr>
          </a:p>
        </p:txBody>
      </p:sp>
    </p:spTree>
    <p:extLst>
      <p:ext uri="{BB962C8B-B14F-4D97-AF65-F5344CB8AC3E}">
        <p14:creationId xmlns:p14="http://schemas.microsoft.com/office/powerpoint/2010/main" val="21531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8</a:t>
            </a:fld>
            <a:endParaRPr sz="1400">
              <a:latin typeface="Arial"/>
              <a:ea typeface="Arial"/>
              <a:cs typeface="Arial"/>
              <a:sym typeface="Arial"/>
            </a:endParaRPr>
          </a:p>
        </p:txBody>
      </p:sp>
    </p:spTree>
    <p:extLst>
      <p:ext uri="{BB962C8B-B14F-4D97-AF65-F5344CB8AC3E}">
        <p14:creationId xmlns:p14="http://schemas.microsoft.com/office/powerpoint/2010/main" val="14215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5fc866f1e_0_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b5fc866f1e_0_45:notes"/>
          <p:cNvSpPr txBox="1">
            <a:spLocks noGrp="1"/>
          </p:cNvSpPr>
          <p:nvPr>
            <p:ph type="body" idx="1"/>
          </p:nvPr>
        </p:nvSpPr>
        <p:spPr>
          <a:xfrm>
            <a:off x="701675" y="4473575"/>
            <a:ext cx="5607000" cy="36609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5fc866f1e_0_45:notes"/>
          <p:cNvSpPr txBox="1">
            <a:spLocks noGrp="1"/>
          </p:cNvSpPr>
          <p:nvPr>
            <p:ph type="sldNum" idx="12"/>
          </p:nvPr>
        </p:nvSpPr>
        <p:spPr>
          <a:xfrm>
            <a:off x="3970337" y="8829675"/>
            <a:ext cx="3038400" cy="4668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pPr marL="0" lvl="0" indent="0" algn="r" rtl="0">
                <a:lnSpc>
                  <a:spcPct val="100000"/>
                </a:lnSpc>
                <a:spcBef>
                  <a:spcPts val="0"/>
                </a:spcBef>
                <a:spcAft>
                  <a:spcPts val="0"/>
                </a:spcAft>
                <a:buClr>
                  <a:srgbClr val="000000"/>
                </a:buClr>
                <a:buSzPts val="1200"/>
                <a:buFont typeface="Calibri"/>
                <a:buNone/>
              </a:pPr>
              <a:t>9</a:t>
            </a:fld>
            <a:endParaRPr sz="1400">
              <a:latin typeface="Arial"/>
              <a:ea typeface="Arial"/>
              <a:cs typeface="Arial"/>
              <a:sym typeface="Arial"/>
            </a:endParaRPr>
          </a:p>
        </p:txBody>
      </p:sp>
    </p:spTree>
    <p:extLst>
      <p:ext uri="{BB962C8B-B14F-4D97-AF65-F5344CB8AC3E}">
        <p14:creationId xmlns:p14="http://schemas.microsoft.com/office/powerpoint/2010/main" val="55021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0"/>
        <p:cNvGrpSpPr/>
        <p:nvPr/>
      </p:nvGrpSpPr>
      <p:grpSpPr>
        <a:xfrm>
          <a:off x="0" y="0"/>
          <a:ext cx="0" cy="0"/>
          <a:chOff x="0" y="0"/>
          <a:chExt cx="0" cy="0"/>
        </a:xfrm>
      </p:grpSpPr>
      <p:sp>
        <p:nvSpPr>
          <p:cNvPr id="11" name="Google Shape;11;p8"/>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Roboto Light"/>
                <a:ea typeface="Roboto Light"/>
                <a:cs typeface="Roboto Light"/>
                <a:sym typeface="Roboto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2" name="Google Shape;12;p8"/>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F7F7F"/>
              </a:buClr>
              <a:buSzPts val="4267"/>
              <a:buFont typeface="Roboto"/>
              <a:buNone/>
              <a:defRPr sz="4267" b="0" i="0" u="none" strike="noStrike" cap="none">
                <a:solidFill>
                  <a:srgbClr val="7F7F7F"/>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1"/>
        <p:cNvGrpSpPr/>
        <p:nvPr/>
      </p:nvGrpSpPr>
      <p:grpSpPr>
        <a:xfrm>
          <a:off x="0" y="0"/>
          <a:ext cx="0" cy="0"/>
          <a:chOff x="0" y="0"/>
          <a:chExt cx="0" cy="0"/>
        </a:xfrm>
      </p:grpSpPr>
      <p:sp>
        <p:nvSpPr>
          <p:cNvPr id="32" name="Google Shape;32;p22"/>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Roboto Light"/>
                <a:ea typeface="Roboto Light"/>
                <a:cs typeface="Roboto Light"/>
                <a:sym typeface="Roboto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33" name="Google Shape;33;p22"/>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F7F7F"/>
              </a:buClr>
              <a:buSzPts val="4267"/>
              <a:buFont typeface="Roboto"/>
              <a:buNone/>
              <a:defRPr sz="4267" b="0" i="0" u="none" strike="noStrike" cap="none">
                <a:solidFill>
                  <a:srgbClr val="7F7F7F"/>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22"/>
          <p:cNvSpPr>
            <a:spLocks noGrp="1"/>
          </p:cNvSpPr>
          <p:nvPr>
            <p:ph type="pic" idx="2"/>
          </p:nvPr>
        </p:nvSpPr>
        <p:spPr>
          <a:xfrm>
            <a:off x="0" y="2237232"/>
            <a:ext cx="12192000" cy="2694432"/>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5_Blank">
  <p:cSld name="55_Blank">
    <p:spTree>
      <p:nvGrpSpPr>
        <p:cNvPr id="1" name="Shape 35"/>
        <p:cNvGrpSpPr/>
        <p:nvPr/>
      </p:nvGrpSpPr>
      <p:grpSpPr>
        <a:xfrm>
          <a:off x="0" y="0"/>
          <a:ext cx="0" cy="0"/>
          <a:chOff x="0" y="0"/>
          <a:chExt cx="0" cy="0"/>
        </a:xfrm>
      </p:grpSpPr>
      <p:sp>
        <p:nvSpPr>
          <p:cNvPr id="36" name="Google Shape;36;p23"/>
          <p:cNvSpPr>
            <a:spLocks noGrp="1"/>
          </p:cNvSpPr>
          <p:nvPr>
            <p:ph type="pic" idx="2"/>
          </p:nvPr>
        </p:nvSpPr>
        <p:spPr>
          <a:xfrm>
            <a:off x="8572500" y="0"/>
            <a:ext cx="3619500"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7_Full Image">
  <p:cSld name="17_Full Image">
    <p:spTree>
      <p:nvGrpSpPr>
        <p:cNvPr id="1" name="Shape 37"/>
        <p:cNvGrpSpPr/>
        <p:nvPr/>
      </p:nvGrpSpPr>
      <p:grpSpPr>
        <a:xfrm>
          <a:off x="0" y="0"/>
          <a:ext cx="0" cy="0"/>
          <a:chOff x="0" y="0"/>
          <a:chExt cx="0" cy="0"/>
        </a:xfrm>
      </p:grpSpPr>
      <p:sp>
        <p:nvSpPr>
          <p:cNvPr id="38" name="Google Shape;38;p24"/>
          <p:cNvSpPr>
            <a:spLocks noGrp="1"/>
          </p:cNvSpPr>
          <p:nvPr>
            <p:ph type="pic" idx="2"/>
          </p:nvPr>
        </p:nvSpPr>
        <p:spPr>
          <a:xfrm>
            <a:off x="-1" y="0"/>
            <a:ext cx="8245958"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4_Blank">
  <p:cSld name="54_Blank">
    <p:spTree>
      <p:nvGrpSpPr>
        <p:cNvPr id="1" name="Shape 39"/>
        <p:cNvGrpSpPr/>
        <p:nvPr/>
      </p:nvGrpSpPr>
      <p:grpSpPr>
        <a:xfrm>
          <a:off x="0" y="0"/>
          <a:ext cx="0" cy="0"/>
          <a:chOff x="0" y="0"/>
          <a:chExt cx="0" cy="0"/>
        </a:xfrm>
      </p:grpSpPr>
      <p:sp>
        <p:nvSpPr>
          <p:cNvPr id="40" name="Google Shape;40;p25"/>
          <p:cNvSpPr>
            <a:spLocks noGrp="1"/>
          </p:cNvSpPr>
          <p:nvPr>
            <p:ph type="pic" idx="2"/>
          </p:nvPr>
        </p:nvSpPr>
        <p:spPr>
          <a:xfrm>
            <a:off x="914400" y="938717"/>
            <a:ext cx="3696512" cy="4978400"/>
          </a:xfrm>
          <a:prstGeom prst="rect">
            <a:avLst/>
          </a:prstGeom>
          <a:solidFill>
            <a:srgbClr val="F2F2F2">
              <a:alpha val="68627"/>
            </a:srgbClr>
          </a:solidFill>
          <a:ln>
            <a:noFill/>
          </a:ln>
          <a:effectLst>
            <a:outerShdw blurRad="457200" dist="558800" dir="5400000" sx="92000" sy="92000" algn="t" rotWithShape="0">
              <a:srgbClr val="000000">
                <a:alpha val="30588"/>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3_Blank">
  <p:cSld name="53_Blank">
    <p:spTree>
      <p:nvGrpSpPr>
        <p:cNvPr id="1" name="Shape 41"/>
        <p:cNvGrpSpPr/>
        <p:nvPr/>
      </p:nvGrpSpPr>
      <p:grpSpPr>
        <a:xfrm>
          <a:off x="0" y="0"/>
          <a:ext cx="0" cy="0"/>
          <a:chOff x="0" y="0"/>
          <a:chExt cx="0" cy="0"/>
        </a:xfrm>
      </p:grpSpPr>
      <p:sp>
        <p:nvSpPr>
          <p:cNvPr id="42" name="Google Shape;42;p26"/>
          <p:cNvSpPr>
            <a:spLocks noGrp="1"/>
          </p:cNvSpPr>
          <p:nvPr>
            <p:ph type="pic" idx="2"/>
          </p:nvPr>
        </p:nvSpPr>
        <p:spPr>
          <a:xfrm>
            <a:off x="1468533" y="1821937"/>
            <a:ext cx="914400" cy="9144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33"/>
              <a:buFont typeface="Arial"/>
              <a:buChar char="•"/>
              <a:defRPr sz="133"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3" name="Google Shape;43;p26"/>
          <p:cNvSpPr>
            <a:spLocks noGrp="1"/>
          </p:cNvSpPr>
          <p:nvPr>
            <p:ph type="pic" idx="3"/>
          </p:nvPr>
        </p:nvSpPr>
        <p:spPr>
          <a:xfrm>
            <a:off x="1468533" y="3778135"/>
            <a:ext cx="914400" cy="9144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33"/>
              <a:buFont typeface="Arial"/>
              <a:buChar char="•"/>
              <a:defRPr sz="133"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4" name="Google Shape;44;p26"/>
          <p:cNvSpPr>
            <a:spLocks noGrp="1"/>
          </p:cNvSpPr>
          <p:nvPr>
            <p:ph type="pic" idx="4"/>
          </p:nvPr>
        </p:nvSpPr>
        <p:spPr>
          <a:xfrm>
            <a:off x="9809067" y="2758563"/>
            <a:ext cx="914400" cy="9144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33"/>
              <a:buFont typeface="Arial"/>
              <a:buChar char="•"/>
              <a:defRPr sz="133"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5" name="Google Shape;45;p26"/>
          <p:cNvSpPr>
            <a:spLocks noGrp="1"/>
          </p:cNvSpPr>
          <p:nvPr>
            <p:ph type="pic" idx="5"/>
          </p:nvPr>
        </p:nvSpPr>
        <p:spPr>
          <a:xfrm>
            <a:off x="9809067" y="4664472"/>
            <a:ext cx="914400" cy="9144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33"/>
              <a:buFont typeface="Arial"/>
              <a:buChar char="•"/>
              <a:defRPr sz="133"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46" name="Google Shape;46;p26"/>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90000"/>
              </a:lnSpc>
              <a:spcBef>
                <a:spcPts val="1000"/>
              </a:spcBef>
              <a:spcAft>
                <a:spcPts val="0"/>
              </a:spcAft>
              <a:buClr>
                <a:srgbClr val="7F7F7F"/>
              </a:buClr>
              <a:buSzPts val="1400"/>
              <a:buFont typeface="Arial"/>
              <a:buNone/>
              <a:defRPr sz="1400" b="0" i="0" u="none" strike="noStrike" cap="none">
                <a:solidFill>
                  <a:srgbClr val="7F7F7F"/>
                </a:solidFill>
                <a:latin typeface="Roboto Light"/>
                <a:ea typeface="Roboto Light"/>
                <a:cs typeface="Roboto Light"/>
                <a:sym typeface="Roboto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47" name="Google Shape;47;p26"/>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F7F7F"/>
              </a:buClr>
              <a:buSzPts val="4267"/>
              <a:buFont typeface="Roboto"/>
              <a:buNone/>
              <a:defRPr sz="4267" b="0" i="0" u="none" strike="noStrike" cap="none">
                <a:solidFill>
                  <a:srgbClr val="7F7F7F"/>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2_Blank">
  <p:cSld name="52_Blank">
    <p:spTree>
      <p:nvGrpSpPr>
        <p:cNvPr id="1" name="Shape 48"/>
        <p:cNvGrpSpPr/>
        <p:nvPr/>
      </p:nvGrpSpPr>
      <p:grpSpPr>
        <a:xfrm>
          <a:off x="0" y="0"/>
          <a:ext cx="0" cy="0"/>
          <a:chOff x="0" y="0"/>
          <a:chExt cx="0" cy="0"/>
        </a:xfrm>
      </p:grpSpPr>
      <p:sp>
        <p:nvSpPr>
          <p:cNvPr id="49" name="Google Shape;49;p27"/>
          <p:cNvSpPr>
            <a:spLocks noGrp="1"/>
          </p:cNvSpPr>
          <p:nvPr>
            <p:ph type="pic" idx="2"/>
          </p:nvPr>
        </p:nvSpPr>
        <p:spPr>
          <a:xfrm>
            <a:off x="0" y="2603500"/>
            <a:ext cx="12192000" cy="38227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1_Blank">
  <p:cSld name="51_Blank">
    <p:spTree>
      <p:nvGrpSpPr>
        <p:cNvPr id="1" name="Shape 50"/>
        <p:cNvGrpSpPr/>
        <p:nvPr/>
      </p:nvGrpSpPr>
      <p:grpSpPr>
        <a:xfrm>
          <a:off x="0" y="0"/>
          <a:ext cx="0" cy="0"/>
          <a:chOff x="0" y="0"/>
          <a:chExt cx="0" cy="0"/>
        </a:xfrm>
      </p:grpSpPr>
      <p:sp>
        <p:nvSpPr>
          <p:cNvPr id="51" name="Google Shape;51;p28"/>
          <p:cNvSpPr>
            <a:spLocks noGrp="1"/>
          </p:cNvSpPr>
          <p:nvPr>
            <p:ph type="pic" idx="2"/>
          </p:nvPr>
        </p:nvSpPr>
        <p:spPr>
          <a:xfrm>
            <a:off x="6426557" y="2833353"/>
            <a:ext cx="4945487" cy="3464416"/>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0_Blank">
  <p:cSld name="50_Blank">
    <p:spTree>
      <p:nvGrpSpPr>
        <p:cNvPr id="1" name="Shape 52"/>
        <p:cNvGrpSpPr/>
        <p:nvPr/>
      </p:nvGrpSpPr>
      <p:grpSpPr>
        <a:xfrm>
          <a:off x="0" y="0"/>
          <a:ext cx="0" cy="0"/>
          <a:chOff x="0" y="0"/>
          <a:chExt cx="0" cy="0"/>
        </a:xfrm>
      </p:grpSpPr>
      <p:sp>
        <p:nvSpPr>
          <p:cNvPr id="53" name="Google Shape;53;p29"/>
          <p:cNvSpPr>
            <a:spLocks noGrp="1"/>
          </p:cNvSpPr>
          <p:nvPr>
            <p:ph type="pic" idx="2"/>
          </p:nvPr>
        </p:nvSpPr>
        <p:spPr>
          <a:xfrm>
            <a:off x="0" y="0"/>
            <a:ext cx="8288338"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54"/>
        <p:cNvGrpSpPr/>
        <p:nvPr/>
      </p:nvGrpSpPr>
      <p:grpSpPr>
        <a:xfrm>
          <a:off x="0" y="0"/>
          <a:ext cx="0" cy="0"/>
          <a:chOff x="0" y="0"/>
          <a:chExt cx="0" cy="0"/>
        </a:xfrm>
      </p:grpSpPr>
      <p:sp>
        <p:nvSpPr>
          <p:cNvPr id="55" name="Google Shape;55;p30"/>
          <p:cNvSpPr>
            <a:spLocks noGrp="1"/>
          </p:cNvSpPr>
          <p:nvPr>
            <p:ph type="pic" idx="2"/>
          </p:nvPr>
        </p:nvSpPr>
        <p:spPr>
          <a:xfrm>
            <a:off x="5026542" y="889000"/>
            <a:ext cx="7025758" cy="5465768"/>
          </a:xfrm>
          <a:prstGeom prst="rect">
            <a:avLst/>
          </a:prstGeom>
          <a:solidFill>
            <a:srgbClr val="E1E9EA">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56"/>
        <p:cNvGrpSpPr/>
        <p:nvPr/>
      </p:nvGrpSpPr>
      <p:grpSpPr>
        <a:xfrm>
          <a:off x="0" y="0"/>
          <a:ext cx="0" cy="0"/>
          <a:chOff x="0" y="0"/>
          <a:chExt cx="0" cy="0"/>
        </a:xfrm>
      </p:grpSpPr>
      <p:sp>
        <p:nvSpPr>
          <p:cNvPr id="57" name="Google Shape;57;p31"/>
          <p:cNvSpPr>
            <a:spLocks noGrp="1"/>
          </p:cNvSpPr>
          <p:nvPr>
            <p:ph type="pic" idx="2"/>
          </p:nvPr>
        </p:nvSpPr>
        <p:spPr>
          <a:xfrm>
            <a:off x="0" y="781844"/>
            <a:ext cx="12192000" cy="5294312"/>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1_Blank">
  <p:cSld name="21_Blank">
    <p:spTree>
      <p:nvGrpSpPr>
        <p:cNvPr id="1" name="Shape 15"/>
        <p:cNvGrpSpPr/>
        <p:nvPr/>
      </p:nvGrpSpPr>
      <p:grpSpPr>
        <a:xfrm>
          <a:off x="0" y="0"/>
          <a:ext cx="0" cy="0"/>
          <a:chOff x="0" y="0"/>
          <a:chExt cx="0" cy="0"/>
        </a:xfrm>
      </p:grpSpPr>
      <p:sp>
        <p:nvSpPr>
          <p:cNvPr id="16" name="Google Shape;16;p14"/>
          <p:cNvSpPr>
            <a:spLocks noGrp="1"/>
          </p:cNvSpPr>
          <p:nvPr>
            <p:ph type="pic" idx="2"/>
          </p:nvPr>
        </p:nvSpPr>
        <p:spPr>
          <a:xfrm>
            <a:off x="8752114" y="0"/>
            <a:ext cx="3439886"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58"/>
        <p:cNvGrpSpPr/>
        <p:nvPr/>
      </p:nvGrpSpPr>
      <p:grpSpPr>
        <a:xfrm>
          <a:off x="0" y="0"/>
          <a:ext cx="0" cy="0"/>
          <a:chOff x="0" y="0"/>
          <a:chExt cx="0" cy="0"/>
        </a:xfrm>
      </p:grpSpPr>
      <p:sp>
        <p:nvSpPr>
          <p:cNvPr id="59" name="Google Shape;59;p32"/>
          <p:cNvSpPr>
            <a:spLocks noGrp="1"/>
          </p:cNvSpPr>
          <p:nvPr>
            <p:ph type="pic" idx="2"/>
          </p:nvPr>
        </p:nvSpPr>
        <p:spPr>
          <a:xfrm>
            <a:off x="0" y="0"/>
            <a:ext cx="12192000"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60"/>
        <p:cNvGrpSpPr/>
        <p:nvPr/>
      </p:nvGrpSpPr>
      <p:grpSpPr>
        <a:xfrm>
          <a:off x="0" y="0"/>
          <a:ext cx="0" cy="0"/>
          <a:chOff x="0" y="0"/>
          <a:chExt cx="0" cy="0"/>
        </a:xfrm>
      </p:grpSpPr>
      <p:sp>
        <p:nvSpPr>
          <p:cNvPr id="61" name="Google Shape;61;p33"/>
          <p:cNvSpPr>
            <a:spLocks noGrp="1"/>
          </p:cNvSpPr>
          <p:nvPr>
            <p:ph type="pic" idx="2"/>
          </p:nvPr>
        </p:nvSpPr>
        <p:spPr>
          <a:xfrm>
            <a:off x="0" y="0"/>
            <a:ext cx="12192000"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62" name="Google Shape;62;p33"/>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Roboto Light"/>
                <a:ea typeface="Roboto Light"/>
                <a:cs typeface="Roboto Light"/>
                <a:sym typeface="Roboto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63" name="Google Shape;63;p33"/>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chemeClr val="lt1"/>
              </a:buClr>
              <a:buSzPts val="4267"/>
              <a:buFont typeface="Roboto"/>
              <a:buNone/>
              <a:defRPr sz="4267"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1_Blank">
  <p:cSld name="21_Blank">
    <p:spTree>
      <p:nvGrpSpPr>
        <p:cNvPr id="1" name="Shape 71"/>
        <p:cNvGrpSpPr/>
        <p:nvPr/>
      </p:nvGrpSpPr>
      <p:grpSpPr>
        <a:xfrm>
          <a:off x="0" y="0"/>
          <a:ext cx="0" cy="0"/>
          <a:chOff x="0" y="0"/>
          <a:chExt cx="0" cy="0"/>
        </a:xfrm>
      </p:grpSpPr>
      <p:sp>
        <p:nvSpPr>
          <p:cNvPr id="72" name="Google Shape;72;p34"/>
          <p:cNvSpPr>
            <a:spLocks noGrp="1"/>
          </p:cNvSpPr>
          <p:nvPr>
            <p:ph type="pic" idx="2"/>
          </p:nvPr>
        </p:nvSpPr>
        <p:spPr>
          <a:xfrm>
            <a:off x="8752114" y="0"/>
            <a:ext cx="3439886"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73"/>
        <p:cNvGrpSpPr/>
        <p:nvPr/>
      </p:nvGrpSpPr>
      <p:grpSpPr>
        <a:xfrm>
          <a:off x="0" y="0"/>
          <a:ext cx="0" cy="0"/>
          <a:chOff x="0" y="0"/>
          <a:chExt cx="0" cy="0"/>
        </a:xfrm>
      </p:grpSpPr>
      <p:sp>
        <p:nvSpPr>
          <p:cNvPr id="74" name="Google Shape;74;p35"/>
          <p:cNvSpPr>
            <a:spLocks noGrp="1"/>
          </p:cNvSpPr>
          <p:nvPr>
            <p:ph type="pic" idx="2"/>
          </p:nvPr>
        </p:nvSpPr>
        <p:spPr>
          <a:xfrm>
            <a:off x="588169" y="580345"/>
            <a:ext cx="11015662" cy="339725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36"/>
          <p:cNvSpPr>
            <a:spLocks noGrp="1"/>
          </p:cNvSpPr>
          <p:nvPr>
            <p:ph type="pic" idx="2"/>
          </p:nvPr>
        </p:nvSpPr>
        <p:spPr>
          <a:xfrm>
            <a:off x="7489371" y="0"/>
            <a:ext cx="4702629"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77"/>
        <p:cNvGrpSpPr/>
        <p:nvPr/>
      </p:nvGrpSpPr>
      <p:grpSpPr>
        <a:xfrm>
          <a:off x="0" y="0"/>
          <a:ext cx="0" cy="0"/>
          <a:chOff x="0" y="0"/>
          <a:chExt cx="0" cy="0"/>
        </a:xfrm>
      </p:grpSpPr>
      <p:sp>
        <p:nvSpPr>
          <p:cNvPr id="78" name="Google Shape;78;p37"/>
          <p:cNvSpPr>
            <a:spLocks noGrp="1"/>
          </p:cNvSpPr>
          <p:nvPr>
            <p:ph type="pic" idx="2"/>
          </p:nvPr>
        </p:nvSpPr>
        <p:spPr>
          <a:xfrm>
            <a:off x="1" y="0"/>
            <a:ext cx="12192000"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79"/>
        <p:cNvGrpSpPr/>
        <p:nvPr/>
      </p:nvGrpSpPr>
      <p:grpSpPr>
        <a:xfrm>
          <a:off x="0" y="0"/>
          <a:ext cx="0" cy="0"/>
          <a:chOff x="0" y="0"/>
          <a:chExt cx="0" cy="0"/>
        </a:xfrm>
      </p:grpSpPr>
      <p:sp>
        <p:nvSpPr>
          <p:cNvPr id="80" name="Google Shape;80;p38"/>
          <p:cNvSpPr>
            <a:spLocks noGrp="1"/>
          </p:cNvSpPr>
          <p:nvPr>
            <p:ph type="pic" idx="2"/>
          </p:nvPr>
        </p:nvSpPr>
        <p:spPr>
          <a:xfrm>
            <a:off x="7329487" y="0"/>
            <a:ext cx="4862513"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1"/>
        <p:cNvGrpSpPr/>
        <p:nvPr/>
      </p:nvGrpSpPr>
      <p:grpSpPr>
        <a:xfrm>
          <a:off x="0" y="0"/>
          <a:ext cx="0" cy="0"/>
          <a:chOff x="0" y="0"/>
          <a:chExt cx="0" cy="0"/>
        </a:xfrm>
      </p:grpSpPr>
      <p:sp>
        <p:nvSpPr>
          <p:cNvPr id="82" name="Google Shape;82;p39"/>
          <p:cNvSpPr>
            <a:spLocks noGrp="1"/>
          </p:cNvSpPr>
          <p:nvPr>
            <p:ph type="pic" idx="2"/>
          </p:nvPr>
        </p:nvSpPr>
        <p:spPr>
          <a:xfrm>
            <a:off x="6609761" y="1303502"/>
            <a:ext cx="4621907" cy="4250996"/>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3"/>
        <p:cNvGrpSpPr/>
        <p:nvPr/>
      </p:nvGrpSpPr>
      <p:grpSpPr>
        <a:xfrm>
          <a:off x="0" y="0"/>
          <a:ext cx="0" cy="0"/>
          <a:chOff x="0" y="0"/>
          <a:chExt cx="0" cy="0"/>
        </a:xfrm>
      </p:grpSpPr>
      <p:sp>
        <p:nvSpPr>
          <p:cNvPr id="84" name="Google Shape;84;p40"/>
          <p:cNvSpPr>
            <a:spLocks noGrp="1"/>
          </p:cNvSpPr>
          <p:nvPr>
            <p:ph type="pic" idx="2"/>
          </p:nvPr>
        </p:nvSpPr>
        <p:spPr>
          <a:xfrm>
            <a:off x="1320800" y="812800"/>
            <a:ext cx="3759200" cy="5232400"/>
          </a:xfrm>
          <a:prstGeom prst="rect">
            <a:avLst/>
          </a:prstGeom>
          <a:solidFill>
            <a:srgbClr val="F2F2F2">
              <a:alpha val="68627"/>
            </a:srgbClr>
          </a:solidFill>
          <a:ln>
            <a:noFill/>
          </a:ln>
          <a:effectLst>
            <a:outerShdw blurRad="469900" dist="279400" sx="96000" sy="96000" algn="l" rotWithShape="0">
              <a:srgbClr val="000000">
                <a:alpha val="26666"/>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5"/>
        <p:cNvGrpSpPr/>
        <p:nvPr/>
      </p:nvGrpSpPr>
      <p:grpSpPr>
        <a:xfrm>
          <a:off x="0" y="0"/>
          <a:ext cx="0" cy="0"/>
          <a:chOff x="0" y="0"/>
          <a:chExt cx="0" cy="0"/>
        </a:xfrm>
      </p:grpSpPr>
      <p:sp>
        <p:nvSpPr>
          <p:cNvPr id="86" name="Google Shape;86;p41"/>
          <p:cNvSpPr>
            <a:spLocks noGrp="1"/>
          </p:cNvSpPr>
          <p:nvPr>
            <p:ph type="pic" idx="2"/>
          </p:nvPr>
        </p:nvSpPr>
        <p:spPr>
          <a:xfrm>
            <a:off x="0" y="0"/>
            <a:ext cx="6052457"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17"/>
        <p:cNvGrpSpPr/>
        <p:nvPr/>
      </p:nvGrpSpPr>
      <p:grpSpPr>
        <a:xfrm>
          <a:off x="0" y="0"/>
          <a:ext cx="0" cy="0"/>
          <a:chOff x="0" y="0"/>
          <a:chExt cx="0" cy="0"/>
        </a:xfrm>
      </p:grpSpPr>
      <p:sp>
        <p:nvSpPr>
          <p:cNvPr id="18" name="Google Shape;18;p15"/>
          <p:cNvSpPr>
            <a:spLocks noGrp="1"/>
          </p:cNvSpPr>
          <p:nvPr>
            <p:ph type="pic" idx="2"/>
          </p:nvPr>
        </p:nvSpPr>
        <p:spPr>
          <a:xfrm>
            <a:off x="588169" y="580345"/>
            <a:ext cx="11015662" cy="339725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7"/>
        <p:cNvGrpSpPr/>
        <p:nvPr/>
      </p:nvGrpSpPr>
      <p:grpSpPr>
        <a:xfrm>
          <a:off x="0" y="0"/>
          <a:ext cx="0" cy="0"/>
          <a:chOff x="0" y="0"/>
          <a:chExt cx="0" cy="0"/>
        </a:xfrm>
      </p:grpSpPr>
      <p:sp>
        <p:nvSpPr>
          <p:cNvPr id="88" name="Google Shape;88;p42"/>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Roboto Light"/>
                <a:ea typeface="Roboto Light"/>
                <a:cs typeface="Roboto Light"/>
                <a:sym typeface="Roboto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89" name="Google Shape;89;p42"/>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F7F7F"/>
              </a:buClr>
              <a:buSzPts val="4267"/>
              <a:buFont typeface="Roboto"/>
              <a:buNone/>
              <a:defRPr sz="4267" b="0" i="0" u="none" strike="noStrike" cap="none">
                <a:solidFill>
                  <a:srgbClr val="7F7F7F"/>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p42"/>
          <p:cNvSpPr>
            <a:spLocks noGrp="1"/>
          </p:cNvSpPr>
          <p:nvPr>
            <p:ph type="pic" idx="2"/>
          </p:nvPr>
        </p:nvSpPr>
        <p:spPr>
          <a:xfrm>
            <a:off x="0" y="2237232"/>
            <a:ext cx="12192000" cy="2694432"/>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5_Blank">
  <p:cSld name="55_Blank">
    <p:spTree>
      <p:nvGrpSpPr>
        <p:cNvPr id="1" name="Shape 91"/>
        <p:cNvGrpSpPr/>
        <p:nvPr/>
      </p:nvGrpSpPr>
      <p:grpSpPr>
        <a:xfrm>
          <a:off x="0" y="0"/>
          <a:ext cx="0" cy="0"/>
          <a:chOff x="0" y="0"/>
          <a:chExt cx="0" cy="0"/>
        </a:xfrm>
      </p:grpSpPr>
      <p:sp>
        <p:nvSpPr>
          <p:cNvPr id="92" name="Google Shape;92;p43"/>
          <p:cNvSpPr>
            <a:spLocks noGrp="1"/>
          </p:cNvSpPr>
          <p:nvPr>
            <p:ph type="pic" idx="2"/>
          </p:nvPr>
        </p:nvSpPr>
        <p:spPr>
          <a:xfrm>
            <a:off x="8572500" y="0"/>
            <a:ext cx="3619500"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7_Full Image">
  <p:cSld name="17_Full Image">
    <p:spTree>
      <p:nvGrpSpPr>
        <p:cNvPr id="1" name="Shape 93"/>
        <p:cNvGrpSpPr/>
        <p:nvPr/>
      </p:nvGrpSpPr>
      <p:grpSpPr>
        <a:xfrm>
          <a:off x="0" y="0"/>
          <a:ext cx="0" cy="0"/>
          <a:chOff x="0" y="0"/>
          <a:chExt cx="0" cy="0"/>
        </a:xfrm>
      </p:grpSpPr>
      <p:sp>
        <p:nvSpPr>
          <p:cNvPr id="94" name="Google Shape;94;p44"/>
          <p:cNvSpPr>
            <a:spLocks noGrp="1"/>
          </p:cNvSpPr>
          <p:nvPr>
            <p:ph type="pic" idx="2"/>
          </p:nvPr>
        </p:nvSpPr>
        <p:spPr>
          <a:xfrm>
            <a:off x="-1" y="0"/>
            <a:ext cx="8245958"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4_Blank">
  <p:cSld name="54_Blank">
    <p:spTree>
      <p:nvGrpSpPr>
        <p:cNvPr id="1" name="Shape 95"/>
        <p:cNvGrpSpPr/>
        <p:nvPr/>
      </p:nvGrpSpPr>
      <p:grpSpPr>
        <a:xfrm>
          <a:off x="0" y="0"/>
          <a:ext cx="0" cy="0"/>
          <a:chOff x="0" y="0"/>
          <a:chExt cx="0" cy="0"/>
        </a:xfrm>
      </p:grpSpPr>
      <p:sp>
        <p:nvSpPr>
          <p:cNvPr id="96" name="Google Shape;96;p45"/>
          <p:cNvSpPr>
            <a:spLocks noGrp="1"/>
          </p:cNvSpPr>
          <p:nvPr>
            <p:ph type="pic" idx="2"/>
          </p:nvPr>
        </p:nvSpPr>
        <p:spPr>
          <a:xfrm>
            <a:off x="914400" y="938717"/>
            <a:ext cx="3696512" cy="4978400"/>
          </a:xfrm>
          <a:prstGeom prst="rect">
            <a:avLst/>
          </a:prstGeom>
          <a:solidFill>
            <a:srgbClr val="F2F2F2">
              <a:alpha val="68627"/>
            </a:srgbClr>
          </a:solidFill>
          <a:ln>
            <a:noFill/>
          </a:ln>
          <a:effectLst>
            <a:outerShdw blurRad="457200" dist="558800" dir="5400000" sx="92000" sy="92000" algn="t" rotWithShape="0">
              <a:srgbClr val="000000">
                <a:alpha val="30588"/>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3_Blank">
  <p:cSld name="53_Blank">
    <p:spTree>
      <p:nvGrpSpPr>
        <p:cNvPr id="1" name="Shape 97"/>
        <p:cNvGrpSpPr/>
        <p:nvPr/>
      </p:nvGrpSpPr>
      <p:grpSpPr>
        <a:xfrm>
          <a:off x="0" y="0"/>
          <a:ext cx="0" cy="0"/>
          <a:chOff x="0" y="0"/>
          <a:chExt cx="0" cy="0"/>
        </a:xfrm>
      </p:grpSpPr>
      <p:sp>
        <p:nvSpPr>
          <p:cNvPr id="98" name="Google Shape;98;p46"/>
          <p:cNvSpPr>
            <a:spLocks noGrp="1"/>
          </p:cNvSpPr>
          <p:nvPr>
            <p:ph type="pic" idx="2"/>
          </p:nvPr>
        </p:nvSpPr>
        <p:spPr>
          <a:xfrm>
            <a:off x="1468533" y="1821937"/>
            <a:ext cx="914400" cy="9144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33"/>
              <a:buFont typeface="Arial"/>
              <a:buChar char="•"/>
              <a:defRPr sz="133"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99" name="Google Shape;99;p46"/>
          <p:cNvSpPr>
            <a:spLocks noGrp="1"/>
          </p:cNvSpPr>
          <p:nvPr>
            <p:ph type="pic" idx="3"/>
          </p:nvPr>
        </p:nvSpPr>
        <p:spPr>
          <a:xfrm>
            <a:off x="1468533" y="3778135"/>
            <a:ext cx="914400" cy="9144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33"/>
              <a:buFont typeface="Arial"/>
              <a:buChar char="•"/>
              <a:defRPr sz="133"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0" name="Google Shape;100;p46"/>
          <p:cNvSpPr>
            <a:spLocks noGrp="1"/>
          </p:cNvSpPr>
          <p:nvPr>
            <p:ph type="pic" idx="4"/>
          </p:nvPr>
        </p:nvSpPr>
        <p:spPr>
          <a:xfrm>
            <a:off x="9809067" y="2758563"/>
            <a:ext cx="914400" cy="9144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33"/>
              <a:buFont typeface="Arial"/>
              <a:buChar char="•"/>
              <a:defRPr sz="133"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1" name="Google Shape;101;p46"/>
          <p:cNvSpPr>
            <a:spLocks noGrp="1"/>
          </p:cNvSpPr>
          <p:nvPr>
            <p:ph type="pic" idx="5"/>
          </p:nvPr>
        </p:nvSpPr>
        <p:spPr>
          <a:xfrm>
            <a:off x="9809067" y="4664472"/>
            <a:ext cx="914400" cy="9144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33"/>
              <a:buFont typeface="Arial"/>
              <a:buChar char="•"/>
              <a:defRPr sz="133"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02" name="Google Shape;102;p46"/>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90000"/>
              </a:lnSpc>
              <a:spcBef>
                <a:spcPts val="1000"/>
              </a:spcBef>
              <a:spcAft>
                <a:spcPts val="0"/>
              </a:spcAft>
              <a:buClr>
                <a:srgbClr val="7F7F7F"/>
              </a:buClr>
              <a:buSzPts val="1400"/>
              <a:buFont typeface="Arial"/>
              <a:buNone/>
              <a:defRPr sz="1400" b="0" i="0" u="none" strike="noStrike" cap="none">
                <a:solidFill>
                  <a:srgbClr val="7F7F7F"/>
                </a:solidFill>
                <a:latin typeface="Roboto Light"/>
                <a:ea typeface="Roboto Light"/>
                <a:cs typeface="Roboto Light"/>
                <a:sym typeface="Roboto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3" name="Google Shape;103;p46"/>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F7F7F"/>
              </a:buClr>
              <a:buSzPts val="4267"/>
              <a:buFont typeface="Roboto"/>
              <a:buNone/>
              <a:defRPr sz="4267" b="0" i="0" u="none" strike="noStrike" cap="none">
                <a:solidFill>
                  <a:srgbClr val="7F7F7F"/>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2_Blank">
  <p:cSld name="52_Blank">
    <p:spTree>
      <p:nvGrpSpPr>
        <p:cNvPr id="1" name="Shape 104"/>
        <p:cNvGrpSpPr/>
        <p:nvPr/>
      </p:nvGrpSpPr>
      <p:grpSpPr>
        <a:xfrm>
          <a:off x="0" y="0"/>
          <a:ext cx="0" cy="0"/>
          <a:chOff x="0" y="0"/>
          <a:chExt cx="0" cy="0"/>
        </a:xfrm>
      </p:grpSpPr>
      <p:sp>
        <p:nvSpPr>
          <p:cNvPr id="105" name="Google Shape;105;p47"/>
          <p:cNvSpPr>
            <a:spLocks noGrp="1"/>
          </p:cNvSpPr>
          <p:nvPr>
            <p:ph type="pic" idx="2"/>
          </p:nvPr>
        </p:nvSpPr>
        <p:spPr>
          <a:xfrm>
            <a:off x="0" y="2603500"/>
            <a:ext cx="12192000" cy="38227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51_Blank">
  <p:cSld name="51_Blank">
    <p:spTree>
      <p:nvGrpSpPr>
        <p:cNvPr id="1" name="Shape 106"/>
        <p:cNvGrpSpPr/>
        <p:nvPr/>
      </p:nvGrpSpPr>
      <p:grpSpPr>
        <a:xfrm>
          <a:off x="0" y="0"/>
          <a:ext cx="0" cy="0"/>
          <a:chOff x="0" y="0"/>
          <a:chExt cx="0" cy="0"/>
        </a:xfrm>
      </p:grpSpPr>
      <p:sp>
        <p:nvSpPr>
          <p:cNvPr id="107" name="Google Shape;107;p48"/>
          <p:cNvSpPr>
            <a:spLocks noGrp="1"/>
          </p:cNvSpPr>
          <p:nvPr>
            <p:ph type="pic" idx="2"/>
          </p:nvPr>
        </p:nvSpPr>
        <p:spPr>
          <a:xfrm>
            <a:off x="6426557" y="2833353"/>
            <a:ext cx="4945487" cy="3464416"/>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0_Blank">
  <p:cSld name="50_Blank">
    <p:spTree>
      <p:nvGrpSpPr>
        <p:cNvPr id="1" name="Shape 108"/>
        <p:cNvGrpSpPr/>
        <p:nvPr/>
      </p:nvGrpSpPr>
      <p:grpSpPr>
        <a:xfrm>
          <a:off x="0" y="0"/>
          <a:ext cx="0" cy="0"/>
          <a:chOff x="0" y="0"/>
          <a:chExt cx="0" cy="0"/>
        </a:xfrm>
      </p:grpSpPr>
      <p:sp>
        <p:nvSpPr>
          <p:cNvPr id="109" name="Google Shape;109;p49"/>
          <p:cNvSpPr>
            <a:spLocks noGrp="1"/>
          </p:cNvSpPr>
          <p:nvPr>
            <p:ph type="pic" idx="2"/>
          </p:nvPr>
        </p:nvSpPr>
        <p:spPr>
          <a:xfrm>
            <a:off x="0" y="0"/>
            <a:ext cx="8288338"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10"/>
        <p:cNvGrpSpPr/>
        <p:nvPr/>
      </p:nvGrpSpPr>
      <p:grpSpPr>
        <a:xfrm>
          <a:off x="0" y="0"/>
          <a:ext cx="0" cy="0"/>
          <a:chOff x="0" y="0"/>
          <a:chExt cx="0" cy="0"/>
        </a:xfrm>
      </p:grpSpPr>
      <p:sp>
        <p:nvSpPr>
          <p:cNvPr id="111" name="Google Shape;111;p50"/>
          <p:cNvSpPr>
            <a:spLocks noGrp="1"/>
          </p:cNvSpPr>
          <p:nvPr>
            <p:ph type="pic" idx="2"/>
          </p:nvPr>
        </p:nvSpPr>
        <p:spPr>
          <a:xfrm>
            <a:off x="5026542" y="889000"/>
            <a:ext cx="7025758" cy="5465768"/>
          </a:xfrm>
          <a:prstGeom prst="rect">
            <a:avLst/>
          </a:prstGeom>
          <a:solidFill>
            <a:srgbClr val="E1E9EA">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112"/>
        <p:cNvGrpSpPr/>
        <p:nvPr/>
      </p:nvGrpSpPr>
      <p:grpSpPr>
        <a:xfrm>
          <a:off x="0" y="0"/>
          <a:ext cx="0" cy="0"/>
          <a:chOff x="0" y="0"/>
          <a:chExt cx="0" cy="0"/>
        </a:xfrm>
      </p:grpSpPr>
      <p:sp>
        <p:nvSpPr>
          <p:cNvPr id="113" name="Google Shape;113;p51"/>
          <p:cNvSpPr>
            <a:spLocks noGrp="1"/>
          </p:cNvSpPr>
          <p:nvPr>
            <p:ph type="pic" idx="2"/>
          </p:nvPr>
        </p:nvSpPr>
        <p:spPr>
          <a:xfrm>
            <a:off x="0" y="781844"/>
            <a:ext cx="12192000" cy="5294312"/>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19"/>
        <p:cNvGrpSpPr/>
        <p:nvPr/>
      </p:nvGrpSpPr>
      <p:grpSpPr>
        <a:xfrm>
          <a:off x="0" y="0"/>
          <a:ext cx="0" cy="0"/>
          <a:chOff x="0" y="0"/>
          <a:chExt cx="0" cy="0"/>
        </a:xfrm>
      </p:grpSpPr>
      <p:sp>
        <p:nvSpPr>
          <p:cNvPr id="20" name="Google Shape;20;p16"/>
          <p:cNvSpPr>
            <a:spLocks noGrp="1"/>
          </p:cNvSpPr>
          <p:nvPr>
            <p:ph type="pic" idx="2"/>
          </p:nvPr>
        </p:nvSpPr>
        <p:spPr>
          <a:xfrm>
            <a:off x="7489371" y="0"/>
            <a:ext cx="4702629"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114"/>
        <p:cNvGrpSpPr/>
        <p:nvPr/>
      </p:nvGrpSpPr>
      <p:grpSpPr>
        <a:xfrm>
          <a:off x="0" y="0"/>
          <a:ext cx="0" cy="0"/>
          <a:chOff x="0" y="0"/>
          <a:chExt cx="0" cy="0"/>
        </a:xfrm>
      </p:grpSpPr>
      <p:sp>
        <p:nvSpPr>
          <p:cNvPr id="115" name="Google Shape;115;p52"/>
          <p:cNvSpPr>
            <a:spLocks noGrp="1"/>
          </p:cNvSpPr>
          <p:nvPr>
            <p:ph type="pic" idx="2"/>
          </p:nvPr>
        </p:nvSpPr>
        <p:spPr>
          <a:xfrm>
            <a:off x="0" y="0"/>
            <a:ext cx="12192000"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16"/>
        <p:cNvGrpSpPr/>
        <p:nvPr/>
      </p:nvGrpSpPr>
      <p:grpSpPr>
        <a:xfrm>
          <a:off x="0" y="0"/>
          <a:ext cx="0" cy="0"/>
          <a:chOff x="0" y="0"/>
          <a:chExt cx="0" cy="0"/>
        </a:xfrm>
      </p:grpSpPr>
      <p:sp>
        <p:nvSpPr>
          <p:cNvPr id="117" name="Google Shape;117;p53"/>
          <p:cNvSpPr>
            <a:spLocks noGrp="1"/>
          </p:cNvSpPr>
          <p:nvPr>
            <p:ph type="pic" idx="2"/>
          </p:nvPr>
        </p:nvSpPr>
        <p:spPr>
          <a:xfrm>
            <a:off x="0" y="0"/>
            <a:ext cx="12192000"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
        <p:nvSpPr>
          <p:cNvPr id="118" name="Google Shape;118;p53"/>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Roboto Light"/>
                <a:ea typeface="Roboto Light"/>
                <a:cs typeface="Roboto Light"/>
                <a:sym typeface="Roboto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19" name="Google Shape;119;p53"/>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chemeClr val="lt1"/>
              </a:buClr>
              <a:buSzPts val="4267"/>
              <a:buFont typeface="Roboto"/>
              <a:buNone/>
              <a:defRPr sz="4267"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20"/>
        <p:cNvGrpSpPr/>
        <p:nvPr/>
      </p:nvGrpSpPr>
      <p:grpSpPr>
        <a:xfrm>
          <a:off x="0" y="0"/>
          <a:ext cx="0" cy="0"/>
          <a:chOff x="0" y="0"/>
          <a:chExt cx="0" cy="0"/>
        </a:xfrm>
      </p:grpSpPr>
      <p:sp>
        <p:nvSpPr>
          <p:cNvPr id="121" name="Google Shape;121;p54"/>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lnSpc>
                <a:spcPct val="90000"/>
              </a:lnSpc>
              <a:spcBef>
                <a:spcPts val="1000"/>
              </a:spcBef>
              <a:spcAft>
                <a:spcPts val="0"/>
              </a:spcAft>
              <a:buClr>
                <a:srgbClr val="BFBFBF"/>
              </a:buClr>
              <a:buSzPts val="1400"/>
              <a:buFont typeface="Arial"/>
              <a:buNone/>
              <a:defRPr sz="1400" b="0" i="0" u="none" strike="noStrike" cap="none">
                <a:solidFill>
                  <a:srgbClr val="BFBFBF"/>
                </a:solidFill>
                <a:latin typeface="Roboto Light"/>
                <a:ea typeface="Roboto Light"/>
                <a:cs typeface="Roboto Light"/>
                <a:sym typeface="Roboto Light"/>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500"/>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22" name="Google Shape;122;p54"/>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7F7F7F"/>
              </a:buClr>
              <a:buSzPts val="4267"/>
              <a:buFont typeface="Roboto"/>
              <a:buNone/>
              <a:defRPr sz="4267" b="0" i="0" u="none" strike="noStrike" cap="none">
                <a:solidFill>
                  <a:srgbClr val="7F7F7F"/>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23"/>
        <p:cNvGrpSpPr/>
        <p:nvPr/>
      </p:nvGrpSpPr>
      <p:grpSpPr>
        <a:xfrm>
          <a:off x="0" y="0"/>
          <a:ext cx="0" cy="0"/>
          <a:chOff x="0" y="0"/>
          <a:chExt cx="0" cy="0"/>
        </a:xfrm>
      </p:grpSpPr>
      <p:sp>
        <p:nvSpPr>
          <p:cNvPr id="124" name="Google Shape;124;gb7574d5ef3_5_262"/>
          <p:cNvSpPr>
            <a:spLocks noGrp="1"/>
          </p:cNvSpPr>
          <p:nvPr>
            <p:ph type="pic" idx="2"/>
          </p:nvPr>
        </p:nvSpPr>
        <p:spPr>
          <a:xfrm>
            <a:off x="0" y="0"/>
            <a:ext cx="12192000" cy="6858000"/>
          </a:xfrm>
          <a:prstGeom prst="rect">
            <a:avLst/>
          </a:prstGeom>
          <a:solidFill>
            <a:srgbClr val="F2F2F2">
              <a:alpha val="69800"/>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Raleway"/>
                <a:ea typeface="Raleway"/>
                <a:cs typeface="Raleway"/>
                <a:sym typeface="Raleway"/>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25"/>
        <p:cNvGrpSpPr/>
        <p:nvPr/>
      </p:nvGrpSpPr>
      <p:grpSpPr>
        <a:xfrm>
          <a:off x="0" y="0"/>
          <a:ext cx="0" cy="0"/>
          <a:chOff x="0" y="0"/>
          <a:chExt cx="0" cy="0"/>
        </a:xfrm>
      </p:grpSpPr>
      <p:sp>
        <p:nvSpPr>
          <p:cNvPr id="126" name="Google Shape;126;gb7574d5ef3_5_534"/>
          <p:cNvSpPr>
            <a:spLocks noGrp="1"/>
          </p:cNvSpPr>
          <p:nvPr>
            <p:ph type="pic" idx="2"/>
          </p:nvPr>
        </p:nvSpPr>
        <p:spPr>
          <a:xfrm>
            <a:off x="0" y="0"/>
            <a:ext cx="12192000" cy="6858000"/>
          </a:xfrm>
          <a:prstGeom prst="rect">
            <a:avLst/>
          </a:prstGeom>
          <a:solidFill>
            <a:srgbClr val="F2F2F2">
              <a:alpha val="69800"/>
            </a:srgbClr>
          </a:solid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Raleway"/>
                <a:ea typeface="Raleway"/>
                <a:cs typeface="Raleway"/>
                <a:sym typeface="Raleway"/>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1"/>
        <p:cNvGrpSpPr/>
        <p:nvPr/>
      </p:nvGrpSpPr>
      <p:grpSpPr>
        <a:xfrm>
          <a:off x="0" y="0"/>
          <a:ext cx="0" cy="0"/>
          <a:chOff x="0" y="0"/>
          <a:chExt cx="0" cy="0"/>
        </a:xfrm>
      </p:grpSpPr>
      <p:sp>
        <p:nvSpPr>
          <p:cNvPr id="22" name="Google Shape;22;p17"/>
          <p:cNvSpPr>
            <a:spLocks noGrp="1"/>
          </p:cNvSpPr>
          <p:nvPr>
            <p:ph type="pic" idx="2"/>
          </p:nvPr>
        </p:nvSpPr>
        <p:spPr>
          <a:xfrm>
            <a:off x="1" y="0"/>
            <a:ext cx="12192000"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3"/>
        <p:cNvGrpSpPr/>
        <p:nvPr/>
      </p:nvGrpSpPr>
      <p:grpSpPr>
        <a:xfrm>
          <a:off x="0" y="0"/>
          <a:ext cx="0" cy="0"/>
          <a:chOff x="0" y="0"/>
          <a:chExt cx="0" cy="0"/>
        </a:xfrm>
      </p:grpSpPr>
      <p:sp>
        <p:nvSpPr>
          <p:cNvPr id="24" name="Google Shape;24;p18"/>
          <p:cNvSpPr>
            <a:spLocks noGrp="1"/>
          </p:cNvSpPr>
          <p:nvPr>
            <p:ph type="pic" idx="2"/>
          </p:nvPr>
        </p:nvSpPr>
        <p:spPr>
          <a:xfrm>
            <a:off x="7329487" y="0"/>
            <a:ext cx="4862513"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100"/>
              <a:buFont typeface="Arial"/>
              <a:buChar char="•"/>
              <a:defRPr sz="11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5"/>
        <p:cNvGrpSpPr/>
        <p:nvPr/>
      </p:nvGrpSpPr>
      <p:grpSpPr>
        <a:xfrm>
          <a:off x="0" y="0"/>
          <a:ext cx="0" cy="0"/>
          <a:chOff x="0" y="0"/>
          <a:chExt cx="0" cy="0"/>
        </a:xfrm>
      </p:grpSpPr>
      <p:sp>
        <p:nvSpPr>
          <p:cNvPr id="26" name="Google Shape;26;p19"/>
          <p:cNvSpPr>
            <a:spLocks noGrp="1"/>
          </p:cNvSpPr>
          <p:nvPr>
            <p:ph type="pic" idx="2"/>
          </p:nvPr>
        </p:nvSpPr>
        <p:spPr>
          <a:xfrm>
            <a:off x="6609761" y="1303502"/>
            <a:ext cx="4621907" cy="4250996"/>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00"/>
              <a:buFont typeface="Arial"/>
              <a:buChar char="•"/>
              <a:defRPr sz="10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7"/>
        <p:cNvGrpSpPr/>
        <p:nvPr/>
      </p:nvGrpSpPr>
      <p:grpSpPr>
        <a:xfrm>
          <a:off x="0" y="0"/>
          <a:ext cx="0" cy="0"/>
          <a:chOff x="0" y="0"/>
          <a:chExt cx="0" cy="0"/>
        </a:xfrm>
      </p:grpSpPr>
      <p:sp>
        <p:nvSpPr>
          <p:cNvPr id="28" name="Google Shape;28;p20"/>
          <p:cNvSpPr>
            <a:spLocks noGrp="1"/>
          </p:cNvSpPr>
          <p:nvPr>
            <p:ph type="pic" idx="2"/>
          </p:nvPr>
        </p:nvSpPr>
        <p:spPr>
          <a:xfrm>
            <a:off x="1320800" y="812800"/>
            <a:ext cx="3759200" cy="5232400"/>
          </a:xfrm>
          <a:prstGeom prst="rect">
            <a:avLst/>
          </a:prstGeom>
          <a:solidFill>
            <a:srgbClr val="F2F2F2">
              <a:alpha val="68627"/>
            </a:srgbClr>
          </a:solidFill>
          <a:ln>
            <a:noFill/>
          </a:ln>
          <a:effectLst>
            <a:outerShdw blurRad="469900" dist="279400" sx="96000" sy="96000" algn="l" rotWithShape="0">
              <a:srgbClr val="000000">
                <a:alpha val="26666"/>
              </a:srgbClr>
            </a:outerShdw>
          </a:effectLst>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50"/>
              <a:buFont typeface="Arial"/>
              <a:buChar char="•"/>
              <a:defRPr sz="105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21"/>
          <p:cNvSpPr>
            <a:spLocks noGrp="1"/>
          </p:cNvSpPr>
          <p:nvPr>
            <p:ph type="pic" idx="2"/>
          </p:nvPr>
        </p:nvSpPr>
        <p:spPr>
          <a:xfrm>
            <a:off x="0" y="0"/>
            <a:ext cx="6052457" cy="6858000"/>
          </a:xfrm>
          <a:prstGeom prst="rect">
            <a:avLst/>
          </a:prstGeom>
          <a:solidFill>
            <a:srgbClr val="F2F2F2">
              <a:alpha val="68627"/>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doi.org/10.1038/s41567-022-01538-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3" name="Google Shape;154;gb6f6fa0e72_1_0"/>
          <p:cNvSpPr/>
          <p:nvPr/>
        </p:nvSpPr>
        <p:spPr>
          <a:xfrm rot="5400000">
            <a:off x="4800597" y="-370114"/>
            <a:ext cx="2590801" cy="12192001"/>
          </a:xfrm>
          <a:prstGeom prst="rect">
            <a:avLst/>
          </a:prstGeom>
          <a:solidFill>
            <a:srgbClr val="023A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mj-lt"/>
              <a:ea typeface="Arial"/>
              <a:cs typeface="Arial"/>
              <a:sym typeface="Arial"/>
            </a:endParaRPr>
          </a:p>
        </p:txBody>
      </p:sp>
      <p:sp>
        <p:nvSpPr>
          <p:cNvPr id="19" name="Прямоугольник 18"/>
          <p:cNvSpPr/>
          <p:nvPr/>
        </p:nvSpPr>
        <p:spPr>
          <a:xfrm>
            <a:off x="165938" y="6391271"/>
            <a:ext cx="11301092" cy="400110"/>
          </a:xfrm>
          <a:prstGeom prst="rect">
            <a:avLst/>
          </a:prstGeom>
        </p:spPr>
        <p:txBody>
          <a:bodyPr wrap="square">
            <a:spAutoFit/>
          </a:bodyPr>
          <a:lstStyle/>
          <a:p>
            <a:pPr lvl="0"/>
            <a:r>
              <a:rPr lang="en-US" sz="2000" b="1" dirty="0">
                <a:solidFill>
                  <a:schemeClr val="bg1"/>
                </a:solidFill>
                <a:latin typeface="+mj-lt"/>
                <a:ea typeface="Roboto" pitchFamily="2" charset="0"/>
                <a:sym typeface="Calibri"/>
              </a:rPr>
              <a:t>FEFU. Department of Theoretical Physics and Intelligent Technologies</a:t>
            </a:r>
            <a:r>
              <a:rPr lang="ru-RU" sz="2000" b="1" dirty="0">
                <a:solidFill>
                  <a:schemeClr val="bg1"/>
                </a:solidFill>
                <a:latin typeface="+mj-lt"/>
                <a:ea typeface="Roboto" pitchFamily="2" charset="0"/>
                <a:sym typeface="Calibri"/>
              </a:rPr>
              <a:t>.</a:t>
            </a:r>
          </a:p>
        </p:txBody>
      </p:sp>
      <p:pic>
        <p:nvPicPr>
          <p:cNvPr id="25" name="Рисунок 24"/>
          <p:cNvPicPr>
            <a:picLocks noChangeAspect="1"/>
          </p:cNvPicPr>
          <p:nvPr/>
        </p:nvPicPr>
        <p:blipFill>
          <a:blip r:embed="rId3" cstate="print">
            <a:alphaModFix/>
            <a:extLst>
              <a:ext uri="{28A0092B-C50C-407E-A947-70E740481C1C}">
                <a14:useLocalDpi xmlns:a14="http://schemas.microsoft.com/office/drawing/2010/main" val="0"/>
              </a:ext>
            </a:extLst>
          </a:blip>
          <a:srcRect l="18382" t="5308" r="36158" b="40926"/>
          <a:stretch>
            <a:fillRect/>
          </a:stretch>
        </p:blipFill>
        <p:spPr>
          <a:xfrm>
            <a:off x="5777610" y="0"/>
            <a:ext cx="6414390" cy="4267200"/>
          </a:xfrm>
          <a:prstGeom prst="rect">
            <a:avLst/>
          </a:prstGeom>
        </p:spPr>
      </p:pic>
      <p:pic>
        <p:nvPicPr>
          <p:cNvPr id="1026" name="Picture 2" descr="C:\Users\Софья\Desktop\Приоритет 2030\ru.png"/>
          <p:cNvPicPr>
            <a:picLocks noChangeAspect="1" noChangeArrowheads="1"/>
          </p:cNvPicPr>
          <p:nvPr/>
        </p:nvPicPr>
        <p:blipFill>
          <a:blip r:embed="rId4"/>
          <a:srcRect/>
          <a:stretch>
            <a:fillRect/>
          </a:stretch>
        </p:blipFill>
        <p:spPr bwMode="auto">
          <a:xfrm>
            <a:off x="10287935" y="4687804"/>
            <a:ext cx="1179095" cy="732133"/>
          </a:xfrm>
          <a:prstGeom prst="rect">
            <a:avLst/>
          </a:prstGeom>
          <a:noFill/>
        </p:spPr>
      </p:pic>
      <p:sp>
        <p:nvSpPr>
          <p:cNvPr id="9" name="Прямоугольник 8">
            <a:extLst>
              <a:ext uri="{FF2B5EF4-FFF2-40B4-BE49-F238E27FC236}">
                <a16:creationId xmlns:a16="http://schemas.microsoft.com/office/drawing/2014/main" id="{F7C157FE-C021-45B8-A0ED-7E8CD90FE7A9}"/>
              </a:ext>
            </a:extLst>
          </p:cNvPr>
          <p:cNvSpPr/>
          <p:nvPr/>
        </p:nvSpPr>
        <p:spPr>
          <a:xfrm>
            <a:off x="165938" y="4687804"/>
            <a:ext cx="11905900" cy="1323439"/>
          </a:xfrm>
          <a:prstGeom prst="rect">
            <a:avLst/>
          </a:prstGeom>
        </p:spPr>
        <p:txBody>
          <a:bodyPr wrap="square">
            <a:spAutoFit/>
          </a:bodyPr>
          <a:lstStyle/>
          <a:p>
            <a:pPr lvl="0"/>
            <a:r>
              <a:rPr lang="en-US" sz="4000" i="1" dirty="0" err="1">
                <a:solidFill>
                  <a:schemeClr val="bg1"/>
                </a:solidFill>
                <a:latin typeface="+mj-lt"/>
                <a:ea typeface="Roboto" pitchFamily="2" charset="0"/>
                <a:sym typeface="Calibri"/>
              </a:rPr>
              <a:t>Ternovoy</a:t>
            </a:r>
            <a:r>
              <a:rPr lang="en-US" sz="4000" i="1" dirty="0">
                <a:solidFill>
                  <a:schemeClr val="bg1"/>
                </a:solidFill>
                <a:latin typeface="+mj-lt"/>
                <a:ea typeface="Roboto" pitchFamily="2" charset="0"/>
                <a:sym typeface="Calibri"/>
              </a:rPr>
              <a:t> Nikita </a:t>
            </a:r>
            <a:r>
              <a:rPr lang="en-US" sz="4000" i="1" dirty="0" err="1">
                <a:solidFill>
                  <a:schemeClr val="bg1"/>
                </a:solidFill>
                <a:latin typeface="+mj-lt"/>
                <a:ea typeface="Roboto" pitchFamily="2" charset="0"/>
                <a:sym typeface="Calibri"/>
              </a:rPr>
              <a:t>Konstantinovich</a:t>
            </a:r>
            <a:r>
              <a:rPr lang="en-US" sz="4000" i="1" dirty="0">
                <a:solidFill>
                  <a:schemeClr val="bg1"/>
                </a:solidFill>
                <a:latin typeface="+mj-lt"/>
                <a:ea typeface="Roboto" pitchFamily="2" charset="0"/>
                <a:sym typeface="Calibri"/>
              </a:rPr>
              <a:t>, </a:t>
            </a:r>
            <a:endParaRPr lang="ru-RU" sz="4000" i="1" dirty="0">
              <a:solidFill>
                <a:schemeClr val="bg1"/>
              </a:solidFill>
              <a:latin typeface="+mj-lt"/>
              <a:ea typeface="Roboto" pitchFamily="2" charset="0"/>
              <a:sym typeface="Calibri"/>
            </a:endParaRPr>
          </a:p>
          <a:p>
            <a:pPr lvl="0"/>
            <a:r>
              <a:rPr lang="en-US" sz="4000" i="1" dirty="0">
                <a:solidFill>
                  <a:schemeClr val="bg1"/>
                </a:solidFill>
                <a:latin typeface="+mj-lt"/>
                <a:ea typeface="Roboto" pitchFamily="2" charset="0"/>
                <a:sym typeface="Calibri"/>
              </a:rPr>
              <a:t>Scientific supervisor </a:t>
            </a:r>
            <a:r>
              <a:rPr lang="en-US" sz="4000" i="1" dirty="0" err="1">
                <a:solidFill>
                  <a:schemeClr val="bg1"/>
                </a:solidFill>
                <a:latin typeface="+mj-lt"/>
                <a:ea typeface="Roboto" pitchFamily="2" charset="0"/>
                <a:sym typeface="Calibri"/>
              </a:rPr>
              <a:t>Nefedev</a:t>
            </a:r>
            <a:r>
              <a:rPr lang="en-US" sz="4000" i="1" dirty="0">
                <a:solidFill>
                  <a:schemeClr val="bg1"/>
                </a:solidFill>
                <a:latin typeface="+mj-lt"/>
                <a:ea typeface="Roboto" pitchFamily="2" charset="0"/>
                <a:sym typeface="Calibri"/>
              </a:rPr>
              <a:t> K.V.</a:t>
            </a:r>
            <a:endParaRPr lang="ru-RU" sz="4000" i="1" dirty="0">
              <a:solidFill>
                <a:schemeClr val="bg1"/>
              </a:solidFill>
              <a:latin typeface="+mj-lt"/>
              <a:ea typeface="Roboto" pitchFamily="2" charset="0"/>
              <a:sym typeface="Calibri"/>
            </a:endParaRPr>
          </a:p>
        </p:txBody>
      </p:sp>
      <p:sp>
        <p:nvSpPr>
          <p:cNvPr id="10" name="Прямоугольник 9">
            <a:extLst>
              <a:ext uri="{FF2B5EF4-FFF2-40B4-BE49-F238E27FC236}">
                <a16:creationId xmlns:a16="http://schemas.microsoft.com/office/drawing/2014/main" id="{51EB4197-7888-4B6B-A423-9EFFA379FE9E}"/>
              </a:ext>
            </a:extLst>
          </p:cNvPr>
          <p:cNvSpPr/>
          <p:nvPr/>
        </p:nvSpPr>
        <p:spPr>
          <a:xfrm>
            <a:off x="254977" y="607580"/>
            <a:ext cx="5205186" cy="2862322"/>
          </a:xfrm>
          <a:prstGeom prst="rect">
            <a:avLst/>
          </a:prstGeom>
        </p:spPr>
        <p:txBody>
          <a:bodyPr wrap="square">
            <a:spAutoFit/>
          </a:bodyPr>
          <a:lstStyle/>
          <a:p>
            <a:pPr lvl="0"/>
            <a:r>
              <a:rPr lang="en-US" sz="3600" b="1" dirty="0">
                <a:solidFill>
                  <a:srgbClr val="023A84"/>
                </a:solidFill>
                <a:latin typeface="+mj-lt"/>
                <a:ea typeface="Roboto" pitchFamily="2" charset="0"/>
                <a:sym typeface="Calibri"/>
              </a:rPr>
              <a:t>SEARCH FOR THE LOW-ENERGY STATE OF THE ISING MODEL USING NEURAL NETWORKS</a:t>
            </a:r>
            <a:endParaRPr lang="ru-RU" sz="3600" b="1" dirty="0">
              <a:solidFill>
                <a:srgbClr val="023A84"/>
              </a:solidFill>
              <a:latin typeface="+mj-lt"/>
              <a:ea typeface="Roboto" pitchFamily="2" charset="0"/>
              <a:sym typeface="Calibri"/>
            </a:endParaRPr>
          </a:p>
        </p:txBody>
      </p:sp>
    </p:spTree>
    <p:extLst>
      <p:ext uri="{BB962C8B-B14F-4D97-AF65-F5344CB8AC3E}">
        <p14:creationId xmlns:p14="http://schemas.microsoft.com/office/powerpoint/2010/main" val="21206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9" name="Google Shape;67;p15">
            <a:extLst>
              <a:ext uri="{FF2B5EF4-FFF2-40B4-BE49-F238E27FC236}">
                <a16:creationId xmlns:a16="http://schemas.microsoft.com/office/drawing/2014/main" id="{647C30F4-4984-4A1E-8FEB-6CB697A1F9C3}"/>
              </a:ext>
            </a:extLst>
          </p:cNvPr>
          <p:cNvSpPr txBox="1"/>
          <p:nvPr/>
        </p:nvSpPr>
        <p:spPr>
          <a:xfrm>
            <a:off x="588029" y="68602"/>
            <a:ext cx="11513089"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2400" b="1" dirty="0">
                <a:solidFill>
                  <a:schemeClr val="tx1"/>
                </a:solidFill>
                <a:latin typeface="+mn-lt"/>
                <a:ea typeface="Montserrat"/>
                <a:cs typeface="Montserrat"/>
                <a:sym typeface="Montserrat"/>
              </a:rPr>
              <a:t>Graphs - Learning accuracy to differences in epochs, scales, architectures</a:t>
            </a:r>
          </a:p>
          <a:p>
            <a:pPr marL="0" marR="0" lvl="0" indent="0" algn="l" rtl="0">
              <a:lnSpc>
                <a:spcPct val="100000"/>
              </a:lnSpc>
              <a:spcBef>
                <a:spcPts val="0"/>
              </a:spcBef>
              <a:spcAft>
                <a:spcPts val="0"/>
              </a:spcAft>
              <a:buClr>
                <a:srgbClr val="000000"/>
              </a:buClr>
              <a:buSzPts val="1900"/>
              <a:buFont typeface="Arial"/>
              <a:buNone/>
            </a:pPr>
            <a:r>
              <a:rPr lang="en-US" sz="2400" b="1" dirty="0">
                <a:solidFill>
                  <a:schemeClr val="tx1"/>
                </a:solidFill>
                <a:latin typeface="+mn-lt"/>
                <a:ea typeface="Montserrat"/>
                <a:cs typeface="Montserrat"/>
                <a:sym typeface="Montserrat"/>
              </a:rPr>
              <a:t>- Prediction results compared to the available ones</a:t>
            </a:r>
          </a:p>
        </p:txBody>
      </p:sp>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10</a:t>
            </a:fld>
            <a:endParaRPr lang="ru" sz="1000" dirty="0">
              <a:latin typeface="+mj-lt"/>
              <a:ea typeface="Montserrat"/>
              <a:cs typeface="Montserrat"/>
              <a:sym typeface="Montserrat"/>
            </a:endParaRPr>
          </a:p>
        </p:txBody>
      </p:sp>
      <p:pic>
        <p:nvPicPr>
          <p:cNvPr id="13" name="Рисунок 12">
            <a:extLst>
              <a:ext uri="{FF2B5EF4-FFF2-40B4-BE49-F238E27FC236}">
                <a16:creationId xmlns:a16="http://schemas.microsoft.com/office/drawing/2014/main" id="{BB0AC90F-64CB-428D-8E4A-EBF8FF841E6F}"/>
              </a:ext>
            </a:extLst>
          </p:cNvPr>
          <p:cNvPicPr>
            <a:picLocks noChangeAspect="1"/>
          </p:cNvPicPr>
          <p:nvPr/>
        </p:nvPicPr>
        <p:blipFill rotWithShape="1">
          <a:blip r:embed="rId3"/>
          <a:srcRect r="66645" b="7418"/>
          <a:stretch/>
        </p:blipFill>
        <p:spPr>
          <a:xfrm>
            <a:off x="90881" y="5287"/>
            <a:ext cx="466381" cy="803708"/>
          </a:xfrm>
          <a:prstGeom prst="rect">
            <a:avLst/>
          </a:prstGeom>
        </p:spPr>
      </p:pic>
      <p:pic>
        <p:nvPicPr>
          <p:cNvPr id="6" name="Рисунок 5">
            <a:extLst>
              <a:ext uri="{FF2B5EF4-FFF2-40B4-BE49-F238E27FC236}">
                <a16:creationId xmlns:a16="http://schemas.microsoft.com/office/drawing/2014/main" id="{61C58EE0-57B3-44A0-BEB1-934869E0B98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0881" y="1040043"/>
            <a:ext cx="5940425" cy="2808462"/>
          </a:xfrm>
          <a:prstGeom prst="rect">
            <a:avLst/>
          </a:prstGeom>
          <a:noFill/>
          <a:ln>
            <a:noFill/>
          </a:ln>
        </p:spPr>
      </p:pic>
      <p:pic>
        <p:nvPicPr>
          <p:cNvPr id="8" name="Рисунок 7">
            <a:extLst>
              <a:ext uri="{FF2B5EF4-FFF2-40B4-BE49-F238E27FC236}">
                <a16:creationId xmlns:a16="http://schemas.microsoft.com/office/drawing/2014/main" id="{E2F28018-6B45-47FA-B551-B2D3F7E63E0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14789" y="4092139"/>
            <a:ext cx="4942620" cy="2697259"/>
          </a:xfrm>
          <a:prstGeom prst="rect">
            <a:avLst/>
          </a:prstGeom>
          <a:noFill/>
          <a:ln>
            <a:noFill/>
          </a:ln>
        </p:spPr>
      </p:pic>
      <p:pic>
        <p:nvPicPr>
          <p:cNvPr id="9" name="Рисунок 8">
            <a:extLst>
              <a:ext uri="{FF2B5EF4-FFF2-40B4-BE49-F238E27FC236}">
                <a16:creationId xmlns:a16="http://schemas.microsoft.com/office/drawing/2014/main" id="{542017E1-DA69-469D-9B46-A3CAF3DC759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096000" y="989785"/>
            <a:ext cx="5940425" cy="2908978"/>
          </a:xfrm>
          <a:prstGeom prst="rect">
            <a:avLst/>
          </a:prstGeom>
          <a:noFill/>
          <a:ln>
            <a:noFill/>
          </a:ln>
        </p:spPr>
      </p:pic>
      <p:sp>
        <p:nvSpPr>
          <p:cNvPr id="2" name="TextBox 1">
            <a:extLst>
              <a:ext uri="{FF2B5EF4-FFF2-40B4-BE49-F238E27FC236}">
                <a16:creationId xmlns:a16="http://schemas.microsoft.com/office/drawing/2014/main" id="{9CC2F2B5-71B0-476D-987E-8F2D7AB0ADAE}"/>
              </a:ext>
            </a:extLst>
          </p:cNvPr>
          <p:cNvSpPr txBox="1"/>
          <p:nvPr/>
        </p:nvSpPr>
        <p:spPr>
          <a:xfrm>
            <a:off x="6224058" y="4231848"/>
            <a:ext cx="5645905" cy="2246769"/>
          </a:xfrm>
          <a:prstGeom prst="rect">
            <a:avLst/>
          </a:prstGeom>
          <a:noFill/>
        </p:spPr>
        <p:txBody>
          <a:bodyPr wrap="square" rtlCol="0">
            <a:spAutoFit/>
          </a:bodyPr>
          <a:lstStyle/>
          <a:p>
            <a:r>
              <a:rPr lang="en-US" sz="2000" dirty="0"/>
              <a:t>To begin with, I tried training a fully connected neural network by combining the number of layers and parameters. In order for it to generate configurations. But as you can see, due to the limited dataset of only 700 pairs, the neural network did not get stable training. The accuracy is extremely low and also not stable</a:t>
            </a:r>
            <a:endParaRPr lang="ru-RU" sz="2000" dirty="0"/>
          </a:p>
        </p:txBody>
      </p:sp>
    </p:spTree>
    <p:extLst>
      <p:ext uri="{BB962C8B-B14F-4D97-AF65-F5344CB8AC3E}">
        <p14:creationId xmlns:p14="http://schemas.microsoft.com/office/powerpoint/2010/main" val="52251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11</a:t>
            </a:fld>
            <a:endParaRPr lang="ru" sz="1000" dirty="0">
              <a:latin typeface="+mj-lt"/>
              <a:ea typeface="Montserrat"/>
              <a:cs typeface="Montserrat"/>
              <a:sym typeface="Montserrat"/>
            </a:endParaRPr>
          </a:p>
        </p:txBody>
      </p:sp>
      <p:pic>
        <p:nvPicPr>
          <p:cNvPr id="11" name="Рисунок 10">
            <a:extLst>
              <a:ext uri="{FF2B5EF4-FFF2-40B4-BE49-F238E27FC236}">
                <a16:creationId xmlns:a16="http://schemas.microsoft.com/office/drawing/2014/main" id="{18032609-F499-45F4-81B4-3C9ABA9BF29A}"/>
              </a:ext>
            </a:extLst>
          </p:cNvPr>
          <p:cNvPicPr>
            <a:picLocks noChangeAspect="1"/>
          </p:cNvPicPr>
          <p:nvPr/>
        </p:nvPicPr>
        <p:blipFill rotWithShape="1">
          <a:blip r:embed="rId3"/>
          <a:srcRect r="66645" b="7418"/>
          <a:stretch/>
        </p:blipFill>
        <p:spPr>
          <a:xfrm>
            <a:off x="90881" y="5287"/>
            <a:ext cx="466381" cy="803708"/>
          </a:xfrm>
          <a:prstGeom prst="rect">
            <a:avLst/>
          </a:prstGeom>
        </p:spPr>
      </p:pic>
      <p:sp>
        <p:nvSpPr>
          <p:cNvPr id="40" name="Google Shape;161;p17">
            <a:extLst>
              <a:ext uri="{FF2B5EF4-FFF2-40B4-BE49-F238E27FC236}">
                <a16:creationId xmlns:a16="http://schemas.microsoft.com/office/drawing/2014/main" id="{4535218B-E6EA-405F-912C-FC4AB0C516B9}"/>
              </a:ext>
            </a:extLst>
          </p:cNvPr>
          <p:cNvSpPr txBox="1"/>
          <p:nvPr/>
        </p:nvSpPr>
        <p:spPr>
          <a:xfrm>
            <a:off x="557262" y="249843"/>
            <a:ext cx="6538130" cy="2954625"/>
          </a:xfrm>
          <a:prstGeom prst="rect">
            <a:avLst/>
          </a:prstGeom>
          <a:noFill/>
          <a:ln>
            <a:noFill/>
          </a:ln>
        </p:spPr>
        <p:txBody>
          <a:bodyPr spcFirstLastPara="1" wrap="square" lIns="91425" tIns="91425" rIns="91425" bIns="91425" anchor="t" anchorCtr="0">
            <a:spAutoFit/>
          </a:bodyPr>
          <a:lstStyle/>
          <a:p>
            <a:pPr marL="302851">
              <a:buClr>
                <a:srgbClr val="0074BD"/>
              </a:buClr>
              <a:buSzPts val="900"/>
            </a:pPr>
            <a:r>
              <a:rPr lang="en-US" sz="2000" dirty="0">
                <a:solidFill>
                  <a:schemeClr val="tx1"/>
                </a:solidFill>
                <a:latin typeface="+mn-lt"/>
                <a:ea typeface="Montserrat"/>
                <a:cs typeface="Montserrat"/>
                <a:sym typeface="Montserrat"/>
              </a:rPr>
              <a:t>I decided to analyze a set of features characterizing a set of interaction constants and spin configurations in order to identify common features on the basis of which machine learning can be built</a:t>
            </a:r>
            <a:endParaRPr lang="ru-RU" sz="2000" dirty="0">
              <a:solidFill>
                <a:schemeClr val="tx1"/>
              </a:solidFill>
              <a:latin typeface="+mn-lt"/>
              <a:ea typeface="Montserrat"/>
              <a:cs typeface="Montserrat"/>
              <a:sym typeface="Montserrat"/>
            </a:endParaRPr>
          </a:p>
          <a:p>
            <a:pPr marL="302851">
              <a:buClr>
                <a:srgbClr val="0074BD"/>
              </a:buClr>
              <a:buSzPts val="900"/>
            </a:pPr>
            <a:endParaRPr lang="en-US" sz="2000" dirty="0">
              <a:solidFill>
                <a:schemeClr val="tx1"/>
              </a:solidFill>
              <a:latin typeface="+mn-lt"/>
              <a:ea typeface="Montserrat"/>
              <a:cs typeface="Montserrat"/>
              <a:sym typeface="Montserrat"/>
            </a:endParaRPr>
          </a:p>
          <a:p>
            <a:pPr marL="302851">
              <a:buClr>
                <a:srgbClr val="0074BD"/>
              </a:buClr>
              <a:buSzPts val="900"/>
            </a:pPr>
            <a:r>
              <a:rPr lang="en-US" sz="2000" dirty="0">
                <a:solidFill>
                  <a:schemeClr val="tx1"/>
                </a:solidFill>
                <a:latin typeface="+mn-lt"/>
                <a:ea typeface="Montserrat"/>
                <a:cs typeface="Montserrat"/>
                <a:sym typeface="Montserrat"/>
              </a:rPr>
              <a:t>1. Most of the spin excess is negative</a:t>
            </a:r>
            <a:r>
              <a:rPr lang="ru-RU" sz="2000" dirty="0">
                <a:solidFill>
                  <a:schemeClr val="tx1"/>
                </a:solidFill>
                <a:latin typeface="+mn-lt"/>
                <a:ea typeface="Montserrat"/>
                <a:cs typeface="Montserrat"/>
                <a:sym typeface="Montserrat"/>
              </a:rPr>
              <a:t>.</a:t>
            </a:r>
            <a:r>
              <a:rPr lang="en-US" sz="2000" dirty="0">
                <a:solidFill>
                  <a:schemeClr val="tx1"/>
                </a:solidFill>
                <a:latin typeface="+mn-lt"/>
                <a:ea typeface="Montserrat"/>
                <a:cs typeface="Montserrat"/>
                <a:sym typeface="Montserrat"/>
              </a:rPr>
              <a:t> And we can notice a correlation - the smaller is the spin excess, the larger is the sum of interaction constants</a:t>
            </a:r>
          </a:p>
          <a:p>
            <a:pPr marL="760051" indent="-457200">
              <a:buClr>
                <a:srgbClr val="0074BD"/>
              </a:buClr>
              <a:buSzPts val="900"/>
              <a:buAutoNum type="arabicPeriod"/>
            </a:pPr>
            <a:endParaRPr lang="ru-RU" sz="2000" dirty="0">
              <a:solidFill>
                <a:schemeClr val="tx1"/>
              </a:solidFill>
              <a:latin typeface="+mn-lt"/>
              <a:ea typeface="Montserrat"/>
              <a:cs typeface="Montserrat"/>
              <a:sym typeface="Montserrat"/>
            </a:endParaRPr>
          </a:p>
        </p:txBody>
      </p:sp>
      <p:pic>
        <p:nvPicPr>
          <p:cNvPr id="1028" name="Picture 4">
            <a:extLst>
              <a:ext uri="{FF2B5EF4-FFF2-40B4-BE49-F238E27FC236}">
                <a16:creationId xmlns:a16="http://schemas.microsoft.com/office/drawing/2014/main" id="{3C45A77B-E479-4822-BF4F-E232FB24E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885" y="142946"/>
            <a:ext cx="5034694" cy="322857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a:extLst>
              <a:ext uri="{FF2B5EF4-FFF2-40B4-BE49-F238E27FC236}">
                <a16:creationId xmlns:a16="http://schemas.microsoft.com/office/drawing/2014/main" id="{44F16B6F-3E43-439D-A129-D4FE777C24F6}"/>
              </a:ext>
            </a:extLst>
          </p:cNvPr>
          <p:cNvPicPr>
            <a:picLocks noChangeAspect="1"/>
          </p:cNvPicPr>
          <p:nvPr/>
        </p:nvPicPr>
        <p:blipFill>
          <a:blip r:embed="rId5"/>
          <a:stretch>
            <a:fillRect/>
          </a:stretch>
        </p:blipFill>
        <p:spPr>
          <a:xfrm>
            <a:off x="-1" y="3509635"/>
            <a:ext cx="4492869" cy="2881125"/>
          </a:xfrm>
          <a:prstGeom prst="rect">
            <a:avLst/>
          </a:prstGeom>
        </p:spPr>
      </p:pic>
      <p:sp>
        <p:nvSpPr>
          <p:cNvPr id="10" name="Google Shape;161;p17">
            <a:extLst>
              <a:ext uri="{FF2B5EF4-FFF2-40B4-BE49-F238E27FC236}">
                <a16:creationId xmlns:a16="http://schemas.microsoft.com/office/drawing/2014/main" id="{8671190C-81B4-4385-B3AE-BE8999E7358B}"/>
              </a:ext>
            </a:extLst>
          </p:cNvPr>
          <p:cNvSpPr txBox="1"/>
          <p:nvPr/>
        </p:nvSpPr>
        <p:spPr>
          <a:xfrm>
            <a:off x="8700591" y="3429000"/>
            <a:ext cx="3323987" cy="3570178"/>
          </a:xfrm>
          <a:prstGeom prst="rect">
            <a:avLst/>
          </a:prstGeom>
          <a:noFill/>
          <a:ln>
            <a:noFill/>
          </a:ln>
        </p:spPr>
        <p:txBody>
          <a:bodyPr spcFirstLastPara="1" wrap="square" lIns="91425" tIns="91425" rIns="91425" bIns="91425" anchor="t" anchorCtr="0">
            <a:spAutoFit/>
          </a:bodyPr>
          <a:lstStyle/>
          <a:p>
            <a:pPr marL="302851">
              <a:buClr>
                <a:srgbClr val="0074BD"/>
              </a:buClr>
              <a:buSzPts val="900"/>
            </a:pPr>
            <a:r>
              <a:rPr lang="en-US" sz="2000" dirty="0">
                <a:solidFill>
                  <a:schemeClr val="tx1"/>
                </a:solidFill>
                <a:latin typeface="+mn-lt"/>
                <a:ea typeface="Montserrat"/>
                <a:cs typeface="Montserrat"/>
                <a:sym typeface="Montserrat"/>
              </a:rPr>
              <a:t>2. On the graph of the dependence of the minimum energy for the matrix of interaction constants on the sum of their values we can observe a similarity of the Gauss bell, which I plan to investigate in the future</a:t>
            </a:r>
          </a:p>
          <a:p>
            <a:pPr marL="760051" indent="-457200">
              <a:buClr>
                <a:srgbClr val="0074BD"/>
              </a:buClr>
              <a:buSzPts val="900"/>
              <a:buAutoNum type="arabicPeriod"/>
            </a:pPr>
            <a:endParaRPr lang="ru-RU" sz="2000" dirty="0">
              <a:solidFill>
                <a:schemeClr val="tx1"/>
              </a:solidFill>
              <a:latin typeface="+mn-lt"/>
              <a:ea typeface="Montserrat"/>
              <a:cs typeface="Montserrat"/>
              <a:sym typeface="Montserrat"/>
            </a:endParaRPr>
          </a:p>
        </p:txBody>
      </p:sp>
      <p:pic>
        <p:nvPicPr>
          <p:cNvPr id="3" name="Picture 4">
            <a:extLst>
              <a:ext uri="{FF2B5EF4-FFF2-40B4-BE49-F238E27FC236}">
                <a16:creationId xmlns:a16="http://schemas.microsoft.com/office/drawing/2014/main" id="{99746807-EED5-4134-8B59-AC18AEE9E0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5475" y="3478422"/>
            <a:ext cx="4681858" cy="287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95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12</a:t>
            </a:fld>
            <a:endParaRPr lang="ru" sz="1000" dirty="0">
              <a:latin typeface="+mj-lt"/>
              <a:ea typeface="Montserrat"/>
              <a:cs typeface="Montserrat"/>
              <a:sym typeface="Montserrat"/>
            </a:endParaRPr>
          </a:p>
        </p:txBody>
      </p:sp>
      <p:pic>
        <p:nvPicPr>
          <p:cNvPr id="11" name="Рисунок 10">
            <a:extLst>
              <a:ext uri="{FF2B5EF4-FFF2-40B4-BE49-F238E27FC236}">
                <a16:creationId xmlns:a16="http://schemas.microsoft.com/office/drawing/2014/main" id="{18032609-F499-45F4-81B4-3C9ABA9BF29A}"/>
              </a:ext>
            </a:extLst>
          </p:cNvPr>
          <p:cNvPicPr>
            <a:picLocks noChangeAspect="1"/>
          </p:cNvPicPr>
          <p:nvPr/>
        </p:nvPicPr>
        <p:blipFill rotWithShape="1">
          <a:blip r:embed="rId3"/>
          <a:srcRect r="66645" b="7418"/>
          <a:stretch/>
        </p:blipFill>
        <p:spPr>
          <a:xfrm>
            <a:off x="90881" y="5287"/>
            <a:ext cx="466381" cy="803708"/>
          </a:xfrm>
          <a:prstGeom prst="rect">
            <a:avLst/>
          </a:prstGeom>
        </p:spPr>
      </p:pic>
      <p:sp>
        <p:nvSpPr>
          <p:cNvPr id="9" name="Google Shape;161;p17">
            <a:extLst>
              <a:ext uri="{FF2B5EF4-FFF2-40B4-BE49-F238E27FC236}">
                <a16:creationId xmlns:a16="http://schemas.microsoft.com/office/drawing/2014/main" id="{3B74292B-2CFB-4CFE-9B1A-D8CD4AF26AC7}"/>
              </a:ext>
            </a:extLst>
          </p:cNvPr>
          <p:cNvSpPr txBox="1"/>
          <p:nvPr/>
        </p:nvSpPr>
        <p:spPr>
          <a:xfrm>
            <a:off x="635339" y="573743"/>
            <a:ext cx="11543857" cy="1723518"/>
          </a:xfrm>
          <a:prstGeom prst="rect">
            <a:avLst/>
          </a:prstGeom>
          <a:noFill/>
          <a:ln>
            <a:noFill/>
          </a:ln>
        </p:spPr>
        <p:txBody>
          <a:bodyPr spcFirstLastPara="1" wrap="square" lIns="91425" tIns="91425" rIns="91425" bIns="91425" anchor="t" anchorCtr="0">
            <a:spAutoFit/>
          </a:bodyPr>
          <a:lstStyle/>
          <a:p>
            <a:pPr marL="302851">
              <a:buClr>
                <a:srgbClr val="0074BD"/>
              </a:buClr>
              <a:buSzPts val="900"/>
            </a:pPr>
            <a:r>
              <a:rPr lang="en-US" sz="2000" dirty="0">
                <a:solidFill>
                  <a:schemeClr val="tx1"/>
                </a:solidFill>
                <a:latin typeface="+mn-lt"/>
                <a:ea typeface="Montserrat"/>
                <a:cs typeface="Montserrat"/>
                <a:sym typeface="Montserrat"/>
              </a:rPr>
              <a:t>On a narrow set of parameters, I tried to build machine learning and we got some outliers and overtraining. In this graph you can see the accuracy of the neural network for each pair of 700 in the dataset. The outliers and 100 percent solution tells me that there are not enough parameters for good performance at this time </a:t>
            </a:r>
          </a:p>
          <a:p>
            <a:pPr marL="302851">
              <a:buClr>
                <a:srgbClr val="0074BD"/>
              </a:buClr>
              <a:buSzPts val="900"/>
            </a:pPr>
            <a:r>
              <a:rPr lang="en-US" sz="2000" dirty="0">
                <a:solidFill>
                  <a:schemeClr val="tx1"/>
                </a:solidFill>
                <a:latin typeface="+mn-lt"/>
                <a:ea typeface="Montserrat"/>
                <a:cs typeface="Montserrat"/>
                <a:sym typeface="Montserrat"/>
              </a:rPr>
              <a:t>Average value of 95%</a:t>
            </a:r>
            <a:endParaRPr lang="ru-RU" sz="2000" dirty="0">
              <a:solidFill>
                <a:schemeClr val="tx1"/>
              </a:solidFill>
              <a:latin typeface="+mn-lt"/>
              <a:ea typeface="Montserrat"/>
              <a:cs typeface="Montserrat"/>
              <a:sym typeface="Montserrat"/>
            </a:endParaRPr>
          </a:p>
        </p:txBody>
      </p:sp>
      <p:pic>
        <p:nvPicPr>
          <p:cNvPr id="2056" name="Picture 8">
            <a:extLst>
              <a:ext uri="{FF2B5EF4-FFF2-40B4-BE49-F238E27FC236}">
                <a16:creationId xmlns:a16="http://schemas.microsoft.com/office/drawing/2014/main" id="{BA53535D-9783-4D31-810A-CA02543BE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55" y="2554772"/>
            <a:ext cx="1142120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61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2082EFD7-3A50-49F9-A942-006001B6C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23" y="2743200"/>
            <a:ext cx="11611708"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EC2D55-3941-4D3C-991F-88D854E8409C}"/>
              </a:ext>
            </a:extLst>
          </p:cNvPr>
          <p:cNvSpPr txBox="1"/>
          <p:nvPr/>
        </p:nvSpPr>
        <p:spPr>
          <a:xfrm>
            <a:off x="266700" y="123091"/>
            <a:ext cx="5829300" cy="2554545"/>
          </a:xfrm>
          <a:prstGeom prst="rect">
            <a:avLst/>
          </a:prstGeom>
          <a:noFill/>
        </p:spPr>
        <p:txBody>
          <a:bodyPr wrap="square" rtlCol="0">
            <a:spAutoFit/>
          </a:bodyPr>
          <a:lstStyle/>
          <a:p>
            <a:r>
              <a:rPr lang="en-US" sz="2000" dirty="0"/>
              <a:t>Accuracy averages 63% and exceeds 50% for the entire test sample</a:t>
            </a:r>
            <a:endParaRPr lang="ru-RU" sz="2000" dirty="0"/>
          </a:p>
          <a:p>
            <a:r>
              <a:rPr lang="en-US" sz="2000" dirty="0"/>
              <a:t>However, a rather large variation suggests that additional parameters for training are needed </a:t>
            </a:r>
          </a:p>
          <a:p>
            <a:pPr marL="457200" indent="-457200">
              <a:buAutoNum type="arabicPeriod"/>
            </a:pPr>
            <a:r>
              <a:rPr lang="en-US" sz="2000" dirty="0"/>
              <a:t>The number of all possible combinations for a particular matrix J</a:t>
            </a:r>
          </a:p>
          <a:p>
            <a:pPr marL="457200" indent="-457200">
              <a:buAutoNum type="arabicPeriod"/>
            </a:pPr>
            <a:r>
              <a:rPr lang="en-US" sz="2000" dirty="0"/>
              <a:t>Number of configurations/energy/spin surplus” ratio</a:t>
            </a:r>
            <a:endParaRPr lang="ru-RU" sz="2000" dirty="0"/>
          </a:p>
        </p:txBody>
      </p:sp>
      <p:pic>
        <p:nvPicPr>
          <p:cNvPr id="3" name="Рисунок 2">
            <a:extLst>
              <a:ext uri="{FF2B5EF4-FFF2-40B4-BE49-F238E27FC236}">
                <a16:creationId xmlns:a16="http://schemas.microsoft.com/office/drawing/2014/main" id="{9D48D597-2095-42BB-B4CA-AC31239BC4A8}"/>
              </a:ext>
            </a:extLst>
          </p:cNvPr>
          <p:cNvPicPr>
            <a:picLocks noChangeAspect="1"/>
          </p:cNvPicPr>
          <p:nvPr/>
        </p:nvPicPr>
        <p:blipFill rotWithShape="1">
          <a:blip r:embed="rId3"/>
          <a:srcRect t="42645" b="8756"/>
          <a:stretch/>
        </p:blipFill>
        <p:spPr>
          <a:xfrm>
            <a:off x="8952671" y="0"/>
            <a:ext cx="1378291" cy="2963009"/>
          </a:xfrm>
          <a:prstGeom prst="rect">
            <a:avLst/>
          </a:prstGeom>
        </p:spPr>
      </p:pic>
    </p:spTree>
    <p:extLst>
      <p:ext uri="{BB962C8B-B14F-4D97-AF65-F5344CB8AC3E}">
        <p14:creationId xmlns:p14="http://schemas.microsoft.com/office/powerpoint/2010/main" val="165661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Рисунок 52">
            <a:extLst>
              <a:ext uri="{FF2B5EF4-FFF2-40B4-BE49-F238E27FC236}">
                <a16:creationId xmlns:a16="http://schemas.microsoft.com/office/drawing/2014/main" id="{23B25950-86D2-41AB-997C-781F3B45E8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 y="0"/>
            <a:ext cx="12192002" cy="6858000"/>
          </a:xfrm>
          <a:prstGeom prst="rect">
            <a:avLst/>
          </a:prstGeom>
        </p:spPr>
      </p:pic>
      <p:sp>
        <p:nvSpPr>
          <p:cNvPr id="56" name="Google Shape;154;gb6f6fa0e72_1_0">
            <a:extLst>
              <a:ext uri="{FF2B5EF4-FFF2-40B4-BE49-F238E27FC236}">
                <a16:creationId xmlns:a16="http://schemas.microsoft.com/office/drawing/2014/main" id="{8D821B33-E5C9-4CB2-A886-A929CBF93160}"/>
              </a:ext>
            </a:extLst>
          </p:cNvPr>
          <p:cNvSpPr/>
          <p:nvPr/>
        </p:nvSpPr>
        <p:spPr>
          <a:xfrm rot="5400000">
            <a:off x="2481261" y="-2384062"/>
            <a:ext cx="1133475" cy="6096001"/>
          </a:xfrm>
          <a:prstGeom prst="rect">
            <a:avLst/>
          </a:prstGeom>
          <a:solidFill>
            <a:srgbClr val="023A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 name="Прямоугольник 57">
            <a:extLst>
              <a:ext uri="{FF2B5EF4-FFF2-40B4-BE49-F238E27FC236}">
                <a16:creationId xmlns:a16="http://schemas.microsoft.com/office/drawing/2014/main" id="{89755244-E690-4F68-8958-D1125360DB46}"/>
              </a:ext>
            </a:extLst>
          </p:cNvPr>
          <p:cNvSpPr/>
          <p:nvPr/>
        </p:nvSpPr>
        <p:spPr>
          <a:xfrm>
            <a:off x="178758" y="312605"/>
            <a:ext cx="3091980" cy="646331"/>
          </a:xfrm>
          <a:prstGeom prst="rect">
            <a:avLst/>
          </a:prstGeom>
        </p:spPr>
        <p:txBody>
          <a:bodyPr wrap="square">
            <a:spAutoFit/>
          </a:bodyPr>
          <a:lstStyle/>
          <a:p>
            <a:pPr lvl="0"/>
            <a:r>
              <a:rPr lang="en-US" sz="3600" b="1" dirty="0">
                <a:solidFill>
                  <a:schemeClr val="bg1"/>
                </a:solidFill>
                <a:latin typeface="Montserrat" panose="00000500000000000000" pitchFamily="2" charset="-52"/>
                <a:ea typeface="Roboto" pitchFamily="2" charset="0"/>
                <a:sym typeface="Calibri"/>
              </a:rPr>
              <a:t>Conclusion: </a:t>
            </a:r>
            <a:endParaRPr lang="ru-RU" sz="3600" b="1" dirty="0">
              <a:solidFill>
                <a:schemeClr val="bg1"/>
              </a:solidFill>
              <a:latin typeface="Montserrat" panose="00000500000000000000" pitchFamily="2" charset="-52"/>
              <a:ea typeface="Roboto" pitchFamily="2" charset="0"/>
              <a:sym typeface="Calibri"/>
            </a:endParaRPr>
          </a:p>
        </p:txBody>
      </p:sp>
      <p:pic>
        <p:nvPicPr>
          <p:cNvPr id="3" name="Рисунок 2">
            <a:extLst>
              <a:ext uri="{FF2B5EF4-FFF2-40B4-BE49-F238E27FC236}">
                <a16:creationId xmlns:a16="http://schemas.microsoft.com/office/drawing/2014/main" id="{0BDC8EF9-465A-48F1-9374-C6DBE96FE611}"/>
              </a:ext>
            </a:extLst>
          </p:cNvPr>
          <p:cNvPicPr>
            <a:picLocks noChangeAspect="1"/>
          </p:cNvPicPr>
          <p:nvPr/>
        </p:nvPicPr>
        <p:blipFill>
          <a:blip r:embed="rId3"/>
          <a:stretch>
            <a:fillRect/>
          </a:stretch>
        </p:blipFill>
        <p:spPr>
          <a:xfrm>
            <a:off x="10546450" y="116132"/>
            <a:ext cx="1358334" cy="843326"/>
          </a:xfrm>
          <a:prstGeom prst="rect">
            <a:avLst/>
          </a:prstGeom>
        </p:spPr>
      </p:pic>
      <p:sp>
        <p:nvSpPr>
          <p:cNvPr id="6" name="Google Shape;154;gb6f6fa0e72_1_0">
            <a:extLst>
              <a:ext uri="{FF2B5EF4-FFF2-40B4-BE49-F238E27FC236}">
                <a16:creationId xmlns:a16="http://schemas.microsoft.com/office/drawing/2014/main" id="{FCE1F308-32BE-4352-B5B0-29BF3AB2AFE5}"/>
              </a:ext>
            </a:extLst>
          </p:cNvPr>
          <p:cNvSpPr/>
          <p:nvPr/>
        </p:nvSpPr>
        <p:spPr>
          <a:xfrm rot="5400000">
            <a:off x="3342551" y="-1962159"/>
            <a:ext cx="5328142" cy="12013244"/>
          </a:xfrm>
          <a:prstGeom prst="rect">
            <a:avLst/>
          </a:prstGeom>
          <a:solidFill>
            <a:srgbClr val="023A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4D94E773-51BB-4308-A951-8B78C71398CB}"/>
              </a:ext>
            </a:extLst>
          </p:cNvPr>
          <p:cNvSpPr txBox="1"/>
          <p:nvPr/>
        </p:nvSpPr>
        <p:spPr>
          <a:xfrm>
            <a:off x="178755" y="1478889"/>
            <a:ext cx="11726029" cy="4893647"/>
          </a:xfrm>
          <a:prstGeom prst="rect">
            <a:avLst/>
          </a:prstGeom>
          <a:noFill/>
        </p:spPr>
        <p:txBody>
          <a:bodyPr wrap="square" rtlCol="0">
            <a:spAutoFit/>
          </a:bodyPr>
          <a:lstStyle/>
          <a:p>
            <a:r>
              <a:rPr lang="en-US" sz="2400" dirty="0">
                <a:solidFill>
                  <a:schemeClr val="bg1"/>
                </a:solidFill>
              </a:rPr>
              <a:t>1. The presented neural network demonstrates the ability to find low-energy states in systems with interactions. But at the moment it shows a large difference between predicted or reference values, which is not good</a:t>
            </a:r>
            <a:endParaRPr lang="en-US" sz="2400" b="1" u="sng" dirty="0">
              <a:solidFill>
                <a:schemeClr val="bg1"/>
              </a:solidFill>
            </a:endParaRPr>
          </a:p>
          <a:p>
            <a:r>
              <a:rPr lang="en-US" sz="2400" dirty="0">
                <a:solidFill>
                  <a:schemeClr val="bg1"/>
                </a:solidFill>
              </a:rPr>
              <a:t>2. Training the network requires adapting the number of cycles and parameters to the specific problem. </a:t>
            </a:r>
          </a:p>
          <a:p>
            <a:r>
              <a:rPr lang="en-US" sz="2400" dirty="0">
                <a:solidFill>
                  <a:schemeClr val="bg1"/>
                </a:solidFill>
              </a:rPr>
              <a:t>3. Future work is planned to extend the dataset with a new dataset including J interaction matrices represented as a set of three parameters: degeneracy, energy, and spin excess. </a:t>
            </a:r>
          </a:p>
          <a:p>
            <a:r>
              <a:rPr lang="en-US" sz="2400" dirty="0">
                <a:solidFill>
                  <a:schemeClr val="bg1"/>
                </a:solidFill>
              </a:rPr>
              <a:t>4. Comparative analysis of different lattices including Hopfield, Kagome 3D and other </a:t>
            </a:r>
          </a:p>
          <a:p>
            <a:r>
              <a:rPr lang="en-US" sz="2400" dirty="0">
                <a:solidFill>
                  <a:schemeClr val="bg1"/>
                </a:solidFill>
              </a:rPr>
              <a:t>5. The most efficient architecture for solving problems with different types of interactions.</a:t>
            </a:r>
          </a:p>
          <a:p>
            <a:r>
              <a:rPr lang="en-US" sz="2400" dirty="0">
                <a:solidFill>
                  <a:schemeClr val="bg1"/>
                </a:solidFill>
              </a:rPr>
              <a:t>6. Special attention will be paid to investigating the scalability of the approach to systems with a large number of spins that cannot be analyzed by traditional methods. </a:t>
            </a:r>
          </a:p>
        </p:txBody>
      </p:sp>
    </p:spTree>
    <p:extLst>
      <p:ext uri="{BB962C8B-B14F-4D97-AF65-F5344CB8AC3E}">
        <p14:creationId xmlns:p14="http://schemas.microsoft.com/office/powerpoint/2010/main" val="152286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A9AD23-169C-4D0D-B5C4-EC0744117EBC}"/>
              </a:ext>
            </a:extLst>
          </p:cNvPr>
          <p:cNvSpPr txBox="1"/>
          <p:nvPr/>
        </p:nvSpPr>
        <p:spPr>
          <a:xfrm>
            <a:off x="2455252" y="3044279"/>
            <a:ext cx="8069140" cy="769441"/>
          </a:xfrm>
          <a:prstGeom prst="rect">
            <a:avLst/>
          </a:prstGeom>
          <a:noFill/>
        </p:spPr>
        <p:txBody>
          <a:bodyPr wrap="square" rtlCol="0">
            <a:spAutoFit/>
          </a:bodyPr>
          <a:lstStyle/>
          <a:p>
            <a:r>
              <a:rPr lang="en-US" sz="4400" dirty="0"/>
              <a:t>Thank you for your attention!</a:t>
            </a:r>
            <a:endParaRPr lang="ru-RU" sz="4400" dirty="0"/>
          </a:p>
        </p:txBody>
      </p:sp>
    </p:spTree>
    <p:extLst>
      <p:ext uri="{BB962C8B-B14F-4D97-AF65-F5344CB8AC3E}">
        <p14:creationId xmlns:p14="http://schemas.microsoft.com/office/powerpoint/2010/main" val="2377760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16</a:t>
            </a:fld>
            <a:endParaRPr lang="ru" sz="1000" dirty="0">
              <a:latin typeface="+mj-lt"/>
              <a:ea typeface="Montserrat"/>
              <a:cs typeface="Montserrat"/>
              <a:sym typeface="Montserrat"/>
            </a:endParaRPr>
          </a:p>
        </p:txBody>
      </p:sp>
      <p:pic>
        <p:nvPicPr>
          <p:cNvPr id="11" name="Рисунок 10">
            <a:extLst>
              <a:ext uri="{FF2B5EF4-FFF2-40B4-BE49-F238E27FC236}">
                <a16:creationId xmlns:a16="http://schemas.microsoft.com/office/drawing/2014/main" id="{18032609-F499-45F4-81B4-3C9ABA9BF29A}"/>
              </a:ext>
            </a:extLst>
          </p:cNvPr>
          <p:cNvPicPr>
            <a:picLocks noChangeAspect="1"/>
          </p:cNvPicPr>
          <p:nvPr/>
        </p:nvPicPr>
        <p:blipFill rotWithShape="1">
          <a:blip r:embed="rId3"/>
          <a:srcRect r="66645" b="7418"/>
          <a:stretch/>
        </p:blipFill>
        <p:spPr>
          <a:xfrm>
            <a:off x="90881" y="5287"/>
            <a:ext cx="466381" cy="803708"/>
          </a:xfrm>
          <a:prstGeom prst="rect">
            <a:avLst/>
          </a:prstGeom>
        </p:spPr>
      </p:pic>
      <p:sp>
        <p:nvSpPr>
          <p:cNvPr id="40" name="Google Shape;161;p17">
            <a:extLst>
              <a:ext uri="{FF2B5EF4-FFF2-40B4-BE49-F238E27FC236}">
                <a16:creationId xmlns:a16="http://schemas.microsoft.com/office/drawing/2014/main" id="{4535218B-E6EA-405F-912C-FC4AB0C516B9}"/>
              </a:ext>
            </a:extLst>
          </p:cNvPr>
          <p:cNvSpPr txBox="1"/>
          <p:nvPr/>
        </p:nvSpPr>
        <p:spPr>
          <a:xfrm>
            <a:off x="512556" y="0"/>
            <a:ext cx="11357407" cy="7417385"/>
          </a:xfrm>
          <a:prstGeom prst="rect">
            <a:avLst/>
          </a:prstGeom>
          <a:noFill/>
          <a:ln>
            <a:noFill/>
          </a:ln>
        </p:spPr>
        <p:txBody>
          <a:bodyPr spcFirstLastPara="1" wrap="square" lIns="91425" tIns="91425" rIns="91425" bIns="91425" anchor="t" anchorCtr="0">
            <a:spAutoFit/>
          </a:bodyPr>
          <a:lstStyle/>
          <a:p>
            <a:pPr marL="342900" lvl="0" indent="-342900" algn="just">
              <a:buFont typeface="+mj-lt"/>
              <a:buAutoNum type="arabicPeriod"/>
              <a:tabLst>
                <a:tab pos="252095" algn="l"/>
                <a:tab pos="252095" algn="l"/>
                <a:tab pos="63055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Mydosh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2015 Rep. Prog. Phys. 78 052501 DOI 10.1088/0034-4885/78/5/052501</a:t>
            </a:r>
          </a:p>
          <a:p>
            <a:pPr marL="342900" lvl="0" indent="-342900" algn="just">
              <a:buFont typeface="+mj-lt"/>
              <a:buAutoNum type="arabicPeriod"/>
              <a:tabLst>
                <a:tab pos="252095" algn="l"/>
                <a:tab pos="252095" algn="l"/>
                <a:tab pos="63055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Kobe, Sigismund,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Jarek</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Krawczyk. "Ground States, Energy Landscape, and Low-Temperature Dynamics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of±J</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Spin Glasses." (2006): 141-158.</a:t>
            </a:r>
          </a:p>
          <a:p>
            <a:pPr marL="342900" indent="-342900" algn="just">
              <a:buFont typeface="+mj-lt"/>
              <a:buAutoNum type="arabicPeriod"/>
              <a:tabLst>
                <a:tab pos="252095" algn="l"/>
                <a:tab pos="252095" algn="l"/>
                <a:tab pos="630555"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Saccone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Caravelli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Hofhuis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 et al. Direct observation of a dynamical glass transition in a nanomagnetic artificial Hopfield network. Nat. Phys. 18, 517–521 (2022).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https://doi.org/10.1038/s41567-022-01538-7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rabicPeriod"/>
              <a:tabLst>
                <a:tab pos="252095" algn="l"/>
                <a:tab pos="252095" algn="l"/>
                <a:tab pos="63055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Cen,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Yunuo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Debasis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Das,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Xuanyao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Fong. "A tree search algorithm towards solving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Ising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formulated combinatorial optimization problems." Scientific Reports 12.1 (2022): 14755.</a:t>
            </a:r>
          </a:p>
          <a:p>
            <a:pPr marL="342900" indent="-342900" algn="just">
              <a:buFont typeface="+mj-lt"/>
              <a:buAutoNum type="arabicPeriod"/>
              <a:tabLst>
                <a:tab pos="252095" algn="l"/>
                <a:tab pos="252095" algn="l"/>
                <a:tab pos="630555"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Jałowiecki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Konrad, Marek M. Rams,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Bartłomiej</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Gardas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"Brute-forcing spin-glass problems with CUDA." Computer Physics Communications 260 (2021): 107728.</a:t>
            </a:r>
          </a:p>
          <a:p>
            <a:pPr marL="342900" indent="-342900" algn="just">
              <a:buFont typeface="+mj-lt"/>
              <a:buAutoNum type="arabicPeriod"/>
              <a:tabLst>
                <a:tab pos="252095" algn="l"/>
                <a:tab pos="252095" algn="l"/>
                <a:tab pos="630555"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Okuyama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Takuya, Masato Hayashi, and Masanao Yamaoka. "An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Ising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computer based on simulated quantum annealing by path integral Monte Carlo method." 2017 IEEE international conference on rebooting computing (ICRC). IEEE, 2017.</a:t>
            </a:r>
          </a:p>
          <a:p>
            <a:pPr marL="342900" indent="-342900" algn="just">
              <a:buFont typeface="+mj-lt"/>
              <a:buAutoNum type="arabicPeriod"/>
              <a:tabLst>
                <a:tab pos="252095" algn="l"/>
                <a:tab pos="252095" algn="l"/>
                <a:tab pos="63055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Zhang,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Wenxuan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 al. "Ground state search by local and sequential updates of neural network quantum states." Physical Review B 107.16 (2023): 165149.</a:t>
            </a:r>
          </a:p>
          <a:p>
            <a:pPr marL="342900" indent="-342900" algn="just">
              <a:buFont typeface="+mj-lt"/>
              <a:buAutoNum type="arabicPeriod"/>
              <a:tabLst>
                <a:tab pos="252095" algn="l"/>
                <a:tab pos="252095" algn="l"/>
                <a:tab pos="630555"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Saraceni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 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Cantori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Pilati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"Scalable neural networks for the efficient learning of disordered quantum systems." Physical Review E 102.3 (2020): 033301.</a:t>
            </a:r>
          </a:p>
          <a:p>
            <a:pPr marL="342900" lvl="0" indent="-342900" algn="just">
              <a:buFont typeface="+mj-lt"/>
              <a:buAutoNum type="arabicPeriod"/>
              <a:tabLst>
                <a:tab pos="252095" algn="l"/>
                <a:tab pos="252095" algn="l"/>
                <a:tab pos="630555" algn="l"/>
              </a:tabLst>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0000" indent="-147149">
              <a:buClr>
                <a:srgbClr val="0074BD"/>
              </a:buClr>
              <a:buSzPts val="900"/>
              <a:buFont typeface="Montserrat"/>
              <a:buChar char="●"/>
            </a:pPr>
            <a:endParaRPr lang="ru-RU" sz="2000" b="1" dirty="0">
              <a:latin typeface="+mn-lt"/>
              <a:ea typeface="Montserrat"/>
              <a:cs typeface="Montserrat"/>
              <a:sym typeface="Montserrat"/>
            </a:endParaRPr>
          </a:p>
        </p:txBody>
      </p:sp>
    </p:spTree>
    <p:extLst>
      <p:ext uri="{BB962C8B-B14F-4D97-AF65-F5344CB8AC3E}">
        <p14:creationId xmlns:p14="http://schemas.microsoft.com/office/powerpoint/2010/main" val="176192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9" name="Google Shape;67;p15">
            <a:extLst>
              <a:ext uri="{FF2B5EF4-FFF2-40B4-BE49-F238E27FC236}">
                <a16:creationId xmlns:a16="http://schemas.microsoft.com/office/drawing/2014/main" id="{647C30F4-4984-4A1E-8FEB-6CB697A1F9C3}"/>
              </a:ext>
            </a:extLst>
          </p:cNvPr>
          <p:cNvSpPr txBox="1"/>
          <p:nvPr/>
        </p:nvSpPr>
        <p:spPr>
          <a:xfrm>
            <a:off x="1919737" y="-28296"/>
            <a:ext cx="2863278"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3200" b="1" i="0" u="none" strike="noStrike" cap="none" dirty="0">
                <a:solidFill>
                  <a:schemeClr val="dk1"/>
                </a:solidFill>
                <a:latin typeface="+mj-lt"/>
                <a:ea typeface="Montserrat Medium"/>
                <a:cs typeface="Montserrat Medium"/>
                <a:sym typeface="Montserrat Medium"/>
              </a:rPr>
              <a:t>Introduction</a:t>
            </a:r>
            <a:endParaRPr sz="3200" b="1" i="0" u="none" strike="noStrike" cap="none" dirty="0">
              <a:solidFill>
                <a:schemeClr val="dk1"/>
              </a:solidFill>
              <a:latin typeface="+mj-lt"/>
              <a:ea typeface="Montserrat Medium"/>
              <a:cs typeface="Montserrat Medium"/>
              <a:sym typeface="Montserrat Medium"/>
            </a:endParaRPr>
          </a:p>
        </p:txBody>
      </p:sp>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2</a:t>
            </a:fld>
            <a:endParaRPr lang="ru" sz="1000" dirty="0">
              <a:latin typeface="+mj-lt"/>
              <a:ea typeface="Montserrat"/>
              <a:cs typeface="Montserrat"/>
              <a:sym typeface="Montserrat"/>
            </a:endParaRPr>
          </a:p>
        </p:txBody>
      </p:sp>
      <mc:AlternateContent xmlns:mc="http://schemas.openxmlformats.org/markup-compatibility/2006" xmlns:a14="http://schemas.microsoft.com/office/drawing/2010/main">
        <mc:Choice Requires="a14">
          <p:sp>
            <p:nvSpPr>
              <p:cNvPr id="61" name="Google Shape;161;p17">
                <a:extLst>
                  <a:ext uri="{FF2B5EF4-FFF2-40B4-BE49-F238E27FC236}">
                    <a16:creationId xmlns:a16="http://schemas.microsoft.com/office/drawing/2014/main" id="{5BC53A23-7010-465E-A460-B545147EE951}"/>
                  </a:ext>
                </a:extLst>
              </p:cNvPr>
              <p:cNvSpPr txBox="1"/>
              <p:nvPr/>
            </p:nvSpPr>
            <p:spPr>
              <a:xfrm>
                <a:off x="245497" y="389556"/>
                <a:ext cx="11624466" cy="6178199"/>
              </a:xfrm>
              <a:prstGeom prst="rect">
                <a:avLst/>
              </a:prstGeom>
              <a:noFill/>
              <a:ln>
                <a:noFill/>
              </a:ln>
            </p:spPr>
            <p:txBody>
              <a:bodyPr spcFirstLastPara="1" wrap="square" lIns="91425" tIns="91425" rIns="91425" bIns="91425" anchor="t" anchorCtr="0">
                <a:spAutoFit/>
              </a:bodyPr>
              <a:lstStyle/>
              <a:p>
                <a:pPr marL="450000" indent="-147149">
                  <a:buClr>
                    <a:srgbClr val="0074BD"/>
                  </a:buClr>
                  <a:buSzPts val="900"/>
                  <a:buFont typeface="Montserrat"/>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Spin glasses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are disordered systems with random competing interactions</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[1]</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Montserrat"/>
                </a:endParaRPr>
              </a:p>
              <a:p>
                <a:pPr marL="450000" indent="-147149">
                  <a:buClr>
                    <a:srgbClr val="0074BD"/>
                  </a:buClr>
                  <a:buSzPts val="900"/>
                  <a:buFont typeface="Montserrat"/>
                  <a:buChar char="●"/>
                </a:pPr>
                <a:r>
                  <a:rPr lang="en-US" sz="2400" b="1" dirty="0">
                    <a:solidFill>
                      <a:schemeClr val="tx1"/>
                    </a:solidFill>
                    <a:latin typeface="Times New Roman" panose="02020603050405020304" pitchFamily="18" charset="0"/>
                    <a:ea typeface="Montserrat"/>
                    <a:cs typeface="Times New Roman" panose="02020603050405020304" pitchFamily="18" charset="0"/>
                    <a:sym typeface="Montserrat"/>
                  </a:rPr>
                  <a:t>The </a:t>
                </a:r>
                <a:r>
                  <a:rPr lang="en-US" sz="2400" b="1" dirty="0" err="1">
                    <a:solidFill>
                      <a:schemeClr val="tx1"/>
                    </a:solidFill>
                    <a:latin typeface="Times New Roman" panose="02020603050405020304" pitchFamily="18" charset="0"/>
                    <a:ea typeface="Montserrat"/>
                    <a:cs typeface="Times New Roman" panose="02020603050405020304" pitchFamily="18" charset="0"/>
                    <a:sym typeface="Montserrat"/>
                  </a:rPr>
                  <a:t>Ising</a:t>
                </a:r>
                <a:r>
                  <a:rPr lang="en-US" sz="2400" b="1" dirty="0">
                    <a:solidFill>
                      <a:schemeClr val="tx1"/>
                    </a:solidFill>
                    <a:latin typeface="Times New Roman" panose="02020603050405020304" pitchFamily="18" charset="0"/>
                    <a:ea typeface="Montserrat"/>
                    <a:cs typeface="Times New Roman" panose="02020603050405020304" pitchFamily="18" charset="0"/>
                    <a:sym typeface="Montserrat"/>
                  </a:rPr>
                  <a:t> model is </a:t>
                </a:r>
                <a:r>
                  <a:rPr lang="en-US" sz="2400" dirty="0">
                    <a:solidFill>
                      <a:schemeClr val="tx1"/>
                    </a:solidFill>
                    <a:latin typeface="Times New Roman" panose="02020603050405020304" pitchFamily="18" charset="0"/>
                    <a:ea typeface="Montserrat"/>
                    <a:cs typeface="Times New Roman" panose="02020603050405020304" pitchFamily="18" charset="0"/>
                    <a:sym typeface="Montserrat"/>
                  </a:rPr>
                  <a:t>a set of discretely given magnetic moments arranged on a periodic lattice. And the exchange constants are given</a:t>
                </a:r>
                <a:endParaRPr lang="ru-RU" sz="2400" dirty="0">
                  <a:solidFill>
                    <a:schemeClr val="tx1"/>
                  </a:solidFill>
                  <a:latin typeface="Times New Roman" panose="02020603050405020304" pitchFamily="18" charset="0"/>
                  <a:ea typeface="Montserrat"/>
                  <a:cs typeface="Times New Roman" panose="02020603050405020304" pitchFamily="18" charset="0"/>
                  <a:sym typeface="Montserrat"/>
                </a:endParaRPr>
              </a:p>
              <a:p>
                <a:pPr marL="450000" indent="-147149">
                  <a:buClr>
                    <a:srgbClr val="0074BD"/>
                  </a:buClr>
                  <a:buSzPts val="900"/>
                  <a:buFont typeface="Montserrat"/>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Ising</a:t>
                </a:r>
                <a:r>
                  <a:rPr lang="en-US" sz="2400" dirty="0">
                    <a:latin typeface="Times New Roman" panose="02020603050405020304" pitchFamily="18" charset="0"/>
                    <a:ea typeface="Calibri" panose="020F0502020204030204" pitchFamily="34" charset="0"/>
                    <a:cs typeface="Times New Roman" panose="02020603050405020304" pitchFamily="18" charset="0"/>
                  </a:rPr>
                  <a:t> model contains a set of n spins, or binary variables S</a:t>
                </a:r>
                <a:r>
                  <a:rPr lang="en-US" sz="1600" dirty="0">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each of which</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can take the value “up” (S</a:t>
                </a:r>
                <a:r>
                  <a:rPr lang="en-US" sz="1600" dirty="0">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 1) or “down” (S</a:t>
                </a:r>
                <a:r>
                  <a:rPr lang="en-US" sz="1600" dirty="0">
                    <a:latin typeface="Times New Roman" panose="02020603050405020304" pitchFamily="18" charset="0"/>
                    <a:ea typeface="Calibri" panose="020F0502020204030204" pitchFamily="34" charset="0"/>
                    <a:cs typeface="Times New Roman" panose="02020603050405020304" pitchFamily="18" charset="0"/>
                  </a:rPr>
                  <a:t>i </a:t>
                </a:r>
                <a:r>
                  <a:rPr lang="en-US" sz="2400" dirty="0">
                    <a:latin typeface="Times New Roman" panose="02020603050405020304" pitchFamily="18" charset="0"/>
                    <a:ea typeface="Calibri" panose="020F0502020204030204" pitchFamily="34" charset="0"/>
                    <a:cs typeface="Times New Roman" panose="02020603050405020304" pitchFamily="18" charset="0"/>
                  </a:rPr>
                  <a:t>= -1). And </a:t>
                </a:r>
                <a:r>
                  <a:rPr lang="en-US" sz="2400" dirty="0" err="1">
                    <a:latin typeface="Times New Roman" panose="02020603050405020304" pitchFamily="18" charset="0"/>
                    <a:ea typeface="Calibri" panose="020F0502020204030204" pitchFamily="34" charset="0"/>
                    <a:cs typeface="Times New Roman" panose="02020603050405020304" pitchFamily="18" charset="0"/>
                  </a:rPr>
                  <a:t>J</a:t>
                </a:r>
                <a:r>
                  <a:rPr lang="en-US" sz="1600" dirty="0" err="1">
                    <a:latin typeface="Times New Roman" panose="02020603050405020304" pitchFamily="18" charset="0"/>
                    <a:ea typeface="Calibri" panose="020F0502020204030204" pitchFamily="34" charset="0"/>
                    <a:cs typeface="Times New Roman" panose="02020603050405020304" pitchFamily="18" charset="0"/>
                  </a:rPr>
                  <a:t>ij</a:t>
                </a:r>
                <a:r>
                  <a:rPr lang="en-US" sz="2400" dirty="0">
                    <a:latin typeface="Times New Roman" panose="02020603050405020304" pitchFamily="18" charset="0"/>
                    <a:ea typeface="Calibri" panose="020F0502020204030204" pitchFamily="34" charset="0"/>
                    <a:cs typeface="Times New Roman" panose="02020603050405020304" pitchFamily="18" charset="0"/>
                  </a:rPr>
                  <a:t> =+1 or =-1 </a:t>
                </a:r>
                <a:r>
                  <a:rPr lang="en-US" sz="2400" b="1" dirty="0">
                    <a:latin typeface="Times New Roman" panose="02020603050405020304" pitchFamily="18" charset="0"/>
                    <a:ea typeface="Calibri" panose="020F0502020204030204" pitchFamily="34" charset="0"/>
                    <a:cs typeface="Times New Roman" panose="02020603050405020304" pitchFamily="18" charset="0"/>
                  </a:rPr>
                  <a:t>[2]</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a:p>
                <a:pPr marL="450000" indent="-147149">
                  <a:buClr>
                    <a:srgbClr val="0074BD"/>
                  </a:buClr>
                  <a:buSzPts val="900"/>
                  <a:buFont typeface="Montserrat"/>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Energy functions: Magnetic moments interact with each other with a certain interaction energy, calculated by the corresponding formula. We consider a close-interaction model, i.e., we only consider nearest neighbors.</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ctr"/>
                <a14:m>
                  <m:oMath xmlns:m="http://schemas.openxmlformats.org/officeDocument/2006/math">
                    <m:r>
                      <a:rPr lang="en-US" sz="2400" i="1" smtClean="0">
                        <a:latin typeface="Cambria Math" panose="02040503050406030204" pitchFamily="18" charset="0"/>
                        <a:ea typeface="Calibri" panose="020F0502020204030204" pitchFamily="34" charset="0"/>
                        <a:cs typeface="Times New Roman" panose="02020603050405020304" pitchFamily="18" charset="0"/>
                      </a:rPr>
                      <m:t>𝐸</m:t>
                    </m:r>
                    <m:r>
                      <a:rPr kumimoji="0" lang="ru-RU" sz="2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nary>
                      <m:naryPr>
                        <m:chr m:val="∑"/>
                        <m:limLoc m:val="undOvr"/>
                        <m:supHide m:val="on"/>
                        <m:ctrlPr>
                          <a:rPr kumimoji="0" lang="ru-RU"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naryPr>
                      <m:sub>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𝑖</m:t>
                        </m:r>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𝑗</m:t>
                        </m:r>
                      </m:sub>
                      <m:sup/>
                      <m:e>
                        <m:sSub>
                          <m:sSubPr>
                            <m:ctrlPr>
                              <a:rPr kumimoji="0" lang="ru-RU" sz="2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𝐽</m:t>
                            </m:r>
                          </m:e>
                          <m:sub>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𝑖𝑗</m:t>
                            </m:r>
                          </m:sub>
                        </m:sSub>
                      </m:e>
                    </m:nary>
                    <m:sSub>
                      <m:sSubPr>
                        <m:ctrlPr>
                          <a:rPr kumimoji="0" lang="ru-RU"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m:t>
                        </m:r>
                      </m:e>
                      <m:sub>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𝑖</m:t>
                        </m:r>
                      </m:sub>
                    </m:sSub>
                    <m:sSub>
                      <m:sSubPr>
                        <m:ctrlPr>
                          <a:rPr kumimoji="0" lang="ru-RU"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m:t>
                        </m:r>
                      </m:e>
                      <m:sub>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𝑗</m:t>
                        </m:r>
                      </m:sub>
                    </m:sSub>
                  </m:oMath>
                </a14:m>
                <a:r>
                  <a:rPr lang="ru-RU" sz="2400" dirty="0">
                    <a:latin typeface="Times New Roman" panose="02020603050405020304" pitchFamily="18" charset="0"/>
                    <a:cs typeface="Times New Roman" panose="02020603050405020304" pitchFamily="18" charset="0"/>
                  </a:rPr>
                  <a:t> (1)</a:t>
                </a:r>
              </a:p>
              <a:p>
                <a:pPr algn="ct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𝑚𝑖𝑛</m:t>
                    </m:r>
                    <m:nary>
                      <m:naryPr>
                        <m:chr m:val="∑"/>
                        <m:limLoc m:val="undOvr"/>
                        <m:supHide m:val="on"/>
                        <m:ctrlPr>
                          <a:rPr lang="ru-RU" sz="2400" i="1" smtClean="0">
                            <a:latin typeface="Cambria Math" panose="02040503050406030204" pitchFamily="18" charset="0"/>
                            <a:cs typeface="Times New Roman" panose="02020603050405020304" pitchFamily="18" charset="0"/>
                          </a:rPr>
                        </m:ctrlPr>
                      </m:naryPr>
                      <m:sub>
                        <m:r>
                          <a:rPr lang="ru-RU" sz="2400" i="1">
                            <a:latin typeface="Cambria Math" panose="02040503050406030204" pitchFamily="18" charset="0"/>
                            <a:ea typeface="Calibri" panose="020F0502020204030204" pitchFamily="34" charset="0"/>
                            <a:cs typeface="Times New Roman" panose="02020603050405020304" pitchFamily="18" charset="0"/>
                          </a:rPr>
                          <m:t>𝑖</m:t>
                        </m:r>
                        <m:r>
                          <a:rPr lang="ru-RU" sz="2400" i="1">
                            <a:latin typeface="Cambria Math" panose="02040503050406030204" pitchFamily="18" charset="0"/>
                            <a:ea typeface="Calibri" panose="020F0502020204030204" pitchFamily="34" charset="0"/>
                            <a:cs typeface="Times New Roman" panose="02020603050405020304" pitchFamily="18" charset="0"/>
                          </a:rPr>
                          <m:t>,</m:t>
                        </m:r>
                        <m:r>
                          <a:rPr lang="ru-RU" sz="2400" i="1">
                            <a:latin typeface="Cambria Math" panose="02040503050406030204" pitchFamily="18" charset="0"/>
                            <a:ea typeface="Calibri" panose="020F0502020204030204" pitchFamily="34" charset="0"/>
                            <a:cs typeface="Times New Roman" panose="02020603050405020304" pitchFamily="18" charset="0"/>
                          </a:rPr>
                          <m:t>𝑗</m:t>
                        </m:r>
                      </m:sub>
                      <m:sup/>
                      <m:e>
                        <m:r>
                          <a:rPr lang="en-US" sz="2400" i="1">
                            <a:latin typeface="Cambria Math" panose="02040503050406030204" pitchFamily="18" charset="0"/>
                            <a:ea typeface="Calibri" panose="020F0502020204030204" pitchFamily="34" charset="0"/>
                            <a:cs typeface="Times New Roman" panose="02020603050405020304" pitchFamily="18" charset="0"/>
                          </a:rPr>
                          <m:t>𝐸</m:t>
                        </m:r>
                      </m:e>
                    </m:nary>
                  </m:oMath>
                </a14:m>
                <a:r>
                  <a:rPr lang="ru-RU" sz="2400" dirty="0">
                    <a:latin typeface="Times New Roman" panose="02020603050405020304" pitchFamily="18" charset="0"/>
                    <a:cs typeface="Times New Roman" panose="02020603050405020304" pitchFamily="18" charset="0"/>
                  </a:rPr>
                  <a:t> (2)</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0000" indent="-147149">
                  <a:buClr>
                    <a:srgbClr val="0074BD"/>
                  </a:buClr>
                  <a:buSzPts val="900"/>
                  <a:buFont typeface="Montserrat"/>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energy (cost) function of the Hamiltonian,</a:t>
                </a:r>
              </a:p>
              <a:p>
                <a:pPr marL="302851">
                  <a:buClr>
                    <a:srgbClr val="0074BD"/>
                  </a:buClr>
                  <a:buSzPts val="900"/>
                </a:pPr>
                <a:r>
                  <a:rPr lang="en-US" sz="2400" dirty="0">
                    <a:latin typeface="Times New Roman" panose="02020603050405020304" pitchFamily="18" charset="0"/>
                    <a:ea typeface="Calibri" panose="020F0502020204030204" pitchFamily="34" charset="0"/>
                    <a:cs typeface="Times New Roman" panose="02020603050405020304" pitchFamily="18" charset="0"/>
                  </a:rPr>
                  <a:t>for given interaction forces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J</a:t>
                </a:r>
                <a:r>
                  <a:rPr lang="en-US" sz="1600" dirty="0" err="1">
                    <a:latin typeface="Times New Roman" panose="02020603050405020304" pitchFamily="18" charset="0"/>
                    <a:ea typeface="Calibri" panose="020F0502020204030204" pitchFamily="34" charset="0"/>
                    <a:cs typeface="Times New Roman" panose="02020603050405020304" pitchFamily="18" charset="0"/>
                  </a:rPr>
                  <a:t>ij</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450000" indent="-147149">
                  <a:buClr>
                    <a:srgbClr val="0074BD"/>
                  </a:buClr>
                  <a:buSzPts val="900"/>
                  <a:buFont typeface="Montserrat"/>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Finding the ground state means finding the </a:t>
                </a:r>
              </a:p>
              <a:p>
                <a:pPr marL="302851">
                  <a:buClr>
                    <a:srgbClr val="0074BD"/>
                  </a:buClr>
                  <a:buSzPts val="900"/>
                </a:pPr>
                <a:r>
                  <a:rPr lang="en-US" sz="2400" b="1" dirty="0">
                    <a:latin typeface="Times New Roman" panose="02020603050405020304" pitchFamily="18" charset="0"/>
                    <a:ea typeface="Calibri" panose="020F0502020204030204" pitchFamily="34" charset="0"/>
                    <a:cs typeface="Times New Roman" panose="02020603050405020304" pitchFamily="18" charset="0"/>
                  </a:rPr>
                  <a:t>values of spin variables minimizing the energy </a:t>
                </a:r>
              </a:p>
              <a:p>
                <a:pPr marL="302851">
                  <a:buClr>
                    <a:srgbClr val="0074BD"/>
                  </a:buClr>
                  <a:buSzPts val="900"/>
                </a:pPr>
                <a:r>
                  <a:rPr lang="en-US" sz="2400" b="1" dirty="0">
                    <a:latin typeface="Times New Roman" panose="02020603050405020304" pitchFamily="18" charset="0"/>
                    <a:ea typeface="Calibri" panose="020F0502020204030204" pitchFamily="34" charset="0"/>
                    <a:cs typeface="Times New Roman" panose="02020603050405020304" pitchFamily="18" charset="0"/>
                  </a:rPr>
                  <a:t>(cost) of the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Ising</a:t>
                </a:r>
                <a:r>
                  <a:rPr lang="en-US" sz="2400" b="1" dirty="0">
                    <a:latin typeface="Times New Roman" panose="02020603050405020304" pitchFamily="18" charset="0"/>
                    <a:ea typeface="Calibri" panose="020F0502020204030204" pitchFamily="34" charset="0"/>
                    <a:cs typeface="Times New Roman" panose="02020603050405020304" pitchFamily="18" charset="0"/>
                  </a:rPr>
                  <a:t> Hamiltonian (2)</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p>
              <a:p>
                <a:pPr marL="302851">
                  <a:buClr>
                    <a:srgbClr val="0074BD"/>
                  </a:buClr>
                  <a:buSzPts val="900"/>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is a nonlinear discrete optimization problem</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1" name="Google Shape;161;p17">
                <a:extLst>
                  <a:ext uri="{FF2B5EF4-FFF2-40B4-BE49-F238E27FC236}">
                    <a16:creationId xmlns:a16="http://schemas.microsoft.com/office/drawing/2014/main" id="{5BC53A23-7010-465E-A460-B545147EE951}"/>
                  </a:ext>
                </a:extLst>
              </p:cNvPr>
              <p:cNvSpPr txBox="1">
                <a:spLocks noRot="1" noChangeAspect="1" noMove="1" noResize="1" noEditPoints="1" noAdjustHandles="1" noChangeArrowheads="1" noChangeShapeType="1" noTextEdit="1"/>
              </p:cNvSpPr>
              <p:nvPr/>
            </p:nvSpPr>
            <p:spPr>
              <a:xfrm>
                <a:off x="245497" y="389556"/>
                <a:ext cx="11624466" cy="6178199"/>
              </a:xfrm>
              <a:prstGeom prst="rect">
                <a:avLst/>
              </a:prstGeom>
              <a:blipFill>
                <a:blip r:embed="rId3"/>
                <a:stretch>
                  <a:fillRect t="-99" b="-592"/>
                </a:stretch>
              </a:blipFill>
              <a:ln>
                <a:noFill/>
              </a:ln>
            </p:spPr>
            <p:txBody>
              <a:bodyPr/>
              <a:lstStyle/>
              <a:p>
                <a:r>
                  <a:rPr lang="ru-RU">
                    <a:noFill/>
                  </a:rPr>
                  <a:t> </a:t>
                </a:r>
              </a:p>
            </p:txBody>
          </p:sp>
        </mc:Fallback>
      </mc:AlternateContent>
      <p:pic>
        <p:nvPicPr>
          <p:cNvPr id="14" name="Рисунок 13">
            <a:extLst>
              <a:ext uri="{FF2B5EF4-FFF2-40B4-BE49-F238E27FC236}">
                <a16:creationId xmlns:a16="http://schemas.microsoft.com/office/drawing/2014/main" id="{9C161D38-E441-4B92-B84A-4B231BF9FF41}"/>
              </a:ext>
            </a:extLst>
          </p:cNvPr>
          <p:cNvPicPr>
            <a:picLocks noChangeAspect="1"/>
          </p:cNvPicPr>
          <p:nvPr/>
        </p:nvPicPr>
        <p:blipFill rotWithShape="1">
          <a:blip r:embed="rId4"/>
          <a:srcRect r="66645" b="7418"/>
          <a:stretch/>
        </p:blipFill>
        <p:spPr>
          <a:xfrm>
            <a:off x="90881" y="5287"/>
            <a:ext cx="466381" cy="803708"/>
          </a:xfrm>
          <a:prstGeom prst="rect">
            <a:avLst/>
          </a:prstGeom>
        </p:spPr>
      </p:pic>
      <p:pic>
        <p:nvPicPr>
          <p:cNvPr id="11" name="Рисунок 10">
            <a:extLst>
              <a:ext uri="{FF2B5EF4-FFF2-40B4-BE49-F238E27FC236}">
                <a16:creationId xmlns:a16="http://schemas.microsoft.com/office/drawing/2014/main" id="{4D7AD31A-4A7F-41AF-A7E9-8F4CD100DE4F}"/>
              </a:ext>
            </a:extLst>
          </p:cNvPr>
          <p:cNvPicPr/>
          <p:nvPr/>
        </p:nvPicPr>
        <p:blipFill rotWithShape="1">
          <a:blip r:embed="rId5"/>
          <a:srcRect r="67736"/>
          <a:stretch/>
        </p:blipFill>
        <p:spPr>
          <a:xfrm>
            <a:off x="8097715" y="3903785"/>
            <a:ext cx="2778717" cy="2260835"/>
          </a:xfrm>
          <a:prstGeom prst="rect">
            <a:avLst/>
          </a:prstGeom>
        </p:spPr>
      </p:pic>
      <p:sp>
        <p:nvSpPr>
          <p:cNvPr id="2" name="TextBox 1">
            <a:extLst>
              <a:ext uri="{FF2B5EF4-FFF2-40B4-BE49-F238E27FC236}">
                <a16:creationId xmlns:a16="http://schemas.microsoft.com/office/drawing/2014/main" id="{1C161FBA-7162-4B51-980E-9E85EA14728A}"/>
              </a:ext>
            </a:extLst>
          </p:cNvPr>
          <p:cNvSpPr txBox="1"/>
          <p:nvPr/>
        </p:nvSpPr>
        <p:spPr>
          <a:xfrm>
            <a:off x="8731282" y="6143878"/>
            <a:ext cx="2470639" cy="307777"/>
          </a:xfrm>
          <a:prstGeom prst="rect">
            <a:avLst/>
          </a:prstGeom>
          <a:noFill/>
        </p:spPr>
        <p:txBody>
          <a:bodyPr wrap="square" rtlCol="0">
            <a:spAutoFit/>
          </a:bodyPr>
          <a:lstStyle/>
          <a:p>
            <a:r>
              <a:rPr lang="en-US" dirty="0"/>
              <a:t>Fig. 1 Spin lattice</a:t>
            </a:r>
            <a:endParaRPr lang="ru-RU" dirty="0"/>
          </a:p>
        </p:txBody>
      </p:sp>
    </p:spTree>
    <p:extLst>
      <p:ext uri="{BB962C8B-B14F-4D97-AF65-F5344CB8AC3E}">
        <p14:creationId xmlns:p14="http://schemas.microsoft.com/office/powerpoint/2010/main" val="169592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9" name="Google Shape;67;p15">
            <a:extLst>
              <a:ext uri="{FF2B5EF4-FFF2-40B4-BE49-F238E27FC236}">
                <a16:creationId xmlns:a16="http://schemas.microsoft.com/office/drawing/2014/main" id="{647C30F4-4984-4A1E-8FEB-6CB697A1F9C3}"/>
              </a:ext>
            </a:extLst>
          </p:cNvPr>
          <p:cNvSpPr txBox="1"/>
          <p:nvPr/>
        </p:nvSpPr>
        <p:spPr>
          <a:xfrm>
            <a:off x="1928530" y="131917"/>
            <a:ext cx="3302894"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3200" b="1" dirty="0">
                <a:latin typeface="Times New Roman" panose="02020603050405020304" pitchFamily="18" charset="0"/>
                <a:ea typeface="Montserrat"/>
                <a:cs typeface="Times New Roman" panose="02020603050405020304" pitchFamily="18" charset="0"/>
                <a:sym typeface="Montserrat"/>
              </a:rPr>
              <a:t>L</a:t>
            </a:r>
            <a:r>
              <a:rPr kumimoji="0" lang="en-US" sz="3200" b="1" i="0" u="none" strike="noStrike" kern="0" cap="none" spc="0" normalizeH="0" baseline="0" noProof="0" dirty="0" err="1">
                <a:ln>
                  <a:noFill/>
                </a:ln>
                <a:solidFill>
                  <a:srgbClr val="000000"/>
                </a:solidFill>
                <a:effectLst/>
                <a:uLnTx/>
                <a:uFillTx/>
                <a:latin typeface="Times New Roman" panose="02020603050405020304" pitchFamily="18" charset="0"/>
                <a:ea typeface="Montserrat"/>
                <a:cs typeface="Times New Roman" panose="02020603050405020304" pitchFamily="18" charset="0"/>
                <a:sym typeface="Montserrat"/>
              </a:rPr>
              <a:t>attice</a:t>
            </a: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ontserrat"/>
                <a:cs typeface="Times New Roman" panose="02020603050405020304" pitchFamily="18" charset="0"/>
                <a:sym typeface="Montserrat"/>
              </a:rPr>
              <a:t> types</a:t>
            </a:r>
            <a:endParaRPr sz="3200" b="1" i="0" u="none" strike="noStrike" cap="none" dirty="0">
              <a:solidFill>
                <a:schemeClr val="dk1"/>
              </a:solidFill>
              <a:latin typeface="+mj-lt"/>
              <a:ea typeface="Montserrat Medium"/>
              <a:cs typeface="Montserrat Medium"/>
              <a:sym typeface="Montserrat Medium"/>
            </a:endParaRPr>
          </a:p>
        </p:txBody>
      </p:sp>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3</a:t>
            </a:fld>
            <a:endParaRPr lang="ru" sz="1000" dirty="0">
              <a:latin typeface="+mj-lt"/>
              <a:ea typeface="Montserrat"/>
              <a:cs typeface="Montserrat"/>
              <a:sym typeface="Montserrat"/>
            </a:endParaRPr>
          </a:p>
        </p:txBody>
      </p:sp>
      <p:sp>
        <p:nvSpPr>
          <p:cNvPr id="61" name="Google Shape;161;p17">
            <a:extLst>
              <a:ext uri="{FF2B5EF4-FFF2-40B4-BE49-F238E27FC236}">
                <a16:creationId xmlns:a16="http://schemas.microsoft.com/office/drawing/2014/main" id="{5BC53A23-7010-465E-A460-B545147EE951}"/>
              </a:ext>
            </a:extLst>
          </p:cNvPr>
          <p:cNvSpPr txBox="1"/>
          <p:nvPr/>
        </p:nvSpPr>
        <p:spPr>
          <a:xfrm>
            <a:off x="90881" y="2175768"/>
            <a:ext cx="11540943" cy="2769959"/>
          </a:xfrm>
          <a:prstGeom prst="rect">
            <a:avLst/>
          </a:prstGeom>
          <a:noFill/>
          <a:ln>
            <a:noFill/>
          </a:ln>
        </p:spPr>
        <p:txBody>
          <a:bodyPr spcFirstLastPara="1" wrap="square" lIns="91425" tIns="91425" rIns="91425" bIns="91425" anchor="t" anchorCtr="0">
            <a:spAutoFit/>
          </a:bodyPr>
          <a:lstStyle/>
          <a:p>
            <a:pPr marL="450000" indent="-147149">
              <a:buClr>
                <a:srgbClr val="0074BD"/>
              </a:buClr>
              <a:buSzPts val="900"/>
              <a:buFont typeface="Montserrat"/>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J</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ij</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positive, the interactions are called </a:t>
            </a:r>
          </a:p>
          <a:p>
            <a:pPr marL="302851">
              <a:buClr>
                <a:srgbClr val="0074BD"/>
              </a:buClr>
              <a:buSzPts val="900"/>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ferromagnetic. In this case, there is a trivial solution: </a:t>
            </a:r>
          </a:p>
          <a:p>
            <a:pPr marL="302851">
              <a:buClr>
                <a:srgbClr val="0074BD"/>
              </a:buClr>
              <a:buSzPts val="900"/>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all spins are aligned, i.e., have the same sign. </a:t>
            </a:r>
          </a:p>
          <a:p>
            <a:pPr marL="302851">
              <a:buClr>
                <a:srgbClr val="0074BD"/>
              </a:buClr>
              <a:buSzPts val="900"/>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J</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ij</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negative, the interactions are called </a:t>
            </a:r>
          </a:p>
          <a:p>
            <a:pPr marL="302851">
              <a:buClr>
                <a:srgbClr val="0074BD"/>
              </a:buClr>
              <a:buSzPts val="900"/>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antiferromagnetic.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02851">
              <a:buClr>
                <a:srgbClr val="0074BD"/>
              </a:buClr>
              <a:buSzPts val="900"/>
            </a:pPr>
            <a:r>
              <a:rPr lang="en-US" sz="2400" dirty="0">
                <a:latin typeface="Times New Roman" panose="02020603050405020304" pitchFamily="18" charset="0"/>
                <a:ea typeface="Calibri" panose="020F0502020204030204" pitchFamily="34" charset="0"/>
                <a:cs typeface="Times New Roman" panose="02020603050405020304" pitchFamily="18" charset="0"/>
              </a:rPr>
              <a:t>And we consider a lattice in which half of the randomly determined interaction constants take values +1 and the other half -1</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9C161D38-E441-4B92-B84A-4B231BF9FF41}"/>
              </a:ext>
            </a:extLst>
          </p:cNvPr>
          <p:cNvPicPr>
            <a:picLocks noChangeAspect="1"/>
          </p:cNvPicPr>
          <p:nvPr/>
        </p:nvPicPr>
        <p:blipFill rotWithShape="1">
          <a:blip r:embed="rId3"/>
          <a:srcRect r="66645" b="7418"/>
          <a:stretch/>
        </p:blipFill>
        <p:spPr>
          <a:xfrm>
            <a:off x="90881" y="5287"/>
            <a:ext cx="466381" cy="803708"/>
          </a:xfrm>
          <a:prstGeom prst="rect">
            <a:avLst/>
          </a:prstGeom>
        </p:spPr>
      </p:pic>
      <p:pic>
        <p:nvPicPr>
          <p:cNvPr id="4" name="Рисунок 3">
            <a:extLst>
              <a:ext uri="{FF2B5EF4-FFF2-40B4-BE49-F238E27FC236}">
                <a16:creationId xmlns:a16="http://schemas.microsoft.com/office/drawing/2014/main" id="{9F3574F3-B9EA-40EF-9FE4-276A2785CC32}"/>
              </a:ext>
            </a:extLst>
          </p:cNvPr>
          <p:cNvPicPr>
            <a:picLocks noChangeAspect="1"/>
          </p:cNvPicPr>
          <p:nvPr/>
        </p:nvPicPr>
        <p:blipFill>
          <a:blip r:embed="rId4"/>
          <a:stretch>
            <a:fillRect/>
          </a:stretch>
        </p:blipFill>
        <p:spPr>
          <a:xfrm>
            <a:off x="7480539" y="79869"/>
            <a:ext cx="4305901" cy="2534004"/>
          </a:xfrm>
          <a:prstGeom prst="rect">
            <a:avLst/>
          </a:prstGeom>
        </p:spPr>
      </p:pic>
      <p:sp>
        <p:nvSpPr>
          <p:cNvPr id="5" name="TextBox 4">
            <a:extLst>
              <a:ext uri="{FF2B5EF4-FFF2-40B4-BE49-F238E27FC236}">
                <a16:creationId xmlns:a16="http://schemas.microsoft.com/office/drawing/2014/main" id="{C6B431F9-8B2C-4FBA-983C-D554414D5C3E}"/>
              </a:ext>
            </a:extLst>
          </p:cNvPr>
          <p:cNvSpPr txBox="1"/>
          <p:nvPr/>
        </p:nvSpPr>
        <p:spPr>
          <a:xfrm>
            <a:off x="8506578" y="2613873"/>
            <a:ext cx="2253822" cy="369332"/>
          </a:xfrm>
          <a:prstGeom prst="rect">
            <a:avLst/>
          </a:prstGeom>
          <a:noFill/>
        </p:spPr>
        <p:txBody>
          <a:bodyPr wrap="none" rtlCol="0">
            <a:spAutoFit/>
          </a:bodyPr>
          <a:lstStyle/>
          <a:p>
            <a:pPr marL="302851" marR="0" lvl="0" indent="0" algn="ctr" defTabSz="914400" rtl="0" eaLnBrk="1" fontAlgn="auto" latinLnBrk="0" hangingPunct="1">
              <a:lnSpc>
                <a:spcPct val="100000"/>
              </a:lnSpc>
              <a:spcBef>
                <a:spcPts val="0"/>
              </a:spcBef>
              <a:spcAft>
                <a:spcPts val="0"/>
              </a:spcAft>
              <a:buClr>
                <a:srgbClr val="0074BD"/>
              </a:buClr>
              <a:buSzPts val="900"/>
              <a:buFont typeface="Arial"/>
              <a:buNone/>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Montserrat"/>
                <a:cs typeface="Times New Roman" panose="02020603050405020304" pitchFamily="18" charset="0"/>
                <a:sym typeface="Montserrat"/>
              </a:rPr>
              <a:t>Fig. 2  lattice types</a:t>
            </a:r>
            <a:endParaRPr kumimoji="0" lang="ru-RU" sz="1800" b="0" i="0" u="none" strike="noStrike" kern="0" cap="none" spc="0" normalizeH="0" baseline="0" noProof="0" dirty="0">
              <a:ln>
                <a:noFill/>
              </a:ln>
              <a:solidFill>
                <a:srgbClr val="000000"/>
              </a:solidFill>
              <a:effectLst/>
              <a:uLnTx/>
              <a:uFillTx/>
              <a:latin typeface="Times New Roman" panose="02020603050405020304" pitchFamily="18" charset="0"/>
              <a:ea typeface="Montserrat"/>
              <a:cs typeface="Times New Roman" panose="02020603050405020304" pitchFamily="18" charset="0"/>
              <a:sym typeface="Montserrat"/>
            </a:endParaRPr>
          </a:p>
        </p:txBody>
      </p:sp>
    </p:spTree>
    <p:extLst>
      <p:ext uri="{BB962C8B-B14F-4D97-AF65-F5344CB8AC3E}">
        <p14:creationId xmlns:p14="http://schemas.microsoft.com/office/powerpoint/2010/main" val="176601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9" name="Google Shape;67;p15">
            <a:extLst>
              <a:ext uri="{FF2B5EF4-FFF2-40B4-BE49-F238E27FC236}">
                <a16:creationId xmlns:a16="http://schemas.microsoft.com/office/drawing/2014/main" id="{647C30F4-4984-4A1E-8FEB-6CB697A1F9C3}"/>
              </a:ext>
            </a:extLst>
          </p:cNvPr>
          <p:cNvSpPr txBox="1"/>
          <p:nvPr/>
        </p:nvSpPr>
        <p:spPr>
          <a:xfrm>
            <a:off x="917178" y="0"/>
            <a:ext cx="5439659"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3200" b="1" dirty="0">
                <a:solidFill>
                  <a:schemeClr val="dk1"/>
                </a:solidFill>
                <a:latin typeface="+mj-lt"/>
                <a:ea typeface="Montserrat Medium"/>
                <a:cs typeface="Montserrat Medium"/>
                <a:sym typeface="Montserrat Medium"/>
              </a:rPr>
              <a:t>Analyzing the quartet</a:t>
            </a:r>
            <a:endParaRPr sz="3200" b="1" i="0" u="none" strike="noStrike" cap="none" dirty="0">
              <a:solidFill>
                <a:schemeClr val="dk1"/>
              </a:solidFill>
              <a:latin typeface="+mj-lt"/>
              <a:ea typeface="Montserrat Medium"/>
              <a:cs typeface="Montserrat Medium"/>
              <a:sym typeface="Montserrat Medium"/>
            </a:endParaRPr>
          </a:p>
        </p:txBody>
      </p:sp>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4</a:t>
            </a:fld>
            <a:endParaRPr lang="ru" sz="1000" dirty="0">
              <a:latin typeface="+mj-lt"/>
              <a:ea typeface="Montserrat"/>
              <a:cs typeface="Montserrat"/>
              <a:sym typeface="Montserrat"/>
            </a:endParaRPr>
          </a:p>
        </p:txBody>
      </p:sp>
      <p:pic>
        <p:nvPicPr>
          <p:cNvPr id="13" name="Рисунок 12">
            <a:extLst>
              <a:ext uri="{FF2B5EF4-FFF2-40B4-BE49-F238E27FC236}">
                <a16:creationId xmlns:a16="http://schemas.microsoft.com/office/drawing/2014/main" id="{BB0AC90F-64CB-428D-8E4A-EBF8FF841E6F}"/>
              </a:ext>
            </a:extLst>
          </p:cNvPr>
          <p:cNvPicPr>
            <a:picLocks noChangeAspect="1"/>
          </p:cNvPicPr>
          <p:nvPr/>
        </p:nvPicPr>
        <p:blipFill rotWithShape="1">
          <a:blip r:embed="rId3"/>
          <a:srcRect r="66645" b="7418"/>
          <a:stretch/>
        </p:blipFill>
        <p:spPr>
          <a:xfrm>
            <a:off x="90881" y="5287"/>
            <a:ext cx="466381" cy="803708"/>
          </a:xfrm>
          <a:prstGeom prst="rect">
            <a:avLst/>
          </a:prstGeom>
        </p:spPr>
      </p:pic>
      <p:pic>
        <p:nvPicPr>
          <p:cNvPr id="7" name="Рисунок 6">
            <a:extLst>
              <a:ext uri="{FF2B5EF4-FFF2-40B4-BE49-F238E27FC236}">
                <a16:creationId xmlns:a16="http://schemas.microsoft.com/office/drawing/2014/main" id="{5C5F55F0-663E-42BA-925D-5DCEEBF4BFC4}"/>
              </a:ext>
            </a:extLst>
          </p:cNvPr>
          <p:cNvPicPr/>
          <p:nvPr/>
        </p:nvPicPr>
        <p:blipFill rotWithShape="1">
          <a:blip r:embed="rId4"/>
          <a:srcRect l="39489" r="32699"/>
          <a:stretch/>
        </p:blipFill>
        <p:spPr>
          <a:xfrm>
            <a:off x="9917722" y="2020073"/>
            <a:ext cx="1952241" cy="194067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D8B9B0B-8DA8-4808-83F2-5F97545F7DD4}"/>
                  </a:ext>
                </a:extLst>
              </p:cNvPr>
              <p:cNvSpPr txBox="1"/>
              <p:nvPr/>
            </p:nvSpPr>
            <p:spPr>
              <a:xfrm>
                <a:off x="557262" y="1309381"/>
                <a:ext cx="8815374" cy="4239237"/>
              </a:xfrm>
              <a:prstGeom prst="rect">
                <a:avLst/>
              </a:prstGeom>
              <a:noFill/>
            </p:spPr>
            <p:txBody>
              <a:bodyPr wrap="square">
                <a:spAutoFit/>
              </a:bodyPr>
              <a:lstStyle/>
              <a:p>
                <a:r>
                  <a:rPr lang="en-US" sz="2400" b="1" dirty="0">
                    <a:latin typeface="+mn-lt"/>
                    <a:ea typeface="Calibri" panose="020F0502020204030204" pitchFamily="34" charset="0"/>
                  </a:rPr>
                  <a:t>We consider a spin system with randomly determined half of the values J +1 and half with -1</a:t>
                </a:r>
                <a:endParaRPr lang="ru-RU" sz="2400" b="1" dirty="0">
                  <a:latin typeface="+mn-lt"/>
                  <a:ea typeface="Calibri" panose="020F0502020204030204" pitchFamily="34" charset="0"/>
                </a:endParaRPr>
              </a:p>
              <a:p>
                <a:endParaRPr lang="ru-RU" sz="2400" dirty="0">
                  <a:latin typeface="+mn-lt"/>
                  <a:ea typeface="Calibri" panose="020F0502020204030204" pitchFamily="34" charset="0"/>
                </a:endParaRPr>
              </a:p>
              <a:p>
                <a:r>
                  <a:rPr lang="en-US" sz="2400" dirty="0">
                    <a:latin typeface="+mn-lt"/>
                    <a:ea typeface="Calibri" panose="020F0502020204030204" pitchFamily="34" charset="0"/>
                  </a:rPr>
                  <a:t>To give an example, let me give a lattice with a configuration of interaction constants of </a:t>
                </a:r>
                <a:r>
                  <a:rPr lang="en-US" sz="2400" b="1" dirty="0">
                    <a:latin typeface="+mn-lt"/>
                    <a:ea typeface="Calibri" panose="020F0502020204030204" pitchFamily="34" charset="0"/>
                  </a:rPr>
                  <a:t>three</a:t>
                </a:r>
                <a:r>
                  <a:rPr lang="en-US" sz="2400" dirty="0">
                    <a:latin typeface="+mn-lt"/>
                    <a:ea typeface="Calibri" panose="020F0502020204030204" pitchFamily="34" charset="0"/>
                  </a:rPr>
                  <a:t> </a:t>
                </a:r>
                <a:r>
                  <a:rPr lang="en-US" sz="2400" b="1" dirty="0">
                    <a:latin typeface="+mn-lt"/>
                    <a:ea typeface="Calibri" panose="020F0502020204030204" pitchFamily="34" charset="0"/>
                  </a:rPr>
                  <a:t>pluses</a:t>
                </a:r>
                <a:r>
                  <a:rPr lang="en-US" sz="2400" dirty="0">
                    <a:latin typeface="+mn-lt"/>
                    <a:ea typeface="Calibri" panose="020F0502020204030204" pitchFamily="34" charset="0"/>
                  </a:rPr>
                  <a:t> and </a:t>
                </a:r>
                <a:r>
                  <a:rPr lang="en-US" sz="2400" b="1" dirty="0">
                    <a:latin typeface="+mn-lt"/>
                    <a:ea typeface="Calibri" panose="020F0502020204030204" pitchFamily="34" charset="0"/>
                  </a:rPr>
                  <a:t>one minus</a:t>
                </a:r>
                <a:r>
                  <a:rPr lang="ru-RU" sz="2400" dirty="0">
                    <a:latin typeface="+mn-lt"/>
                    <a:ea typeface="Calibri" panose="020F0502020204030204" pitchFamily="34" charset="0"/>
                  </a:rPr>
                  <a:t>. </a:t>
                </a:r>
                <a:r>
                  <a:rPr lang="en-US" sz="2400" dirty="0">
                    <a:latin typeface="+mn-lt"/>
                    <a:ea typeface="Calibri" panose="020F0502020204030204" pitchFamily="34" charset="0"/>
                  </a:rPr>
                  <a:t>If we arrange the spins so that three pairs are </a:t>
                </a:r>
                <a:r>
                  <a:rPr lang="en-US" sz="2400" b="1" dirty="0">
                    <a:latin typeface="+mn-lt"/>
                    <a:ea typeface="Calibri" panose="020F0502020204030204" pitchFamily="34" charset="0"/>
                  </a:rPr>
                  <a:t>negative energy</a:t>
                </a:r>
                <a:r>
                  <a:rPr lang="ru-RU" sz="2400" dirty="0">
                    <a:latin typeface="+mn-lt"/>
                    <a:ea typeface="Calibri" panose="020F0502020204030204" pitchFamily="34" charset="0"/>
                  </a:rPr>
                  <a:t>.</a:t>
                </a:r>
              </a:p>
              <a:p>
                <a:r>
                  <a:rPr lang="en-US" sz="2400" dirty="0">
                    <a:latin typeface="+mn-lt"/>
                    <a:ea typeface="Calibri" panose="020F0502020204030204" pitchFamily="34" charset="0"/>
                  </a:rPr>
                  <a:t>There will always be one pair with positive energy in any configuration. Let us call quartets in which such a pair is unavoidable - </a:t>
                </a:r>
                <a:r>
                  <a:rPr lang="en-US" sz="2400" b="1" dirty="0">
                    <a:latin typeface="+mn-lt"/>
                    <a:ea typeface="Calibri" panose="020F0502020204030204" pitchFamily="34" charset="0"/>
                  </a:rPr>
                  <a:t>frustrated</a:t>
                </a:r>
                <a:r>
                  <a:rPr lang="en-US" sz="2400" dirty="0">
                    <a:latin typeface="+mn-lt"/>
                    <a:ea typeface="Calibri" panose="020F0502020204030204" pitchFamily="34" charset="0"/>
                  </a:rPr>
                  <a:t>. </a:t>
                </a:r>
              </a:p>
              <a:p>
                <a:pPr algn="ct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𝐸</m:t>
                    </m:r>
                    <m:r>
                      <a:rPr kumimoji="0" lang="ru-RU" sz="24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nary>
                      <m:naryPr>
                        <m:chr m:val="∑"/>
                        <m:limLoc m:val="undOvr"/>
                        <m:supHide m:val="on"/>
                        <m:ctrlPr>
                          <a:rPr kumimoji="0" lang="ru-RU" sz="2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naryPr>
                      <m:sub>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𝑖</m:t>
                        </m:r>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𝑗</m:t>
                        </m:r>
                      </m:sub>
                      <m:sup/>
                      <m:e>
                        <m:sSub>
                          <m:sSubPr>
                            <m:ctrlPr>
                              <a:rPr kumimoji="0" lang="ru-RU" sz="2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𝐽</m:t>
                            </m:r>
                          </m:e>
                          <m:sub>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𝑖𝑗</m:t>
                            </m:r>
                          </m:sub>
                        </m:sSub>
                      </m:e>
                    </m:nary>
                    <m:sSub>
                      <m:sSubPr>
                        <m:ctrlPr>
                          <a:rPr kumimoji="0" lang="ru-RU" sz="2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m:t>
                        </m:r>
                      </m:e>
                      <m:sub>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𝑖</m:t>
                        </m:r>
                      </m:sub>
                    </m:sSub>
                    <m:sSub>
                      <m:sSubPr>
                        <m:ctrlPr>
                          <a:rPr kumimoji="0" lang="ru-RU" sz="2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sSubPr>
                      <m:e>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𝑆</m:t>
                        </m:r>
                      </m:e>
                      <m:sub>
                        <m:r>
                          <a:rPr kumimoji="0" lang="ru-RU" sz="24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𝑗</m:t>
                        </m:r>
                      </m:sub>
                    </m:sSub>
                  </m:oMath>
                </a14:m>
                <a:r>
                  <a:rPr lang="ru-RU" sz="2400" dirty="0">
                    <a:latin typeface="Times New Roman" panose="02020603050405020304" pitchFamily="18" charset="0"/>
                    <a:cs typeface="Times New Roman" panose="02020603050405020304" pitchFamily="18" charset="0"/>
                  </a:rPr>
                  <a:t> (1)</a:t>
                </a:r>
              </a:p>
              <a:p>
                <a:pPr algn="ct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𝑚𝑖𝑛</m:t>
                    </m:r>
                    <m:nary>
                      <m:naryPr>
                        <m:chr m:val="∑"/>
                        <m:limLoc m:val="undOvr"/>
                        <m:supHide m:val="on"/>
                        <m:ctrlPr>
                          <a:rPr lang="ru-RU" sz="2400" i="1" smtClean="0">
                            <a:latin typeface="Cambria Math" panose="02040503050406030204" pitchFamily="18" charset="0"/>
                            <a:cs typeface="Times New Roman" panose="02020603050405020304" pitchFamily="18" charset="0"/>
                          </a:rPr>
                        </m:ctrlPr>
                      </m:naryPr>
                      <m:sub>
                        <m:r>
                          <a:rPr lang="ru-RU" sz="2400" i="1">
                            <a:latin typeface="Cambria Math" panose="02040503050406030204" pitchFamily="18" charset="0"/>
                            <a:ea typeface="Calibri" panose="020F0502020204030204" pitchFamily="34" charset="0"/>
                            <a:cs typeface="Times New Roman" panose="02020603050405020304" pitchFamily="18" charset="0"/>
                          </a:rPr>
                          <m:t>𝑖</m:t>
                        </m:r>
                        <m:r>
                          <a:rPr lang="ru-RU" sz="2400" i="1">
                            <a:latin typeface="Cambria Math" panose="02040503050406030204" pitchFamily="18" charset="0"/>
                            <a:ea typeface="Calibri" panose="020F0502020204030204" pitchFamily="34" charset="0"/>
                            <a:cs typeface="Times New Roman" panose="02020603050405020304" pitchFamily="18" charset="0"/>
                          </a:rPr>
                          <m:t>,</m:t>
                        </m:r>
                        <m:r>
                          <a:rPr lang="ru-RU" sz="2400" i="1">
                            <a:latin typeface="Cambria Math" panose="02040503050406030204" pitchFamily="18" charset="0"/>
                            <a:ea typeface="Calibri" panose="020F0502020204030204" pitchFamily="34" charset="0"/>
                            <a:cs typeface="Times New Roman" panose="02020603050405020304" pitchFamily="18" charset="0"/>
                          </a:rPr>
                          <m:t>𝑗</m:t>
                        </m:r>
                      </m:sub>
                      <m:sup/>
                      <m:e>
                        <m:r>
                          <a:rPr lang="en-US" sz="2400" i="1">
                            <a:latin typeface="Cambria Math" panose="02040503050406030204" pitchFamily="18" charset="0"/>
                            <a:ea typeface="Calibri" panose="020F0502020204030204" pitchFamily="34" charset="0"/>
                            <a:cs typeface="Times New Roman" panose="02020603050405020304" pitchFamily="18" charset="0"/>
                          </a:rPr>
                          <m:t>𝐸</m:t>
                        </m:r>
                      </m:e>
                    </m:nary>
                  </m:oMath>
                </a14:m>
                <a:r>
                  <a:rPr lang="ru-RU" sz="2400" dirty="0">
                    <a:latin typeface="Times New Roman" panose="02020603050405020304" pitchFamily="18" charset="0"/>
                    <a:cs typeface="Times New Roman" panose="02020603050405020304" pitchFamily="18" charset="0"/>
                  </a:rPr>
                  <a:t> (2)</a:t>
                </a:r>
              </a:p>
            </p:txBody>
          </p:sp>
        </mc:Choice>
        <mc:Fallback xmlns="">
          <p:sp>
            <p:nvSpPr>
              <p:cNvPr id="12" name="TextBox 11">
                <a:extLst>
                  <a:ext uri="{FF2B5EF4-FFF2-40B4-BE49-F238E27FC236}">
                    <a16:creationId xmlns:a16="http://schemas.microsoft.com/office/drawing/2014/main" id="{2D8B9B0B-8DA8-4808-83F2-5F97545F7DD4}"/>
                  </a:ext>
                </a:extLst>
              </p:cNvPr>
              <p:cNvSpPr txBox="1">
                <a:spLocks noRot="1" noChangeAspect="1" noMove="1" noResize="1" noEditPoints="1" noAdjustHandles="1" noChangeArrowheads="1" noChangeShapeType="1" noTextEdit="1"/>
              </p:cNvSpPr>
              <p:nvPr/>
            </p:nvSpPr>
            <p:spPr>
              <a:xfrm>
                <a:off x="557262" y="1309381"/>
                <a:ext cx="8815374" cy="4239237"/>
              </a:xfrm>
              <a:prstGeom prst="rect">
                <a:avLst/>
              </a:prstGeom>
              <a:blipFill>
                <a:blip r:embed="rId8"/>
                <a:stretch>
                  <a:fillRect l="-1037" t="-1007" r="-415" b="-19712"/>
                </a:stretch>
              </a:blipFill>
            </p:spPr>
            <p:txBody>
              <a:bodyPr/>
              <a:lstStyle/>
              <a:p>
                <a:r>
                  <a:rPr lang="ru-RU">
                    <a:noFill/>
                  </a:rPr>
                  <a:t> </a:t>
                </a:r>
              </a:p>
            </p:txBody>
          </p:sp>
        </mc:Fallback>
      </mc:AlternateContent>
      <p:sp>
        <p:nvSpPr>
          <p:cNvPr id="11" name="TextBox 10">
            <a:extLst>
              <a:ext uri="{FF2B5EF4-FFF2-40B4-BE49-F238E27FC236}">
                <a16:creationId xmlns:a16="http://schemas.microsoft.com/office/drawing/2014/main" id="{25B047E7-169B-44CE-9753-AD3FC346474A}"/>
              </a:ext>
            </a:extLst>
          </p:cNvPr>
          <p:cNvSpPr txBox="1"/>
          <p:nvPr/>
        </p:nvSpPr>
        <p:spPr>
          <a:xfrm flipH="1">
            <a:off x="9734840" y="4159115"/>
            <a:ext cx="2289739" cy="707886"/>
          </a:xfrm>
          <a:prstGeom prst="rect">
            <a:avLst/>
          </a:prstGeom>
          <a:noFill/>
        </p:spPr>
        <p:txBody>
          <a:bodyPr wrap="square" rtlCol="0">
            <a:spAutoFit/>
          </a:bodyPr>
          <a:lstStyle/>
          <a:p>
            <a:pPr algn="ctr"/>
            <a:r>
              <a:rPr lang="en-US" sz="2000" spc="-10" dirty="0">
                <a:effectLst/>
                <a:latin typeface="Times New Roman" panose="02020603050405020304" pitchFamily="18" charset="0"/>
                <a:ea typeface="Times New Roman" panose="02020603050405020304" pitchFamily="18" charset="0"/>
              </a:rPr>
              <a:t>Figure </a:t>
            </a:r>
            <a:r>
              <a:rPr lang="ru-RU" sz="2000" spc="-10" dirty="0">
                <a:effectLst/>
                <a:latin typeface="Times New Roman" panose="02020603050405020304" pitchFamily="18" charset="0"/>
                <a:ea typeface="Times New Roman" panose="02020603050405020304" pitchFamily="18" charset="0"/>
              </a:rPr>
              <a:t>3 </a:t>
            </a:r>
            <a:r>
              <a:rPr lang="en-US" sz="2000" spc="-10" dirty="0">
                <a:latin typeface="Times New Roman" panose="02020603050405020304" pitchFamily="18" charset="0"/>
                <a:ea typeface="Times New Roman" panose="02020603050405020304" pitchFamily="18" charset="0"/>
              </a:rPr>
              <a:t>Q</a:t>
            </a:r>
            <a:r>
              <a:rPr lang="en-US" sz="2000" spc="-10" dirty="0">
                <a:effectLst/>
                <a:latin typeface="Times New Roman" panose="02020603050405020304" pitchFamily="18" charset="0"/>
                <a:ea typeface="Times New Roman" panose="02020603050405020304" pitchFamily="18" charset="0"/>
              </a:rPr>
              <a:t>uartet</a:t>
            </a:r>
            <a:r>
              <a:rPr lang="ru-RU" sz="2000" spc="-10" dirty="0">
                <a:latin typeface="Times New Roman" panose="02020603050405020304" pitchFamily="18" charset="0"/>
                <a:ea typeface="Times New Roman" panose="02020603050405020304" pitchFamily="18" charset="0"/>
              </a:rPr>
              <a:t> </a:t>
            </a:r>
            <a:r>
              <a:rPr lang="en-US" sz="2000" spc="-10" dirty="0">
                <a:latin typeface="Times New Roman" panose="02020603050405020304" pitchFamily="18" charset="0"/>
                <a:ea typeface="Times New Roman" panose="02020603050405020304" pitchFamily="18" charset="0"/>
              </a:rPr>
              <a:t>type</a:t>
            </a:r>
            <a:r>
              <a:rPr lang="en-US" sz="2000" b="1" dirty="0">
                <a:solidFill>
                  <a:schemeClr val="dk1"/>
                </a:solidFill>
                <a:latin typeface="+mj-lt"/>
                <a:ea typeface="Montserrat Medium"/>
                <a:cs typeface="Montserrat Medium"/>
                <a:sym typeface="Montserrat Medium"/>
              </a:rPr>
              <a:t> </a:t>
            </a:r>
            <a:endParaRPr lang="ru-RU" sz="2000" u="sng" dirty="0">
              <a:solidFill>
                <a:srgbClr val="1F497D"/>
              </a:solidFill>
            </a:endParaRPr>
          </a:p>
        </p:txBody>
      </p:sp>
    </p:spTree>
    <p:extLst>
      <p:ext uri="{BB962C8B-B14F-4D97-AF65-F5344CB8AC3E}">
        <p14:creationId xmlns:p14="http://schemas.microsoft.com/office/powerpoint/2010/main" val="236676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5</a:t>
            </a:fld>
            <a:endParaRPr lang="ru" sz="1000" dirty="0">
              <a:latin typeface="+mj-lt"/>
              <a:ea typeface="Montserrat"/>
              <a:cs typeface="Montserrat"/>
              <a:sym typeface="Montserrat"/>
            </a:endParaRPr>
          </a:p>
        </p:txBody>
      </p:sp>
      <p:pic>
        <p:nvPicPr>
          <p:cNvPr id="11" name="Рисунок 10">
            <a:extLst>
              <a:ext uri="{FF2B5EF4-FFF2-40B4-BE49-F238E27FC236}">
                <a16:creationId xmlns:a16="http://schemas.microsoft.com/office/drawing/2014/main" id="{18032609-F499-45F4-81B4-3C9ABA9BF29A}"/>
              </a:ext>
            </a:extLst>
          </p:cNvPr>
          <p:cNvPicPr>
            <a:picLocks noChangeAspect="1"/>
          </p:cNvPicPr>
          <p:nvPr/>
        </p:nvPicPr>
        <p:blipFill rotWithShape="1">
          <a:blip r:embed="rId3"/>
          <a:srcRect r="66645" b="7418"/>
          <a:stretch/>
        </p:blipFill>
        <p:spPr>
          <a:xfrm>
            <a:off x="90881" y="5287"/>
            <a:ext cx="466381" cy="803708"/>
          </a:xfrm>
          <a:prstGeom prst="rect">
            <a:avLst/>
          </a:prstGeom>
        </p:spPr>
      </p:pic>
      <p:pic>
        <p:nvPicPr>
          <p:cNvPr id="8" name="Рисунок 7">
            <a:extLst>
              <a:ext uri="{FF2B5EF4-FFF2-40B4-BE49-F238E27FC236}">
                <a16:creationId xmlns:a16="http://schemas.microsoft.com/office/drawing/2014/main" id="{320CB962-3210-4A90-B645-5997AB4D2B32}"/>
              </a:ext>
            </a:extLst>
          </p:cNvPr>
          <p:cNvPicPr/>
          <p:nvPr/>
        </p:nvPicPr>
        <p:blipFill>
          <a:blip r:embed="rId4"/>
          <a:stretch>
            <a:fillRect/>
          </a:stretch>
        </p:blipFill>
        <p:spPr>
          <a:xfrm rot="10800000" flipH="1" flipV="1">
            <a:off x="994151" y="96352"/>
            <a:ext cx="2926768" cy="2344503"/>
          </a:xfrm>
          <a:prstGeom prst="rect">
            <a:avLst/>
          </a:prstGeom>
        </p:spPr>
      </p:pic>
      <p:sp>
        <p:nvSpPr>
          <p:cNvPr id="41" name="TextBox 40">
            <a:extLst>
              <a:ext uri="{FF2B5EF4-FFF2-40B4-BE49-F238E27FC236}">
                <a16:creationId xmlns:a16="http://schemas.microsoft.com/office/drawing/2014/main" id="{1399424F-77E3-45B1-863C-925169D97C9B}"/>
              </a:ext>
            </a:extLst>
          </p:cNvPr>
          <p:cNvSpPr txBox="1"/>
          <p:nvPr/>
        </p:nvSpPr>
        <p:spPr>
          <a:xfrm>
            <a:off x="90881" y="5745985"/>
            <a:ext cx="4820700" cy="1015663"/>
          </a:xfrm>
          <a:prstGeom prst="rect">
            <a:avLst/>
          </a:prstGeom>
          <a:noFill/>
        </p:spPr>
        <p:txBody>
          <a:bodyPr wrap="square">
            <a:spAutoFit/>
          </a:bodyPr>
          <a:lstStyle/>
          <a:p>
            <a:r>
              <a:rPr lang="en-US" sz="2000" spc="-10" dirty="0">
                <a:effectLst/>
                <a:latin typeface="Times New Roman" panose="02020603050405020304" pitchFamily="18" charset="0"/>
                <a:ea typeface="Times New Roman" panose="02020603050405020304" pitchFamily="18" charset="0"/>
              </a:rPr>
              <a:t>Figure </a:t>
            </a:r>
            <a:r>
              <a:rPr lang="en-US" sz="2000" spc="-10" dirty="0">
                <a:latin typeface="Times New Roman" panose="02020603050405020304" pitchFamily="18" charset="0"/>
                <a:ea typeface="Times New Roman" panose="02020603050405020304" pitchFamily="18" charset="0"/>
              </a:rPr>
              <a:t>4</a:t>
            </a:r>
            <a:r>
              <a:rPr lang="ru-RU" sz="2000" spc="-10" dirty="0">
                <a:effectLst/>
                <a:latin typeface="Times New Roman" panose="02020603050405020304" pitchFamily="18" charset="0"/>
                <a:ea typeface="Times New Roman" panose="02020603050405020304" pitchFamily="18" charset="0"/>
              </a:rPr>
              <a:t> </a:t>
            </a:r>
            <a:r>
              <a:rPr lang="en-US" sz="2000" u="sng" dirty="0">
                <a:solidFill>
                  <a:srgbClr val="1F497D"/>
                </a:solidFill>
                <a:effectLst/>
                <a:latin typeface="Times New Roman" panose="02020603050405020304" pitchFamily="18" charset="0"/>
                <a:ea typeface="Calibri" panose="020F0502020204030204" pitchFamily="34" charset="0"/>
              </a:rPr>
              <a:t>Direct observation of a dynamical glass transition in a nanomagnetic artificial Hopfield network. Nat. Phys. </a:t>
            </a:r>
            <a:endParaRPr lang="ru-RU" sz="2000" u="sng" dirty="0">
              <a:solidFill>
                <a:srgbClr val="1F497D"/>
              </a:solidFill>
            </a:endParaRPr>
          </a:p>
        </p:txBody>
      </p:sp>
      <p:pic>
        <p:nvPicPr>
          <p:cNvPr id="3" name="Рисунок 2">
            <a:extLst>
              <a:ext uri="{FF2B5EF4-FFF2-40B4-BE49-F238E27FC236}">
                <a16:creationId xmlns:a16="http://schemas.microsoft.com/office/drawing/2014/main" id="{6DB54802-BF7B-4CEB-B80E-5EC728D2DCE6}"/>
              </a:ext>
            </a:extLst>
          </p:cNvPr>
          <p:cNvPicPr>
            <a:picLocks noChangeAspect="1"/>
          </p:cNvPicPr>
          <p:nvPr/>
        </p:nvPicPr>
        <p:blipFill>
          <a:blip r:embed="rId5"/>
          <a:stretch>
            <a:fillRect/>
          </a:stretch>
        </p:blipFill>
        <p:spPr>
          <a:xfrm>
            <a:off x="152427" y="2502687"/>
            <a:ext cx="4610214" cy="3184601"/>
          </a:xfrm>
          <a:prstGeom prst="rect">
            <a:avLst/>
          </a:prstGeom>
        </p:spPr>
      </p:pic>
      <p:sp>
        <p:nvSpPr>
          <p:cNvPr id="4" name="TextBox 3">
            <a:extLst>
              <a:ext uri="{FF2B5EF4-FFF2-40B4-BE49-F238E27FC236}">
                <a16:creationId xmlns:a16="http://schemas.microsoft.com/office/drawing/2014/main" id="{A0C6FBFE-6327-411A-9C84-7FFDE81651A7}"/>
              </a:ext>
            </a:extLst>
          </p:cNvPr>
          <p:cNvSpPr txBox="1"/>
          <p:nvPr/>
        </p:nvSpPr>
        <p:spPr>
          <a:xfrm>
            <a:off x="5231422" y="808995"/>
            <a:ext cx="6321670" cy="4154984"/>
          </a:xfrm>
          <a:prstGeom prst="rect">
            <a:avLst/>
          </a:prstGeom>
          <a:noFill/>
        </p:spPr>
        <p:txBody>
          <a:bodyPr wrap="square" rtlCol="0">
            <a:spAutoFit/>
          </a:bodyPr>
          <a:lstStyle/>
          <a:p>
            <a:r>
              <a:rPr lang="en-US" sz="2400" dirty="0">
                <a:latin typeface="+mn-lt"/>
                <a:ea typeface="Calibri" panose="020F0502020204030204" pitchFamily="34" charset="0"/>
              </a:rPr>
              <a:t>If we allocate all such quartets on the experimentally obtained by scientists from Los Alamos National Laboratory lattice </a:t>
            </a:r>
            <a:r>
              <a:rPr lang="en-US" sz="2400" b="1" dirty="0">
                <a:solidFill>
                  <a:schemeClr val="tx1"/>
                </a:solidFill>
                <a:latin typeface="+mn-lt"/>
                <a:ea typeface="Montserrat"/>
                <a:cs typeface="Montserrat"/>
                <a:sym typeface="Montserrat"/>
              </a:rPr>
              <a:t>[3]</a:t>
            </a:r>
            <a:r>
              <a:rPr lang="ru-RU" sz="2400" dirty="0">
                <a:latin typeface="+mn-lt"/>
                <a:ea typeface="Calibri" panose="020F0502020204030204" pitchFamily="34" charset="0"/>
              </a:rPr>
              <a:t>.</a:t>
            </a:r>
            <a:r>
              <a:rPr lang="en-US" sz="2400" dirty="0">
                <a:latin typeface="+mn-lt"/>
                <a:ea typeface="Calibri" panose="020F0502020204030204" pitchFamily="34" charset="0"/>
              </a:rPr>
              <a:t> </a:t>
            </a:r>
          </a:p>
          <a:p>
            <a:r>
              <a:rPr lang="en-US" sz="2400" dirty="0">
                <a:latin typeface="+mn-lt"/>
                <a:ea typeface="Calibri" panose="020F0502020204030204" pitchFamily="34" charset="0"/>
              </a:rPr>
              <a:t>It will appear that they overlap and influence each other, separately each quartet is favorable to one arrangement of pairs, and together - another. And we still need to take into account all these effects to </a:t>
            </a:r>
            <a:r>
              <a:rPr lang="en-US" sz="2400" b="1" dirty="0">
                <a:latin typeface="+mn-lt"/>
                <a:ea typeface="Calibri" panose="020F0502020204030204" pitchFamily="34" charset="0"/>
              </a:rPr>
              <a:t>choose such a configuration of spins that the total interaction energy was minimal. </a:t>
            </a:r>
            <a:endParaRPr lang="en-US" sz="2400" b="1" i="1" dirty="0">
              <a:latin typeface="Cambria Math" panose="02040503050406030204" pitchFamily="18" charset="0"/>
              <a:ea typeface="Calibri" panose="020F0502020204030204" pitchFamily="34"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231431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9" name="Google Shape;67;p15">
            <a:extLst>
              <a:ext uri="{FF2B5EF4-FFF2-40B4-BE49-F238E27FC236}">
                <a16:creationId xmlns:a16="http://schemas.microsoft.com/office/drawing/2014/main" id="{647C30F4-4984-4A1E-8FEB-6CB697A1F9C3}"/>
              </a:ext>
            </a:extLst>
          </p:cNvPr>
          <p:cNvSpPr txBox="1"/>
          <p:nvPr/>
        </p:nvSpPr>
        <p:spPr>
          <a:xfrm>
            <a:off x="895659" y="68602"/>
            <a:ext cx="5744648"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3200" b="1" dirty="0">
                <a:solidFill>
                  <a:schemeClr val="dk1"/>
                </a:solidFill>
                <a:latin typeface="+mj-lt"/>
                <a:ea typeface="Montserrat Medium"/>
                <a:cs typeface="Montserrat Medium"/>
                <a:sym typeface="Montserrat Medium"/>
              </a:rPr>
              <a:t>Relevance</a:t>
            </a:r>
            <a:endParaRPr sz="3200" b="1" i="0" u="none" strike="noStrike" cap="none" dirty="0">
              <a:solidFill>
                <a:schemeClr val="dk1"/>
              </a:solidFill>
              <a:latin typeface="+mj-lt"/>
              <a:ea typeface="Montserrat Medium"/>
              <a:cs typeface="Montserrat Medium"/>
              <a:sym typeface="Montserrat Medium"/>
            </a:endParaRPr>
          </a:p>
        </p:txBody>
      </p:sp>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6</a:t>
            </a:fld>
            <a:endParaRPr lang="ru" sz="1000" dirty="0">
              <a:latin typeface="+mj-lt"/>
              <a:ea typeface="Montserrat"/>
              <a:cs typeface="Montserrat"/>
              <a:sym typeface="Montserrat"/>
            </a:endParaRPr>
          </a:p>
        </p:txBody>
      </p:sp>
      <p:sp>
        <p:nvSpPr>
          <p:cNvPr id="61" name="Google Shape;161;p17">
            <a:extLst>
              <a:ext uri="{FF2B5EF4-FFF2-40B4-BE49-F238E27FC236}">
                <a16:creationId xmlns:a16="http://schemas.microsoft.com/office/drawing/2014/main" id="{5BC53A23-7010-465E-A460-B545147EE951}"/>
              </a:ext>
            </a:extLst>
          </p:cNvPr>
          <p:cNvSpPr txBox="1"/>
          <p:nvPr/>
        </p:nvSpPr>
        <p:spPr>
          <a:xfrm>
            <a:off x="0" y="949754"/>
            <a:ext cx="10133140" cy="5109061"/>
          </a:xfrm>
          <a:prstGeom prst="rect">
            <a:avLst/>
          </a:prstGeom>
          <a:noFill/>
          <a:ln>
            <a:noFill/>
          </a:ln>
        </p:spPr>
        <p:txBody>
          <a:bodyPr spcFirstLastPara="1" wrap="square" lIns="91425" tIns="91425" rIns="91425" bIns="91425" anchor="t" anchorCtr="0">
            <a:spAutoFit/>
          </a:bodyPr>
          <a:lstStyle/>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The </a:t>
            </a:r>
            <a:r>
              <a:rPr lang="en-US" sz="2000" b="1" dirty="0">
                <a:solidFill>
                  <a:schemeClr val="tx1"/>
                </a:solidFill>
                <a:latin typeface="+mn-lt"/>
                <a:ea typeface="Montserrat"/>
                <a:cs typeface="Montserrat"/>
                <a:sym typeface="Montserrat"/>
              </a:rPr>
              <a:t>ground state</a:t>
            </a:r>
            <a:r>
              <a:rPr lang="en-US" sz="2000" dirty="0">
                <a:solidFill>
                  <a:schemeClr val="tx1"/>
                </a:solidFill>
                <a:latin typeface="+mn-lt"/>
                <a:ea typeface="Montserrat"/>
                <a:cs typeface="Montserrat"/>
                <a:sym typeface="Montserrat"/>
              </a:rPr>
              <a:t> search of the </a:t>
            </a:r>
            <a:r>
              <a:rPr lang="en-US" sz="2000" dirty="0" err="1">
                <a:solidFill>
                  <a:schemeClr val="tx1"/>
                </a:solidFill>
                <a:latin typeface="+mn-lt"/>
                <a:ea typeface="Montserrat"/>
                <a:cs typeface="Montserrat"/>
                <a:sym typeface="Montserrat"/>
              </a:rPr>
              <a:t>Ising</a:t>
            </a:r>
            <a:r>
              <a:rPr lang="en-US" sz="2000" dirty="0">
                <a:solidFill>
                  <a:schemeClr val="tx1"/>
                </a:solidFill>
                <a:latin typeface="+mn-lt"/>
                <a:ea typeface="Montserrat"/>
                <a:cs typeface="Montserrat"/>
                <a:sym typeface="Montserrat"/>
              </a:rPr>
              <a:t> model can be used to solve many combinatorial optimization problems. </a:t>
            </a:r>
            <a:r>
              <a:rPr lang="en-US" sz="2000" b="1" dirty="0">
                <a:solidFill>
                  <a:schemeClr val="tx1"/>
                </a:solidFill>
                <a:latin typeface="+mn-lt"/>
                <a:ea typeface="Montserrat"/>
                <a:cs typeface="Montserrat"/>
                <a:sym typeface="Montserrat"/>
              </a:rPr>
              <a:t>[4]</a:t>
            </a:r>
          </a:p>
          <a:p>
            <a:pPr marL="450000" indent="-147149">
              <a:buClr>
                <a:srgbClr val="0074BD"/>
              </a:buClr>
              <a:buSzPts val="900"/>
              <a:buFont typeface="Montserrat"/>
              <a:buChar char="●"/>
            </a:pPr>
            <a:endParaRPr lang="en-US" sz="2000" dirty="0">
              <a:solidFill>
                <a:schemeClr val="tx1"/>
              </a:solidFill>
              <a:latin typeface="+mn-lt"/>
              <a:ea typeface="Montserrat"/>
              <a:cs typeface="Montserrat"/>
              <a:sym typeface="Montserrat"/>
            </a:endParaRP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For example, the Hopfield lattice as a subset of the </a:t>
            </a:r>
            <a:r>
              <a:rPr lang="en-US" sz="2000" dirty="0" err="1">
                <a:solidFill>
                  <a:schemeClr val="tx1"/>
                </a:solidFill>
                <a:latin typeface="+mn-lt"/>
                <a:ea typeface="Montserrat"/>
                <a:cs typeface="Montserrat"/>
                <a:sym typeface="Montserrat"/>
              </a:rPr>
              <a:t>Ising</a:t>
            </a:r>
            <a:r>
              <a:rPr lang="en-US" sz="2000" dirty="0">
                <a:solidFill>
                  <a:schemeClr val="tx1"/>
                </a:solidFill>
                <a:latin typeface="+mn-lt"/>
                <a:ea typeface="Montserrat"/>
                <a:cs typeface="Montserrat"/>
                <a:sym typeface="Montserrat"/>
              </a:rPr>
              <a:t> model.is a classical model of </a:t>
            </a:r>
            <a:r>
              <a:rPr lang="en-US" sz="2000" b="1" dirty="0">
                <a:solidFill>
                  <a:schemeClr val="tx1"/>
                </a:solidFill>
                <a:latin typeface="+mn-lt"/>
                <a:ea typeface="Montserrat"/>
                <a:cs typeface="Montserrat"/>
                <a:sym typeface="Montserrat"/>
              </a:rPr>
              <a:t>associative memory </a:t>
            </a:r>
            <a:r>
              <a:rPr lang="en-US" sz="2000" dirty="0">
                <a:solidFill>
                  <a:schemeClr val="tx1"/>
                </a:solidFill>
                <a:latin typeface="+mn-lt"/>
                <a:ea typeface="Montserrat"/>
                <a:cs typeface="Montserrat"/>
                <a:sym typeface="Montserrat"/>
              </a:rPr>
              <a:t>used in machine learning </a:t>
            </a:r>
            <a:r>
              <a:rPr lang="en-US" sz="2000" b="1" dirty="0">
                <a:solidFill>
                  <a:schemeClr val="tx1"/>
                </a:solidFill>
                <a:latin typeface="+mn-lt"/>
                <a:ea typeface="Montserrat"/>
                <a:cs typeface="Montserrat"/>
                <a:sym typeface="Montserrat"/>
              </a:rPr>
              <a:t>[3]</a:t>
            </a:r>
            <a:r>
              <a:rPr lang="en-US" sz="2000" dirty="0">
                <a:solidFill>
                  <a:schemeClr val="tx1"/>
                </a:solidFill>
                <a:latin typeface="+mn-lt"/>
                <a:ea typeface="Montserrat"/>
                <a:cs typeface="Montserrat"/>
                <a:sym typeface="Montserrat"/>
              </a:rPr>
              <a:t>. </a:t>
            </a: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Memorized images in the Hopfield lattice correspond to stable (low-energy) states of the spin system. </a:t>
            </a: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These are states in which the system self-organizes and remains in them without external influence Nanomagnetic systems (e.g., magnetic nanoparticles) exhibit properties similar to the Hopfield network. </a:t>
            </a: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They also have </a:t>
            </a:r>
            <a:r>
              <a:rPr lang="en-US" sz="2000" b="1" dirty="0">
                <a:solidFill>
                  <a:schemeClr val="tx1"/>
                </a:solidFill>
                <a:latin typeface="+mn-lt"/>
                <a:ea typeface="Montserrat"/>
                <a:cs typeface="Montserrat"/>
                <a:sym typeface="Montserrat"/>
              </a:rPr>
              <a:t>multiple stable states </a:t>
            </a:r>
            <a:r>
              <a:rPr lang="en-US" sz="2000" dirty="0">
                <a:solidFill>
                  <a:schemeClr val="tx1"/>
                </a:solidFill>
                <a:latin typeface="+mn-lt"/>
                <a:ea typeface="Montserrat"/>
                <a:cs typeface="Montserrat"/>
                <a:sym typeface="Montserrat"/>
              </a:rPr>
              <a:t>and the ability to recover to a given state after perturbation by an external magnetic field. Advantages of nanomagnetic systems.</a:t>
            </a: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They have great potential for use in memory devices due to their </a:t>
            </a:r>
            <a:r>
              <a:rPr lang="en-US" sz="2000" b="1" dirty="0">
                <a:solidFill>
                  <a:schemeClr val="tx1"/>
                </a:solidFill>
                <a:latin typeface="+mn-lt"/>
                <a:ea typeface="Montserrat"/>
                <a:cs typeface="Montserrat"/>
                <a:sym typeface="Montserrat"/>
              </a:rPr>
              <a:t>small size</a:t>
            </a:r>
            <a:r>
              <a:rPr lang="en-US" sz="2000" dirty="0">
                <a:solidFill>
                  <a:schemeClr val="tx1"/>
                </a:solidFill>
                <a:latin typeface="+mn-lt"/>
                <a:ea typeface="Montserrat"/>
                <a:cs typeface="Montserrat"/>
                <a:sym typeface="Montserrat"/>
              </a:rPr>
              <a:t>, low power consumption and high information storage density.</a:t>
            </a:r>
            <a:endParaRPr lang="ru-RU" sz="2000" dirty="0">
              <a:latin typeface="+mn-lt"/>
              <a:ea typeface="Calibri" panose="020F0502020204030204" pitchFamily="34" charset="0"/>
            </a:endParaRPr>
          </a:p>
          <a:p>
            <a:pPr lvl="0" algn="just"/>
            <a:endParaRPr lang="ru-RU" sz="2000" b="1" dirty="0">
              <a:latin typeface="+mn-lt"/>
              <a:ea typeface="Montserrat"/>
              <a:cs typeface="Montserrat"/>
              <a:sym typeface="Montserrat"/>
            </a:endParaRPr>
          </a:p>
        </p:txBody>
      </p:sp>
      <p:sp>
        <p:nvSpPr>
          <p:cNvPr id="3" name="TextBox 2">
            <a:extLst>
              <a:ext uri="{FF2B5EF4-FFF2-40B4-BE49-F238E27FC236}">
                <a16:creationId xmlns:a16="http://schemas.microsoft.com/office/drawing/2014/main" id="{02C3F223-2450-440B-9E2F-F9A660752821}"/>
              </a:ext>
            </a:extLst>
          </p:cNvPr>
          <p:cNvSpPr txBox="1"/>
          <p:nvPr/>
        </p:nvSpPr>
        <p:spPr>
          <a:xfrm flipH="1">
            <a:off x="9871493" y="4995392"/>
            <a:ext cx="2289739" cy="584775"/>
          </a:xfrm>
          <a:prstGeom prst="rect">
            <a:avLst/>
          </a:prstGeom>
          <a:noFill/>
        </p:spPr>
        <p:txBody>
          <a:bodyPr wrap="square" rtlCol="0">
            <a:spAutoFit/>
          </a:bodyPr>
          <a:lstStyle/>
          <a:p>
            <a:pPr algn="ctr"/>
            <a:r>
              <a:rPr lang="en-US" sz="1600" spc="-10" dirty="0">
                <a:effectLst/>
                <a:latin typeface="Times New Roman" panose="02020603050405020304" pitchFamily="18" charset="0"/>
                <a:ea typeface="Times New Roman" panose="02020603050405020304" pitchFamily="18" charset="0"/>
              </a:rPr>
              <a:t>Figure 5. Hopfield spin lattice</a:t>
            </a:r>
          </a:p>
        </p:txBody>
      </p:sp>
      <p:pic>
        <p:nvPicPr>
          <p:cNvPr id="13" name="Рисунок 12">
            <a:extLst>
              <a:ext uri="{FF2B5EF4-FFF2-40B4-BE49-F238E27FC236}">
                <a16:creationId xmlns:a16="http://schemas.microsoft.com/office/drawing/2014/main" id="{BB0AC90F-64CB-428D-8E4A-EBF8FF841E6F}"/>
              </a:ext>
            </a:extLst>
          </p:cNvPr>
          <p:cNvPicPr>
            <a:picLocks noChangeAspect="1"/>
          </p:cNvPicPr>
          <p:nvPr/>
        </p:nvPicPr>
        <p:blipFill rotWithShape="1">
          <a:blip r:embed="rId3"/>
          <a:srcRect r="66645" b="7418"/>
          <a:stretch/>
        </p:blipFill>
        <p:spPr>
          <a:xfrm>
            <a:off x="90881" y="5287"/>
            <a:ext cx="466381" cy="803708"/>
          </a:xfrm>
          <a:prstGeom prst="rect">
            <a:avLst/>
          </a:prstGeom>
        </p:spPr>
      </p:pic>
      <p:pic>
        <p:nvPicPr>
          <p:cNvPr id="4" name="Рисунок 3">
            <a:extLst>
              <a:ext uri="{FF2B5EF4-FFF2-40B4-BE49-F238E27FC236}">
                <a16:creationId xmlns:a16="http://schemas.microsoft.com/office/drawing/2014/main" id="{8DB6F5EB-7C98-4A96-A371-39E85FED5DED}"/>
              </a:ext>
            </a:extLst>
          </p:cNvPr>
          <p:cNvPicPr>
            <a:picLocks noChangeAspect="1"/>
          </p:cNvPicPr>
          <p:nvPr/>
        </p:nvPicPr>
        <p:blipFill rotWithShape="1">
          <a:blip r:embed="rId4"/>
          <a:srcRect l="56886"/>
          <a:stretch/>
        </p:blipFill>
        <p:spPr>
          <a:xfrm>
            <a:off x="10163908" y="2769577"/>
            <a:ext cx="1835254" cy="2085056"/>
          </a:xfrm>
          <a:prstGeom prst="rect">
            <a:avLst/>
          </a:prstGeom>
        </p:spPr>
      </p:pic>
      <p:pic>
        <p:nvPicPr>
          <p:cNvPr id="10" name="Рисунок 9">
            <a:extLst>
              <a:ext uri="{FF2B5EF4-FFF2-40B4-BE49-F238E27FC236}">
                <a16:creationId xmlns:a16="http://schemas.microsoft.com/office/drawing/2014/main" id="{022EFD0A-1CF9-4CCE-9128-70BD7FBF8CDE}"/>
              </a:ext>
            </a:extLst>
          </p:cNvPr>
          <p:cNvPicPr>
            <a:picLocks noChangeAspect="1"/>
          </p:cNvPicPr>
          <p:nvPr/>
        </p:nvPicPr>
        <p:blipFill rotWithShape="1">
          <a:blip r:embed="rId4"/>
          <a:srcRect l="6469" r="50779"/>
          <a:stretch/>
        </p:blipFill>
        <p:spPr>
          <a:xfrm>
            <a:off x="10163908" y="259590"/>
            <a:ext cx="1937207" cy="2219497"/>
          </a:xfrm>
          <a:prstGeom prst="rect">
            <a:avLst/>
          </a:prstGeom>
        </p:spPr>
      </p:pic>
    </p:spTree>
    <p:extLst>
      <p:ext uri="{BB962C8B-B14F-4D97-AF65-F5344CB8AC3E}">
        <p14:creationId xmlns:p14="http://schemas.microsoft.com/office/powerpoint/2010/main" val="420096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9" name="Google Shape;67;p15">
            <a:extLst>
              <a:ext uri="{FF2B5EF4-FFF2-40B4-BE49-F238E27FC236}">
                <a16:creationId xmlns:a16="http://schemas.microsoft.com/office/drawing/2014/main" id="{647C30F4-4984-4A1E-8FEB-6CB697A1F9C3}"/>
              </a:ext>
            </a:extLst>
          </p:cNvPr>
          <p:cNvSpPr txBox="1"/>
          <p:nvPr/>
        </p:nvSpPr>
        <p:spPr>
          <a:xfrm>
            <a:off x="895659" y="33433"/>
            <a:ext cx="5744648"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3200" b="1" dirty="0">
                <a:solidFill>
                  <a:schemeClr val="dk1"/>
                </a:solidFill>
                <a:latin typeface="+mj-lt"/>
                <a:ea typeface="Montserrat Medium"/>
                <a:cs typeface="Montserrat Medium"/>
                <a:sym typeface="Montserrat Medium"/>
              </a:rPr>
              <a:t>Existing methods</a:t>
            </a:r>
            <a:endParaRPr sz="3200" b="1" i="0" u="none" strike="noStrike" cap="none" dirty="0">
              <a:solidFill>
                <a:schemeClr val="dk1"/>
              </a:solidFill>
              <a:latin typeface="+mj-lt"/>
              <a:ea typeface="Montserrat Medium"/>
              <a:cs typeface="Montserrat Medium"/>
              <a:sym typeface="Montserrat Medium"/>
            </a:endParaRPr>
          </a:p>
        </p:txBody>
      </p:sp>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7</a:t>
            </a:fld>
            <a:endParaRPr lang="ru" sz="1000" dirty="0">
              <a:latin typeface="+mj-lt"/>
              <a:ea typeface="Montserrat"/>
              <a:cs typeface="Montserrat"/>
              <a:sym typeface="Montserrat"/>
            </a:endParaRPr>
          </a:p>
        </p:txBody>
      </p:sp>
      <p:sp>
        <p:nvSpPr>
          <p:cNvPr id="61" name="Google Shape;161;p17">
            <a:extLst>
              <a:ext uri="{FF2B5EF4-FFF2-40B4-BE49-F238E27FC236}">
                <a16:creationId xmlns:a16="http://schemas.microsoft.com/office/drawing/2014/main" id="{5BC53A23-7010-465E-A460-B545147EE951}"/>
              </a:ext>
            </a:extLst>
          </p:cNvPr>
          <p:cNvSpPr txBox="1"/>
          <p:nvPr/>
        </p:nvSpPr>
        <p:spPr>
          <a:xfrm>
            <a:off x="260840" y="576283"/>
            <a:ext cx="11840279" cy="5109061"/>
          </a:xfrm>
          <a:prstGeom prst="rect">
            <a:avLst/>
          </a:prstGeom>
          <a:noFill/>
          <a:ln>
            <a:noFill/>
          </a:ln>
        </p:spPr>
        <p:txBody>
          <a:bodyPr spcFirstLastPara="1" wrap="square" lIns="91425" tIns="91425" rIns="91425" bIns="91425" anchor="t" anchorCtr="0">
            <a:spAutoFit/>
          </a:bodyPr>
          <a:lstStyle/>
          <a:p>
            <a:pPr marL="450000" indent="-147149">
              <a:buClr>
                <a:srgbClr val="0074BD"/>
              </a:buClr>
              <a:buSzPts val="900"/>
              <a:buFont typeface="Montserrat"/>
              <a:buChar char="●"/>
            </a:pPr>
            <a:r>
              <a:rPr lang="en-US" sz="2000" b="1" dirty="0">
                <a:solidFill>
                  <a:schemeClr val="tx1"/>
                </a:solidFill>
                <a:latin typeface="+mn-lt"/>
                <a:ea typeface="Montserrat"/>
                <a:cs typeface="Montserrat"/>
                <a:sym typeface="Montserrat"/>
              </a:rPr>
              <a:t>Brute–forcing [5]</a:t>
            </a:r>
            <a:r>
              <a:rPr lang="en-US" sz="2000" dirty="0">
                <a:solidFill>
                  <a:schemeClr val="tx1"/>
                </a:solidFill>
                <a:latin typeface="+mn-lt"/>
                <a:ea typeface="Montserrat"/>
                <a:cs typeface="Montserrat"/>
                <a:sym typeface="Montserrat"/>
              </a:rPr>
              <a:t>: Guarantees finding a global minimum</a:t>
            </a:r>
          </a:p>
          <a:p>
            <a:pPr marL="450000" indent="-147149">
              <a:buClr>
                <a:srgbClr val="0074BD"/>
              </a:buClr>
              <a:buSzPts val="900"/>
              <a:buFont typeface="Montserrat"/>
              <a:buChar char="●"/>
            </a:pPr>
            <a:r>
              <a:rPr lang="en-US" sz="2000" u="sng" dirty="0">
                <a:solidFill>
                  <a:schemeClr val="tx1"/>
                </a:solidFill>
                <a:latin typeface="+mn-lt"/>
                <a:ea typeface="Montserrat"/>
                <a:cs typeface="Montserrat"/>
                <a:sym typeface="Montserrat"/>
              </a:rPr>
              <a:t>Disadvantages</a:t>
            </a:r>
            <a:r>
              <a:rPr lang="en-US" sz="2000" dirty="0">
                <a:solidFill>
                  <a:schemeClr val="tx1"/>
                </a:solidFill>
                <a:latin typeface="+mn-lt"/>
                <a:ea typeface="Montserrat"/>
                <a:cs typeface="Montserrat"/>
                <a:sym typeface="Montserrat"/>
              </a:rPr>
              <a:t>: Exponential complexity: The computation time grows exponentially as the number of spins increases (2 to a power of N, where N is the number of spins). This makes the method impractical for systems with more than a few spins. Most of the configurations searched are not optimal, so a lot of computation time is spent.</a:t>
            </a:r>
          </a:p>
          <a:p>
            <a:pPr marL="450000" indent="-147149">
              <a:buClr>
                <a:srgbClr val="0074BD"/>
              </a:buClr>
              <a:buSzPts val="900"/>
              <a:buFont typeface="Montserrat"/>
              <a:buChar char="●"/>
            </a:pPr>
            <a:r>
              <a:rPr lang="en-US" sz="2000" b="1" dirty="0">
                <a:solidFill>
                  <a:schemeClr val="tx1"/>
                </a:solidFill>
                <a:latin typeface="+mn-lt"/>
                <a:ea typeface="Montserrat"/>
                <a:cs typeface="Montserrat"/>
                <a:sym typeface="Montserrat"/>
              </a:rPr>
              <a:t>Monte Carlo methods [6]</a:t>
            </a:r>
            <a:r>
              <a:rPr lang="en-US" sz="2000" dirty="0">
                <a:solidFill>
                  <a:schemeClr val="tx1"/>
                </a:solidFill>
                <a:latin typeface="+mn-lt"/>
                <a:ea typeface="Montserrat"/>
                <a:cs typeface="Montserrat"/>
                <a:sym typeface="Montserrat"/>
              </a:rPr>
              <a:t>:  Can be applied to systems with a large number of spins.  </a:t>
            </a: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On average, Monte Carlo methods take less time than a full brute force search, especially for large systems.</a:t>
            </a:r>
          </a:p>
          <a:p>
            <a:pPr marL="450000" indent="-147149">
              <a:buClr>
                <a:srgbClr val="0074BD"/>
              </a:buClr>
              <a:buSzPts val="900"/>
              <a:buFont typeface="Montserrat"/>
              <a:buChar char="●"/>
            </a:pPr>
            <a:r>
              <a:rPr lang="en-US" sz="2000" u="sng" dirty="0">
                <a:solidFill>
                  <a:schemeClr val="tx1"/>
                </a:solidFill>
                <a:latin typeface="+mn-lt"/>
                <a:ea typeface="Montserrat"/>
                <a:cs typeface="Montserrat"/>
                <a:sym typeface="Montserrat"/>
              </a:rPr>
              <a:t>Disadvantages</a:t>
            </a:r>
            <a:r>
              <a:rPr lang="en-US" sz="2000" dirty="0">
                <a:solidFill>
                  <a:schemeClr val="tx1"/>
                </a:solidFill>
                <a:latin typeface="+mn-lt"/>
                <a:ea typeface="Montserrat"/>
                <a:cs typeface="Montserrat"/>
                <a:sym typeface="Montserrat"/>
              </a:rPr>
              <a:t>:  Risk of getting stuck in local minima: The method may get stuck in a configuration with relatively low energy, but not the lowest energy (global minimum). </a:t>
            </a:r>
          </a:p>
          <a:p>
            <a:pPr marL="450000" indent="-147149">
              <a:buClr>
                <a:srgbClr val="0074BD"/>
              </a:buClr>
              <a:buSzPts val="900"/>
              <a:buFont typeface="Montserrat"/>
              <a:buChar char="●"/>
            </a:pPr>
            <a:r>
              <a:rPr lang="en-US" sz="2000" b="1" dirty="0">
                <a:solidFill>
                  <a:schemeClr val="tx1"/>
                </a:solidFill>
                <a:latin typeface="+mn-lt"/>
                <a:ea typeface="Montserrat"/>
                <a:cs typeface="Montserrat"/>
                <a:sym typeface="Montserrat"/>
              </a:rPr>
              <a:t>Neural Network [7]</a:t>
            </a:r>
            <a:r>
              <a:rPr lang="en-US" sz="2000" dirty="0">
                <a:solidFill>
                  <a:schemeClr val="tx1"/>
                </a:solidFill>
                <a:latin typeface="+mn-lt"/>
                <a:ea typeface="Montserrat"/>
                <a:cs typeface="Montserrat"/>
                <a:sym typeface="Montserrat"/>
              </a:rPr>
              <a:t>:  Can be used for systems with a large number of spins. When trained on a sufficiently large amount of data, a neural network can achieve high accuracy in predicting optimal configurations. Can be adapted to different types of interactions and configurations.</a:t>
            </a:r>
          </a:p>
          <a:p>
            <a:pPr marL="450000" indent="-147149">
              <a:buClr>
                <a:srgbClr val="0074BD"/>
              </a:buClr>
              <a:buSzPts val="900"/>
              <a:buFont typeface="Montserrat"/>
              <a:buChar char="●"/>
            </a:pPr>
            <a:r>
              <a:rPr lang="en-US" sz="2000" u="sng" dirty="0">
                <a:solidFill>
                  <a:schemeClr val="tx1"/>
                </a:solidFill>
                <a:latin typeface="+mn-lt"/>
                <a:ea typeface="Montserrat"/>
                <a:cs typeface="Montserrat"/>
                <a:sym typeface="Montserrat"/>
              </a:rPr>
              <a:t>Disadvantages: </a:t>
            </a:r>
            <a:r>
              <a:rPr lang="en-US" sz="2000" dirty="0">
                <a:solidFill>
                  <a:schemeClr val="tx1"/>
                </a:solidFill>
                <a:latin typeface="+mn-lt"/>
                <a:ea typeface="Montserrat"/>
                <a:cs typeface="Montserrat"/>
                <a:sym typeface="Montserrat"/>
              </a:rPr>
              <a:t>Neural network needs to be trained on data from other methods, such as brute force or Monte Carlo methods. The choice of network architecture, training parameters and optimizer requires some knowledge and experimentation.</a:t>
            </a:r>
            <a:endParaRPr lang="ru-RU" sz="2000" b="1" dirty="0">
              <a:latin typeface="+mn-lt"/>
              <a:ea typeface="Montserrat"/>
              <a:cs typeface="Montserrat"/>
              <a:sym typeface="Montserrat"/>
            </a:endParaRPr>
          </a:p>
        </p:txBody>
      </p:sp>
      <p:pic>
        <p:nvPicPr>
          <p:cNvPr id="13" name="Рисунок 12">
            <a:extLst>
              <a:ext uri="{FF2B5EF4-FFF2-40B4-BE49-F238E27FC236}">
                <a16:creationId xmlns:a16="http://schemas.microsoft.com/office/drawing/2014/main" id="{BB0AC90F-64CB-428D-8E4A-EBF8FF841E6F}"/>
              </a:ext>
            </a:extLst>
          </p:cNvPr>
          <p:cNvPicPr>
            <a:picLocks noChangeAspect="1"/>
          </p:cNvPicPr>
          <p:nvPr/>
        </p:nvPicPr>
        <p:blipFill rotWithShape="1">
          <a:blip r:embed="rId3"/>
          <a:srcRect r="66645" b="7418"/>
          <a:stretch/>
        </p:blipFill>
        <p:spPr>
          <a:xfrm>
            <a:off x="90881" y="5287"/>
            <a:ext cx="466381" cy="803708"/>
          </a:xfrm>
          <a:prstGeom prst="rect">
            <a:avLst/>
          </a:prstGeom>
        </p:spPr>
      </p:pic>
    </p:spTree>
    <p:extLst>
      <p:ext uri="{BB962C8B-B14F-4D97-AF65-F5344CB8AC3E}">
        <p14:creationId xmlns:p14="http://schemas.microsoft.com/office/powerpoint/2010/main" val="164083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9" name="Google Shape;67;p15">
            <a:extLst>
              <a:ext uri="{FF2B5EF4-FFF2-40B4-BE49-F238E27FC236}">
                <a16:creationId xmlns:a16="http://schemas.microsoft.com/office/drawing/2014/main" id="{647C30F4-4984-4A1E-8FEB-6CB697A1F9C3}"/>
              </a:ext>
            </a:extLst>
          </p:cNvPr>
          <p:cNvSpPr txBox="1"/>
          <p:nvPr/>
        </p:nvSpPr>
        <p:spPr>
          <a:xfrm>
            <a:off x="895659" y="68602"/>
            <a:ext cx="5744648"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3200" b="1" dirty="0">
                <a:solidFill>
                  <a:schemeClr val="dk1"/>
                </a:solidFill>
                <a:latin typeface="+mj-lt"/>
                <a:ea typeface="Montserrat Medium"/>
                <a:cs typeface="Montserrat Medium"/>
                <a:sym typeface="Montserrat Medium"/>
              </a:rPr>
              <a:t>Apply </a:t>
            </a:r>
            <a:r>
              <a:rPr lang="en-US" sz="3200" dirty="0">
                <a:solidFill>
                  <a:schemeClr val="tx1"/>
                </a:solidFill>
                <a:latin typeface="+mn-lt"/>
                <a:ea typeface="Montserrat"/>
                <a:cs typeface="Montserrat"/>
                <a:sym typeface="Montserrat"/>
              </a:rPr>
              <a:t>neural networks </a:t>
            </a:r>
            <a:endParaRPr sz="3200" b="1" i="0" u="none" strike="noStrike" cap="none" dirty="0">
              <a:solidFill>
                <a:schemeClr val="dk1"/>
              </a:solidFill>
              <a:latin typeface="+mj-lt"/>
              <a:ea typeface="Montserrat Medium"/>
              <a:cs typeface="Montserrat Medium"/>
              <a:sym typeface="Montserrat Medium"/>
            </a:endParaRPr>
          </a:p>
        </p:txBody>
      </p:sp>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8</a:t>
            </a:fld>
            <a:endParaRPr lang="ru" sz="1000" dirty="0">
              <a:latin typeface="+mj-lt"/>
              <a:ea typeface="Montserrat"/>
              <a:cs typeface="Montserrat"/>
              <a:sym typeface="Montserrat"/>
            </a:endParaRPr>
          </a:p>
        </p:txBody>
      </p:sp>
      <p:sp>
        <p:nvSpPr>
          <p:cNvPr id="61" name="Google Shape;161;p17">
            <a:extLst>
              <a:ext uri="{FF2B5EF4-FFF2-40B4-BE49-F238E27FC236}">
                <a16:creationId xmlns:a16="http://schemas.microsoft.com/office/drawing/2014/main" id="{5BC53A23-7010-465E-A460-B545147EE951}"/>
              </a:ext>
            </a:extLst>
          </p:cNvPr>
          <p:cNvSpPr txBox="1"/>
          <p:nvPr/>
        </p:nvSpPr>
        <p:spPr>
          <a:xfrm>
            <a:off x="0" y="949754"/>
            <a:ext cx="7482840" cy="5109061"/>
          </a:xfrm>
          <a:prstGeom prst="rect">
            <a:avLst/>
          </a:prstGeom>
          <a:noFill/>
          <a:ln>
            <a:noFill/>
          </a:ln>
        </p:spPr>
        <p:txBody>
          <a:bodyPr spcFirstLastPara="1" wrap="square" lIns="91425" tIns="91425" rIns="91425" bIns="91425" anchor="t" anchorCtr="0">
            <a:spAutoFit/>
          </a:bodyPr>
          <a:lstStyle/>
          <a:p>
            <a:pPr marL="302851">
              <a:buClr>
                <a:srgbClr val="0074BD"/>
              </a:buClr>
              <a:buSzPts val="900"/>
            </a:pPr>
            <a:r>
              <a:rPr lang="en-US" sz="2000" b="1" dirty="0">
                <a:solidFill>
                  <a:schemeClr val="tx1"/>
                </a:solidFill>
                <a:latin typeface="+mn-lt"/>
                <a:ea typeface="Montserrat"/>
                <a:cs typeface="Montserrat"/>
                <a:sym typeface="Montserrat"/>
              </a:rPr>
              <a:t>The tasks are: </a:t>
            </a:r>
            <a:endParaRPr lang="ru-RU" sz="2000" dirty="0">
              <a:solidFill>
                <a:schemeClr val="tx1"/>
              </a:solidFill>
              <a:latin typeface="+mn-lt"/>
              <a:ea typeface="Montserrat"/>
              <a:cs typeface="Montserrat"/>
              <a:sym typeface="Montserrat"/>
            </a:endParaRP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1. Classifications of configurations on 27000 examples </a:t>
            </a:r>
            <a:endParaRPr lang="ru-RU" sz="2000" dirty="0">
              <a:solidFill>
                <a:schemeClr val="tx1"/>
              </a:solidFill>
              <a:latin typeface="+mn-lt"/>
              <a:ea typeface="Montserrat"/>
              <a:cs typeface="Montserrat"/>
              <a:sym typeface="Montserrat"/>
            </a:endParaRP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2. plotting the dependence of heat capacity on temperature in order to fix the transition between phases at a sharp jump in heat capacity</a:t>
            </a:r>
            <a:r>
              <a:rPr lang="en-US" sz="2000" b="1" dirty="0">
                <a:solidFill>
                  <a:schemeClr val="tx1"/>
                </a:solidFill>
                <a:latin typeface="+mn-lt"/>
                <a:ea typeface="Montserrat"/>
                <a:cs typeface="Montserrat"/>
                <a:sym typeface="Montserrat"/>
              </a:rPr>
              <a:t> [8]</a:t>
            </a:r>
            <a:endParaRPr lang="ru-RU" sz="2000" b="1" dirty="0">
              <a:solidFill>
                <a:schemeClr val="tx1"/>
              </a:solidFill>
              <a:latin typeface="+mn-lt"/>
              <a:ea typeface="Montserrat"/>
              <a:cs typeface="Montserrat"/>
              <a:sym typeface="Montserrat"/>
            </a:endParaRP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3. determination of energy as a function of spin lattice configuration.</a:t>
            </a:r>
            <a:r>
              <a:rPr lang="en-US" sz="2000" b="1" dirty="0">
                <a:solidFill>
                  <a:schemeClr val="tx1"/>
                </a:solidFill>
                <a:latin typeface="+mn-lt"/>
                <a:ea typeface="Montserrat"/>
                <a:cs typeface="Montserrat"/>
                <a:sym typeface="Montserrat"/>
              </a:rPr>
              <a:t> [7]</a:t>
            </a:r>
            <a:endParaRPr lang="ru-RU" sz="2000" b="1" dirty="0">
              <a:solidFill>
                <a:schemeClr val="tx1"/>
              </a:solidFill>
              <a:latin typeface="+mn-lt"/>
              <a:ea typeface="Montserrat"/>
              <a:cs typeface="Montserrat"/>
              <a:sym typeface="Montserrat"/>
            </a:endParaRPr>
          </a:p>
          <a:p>
            <a:pPr marL="450000" indent="-147149">
              <a:buClr>
                <a:srgbClr val="0074BD"/>
              </a:buClr>
              <a:buSzPts val="900"/>
              <a:buFont typeface="Montserrat"/>
              <a:buChar char="●"/>
            </a:pPr>
            <a:endParaRPr lang="ru-RU" sz="2000" dirty="0">
              <a:solidFill>
                <a:schemeClr val="tx1"/>
              </a:solidFill>
              <a:latin typeface="+mn-lt"/>
              <a:ea typeface="Montserrat"/>
              <a:cs typeface="Montserrat"/>
              <a:sym typeface="Montserrat"/>
            </a:endParaRPr>
          </a:p>
          <a:p>
            <a:pPr marL="450000" indent="-147149">
              <a:buClr>
                <a:srgbClr val="0074BD"/>
              </a:buClr>
              <a:buSzPts val="900"/>
              <a:buFont typeface="Montserrat"/>
              <a:buChar char="●"/>
            </a:pPr>
            <a:r>
              <a:rPr lang="en-US" sz="2000" b="1" dirty="0">
                <a:solidFill>
                  <a:schemeClr val="tx1"/>
                </a:solidFill>
                <a:latin typeface="+mn-lt"/>
                <a:ea typeface="Montserrat"/>
                <a:cs typeface="Montserrat"/>
                <a:sym typeface="Montserrat"/>
              </a:rPr>
              <a:t>Convolutional architectures</a:t>
            </a:r>
            <a:r>
              <a:rPr lang="en-US" sz="2000" dirty="0">
                <a:solidFill>
                  <a:schemeClr val="tx1"/>
                </a:solidFill>
                <a:latin typeface="+mn-lt"/>
                <a:ea typeface="Montserrat"/>
                <a:cs typeface="Montserrat"/>
                <a:sym typeface="Montserrat"/>
              </a:rPr>
              <a:t> are mainly used for this purpose</a:t>
            </a:r>
            <a:endParaRPr lang="ru-RU" sz="2000" dirty="0">
              <a:solidFill>
                <a:schemeClr val="tx1"/>
              </a:solidFill>
              <a:latin typeface="+mn-lt"/>
              <a:ea typeface="Montserrat"/>
              <a:cs typeface="Montserrat"/>
              <a:sym typeface="Montserrat"/>
            </a:endParaRP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We set out to find a low energy state by changing the spin configuration while leaving the interaction constants unchanged.</a:t>
            </a:r>
            <a:r>
              <a:rPr lang="ru-RU" sz="2000" dirty="0">
                <a:solidFill>
                  <a:schemeClr val="tx1"/>
                </a:solidFill>
                <a:latin typeface="+mn-lt"/>
                <a:ea typeface="Montserrat"/>
                <a:cs typeface="Montserrat"/>
                <a:sym typeface="Montserrat"/>
              </a:rPr>
              <a:t> </a:t>
            </a:r>
            <a:r>
              <a:rPr lang="en-US" sz="2000" dirty="0">
                <a:solidFill>
                  <a:schemeClr val="tx1"/>
                </a:solidFill>
                <a:latin typeface="+mn-lt"/>
                <a:ea typeface="Montserrat"/>
                <a:cs typeface="Montserrat"/>
                <a:sym typeface="Montserrat"/>
              </a:rPr>
              <a:t>I was just starting to dive into this field and it was realized that the choice of architecture should be subject to a certain logic linking spin configurations and their energies.</a:t>
            </a:r>
            <a:endParaRPr lang="ru-RU" sz="2000" b="1" dirty="0">
              <a:latin typeface="+mn-lt"/>
              <a:ea typeface="Montserrat"/>
              <a:cs typeface="Montserrat"/>
              <a:sym typeface="Montserrat"/>
            </a:endParaRPr>
          </a:p>
        </p:txBody>
      </p:sp>
      <p:pic>
        <p:nvPicPr>
          <p:cNvPr id="13" name="Рисунок 12">
            <a:extLst>
              <a:ext uri="{FF2B5EF4-FFF2-40B4-BE49-F238E27FC236}">
                <a16:creationId xmlns:a16="http://schemas.microsoft.com/office/drawing/2014/main" id="{BB0AC90F-64CB-428D-8E4A-EBF8FF841E6F}"/>
              </a:ext>
            </a:extLst>
          </p:cNvPr>
          <p:cNvPicPr>
            <a:picLocks noChangeAspect="1"/>
          </p:cNvPicPr>
          <p:nvPr/>
        </p:nvPicPr>
        <p:blipFill rotWithShape="1">
          <a:blip r:embed="rId3"/>
          <a:srcRect r="66645" b="7418"/>
          <a:stretch/>
        </p:blipFill>
        <p:spPr>
          <a:xfrm>
            <a:off x="90881" y="5287"/>
            <a:ext cx="466381" cy="803708"/>
          </a:xfrm>
          <a:prstGeom prst="rect">
            <a:avLst/>
          </a:prstGeom>
        </p:spPr>
      </p:pic>
      <p:pic>
        <p:nvPicPr>
          <p:cNvPr id="3" name="Рисунок 2">
            <a:extLst>
              <a:ext uri="{FF2B5EF4-FFF2-40B4-BE49-F238E27FC236}">
                <a16:creationId xmlns:a16="http://schemas.microsoft.com/office/drawing/2014/main" id="{107E2174-F325-4D07-95FE-19A337D23CE0}"/>
              </a:ext>
            </a:extLst>
          </p:cNvPr>
          <p:cNvPicPr>
            <a:picLocks noChangeAspect="1"/>
          </p:cNvPicPr>
          <p:nvPr/>
        </p:nvPicPr>
        <p:blipFill>
          <a:blip r:embed="rId4"/>
          <a:stretch>
            <a:fillRect/>
          </a:stretch>
        </p:blipFill>
        <p:spPr>
          <a:xfrm>
            <a:off x="7858569" y="808995"/>
            <a:ext cx="3858163" cy="2114845"/>
          </a:xfrm>
          <a:prstGeom prst="rect">
            <a:avLst/>
          </a:prstGeom>
        </p:spPr>
      </p:pic>
      <p:sp>
        <p:nvSpPr>
          <p:cNvPr id="15" name="TextBox 14">
            <a:extLst>
              <a:ext uri="{FF2B5EF4-FFF2-40B4-BE49-F238E27FC236}">
                <a16:creationId xmlns:a16="http://schemas.microsoft.com/office/drawing/2014/main" id="{CA9A8513-FC39-4D0C-8E4C-21247B34A03C}"/>
              </a:ext>
            </a:extLst>
          </p:cNvPr>
          <p:cNvSpPr txBox="1"/>
          <p:nvPr/>
        </p:nvSpPr>
        <p:spPr>
          <a:xfrm flipH="1">
            <a:off x="7705340" y="3027949"/>
            <a:ext cx="4164623" cy="3293209"/>
          </a:xfrm>
          <a:prstGeom prst="rect">
            <a:avLst/>
          </a:prstGeom>
          <a:noFill/>
        </p:spPr>
        <p:txBody>
          <a:bodyPr wrap="square" rtlCol="0">
            <a:spAutoFit/>
          </a:bodyPr>
          <a:lstStyle/>
          <a:p>
            <a:pPr algn="ctr"/>
            <a:r>
              <a:rPr lang="en-US" sz="1600" spc="-10" dirty="0">
                <a:effectLst/>
                <a:latin typeface="Times New Roman" panose="02020603050405020304" pitchFamily="18" charset="0"/>
                <a:ea typeface="Times New Roman" panose="02020603050405020304" pitchFamily="18" charset="0"/>
              </a:rPr>
              <a:t>Figure </a:t>
            </a:r>
            <a:r>
              <a:rPr lang="ru-RU" sz="1600" spc="-10" dirty="0">
                <a:effectLst/>
                <a:latin typeface="Times New Roman" panose="02020603050405020304" pitchFamily="18" charset="0"/>
                <a:ea typeface="Times New Roman" panose="02020603050405020304" pitchFamily="18" charset="0"/>
              </a:rPr>
              <a:t>6</a:t>
            </a:r>
            <a:r>
              <a:rPr lang="en-US" sz="1600" spc="-10" dirty="0">
                <a:effectLst/>
                <a:latin typeface="Times New Roman" panose="02020603050405020304" pitchFamily="18" charset="0"/>
                <a:ea typeface="Times New Roman" panose="02020603050405020304" pitchFamily="18" charset="0"/>
              </a:rPr>
              <a:t>. Schematic representation of the scalable convolutional network with the global pooling layer. The</a:t>
            </a:r>
          </a:p>
          <a:p>
            <a:pPr algn="ctr"/>
            <a:r>
              <a:rPr lang="en-US" sz="1600" spc="-10" dirty="0">
                <a:effectLst/>
                <a:latin typeface="Times New Roman" panose="02020603050405020304" pitchFamily="18" charset="0"/>
                <a:ea typeface="Times New Roman" panose="02020603050405020304" pitchFamily="18" charset="0"/>
              </a:rPr>
              <a:t>input layer (on the left) is followed by Nc convolutional layers with </a:t>
            </a:r>
            <a:r>
              <a:rPr lang="en-US" sz="1600" spc="-10" dirty="0" err="1">
                <a:effectLst/>
                <a:latin typeface="Times New Roman" panose="02020603050405020304" pitchFamily="18" charset="0"/>
                <a:ea typeface="Times New Roman" panose="02020603050405020304" pitchFamily="18" charset="0"/>
              </a:rPr>
              <a:t>Nf</a:t>
            </a:r>
            <a:r>
              <a:rPr lang="en-US" sz="1600" spc="-10" dirty="0">
                <a:effectLst/>
                <a:latin typeface="Times New Roman" panose="02020603050405020304" pitchFamily="18" charset="0"/>
                <a:ea typeface="Times New Roman" panose="02020603050405020304" pitchFamily="18" charset="0"/>
              </a:rPr>
              <a:t> filters, which create filtered maps of the input.</a:t>
            </a:r>
          </a:p>
          <a:p>
            <a:pPr algn="ctr"/>
            <a:r>
              <a:rPr lang="en-US" sz="1600" spc="-10" dirty="0">
                <a:effectLst/>
                <a:latin typeface="Times New Roman" panose="02020603050405020304" pitchFamily="18" charset="0"/>
                <a:ea typeface="Times New Roman" panose="02020603050405020304" pitchFamily="18" charset="0"/>
              </a:rPr>
              <a:t>The maps are organized in depth. Local pooling layers are</a:t>
            </a:r>
          </a:p>
          <a:p>
            <a:pPr algn="ctr"/>
            <a:r>
              <a:rPr lang="en-US" sz="1600" spc="-10" dirty="0">
                <a:effectLst/>
                <a:latin typeface="Times New Roman" panose="02020603050405020304" pitchFamily="18" charset="0"/>
                <a:ea typeface="Times New Roman" panose="02020603050405020304" pitchFamily="18" charset="0"/>
              </a:rPr>
              <a:t>inserted between the convolutional layers, reducing the number of neurons. The convolutional layers are connected to the</a:t>
            </a:r>
          </a:p>
          <a:p>
            <a:pPr algn="ctr"/>
            <a:r>
              <a:rPr lang="en-US" sz="1600" spc="-10" dirty="0">
                <a:effectLst/>
                <a:latin typeface="Times New Roman" panose="02020603050405020304" pitchFamily="18" charset="0"/>
                <a:ea typeface="Times New Roman" panose="02020603050405020304" pitchFamily="18" charset="0"/>
              </a:rPr>
              <a:t>dense layers (on the right) via the global pooling layer.</a:t>
            </a:r>
          </a:p>
        </p:txBody>
      </p:sp>
    </p:spTree>
    <p:extLst>
      <p:ext uri="{BB962C8B-B14F-4D97-AF65-F5344CB8AC3E}">
        <p14:creationId xmlns:p14="http://schemas.microsoft.com/office/powerpoint/2010/main" val="84207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9" name="Google Shape;67;p15">
            <a:extLst>
              <a:ext uri="{FF2B5EF4-FFF2-40B4-BE49-F238E27FC236}">
                <a16:creationId xmlns:a16="http://schemas.microsoft.com/office/drawing/2014/main" id="{647C30F4-4984-4A1E-8FEB-6CB697A1F9C3}"/>
              </a:ext>
            </a:extLst>
          </p:cNvPr>
          <p:cNvSpPr txBox="1"/>
          <p:nvPr/>
        </p:nvSpPr>
        <p:spPr>
          <a:xfrm>
            <a:off x="588030" y="68602"/>
            <a:ext cx="10736564"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3200" b="1" dirty="0">
                <a:solidFill>
                  <a:schemeClr val="tx1"/>
                </a:solidFill>
                <a:latin typeface="+mn-lt"/>
                <a:ea typeface="Montserrat"/>
                <a:cs typeface="Montserrat"/>
                <a:sym typeface="Montserrat"/>
              </a:rPr>
              <a:t>The architectures </a:t>
            </a:r>
            <a:r>
              <a:rPr lang="en-US" sz="3200" dirty="0">
                <a:solidFill>
                  <a:schemeClr val="tx1"/>
                </a:solidFill>
                <a:latin typeface="+mn-lt"/>
                <a:ea typeface="Montserrat"/>
                <a:cs typeface="Montserrat"/>
                <a:sym typeface="Montserrat"/>
              </a:rPr>
              <a:t>we plan to use</a:t>
            </a:r>
            <a:r>
              <a:rPr lang="ru-RU" sz="3200" dirty="0">
                <a:solidFill>
                  <a:schemeClr val="tx1"/>
                </a:solidFill>
                <a:latin typeface="+mn-lt"/>
                <a:ea typeface="Montserrat"/>
                <a:cs typeface="Montserrat"/>
                <a:sym typeface="Montserrat"/>
              </a:rPr>
              <a:t> </a:t>
            </a:r>
            <a:r>
              <a:rPr lang="en-US" sz="3200" dirty="0">
                <a:solidFill>
                  <a:schemeClr val="tx1"/>
                </a:solidFill>
                <a:latin typeface="+mn-lt"/>
                <a:ea typeface="Montserrat"/>
                <a:cs typeface="Montserrat"/>
                <a:sym typeface="Montserrat"/>
              </a:rPr>
              <a:t>and their characteristics</a:t>
            </a:r>
            <a:endParaRPr sz="3200" b="1" i="0" u="none" strike="noStrike" cap="none" dirty="0">
              <a:solidFill>
                <a:schemeClr val="dk1"/>
              </a:solidFill>
              <a:latin typeface="+mj-lt"/>
              <a:ea typeface="Montserrat Medium"/>
              <a:cs typeface="Montserrat Medium"/>
              <a:sym typeface="Montserrat Medium"/>
            </a:endParaRPr>
          </a:p>
        </p:txBody>
      </p:sp>
      <p:sp>
        <p:nvSpPr>
          <p:cNvPr id="64" name="Google Shape;106;p15">
            <a:extLst>
              <a:ext uri="{FF2B5EF4-FFF2-40B4-BE49-F238E27FC236}">
                <a16:creationId xmlns:a16="http://schemas.microsoft.com/office/drawing/2014/main" id="{E6FA9F28-7484-4CEA-930C-F06329393E14}"/>
              </a:ext>
            </a:extLst>
          </p:cNvPr>
          <p:cNvSpPr txBox="1">
            <a:spLocks/>
          </p:cNvSpPr>
          <p:nvPr/>
        </p:nvSpPr>
        <p:spPr>
          <a:xfrm>
            <a:off x="11869963" y="6481143"/>
            <a:ext cx="309233" cy="376858"/>
          </a:xfrm>
          <a:prstGeom prst="rect">
            <a:avLst/>
          </a:prstGeom>
          <a:noFill/>
          <a:ln>
            <a:noFill/>
          </a:ln>
        </p:spPr>
        <p:txBody>
          <a:bodyPr spcFirstLastPara="1" wrap="square" lIns="72850" tIns="36425" rIns="72850" bIns="36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2C99D833-E6EB-48ED-BF68-5E3F3F1E2E6A}" type="slidenum">
              <a:rPr lang="ru" sz="1000" smtClean="0">
                <a:latin typeface="+mj-lt"/>
                <a:ea typeface="Montserrat"/>
                <a:cs typeface="Montserrat"/>
                <a:sym typeface="Montserrat"/>
              </a:rPr>
              <a:pPr/>
              <a:t>9</a:t>
            </a:fld>
            <a:endParaRPr lang="ru" sz="1000" dirty="0">
              <a:latin typeface="+mj-lt"/>
              <a:ea typeface="Montserrat"/>
              <a:cs typeface="Montserrat"/>
              <a:sym typeface="Montserrat"/>
            </a:endParaRPr>
          </a:p>
        </p:txBody>
      </p:sp>
      <p:sp>
        <p:nvSpPr>
          <p:cNvPr id="61" name="Google Shape;161;p17">
            <a:extLst>
              <a:ext uri="{FF2B5EF4-FFF2-40B4-BE49-F238E27FC236}">
                <a16:creationId xmlns:a16="http://schemas.microsoft.com/office/drawing/2014/main" id="{5BC53A23-7010-465E-A460-B545147EE951}"/>
              </a:ext>
            </a:extLst>
          </p:cNvPr>
          <p:cNvSpPr txBox="1"/>
          <p:nvPr/>
        </p:nvSpPr>
        <p:spPr>
          <a:xfrm>
            <a:off x="-82699" y="1240585"/>
            <a:ext cx="12078021" cy="4801284"/>
          </a:xfrm>
          <a:prstGeom prst="rect">
            <a:avLst/>
          </a:prstGeom>
          <a:noFill/>
          <a:ln>
            <a:noFill/>
          </a:ln>
        </p:spPr>
        <p:txBody>
          <a:bodyPr spcFirstLastPara="1" wrap="square" lIns="91425" tIns="91425" rIns="91425" bIns="91425" anchor="t" anchorCtr="0">
            <a:spAutoFit/>
          </a:bodyPr>
          <a:lstStyle/>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1. </a:t>
            </a:r>
            <a:r>
              <a:rPr lang="en-US" sz="2000" b="1" dirty="0">
                <a:solidFill>
                  <a:schemeClr val="tx1"/>
                </a:solidFill>
                <a:latin typeface="+mn-lt"/>
                <a:ea typeface="Montserrat"/>
                <a:cs typeface="Montserrat"/>
                <a:sym typeface="Montserrat"/>
              </a:rPr>
              <a:t>Fully Connected Neural Network </a:t>
            </a:r>
            <a:r>
              <a:rPr lang="en-US" sz="2000" dirty="0">
                <a:solidFill>
                  <a:schemeClr val="tx1"/>
                </a:solidFill>
                <a:latin typeface="+mn-lt"/>
                <a:ea typeface="Montserrat"/>
                <a:cs typeface="Montserrat"/>
                <a:sym typeface="Montserrat"/>
              </a:rPr>
              <a:t>(FCNN)- A network with multiple hidden layers where each neuron in each layer is connected to all neurons in the previous layer. Ease of implementation and customization. </a:t>
            </a:r>
            <a:r>
              <a:rPr lang="en-US" sz="2000" b="1" dirty="0">
                <a:solidFill>
                  <a:schemeClr val="tx1"/>
                </a:solidFill>
                <a:latin typeface="+mn-lt"/>
                <a:ea typeface="Montserrat"/>
                <a:cs typeface="Montserrat"/>
                <a:sym typeface="Montserrat"/>
              </a:rPr>
              <a:t>Ability to learn nonlinear dependencies</a:t>
            </a:r>
            <a:r>
              <a:rPr lang="en-US" sz="2000" dirty="0">
                <a:solidFill>
                  <a:schemeClr val="tx1"/>
                </a:solidFill>
                <a:latin typeface="+mn-lt"/>
                <a:ea typeface="Montserrat"/>
                <a:cs typeface="Montserrat"/>
                <a:sym typeface="Montserrat"/>
              </a:rPr>
              <a:t> between inputs and outputs.</a:t>
            </a: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 </a:t>
            </a:r>
            <a:r>
              <a:rPr lang="en-US" sz="2000" u="sng" dirty="0">
                <a:solidFill>
                  <a:schemeClr val="tx1"/>
                </a:solidFill>
                <a:latin typeface="+mn-lt"/>
                <a:ea typeface="Montserrat"/>
                <a:cs typeface="Montserrat"/>
                <a:sym typeface="Montserrat"/>
              </a:rPr>
              <a:t>Disadvantages: </a:t>
            </a:r>
            <a:r>
              <a:rPr lang="en-US" sz="2000" dirty="0">
                <a:solidFill>
                  <a:schemeClr val="tx1"/>
                </a:solidFill>
                <a:latin typeface="+mn-lt"/>
                <a:ea typeface="Montserrat"/>
                <a:cs typeface="Montserrat"/>
                <a:sym typeface="Montserrat"/>
              </a:rPr>
              <a:t>May have learning problems if the number of neurons in the layers is too large. Do not take into account the spatial structure of the spin lattice. High computational complexity for large lattices due to full connectivity between layers.</a:t>
            </a: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2. </a:t>
            </a:r>
            <a:r>
              <a:rPr lang="en-US" sz="2000" b="1" dirty="0">
                <a:solidFill>
                  <a:schemeClr val="tx1"/>
                </a:solidFill>
                <a:latin typeface="+mn-lt"/>
                <a:ea typeface="Montserrat"/>
                <a:cs typeface="Montserrat"/>
                <a:sym typeface="Montserrat"/>
              </a:rPr>
              <a:t>Convolutional Neural Network</a:t>
            </a:r>
            <a:r>
              <a:rPr lang="en-US" sz="2000" dirty="0">
                <a:solidFill>
                  <a:schemeClr val="tx1"/>
                </a:solidFill>
                <a:latin typeface="+mn-lt"/>
                <a:ea typeface="Montserrat"/>
                <a:cs typeface="Montserrat"/>
                <a:sym typeface="Montserrat"/>
              </a:rPr>
              <a:t> (CNN) </a:t>
            </a:r>
            <a:r>
              <a:rPr lang="en-US" sz="2000" dirty="0">
                <a:solidFill>
                  <a:srgbClr val="FF0000"/>
                </a:solidFill>
                <a:latin typeface="+mn-lt"/>
                <a:ea typeface="Montserrat"/>
                <a:cs typeface="Montserrat"/>
                <a:sym typeface="Montserrat"/>
              </a:rPr>
              <a:t>-</a:t>
            </a:r>
            <a:r>
              <a:rPr lang="en-US" sz="2000" dirty="0">
                <a:solidFill>
                  <a:schemeClr val="tx1"/>
                </a:solidFill>
                <a:latin typeface="+mn-lt"/>
                <a:ea typeface="Montserrat"/>
                <a:cs typeface="Montserrat"/>
                <a:sym typeface="Montserrat"/>
              </a:rPr>
              <a:t> Uses convolutional layers that apply filters to the input data to extract local features. </a:t>
            </a:r>
            <a:r>
              <a:rPr lang="en-US" sz="2000" b="1" dirty="0">
                <a:solidFill>
                  <a:schemeClr val="tx1"/>
                </a:solidFill>
                <a:latin typeface="+mn-lt"/>
                <a:ea typeface="Montserrat"/>
                <a:cs typeface="Montserrat"/>
                <a:sym typeface="Montserrat"/>
              </a:rPr>
              <a:t>Effective for processing data with spatial structure </a:t>
            </a:r>
            <a:r>
              <a:rPr lang="en-US" sz="2000" dirty="0">
                <a:solidFill>
                  <a:schemeClr val="tx1"/>
                </a:solidFill>
                <a:latin typeface="+mn-lt"/>
                <a:ea typeface="Montserrat"/>
                <a:cs typeface="Montserrat"/>
                <a:sym typeface="Montserrat"/>
              </a:rPr>
              <a:t>- spin lattice</a:t>
            </a:r>
          </a:p>
          <a:p>
            <a:pPr marL="450000" indent="-147149">
              <a:buClr>
                <a:srgbClr val="0074BD"/>
              </a:buClr>
              <a:buSzPts val="900"/>
              <a:buFont typeface="Montserrat"/>
              <a:buChar char="●"/>
            </a:pPr>
            <a:r>
              <a:rPr lang="en-US" sz="2000" u="sng" dirty="0">
                <a:solidFill>
                  <a:schemeClr val="tx1"/>
                </a:solidFill>
                <a:latin typeface="+mn-lt"/>
                <a:ea typeface="Montserrat"/>
                <a:cs typeface="Montserrat"/>
                <a:sym typeface="Montserrat"/>
              </a:rPr>
              <a:t>Disadvantages: </a:t>
            </a:r>
            <a:r>
              <a:rPr lang="en-US" sz="2000" dirty="0">
                <a:solidFill>
                  <a:schemeClr val="tx1"/>
                </a:solidFill>
                <a:latin typeface="+mn-lt"/>
                <a:ea typeface="Montserrat"/>
                <a:cs typeface="Montserrat"/>
                <a:sym typeface="Montserrat"/>
              </a:rPr>
              <a:t>May be more difficult to tune. </a:t>
            </a: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3. </a:t>
            </a:r>
            <a:r>
              <a:rPr lang="en-US" sz="2000" b="1" dirty="0">
                <a:solidFill>
                  <a:schemeClr val="tx1"/>
                </a:solidFill>
                <a:latin typeface="+mn-lt"/>
                <a:ea typeface="Montserrat"/>
                <a:cs typeface="Montserrat"/>
                <a:sym typeface="Montserrat"/>
              </a:rPr>
              <a:t>Recurrent Neural Network </a:t>
            </a:r>
            <a:r>
              <a:rPr lang="en-US" sz="2000" dirty="0">
                <a:solidFill>
                  <a:schemeClr val="tx1"/>
                </a:solidFill>
                <a:latin typeface="+mn-lt"/>
                <a:ea typeface="Montserrat"/>
                <a:cs typeface="Montserrat"/>
                <a:sym typeface="Montserrat"/>
              </a:rPr>
              <a:t>(RNN)- </a:t>
            </a:r>
            <a:r>
              <a:rPr lang="en-US" sz="2000" b="1" dirty="0">
                <a:solidFill>
                  <a:schemeClr val="tx1"/>
                </a:solidFill>
                <a:latin typeface="+mn-lt"/>
                <a:ea typeface="Montserrat"/>
                <a:cs typeface="Montserrat"/>
                <a:sym typeface="Montserrat"/>
              </a:rPr>
              <a:t>Can be used to model the dynamics of an </a:t>
            </a:r>
            <a:r>
              <a:rPr lang="en-US" sz="2000" b="1" dirty="0" err="1">
                <a:solidFill>
                  <a:schemeClr val="tx1"/>
                </a:solidFill>
                <a:latin typeface="+mn-lt"/>
                <a:ea typeface="Montserrat"/>
                <a:cs typeface="Montserrat"/>
                <a:sym typeface="Montserrat"/>
              </a:rPr>
              <a:t>Ising</a:t>
            </a:r>
            <a:r>
              <a:rPr lang="en-US" sz="2000" b="1" dirty="0">
                <a:solidFill>
                  <a:schemeClr val="tx1"/>
                </a:solidFill>
                <a:latin typeface="+mn-lt"/>
                <a:ea typeface="Montserrat"/>
                <a:cs typeface="Montserrat"/>
                <a:sym typeface="Montserrat"/>
              </a:rPr>
              <a:t> system.</a:t>
            </a:r>
          </a:p>
          <a:p>
            <a:pPr marL="450000" indent="-147149">
              <a:buClr>
                <a:srgbClr val="0074BD"/>
              </a:buClr>
              <a:buSzPts val="900"/>
              <a:buFont typeface="Montserrat"/>
              <a:buChar char="●"/>
            </a:pPr>
            <a:r>
              <a:rPr lang="en-US" sz="2000" u="sng" dirty="0">
                <a:solidFill>
                  <a:schemeClr val="tx1"/>
                </a:solidFill>
                <a:latin typeface="+mn-lt"/>
                <a:ea typeface="Montserrat"/>
                <a:cs typeface="Montserrat"/>
                <a:sym typeface="Montserrat"/>
              </a:rPr>
              <a:t>Disadvantages: </a:t>
            </a:r>
            <a:r>
              <a:rPr lang="en-US" sz="2000" dirty="0">
                <a:solidFill>
                  <a:schemeClr val="tx1"/>
                </a:solidFill>
                <a:latin typeface="+mn-lt"/>
                <a:ea typeface="Montserrat"/>
                <a:cs typeface="Montserrat"/>
                <a:sym typeface="Montserrat"/>
              </a:rPr>
              <a:t>Less efficient than CNNs for tasks involving spatial structures.</a:t>
            </a:r>
          </a:p>
          <a:p>
            <a:pPr marL="450000" indent="-147149">
              <a:buClr>
                <a:srgbClr val="0074BD"/>
              </a:buClr>
              <a:buSzPts val="900"/>
              <a:buFont typeface="Montserrat"/>
              <a:buChar char="●"/>
            </a:pPr>
            <a:r>
              <a:rPr lang="en-US" sz="2000" dirty="0">
                <a:solidFill>
                  <a:schemeClr val="tx1"/>
                </a:solidFill>
                <a:latin typeface="+mn-lt"/>
                <a:ea typeface="Montserrat"/>
                <a:cs typeface="Montserrat"/>
                <a:sym typeface="Montserrat"/>
              </a:rPr>
              <a:t>4. </a:t>
            </a:r>
            <a:r>
              <a:rPr lang="en-US" sz="2000" b="1" dirty="0">
                <a:solidFill>
                  <a:schemeClr val="tx1"/>
                </a:solidFill>
                <a:latin typeface="+mn-lt"/>
                <a:ea typeface="Montserrat"/>
                <a:cs typeface="Montserrat"/>
                <a:sym typeface="Montserrat"/>
              </a:rPr>
              <a:t>Generative Adversarial Network </a:t>
            </a:r>
            <a:r>
              <a:rPr lang="en-US" sz="2000" dirty="0">
                <a:solidFill>
                  <a:schemeClr val="tx1"/>
                </a:solidFill>
                <a:latin typeface="+mn-lt"/>
                <a:ea typeface="Montserrat"/>
                <a:cs typeface="Montserrat"/>
                <a:sym typeface="Montserrat"/>
              </a:rPr>
              <a:t>(GAN)- Consists of two neural networks: a generator and a discriminator. The generator creates new data and the discriminator tries to distinguish the generated data from the real data. </a:t>
            </a:r>
          </a:p>
          <a:p>
            <a:pPr marL="450000" indent="-147149">
              <a:buClr>
                <a:srgbClr val="0074BD"/>
              </a:buClr>
              <a:buSzPts val="900"/>
              <a:buFont typeface="Montserrat"/>
              <a:buChar char="●"/>
            </a:pPr>
            <a:r>
              <a:rPr lang="en-US" sz="2000" u="sng" dirty="0">
                <a:solidFill>
                  <a:schemeClr val="tx1"/>
                </a:solidFill>
                <a:latin typeface="+mn-lt"/>
                <a:ea typeface="Montserrat"/>
                <a:cs typeface="Montserrat"/>
                <a:sym typeface="Montserrat"/>
              </a:rPr>
              <a:t>Disadvantages: </a:t>
            </a:r>
            <a:r>
              <a:rPr lang="en-US" sz="2000" dirty="0">
                <a:solidFill>
                  <a:schemeClr val="tx1"/>
                </a:solidFill>
                <a:latin typeface="+mn-lt"/>
                <a:ea typeface="Montserrat"/>
                <a:cs typeface="Montserrat"/>
                <a:sym typeface="Montserrat"/>
              </a:rPr>
              <a:t>May require a large amount of data to achieve good results.</a:t>
            </a:r>
            <a:endParaRPr lang="ru-RU" sz="2000" b="1" dirty="0">
              <a:latin typeface="+mn-lt"/>
              <a:ea typeface="Montserrat"/>
              <a:cs typeface="Montserrat"/>
              <a:sym typeface="Montserrat"/>
            </a:endParaRPr>
          </a:p>
        </p:txBody>
      </p:sp>
      <p:pic>
        <p:nvPicPr>
          <p:cNvPr id="13" name="Рисунок 12">
            <a:extLst>
              <a:ext uri="{FF2B5EF4-FFF2-40B4-BE49-F238E27FC236}">
                <a16:creationId xmlns:a16="http://schemas.microsoft.com/office/drawing/2014/main" id="{BB0AC90F-64CB-428D-8E4A-EBF8FF841E6F}"/>
              </a:ext>
            </a:extLst>
          </p:cNvPr>
          <p:cNvPicPr>
            <a:picLocks noChangeAspect="1"/>
          </p:cNvPicPr>
          <p:nvPr/>
        </p:nvPicPr>
        <p:blipFill rotWithShape="1">
          <a:blip r:embed="rId3"/>
          <a:srcRect r="66645" b="7418"/>
          <a:stretch/>
        </p:blipFill>
        <p:spPr>
          <a:xfrm>
            <a:off x="90881" y="5287"/>
            <a:ext cx="466381" cy="803708"/>
          </a:xfrm>
          <a:prstGeom prst="rect">
            <a:avLst/>
          </a:prstGeom>
        </p:spPr>
      </p:pic>
    </p:spTree>
    <p:extLst>
      <p:ext uri="{BB962C8B-B14F-4D97-AF65-F5344CB8AC3E}">
        <p14:creationId xmlns:p14="http://schemas.microsoft.com/office/powerpoint/2010/main" val="1567111345"/>
      </p:ext>
    </p:extLst>
  </p:cSld>
  <p:clrMapOvr>
    <a:masterClrMapping/>
  </p:clrMapOvr>
</p:sld>
</file>

<file path=ppt/theme/theme1.xml><?xml version="1.0" encoding="utf-8"?>
<a:theme xmlns:a="http://schemas.openxmlformats.org/drawingml/2006/main" name="Office Them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5474</TotalTime>
  <Words>2072</Words>
  <Application>Microsoft Office PowerPoint</Application>
  <PresentationFormat>Широкоэкранный</PresentationFormat>
  <Paragraphs>128</Paragraphs>
  <Slides>16</Slides>
  <Notes>13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16</vt:i4>
      </vt:variant>
    </vt:vector>
  </HeadingPairs>
  <TitlesOfParts>
    <vt:vector size="26" baseType="lpstr">
      <vt:lpstr>Roboto</vt:lpstr>
      <vt:lpstr>Raleway</vt:lpstr>
      <vt:lpstr>Arial</vt:lpstr>
      <vt:lpstr>Times New Roman</vt:lpstr>
      <vt:lpstr>Roboto Light</vt:lpstr>
      <vt:lpstr>Cambria Math</vt:lpstr>
      <vt:lpstr>Montserrat</vt:lpstr>
      <vt:lpstr>Calibri</vt: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1 1</dc:creator>
  <cp:lastModifiedBy>Терновой Никита Константинович</cp:lastModifiedBy>
  <cp:revision>317</cp:revision>
  <dcterms:modified xsi:type="dcterms:W3CDTF">2024-10-29T11:29:49Z</dcterms:modified>
</cp:coreProperties>
</file>