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75" r:id="rId5"/>
    <p:sldId id="268" r:id="rId6"/>
    <p:sldId id="260" r:id="rId7"/>
    <p:sldId id="271" r:id="rId8"/>
    <p:sldId id="261" r:id="rId9"/>
    <p:sldId id="262" r:id="rId10"/>
    <p:sldId id="272" r:id="rId11"/>
    <p:sldId id="263" r:id="rId12"/>
    <p:sldId id="264" r:id="rId13"/>
    <p:sldId id="265" r:id="rId14"/>
    <p:sldId id="274" r:id="rId15"/>
    <p:sldId id="266" r:id="rId16"/>
    <p:sldId id="267" r:id="rId17"/>
    <p:sldId id="259" r:id="rId18"/>
    <p:sldId id="277" r:id="rId19"/>
    <p:sldId id="273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6A47EE0-1213-4F8F-B8BD-48FB14C93D81}">
          <p14:sldIdLst>
            <p14:sldId id="256"/>
            <p14:sldId id="257"/>
            <p14:sldId id="258"/>
            <p14:sldId id="275"/>
            <p14:sldId id="268"/>
            <p14:sldId id="260"/>
            <p14:sldId id="271"/>
            <p14:sldId id="261"/>
            <p14:sldId id="262"/>
            <p14:sldId id="272"/>
            <p14:sldId id="263"/>
            <p14:sldId id="264"/>
            <p14:sldId id="265"/>
            <p14:sldId id="274"/>
            <p14:sldId id="266"/>
            <p14:sldId id="267"/>
            <p14:sldId id="259"/>
            <p14:sldId id="277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75" autoAdjust="0"/>
  </p:normalViewPr>
  <p:slideViewPr>
    <p:cSldViewPr snapToGrid="0">
      <p:cViewPr varScale="1">
        <p:scale>
          <a:sx n="123" d="100"/>
          <a:sy n="123" d="100"/>
        </p:scale>
        <p:origin x="720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cd1c8e9d21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cd1c8e9d21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cdd315896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cdd315896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cd1c8e9d21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cd1c8e9d21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d4d61dbd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d4d61dbd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cd1c8e9d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cd1c8e9d2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cd1c8e9d2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cd1c8e9d2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cd4d61db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cd4d61db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cd1c8e9d2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cd1c8e9d2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cd1c8e9d2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cd1c8e9d2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cd1c8e9d2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cd1c8e9d2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cd1c8e9d21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cd1c8e9d21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cd1c8e9d21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cd1c8e9d21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40.png"/><Relationship Id="rId7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90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637650" y="953419"/>
            <a:ext cx="7807500" cy="16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28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Birdcage resonator for a gradient spin flipper in strong magnetic fields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917049" y="3115325"/>
            <a:ext cx="3309900" cy="4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-US" sz="1407" b="1" i="1" u="sng" dirty="0">
                <a:solidFill>
                  <a:schemeClr val="dk1"/>
                </a:solidFill>
              </a:rPr>
              <a:t>V.A. </a:t>
            </a:r>
            <a:r>
              <a:rPr lang="en-US" sz="1407" b="1" i="1" u="sng" dirty="0" err="1">
                <a:solidFill>
                  <a:schemeClr val="dk1"/>
                </a:solidFill>
              </a:rPr>
              <a:t>Kurylev</a:t>
            </a:r>
            <a:r>
              <a:rPr lang="ru" sz="1407" dirty="0">
                <a:solidFill>
                  <a:schemeClr val="dk1"/>
                </a:solidFill>
              </a:rPr>
              <a:t>, </a:t>
            </a:r>
            <a:r>
              <a:rPr lang="en-US" sz="1407" dirty="0">
                <a:solidFill>
                  <a:schemeClr val="dk1"/>
                </a:solidFill>
              </a:rPr>
              <a:t>G.V. Kulin</a:t>
            </a:r>
            <a:endParaRPr sz="1407" dirty="0">
              <a:solidFill>
                <a:schemeClr val="dk1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  <a:lum bright="70000" contrast="-70000"/>
          </a:blip>
          <a:stretch>
            <a:fillRect/>
          </a:stretch>
        </p:blipFill>
        <p:spPr>
          <a:xfrm>
            <a:off x="152400" y="2974800"/>
            <a:ext cx="8839199" cy="5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82E09F-6B6A-25CB-815A-F2C9861AA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110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;p19">
            <a:extLst>
              <a:ext uri="{FF2B5EF4-FFF2-40B4-BE49-F238E27FC236}">
                <a16:creationId xmlns:a16="http://schemas.microsoft.com/office/drawing/2014/main" id="{FD623661-390F-5422-EBCB-C30E3E72E6CF}"/>
              </a:ext>
            </a:extLst>
          </p:cNvPr>
          <p:cNvSpPr txBox="1">
            <a:spLocks/>
          </p:cNvSpPr>
          <p:nvPr/>
        </p:nvSpPr>
        <p:spPr>
          <a:xfrm>
            <a:off x="143250" y="196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Optimization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Google Shape;199;p19">
            <a:extLst>
              <a:ext uri="{FF2B5EF4-FFF2-40B4-BE49-F238E27FC236}">
                <a16:creationId xmlns:a16="http://schemas.microsoft.com/office/drawing/2014/main" id="{31250BF5-8B85-7E54-ECC7-C33C786BCB08}"/>
              </a:ext>
            </a:extLst>
          </p:cNvPr>
          <p:cNvCxnSpPr/>
          <p:nvPr/>
        </p:nvCxnSpPr>
        <p:spPr>
          <a:xfrm rot="10800000" flipH="1">
            <a:off x="143250" y="730200"/>
            <a:ext cx="8857500" cy="7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BF5464-B7E8-B150-1CDD-34E5D7123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0" t="7767" r="1797" b="5144"/>
          <a:stretch/>
        </p:blipFill>
        <p:spPr>
          <a:xfrm>
            <a:off x="278033" y="1271800"/>
            <a:ext cx="8865967" cy="2993702"/>
          </a:xfrm>
          <a:prstGeom prst="rect">
            <a:avLst/>
          </a:prstGeom>
        </p:spPr>
      </p:pic>
      <p:sp>
        <p:nvSpPr>
          <p:cNvPr id="7" name="Google Shape;208;p20">
            <a:extLst>
              <a:ext uri="{FF2B5EF4-FFF2-40B4-BE49-F238E27FC236}">
                <a16:creationId xmlns:a16="http://schemas.microsoft.com/office/drawing/2014/main" id="{66DCA827-22F4-FD88-9583-6DFEDED8C727}"/>
              </a:ext>
            </a:extLst>
          </p:cNvPr>
          <p:cNvSpPr txBox="1"/>
          <p:nvPr/>
        </p:nvSpPr>
        <p:spPr>
          <a:xfrm rot="-5400000">
            <a:off x="-92061" y="2253150"/>
            <a:ext cx="6636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dk1"/>
                </a:solidFill>
              </a:rPr>
              <a:t>dB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9" name="Google Shape;207;p20">
            <a:extLst>
              <a:ext uri="{FF2B5EF4-FFF2-40B4-BE49-F238E27FC236}">
                <a16:creationId xmlns:a16="http://schemas.microsoft.com/office/drawing/2014/main" id="{B4D99C75-86F2-2627-C6D4-8E7E1E11A1B6}"/>
              </a:ext>
            </a:extLst>
          </p:cNvPr>
          <p:cNvSpPr txBox="1"/>
          <p:nvPr/>
        </p:nvSpPr>
        <p:spPr>
          <a:xfrm>
            <a:off x="3717411" y="4265502"/>
            <a:ext cx="7353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dk1"/>
                </a:solidFill>
              </a:rPr>
              <a:t>MhZ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3" name="Google Shape;198;p19">
            <a:extLst>
              <a:ext uri="{FF2B5EF4-FFF2-40B4-BE49-F238E27FC236}">
                <a16:creationId xmlns:a16="http://schemas.microsoft.com/office/drawing/2014/main" id="{94D74B24-34D4-792C-0CBA-82FD376056A7}"/>
              </a:ext>
            </a:extLst>
          </p:cNvPr>
          <p:cNvSpPr txBox="1"/>
          <p:nvPr/>
        </p:nvSpPr>
        <p:spPr>
          <a:xfrm>
            <a:off x="8703570" y="259627"/>
            <a:ext cx="297180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rgbClr val="CC0000"/>
                </a:solidFill>
              </a:rPr>
              <a:t>9</a:t>
            </a:r>
            <a:endParaRPr sz="1700" dirty="0"/>
          </a:p>
        </p:txBody>
      </p:sp>
    </p:spTree>
    <p:extLst>
      <p:ext uri="{BB962C8B-B14F-4D97-AF65-F5344CB8AC3E}">
        <p14:creationId xmlns:p14="http://schemas.microsoft.com/office/powerpoint/2010/main" val="1049864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"/>
          <p:cNvSpPr txBox="1">
            <a:spLocks noGrp="1"/>
          </p:cNvSpPr>
          <p:nvPr>
            <p:ph type="title"/>
          </p:nvPr>
        </p:nvSpPr>
        <p:spPr>
          <a:xfrm>
            <a:off x="143250" y="205802"/>
            <a:ext cx="6435240" cy="5876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77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Loss parameters (S-parameters), at C = 7.29 pF</a:t>
            </a:r>
            <a:endParaRPr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6" name="Google Shape;206;p20"/>
          <p:cNvPicPr preferRelativeResize="0"/>
          <p:nvPr/>
        </p:nvPicPr>
        <p:blipFill rotWithShape="1">
          <a:blip r:embed="rId3">
            <a:alphaModFix/>
          </a:blip>
          <a:srcRect l="2324" t="7692" b="3983"/>
          <a:stretch/>
        </p:blipFill>
        <p:spPr>
          <a:xfrm>
            <a:off x="352275" y="1242242"/>
            <a:ext cx="8791725" cy="29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0"/>
          <p:cNvSpPr txBox="1"/>
          <p:nvPr/>
        </p:nvSpPr>
        <p:spPr>
          <a:xfrm>
            <a:off x="3658500" y="4114500"/>
            <a:ext cx="7353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dk1"/>
                </a:solidFill>
              </a:rPr>
              <a:t>MhZ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208" name="Google Shape;208;p20"/>
          <p:cNvSpPr txBox="1"/>
          <p:nvPr/>
        </p:nvSpPr>
        <p:spPr>
          <a:xfrm rot="-5400000">
            <a:off x="-40400" y="2236450"/>
            <a:ext cx="6636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dk1"/>
                </a:solidFill>
              </a:rPr>
              <a:t>dB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209" name="Google Shape;209;p20"/>
          <p:cNvSpPr txBox="1"/>
          <p:nvPr/>
        </p:nvSpPr>
        <p:spPr>
          <a:xfrm>
            <a:off x="8562975" y="261281"/>
            <a:ext cx="437775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CC0000"/>
                </a:solidFill>
              </a:rPr>
              <a:t>1</a:t>
            </a:r>
            <a:r>
              <a:rPr lang="ru-RU" sz="1700" dirty="0">
                <a:solidFill>
                  <a:srgbClr val="CC0000"/>
                </a:solidFill>
              </a:rPr>
              <a:t>0</a:t>
            </a:r>
            <a:endParaRPr sz="1700" dirty="0"/>
          </a:p>
        </p:txBody>
      </p:sp>
      <p:cxnSp>
        <p:nvCxnSpPr>
          <p:cNvPr id="210" name="Google Shape;210;p20"/>
          <p:cNvCxnSpPr/>
          <p:nvPr/>
        </p:nvCxnSpPr>
        <p:spPr>
          <a:xfrm rot="10800000" flipH="1">
            <a:off x="143250" y="730200"/>
            <a:ext cx="8857500" cy="7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B30DF5-06AD-CF8B-C7DB-21FB694EA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51" y="4725840"/>
            <a:ext cx="281946" cy="3429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 txBox="1">
            <a:spLocks noGrp="1"/>
          </p:cNvSpPr>
          <p:nvPr>
            <p:ph type="title"/>
          </p:nvPr>
        </p:nvSpPr>
        <p:spPr>
          <a:xfrm>
            <a:off x="143250" y="191945"/>
            <a:ext cx="674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32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Distribution of magnetic energy</a:t>
            </a:r>
            <a:endParaRPr sz="232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9EAFDAF-D3EB-3267-7826-7084098767FB}"/>
              </a:ext>
            </a:extLst>
          </p:cNvPr>
          <p:cNvGrpSpPr/>
          <p:nvPr/>
        </p:nvGrpSpPr>
        <p:grpSpPr>
          <a:xfrm>
            <a:off x="5267899" y="981027"/>
            <a:ext cx="3518726" cy="3521900"/>
            <a:chOff x="454363" y="1022275"/>
            <a:chExt cx="3518726" cy="3521900"/>
          </a:xfrm>
        </p:grpSpPr>
        <p:sp>
          <p:nvSpPr>
            <p:cNvPr id="220" name="Google Shape;220;p21"/>
            <p:cNvSpPr/>
            <p:nvPr/>
          </p:nvSpPr>
          <p:spPr>
            <a:xfrm>
              <a:off x="1048225" y="4005375"/>
              <a:ext cx="2331000" cy="462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8" name="Google Shape;218;p21"/>
            <p:cNvPicPr preferRelativeResize="0"/>
            <p:nvPr/>
          </p:nvPicPr>
          <p:blipFill rotWithShape="1">
            <a:blip r:embed="rId3">
              <a:alphaModFix/>
            </a:blip>
            <a:srcRect l="22025" r="32952"/>
            <a:stretch/>
          </p:blipFill>
          <p:spPr>
            <a:xfrm>
              <a:off x="454363" y="1022275"/>
              <a:ext cx="3518726" cy="2906300"/>
            </a:xfrm>
            <a:prstGeom prst="rect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21" name="Google Shape;221;p21"/>
            <p:cNvSpPr txBox="1"/>
            <p:nvPr/>
          </p:nvSpPr>
          <p:spPr>
            <a:xfrm>
              <a:off x="1048225" y="3928575"/>
              <a:ext cx="2331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</a:rPr>
                <a:t>Magnetic field energy distribution profile</a:t>
              </a:r>
              <a:endParaRPr dirty="0"/>
            </a:p>
          </p:txBody>
        </p:sp>
      </p:grpSp>
      <p:sp>
        <p:nvSpPr>
          <p:cNvPr id="222" name="Google Shape;222;p21"/>
          <p:cNvSpPr/>
          <p:nvPr/>
        </p:nvSpPr>
        <p:spPr>
          <a:xfrm>
            <a:off x="108326" y="3999527"/>
            <a:ext cx="4211100" cy="572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33E766A-40DF-CE43-44B2-C68285E8CD84}"/>
              </a:ext>
            </a:extLst>
          </p:cNvPr>
          <p:cNvGrpSpPr/>
          <p:nvPr/>
        </p:nvGrpSpPr>
        <p:grpSpPr>
          <a:xfrm>
            <a:off x="108175" y="981027"/>
            <a:ext cx="4211100" cy="3612650"/>
            <a:chOff x="4447726" y="986875"/>
            <a:chExt cx="4211100" cy="3612650"/>
          </a:xfrm>
        </p:grpSpPr>
        <p:pic>
          <p:nvPicPr>
            <p:cNvPr id="219" name="Google Shape;219;p21"/>
            <p:cNvPicPr preferRelativeResize="0"/>
            <p:nvPr/>
          </p:nvPicPr>
          <p:blipFill rotWithShape="1">
            <a:blip r:embed="rId4">
              <a:alphaModFix/>
            </a:blip>
            <a:srcRect l="29088" r="33761"/>
            <a:stretch/>
          </p:blipFill>
          <p:spPr>
            <a:xfrm>
              <a:off x="5083850" y="986875"/>
              <a:ext cx="2938851" cy="29417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23" name="Google Shape;223;p21"/>
            <p:cNvSpPr txBox="1"/>
            <p:nvPr/>
          </p:nvSpPr>
          <p:spPr>
            <a:xfrm>
              <a:off x="4447726" y="3983925"/>
              <a:ext cx="42111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</a:rPr>
                <a:t>Distribution of magnetic field energy in the resonator cross section</a:t>
              </a:r>
              <a:endParaRPr dirty="0"/>
            </a:p>
          </p:txBody>
        </p:sp>
      </p:grpSp>
      <p:sp>
        <p:nvSpPr>
          <p:cNvPr id="224" name="Google Shape;224;p21"/>
          <p:cNvSpPr txBox="1"/>
          <p:nvPr/>
        </p:nvSpPr>
        <p:spPr>
          <a:xfrm>
            <a:off x="8572500" y="255172"/>
            <a:ext cx="428250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rgbClr val="CC0000"/>
                </a:solidFill>
              </a:rPr>
              <a:t>1</a:t>
            </a:r>
            <a:r>
              <a:rPr lang="ru-RU" sz="1700" dirty="0">
                <a:solidFill>
                  <a:srgbClr val="CC0000"/>
                </a:solidFill>
              </a:rPr>
              <a:t>1</a:t>
            </a:r>
            <a:endParaRPr sz="1700" dirty="0"/>
          </a:p>
        </p:txBody>
      </p:sp>
      <p:cxnSp>
        <p:nvCxnSpPr>
          <p:cNvPr id="225" name="Google Shape;225;p21"/>
          <p:cNvCxnSpPr/>
          <p:nvPr/>
        </p:nvCxnSpPr>
        <p:spPr>
          <a:xfrm rot="10800000" flipH="1">
            <a:off x="143250" y="730200"/>
            <a:ext cx="8857500" cy="7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7" name="Google Shape;22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3850" y="986874"/>
            <a:ext cx="1009250" cy="229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164B15-6647-647A-8A04-45AE493FB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251" y="4725840"/>
            <a:ext cx="281946" cy="34294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2"/>
          <p:cNvSpPr txBox="1">
            <a:spLocks noGrp="1"/>
          </p:cNvSpPr>
          <p:nvPr>
            <p:ph type="title"/>
          </p:nvPr>
        </p:nvSpPr>
        <p:spPr>
          <a:xfrm>
            <a:off x="143250" y="200101"/>
            <a:ext cx="674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32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Precession of the magnetic field </a:t>
            </a:r>
            <a:r>
              <a:rPr lang="ru" sz="232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r>
              <a:rPr lang="ru" sz="232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sz="2320" baseline="-25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34" name="Google Shape;234;p22"/>
          <p:cNvPicPr preferRelativeResize="0"/>
          <p:nvPr/>
        </p:nvPicPr>
        <p:blipFill rotWithShape="1">
          <a:blip r:embed="rId4">
            <a:alphaModFix/>
          </a:blip>
          <a:srcRect l="61239" t="24343" r="18976" b="23960"/>
          <a:stretch/>
        </p:blipFill>
        <p:spPr>
          <a:xfrm>
            <a:off x="570375" y="933600"/>
            <a:ext cx="3424424" cy="3354174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5" name="Google Shape;235;p22"/>
          <p:cNvPicPr preferRelativeResize="0"/>
          <p:nvPr/>
        </p:nvPicPr>
        <p:blipFill rotWithShape="1">
          <a:blip r:embed="rId5">
            <a:alphaModFix/>
          </a:blip>
          <a:srcRect l="34224" r="27953"/>
          <a:stretch/>
        </p:blipFill>
        <p:spPr>
          <a:xfrm>
            <a:off x="5425587" y="929038"/>
            <a:ext cx="3381628" cy="333125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6" name="Google Shape;236;p22"/>
          <p:cNvSpPr/>
          <p:nvPr/>
        </p:nvSpPr>
        <p:spPr>
          <a:xfrm>
            <a:off x="460688" y="4475575"/>
            <a:ext cx="3643800" cy="572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2"/>
          <p:cNvSpPr/>
          <p:nvPr/>
        </p:nvSpPr>
        <p:spPr>
          <a:xfrm>
            <a:off x="5294488" y="4451350"/>
            <a:ext cx="3643800" cy="572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2"/>
          <p:cNvSpPr txBox="1"/>
          <p:nvPr/>
        </p:nvSpPr>
        <p:spPr>
          <a:xfrm>
            <a:off x="460688" y="4473163"/>
            <a:ext cx="3643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tx1"/>
                </a:solidFill>
              </a:rPr>
              <a:t>Field in the cross section of the resonator</a:t>
            </a:r>
            <a:endParaRPr sz="1500" dirty="0">
              <a:solidFill>
                <a:schemeClr val="tx1"/>
              </a:solidFill>
            </a:endParaRPr>
          </a:p>
        </p:txBody>
      </p:sp>
      <p:sp>
        <p:nvSpPr>
          <p:cNvPr id="239" name="Google Shape;239;p22"/>
          <p:cNvSpPr txBox="1"/>
          <p:nvPr/>
        </p:nvSpPr>
        <p:spPr>
          <a:xfrm>
            <a:off x="5294500" y="4535800"/>
            <a:ext cx="3643800" cy="4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tx1"/>
                </a:solidFill>
              </a:rPr>
              <a:t>Field in the resonator volume</a:t>
            </a:r>
            <a:endParaRPr sz="1500" dirty="0">
              <a:solidFill>
                <a:schemeClr val="tx1"/>
              </a:solidFill>
            </a:endParaRPr>
          </a:p>
        </p:txBody>
      </p:sp>
      <p:sp>
        <p:nvSpPr>
          <p:cNvPr id="240" name="Google Shape;240;p22"/>
          <p:cNvSpPr txBox="1"/>
          <p:nvPr/>
        </p:nvSpPr>
        <p:spPr>
          <a:xfrm>
            <a:off x="8571951" y="263328"/>
            <a:ext cx="428799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rgbClr val="CC0000"/>
                </a:solidFill>
              </a:rPr>
              <a:t>1</a:t>
            </a:r>
            <a:r>
              <a:rPr lang="ru-RU" sz="1700" dirty="0">
                <a:solidFill>
                  <a:srgbClr val="CC0000"/>
                </a:solidFill>
              </a:rPr>
              <a:t>2</a:t>
            </a:r>
            <a:endParaRPr sz="1700" dirty="0"/>
          </a:p>
        </p:txBody>
      </p:sp>
      <p:cxnSp>
        <p:nvCxnSpPr>
          <p:cNvPr id="241" name="Google Shape;241;p22"/>
          <p:cNvCxnSpPr/>
          <p:nvPr/>
        </p:nvCxnSpPr>
        <p:spPr>
          <a:xfrm rot="10800000" flipH="1">
            <a:off x="143250" y="730200"/>
            <a:ext cx="8857500" cy="7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" name="Google Shape;243;p22"/>
          <p:cNvSpPr/>
          <p:nvPr/>
        </p:nvSpPr>
        <p:spPr>
          <a:xfrm>
            <a:off x="1021025" y="1376950"/>
            <a:ext cx="2435700" cy="25302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2"/>
          <p:cNvSpPr/>
          <p:nvPr/>
        </p:nvSpPr>
        <p:spPr>
          <a:xfrm>
            <a:off x="5948325" y="1349463"/>
            <a:ext cx="2114100" cy="24402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5" name="Google Shape;245;p22"/>
          <p:cNvCxnSpPr>
            <a:stCxn id="243" idx="6"/>
            <a:endCxn id="246" idx="1"/>
          </p:cNvCxnSpPr>
          <p:nvPr/>
        </p:nvCxnSpPr>
        <p:spPr>
          <a:xfrm>
            <a:off x="3456725" y="2642050"/>
            <a:ext cx="647700" cy="1559100"/>
          </a:xfrm>
          <a:prstGeom prst="straightConnector1">
            <a:avLst/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7" name="Google Shape;247;p22"/>
          <p:cNvCxnSpPr>
            <a:stCxn id="244" idx="1"/>
            <a:endCxn id="246" idx="3"/>
          </p:cNvCxnSpPr>
          <p:nvPr/>
        </p:nvCxnSpPr>
        <p:spPr>
          <a:xfrm flipH="1">
            <a:off x="5405025" y="2569563"/>
            <a:ext cx="543300" cy="1631700"/>
          </a:xfrm>
          <a:prstGeom prst="straightConnector1">
            <a:avLst/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6" name="Google Shape;246;p22"/>
          <p:cNvSpPr/>
          <p:nvPr/>
        </p:nvSpPr>
        <p:spPr>
          <a:xfrm>
            <a:off x="4104488" y="3950950"/>
            <a:ext cx="1300500" cy="5004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/>
              <a:t>Useful volume</a:t>
            </a:r>
            <a:endParaRPr sz="1500" dirty="0"/>
          </a:p>
        </p:txBody>
      </p:sp>
      <p:pic>
        <p:nvPicPr>
          <p:cNvPr id="248" name="Google Shape;24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0788" y="929038"/>
            <a:ext cx="1238250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982A0F-7F0D-9AB5-DDE5-A0F09E105B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251" y="4725840"/>
            <a:ext cx="281946" cy="3429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3;p22">
            <a:extLst>
              <a:ext uri="{FF2B5EF4-FFF2-40B4-BE49-F238E27FC236}">
                <a16:creationId xmlns:a16="http://schemas.microsoft.com/office/drawing/2014/main" id="{65257E07-CD16-5319-4421-38120A4A70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3250" y="40081"/>
            <a:ext cx="523342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000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Power calculation</a:t>
            </a:r>
            <a:endParaRPr sz="4000" baseline="-25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Google Shape;240;p22">
            <a:extLst>
              <a:ext uri="{FF2B5EF4-FFF2-40B4-BE49-F238E27FC236}">
                <a16:creationId xmlns:a16="http://schemas.microsoft.com/office/drawing/2014/main" id="{91CFBB90-C61B-0F24-8FF0-4D3F37536812}"/>
              </a:ext>
            </a:extLst>
          </p:cNvPr>
          <p:cNvSpPr txBox="1"/>
          <p:nvPr/>
        </p:nvSpPr>
        <p:spPr>
          <a:xfrm>
            <a:off x="8571951" y="225244"/>
            <a:ext cx="428799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rgbClr val="CC0000"/>
                </a:solidFill>
              </a:rPr>
              <a:t>1</a:t>
            </a:r>
            <a:r>
              <a:rPr lang="ru-RU" sz="1700" dirty="0">
                <a:solidFill>
                  <a:srgbClr val="CC0000"/>
                </a:solidFill>
              </a:rPr>
              <a:t>3</a:t>
            </a:r>
            <a:endParaRPr sz="1700" dirty="0"/>
          </a:p>
        </p:txBody>
      </p:sp>
      <p:cxnSp>
        <p:nvCxnSpPr>
          <p:cNvPr id="6" name="Google Shape;241;p22">
            <a:extLst>
              <a:ext uri="{FF2B5EF4-FFF2-40B4-BE49-F238E27FC236}">
                <a16:creationId xmlns:a16="http://schemas.microsoft.com/office/drawing/2014/main" id="{381F59AA-46E7-3AA1-EB93-DAFDCDAF0BFC}"/>
              </a:ext>
            </a:extLst>
          </p:cNvPr>
          <p:cNvCxnSpPr/>
          <p:nvPr/>
        </p:nvCxnSpPr>
        <p:spPr>
          <a:xfrm rot="10800000" flipH="1">
            <a:off x="143250" y="730200"/>
            <a:ext cx="8857500" cy="7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30E7C9-DF38-D03A-A9C5-F9EADE87C32B}"/>
                  </a:ext>
                </a:extLst>
              </p:cNvPr>
              <p:cNvSpPr txBox="1"/>
              <p:nvPr/>
            </p:nvSpPr>
            <p:spPr>
              <a:xfrm>
                <a:off x="453047" y="1259079"/>
                <a:ext cx="4099199" cy="5762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=40.5639</m:t>
                      </m:r>
                    </m:oMath>
                  </m:oMathPara>
                </a14:m>
                <a:br>
                  <a:rPr lang="ru-RU" sz="2000" b="0" dirty="0"/>
                </a:br>
                <a:endParaRPr lang="ru-RU" sz="20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30E7C9-DF38-D03A-A9C5-F9EADE87C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47" y="1259079"/>
                <a:ext cx="4099199" cy="5762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B90BD6-505E-4C27-D34F-AAC6B3BB285B}"/>
                  </a:ext>
                </a:extLst>
              </p:cNvPr>
              <p:cNvSpPr txBox="1"/>
              <p:nvPr/>
            </p:nvSpPr>
            <p:spPr>
              <a:xfrm>
                <a:off x="453047" y="2941720"/>
                <a:ext cx="2306914" cy="6304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=43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FB90BD6-505E-4C27-D34F-AAC6B3BB2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47" y="2941720"/>
                <a:ext cx="2306914" cy="6304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1CF32F-5856-4340-A2BE-9268CAD7F383}"/>
                  </a:ext>
                </a:extLst>
              </p:cNvPr>
              <p:cNvSpPr txBox="1"/>
              <p:nvPr/>
            </p:nvSpPr>
            <p:spPr>
              <a:xfrm>
                <a:off x="91889" y="3905213"/>
                <a:ext cx="5668475" cy="1016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=5.5 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𝑘𝑊</m:t>
                                </m:r>
                                <m:r>
                                  <m:rPr>
                                    <m:nor/>
                                  </m:rPr>
                                  <a:rPr lang="ru-RU" sz="2000" dirty="0"/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sz="2000" i="1">
                                        <a:latin typeface="Cambria Math" panose="020405030504060302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000" i="1"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000" i="1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2000" i="1">
                                            <a:latin typeface="Cambria Math" panose="02040503050406030204" pitchFamily="18" charset="0"/>
                                          </a:rPr>
                                          <m:t>ω</m:t>
                                        </m:r>
                                      </m:e>
                                      <m:sup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p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den>
                                </m:f>
                                <m:sSubSup>
                                  <m:sSub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𝑒𝑟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=5.2 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𝑘𝑊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,  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000" i="1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sz="2000" i="1">
                                        <a:latin typeface="Cambria Math" panose="02040503050406030204" pitchFamily="18" charset="0"/>
                                      </a:rPr>
                                      <m:t>π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𝑒𝑟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m:rPr>
                                    <m:nor/>
                                  </m:rPr>
                                  <a:rPr lang="ru-RU" sz="2000" dirty="0"/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1CF32F-5856-4340-A2BE-9268CAD7F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9" y="3905213"/>
                <a:ext cx="5668475" cy="10161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5621FF-9A16-87DD-BCFE-DC9F2C36F566}"/>
                  </a:ext>
                </a:extLst>
              </p:cNvPr>
              <p:cNvSpPr txBox="1"/>
              <p:nvPr/>
            </p:nvSpPr>
            <p:spPr>
              <a:xfrm>
                <a:off x="5796227" y="4213246"/>
                <a:ext cx="1801368" cy="40011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.5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𝑘𝑊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5621FF-9A16-87DD-BCFE-DC9F2C36F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227" y="4213246"/>
                <a:ext cx="1801368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58E520-6E42-BDD1-45D9-74AFBAC03125}"/>
                  </a:ext>
                </a:extLst>
              </p:cNvPr>
              <p:cNvSpPr txBox="1"/>
              <p:nvPr/>
            </p:nvSpPr>
            <p:spPr>
              <a:xfrm>
                <a:off x="453047" y="2230614"/>
                <a:ext cx="89377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58E520-6E42-BDD1-45D9-74AFBAC03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47" y="2230614"/>
                <a:ext cx="893771" cy="307777"/>
              </a:xfrm>
              <a:prstGeom prst="rect">
                <a:avLst/>
              </a:prstGeom>
              <a:blipFill>
                <a:blip r:embed="rId6"/>
                <a:stretch>
                  <a:fillRect l="-5442" r="-6122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3496618-DB25-AF6B-2A99-39BDF4B2D2AB}"/>
              </a:ext>
            </a:extLst>
          </p:cNvPr>
          <p:cNvGrpSpPr/>
          <p:nvPr/>
        </p:nvGrpSpPr>
        <p:grpSpPr>
          <a:xfrm>
            <a:off x="5796227" y="814956"/>
            <a:ext cx="2784347" cy="3188313"/>
            <a:chOff x="6129160" y="784777"/>
            <a:chExt cx="2784347" cy="3188313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8055E18D-3517-3E7C-DFD4-E8352CECF14B}"/>
                </a:ext>
              </a:extLst>
            </p:cNvPr>
            <p:cNvGrpSpPr/>
            <p:nvPr/>
          </p:nvGrpSpPr>
          <p:grpSpPr>
            <a:xfrm>
              <a:off x="6129160" y="784777"/>
              <a:ext cx="2784347" cy="3188313"/>
              <a:chOff x="5376672" y="855419"/>
              <a:chExt cx="2459735" cy="2844319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0B5F96F6-BBAC-4E8A-D5C7-5550576762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1688" t="10322" r="37950" b="4421"/>
              <a:stretch/>
            </p:blipFill>
            <p:spPr>
              <a:xfrm>
                <a:off x="5376672" y="855419"/>
                <a:ext cx="2459735" cy="2844319"/>
              </a:xfrm>
              <a:prstGeom prst="rect">
                <a:avLst/>
              </a:prstGeom>
            </p:spPr>
          </p:pic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E8D262E2-9CF0-364E-292F-6AC63D7C2DDC}"/>
                  </a:ext>
                </a:extLst>
              </p:cNvPr>
              <p:cNvSpPr/>
              <p:nvPr/>
            </p:nvSpPr>
            <p:spPr>
              <a:xfrm>
                <a:off x="6581774" y="3227704"/>
                <a:ext cx="5333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738CD7A2-CDCB-B9FB-6D02-07D149D9ECE8}"/>
                  </a:ext>
                </a:extLst>
              </p:cNvPr>
              <p:cNvSpPr/>
              <p:nvPr/>
            </p:nvSpPr>
            <p:spPr>
              <a:xfrm>
                <a:off x="6816724" y="2707004"/>
                <a:ext cx="53339" cy="4571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C7089D60-6763-E66D-60C4-D2CECE6437B9}"/>
                  </a:ext>
                </a:extLst>
              </p:cNvPr>
              <p:cNvSpPr/>
              <p:nvPr/>
            </p:nvSpPr>
            <p:spPr>
              <a:xfrm>
                <a:off x="6326703" y="2707003"/>
                <a:ext cx="53339" cy="4571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5" name="Прямая со стрелкой 14">
                <a:extLst>
                  <a:ext uri="{FF2B5EF4-FFF2-40B4-BE49-F238E27FC236}">
                    <a16:creationId xmlns:a16="http://schemas.microsoft.com/office/drawing/2014/main" id="{BDB8A058-7CF5-E64A-DC37-C66492F839E4}"/>
                  </a:ext>
                </a:extLst>
              </p:cNvPr>
              <p:cNvCxnSpPr>
                <a:stCxn id="13" idx="6"/>
                <a:endCxn id="12" idx="2"/>
              </p:cNvCxnSpPr>
              <p:nvPr/>
            </p:nvCxnSpPr>
            <p:spPr>
              <a:xfrm>
                <a:off x="6380042" y="2729863"/>
                <a:ext cx="436682" cy="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60FE91C-52F5-92A5-3BEC-33F132EFA2E9}"/>
                    </a:ext>
                  </a:extLst>
                </p:cNvPr>
                <p:cNvSpPr txBox="1"/>
                <p:nvPr/>
              </p:nvSpPr>
              <p:spPr>
                <a:xfrm>
                  <a:off x="7341573" y="2608919"/>
                  <a:ext cx="256022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Δω</m:t>
                        </m:r>
                      </m:oMath>
                    </m:oMathPara>
                  </a14:m>
                  <a:endParaRPr lang="ru-RU" sz="1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60FE91C-52F5-92A5-3BEC-33F132EFA2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1573" y="2608919"/>
                  <a:ext cx="256022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3333" r="-54762" b="-888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04AD033-730D-5F3F-5A1E-BD61FDDFFA7A}"/>
                    </a:ext>
                  </a:extLst>
                </p:cNvPr>
                <p:cNvSpPr txBox="1"/>
                <p:nvPr/>
              </p:nvSpPr>
              <p:spPr>
                <a:xfrm>
                  <a:off x="7381387" y="3470843"/>
                  <a:ext cx="34458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ru-RU" sz="1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ru-RU" sz="18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04AD033-730D-5F3F-5A1E-BD61FDDFFA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1387" y="3470843"/>
                  <a:ext cx="344582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8772" r="-5263" b="-1739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25883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3"/>
          <p:cNvSpPr txBox="1">
            <a:spLocks noGrp="1"/>
          </p:cNvSpPr>
          <p:nvPr>
            <p:ph type="title"/>
          </p:nvPr>
        </p:nvSpPr>
        <p:spPr>
          <a:xfrm>
            <a:off x="143250" y="204200"/>
            <a:ext cx="750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32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Summary</a:t>
            </a:r>
            <a:endParaRPr sz="2320" baseline="-25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54" name="Google Shape;254;p23"/>
          <p:cNvCxnSpPr/>
          <p:nvPr/>
        </p:nvCxnSpPr>
        <p:spPr>
          <a:xfrm rot="10800000" flipH="1">
            <a:off x="143250" y="730200"/>
            <a:ext cx="8857500" cy="7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5" name="Google Shape;255;p23"/>
          <p:cNvSpPr txBox="1"/>
          <p:nvPr/>
        </p:nvSpPr>
        <p:spPr>
          <a:xfrm>
            <a:off x="8518350" y="267427"/>
            <a:ext cx="482400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rgbClr val="CC0000"/>
                </a:solidFill>
              </a:rPr>
              <a:t>1</a:t>
            </a:r>
            <a:r>
              <a:rPr lang="ru-RU" sz="1700" dirty="0">
                <a:solidFill>
                  <a:srgbClr val="CC0000"/>
                </a:solidFill>
              </a:rPr>
              <a:t>4</a:t>
            </a:r>
            <a:endParaRPr lang="ru" sz="1700" dirty="0">
              <a:solidFill>
                <a:srgbClr val="CC0000"/>
              </a:solidFill>
            </a:endParaRPr>
          </a:p>
        </p:txBody>
      </p:sp>
      <p:sp>
        <p:nvSpPr>
          <p:cNvPr id="256" name="Google Shape;256;p23"/>
          <p:cNvSpPr txBox="1"/>
          <p:nvPr/>
        </p:nvSpPr>
        <p:spPr>
          <a:xfrm>
            <a:off x="143250" y="1005900"/>
            <a:ext cx="8857500" cy="3870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74650"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b="1" i="1" dirty="0">
                <a:solidFill>
                  <a:schemeClr val="dk1"/>
                </a:solidFill>
              </a:rPr>
              <a:t>The geometric parameters of a hollow round resonator were obtained, from which it follows that it is impossible to install it in the light of an adiabatic spin-eraser without significant changes in the design of the superconducting magnet.</a:t>
            </a:r>
          </a:p>
          <a:p>
            <a:pPr marL="457200" indent="-374650">
              <a:buClr>
                <a:schemeClr val="dk1"/>
              </a:buClr>
              <a:buSzPts val="2300"/>
              <a:buFont typeface="Arial"/>
              <a:buChar char="●"/>
            </a:pPr>
            <a:endParaRPr lang="en-US" b="1" i="1" dirty="0">
              <a:solidFill>
                <a:schemeClr val="dk1"/>
              </a:solidFill>
            </a:endParaRPr>
          </a:p>
          <a:p>
            <a:pPr marL="457200" indent="-374650"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b="1" i="1" dirty="0">
                <a:solidFill>
                  <a:schemeClr val="dk1"/>
                </a:solidFill>
              </a:rPr>
              <a:t>The required resonator capacity, suitable geometric and frequency conditions of installation were calculated.</a:t>
            </a:r>
          </a:p>
          <a:p>
            <a:pPr marL="457200" indent="-374650">
              <a:buClr>
                <a:schemeClr val="dk1"/>
              </a:buClr>
              <a:buSzPts val="2300"/>
              <a:buFont typeface="Arial"/>
              <a:buChar char="●"/>
            </a:pPr>
            <a:endParaRPr lang="en-US" b="1" i="1" dirty="0">
              <a:solidFill>
                <a:schemeClr val="dk1"/>
              </a:solidFill>
            </a:endParaRPr>
          </a:p>
          <a:p>
            <a:pPr marL="457200" indent="-374650"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b="1" i="1" dirty="0">
                <a:solidFill>
                  <a:schemeClr val="dk1"/>
                </a:solidFill>
              </a:rPr>
              <a:t>A resonator model was created, simulation and fine-tuning were carried out in the CST Studio Suite program environment. A primary calculation of the stationary mode power was made.</a:t>
            </a:r>
          </a:p>
          <a:p>
            <a:pPr marL="457200" indent="-374650">
              <a:buClr>
                <a:schemeClr val="dk1"/>
              </a:buClr>
              <a:buSzPts val="2300"/>
              <a:buFont typeface="Arial"/>
              <a:buChar char="●"/>
            </a:pPr>
            <a:endParaRPr lang="en-US" b="1" i="1" dirty="0">
              <a:solidFill>
                <a:schemeClr val="dk1"/>
              </a:solidFill>
            </a:endParaRPr>
          </a:p>
          <a:p>
            <a:pPr marL="457200" indent="-374650"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b="1" i="1" dirty="0">
                <a:solidFill>
                  <a:schemeClr val="dk1"/>
                </a:solidFill>
              </a:rPr>
              <a:t>A concept of an RF resonator suitable for further use in an adiabatic spin-flipper device in a strong magnetic field was developed.</a:t>
            </a:r>
            <a:endParaRPr lang="ru-RU" b="1" i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"/>
          <p:cNvSpPr txBox="1">
            <a:spLocks noGrp="1"/>
          </p:cNvSpPr>
          <p:nvPr>
            <p:ph type="title"/>
          </p:nvPr>
        </p:nvSpPr>
        <p:spPr>
          <a:xfrm>
            <a:off x="311700" y="472625"/>
            <a:ext cx="8520600" cy="841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Thank you for your attention</a:t>
            </a:r>
            <a:r>
              <a:rPr lang="ru" dirty="0">
                <a:solidFill>
                  <a:srgbClr val="FF0000"/>
                </a:solidFill>
              </a:rPr>
              <a:t>!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262" name="Google Shape;2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900" y="1554900"/>
            <a:ext cx="7236525" cy="287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6775" y="1315175"/>
            <a:ext cx="1290075" cy="251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139788" y="19683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Spin precession</a:t>
            </a:r>
            <a:endParaRPr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11030608" y="4116744"/>
            <a:ext cx="35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5535131" y="833350"/>
            <a:ext cx="3095244" cy="1354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 dirty="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900" b="1" baseline="-25000" dirty="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lang="ru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- </a:t>
            </a:r>
            <a:r>
              <a:rPr lang="ru" sz="19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lang="ru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/γ – </a:t>
            </a:r>
            <a: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fictive field</a:t>
            </a:r>
            <a:endParaRPr sz="1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 dirty="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900" baseline="-25000" dirty="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eff</a:t>
            </a:r>
            <a:r>
              <a:rPr lang="ru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lang="ru" sz="19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900" b="1" baseline="-250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ru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ru" sz="1900" b="1" dirty="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900" b="1" baseline="-25000" dirty="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lang="ru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lang="ru" sz="19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900" b="1" baseline="-25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ru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effective field</a:t>
            </a:r>
            <a:endParaRPr sz="1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 </a:t>
            </a:r>
            <a:r>
              <a:rPr lang="ru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polarization</a:t>
            </a:r>
            <a:endParaRPr sz="1300" dirty="0"/>
          </a:p>
        </p:txBody>
      </p:sp>
      <p:sp>
        <p:nvSpPr>
          <p:cNvPr id="98" name="Google Shape;98;p16"/>
          <p:cNvSpPr/>
          <p:nvPr/>
        </p:nvSpPr>
        <p:spPr>
          <a:xfrm>
            <a:off x="139788" y="2381775"/>
            <a:ext cx="1515000" cy="2693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6"/>
          <p:cNvSpPr txBox="1"/>
          <p:nvPr/>
        </p:nvSpPr>
        <p:spPr>
          <a:xfrm>
            <a:off x="515950" y="3835758"/>
            <a:ext cx="365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0" name="Google Shape;100;p16"/>
          <p:cNvCxnSpPr>
            <a:stCxn id="101" idx="2"/>
          </p:cNvCxnSpPr>
          <p:nvPr/>
        </p:nvCxnSpPr>
        <p:spPr>
          <a:xfrm>
            <a:off x="691971" y="3760802"/>
            <a:ext cx="304500" cy="683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101" name="Google Shape;101;p16"/>
          <p:cNvSpPr/>
          <p:nvPr/>
        </p:nvSpPr>
        <p:spPr>
          <a:xfrm>
            <a:off x="691971" y="3611852"/>
            <a:ext cx="628800" cy="2979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cxnSp>
        <p:nvCxnSpPr>
          <p:cNvPr id="102" name="Google Shape;102;p16"/>
          <p:cNvCxnSpPr/>
          <p:nvPr/>
        </p:nvCxnSpPr>
        <p:spPr>
          <a:xfrm rot="10800000">
            <a:off x="1011741" y="2558738"/>
            <a:ext cx="0" cy="18996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03" name="Google Shape;103;p16"/>
          <p:cNvSpPr txBox="1"/>
          <p:nvPr/>
        </p:nvSpPr>
        <p:spPr>
          <a:xfrm>
            <a:off x="634523" y="2299945"/>
            <a:ext cx="578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600" b="1" baseline="-25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sz="16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553865" y="3352621"/>
            <a:ext cx="578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600" b="1" baseline="-250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endParaRPr sz="1600" b="1">
              <a:solidFill>
                <a:srgbClr val="0090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196076" y="4539562"/>
            <a:ext cx="1419900" cy="476237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Before the RF field zone</a:t>
            </a:r>
            <a:endParaRPr lang="ru-RU" sz="1200" dirty="0">
              <a:solidFill>
                <a:schemeClr val="dk1"/>
              </a:solidFill>
            </a:endParaRPr>
          </a:p>
        </p:txBody>
      </p:sp>
      <p:sp>
        <p:nvSpPr>
          <p:cNvPr id="106" name="Google Shape;106;p16"/>
          <p:cNvSpPr/>
          <p:nvPr/>
        </p:nvSpPr>
        <p:spPr>
          <a:xfrm>
            <a:off x="1660000" y="2244350"/>
            <a:ext cx="2085000" cy="2835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16"/>
          <p:cNvCxnSpPr/>
          <p:nvPr/>
        </p:nvCxnSpPr>
        <p:spPr>
          <a:xfrm>
            <a:off x="2372742" y="4295195"/>
            <a:ext cx="6843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08" name="Google Shape;108;p16"/>
          <p:cNvSpPr txBox="1"/>
          <p:nvPr/>
        </p:nvSpPr>
        <p:spPr>
          <a:xfrm>
            <a:off x="1934474" y="3206688"/>
            <a:ext cx="578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600" b="1" baseline="-250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endParaRPr sz="1600" b="1">
              <a:solidFill>
                <a:srgbClr val="0090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16"/>
          <p:cNvSpPr/>
          <p:nvPr/>
        </p:nvSpPr>
        <p:spPr>
          <a:xfrm rot="2686035">
            <a:off x="2717260" y="3394287"/>
            <a:ext cx="626643" cy="298683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10" name="Google Shape;110;p16"/>
          <p:cNvSpPr txBox="1"/>
          <p:nvPr/>
        </p:nvSpPr>
        <p:spPr>
          <a:xfrm>
            <a:off x="1934472" y="2118200"/>
            <a:ext cx="578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600" b="1" baseline="-25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sz="16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1" name="Google Shape;111;p16"/>
          <p:cNvCxnSpPr/>
          <p:nvPr/>
        </p:nvCxnSpPr>
        <p:spPr>
          <a:xfrm rot="10800000" flipH="1">
            <a:off x="2379481" y="3582761"/>
            <a:ext cx="643500" cy="69900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12" name="Google Shape;112;p16"/>
          <p:cNvCxnSpPr/>
          <p:nvPr/>
        </p:nvCxnSpPr>
        <p:spPr>
          <a:xfrm rot="10800000">
            <a:off x="2369354" y="2384992"/>
            <a:ext cx="0" cy="18996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13" name="Google Shape;113;p16"/>
          <p:cNvSpPr txBox="1"/>
          <p:nvPr/>
        </p:nvSpPr>
        <p:spPr>
          <a:xfrm>
            <a:off x="2968219" y="4048434"/>
            <a:ext cx="56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600" baseline="-25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6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4" name="Google Shape;114;p16"/>
          <p:cNvCxnSpPr/>
          <p:nvPr/>
        </p:nvCxnSpPr>
        <p:spPr>
          <a:xfrm>
            <a:off x="2365439" y="2414617"/>
            <a:ext cx="0" cy="1203600"/>
          </a:xfrm>
          <a:prstGeom prst="straightConnector1">
            <a:avLst/>
          </a:prstGeom>
          <a:noFill/>
          <a:ln w="38100" cap="flat" cmpd="sng">
            <a:solidFill>
              <a:srgbClr val="009051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115" name="Google Shape;115;p16"/>
          <p:cNvCxnSpPr>
            <a:stCxn id="109" idx="2"/>
          </p:cNvCxnSpPr>
          <p:nvPr/>
        </p:nvCxnSpPr>
        <p:spPr>
          <a:xfrm flipH="1">
            <a:off x="2365632" y="3322978"/>
            <a:ext cx="442500" cy="972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116" name="Google Shape;116;p16"/>
          <p:cNvSpPr txBox="1"/>
          <p:nvPr/>
        </p:nvSpPr>
        <p:spPr>
          <a:xfrm>
            <a:off x="2624295" y="2897070"/>
            <a:ext cx="365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2993698" y="2950841"/>
            <a:ext cx="684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600" baseline="-2500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eff</a:t>
            </a:r>
            <a:endParaRPr sz="16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766838" y="4532163"/>
            <a:ext cx="1857300" cy="49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RF field zone before resonance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3750188" y="2367900"/>
            <a:ext cx="1337100" cy="2693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6"/>
          <p:cNvSpPr txBox="1"/>
          <p:nvPr/>
        </p:nvSpPr>
        <p:spPr>
          <a:xfrm>
            <a:off x="3970712" y="4070757"/>
            <a:ext cx="1245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600" baseline="-2500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eff</a:t>
            </a:r>
            <a:r>
              <a:rPr lang="ru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</a:t>
            </a:r>
            <a:r>
              <a:rPr lang="ru" sz="1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600" baseline="-25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6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3704606" y="2448558"/>
            <a:ext cx="578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600" b="1" baseline="-25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sz="16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3704300" y="3743864"/>
            <a:ext cx="578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600" b="1" baseline="-250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endParaRPr sz="1600" b="1">
              <a:solidFill>
                <a:srgbClr val="0090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23" name="Google Shape;123;p16"/>
          <p:cNvCxnSpPr/>
          <p:nvPr/>
        </p:nvCxnSpPr>
        <p:spPr>
          <a:xfrm>
            <a:off x="4153684" y="3999508"/>
            <a:ext cx="684300" cy="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24" name="Google Shape;124;p16"/>
          <p:cNvSpPr/>
          <p:nvPr/>
        </p:nvSpPr>
        <p:spPr>
          <a:xfrm rot="5396699">
            <a:off x="4505953" y="3847237"/>
            <a:ext cx="624900" cy="2997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cxnSp>
        <p:nvCxnSpPr>
          <p:cNvPr id="125" name="Google Shape;125;p16"/>
          <p:cNvCxnSpPr>
            <a:stCxn id="124" idx="2"/>
          </p:cNvCxnSpPr>
          <p:nvPr/>
        </p:nvCxnSpPr>
        <p:spPr>
          <a:xfrm flipH="1">
            <a:off x="4147003" y="3684637"/>
            <a:ext cx="671100" cy="318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26" name="Google Shape;126;p16"/>
          <p:cNvCxnSpPr/>
          <p:nvPr/>
        </p:nvCxnSpPr>
        <p:spPr>
          <a:xfrm rot="10800000">
            <a:off x="4153690" y="2780534"/>
            <a:ext cx="0" cy="11859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7" name="Google Shape;127;p16"/>
          <p:cNvCxnSpPr/>
          <p:nvPr/>
        </p:nvCxnSpPr>
        <p:spPr>
          <a:xfrm>
            <a:off x="4163966" y="2807501"/>
            <a:ext cx="0" cy="1203600"/>
          </a:xfrm>
          <a:prstGeom prst="straightConnector1">
            <a:avLst/>
          </a:prstGeom>
          <a:noFill/>
          <a:ln w="38100" cap="flat" cmpd="sng">
            <a:solidFill>
              <a:srgbClr val="009051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128" name="Google Shape;128;p16"/>
          <p:cNvSpPr txBox="1"/>
          <p:nvPr/>
        </p:nvSpPr>
        <p:spPr>
          <a:xfrm>
            <a:off x="3879250" y="4631175"/>
            <a:ext cx="1089300" cy="3765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Resonance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129" name="Google Shape;129;p16"/>
          <p:cNvSpPr/>
          <p:nvPr/>
        </p:nvSpPr>
        <p:spPr>
          <a:xfrm>
            <a:off x="5072625" y="2244350"/>
            <a:ext cx="2004000" cy="2835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0" name="Google Shape;130;p16"/>
          <p:cNvCxnSpPr>
            <a:stCxn id="131" idx="2"/>
          </p:cNvCxnSpPr>
          <p:nvPr/>
        </p:nvCxnSpPr>
        <p:spPr>
          <a:xfrm rot="10800000">
            <a:off x="5668479" y="3256141"/>
            <a:ext cx="797400" cy="437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32" name="Google Shape;132;p16"/>
          <p:cNvCxnSpPr/>
          <p:nvPr/>
        </p:nvCxnSpPr>
        <p:spPr>
          <a:xfrm>
            <a:off x="5652396" y="3259856"/>
            <a:ext cx="594900" cy="69480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33" name="Google Shape;133;p16"/>
          <p:cNvSpPr txBox="1"/>
          <p:nvPr/>
        </p:nvSpPr>
        <p:spPr>
          <a:xfrm>
            <a:off x="6189945" y="3821549"/>
            <a:ext cx="628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600" baseline="-2500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eff</a:t>
            </a:r>
            <a:endParaRPr sz="1600">
              <a:solidFill>
                <a:srgbClr val="FF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16"/>
          <p:cNvSpPr/>
          <p:nvPr/>
        </p:nvSpPr>
        <p:spPr>
          <a:xfrm rot="7868214">
            <a:off x="5946490" y="3779970"/>
            <a:ext cx="626577" cy="299041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34" name="Google Shape;134;p16"/>
          <p:cNvSpPr txBox="1"/>
          <p:nvPr/>
        </p:nvSpPr>
        <p:spPr>
          <a:xfrm>
            <a:off x="5247889" y="2573737"/>
            <a:ext cx="578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600" b="1" baseline="-25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sz="16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35" name="Google Shape;135;p16"/>
          <p:cNvCxnSpPr/>
          <p:nvPr/>
        </p:nvCxnSpPr>
        <p:spPr>
          <a:xfrm>
            <a:off x="5653530" y="3250695"/>
            <a:ext cx="6843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36" name="Google Shape;136;p16"/>
          <p:cNvSpPr txBox="1"/>
          <p:nvPr/>
        </p:nvSpPr>
        <p:spPr>
          <a:xfrm>
            <a:off x="6262783" y="2925605"/>
            <a:ext cx="56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600" baseline="-25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6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16"/>
          <p:cNvSpPr txBox="1"/>
          <p:nvPr/>
        </p:nvSpPr>
        <p:spPr>
          <a:xfrm>
            <a:off x="5247890" y="3728615"/>
            <a:ext cx="578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600" b="1" baseline="-250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endParaRPr sz="1600" b="1">
              <a:solidFill>
                <a:srgbClr val="0090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38" name="Google Shape;138;p16"/>
          <p:cNvCxnSpPr/>
          <p:nvPr/>
        </p:nvCxnSpPr>
        <p:spPr>
          <a:xfrm rot="10800000">
            <a:off x="5646762" y="2946625"/>
            <a:ext cx="9900" cy="3162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39" name="Google Shape;139;p16"/>
          <p:cNvCxnSpPr/>
          <p:nvPr/>
        </p:nvCxnSpPr>
        <p:spPr>
          <a:xfrm>
            <a:off x="5658107" y="2808234"/>
            <a:ext cx="0" cy="1203600"/>
          </a:xfrm>
          <a:prstGeom prst="straightConnector1">
            <a:avLst/>
          </a:prstGeom>
          <a:noFill/>
          <a:ln w="38100" cap="flat" cmpd="sng">
            <a:solidFill>
              <a:srgbClr val="009051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140" name="Google Shape;140;p16"/>
          <p:cNvSpPr txBox="1"/>
          <p:nvPr/>
        </p:nvSpPr>
        <p:spPr>
          <a:xfrm>
            <a:off x="5138513" y="4516000"/>
            <a:ext cx="1857300" cy="492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RF field zone after resonance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141" name="Google Shape;141;p16"/>
          <p:cNvSpPr/>
          <p:nvPr/>
        </p:nvSpPr>
        <p:spPr>
          <a:xfrm>
            <a:off x="7094463" y="2367900"/>
            <a:ext cx="1828800" cy="2693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6"/>
          <p:cNvSpPr/>
          <p:nvPr/>
        </p:nvSpPr>
        <p:spPr>
          <a:xfrm>
            <a:off x="7722570" y="3998961"/>
            <a:ext cx="628800" cy="2979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cxnSp>
        <p:nvCxnSpPr>
          <p:cNvPr id="143" name="Google Shape;143;p16"/>
          <p:cNvCxnSpPr>
            <a:stCxn id="142" idx="6"/>
          </p:cNvCxnSpPr>
          <p:nvPr/>
        </p:nvCxnSpPr>
        <p:spPr>
          <a:xfrm rot="10800000">
            <a:off x="8037870" y="3419211"/>
            <a:ext cx="313500" cy="728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144" name="Google Shape;144;p16"/>
          <p:cNvSpPr txBox="1"/>
          <p:nvPr/>
        </p:nvSpPr>
        <p:spPr>
          <a:xfrm>
            <a:off x="7421877" y="2535836"/>
            <a:ext cx="1169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600" baseline="-25000" dirty="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eff</a:t>
            </a:r>
            <a:r>
              <a:rPr lang="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lang="ru" sz="16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6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600" b="1" baseline="-250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sz="16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5" name="Google Shape;145;p16"/>
          <p:cNvSpPr txBox="1"/>
          <p:nvPr/>
        </p:nvSpPr>
        <p:spPr>
          <a:xfrm>
            <a:off x="7587494" y="3739340"/>
            <a:ext cx="578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600" b="1" baseline="-25000">
                <a:solidFill>
                  <a:srgbClr val="0090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endParaRPr sz="1600" b="1">
              <a:solidFill>
                <a:srgbClr val="0090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6" name="Google Shape;146;p16"/>
          <p:cNvCxnSpPr/>
          <p:nvPr/>
        </p:nvCxnSpPr>
        <p:spPr>
          <a:xfrm rot="10800000" flipH="1">
            <a:off x="8039584" y="2952630"/>
            <a:ext cx="2400" cy="5583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47" name="Google Shape;147;p16"/>
          <p:cNvCxnSpPr/>
          <p:nvPr/>
        </p:nvCxnSpPr>
        <p:spPr>
          <a:xfrm>
            <a:off x="8044365" y="2980961"/>
            <a:ext cx="0" cy="1203600"/>
          </a:xfrm>
          <a:prstGeom prst="straightConnector1">
            <a:avLst/>
          </a:prstGeom>
          <a:noFill/>
          <a:ln w="38100" cap="flat" cmpd="sng">
            <a:solidFill>
              <a:srgbClr val="009051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148" name="Google Shape;148;p16"/>
          <p:cNvSpPr txBox="1"/>
          <p:nvPr/>
        </p:nvSpPr>
        <p:spPr>
          <a:xfrm>
            <a:off x="7169300" y="4532883"/>
            <a:ext cx="1679125" cy="461179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After the RF field zone</a:t>
            </a:r>
            <a:endParaRPr sz="1200" dirty="0">
              <a:solidFill>
                <a:schemeClr val="dk1"/>
              </a:solidFill>
            </a:endParaRPr>
          </a:p>
        </p:txBody>
      </p:sp>
      <p:cxnSp>
        <p:nvCxnSpPr>
          <p:cNvPr id="149" name="Google Shape;149;p16"/>
          <p:cNvCxnSpPr/>
          <p:nvPr/>
        </p:nvCxnSpPr>
        <p:spPr>
          <a:xfrm>
            <a:off x="1503000" y="2477200"/>
            <a:ext cx="2691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0" name="Google Shape;150;p16"/>
          <p:cNvCxnSpPr/>
          <p:nvPr/>
        </p:nvCxnSpPr>
        <p:spPr>
          <a:xfrm>
            <a:off x="3586438" y="2546250"/>
            <a:ext cx="2691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1" name="Google Shape;151;p16"/>
          <p:cNvCxnSpPr/>
          <p:nvPr/>
        </p:nvCxnSpPr>
        <p:spPr>
          <a:xfrm>
            <a:off x="4968550" y="2477200"/>
            <a:ext cx="2691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2" name="Google Shape;152;p16"/>
          <p:cNvCxnSpPr/>
          <p:nvPr/>
        </p:nvCxnSpPr>
        <p:spPr>
          <a:xfrm>
            <a:off x="6995825" y="2488975"/>
            <a:ext cx="2691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4" name="Google Shape;154;p16"/>
          <p:cNvCxnSpPr/>
          <p:nvPr/>
        </p:nvCxnSpPr>
        <p:spPr>
          <a:xfrm rot="10800000" flipH="1">
            <a:off x="143250" y="730200"/>
            <a:ext cx="8857500" cy="7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" name="Google Shape;155;p16"/>
          <p:cNvSpPr txBox="1"/>
          <p:nvPr/>
        </p:nvSpPr>
        <p:spPr>
          <a:xfrm>
            <a:off x="130359" y="833350"/>
            <a:ext cx="5130300" cy="13545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900" b="1" baseline="-250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ru" sz="19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B</a:t>
            </a:r>
            <a:r>
              <a:rPr lang="ru" sz="1900" b="1" baseline="-250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ru" sz="1900" b="1" baseline="300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</a:t>
            </a:r>
            <a:r>
              <a:rPr lang="ru" sz="1900" b="1" baseline="-250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9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z ∂B/∂z </a:t>
            </a:r>
            <a:r>
              <a:rPr lang="ru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gradient stationary field</a:t>
            </a:r>
            <a:r>
              <a:rPr lang="ru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ru" sz="19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∂B/∂z &lt; 0</a:t>
            </a:r>
            <a:r>
              <a:rPr lang="ru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900" b="1" baseline="-25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ru" sz="19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  <a:r>
              <a:rPr lang="ru" sz="19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900" b="1" baseline="-25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ru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alternating RF field with constant amplitude and rotation frequency </a:t>
            </a:r>
            <a:r>
              <a:rPr lang="ru" sz="19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ω,</a:t>
            </a:r>
            <a:r>
              <a:rPr lang="ru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" sz="19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900" b="1" baseline="-25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ru" sz="19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丄</a:t>
            </a:r>
            <a:r>
              <a:rPr lang="ru" sz="19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900" b="1" baseline="-250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sz="1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;p19">
            <a:extLst>
              <a:ext uri="{FF2B5EF4-FFF2-40B4-BE49-F238E27FC236}">
                <a16:creationId xmlns:a16="http://schemas.microsoft.com/office/drawing/2014/main" id="{FD623661-390F-5422-EBCB-C30E3E72E6CF}"/>
              </a:ext>
            </a:extLst>
          </p:cNvPr>
          <p:cNvSpPr txBox="1">
            <a:spLocks/>
          </p:cNvSpPr>
          <p:nvPr/>
        </p:nvSpPr>
        <p:spPr>
          <a:xfrm>
            <a:off x="143250" y="196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Optimization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Google Shape;199;p19">
            <a:extLst>
              <a:ext uri="{FF2B5EF4-FFF2-40B4-BE49-F238E27FC236}">
                <a16:creationId xmlns:a16="http://schemas.microsoft.com/office/drawing/2014/main" id="{31250BF5-8B85-7E54-ECC7-C33C786BCB08}"/>
              </a:ext>
            </a:extLst>
          </p:cNvPr>
          <p:cNvCxnSpPr/>
          <p:nvPr/>
        </p:nvCxnSpPr>
        <p:spPr>
          <a:xfrm rot="10800000" flipH="1">
            <a:off x="143250" y="730200"/>
            <a:ext cx="8857500" cy="7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BF5464-B7E8-B150-1CDD-34E5D7123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0" y="839928"/>
            <a:ext cx="7045452" cy="26219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5913FD-A457-E67E-2DBC-717CEDD2A5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442"/>
          <a:stretch/>
        </p:blipFill>
        <p:spPr>
          <a:xfrm>
            <a:off x="63599" y="3415711"/>
            <a:ext cx="2703050" cy="16126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BE8533-4AE2-4C07-E4C4-E847E7B61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978"/>
          <a:stretch/>
        </p:blipFill>
        <p:spPr>
          <a:xfrm>
            <a:off x="2766649" y="3734273"/>
            <a:ext cx="3406140" cy="12940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EA831E-A182-6E38-B5C3-3378F6A6C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789" y="1383219"/>
            <a:ext cx="2933740" cy="259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80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;p19">
            <a:extLst>
              <a:ext uri="{FF2B5EF4-FFF2-40B4-BE49-F238E27FC236}">
                <a16:creationId xmlns:a16="http://schemas.microsoft.com/office/drawing/2014/main" id="{DDF58763-ED7B-B07A-0901-1CFEB4B21196}"/>
              </a:ext>
            </a:extLst>
          </p:cNvPr>
          <p:cNvSpPr txBox="1">
            <a:spLocks/>
          </p:cNvSpPr>
          <p:nvPr/>
        </p:nvSpPr>
        <p:spPr>
          <a:xfrm>
            <a:off x="143250" y="196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CST studio suite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Google Shape;199;p19">
            <a:extLst>
              <a:ext uri="{FF2B5EF4-FFF2-40B4-BE49-F238E27FC236}">
                <a16:creationId xmlns:a16="http://schemas.microsoft.com/office/drawing/2014/main" id="{D2FEA662-5164-75F3-E806-57EF89EA8958}"/>
              </a:ext>
            </a:extLst>
          </p:cNvPr>
          <p:cNvCxnSpPr/>
          <p:nvPr/>
        </p:nvCxnSpPr>
        <p:spPr>
          <a:xfrm rot="10800000" flipH="1">
            <a:off x="143250" y="730200"/>
            <a:ext cx="8857500" cy="7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 descr="Finite Integration Technique. | Download Scientific Diagram">
            <a:extLst>
              <a:ext uri="{FF2B5EF4-FFF2-40B4-BE49-F238E27FC236}">
                <a16:creationId xmlns:a16="http://schemas.microsoft.com/office/drawing/2014/main" id="{17E3B08B-B39E-2DC0-BE63-C30A45ED8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0" y="769100"/>
            <a:ext cx="4443984" cy="199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7F5773-4A5A-C84F-11AA-42F0AE01F7CE}"/>
              </a:ext>
            </a:extLst>
          </p:cNvPr>
          <p:cNvSpPr txBox="1"/>
          <p:nvPr/>
        </p:nvSpPr>
        <p:spPr>
          <a:xfrm>
            <a:off x="143250" y="2843058"/>
            <a:ext cx="4428750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Finite integration method</a:t>
            </a:r>
            <a:endParaRPr lang="ru-RU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92892AA-BD34-EAA9-2921-D58DE4FFA818}"/>
                  </a:ext>
                </a:extLst>
              </p:cNvPr>
              <p:cNvSpPr txBox="1"/>
              <p:nvPr/>
            </p:nvSpPr>
            <p:spPr>
              <a:xfrm>
                <a:off x="721472" y="3809309"/>
                <a:ext cx="3272306" cy="565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ru-RU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m:rPr>
                                  <m:brk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brk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∬"/>
                              <m:limLoc m:val="undOvr"/>
                              <m:subHide m:val="on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m:rPr>
                                      <m:brk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m:rPr>
                                  <m:brk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m:rPr>
                                  <m:brk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∀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ℜ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92892AA-BD34-EAA9-2921-D58DE4FFA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472" y="3809309"/>
                <a:ext cx="3272306" cy="5650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81A498B-1781-149D-9DC7-D816C7C0A622}"/>
              </a:ext>
            </a:extLst>
          </p:cNvPr>
          <p:cNvSpPr txBox="1"/>
          <p:nvPr/>
        </p:nvSpPr>
        <p:spPr>
          <a:xfrm>
            <a:off x="71625" y="4374400"/>
            <a:ext cx="45720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Faraday's law in integral form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7B60F8-4A6A-63F7-8D9D-A64FC95CDB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00" r="24650"/>
          <a:stretch/>
        </p:blipFill>
        <p:spPr>
          <a:xfrm>
            <a:off x="4784201" y="1461725"/>
            <a:ext cx="4216549" cy="27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43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130550" y="22772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Pulsed UCN source</a:t>
            </a:r>
            <a:endParaRPr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5" name="Google Shape;65;p14"/>
          <p:cNvCxnSpPr/>
          <p:nvPr/>
        </p:nvCxnSpPr>
        <p:spPr>
          <a:xfrm rot="10800000" flipH="1">
            <a:off x="143250" y="730200"/>
            <a:ext cx="8857500" cy="7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CEAA938-9054-3A17-79E5-FCF8DF486C85}"/>
              </a:ext>
            </a:extLst>
          </p:cNvPr>
          <p:cNvGrpSpPr/>
          <p:nvPr/>
        </p:nvGrpSpPr>
        <p:grpSpPr>
          <a:xfrm>
            <a:off x="1591902" y="1827590"/>
            <a:ext cx="293173" cy="423006"/>
            <a:chOff x="6501384" y="900624"/>
            <a:chExt cx="446232" cy="534986"/>
          </a:xfrm>
        </p:grpSpPr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50FB9D70-1CCA-2822-FB42-674EEA21342F}"/>
                </a:ext>
              </a:extLst>
            </p:cNvPr>
            <p:cNvSpPr/>
            <p:nvPr/>
          </p:nvSpPr>
          <p:spPr>
            <a:xfrm rot="20637938">
              <a:off x="6501384" y="900624"/>
              <a:ext cx="251492" cy="534984"/>
            </a:xfrm>
            <a:custGeom>
              <a:avLst/>
              <a:gdLst>
                <a:gd name="connsiteX0" fmla="*/ 0 w 251492"/>
                <a:gd name="connsiteY0" fmla="*/ 507552 h 534984"/>
                <a:gd name="connsiteX1" fmla="*/ 246888 w 251492"/>
                <a:gd name="connsiteY1" fmla="*/ 60 h 534984"/>
                <a:gd name="connsiteX2" fmla="*/ 137160 w 251492"/>
                <a:gd name="connsiteY2" fmla="*/ 534984 h 53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1492" h="534984">
                  <a:moveTo>
                    <a:pt x="0" y="507552"/>
                  </a:moveTo>
                  <a:cubicBezTo>
                    <a:pt x="112014" y="251520"/>
                    <a:pt x="224028" y="-4512"/>
                    <a:pt x="246888" y="60"/>
                  </a:cubicBezTo>
                  <a:cubicBezTo>
                    <a:pt x="269748" y="4632"/>
                    <a:pt x="203454" y="269808"/>
                    <a:pt x="137160" y="53498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4537201E-C8B9-EC9A-1711-94E64D95E0F6}"/>
                </a:ext>
              </a:extLst>
            </p:cNvPr>
            <p:cNvSpPr/>
            <p:nvPr/>
          </p:nvSpPr>
          <p:spPr>
            <a:xfrm rot="20637938">
              <a:off x="6696124" y="900626"/>
              <a:ext cx="251492" cy="534984"/>
            </a:xfrm>
            <a:custGeom>
              <a:avLst/>
              <a:gdLst>
                <a:gd name="connsiteX0" fmla="*/ 0 w 251492"/>
                <a:gd name="connsiteY0" fmla="*/ 507552 h 534984"/>
                <a:gd name="connsiteX1" fmla="*/ 246888 w 251492"/>
                <a:gd name="connsiteY1" fmla="*/ 60 h 534984"/>
                <a:gd name="connsiteX2" fmla="*/ 137160 w 251492"/>
                <a:gd name="connsiteY2" fmla="*/ 534984 h 53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1492" h="534984">
                  <a:moveTo>
                    <a:pt x="0" y="507552"/>
                  </a:moveTo>
                  <a:cubicBezTo>
                    <a:pt x="112014" y="251520"/>
                    <a:pt x="224028" y="-4512"/>
                    <a:pt x="246888" y="60"/>
                  </a:cubicBezTo>
                  <a:cubicBezTo>
                    <a:pt x="269748" y="4632"/>
                    <a:pt x="203454" y="269808"/>
                    <a:pt x="137160" y="53498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B99363C-3391-06C9-FB3B-E3FD288CE6FE}"/>
              </a:ext>
            </a:extLst>
          </p:cNvPr>
          <p:cNvGrpSpPr/>
          <p:nvPr/>
        </p:nvGrpSpPr>
        <p:grpSpPr>
          <a:xfrm>
            <a:off x="3152049" y="2107571"/>
            <a:ext cx="553212" cy="91561"/>
            <a:chOff x="6798564" y="1240475"/>
            <a:chExt cx="960120" cy="153985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360B173-80E0-426E-5B4D-BA58E9518D58}"/>
                </a:ext>
              </a:extLst>
            </p:cNvPr>
            <p:cNvSpPr/>
            <p:nvPr/>
          </p:nvSpPr>
          <p:spPr>
            <a:xfrm>
              <a:off x="6798564" y="1257191"/>
              <a:ext cx="452628" cy="137269"/>
            </a:xfrm>
            <a:custGeom>
              <a:avLst/>
              <a:gdLst>
                <a:gd name="connsiteX0" fmla="*/ 0 w 452628"/>
                <a:gd name="connsiteY0" fmla="*/ 137269 h 137269"/>
                <a:gd name="connsiteX1" fmla="*/ 233172 w 452628"/>
                <a:gd name="connsiteY1" fmla="*/ 109 h 137269"/>
                <a:gd name="connsiteX2" fmla="*/ 452628 w 452628"/>
                <a:gd name="connsiteY2" fmla="*/ 118981 h 13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2628" h="137269">
                  <a:moveTo>
                    <a:pt x="0" y="137269"/>
                  </a:moveTo>
                  <a:cubicBezTo>
                    <a:pt x="78867" y="70213"/>
                    <a:pt x="157734" y="3157"/>
                    <a:pt x="233172" y="109"/>
                  </a:cubicBezTo>
                  <a:cubicBezTo>
                    <a:pt x="308610" y="-2939"/>
                    <a:pt x="380619" y="58021"/>
                    <a:pt x="452628" y="11898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74AFCDCF-1CF6-C857-FCF3-BF2CA5DFB106}"/>
                </a:ext>
              </a:extLst>
            </p:cNvPr>
            <p:cNvSpPr/>
            <p:nvPr/>
          </p:nvSpPr>
          <p:spPr>
            <a:xfrm>
              <a:off x="7306056" y="1240475"/>
              <a:ext cx="452628" cy="137269"/>
            </a:xfrm>
            <a:custGeom>
              <a:avLst/>
              <a:gdLst>
                <a:gd name="connsiteX0" fmla="*/ 0 w 452628"/>
                <a:gd name="connsiteY0" fmla="*/ 137269 h 137269"/>
                <a:gd name="connsiteX1" fmla="*/ 233172 w 452628"/>
                <a:gd name="connsiteY1" fmla="*/ 109 h 137269"/>
                <a:gd name="connsiteX2" fmla="*/ 452628 w 452628"/>
                <a:gd name="connsiteY2" fmla="*/ 118981 h 13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2628" h="137269">
                  <a:moveTo>
                    <a:pt x="0" y="137269"/>
                  </a:moveTo>
                  <a:cubicBezTo>
                    <a:pt x="78867" y="70213"/>
                    <a:pt x="157734" y="3157"/>
                    <a:pt x="233172" y="109"/>
                  </a:cubicBezTo>
                  <a:cubicBezTo>
                    <a:pt x="308610" y="-2939"/>
                    <a:pt x="380619" y="58021"/>
                    <a:pt x="452628" y="11898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6799FD-E0E5-6662-A000-8F4FEC44882D}"/>
              </a:ext>
            </a:extLst>
          </p:cNvPr>
          <p:cNvGrpSpPr/>
          <p:nvPr/>
        </p:nvGrpSpPr>
        <p:grpSpPr>
          <a:xfrm>
            <a:off x="384450" y="908951"/>
            <a:ext cx="5906622" cy="2949818"/>
            <a:chOff x="384450" y="908951"/>
            <a:chExt cx="5906622" cy="2949818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1F63D69D-96DF-BD55-8DC6-F040923D50CB}"/>
                </a:ext>
              </a:extLst>
            </p:cNvPr>
            <p:cNvGrpSpPr/>
            <p:nvPr/>
          </p:nvGrpSpPr>
          <p:grpSpPr>
            <a:xfrm>
              <a:off x="384450" y="908951"/>
              <a:ext cx="5906622" cy="2949818"/>
              <a:chOff x="384450" y="908950"/>
              <a:chExt cx="8375100" cy="3993701"/>
            </a:xfrm>
          </p:grpSpPr>
          <p:pic>
            <p:nvPicPr>
              <p:cNvPr id="64" name="Google Shape;64;p14"/>
              <p:cNvPicPr preferRelativeResize="0"/>
              <p:nvPr/>
            </p:nvPicPr>
            <p:blipFill rotWithShape="1">
              <a:blip r:embed="rId3">
                <a:alphaModFix/>
              </a:blip>
              <a:srcRect l="862" b="-1719"/>
              <a:stretch/>
            </p:blipFill>
            <p:spPr>
              <a:xfrm>
                <a:off x="384450" y="908950"/>
                <a:ext cx="8375100" cy="39937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" name="Google Shape;66;p14"/>
              <p:cNvSpPr/>
              <p:nvPr/>
            </p:nvSpPr>
            <p:spPr>
              <a:xfrm>
                <a:off x="1161277" y="1636474"/>
                <a:ext cx="543900" cy="1121699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1159970" y="3297873"/>
                <a:ext cx="543900" cy="1121699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8" name="Google Shape;68;p14"/>
              <p:cNvCxnSpPr>
                <a:endCxn id="66" idx="3"/>
              </p:cNvCxnSpPr>
              <p:nvPr/>
            </p:nvCxnSpPr>
            <p:spPr>
              <a:xfrm flipH="1">
                <a:off x="1705176" y="1925523"/>
                <a:ext cx="372899" cy="271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69" name="Google Shape;69;p14"/>
              <p:cNvCxnSpPr>
                <a:endCxn id="67" idx="3"/>
              </p:cNvCxnSpPr>
              <p:nvPr/>
            </p:nvCxnSpPr>
            <p:spPr>
              <a:xfrm flipH="1">
                <a:off x="1703869" y="1925523"/>
                <a:ext cx="365099" cy="1933201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70" name="Google Shape;70;p14"/>
              <p:cNvSpPr txBox="1"/>
              <p:nvPr/>
            </p:nvSpPr>
            <p:spPr>
              <a:xfrm>
                <a:off x="1931467" y="1579978"/>
                <a:ext cx="2377209" cy="5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dirty="0">
                    <a:solidFill>
                      <a:schemeClr val="dk1"/>
                    </a:solidFill>
                  </a:rPr>
                  <a:t>Biological protection</a:t>
                </a:r>
                <a:endParaRPr sz="1100" dirty="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3E89CF52-F25A-C6FE-6F41-A332C0369850}"/>
                </a:ext>
              </a:extLst>
            </p:cNvPr>
            <p:cNvSpPr/>
            <p:nvPr/>
          </p:nvSpPr>
          <p:spPr>
            <a:xfrm>
              <a:off x="2404872" y="3435859"/>
              <a:ext cx="1485900" cy="38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Google Shape;70;p14">
              <a:extLst>
                <a:ext uri="{FF2B5EF4-FFF2-40B4-BE49-F238E27FC236}">
                  <a16:creationId xmlns:a16="http://schemas.microsoft.com/office/drawing/2014/main" id="{5E51454E-9D3F-F8D3-C621-F47A58BD373E}"/>
                </a:ext>
              </a:extLst>
            </p:cNvPr>
            <p:cNvSpPr txBox="1"/>
            <p:nvPr/>
          </p:nvSpPr>
          <p:spPr>
            <a:xfrm>
              <a:off x="2290556" y="3387813"/>
              <a:ext cx="2244585" cy="423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dirty="0">
                  <a:solidFill>
                    <a:schemeClr val="dk1"/>
                  </a:solidFill>
                </a:rPr>
                <a:t>Adiabatic spin-flipper</a:t>
              </a:r>
              <a:endParaRPr sz="1100" dirty="0">
                <a:solidFill>
                  <a:schemeClr val="dk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FBA7233-BF09-475E-88BF-1464A3B0C634}"/>
              </a:ext>
            </a:extLst>
          </p:cNvPr>
          <p:cNvSpPr txBox="1"/>
          <p:nvPr/>
        </p:nvSpPr>
        <p:spPr>
          <a:xfrm>
            <a:off x="3705261" y="1354373"/>
            <a:ext cx="8936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Valve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8CB7BC-2AEE-9979-296E-DD04FBEA817C}"/>
              </a:ext>
            </a:extLst>
          </p:cNvPr>
          <p:cNvSpPr txBox="1"/>
          <p:nvPr/>
        </p:nvSpPr>
        <p:spPr>
          <a:xfrm>
            <a:off x="627032" y="1050991"/>
            <a:ext cx="99231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Moderator</a:t>
            </a:r>
            <a:endParaRPr lang="ru-RU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5C99C-817F-983C-7D2E-48200C468538}"/>
              </a:ext>
            </a:extLst>
          </p:cNvPr>
          <p:cNvSpPr txBox="1"/>
          <p:nvPr/>
        </p:nvSpPr>
        <p:spPr>
          <a:xfrm>
            <a:off x="4848260" y="836864"/>
            <a:ext cx="123388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UCN storage</a:t>
            </a:r>
            <a:endParaRPr lang="ru-RU" dirty="0"/>
          </a:p>
        </p:txBody>
      </p: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F22566AE-1B55-27E3-D718-3AA04BBF271E}"/>
              </a:ext>
            </a:extLst>
          </p:cNvPr>
          <p:cNvGrpSpPr/>
          <p:nvPr/>
        </p:nvGrpSpPr>
        <p:grpSpPr>
          <a:xfrm>
            <a:off x="5576859" y="2373758"/>
            <a:ext cx="3608540" cy="2337164"/>
            <a:chOff x="5665178" y="2199132"/>
            <a:chExt cx="3608540" cy="2337164"/>
          </a:xfrm>
        </p:grpSpPr>
        <p:grpSp>
          <p:nvGrpSpPr>
            <p:cNvPr id="102" name="Группа 101">
              <a:extLst>
                <a:ext uri="{FF2B5EF4-FFF2-40B4-BE49-F238E27FC236}">
                  <a16:creationId xmlns:a16="http://schemas.microsoft.com/office/drawing/2014/main" id="{D6F59BF4-CEF4-5CD4-D04E-255955F5E8E6}"/>
                </a:ext>
              </a:extLst>
            </p:cNvPr>
            <p:cNvGrpSpPr/>
            <p:nvPr/>
          </p:nvGrpSpPr>
          <p:grpSpPr>
            <a:xfrm>
              <a:off x="5665178" y="2199132"/>
              <a:ext cx="3608540" cy="2337164"/>
              <a:chOff x="5404910" y="2872536"/>
              <a:chExt cx="3608540" cy="2337164"/>
            </a:xfrm>
          </p:grpSpPr>
          <p:grpSp>
            <p:nvGrpSpPr>
              <p:cNvPr id="25" name="Группа 24">
                <a:extLst>
                  <a:ext uri="{FF2B5EF4-FFF2-40B4-BE49-F238E27FC236}">
                    <a16:creationId xmlns:a16="http://schemas.microsoft.com/office/drawing/2014/main" id="{60E6B07B-C129-D4FC-8DA3-FB5F5BCF7096}"/>
                  </a:ext>
                </a:extLst>
              </p:cNvPr>
              <p:cNvGrpSpPr/>
              <p:nvPr/>
            </p:nvGrpSpPr>
            <p:grpSpPr>
              <a:xfrm>
                <a:off x="6086210" y="2872536"/>
                <a:ext cx="2927240" cy="2189517"/>
                <a:chOff x="6216760" y="3031446"/>
                <a:chExt cx="2927240" cy="2189517"/>
              </a:xfrm>
            </p:grpSpPr>
            <p:cxnSp>
              <p:nvCxnSpPr>
                <p:cNvPr id="7" name="Прямая со стрелкой 6">
                  <a:extLst>
                    <a:ext uri="{FF2B5EF4-FFF2-40B4-BE49-F238E27FC236}">
                      <a16:creationId xmlns:a16="http://schemas.microsoft.com/office/drawing/2014/main" id="{540C1D44-0AEE-75AD-B5E9-563B44D42830}"/>
                    </a:ext>
                  </a:extLst>
                </p:cNvPr>
                <p:cNvCxnSpPr/>
                <p:nvPr/>
              </p:nvCxnSpPr>
              <p:spPr>
                <a:xfrm flipV="1">
                  <a:off x="6491963" y="3185336"/>
                  <a:ext cx="0" cy="173709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 стрелкой 10">
                  <a:extLst>
                    <a:ext uri="{FF2B5EF4-FFF2-40B4-BE49-F238E27FC236}">
                      <a16:creationId xmlns:a16="http://schemas.microsoft.com/office/drawing/2014/main" id="{7D4CE47E-B1EC-22F3-BDF3-436F341DC5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91963" y="4922427"/>
                  <a:ext cx="2148587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D17DC91-4EB3-A9B1-FE0C-33EA46323DE5}"/>
                    </a:ext>
                  </a:extLst>
                </p:cNvPr>
                <p:cNvSpPr txBox="1"/>
                <p:nvPr/>
              </p:nvSpPr>
              <p:spPr>
                <a:xfrm>
                  <a:off x="6216760" y="3031446"/>
                  <a:ext cx="349516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l-GR" dirty="0"/>
                    <a:t>ρ</a:t>
                  </a:r>
                  <a:endParaRPr lang="ru-RU" dirty="0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0C5EBA3-9ADF-DE35-88B1-EC4EC41581E6}"/>
                    </a:ext>
                  </a:extLst>
                </p:cNvPr>
                <p:cNvSpPr txBox="1"/>
                <p:nvPr/>
              </p:nvSpPr>
              <p:spPr>
                <a:xfrm>
                  <a:off x="8504476" y="4913186"/>
                  <a:ext cx="63952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t</a:t>
                  </a:r>
                  <a:endParaRPr lang="ru-RU" dirty="0"/>
                </a:p>
              </p:txBody>
            </p:sp>
          </p:grpSp>
          <p:grpSp>
            <p:nvGrpSpPr>
              <p:cNvPr id="101" name="Группа 100">
                <a:extLst>
                  <a:ext uri="{FF2B5EF4-FFF2-40B4-BE49-F238E27FC236}">
                    <a16:creationId xmlns:a16="http://schemas.microsoft.com/office/drawing/2014/main" id="{BBE53C70-69A5-0AB1-3AF1-ABD8BD267168}"/>
                  </a:ext>
                </a:extLst>
              </p:cNvPr>
              <p:cNvGrpSpPr/>
              <p:nvPr/>
            </p:nvGrpSpPr>
            <p:grpSpPr>
              <a:xfrm>
                <a:off x="5404910" y="3045614"/>
                <a:ext cx="3486649" cy="2164086"/>
                <a:chOff x="5404910" y="3045614"/>
                <a:chExt cx="3486649" cy="2164086"/>
              </a:xfrm>
            </p:grpSpPr>
            <p:sp>
              <p:nvSpPr>
                <p:cNvPr id="26" name="Прямоугольник 25">
                  <a:extLst>
                    <a:ext uri="{FF2B5EF4-FFF2-40B4-BE49-F238E27FC236}">
                      <a16:creationId xmlns:a16="http://schemas.microsoft.com/office/drawing/2014/main" id="{83713711-92E5-3598-A9D2-5AED187C53CB}"/>
                    </a:ext>
                  </a:extLst>
                </p:cNvPr>
                <p:cNvSpPr/>
                <p:nvPr/>
              </p:nvSpPr>
              <p:spPr>
                <a:xfrm>
                  <a:off x="6653638" y="3492716"/>
                  <a:ext cx="174893" cy="125231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31" name="Прямая со стрелкой 30">
                  <a:extLst>
                    <a:ext uri="{FF2B5EF4-FFF2-40B4-BE49-F238E27FC236}">
                      <a16:creationId xmlns:a16="http://schemas.microsoft.com/office/drawing/2014/main" id="{B5025EE9-08D1-3341-330F-6DF48DD707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35726" y="3599316"/>
                  <a:ext cx="217912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Прямая со стрелкой 32">
                  <a:extLst>
                    <a:ext uri="{FF2B5EF4-FFF2-40B4-BE49-F238E27FC236}">
                      <a16:creationId xmlns:a16="http://schemas.microsoft.com/office/drawing/2014/main" id="{8EEAA07B-62EB-B650-BDAB-8C345DEAD6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28531" y="3599316"/>
                  <a:ext cx="121249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86A5A09-1E3E-7A30-8227-95D053B4EDB9}"/>
                    </a:ext>
                  </a:extLst>
                </p:cNvPr>
                <p:cNvSpPr txBox="1"/>
                <p:nvPr/>
              </p:nvSpPr>
              <p:spPr>
                <a:xfrm>
                  <a:off x="6429811" y="3365652"/>
                  <a:ext cx="9548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dirty="0"/>
                    <a:t>τ</a:t>
                  </a:r>
                  <a:endParaRPr lang="ru-RU" dirty="0"/>
                </a:p>
              </p:txBody>
            </p:sp>
            <p:cxnSp>
              <p:nvCxnSpPr>
                <p:cNvPr id="40" name="Прямая со стрелкой 39">
                  <a:extLst>
                    <a:ext uri="{FF2B5EF4-FFF2-40B4-BE49-F238E27FC236}">
                      <a16:creationId xmlns:a16="http://schemas.microsoft.com/office/drawing/2014/main" id="{D15793F5-8467-61E3-6CB4-ECF0C8BB2785}"/>
                    </a:ext>
                  </a:extLst>
                </p:cNvPr>
                <p:cNvCxnSpPr>
                  <a:cxnSpLocks/>
                  <a:stCxn id="26" idx="1"/>
                  <a:endCxn id="47" idx="1"/>
                </p:cNvCxnSpPr>
                <p:nvPr/>
              </p:nvCxnSpPr>
              <p:spPr>
                <a:xfrm>
                  <a:off x="6653638" y="4118874"/>
                  <a:ext cx="394398" cy="6823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BF35032-0F65-6EF1-22C3-8B17A4B9582E}"/>
                    </a:ext>
                  </a:extLst>
                </p:cNvPr>
                <p:cNvSpPr txBox="1"/>
                <p:nvPr/>
              </p:nvSpPr>
              <p:spPr>
                <a:xfrm>
                  <a:off x="6771387" y="3873640"/>
                  <a:ext cx="24328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T</a:t>
                  </a:r>
                  <a:endParaRPr lang="ru-RU" dirty="0"/>
                </a:p>
              </p:txBody>
            </p:sp>
            <p:cxnSp>
              <p:nvCxnSpPr>
                <p:cNvPr id="43" name="Прямая соединительная линия 42">
                  <a:extLst>
                    <a:ext uri="{FF2B5EF4-FFF2-40B4-BE49-F238E27FC236}">
                      <a16:creationId xmlns:a16="http://schemas.microsoft.com/office/drawing/2014/main" id="{FD6BF6C4-2E53-8954-C8D8-32C65048DE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42546" y="4442514"/>
                  <a:ext cx="197075" cy="315133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</a:ln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47" name="Прямоугольник 46">
                  <a:extLst>
                    <a:ext uri="{FF2B5EF4-FFF2-40B4-BE49-F238E27FC236}">
                      <a16:creationId xmlns:a16="http://schemas.microsoft.com/office/drawing/2014/main" id="{72ED1795-C7D5-969F-BF52-3F552F5C61DE}"/>
                    </a:ext>
                  </a:extLst>
                </p:cNvPr>
                <p:cNvSpPr/>
                <p:nvPr/>
              </p:nvSpPr>
              <p:spPr>
                <a:xfrm>
                  <a:off x="7048036" y="3499539"/>
                  <a:ext cx="174893" cy="125231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Прямоугольник 47">
                  <a:extLst>
                    <a:ext uri="{FF2B5EF4-FFF2-40B4-BE49-F238E27FC236}">
                      <a16:creationId xmlns:a16="http://schemas.microsoft.com/office/drawing/2014/main" id="{01944AD6-05E6-61C9-1A6F-CCD16672FD1F}"/>
                    </a:ext>
                  </a:extLst>
                </p:cNvPr>
                <p:cNvSpPr/>
                <p:nvPr/>
              </p:nvSpPr>
              <p:spPr>
                <a:xfrm>
                  <a:off x="7836522" y="3492715"/>
                  <a:ext cx="174893" cy="125231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9" name="Прямоугольник 48">
                  <a:extLst>
                    <a:ext uri="{FF2B5EF4-FFF2-40B4-BE49-F238E27FC236}">
                      <a16:creationId xmlns:a16="http://schemas.microsoft.com/office/drawing/2014/main" id="{71EAFB14-E512-3FBB-B8B9-419734DF5680}"/>
                    </a:ext>
                  </a:extLst>
                </p:cNvPr>
                <p:cNvSpPr/>
                <p:nvPr/>
              </p:nvSpPr>
              <p:spPr>
                <a:xfrm>
                  <a:off x="7442069" y="3506581"/>
                  <a:ext cx="174893" cy="125231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52" name="Прямая соединительная линия 51">
                  <a:extLst>
                    <a:ext uri="{FF2B5EF4-FFF2-40B4-BE49-F238E27FC236}">
                      <a16:creationId xmlns:a16="http://schemas.microsoft.com/office/drawing/2014/main" id="{50499E19-08ED-DE60-50BF-3238750B0C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28531" y="4442514"/>
                  <a:ext cx="219505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</a:ln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>
                  <a:extLst>
                    <a:ext uri="{FF2B5EF4-FFF2-40B4-BE49-F238E27FC236}">
                      <a16:creationId xmlns:a16="http://schemas.microsoft.com/office/drawing/2014/main" id="{517A78AA-3B12-752D-CD6B-AA97B82081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47724" y="4144184"/>
                  <a:ext cx="197075" cy="315133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</a:ln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я соединительная линия 57">
                  <a:extLst>
                    <a:ext uri="{FF2B5EF4-FFF2-40B4-BE49-F238E27FC236}">
                      <a16:creationId xmlns:a16="http://schemas.microsoft.com/office/drawing/2014/main" id="{75BB003A-9D11-395E-AEC3-A016BF59CB49}"/>
                    </a:ext>
                  </a:extLst>
                </p:cNvPr>
                <p:cNvCxnSpPr/>
                <p:nvPr/>
              </p:nvCxnSpPr>
              <p:spPr>
                <a:xfrm>
                  <a:off x="7244799" y="4144184"/>
                  <a:ext cx="208415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</a:ln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Прямая соединительная линия 58">
                  <a:extLst>
                    <a:ext uri="{FF2B5EF4-FFF2-40B4-BE49-F238E27FC236}">
                      <a16:creationId xmlns:a16="http://schemas.microsoft.com/office/drawing/2014/main" id="{B3F47405-BFA7-D88A-B172-2B6CB4D9AB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2902" y="3828445"/>
                  <a:ext cx="197075" cy="315133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</a:ln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Прямая соединительная линия 59">
                  <a:extLst>
                    <a:ext uri="{FF2B5EF4-FFF2-40B4-BE49-F238E27FC236}">
                      <a16:creationId xmlns:a16="http://schemas.microsoft.com/office/drawing/2014/main" id="{1D67CF7F-4E13-66C9-184A-95B8283923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6962" y="3828445"/>
                  <a:ext cx="241430" cy="0"/>
                </a:xfrm>
                <a:prstGeom prst="line">
                  <a:avLst/>
                </a:prstGeom>
                <a:ln>
                  <a:solidFill>
                    <a:srgbClr val="92D050"/>
                  </a:solidFill>
                </a:ln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Прямая соединительная линия 73">
                  <a:extLst>
                    <a:ext uri="{FF2B5EF4-FFF2-40B4-BE49-F238E27FC236}">
                      <a16:creationId xmlns:a16="http://schemas.microsoft.com/office/drawing/2014/main" id="{0481198E-63C1-1653-BAF8-5B40A05A4C48}"/>
                    </a:ext>
                  </a:extLst>
                </p:cNvPr>
                <p:cNvCxnSpPr/>
                <p:nvPr/>
              </p:nvCxnSpPr>
              <p:spPr>
                <a:xfrm>
                  <a:off x="6642546" y="4565073"/>
                  <a:ext cx="1368869" cy="0"/>
                </a:xfrm>
                <a:prstGeom prst="line">
                  <a:avLst/>
                </a:prstGeom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Прямая со стрелкой 87">
                  <a:extLst>
                    <a:ext uri="{FF2B5EF4-FFF2-40B4-BE49-F238E27FC236}">
                      <a16:creationId xmlns:a16="http://schemas.microsoft.com/office/drawing/2014/main" id="{8FE39F50-5E75-9680-12BF-E32F5EA7E767}"/>
                    </a:ext>
                  </a:extLst>
                </p:cNvPr>
                <p:cNvCxnSpPr>
                  <a:cxnSpLocks/>
                  <a:stCxn id="93" idx="2"/>
                </p:cNvCxnSpPr>
                <p:nvPr/>
              </p:nvCxnSpPr>
              <p:spPr>
                <a:xfrm>
                  <a:off x="7778813" y="3322613"/>
                  <a:ext cx="232602" cy="305270"/>
                </a:xfrm>
                <a:prstGeom prst="straightConnector1">
                  <a:avLst/>
                </a:prstGeom>
                <a:ln w="1905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487C1C17-0B2A-4947-6170-1EA381787409}"/>
                    </a:ext>
                  </a:extLst>
                </p:cNvPr>
                <p:cNvSpPr txBox="1"/>
                <p:nvPr/>
              </p:nvSpPr>
              <p:spPr>
                <a:xfrm>
                  <a:off x="6666066" y="3045614"/>
                  <a:ext cx="222549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Neutron density in the storage</a:t>
                  </a:r>
                  <a:endParaRPr lang="ru-RU" sz="1200" dirty="0"/>
                </a:p>
              </p:txBody>
            </p:sp>
            <p:cxnSp>
              <p:nvCxnSpPr>
                <p:cNvPr id="97" name="Прямая со стрелкой 96">
                  <a:extLst>
                    <a:ext uri="{FF2B5EF4-FFF2-40B4-BE49-F238E27FC236}">
                      <a16:creationId xmlns:a16="http://schemas.microsoft.com/office/drawing/2014/main" id="{820CB9D0-7806-7DDF-3740-987CC3D99502}"/>
                    </a:ext>
                  </a:extLst>
                </p:cNvPr>
                <p:cNvCxnSpPr>
                  <a:cxnSpLocks/>
                  <a:stCxn id="99" idx="0"/>
                </p:cNvCxnSpPr>
                <p:nvPr/>
              </p:nvCxnSpPr>
              <p:spPr>
                <a:xfrm flipV="1">
                  <a:off x="6544682" y="4565073"/>
                  <a:ext cx="782298" cy="367628"/>
                </a:xfrm>
                <a:prstGeom prst="straightConnector1">
                  <a:avLst/>
                </a:prstGeom>
                <a:ln w="1905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9FF45CF4-4E3C-3570-A46C-3CF03B854C6A}"/>
                    </a:ext>
                  </a:extLst>
                </p:cNvPr>
                <p:cNvSpPr txBox="1"/>
                <p:nvPr/>
              </p:nvSpPr>
              <p:spPr>
                <a:xfrm>
                  <a:off x="5404910" y="4932701"/>
                  <a:ext cx="2279543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/>
                    <a:t>A</a:t>
                  </a:r>
                  <a:r>
                    <a:rPr lang="ru-RU" sz="1200" dirty="0"/>
                    <a:t>v</a:t>
                  </a:r>
                  <a:r>
                    <a:rPr lang="en-US" sz="1200" dirty="0"/>
                    <a:t>e</a:t>
                  </a:r>
                  <a:r>
                    <a:rPr lang="ru-RU" sz="1200" dirty="0"/>
                    <a:t>r</a:t>
                  </a:r>
                  <a:r>
                    <a:rPr lang="en-US" sz="1200" dirty="0"/>
                    <a:t>ag</a:t>
                  </a:r>
                  <a:r>
                    <a:rPr lang="ru-RU" sz="1200" dirty="0"/>
                    <a:t>e n</a:t>
                  </a:r>
                  <a:r>
                    <a:rPr lang="en-US" sz="1200" dirty="0" err="1"/>
                    <a:t>eu</a:t>
                  </a:r>
                  <a:r>
                    <a:rPr lang="ru-RU" sz="1200" dirty="0"/>
                    <a:t>t</a:t>
                  </a:r>
                  <a:r>
                    <a:rPr lang="en-US" sz="1200" dirty="0"/>
                    <a:t>r</a:t>
                  </a:r>
                  <a:r>
                    <a:rPr lang="ru-RU" sz="1200" dirty="0"/>
                    <a:t>o</a:t>
                  </a:r>
                  <a:r>
                    <a:rPr lang="en-US" sz="1200" dirty="0"/>
                    <a:t>n</a:t>
                  </a:r>
                  <a:r>
                    <a:rPr lang="ru-RU" sz="1200" dirty="0"/>
                    <a:t> </a:t>
                  </a:r>
                  <a:r>
                    <a:rPr lang="en-US" sz="1200" dirty="0"/>
                    <a:t>de</a:t>
                  </a:r>
                  <a:r>
                    <a:rPr lang="ru-RU" sz="1200" dirty="0"/>
                    <a:t>n</a:t>
                  </a:r>
                  <a:r>
                    <a:rPr lang="en-US" sz="1200" dirty="0"/>
                    <a:t>s</a:t>
                  </a:r>
                  <a:r>
                    <a:rPr lang="ru-RU" sz="1200" dirty="0"/>
                    <a:t>i</a:t>
                  </a:r>
                  <a:r>
                    <a:rPr lang="en-US" sz="1200" dirty="0"/>
                    <a:t>t</a:t>
                  </a:r>
                  <a:r>
                    <a:rPr lang="ru-RU" sz="1200" dirty="0"/>
                    <a:t>y</a:t>
                  </a:r>
                </a:p>
              </p:txBody>
            </p:sp>
          </p:grpSp>
        </p:grp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64391012-1DE8-39DC-6AE9-C206662B75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5757" y="2932205"/>
              <a:ext cx="153023" cy="238371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6" name="Google Shape;198;p19">
            <a:extLst>
              <a:ext uri="{FF2B5EF4-FFF2-40B4-BE49-F238E27FC236}">
                <a16:creationId xmlns:a16="http://schemas.microsoft.com/office/drawing/2014/main" id="{C529BE34-8907-DD80-1588-0558CE18EA72}"/>
              </a:ext>
            </a:extLst>
          </p:cNvPr>
          <p:cNvSpPr txBox="1"/>
          <p:nvPr/>
        </p:nvSpPr>
        <p:spPr>
          <a:xfrm>
            <a:off x="8703570" y="259627"/>
            <a:ext cx="297180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rgbClr val="CC0000"/>
                </a:solidFill>
              </a:rPr>
              <a:t>1</a:t>
            </a:r>
            <a:endParaRPr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153475" y="1964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Adiabatic spin flipper</a:t>
            </a:r>
            <a:endParaRPr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30B2FB3B-29F4-12FE-9151-7A60D8583AF0}"/>
              </a:ext>
            </a:extLst>
          </p:cNvPr>
          <p:cNvGrpSpPr/>
          <p:nvPr/>
        </p:nvGrpSpPr>
        <p:grpSpPr>
          <a:xfrm>
            <a:off x="453990" y="1020933"/>
            <a:ext cx="2290200" cy="3729350"/>
            <a:chOff x="992002" y="1143825"/>
            <a:chExt cx="2290200" cy="3729350"/>
          </a:xfrm>
        </p:grpSpPr>
        <p:pic>
          <p:nvPicPr>
            <p:cNvPr id="77" name="Google Shape;77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6464" y="1143825"/>
              <a:ext cx="2161275" cy="2947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Google Shape;82;p15"/>
            <p:cNvSpPr/>
            <p:nvPr/>
          </p:nvSpPr>
          <p:spPr>
            <a:xfrm>
              <a:off x="992002" y="4187975"/>
              <a:ext cx="2290200" cy="6852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 txBox="1"/>
            <p:nvPr/>
          </p:nvSpPr>
          <p:spPr>
            <a:xfrm>
              <a:off x="1080502" y="4253325"/>
              <a:ext cx="2113200" cy="5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</a:rPr>
                <a:t>Diagram of the magnetic </a:t>
              </a:r>
              <a:r>
                <a:rPr lang="en-US" dirty="0" err="1">
                  <a:solidFill>
                    <a:schemeClr val="dk1"/>
                  </a:solidFill>
                </a:rPr>
                <a:t>sistem</a:t>
              </a:r>
              <a:endParaRPr dirty="0">
                <a:solidFill>
                  <a:schemeClr val="dk1"/>
                </a:solidFill>
              </a:endParaRPr>
            </a:p>
          </p:txBody>
        </p:sp>
      </p:grpSp>
      <p:cxnSp>
        <p:nvCxnSpPr>
          <p:cNvPr id="86" name="Google Shape;86;p15"/>
          <p:cNvCxnSpPr/>
          <p:nvPr/>
        </p:nvCxnSpPr>
        <p:spPr>
          <a:xfrm rot="10800000" flipH="1">
            <a:off x="143250" y="730200"/>
            <a:ext cx="8857500" cy="7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B570B2FD-1202-5E33-E1E7-11C6DAFA8AB1}"/>
              </a:ext>
            </a:extLst>
          </p:cNvPr>
          <p:cNvGrpSpPr/>
          <p:nvPr/>
        </p:nvGrpSpPr>
        <p:grpSpPr>
          <a:xfrm>
            <a:off x="3873974" y="1493604"/>
            <a:ext cx="3691442" cy="3256679"/>
            <a:chOff x="4304402" y="1326075"/>
            <a:chExt cx="3963075" cy="3830626"/>
          </a:xfrm>
        </p:grpSpPr>
        <p:cxnSp>
          <p:nvCxnSpPr>
            <p:cNvPr id="12" name="Google Shape;180;p15">
              <a:extLst>
                <a:ext uri="{FF2B5EF4-FFF2-40B4-BE49-F238E27FC236}">
                  <a16:creationId xmlns:a16="http://schemas.microsoft.com/office/drawing/2014/main" id="{D5AFD8F6-60B1-4452-A3BC-9976914021A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186952" y="1617725"/>
              <a:ext cx="0" cy="223770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Google Shape;181;p15">
              <a:extLst>
                <a:ext uri="{FF2B5EF4-FFF2-40B4-BE49-F238E27FC236}">
                  <a16:creationId xmlns:a16="http://schemas.microsoft.com/office/drawing/2014/main" id="{E9FA60D1-A2C1-9144-E390-7E5AB16942F3}"/>
                </a:ext>
              </a:extLst>
            </p:cNvPr>
            <p:cNvCxnSpPr>
              <a:cxnSpLocks/>
            </p:cNvCxnSpPr>
            <p:nvPr/>
          </p:nvCxnSpPr>
          <p:spPr>
            <a:xfrm>
              <a:off x="5194727" y="3847650"/>
              <a:ext cx="2952600" cy="2340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Google Shape;182;p15">
              <a:extLst>
                <a:ext uri="{FF2B5EF4-FFF2-40B4-BE49-F238E27FC236}">
                  <a16:creationId xmlns:a16="http://schemas.microsoft.com/office/drawing/2014/main" id="{DDA992E5-258D-0E52-E0AE-1E929EA93500}"/>
                </a:ext>
              </a:extLst>
            </p:cNvPr>
            <p:cNvCxnSpPr>
              <a:cxnSpLocks/>
            </p:cNvCxnSpPr>
            <p:nvPr/>
          </p:nvCxnSpPr>
          <p:spPr>
            <a:xfrm>
              <a:off x="5800752" y="2037325"/>
              <a:ext cx="1825800" cy="73050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Google Shape;183;p15">
              <a:extLst>
                <a:ext uri="{FF2B5EF4-FFF2-40B4-BE49-F238E27FC236}">
                  <a16:creationId xmlns:a16="http://schemas.microsoft.com/office/drawing/2014/main" id="{200821C9-0C98-15B6-464D-5FD0480BE35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194702" y="2045050"/>
              <a:ext cx="621600" cy="780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Google Shape;184;p15">
              <a:extLst>
                <a:ext uri="{FF2B5EF4-FFF2-40B4-BE49-F238E27FC236}">
                  <a16:creationId xmlns:a16="http://schemas.microsoft.com/office/drawing/2014/main" id="{0B5C5C11-BD3E-C69F-AE9A-ED9102B6D52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194802" y="2728925"/>
              <a:ext cx="2439600" cy="4650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" name="Google Shape;185;p15">
              <a:extLst>
                <a:ext uri="{FF2B5EF4-FFF2-40B4-BE49-F238E27FC236}">
                  <a16:creationId xmlns:a16="http://schemas.microsoft.com/office/drawing/2014/main" id="{6E63D356-69CC-A1A3-ECC7-C7B57A5913A9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194727" y="2348075"/>
              <a:ext cx="1383000" cy="7800"/>
            </a:xfrm>
            <a:prstGeom prst="straightConnector1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8" name="Google Shape;186;p15">
              <a:extLst>
                <a:ext uri="{FF2B5EF4-FFF2-40B4-BE49-F238E27FC236}">
                  <a16:creationId xmlns:a16="http://schemas.microsoft.com/office/drawing/2014/main" id="{EFDE6DFD-1925-2502-1588-C809C5E61398}"/>
                </a:ext>
              </a:extLst>
            </p:cNvPr>
            <p:cNvSpPr txBox="1"/>
            <p:nvPr/>
          </p:nvSpPr>
          <p:spPr>
            <a:xfrm>
              <a:off x="4919052" y="1326075"/>
              <a:ext cx="2679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30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B</a:t>
              </a:r>
              <a:endParaRPr sz="130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" name="Google Shape;187;p15">
              <a:extLst>
                <a:ext uri="{FF2B5EF4-FFF2-40B4-BE49-F238E27FC236}">
                  <a16:creationId xmlns:a16="http://schemas.microsoft.com/office/drawing/2014/main" id="{F218E41D-2EE5-1F69-3DD3-0D3971B751CC}"/>
                </a:ext>
              </a:extLst>
            </p:cNvPr>
            <p:cNvSpPr txBox="1"/>
            <p:nvPr/>
          </p:nvSpPr>
          <p:spPr>
            <a:xfrm>
              <a:off x="7999577" y="3803075"/>
              <a:ext cx="2679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30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X</a:t>
              </a:r>
              <a:endParaRPr sz="130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" name="Google Shape;188;p15">
              <a:extLst>
                <a:ext uri="{FF2B5EF4-FFF2-40B4-BE49-F238E27FC236}">
                  <a16:creationId xmlns:a16="http://schemas.microsoft.com/office/drawing/2014/main" id="{202F74AD-2FE7-A489-7D51-C1229B4FFF86}"/>
                </a:ext>
              </a:extLst>
            </p:cNvPr>
            <p:cNvSpPr txBox="1"/>
            <p:nvPr/>
          </p:nvSpPr>
          <p:spPr>
            <a:xfrm>
              <a:off x="4304402" y="1864300"/>
              <a:ext cx="874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Bres+ΔB</a:t>
              </a:r>
              <a:endParaRPr sz="120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" name="Google Shape;189;p15">
              <a:extLst>
                <a:ext uri="{FF2B5EF4-FFF2-40B4-BE49-F238E27FC236}">
                  <a16:creationId xmlns:a16="http://schemas.microsoft.com/office/drawing/2014/main" id="{1AF2B36E-6DA3-7045-3231-0F278AEC09FC}"/>
                </a:ext>
              </a:extLst>
            </p:cNvPr>
            <p:cNvSpPr txBox="1"/>
            <p:nvPr/>
          </p:nvSpPr>
          <p:spPr>
            <a:xfrm>
              <a:off x="4639490" y="2130575"/>
              <a:ext cx="536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Bres</a:t>
              </a:r>
              <a:endParaRPr sz="120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" name="Google Shape;190;p15">
              <a:extLst>
                <a:ext uri="{FF2B5EF4-FFF2-40B4-BE49-F238E27FC236}">
                  <a16:creationId xmlns:a16="http://schemas.microsoft.com/office/drawing/2014/main" id="{448EA5E8-EC3B-6EE3-D089-DA54CEA2F44A}"/>
                </a:ext>
              </a:extLst>
            </p:cNvPr>
            <p:cNvSpPr txBox="1"/>
            <p:nvPr/>
          </p:nvSpPr>
          <p:spPr>
            <a:xfrm>
              <a:off x="4462202" y="2577600"/>
              <a:ext cx="804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Bres-ΔB</a:t>
              </a:r>
              <a:endParaRPr sz="1600">
                <a:solidFill>
                  <a:schemeClr val="tx1"/>
                </a:solidFill>
              </a:endParaRPr>
            </a:p>
          </p:txBody>
        </p:sp>
        <p:cxnSp>
          <p:nvCxnSpPr>
            <p:cNvPr id="23" name="Google Shape;191;p15">
              <a:extLst>
                <a:ext uri="{FF2B5EF4-FFF2-40B4-BE49-F238E27FC236}">
                  <a16:creationId xmlns:a16="http://schemas.microsoft.com/office/drawing/2014/main" id="{171959FC-3DCA-A35D-CE6A-4B8DF8227C46}"/>
                </a:ext>
              </a:extLst>
            </p:cNvPr>
            <p:cNvCxnSpPr>
              <a:cxnSpLocks/>
            </p:cNvCxnSpPr>
            <p:nvPr/>
          </p:nvCxnSpPr>
          <p:spPr>
            <a:xfrm>
              <a:off x="6583102" y="2365350"/>
              <a:ext cx="29100" cy="150660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Google Shape;193;p15">
              <a:extLst>
                <a:ext uri="{FF2B5EF4-FFF2-40B4-BE49-F238E27FC236}">
                  <a16:creationId xmlns:a16="http://schemas.microsoft.com/office/drawing/2014/main" id="{A2EBA24D-B5E4-7F23-9D32-226DBFB9B1E6}"/>
                </a:ext>
              </a:extLst>
            </p:cNvPr>
            <p:cNvSpPr txBox="1"/>
            <p:nvPr/>
          </p:nvSpPr>
          <p:spPr>
            <a:xfrm>
              <a:off x="6103877" y="4771801"/>
              <a:ext cx="11343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300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ΔE=2μBres</a:t>
              </a:r>
              <a:endParaRPr sz="1300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" name="Google Shape;194;p15">
              <a:extLst>
                <a:ext uri="{FF2B5EF4-FFF2-40B4-BE49-F238E27FC236}">
                  <a16:creationId xmlns:a16="http://schemas.microsoft.com/office/drawing/2014/main" id="{DA0BF634-4E5D-2FDE-D89A-7F796F24D5A6}"/>
                </a:ext>
              </a:extLst>
            </p:cNvPr>
            <p:cNvSpPr txBox="1"/>
            <p:nvPr/>
          </p:nvSpPr>
          <p:spPr>
            <a:xfrm>
              <a:off x="6132064" y="4362293"/>
              <a:ext cx="1077925" cy="452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300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ΔB≫|B1|</a:t>
              </a:r>
              <a:endParaRPr sz="1300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" name="Google Shape;196;p15">
              <a:extLst>
                <a:ext uri="{FF2B5EF4-FFF2-40B4-BE49-F238E27FC236}">
                  <a16:creationId xmlns:a16="http://schemas.microsoft.com/office/drawing/2014/main" id="{F5CA47B0-B8F3-DBC3-D65E-B9E0AFFD1C98}"/>
                </a:ext>
              </a:extLst>
            </p:cNvPr>
            <p:cNvSpPr txBox="1"/>
            <p:nvPr/>
          </p:nvSpPr>
          <p:spPr>
            <a:xfrm>
              <a:off x="5800752" y="1406039"/>
              <a:ext cx="1754658" cy="452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Spin flip zone graph</a:t>
              </a:r>
              <a:endParaRPr sz="1300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E2ED41A6-C84C-1A4D-7876-C86EB1CAC477}"/>
              </a:ext>
            </a:extLst>
          </p:cNvPr>
          <p:cNvSpPr txBox="1"/>
          <p:nvPr/>
        </p:nvSpPr>
        <p:spPr>
          <a:xfrm>
            <a:off x="2783990" y="790101"/>
            <a:ext cx="587141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G. M. </a:t>
            </a:r>
            <a:r>
              <a:rPr lang="en-US" sz="1200" b="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Drabkin</a:t>
            </a:r>
            <a:r>
              <a:rPr lang="en-US" sz="12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 Production of Supercold Polarized Neutrons/G. M. </a:t>
            </a:r>
            <a:r>
              <a:rPr lang="en-US" sz="1200" b="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Drabkin</a:t>
            </a:r>
            <a:r>
              <a:rPr lang="en-US" sz="12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and R. A.</a:t>
            </a:r>
            <a:br>
              <a:rPr lang="en-US" sz="1200" dirty="0"/>
            </a:br>
            <a:r>
              <a:rPr lang="en-US" sz="1200" b="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Zhitnikov</a:t>
            </a:r>
            <a:r>
              <a:rPr lang="en-US" sz="12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//</a:t>
            </a:r>
            <a:r>
              <a:rPr lang="ru-RU" sz="12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Журнал Экспериментальной и Теоретической Физики, 38(1013), 1960</a:t>
            </a:r>
            <a:endParaRPr lang="ru-RU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0E81416-013C-31D1-9C71-99479265FB23}"/>
                  </a:ext>
                </a:extLst>
              </p:cNvPr>
              <p:cNvSpPr txBox="1"/>
              <p:nvPr/>
            </p:nvSpPr>
            <p:spPr>
              <a:xfrm>
                <a:off x="5606014" y="3782078"/>
                <a:ext cx="9447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Lato"/>
                              <a:cs typeface="Lato"/>
                              <a:sym typeface="Lato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Lato"/>
                              <a:cs typeface="Lato"/>
                              <a:sym typeface="Lato"/>
                            </a:rPr>
                            <m:t>𝐵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Lato"/>
                              <a:cs typeface="Lato"/>
                              <a:sym typeface="Lato"/>
                            </a:rPr>
                            <m:t>0</m:t>
                          </m:r>
                        </m:sub>
                      </m:sSub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m:t>=ħ</m:t>
                      </m:r>
                      <m:r>
                        <m:rPr>
                          <m:nor/>
                        </m:rPr>
                        <a:rPr lang="el-GR" dirty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m:t>ω</m:t>
                      </m:r>
                      <m:r>
                        <m:rPr>
                          <m:nor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m:t>/</m:t>
                      </m:r>
                      <m:r>
                        <m:rPr>
                          <m:nor/>
                        </m:rPr>
                        <a:rPr lang="el-GR" dirty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m:t>2</m:t>
                      </m:r>
                      <m:r>
                        <m:rPr>
                          <m:nor/>
                        </m:rPr>
                        <a:rPr lang="el-GR" dirty="0">
                          <a:solidFill>
                            <a:schemeClr val="tx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m:t>μ</m:t>
                      </m:r>
                    </m:oMath>
                  </m:oMathPara>
                </a14:m>
                <a:endParaRPr lang="el-GR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0E81416-013C-31D1-9C71-99479265F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6014" y="3782078"/>
                <a:ext cx="944746" cy="430887"/>
              </a:xfrm>
              <a:prstGeom prst="rect">
                <a:avLst/>
              </a:prstGeom>
              <a:blipFill>
                <a:blip r:embed="rId4"/>
                <a:stretch>
                  <a:fillRect r="-12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Google Shape;198;p19">
            <a:extLst>
              <a:ext uri="{FF2B5EF4-FFF2-40B4-BE49-F238E27FC236}">
                <a16:creationId xmlns:a16="http://schemas.microsoft.com/office/drawing/2014/main" id="{F52E5021-5CE1-BCBB-A81E-623F6F31962A}"/>
              </a:ext>
            </a:extLst>
          </p:cNvPr>
          <p:cNvSpPr txBox="1"/>
          <p:nvPr/>
        </p:nvSpPr>
        <p:spPr>
          <a:xfrm>
            <a:off x="8703570" y="259627"/>
            <a:ext cx="297180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rgbClr val="CC0000"/>
                </a:solidFill>
              </a:rPr>
              <a:t>2</a:t>
            </a:r>
            <a:endParaRPr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0014" y="845452"/>
            <a:ext cx="4571899" cy="347253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76;p15">
            <a:extLst>
              <a:ext uri="{FF2B5EF4-FFF2-40B4-BE49-F238E27FC236}">
                <a16:creationId xmlns:a16="http://schemas.microsoft.com/office/drawing/2014/main" id="{9FD2318D-997C-6CCB-CBF8-3E57BBA22A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3475" y="1964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Superconducting magnet</a:t>
            </a:r>
            <a:endParaRPr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7" name="Google Shape;86;p15">
            <a:extLst>
              <a:ext uri="{FF2B5EF4-FFF2-40B4-BE49-F238E27FC236}">
                <a16:creationId xmlns:a16="http://schemas.microsoft.com/office/drawing/2014/main" id="{9231A490-A80F-EFEC-E82B-3561DCEFBC30}"/>
              </a:ext>
            </a:extLst>
          </p:cNvPr>
          <p:cNvCxnSpPr/>
          <p:nvPr/>
        </p:nvCxnSpPr>
        <p:spPr>
          <a:xfrm rot="10800000" flipH="1">
            <a:off x="143250" y="730200"/>
            <a:ext cx="8857500" cy="7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A8F7F0B-A07E-9D8F-9272-8F7B1C9266D4}"/>
              </a:ext>
            </a:extLst>
          </p:cNvPr>
          <p:cNvGrpSpPr/>
          <p:nvPr/>
        </p:nvGrpSpPr>
        <p:grpSpPr>
          <a:xfrm>
            <a:off x="1268432" y="4175384"/>
            <a:ext cx="2811900" cy="794400"/>
            <a:chOff x="1181628" y="4395546"/>
            <a:chExt cx="2811900" cy="794400"/>
          </a:xfrm>
        </p:grpSpPr>
        <p:sp>
          <p:nvSpPr>
            <p:cNvPr id="80" name="Google Shape;80;p15"/>
            <p:cNvSpPr/>
            <p:nvPr/>
          </p:nvSpPr>
          <p:spPr>
            <a:xfrm>
              <a:off x="1181628" y="4395546"/>
              <a:ext cx="2811900" cy="794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 txBox="1"/>
            <p:nvPr/>
          </p:nvSpPr>
          <p:spPr>
            <a:xfrm>
              <a:off x="1248228" y="4493646"/>
              <a:ext cx="2678700" cy="59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dk1"/>
                  </a:solidFill>
                </a:rPr>
                <a:t>Design of the solenoid magnet made of superconducting tape</a:t>
              </a:r>
              <a:endParaRPr dirty="0">
                <a:solidFill>
                  <a:schemeClr val="dk1"/>
                </a:solidFill>
              </a:endParaRPr>
            </a:p>
          </p:txBody>
        </p:sp>
      </p:grpSp>
      <p:sp>
        <p:nvSpPr>
          <p:cNvPr id="21" name="Овал 20">
            <a:extLst>
              <a:ext uri="{FF2B5EF4-FFF2-40B4-BE49-F238E27FC236}">
                <a16:creationId xmlns:a16="http://schemas.microsoft.com/office/drawing/2014/main" id="{291E6673-3C2D-B0B2-6B47-3B12D2C603F6}"/>
              </a:ext>
            </a:extLst>
          </p:cNvPr>
          <p:cNvSpPr/>
          <p:nvPr/>
        </p:nvSpPr>
        <p:spPr>
          <a:xfrm>
            <a:off x="5269487" y="1302899"/>
            <a:ext cx="3249457" cy="3157915"/>
          </a:xfrm>
          <a:prstGeom prst="ellipse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F66061A4-48DE-849F-962B-067CCDDAEAEF}"/>
              </a:ext>
            </a:extLst>
          </p:cNvPr>
          <p:cNvSpPr/>
          <p:nvPr/>
        </p:nvSpPr>
        <p:spPr>
          <a:xfrm>
            <a:off x="6045129" y="2024148"/>
            <a:ext cx="1698171" cy="1715415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F4D8EFF6-BBBA-1A12-7526-DCFFD7654596}"/>
              </a:ext>
            </a:extLst>
          </p:cNvPr>
          <p:cNvCxnSpPr>
            <a:stCxn id="22" idx="0"/>
            <a:endCxn id="21" idx="0"/>
          </p:cNvCxnSpPr>
          <p:nvPr/>
        </p:nvCxnSpPr>
        <p:spPr>
          <a:xfrm flipV="1">
            <a:off x="6894215" y="1302899"/>
            <a:ext cx="1" cy="7212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C61401E8-AAF1-D952-E0A3-2E169AD15C59}"/>
              </a:ext>
            </a:extLst>
          </p:cNvPr>
          <p:cNvCxnSpPr>
            <a:endCxn id="21" idx="7"/>
          </p:cNvCxnSpPr>
          <p:nvPr/>
        </p:nvCxnSpPr>
        <p:spPr>
          <a:xfrm flipV="1">
            <a:off x="6894214" y="1765365"/>
            <a:ext cx="1148858" cy="11164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EFCBD54A-181B-B6DE-04F7-03F2572E5679}"/>
              </a:ext>
            </a:extLst>
          </p:cNvPr>
          <p:cNvCxnSpPr>
            <a:endCxn id="22" idx="1"/>
          </p:cNvCxnSpPr>
          <p:nvPr/>
        </p:nvCxnSpPr>
        <p:spPr>
          <a:xfrm flipH="1" flipV="1">
            <a:off x="6293820" y="2275365"/>
            <a:ext cx="600394" cy="6064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2F9E5FF-FBCC-D7F5-298A-F9573CB0C80C}"/>
              </a:ext>
            </a:extLst>
          </p:cNvPr>
          <p:cNvSpPr txBox="1"/>
          <p:nvPr/>
        </p:nvSpPr>
        <p:spPr>
          <a:xfrm rot="19170707">
            <a:off x="7167878" y="2237679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= 5.5cm</a:t>
            </a:r>
            <a:endParaRPr lang="ru-RU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3CE1D71-D73E-2E0D-A76F-28679E35AB42}"/>
              </a:ext>
            </a:extLst>
          </p:cNvPr>
          <p:cNvSpPr txBox="1"/>
          <p:nvPr/>
        </p:nvSpPr>
        <p:spPr>
          <a:xfrm rot="2663829">
            <a:off x="6002237" y="2528702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= 3.5cm</a:t>
            </a:r>
            <a:endParaRPr lang="ru-RU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7ADC16C-F14C-9A19-56B7-24FDF01F83D8}"/>
              </a:ext>
            </a:extLst>
          </p:cNvPr>
          <p:cNvSpPr txBox="1"/>
          <p:nvPr/>
        </p:nvSpPr>
        <p:spPr>
          <a:xfrm rot="16200000">
            <a:off x="6324464" y="1509634"/>
            <a:ext cx="865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 = 2cm</a:t>
            </a:r>
            <a:endParaRPr lang="ru-RU" dirty="0"/>
          </a:p>
        </p:txBody>
      </p:sp>
      <p:sp>
        <p:nvSpPr>
          <p:cNvPr id="2" name="Google Shape;198;p19">
            <a:extLst>
              <a:ext uri="{FF2B5EF4-FFF2-40B4-BE49-F238E27FC236}">
                <a16:creationId xmlns:a16="http://schemas.microsoft.com/office/drawing/2014/main" id="{4612E9AA-038D-D02A-44B3-29CB6D440DC8}"/>
              </a:ext>
            </a:extLst>
          </p:cNvPr>
          <p:cNvSpPr txBox="1"/>
          <p:nvPr/>
        </p:nvSpPr>
        <p:spPr>
          <a:xfrm>
            <a:off x="8703570" y="259627"/>
            <a:ext cx="297180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rgbClr val="CC0000"/>
                </a:solidFill>
              </a:rPr>
              <a:t>3</a:t>
            </a:r>
            <a:endParaRPr sz="1700" dirty="0"/>
          </a:p>
        </p:txBody>
      </p:sp>
    </p:spTree>
    <p:extLst>
      <p:ext uri="{BB962C8B-B14F-4D97-AF65-F5344CB8AC3E}">
        <p14:creationId xmlns:p14="http://schemas.microsoft.com/office/powerpoint/2010/main" val="347856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5"/>
          <p:cNvSpPr txBox="1">
            <a:spLocks noGrp="1"/>
          </p:cNvSpPr>
          <p:nvPr>
            <p:ph type="title"/>
          </p:nvPr>
        </p:nvSpPr>
        <p:spPr>
          <a:xfrm>
            <a:off x="143250" y="16859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Spin flip zone</a:t>
            </a:r>
            <a:endParaRPr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0" name="Google Shape;270;p25"/>
          <p:cNvSpPr txBox="1"/>
          <p:nvPr/>
        </p:nvSpPr>
        <p:spPr>
          <a:xfrm>
            <a:off x="6823786" y="4837440"/>
            <a:ext cx="20160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0549" y="2985467"/>
            <a:ext cx="3674953" cy="187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4542" y="1086538"/>
            <a:ext cx="3645886" cy="18779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4" name="Google Shape;274;p25"/>
          <p:cNvCxnSpPr/>
          <p:nvPr/>
        </p:nvCxnSpPr>
        <p:spPr>
          <a:xfrm rot="10800000">
            <a:off x="5579159" y="1102711"/>
            <a:ext cx="0" cy="17157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75" name="Google Shape;275;p25"/>
          <p:cNvCxnSpPr/>
          <p:nvPr/>
        </p:nvCxnSpPr>
        <p:spPr>
          <a:xfrm rot="10800000">
            <a:off x="7967947" y="1665796"/>
            <a:ext cx="0" cy="11685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76" name="Google Shape;276;p25"/>
          <p:cNvCxnSpPr/>
          <p:nvPr/>
        </p:nvCxnSpPr>
        <p:spPr>
          <a:xfrm rot="10800000">
            <a:off x="5634233" y="3051586"/>
            <a:ext cx="0" cy="16467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77" name="Google Shape;277;p25"/>
          <p:cNvCxnSpPr/>
          <p:nvPr/>
        </p:nvCxnSpPr>
        <p:spPr>
          <a:xfrm rot="10800000">
            <a:off x="8023022" y="3614658"/>
            <a:ext cx="0" cy="110490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78" name="Google Shape;278;p25"/>
          <p:cNvCxnSpPr/>
          <p:nvPr/>
        </p:nvCxnSpPr>
        <p:spPr>
          <a:xfrm>
            <a:off x="5368765" y="3889884"/>
            <a:ext cx="3123300" cy="0"/>
          </a:xfrm>
          <a:prstGeom prst="straightConnector1">
            <a:avLst/>
          </a:prstGeom>
          <a:noFill/>
          <a:ln w="28575" cap="flat" cmpd="sng">
            <a:solidFill>
              <a:srgbClr val="0033CC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79" name="Google Shape;279;p25"/>
          <p:cNvCxnSpPr/>
          <p:nvPr/>
        </p:nvCxnSpPr>
        <p:spPr>
          <a:xfrm>
            <a:off x="5384151" y="4279616"/>
            <a:ext cx="3123300" cy="0"/>
          </a:xfrm>
          <a:prstGeom prst="straightConnector1">
            <a:avLst/>
          </a:prstGeom>
          <a:noFill/>
          <a:ln w="28575" cap="flat" cmpd="sng">
            <a:solidFill>
              <a:srgbClr val="0033CC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82" name="Google Shape;282;p25"/>
          <p:cNvSpPr txBox="1"/>
          <p:nvPr/>
        </p:nvSpPr>
        <p:spPr>
          <a:xfrm rot="-5400000">
            <a:off x="4196098" y="3688769"/>
            <a:ext cx="13431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∂B/∂z, T/m</a:t>
            </a: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" name="Google Shape;283;p25"/>
          <p:cNvSpPr txBox="1"/>
          <p:nvPr/>
        </p:nvSpPr>
        <p:spPr>
          <a:xfrm rot="-5400000">
            <a:off x="4398296" y="1685985"/>
            <a:ext cx="737700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B, T</a:t>
            </a:r>
            <a:endParaRPr sz="21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7EFB4EF-0006-735A-01FE-C2D5B4467AAF}"/>
              </a:ext>
            </a:extLst>
          </p:cNvPr>
          <p:cNvGrpSpPr/>
          <p:nvPr/>
        </p:nvGrpSpPr>
        <p:grpSpPr>
          <a:xfrm>
            <a:off x="383697" y="1014932"/>
            <a:ext cx="3719515" cy="4026548"/>
            <a:chOff x="463863" y="940724"/>
            <a:chExt cx="3719515" cy="4026548"/>
          </a:xfrm>
        </p:grpSpPr>
        <p:pic>
          <p:nvPicPr>
            <p:cNvPr id="269" name="Google Shape;269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99060" y="940724"/>
              <a:ext cx="3384318" cy="37045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25"/>
            <p:cNvSpPr/>
            <p:nvPr/>
          </p:nvSpPr>
          <p:spPr>
            <a:xfrm>
              <a:off x="2845100" y="1026797"/>
              <a:ext cx="320100" cy="295200"/>
            </a:xfrm>
            <a:prstGeom prst="ellipse">
              <a:avLst/>
            </a:pr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25"/>
            <p:cNvSpPr txBox="1"/>
            <p:nvPr/>
          </p:nvSpPr>
          <p:spPr>
            <a:xfrm rot="-5400000">
              <a:off x="359313" y="2394141"/>
              <a:ext cx="737700" cy="5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1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B, T</a:t>
              </a:r>
              <a:endParaRPr sz="2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4" name="Google Shape;284;p25"/>
            <p:cNvSpPr txBox="1"/>
            <p:nvPr/>
          </p:nvSpPr>
          <p:spPr>
            <a:xfrm>
              <a:off x="2288293" y="4479772"/>
              <a:ext cx="800100" cy="48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9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z, mm</a:t>
              </a:r>
              <a:endParaRPr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85" name="Google Shape;285;p25"/>
          <p:cNvSpPr txBox="1"/>
          <p:nvPr/>
        </p:nvSpPr>
        <p:spPr>
          <a:xfrm>
            <a:off x="6480228" y="4698540"/>
            <a:ext cx="8001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z, mm</a:t>
            </a:r>
            <a:endParaRPr sz="19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86" name="Google Shape;286;p25"/>
          <p:cNvCxnSpPr/>
          <p:nvPr/>
        </p:nvCxnSpPr>
        <p:spPr>
          <a:xfrm>
            <a:off x="5585204" y="2495898"/>
            <a:ext cx="2370000" cy="0"/>
          </a:xfrm>
          <a:prstGeom prst="straightConnector1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287" name="Google Shape;287;p25"/>
          <p:cNvSpPr txBox="1"/>
          <p:nvPr/>
        </p:nvSpPr>
        <p:spPr>
          <a:xfrm>
            <a:off x="5905702" y="2126446"/>
            <a:ext cx="15594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 = 0.05 m</a:t>
            </a:r>
            <a:endParaRPr sz="19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88" name="Google Shape;288;p25"/>
          <p:cNvGrpSpPr/>
          <p:nvPr/>
        </p:nvGrpSpPr>
        <p:grpSpPr>
          <a:xfrm>
            <a:off x="5702975" y="3314602"/>
            <a:ext cx="3212088" cy="596307"/>
            <a:chOff x="3780113" y="3159857"/>
            <a:chExt cx="2883900" cy="580800"/>
          </a:xfrm>
        </p:grpSpPr>
        <p:sp>
          <p:nvSpPr>
            <p:cNvPr id="289" name="Google Shape;289;p25"/>
            <p:cNvSpPr txBox="1"/>
            <p:nvPr/>
          </p:nvSpPr>
          <p:spPr>
            <a:xfrm>
              <a:off x="3780113" y="3159857"/>
              <a:ext cx="2883900" cy="5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700" dirty="0">
                  <a:latin typeface="Times New Roman"/>
                  <a:ea typeface="Times New Roman"/>
                  <a:cs typeface="Times New Roman"/>
                  <a:sym typeface="Times New Roman"/>
                </a:rPr>
                <a:t>1 T/m &lt;         &lt; 1.5 </a:t>
              </a:r>
              <a:r>
                <a:rPr lang="ru" sz="1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T/m</a:t>
              </a:r>
              <a:endParaRPr sz="1700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290" name="Google Shape;290;p25"/>
            <p:cNvPicPr preferRelativeResize="0"/>
            <p:nvPr/>
          </p:nvPicPr>
          <p:blipFill rotWithShape="1">
            <a:blip r:embed="rId6">
              <a:alphaModFix/>
            </a:blip>
            <a:srcRect l="27457" r="54203"/>
            <a:stretch/>
          </p:blipFill>
          <p:spPr>
            <a:xfrm>
              <a:off x="4567875" y="3191357"/>
              <a:ext cx="287449" cy="5006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1" name="Google Shape;291;p25"/>
          <p:cNvSpPr txBox="1"/>
          <p:nvPr/>
        </p:nvSpPr>
        <p:spPr>
          <a:xfrm>
            <a:off x="5620694" y="1083877"/>
            <a:ext cx="229603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9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ru" sz="1900" i="1" baseline="-25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</a:t>
            </a:r>
            <a:r>
              <a:rPr lang="ru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∈ [18.90; 18.96]</a:t>
            </a:r>
            <a:r>
              <a:rPr lang="ru" sz="1900" dirty="0">
                <a:latin typeface="Times New Roman"/>
                <a:ea typeface="Times New Roman"/>
                <a:cs typeface="Times New Roman"/>
                <a:sym typeface="Times New Roman"/>
              </a:rPr>
              <a:t> T</a:t>
            </a:r>
            <a:endParaRPr sz="19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92" name="Google Shape;292;p25"/>
          <p:cNvCxnSpPr/>
          <p:nvPr/>
        </p:nvCxnSpPr>
        <p:spPr>
          <a:xfrm rot="10800000" flipH="1">
            <a:off x="143250" y="730200"/>
            <a:ext cx="8857500" cy="7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0" name="Google Shape;280;p25"/>
          <p:cNvCxnSpPr>
            <a:cxnSpLocks/>
            <a:stCxn id="273" idx="6"/>
          </p:cNvCxnSpPr>
          <p:nvPr/>
        </p:nvCxnSpPr>
        <p:spPr>
          <a:xfrm>
            <a:off x="3085034" y="1248605"/>
            <a:ext cx="2230375" cy="332830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" name="Google Shape;202;p16">
            <a:extLst>
              <a:ext uri="{FF2B5EF4-FFF2-40B4-BE49-F238E27FC236}">
                <a16:creationId xmlns:a16="http://schemas.microsoft.com/office/drawing/2014/main" id="{7E0B83C2-60D1-B4DE-EBC7-0C75D6053E86}"/>
              </a:ext>
            </a:extLst>
          </p:cNvPr>
          <p:cNvSpPr txBox="1"/>
          <p:nvPr/>
        </p:nvSpPr>
        <p:spPr>
          <a:xfrm>
            <a:off x="6386386" y="4307240"/>
            <a:ext cx="874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ΔB≫|B1|</a:t>
            </a:r>
            <a:endParaRPr sz="1300" dirty="0">
              <a:solidFill>
                <a:schemeClr val="tx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Google Shape;198;p19">
            <a:extLst>
              <a:ext uri="{FF2B5EF4-FFF2-40B4-BE49-F238E27FC236}">
                <a16:creationId xmlns:a16="http://schemas.microsoft.com/office/drawing/2014/main" id="{1B384173-C3A1-28BE-AE17-ABE4BA3EA340}"/>
              </a:ext>
            </a:extLst>
          </p:cNvPr>
          <p:cNvSpPr txBox="1"/>
          <p:nvPr/>
        </p:nvSpPr>
        <p:spPr>
          <a:xfrm>
            <a:off x="8703570" y="259627"/>
            <a:ext cx="297180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rgbClr val="CC0000"/>
                </a:solidFill>
              </a:rPr>
              <a:t>4</a:t>
            </a:r>
            <a:endParaRPr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 txBox="1">
            <a:spLocks noGrp="1"/>
          </p:cNvSpPr>
          <p:nvPr>
            <p:ph type="title"/>
          </p:nvPr>
        </p:nvSpPr>
        <p:spPr>
          <a:xfrm>
            <a:off x="143250" y="196400"/>
            <a:ext cx="920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Adiabaticity parameter</a:t>
            </a:r>
            <a:endParaRPr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61" name="Google Shape;161;p17" descr="{&quot;id&quot;:&quot;1&quot;,&quot;font&quot;:{&quot;size&quot;:12,&quot;family&quot;:&quot;Arial&quot;,&quot;color&quot;:&quot;#000000&quot;},&quot;code&quot;:&quot;$$k=\\frac{\\gamma B_{1}^{2}}{\\left(dB/dz\\right)V},$$&quot;,&quot;type&quot;:&quot;$$&quot;,&quot;backgroundColor&quot;:&quot;#FFFFFF&quot;,&quot;aid&quot;:null,&quot;ts&quot;:1713342988377,&quot;cs&quot;:&quot;bvE8V+m2jARdVfyGke6CLw==&quot;,&quot;size&quot;:{&quot;width&quot;:127.16666666666667,&quot;height&quot;:47.833333333333336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38" y="1278466"/>
            <a:ext cx="2454420" cy="92318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7"/>
          <p:cNvSpPr txBox="1"/>
          <p:nvPr/>
        </p:nvSpPr>
        <p:spPr>
          <a:xfrm>
            <a:off x="311700" y="2431875"/>
            <a:ext cx="3480900" cy="206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dk1"/>
                </a:solidFill>
              </a:rPr>
              <a:t>γ - </a:t>
            </a:r>
            <a:r>
              <a:rPr lang="en-US" sz="1600" dirty="0">
                <a:solidFill>
                  <a:schemeClr val="dk1"/>
                </a:solidFill>
              </a:rPr>
              <a:t>gyromagnetic ratio</a:t>
            </a:r>
            <a:r>
              <a:rPr lang="ru-RU" sz="1600" dirty="0">
                <a:solidFill>
                  <a:schemeClr val="dk1"/>
                </a:solidFill>
              </a:rPr>
              <a:t> </a:t>
            </a:r>
            <a:r>
              <a:rPr lang="ru" sz="1600" dirty="0">
                <a:solidFill>
                  <a:schemeClr val="dk1"/>
                </a:solidFill>
              </a:rPr>
              <a:t>(1.83*10^8[1/(T*s)]),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dk1"/>
                </a:solidFill>
              </a:rPr>
              <a:t>B</a:t>
            </a:r>
            <a:r>
              <a:rPr lang="ru" sz="1600" baseline="-25000" dirty="0">
                <a:solidFill>
                  <a:schemeClr val="dk1"/>
                </a:solidFill>
              </a:rPr>
              <a:t>1</a:t>
            </a:r>
            <a:r>
              <a:rPr lang="ru" sz="1600" dirty="0">
                <a:solidFill>
                  <a:schemeClr val="dk1"/>
                </a:solidFill>
              </a:rPr>
              <a:t>- </a:t>
            </a:r>
            <a:r>
              <a:rPr lang="en-US" sz="1600" dirty="0">
                <a:solidFill>
                  <a:schemeClr val="dk1"/>
                </a:solidFill>
              </a:rPr>
              <a:t>amplitude of alternating magnetic field</a:t>
            </a:r>
            <a:r>
              <a:rPr lang="ru" sz="1600" dirty="0">
                <a:solidFill>
                  <a:schemeClr val="dk1"/>
                </a:solidFill>
              </a:rPr>
              <a:t>,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dk1"/>
                </a:solidFill>
              </a:rPr>
              <a:t>dB/dz - </a:t>
            </a:r>
            <a:r>
              <a:rPr lang="en-US" sz="1600" dirty="0">
                <a:solidFill>
                  <a:schemeClr val="dk1"/>
                </a:solidFill>
              </a:rPr>
              <a:t>gradient of constant field in the spin flip region</a:t>
            </a:r>
            <a:r>
              <a:rPr lang="ru" sz="1600" dirty="0">
                <a:solidFill>
                  <a:schemeClr val="dk1"/>
                </a:solidFill>
              </a:rPr>
              <a:t>,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dk1"/>
                </a:solidFill>
              </a:rPr>
              <a:t>V - </a:t>
            </a:r>
            <a:r>
              <a:rPr lang="en-US" sz="1600" dirty="0">
                <a:solidFill>
                  <a:schemeClr val="dk1"/>
                </a:solidFill>
              </a:rPr>
              <a:t>speed of a neutron when it enters a spin-flipper field</a:t>
            </a:r>
            <a:r>
              <a:rPr lang="ru" sz="1600" dirty="0">
                <a:solidFill>
                  <a:schemeClr val="dk1"/>
                </a:solidFill>
              </a:rPr>
              <a:t> (~15 [</a:t>
            </a:r>
            <a:r>
              <a:rPr lang="en-US" sz="1600" dirty="0">
                <a:solidFill>
                  <a:schemeClr val="dk1"/>
                </a:solidFill>
              </a:rPr>
              <a:t>m</a:t>
            </a:r>
            <a:r>
              <a:rPr lang="ru" sz="1600" dirty="0">
                <a:solidFill>
                  <a:schemeClr val="dk1"/>
                </a:solidFill>
              </a:rPr>
              <a:t>/</a:t>
            </a:r>
            <a:r>
              <a:rPr lang="en-US" sz="1600" dirty="0">
                <a:solidFill>
                  <a:schemeClr val="dk1"/>
                </a:solidFill>
              </a:rPr>
              <a:t>s</a:t>
            </a:r>
            <a:r>
              <a:rPr lang="ru" sz="1600" dirty="0">
                <a:solidFill>
                  <a:schemeClr val="dk1"/>
                </a:solidFill>
              </a:rPr>
              <a:t>])</a:t>
            </a:r>
            <a:endParaRPr sz="1600" dirty="0">
              <a:solidFill>
                <a:schemeClr val="dk1"/>
              </a:solidFill>
            </a:endParaRPr>
          </a:p>
        </p:txBody>
      </p:sp>
      <p:cxnSp>
        <p:nvCxnSpPr>
          <p:cNvPr id="168" name="Google Shape;168;p17"/>
          <p:cNvCxnSpPr/>
          <p:nvPr/>
        </p:nvCxnSpPr>
        <p:spPr>
          <a:xfrm rot="10800000" flipH="1">
            <a:off x="143250" y="730200"/>
            <a:ext cx="8857500" cy="7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Рисунок 3" descr="Изображение выглядит как линия, диаграмма, График, Параллельный&#10;&#10;Автоматически созданное описание">
            <a:extLst>
              <a:ext uri="{FF2B5EF4-FFF2-40B4-BE49-F238E27FC236}">
                <a16:creationId xmlns:a16="http://schemas.microsoft.com/office/drawing/2014/main" id="{ADEFE773-DE76-5CB3-F703-ED9F61AD4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274" y="832250"/>
            <a:ext cx="5000625" cy="3750469"/>
          </a:xfrm>
          <a:prstGeom prst="rect">
            <a:avLst/>
          </a:prstGeom>
        </p:spPr>
      </p:pic>
      <p:sp>
        <p:nvSpPr>
          <p:cNvPr id="164" name="Google Shape;164;p17"/>
          <p:cNvSpPr txBox="1"/>
          <p:nvPr/>
        </p:nvSpPr>
        <p:spPr>
          <a:xfrm rot="-5400000">
            <a:off x="2834062" y="2640571"/>
            <a:ext cx="2220425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Spin flip probability, p(k)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65" name="Google Shape;165;p17"/>
          <p:cNvSpPr txBox="1"/>
          <p:nvPr/>
        </p:nvSpPr>
        <p:spPr>
          <a:xfrm>
            <a:off x="5516431" y="4435119"/>
            <a:ext cx="2132144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Adiabatic coefficient, k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" name="Google Shape;198;p19">
            <a:extLst>
              <a:ext uri="{FF2B5EF4-FFF2-40B4-BE49-F238E27FC236}">
                <a16:creationId xmlns:a16="http://schemas.microsoft.com/office/drawing/2014/main" id="{4915EE59-A3FD-274D-FB58-D800B17AD47E}"/>
              </a:ext>
            </a:extLst>
          </p:cNvPr>
          <p:cNvSpPr txBox="1"/>
          <p:nvPr/>
        </p:nvSpPr>
        <p:spPr>
          <a:xfrm>
            <a:off x="8703570" y="259627"/>
            <a:ext cx="297180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rgbClr val="CC0000"/>
                </a:solidFill>
              </a:rPr>
              <a:t>5</a:t>
            </a:r>
            <a:endParaRPr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FDC611-A827-E717-407E-402A6468C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350" y="1118607"/>
            <a:ext cx="2799518" cy="1983273"/>
          </a:xfrm>
          <a:prstGeom prst="rect">
            <a:avLst/>
          </a:prstGeom>
        </p:spPr>
      </p:pic>
      <p:sp>
        <p:nvSpPr>
          <p:cNvPr id="4" name="Google Shape;160;p17">
            <a:extLst>
              <a:ext uri="{FF2B5EF4-FFF2-40B4-BE49-F238E27FC236}">
                <a16:creationId xmlns:a16="http://schemas.microsoft.com/office/drawing/2014/main" id="{EE0C4916-CAB4-89D2-C3FD-ABA7E3738E9B}"/>
              </a:ext>
            </a:extLst>
          </p:cNvPr>
          <p:cNvSpPr txBox="1">
            <a:spLocks/>
          </p:cNvSpPr>
          <p:nvPr/>
        </p:nvSpPr>
        <p:spPr>
          <a:xfrm>
            <a:off x="143250" y="196400"/>
            <a:ext cx="920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Volumetric resonator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Google Shape;168;p17">
            <a:extLst>
              <a:ext uri="{FF2B5EF4-FFF2-40B4-BE49-F238E27FC236}">
                <a16:creationId xmlns:a16="http://schemas.microsoft.com/office/drawing/2014/main" id="{137C9977-BA4E-FBC7-3D8F-4A276714D23D}"/>
              </a:ext>
            </a:extLst>
          </p:cNvPr>
          <p:cNvCxnSpPr/>
          <p:nvPr/>
        </p:nvCxnSpPr>
        <p:spPr>
          <a:xfrm rot="10800000" flipH="1">
            <a:off x="143250" y="730200"/>
            <a:ext cx="8857500" cy="7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57EA9AE-9AA0-58B7-A4CD-5B70DCBA8F2E}"/>
              </a:ext>
            </a:extLst>
          </p:cNvPr>
          <p:cNvGrpSpPr/>
          <p:nvPr/>
        </p:nvGrpSpPr>
        <p:grpSpPr>
          <a:xfrm>
            <a:off x="41329" y="777910"/>
            <a:ext cx="3514350" cy="2667846"/>
            <a:chOff x="169754" y="769100"/>
            <a:chExt cx="3514350" cy="266784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8C1A393-F231-BA66-3878-0E614459C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659" y="793349"/>
              <a:ext cx="2565532" cy="2032104"/>
            </a:xfrm>
            <a:prstGeom prst="rect">
              <a:avLst/>
            </a:prstGeom>
          </p:spPr>
        </p:pic>
        <p:sp>
          <p:nvSpPr>
            <p:cNvPr id="9" name="Google Shape;162;p17">
              <a:extLst>
                <a:ext uri="{FF2B5EF4-FFF2-40B4-BE49-F238E27FC236}">
                  <a16:creationId xmlns:a16="http://schemas.microsoft.com/office/drawing/2014/main" id="{4189EF55-58E5-A792-AF1E-F3BEEB761A62}"/>
                </a:ext>
              </a:extLst>
            </p:cNvPr>
            <p:cNvSpPr txBox="1"/>
            <p:nvPr/>
          </p:nvSpPr>
          <p:spPr>
            <a:xfrm>
              <a:off x="169754" y="2767812"/>
              <a:ext cx="3514350" cy="669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dk1"/>
                  </a:solidFill>
                </a:rPr>
                <a:t>Field pattern E010 inside the volume of a cylindrical resonator</a:t>
              </a:r>
              <a:endParaRPr sz="1600" dirty="0">
                <a:solidFill>
                  <a:schemeClr val="dk1"/>
                </a:solidFill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1F3AF901-DFD0-46B4-6CC9-D09B61046FA1}"/>
                </a:ext>
              </a:extLst>
            </p:cNvPr>
            <p:cNvSpPr/>
            <p:nvPr/>
          </p:nvSpPr>
          <p:spPr>
            <a:xfrm>
              <a:off x="169754" y="769100"/>
              <a:ext cx="3514350" cy="261020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5EAA783-D5BD-80D9-F74E-3C3400EE85A8}"/>
                  </a:ext>
                </a:extLst>
              </p:cNvPr>
              <p:cNvSpPr txBox="1"/>
              <p:nvPr/>
            </p:nvSpPr>
            <p:spPr>
              <a:xfrm>
                <a:off x="3655252" y="3110815"/>
                <a:ext cx="4388369" cy="6469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010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  <m:t>εμ</m:t>
                              </m:r>
                            </m:e>
                          </m:rad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01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.4048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5EAA783-D5BD-80D9-F74E-3C3400EE8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252" y="3110815"/>
                <a:ext cx="4388369" cy="646908"/>
              </a:xfrm>
              <a:prstGeom prst="rect">
                <a:avLst/>
              </a:prstGeom>
              <a:blipFill>
                <a:blip r:embed="rId4"/>
                <a:stretch>
                  <a:fillRect b="-9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162;p17">
            <a:extLst>
              <a:ext uri="{FF2B5EF4-FFF2-40B4-BE49-F238E27FC236}">
                <a16:creationId xmlns:a16="http://schemas.microsoft.com/office/drawing/2014/main" id="{10736AC0-BD6E-071E-88E1-3A92A2754863}"/>
              </a:ext>
            </a:extLst>
          </p:cNvPr>
          <p:cNvSpPr txBox="1"/>
          <p:nvPr/>
        </p:nvSpPr>
        <p:spPr>
          <a:xfrm>
            <a:off x="4655823" y="777910"/>
            <a:ext cx="3514350" cy="4124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Calculation of resonator dimensions</a:t>
            </a:r>
            <a:endParaRPr sz="1600" dirty="0">
              <a:solidFill>
                <a:schemeClr val="dk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3FEF55-0EC6-BE8D-F0F8-324B00D5159F}"/>
                  </a:ext>
                </a:extLst>
              </p:cNvPr>
              <p:cNvSpPr txBox="1"/>
              <p:nvPr/>
            </p:nvSpPr>
            <p:spPr>
              <a:xfrm>
                <a:off x="6313868" y="1698593"/>
                <a:ext cx="2549159" cy="5745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=0.3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3FEF55-0EC6-BE8D-F0F8-324B00D51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868" y="1698593"/>
                <a:ext cx="2549159" cy="5745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BEE3222-0170-F08B-A7FD-FCC586BE1DD9}"/>
                  </a:ext>
                </a:extLst>
              </p:cNvPr>
              <p:cNvSpPr txBox="1"/>
              <p:nvPr/>
            </p:nvSpPr>
            <p:spPr>
              <a:xfrm>
                <a:off x="2967896" y="3955973"/>
                <a:ext cx="3892425" cy="4717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01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</a:rPr>
                          <m:t>π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</a:rPr>
                              <m:t>εμ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000" dirty="0"/>
                          <m:t>)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=0.28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=28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BEE3222-0170-F08B-A7FD-FCC586BE1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896" y="3955973"/>
                <a:ext cx="3892425" cy="471732"/>
              </a:xfrm>
              <a:prstGeom prst="rect">
                <a:avLst/>
              </a:prstGeom>
              <a:blipFill>
                <a:blip r:embed="rId6"/>
                <a:stretch>
                  <a:fillRect l="-1724" b="-220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C972CAA-03AE-C3D0-1A82-92C766F052C1}"/>
                  </a:ext>
                </a:extLst>
              </p:cNvPr>
              <p:cNvSpPr txBox="1"/>
              <p:nvPr/>
            </p:nvSpPr>
            <p:spPr>
              <a:xfrm>
                <a:off x="3235608" y="4583900"/>
                <a:ext cx="2672783" cy="49244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&gt;5.5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C972CAA-03AE-C3D0-1A82-92C766F05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608" y="4583900"/>
                <a:ext cx="267278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oogle Shape;198;p19">
            <a:extLst>
              <a:ext uri="{FF2B5EF4-FFF2-40B4-BE49-F238E27FC236}">
                <a16:creationId xmlns:a16="http://schemas.microsoft.com/office/drawing/2014/main" id="{7F8BC30C-9AE1-186E-2AD7-59E72403B236}"/>
              </a:ext>
            </a:extLst>
          </p:cNvPr>
          <p:cNvSpPr txBox="1"/>
          <p:nvPr/>
        </p:nvSpPr>
        <p:spPr>
          <a:xfrm>
            <a:off x="8703570" y="259627"/>
            <a:ext cx="297180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rgbClr val="CC0000"/>
                </a:solidFill>
              </a:rPr>
              <a:t>6</a:t>
            </a:r>
            <a:endParaRPr sz="1700" dirty="0"/>
          </a:p>
        </p:txBody>
      </p:sp>
    </p:spTree>
    <p:extLst>
      <p:ext uri="{BB962C8B-B14F-4D97-AF65-F5344CB8AC3E}">
        <p14:creationId xmlns:p14="http://schemas.microsoft.com/office/powerpoint/2010/main" val="2777709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"/>
          <p:cNvSpPr txBox="1">
            <a:spLocks noGrp="1"/>
          </p:cNvSpPr>
          <p:nvPr>
            <p:ph type="title"/>
          </p:nvPr>
        </p:nvSpPr>
        <p:spPr>
          <a:xfrm>
            <a:off x="143250" y="217650"/>
            <a:ext cx="5286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32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Birdcage coil</a:t>
            </a:r>
            <a:endParaRPr sz="232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74" name="Google Shape;17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404" y="711450"/>
            <a:ext cx="4281720" cy="2159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7CBB7B6-912B-6E9D-8867-E3F5DF9D97DC}"/>
              </a:ext>
            </a:extLst>
          </p:cNvPr>
          <p:cNvGrpSpPr/>
          <p:nvPr/>
        </p:nvGrpSpPr>
        <p:grpSpPr>
          <a:xfrm>
            <a:off x="200077" y="809099"/>
            <a:ext cx="4371923" cy="2403938"/>
            <a:chOff x="143250" y="873900"/>
            <a:chExt cx="3923700" cy="2198700"/>
          </a:xfrm>
        </p:grpSpPr>
        <p:sp>
          <p:nvSpPr>
            <p:cNvPr id="175" name="Google Shape;175;p18"/>
            <p:cNvSpPr/>
            <p:nvPr/>
          </p:nvSpPr>
          <p:spPr>
            <a:xfrm>
              <a:off x="143250" y="873900"/>
              <a:ext cx="3923700" cy="2198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6" name="Google Shape;176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20471" y="928262"/>
              <a:ext cx="1572077" cy="16492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3125" y="1018521"/>
              <a:ext cx="2002860" cy="14215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" name="Google Shape;178;p18"/>
            <p:cNvSpPr/>
            <p:nvPr/>
          </p:nvSpPr>
          <p:spPr>
            <a:xfrm>
              <a:off x="2275985" y="2592239"/>
              <a:ext cx="1661100" cy="359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8"/>
            <p:cNvSpPr txBox="1"/>
            <p:nvPr/>
          </p:nvSpPr>
          <p:spPr>
            <a:xfrm>
              <a:off x="2349170" y="2579496"/>
              <a:ext cx="15147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dirty="0">
                  <a:solidFill>
                    <a:schemeClr val="dk1"/>
                  </a:solidFill>
                </a:rPr>
                <a:t>Field type B1</a:t>
              </a:r>
              <a:endParaRPr sz="1300" dirty="0"/>
            </a:p>
          </p:txBody>
        </p:sp>
        <p:sp>
          <p:nvSpPr>
            <p:cNvPr id="180" name="Google Shape;180;p18"/>
            <p:cNvSpPr/>
            <p:nvPr/>
          </p:nvSpPr>
          <p:spPr>
            <a:xfrm>
              <a:off x="273125" y="2568850"/>
              <a:ext cx="1879200" cy="4062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8"/>
            <p:cNvSpPr txBox="1"/>
            <p:nvPr/>
          </p:nvSpPr>
          <p:spPr>
            <a:xfrm>
              <a:off x="273125" y="2494900"/>
              <a:ext cx="18792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</a:rPr>
                <a:t>General view of the "Birdcage"</a:t>
              </a:r>
              <a:endParaRPr sz="1200" dirty="0"/>
            </a:p>
          </p:txBody>
        </p:sp>
      </p:grpSp>
      <p:sp>
        <p:nvSpPr>
          <p:cNvPr id="182" name="Google Shape;182;p18"/>
          <p:cNvSpPr/>
          <p:nvPr/>
        </p:nvSpPr>
        <p:spPr>
          <a:xfrm>
            <a:off x="5658762" y="2729950"/>
            <a:ext cx="2331000" cy="462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8"/>
          <p:cNvSpPr txBox="1"/>
          <p:nvPr/>
        </p:nvSpPr>
        <p:spPr>
          <a:xfrm>
            <a:off x="6001662" y="2751599"/>
            <a:ext cx="16452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Equivalent circuit</a:t>
            </a:r>
            <a:endParaRPr dirty="0"/>
          </a:p>
        </p:txBody>
      </p:sp>
      <p:pic>
        <p:nvPicPr>
          <p:cNvPr id="184" name="Google Shape;184;p18" descr="{&quot;font&quot;:{&quot;family&quot;:&quot;Arial&quot;,&quot;size&quot;:10.5,&quot;color&quot;:&quot;#000000&quot;},&quot;id&quot;:&quot;2&quot;,&quot;backgroundColor&quot;:&quot;#FFFFFF&quot;,&quot;type&quot;:&quot;align*&quot;,&quot;aid&quot;:null,&quot;code&quot;:&quot;\\begin{align*}\n{B}&amp;\\geq{0.6mT,}\\\\\n\\separator\n{L}&amp;={\\frac{\\mu_{0}l_{er}}{2\\pi\\,}\\left(\\ln\\left(\\frac{2l_{er}}{w}\\right)+\\frac{1}{2}\\right),}\\\\\n{M\\,}&amp;={\\frac{\\mu_{0}l_{l}}{2\\pi\\,}\\left(\\ln\\left(\\frac{2l_{l}}{r_{out}}\\right)+\\left(0.1493n^{3}-0.3606n^{2}-0.0405n+0.2526\\right)-1\\right),}\\\\\n{\\,\\omega}&amp;={{\\sqrt[]{\\frac{1}{C\\left(L+2M\\sin^{2}\\frac{\\pi m}{N}\\right)}}},\\,m=0,1,...,N/2+1}\t\n\\end{align*}&quot;,&quot;ts&quot;:1713353490532,&quot;cs&quot;:&quot;SASCrKmUjgVKuZ4fFRLMtw==&quot;,&quot;size&quot;:{&quot;width&quot;:523.5,&quot;height&quot;:181}}"/>
          <p:cNvPicPr preferRelativeResize="0"/>
          <p:nvPr/>
        </p:nvPicPr>
        <p:blipFill rotWithShape="1">
          <a:blip r:embed="rId6">
            <a:alphaModFix/>
          </a:blip>
          <a:srcRect t="18917"/>
          <a:stretch/>
        </p:blipFill>
        <p:spPr>
          <a:xfrm>
            <a:off x="208924" y="3383649"/>
            <a:ext cx="4862704" cy="162243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8"/>
          <p:cNvSpPr/>
          <p:nvPr/>
        </p:nvSpPr>
        <p:spPr>
          <a:xfrm>
            <a:off x="5396450" y="3393075"/>
            <a:ext cx="3666300" cy="1487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6" name="Google Shape;186;p18" descr="{&quot;type&quot;:&quot;$$&quot;,&quot;aid&quot;:null,&quot;font&quot;:{&quot;size&quot;:12,&quot;family&quot;:&quot;Arial&quot;,&quot;color&quot;:&quot;#000000&quot;},&quot;id&quot;:&quot;3&quot;,&quot;code&quot;:&quot;$$С=\\frac{1}{\\omega^{2}\\left(L+2M\\sin^{2}\\frac{2\\pi m}{N}\\right)}$$&quot;,&quot;backgroundColor&quot;:&quot;#FFFFFF&quot;,&quot;ts&quot;:1713345849626,&quot;cs&quot;:&quot;filhO3oj2LPxL9zUa6nJGg==&quot;,&quot;size&quot;:{&quot;width&quot;:209.33333333333334,&quot;height&quot;:47.333333333333336}}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4125" y="3750988"/>
            <a:ext cx="3410951" cy="771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p18"/>
          <p:cNvCxnSpPr/>
          <p:nvPr/>
        </p:nvCxnSpPr>
        <p:spPr>
          <a:xfrm rot="10800000" flipH="1">
            <a:off x="143250" y="730200"/>
            <a:ext cx="8857500" cy="7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198;p19">
            <a:extLst>
              <a:ext uri="{FF2B5EF4-FFF2-40B4-BE49-F238E27FC236}">
                <a16:creationId xmlns:a16="http://schemas.microsoft.com/office/drawing/2014/main" id="{519A79E7-443A-F9B1-14BF-6B464A2550E4}"/>
              </a:ext>
            </a:extLst>
          </p:cNvPr>
          <p:cNvSpPr txBox="1"/>
          <p:nvPr/>
        </p:nvSpPr>
        <p:spPr>
          <a:xfrm>
            <a:off x="8703570" y="259627"/>
            <a:ext cx="297180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rgbClr val="CC0000"/>
                </a:solidFill>
              </a:rPr>
              <a:t>7</a:t>
            </a:r>
            <a:endParaRPr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 txBox="1">
            <a:spLocks noGrp="1"/>
          </p:cNvSpPr>
          <p:nvPr>
            <p:ph type="title"/>
          </p:nvPr>
        </p:nvSpPr>
        <p:spPr>
          <a:xfrm>
            <a:off x="143250" y="196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Resonator model</a:t>
            </a:r>
            <a:endParaRPr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96" name="Google Shape;1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400" y="931525"/>
            <a:ext cx="3507899" cy="35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0300" y="931525"/>
            <a:ext cx="5280199" cy="311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9"/>
          <p:cNvSpPr txBox="1"/>
          <p:nvPr/>
        </p:nvSpPr>
        <p:spPr>
          <a:xfrm>
            <a:off x="8703570" y="259627"/>
            <a:ext cx="297180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rgbClr val="CC0000"/>
                </a:solidFill>
              </a:rPr>
              <a:t>8</a:t>
            </a:r>
            <a:endParaRPr sz="1700" dirty="0"/>
          </a:p>
        </p:txBody>
      </p:sp>
      <p:cxnSp>
        <p:nvCxnSpPr>
          <p:cNvPr id="199" name="Google Shape;199;p19"/>
          <p:cNvCxnSpPr/>
          <p:nvPr/>
        </p:nvCxnSpPr>
        <p:spPr>
          <a:xfrm rot="10800000" flipH="1">
            <a:off x="143250" y="730200"/>
            <a:ext cx="8857500" cy="7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675</Words>
  <Application>Microsoft Office PowerPoint</Application>
  <PresentationFormat>Экран (16:9)</PresentationFormat>
  <Paragraphs>139</Paragraphs>
  <Slides>19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 Math</vt:lpstr>
      <vt:lpstr>Lato</vt:lpstr>
      <vt:lpstr>Times New Roman</vt:lpstr>
      <vt:lpstr>Simple Light</vt:lpstr>
      <vt:lpstr>Birdcage resonator for a gradient spin flipper in strong magnetic fields</vt:lpstr>
      <vt:lpstr>Pulsed UCN source</vt:lpstr>
      <vt:lpstr>Adiabatic spin flipper</vt:lpstr>
      <vt:lpstr>Superconducting magnet</vt:lpstr>
      <vt:lpstr>Spin flip zone</vt:lpstr>
      <vt:lpstr>Adiabaticity parameter</vt:lpstr>
      <vt:lpstr>Презентация PowerPoint</vt:lpstr>
      <vt:lpstr>Birdcage coil</vt:lpstr>
      <vt:lpstr>Resonator model</vt:lpstr>
      <vt:lpstr>Презентация PowerPoint</vt:lpstr>
      <vt:lpstr>Loss parameters (S-parameters), at C = 7.29 pF</vt:lpstr>
      <vt:lpstr>Distribution of magnetic energy</vt:lpstr>
      <vt:lpstr>Precession of the magnetic field B1</vt:lpstr>
      <vt:lpstr>Power calculation</vt:lpstr>
      <vt:lpstr>Summary</vt:lpstr>
      <vt:lpstr>Thank you for your attention!</vt:lpstr>
      <vt:lpstr>Spin precession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Радиочастотный резонатор градиентного спин-флиппера для источника УХН</dc:title>
  <dc:creator>Владимир Курылёв</dc:creator>
  <cp:lastModifiedBy>Владимир Курылёв</cp:lastModifiedBy>
  <cp:revision>35</cp:revision>
  <dcterms:modified xsi:type="dcterms:W3CDTF">2024-10-31T12:58:39Z</dcterms:modified>
</cp:coreProperties>
</file>