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  <p:sldMasterId id="2147483676" r:id="rId3"/>
  </p:sldMasterIdLst>
  <p:notesMasterIdLst>
    <p:notesMasterId r:id="rId19"/>
  </p:notesMasterIdLst>
  <p:handoutMasterIdLst>
    <p:handoutMasterId r:id="rId20"/>
  </p:handoutMasterIdLst>
  <p:sldIdLst>
    <p:sldId id="257" r:id="rId4"/>
    <p:sldId id="266" r:id="rId5"/>
    <p:sldId id="265" r:id="rId6"/>
    <p:sldId id="258" r:id="rId7"/>
    <p:sldId id="263" r:id="rId8"/>
    <p:sldId id="271" r:id="rId9"/>
    <p:sldId id="274" r:id="rId10"/>
    <p:sldId id="273" r:id="rId11"/>
    <p:sldId id="275" r:id="rId12"/>
    <p:sldId id="276" r:id="rId13"/>
    <p:sldId id="277" r:id="rId14"/>
    <p:sldId id="278" r:id="rId15"/>
    <p:sldId id="267" r:id="rId16"/>
    <p:sldId id="264" r:id="rId17"/>
    <p:sldId id="26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9933"/>
    <a:srgbClr val="EE8B08"/>
    <a:srgbClr val="5609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706371-270E-4E99-B263-590F9EF9D39A}" v="30" dt="2022-10-30T17:26:07.1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7" d="100"/>
          <a:sy n="57" d="100"/>
        </p:scale>
        <p:origin x="924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7CC3C11-36E0-C24A-2A80-3909303E0D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505F4B-C3B0-1BA2-FA81-8D49E78126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BA2F9-72C9-40B8-9054-E88BA314EBB7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99C536-C885-51F6-9967-FE753B0D68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716D84-5E29-19A9-BB15-F0B7185293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2BF59-8548-4DCC-83D1-6B618DBB6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5236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CC69E-8495-4629-A32D-A34636615F19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E1993-773C-4025-9807-D8BAC14B6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0608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02A6765F-259F-471E-B101-4D4D2C184A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3525" y="839788"/>
            <a:ext cx="5412220" cy="2346757"/>
          </a:xfrm>
        </p:spPr>
        <p:txBody>
          <a:bodyPr/>
          <a:lstStyle/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250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D46A02-1DC2-C568-0A39-45B7BFB4C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5AEC4AF-37AE-5C08-A0BF-5FBAB9B77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78538A-836A-2279-F99C-AC5726AD8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5ABF-24BB-4C8B-BD42-88AD6558B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654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AA3E3-9908-0DE3-779E-978E2804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C73624-53C1-2F97-23ED-40E36D6CE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A10E7D-BC8C-9995-5005-C1232F56F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26B80D-B621-E2C3-A989-CAA42179B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4858B1-2A36-4B37-431E-D755D24AF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9DC885-E10F-280A-0A0F-11D5EA72E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5ABF-24BB-4C8B-BD42-88AD6558B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907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5936B7-0246-A8DF-A269-273A44AA4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70C0C55-32EF-3721-6B84-244E63A3FD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7FB7CD-0A5B-76D6-664E-61C173506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7A4CC8-FC86-4A79-4B9B-0935E79F9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27112C-ADFE-4244-A0F1-E0FCC093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23027-5EFF-620B-CA13-9E8F8373F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5ABF-24BB-4C8B-BD42-88AD6558B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143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CCFA37-D427-F583-3A4F-DA2524D04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1698A2-893D-77CD-6192-7F1B8748C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523B6E-9F84-D0FF-5CF9-DA52A1660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C46E79-329F-3F7E-C793-997FECA49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AEC693-7F7F-7426-1369-324235C1A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5ABF-24BB-4C8B-BD42-88AD6558B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013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0BBD10D-364E-7B2C-974E-C960DE9BF4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699F10-E369-404B-CF73-C1171194F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B61F43-21B0-23C4-3A1C-832B7E4DC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8551F6-7A16-66DA-756A-FEBEB14B1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38A0EE-F4E4-9DF2-170E-531219DBF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5ABF-24BB-4C8B-BD42-88AD6558B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103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20898-34A6-832F-D2D5-73FF99D73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A2AE1D-BC48-323F-E75F-9DCADDC44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381C11-515E-C3A0-743C-0C0DBD86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A8F3-D5CA-4D9E-91E8-9AEB3C0B68A7}" type="datetime1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0BC0DC-72A3-0460-A4C6-743C3C0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405FA1-EA6A-0B4F-47A9-44426CB99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F981D-3C91-4BD7-B6E3-D18532CBA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835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7CB2E-6F08-2C01-2726-910AB67AA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293CB5-8316-EB88-132E-4821C1C1F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A8D051-5EAA-BB42-55CB-E06EFD633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248A-85E9-4EC6-8293-D5C6318F0178}" type="datetime1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81AB9E-6E8A-557D-0359-1DF381D21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454C68-993D-6A04-5A56-758DBB262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F981D-3C91-4BD7-B6E3-D18532CBA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978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2F2B9-D81B-375F-D820-0175DA712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676DB0-45F2-2109-E705-556F752E0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40596F-63DD-8446-EDB1-B921C4337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FD08-9D40-416B-B555-C7AD605692E5}" type="datetime1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39237F-F07F-C1FF-F75D-A73939EC1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02EBC8-C23D-795A-1F6F-A16A9DC6C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F981D-3C91-4BD7-B6E3-D18532CBA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420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53A47-56C6-3CF7-1FCC-E20CCE84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17E64A-ED86-EC4A-B9E8-3B8E18FF91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E879DD-B58F-8A3E-9C4E-EEFCC82C1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470270-219C-346F-917A-00631F1CE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269C-2FA4-4AE9-A39D-35AA30D17C5A}" type="datetime1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A8093E-07A9-D9F4-4A80-831FC7629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5E54D4-FD38-A8EA-D658-FEDDC2113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F981D-3C91-4BD7-B6E3-D18532CBA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272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05946-FE8C-F719-3B35-9CD439AB2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1E8109-F9AA-CEED-10BE-BED11A6C6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45B80B-F817-DDA3-D53E-CF01E1C03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50E57AC-AEEF-5C28-D9A4-1F848CAE65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4524B9F-9269-FD4E-3F75-17B1EA6F87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9CA7A51-4485-9529-F022-3F618FDC2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D683-F18A-4B3E-A4B8-FCA332CE9737}" type="datetime1">
              <a:rPr lang="ru-RU" smtClean="0"/>
              <a:t>28.10.2024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E0AF321-8955-0A53-D8E4-45E335BE6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3E313D-DD93-2224-F517-774713CED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F981D-3C91-4BD7-B6E3-D18532CBA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836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екст 23">
            <a:extLst>
              <a:ext uri="{FF2B5EF4-FFF2-40B4-BE49-F238E27FC236}">
                <a16:creationId xmlns:a16="http://schemas.microsoft.com/office/drawing/2014/main" id="{E3AA3010-28E9-4E44-B53F-B24793B34D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7900" y="4208274"/>
            <a:ext cx="4041717" cy="480039"/>
          </a:xfrm>
          <a:prstGeom prst="rect">
            <a:avLst/>
          </a:prstGeom>
        </p:spPr>
        <p:txBody>
          <a:bodyPr anchor="ctr"/>
          <a:lstStyle>
            <a:lvl1pPr marL="0" indent="0" algn="r">
              <a:spcBef>
                <a:spcPts val="0"/>
              </a:spcBef>
              <a:buNone/>
              <a:defRPr sz="1878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61117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Author</a:t>
            </a:r>
            <a:endParaRPr lang="ru-RU" dirty="0"/>
          </a:p>
        </p:txBody>
      </p:sp>
      <p:sp>
        <p:nvSpPr>
          <p:cNvPr id="25" name="Текст 23">
            <a:extLst>
              <a:ext uri="{FF2B5EF4-FFF2-40B4-BE49-F238E27FC236}">
                <a16:creationId xmlns:a16="http://schemas.microsoft.com/office/drawing/2014/main" id="{7C5ACA2E-A2C6-4575-986B-1ABF20E6F8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87901" y="4720037"/>
            <a:ext cx="4041717" cy="480039"/>
          </a:xfrm>
          <a:prstGeom prst="rect">
            <a:avLst/>
          </a:prstGeom>
        </p:spPr>
        <p:txBody>
          <a:bodyPr anchor="ctr"/>
          <a:lstStyle>
            <a:lvl1pPr marL="0" indent="0" algn="r">
              <a:spcBef>
                <a:spcPts val="0"/>
              </a:spcBef>
              <a:buNone/>
              <a:defRPr sz="1878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61117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Affiliation</a:t>
            </a:r>
            <a:endParaRPr lang="ru-RU" dirty="0"/>
          </a:p>
        </p:txBody>
      </p:sp>
      <p:sp>
        <p:nvSpPr>
          <p:cNvPr id="26" name="Текст 23">
            <a:extLst>
              <a:ext uri="{FF2B5EF4-FFF2-40B4-BE49-F238E27FC236}">
                <a16:creationId xmlns:a16="http://schemas.microsoft.com/office/drawing/2014/main" id="{40586FBE-C045-4DDE-B542-FC7D9BBE9F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7902" y="5227995"/>
            <a:ext cx="4041717" cy="4800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spcBef>
                <a:spcPts val="0"/>
              </a:spcBef>
              <a:buNone/>
              <a:defRPr sz="1878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61117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IEEE Membership Grade</a:t>
            </a:r>
            <a:endParaRPr lang="ru-RU" dirty="0"/>
          </a:p>
        </p:txBody>
      </p:sp>
      <p:sp>
        <p:nvSpPr>
          <p:cNvPr id="27" name="Текст 23">
            <a:extLst>
              <a:ext uri="{FF2B5EF4-FFF2-40B4-BE49-F238E27FC236}">
                <a16:creationId xmlns:a16="http://schemas.microsoft.com/office/drawing/2014/main" id="{045733EC-B657-46C8-8239-918FE422F4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87900" y="5735953"/>
            <a:ext cx="4041717" cy="4800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spcBef>
                <a:spcPts val="0"/>
              </a:spcBef>
              <a:buNone/>
              <a:defRPr sz="1878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61117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Contact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42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5BEE4-C4E7-92E8-CCEF-4AAAD907A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69B6E6B-74DB-6E71-CCD1-D8AAB402A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AD65-2E10-4CC4-B2A4-7CC2B953E8F9}" type="datetime1">
              <a:rPr lang="ru-RU" smtClean="0"/>
              <a:t>28.10.2024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F47066D-DCEA-7B8B-7557-955CE85D7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0841773-43DB-3925-E1AD-FE58829A5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F981D-3C91-4BD7-B6E3-D18532CBA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671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11788C-E9E5-F99B-9C74-4BF3509E9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928DB-03C5-48B5-B0A3-FDF67E55B36C}" type="datetime1">
              <a:rPr lang="ru-RU" smtClean="0"/>
              <a:t>28.10.2024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6A892DC-CBCD-AA88-A69B-EB735A473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1A830E-5FD2-6846-A807-A65597C23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F981D-3C91-4BD7-B6E3-D18532CBA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677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F746C-F836-C117-E48B-26BF3F0DB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A94715-F8D9-A145-A1F8-A2A886D64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C86B23-6EDB-8E5E-0211-301B672FB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E9249C-A44C-9BE2-D757-931DAD1A5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61E9-A6C6-4222-B406-C673F4A7144A}" type="datetime1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3A9784-B52F-CA3F-DF3D-E8B2C92B0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5183B-74A8-5DF0-E68C-8F85F49D2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F981D-3C91-4BD7-B6E3-D18532CBA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408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33318-BF6C-BE4E-8FF2-3AD728A01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88ECB97-9DAB-4B1C-03F0-1636F19C51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FB0E5D-1BD1-2D5B-C76E-AF613596C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97301C-DFB8-E840-B2D0-34F28F5F0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D09B0-F7E2-4A1D-A1B4-121F45114424}" type="datetime1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A7643F-281A-2717-42C7-73E31C753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36C251-09C5-398C-708D-98CF8060E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F981D-3C91-4BD7-B6E3-D18532CBA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312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17280F-5F2C-1A35-BD03-DB577E6C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5F7AEE-D0D1-F1B0-8029-6EE5FC245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77D498-3EDD-3BA4-1B8F-9AA1A8C78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C119-043E-46DD-95E7-660479EF3079}" type="datetime1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8BA789-D46B-FDC7-6CD4-43425C779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5B470B-61C7-1073-F128-E1846AC57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F981D-3C91-4BD7-B6E3-D18532CBA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253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50DD3CC-0E0C-389F-6DE3-F948178BE4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44A4DA-3395-FF87-9935-95A7F66D9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E98463-F9AD-292F-97BB-8A3915845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A7C8-380C-482B-B876-31D24AA63904}" type="datetime1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07BCCA-C2B2-03FC-EAE6-60FC78947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509C20-D99C-F4B8-1332-AF99657C8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F981D-3C91-4BD7-B6E3-D18532CBA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62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452170-22B1-836F-1AF0-6E9C320B4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AB50B4-C5E1-25BD-B87D-C06F9CB6D8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EAE0F8-834C-EF03-067F-98E540CB3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9CC082-1FE8-C753-1636-839BC6F02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4C0935-F576-B76D-5C11-C170D1D8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5ABF-24BB-4C8B-BD42-88AD6558B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5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353432-5152-0037-4F96-E5712B174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7E8B63-6146-4AEA-C619-52A09A6E9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724B46-0D3F-0D67-D314-AE40EFAE0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BBFC0D-E60A-ACA9-51D4-1ECEC0A19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BEEC7B-42CD-6BEF-A13E-CE7790E48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5ABF-24BB-4C8B-BD42-88AD6558B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243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AB701A-8210-A325-12DD-3DF06A9FB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C85D181-3C7B-FEA9-82EE-C482BF317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C55B17-5817-F6B4-BD45-4D92A6D55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9E6658-00CA-5B8F-0481-AEB82975A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5ABF-24BB-4C8B-BD42-88AD6558B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97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F5AE14-2F37-F90E-DF13-4EB0AD7EE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91C240-FDE4-E726-23F5-206CC080B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D5C0B9-5C68-B679-3A0C-7F7A89332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870F60-2488-24CF-AF23-AE3E21D3A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0D0FD4-366D-23CC-BC8C-AAEA6FE85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5ABF-24BB-4C8B-BD42-88AD6558B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234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048DC-9031-DC9D-2A9A-70DC69749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398B86-FD1E-3A1A-DC30-5B3B674DF3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C99445-FDAA-B4C8-1126-EACFAC639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03EC34-45E5-E3F2-1F66-AA8350E79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5961E1-6D3A-5E33-8DCD-F2E1C3F3B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04A85C-B01C-F4D8-7403-3161B8258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5ABF-24BB-4C8B-BD42-88AD6558B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481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D8AEE0-CFEA-9511-F352-0BBA81364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08BA16-3D34-F276-6258-8082B067B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7F34A1-CB89-D512-EA23-D565C1202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50625D2-D14F-1E56-C7F2-41C20BE21D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528294B-38A6-B767-645B-167479438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1CBFE7-B2AC-2E07-7B04-F43EAAF57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2CFEA5D-5BA8-EB08-24D0-A141CCDF2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88998C5-96C9-2981-F087-5F2E31993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5ABF-24BB-4C8B-BD42-88AD6558B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6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385AA-0E1E-DC25-D3D2-9AD3586CD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937B81-B419-5B56-EB5E-2A6E64981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156851-3385-9D50-3EB8-2B1692A27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B9B411-7DFD-DA37-FF31-4B356783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5ABF-24BB-4C8B-BD42-88AD6558B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24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81891"/>
            <a:ext cx="6227618" cy="5153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459865"/>
            <a:ext cx="10515600" cy="165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1182350" y="6000749"/>
            <a:ext cx="493916" cy="857251"/>
          </a:xfrm>
          <a:prstGeom prst="rect">
            <a:avLst/>
          </a:prstGeom>
          <a:solidFill>
            <a:srgbClr val="560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399" y="6490725"/>
            <a:ext cx="289518" cy="2061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3086"/>
          <a:stretch/>
        </p:blipFill>
        <p:spPr>
          <a:xfrm>
            <a:off x="11272513" y="6108509"/>
            <a:ext cx="346602" cy="31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6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5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56092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560926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0926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092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0926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0926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5CC2C1-B6E2-AA78-48F8-211233317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B9DBC1-528E-35CE-DB80-8EF397FA6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EDC6E8-7869-4FF7-4FE4-72A30E591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71EAF1-4863-6089-3953-177A9C2F14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E7BDE3-1F19-9072-259D-1B99D7198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D5ABF-24BB-4C8B-BD42-88AD6558B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01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7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062A24-056E-8B58-F92C-168A26FD4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F39753-3117-6159-4F18-C96B0948B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5BD094-52E7-38DA-4411-1C6DCDAE3A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68BAB-EC19-466A-8C7F-719A85E0B6BD}" type="datetime1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7B39AC-6E7E-BE8D-F407-5CF9E80320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D0E5D7-B396-AD70-1947-E688EF432C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F981D-3C91-4BD7-B6E3-D18532CBA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24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1.w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41.w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8.bin"/><Relationship Id="rId2" Type="http://schemas.openxmlformats.org/officeDocument/2006/relationships/image" Target="../media/image10.png"/><Relationship Id="rId16" Type="http://schemas.openxmlformats.org/officeDocument/2006/relationships/image" Target="../media/image17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5.png"/><Relationship Id="rId18" Type="http://schemas.openxmlformats.org/officeDocument/2006/relationships/image" Target="../media/image28.wmf"/><Relationship Id="rId3" Type="http://schemas.openxmlformats.org/officeDocument/2006/relationships/image" Target="../media/image19.wmf"/><Relationship Id="rId7" Type="http://schemas.openxmlformats.org/officeDocument/2006/relationships/image" Target="../media/image21.wmf"/><Relationship Id="rId12" Type="http://schemas.openxmlformats.org/officeDocument/2006/relationships/image" Target="../media/image24.png"/><Relationship Id="rId17" Type="http://schemas.openxmlformats.org/officeDocument/2006/relationships/oleObject" Target="../embeddings/oleObject15.bin"/><Relationship Id="rId2" Type="http://schemas.openxmlformats.org/officeDocument/2006/relationships/oleObject" Target="../embeddings/oleObject9.bin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1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6.wmf"/><Relationship Id="rId18" Type="http://schemas.openxmlformats.org/officeDocument/2006/relationships/image" Target="../media/image32.wmf"/><Relationship Id="rId3" Type="http://schemas.openxmlformats.org/officeDocument/2006/relationships/image" Target="../media/image29.wmf"/><Relationship Id="rId21" Type="http://schemas.openxmlformats.org/officeDocument/2006/relationships/oleObject" Target="../embeddings/oleObject24.bin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20.bin"/><Relationship Id="rId17" Type="http://schemas.openxmlformats.org/officeDocument/2006/relationships/oleObject" Target="../embeddings/oleObject22.bin"/><Relationship Id="rId2" Type="http://schemas.openxmlformats.org/officeDocument/2006/relationships/oleObject" Target="../embeddings/oleObject16.bin"/><Relationship Id="rId16" Type="http://schemas.openxmlformats.org/officeDocument/2006/relationships/image" Target="../media/image28.wmf"/><Relationship Id="rId20" Type="http://schemas.openxmlformats.org/officeDocument/2006/relationships/image" Target="../media/image33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5.png"/><Relationship Id="rId5" Type="http://schemas.openxmlformats.org/officeDocument/2006/relationships/image" Target="../media/image30.wmf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24.png"/><Relationship Id="rId19" Type="http://schemas.openxmlformats.org/officeDocument/2006/relationships/oleObject" Target="../embeddings/oleObject23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3.wmf"/><Relationship Id="rId14" Type="http://schemas.openxmlformats.org/officeDocument/2006/relationships/image" Target="../media/image27.png"/><Relationship Id="rId22" Type="http://schemas.openxmlformats.org/officeDocument/2006/relationships/image" Target="../media/image3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1.w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>
            <a:extLst>
              <a:ext uri="{FF2B5EF4-FFF2-40B4-BE49-F238E27FC236}">
                <a16:creationId xmlns:a16="http://schemas.microsoft.com/office/drawing/2014/main" id="{508AC2BB-00D3-4007-9032-A3E443097B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99475" y="5204380"/>
            <a:ext cx="4041717" cy="480039"/>
          </a:xfrm>
        </p:spPr>
        <p:txBody>
          <a:bodyPr/>
          <a:lstStyle/>
          <a:p>
            <a:r>
              <a:rPr lang="en-US" dirty="0"/>
              <a:t>Anastasia A. </a:t>
            </a:r>
            <a:r>
              <a:rPr lang="en-US" dirty="0" err="1"/>
              <a:t>Kharlamova</a:t>
            </a:r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C9D3994A-2536-D639-9C76-33A637A51C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87093" y="5852885"/>
            <a:ext cx="4041717" cy="48003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Higher School of Natural Sciences and Technologies</a:t>
            </a:r>
          </a:p>
          <a:p>
            <a:r>
              <a:rPr lang="en-US" dirty="0"/>
              <a:t>Northern (Arctic) Federal University named after M.V. Lomonosov</a:t>
            </a:r>
          </a:p>
          <a:p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D1AC053E-1BCD-4752-BE4F-829DDFA062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93284" y="5491740"/>
            <a:ext cx="4041717" cy="480039"/>
          </a:xfrm>
        </p:spPr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E7D4C556-79DE-AF12-706C-3AF3EAF17E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87093" y="6214030"/>
            <a:ext cx="4041717" cy="480039"/>
          </a:xfrm>
        </p:spPr>
        <p:txBody>
          <a:bodyPr>
            <a:normAutofit fontScale="92500"/>
          </a:bodyPr>
          <a:lstStyle/>
          <a:p>
            <a:r>
              <a:rPr lang="en-US" dirty="0"/>
              <a:t>Kharlamova.anastasya2015@yandex.ru</a:t>
            </a:r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E148F758-BF37-44E0-8FC4-8018C0309F23}"/>
              </a:ext>
            </a:extLst>
          </p:cNvPr>
          <p:cNvSpPr txBox="1">
            <a:spLocks/>
          </p:cNvSpPr>
          <p:nvPr/>
        </p:nvSpPr>
        <p:spPr>
          <a:xfrm>
            <a:off x="530248" y="2075064"/>
            <a:ext cx="6404696" cy="1103080"/>
          </a:xfrm>
          <a:prstGeom prst="rect">
            <a:avLst/>
          </a:prstGeom>
        </p:spPr>
        <p:txBody>
          <a:bodyPr anchor="ctr"/>
          <a:lstStyle>
            <a:lvl1pPr algn="ctr" defTabSz="911111" rtl="0" eaLnBrk="1" latinLnBrk="0" hangingPunct="1">
              <a:spcBef>
                <a:spcPct val="0"/>
              </a:spcBef>
              <a:buNone/>
              <a:defRPr sz="4385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560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symmetry method as a way to visualize the interaction of an ultrashort pulse with matter, using the example of RNA molecules, DNA and diamond crystals</a:t>
            </a:r>
            <a:endParaRPr lang="ru-RU" sz="3600" b="1" dirty="0">
              <a:solidFill>
                <a:srgbClr val="5609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801EF5-2634-8EED-AC8C-57576426D280}"/>
              </a:ext>
            </a:extLst>
          </p:cNvPr>
          <p:cNvSpPr txBox="1"/>
          <p:nvPr/>
        </p:nvSpPr>
        <p:spPr>
          <a:xfrm>
            <a:off x="4114800" y="423139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448025-00E3-495A-D0D7-17BDD8C90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883" y="0"/>
            <a:ext cx="4143375" cy="680085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5AFF358-D521-7BA2-D833-2A1B72AFCD0B}"/>
              </a:ext>
            </a:extLst>
          </p:cNvPr>
          <p:cNvSpPr/>
          <p:nvPr/>
        </p:nvSpPr>
        <p:spPr>
          <a:xfrm>
            <a:off x="11101683" y="5984696"/>
            <a:ext cx="678094" cy="87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033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D8E627-607C-94FD-817A-2B37A0F46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357" y="1274808"/>
            <a:ext cx="4835237" cy="4876564"/>
          </a:xfrm>
          <a:prstGeom prst="rect">
            <a:avLst/>
          </a:prstGeom>
        </p:spPr>
      </p:pic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DE5A3DDF-8341-D7F5-C7ED-0574DEF2DB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51990" y="3204266"/>
          <a:ext cx="412367" cy="65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3" imgW="126720" imgH="203040" progId="Equation.3">
                  <p:embed/>
                </p:oleObj>
              </mc:Choice>
              <mc:Fallback>
                <p:oleObj name="Уравнение" r:id="rId3" imgW="126720" imgH="203040" progId="Equation.3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DE5A3DDF-8341-D7F5-C7ED-0574DEF2DB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1990" y="3204266"/>
                        <a:ext cx="412367" cy="659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94E88DF6-2D2B-ACEC-31AC-C33C15E6B8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66034" y="6151372"/>
          <a:ext cx="4127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5" imgW="126720" imgH="177480" progId="Equation.3">
                  <p:embed/>
                </p:oleObj>
              </mc:Choice>
              <mc:Fallback>
                <p:oleObj name="Уравнение" r:id="rId5" imgW="126720" imgH="177480" progId="Equation.3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94E88DF6-2D2B-ACEC-31AC-C33C15E6B8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66034" y="6151372"/>
                        <a:ext cx="412750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16048B9-5258-01B4-0818-A4F4CAF1EC27}"/>
              </a:ext>
            </a:extLst>
          </p:cNvPr>
          <p:cNvGrpSpPr/>
          <p:nvPr/>
        </p:nvGrpSpPr>
        <p:grpSpPr>
          <a:xfrm>
            <a:off x="8051679" y="4719729"/>
            <a:ext cx="2743015" cy="641648"/>
            <a:chOff x="8051679" y="4719729"/>
            <a:chExt cx="2743015" cy="64164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70020FA-058A-B897-31DA-948326991CF1}"/>
                </a:ext>
              </a:extLst>
            </p:cNvPr>
            <p:cNvSpPr txBox="1"/>
            <p:nvPr/>
          </p:nvSpPr>
          <p:spPr>
            <a:xfrm>
              <a:off x="8051679" y="4735236"/>
              <a:ext cx="5855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0.0</a:t>
              </a:r>
              <a:endParaRPr lang="ru-RU" sz="2000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661E934-9BE0-664D-0BCA-8564FE4008F7}"/>
                </a:ext>
              </a:extLst>
            </p:cNvPr>
            <p:cNvSpPr txBox="1"/>
            <p:nvPr/>
          </p:nvSpPr>
          <p:spPr>
            <a:xfrm>
              <a:off x="10209149" y="4719729"/>
              <a:ext cx="5855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0.1</a:t>
              </a:r>
              <a:endParaRPr lang="ru-RU" sz="2000" b="1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AC6860CB-C300-10F4-F8C1-F61991D41785}"/>
                </a:ext>
              </a:extLst>
            </p:cNvPr>
            <p:cNvSpPr/>
            <p:nvPr/>
          </p:nvSpPr>
          <p:spPr>
            <a:xfrm>
              <a:off x="8129235" y="5135346"/>
              <a:ext cx="2486347" cy="226031"/>
            </a:xfrm>
            <a:prstGeom prst="rect">
              <a:avLst/>
            </a:prstGeom>
            <a:gradFill flip="none" rotWithShape="1">
              <a:gsLst>
                <a:gs pos="1000">
                  <a:srgbClr val="002060"/>
                </a:gs>
                <a:gs pos="75000">
                  <a:srgbClr val="EE8B08"/>
                </a:gs>
                <a:gs pos="22000">
                  <a:srgbClr val="002060"/>
                </a:gs>
                <a:gs pos="100000">
                  <a:srgbClr val="FFFFCC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8450E99-5AD0-B6A6-278A-73D06BD03C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450" y="105159"/>
            <a:ext cx="4520194" cy="6752841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C302676-64E9-DA61-152D-53C38929E2BA}"/>
              </a:ext>
            </a:extLst>
          </p:cNvPr>
          <p:cNvSpPr txBox="1">
            <a:spLocks/>
          </p:cNvSpPr>
          <p:nvPr/>
        </p:nvSpPr>
        <p:spPr>
          <a:xfrm>
            <a:off x="7297090" y="421436"/>
            <a:ext cx="4270621" cy="528674"/>
          </a:xfrm>
          <a:prstGeom prst="rect">
            <a:avLst/>
          </a:prstGeom>
        </p:spPr>
        <p:txBody>
          <a:bodyPr anchor="t"/>
          <a:lstStyle>
            <a:lvl1pPr algn="ctr" defTabSz="911111" rtl="0" eaLnBrk="1" latinLnBrk="0" hangingPunct="1">
              <a:spcBef>
                <a:spcPct val="0"/>
              </a:spcBef>
              <a:buNone/>
              <a:defRPr sz="4385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560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 for Modeling</a:t>
            </a:r>
            <a:endParaRPr lang="ru-RU" sz="3200" b="1" dirty="0">
              <a:solidFill>
                <a:srgbClr val="5609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solidFill>
                <a:srgbClr val="5609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74F383-E03B-5024-BBBF-55847D011FE7}"/>
              </a:ext>
            </a:extLst>
          </p:cNvPr>
          <p:cNvSpPr txBox="1"/>
          <p:nvPr/>
        </p:nvSpPr>
        <p:spPr>
          <a:xfrm>
            <a:off x="11779777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061BD0C-9CEA-FCFC-4335-16AD330EC5D6}"/>
              </a:ext>
            </a:extLst>
          </p:cNvPr>
          <p:cNvSpPr txBox="1">
            <a:spLocks/>
          </p:cNvSpPr>
          <p:nvPr/>
        </p:nvSpPr>
        <p:spPr>
          <a:xfrm>
            <a:off x="457676" y="950110"/>
            <a:ext cx="4270621" cy="528674"/>
          </a:xfrm>
          <a:prstGeom prst="rect">
            <a:avLst/>
          </a:prstGeom>
        </p:spPr>
        <p:txBody>
          <a:bodyPr anchor="t"/>
          <a:lstStyle>
            <a:lvl1pPr algn="ctr" defTabSz="911111" rtl="0" eaLnBrk="1" latinLnBrk="0" hangingPunct="1">
              <a:spcBef>
                <a:spcPct val="0"/>
              </a:spcBef>
              <a:buNone/>
              <a:defRPr sz="4385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560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</a:t>
            </a:r>
            <a:endParaRPr lang="ru-RU" sz="3200" b="1" dirty="0">
              <a:solidFill>
                <a:srgbClr val="5609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solidFill>
                <a:srgbClr val="5609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614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CD4492E-14FE-D313-E887-CF79C09D826F}"/>
              </a:ext>
            </a:extLst>
          </p:cNvPr>
          <p:cNvSpPr txBox="1">
            <a:spLocks/>
          </p:cNvSpPr>
          <p:nvPr/>
        </p:nvSpPr>
        <p:spPr>
          <a:xfrm>
            <a:off x="7297090" y="421436"/>
            <a:ext cx="4270621" cy="528674"/>
          </a:xfrm>
          <a:prstGeom prst="rect">
            <a:avLst/>
          </a:prstGeom>
        </p:spPr>
        <p:txBody>
          <a:bodyPr anchor="t"/>
          <a:lstStyle>
            <a:lvl1pPr algn="ctr" defTabSz="911111" rtl="0" eaLnBrk="1" latinLnBrk="0" hangingPunct="1">
              <a:spcBef>
                <a:spcPct val="0"/>
              </a:spcBef>
              <a:buNone/>
              <a:defRPr sz="4385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560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 for Modeling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0BA1B3-FC13-4030-F5FD-57FE27FB0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785" y="512547"/>
            <a:ext cx="3973652" cy="61444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B0F4F5-B16D-319A-F5F2-CA2B883FA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330" y="1177964"/>
            <a:ext cx="4973408" cy="4973408"/>
          </a:xfrm>
          <a:prstGeom prst="rect">
            <a:avLst/>
          </a:prstGeom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543DA8C1-A5D0-45CA-4628-E7E3549F10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084130"/>
              </p:ext>
            </p:extLst>
          </p:nvPr>
        </p:nvGraphicFramePr>
        <p:xfrm>
          <a:off x="6351990" y="3204266"/>
          <a:ext cx="412367" cy="65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4" imgW="126720" imgH="203040" progId="Equation.3">
                  <p:embed/>
                </p:oleObj>
              </mc:Choice>
              <mc:Fallback>
                <p:oleObj name="Уравнение" r:id="rId4" imgW="126720" imgH="203040" progId="Equation.3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DE5A3DDF-8341-D7F5-C7ED-0574DEF2DB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51990" y="3204266"/>
                        <a:ext cx="412367" cy="659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B139427B-5583-5F93-D73F-0DFC3503EC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66034" y="6151372"/>
          <a:ext cx="4127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6" imgW="126720" imgH="177480" progId="Equation.3">
                  <p:embed/>
                </p:oleObj>
              </mc:Choice>
              <mc:Fallback>
                <p:oleObj name="Уравнение" r:id="rId6" imgW="126720" imgH="177480" progId="Equation.3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94E88DF6-2D2B-ACEC-31AC-C33C15E6B8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66034" y="6151372"/>
                        <a:ext cx="412750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35618A1-304E-56C2-950C-B2AB103D0096}"/>
              </a:ext>
            </a:extLst>
          </p:cNvPr>
          <p:cNvSpPr txBox="1">
            <a:spLocks/>
          </p:cNvSpPr>
          <p:nvPr/>
        </p:nvSpPr>
        <p:spPr>
          <a:xfrm>
            <a:off x="457676" y="950110"/>
            <a:ext cx="4270621" cy="528674"/>
          </a:xfrm>
          <a:prstGeom prst="rect">
            <a:avLst/>
          </a:prstGeom>
        </p:spPr>
        <p:txBody>
          <a:bodyPr anchor="t"/>
          <a:lstStyle>
            <a:lvl1pPr algn="ctr" defTabSz="911111" rtl="0" eaLnBrk="1" latinLnBrk="0" hangingPunct="1">
              <a:spcBef>
                <a:spcPct val="0"/>
              </a:spcBef>
              <a:buNone/>
              <a:defRPr sz="4385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560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RNA</a:t>
            </a:r>
            <a:endParaRPr lang="ru-RU" sz="3200" b="1" dirty="0">
              <a:solidFill>
                <a:srgbClr val="5609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solidFill>
                <a:srgbClr val="5609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42A3F3-A37F-A6B9-8C74-8F15AE2A051B}"/>
              </a:ext>
            </a:extLst>
          </p:cNvPr>
          <p:cNvSpPr txBox="1"/>
          <p:nvPr/>
        </p:nvSpPr>
        <p:spPr>
          <a:xfrm>
            <a:off x="11779777" y="6488668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213355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4AE7C7B-3E45-8EDF-6BFE-A63338AD8F05}"/>
              </a:ext>
            </a:extLst>
          </p:cNvPr>
          <p:cNvSpPr txBox="1">
            <a:spLocks/>
          </p:cNvSpPr>
          <p:nvPr/>
        </p:nvSpPr>
        <p:spPr>
          <a:xfrm>
            <a:off x="7297090" y="421436"/>
            <a:ext cx="4270621" cy="528674"/>
          </a:xfrm>
          <a:prstGeom prst="rect">
            <a:avLst/>
          </a:prstGeom>
        </p:spPr>
        <p:txBody>
          <a:bodyPr anchor="t"/>
          <a:lstStyle>
            <a:lvl1pPr algn="ctr" defTabSz="911111" rtl="0" eaLnBrk="1" latinLnBrk="0" hangingPunct="1">
              <a:spcBef>
                <a:spcPct val="0"/>
              </a:spcBef>
              <a:buNone/>
              <a:defRPr sz="4385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560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 for Modeling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56857DE-9DEE-7A80-3B92-AA28D66D7330}"/>
              </a:ext>
            </a:extLst>
          </p:cNvPr>
          <p:cNvSpPr txBox="1">
            <a:spLocks/>
          </p:cNvSpPr>
          <p:nvPr/>
        </p:nvSpPr>
        <p:spPr>
          <a:xfrm>
            <a:off x="457676" y="950110"/>
            <a:ext cx="4270621" cy="528674"/>
          </a:xfrm>
          <a:prstGeom prst="rect">
            <a:avLst/>
          </a:prstGeom>
        </p:spPr>
        <p:txBody>
          <a:bodyPr anchor="t"/>
          <a:lstStyle>
            <a:lvl1pPr algn="ctr" defTabSz="911111" rtl="0" eaLnBrk="1" latinLnBrk="0" hangingPunct="1">
              <a:spcBef>
                <a:spcPct val="0"/>
              </a:spcBef>
              <a:buNone/>
              <a:defRPr sz="4385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560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Diamond plate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9A3D4E91-F722-C8EB-276D-4D62BDA4D3CA}"/>
              </a:ext>
            </a:extLst>
          </p:cNvPr>
          <p:cNvGrpSpPr/>
          <p:nvPr/>
        </p:nvGrpSpPr>
        <p:grpSpPr>
          <a:xfrm>
            <a:off x="1341400" y="1478784"/>
            <a:ext cx="4509636" cy="5056772"/>
            <a:chOff x="1349297" y="1348261"/>
            <a:chExt cx="4509636" cy="5056772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DE0E849-BDFE-D13D-036D-55AA3CEBA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9297" y="1348261"/>
              <a:ext cx="4355945" cy="5011451"/>
            </a:xfrm>
            <a:prstGeom prst="rect">
              <a:avLst/>
            </a:prstGeom>
          </p:spPr>
        </p:pic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B6A3E73A-6804-72DD-BB2B-E32FEE4204FA}"/>
                </a:ext>
              </a:extLst>
            </p:cNvPr>
            <p:cNvSpPr/>
            <p:nvPr/>
          </p:nvSpPr>
          <p:spPr>
            <a:xfrm>
              <a:off x="1553633" y="4220633"/>
              <a:ext cx="4305300" cy="2184400"/>
            </a:xfrm>
            <a:custGeom>
              <a:avLst/>
              <a:gdLst>
                <a:gd name="connsiteX0" fmla="*/ 8467 w 4305300"/>
                <a:gd name="connsiteY0" fmla="*/ 508000 h 2184400"/>
                <a:gd name="connsiteX1" fmla="*/ 12700 w 4305300"/>
                <a:gd name="connsiteY1" fmla="*/ 406400 h 2184400"/>
                <a:gd name="connsiteX2" fmla="*/ 42334 w 4305300"/>
                <a:gd name="connsiteY2" fmla="*/ 364067 h 2184400"/>
                <a:gd name="connsiteX3" fmla="*/ 93134 w 4305300"/>
                <a:gd name="connsiteY3" fmla="*/ 296334 h 2184400"/>
                <a:gd name="connsiteX4" fmla="*/ 173567 w 4305300"/>
                <a:gd name="connsiteY4" fmla="*/ 224367 h 2184400"/>
                <a:gd name="connsiteX5" fmla="*/ 254000 w 4305300"/>
                <a:gd name="connsiteY5" fmla="*/ 169334 h 2184400"/>
                <a:gd name="connsiteX6" fmla="*/ 321734 w 4305300"/>
                <a:gd name="connsiteY6" fmla="*/ 139700 h 2184400"/>
                <a:gd name="connsiteX7" fmla="*/ 423334 w 4305300"/>
                <a:gd name="connsiteY7" fmla="*/ 93134 h 2184400"/>
                <a:gd name="connsiteX8" fmla="*/ 482600 w 4305300"/>
                <a:gd name="connsiteY8" fmla="*/ 80434 h 2184400"/>
                <a:gd name="connsiteX9" fmla="*/ 537634 w 4305300"/>
                <a:gd name="connsiteY9" fmla="*/ 93134 h 2184400"/>
                <a:gd name="connsiteX10" fmla="*/ 554567 w 4305300"/>
                <a:gd name="connsiteY10" fmla="*/ 110067 h 2184400"/>
                <a:gd name="connsiteX11" fmla="*/ 567267 w 4305300"/>
                <a:gd name="connsiteY11" fmla="*/ 118534 h 2184400"/>
                <a:gd name="connsiteX12" fmla="*/ 588434 w 4305300"/>
                <a:gd name="connsiteY12" fmla="*/ 160867 h 2184400"/>
                <a:gd name="connsiteX13" fmla="*/ 592667 w 4305300"/>
                <a:gd name="connsiteY13" fmla="*/ 173567 h 2184400"/>
                <a:gd name="connsiteX14" fmla="*/ 626534 w 4305300"/>
                <a:gd name="connsiteY14" fmla="*/ 207434 h 2184400"/>
                <a:gd name="connsiteX15" fmla="*/ 647700 w 4305300"/>
                <a:gd name="connsiteY15" fmla="*/ 237067 h 2184400"/>
                <a:gd name="connsiteX16" fmla="*/ 677334 w 4305300"/>
                <a:gd name="connsiteY16" fmla="*/ 279400 h 2184400"/>
                <a:gd name="connsiteX17" fmla="*/ 690034 w 4305300"/>
                <a:gd name="connsiteY17" fmla="*/ 292100 h 2184400"/>
                <a:gd name="connsiteX18" fmla="*/ 702734 w 4305300"/>
                <a:gd name="connsiteY18" fmla="*/ 309034 h 2184400"/>
                <a:gd name="connsiteX19" fmla="*/ 711200 w 4305300"/>
                <a:gd name="connsiteY19" fmla="*/ 325967 h 2184400"/>
                <a:gd name="connsiteX20" fmla="*/ 740834 w 4305300"/>
                <a:gd name="connsiteY20" fmla="*/ 355600 h 2184400"/>
                <a:gd name="connsiteX21" fmla="*/ 753534 w 4305300"/>
                <a:gd name="connsiteY21" fmla="*/ 368300 h 2184400"/>
                <a:gd name="connsiteX22" fmla="*/ 770467 w 4305300"/>
                <a:gd name="connsiteY22" fmla="*/ 389467 h 2184400"/>
                <a:gd name="connsiteX23" fmla="*/ 800100 w 4305300"/>
                <a:gd name="connsiteY23" fmla="*/ 402167 h 2184400"/>
                <a:gd name="connsiteX24" fmla="*/ 905934 w 4305300"/>
                <a:gd name="connsiteY24" fmla="*/ 385234 h 2184400"/>
                <a:gd name="connsiteX25" fmla="*/ 944034 w 4305300"/>
                <a:gd name="connsiteY25" fmla="*/ 355600 h 2184400"/>
                <a:gd name="connsiteX26" fmla="*/ 965200 w 4305300"/>
                <a:gd name="connsiteY26" fmla="*/ 334434 h 2184400"/>
                <a:gd name="connsiteX27" fmla="*/ 994834 w 4305300"/>
                <a:gd name="connsiteY27" fmla="*/ 321734 h 2184400"/>
                <a:gd name="connsiteX28" fmla="*/ 1016000 w 4305300"/>
                <a:gd name="connsiteY28" fmla="*/ 279400 h 2184400"/>
                <a:gd name="connsiteX29" fmla="*/ 1028700 w 4305300"/>
                <a:gd name="connsiteY29" fmla="*/ 262467 h 2184400"/>
                <a:gd name="connsiteX30" fmla="*/ 1075267 w 4305300"/>
                <a:gd name="connsiteY30" fmla="*/ 224367 h 2184400"/>
                <a:gd name="connsiteX31" fmla="*/ 1096434 w 4305300"/>
                <a:gd name="connsiteY31" fmla="*/ 207434 h 2184400"/>
                <a:gd name="connsiteX32" fmla="*/ 1121834 w 4305300"/>
                <a:gd name="connsiteY32" fmla="*/ 190500 h 2184400"/>
                <a:gd name="connsiteX33" fmla="*/ 1134534 w 4305300"/>
                <a:gd name="connsiteY33" fmla="*/ 177800 h 2184400"/>
                <a:gd name="connsiteX34" fmla="*/ 1189567 w 4305300"/>
                <a:gd name="connsiteY34" fmla="*/ 160867 h 2184400"/>
                <a:gd name="connsiteX35" fmla="*/ 1206500 w 4305300"/>
                <a:gd name="connsiteY35" fmla="*/ 148167 h 2184400"/>
                <a:gd name="connsiteX36" fmla="*/ 1244600 w 4305300"/>
                <a:gd name="connsiteY36" fmla="*/ 127000 h 2184400"/>
                <a:gd name="connsiteX37" fmla="*/ 1265767 w 4305300"/>
                <a:gd name="connsiteY37" fmla="*/ 118534 h 2184400"/>
                <a:gd name="connsiteX38" fmla="*/ 1291167 w 4305300"/>
                <a:gd name="connsiteY38" fmla="*/ 105834 h 2184400"/>
                <a:gd name="connsiteX39" fmla="*/ 1375834 w 4305300"/>
                <a:gd name="connsiteY39" fmla="*/ 97367 h 2184400"/>
                <a:gd name="connsiteX40" fmla="*/ 1566334 w 4305300"/>
                <a:gd name="connsiteY40" fmla="*/ 76200 h 2184400"/>
                <a:gd name="connsiteX41" fmla="*/ 1676400 w 4305300"/>
                <a:gd name="connsiteY41" fmla="*/ 97367 h 2184400"/>
                <a:gd name="connsiteX42" fmla="*/ 1689100 w 4305300"/>
                <a:gd name="connsiteY42" fmla="*/ 105834 h 2184400"/>
                <a:gd name="connsiteX43" fmla="*/ 1710267 w 4305300"/>
                <a:gd name="connsiteY43" fmla="*/ 131234 h 2184400"/>
                <a:gd name="connsiteX44" fmla="*/ 1744134 w 4305300"/>
                <a:gd name="connsiteY44" fmla="*/ 156634 h 2184400"/>
                <a:gd name="connsiteX45" fmla="*/ 1778000 w 4305300"/>
                <a:gd name="connsiteY45" fmla="*/ 186267 h 2184400"/>
                <a:gd name="connsiteX46" fmla="*/ 1794934 w 4305300"/>
                <a:gd name="connsiteY46" fmla="*/ 207434 h 2184400"/>
                <a:gd name="connsiteX47" fmla="*/ 1816100 w 4305300"/>
                <a:gd name="connsiteY47" fmla="*/ 228600 h 2184400"/>
                <a:gd name="connsiteX48" fmla="*/ 1824567 w 4305300"/>
                <a:gd name="connsiteY48" fmla="*/ 241300 h 2184400"/>
                <a:gd name="connsiteX49" fmla="*/ 1849967 w 4305300"/>
                <a:gd name="connsiteY49" fmla="*/ 262467 h 2184400"/>
                <a:gd name="connsiteX50" fmla="*/ 1858434 w 4305300"/>
                <a:gd name="connsiteY50" fmla="*/ 275167 h 2184400"/>
                <a:gd name="connsiteX51" fmla="*/ 1871134 w 4305300"/>
                <a:gd name="connsiteY51" fmla="*/ 287867 h 2184400"/>
                <a:gd name="connsiteX52" fmla="*/ 1905000 w 4305300"/>
                <a:gd name="connsiteY52" fmla="*/ 334434 h 2184400"/>
                <a:gd name="connsiteX53" fmla="*/ 1934634 w 4305300"/>
                <a:gd name="connsiteY53" fmla="*/ 364067 h 2184400"/>
                <a:gd name="connsiteX54" fmla="*/ 1972734 w 4305300"/>
                <a:gd name="connsiteY54" fmla="*/ 410634 h 2184400"/>
                <a:gd name="connsiteX55" fmla="*/ 1993900 w 4305300"/>
                <a:gd name="connsiteY55" fmla="*/ 419100 h 2184400"/>
                <a:gd name="connsiteX56" fmla="*/ 2044700 w 4305300"/>
                <a:gd name="connsiteY56" fmla="*/ 431800 h 2184400"/>
                <a:gd name="connsiteX57" fmla="*/ 2061634 w 4305300"/>
                <a:gd name="connsiteY57" fmla="*/ 423334 h 2184400"/>
                <a:gd name="connsiteX58" fmla="*/ 2074334 w 4305300"/>
                <a:gd name="connsiteY58" fmla="*/ 419100 h 2184400"/>
                <a:gd name="connsiteX59" fmla="*/ 2116667 w 4305300"/>
                <a:gd name="connsiteY59" fmla="*/ 376767 h 2184400"/>
                <a:gd name="connsiteX60" fmla="*/ 2137834 w 4305300"/>
                <a:gd name="connsiteY60" fmla="*/ 351367 h 2184400"/>
                <a:gd name="connsiteX61" fmla="*/ 2146300 w 4305300"/>
                <a:gd name="connsiteY61" fmla="*/ 334434 h 2184400"/>
                <a:gd name="connsiteX62" fmla="*/ 2175934 w 4305300"/>
                <a:gd name="connsiteY62" fmla="*/ 309034 h 2184400"/>
                <a:gd name="connsiteX63" fmla="*/ 2188634 w 4305300"/>
                <a:gd name="connsiteY63" fmla="*/ 283634 h 2184400"/>
                <a:gd name="connsiteX64" fmla="*/ 2218267 w 4305300"/>
                <a:gd name="connsiteY64" fmla="*/ 258234 h 2184400"/>
                <a:gd name="connsiteX65" fmla="*/ 2239434 w 4305300"/>
                <a:gd name="connsiteY65" fmla="*/ 237067 h 2184400"/>
                <a:gd name="connsiteX66" fmla="*/ 2247900 w 4305300"/>
                <a:gd name="connsiteY66" fmla="*/ 220134 h 2184400"/>
                <a:gd name="connsiteX67" fmla="*/ 2277534 w 4305300"/>
                <a:gd name="connsiteY67" fmla="*/ 190500 h 2184400"/>
                <a:gd name="connsiteX68" fmla="*/ 2302934 w 4305300"/>
                <a:gd name="connsiteY68" fmla="*/ 160867 h 2184400"/>
                <a:gd name="connsiteX69" fmla="*/ 2349500 w 4305300"/>
                <a:gd name="connsiteY69" fmla="*/ 118534 h 2184400"/>
                <a:gd name="connsiteX70" fmla="*/ 2400300 w 4305300"/>
                <a:gd name="connsiteY70" fmla="*/ 84667 h 2184400"/>
                <a:gd name="connsiteX71" fmla="*/ 2472267 w 4305300"/>
                <a:gd name="connsiteY71" fmla="*/ 76200 h 2184400"/>
                <a:gd name="connsiteX72" fmla="*/ 2535767 w 4305300"/>
                <a:gd name="connsiteY72" fmla="*/ 63500 h 2184400"/>
                <a:gd name="connsiteX73" fmla="*/ 2722034 w 4305300"/>
                <a:gd name="connsiteY73" fmla="*/ 42334 h 2184400"/>
                <a:gd name="connsiteX74" fmla="*/ 2798234 w 4305300"/>
                <a:gd name="connsiteY74" fmla="*/ 33867 h 2184400"/>
                <a:gd name="connsiteX75" fmla="*/ 2878667 w 4305300"/>
                <a:gd name="connsiteY75" fmla="*/ 33867 h 2184400"/>
                <a:gd name="connsiteX76" fmla="*/ 2904067 w 4305300"/>
                <a:gd name="connsiteY76" fmla="*/ 50800 h 2184400"/>
                <a:gd name="connsiteX77" fmla="*/ 2912534 w 4305300"/>
                <a:gd name="connsiteY77" fmla="*/ 63500 h 2184400"/>
                <a:gd name="connsiteX78" fmla="*/ 2937934 w 4305300"/>
                <a:gd name="connsiteY78" fmla="*/ 88900 h 2184400"/>
                <a:gd name="connsiteX79" fmla="*/ 2954867 w 4305300"/>
                <a:gd name="connsiteY79" fmla="*/ 110067 h 2184400"/>
                <a:gd name="connsiteX80" fmla="*/ 2963334 w 4305300"/>
                <a:gd name="connsiteY80" fmla="*/ 135467 h 2184400"/>
                <a:gd name="connsiteX81" fmla="*/ 2976034 w 4305300"/>
                <a:gd name="connsiteY81" fmla="*/ 165100 h 2184400"/>
                <a:gd name="connsiteX82" fmla="*/ 3001434 w 4305300"/>
                <a:gd name="connsiteY82" fmla="*/ 190500 h 2184400"/>
                <a:gd name="connsiteX83" fmla="*/ 3056467 w 4305300"/>
                <a:gd name="connsiteY83" fmla="*/ 254000 h 2184400"/>
                <a:gd name="connsiteX84" fmla="*/ 3090334 w 4305300"/>
                <a:gd name="connsiteY84" fmla="*/ 304800 h 2184400"/>
                <a:gd name="connsiteX85" fmla="*/ 3107267 w 4305300"/>
                <a:gd name="connsiteY85" fmla="*/ 317500 h 2184400"/>
                <a:gd name="connsiteX86" fmla="*/ 3132667 w 4305300"/>
                <a:gd name="connsiteY86" fmla="*/ 338667 h 2184400"/>
                <a:gd name="connsiteX87" fmla="*/ 3153834 w 4305300"/>
                <a:gd name="connsiteY87" fmla="*/ 342900 h 2184400"/>
                <a:gd name="connsiteX88" fmla="*/ 3200400 w 4305300"/>
                <a:gd name="connsiteY88" fmla="*/ 351367 h 2184400"/>
                <a:gd name="connsiteX89" fmla="*/ 3318934 w 4305300"/>
                <a:gd name="connsiteY89" fmla="*/ 342900 h 2184400"/>
                <a:gd name="connsiteX90" fmla="*/ 3352800 w 4305300"/>
                <a:gd name="connsiteY90" fmla="*/ 309034 h 2184400"/>
                <a:gd name="connsiteX91" fmla="*/ 3403600 w 4305300"/>
                <a:gd name="connsiteY91" fmla="*/ 262467 h 2184400"/>
                <a:gd name="connsiteX92" fmla="*/ 3416300 w 4305300"/>
                <a:gd name="connsiteY92" fmla="*/ 249767 h 2184400"/>
                <a:gd name="connsiteX93" fmla="*/ 3445934 w 4305300"/>
                <a:gd name="connsiteY93" fmla="*/ 194734 h 2184400"/>
                <a:gd name="connsiteX94" fmla="*/ 3450167 w 4305300"/>
                <a:gd name="connsiteY94" fmla="*/ 177800 h 2184400"/>
                <a:gd name="connsiteX95" fmla="*/ 3458634 w 4305300"/>
                <a:gd name="connsiteY95" fmla="*/ 160867 h 2184400"/>
                <a:gd name="connsiteX96" fmla="*/ 3467100 w 4305300"/>
                <a:gd name="connsiteY96" fmla="*/ 139700 h 2184400"/>
                <a:gd name="connsiteX97" fmla="*/ 3471334 w 4305300"/>
                <a:gd name="connsiteY97" fmla="*/ 127000 h 2184400"/>
                <a:gd name="connsiteX98" fmla="*/ 3475567 w 4305300"/>
                <a:gd name="connsiteY98" fmla="*/ 110067 h 2184400"/>
                <a:gd name="connsiteX99" fmla="*/ 3505200 w 4305300"/>
                <a:gd name="connsiteY99" fmla="*/ 67734 h 2184400"/>
                <a:gd name="connsiteX100" fmla="*/ 3526367 w 4305300"/>
                <a:gd name="connsiteY100" fmla="*/ 46567 h 2184400"/>
                <a:gd name="connsiteX101" fmla="*/ 3560234 w 4305300"/>
                <a:gd name="connsiteY101" fmla="*/ 25400 h 2184400"/>
                <a:gd name="connsiteX102" fmla="*/ 3653367 w 4305300"/>
                <a:gd name="connsiteY102" fmla="*/ 0 h 2184400"/>
                <a:gd name="connsiteX103" fmla="*/ 3860800 w 4305300"/>
                <a:gd name="connsiteY103" fmla="*/ 8467 h 2184400"/>
                <a:gd name="connsiteX104" fmla="*/ 3894667 w 4305300"/>
                <a:gd name="connsiteY104" fmla="*/ 12700 h 2184400"/>
                <a:gd name="connsiteX105" fmla="*/ 3949700 w 4305300"/>
                <a:gd name="connsiteY105" fmla="*/ 33867 h 2184400"/>
                <a:gd name="connsiteX106" fmla="*/ 4000500 w 4305300"/>
                <a:gd name="connsiteY106" fmla="*/ 46567 h 2184400"/>
                <a:gd name="connsiteX107" fmla="*/ 4127500 w 4305300"/>
                <a:gd name="connsiteY107" fmla="*/ 127000 h 2184400"/>
                <a:gd name="connsiteX108" fmla="*/ 4191000 w 4305300"/>
                <a:gd name="connsiteY108" fmla="*/ 220134 h 2184400"/>
                <a:gd name="connsiteX109" fmla="*/ 4220634 w 4305300"/>
                <a:gd name="connsiteY109" fmla="*/ 309034 h 2184400"/>
                <a:gd name="connsiteX110" fmla="*/ 4305300 w 4305300"/>
                <a:gd name="connsiteY110" fmla="*/ 508000 h 2184400"/>
                <a:gd name="connsiteX111" fmla="*/ 4301067 w 4305300"/>
                <a:gd name="connsiteY111" fmla="*/ 613834 h 2184400"/>
                <a:gd name="connsiteX112" fmla="*/ 4275667 w 4305300"/>
                <a:gd name="connsiteY112" fmla="*/ 706967 h 2184400"/>
                <a:gd name="connsiteX113" fmla="*/ 4267200 w 4305300"/>
                <a:gd name="connsiteY113" fmla="*/ 740834 h 2184400"/>
                <a:gd name="connsiteX114" fmla="*/ 4258734 w 4305300"/>
                <a:gd name="connsiteY114" fmla="*/ 778934 h 2184400"/>
                <a:gd name="connsiteX115" fmla="*/ 4246034 w 4305300"/>
                <a:gd name="connsiteY115" fmla="*/ 812800 h 2184400"/>
                <a:gd name="connsiteX116" fmla="*/ 4216400 w 4305300"/>
                <a:gd name="connsiteY116" fmla="*/ 867834 h 2184400"/>
                <a:gd name="connsiteX117" fmla="*/ 4152900 w 4305300"/>
                <a:gd name="connsiteY117" fmla="*/ 948267 h 2184400"/>
                <a:gd name="connsiteX118" fmla="*/ 4093634 w 4305300"/>
                <a:gd name="connsiteY118" fmla="*/ 1062567 h 2184400"/>
                <a:gd name="connsiteX119" fmla="*/ 3975100 w 4305300"/>
                <a:gd name="connsiteY119" fmla="*/ 1236134 h 2184400"/>
                <a:gd name="connsiteX120" fmla="*/ 3928534 w 4305300"/>
                <a:gd name="connsiteY120" fmla="*/ 1308100 h 2184400"/>
                <a:gd name="connsiteX121" fmla="*/ 3860800 w 4305300"/>
                <a:gd name="connsiteY121" fmla="*/ 1485900 h 2184400"/>
                <a:gd name="connsiteX122" fmla="*/ 3831167 w 4305300"/>
                <a:gd name="connsiteY122" fmla="*/ 1524000 h 2184400"/>
                <a:gd name="connsiteX123" fmla="*/ 3687234 w 4305300"/>
                <a:gd name="connsiteY123" fmla="*/ 1689100 h 2184400"/>
                <a:gd name="connsiteX124" fmla="*/ 3657600 w 4305300"/>
                <a:gd name="connsiteY124" fmla="*/ 1744134 h 2184400"/>
                <a:gd name="connsiteX125" fmla="*/ 3611034 w 4305300"/>
                <a:gd name="connsiteY125" fmla="*/ 1786467 h 2184400"/>
                <a:gd name="connsiteX126" fmla="*/ 3572934 w 4305300"/>
                <a:gd name="connsiteY126" fmla="*/ 1849967 h 2184400"/>
                <a:gd name="connsiteX127" fmla="*/ 3547534 w 4305300"/>
                <a:gd name="connsiteY127" fmla="*/ 1888067 h 2184400"/>
                <a:gd name="connsiteX128" fmla="*/ 3496734 w 4305300"/>
                <a:gd name="connsiteY128" fmla="*/ 1976967 h 2184400"/>
                <a:gd name="connsiteX129" fmla="*/ 3479800 w 4305300"/>
                <a:gd name="connsiteY129" fmla="*/ 1998134 h 2184400"/>
                <a:gd name="connsiteX130" fmla="*/ 3331634 w 4305300"/>
                <a:gd name="connsiteY130" fmla="*/ 2061634 h 2184400"/>
                <a:gd name="connsiteX131" fmla="*/ 3263900 w 4305300"/>
                <a:gd name="connsiteY131" fmla="*/ 2078567 h 2184400"/>
                <a:gd name="connsiteX132" fmla="*/ 3128434 w 4305300"/>
                <a:gd name="connsiteY132" fmla="*/ 2099734 h 2184400"/>
                <a:gd name="connsiteX133" fmla="*/ 3009900 w 4305300"/>
                <a:gd name="connsiteY133" fmla="*/ 2108200 h 2184400"/>
                <a:gd name="connsiteX134" fmla="*/ 2942167 w 4305300"/>
                <a:gd name="connsiteY134" fmla="*/ 2099734 h 2184400"/>
                <a:gd name="connsiteX135" fmla="*/ 2794000 w 4305300"/>
                <a:gd name="connsiteY135" fmla="*/ 2087034 h 2184400"/>
                <a:gd name="connsiteX136" fmla="*/ 2633134 w 4305300"/>
                <a:gd name="connsiteY136" fmla="*/ 2116667 h 2184400"/>
                <a:gd name="connsiteX137" fmla="*/ 2493434 w 4305300"/>
                <a:gd name="connsiteY137" fmla="*/ 2108200 h 2184400"/>
                <a:gd name="connsiteX138" fmla="*/ 2421467 w 4305300"/>
                <a:gd name="connsiteY138" fmla="*/ 2099734 h 2184400"/>
                <a:gd name="connsiteX139" fmla="*/ 2374900 w 4305300"/>
                <a:gd name="connsiteY139" fmla="*/ 2116667 h 2184400"/>
                <a:gd name="connsiteX140" fmla="*/ 2311400 w 4305300"/>
                <a:gd name="connsiteY140" fmla="*/ 2125134 h 2184400"/>
                <a:gd name="connsiteX141" fmla="*/ 2252134 w 4305300"/>
                <a:gd name="connsiteY141" fmla="*/ 2137834 h 2184400"/>
                <a:gd name="connsiteX142" fmla="*/ 2171700 w 4305300"/>
                <a:gd name="connsiteY142" fmla="*/ 2150534 h 2184400"/>
                <a:gd name="connsiteX143" fmla="*/ 2112434 w 4305300"/>
                <a:gd name="connsiteY143" fmla="*/ 2163234 h 2184400"/>
                <a:gd name="connsiteX144" fmla="*/ 1964267 w 4305300"/>
                <a:gd name="connsiteY144" fmla="*/ 2175934 h 2184400"/>
                <a:gd name="connsiteX145" fmla="*/ 1803400 w 4305300"/>
                <a:gd name="connsiteY145" fmla="*/ 2184400 h 2184400"/>
                <a:gd name="connsiteX146" fmla="*/ 1714500 w 4305300"/>
                <a:gd name="connsiteY146" fmla="*/ 2171700 h 2184400"/>
                <a:gd name="connsiteX147" fmla="*/ 1583267 w 4305300"/>
                <a:gd name="connsiteY147" fmla="*/ 2142067 h 2184400"/>
                <a:gd name="connsiteX148" fmla="*/ 1536700 w 4305300"/>
                <a:gd name="connsiteY148" fmla="*/ 2133600 h 2184400"/>
                <a:gd name="connsiteX149" fmla="*/ 1388534 w 4305300"/>
                <a:gd name="connsiteY149" fmla="*/ 2087034 h 2184400"/>
                <a:gd name="connsiteX150" fmla="*/ 1337734 w 4305300"/>
                <a:gd name="connsiteY150" fmla="*/ 2078567 h 2184400"/>
                <a:gd name="connsiteX151" fmla="*/ 1308100 w 4305300"/>
                <a:gd name="connsiteY151" fmla="*/ 2061634 h 2184400"/>
                <a:gd name="connsiteX152" fmla="*/ 1079500 w 4305300"/>
                <a:gd name="connsiteY152" fmla="*/ 2065867 h 2184400"/>
                <a:gd name="connsiteX153" fmla="*/ 948267 w 4305300"/>
                <a:gd name="connsiteY153" fmla="*/ 2091267 h 2184400"/>
                <a:gd name="connsiteX154" fmla="*/ 838200 w 4305300"/>
                <a:gd name="connsiteY154" fmla="*/ 2125134 h 2184400"/>
                <a:gd name="connsiteX155" fmla="*/ 770467 w 4305300"/>
                <a:gd name="connsiteY155" fmla="*/ 2112434 h 2184400"/>
                <a:gd name="connsiteX156" fmla="*/ 711200 w 4305300"/>
                <a:gd name="connsiteY156" fmla="*/ 2048934 h 2184400"/>
                <a:gd name="connsiteX157" fmla="*/ 651934 w 4305300"/>
                <a:gd name="connsiteY157" fmla="*/ 2019300 h 2184400"/>
                <a:gd name="connsiteX158" fmla="*/ 601134 w 4305300"/>
                <a:gd name="connsiteY158" fmla="*/ 1968500 h 2184400"/>
                <a:gd name="connsiteX159" fmla="*/ 452967 w 4305300"/>
                <a:gd name="connsiteY159" fmla="*/ 1841500 h 2184400"/>
                <a:gd name="connsiteX160" fmla="*/ 368300 w 4305300"/>
                <a:gd name="connsiteY160" fmla="*/ 1701800 h 2184400"/>
                <a:gd name="connsiteX161" fmla="*/ 309034 w 4305300"/>
                <a:gd name="connsiteY161" fmla="*/ 1608667 h 2184400"/>
                <a:gd name="connsiteX162" fmla="*/ 224367 w 4305300"/>
                <a:gd name="connsiteY162" fmla="*/ 1375834 h 2184400"/>
                <a:gd name="connsiteX163" fmla="*/ 203200 w 4305300"/>
                <a:gd name="connsiteY163" fmla="*/ 1286934 h 2184400"/>
                <a:gd name="connsiteX164" fmla="*/ 182034 w 4305300"/>
                <a:gd name="connsiteY164" fmla="*/ 1210734 h 2184400"/>
                <a:gd name="connsiteX165" fmla="*/ 173567 w 4305300"/>
                <a:gd name="connsiteY165" fmla="*/ 1151467 h 2184400"/>
                <a:gd name="connsiteX166" fmla="*/ 152400 w 4305300"/>
                <a:gd name="connsiteY166" fmla="*/ 1087967 h 2184400"/>
                <a:gd name="connsiteX167" fmla="*/ 131234 w 4305300"/>
                <a:gd name="connsiteY167" fmla="*/ 1016000 h 2184400"/>
                <a:gd name="connsiteX168" fmla="*/ 110067 w 4305300"/>
                <a:gd name="connsiteY168" fmla="*/ 952500 h 2184400"/>
                <a:gd name="connsiteX169" fmla="*/ 101600 w 4305300"/>
                <a:gd name="connsiteY169" fmla="*/ 905934 h 2184400"/>
                <a:gd name="connsiteX170" fmla="*/ 93134 w 4305300"/>
                <a:gd name="connsiteY170" fmla="*/ 867834 h 2184400"/>
                <a:gd name="connsiteX171" fmla="*/ 67734 w 4305300"/>
                <a:gd name="connsiteY171" fmla="*/ 770467 h 2184400"/>
                <a:gd name="connsiteX172" fmla="*/ 21167 w 4305300"/>
                <a:gd name="connsiteY172" fmla="*/ 660400 h 2184400"/>
                <a:gd name="connsiteX173" fmla="*/ 8467 w 4305300"/>
                <a:gd name="connsiteY173" fmla="*/ 609600 h 2184400"/>
                <a:gd name="connsiteX174" fmla="*/ 0 w 4305300"/>
                <a:gd name="connsiteY174" fmla="*/ 554567 h 2184400"/>
                <a:gd name="connsiteX175" fmla="*/ 8467 w 4305300"/>
                <a:gd name="connsiteY175" fmla="*/ 469900 h 2184400"/>
                <a:gd name="connsiteX176" fmla="*/ 8467 w 4305300"/>
                <a:gd name="connsiteY176" fmla="*/ 508000 h 218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4305300" h="2184400">
                  <a:moveTo>
                    <a:pt x="8467" y="508000"/>
                  </a:moveTo>
                  <a:cubicBezTo>
                    <a:pt x="9172" y="497417"/>
                    <a:pt x="8069" y="439978"/>
                    <a:pt x="12700" y="406400"/>
                  </a:cubicBezTo>
                  <a:cubicBezTo>
                    <a:pt x="13946" y="397364"/>
                    <a:pt x="37944" y="369829"/>
                    <a:pt x="42334" y="364067"/>
                  </a:cubicBezTo>
                  <a:cubicBezTo>
                    <a:pt x="59438" y="341618"/>
                    <a:pt x="73178" y="316291"/>
                    <a:pt x="93134" y="296334"/>
                  </a:cubicBezTo>
                  <a:cubicBezTo>
                    <a:pt x="130257" y="259209"/>
                    <a:pt x="113090" y="275294"/>
                    <a:pt x="173567" y="224367"/>
                  </a:cubicBezTo>
                  <a:cubicBezTo>
                    <a:pt x="198558" y="203322"/>
                    <a:pt x="224862" y="184874"/>
                    <a:pt x="254000" y="169334"/>
                  </a:cubicBezTo>
                  <a:cubicBezTo>
                    <a:pt x="275745" y="157737"/>
                    <a:pt x="299502" y="150333"/>
                    <a:pt x="321734" y="139700"/>
                  </a:cubicBezTo>
                  <a:cubicBezTo>
                    <a:pt x="363828" y="119568"/>
                    <a:pt x="363797" y="105042"/>
                    <a:pt x="423334" y="93134"/>
                  </a:cubicBezTo>
                  <a:cubicBezTo>
                    <a:pt x="471372" y="83526"/>
                    <a:pt x="451706" y="88157"/>
                    <a:pt x="482600" y="80434"/>
                  </a:cubicBezTo>
                  <a:cubicBezTo>
                    <a:pt x="500945" y="84667"/>
                    <a:pt x="520225" y="85966"/>
                    <a:pt x="537634" y="93134"/>
                  </a:cubicBezTo>
                  <a:cubicBezTo>
                    <a:pt x="545015" y="96173"/>
                    <a:pt x="548506" y="104872"/>
                    <a:pt x="554567" y="110067"/>
                  </a:cubicBezTo>
                  <a:cubicBezTo>
                    <a:pt x="558430" y="113378"/>
                    <a:pt x="563034" y="115712"/>
                    <a:pt x="567267" y="118534"/>
                  </a:cubicBezTo>
                  <a:cubicBezTo>
                    <a:pt x="575028" y="157343"/>
                    <a:pt x="564799" y="123052"/>
                    <a:pt x="588434" y="160867"/>
                  </a:cubicBezTo>
                  <a:cubicBezTo>
                    <a:pt x="590799" y="164651"/>
                    <a:pt x="589841" y="170113"/>
                    <a:pt x="592667" y="173567"/>
                  </a:cubicBezTo>
                  <a:cubicBezTo>
                    <a:pt x="602777" y="185923"/>
                    <a:pt x="626534" y="207434"/>
                    <a:pt x="626534" y="207434"/>
                  </a:cubicBezTo>
                  <a:cubicBezTo>
                    <a:pt x="634895" y="232519"/>
                    <a:pt x="624743" y="208371"/>
                    <a:pt x="647700" y="237067"/>
                  </a:cubicBezTo>
                  <a:cubicBezTo>
                    <a:pt x="676842" y="273494"/>
                    <a:pt x="652777" y="250751"/>
                    <a:pt x="677334" y="279400"/>
                  </a:cubicBezTo>
                  <a:cubicBezTo>
                    <a:pt x="681230" y="283946"/>
                    <a:pt x="686138" y="287554"/>
                    <a:pt x="690034" y="292100"/>
                  </a:cubicBezTo>
                  <a:cubicBezTo>
                    <a:pt x="694626" y="297457"/>
                    <a:pt x="698995" y="303051"/>
                    <a:pt x="702734" y="309034"/>
                  </a:cubicBezTo>
                  <a:cubicBezTo>
                    <a:pt x="706078" y="314385"/>
                    <a:pt x="707204" y="321083"/>
                    <a:pt x="711200" y="325967"/>
                  </a:cubicBezTo>
                  <a:cubicBezTo>
                    <a:pt x="720046" y="336779"/>
                    <a:pt x="730956" y="345722"/>
                    <a:pt x="740834" y="355600"/>
                  </a:cubicBezTo>
                  <a:cubicBezTo>
                    <a:pt x="745067" y="359833"/>
                    <a:pt x="749794" y="363625"/>
                    <a:pt x="753534" y="368300"/>
                  </a:cubicBezTo>
                  <a:cubicBezTo>
                    <a:pt x="759178" y="375356"/>
                    <a:pt x="763160" y="384152"/>
                    <a:pt x="770467" y="389467"/>
                  </a:cubicBezTo>
                  <a:cubicBezTo>
                    <a:pt x="779158" y="395788"/>
                    <a:pt x="790222" y="397934"/>
                    <a:pt x="800100" y="402167"/>
                  </a:cubicBezTo>
                  <a:cubicBezTo>
                    <a:pt x="835378" y="396523"/>
                    <a:pt x="871274" y="393899"/>
                    <a:pt x="905934" y="385234"/>
                  </a:cubicBezTo>
                  <a:cubicBezTo>
                    <a:pt x="940941" y="376482"/>
                    <a:pt x="928828" y="372978"/>
                    <a:pt x="944034" y="355600"/>
                  </a:cubicBezTo>
                  <a:cubicBezTo>
                    <a:pt x="950604" y="348091"/>
                    <a:pt x="957324" y="340560"/>
                    <a:pt x="965200" y="334434"/>
                  </a:cubicBezTo>
                  <a:cubicBezTo>
                    <a:pt x="973048" y="328330"/>
                    <a:pt x="985394" y="324881"/>
                    <a:pt x="994834" y="321734"/>
                  </a:cubicBezTo>
                  <a:cubicBezTo>
                    <a:pt x="1029871" y="286695"/>
                    <a:pt x="997514" y="325615"/>
                    <a:pt x="1016000" y="279400"/>
                  </a:cubicBezTo>
                  <a:cubicBezTo>
                    <a:pt x="1018620" y="272849"/>
                    <a:pt x="1023980" y="267711"/>
                    <a:pt x="1028700" y="262467"/>
                  </a:cubicBezTo>
                  <a:cubicBezTo>
                    <a:pt x="1053132" y="235320"/>
                    <a:pt x="1048496" y="240429"/>
                    <a:pt x="1075267" y="224367"/>
                  </a:cubicBezTo>
                  <a:cubicBezTo>
                    <a:pt x="1094204" y="195963"/>
                    <a:pt x="1071896" y="223793"/>
                    <a:pt x="1096434" y="207434"/>
                  </a:cubicBezTo>
                  <a:cubicBezTo>
                    <a:pt x="1128149" y="186291"/>
                    <a:pt x="1091634" y="200568"/>
                    <a:pt x="1121834" y="190500"/>
                  </a:cubicBezTo>
                  <a:cubicBezTo>
                    <a:pt x="1126067" y="186267"/>
                    <a:pt x="1129063" y="180231"/>
                    <a:pt x="1134534" y="177800"/>
                  </a:cubicBezTo>
                  <a:cubicBezTo>
                    <a:pt x="1234847" y="133218"/>
                    <a:pt x="1071525" y="225255"/>
                    <a:pt x="1189567" y="160867"/>
                  </a:cubicBezTo>
                  <a:cubicBezTo>
                    <a:pt x="1195761" y="157488"/>
                    <a:pt x="1200629" y="152081"/>
                    <a:pt x="1206500" y="148167"/>
                  </a:cubicBezTo>
                  <a:cubicBezTo>
                    <a:pt x="1217180" y="141047"/>
                    <a:pt x="1232501" y="132377"/>
                    <a:pt x="1244600" y="127000"/>
                  </a:cubicBezTo>
                  <a:cubicBezTo>
                    <a:pt x="1251544" y="123914"/>
                    <a:pt x="1258849" y="121678"/>
                    <a:pt x="1265767" y="118534"/>
                  </a:cubicBezTo>
                  <a:cubicBezTo>
                    <a:pt x="1274385" y="114617"/>
                    <a:pt x="1282120" y="108618"/>
                    <a:pt x="1291167" y="105834"/>
                  </a:cubicBezTo>
                  <a:cubicBezTo>
                    <a:pt x="1305124" y="101539"/>
                    <a:pt x="1373342" y="97678"/>
                    <a:pt x="1375834" y="97367"/>
                  </a:cubicBezTo>
                  <a:cubicBezTo>
                    <a:pt x="1561799" y="74122"/>
                    <a:pt x="1420965" y="84277"/>
                    <a:pt x="1566334" y="76200"/>
                  </a:cubicBezTo>
                  <a:cubicBezTo>
                    <a:pt x="1651616" y="110314"/>
                    <a:pt x="1560834" y="79120"/>
                    <a:pt x="1676400" y="97367"/>
                  </a:cubicBezTo>
                  <a:cubicBezTo>
                    <a:pt x="1681426" y="98161"/>
                    <a:pt x="1685191" y="102577"/>
                    <a:pt x="1689100" y="105834"/>
                  </a:cubicBezTo>
                  <a:cubicBezTo>
                    <a:pt x="1712628" y="125441"/>
                    <a:pt x="1692334" y="110740"/>
                    <a:pt x="1710267" y="131234"/>
                  </a:cubicBezTo>
                  <a:cubicBezTo>
                    <a:pt x="1730297" y="154124"/>
                    <a:pt x="1723888" y="149884"/>
                    <a:pt x="1744134" y="156634"/>
                  </a:cubicBezTo>
                  <a:cubicBezTo>
                    <a:pt x="1757972" y="167704"/>
                    <a:pt x="1766865" y="173541"/>
                    <a:pt x="1778000" y="186267"/>
                  </a:cubicBezTo>
                  <a:cubicBezTo>
                    <a:pt x="1783950" y="193067"/>
                    <a:pt x="1788889" y="200718"/>
                    <a:pt x="1794934" y="207434"/>
                  </a:cubicBezTo>
                  <a:cubicBezTo>
                    <a:pt x="1801609" y="214850"/>
                    <a:pt x="1809530" y="221091"/>
                    <a:pt x="1816100" y="228600"/>
                  </a:cubicBezTo>
                  <a:cubicBezTo>
                    <a:pt x="1819450" y="232429"/>
                    <a:pt x="1820969" y="237702"/>
                    <a:pt x="1824567" y="241300"/>
                  </a:cubicBezTo>
                  <a:cubicBezTo>
                    <a:pt x="1832360" y="249093"/>
                    <a:pt x="1842174" y="254674"/>
                    <a:pt x="1849967" y="262467"/>
                  </a:cubicBezTo>
                  <a:cubicBezTo>
                    <a:pt x="1853565" y="266065"/>
                    <a:pt x="1855177" y="271258"/>
                    <a:pt x="1858434" y="275167"/>
                  </a:cubicBezTo>
                  <a:cubicBezTo>
                    <a:pt x="1862267" y="279766"/>
                    <a:pt x="1867542" y="283078"/>
                    <a:pt x="1871134" y="287867"/>
                  </a:cubicBezTo>
                  <a:cubicBezTo>
                    <a:pt x="1904784" y="332735"/>
                    <a:pt x="1858100" y="283626"/>
                    <a:pt x="1905000" y="334434"/>
                  </a:cubicBezTo>
                  <a:cubicBezTo>
                    <a:pt x="1914475" y="344699"/>
                    <a:pt x="1926515" y="352700"/>
                    <a:pt x="1934634" y="364067"/>
                  </a:cubicBezTo>
                  <a:cubicBezTo>
                    <a:pt x="1942803" y="375504"/>
                    <a:pt x="1958815" y="401355"/>
                    <a:pt x="1972734" y="410634"/>
                  </a:cubicBezTo>
                  <a:cubicBezTo>
                    <a:pt x="1979057" y="414849"/>
                    <a:pt x="1987103" y="415702"/>
                    <a:pt x="1993900" y="419100"/>
                  </a:cubicBezTo>
                  <a:cubicBezTo>
                    <a:pt x="2027233" y="435766"/>
                    <a:pt x="1976427" y="424215"/>
                    <a:pt x="2044700" y="431800"/>
                  </a:cubicBezTo>
                  <a:cubicBezTo>
                    <a:pt x="2050345" y="428978"/>
                    <a:pt x="2055833" y="425820"/>
                    <a:pt x="2061634" y="423334"/>
                  </a:cubicBezTo>
                  <a:cubicBezTo>
                    <a:pt x="2065736" y="421576"/>
                    <a:pt x="2070927" y="421982"/>
                    <a:pt x="2074334" y="419100"/>
                  </a:cubicBezTo>
                  <a:cubicBezTo>
                    <a:pt x="2089568" y="406209"/>
                    <a:pt x="2105597" y="393371"/>
                    <a:pt x="2116667" y="376767"/>
                  </a:cubicBezTo>
                  <a:cubicBezTo>
                    <a:pt x="2128455" y="359086"/>
                    <a:pt x="2121536" y="367665"/>
                    <a:pt x="2137834" y="351367"/>
                  </a:cubicBezTo>
                  <a:cubicBezTo>
                    <a:pt x="2140656" y="345723"/>
                    <a:pt x="2142193" y="339225"/>
                    <a:pt x="2146300" y="334434"/>
                  </a:cubicBezTo>
                  <a:cubicBezTo>
                    <a:pt x="2163908" y="313891"/>
                    <a:pt x="2161737" y="330330"/>
                    <a:pt x="2175934" y="309034"/>
                  </a:cubicBezTo>
                  <a:cubicBezTo>
                    <a:pt x="2181185" y="301158"/>
                    <a:pt x="2183206" y="291389"/>
                    <a:pt x="2188634" y="283634"/>
                  </a:cubicBezTo>
                  <a:cubicBezTo>
                    <a:pt x="2197618" y="270799"/>
                    <a:pt x="2206284" y="266222"/>
                    <a:pt x="2218267" y="258234"/>
                  </a:cubicBezTo>
                  <a:cubicBezTo>
                    <a:pt x="2259670" y="196131"/>
                    <a:pt x="2192387" y="293526"/>
                    <a:pt x="2239434" y="237067"/>
                  </a:cubicBezTo>
                  <a:cubicBezTo>
                    <a:pt x="2243474" y="232219"/>
                    <a:pt x="2243904" y="225018"/>
                    <a:pt x="2247900" y="220134"/>
                  </a:cubicBezTo>
                  <a:cubicBezTo>
                    <a:pt x="2256746" y="209322"/>
                    <a:pt x="2268028" y="200737"/>
                    <a:pt x="2277534" y="190500"/>
                  </a:cubicBezTo>
                  <a:cubicBezTo>
                    <a:pt x="2286387" y="180967"/>
                    <a:pt x="2294081" y="170400"/>
                    <a:pt x="2302934" y="160867"/>
                  </a:cubicBezTo>
                  <a:cubicBezTo>
                    <a:pt x="2321784" y="140567"/>
                    <a:pt x="2329358" y="132382"/>
                    <a:pt x="2349500" y="118534"/>
                  </a:cubicBezTo>
                  <a:cubicBezTo>
                    <a:pt x="2366270" y="107004"/>
                    <a:pt x="2381060" y="91301"/>
                    <a:pt x="2400300" y="84667"/>
                  </a:cubicBezTo>
                  <a:cubicBezTo>
                    <a:pt x="2423135" y="76793"/>
                    <a:pt x="2448278" y="79022"/>
                    <a:pt x="2472267" y="76200"/>
                  </a:cubicBezTo>
                  <a:cubicBezTo>
                    <a:pt x="2495933" y="70284"/>
                    <a:pt x="2506722" y="67197"/>
                    <a:pt x="2535767" y="63500"/>
                  </a:cubicBezTo>
                  <a:cubicBezTo>
                    <a:pt x="2597756" y="55611"/>
                    <a:pt x="2660396" y="52609"/>
                    <a:pt x="2722034" y="42334"/>
                  </a:cubicBezTo>
                  <a:cubicBezTo>
                    <a:pt x="2764195" y="35306"/>
                    <a:pt x="2738880" y="38813"/>
                    <a:pt x="2798234" y="33867"/>
                  </a:cubicBezTo>
                  <a:cubicBezTo>
                    <a:pt x="2829071" y="26158"/>
                    <a:pt x="2833704" y="23162"/>
                    <a:pt x="2878667" y="33867"/>
                  </a:cubicBezTo>
                  <a:cubicBezTo>
                    <a:pt x="2888566" y="36224"/>
                    <a:pt x="2895600" y="45156"/>
                    <a:pt x="2904067" y="50800"/>
                  </a:cubicBezTo>
                  <a:cubicBezTo>
                    <a:pt x="2906889" y="55033"/>
                    <a:pt x="2909154" y="59697"/>
                    <a:pt x="2912534" y="63500"/>
                  </a:cubicBezTo>
                  <a:cubicBezTo>
                    <a:pt x="2920489" y="72449"/>
                    <a:pt x="2937934" y="88900"/>
                    <a:pt x="2937934" y="88900"/>
                  </a:cubicBezTo>
                  <a:cubicBezTo>
                    <a:pt x="2953370" y="135212"/>
                    <a:pt x="2927515" y="66304"/>
                    <a:pt x="2954867" y="110067"/>
                  </a:cubicBezTo>
                  <a:cubicBezTo>
                    <a:pt x="2959597" y="117635"/>
                    <a:pt x="2960512" y="127000"/>
                    <a:pt x="2963334" y="135467"/>
                  </a:cubicBezTo>
                  <a:cubicBezTo>
                    <a:pt x="2966393" y="144644"/>
                    <a:pt x="2970053" y="157625"/>
                    <a:pt x="2976034" y="165100"/>
                  </a:cubicBezTo>
                  <a:cubicBezTo>
                    <a:pt x="2983514" y="174450"/>
                    <a:pt x="2993954" y="181150"/>
                    <a:pt x="3001434" y="190500"/>
                  </a:cubicBezTo>
                  <a:cubicBezTo>
                    <a:pt x="3041533" y="240626"/>
                    <a:pt x="3022522" y="220056"/>
                    <a:pt x="3056467" y="254000"/>
                  </a:cubicBezTo>
                  <a:cubicBezTo>
                    <a:pt x="3063650" y="275551"/>
                    <a:pt x="3065667" y="286299"/>
                    <a:pt x="3090334" y="304800"/>
                  </a:cubicBezTo>
                  <a:cubicBezTo>
                    <a:pt x="3095978" y="309033"/>
                    <a:pt x="3102278" y="312511"/>
                    <a:pt x="3107267" y="317500"/>
                  </a:cubicBezTo>
                  <a:cubicBezTo>
                    <a:pt x="3123878" y="334111"/>
                    <a:pt x="3105424" y="329586"/>
                    <a:pt x="3132667" y="338667"/>
                  </a:cubicBezTo>
                  <a:cubicBezTo>
                    <a:pt x="3139493" y="340942"/>
                    <a:pt x="3146810" y="341339"/>
                    <a:pt x="3153834" y="342900"/>
                  </a:cubicBezTo>
                  <a:cubicBezTo>
                    <a:pt x="3189771" y="350886"/>
                    <a:pt x="3149016" y="344027"/>
                    <a:pt x="3200400" y="351367"/>
                  </a:cubicBezTo>
                  <a:cubicBezTo>
                    <a:pt x="3245603" y="369449"/>
                    <a:pt x="3242479" y="372496"/>
                    <a:pt x="3318934" y="342900"/>
                  </a:cubicBezTo>
                  <a:cubicBezTo>
                    <a:pt x="3333822" y="337137"/>
                    <a:pt x="3340334" y="319007"/>
                    <a:pt x="3352800" y="309034"/>
                  </a:cubicBezTo>
                  <a:cubicBezTo>
                    <a:pt x="3384875" y="283373"/>
                    <a:pt x="3367578" y="298489"/>
                    <a:pt x="3403600" y="262467"/>
                  </a:cubicBezTo>
                  <a:cubicBezTo>
                    <a:pt x="3407833" y="258234"/>
                    <a:pt x="3413623" y="255122"/>
                    <a:pt x="3416300" y="249767"/>
                  </a:cubicBezTo>
                  <a:cubicBezTo>
                    <a:pt x="3439742" y="202883"/>
                    <a:pt x="3428715" y="220561"/>
                    <a:pt x="3445934" y="194734"/>
                  </a:cubicBezTo>
                  <a:cubicBezTo>
                    <a:pt x="3447345" y="189089"/>
                    <a:pt x="3448124" y="183248"/>
                    <a:pt x="3450167" y="177800"/>
                  </a:cubicBezTo>
                  <a:cubicBezTo>
                    <a:pt x="3452383" y="171891"/>
                    <a:pt x="3456071" y="166634"/>
                    <a:pt x="3458634" y="160867"/>
                  </a:cubicBezTo>
                  <a:cubicBezTo>
                    <a:pt x="3461720" y="153923"/>
                    <a:pt x="3464432" y="146815"/>
                    <a:pt x="3467100" y="139700"/>
                  </a:cubicBezTo>
                  <a:cubicBezTo>
                    <a:pt x="3468667" y="135522"/>
                    <a:pt x="3470108" y="131291"/>
                    <a:pt x="3471334" y="127000"/>
                  </a:cubicBezTo>
                  <a:cubicBezTo>
                    <a:pt x="3472932" y="121406"/>
                    <a:pt x="3473204" y="115384"/>
                    <a:pt x="3475567" y="110067"/>
                  </a:cubicBezTo>
                  <a:cubicBezTo>
                    <a:pt x="3481579" y="96540"/>
                    <a:pt x="3495576" y="78428"/>
                    <a:pt x="3505200" y="67734"/>
                  </a:cubicBezTo>
                  <a:cubicBezTo>
                    <a:pt x="3511875" y="60317"/>
                    <a:pt x="3518858" y="53138"/>
                    <a:pt x="3526367" y="46567"/>
                  </a:cubicBezTo>
                  <a:cubicBezTo>
                    <a:pt x="3530787" y="42699"/>
                    <a:pt x="3559166" y="25899"/>
                    <a:pt x="3560234" y="25400"/>
                  </a:cubicBezTo>
                  <a:cubicBezTo>
                    <a:pt x="3605556" y="4250"/>
                    <a:pt x="3602203" y="8528"/>
                    <a:pt x="3653367" y="0"/>
                  </a:cubicBezTo>
                  <a:lnTo>
                    <a:pt x="3860800" y="8467"/>
                  </a:lnTo>
                  <a:cubicBezTo>
                    <a:pt x="3872161" y="9065"/>
                    <a:pt x="3883728" y="9575"/>
                    <a:pt x="3894667" y="12700"/>
                  </a:cubicBezTo>
                  <a:cubicBezTo>
                    <a:pt x="3913565" y="18099"/>
                    <a:pt x="3930981" y="27877"/>
                    <a:pt x="3949700" y="33867"/>
                  </a:cubicBezTo>
                  <a:cubicBezTo>
                    <a:pt x="3966324" y="39187"/>
                    <a:pt x="3984132" y="40505"/>
                    <a:pt x="4000500" y="46567"/>
                  </a:cubicBezTo>
                  <a:cubicBezTo>
                    <a:pt x="4046676" y="63669"/>
                    <a:pt x="4094370" y="89453"/>
                    <a:pt x="4127500" y="127000"/>
                  </a:cubicBezTo>
                  <a:cubicBezTo>
                    <a:pt x="4152360" y="155174"/>
                    <a:pt x="4169833" y="189089"/>
                    <a:pt x="4191000" y="220134"/>
                  </a:cubicBezTo>
                  <a:cubicBezTo>
                    <a:pt x="4200878" y="249767"/>
                    <a:pt x="4209770" y="279748"/>
                    <a:pt x="4220634" y="309034"/>
                  </a:cubicBezTo>
                  <a:cubicBezTo>
                    <a:pt x="4284112" y="480148"/>
                    <a:pt x="4255221" y="432880"/>
                    <a:pt x="4305300" y="508000"/>
                  </a:cubicBezTo>
                  <a:cubicBezTo>
                    <a:pt x="4303889" y="543278"/>
                    <a:pt x="4306268" y="578913"/>
                    <a:pt x="4301067" y="613834"/>
                  </a:cubicBezTo>
                  <a:cubicBezTo>
                    <a:pt x="4296327" y="645661"/>
                    <a:pt x="4283472" y="675750"/>
                    <a:pt x="4275667" y="706967"/>
                  </a:cubicBezTo>
                  <a:cubicBezTo>
                    <a:pt x="4272845" y="718256"/>
                    <a:pt x="4269865" y="729507"/>
                    <a:pt x="4267200" y="740834"/>
                  </a:cubicBezTo>
                  <a:cubicBezTo>
                    <a:pt x="4264220" y="753498"/>
                    <a:pt x="4262405" y="766453"/>
                    <a:pt x="4258734" y="778934"/>
                  </a:cubicBezTo>
                  <a:cubicBezTo>
                    <a:pt x="4255332" y="790500"/>
                    <a:pt x="4250783" y="801719"/>
                    <a:pt x="4246034" y="812800"/>
                  </a:cubicBezTo>
                  <a:cubicBezTo>
                    <a:pt x="4241475" y="823438"/>
                    <a:pt x="4222131" y="859954"/>
                    <a:pt x="4216400" y="867834"/>
                  </a:cubicBezTo>
                  <a:cubicBezTo>
                    <a:pt x="4172781" y="927809"/>
                    <a:pt x="4230906" y="797825"/>
                    <a:pt x="4152900" y="948267"/>
                  </a:cubicBezTo>
                  <a:cubicBezTo>
                    <a:pt x="4133145" y="986367"/>
                    <a:pt x="4116187" y="1026053"/>
                    <a:pt x="4093634" y="1062567"/>
                  </a:cubicBezTo>
                  <a:cubicBezTo>
                    <a:pt x="4056818" y="1122174"/>
                    <a:pt x="4014193" y="1177995"/>
                    <a:pt x="3975100" y="1236134"/>
                  </a:cubicBezTo>
                  <a:cubicBezTo>
                    <a:pt x="3959157" y="1259845"/>
                    <a:pt x="3928534" y="1308100"/>
                    <a:pt x="3928534" y="1308100"/>
                  </a:cubicBezTo>
                  <a:cubicBezTo>
                    <a:pt x="3915414" y="1349646"/>
                    <a:pt x="3885473" y="1454177"/>
                    <a:pt x="3860800" y="1485900"/>
                  </a:cubicBezTo>
                  <a:cubicBezTo>
                    <a:pt x="3850922" y="1498600"/>
                    <a:pt x="3841990" y="1512095"/>
                    <a:pt x="3831167" y="1524000"/>
                  </a:cubicBezTo>
                  <a:cubicBezTo>
                    <a:pt x="3778429" y="1582012"/>
                    <a:pt x="3727640" y="1614061"/>
                    <a:pt x="3687234" y="1689100"/>
                  </a:cubicBezTo>
                  <a:cubicBezTo>
                    <a:pt x="3677356" y="1707445"/>
                    <a:pt x="3670441" y="1727726"/>
                    <a:pt x="3657600" y="1744134"/>
                  </a:cubicBezTo>
                  <a:cubicBezTo>
                    <a:pt x="3644671" y="1760654"/>
                    <a:pt x="3624138" y="1770086"/>
                    <a:pt x="3611034" y="1786467"/>
                  </a:cubicBezTo>
                  <a:cubicBezTo>
                    <a:pt x="3595614" y="1805742"/>
                    <a:pt x="3586017" y="1829035"/>
                    <a:pt x="3572934" y="1849967"/>
                  </a:cubicBezTo>
                  <a:cubicBezTo>
                    <a:pt x="3564844" y="1862910"/>
                    <a:pt x="3555387" y="1874979"/>
                    <a:pt x="3547534" y="1888067"/>
                  </a:cubicBezTo>
                  <a:cubicBezTo>
                    <a:pt x="3529974" y="1917333"/>
                    <a:pt x="3518055" y="1950316"/>
                    <a:pt x="3496734" y="1976967"/>
                  </a:cubicBezTo>
                  <a:cubicBezTo>
                    <a:pt x="3491089" y="1984023"/>
                    <a:pt x="3487318" y="1993122"/>
                    <a:pt x="3479800" y="1998134"/>
                  </a:cubicBezTo>
                  <a:cubicBezTo>
                    <a:pt x="3372660" y="2069561"/>
                    <a:pt x="3416827" y="2043379"/>
                    <a:pt x="3331634" y="2061634"/>
                  </a:cubicBezTo>
                  <a:cubicBezTo>
                    <a:pt x="3308878" y="2066510"/>
                    <a:pt x="3286774" y="2074278"/>
                    <a:pt x="3263900" y="2078567"/>
                  </a:cubicBezTo>
                  <a:cubicBezTo>
                    <a:pt x="3218980" y="2086990"/>
                    <a:pt x="3128434" y="2099734"/>
                    <a:pt x="3128434" y="2099734"/>
                  </a:cubicBezTo>
                  <a:cubicBezTo>
                    <a:pt x="2920399" y="2087495"/>
                    <a:pt x="3159999" y="2093904"/>
                    <a:pt x="3009900" y="2108200"/>
                  </a:cubicBezTo>
                  <a:cubicBezTo>
                    <a:pt x="2993400" y="2109771"/>
                    <a:pt x="2960750" y="2102268"/>
                    <a:pt x="2942167" y="2099734"/>
                  </a:cubicBezTo>
                  <a:cubicBezTo>
                    <a:pt x="2860594" y="2088610"/>
                    <a:pt x="2882051" y="2091668"/>
                    <a:pt x="2794000" y="2087034"/>
                  </a:cubicBezTo>
                  <a:cubicBezTo>
                    <a:pt x="2680704" y="2103219"/>
                    <a:pt x="2734238" y="2092878"/>
                    <a:pt x="2633134" y="2116667"/>
                  </a:cubicBezTo>
                  <a:lnTo>
                    <a:pt x="2493434" y="2108200"/>
                  </a:lnTo>
                  <a:cubicBezTo>
                    <a:pt x="2469357" y="2106274"/>
                    <a:pt x="2445560" y="2098013"/>
                    <a:pt x="2421467" y="2099734"/>
                  </a:cubicBezTo>
                  <a:cubicBezTo>
                    <a:pt x="2404992" y="2100911"/>
                    <a:pt x="2390994" y="2112953"/>
                    <a:pt x="2374900" y="2116667"/>
                  </a:cubicBezTo>
                  <a:cubicBezTo>
                    <a:pt x="2354093" y="2121469"/>
                    <a:pt x="2332444" y="2121506"/>
                    <a:pt x="2311400" y="2125134"/>
                  </a:cubicBezTo>
                  <a:cubicBezTo>
                    <a:pt x="2291490" y="2128567"/>
                    <a:pt x="2272012" y="2134220"/>
                    <a:pt x="2252134" y="2137834"/>
                  </a:cubicBezTo>
                  <a:cubicBezTo>
                    <a:pt x="2225428" y="2142690"/>
                    <a:pt x="2198406" y="2145678"/>
                    <a:pt x="2171700" y="2150534"/>
                  </a:cubicBezTo>
                  <a:cubicBezTo>
                    <a:pt x="2151822" y="2154148"/>
                    <a:pt x="2132488" y="2160778"/>
                    <a:pt x="2112434" y="2163234"/>
                  </a:cubicBezTo>
                  <a:cubicBezTo>
                    <a:pt x="2063231" y="2169259"/>
                    <a:pt x="2013685" y="2172058"/>
                    <a:pt x="1964267" y="2175934"/>
                  </a:cubicBezTo>
                  <a:cubicBezTo>
                    <a:pt x="1913230" y="2179937"/>
                    <a:pt x="1853587" y="2182119"/>
                    <a:pt x="1803400" y="2184400"/>
                  </a:cubicBezTo>
                  <a:cubicBezTo>
                    <a:pt x="1773767" y="2180167"/>
                    <a:pt x="1743896" y="2177353"/>
                    <a:pt x="1714500" y="2171700"/>
                  </a:cubicBezTo>
                  <a:cubicBezTo>
                    <a:pt x="1670461" y="2163231"/>
                    <a:pt x="1627389" y="2150089"/>
                    <a:pt x="1583267" y="2142067"/>
                  </a:cubicBezTo>
                  <a:cubicBezTo>
                    <a:pt x="1567745" y="2139245"/>
                    <a:pt x="1551909" y="2137796"/>
                    <a:pt x="1536700" y="2133600"/>
                  </a:cubicBezTo>
                  <a:cubicBezTo>
                    <a:pt x="1430151" y="2104207"/>
                    <a:pt x="1492375" y="2112099"/>
                    <a:pt x="1388534" y="2087034"/>
                  </a:cubicBezTo>
                  <a:cubicBezTo>
                    <a:pt x="1371846" y="2083006"/>
                    <a:pt x="1354667" y="2081389"/>
                    <a:pt x="1337734" y="2078567"/>
                  </a:cubicBezTo>
                  <a:cubicBezTo>
                    <a:pt x="1327856" y="2072923"/>
                    <a:pt x="1319332" y="2063446"/>
                    <a:pt x="1308100" y="2061634"/>
                  </a:cubicBezTo>
                  <a:cubicBezTo>
                    <a:pt x="1239666" y="2050596"/>
                    <a:pt x="1145748" y="2061450"/>
                    <a:pt x="1079500" y="2065867"/>
                  </a:cubicBezTo>
                  <a:cubicBezTo>
                    <a:pt x="1035756" y="2074334"/>
                    <a:pt x="990322" y="2076548"/>
                    <a:pt x="948267" y="2091267"/>
                  </a:cubicBezTo>
                  <a:cubicBezTo>
                    <a:pt x="855498" y="2123736"/>
                    <a:pt x="893094" y="2115984"/>
                    <a:pt x="838200" y="2125134"/>
                  </a:cubicBezTo>
                  <a:cubicBezTo>
                    <a:pt x="815622" y="2120901"/>
                    <a:pt x="791533" y="2121593"/>
                    <a:pt x="770467" y="2112434"/>
                  </a:cubicBezTo>
                  <a:cubicBezTo>
                    <a:pt x="756160" y="2106213"/>
                    <a:pt x="722187" y="2056782"/>
                    <a:pt x="711200" y="2048934"/>
                  </a:cubicBezTo>
                  <a:cubicBezTo>
                    <a:pt x="693227" y="2036096"/>
                    <a:pt x="669767" y="2032332"/>
                    <a:pt x="651934" y="2019300"/>
                  </a:cubicBezTo>
                  <a:cubicBezTo>
                    <a:pt x="632599" y="2005171"/>
                    <a:pt x="619583" y="1983768"/>
                    <a:pt x="601134" y="1968500"/>
                  </a:cubicBezTo>
                  <a:cubicBezTo>
                    <a:pt x="528557" y="1908436"/>
                    <a:pt x="514776" y="1924454"/>
                    <a:pt x="452967" y="1841500"/>
                  </a:cubicBezTo>
                  <a:cubicBezTo>
                    <a:pt x="420433" y="1797836"/>
                    <a:pt x="396932" y="1748116"/>
                    <a:pt x="368300" y="1701800"/>
                  </a:cubicBezTo>
                  <a:cubicBezTo>
                    <a:pt x="348951" y="1670501"/>
                    <a:pt x="321609" y="1643249"/>
                    <a:pt x="309034" y="1608667"/>
                  </a:cubicBezTo>
                  <a:cubicBezTo>
                    <a:pt x="280812" y="1531056"/>
                    <a:pt x="243495" y="1456171"/>
                    <a:pt x="224367" y="1375834"/>
                  </a:cubicBezTo>
                  <a:cubicBezTo>
                    <a:pt x="217311" y="1346201"/>
                    <a:pt x="210766" y="1316441"/>
                    <a:pt x="203200" y="1286934"/>
                  </a:cubicBezTo>
                  <a:cubicBezTo>
                    <a:pt x="196652" y="1261398"/>
                    <a:pt x="187667" y="1236487"/>
                    <a:pt x="182034" y="1210734"/>
                  </a:cubicBezTo>
                  <a:cubicBezTo>
                    <a:pt x="177769" y="1191239"/>
                    <a:pt x="178250" y="1170866"/>
                    <a:pt x="173567" y="1151467"/>
                  </a:cubicBezTo>
                  <a:cubicBezTo>
                    <a:pt x="168332" y="1129778"/>
                    <a:pt x="159055" y="1109263"/>
                    <a:pt x="152400" y="1087967"/>
                  </a:cubicBezTo>
                  <a:cubicBezTo>
                    <a:pt x="144942" y="1064100"/>
                    <a:pt x="138692" y="1039867"/>
                    <a:pt x="131234" y="1016000"/>
                  </a:cubicBezTo>
                  <a:cubicBezTo>
                    <a:pt x="124579" y="994704"/>
                    <a:pt x="116478" y="973871"/>
                    <a:pt x="110067" y="952500"/>
                  </a:cubicBezTo>
                  <a:cubicBezTo>
                    <a:pt x="107346" y="943430"/>
                    <a:pt x="103205" y="913960"/>
                    <a:pt x="101600" y="905934"/>
                  </a:cubicBezTo>
                  <a:cubicBezTo>
                    <a:pt x="99049" y="893177"/>
                    <a:pt x="96289" y="880455"/>
                    <a:pt x="93134" y="867834"/>
                  </a:cubicBezTo>
                  <a:cubicBezTo>
                    <a:pt x="84999" y="835294"/>
                    <a:pt x="79891" y="801728"/>
                    <a:pt x="67734" y="770467"/>
                  </a:cubicBezTo>
                  <a:cubicBezTo>
                    <a:pt x="33525" y="682504"/>
                    <a:pt x="50288" y="718643"/>
                    <a:pt x="21167" y="660400"/>
                  </a:cubicBezTo>
                  <a:cubicBezTo>
                    <a:pt x="16934" y="643467"/>
                    <a:pt x="10632" y="626920"/>
                    <a:pt x="8467" y="609600"/>
                  </a:cubicBezTo>
                  <a:cubicBezTo>
                    <a:pt x="3342" y="568594"/>
                    <a:pt x="6465" y="586890"/>
                    <a:pt x="0" y="554567"/>
                  </a:cubicBezTo>
                  <a:cubicBezTo>
                    <a:pt x="1484" y="532312"/>
                    <a:pt x="1169" y="495444"/>
                    <a:pt x="8467" y="469900"/>
                  </a:cubicBezTo>
                  <a:cubicBezTo>
                    <a:pt x="9334" y="466866"/>
                    <a:pt x="7762" y="518583"/>
                    <a:pt x="8467" y="508000"/>
                  </a:cubicBezTo>
                  <a:close/>
                </a:path>
              </a:pathLst>
            </a:cu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Picture 2">
            <a:extLst>
              <a:ext uri="{FF2B5EF4-FFF2-40B4-BE49-F238E27FC236}">
                <a16:creationId xmlns:a16="http://schemas.microsoft.com/office/drawing/2014/main" id="{EE44FA1C-080C-465B-3563-246377E0D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846" y="1275779"/>
            <a:ext cx="5052415" cy="498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580DB1BA-12B8-8169-6725-0E3719F391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984481"/>
              </p:ext>
            </p:extLst>
          </p:nvPr>
        </p:nvGraphicFramePr>
        <p:xfrm>
          <a:off x="6351990" y="3204266"/>
          <a:ext cx="412367" cy="65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4" imgW="126720" imgH="203040" progId="Equation.3">
                  <p:embed/>
                </p:oleObj>
              </mc:Choice>
              <mc:Fallback>
                <p:oleObj name="Уравнение" r:id="rId4" imgW="126720" imgH="203040" progId="Equation.3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543DA8C1-A5D0-45CA-4628-E7E3549F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51990" y="3204266"/>
                        <a:ext cx="412367" cy="659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702DB7D8-9EB2-13A0-B02D-64AD3A8B29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66034" y="6151372"/>
          <a:ext cx="4127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6" imgW="126720" imgH="177480" progId="Equation.3">
                  <p:embed/>
                </p:oleObj>
              </mc:Choice>
              <mc:Fallback>
                <p:oleObj name="Уравнение" r:id="rId6" imgW="126720" imgH="177480" progId="Equation.3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B139427B-5583-5F93-D73F-0DFC3503EC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66034" y="6151372"/>
                        <a:ext cx="412750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36728C3-3DA2-E640-B091-5D5F816E3B38}"/>
              </a:ext>
            </a:extLst>
          </p:cNvPr>
          <p:cNvSpPr txBox="1"/>
          <p:nvPr/>
        </p:nvSpPr>
        <p:spPr>
          <a:xfrm>
            <a:off x="11779777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837980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148F758-BF37-44E0-8FC4-8018C0309F23}"/>
              </a:ext>
            </a:extLst>
          </p:cNvPr>
          <p:cNvSpPr txBox="1">
            <a:spLocks/>
          </p:cNvSpPr>
          <p:nvPr/>
        </p:nvSpPr>
        <p:spPr>
          <a:xfrm>
            <a:off x="609603" y="528601"/>
            <a:ext cx="4178153" cy="528674"/>
          </a:xfrm>
          <a:prstGeom prst="rect">
            <a:avLst/>
          </a:prstGeom>
        </p:spPr>
        <p:txBody>
          <a:bodyPr anchor="t"/>
          <a:lstStyle>
            <a:lvl1pPr algn="ctr" defTabSz="911111" rtl="0" eaLnBrk="1" latinLnBrk="0" hangingPunct="1">
              <a:spcBef>
                <a:spcPct val="0"/>
              </a:spcBef>
              <a:buNone/>
              <a:defRPr sz="4385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560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 for Modeling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358551-12CA-09BE-6E08-3C9CFFC33A1F}"/>
              </a:ext>
            </a:extLst>
          </p:cNvPr>
          <p:cNvSpPr txBox="1"/>
          <p:nvPr/>
        </p:nvSpPr>
        <p:spPr>
          <a:xfrm>
            <a:off x="799100" y="1399518"/>
            <a:ext cx="5871942" cy="5273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70" dirty="0">
                <a:latin typeface="Arial" panose="020B0604020202020204" pitchFamily="34" charset="0"/>
                <a:cs typeface="Arial" panose="020B0604020202020204" pitchFamily="34" charset="0"/>
              </a:rPr>
              <a:t>The following parameters were used in the simulation:</a:t>
            </a:r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lang="en-US" sz="1872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main axis of DNA runs along the molecule, perpendicular to its bases</a:t>
            </a: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lang="en-US" sz="1872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pulse falls on the system at an angle of 90 degrees to the main axis, system parameter </a:t>
            </a:r>
            <a:endParaRPr lang="ru-RU" sz="1872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lang="en-US" sz="1870" dirty="0">
                <a:latin typeface="Arial" panose="020B0604020202020204" pitchFamily="34" charset="0"/>
                <a:cs typeface="Arial" panose="020B0604020202020204" pitchFamily="34" charset="0"/>
              </a:rPr>
              <a:t>ϴ angle between the helix axis and the scattering direction</a:t>
            </a:r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lang="en-US" sz="1870" dirty="0">
                <a:latin typeface="Arial" panose="020B0604020202020204" pitchFamily="34" charset="0"/>
                <a:cs typeface="Arial" panose="020B0604020202020204" pitchFamily="34" charset="0"/>
              </a:rPr>
              <a:t>ɸ angle between the x-axis and the projection on the plane perpendicular to the helix axis, the calculations were performed in spherical coordinates</a:t>
            </a:r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kumimoji="0" lang="en-US" sz="18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results in all figures are normalized to the maximum value of the scattering spectrum. </a:t>
            </a:r>
            <a:endParaRPr kumimoji="0" lang="ru-RU" sz="187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kumimoji="0" lang="en-US" sz="18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value    </a:t>
            </a:r>
            <a:r>
              <a:rPr kumimoji="0" lang="ru-RU" sz="18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2c, which corresponds to the photon energy 7.46 keV </a:t>
            </a: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kumimoji="0" lang="ru-RU" sz="187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1872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B5AF0A0-074F-91EC-5541-31C970C0ECB0}"/>
              </a:ext>
            </a:extLst>
          </p:cNvPr>
          <p:cNvSpPr/>
          <p:nvPr/>
        </p:nvSpPr>
        <p:spPr>
          <a:xfrm>
            <a:off x="11101683" y="5984696"/>
            <a:ext cx="678094" cy="87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B285D7-9350-48C6-6026-24A98C2EC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414" y="1057275"/>
            <a:ext cx="3487214" cy="4907705"/>
          </a:xfrm>
          <a:prstGeom prst="rect">
            <a:avLst/>
          </a:prstGeom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BF676696-69F9-544F-CD7B-7E0169D61E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490752"/>
              </p:ext>
            </p:extLst>
          </p:nvPr>
        </p:nvGraphicFramePr>
        <p:xfrm>
          <a:off x="2698679" y="5367083"/>
          <a:ext cx="369977" cy="443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3" imgW="190440" imgH="228600" progId="Equation.3">
                  <p:embed/>
                </p:oleObj>
              </mc:Choice>
              <mc:Fallback>
                <p:oleObj name="Уравнение" r:id="rId3" imgW="190440" imgH="228600" progId="Equation.3">
                  <p:embed/>
                  <p:pic>
                    <p:nvPicPr>
                      <p:cNvPr id="84" name="Объект 83">
                        <a:extLst>
                          <a:ext uri="{FF2B5EF4-FFF2-40B4-BE49-F238E27FC236}">
                            <a16:creationId xmlns:a16="http://schemas.microsoft.com/office/drawing/2014/main" id="{547481D5-6C38-4C6B-6158-46150C848A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98679" y="5367083"/>
                        <a:ext cx="369977" cy="4439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94FE8B0-F712-46CC-1DB1-C624E3C39E24}"/>
              </a:ext>
            </a:extLst>
          </p:cNvPr>
          <p:cNvSpPr txBox="1"/>
          <p:nvPr/>
        </p:nvSpPr>
        <p:spPr>
          <a:xfrm>
            <a:off x="11779777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320237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148F758-BF37-44E0-8FC4-8018C0309F23}"/>
              </a:ext>
            </a:extLst>
          </p:cNvPr>
          <p:cNvSpPr txBox="1">
            <a:spLocks/>
          </p:cNvSpPr>
          <p:nvPr/>
        </p:nvSpPr>
        <p:spPr>
          <a:xfrm>
            <a:off x="609604" y="528601"/>
            <a:ext cx="3753692" cy="528674"/>
          </a:xfrm>
          <a:prstGeom prst="rect">
            <a:avLst/>
          </a:prstGeom>
        </p:spPr>
        <p:txBody>
          <a:bodyPr anchor="t"/>
          <a:lstStyle>
            <a:lvl1pPr algn="ctr" defTabSz="911111" rtl="0" eaLnBrk="1" latinLnBrk="0" hangingPunct="1">
              <a:spcBef>
                <a:spcPct val="0"/>
              </a:spcBef>
              <a:buNone/>
              <a:defRPr sz="4385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560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ru-RU" sz="3200" b="1" dirty="0">
              <a:solidFill>
                <a:srgbClr val="5609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DD45C6-DB7E-26D7-F104-A11D0A18E6F4}"/>
              </a:ext>
            </a:extLst>
          </p:cNvPr>
          <p:cNvSpPr txBox="1"/>
          <p:nvPr/>
        </p:nvSpPr>
        <p:spPr>
          <a:xfrm>
            <a:off x="486313" y="1360277"/>
            <a:ext cx="109282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effectLst/>
              </a:rPr>
              <a:t>The scattering spectra of ultrashort laser pulses are mathematically modeled based on the theory of sudden disturbances</a:t>
            </a:r>
            <a:r>
              <a:rPr lang="ru-RU" sz="2400" dirty="0">
                <a:effectLst/>
              </a:rPr>
              <a:t>.</a:t>
            </a:r>
            <a:r>
              <a:rPr lang="en-US" sz="2400" dirty="0">
                <a:effectLst/>
              </a:rPr>
              <a:t> </a:t>
            </a:r>
            <a:endParaRPr lang="ru-RU" sz="2400" dirty="0">
              <a:effectLst/>
            </a:endParaRPr>
          </a:p>
          <a:p>
            <a:pPr algn="just"/>
            <a:endParaRPr lang="ru-RU" sz="2400" dirty="0"/>
          </a:p>
          <a:p>
            <a:pPr algn="just"/>
            <a:r>
              <a:rPr lang="en-US" sz="2400" dirty="0">
                <a:effectLst/>
              </a:rPr>
              <a:t>An analytical formula is presented and the principle of calculating a polyatomic structure using atomic coordinates is explained</a:t>
            </a:r>
            <a:r>
              <a:rPr lang="ru-RU" sz="2400" dirty="0">
                <a:effectLst/>
              </a:rPr>
              <a:t>.</a:t>
            </a:r>
            <a:endParaRPr lang="ru-RU" sz="2400" dirty="0"/>
          </a:p>
          <a:p>
            <a:pPr algn="just"/>
            <a:endParaRPr lang="ru-RU" sz="2400" dirty="0">
              <a:effectLst/>
            </a:endParaRPr>
          </a:p>
          <a:p>
            <a:pPr algn="just"/>
            <a:r>
              <a:rPr lang="en-US" sz="2400" dirty="0">
                <a:effectLst/>
              </a:rPr>
              <a:t>As a result, mathematical models of USPs spectra were performed for three types of models</a:t>
            </a:r>
            <a:r>
              <a:rPr lang="ru-RU" sz="2400" dirty="0">
                <a:effectLst/>
              </a:rPr>
              <a:t>.</a:t>
            </a:r>
            <a:r>
              <a:rPr lang="en-US" sz="2400" dirty="0">
                <a:effectLst/>
              </a:rPr>
              <a:t> </a:t>
            </a:r>
            <a:endParaRPr lang="ru-RU" sz="2400" dirty="0">
              <a:effectLst/>
            </a:endParaRPr>
          </a:p>
          <a:p>
            <a:pPr algn="just"/>
            <a:endParaRPr lang="ru-RU" sz="2400" dirty="0"/>
          </a:p>
          <a:p>
            <a:pPr algn="just"/>
            <a:r>
              <a:rPr lang="en-US" sz="2400" dirty="0">
                <a:effectLst/>
              </a:rPr>
              <a:t>The results show that the models give an idea of the structure of the sample, and the graphs obtained differ from each other.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43F70E-EC1B-D701-2051-944061AB51F6}"/>
              </a:ext>
            </a:extLst>
          </p:cNvPr>
          <p:cNvSpPr/>
          <p:nvPr/>
        </p:nvSpPr>
        <p:spPr>
          <a:xfrm>
            <a:off x="11101683" y="5984696"/>
            <a:ext cx="678094" cy="87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871794-DF06-E125-B692-7EE9811AC1DA}"/>
              </a:ext>
            </a:extLst>
          </p:cNvPr>
          <p:cNvSpPr txBox="1"/>
          <p:nvPr/>
        </p:nvSpPr>
        <p:spPr>
          <a:xfrm>
            <a:off x="11779777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718888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148F758-BF37-44E0-8FC4-8018C0309F23}"/>
              </a:ext>
            </a:extLst>
          </p:cNvPr>
          <p:cNvSpPr txBox="1">
            <a:spLocks/>
          </p:cNvSpPr>
          <p:nvPr/>
        </p:nvSpPr>
        <p:spPr>
          <a:xfrm>
            <a:off x="753442" y="2501239"/>
            <a:ext cx="5486396" cy="528674"/>
          </a:xfrm>
          <a:prstGeom prst="rect">
            <a:avLst/>
          </a:prstGeom>
        </p:spPr>
        <p:txBody>
          <a:bodyPr anchor="t"/>
          <a:lstStyle>
            <a:lvl1pPr algn="ctr" defTabSz="911111" rtl="0" eaLnBrk="1" latinLnBrk="0" hangingPunct="1">
              <a:spcBef>
                <a:spcPct val="0"/>
              </a:spcBef>
              <a:buNone/>
              <a:defRPr sz="4385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560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for your attention</a:t>
            </a:r>
            <a:endParaRPr lang="ru-RU" sz="3200" b="1" dirty="0">
              <a:solidFill>
                <a:srgbClr val="5609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63965A3-DF7A-E03E-B650-E998B7B7695D}"/>
              </a:ext>
            </a:extLst>
          </p:cNvPr>
          <p:cNvSpPr/>
          <p:nvPr/>
        </p:nvSpPr>
        <p:spPr>
          <a:xfrm>
            <a:off x="11101683" y="5984696"/>
            <a:ext cx="678094" cy="87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D09A05-5CF1-BE2B-2B9F-2E54363122B8}"/>
              </a:ext>
            </a:extLst>
          </p:cNvPr>
          <p:cNvSpPr txBox="1"/>
          <p:nvPr/>
        </p:nvSpPr>
        <p:spPr>
          <a:xfrm>
            <a:off x="11779777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725392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148F758-BF37-44E0-8FC4-8018C0309F23}"/>
              </a:ext>
            </a:extLst>
          </p:cNvPr>
          <p:cNvSpPr txBox="1">
            <a:spLocks/>
          </p:cNvSpPr>
          <p:nvPr/>
        </p:nvSpPr>
        <p:spPr>
          <a:xfrm>
            <a:off x="609604" y="528601"/>
            <a:ext cx="3753692" cy="528674"/>
          </a:xfrm>
          <a:prstGeom prst="rect">
            <a:avLst/>
          </a:prstGeom>
        </p:spPr>
        <p:txBody>
          <a:bodyPr anchor="t"/>
          <a:lstStyle>
            <a:lvl1pPr algn="ctr" defTabSz="911111" rtl="0" eaLnBrk="1" latinLnBrk="0" hangingPunct="1">
              <a:spcBef>
                <a:spcPct val="0"/>
              </a:spcBef>
              <a:buNone/>
              <a:defRPr sz="4385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560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ru-RU" sz="3200" b="1" dirty="0">
              <a:solidFill>
                <a:srgbClr val="5609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28EC36-A5FB-F7BC-806B-8C115551D988}"/>
              </a:ext>
            </a:extLst>
          </p:cNvPr>
          <p:cNvSpPr txBox="1"/>
          <p:nvPr/>
        </p:nvSpPr>
        <p:spPr>
          <a:xfrm>
            <a:off x="631862" y="1522273"/>
            <a:ext cx="10928275" cy="4279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Theory of calculation of the polyatomic structure</a:t>
            </a: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The model under study</a:t>
            </a:r>
            <a:endParaRPr lang="ru-RU" sz="2400" dirty="0"/>
          </a:p>
          <a:p>
            <a:pPr algn="just">
              <a:buClr>
                <a:srgbClr val="560926"/>
              </a:buClr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cs typeface="Arial" panose="020B0604020202020204" pitchFamily="34" charset="0"/>
              </a:rPr>
              <a:t>Parameters of the mathematical model</a:t>
            </a:r>
            <a:endParaRPr lang="ru-RU" sz="2400" dirty="0"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2400" dirty="0"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cs typeface="Arial" panose="020B0604020202020204" pitchFamily="34" charset="0"/>
              </a:rPr>
              <a:t>Simulation results - Spectrum graphs</a:t>
            </a:r>
            <a:endParaRPr lang="ru-RU" sz="2400" dirty="0"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2400" dirty="0"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Conclusions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endParaRPr lang="ru-RU" sz="2400" dirty="0"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187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1872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10DCDC-BA35-058C-8335-EF0293D4C1EB}"/>
              </a:ext>
            </a:extLst>
          </p:cNvPr>
          <p:cNvSpPr txBox="1"/>
          <p:nvPr/>
        </p:nvSpPr>
        <p:spPr>
          <a:xfrm>
            <a:off x="11890314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EAADED-9223-9ED8-79F3-3DE92F64D850}"/>
              </a:ext>
            </a:extLst>
          </p:cNvPr>
          <p:cNvSpPr/>
          <p:nvPr/>
        </p:nvSpPr>
        <p:spPr>
          <a:xfrm>
            <a:off x="11101683" y="5984696"/>
            <a:ext cx="678094" cy="87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603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CC677D-AE05-38C9-1CD0-0EF975DF5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811525"/>
            <a:ext cx="3276600" cy="35528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A8C890A-14B2-AB44-B315-DC31481F1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4429738"/>
            <a:ext cx="3276600" cy="21888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BA81EC-3088-7257-BD9B-52ED396EAA66}"/>
              </a:ext>
            </a:extLst>
          </p:cNvPr>
          <p:cNvSpPr txBox="1"/>
          <p:nvPr/>
        </p:nvSpPr>
        <p:spPr>
          <a:xfrm>
            <a:off x="11890314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35F341-9728-9CFC-06C0-7CE46C4AB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8277" y="790077"/>
            <a:ext cx="4476750" cy="37147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2604521-95C6-5ABF-A687-477B488C48A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4381"/>
          <a:stretch/>
        </p:blipFill>
        <p:spPr>
          <a:xfrm>
            <a:off x="3857625" y="4705962"/>
            <a:ext cx="3019425" cy="19126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DF32AD-B188-2388-3C60-9D3F9A8814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7050" y="4675487"/>
            <a:ext cx="2286000" cy="19431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033BE81-19B5-2CE2-325C-C2ABBBEF43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7479912" y="2903230"/>
            <a:ext cx="5811544" cy="1628137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E7EBE688-67EF-70AF-CD07-2F0236F61777}"/>
              </a:ext>
            </a:extLst>
          </p:cNvPr>
          <p:cNvSpPr txBox="1">
            <a:spLocks/>
          </p:cNvSpPr>
          <p:nvPr/>
        </p:nvSpPr>
        <p:spPr>
          <a:xfrm>
            <a:off x="4128277" y="60268"/>
            <a:ext cx="5322845" cy="528674"/>
          </a:xfrm>
          <a:prstGeom prst="rect">
            <a:avLst/>
          </a:prstGeom>
        </p:spPr>
        <p:txBody>
          <a:bodyPr anchor="t"/>
          <a:lstStyle>
            <a:lvl1pPr algn="ctr" defTabSz="911111" rtl="0" eaLnBrk="1" latinLnBrk="0" hangingPunct="1">
              <a:spcBef>
                <a:spcPct val="0"/>
              </a:spcBef>
              <a:buNone/>
              <a:defRPr sz="4385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560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 experiments</a:t>
            </a:r>
          </a:p>
          <a:p>
            <a:pPr algn="l"/>
            <a:endParaRPr lang="ru-RU" sz="3200" b="1" dirty="0">
              <a:solidFill>
                <a:srgbClr val="5609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Объект 18">
            <a:extLst>
              <a:ext uri="{FF2B5EF4-FFF2-40B4-BE49-F238E27FC236}">
                <a16:creationId xmlns:a16="http://schemas.microsoft.com/office/drawing/2014/main" id="{90ECEB07-4319-F745-4CB7-0241FF587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836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A0103FD-8FDE-2D3D-8C66-09015A538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353168" y="0"/>
            <a:ext cx="3838832" cy="5989834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148F758-BF37-44E0-8FC4-8018C0309F23}"/>
              </a:ext>
            </a:extLst>
          </p:cNvPr>
          <p:cNvSpPr txBox="1">
            <a:spLocks/>
          </p:cNvSpPr>
          <p:nvPr/>
        </p:nvSpPr>
        <p:spPr>
          <a:xfrm>
            <a:off x="609604" y="528601"/>
            <a:ext cx="3753692" cy="528674"/>
          </a:xfrm>
          <a:prstGeom prst="rect">
            <a:avLst/>
          </a:prstGeom>
        </p:spPr>
        <p:txBody>
          <a:bodyPr anchor="t"/>
          <a:lstStyle>
            <a:lvl1pPr algn="ctr" defTabSz="911111" rtl="0" eaLnBrk="1" latinLnBrk="0" hangingPunct="1">
              <a:spcBef>
                <a:spcPct val="0"/>
              </a:spcBef>
              <a:buNone/>
              <a:defRPr sz="4385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560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endParaRPr lang="ru-RU" sz="3200" b="1" dirty="0">
              <a:solidFill>
                <a:srgbClr val="5609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59B3B0B-BA75-8EF6-161A-844CE13170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962600"/>
              </p:ext>
            </p:extLst>
          </p:nvPr>
        </p:nvGraphicFramePr>
        <p:xfrm>
          <a:off x="176213" y="1211263"/>
          <a:ext cx="9150350" cy="118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3" imgW="3733560" imgH="482400" progId="Equation.3">
                  <p:embed/>
                </p:oleObj>
              </mc:Choice>
              <mc:Fallback>
                <p:oleObj name="Уравнение" r:id="rId3" imgW="373356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213" y="1211263"/>
                        <a:ext cx="9150350" cy="1182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617B924F-0625-1539-CFFA-18B6B44AA1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581907"/>
              </p:ext>
            </p:extLst>
          </p:nvPr>
        </p:nvGraphicFramePr>
        <p:xfrm>
          <a:off x="609604" y="2738962"/>
          <a:ext cx="539964" cy="607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5" imgW="203040" imgH="228600" progId="Equation.3">
                  <p:embed/>
                </p:oleObj>
              </mc:Choice>
              <mc:Fallback>
                <p:oleObj name="Уравнение" r:id="rId5" imgW="2030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4" y="2738962"/>
                        <a:ext cx="539964" cy="607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35B1DE63-6010-BD20-967A-FC7D51E585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614980"/>
              </p:ext>
            </p:extLst>
          </p:nvPr>
        </p:nvGraphicFramePr>
        <p:xfrm>
          <a:off x="486680" y="4180512"/>
          <a:ext cx="785812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7" imgW="266400" imgH="241200" progId="Equation.3">
                  <p:embed/>
                </p:oleObj>
              </mc:Choice>
              <mc:Fallback>
                <p:oleObj name="Уравнение" r:id="rId7" imgW="2664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6680" y="4180512"/>
                        <a:ext cx="785812" cy="70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CC5D90C4-E25E-B0D7-DC7A-4C7E9E27EA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002632"/>
              </p:ext>
            </p:extLst>
          </p:nvPr>
        </p:nvGraphicFramePr>
        <p:xfrm>
          <a:off x="486680" y="5028109"/>
          <a:ext cx="785812" cy="677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9" imgW="279360" imgH="241200" progId="Equation.3">
                  <p:embed/>
                </p:oleObj>
              </mc:Choice>
              <mc:Fallback>
                <p:oleObj name="Уравнение" r:id="rId9" imgW="27936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6680" y="5028109"/>
                        <a:ext cx="785812" cy="677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351AB544-90AB-2E4A-A068-B14AED7AEC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806896"/>
              </p:ext>
            </p:extLst>
          </p:nvPr>
        </p:nvGraphicFramePr>
        <p:xfrm>
          <a:off x="486680" y="5773702"/>
          <a:ext cx="562011" cy="778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11" imgW="164880" imgH="228600" progId="Equation.3">
                  <p:embed/>
                </p:oleObj>
              </mc:Choice>
              <mc:Fallback>
                <p:oleObj name="Уравнение" r:id="rId11" imgW="1648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6680" y="5773702"/>
                        <a:ext cx="562011" cy="778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7AA6789D-3BFE-A4D1-3FCA-BEEEC7CDB0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163625"/>
              </p:ext>
            </p:extLst>
          </p:nvPr>
        </p:nvGraphicFramePr>
        <p:xfrm>
          <a:off x="532161" y="3276727"/>
          <a:ext cx="562011" cy="593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13" imgW="228600" imgH="241200" progId="Equation.3">
                  <p:embed/>
                </p:oleObj>
              </mc:Choice>
              <mc:Fallback>
                <p:oleObj name="Уравнение" r:id="rId13" imgW="2286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32161" y="3276727"/>
                        <a:ext cx="562011" cy="593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6E81CD2-78F4-30DA-5D50-B2F215F095CA}"/>
              </a:ext>
            </a:extLst>
          </p:cNvPr>
          <p:cNvSpPr txBox="1"/>
          <p:nvPr/>
        </p:nvSpPr>
        <p:spPr>
          <a:xfrm>
            <a:off x="1227011" y="2876252"/>
            <a:ext cx="6097712" cy="380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70" dirty="0">
                <a:latin typeface="Arial" panose="020B0604020202020204" pitchFamily="34" charset="0"/>
                <a:cs typeface="Arial" panose="020B0604020202020204" pitchFamily="34" charset="0"/>
              </a:rPr>
              <a:t>electromagnetic field strength USPs</a:t>
            </a:r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77A315-C6A7-7382-DFC1-A517448E1886}"/>
              </a:ext>
            </a:extLst>
          </p:cNvPr>
          <p:cNvSpPr txBox="1"/>
          <p:nvPr/>
        </p:nvSpPr>
        <p:spPr>
          <a:xfrm>
            <a:off x="1227011" y="3446505"/>
            <a:ext cx="6097712" cy="380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70" dirty="0">
                <a:latin typeface="Arial" panose="020B0604020202020204" pitchFamily="34" charset="0"/>
                <a:cs typeface="Arial" panose="020B0604020202020204" pitchFamily="34" charset="0"/>
              </a:rPr>
              <a:t>interference factor</a:t>
            </a:r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04A097-EBE3-A8A4-1A9E-C2A2C71227E6}"/>
              </a:ext>
            </a:extLst>
          </p:cNvPr>
          <p:cNvSpPr txBox="1"/>
          <p:nvPr/>
        </p:nvSpPr>
        <p:spPr>
          <a:xfrm>
            <a:off x="1272492" y="4329894"/>
            <a:ext cx="6097712" cy="380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70" dirty="0">
                <a:latin typeface="Arial" panose="020B0604020202020204" pitchFamily="34" charset="0"/>
                <a:cs typeface="Arial" panose="020B0604020202020204" pitchFamily="34" charset="0"/>
              </a:rPr>
              <a:t>number of electrons in the atom of the </a:t>
            </a:r>
            <a:r>
              <a:rPr lang="en-US" sz="187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70" dirty="0">
                <a:latin typeface="Arial" panose="020B0604020202020204" pitchFamily="34" charset="0"/>
                <a:cs typeface="Arial" panose="020B0604020202020204" pitchFamily="34" charset="0"/>
              </a:rPr>
              <a:t> - grade</a:t>
            </a:r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A6B00D-F7A5-066D-0217-5DFB54931340}"/>
              </a:ext>
            </a:extLst>
          </p:cNvPr>
          <p:cNvSpPr txBox="1"/>
          <p:nvPr/>
        </p:nvSpPr>
        <p:spPr>
          <a:xfrm>
            <a:off x="1272492" y="5176699"/>
            <a:ext cx="6097712" cy="380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70" dirty="0">
                <a:latin typeface="Arial" panose="020B0604020202020204" pitchFamily="34" charset="0"/>
                <a:cs typeface="Arial" panose="020B0604020202020204" pitchFamily="34" charset="0"/>
              </a:rPr>
              <a:t>number of atoms of the </a:t>
            </a:r>
            <a:r>
              <a:rPr lang="en-US" sz="187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70" dirty="0">
                <a:latin typeface="Arial" panose="020B0604020202020204" pitchFamily="34" charset="0"/>
                <a:cs typeface="Arial" panose="020B0604020202020204" pitchFamily="34" charset="0"/>
              </a:rPr>
              <a:t> - grade</a:t>
            </a:r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2E04A3-8FDB-CFC3-EE85-AC9735694333}"/>
              </a:ext>
            </a:extLst>
          </p:cNvPr>
          <p:cNvSpPr txBox="1"/>
          <p:nvPr/>
        </p:nvSpPr>
        <p:spPr>
          <a:xfrm>
            <a:off x="1272492" y="5916590"/>
            <a:ext cx="6097712" cy="66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70" dirty="0">
                <a:latin typeface="Arial" panose="020B0604020202020204" pitchFamily="34" charset="0"/>
                <a:cs typeface="Arial" panose="020B0604020202020204" pitchFamily="34" charset="0"/>
              </a:rPr>
              <a:t>form factor of the atom of the </a:t>
            </a:r>
            <a:r>
              <a:rPr lang="en-US" sz="187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70" dirty="0">
                <a:latin typeface="Arial" panose="020B0604020202020204" pitchFamily="34" charset="0"/>
                <a:cs typeface="Arial" panose="020B0604020202020204" pitchFamily="34" charset="0"/>
              </a:rPr>
              <a:t> - grade with the corresponding electron density</a:t>
            </a:r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89C78B3A-0EF7-E888-5E22-75CBFDC239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647409"/>
              </p:ext>
            </p:extLst>
          </p:nvPr>
        </p:nvGraphicFramePr>
        <p:xfrm>
          <a:off x="7792891" y="2821219"/>
          <a:ext cx="1120553" cy="593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15" imgW="431640" imgH="228600" progId="Equation.3">
                  <p:embed/>
                </p:oleObj>
              </mc:Choice>
              <mc:Fallback>
                <p:oleObj name="Уравнение" r:id="rId15" imgW="4316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792891" y="2821219"/>
                        <a:ext cx="1120553" cy="593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>
            <a:extLst>
              <a:ext uri="{FF2B5EF4-FFF2-40B4-BE49-F238E27FC236}">
                <a16:creationId xmlns:a16="http://schemas.microsoft.com/office/drawing/2014/main" id="{7523C3B5-5954-1400-2174-26B3B2EC3C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812928"/>
              </p:ext>
            </p:extLst>
          </p:nvPr>
        </p:nvGraphicFramePr>
        <p:xfrm>
          <a:off x="7789510" y="3401527"/>
          <a:ext cx="1417638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17" imgW="545760" imgH="215640" progId="Equation.3">
                  <p:embed/>
                </p:oleObj>
              </mc:Choice>
              <mc:Fallback>
                <p:oleObj name="Уравнение" r:id="rId17" imgW="545760" imgH="215640" progId="Equation.3">
                  <p:embed/>
                  <p:pic>
                    <p:nvPicPr>
                      <p:cNvPr id="20" name="Объект 19">
                        <a:extLst>
                          <a:ext uri="{FF2B5EF4-FFF2-40B4-BE49-F238E27FC236}">
                            <a16:creationId xmlns:a16="http://schemas.microsoft.com/office/drawing/2014/main" id="{89C78B3A-0EF7-E888-5E22-75CBFDC239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789510" y="3401527"/>
                        <a:ext cx="1417638" cy="560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4BB68742-760A-089E-B01F-00066310ABAA}"/>
              </a:ext>
            </a:extLst>
          </p:cNvPr>
          <p:cNvSpPr txBox="1"/>
          <p:nvPr/>
        </p:nvSpPr>
        <p:spPr>
          <a:xfrm>
            <a:off x="5037553" y="6555677"/>
            <a:ext cx="6097712" cy="32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ts val="900"/>
              </a:lnSpc>
              <a:spcAft>
                <a:spcPts val="250"/>
              </a:spcAft>
              <a:buSzPts val="800"/>
              <a:tabLst>
                <a:tab pos="228600" algn="l"/>
              </a:tabLst>
            </a:pPr>
            <a:r>
              <a:rPr lang="en-US" sz="11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D.N.Makarov</a:t>
            </a:r>
            <a:r>
              <a:rPr lang="en-US" sz="1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11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A.A.Kharlamova</a:t>
            </a:r>
            <a:r>
              <a:rPr lang="en-US" sz="1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“Scattering of X-ray Ultrashort Pulses by Complex Polyatomic Structures,” International Journal of Molecular Sciences, Vol 163, December 2021.</a:t>
            </a:r>
            <a:endParaRPr lang="ru-RU" sz="11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8A58F7-0C4C-578D-999E-5EFAB23DF10C}"/>
              </a:ext>
            </a:extLst>
          </p:cNvPr>
          <p:cNvSpPr txBox="1"/>
          <p:nvPr/>
        </p:nvSpPr>
        <p:spPr>
          <a:xfrm>
            <a:off x="11890314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0D5C61D-2B32-031C-78BA-63BA6230A86C}"/>
              </a:ext>
            </a:extLst>
          </p:cNvPr>
          <p:cNvSpPr/>
          <p:nvPr/>
        </p:nvSpPr>
        <p:spPr>
          <a:xfrm>
            <a:off x="11101683" y="5984696"/>
            <a:ext cx="678094" cy="87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4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148F758-BF37-44E0-8FC4-8018C0309F23}"/>
              </a:ext>
            </a:extLst>
          </p:cNvPr>
          <p:cNvSpPr txBox="1">
            <a:spLocks/>
          </p:cNvSpPr>
          <p:nvPr/>
        </p:nvSpPr>
        <p:spPr>
          <a:xfrm>
            <a:off x="609604" y="528601"/>
            <a:ext cx="3753692" cy="528674"/>
          </a:xfrm>
          <a:prstGeom prst="rect">
            <a:avLst/>
          </a:prstGeom>
        </p:spPr>
        <p:txBody>
          <a:bodyPr anchor="t"/>
          <a:lstStyle>
            <a:lvl1pPr algn="ctr" defTabSz="911111" rtl="0" eaLnBrk="1" latinLnBrk="0" hangingPunct="1">
              <a:spcBef>
                <a:spcPct val="0"/>
              </a:spcBef>
              <a:buNone/>
              <a:defRPr sz="4385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560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endParaRPr lang="ru-RU" sz="3200" b="1" dirty="0">
              <a:solidFill>
                <a:srgbClr val="5609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95CA156-E14E-6414-ADF1-98E3B9B41B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943827"/>
              </p:ext>
            </p:extLst>
          </p:nvPr>
        </p:nvGraphicFramePr>
        <p:xfrm>
          <a:off x="333676" y="1426327"/>
          <a:ext cx="2934005" cy="104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2" imgW="1104840" imgH="393480" progId="Equation.3">
                  <p:embed/>
                </p:oleObj>
              </mc:Choice>
              <mc:Fallback>
                <p:oleObj name="Уравнение" r:id="rId2" imgW="11048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3676" y="1426327"/>
                        <a:ext cx="2934005" cy="104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C46E015-67F3-F4AD-0BF7-C66DB161C6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837980"/>
              </p:ext>
            </p:extLst>
          </p:nvPr>
        </p:nvGraphicFramePr>
        <p:xfrm>
          <a:off x="580256" y="2710369"/>
          <a:ext cx="6413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4" imgW="241200" imgH="241200" progId="Equation.3">
                  <p:embed/>
                </p:oleObj>
              </mc:Choice>
              <mc:Fallback>
                <p:oleObj name="Уравнение" r:id="rId4" imgW="241200" imgH="241200" progId="Equation.3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095CA156-E14E-6414-ADF1-98E3B9B41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0256" y="2710369"/>
                        <a:ext cx="64135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E5A81CB6-A352-7055-912E-1D8D5BABA7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251282"/>
              </p:ext>
            </p:extLst>
          </p:nvPr>
        </p:nvGraphicFramePr>
        <p:xfrm>
          <a:off x="580256" y="3750241"/>
          <a:ext cx="549311" cy="599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6" imgW="139680" imgH="152280" progId="Equation.3">
                  <p:embed/>
                </p:oleObj>
              </mc:Choice>
              <mc:Fallback>
                <p:oleObj name="Уравнение" r:id="rId6" imgW="139680" imgH="152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0256" y="3750241"/>
                        <a:ext cx="549311" cy="599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235D8AB4-06A4-45BD-AD23-759A244A47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382366"/>
              </p:ext>
            </p:extLst>
          </p:nvPr>
        </p:nvGraphicFramePr>
        <p:xfrm>
          <a:off x="609604" y="4264675"/>
          <a:ext cx="549310" cy="649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8" imgW="139680" imgH="164880" progId="Equation.3">
                  <p:embed/>
                </p:oleObj>
              </mc:Choice>
              <mc:Fallback>
                <p:oleObj name="Уравнение" r:id="rId8" imgW="13968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9604" y="4264675"/>
                        <a:ext cx="549310" cy="649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130FB613-6466-6276-4861-2DA7A94BCF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670766"/>
              </p:ext>
            </p:extLst>
          </p:nvPr>
        </p:nvGraphicFramePr>
        <p:xfrm>
          <a:off x="646982" y="5234661"/>
          <a:ext cx="365874" cy="457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10" imgW="101520" imgH="126720" progId="Equation.3">
                  <p:embed/>
                </p:oleObj>
              </mc:Choice>
              <mc:Fallback>
                <p:oleObj name="Уравнение" r:id="rId10" imgW="101520" imgH="126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6982" y="5234661"/>
                        <a:ext cx="365874" cy="457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D9E7857-B827-6A0D-AD4B-CCA6D67945AE}"/>
              </a:ext>
            </a:extLst>
          </p:cNvPr>
          <p:cNvSpPr txBox="1"/>
          <p:nvPr/>
        </p:nvSpPr>
        <p:spPr>
          <a:xfrm>
            <a:off x="1314440" y="2840829"/>
            <a:ext cx="6097712" cy="380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70" dirty="0">
                <a:latin typeface="Arial" panose="020B0604020202020204" pitchFamily="34" charset="0"/>
                <a:cs typeface="Arial" panose="020B0604020202020204" pitchFamily="34" charset="0"/>
              </a:rPr>
              <a:t>number of atoms of the </a:t>
            </a:r>
            <a:r>
              <a:rPr lang="en-US" sz="187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70" dirty="0">
                <a:latin typeface="Arial" panose="020B0604020202020204" pitchFamily="34" charset="0"/>
                <a:cs typeface="Arial" panose="020B0604020202020204" pitchFamily="34" charset="0"/>
              </a:rPr>
              <a:t> - grade</a:t>
            </a:r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9DD903-F3D7-D791-64B3-C6FB757B0904}"/>
              </a:ext>
            </a:extLst>
          </p:cNvPr>
          <p:cNvSpPr txBox="1"/>
          <p:nvPr/>
        </p:nvSpPr>
        <p:spPr>
          <a:xfrm>
            <a:off x="1314440" y="5170496"/>
            <a:ext cx="6097712" cy="66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70" dirty="0">
                <a:latin typeface="Arial" panose="020B0604020202020204" pitchFamily="34" charset="0"/>
                <a:cs typeface="Arial" panose="020B0604020202020204" pitchFamily="34" charset="0"/>
              </a:rPr>
              <a:t>momentum vector of the USPs falling on the multi-atom system</a:t>
            </a:r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2EB5D-32AE-08B2-8C5D-A9FBE175BDF3}"/>
              </a:ext>
            </a:extLst>
          </p:cNvPr>
          <p:cNvSpPr txBox="1"/>
          <p:nvPr/>
        </p:nvSpPr>
        <p:spPr>
          <a:xfrm>
            <a:off x="1314440" y="3930737"/>
            <a:ext cx="6097712" cy="66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70" dirty="0">
                <a:latin typeface="Arial" panose="020B0604020202020204" pitchFamily="34" charset="0"/>
                <a:cs typeface="Arial" panose="020B0604020202020204" pitchFamily="34" charset="0"/>
              </a:rPr>
              <a:t>radius vector specifying the position of the atoms of the corresponding variety</a:t>
            </a:r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F335F08-F509-132D-30EE-5DF426ABEC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05850" y="21429"/>
            <a:ext cx="3486150" cy="56388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6D5A136-96CC-8630-4736-C9AF8F805AC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411560">
            <a:off x="10157148" y="2843714"/>
            <a:ext cx="986851" cy="1170573"/>
          </a:xfrm>
          <a:prstGeom prst="rect">
            <a:avLst/>
          </a:prstGeom>
        </p:spPr>
      </p:pic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3C42273C-0135-C934-100C-AD03C7F9F0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756907"/>
              </p:ext>
            </p:extLst>
          </p:nvPr>
        </p:nvGraphicFramePr>
        <p:xfrm>
          <a:off x="9566275" y="3221107"/>
          <a:ext cx="8128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14" imgW="215640" imgH="241200" progId="Equation.3">
                  <p:embed/>
                </p:oleObj>
              </mc:Choice>
              <mc:Fallback>
                <p:oleObj name="Уравнение" r:id="rId14" imgW="2156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566275" y="3221107"/>
                        <a:ext cx="812800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0CCDE46B-A7E5-E361-C272-2B4C28C50DE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179504">
            <a:off x="8418173" y="434309"/>
            <a:ext cx="1622124" cy="953581"/>
          </a:xfrm>
          <a:prstGeom prst="rect">
            <a:avLst/>
          </a:prstGeom>
        </p:spPr>
      </p:pic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89ECBF66-49CB-F147-F70A-6A6E0BD51F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668872"/>
              </p:ext>
            </p:extLst>
          </p:nvPr>
        </p:nvGraphicFramePr>
        <p:xfrm>
          <a:off x="8941040" y="911099"/>
          <a:ext cx="86042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17" imgW="228600" imgH="241200" progId="Equation.3">
                  <p:embed/>
                </p:oleObj>
              </mc:Choice>
              <mc:Fallback>
                <p:oleObj name="Уравнение" r:id="rId17" imgW="228600" imgH="241200" progId="Equation.3">
                  <p:embed/>
                  <p:pic>
                    <p:nvPicPr>
                      <p:cNvPr id="18" name="Объект 17">
                        <a:extLst>
                          <a:ext uri="{FF2B5EF4-FFF2-40B4-BE49-F238E27FC236}">
                            <a16:creationId xmlns:a16="http://schemas.microsoft.com/office/drawing/2014/main" id="{3C42273C-0135-C934-100C-AD03C7F9F0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941040" y="911099"/>
                        <a:ext cx="860425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E49EF12F-8F95-4088-DA0E-39EDAB746FE1}"/>
              </a:ext>
            </a:extLst>
          </p:cNvPr>
          <p:cNvSpPr txBox="1"/>
          <p:nvPr/>
        </p:nvSpPr>
        <p:spPr>
          <a:xfrm>
            <a:off x="11842206" y="64672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1CF03FC-536B-53D8-D5B7-C401FE93472E}"/>
              </a:ext>
            </a:extLst>
          </p:cNvPr>
          <p:cNvSpPr/>
          <p:nvPr/>
        </p:nvSpPr>
        <p:spPr>
          <a:xfrm>
            <a:off x="11101683" y="5984696"/>
            <a:ext cx="678094" cy="87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841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148F758-BF37-44E0-8FC4-8018C0309F23}"/>
              </a:ext>
            </a:extLst>
          </p:cNvPr>
          <p:cNvSpPr txBox="1">
            <a:spLocks/>
          </p:cNvSpPr>
          <p:nvPr/>
        </p:nvSpPr>
        <p:spPr>
          <a:xfrm>
            <a:off x="609604" y="528601"/>
            <a:ext cx="3753692" cy="528674"/>
          </a:xfrm>
          <a:prstGeom prst="rect">
            <a:avLst/>
          </a:prstGeom>
        </p:spPr>
        <p:txBody>
          <a:bodyPr anchor="t"/>
          <a:lstStyle>
            <a:lvl1pPr algn="ctr" defTabSz="911111" rtl="0" eaLnBrk="1" latinLnBrk="0" hangingPunct="1">
              <a:spcBef>
                <a:spcPct val="0"/>
              </a:spcBef>
              <a:buNone/>
              <a:defRPr sz="4385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560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endParaRPr lang="ru-RU" sz="3200" b="1" dirty="0">
              <a:solidFill>
                <a:srgbClr val="5609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C46E015-67F3-F4AD-0BF7-C66DB161C6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356449"/>
              </p:ext>
            </p:extLst>
          </p:nvPr>
        </p:nvGraphicFramePr>
        <p:xfrm>
          <a:off x="547827" y="2840829"/>
          <a:ext cx="84296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2" imgW="317160" imgH="203040" progId="Equation.3">
                  <p:embed/>
                </p:oleObj>
              </mc:Choice>
              <mc:Fallback>
                <p:oleObj name="Уравнение" r:id="rId2" imgW="317160" imgH="203040" progId="Equation.3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4C46E015-67F3-F4AD-0BF7-C66DB161C6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7827" y="2840829"/>
                        <a:ext cx="842962" cy="54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E5A81CB6-A352-7055-912E-1D8D5BABA7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469456"/>
              </p:ext>
            </p:extLst>
          </p:nvPr>
        </p:nvGraphicFramePr>
        <p:xfrm>
          <a:off x="630238" y="3624263"/>
          <a:ext cx="45085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4" imgW="114120" imgH="215640" progId="Equation.3">
                  <p:embed/>
                </p:oleObj>
              </mc:Choice>
              <mc:Fallback>
                <p:oleObj name="Уравнение" r:id="rId4" imgW="114120" imgH="215640" progId="Equation.3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E5A81CB6-A352-7055-912E-1D8D5BABA7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0238" y="3624263"/>
                        <a:ext cx="45085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235D8AB4-06A4-45BD-AD23-759A244A47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349014"/>
              </p:ext>
            </p:extLst>
          </p:nvPr>
        </p:nvGraphicFramePr>
        <p:xfrm>
          <a:off x="534382" y="3864466"/>
          <a:ext cx="798513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6" imgW="203040" imgH="241200" progId="Equation.3">
                  <p:embed/>
                </p:oleObj>
              </mc:Choice>
              <mc:Fallback>
                <p:oleObj name="Уравнение" r:id="rId6" imgW="203040" imgH="241200" progId="Equation.3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235D8AB4-06A4-45BD-AD23-759A244A47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4382" y="3864466"/>
                        <a:ext cx="798513" cy="947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130FB613-6466-6276-4861-2DA7A94BCF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75266"/>
              </p:ext>
            </p:extLst>
          </p:nvPr>
        </p:nvGraphicFramePr>
        <p:xfrm>
          <a:off x="580651" y="4984552"/>
          <a:ext cx="365874" cy="457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8" imgW="101520" imgH="126720" progId="Equation.3">
                  <p:embed/>
                </p:oleObj>
              </mc:Choice>
              <mc:Fallback>
                <p:oleObj name="Уравнение" r:id="rId8" imgW="101520" imgH="126720" progId="Equation.3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130FB613-6466-6276-4861-2DA7A94BCF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0651" y="4984552"/>
                        <a:ext cx="365874" cy="457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D9E7857-B827-6A0D-AD4B-CCA6D67945AE}"/>
              </a:ext>
            </a:extLst>
          </p:cNvPr>
          <p:cNvSpPr txBox="1"/>
          <p:nvPr/>
        </p:nvSpPr>
        <p:spPr>
          <a:xfrm>
            <a:off x="1371380" y="2948890"/>
            <a:ext cx="60977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some asymmetry in the system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9DD903-F3D7-D791-64B3-C6FB757B0904}"/>
              </a:ext>
            </a:extLst>
          </p:cNvPr>
          <p:cNvSpPr txBox="1"/>
          <p:nvPr/>
        </p:nvSpPr>
        <p:spPr>
          <a:xfrm>
            <a:off x="1406200" y="4992354"/>
            <a:ext cx="6097712" cy="66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70" dirty="0">
                <a:latin typeface="Arial" panose="020B0604020202020204" pitchFamily="34" charset="0"/>
                <a:cs typeface="Arial" panose="020B0604020202020204" pitchFamily="34" charset="0"/>
              </a:rPr>
              <a:t>momentum vector of the USPs falling on the multi-atom system</a:t>
            </a:r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2EB5D-32AE-08B2-8C5D-A9FBE175BDF3}"/>
              </a:ext>
            </a:extLst>
          </p:cNvPr>
          <p:cNvSpPr txBox="1"/>
          <p:nvPr/>
        </p:nvSpPr>
        <p:spPr>
          <a:xfrm>
            <a:off x="1381765" y="3513901"/>
            <a:ext cx="60977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number of symmetries in the system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F335F08-F509-132D-30EE-5DF426ABEC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05850" y="21429"/>
            <a:ext cx="3486150" cy="56388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6D5A136-96CC-8630-4736-C9AF8F805A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411560">
            <a:off x="10157148" y="2843714"/>
            <a:ext cx="986851" cy="1170573"/>
          </a:xfrm>
          <a:prstGeom prst="rect">
            <a:avLst/>
          </a:prstGeom>
        </p:spPr>
      </p:pic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3C42273C-0135-C934-100C-AD03C7F9F0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66275" y="3221107"/>
          <a:ext cx="8128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12" imgW="215640" imgH="241200" progId="Equation.3">
                  <p:embed/>
                </p:oleObj>
              </mc:Choice>
              <mc:Fallback>
                <p:oleObj name="Уравнение" r:id="rId12" imgW="215640" imgH="241200" progId="Equation.3">
                  <p:embed/>
                  <p:pic>
                    <p:nvPicPr>
                      <p:cNvPr id="18" name="Объект 17">
                        <a:extLst>
                          <a:ext uri="{FF2B5EF4-FFF2-40B4-BE49-F238E27FC236}">
                            <a16:creationId xmlns:a16="http://schemas.microsoft.com/office/drawing/2014/main" id="{3C42273C-0135-C934-100C-AD03C7F9F0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566275" y="3221107"/>
                        <a:ext cx="812800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0CCDE46B-A7E5-E361-C272-2B4C28C50DE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179504">
            <a:off x="8418173" y="434309"/>
            <a:ext cx="1622124" cy="953581"/>
          </a:xfrm>
          <a:prstGeom prst="rect">
            <a:avLst/>
          </a:prstGeom>
        </p:spPr>
      </p:pic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89ECBF66-49CB-F147-F70A-6A6E0BD51F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41040" y="911099"/>
          <a:ext cx="86042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15" imgW="228600" imgH="241200" progId="Equation.3">
                  <p:embed/>
                </p:oleObj>
              </mc:Choice>
              <mc:Fallback>
                <p:oleObj name="Уравнение" r:id="rId15" imgW="228600" imgH="241200" progId="Equation.3">
                  <p:embed/>
                  <p:pic>
                    <p:nvPicPr>
                      <p:cNvPr id="19" name="Объект 18">
                        <a:extLst>
                          <a:ext uri="{FF2B5EF4-FFF2-40B4-BE49-F238E27FC236}">
                            <a16:creationId xmlns:a16="http://schemas.microsoft.com/office/drawing/2014/main" id="{89ECBF66-49CB-F147-F70A-6A6E0BD51F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941040" y="911099"/>
                        <a:ext cx="860425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E49EF12F-8F95-4088-DA0E-39EDAB746FE1}"/>
              </a:ext>
            </a:extLst>
          </p:cNvPr>
          <p:cNvSpPr txBox="1"/>
          <p:nvPr/>
        </p:nvSpPr>
        <p:spPr>
          <a:xfrm>
            <a:off x="11779777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1CF03FC-536B-53D8-D5B7-C401FE93472E}"/>
              </a:ext>
            </a:extLst>
          </p:cNvPr>
          <p:cNvSpPr/>
          <p:nvPr/>
        </p:nvSpPr>
        <p:spPr>
          <a:xfrm>
            <a:off x="11101683" y="5984696"/>
            <a:ext cx="678094" cy="87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6B8BC6A7-CED6-9698-F110-FABE60EF4A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64502"/>
              </p:ext>
            </p:extLst>
          </p:nvPr>
        </p:nvGraphicFramePr>
        <p:xfrm>
          <a:off x="609604" y="1405591"/>
          <a:ext cx="8069606" cy="1289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17" imgW="3098800" imgH="495300" progId="Equation.3">
                  <p:embed/>
                </p:oleObj>
              </mc:Choice>
              <mc:Fallback>
                <p:oleObj name="Уравнение" r:id="rId17" imgW="3098800" imgH="495300" progId="Equation.3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3CBFB68E-4708-E49A-B37B-BD06BECC42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4" y="1405591"/>
                        <a:ext cx="8069606" cy="12898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5A66CFA4-9D6F-678D-059D-93A29F52AC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342305"/>
              </p:ext>
            </p:extLst>
          </p:nvPr>
        </p:nvGraphicFramePr>
        <p:xfrm>
          <a:off x="763588" y="3527425"/>
          <a:ext cx="30480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19" imgW="114120" imgH="139680" progId="Equation.3">
                  <p:embed/>
                </p:oleObj>
              </mc:Choice>
              <mc:Fallback>
                <p:oleObj name="Уравнение" r:id="rId19" imgW="114120" imgH="139680" progId="Equation.3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4C46E015-67F3-F4AD-0BF7-C66DB161C6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63588" y="3527425"/>
                        <a:ext cx="304800" cy="37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826EDA9-E3BE-588B-040A-BD1F4B02FB60}"/>
              </a:ext>
            </a:extLst>
          </p:cNvPr>
          <p:cNvSpPr txBox="1"/>
          <p:nvPr/>
        </p:nvSpPr>
        <p:spPr>
          <a:xfrm>
            <a:off x="1375378" y="4167496"/>
            <a:ext cx="61285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radius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vector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specifying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symmetry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α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β</a:t>
            </a:r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8834098C-62A2-089C-BDE0-50B75A0E8D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935089"/>
              </p:ext>
            </p:extLst>
          </p:nvPr>
        </p:nvGraphicFramePr>
        <p:xfrm>
          <a:off x="602016" y="5485205"/>
          <a:ext cx="798513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21" imgW="203040" imgH="215640" progId="Equation.3">
                  <p:embed/>
                </p:oleObj>
              </mc:Choice>
              <mc:Fallback>
                <p:oleObj name="Уравнение" r:id="rId21" imgW="203040" imgH="215640" progId="Equation.3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E5A81CB6-A352-7055-912E-1D8D5BABA7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02016" y="5485205"/>
                        <a:ext cx="798513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6EA59653-361A-75B8-E1FB-E20EC8DA3286}"/>
              </a:ext>
            </a:extLst>
          </p:cNvPr>
          <p:cNvSpPr txBox="1"/>
          <p:nvPr/>
        </p:nvSpPr>
        <p:spPr>
          <a:xfrm>
            <a:off x="1381765" y="5775017"/>
            <a:ext cx="61285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radius is a vector specifying the position of atoms of grade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in symmetry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320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543539A-88BB-5BD7-96F2-BB344270BB94}"/>
              </a:ext>
            </a:extLst>
          </p:cNvPr>
          <p:cNvSpPr txBox="1">
            <a:spLocks/>
          </p:cNvSpPr>
          <p:nvPr/>
        </p:nvSpPr>
        <p:spPr>
          <a:xfrm>
            <a:off x="609604" y="528601"/>
            <a:ext cx="3753692" cy="528674"/>
          </a:xfrm>
          <a:prstGeom prst="rect">
            <a:avLst/>
          </a:prstGeom>
        </p:spPr>
        <p:txBody>
          <a:bodyPr anchor="t"/>
          <a:lstStyle>
            <a:lvl1pPr algn="ctr" defTabSz="911111" rtl="0" eaLnBrk="1" latinLnBrk="0" hangingPunct="1">
              <a:spcBef>
                <a:spcPct val="0"/>
              </a:spcBef>
              <a:buNone/>
              <a:defRPr sz="4385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560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endParaRPr lang="ru-RU" sz="3200" b="1" dirty="0">
              <a:solidFill>
                <a:srgbClr val="5609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F0F1F12-7C3C-F2DA-39E5-A9D75A57A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41" y="428971"/>
            <a:ext cx="10307196" cy="6212651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2830B5-5ECD-CEB5-BCC6-2E63047EFC07}"/>
              </a:ext>
            </a:extLst>
          </p:cNvPr>
          <p:cNvSpPr txBox="1"/>
          <p:nvPr/>
        </p:nvSpPr>
        <p:spPr>
          <a:xfrm>
            <a:off x="11750854" y="65201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833633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C5859D-F38F-CC01-A2A4-A1E80D3369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12" y="528601"/>
            <a:ext cx="6698752" cy="6170125"/>
          </a:xfrm>
          <a:prstGeom prst="rect">
            <a:avLst/>
          </a:prstGeom>
          <a:noFill/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543539A-88BB-5BD7-96F2-BB344270BB94}"/>
              </a:ext>
            </a:extLst>
          </p:cNvPr>
          <p:cNvSpPr txBox="1">
            <a:spLocks/>
          </p:cNvSpPr>
          <p:nvPr/>
        </p:nvSpPr>
        <p:spPr>
          <a:xfrm>
            <a:off x="609604" y="528601"/>
            <a:ext cx="3753692" cy="528674"/>
          </a:xfrm>
          <a:prstGeom prst="rect">
            <a:avLst/>
          </a:prstGeom>
        </p:spPr>
        <p:txBody>
          <a:bodyPr anchor="t"/>
          <a:lstStyle>
            <a:lvl1pPr algn="ctr" defTabSz="911111" rtl="0" eaLnBrk="1" latinLnBrk="0" hangingPunct="1">
              <a:spcBef>
                <a:spcPct val="0"/>
              </a:spcBef>
              <a:buNone/>
              <a:defRPr sz="4385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560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endParaRPr lang="ru-RU" sz="3200" b="1" dirty="0">
              <a:solidFill>
                <a:srgbClr val="5609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75191F-0739-0913-AB06-A88CD14AA9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040" y="1458930"/>
            <a:ext cx="5218726" cy="39489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469512-A943-1C2B-40D4-9DDE69E2FB9F}"/>
              </a:ext>
            </a:extLst>
          </p:cNvPr>
          <p:cNvSpPr txBox="1"/>
          <p:nvPr/>
        </p:nvSpPr>
        <p:spPr>
          <a:xfrm>
            <a:off x="7137124" y="657165"/>
            <a:ext cx="49863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Escherichia coli str. K-12 substr. MG1655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05D2B5-E142-CEAD-6536-9F9AFB90EAA3}"/>
              </a:ext>
            </a:extLst>
          </p:cNvPr>
          <p:cNvSpPr txBox="1"/>
          <p:nvPr/>
        </p:nvSpPr>
        <p:spPr>
          <a:xfrm>
            <a:off x="11890314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230589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Бусы, бусы&#10;&#10;Автоматически созданное описание">
            <a:extLst>
              <a:ext uri="{FF2B5EF4-FFF2-40B4-BE49-F238E27FC236}">
                <a16:creationId xmlns:a16="http://schemas.microsoft.com/office/drawing/2014/main" id="{3E90FA7C-FCA5-BFD3-1E22-EC4B793279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878" y="432133"/>
            <a:ext cx="5393773" cy="6297089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98E2258-3DBE-3BB0-24BF-5745A9873C88}"/>
              </a:ext>
            </a:extLst>
          </p:cNvPr>
          <p:cNvSpPr txBox="1">
            <a:spLocks/>
          </p:cNvSpPr>
          <p:nvPr/>
        </p:nvSpPr>
        <p:spPr>
          <a:xfrm>
            <a:off x="7297090" y="421436"/>
            <a:ext cx="4270621" cy="528674"/>
          </a:xfrm>
          <a:prstGeom prst="rect">
            <a:avLst/>
          </a:prstGeom>
        </p:spPr>
        <p:txBody>
          <a:bodyPr anchor="t"/>
          <a:lstStyle>
            <a:lvl1pPr algn="ctr" defTabSz="911111" rtl="0" eaLnBrk="1" latinLnBrk="0" hangingPunct="1">
              <a:spcBef>
                <a:spcPct val="0"/>
              </a:spcBef>
              <a:buNone/>
              <a:defRPr sz="4385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560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 for Modeling</a:t>
            </a:r>
          </a:p>
        </p:txBody>
      </p:sp>
      <p:pic>
        <p:nvPicPr>
          <p:cNvPr id="7" name="Рисунок 6" descr="Изображение выглядит как текст, снимок экрана, линия, Цвет электрик&#10;&#10;Автоматически созданное описание">
            <a:extLst>
              <a:ext uri="{FF2B5EF4-FFF2-40B4-BE49-F238E27FC236}">
                <a16:creationId xmlns:a16="http://schemas.microsoft.com/office/drawing/2014/main" id="{6A0D5525-2BB8-DD55-2C41-86C78C750F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1" t="7834" r="26351" b="10101"/>
          <a:stretch/>
        </p:blipFill>
        <p:spPr>
          <a:xfrm>
            <a:off x="6764357" y="1414502"/>
            <a:ext cx="4803354" cy="4899103"/>
          </a:xfrm>
          <a:prstGeom prst="rect">
            <a:avLst/>
          </a:prstGeom>
        </p:spPr>
      </p:pic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DE5A3DDF-8341-D7F5-C7ED-0574DEF2DB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432654"/>
              </p:ext>
            </p:extLst>
          </p:nvPr>
        </p:nvGraphicFramePr>
        <p:xfrm>
          <a:off x="6351990" y="3204266"/>
          <a:ext cx="412367" cy="65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4" imgW="126720" imgH="203040" progId="Equation.3">
                  <p:embed/>
                </p:oleObj>
              </mc:Choice>
              <mc:Fallback>
                <p:oleObj name="Уравнение" r:id="rId4" imgW="12672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51990" y="3204266"/>
                        <a:ext cx="412367" cy="659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94E88DF6-2D2B-ACEC-31AC-C33C15E6B8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639705"/>
              </p:ext>
            </p:extLst>
          </p:nvPr>
        </p:nvGraphicFramePr>
        <p:xfrm>
          <a:off x="9166034" y="6151372"/>
          <a:ext cx="4127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6" imgW="126720" imgH="177480" progId="Equation.3">
                  <p:embed/>
                </p:oleObj>
              </mc:Choice>
              <mc:Fallback>
                <p:oleObj name="Уравнение" r:id="rId6" imgW="126720" imgH="177480" progId="Equation.3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DE5A3DDF-8341-D7F5-C7ED-0574DEF2DB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66034" y="6151372"/>
                        <a:ext cx="412750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C6860CB-C300-10F4-F8C1-F61991D41785}"/>
              </a:ext>
            </a:extLst>
          </p:cNvPr>
          <p:cNvSpPr/>
          <p:nvPr/>
        </p:nvSpPr>
        <p:spPr>
          <a:xfrm>
            <a:off x="8129235" y="5135346"/>
            <a:ext cx="2486347" cy="226031"/>
          </a:xfrm>
          <a:prstGeom prst="rect">
            <a:avLst/>
          </a:prstGeom>
          <a:gradFill flip="none" rotWithShape="1">
            <a:gsLst>
              <a:gs pos="1000">
                <a:srgbClr val="002060"/>
              </a:gs>
              <a:gs pos="75000">
                <a:srgbClr val="EE8B08"/>
              </a:gs>
              <a:gs pos="22000">
                <a:srgbClr val="002060"/>
              </a:gs>
              <a:gs pos="100000">
                <a:srgbClr val="FFFFCC"/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0020FA-058A-B897-31DA-948326991CF1}"/>
              </a:ext>
            </a:extLst>
          </p:cNvPr>
          <p:cNvSpPr txBox="1"/>
          <p:nvPr/>
        </p:nvSpPr>
        <p:spPr>
          <a:xfrm>
            <a:off x="8051679" y="4735236"/>
            <a:ext cx="585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0.0</a:t>
            </a:r>
            <a:endParaRPr lang="ru-RU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61E934-9BE0-664D-0BCA-8564FE4008F7}"/>
              </a:ext>
            </a:extLst>
          </p:cNvPr>
          <p:cNvSpPr txBox="1"/>
          <p:nvPr/>
        </p:nvSpPr>
        <p:spPr>
          <a:xfrm>
            <a:off x="10209149" y="4719729"/>
            <a:ext cx="585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0.1</a:t>
            </a:r>
            <a:endParaRPr lang="ru-RU" sz="2000" b="1" dirty="0"/>
          </a:p>
        </p:txBody>
      </p:sp>
      <p:sp>
        <p:nvSpPr>
          <p:cNvPr id="14" name="Левая фигурная скобка 13">
            <a:extLst>
              <a:ext uri="{FF2B5EF4-FFF2-40B4-BE49-F238E27FC236}">
                <a16:creationId xmlns:a16="http://schemas.microsoft.com/office/drawing/2014/main" id="{5E5BD1F7-F5FF-7324-07EA-6BFF21962E5B}"/>
              </a:ext>
            </a:extLst>
          </p:cNvPr>
          <p:cNvSpPr/>
          <p:nvPr/>
        </p:nvSpPr>
        <p:spPr>
          <a:xfrm>
            <a:off x="609603" y="1806766"/>
            <a:ext cx="536151" cy="370166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F3E4BE-E599-A093-DD54-21365500ABF2}"/>
              </a:ext>
            </a:extLst>
          </p:cNvPr>
          <p:cNvSpPr txBox="1"/>
          <p:nvPr/>
        </p:nvSpPr>
        <p:spPr>
          <a:xfrm>
            <a:off x="11768447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145292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28734</TotalTime>
  <Words>478</Words>
  <Application>Microsoft Office PowerPoint</Application>
  <PresentationFormat>Широкоэкранный</PresentationFormat>
  <Paragraphs>81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Тема Office</vt:lpstr>
      <vt:lpstr>Специальное оформление</vt:lpstr>
      <vt:lpstr>1_Тема Office</vt:lpstr>
      <vt:lpstr>Уравнение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Харламова Анастасия Александровна</cp:lastModifiedBy>
  <cp:revision>8</cp:revision>
  <dcterms:created xsi:type="dcterms:W3CDTF">2022-09-07T03:01:27Z</dcterms:created>
  <dcterms:modified xsi:type="dcterms:W3CDTF">2024-10-28T21:05:56Z</dcterms:modified>
</cp:coreProperties>
</file>