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9" r:id="rId1"/>
  </p:sldMasterIdLst>
  <p:notesMasterIdLst>
    <p:notesMasterId r:id="rId21"/>
  </p:notesMasterIdLst>
  <p:sldIdLst>
    <p:sldId id="256" r:id="rId2"/>
    <p:sldId id="293" r:id="rId3"/>
    <p:sldId id="331" r:id="rId4"/>
    <p:sldId id="333" r:id="rId5"/>
    <p:sldId id="322" r:id="rId6"/>
    <p:sldId id="323" r:id="rId7"/>
    <p:sldId id="326" r:id="rId8"/>
    <p:sldId id="286" r:id="rId9"/>
    <p:sldId id="334" r:id="rId10"/>
    <p:sldId id="332" r:id="rId11"/>
    <p:sldId id="289" r:id="rId12"/>
    <p:sldId id="260" r:id="rId13"/>
    <p:sldId id="325" r:id="rId14"/>
    <p:sldId id="276" r:id="rId15"/>
    <p:sldId id="268" r:id="rId16"/>
    <p:sldId id="312" r:id="rId17"/>
    <p:sldId id="307" r:id="rId18"/>
    <p:sldId id="270" r:id="rId19"/>
    <p:sldId id="320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C43AE-0334-4A0E-B344-DB6DAC142FA6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88F80-F605-4B0C-976E-BC43059FC2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219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29231-E2F8-4CD2-AEF7-AF1E2AC974CE}" type="datetime1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9276-1272-43F9-98C5-597BD3835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463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4219-7D1E-4FD4-882A-2B1079EE0366}" type="datetime1">
              <a:rPr lang="ru-RU" smtClean="0"/>
              <a:t>29.10.2024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9276-1272-43F9-98C5-597BD3835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357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15E26-C58B-45B1-A95D-CBEF94696949}" type="datetime1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9276-1272-43F9-98C5-597BD3835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917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8C61-541C-4E75-8619-576F1AE06A9F}" type="datetime1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9276-1272-43F9-98C5-597BD3835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745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0301B-B750-429C-845C-3A363A84CAB8}" type="datetime1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9276-1272-43F9-98C5-597BD3835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821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38EE-8CA8-4EC1-ADB5-00EA80F72544}" type="datetime1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9276-1272-43F9-98C5-597BD3835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458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C9F6-36B1-4B21-9B47-9A842ABD4901}" type="datetime1">
              <a:rPr lang="ru-RU" smtClean="0"/>
              <a:t>29.10.2024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9276-1272-43F9-98C5-597BD3835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7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2A2E0-9993-4D00-80AD-35C134082041}" type="datetime1">
              <a:rPr lang="ru-RU" smtClean="0"/>
              <a:t>29.10.2024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9276-1272-43F9-98C5-597BD3835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510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01520"/>
          </a:xfrm>
          <a:noFill/>
          <a:effectLst/>
        </p:spPr>
        <p:txBody>
          <a:bodyPr>
            <a:normAutofit/>
          </a:bodyPr>
          <a:lstStyle>
            <a:lvl1pPr algn="ctr">
              <a:defRPr sz="400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592C-64A0-4190-94A8-9E49B44BFFFB}" type="datetime1">
              <a:rPr lang="ru-RU" smtClean="0"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312659" y="6356349"/>
            <a:ext cx="2743200" cy="365125"/>
          </a:xfrm>
        </p:spPr>
        <p:txBody>
          <a:bodyPr/>
          <a:lstStyle>
            <a:lvl1pPr>
              <a:defRPr sz="1600"/>
            </a:lvl1pPr>
          </a:lstStyle>
          <a:p>
            <a:fld id="{45ED9276-1272-43F9-98C5-597BD383534B}" type="slidenum">
              <a:rPr lang="ru-RU" smtClean="0"/>
              <a:pPr/>
              <a:t>‹#›</a:t>
            </a:fld>
            <a:r>
              <a:rPr lang="en-US" dirty="0"/>
              <a:t>/19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901521"/>
            <a:ext cx="12192000" cy="0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 prst="relaxedInset"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03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01520"/>
          </a:xfrm>
          <a:noFill/>
          <a:effectLst/>
        </p:spPr>
        <p:txBody>
          <a:bodyPr>
            <a:normAutofit/>
          </a:bodyPr>
          <a:lstStyle>
            <a:lvl1pPr algn="ctr">
              <a:defRPr sz="400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F611D-7187-4215-896D-EFE9F022CA83}" type="datetime1">
              <a:rPr lang="ru-RU" smtClean="0"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901521"/>
            <a:ext cx="12192000" cy="0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 prst="relaxedInset"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312659" y="6356348"/>
            <a:ext cx="2743200" cy="365125"/>
          </a:xfrm>
        </p:spPr>
        <p:txBody>
          <a:bodyPr/>
          <a:lstStyle>
            <a:lvl1pPr>
              <a:defRPr sz="1600"/>
            </a:lvl1pPr>
          </a:lstStyle>
          <a:p>
            <a:fld id="{45ED9276-1272-43F9-98C5-597BD383534B}" type="slidenum">
              <a:rPr lang="ru-RU" smtClean="0"/>
              <a:pPr/>
              <a:t>‹#›</a:t>
            </a:fld>
            <a:r>
              <a:rPr lang="en-US" dirty="0"/>
              <a:t>/</a:t>
            </a:r>
            <a:r>
              <a:rPr lang="ru-RU" dirty="0"/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2736546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B396-D0F4-4EA0-8B7F-9FE954C72CAB}" type="datetime1">
              <a:rPr lang="ru-RU" smtClean="0"/>
              <a:t>29.10.2024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45ED9276-1272-43F9-98C5-597BD3835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663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6CCD-D374-453E-893E-BC2CE4581CB7}" type="datetime1">
              <a:rPr lang="ru-RU" smtClean="0"/>
              <a:t>29.10.2024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9276-1272-43F9-98C5-597BD3835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645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chemeClr val="accent4">
                <a:lumMod val="20000"/>
                <a:lumOff val="80000"/>
              </a:schemeClr>
            </a:gs>
            <a:gs pos="55000">
              <a:schemeClr val="accent6">
                <a:lumMod val="30000"/>
                <a:lumOff val="70000"/>
              </a:schemeClr>
            </a:gs>
            <a:gs pos="90000">
              <a:schemeClr val="accent2">
                <a:lumMod val="13000"/>
                <a:lumOff val="87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C5C4B-5F74-4CAE-A792-2347854F900C}" type="datetime1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D9276-1272-43F9-98C5-597BD3835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401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5.png"/><Relationship Id="rId7" Type="http://schemas.openxmlformats.org/officeDocument/2006/relationships/oleObject" Target="../embeddings/oleObject1.bin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89213" y="4396444"/>
            <a:ext cx="8082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dirty="0"/>
              <a:t>O. D. </a:t>
            </a:r>
            <a:r>
              <a:rPr lang="de-DE" b="1" i="1" dirty="0" err="1"/>
              <a:t>Shnyrkov</a:t>
            </a:r>
            <a:r>
              <a:rPr lang="ru-RU" b="1" i="1" baseline="30000" dirty="0"/>
              <a:t>1, 2</a:t>
            </a:r>
            <a:r>
              <a:rPr lang="ru-RU" b="1" i="1" dirty="0"/>
              <a:t>, </a:t>
            </a:r>
            <a:r>
              <a:rPr lang="de-DE" b="1" i="1" dirty="0"/>
              <a:t>E. G. </a:t>
            </a:r>
            <a:r>
              <a:rPr lang="de-DE" b="1" i="1" dirty="0" err="1"/>
              <a:t>Iashina</a:t>
            </a:r>
            <a:r>
              <a:rPr lang="ru-RU" b="1" i="1" baseline="30000" dirty="0"/>
              <a:t>1, 2</a:t>
            </a:r>
            <a:r>
              <a:rPr lang="ru-RU" b="1" i="1" dirty="0"/>
              <a:t>, </a:t>
            </a:r>
            <a:r>
              <a:rPr lang="de-DE" b="1" i="1" dirty="0"/>
              <a:t>K. A. </a:t>
            </a:r>
            <a:r>
              <a:rPr lang="de-DE" b="1" i="1" dirty="0" err="1"/>
              <a:t>Pshenichnyi</a:t>
            </a:r>
            <a:r>
              <a:rPr lang="ru-RU" b="1" i="1" baseline="30000" dirty="0"/>
              <a:t>1</a:t>
            </a:r>
            <a:r>
              <a:rPr lang="en-US" b="1" i="1" dirty="0"/>
              <a:t> and</a:t>
            </a:r>
            <a:r>
              <a:rPr lang="ru-RU" b="1" i="1" dirty="0"/>
              <a:t> </a:t>
            </a:r>
            <a:r>
              <a:rPr lang="de-DE" b="1" i="1" dirty="0"/>
              <a:t>S. V. Grigoriev</a:t>
            </a:r>
            <a:r>
              <a:rPr lang="ru-RU" b="1" i="1" baseline="30000" dirty="0"/>
              <a:t>1, 2</a:t>
            </a:r>
            <a:endParaRPr lang="ru-RU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339182" y="5035564"/>
            <a:ext cx="92673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>
              <a:spcAft>
                <a:spcPts val="0"/>
              </a:spcAft>
            </a:pPr>
            <a:r>
              <a:rPr lang="ru-RU" i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de-DE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Petersburg </a:t>
            </a:r>
            <a:r>
              <a:rPr lang="de-DE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Nuclear</a:t>
            </a:r>
            <a:r>
              <a:rPr lang="de-DE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Physics Institute, NRC “</a:t>
            </a:r>
            <a:r>
              <a:rPr lang="de-DE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Kurchatov</a:t>
            </a:r>
            <a:r>
              <a:rPr lang="de-DE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Institute”, </a:t>
            </a:r>
            <a:r>
              <a:rPr lang="de-DE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Gatchina</a:t>
            </a:r>
            <a:r>
              <a:rPr lang="de-DE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Russia</a:t>
            </a:r>
          </a:p>
          <a:p>
            <a:pPr marL="449580">
              <a:spcAft>
                <a:spcPts val="0"/>
              </a:spcAft>
            </a:pPr>
            <a:endParaRPr lang="en-US" i="1" baseline="30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Aft>
                <a:spcPts val="0"/>
              </a:spcAft>
            </a:pPr>
            <a:r>
              <a:rPr lang="ru-RU" i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de-DE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Saint Petersburg State University, Saint Petersburg, Russia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3">
            <a:extLst>
              <a:ext uri="{FF2B5EF4-FFF2-40B4-BE49-F238E27FC236}">
                <a16:creationId xmlns:a16="http://schemas.microsoft.com/office/drawing/2014/main" id="{BE068C12-A63E-4B1F-8430-A42C191EBC4C}"/>
              </a:ext>
            </a:extLst>
          </p:cNvPr>
          <p:cNvSpPr/>
          <p:nvPr/>
        </p:nvSpPr>
        <p:spPr>
          <a:xfrm>
            <a:off x="565834" y="2395312"/>
            <a:ext cx="11060333" cy="175042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Investigation of the fractal structure of deciduous and coniferous trees using small-angle neutron scattering simulation experiments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457FD8A-8AB4-63A1-75BA-F555BCBE21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701" y="483818"/>
            <a:ext cx="2176513" cy="145100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E89EDE-831D-3B5D-146D-9734F56E63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364" y="444636"/>
            <a:ext cx="1197461" cy="149781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E36323-3520-EA89-B455-17D1C7E29C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241" y="423970"/>
            <a:ext cx="1327928" cy="168646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8F6C87-3FB4-B592-D18A-CB2C87BF82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755" y="276649"/>
            <a:ext cx="1447357" cy="180843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2892EA9-AB53-8EC4-2A2E-DF78B04126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850" y="97807"/>
            <a:ext cx="2181568" cy="218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274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fractals in 2-dimensional space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833689" y="4093907"/>
            <a:ext cx="2515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Fig.</a:t>
            </a:r>
            <a:r>
              <a:rPr lang="ru-RU" dirty="0"/>
              <a:t> 1</a:t>
            </a:r>
            <a:r>
              <a:rPr lang="en-US" dirty="0"/>
              <a:t>6</a:t>
            </a:r>
            <a:r>
              <a:rPr lang="ru-RU" dirty="0"/>
              <a:t>. </a:t>
            </a:r>
            <a:r>
              <a:rPr lang="de-DE" dirty="0" err="1"/>
              <a:t>Sierpinski</a:t>
            </a:r>
            <a:r>
              <a:rPr lang="de-DE" dirty="0"/>
              <a:t> </a:t>
            </a:r>
            <a:r>
              <a:rPr lang="de-DE" dirty="0" err="1"/>
              <a:t>carpet</a:t>
            </a:r>
            <a:r>
              <a:rPr lang="ru-RU" dirty="0"/>
              <a:t>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853657" y="5251068"/>
            <a:ext cx="2166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Fig.</a:t>
            </a:r>
            <a:r>
              <a:rPr lang="ru-RU" dirty="0"/>
              <a:t> 1</a:t>
            </a:r>
            <a:r>
              <a:rPr lang="en-US" dirty="0"/>
              <a:t>8</a:t>
            </a:r>
            <a:r>
              <a:rPr lang="ru-RU" dirty="0"/>
              <a:t>. </a:t>
            </a:r>
            <a:r>
              <a:rPr lang="de-DE" dirty="0"/>
              <a:t>Da Vinci </a:t>
            </a:r>
            <a:r>
              <a:rPr lang="de-DE" dirty="0" err="1"/>
              <a:t>tree</a:t>
            </a:r>
            <a:r>
              <a:rPr lang="ru-RU" dirty="0"/>
              <a:t>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571820" y="4197060"/>
            <a:ext cx="2436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Fig.</a:t>
            </a:r>
            <a:r>
              <a:rPr lang="ru-RU" dirty="0"/>
              <a:t> 1</a:t>
            </a:r>
            <a:r>
              <a:rPr lang="en-US" dirty="0"/>
              <a:t>7</a:t>
            </a:r>
            <a:r>
              <a:rPr lang="ru-RU" dirty="0"/>
              <a:t>. </a:t>
            </a:r>
            <a:r>
              <a:rPr lang="de-DE" dirty="0" err="1"/>
              <a:t>Snowflake</a:t>
            </a:r>
            <a:r>
              <a:rPr lang="de-DE" dirty="0"/>
              <a:t> Koch</a:t>
            </a:r>
            <a:r>
              <a:rPr lang="ru-RU" dirty="0"/>
              <a:t>.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445363" y="4295433"/>
            <a:ext cx="102957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 Δ &lt; 2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9149158" y="4420082"/>
            <a:ext cx="102957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&lt; Δ &lt; 3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473506" y="5395310"/>
            <a:ext cx="68166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 =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30835" y="5742695"/>
            <a:ext cx="7930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Logarithmic fractals correspond to the law of equality of volume (area)</a:t>
            </a:r>
            <a:r>
              <a:rPr lang="ru-RU" sz="2000" dirty="0"/>
              <a:t>.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867279" y="1198223"/>
            <a:ext cx="1894114" cy="87308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black"/>
                </a:solidFill>
                <a:ea typeface="+mj-ea"/>
                <a:cs typeface="+mj-cs"/>
              </a:rPr>
              <a:t>Fractals</a:t>
            </a:r>
            <a:endParaRPr lang="ru-RU" b="1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794688" y="2561972"/>
            <a:ext cx="2039295" cy="86766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</a:rPr>
              <a:t>Logarithmic</a:t>
            </a:r>
            <a:endParaRPr lang="ru-RU" b="1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8644412" y="1528784"/>
            <a:ext cx="2039295" cy="86766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</a:rPr>
              <a:t>Boundary</a:t>
            </a:r>
            <a:endParaRPr lang="ru-RU" b="1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945078" y="1528784"/>
            <a:ext cx="2039295" cy="86766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</a:rPr>
              <a:t>Mass</a:t>
            </a:r>
            <a:endParaRPr lang="ru-RU" b="1" dirty="0"/>
          </a:p>
        </p:txBody>
      </p:sp>
      <p:cxnSp>
        <p:nvCxnSpPr>
          <p:cNvPr id="48" name="Соединительная линия уступом 47"/>
          <p:cNvCxnSpPr>
            <a:stCxn id="44" idx="1"/>
            <a:endCxn id="47" idx="3"/>
          </p:cNvCxnSpPr>
          <p:nvPr/>
        </p:nvCxnSpPr>
        <p:spPr>
          <a:xfrm rot="10800000" flipV="1">
            <a:off x="2984373" y="1634768"/>
            <a:ext cx="1882906" cy="327848"/>
          </a:xfrm>
          <a:prstGeom prst="bentConnector3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44" idx="2"/>
            <a:endCxn id="45" idx="0"/>
          </p:cNvCxnSpPr>
          <p:nvPr/>
        </p:nvCxnSpPr>
        <p:spPr>
          <a:xfrm>
            <a:off x="5814336" y="2071312"/>
            <a:ext cx="0" cy="49066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Соединительная линия уступом 49"/>
          <p:cNvCxnSpPr>
            <a:stCxn id="44" idx="3"/>
            <a:endCxn id="46" idx="1"/>
          </p:cNvCxnSpPr>
          <p:nvPr/>
        </p:nvCxnSpPr>
        <p:spPr>
          <a:xfrm>
            <a:off x="6761393" y="1634768"/>
            <a:ext cx="1883019" cy="327848"/>
          </a:xfrm>
          <a:prstGeom prst="bentConnector3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0" y="6265101"/>
            <a:ext cx="12192000" cy="0"/>
          </a:xfrm>
          <a:prstGeom prst="line">
            <a:avLst/>
          </a:prstGeom>
          <a:ln w="12700" cmpd="sng">
            <a:solidFill>
              <a:schemeClr val="accent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58"/>
          <p:cNvSpPr/>
          <p:nvPr/>
        </p:nvSpPr>
        <p:spPr>
          <a:xfrm>
            <a:off x="78814" y="6393021"/>
            <a:ext cx="76940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Pustovoit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P.M et al., Surface. X-ray, synchrotron and neutron studies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№ 12, </a:t>
            </a:r>
            <a:r>
              <a:rPr lang="ru-RU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pp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3-11, 2020. </a:t>
            </a:r>
            <a:endParaRPr lang="ru-RU" sz="1600" i="1" dirty="0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533" y="3455355"/>
            <a:ext cx="1877860" cy="1877860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982" y="2410258"/>
            <a:ext cx="1821928" cy="1821928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911" y="2462842"/>
            <a:ext cx="1592480" cy="1584557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60EAECD-AF5D-3810-0349-E8FF4EA7D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9276-1272-43F9-98C5-597BD383534B}" type="slidenum">
              <a:rPr lang="ru-RU" smtClean="0"/>
              <a:pPr/>
              <a:t>10</a:t>
            </a:fld>
            <a:r>
              <a:rPr lang="en-US"/>
              <a:t>/19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954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5" grpId="0" animBg="1"/>
      <p:bldP spid="46" grpId="0" animBg="1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6F124C05-27CB-4D21-9D3C-49DDC2B4E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Leonardo da Vinci's rule: example of LF</a:t>
            </a:r>
            <a:endParaRPr lang="ru-RU" dirty="0"/>
          </a:p>
        </p:txBody>
      </p:sp>
      <p:pic>
        <p:nvPicPr>
          <p:cNvPr id="4" name="Picture 4" descr="Леонардо да Винчи — Википедия">
            <a:extLst>
              <a:ext uri="{FF2B5EF4-FFF2-40B4-BE49-F238E27FC236}">
                <a16:creationId xmlns:a16="http://schemas.microsoft.com/office/drawing/2014/main" id="{8C96F3E1-30F9-E551-6910-0944FB28F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994" y="1225191"/>
            <a:ext cx="2673377" cy="419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32B5A6-D032-B807-92F1-8BA6F6EBFB9E}"/>
              </a:ext>
            </a:extLst>
          </p:cNvPr>
          <p:cNvSpPr txBox="1"/>
          <p:nvPr/>
        </p:nvSpPr>
        <p:spPr>
          <a:xfrm>
            <a:off x="463751" y="1269322"/>
            <a:ext cx="7172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/>
              <a:t>The total cross-sectional area of ​​all tree branches at each height is the same.</a:t>
            </a:r>
            <a:endParaRPr lang="ru-RU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2E7184-34D0-71A1-048B-AEB6CAA1B4D5}"/>
                  </a:ext>
                </a:extLst>
              </p:cNvPr>
              <p:cNvSpPr txBox="1"/>
              <p:nvPr/>
            </p:nvSpPr>
            <p:spPr>
              <a:xfrm>
                <a:off x="3301529" y="2254207"/>
                <a:ext cx="2072812" cy="4541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2E7184-34D0-71A1-048B-AEB6CAA1B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529" y="2254207"/>
                <a:ext cx="2072812" cy="4541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 descr="Труды Леонардо Да Винчи 500 лет назад и сейчас - Газета.Ru">
            <a:extLst>
              <a:ext uri="{FF2B5EF4-FFF2-40B4-BE49-F238E27FC236}">
                <a16:creationId xmlns:a16="http://schemas.microsoft.com/office/drawing/2014/main" id="{E56E07CF-35C7-5924-FE72-AA89B3617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502" y="2943138"/>
            <a:ext cx="2802777" cy="290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1BC8E68-7105-28FD-83AC-61597FE91133}"/>
              </a:ext>
            </a:extLst>
          </p:cNvPr>
          <p:cNvSpPr txBox="1"/>
          <p:nvPr/>
        </p:nvSpPr>
        <p:spPr>
          <a:xfrm>
            <a:off x="2443858" y="5844259"/>
            <a:ext cx="366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Fig. 19. Illustration of Leonardo's law.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81799D-E35B-EF75-364C-5CDF7C981308}"/>
              </a:ext>
            </a:extLst>
          </p:cNvPr>
          <p:cNvSpPr txBox="1"/>
          <p:nvPr/>
        </p:nvSpPr>
        <p:spPr>
          <a:xfrm>
            <a:off x="7965792" y="5435577"/>
            <a:ext cx="3431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Fig</a:t>
            </a:r>
            <a:r>
              <a:rPr lang="de-DE" dirty="0"/>
              <a:t>. 20. “Turin Self-Portrait” </a:t>
            </a:r>
            <a:r>
              <a:rPr lang="de-DE" dirty="0" err="1"/>
              <a:t>by</a:t>
            </a:r>
            <a:r>
              <a:rPr lang="de-DE" dirty="0"/>
              <a:t> Leonardo da Vinci.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B898343-287B-B634-FD0D-F6C9CE514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9276-1272-43F9-98C5-597BD383534B}" type="slidenum">
              <a:rPr lang="ru-RU" smtClean="0"/>
              <a:pPr/>
              <a:t>11</a:t>
            </a:fld>
            <a:r>
              <a:rPr lang="en-US"/>
              <a:t>/19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1626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100287" y="4520402"/>
            <a:ext cx="8713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Fig. 21. Scheme of constructing the fractal “Da Vinci Tree”: 2nd, 3rd and 4th generations.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6371828"/>
            <a:ext cx="609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Indekeu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J.O.,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Fleerackers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G.,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Physica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1998. V. 261. I. 3. P. 294-308.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501D8E2-1276-4A63-8A5A-FE819C353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 Vinci </a:t>
            </a:r>
            <a:r>
              <a:rPr lang="de-DE" dirty="0" err="1"/>
              <a:t>tree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A9FDC85-B7C0-4A1A-8546-A8753E06A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666" y="1204243"/>
            <a:ext cx="8162925" cy="3362325"/>
          </a:xfrm>
          <a:prstGeom prst="rect">
            <a:avLst/>
          </a:prstGeom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526EA49F-8530-4589-93C7-5E0FE55AEC09}"/>
              </a:ext>
            </a:extLst>
          </p:cNvPr>
          <p:cNvCxnSpPr/>
          <p:nvPr/>
        </p:nvCxnSpPr>
        <p:spPr>
          <a:xfrm>
            <a:off x="0" y="6265101"/>
            <a:ext cx="12192000" cy="0"/>
          </a:xfrm>
          <a:prstGeom prst="line">
            <a:avLst/>
          </a:prstGeom>
          <a:ln w="12700" cmpd="sng">
            <a:solidFill>
              <a:schemeClr val="accent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F993863-29AF-D3E0-3C7A-1ADDEA843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9276-1272-43F9-98C5-597BD383534B}" type="slidenum">
              <a:rPr lang="ru-RU" smtClean="0"/>
              <a:pPr/>
              <a:t>12</a:t>
            </a:fld>
            <a:r>
              <a:rPr lang="en-US"/>
              <a:t>/19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390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23656E-C4ED-47B7-883D-8AC27DC5C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Study of the da Vinci tree fractal </a:t>
            </a:r>
            <a:br>
              <a:rPr lang="ru-RU" dirty="0"/>
            </a:br>
            <a:r>
              <a:rPr lang="en-US" sz="2200" dirty="0"/>
              <a:t>using the numerical Fourier analysis method</a:t>
            </a:r>
            <a:endParaRPr lang="ru-RU" sz="2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D14F20-BBD0-410C-B774-F10FDEA03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886" y="1126892"/>
            <a:ext cx="5546062" cy="43304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73EE56-0C1D-4B91-A098-55818987CED3}"/>
              </a:ext>
            </a:extLst>
          </p:cNvPr>
          <p:cNvSpPr txBox="1"/>
          <p:nvPr/>
        </p:nvSpPr>
        <p:spPr>
          <a:xfrm>
            <a:off x="3279886" y="5457379"/>
            <a:ext cx="53410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Fig. 22. Averaging intensity I depending on the transmitted momentum q for the 7th generation of the da Vinci tree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6118F9-AA94-2CC5-0863-2C0B600EB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9276-1272-43F9-98C5-597BD383534B}" type="slidenum">
              <a:rPr lang="ru-RU" smtClean="0"/>
              <a:pPr/>
              <a:t>13</a:t>
            </a:fld>
            <a:r>
              <a:rPr lang="en-US"/>
              <a:t>/19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494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493BF85-57F0-4E85-A639-3154FF7A4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Trees image study</a:t>
            </a: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1AD6930-9948-4748-8C8A-01BFA2712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512" y="1016932"/>
            <a:ext cx="5815980" cy="428681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B9D5E68-DBA9-4FD9-A6B1-22D72C472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42" y="1016932"/>
            <a:ext cx="5417167" cy="426290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7FE2815-A7D5-4EC5-857D-4AFFC9F8AE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935" y="2901972"/>
            <a:ext cx="1074835" cy="145392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6A3AE2B-7537-4AAA-8BFA-2CBF6A739E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8317" y="3628935"/>
            <a:ext cx="1369438" cy="903964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D295D19-B223-473A-A41F-0E13A6BF546B}"/>
              </a:ext>
            </a:extLst>
          </p:cNvPr>
          <p:cNvSpPr/>
          <p:nvPr/>
        </p:nvSpPr>
        <p:spPr>
          <a:xfrm>
            <a:off x="227932" y="6412731"/>
            <a:ext cx="93827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V. </a:t>
            </a:r>
            <a:r>
              <a:rPr lang="de-DE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Grigoriev</a:t>
            </a:r>
            <a:r>
              <a:rPr lang="de-DE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O. D. </a:t>
            </a:r>
            <a:r>
              <a:rPr lang="de-DE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Shnyrkov</a:t>
            </a:r>
            <a:r>
              <a:rPr lang="de-DE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 M. </a:t>
            </a:r>
            <a:r>
              <a:rPr lang="de-DE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Pustovoit</a:t>
            </a:r>
            <a:r>
              <a:rPr lang="de-DE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 G. </a:t>
            </a:r>
            <a:r>
              <a:rPr lang="de-DE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Iashina</a:t>
            </a:r>
            <a:r>
              <a:rPr lang="de-DE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K. A. </a:t>
            </a:r>
            <a:r>
              <a:rPr lang="de-DE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Pshenichnyi</a:t>
            </a:r>
            <a:r>
              <a:rPr lang="de-DE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Phys. </a:t>
            </a:r>
            <a:r>
              <a:rPr lang="de-DE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</a:t>
            </a:r>
            <a:r>
              <a:rPr lang="de-DE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 105, 044412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B1598334-A01C-4B13-9192-68ABA4DBB128}"/>
              </a:ext>
            </a:extLst>
          </p:cNvPr>
          <p:cNvCxnSpPr/>
          <p:nvPr/>
        </p:nvCxnSpPr>
        <p:spPr>
          <a:xfrm>
            <a:off x="0" y="6265101"/>
            <a:ext cx="12192000" cy="0"/>
          </a:xfrm>
          <a:prstGeom prst="line">
            <a:avLst/>
          </a:prstGeom>
          <a:ln w="12700" cmpd="sng">
            <a:solidFill>
              <a:schemeClr val="accent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1F44A6B-EBF0-EA6E-4C2C-8587168A770C}"/>
              </a:ext>
            </a:extLst>
          </p:cNvPr>
          <p:cNvSpPr txBox="1"/>
          <p:nvPr/>
        </p:nvSpPr>
        <p:spPr>
          <a:xfrm>
            <a:off x="287068" y="5258889"/>
            <a:ext cx="404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Fig.</a:t>
            </a:r>
            <a:r>
              <a:rPr lang="ru-RU" dirty="0"/>
              <a:t> </a:t>
            </a:r>
            <a:r>
              <a:rPr lang="en-US" dirty="0"/>
              <a:t>23</a:t>
            </a:r>
            <a:r>
              <a:rPr lang="ru-RU" dirty="0"/>
              <a:t>. </a:t>
            </a:r>
            <a:r>
              <a:rPr lang="en-US" dirty="0"/>
              <a:t>The scatter curve for birch image</a:t>
            </a:r>
            <a:r>
              <a:rPr lang="ru-RU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3CB148-FB18-71DD-3EB9-46171E7426CB}"/>
              </a:ext>
            </a:extLst>
          </p:cNvPr>
          <p:cNvSpPr txBox="1"/>
          <p:nvPr/>
        </p:nvSpPr>
        <p:spPr>
          <a:xfrm>
            <a:off x="2848107" y="5841078"/>
            <a:ext cx="5903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images of birches and oaks is a logarithmic fractal.</a:t>
            </a:r>
            <a:endParaRPr lang="ru-RU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32E7CC-062E-3DD7-796F-8884CB4A87AA}"/>
              </a:ext>
            </a:extLst>
          </p:cNvPr>
          <p:cNvSpPr txBox="1"/>
          <p:nvPr/>
        </p:nvSpPr>
        <p:spPr>
          <a:xfrm>
            <a:off x="5955512" y="5280430"/>
            <a:ext cx="3524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Fig. 24. Scatter curve for oak image.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BDA4789-5295-6522-249F-DAE0103F7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9276-1272-43F9-98C5-597BD383534B}" type="slidenum">
              <a:rPr lang="ru-RU" smtClean="0"/>
              <a:pPr/>
              <a:t>14</a:t>
            </a:fld>
            <a:r>
              <a:rPr lang="en-US"/>
              <a:t>/19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9682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Скругленный прямоугольник 8">
                <a:extLst>
                  <a:ext uri="{FF2B5EF4-FFF2-40B4-BE49-F238E27FC236}">
                    <a16:creationId xmlns:a16="http://schemas.microsoft.com/office/drawing/2014/main" id="{A919CC88-B4CA-4D13-DAD1-5A2B281B4183}"/>
                  </a:ext>
                </a:extLst>
              </p:cNvPr>
              <p:cNvSpPr/>
              <p:nvPr/>
            </p:nvSpPr>
            <p:spPr>
              <a:xfrm>
                <a:off x="772850" y="2670301"/>
                <a:ext cx="3989145" cy="1015824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2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9" name="Скругленный прямоугольник 8">
                <a:extLst>
                  <a:ext uri="{FF2B5EF4-FFF2-40B4-BE49-F238E27FC236}">
                    <a16:creationId xmlns:a16="http://schemas.microsoft.com/office/drawing/2014/main" id="{A919CC88-B4CA-4D13-DAD1-5A2B281B41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850" y="2670301"/>
                <a:ext cx="3989145" cy="101582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227932" y="6412731"/>
            <a:ext cx="93827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V. </a:t>
            </a:r>
            <a:r>
              <a:rPr lang="de-DE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Grigoriev</a:t>
            </a:r>
            <a:r>
              <a:rPr lang="de-DE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O. D. </a:t>
            </a:r>
            <a:r>
              <a:rPr lang="de-DE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Shnyrkov</a:t>
            </a:r>
            <a:r>
              <a:rPr lang="de-DE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 M. </a:t>
            </a:r>
            <a:r>
              <a:rPr lang="de-DE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Pustovoit</a:t>
            </a:r>
            <a:r>
              <a:rPr lang="de-DE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 G. </a:t>
            </a:r>
            <a:r>
              <a:rPr lang="de-DE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Iashina</a:t>
            </a:r>
            <a:r>
              <a:rPr lang="de-DE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K. A. </a:t>
            </a:r>
            <a:r>
              <a:rPr lang="de-DE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Pshenichnyi</a:t>
            </a:r>
            <a:r>
              <a:rPr lang="de-DE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Phys. </a:t>
            </a:r>
            <a:r>
              <a:rPr lang="de-DE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</a:t>
            </a:r>
            <a:r>
              <a:rPr lang="de-DE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 105, 044412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New </a:t>
            </a:r>
            <a:r>
              <a:rPr lang="de-DE" dirty="0" err="1"/>
              <a:t>tree</a:t>
            </a:r>
            <a:r>
              <a:rPr lang="de-DE" dirty="0"/>
              <a:t> </a:t>
            </a:r>
            <a:r>
              <a:rPr lang="de-DE" dirty="0" err="1"/>
              <a:t>growth</a:t>
            </a:r>
            <a:r>
              <a:rPr lang="de-DE" dirty="0"/>
              <a:t> </a:t>
            </a:r>
            <a:r>
              <a:rPr lang="de-DE" dirty="0" err="1"/>
              <a:t>rule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Скругленный прямоугольник 10">
                <a:extLst>
                  <a:ext uri="{FF2B5EF4-FFF2-40B4-BE49-F238E27FC236}">
                    <a16:creationId xmlns:a16="http://schemas.microsoft.com/office/drawing/2014/main" id="{C5A5BB02-6C40-C240-0F53-964770BFD369}"/>
                  </a:ext>
                </a:extLst>
              </p:cNvPr>
              <p:cNvSpPr/>
              <p:nvPr/>
            </p:nvSpPr>
            <p:spPr>
              <a:xfrm>
                <a:off x="362607" y="3794816"/>
                <a:ext cx="4809630" cy="232265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2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the diameter of the branch;</a:t>
                </a:r>
                <a:endParaRPr lang="ru-RU" sz="2400" dirty="0">
                  <a:solidFill>
                    <a:schemeClr val="tx1"/>
                  </a:solidFill>
                </a:endParaRPr>
              </a:p>
              <a:p>
                <a:pPr algn="ctr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the number of branches coming out of the branch point;</a:t>
                </a:r>
                <a:endParaRPr lang="ru-RU" sz="2400" dirty="0">
                  <a:solidFill>
                    <a:schemeClr val="tx1"/>
                  </a:solidFill>
                </a:endParaRPr>
              </a:p>
              <a:p>
                <a:pPr algn="ctr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is the length of the branch</a:t>
                </a:r>
                <a:r>
                  <a:rPr lang="ru-RU" sz="2400" dirty="0">
                    <a:solidFill>
                      <a:schemeClr val="tx1"/>
                    </a:solidFill>
                  </a:rPr>
                  <a:t>.</a:t>
                </a:r>
                <a:endParaRPr lang="ru-RU" sz="2400" dirty="0"/>
              </a:p>
            </p:txBody>
          </p:sp>
        </mc:Choice>
        <mc:Fallback>
          <p:sp>
            <p:nvSpPr>
              <p:cNvPr id="11" name="Скругленный прямоугольник 10">
                <a:extLst>
                  <a:ext uri="{FF2B5EF4-FFF2-40B4-BE49-F238E27FC236}">
                    <a16:creationId xmlns:a16="http://schemas.microsoft.com/office/drawing/2014/main" id="{C5A5BB02-6C40-C240-0F53-964770BFD3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07" y="3794816"/>
                <a:ext cx="4809630" cy="232265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/>
          <p:cNvCxnSpPr/>
          <p:nvPr/>
        </p:nvCxnSpPr>
        <p:spPr>
          <a:xfrm>
            <a:off x="0" y="6265101"/>
            <a:ext cx="12192000" cy="0"/>
          </a:xfrm>
          <a:prstGeom prst="line">
            <a:avLst/>
          </a:prstGeom>
          <a:ln w="12700" cmpd="sng">
            <a:solidFill>
              <a:schemeClr val="accent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A919CC88-B4CA-4D13-DAD1-5A2B281B4183}"/>
              </a:ext>
            </a:extLst>
          </p:cNvPr>
          <p:cNvSpPr/>
          <p:nvPr/>
        </p:nvSpPr>
        <p:spPr>
          <a:xfrm>
            <a:off x="3234128" y="1414965"/>
            <a:ext cx="5723744" cy="101582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>
                <a:solidFill>
                  <a:prstClr val="black"/>
                </a:solidFill>
              </a:rPr>
              <a:t>The lateral surface area is conserved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6" name="Скругленный прямоугольник 10">
            <a:extLst>
              <a:ext uri="{FF2B5EF4-FFF2-40B4-BE49-F238E27FC236}">
                <a16:creationId xmlns:a16="http://schemas.microsoft.com/office/drawing/2014/main" id="{B2F3DD14-5A14-01FA-524B-24B078C45970}"/>
              </a:ext>
            </a:extLst>
          </p:cNvPr>
          <p:cNvSpPr/>
          <p:nvPr/>
        </p:nvSpPr>
        <p:spPr>
          <a:xfrm>
            <a:off x="5963093" y="2797931"/>
            <a:ext cx="5456057" cy="335792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prstClr val="black"/>
                </a:solidFill>
                <a:ea typeface="+mj-ea"/>
                <a:cs typeface="+mj-cs"/>
              </a:rPr>
              <a:t>The volume of a tree is not preserved when moving from one level of branching to another, therefore a tree as a three-dimensional object is not a logarithmic fractal. But its two-dimensional projection is a logarithmic fractal.</a:t>
            </a:r>
            <a:endParaRPr lang="ru-RU" sz="2400" dirty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id="{918C420C-081B-62D2-19A4-3F416C0D5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9276-1272-43F9-98C5-597BD383534B}" type="slidenum">
              <a:rPr lang="ru-RU" smtClean="0"/>
              <a:pPr/>
              <a:t>15</a:t>
            </a:fld>
            <a:r>
              <a:rPr lang="en-US"/>
              <a:t>/19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517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6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A61D18-9F28-2CC0-9C9D-76600EA6D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CFA781-6E6B-5B69-C898-1F59F8AC0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Spruce </a:t>
            </a:r>
            <a:r>
              <a:rPr lang="de-DE" dirty="0" err="1"/>
              <a:t>branch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study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DCFE0C-A5E8-7D90-B3CE-F7CFA0538300}"/>
              </a:ext>
            </a:extLst>
          </p:cNvPr>
          <p:cNvSpPr txBox="1"/>
          <p:nvPr/>
        </p:nvSpPr>
        <p:spPr>
          <a:xfrm>
            <a:off x="1245705" y="5594674"/>
            <a:ext cx="97005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/>
              <a:t>Fig</a:t>
            </a:r>
            <a:r>
              <a:rPr lang="en-US" dirty="0">
                <a:effectLst/>
              </a:rPr>
              <a:t>. 25. Small-angle scattering curve obtained by studying a spruce branch from a height of 830 cm using numerical Fourier analysis.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1EA63C-E5FC-5315-4371-A41C4A579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93" y="1489410"/>
            <a:ext cx="5184733" cy="336847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116C9CA-A44C-0654-63F8-1EFCF409F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31099"/>
            <a:ext cx="5635307" cy="43482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7796" y="2975940"/>
            <a:ext cx="1274162" cy="3931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5739" y="3369110"/>
            <a:ext cx="1388015" cy="39226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8405" y="3808121"/>
            <a:ext cx="1653434" cy="365664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91B89D4-D810-51A2-6EE3-D9D2A8338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9276-1272-43F9-98C5-597BD383534B}" type="slidenum">
              <a:rPr lang="ru-RU" smtClean="0"/>
              <a:pPr/>
              <a:t>16</a:t>
            </a:fld>
            <a:r>
              <a:rPr lang="en-US"/>
              <a:t>/19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274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E2E52-885E-92A9-F9B0-1E32DC93B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of photographs of spruce branches without needles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7AF38D-1CD7-7DF1-4ACE-9C5A0E247A02}"/>
              </a:ext>
            </a:extLst>
          </p:cNvPr>
          <p:cNvSpPr txBox="1"/>
          <p:nvPr/>
        </p:nvSpPr>
        <p:spPr>
          <a:xfrm>
            <a:off x="702365" y="5615581"/>
            <a:ext cx="104294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effectLst/>
              </a:rPr>
              <a:t>Rice. 26. Small-angle scattering curve obtained by studying a spruce branch without needles using numerical Fourier analysis.</a:t>
            </a:r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3AF8D5B-B859-5F51-95A0-C3B9AA987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65" y="1715971"/>
            <a:ext cx="5151009" cy="342605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F8FA4E2-DA22-3E2F-EEF5-DA579A48D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139" y="1155564"/>
            <a:ext cx="5307496" cy="43655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0413" y="3071368"/>
            <a:ext cx="1143902" cy="3813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9143" y="3577275"/>
            <a:ext cx="1373516" cy="348947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7F29AA-97CB-0635-541F-9F2989869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9276-1272-43F9-98C5-597BD383534B}" type="slidenum">
              <a:rPr lang="ru-RU" smtClean="0"/>
              <a:pPr/>
              <a:t>17</a:t>
            </a:fld>
            <a:r>
              <a:rPr lang="en-US"/>
              <a:t>/19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4288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9439" y="2237517"/>
            <a:ext cx="110931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Photographs of deciduous trees contain logarithmic fractal structure over a wide range of scales. This means that deciduous trees develop according to the principle of equality of lateral surface area at different levels of branching. </a:t>
            </a:r>
            <a:endParaRPr lang="ru-RU" sz="2400" dirty="0"/>
          </a:p>
          <a:p>
            <a:pPr algn="just"/>
            <a:endParaRPr lang="ru-RU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In the case of spruce branches, needles play a important role in the formation of a logarithmic fractal structure; therefore, it is directly involved in the uniform distribution of matter between different levels of branching. The structure of a spruce branch does not significantly depend on the height of growth.</a:t>
            </a:r>
            <a:endParaRPr lang="ru-RU" sz="2400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571847A-5627-4587-A971-D5E3CB048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Conclusion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B57CE16-4BC0-61DC-2ABC-4F2938FF4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9276-1272-43F9-98C5-597BD383534B}" type="slidenum">
              <a:rPr lang="ru-RU" smtClean="0"/>
              <a:pPr/>
              <a:t>18</a:t>
            </a:fld>
            <a:r>
              <a:rPr lang="en-US"/>
              <a:t>/19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4557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FFE9C-7354-DD22-1E55-D3FF46AF2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2D3E62-D50C-7D86-7DC8-7A90BD1A08D5}"/>
              </a:ext>
            </a:extLst>
          </p:cNvPr>
          <p:cNvSpPr txBox="1"/>
          <p:nvPr/>
        </p:nvSpPr>
        <p:spPr>
          <a:xfrm>
            <a:off x="1350564" y="4284686"/>
            <a:ext cx="985961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Thank you for your attention!</a:t>
            </a:r>
            <a:endParaRPr lang="ru-RU" sz="6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5E962B-DFF8-3AD6-96CB-B455EE47C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347" y="1543990"/>
            <a:ext cx="2176513" cy="14510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BD9F4A-7677-4BCE-2C7F-6780B433D8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010" y="1504808"/>
            <a:ext cx="1197461" cy="149781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C085C6-184F-96B7-E07F-00498F4CFB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043" y="1380353"/>
            <a:ext cx="1327928" cy="168646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01C2687-B1C6-6A1B-67E1-7774A3B188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557" y="1233032"/>
            <a:ext cx="1447357" cy="1808432"/>
          </a:xfrm>
          <a:prstGeom prst="rect">
            <a:avLst/>
          </a:prstGeom>
        </p:spPr>
      </p:pic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48272A3D-FFE4-C1FF-7A16-1709A0011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Acknowledgments</a:t>
            </a: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726AD4-4EE1-D609-8E38-F0752C705627}"/>
              </a:ext>
            </a:extLst>
          </p:cNvPr>
          <p:cNvSpPr txBox="1"/>
          <p:nvPr/>
        </p:nvSpPr>
        <p:spPr>
          <a:xfrm>
            <a:off x="1166191" y="3605910"/>
            <a:ext cx="985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/>
              <a:t>S.V. Grigoriev (PNPI, </a:t>
            </a:r>
            <a:r>
              <a:rPr lang="en-US" i="1" dirty="0"/>
              <a:t>SPBU</a:t>
            </a:r>
            <a:r>
              <a:rPr lang="de-DE" i="1" dirty="0"/>
              <a:t>), E.G. </a:t>
            </a:r>
            <a:r>
              <a:rPr lang="de-DE" i="1" dirty="0" err="1"/>
              <a:t>Yashina</a:t>
            </a:r>
            <a:r>
              <a:rPr lang="de-DE" i="1" dirty="0"/>
              <a:t> (PNPI , </a:t>
            </a:r>
            <a:r>
              <a:rPr lang="en-US" i="1" dirty="0"/>
              <a:t>SPBU</a:t>
            </a:r>
            <a:r>
              <a:rPr lang="de-DE" i="1" dirty="0"/>
              <a:t>), K.A. </a:t>
            </a:r>
            <a:r>
              <a:rPr lang="de-DE" i="1" dirty="0" err="1"/>
              <a:t>Pshenichny</a:t>
            </a:r>
            <a:r>
              <a:rPr lang="de-DE" i="1" dirty="0"/>
              <a:t> (PNPI), </a:t>
            </a:r>
            <a:r>
              <a:rPr lang="de-DE" i="1" dirty="0" err="1"/>
              <a:t>Chetverikov</a:t>
            </a:r>
            <a:r>
              <a:rPr lang="de-DE" i="1" dirty="0"/>
              <a:t> </a:t>
            </a:r>
            <a:r>
              <a:rPr lang="de-DE" i="1" dirty="0" err="1"/>
              <a:t>Yu.O</a:t>
            </a:r>
            <a:r>
              <a:rPr lang="de-DE" i="1" dirty="0"/>
              <a:t>. (PNPI)</a:t>
            </a:r>
            <a:endParaRPr lang="ru-RU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20CA31-87AE-652E-1091-21C485251BF7}"/>
              </a:ext>
            </a:extLst>
          </p:cNvPr>
          <p:cNvSpPr txBox="1"/>
          <p:nvPr/>
        </p:nvSpPr>
        <p:spPr>
          <a:xfrm>
            <a:off x="2486038" y="5771212"/>
            <a:ext cx="7588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This work was supported by the Russian Science Foundation grant 20-12-00188</a:t>
            </a:r>
            <a:endParaRPr lang="ru-RU" i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668424-9BDA-C351-EA02-377B0EAD39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216" y="1230890"/>
            <a:ext cx="2181568" cy="218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4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564984-B3B4-4CCB-BAEB-EAEF47E63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Hausdorff</a:t>
            </a:r>
            <a:r>
              <a:rPr lang="de-DE" dirty="0"/>
              <a:t> </a:t>
            </a:r>
            <a:r>
              <a:rPr lang="de-DE" dirty="0" err="1"/>
              <a:t>measure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ECE558-C74F-4F67-A44B-021FEEC9144E}"/>
              </a:ext>
            </a:extLst>
          </p:cNvPr>
          <p:cNvSpPr txBox="1"/>
          <p:nvPr/>
        </p:nvSpPr>
        <p:spPr>
          <a:xfrm>
            <a:off x="616305" y="1391101"/>
            <a:ext cx="6082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length of the British coastline depends on the chosen length of measuring segments.</a:t>
            </a:r>
            <a:endParaRPr lang="ru-RU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12F8209-42D4-49C6-92BC-6A3169C6CD11}"/>
                  </a:ext>
                </a:extLst>
              </p:cNvPr>
              <p:cNvSpPr txBox="1"/>
              <p:nvPr/>
            </p:nvSpPr>
            <p:spPr>
              <a:xfrm>
                <a:off x="599894" y="4424396"/>
                <a:ext cx="1061198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de-DE" sz="2400" dirty="0" err="1"/>
                  <a:t>w</a:t>
                </a:r>
                <a:r>
                  <a:rPr lang="de-DE" sz="2400" dirty="0" err="1">
                    <a:latin typeface="+mn-lt"/>
                  </a:rPr>
                  <a:t>here</a:t>
                </a:r>
                <a:r>
                  <a:rPr lang="ru-RU" sz="2400" dirty="0">
                    <a:latin typeface="+mn-lt"/>
                  </a:rPr>
                  <a:t>: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2400" b="1" i="1" dirty="0">
                    <a:latin typeface="+mn-lt"/>
                  </a:rPr>
                  <a:t>N(</a:t>
                </a:r>
                <a:r>
                  <a:rPr lang="el-GR" sz="2400" b="1" i="1" dirty="0">
                    <a:latin typeface="+mn-lt"/>
                    <a:cs typeface="Times New Roman" panose="02020603050405020304" pitchFamily="18" charset="0"/>
                  </a:rPr>
                  <a:t>ε</a:t>
                </a:r>
                <a:r>
                  <a:rPr lang="en-US" sz="2400" b="1" i="1" dirty="0">
                    <a:latin typeface="+mn-lt"/>
                    <a:cs typeface="Times New Roman" panose="02020603050405020304" pitchFamily="18" charset="0"/>
                  </a:rPr>
                  <a:t>)</a:t>
                </a:r>
                <a:r>
                  <a:rPr lang="en-US" sz="2400" dirty="0">
                    <a:latin typeface="+mn-lt"/>
                    <a:cs typeface="Times New Roman" panose="02020603050405020304" pitchFamily="18" charset="0"/>
                  </a:rPr>
                  <a:t> is </a:t>
                </a:r>
                <a:r>
                  <a:rPr lang="de-DE" sz="2400" dirty="0" err="1">
                    <a:latin typeface="+mn-lt"/>
                    <a:cs typeface="Times New Roman" panose="02020603050405020304" pitchFamily="18" charset="0"/>
                  </a:rPr>
                  <a:t>number</a:t>
                </a:r>
                <a:r>
                  <a:rPr lang="de-DE" sz="2400" dirty="0">
                    <a:latin typeface="+mn-lt"/>
                    <a:cs typeface="Times New Roman" panose="02020603050405020304" pitchFamily="18" charset="0"/>
                  </a:rPr>
                  <a:t> </a:t>
                </a:r>
                <a:r>
                  <a:rPr lang="de-DE" sz="2400" dirty="0" err="1">
                    <a:latin typeface="+mn-lt"/>
                    <a:cs typeface="Times New Roman" panose="02020603050405020304" pitchFamily="18" charset="0"/>
                  </a:rPr>
                  <a:t>of</a:t>
                </a:r>
                <a:r>
                  <a:rPr lang="de-DE" sz="2400" dirty="0">
                    <a:latin typeface="+mn-lt"/>
                    <a:cs typeface="Times New Roman" panose="02020603050405020304" pitchFamily="18" charset="0"/>
                  </a:rPr>
                  <a:t> </a:t>
                </a:r>
                <a:r>
                  <a:rPr lang="de-DE" sz="2400" dirty="0" err="1">
                    <a:latin typeface="+mn-lt"/>
                    <a:cs typeface="Times New Roman" panose="02020603050405020304" pitchFamily="18" charset="0"/>
                  </a:rPr>
                  <a:t>elements</a:t>
                </a:r>
                <a:r>
                  <a:rPr lang="de-DE" sz="2400" dirty="0">
                    <a:latin typeface="+mn-lt"/>
                    <a:cs typeface="Times New Roman" panose="02020603050405020304" pitchFamily="18" charset="0"/>
                  </a:rPr>
                  <a:t>, </a:t>
                </a:r>
                <a:r>
                  <a:rPr lang="de-DE" sz="2400" dirty="0" err="1">
                    <a:latin typeface="+mn-lt"/>
                    <a:cs typeface="Times New Roman" panose="02020603050405020304" pitchFamily="18" charset="0"/>
                  </a:rPr>
                  <a:t>size</a:t>
                </a:r>
                <a:r>
                  <a:rPr lang="ru-RU" sz="2400" dirty="0">
                    <a:latin typeface="+mn-lt"/>
                    <a:cs typeface="Times New Roman" panose="02020603050405020304" pitchFamily="18" charset="0"/>
                  </a:rPr>
                  <a:t> </a:t>
                </a:r>
                <a:r>
                  <a:rPr lang="el-GR" sz="2400" b="1" i="1" dirty="0">
                    <a:latin typeface="+mn-lt"/>
                    <a:cs typeface="Times New Roman" panose="02020603050405020304" pitchFamily="18" charset="0"/>
                  </a:rPr>
                  <a:t>ε</a:t>
                </a:r>
                <a:r>
                  <a:rPr lang="ru-RU" sz="2400" dirty="0">
                    <a:latin typeface="+mn-lt"/>
                    <a:cs typeface="Times New Roman" panose="02020603050405020304" pitchFamily="18" charset="0"/>
                  </a:rPr>
                  <a:t>, </a:t>
                </a:r>
                <a:r>
                  <a:rPr lang="en-US" sz="2400" dirty="0">
                    <a:latin typeface="+mn-lt"/>
                    <a:cs typeface="Times New Roman" panose="02020603050405020304" pitchFamily="18" charset="0"/>
                  </a:rPr>
                  <a:t>required to cover the object</a:t>
                </a:r>
                <a:r>
                  <a:rPr lang="ru-RU" sz="2400" dirty="0"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ru-RU" sz="2400" dirty="0">
                    <a:solidFill>
                      <a:prstClr val="black"/>
                    </a:solidFill>
                  </a:rPr>
                  <a:t> –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Hausdorff-Besikovich</a:t>
                </a:r>
                <a:r>
                  <a:rPr lang="en-US" sz="2400" dirty="0">
                    <a:solidFill>
                      <a:prstClr val="black"/>
                    </a:solidFill>
                  </a:rPr>
                  <a:t> dimension, can be integer or fractional</a:t>
                </a:r>
                <a:r>
                  <a:rPr lang="ru-RU" sz="2400" dirty="0">
                    <a:solidFill>
                      <a:prstClr val="black"/>
                    </a:solidFill>
                  </a:rPr>
                  <a:t>.</a:t>
                </a:r>
                <a:endParaRPr lang="ru-RU" sz="2400" dirty="0">
                  <a:latin typeface="+mn-lt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e>
                    </m:d>
                  </m:oMath>
                </a14:m>
                <a:r>
                  <a:rPr lang="ru-RU" sz="2400" dirty="0">
                    <a:latin typeface="+mn-lt"/>
                  </a:rPr>
                  <a:t> </a:t>
                </a:r>
                <a:r>
                  <a:rPr lang="en-US" sz="2400" dirty="0"/>
                  <a:t>is a constant that depends on the dimension of space 𝑑.</a:t>
                </a:r>
                <a:endParaRPr lang="ru-RU" sz="2400" dirty="0">
                  <a:latin typeface="+mn-lt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12F8209-42D4-49C6-92BC-6A3169C6C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94" y="4424396"/>
                <a:ext cx="10611980" cy="1569660"/>
              </a:xfrm>
              <a:prstGeom prst="rect">
                <a:avLst/>
              </a:prstGeom>
              <a:blipFill>
                <a:blip r:embed="rId2"/>
                <a:stretch>
                  <a:fillRect l="-862" t="-3113" b="-81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03DEE62-13D0-4A26-A1B4-489228B52931}"/>
              </a:ext>
            </a:extLst>
          </p:cNvPr>
          <p:cNvSpPr txBox="1"/>
          <p:nvPr/>
        </p:nvSpPr>
        <p:spPr>
          <a:xfrm>
            <a:off x="616305" y="2515836"/>
            <a:ext cx="6309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/>
              <a:t>Hausdorff</a:t>
            </a:r>
            <a:r>
              <a:rPr lang="de-DE" sz="2400" dirty="0"/>
              <a:t> </a:t>
            </a:r>
            <a:r>
              <a:rPr lang="de-DE" sz="2400" dirty="0" err="1"/>
              <a:t>measure</a:t>
            </a:r>
            <a:r>
              <a:rPr lang="ru-RU" sz="2400" dirty="0"/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Скругленный прямоугольник 3">
                <a:extLst>
                  <a:ext uri="{FF2B5EF4-FFF2-40B4-BE49-F238E27FC236}">
                    <a16:creationId xmlns:a16="http://schemas.microsoft.com/office/drawing/2014/main" id="{0C2DDC47-16A5-423F-8379-0482A0E24E8E}"/>
                  </a:ext>
                </a:extLst>
              </p:cNvPr>
              <p:cNvSpPr/>
              <p:nvPr/>
            </p:nvSpPr>
            <p:spPr>
              <a:xfrm>
                <a:off x="1841941" y="3363147"/>
                <a:ext cx="5229376" cy="1033688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sup>
                          </m:sSup>
                        </m:e>
                      </m:func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𝑐𝑜𝑛𝑠𝑡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8" name="Скругленный прямоугольник 3">
                <a:extLst>
                  <a:ext uri="{FF2B5EF4-FFF2-40B4-BE49-F238E27FC236}">
                    <a16:creationId xmlns:a16="http://schemas.microsoft.com/office/drawing/2014/main" id="{0C2DDC47-16A5-423F-8379-0482A0E24E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941" y="3363147"/>
                <a:ext cx="5229376" cy="103368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48160B-0192-42B4-AC55-1BDBC51664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902"/>
          <a:stretch/>
        </p:blipFill>
        <p:spPr>
          <a:xfrm>
            <a:off x="8047927" y="1044386"/>
            <a:ext cx="3474165" cy="32231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AE651B-8596-4093-998C-A2F137A270F7}"/>
              </a:ext>
            </a:extLst>
          </p:cNvPr>
          <p:cNvSpPr txBox="1"/>
          <p:nvPr/>
        </p:nvSpPr>
        <p:spPr>
          <a:xfrm>
            <a:off x="8945415" y="127614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100</a:t>
            </a:r>
            <a:r>
              <a:rPr lang="en-US" dirty="0"/>
              <a:t> km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E676E9-F7A0-4432-8FCE-78E7AAA41D29}"/>
              </a:ext>
            </a:extLst>
          </p:cNvPr>
          <p:cNvSpPr txBox="1"/>
          <p:nvPr/>
        </p:nvSpPr>
        <p:spPr>
          <a:xfrm>
            <a:off x="10936051" y="1276142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 km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D0DED5-D0AF-4541-97F4-D83BDB457390}"/>
              </a:ext>
            </a:extLst>
          </p:cNvPr>
          <p:cNvSpPr txBox="1"/>
          <p:nvPr/>
        </p:nvSpPr>
        <p:spPr>
          <a:xfrm>
            <a:off x="8554012" y="3052566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2800 km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4D6B49-BB4F-428E-8FBC-7D04D9E62ACD}"/>
              </a:ext>
            </a:extLst>
          </p:cNvPr>
          <p:cNvSpPr txBox="1"/>
          <p:nvPr/>
        </p:nvSpPr>
        <p:spPr>
          <a:xfrm>
            <a:off x="10419327" y="3023408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3400 km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CB263F-CFD1-6B3C-0DE9-38117AC8571D}"/>
              </a:ext>
            </a:extLst>
          </p:cNvPr>
          <p:cNvSpPr txBox="1"/>
          <p:nvPr/>
        </p:nvSpPr>
        <p:spPr>
          <a:xfrm>
            <a:off x="8059755" y="4321014"/>
            <a:ext cx="2896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cs typeface="Calibri Light" panose="020F0302020204030204" pitchFamily="34" charset="0"/>
              </a:rPr>
              <a:t>Fig</a:t>
            </a:r>
            <a:r>
              <a:rPr lang="ru-RU" dirty="0">
                <a:cs typeface="Calibri Light" panose="020F0302020204030204" pitchFamily="34" charset="0"/>
              </a:rPr>
              <a:t>. </a:t>
            </a:r>
            <a:r>
              <a:rPr lang="en-US" dirty="0">
                <a:cs typeface="Calibri Light" panose="020F0302020204030204" pitchFamily="34" charset="0"/>
              </a:rPr>
              <a:t>1</a:t>
            </a:r>
            <a:r>
              <a:rPr lang="ru-RU" dirty="0">
                <a:cs typeface="Calibri Light" panose="020F0302020204030204" pitchFamily="34" charset="0"/>
              </a:rPr>
              <a:t>. </a:t>
            </a:r>
            <a:r>
              <a:rPr lang="de-DE" dirty="0">
                <a:cs typeface="Calibri Light" panose="020F0302020204030204" pitchFamily="34" charset="0"/>
              </a:rPr>
              <a:t>The coastline paradox</a:t>
            </a:r>
            <a:r>
              <a:rPr lang="ru-RU" dirty="0">
                <a:cs typeface="Calibri Light" panose="020F0302020204030204" pitchFamily="34" charset="0"/>
              </a:rPr>
              <a:t>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AA9F55F-7FE8-DC9E-401D-41BB69308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9276-1272-43F9-98C5-597BD383534B}" type="slidenum">
              <a:rPr lang="ru-RU" smtClean="0"/>
              <a:pPr/>
              <a:t>2</a:t>
            </a:fld>
            <a:r>
              <a:rPr lang="en-US"/>
              <a:t>/19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1924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74FA61-E5B0-8C23-770A-ABE3A6634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fractals</a:t>
            </a:r>
            <a:endParaRPr lang="ru-RU" dirty="0"/>
          </a:p>
        </p:txBody>
      </p:sp>
      <p:sp>
        <p:nvSpPr>
          <p:cNvPr id="15" name="Скругленный прямоугольник 3">
            <a:extLst>
              <a:ext uri="{FF2B5EF4-FFF2-40B4-BE49-F238E27FC236}">
                <a16:creationId xmlns:a16="http://schemas.microsoft.com/office/drawing/2014/main" id="{21C4AFA4-1D2D-DDAA-EE90-4C54E91B35A0}"/>
              </a:ext>
            </a:extLst>
          </p:cNvPr>
          <p:cNvSpPr/>
          <p:nvPr/>
        </p:nvSpPr>
        <p:spPr>
          <a:xfrm>
            <a:off x="962388" y="3976914"/>
            <a:ext cx="10267225" cy="203957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Objects whose </a:t>
            </a:r>
            <a:r>
              <a:rPr lang="en-US" sz="2400" dirty="0" err="1">
                <a:solidFill>
                  <a:schemeClr val="tx1"/>
                </a:solidFill>
              </a:rPr>
              <a:t>Hausdorff-Besikovich</a:t>
            </a:r>
            <a:r>
              <a:rPr lang="en-US" sz="2400" dirty="0">
                <a:solidFill>
                  <a:schemeClr val="tx1"/>
                </a:solidFill>
              </a:rPr>
              <a:t> dimension is greater than their topological dimension are called fractals.</a:t>
            </a:r>
          </a:p>
          <a:p>
            <a:pPr algn="ctr"/>
            <a:endParaRPr lang="ru-RU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The </a:t>
            </a:r>
            <a:r>
              <a:rPr lang="en-US" sz="2400" dirty="0" err="1">
                <a:solidFill>
                  <a:schemeClr val="tx1"/>
                </a:solidFill>
              </a:rPr>
              <a:t>Hausdorff-Besikovich</a:t>
            </a:r>
            <a:r>
              <a:rPr lang="en-US" sz="2400" dirty="0">
                <a:solidFill>
                  <a:schemeClr val="tx1"/>
                </a:solidFill>
              </a:rPr>
              <a:t> dimension D is called the fractal dimension.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12F0A13-E0D0-B3BE-0D99-9F61C2DD7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697" y="1098013"/>
            <a:ext cx="3704606" cy="2682409"/>
          </a:xfrm>
          <a:prstGeom prst="rect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F9E792A2-9E9E-64ED-C95A-C5E67E2F3657}"/>
              </a:ext>
            </a:extLst>
          </p:cNvPr>
          <p:cNvCxnSpPr/>
          <p:nvPr/>
        </p:nvCxnSpPr>
        <p:spPr>
          <a:xfrm>
            <a:off x="0" y="6265101"/>
            <a:ext cx="12192000" cy="0"/>
          </a:xfrm>
          <a:prstGeom prst="line">
            <a:avLst/>
          </a:prstGeom>
          <a:ln w="12700" cmpd="sng">
            <a:solidFill>
              <a:schemeClr val="accent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D2ED6EE-C58E-E06C-9EB4-DD55D9BBF689}"/>
              </a:ext>
            </a:extLst>
          </p:cNvPr>
          <p:cNvSpPr/>
          <p:nvPr/>
        </p:nvSpPr>
        <p:spPr>
          <a:xfrm>
            <a:off x="136141" y="6382920"/>
            <a:ext cx="72909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B. Mandelbrot, The Fractal Geometry of Nature, New York: Freeman, 1983.</a:t>
            </a:r>
            <a:endParaRPr lang="ru-RU" sz="1600" i="1" dirty="0"/>
          </a:p>
        </p:txBody>
      </p:sp>
      <p:sp>
        <p:nvSpPr>
          <p:cNvPr id="18" name="Номер слайда 17">
            <a:extLst>
              <a:ext uri="{FF2B5EF4-FFF2-40B4-BE49-F238E27FC236}">
                <a16:creationId xmlns:a16="http://schemas.microsoft.com/office/drawing/2014/main" id="{F356DFC9-4EFA-2B45-031F-A14CCC41A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9276-1272-43F9-98C5-597BD383534B}" type="slidenum">
              <a:rPr lang="ru-RU" smtClean="0"/>
              <a:pPr/>
              <a:t>3</a:t>
            </a:fld>
            <a:r>
              <a:rPr lang="en-US"/>
              <a:t>/19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2454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0B9CA-1117-3BB2-617A-40BA06E75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15B22646-6D21-400F-A27F-6D4685A0B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Logarithmic</a:t>
            </a:r>
            <a:r>
              <a:rPr lang="de-DE" dirty="0"/>
              <a:t> </a:t>
            </a:r>
            <a:r>
              <a:rPr lang="de-DE" dirty="0" err="1"/>
              <a:t>measure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C37D67-E15D-2E96-CFF2-A9488D840D43}"/>
              </a:ext>
            </a:extLst>
          </p:cNvPr>
          <p:cNvSpPr txBox="1"/>
          <p:nvPr/>
        </p:nvSpPr>
        <p:spPr>
          <a:xfrm>
            <a:off x="562422" y="1612804"/>
            <a:ext cx="1081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 are objects characterized by more complex measures, for example, logarithmic</a:t>
            </a:r>
            <a:r>
              <a:rPr lang="ru-RU" sz="2400" dirty="0"/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2D8C97E-FCE1-099A-886F-9AD61DD20B45}"/>
                  </a:ext>
                </a:extLst>
              </p:cNvPr>
              <p:cNvSpPr txBox="1"/>
              <p:nvPr/>
            </p:nvSpPr>
            <p:spPr>
              <a:xfrm>
                <a:off x="562422" y="3592271"/>
                <a:ext cx="40832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- </a:t>
                </a:r>
                <a:r>
                  <a:rPr lang="de-DE" sz="2400" dirty="0" err="1"/>
                  <a:t>logarithmic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subdimension</a:t>
                </a:r>
                <a:r>
                  <a:rPr lang="ru-RU" sz="2400" dirty="0"/>
                  <a:t>.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2D8C97E-FCE1-099A-886F-9AD61DD20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22" y="3592271"/>
                <a:ext cx="4083297" cy="461665"/>
              </a:xfrm>
              <a:prstGeom prst="rect">
                <a:avLst/>
              </a:prstGeom>
              <a:blipFill>
                <a:blip r:embed="rId2"/>
                <a:stretch>
                  <a:fillRect l="-299" t="-10526" r="-1194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07B32F5B-D590-8E61-037A-9D0FAA8BAAAC}"/>
              </a:ext>
            </a:extLst>
          </p:cNvPr>
          <p:cNvSpPr txBox="1"/>
          <p:nvPr/>
        </p:nvSpPr>
        <p:spPr>
          <a:xfrm>
            <a:off x="562422" y="4536909"/>
            <a:ext cx="11237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Objects described by a logarithmic measure are called logarithmic fractals. The fractal dimension can be equal to the topological one.</a:t>
            </a:r>
            <a:endParaRPr lang="ru-RU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Скругленный прямоугольник 3">
                <a:extLst>
                  <a:ext uri="{FF2B5EF4-FFF2-40B4-BE49-F238E27FC236}">
                    <a16:creationId xmlns:a16="http://schemas.microsoft.com/office/drawing/2014/main" id="{C923754C-1539-B969-6BBB-73F9FAD505E3}"/>
                  </a:ext>
                </a:extLst>
              </p:cNvPr>
              <p:cNvSpPr/>
              <p:nvPr/>
            </p:nvSpPr>
            <p:spPr>
              <a:xfrm>
                <a:off x="3481312" y="2316526"/>
                <a:ext cx="5229376" cy="1033688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𝜇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unc>
                        <m:func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𝜀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𝑁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𝜀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)∙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𝛾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𝐷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)∙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𝜀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𝐷</m:t>
                              </m:r>
                            </m:sup>
                          </m:s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∙</m:t>
                          </m:r>
                        </m:e>
                      </m:func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uncPr>
                                <m:fNam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𝑙𝑛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𝜀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∆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</m:sup>
                      </m:sSup>
                    </m:oMath>
                  </m:oMathPara>
                </a14:m>
                <a:endParaRPr lang="ru-RU" sz="24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13" name="Скругленный прямоугольник 3">
                <a:extLst>
                  <a:ext uri="{FF2B5EF4-FFF2-40B4-BE49-F238E27FC236}">
                    <a16:creationId xmlns:a16="http://schemas.microsoft.com/office/drawing/2014/main" id="{C923754C-1539-B969-6BBB-73F9FAD505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1312" y="2316526"/>
                <a:ext cx="5229376" cy="103368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CD74A940-6AD5-5A12-D4A9-96E47C245648}"/>
              </a:ext>
            </a:extLst>
          </p:cNvPr>
          <p:cNvSpPr txBox="1"/>
          <p:nvPr/>
        </p:nvSpPr>
        <p:spPr>
          <a:xfrm>
            <a:off x="562422" y="5685379"/>
            <a:ext cx="114366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Such fractals have a hierarchical (branching) structure and for them the principle of equality of the amount of matter at different levels of the hierarchy is satisfied.</a:t>
            </a:r>
            <a:endParaRPr lang="ru-RU" dirty="0"/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8E6EB681-E4AB-FABF-120E-62DE02889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9276-1272-43F9-98C5-597BD383534B}" type="slidenum">
              <a:rPr lang="ru-RU" smtClean="0"/>
              <a:pPr/>
              <a:t>4</a:t>
            </a:fld>
            <a:r>
              <a:rPr lang="en-US"/>
              <a:t>/19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7783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564984-B3B4-4CCB-BAEB-EAEF47E63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Fractals</a:t>
            </a:r>
            <a:r>
              <a:rPr lang="de-DE" dirty="0"/>
              <a:t> in </a:t>
            </a:r>
            <a:r>
              <a:rPr lang="de-DE" dirty="0" err="1"/>
              <a:t>nature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629833-1E72-8386-6CF7-AEA320DB52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682" y="1311227"/>
            <a:ext cx="2384954" cy="193052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426884D-D07E-C5B2-418D-5BEDE6DA99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940" y="1309692"/>
            <a:ext cx="2909454" cy="193205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2F82CFD-4D2E-D17D-D8D9-0FC033D63D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57" y="3750442"/>
            <a:ext cx="2553315" cy="249905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1270168-BC10-35A8-080A-6B1FFCE1B7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699" y="1309692"/>
            <a:ext cx="2327564" cy="193660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CD7DDBF-F2EC-8647-0F4C-CB06C2D7E59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6" t="12153" r="7878"/>
          <a:stretch/>
        </p:blipFill>
        <p:spPr>
          <a:xfrm>
            <a:off x="6065769" y="3737576"/>
            <a:ext cx="2774585" cy="24990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78E51A-BC60-C0B9-8D3B-29F2101EB871}"/>
              </a:ext>
            </a:extLst>
          </p:cNvPr>
          <p:cNvSpPr txBox="1"/>
          <p:nvPr/>
        </p:nvSpPr>
        <p:spPr>
          <a:xfrm>
            <a:off x="1805628" y="3232425"/>
            <a:ext cx="2702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Fig.</a:t>
            </a:r>
            <a:r>
              <a:rPr lang="ru-RU" dirty="0"/>
              <a:t> 2. </a:t>
            </a:r>
            <a:r>
              <a:rPr lang="de-DE" dirty="0" err="1"/>
              <a:t>lightning</a:t>
            </a:r>
            <a:r>
              <a:rPr lang="de-DE" dirty="0"/>
              <a:t> </a:t>
            </a:r>
            <a:r>
              <a:rPr lang="de-DE" dirty="0" err="1"/>
              <a:t>discharges</a:t>
            </a:r>
            <a:r>
              <a:rPr lang="ru-RU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EC9521-82C5-F404-BDFB-68EA4DB88C38}"/>
              </a:ext>
            </a:extLst>
          </p:cNvPr>
          <p:cNvSpPr txBox="1"/>
          <p:nvPr/>
        </p:nvSpPr>
        <p:spPr>
          <a:xfrm>
            <a:off x="4738940" y="3249835"/>
            <a:ext cx="1825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Fig.</a:t>
            </a:r>
            <a:r>
              <a:rPr lang="ru-RU" dirty="0"/>
              <a:t> 3. </a:t>
            </a:r>
            <a:r>
              <a:rPr lang="de-DE" dirty="0"/>
              <a:t>River </a:t>
            </a:r>
            <a:r>
              <a:rPr lang="de-DE" dirty="0" err="1"/>
              <a:t>beds</a:t>
            </a:r>
            <a:r>
              <a:rPr lang="ru-RU" dirty="0"/>
              <a:t>.</a:t>
            </a:r>
            <a:endParaRPr lang="de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66BE82-A3EC-DB3F-E30F-F480F7F9C5D5}"/>
              </a:ext>
            </a:extLst>
          </p:cNvPr>
          <p:cNvSpPr txBox="1"/>
          <p:nvPr/>
        </p:nvSpPr>
        <p:spPr>
          <a:xfrm>
            <a:off x="7942117" y="3248528"/>
            <a:ext cx="2664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Fig.</a:t>
            </a:r>
            <a:r>
              <a:rPr lang="ru-RU" dirty="0"/>
              <a:t> 4. </a:t>
            </a:r>
            <a:r>
              <a:rPr lang="de-DE" dirty="0" err="1"/>
              <a:t>Vessels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lungs</a:t>
            </a:r>
            <a:r>
              <a:rPr lang="ru-RU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0FC7F5-C244-94B2-4F9A-3F0B6DE58444}"/>
              </a:ext>
            </a:extLst>
          </p:cNvPr>
          <p:cNvSpPr txBox="1"/>
          <p:nvPr/>
        </p:nvSpPr>
        <p:spPr>
          <a:xfrm>
            <a:off x="3115290" y="6249499"/>
            <a:ext cx="1623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Fig.</a:t>
            </a:r>
            <a:r>
              <a:rPr lang="ru-RU" dirty="0"/>
              <a:t> 5. </a:t>
            </a:r>
            <a:r>
              <a:rPr lang="de-DE" dirty="0" err="1"/>
              <a:t>Galaxies</a:t>
            </a:r>
            <a:r>
              <a:rPr lang="ru-RU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6B1380-C371-B29D-E742-B6DB09EFAB0A}"/>
              </a:ext>
            </a:extLst>
          </p:cNvPr>
          <p:cNvSpPr txBox="1"/>
          <p:nvPr/>
        </p:nvSpPr>
        <p:spPr>
          <a:xfrm>
            <a:off x="6372285" y="6213518"/>
            <a:ext cx="2161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Fig.</a:t>
            </a:r>
            <a:r>
              <a:rPr lang="ru-RU" dirty="0"/>
              <a:t> 6. </a:t>
            </a:r>
            <a:r>
              <a:rPr lang="de-DE" dirty="0" err="1"/>
              <a:t>Tree</a:t>
            </a:r>
            <a:r>
              <a:rPr lang="de-DE" dirty="0"/>
              <a:t> </a:t>
            </a:r>
            <a:r>
              <a:rPr lang="de-DE" dirty="0" err="1"/>
              <a:t>branches</a:t>
            </a:r>
            <a:r>
              <a:rPr lang="ru-RU" dirty="0"/>
              <a:t>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290ABF-8DD5-D568-43FA-1BD98EEF5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9276-1272-43F9-98C5-597BD383534B}" type="slidenum">
              <a:rPr lang="ru-RU" smtClean="0"/>
              <a:pPr/>
              <a:t>5</a:t>
            </a:fld>
            <a:r>
              <a:rPr lang="en-US"/>
              <a:t>/19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1899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564984-B3B4-4CCB-BAEB-EAEF47E63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Fractals</a:t>
            </a:r>
            <a:r>
              <a:rPr lang="de-DE" dirty="0"/>
              <a:t> in </a:t>
            </a:r>
            <a:r>
              <a:rPr lang="de-DE" dirty="0" err="1"/>
              <a:t>mathematics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1281543-F5FB-1AC0-3621-F3184E2DE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935" y="1350645"/>
            <a:ext cx="1905000" cy="1905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D3909A-2CAB-757F-3BD4-B3E8A37827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466" y="1281974"/>
            <a:ext cx="2414655" cy="204234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EB6CA06-EE25-CB65-993F-92CAA8F1C4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52" y="1133265"/>
            <a:ext cx="2550816" cy="229573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3F0139E-C8D7-7CE5-0975-7A3FB5D34B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594" y="3851365"/>
            <a:ext cx="2673566" cy="254302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90E219A-3F45-67D7-F24E-ECCC07350C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777" y="3847793"/>
            <a:ext cx="3741455" cy="25430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2C3F5E-B644-3D56-12C5-04FE7B2D2053}"/>
              </a:ext>
            </a:extLst>
          </p:cNvPr>
          <p:cNvSpPr txBox="1"/>
          <p:nvPr/>
        </p:nvSpPr>
        <p:spPr>
          <a:xfrm>
            <a:off x="1670196" y="3361709"/>
            <a:ext cx="2398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Fig.</a:t>
            </a:r>
            <a:r>
              <a:rPr lang="ru-RU" dirty="0"/>
              <a:t> 7. </a:t>
            </a:r>
            <a:r>
              <a:rPr lang="de-DE" dirty="0" err="1"/>
              <a:t>Sierpinski</a:t>
            </a:r>
            <a:r>
              <a:rPr lang="de-DE" dirty="0"/>
              <a:t> </a:t>
            </a:r>
            <a:r>
              <a:rPr lang="de-DE" dirty="0" err="1"/>
              <a:t>carpet</a:t>
            </a:r>
            <a:r>
              <a:rPr lang="ru-RU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005B38-424F-6EBD-9495-4DD073F48DEA}"/>
              </a:ext>
            </a:extLst>
          </p:cNvPr>
          <p:cNvSpPr txBox="1"/>
          <p:nvPr/>
        </p:nvSpPr>
        <p:spPr>
          <a:xfrm>
            <a:off x="4516235" y="3375969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Fig.</a:t>
            </a:r>
            <a:r>
              <a:rPr lang="ru-RU" dirty="0"/>
              <a:t> 8. </a:t>
            </a:r>
            <a:r>
              <a:rPr lang="de-DE" dirty="0" err="1"/>
              <a:t>Sierpinski</a:t>
            </a:r>
            <a:r>
              <a:rPr lang="de-DE" dirty="0"/>
              <a:t> </a:t>
            </a:r>
            <a:r>
              <a:rPr lang="de-DE" dirty="0" err="1"/>
              <a:t>triangle</a:t>
            </a:r>
            <a:r>
              <a:rPr lang="ru-RU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D7EB9F-BBEE-91FD-BDD7-CACCB159E88C}"/>
              </a:ext>
            </a:extLst>
          </p:cNvPr>
          <p:cNvSpPr txBox="1"/>
          <p:nvPr/>
        </p:nvSpPr>
        <p:spPr>
          <a:xfrm>
            <a:off x="7583091" y="3420671"/>
            <a:ext cx="2319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Fig.</a:t>
            </a:r>
            <a:r>
              <a:rPr lang="ru-RU" dirty="0"/>
              <a:t> 9. </a:t>
            </a:r>
            <a:r>
              <a:rPr lang="de-DE" dirty="0" err="1"/>
              <a:t>Snowflake</a:t>
            </a:r>
            <a:r>
              <a:rPr lang="de-DE" dirty="0"/>
              <a:t> Koch</a:t>
            </a:r>
            <a:r>
              <a:rPr lang="ru-RU" dirty="0"/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3D2E31-4F00-E683-8B32-2ACA3AEB6A39}"/>
              </a:ext>
            </a:extLst>
          </p:cNvPr>
          <p:cNvSpPr txBox="1"/>
          <p:nvPr/>
        </p:nvSpPr>
        <p:spPr>
          <a:xfrm>
            <a:off x="2472278" y="6395494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Fig.</a:t>
            </a:r>
            <a:r>
              <a:rPr lang="ru-RU" dirty="0"/>
              <a:t> 10. </a:t>
            </a:r>
            <a:r>
              <a:rPr lang="de-DE" dirty="0" err="1"/>
              <a:t>Dürer's</a:t>
            </a:r>
            <a:r>
              <a:rPr lang="de-DE" dirty="0"/>
              <a:t> Star</a:t>
            </a:r>
            <a:r>
              <a:rPr lang="ru-RU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532091-F18E-D4DB-8033-1697C07F19CC}"/>
              </a:ext>
            </a:extLst>
          </p:cNvPr>
          <p:cNvSpPr txBox="1"/>
          <p:nvPr/>
        </p:nvSpPr>
        <p:spPr>
          <a:xfrm>
            <a:off x="6105641" y="6395494"/>
            <a:ext cx="2709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Fig.</a:t>
            </a:r>
            <a:r>
              <a:rPr lang="ru-RU" dirty="0"/>
              <a:t> 11. </a:t>
            </a:r>
            <a:r>
              <a:rPr lang="de-DE" dirty="0" err="1"/>
              <a:t>Tree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Pythagoras</a:t>
            </a:r>
            <a:r>
              <a:rPr lang="ru-RU" dirty="0"/>
              <a:t>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EBA7F06-7795-89D0-CC7A-0BB7F72EC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9276-1272-43F9-98C5-597BD383534B}" type="slidenum">
              <a:rPr lang="ru-RU" smtClean="0"/>
              <a:pPr/>
              <a:t>6</a:t>
            </a:fld>
            <a:r>
              <a:rPr lang="en-US"/>
              <a:t>/19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729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2418" y="15660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8FF9379-E607-4AB8-AA41-EE7DFEA3A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study of fractals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E109FA-8257-66E4-D77F-E70877F01502}"/>
              </a:ext>
            </a:extLst>
          </p:cNvPr>
          <p:cNvSpPr txBox="1"/>
          <p:nvPr/>
        </p:nvSpPr>
        <p:spPr>
          <a:xfrm>
            <a:off x="824716" y="1606329"/>
            <a:ext cx="4797147" cy="14296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Small angle </a:t>
            </a:r>
            <a:r>
              <a:rPr lang="de-DE" sz="2000" dirty="0" err="1"/>
              <a:t>neutron</a:t>
            </a:r>
            <a:r>
              <a:rPr lang="de-DE" sz="2000" dirty="0"/>
              <a:t> </a:t>
            </a:r>
            <a:r>
              <a:rPr lang="de-DE" sz="2000" dirty="0" err="1"/>
              <a:t>scattering</a:t>
            </a:r>
            <a:endParaRPr lang="ru-RU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Synchrotron </a:t>
            </a:r>
            <a:r>
              <a:rPr lang="de-DE" sz="2000" dirty="0" err="1"/>
              <a:t>radiation</a:t>
            </a:r>
            <a:endParaRPr lang="ru-RU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Small-angle scattering of optical radiation</a:t>
            </a:r>
            <a:endParaRPr lang="ru-RU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22271D-38CD-89A7-2E11-ACAD460D42AD}"/>
              </a:ext>
            </a:extLst>
          </p:cNvPr>
          <p:cNvSpPr txBox="1"/>
          <p:nvPr/>
        </p:nvSpPr>
        <p:spPr>
          <a:xfrm>
            <a:off x="5704215" y="1994823"/>
            <a:ext cx="3750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-</a:t>
            </a:r>
            <a:r>
              <a:rPr lang="en-US" sz="2000" dirty="0"/>
              <a:t>from 1 angstrom to 1 micrometer</a:t>
            </a:r>
            <a:endParaRPr lang="ru-RU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B4A3BA-E7A5-9120-F4F4-552554CA27BB}"/>
              </a:ext>
            </a:extLst>
          </p:cNvPr>
          <p:cNvSpPr txBox="1"/>
          <p:nvPr/>
        </p:nvSpPr>
        <p:spPr>
          <a:xfrm>
            <a:off x="5673788" y="2611753"/>
            <a:ext cx="2885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- </a:t>
            </a:r>
            <a:r>
              <a:rPr lang="de-DE" sz="2000" dirty="0" err="1"/>
              <a:t>more</a:t>
            </a:r>
            <a:r>
              <a:rPr lang="de-DE" sz="2000" dirty="0"/>
              <a:t> </a:t>
            </a:r>
            <a:r>
              <a:rPr lang="de-DE" sz="2000" dirty="0" err="1"/>
              <a:t>than</a:t>
            </a:r>
            <a:r>
              <a:rPr lang="de-DE" sz="2000" dirty="0"/>
              <a:t> 1 </a:t>
            </a:r>
            <a:r>
              <a:rPr lang="de-DE" sz="2000" dirty="0" err="1"/>
              <a:t>micrometer</a:t>
            </a:r>
            <a:endParaRPr lang="ru-RU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705EDA48-91EA-7543-E884-1A37E01A57C2}"/>
                  </a:ext>
                </a:extLst>
              </p:cNvPr>
              <p:cNvSpPr/>
              <p:nvPr/>
            </p:nvSpPr>
            <p:spPr>
              <a:xfrm>
                <a:off x="3795469" y="4269824"/>
                <a:ext cx="1626792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ru-RU" sz="2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−∆</m:t>
                          </m:r>
                        </m:sup>
                      </m:sSup>
                    </m:oMath>
                  </m:oMathPara>
                </a14:m>
                <a:endParaRPr lang="ru-RU" sz="2000" dirty="0">
                  <a:latin typeface="+mn-lt"/>
                </a:endParaRPr>
              </a:p>
            </p:txBody>
          </p:sp>
        </mc:Choice>
        <mc:Fallback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705EDA48-91EA-7543-E884-1A37E01A57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469" y="4269824"/>
                <a:ext cx="1626792" cy="407099"/>
              </a:xfrm>
              <a:prstGeom prst="rect">
                <a:avLst/>
              </a:prstGeom>
              <a:blipFill>
                <a:blip r:embed="rId2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DCE3A30D-B9C2-512C-EFD9-7D61A82B0A04}"/>
              </a:ext>
            </a:extLst>
          </p:cNvPr>
          <p:cNvSpPr txBox="1"/>
          <p:nvPr/>
        </p:nvSpPr>
        <p:spPr>
          <a:xfrm>
            <a:off x="824715" y="3587001"/>
            <a:ext cx="9959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The scattering intensity depends on the transferred momentum according to a power law</a:t>
            </a:r>
            <a:r>
              <a:rPr lang="ru-RU" sz="2000" dirty="0">
                <a:latin typeface="+mn-lt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4C4CE88-53AA-9205-D0CF-0E0FBEE11FEC}"/>
                  </a:ext>
                </a:extLst>
              </p:cNvPr>
              <p:cNvSpPr txBox="1"/>
              <p:nvPr/>
            </p:nvSpPr>
            <p:spPr>
              <a:xfrm>
                <a:off x="824715" y="4912301"/>
                <a:ext cx="1016259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>
                    <a:latin typeface="+mn-lt"/>
                  </a:rPr>
                  <a:t>Having obtained the scattering curve, you can determine the value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000" dirty="0">
                    <a:latin typeface="+mn-lt"/>
                  </a:rPr>
                  <a:t> as the slope coefficient of the straight line on a double logarithmic scale and from it determine the fractal dimension of the object.</a:t>
                </a:r>
                <a:endParaRPr lang="ru-RU" sz="2000" dirty="0">
                  <a:latin typeface="+mn-lt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4C4CE88-53AA-9205-D0CF-0E0FBEE11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715" y="4912301"/>
                <a:ext cx="10162599" cy="1015663"/>
              </a:xfrm>
              <a:prstGeom prst="rect">
                <a:avLst/>
              </a:prstGeom>
              <a:blipFill>
                <a:blip r:embed="rId3"/>
                <a:stretch>
                  <a:fillRect l="-600" t="-3614" r="-660" b="-102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авая фигурная скобка 19">
            <a:extLst>
              <a:ext uri="{FF2B5EF4-FFF2-40B4-BE49-F238E27FC236}">
                <a16:creationId xmlns:a16="http://schemas.microsoft.com/office/drawing/2014/main" id="{C70975C5-328E-0232-FF36-7C8C2D4B67A8}"/>
              </a:ext>
            </a:extLst>
          </p:cNvPr>
          <p:cNvSpPr/>
          <p:nvPr/>
        </p:nvSpPr>
        <p:spPr>
          <a:xfrm>
            <a:off x="5206237" y="1750695"/>
            <a:ext cx="216024" cy="886617"/>
          </a:xfrm>
          <a:prstGeom prst="rightBrace">
            <a:avLst/>
          </a:prstGeom>
          <a:noFill/>
          <a:ln>
            <a:solidFill>
              <a:schemeClr val="tx2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Номер слайда 21">
            <a:extLst>
              <a:ext uri="{FF2B5EF4-FFF2-40B4-BE49-F238E27FC236}">
                <a16:creationId xmlns:a16="http://schemas.microsoft.com/office/drawing/2014/main" id="{637E3326-54BA-4203-A72A-D98335F08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9276-1272-43F9-98C5-597BD383534B}" type="slidenum">
              <a:rPr lang="ru-RU" smtClean="0"/>
              <a:pPr/>
              <a:t>7</a:t>
            </a:fld>
            <a:r>
              <a:rPr lang="en-US"/>
              <a:t>/19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9055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 стрелкой 23"/>
          <p:cNvCxnSpPr>
            <a:cxnSpLocks/>
            <a:stCxn id="11" idx="3"/>
            <a:endCxn id="13" idx="5"/>
          </p:cNvCxnSpPr>
          <p:nvPr/>
        </p:nvCxnSpPr>
        <p:spPr>
          <a:xfrm flipH="1">
            <a:off x="4151997" y="4119235"/>
            <a:ext cx="1476579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кругленная соединительная линия 19"/>
          <p:cNvCxnSpPr>
            <a:cxnSpLocks/>
            <a:stCxn id="10" idx="3"/>
            <a:endCxn id="11" idx="1"/>
          </p:cNvCxnSpPr>
          <p:nvPr/>
        </p:nvCxnSpPr>
        <p:spPr>
          <a:xfrm flipH="1">
            <a:off x="7733057" y="2630657"/>
            <a:ext cx="2444210" cy="1488578"/>
          </a:xfrm>
          <a:prstGeom prst="curvedConnector3">
            <a:avLst>
              <a:gd name="adj1" fmla="val -46764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cxnSpLocks/>
            <a:stCxn id="4" idx="3"/>
            <a:endCxn id="10" idx="1"/>
          </p:cNvCxnSpPr>
          <p:nvPr/>
        </p:nvCxnSpPr>
        <p:spPr>
          <a:xfrm>
            <a:off x="6596566" y="2611949"/>
            <a:ext cx="1474959" cy="18708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cxnSpLocks/>
            <a:stCxn id="2" idx="3"/>
            <a:endCxn id="4" idx="1"/>
          </p:cNvCxnSpPr>
          <p:nvPr/>
        </p:nvCxnSpPr>
        <p:spPr>
          <a:xfrm flipV="1">
            <a:off x="3015865" y="2611949"/>
            <a:ext cx="1474959" cy="18709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53368" y="4611504"/>
            <a:ext cx="117108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dirty="0"/>
              <a:t>Fig.</a:t>
            </a:r>
            <a:r>
              <a:rPr lang="ru-RU" dirty="0"/>
              <a:t> 1</a:t>
            </a:r>
            <a:r>
              <a:rPr lang="en-US" dirty="0"/>
              <a:t>2</a:t>
            </a:r>
            <a:r>
              <a:rPr lang="ru-RU" dirty="0"/>
              <a:t>. </a:t>
            </a:r>
            <a:r>
              <a:rPr lang="en-US" dirty="0"/>
              <a:t>The scheme of Numerical Simulation of an Experiment on Small-Angle Light Scattering by Two-Dimensional Objects</a:t>
            </a:r>
            <a:r>
              <a:rPr lang="ru-RU" dirty="0"/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Fourier Transform</a:t>
            </a:r>
            <a:endParaRPr lang="ru-RU" dirty="0"/>
          </a:p>
        </p:txBody>
      </p:sp>
      <p:sp>
        <p:nvSpPr>
          <p:cNvPr id="2" name="Пятиугольник 1"/>
          <p:cNvSpPr/>
          <p:nvPr/>
        </p:nvSpPr>
        <p:spPr>
          <a:xfrm>
            <a:off x="914110" y="2292191"/>
            <a:ext cx="2101755" cy="67693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ea typeface="+mj-ea"/>
                <a:cs typeface="+mj-cs"/>
              </a:rPr>
              <a:t>2</a:t>
            </a:r>
            <a:r>
              <a:rPr lang="en-US" dirty="0">
                <a:solidFill>
                  <a:prstClr val="black"/>
                </a:solidFill>
                <a:ea typeface="+mj-ea"/>
                <a:cs typeface="+mj-cs"/>
              </a:rPr>
              <a:t>d object</a:t>
            </a:r>
            <a:endParaRPr lang="ru-RU" dirty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4" name="Шеврон 3"/>
          <p:cNvSpPr/>
          <p:nvPr/>
        </p:nvSpPr>
        <p:spPr>
          <a:xfrm>
            <a:off x="4152356" y="2273481"/>
            <a:ext cx="2444210" cy="676935"/>
          </a:xfrm>
          <a:prstGeom prst="chevr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ea typeface="+mj-ea"/>
                <a:cs typeface="+mj-cs"/>
              </a:rPr>
              <a:t>Fourier image</a:t>
            </a:r>
            <a:endParaRPr lang="ru-RU" dirty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10" name="Шеврон 9"/>
          <p:cNvSpPr/>
          <p:nvPr/>
        </p:nvSpPr>
        <p:spPr>
          <a:xfrm>
            <a:off x="7733057" y="2292189"/>
            <a:ext cx="2444210" cy="676935"/>
          </a:xfrm>
          <a:prstGeom prst="chevr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ea typeface="+mj-ea"/>
                <a:cs typeface="+mj-cs"/>
              </a:rPr>
              <a:t>Scattering intensity</a:t>
            </a:r>
            <a:endParaRPr lang="ru-RU" dirty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11" name="Шеврон 10"/>
          <p:cNvSpPr/>
          <p:nvPr/>
        </p:nvSpPr>
        <p:spPr>
          <a:xfrm flipH="1">
            <a:off x="5628576" y="3780767"/>
            <a:ext cx="2442949" cy="676935"/>
          </a:xfrm>
          <a:prstGeom prst="chevr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ea typeface="+mj-ea"/>
                <a:cs typeface="+mj-cs"/>
              </a:rPr>
              <a:t>Small-angle scattering curve</a:t>
            </a:r>
            <a:endParaRPr lang="ru-RU" dirty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13" name="Шеврон 12"/>
          <p:cNvSpPr/>
          <p:nvPr/>
        </p:nvSpPr>
        <p:spPr>
          <a:xfrm flipH="1">
            <a:off x="2384108" y="3780767"/>
            <a:ext cx="2106716" cy="676935"/>
          </a:xfrm>
          <a:custGeom>
            <a:avLst/>
            <a:gdLst>
              <a:gd name="connsiteX0" fmla="*/ 0 w 2442949"/>
              <a:gd name="connsiteY0" fmla="*/ 0 h 676935"/>
              <a:gd name="connsiteX1" fmla="*/ 2104482 w 2442949"/>
              <a:gd name="connsiteY1" fmla="*/ 0 h 676935"/>
              <a:gd name="connsiteX2" fmla="*/ 2442949 w 2442949"/>
              <a:gd name="connsiteY2" fmla="*/ 338468 h 676935"/>
              <a:gd name="connsiteX3" fmla="*/ 2104482 w 2442949"/>
              <a:gd name="connsiteY3" fmla="*/ 676935 h 676935"/>
              <a:gd name="connsiteX4" fmla="*/ 0 w 2442949"/>
              <a:gd name="connsiteY4" fmla="*/ 676935 h 676935"/>
              <a:gd name="connsiteX5" fmla="*/ 338468 w 2442949"/>
              <a:gd name="connsiteY5" fmla="*/ 338468 h 676935"/>
              <a:gd name="connsiteX6" fmla="*/ 0 w 2442949"/>
              <a:gd name="connsiteY6" fmla="*/ 0 h 676935"/>
              <a:gd name="connsiteX0" fmla="*/ 0 w 2142698"/>
              <a:gd name="connsiteY0" fmla="*/ 0 h 676935"/>
              <a:gd name="connsiteX1" fmla="*/ 2104482 w 2142698"/>
              <a:gd name="connsiteY1" fmla="*/ 0 h 676935"/>
              <a:gd name="connsiteX2" fmla="*/ 2142698 w 2142698"/>
              <a:gd name="connsiteY2" fmla="*/ 324820 h 676935"/>
              <a:gd name="connsiteX3" fmla="*/ 2104482 w 2142698"/>
              <a:gd name="connsiteY3" fmla="*/ 676935 h 676935"/>
              <a:gd name="connsiteX4" fmla="*/ 0 w 2142698"/>
              <a:gd name="connsiteY4" fmla="*/ 676935 h 676935"/>
              <a:gd name="connsiteX5" fmla="*/ 338468 w 2142698"/>
              <a:gd name="connsiteY5" fmla="*/ 338468 h 676935"/>
              <a:gd name="connsiteX6" fmla="*/ 0 w 2142698"/>
              <a:gd name="connsiteY6" fmla="*/ 0 h 676935"/>
              <a:gd name="connsiteX0" fmla="*/ 0 w 2129064"/>
              <a:gd name="connsiteY0" fmla="*/ 0 h 676935"/>
              <a:gd name="connsiteX1" fmla="*/ 2104482 w 2129064"/>
              <a:gd name="connsiteY1" fmla="*/ 0 h 676935"/>
              <a:gd name="connsiteX2" fmla="*/ 2129064 w 2129064"/>
              <a:gd name="connsiteY2" fmla="*/ 393059 h 676935"/>
              <a:gd name="connsiteX3" fmla="*/ 2104482 w 2129064"/>
              <a:gd name="connsiteY3" fmla="*/ 676935 h 676935"/>
              <a:gd name="connsiteX4" fmla="*/ 0 w 2129064"/>
              <a:gd name="connsiteY4" fmla="*/ 676935 h 676935"/>
              <a:gd name="connsiteX5" fmla="*/ 338468 w 2129064"/>
              <a:gd name="connsiteY5" fmla="*/ 338468 h 676935"/>
              <a:gd name="connsiteX6" fmla="*/ 0 w 2129064"/>
              <a:gd name="connsiteY6" fmla="*/ 0 h 676935"/>
              <a:gd name="connsiteX0" fmla="*/ 0 w 2104482"/>
              <a:gd name="connsiteY0" fmla="*/ 0 h 676935"/>
              <a:gd name="connsiteX1" fmla="*/ 2104482 w 2104482"/>
              <a:gd name="connsiteY1" fmla="*/ 0 h 676935"/>
              <a:gd name="connsiteX2" fmla="*/ 2074531 w 2104482"/>
              <a:gd name="connsiteY2" fmla="*/ 393059 h 676935"/>
              <a:gd name="connsiteX3" fmla="*/ 2104482 w 2104482"/>
              <a:gd name="connsiteY3" fmla="*/ 676935 h 676935"/>
              <a:gd name="connsiteX4" fmla="*/ 0 w 2104482"/>
              <a:gd name="connsiteY4" fmla="*/ 676935 h 676935"/>
              <a:gd name="connsiteX5" fmla="*/ 338468 w 2104482"/>
              <a:gd name="connsiteY5" fmla="*/ 338468 h 676935"/>
              <a:gd name="connsiteX6" fmla="*/ 0 w 2104482"/>
              <a:gd name="connsiteY6" fmla="*/ 0 h 676935"/>
              <a:gd name="connsiteX0" fmla="*/ 0 w 2388096"/>
              <a:gd name="connsiteY0" fmla="*/ 0 h 676935"/>
              <a:gd name="connsiteX1" fmla="*/ 2104482 w 2388096"/>
              <a:gd name="connsiteY1" fmla="*/ 0 h 676935"/>
              <a:gd name="connsiteX2" fmla="*/ 2388096 w 2388096"/>
              <a:gd name="connsiteY2" fmla="*/ 242933 h 676935"/>
              <a:gd name="connsiteX3" fmla="*/ 2104482 w 2388096"/>
              <a:gd name="connsiteY3" fmla="*/ 676935 h 676935"/>
              <a:gd name="connsiteX4" fmla="*/ 0 w 2388096"/>
              <a:gd name="connsiteY4" fmla="*/ 676935 h 676935"/>
              <a:gd name="connsiteX5" fmla="*/ 338468 w 2388096"/>
              <a:gd name="connsiteY5" fmla="*/ 338468 h 676935"/>
              <a:gd name="connsiteX6" fmla="*/ 0 w 2388096"/>
              <a:gd name="connsiteY6" fmla="*/ 0 h 676935"/>
              <a:gd name="connsiteX0" fmla="*/ 0 w 2142697"/>
              <a:gd name="connsiteY0" fmla="*/ 0 h 676935"/>
              <a:gd name="connsiteX1" fmla="*/ 2104482 w 2142697"/>
              <a:gd name="connsiteY1" fmla="*/ 0 h 676935"/>
              <a:gd name="connsiteX2" fmla="*/ 2142697 w 2142697"/>
              <a:gd name="connsiteY2" fmla="*/ 379410 h 676935"/>
              <a:gd name="connsiteX3" fmla="*/ 2104482 w 2142697"/>
              <a:gd name="connsiteY3" fmla="*/ 676935 h 676935"/>
              <a:gd name="connsiteX4" fmla="*/ 0 w 2142697"/>
              <a:gd name="connsiteY4" fmla="*/ 676935 h 676935"/>
              <a:gd name="connsiteX5" fmla="*/ 338468 w 2142697"/>
              <a:gd name="connsiteY5" fmla="*/ 338468 h 676935"/>
              <a:gd name="connsiteX6" fmla="*/ 0 w 2142697"/>
              <a:gd name="connsiteY6" fmla="*/ 0 h 676935"/>
              <a:gd name="connsiteX0" fmla="*/ 0 w 2115430"/>
              <a:gd name="connsiteY0" fmla="*/ 0 h 676935"/>
              <a:gd name="connsiteX1" fmla="*/ 2104482 w 2115430"/>
              <a:gd name="connsiteY1" fmla="*/ 0 h 676935"/>
              <a:gd name="connsiteX2" fmla="*/ 2115430 w 2115430"/>
              <a:gd name="connsiteY2" fmla="*/ 379410 h 676935"/>
              <a:gd name="connsiteX3" fmla="*/ 2104482 w 2115430"/>
              <a:gd name="connsiteY3" fmla="*/ 676935 h 676935"/>
              <a:gd name="connsiteX4" fmla="*/ 0 w 2115430"/>
              <a:gd name="connsiteY4" fmla="*/ 676935 h 676935"/>
              <a:gd name="connsiteX5" fmla="*/ 338468 w 2115430"/>
              <a:gd name="connsiteY5" fmla="*/ 338468 h 676935"/>
              <a:gd name="connsiteX6" fmla="*/ 0 w 2115430"/>
              <a:gd name="connsiteY6" fmla="*/ 0 h 676935"/>
              <a:gd name="connsiteX0" fmla="*/ 0 w 2104482"/>
              <a:gd name="connsiteY0" fmla="*/ 0 h 676935"/>
              <a:gd name="connsiteX1" fmla="*/ 2104482 w 2104482"/>
              <a:gd name="connsiteY1" fmla="*/ 0 h 676935"/>
              <a:gd name="connsiteX2" fmla="*/ 2074530 w 2104482"/>
              <a:gd name="connsiteY2" fmla="*/ 379410 h 676935"/>
              <a:gd name="connsiteX3" fmla="*/ 2104482 w 2104482"/>
              <a:gd name="connsiteY3" fmla="*/ 676935 h 676935"/>
              <a:gd name="connsiteX4" fmla="*/ 0 w 2104482"/>
              <a:gd name="connsiteY4" fmla="*/ 676935 h 676935"/>
              <a:gd name="connsiteX5" fmla="*/ 338468 w 2104482"/>
              <a:gd name="connsiteY5" fmla="*/ 338468 h 676935"/>
              <a:gd name="connsiteX6" fmla="*/ 0 w 2104482"/>
              <a:gd name="connsiteY6" fmla="*/ 0 h 676935"/>
              <a:gd name="connsiteX0" fmla="*/ 0 w 2104482"/>
              <a:gd name="connsiteY0" fmla="*/ 0 h 676935"/>
              <a:gd name="connsiteX1" fmla="*/ 2104482 w 2104482"/>
              <a:gd name="connsiteY1" fmla="*/ 0 h 676935"/>
              <a:gd name="connsiteX2" fmla="*/ 2088163 w 2104482"/>
              <a:gd name="connsiteY2" fmla="*/ 379410 h 676935"/>
              <a:gd name="connsiteX3" fmla="*/ 2104482 w 2104482"/>
              <a:gd name="connsiteY3" fmla="*/ 676935 h 676935"/>
              <a:gd name="connsiteX4" fmla="*/ 0 w 2104482"/>
              <a:gd name="connsiteY4" fmla="*/ 676935 h 676935"/>
              <a:gd name="connsiteX5" fmla="*/ 338468 w 2104482"/>
              <a:gd name="connsiteY5" fmla="*/ 338468 h 676935"/>
              <a:gd name="connsiteX6" fmla="*/ 0 w 2104482"/>
              <a:gd name="connsiteY6" fmla="*/ 0 h 676935"/>
              <a:gd name="connsiteX0" fmla="*/ 0 w 2104482"/>
              <a:gd name="connsiteY0" fmla="*/ 0 h 676935"/>
              <a:gd name="connsiteX1" fmla="*/ 2104482 w 2104482"/>
              <a:gd name="connsiteY1" fmla="*/ 0 h 676935"/>
              <a:gd name="connsiteX2" fmla="*/ 2101797 w 2104482"/>
              <a:gd name="connsiteY2" fmla="*/ 379410 h 676935"/>
              <a:gd name="connsiteX3" fmla="*/ 2104482 w 2104482"/>
              <a:gd name="connsiteY3" fmla="*/ 676935 h 676935"/>
              <a:gd name="connsiteX4" fmla="*/ 0 w 2104482"/>
              <a:gd name="connsiteY4" fmla="*/ 676935 h 676935"/>
              <a:gd name="connsiteX5" fmla="*/ 338468 w 2104482"/>
              <a:gd name="connsiteY5" fmla="*/ 338468 h 676935"/>
              <a:gd name="connsiteX6" fmla="*/ 0 w 2104482"/>
              <a:gd name="connsiteY6" fmla="*/ 0 h 676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4482" h="676935">
                <a:moveTo>
                  <a:pt x="0" y="0"/>
                </a:moveTo>
                <a:lnTo>
                  <a:pt x="2104482" y="0"/>
                </a:lnTo>
                <a:lnTo>
                  <a:pt x="2101797" y="379410"/>
                </a:lnTo>
                <a:lnTo>
                  <a:pt x="2104482" y="676935"/>
                </a:lnTo>
                <a:lnTo>
                  <a:pt x="0" y="676935"/>
                </a:lnTo>
                <a:lnTo>
                  <a:pt x="338468" y="33846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ea typeface="+mj-ea"/>
                <a:cs typeface="+mj-cs"/>
              </a:rPr>
              <a:t>Fractal </a:t>
            </a:r>
          </a:p>
          <a:p>
            <a:pPr algn="ctr"/>
            <a:r>
              <a:rPr lang="en-US" dirty="0">
                <a:solidFill>
                  <a:prstClr val="black"/>
                </a:solidFill>
                <a:ea typeface="+mj-ea"/>
                <a:cs typeface="+mj-cs"/>
              </a:rPr>
              <a:t>dimension</a:t>
            </a:r>
            <a:endParaRPr lang="ru-RU" dirty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38" name="Шеврон 37"/>
          <p:cNvSpPr/>
          <p:nvPr/>
        </p:nvSpPr>
        <p:spPr>
          <a:xfrm>
            <a:off x="4148369" y="2273480"/>
            <a:ext cx="2444210" cy="676935"/>
          </a:xfrm>
          <a:prstGeom prst="chevron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ea typeface="+mj-ea"/>
                <a:cs typeface="+mj-cs"/>
              </a:rPr>
              <a:t>Fourier image</a:t>
            </a:r>
            <a:endParaRPr lang="ru-RU" dirty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39" name="Пятиугольник 38"/>
          <p:cNvSpPr/>
          <p:nvPr/>
        </p:nvSpPr>
        <p:spPr>
          <a:xfrm>
            <a:off x="906136" y="2292189"/>
            <a:ext cx="2101755" cy="676934"/>
          </a:xfrm>
          <a:prstGeom prst="homePlat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ea typeface="+mj-ea"/>
                <a:cs typeface="+mj-cs"/>
              </a:rPr>
              <a:t>2</a:t>
            </a:r>
            <a:r>
              <a:rPr lang="en-US" dirty="0">
                <a:solidFill>
                  <a:prstClr val="black"/>
                </a:solidFill>
                <a:ea typeface="+mj-ea"/>
                <a:cs typeface="+mj-cs"/>
              </a:rPr>
              <a:t>d object</a:t>
            </a:r>
            <a:endParaRPr lang="ru-RU" dirty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40" name="Шеврон 39"/>
          <p:cNvSpPr/>
          <p:nvPr/>
        </p:nvSpPr>
        <p:spPr>
          <a:xfrm>
            <a:off x="7725083" y="2292189"/>
            <a:ext cx="2444210" cy="676935"/>
          </a:xfrm>
          <a:prstGeom prst="chevron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ea typeface="+mj-ea"/>
                <a:cs typeface="+mj-cs"/>
              </a:rPr>
              <a:t>Scattering intensity</a:t>
            </a:r>
            <a:endParaRPr lang="ru-RU" dirty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41" name="Шеврон 40"/>
          <p:cNvSpPr/>
          <p:nvPr/>
        </p:nvSpPr>
        <p:spPr>
          <a:xfrm flipH="1">
            <a:off x="5628575" y="3780767"/>
            <a:ext cx="2442949" cy="676935"/>
          </a:xfrm>
          <a:prstGeom prst="chevron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ea typeface="+mj-ea"/>
                <a:cs typeface="+mj-cs"/>
              </a:rPr>
              <a:t>Small-angle scattering curve</a:t>
            </a:r>
            <a:endParaRPr lang="ru-RU" dirty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42" name="Шеврон 12"/>
          <p:cNvSpPr/>
          <p:nvPr/>
        </p:nvSpPr>
        <p:spPr>
          <a:xfrm flipH="1">
            <a:off x="2382991" y="3780767"/>
            <a:ext cx="2106716" cy="676935"/>
          </a:xfrm>
          <a:custGeom>
            <a:avLst/>
            <a:gdLst>
              <a:gd name="connsiteX0" fmla="*/ 0 w 2442949"/>
              <a:gd name="connsiteY0" fmla="*/ 0 h 676935"/>
              <a:gd name="connsiteX1" fmla="*/ 2104482 w 2442949"/>
              <a:gd name="connsiteY1" fmla="*/ 0 h 676935"/>
              <a:gd name="connsiteX2" fmla="*/ 2442949 w 2442949"/>
              <a:gd name="connsiteY2" fmla="*/ 338468 h 676935"/>
              <a:gd name="connsiteX3" fmla="*/ 2104482 w 2442949"/>
              <a:gd name="connsiteY3" fmla="*/ 676935 h 676935"/>
              <a:gd name="connsiteX4" fmla="*/ 0 w 2442949"/>
              <a:gd name="connsiteY4" fmla="*/ 676935 h 676935"/>
              <a:gd name="connsiteX5" fmla="*/ 338468 w 2442949"/>
              <a:gd name="connsiteY5" fmla="*/ 338468 h 676935"/>
              <a:gd name="connsiteX6" fmla="*/ 0 w 2442949"/>
              <a:gd name="connsiteY6" fmla="*/ 0 h 676935"/>
              <a:gd name="connsiteX0" fmla="*/ 0 w 2142698"/>
              <a:gd name="connsiteY0" fmla="*/ 0 h 676935"/>
              <a:gd name="connsiteX1" fmla="*/ 2104482 w 2142698"/>
              <a:gd name="connsiteY1" fmla="*/ 0 h 676935"/>
              <a:gd name="connsiteX2" fmla="*/ 2142698 w 2142698"/>
              <a:gd name="connsiteY2" fmla="*/ 324820 h 676935"/>
              <a:gd name="connsiteX3" fmla="*/ 2104482 w 2142698"/>
              <a:gd name="connsiteY3" fmla="*/ 676935 h 676935"/>
              <a:gd name="connsiteX4" fmla="*/ 0 w 2142698"/>
              <a:gd name="connsiteY4" fmla="*/ 676935 h 676935"/>
              <a:gd name="connsiteX5" fmla="*/ 338468 w 2142698"/>
              <a:gd name="connsiteY5" fmla="*/ 338468 h 676935"/>
              <a:gd name="connsiteX6" fmla="*/ 0 w 2142698"/>
              <a:gd name="connsiteY6" fmla="*/ 0 h 676935"/>
              <a:gd name="connsiteX0" fmla="*/ 0 w 2129064"/>
              <a:gd name="connsiteY0" fmla="*/ 0 h 676935"/>
              <a:gd name="connsiteX1" fmla="*/ 2104482 w 2129064"/>
              <a:gd name="connsiteY1" fmla="*/ 0 h 676935"/>
              <a:gd name="connsiteX2" fmla="*/ 2129064 w 2129064"/>
              <a:gd name="connsiteY2" fmla="*/ 393059 h 676935"/>
              <a:gd name="connsiteX3" fmla="*/ 2104482 w 2129064"/>
              <a:gd name="connsiteY3" fmla="*/ 676935 h 676935"/>
              <a:gd name="connsiteX4" fmla="*/ 0 w 2129064"/>
              <a:gd name="connsiteY4" fmla="*/ 676935 h 676935"/>
              <a:gd name="connsiteX5" fmla="*/ 338468 w 2129064"/>
              <a:gd name="connsiteY5" fmla="*/ 338468 h 676935"/>
              <a:gd name="connsiteX6" fmla="*/ 0 w 2129064"/>
              <a:gd name="connsiteY6" fmla="*/ 0 h 676935"/>
              <a:gd name="connsiteX0" fmla="*/ 0 w 2104482"/>
              <a:gd name="connsiteY0" fmla="*/ 0 h 676935"/>
              <a:gd name="connsiteX1" fmla="*/ 2104482 w 2104482"/>
              <a:gd name="connsiteY1" fmla="*/ 0 h 676935"/>
              <a:gd name="connsiteX2" fmla="*/ 2074531 w 2104482"/>
              <a:gd name="connsiteY2" fmla="*/ 393059 h 676935"/>
              <a:gd name="connsiteX3" fmla="*/ 2104482 w 2104482"/>
              <a:gd name="connsiteY3" fmla="*/ 676935 h 676935"/>
              <a:gd name="connsiteX4" fmla="*/ 0 w 2104482"/>
              <a:gd name="connsiteY4" fmla="*/ 676935 h 676935"/>
              <a:gd name="connsiteX5" fmla="*/ 338468 w 2104482"/>
              <a:gd name="connsiteY5" fmla="*/ 338468 h 676935"/>
              <a:gd name="connsiteX6" fmla="*/ 0 w 2104482"/>
              <a:gd name="connsiteY6" fmla="*/ 0 h 676935"/>
              <a:gd name="connsiteX0" fmla="*/ 0 w 2388096"/>
              <a:gd name="connsiteY0" fmla="*/ 0 h 676935"/>
              <a:gd name="connsiteX1" fmla="*/ 2104482 w 2388096"/>
              <a:gd name="connsiteY1" fmla="*/ 0 h 676935"/>
              <a:gd name="connsiteX2" fmla="*/ 2388096 w 2388096"/>
              <a:gd name="connsiteY2" fmla="*/ 242933 h 676935"/>
              <a:gd name="connsiteX3" fmla="*/ 2104482 w 2388096"/>
              <a:gd name="connsiteY3" fmla="*/ 676935 h 676935"/>
              <a:gd name="connsiteX4" fmla="*/ 0 w 2388096"/>
              <a:gd name="connsiteY4" fmla="*/ 676935 h 676935"/>
              <a:gd name="connsiteX5" fmla="*/ 338468 w 2388096"/>
              <a:gd name="connsiteY5" fmla="*/ 338468 h 676935"/>
              <a:gd name="connsiteX6" fmla="*/ 0 w 2388096"/>
              <a:gd name="connsiteY6" fmla="*/ 0 h 676935"/>
              <a:gd name="connsiteX0" fmla="*/ 0 w 2142697"/>
              <a:gd name="connsiteY0" fmla="*/ 0 h 676935"/>
              <a:gd name="connsiteX1" fmla="*/ 2104482 w 2142697"/>
              <a:gd name="connsiteY1" fmla="*/ 0 h 676935"/>
              <a:gd name="connsiteX2" fmla="*/ 2142697 w 2142697"/>
              <a:gd name="connsiteY2" fmla="*/ 379410 h 676935"/>
              <a:gd name="connsiteX3" fmla="*/ 2104482 w 2142697"/>
              <a:gd name="connsiteY3" fmla="*/ 676935 h 676935"/>
              <a:gd name="connsiteX4" fmla="*/ 0 w 2142697"/>
              <a:gd name="connsiteY4" fmla="*/ 676935 h 676935"/>
              <a:gd name="connsiteX5" fmla="*/ 338468 w 2142697"/>
              <a:gd name="connsiteY5" fmla="*/ 338468 h 676935"/>
              <a:gd name="connsiteX6" fmla="*/ 0 w 2142697"/>
              <a:gd name="connsiteY6" fmla="*/ 0 h 676935"/>
              <a:gd name="connsiteX0" fmla="*/ 0 w 2115430"/>
              <a:gd name="connsiteY0" fmla="*/ 0 h 676935"/>
              <a:gd name="connsiteX1" fmla="*/ 2104482 w 2115430"/>
              <a:gd name="connsiteY1" fmla="*/ 0 h 676935"/>
              <a:gd name="connsiteX2" fmla="*/ 2115430 w 2115430"/>
              <a:gd name="connsiteY2" fmla="*/ 379410 h 676935"/>
              <a:gd name="connsiteX3" fmla="*/ 2104482 w 2115430"/>
              <a:gd name="connsiteY3" fmla="*/ 676935 h 676935"/>
              <a:gd name="connsiteX4" fmla="*/ 0 w 2115430"/>
              <a:gd name="connsiteY4" fmla="*/ 676935 h 676935"/>
              <a:gd name="connsiteX5" fmla="*/ 338468 w 2115430"/>
              <a:gd name="connsiteY5" fmla="*/ 338468 h 676935"/>
              <a:gd name="connsiteX6" fmla="*/ 0 w 2115430"/>
              <a:gd name="connsiteY6" fmla="*/ 0 h 676935"/>
              <a:gd name="connsiteX0" fmla="*/ 0 w 2104482"/>
              <a:gd name="connsiteY0" fmla="*/ 0 h 676935"/>
              <a:gd name="connsiteX1" fmla="*/ 2104482 w 2104482"/>
              <a:gd name="connsiteY1" fmla="*/ 0 h 676935"/>
              <a:gd name="connsiteX2" fmla="*/ 2074530 w 2104482"/>
              <a:gd name="connsiteY2" fmla="*/ 379410 h 676935"/>
              <a:gd name="connsiteX3" fmla="*/ 2104482 w 2104482"/>
              <a:gd name="connsiteY3" fmla="*/ 676935 h 676935"/>
              <a:gd name="connsiteX4" fmla="*/ 0 w 2104482"/>
              <a:gd name="connsiteY4" fmla="*/ 676935 h 676935"/>
              <a:gd name="connsiteX5" fmla="*/ 338468 w 2104482"/>
              <a:gd name="connsiteY5" fmla="*/ 338468 h 676935"/>
              <a:gd name="connsiteX6" fmla="*/ 0 w 2104482"/>
              <a:gd name="connsiteY6" fmla="*/ 0 h 676935"/>
              <a:gd name="connsiteX0" fmla="*/ 0 w 2104482"/>
              <a:gd name="connsiteY0" fmla="*/ 0 h 676935"/>
              <a:gd name="connsiteX1" fmla="*/ 2104482 w 2104482"/>
              <a:gd name="connsiteY1" fmla="*/ 0 h 676935"/>
              <a:gd name="connsiteX2" fmla="*/ 2088163 w 2104482"/>
              <a:gd name="connsiteY2" fmla="*/ 379410 h 676935"/>
              <a:gd name="connsiteX3" fmla="*/ 2104482 w 2104482"/>
              <a:gd name="connsiteY3" fmla="*/ 676935 h 676935"/>
              <a:gd name="connsiteX4" fmla="*/ 0 w 2104482"/>
              <a:gd name="connsiteY4" fmla="*/ 676935 h 676935"/>
              <a:gd name="connsiteX5" fmla="*/ 338468 w 2104482"/>
              <a:gd name="connsiteY5" fmla="*/ 338468 h 676935"/>
              <a:gd name="connsiteX6" fmla="*/ 0 w 2104482"/>
              <a:gd name="connsiteY6" fmla="*/ 0 h 676935"/>
              <a:gd name="connsiteX0" fmla="*/ 0 w 2104482"/>
              <a:gd name="connsiteY0" fmla="*/ 0 h 676935"/>
              <a:gd name="connsiteX1" fmla="*/ 2104482 w 2104482"/>
              <a:gd name="connsiteY1" fmla="*/ 0 h 676935"/>
              <a:gd name="connsiteX2" fmla="*/ 2101797 w 2104482"/>
              <a:gd name="connsiteY2" fmla="*/ 379410 h 676935"/>
              <a:gd name="connsiteX3" fmla="*/ 2104482 w 2104482"/>
              <a:gd name="connsiteY3" fmla="*/ 676935 h 676935"/>
              <a:gd name="connsiteX4" fmla="*/ 0 w 2104482"/>
              <a:gd name="connsiteY4" fmla="*/ 676935 h 676935"/>
              <a:gd name="connsiteX5" fmla="*/ 338468 w 2104482"/>
              <a:gd name="connsiteY5" fmla="*/ 338468 h 676935"/>
              <a:gd name="connsiteX6" fmla="*/ 0 w 2104482"/>
              <a:gd name="connsiteY6" fmla="*/ 0 h 676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4482" h="676935">
                <a:moveTo>
                  <a:pt x="0" y="0"/>
                </a:moveTo>
                <a:lnTo>
                  <a:pt x="2104482" y="0"/>
                </a:lnTo>
                <a:lnTo>
                  <a:pt x="2101797" y="379410"/>
                </a:lnTo>
                <a:lnTo>
                  <a:pt x="2104482" y="676935"/>
                </a:lnTo>
                <a:lnTo>
                  <a:pt x="0" y="676935"/>
                </a:lnTo>
                <a:lnTo>
                  <a:pt x="338468" y="33846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ea typeface="+mj-ea"/>
                <a:cs typeface="+mj-cs"/>
              </a:rPr>
              <a:t>Fractal </a:t>
            </a:r>
          </a:p>
          <a:p>
            <a:pPr algn="ctr"/>
            <a:r>
              <a:rPr lang="en-US" dirty="0">
                <a:solidFill>
                  <a:prstClr val="black"/>
                </a:solidFill>
                <a:ea typeface="+mj-ea"/>
                <a:cs typeface="+mj-cs"/>
              </a:rPr>
              <a:t>dimension</a:t>
            </a:r>
            <a:endParaRPr lang="ru-RU" dirty="0">
              <a:solidFill>
                <a:prstClr val="black"/>
              </a:solidFill>
              <a:ea typeface="+mj-ea"/>
              <a:cs typeface="+mj-cs"/>
            </a:endParaRPr>
          </a:p>
        </p:txBody>
      </p:sp>
      <p:cxnSp>
        <p:nvCxnSpPr>
          <p:cNvPr id="46" name="Скругленная соединительная линия 45"/>
          <p:cNvCxnSpPr/>
          <p:nvPr/>
        </p:nvCxnSpPr>
        <p:spPr>
          <a:xfrm flipH="1">
            <a:off x="7735420" y="2630657"/>
            <a:ext cx="2440223" cy="1488578"/>
          </a:xfrm>
          <a:prstGeom prst="curvedConnector3">
            <a:avLst>
              <a:gd name="adj1" fmla="val -46840"/>
            </a:avLst>
          </a:prstGeom>
          <a:ln w="25400">
            <a:solidFill>
              <a:schemeClr val="accent4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3317913" y="2105246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FFT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3" name="TextBox 72"/>
              <p:cNvSpPr txBox="1"/>
              <p:nvPr/>
            </p:nvSpPr>
            <p:spPr>
              <a:xfrm>
                <a:off x="6898614" y="2105246"/>
                <a:ext cx="624017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1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𝐅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b="1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614" y="2105246"/>
                <a:ext cx="624017" cy="3755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 rot="21026366">
            <a:off x="9014936" y="3352903"/>
            <a:ext cx="1959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Azimuth averaging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739610" y="37807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/>
              <p:cNvSpPr txBox="1"/>
              <p:nvPr/>
            </p:nvSpPr>
            <p:spPr>
              <a:xfrm>
                <a:off x="4668000" y="3550275"/>
                <a:ext cx="883512" cy="3749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𝚫</m:t>
                          </m:r>
                        </m:sup>
                      </m:sSup>
                    </m:oMath>
                  </m:oMathPara>
                </a14:m>
                <a:endParaRPr lang="ru-RU" b="1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8000" y="3550275"/>
                <a:ext cx="883512" cy="374974"/>
              </a:xfrm>
              <a:prstGeom prst="rect">
                <a:avLst/>
              </a:prstGeom>
              <a:blipFill>
                <a:blip r:embed="rId3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/>
              <p:cNvSpPr txBox="1"/>
              <p:nvPr/>
            </p:nvSpPr>
            <p:spPr>
              <a:xfrm>
                <a:off x="4602828" y="4176997"/>
                <a:ext cx="8819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b="1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828" y="4176997"/>
                <a:ext cx="8819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B9404E6-F65D-F11B-03AE-E2EB9FC360CD}"/>
              </a:ext>
            </a:extLst>
          </p:cNvPr>
          <p:cNvSpPr txBox="1"/>
          <p:nvPr/>
        </p:nvSpPr>
        <p:spPr>
          <a:xfrm>
            <a:off x="278519" y="1172002"/>
            <a:ext cx="11550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The method of numerical Fourier analysis in two-dimensional space is a non-invasive method that allows you to obtain information about the fractal dimension of an object.</a:t>
            </a:r>
            <a:endParaRPr lang="ru-RU" sz="24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19B7B78-C147-2817-1CC6-D7EA5E1EE3D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559" y="5064026"/>
            <a:ext cx="1793829" cy="1653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BEDEAE4-CF27-DF0C-3D99-6E73FCC1BAD8}"/>
              </a:ext>
            </a:extLst>
          </p:cNvPr>
          <p:cNvPicPr/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220" y="5075358"/>
            <a:ext cx="2278359" cy="161009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365CCF60-30C5-8FDD-CEBF-4B1C52C764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697869"/>
              </p:ext>
            </p:extLst>
          </p:nvPr>
        </p:nvGraphicFramePr>
        <p:xfrm>
          <a:off x="4408638" y="5087123"/>
          <a:ext cx="2152323" cy="155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7" imgW="4804640" imgH="3477326" progId="Origin50.Graph">
                  <p:embed/>
                </p:oleObj>
              </mc:Choice>
              <mc:Fallback>
                <p:oleObj name="Graph" r:id="rId7" imgW="4804640" imgH="3477326" progId="Origin50.Graph">
                  <p:embed/>
                  <p:pic>
                    <p:nvPicPr>
                      <p:cNvPr id="16" name="Объект 15">
                        <a:extLst>
                          <a:ext uri="{FF2B5EF4-FFF2-40B4-BE49-F238E27FC236}">
                            <a16:creationId xmlns:a16="http://schemas.microsoft.com/office/drawing/2014/main" id="{5CCDC445-05A7-5BB9-6F9B-895B381E1D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8638" y="5087123"/>
                        <a:ext cx="2152323" cy="1555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98048241-CA19-75A5-D197-C5257F71F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9276-1272-43F9-98C5-597BD383534B}" type="slidenum">
              <a:rPr lang="ru-RU" smtClean="0"/>
              <a:pPr/>
              <a:t>8</a:t>
            </a:fld>
            <a:r>
              <a:rPr lang="en-US"/>
              <a:t>/19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652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xit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72" grpId="0"/>
      <p:bldP spid="73" grpId="0"/>
      <p:bldP spid="74" grpId="0"/>
      <p:bldP spid="76" grpId="0"/>
      <p:bldP spid="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DAAC6-BF33-43A2-7ADB-B7EC43738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67ACFAB-050F-1895-C646-66B09A1CE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Fourier Transform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EB05C39-E0B4-23D2-3D5E-79C42A4714A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30" y="1694104"/>
            <a:ext cx="2947209" cy="2716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9027608-A57C-71C0-2023-5CA378053E71}"/>
              </a:ext>
            </a:extLst>
          </p:cNvPr>
          <p:cNvPicPr/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794" y="1697627"/>
            <a:ext cx="3843565" cy="271621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62DCD5-5C39-6FB1-6355-8F194146CEAC}"/>
              </a:ext>
            </a:extLst>
          </p:cNvPr>
          <p:cNvSpPr txBox="1"/>
          <p:nvPr/>
        </p:nvSpPr>
        <p:spPr>
          <a:xfrm>
            <a:off x="481031" y="4421709"/>
            <a:ext cx="2947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Fig</a:t>
            </a:r>
            <a:r>
              <a:rPr lang="ru-RU" dirty="0"/>
              <a:t>. 1</a:t>
            </a:r>
            <a:r>
              <a:rPr lang="en-US" dirty="0"/>
              <a:t>3</a:t>
            </a:r>
            <a:r>
              <a:rPr lang="ru-RU" dirty="0"/>
              <a:t>. </a:t>
            </a:r>
            <a:r>
              <a:rPr lang="en-US" dirty="0"/>
              <a:t>The object of study is a circle with a radius</a:t>
            </a:r>
            <a:r>
              <a:rPr lang="ru-RU" dirty="0"/>
              <a:t> </a:t>
            </a:r>
            <a:r>
              <a:rPr lang="en-US" dirty="0"/>
              <a:t>R</a:t>
            </a:r>
            <a:r>
              <a:rPr lang="ru-RU" dirty="0"/>
              <a:t> = 0.165 </a:t>
            </a:r>
            <a:r>
              <a:rPr lang="en-US" dirty="0"/>
              <a:t>cm</a:t>
            </a:r>
            <a:r>
              <a:rPr lang="ru-RU" dirty="0"/>
              <a:t> </a:t>
            </a:r>
            <a:r>
              <a:rPr lang="en-US" dirty="0"/>
              <a:t>cm in a square with a side of</a:t>
            </a:r>
            <a:r>
              <a:rPr lang="ru-RU" dirty="0"/>
              <a:t> 1 </a:t>
            </a:r>
            <a:r>
              <a:rPr lang="en-US" dirty="0"/>
              <a:t>cm</a:t>
            </a:r>
            <a:r>
              <a:rPr lang="ru-RU" dirty="0"/>
              <a:t>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2E6134E-3294-1F12-7651-9DB64A19254D}"/>
              </a:ext>
            </a:extLst>
          </p:cNvPr>
          <p:cNvSpPr/>
          <p:nvPr/>
        </p:nvSpPr>
        <p:spPr>
          <a:xfrm>
            <a:off x="3643220" y="4421709"/>
            <a:ext cx="38435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effectLst/>
                <a:latin typeface="+mn-lt"/>
                <a:ea typeface="Times New Roman" panose="02020603050405020304" pitchFamily="18" charset="0"/>
              </a:rPr>
              <a:t>Fig</a:t>
            </a:r>
            <a:r>
              <a:rPr lang="ru-RU" dirty="0">
                <a:effectLst/>
                <a:latin typeface="+mn-lt"/>
                <a:ea typeface="Times New Roman" panose="02020603050405020304" pitchFamily="18" charset="0"/>
              </a:rPr>
              <a:t>. 1</a:t>
            </a:r>
            <a:r>
              <a:rPr lang="en-US" dirty="0">
                <a:effectLst/>
                <a:latin typeface="+mn-lt"/>
                <a:ea typeface="Times New Roman" panose="02020603050405020304" pitchFamily="18" charset="0"/>
              </a:rPr>
              <a:t>4</a:t>
            </a:r>
            <a:r>
              <a:rPr lang="ru-RU" dirty="0">
                <a:effectLst/>
                <a:latin typeface="+mn-lt"/>
                <a:ea typeface="Times New Roman" panose="02020603050405020304" pitchFamily="18" charset="0"/>
              </a:rPr>
              <a:t>. </a:t>
            </a:r>
            <a:r>
              <a:rPr lang="en-US" dirty="0">
                <a:effectLst/>
                <a:latin typeface="+mn-lt"/>
                <a:ea typeface="Times New Roman" panose="02020603050405020304" pitchFamily="18" charset="0"/>
              </a:rPr>
              <a:t>The model intensity pattern is the squared modulus of the Fourier transform of a circle, obtained using the program </a:t>
            </a:r>
            <a:r>
              <a:rPr lang="en-US" i="1" dirty="0">
                <a:effectLst/>
                <a:latin typeface="+mn-lt"/>
                <a:ea typeface="Times New Roman" panose="02020603050405020304" pitchFamily="18" charset="0"/>
              </a:rPr>
              <a:t>fractal</a:t>
            </a:r>
            <a:r>
              <a:rPr lang="en-US" dirty="0"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ru-RU" dirty="0">
              <a:latin typeface="+mn-lt"/>
            </a:endParaRPr>
          </a:p>
        </p:txBody>
      </p:sp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5CCDC445-05A7-5BB9-6F9B-895B381E1D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333970"/>
              </p:ext>
            </p:extLst>
          </p:nvPr>
        </p:nvGraphicFramePr>
        <p:xfrm>
          <a:off x="7744914" y="1472619"/>
          <a:ext cx="4081269" cy="2949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4804640" imgH="3477326" progId="Origin50.Graph">
                  <p:embed/>
                </p:oleObj>
              </mc:Choice>
              <mc:Fallback>
                <p:oleObj name="Graph" r:id="rId4" imgW="4804640" imgH="3477326" progId="Origin50.Graph">
                  <p:embed/>
                  <p:pic>
                    <p:nvPicPr>
                      <p:cNvPr id="1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4914" y="1472619"/>
                        <a:ext cx="4081269" cy="294909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CE4CE22-D624-9D23-7207-D73CD561CE5B}"/>
              </a:ext>
            </a:extLst>
          </p:cNvPr>
          <p:cNvSpPr/>
          <p:nvPr/>
        </p:nvSpPr>
        <p:spPr>
          <a:xfrm>
            <a:off x="7744914" y="4434921"/>
            <a:ext cx="40812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effectLst/>
                <a:latin typeface="+mn-lt"/>
                <a:ea typeface="Times New Roman" panose="02020603050405020304" pitchFamily="18" charset="0"/>
              </a:rPr>
              <a:t>Fig</a:t>
            </a:r>
            <a:r>
              <a:rPr lang="ru-RU" dirty="0">
                <a:effectLst/>
                <a:latin typeface="+mn-lt"/>
                <a:ea typeface="Times New Roman" panose="02020603050405020304" pitchFamily="18" charset="0"/>
              </a:rPr>
              <a:t>. 1</a:t>
            </a:r>
            <a:r>
              <a:rPr lang="en-US" dirty="0">
                <a:effectLst/>
                <a:latin typeface="+mn-lt"/>
                <a:ea typeface="Times New Roman" panose="02020603050405020304" pitchFamily="18" charset="0"/>
              </a:rPr>
              <a:t>5</a:t>
            </a:r>
            <a:r>
              <a:rPr lang="ru-RU" dirty="0">
                <a:effectLst/>
                <a:latin typeface="+mn-lt"/>
                <a:ea typeface="Times New Roman" panose="02020603050405020304" pitchFamily="18" charset="0"/>
              </a:rPr>
              <a:t>. </a:t>
            </a:r>
            <a:r>
              <a:rPr lang="en-US" dirty="0">
                <a:effectLst/>
                <a:latin typeface="+mn-lt"/>
                <a:ea typeface="Times New Roman" panose="02020603050405020304" pitchFamily="18" charset="0"/>
              </a:rPr>
              <a:t>Dependence of the squared modulus of the Fourier image (intensity) for a circle on the transferred momentum on a double logarithmic scale</a:t>
            </a:r>
            <a:r>
              <a:rPr lang="ru-RU" dirty="0"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ru-RU" dirty="0">
              <a:latin typeface="+mn-lt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14BC8CF9-C1FB-BEB7-8250-A6AC156C2F4B}"/>
              </a:ext>
            </a:extLst>
          </p:cNvPr>
          <p:cNvCxnSpPr/>
          <p:nvPr/>
        </p:nvCxnSpPr>
        <p:spPr>
          <a:xfrm>
            <a:off x="0" y="6265101"/>
            <a:ext cx="12192000" cy="0"/>
          </a:xfrm>
          <a:prstGeom prst="line">
            <a:avLst/>
          </a:prstGeom>
          <a:ln w="12700" cmpd="sng">
            <a:solidFill>
              <a:schemeClr val="accent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DC5FA65C-52D6-AE8E-3441-ACEDD0AECC89}"/>
              </a:ext>
            </a:extLst>
          </p:cNvPr>
          <p:cNvSpPr/>
          <p:nvPr/>
        </p:nvSpPr>
        <p:spPr>
          <a:xfrm>
            <a:off x="136141" y="6398727"/>
            <a:ext cx="33942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latin typeface="+mn-lt"/>
                <a:ea typeface="Times New Roman" panose="02020603050405020304" pitchFamily="18" charset="0"/>
              </a:rPr>
              <a:t>https://github.com/tre3k/fractal</a:t>
            </a:r>
            <a:endParaRPr lang="ru-RU" sz="1600" i="1" dirty="0">
              <a:latin typeface="+mn-lt"/>
            </a:endParaRPr>
          </a:p>
        </p:txBody>
      </p:sp>
      <p:sp>
        <p:nvSpPr>
          <p:cNvPr id="27" name="Номер слайда 26">
            <a:extLst>
              <a:ext uri="{FF2B5EF4-FFF2-40B4-BE49-F238E27FC236}">
                <a16:creationId xmlns:a16="http://schemas.microsoft.com/office/drawing/2014/main" id="{98B79796-0C49-BA3D-3A12-2C450E39D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9276-1272-43F9-98C5-597BD383534B}" type="slidenum">
              <a:rPr lang="ru-RU" smtClean="0"/>
              <a:pPr/>
              <a:t>9</a:t>
            </a:fld>
            <a:r>
              <a:rPr lang="en-US"/>
              <a:t>/19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607101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fractals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тражение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_fractals" id="{62FE9F42-9909-46C7-9AD2-0743EABEAE6D}" vid="{2059A192-CB81-4509-A101-9B40B930A1A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5895</TotalTime>
  <Words>1287</Words>
  <Application>Microsoft Office PowerPoint</Application>
  <PresentationFormat>Широкоэкранный</PresentationFormat>
  <Paragraphs>140</Paragraphs>
  <Slides>19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Times New Roman</vt:lpstr>
      <vt:lpstr>Theme_fractals</vt:lpstr>
      <vt:lpstr>Graph</vt:lpstr>
      <vt:lpstr>Презентация PowerPoint</vt:lpstr>
      <vt:lpstr>Hausdorff measure</vt:lpstr>
      <vt:lpstr>Definition of fractals</vt:lpstr>
      <vt:lpstr>Logarithmic measure</vt:lpstr>
      <vt:lpstr>Fractals in nature</vt:lpstr>
      <vt:lpstr>Fractals in mathematics</vt:lpstr>
      <vt:lpstr>The study of fractals</vt:lpstr>
      <vt:lpstr>Fast Fourier Transform</vt:lpstr>
      <vt:lpstr>Fast Fourier Transform</vt:lpstr>
      <vt:lpstr>Classification of fractals in 2-dimensional space</vt:lpstr>
      <vt:lpstr>Leonardo da Vinci's rule: example of LF</vt:lpstr>
      <vt:lpstr>Da Vinci tree</vt:lpstr>
      <vt:lpstr>Study of the da Vinci tree fractal  using the numerical Fourier analysis method</vt:lpstr>
      <vt:lpstr>Trees image study</vt:lpstr>
      <vt:lpstr>New tree growth rule</vt:lpstr>
      <vt:lpstr>Spruce branch image study</vt:lpstr>
      <vt:lpstr>Study of photographs of spruce branches without needles</vt:lpstr>
      <vt:lpstr>Conclusion</vt:lpstr>
      <vt:lpstr>Acknowledgments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Экспериментальное доказательство логарифмической фрактальной структуры ботанических деревьев</dc:title>
  <dc:creator>Admin</dc:creator>
  <cp:lastModifiedBy>Олег Шнырков</cp:lastModifiedBy>
  <cp:revision>134</cp:revision>
  <dcterms:created xsi:type="dcterms:W3CDTF">2021-10-13T13:15:51Z</dcterms:created>
  <dcterms:modified xsi:type="dcterms:W3CDTF">2024-10-28T23:46:12Z</dcterms:modified>
</cp:coreProperties>
</file>