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80" r:id="rId2"/>
    <p:sldId id="281" r:id="rId3"/>
    <p:sldId id="282" r:id="rId4"/>
    <p:sldId id="283" r:id="rId5"/>
    <p:sldId id="319" r:id="rId6"/>
    <p:sldId id="285" r:id="rId7"/>
    <p:sldId id="289" r:id="rId8"/>
    <p:sldId id="290" r:id="rId9"/>
    <p:sldId id="291" r:id="rId10"/>
    <p:sldId id="292" r:id="rId11"/>
    <p:sldId id="298" r:id="rId12"/>
    <p:sldId id="320" r:id="rId13"/>
    <p:sldId id="322" r:id="rId14"/>
    <p:sldId id="299" r:id="rId15"/>
    <p:sldId id="305" r:id="rId16"/>
    <p:sldId id="323" r:id="rId17"/>
    <p:sldId id="295" r:id="rId18"/>
    <p:sldId id="271" r:id="rId19"/>
    <p:sldId id="324" r:id="rId20"/>
    <p:sldId id="307" r:id="rId21"/>
    <p:sldId id="288" r:id="rId22"/>
    <p:sldId id="300" r:id="rId23"/>
    <p:sldId id="302" r:id="rId24"/>
    <p:sldId id="287" r:id="rId25"/>
    <p:sldId id="293" r:id="rId26"/>
    <p:sldId id="294" r:id="rId27"/>
    <p:sldId id="297" r:id="rId28"/>
    <p:sldId id="306" r:id="rId29"/>
    <p:sldId id="310" r:id="rId30"/>
    <p:sldId id="308" r:id="rId31"/>
    <p:sldId id="311" r:id="rId32"/>
    <p:sldId id="312" r:id="rId33"/>
    <p:sldId id="313" r:id="rId34"/>
    <p:sldId id="314" r:id="rId35"/>
    <p:sldId id="315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stislav" initials="r" lastIdx="1" clrIdx="0">
    <p:extLst>
      <p:ext uri="{19B8F6BF-5375-455C-9EA6-DF929625EA0E}">
        <p15:presenceInfo xmlns:p15="http://schemas.microsoft.com/office/powerpoint/2012/main" userId="rostislav" providerId="None"/>
      </p:ext>
    </p:extLst>
  </p:cmAuthor>
  <p:cmAuthor id="2" name=" " initials="" lastIdx="4" clrIdx="1">
    <p:extLst>
      <p:ext uri="{19B8F6BF-5375-455C-9EA6-DF929625EA0E}">
        <p15:presenceInfo xmlns:p15="http://schemas.microsoft.com/office/powerpoint/2012/main" userId="6aaa72b1272e344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10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BD103-13DB-4162-B6F1-A1C1531D5C11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4F6049-874C-49CE-A7BA-4AB857387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80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0ADDB-7D55-44E4-A9D8-7608FC4BA68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841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F6049-874C-49CE-A7BA-4AB857387FE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964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0D27F-8DA4-48BB-A993-B7245184C722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C9DE-FCB7-4728-B848-6EEDE171D7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248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0D27F-8DA4-48BB-A993-B7245184C722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C9DE-FCB7-4728-B848-6EEDE171D7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896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0D27F-8DA4-48BB-A993-B7245184C722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C9DE-FCB7-4728-B848-6EEDE171D7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254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0D27F-8DA4-48BB-A993-B7245184C722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C9DE-FCB7-4728-B848-6EEDE171D7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643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0D27F-8DA4-48BB-A993-B7245184C722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C9DE-FCB7-4728-B848-6EEDE171D7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258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0D27F-8DA4-48BB-A993-B7245184C722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C9DE-FCB7-4728-B848-6EEDE171D7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533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0D27F-8DA4-48BB-A993-B7245184C722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C9DE-FCB7-4728-B848-6EEDE171D7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550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0D27F-8DA4-48BB-A993-B7245184C722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C9DE-FCB7-4728-B848-6EEDE171D7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432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0D27F-8DA4-48BB-A993-B7245184C722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C9DE-FCB7-4728-B848-6EEDE171D7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162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0D27F-8DA4-48BB-A993-B7245184C722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C9DE-FCB7-4728-B848-6EEDE171D7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558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0D27F-8DA4-48BB-A993-B7245184C722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C9DE-FCB7-4728-B848-6EEDE171D7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332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0D27F-8DA4-48BB-A993-B7245184C722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8C9DE-FCB7-4728-B848-6EEDE171D7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80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f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pix.web.cern.ch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9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9749" y="3245351"/>
            <a:ext cx="10943538" cy="126479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Algorithm for Material Analysis by the K-edges for Photon-Counting Computed Tomography</a:t>
            </a:r>
            <a:endParaRPr lang="en-US" sz="3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04006" y="1819418"/>
            <a:ext cx="77350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smtClean="0">
                <a:solidFill>
                  <a:prstClr val="black"/>
                </a:solidFill>
              </a:rPr>
              <a:t>28</a:t>
            </a:r>
            <a:r>
              <a:rPr lang="en-US" sz="2400" b="1" baseline="30000" dirty="0" smtClean="0">
                <a:solidFill>
                  <a:prstClr val="black"/>
                </a:solidFill>
              </a:rPr>
              <a:t>th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>
                <a:solidFill>
                  <a:prstClr val="black"/>
                </a:solidFill>
              </a:rPr>
              <a:t>International Scientific Conference of</a:t>
            </a:r>
          </a:p>
          <a:p>
            <a:pPr lvl="0" algn="ctr"/>
            <a:r>
              <a:rPr lang="en-US" sz="2400" b="1" dirty="0">
                <a:solidFill>
                  <a:prstClr val="black"/>
                </a:solidFill>
              </a:rPr>
              <a:t>Young Scientists and Specialists</a:t>
            </a:r>
          </a:p>
          <a:p>
            <a:pPr lvl="0" algn="ctr"/>
            <a:r>
              <a:rPr lang="en-US" sz="2400" b="1" dirty="0">
                <a:solidFill>
                  <a:prstClr val="black"/>
                </a:solidFill>
              </a:rPr>
              <a:t>(</a:t>
            </a:r>
            <a:r>
              <a:rPr lang="en-US" sz="2400" b="1" dirty="0" smtClean="0">
                <a:solidFill>
                  <a:prstClr val="black"/>
                </a:solidFill>
              </a:rPr>
              <a:t>AYSS-2024)</a:t>
            </a:r>
            <a:endParaRPr lang="pl-PL" sz="2400" b="1" dirty="0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414493" y="4735746"/>
            <a:ext cx="354704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cs typeface="Times New Roman" panose="02020603050405020304" pitchFamily="18" charset="0"/>
              </a:rPr>
              <a:t>Sotenskii</a:t>
            </a:r>
            <a:r>
              <a:rPr lang="en-US" sz="2800" dirty="0" smtClean="0"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cs typeface="Times New Roman" panose="02020603050405020304" pitchFamily="18" charset="0"/>
              </a:rPr>
              <a:t>Rostislav</a:t>
            </a:r>
            <a:endParaRPr lang="en-US" sz="2800" baseline="30000" dirty="0">
              <a:cs typeface="Times New Roman" panose="02020603050405020304" pitchFamily="18" charset="0"/>
            </a:endParaRPr>
          </a:p>
          <a:p>
            <a:pPr algn="ctr"/>
            <a:r>
              <a:rPr lang="en-US" sz="2000" dirty="0" smtClean="0">
                <a:cs typeface="Times New Roman" panose="02020603050405020304" pitchFamily="18" charset="0"/>
              </a:rPr>
              <a:t>JINR, </a:t>
            </a:r>
            <a:r>
              <a:rPr lang="en-US" sz="2000" dirty="0" err="1" smtClean="0">
                <a:cs typeface="Times New Roman" panose="02020603050405020304" pitchFamily="18" charset="0"/>
              </a:rPr>
              <a:t>Dubna</a:t>
            </a:r>
            <a:endParaRPr lang="ru-RU" sz="2000" dirty="0" smtClean="0">
              <a:cs typeface="Times New Roman" panose="02020603050405020304" pitchFamily="18" charset="0"/>
            </a:endParaRPr>
          </a:p>
          <a:p>
            <a:pPr algn="ctr"/>
            <a:r>
              <a:rPr lang="en-US" sz="2000" i="1" dirty="0">
                <a:cs typeface="Times New Roman" panose="02020603050405020304" pitchFamily="18" charset="0"/>
              </a:rPr>
              <a:t>s</a:t>
            </a:r>
            <a:r>
              <a:rPr lang="en-US" sz="2000" i="1" dirty="0" smtClean="0">
                <a:cs typeface="Times New Roman" panose="02020603050405020304" pitchFamily="18" charset="0"/>
              </a:rPr>
              <a:t>ot.rostislav@gmail.com</a:t>
            </a:r>
            <a:endParaRPr lang="en-US" sz="2000" i="1" dirty="0"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928556" y="6488668"/>
            <a:ext cx="2485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29</a:t>
            </a:r>
            <a:r>
              <a:rPr lang="en-US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October </a:t>
            </a:r>
            <a:r>
              <a:rPr lang="pl-PL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202</a:t>
            </a: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4</a:t>
            </a:r>
            <a:r>
              <a:rPr lang="ru-RU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,</a:t>
            </a:r>
            <a:r>
              <a:rPr lang="en-US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Dubna</a:t>
            </a:r>
            <a:endParaRPr lang="pl-PL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50060" y="109817"/>
            <a:ext cx="1768521" cy="1389940"/>
            <a:chOff x="0" y="0"/>
            <a:chExt cx="2071199" cy="1682483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071199" cy="137343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96215" y="1159263"/>
              <a:ext cx="8787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ndara" panose="020E0502030303020204" pitchFamily="34" charset="0"/>
                </a:rPr>
                <a:t>JINR</a:t>
              </a:r>
              <a:endParaRPr lang="ru-RU" sz="2000" b="1" dirty="0">
                <a:latin typeface="Candara" panose="020E0502030303020204" pitchFamily="34" charset="0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369" y="0"/>
            <a:ext cx="1609574" cy="16095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8953821-89C8-4AED-A364-099FEF918A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841" y="0"/>
            <a:ext cx="1617981" cy="161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5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433" y="980739"/>
            <a:ext cx="6002866" cy="479829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6578600"/>
            <a:ext cx="12192000" cy="2794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477220" y="6510929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Results of applying the criterion in 3D-CT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840" y="1564959"/>
            <a:ext cx="3373068" cy="36402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76882" y="5455865"/>
            <a:ext cx="1644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Phantom </a:t>
            </a:r>
            <a:r>
              <a:rPr lang="ru-RU" dirty="0" smtClean="0"/>
              <a:t>«</a:t>
            </a:r>
            <a:r>
              <a:rPr lang="en-US" dirty="0" smtClean="0"/>
              <a:t>Eva</a:t>
            </a:r>
            <a:r>
              <a:rPr lang="ru-RU" dirty="0" smtClean="0"/>
              <a:t>»</a:t>
            </a:r>
            <a:endParaRPr lang="en-US" dirty="0"/>
          </a:p>
          <a:p>
            <a:pPr algn="ctr"/>
            <a:r>
              <a:rPr lang="en-US" dirty="0"/>
              <a:t>Ø 70 mm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676546" y="5455865"/>
            <a:ext cx="3517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Reconstructed slice of the phantom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92" y="13007"/>
            <a:ext cx="749808" cy="4972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6557096"/>
            <a:ext cx="398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Sotenskii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R./AYSS-2024/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65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578600"/>
            <a:ext cx="12192000" cy="2794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477220" y="6510929"/>
            <a:ext cx="758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Result of applying the criterion on a 3D phantom (La)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92" y="13007"/>
            <a:ext cx="749808" cy="497206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0" y="1219832"/>
            <a:ext cx="11887200" cy="3860936"/>
            <a:chOff x="0" y="1081949"/>
            <a:chExt cx="11887200" cy="3860936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84335"/>
              <a:ext cx="4823796" cy="3855821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583" y="1081949"/>
              <a:ext cx="3858207" cy="3858207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4607" y="1081949"/>
              <a:ext cx="4092593" cy="3860936"/>
            </a:xfrm>
            <a:prstGeom prst="rect">
              <a:avLst/>
            </a:prstGeom>
          </p:spPr>
        </p:pic>
      </p:grpSp>
      <p:sp>
        <p:nvSpPr>
          <p:cNvPr id="22" name="Прямоугольник 21"/>
          <p:cNvSpPr/>
          <p:nvPr/>
        </p:nvSpPr>
        <p:spPr>
          <a:xfrm>
            <a:off x="1526522" y="755251"/>
            <a:ext cx="91389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Phantom study with </a:t>
            </a:r>
            <a:r>
              <a:rPr lang="en-US" dirty="0" smtClean="0"/>
              <a:t>water </a:t>
            </a:r>
            <a:r>
              <a:rPr lang="en-US" dirty="0"/>
              <a:t>solutions of </a:t>
            </a:r>
            <a:r>
              <a:rPr lang="en-US" dirty="0" smtClean="0"/>
              <a:t>lanthanum </a:t>
            </a:r>
            <a:r>
              <a:rPr lang="ru-RU" dirty="0" smtClean="0"/>
              <a:t>(</a:t>
            </a:r>
            <a:r>
              <a:rPr lang="ru-RU" b="1" dirty="0" err="1" smtClean="0"/>
              <a:t>La</a:t>
            </a:r>
            <a:r>
              <a:rPr lang="ru-RU" dirty="0" smtClean="0"/>
              <a:t>(NO</a:t>
            </a:r>
            <a:r>
              <a:rPr lang="ru-RU" baseline="-25000" dirty="0" smtClean="0"/>
              <a:t>3</a:t>
            </a:r>
            <a:r>
              <a:rPr lang="ru-RU" dirty="0" smtClean="0"/>
              <a:t>)</a:t>
            </a:r>
            <a:r>
              <a:rPr lang="ru-RU" baseline="-25000" dirty="0" smtClean="0"/>
              <a:t>3</a:t>
            </a:r>
            <a:r>
              <a:rPr lang="ru-RU" dirty="0" smtClean="0"/>
              <a:t>·6H</a:t>
            </a:r>
            <a:r>
              <a:rPr lang="ru-RU" baseline="-25000" dirty="0" smtClean="0"/>
              <a:t>2</a:t>
            </a:r>
            <a:r>
              <a:rPr lang="ru-RU" dirty="0" smtClean="0"/>
              <a:t>O)</a:t>
            </a:r>
            <a:r>
              <a:rPr lang="en-US" dirty="0" smtClean="0"/>
              <a:t> </a:t>
            </a:r>
            <a:r>
              <a:rPr lang="en-US" dirty="0"/>
              <a:t>and additional samples (water, iodine, calcium, bone, paraffin)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8592183" y="4739075"/>
            <a:ext cx="278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Concentration </a:t>
            </a:r>
            <a:r>
              <a:rPr lang="en-US" dirty="0"/>
              <a:t>of La calculated by the criterion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312599" y="4742248"/>
            <a:ext cx="39426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Fulfilment of the conditions of </a:t>
            </a:r>
            <a:r>
              <a:rPr lang="en-US" dirty="0" smtClean="0"/>
              <a:t>La.</a:t>
            </a:r>
          </a:p>
          <a:p>
            <a:r>
              <a:rPr lang="en-US" dirty="0" smtClean="0"/>
              <a:t>Green </a:t>
            </a:r>
            <a:r>
              <a:rPr lang="en-US" dirty="0"/>
              <a:t>– samples that have satisfied the conditions of the criterion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Yellow </a:t>
            </a:r>
            <a:r>
              <a:rPr lang="en-US" dirty="0"/>
              <a:t>– samples that have not satisfied the conditions of the criterion.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048513" y="4739075"/>
            <a:ext cx="2129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Slice of the phantom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557096"/>
            <a:ext cx="398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Sotenskii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R./AYSS-2024/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13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578600"/>
            <a:ext cx="12192000" cy="2794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477220" y="6510929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Result of applying the criterion on a 3D phantom </a:t>
            </a:r>
            <a:r>
              <a:rPr lang="en-US" sz="2800" dirty="0" smtClean="0"/>
              <a:t>(</a:t>
            </a:r>
            <a:r>
              <a:rPr lang="en-US" sz="2800" dirty="0" err="1" smtClean="0"/>
              <a:t>Gd</a:t>
            </a:r>
            <a:r>
              <a:rPr lang="ru-RU" sz="2800" dirty="0" smtClean="0"/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91214" y="5401259"/>
            <a:ext cx="2129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Slice of the phantom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7227726" y="5401259"/>
            <a:ext cx="278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Concentration of </a:t>
            </a:r>
            <a:r>
              <a:rPr lang="en-US" dirty="0" err="1" smtClean="0"/>
              <a:t>Gd</a:t>
            </a:r>
            <a:r>
              <a:rPr lang="en-US" dirty="0" smtClean="0"/>
              <a:t> </a:t>
            </a:r>
            <a:r>
              <a:rPr lang="en-US" dirty="0"/>
              <a:t>calculated by the criterion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175250" y="756830"/>
            <a:ext cx="7840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Phantom study with water solutions of </a:t>
            </a:r>
            <a:r>
              <a:rPr lang="en-US" dirty="0" smtClean="0"/>
              <a:t>gadolinium </a:t>
            </a:r>
            <a:r>
              <a:rPr lang="ru-RU" dirty="0" smtClean="0"/>
              <a:t>(</a:t>
            </a:r>
            <a:r>
              <a:rPr lang="en-US" dirty="0"/>
              <a:t>C</a:t>
            </a:r>
            <a:r>
              <a:rPr lang="en-US" baseline="-25000" dirty="0"/>
              <a:t>14</a:t>
            </a:r>
            <a:r>
              <a:rPr lang="en-US" dirty="0"/>
              <a:t>H</a:t>
            </a:r>
            <a:r>
              <a:rPr lang="en-US" baseline="-25000" dirty="0"/>
              <a:t>20</a:t>
            </a:r>
            <a:r>
              <a:rPr lang="en-US" b="1" dirty="0"/>
              <a:t>Gd</a:t>
            </a:r>
            <a:r>
              <a:rPr lang="en-US" dirty="0"/>
              <a:t>N</a:t>
            </a:r>
            <a:r>
              <a:rPr lang="en-US" baseline="-25000" dirty="0"/>
              <a:t>3</a:t>
            </a:r>
            <a:r>
              <a:rPr lang="en-US" dirty="0"/>
              <a:t>O</a:t>
            </a:r>
            <a:r>
              <a:rPr lang="en-US" baseline="-25000" dirty="0"/>
              <a:t>10</a:t>
            </a:r>
            <a:r>
              <a:rPr lang="ru-RU" dirty="0" smtClean="0"/>
              <a:t>)</a:t>
            </a:r>
            <a:r>
              <a:rPr lang="en-US" dirty="0" smtClean="0"/>
              <a:t> </a:t>
            </a:r>
            <a:r>
              <a:rPr lang="en-US" dirty="0"/>
              <a:t>and additional </a:t>
            </a:r>
            <a:r>
              <a:rPr lang="en-US" dirty="0" smtClean="0"/>
              <a:t>samples (water</a:t>
            </a:r>
            <a:r>
              <a:rPr lang="en-US" dirty="0"/>
              <a:t>, iodine, calcium, bone, </a:t>
            </a:r>
            <a:r>
              <a:rPr lang="en-US" dirty="0" smtClean="0"/>
              <a:t>La solution)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92" y="13007"/>
            <a:ext cx="749808" cy="4972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44" y="1516826"/>
            <a:ext cx="9460313" cy="38859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0515" y="6069094"/>
            <a:ext cx="7650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criterion was applied in each voxel and without selecting regions of interest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557096"/>
            <a:ext cx="398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Sotenskii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R./AYSS-2024/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1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578600"/>
            <a:ext cx="12192000" cy="2794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477220" y="6510929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Result of applying the criterion on a 3D phantom </a:t>
            </a:r>
            <a:r>
              <a:rPr lang="en-US" sz="2800" dirty="0" smtClean="0"/>
              <a:t>(</a:t>
            </a:r>
            <a:r>
              <a:rPr lang="en-US" sz="2800" dirty="0" err="1" smtClean="0"/>
              <a:t>Nd</a:t>
            </a:r>
            <a:r>
              <a:rPr lang="en-US" sz="2800" dirty="0" smtClean="0"/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30829" y="5403676"/>
            <a:ext cx="2129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Slice of the phantom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7227726" y="5401259"/>
            <a:ext cx="278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Concentration of </a:t>
            </a:r>
            <a:r>
              <a:rPr lang="en-US" dirty="0" err="1" smtClean="0"/>
              <a:t>Nd</a:t>
            </a:r>
            <a:r>
              <a:rPr lang="en-US" dirty="0" smtClean="0"/>
              <a:t> </a:t>
            </a:r>
            <a:r>
              <a:rPr lang="en-US" dirty="0"/>
              <a:t>calculated by the criterion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175250" y="756830"/>
            <a:ext cx="7840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Phantom study with water solutions of </a:t>
            </a:r>
            <a:r>
              <a:rPr lang="en-US" dirty="0" err="1" smtClean="0"/>
              <a:t>neodinium</a:t>
            </a:r>
            <a:r>
              <a:rPr lang="en-US" dirty="0" smtClean="0"/>
              <a:t> </a:t>
            </a:r>
            <a:r>
              <a:rPr lang="ru-RU" dirty="0" smtClean="0"/>
              <a:t>(</a:t>
            </a:r>
            <a:r>
              <a:rPr lang="en-US" b="1" dirty="0" smtClean="0"/>
              <a:t>Nd</a:t>
            </a:r>
            <a:r>
              <a:rPr lang="ru-RU" dirty="0" smtClean="0"/>
              <a:t>(NO</a:t>
            </a:r>
            <a:r>
              <a:rPr lang="ru-RU" baseline="-25000" dirty="0" smtClean="0"/>
              <a:t>3</a:t>
            </a:r>
            <a:r>
              <a:rPr lang="ru-RU" dirty="0" smtClean="0"/>
              <a:t>)</a:t>
            </a:r>
            <a:r>
              <a:rPr lang="ru-RU" baseline="-25000" dirty="0" smtClean="0"/>
              <a:t>3</a:t>
            </a:r>
            <a:r>
              <a:rPr lang="ru-RU" dirty="0" smtClean="0"/>
              <a:t>·6H</a:t>
            </a:r>
            <a:r>
              <a:rPr lang="ru-RU" baseline="-25000" dirty="0" smtClean="0"/>
              <a:t>2</a:t>
            </a:r>
            <a:r>
              <a:rPr lang="ru-RU" dirty="0" smtClean="0"/>
              <a:t>O</a:t>
            </a:r>
            <a:r>
              <a:rPr lang="ru-RU" dirty="0"/>
              <a:t>)</a:t>
            </a:r>
            <a:r>
              <a:rPr lang="en-US" dirty="0" smtClean="0"/>
              <a:t> </a:t>
            </a:r>
            <a:r>
              <a:rPr lang="en-US" dirty="0"/>
              <a:t>and additional samples </a:t>
            </a:r>
            <a:r>
              <a:rPr lang="en-US" dirty="0" smtClean="0"/>
              <a:t>(water</a:t>
            </a:r>
            <a:r>
              <a:rPr lang="en-US" dirty="0"/>
              <a:t>, iodine, calcium, bone, </a:t>
            </a:r>
            <a:r>
              <a:rPr lang="en-US" dirty="0" smtClean="0"/>
              <a:t>paraffin)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92" y="13007"/>
            <a:ext cx="749808" cy="4972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0515" y="6069094"/>
            <a:ext cx="7650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criterion was applied in each voxel and without selecting regions of interest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463" y="1497164"/>
            <a:ext cx="9477673" cy="388259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557096"/>
            <a:ext cx="398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Sotenskii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R./AYSS-2024/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96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578600"/>
            <a:ext cx="12192000" cy="2794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477220" y="6510929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Result of applying the criterion on a 3D phantom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92" y="13007"/>
            <a:ext cx="749808" cy="4972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448" y="1484587"/>
            <a:ext cx="6391104" cy="39194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599" y="706769"/>
            <a:ext cx="7770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Dependence of the concentration calculated by the criterion on the actual concentration of contrast </a:t>
            </a:r>
            <a:r>
              <a:rPr lang="en-US" dirty="0" smtClean="0"/>
              <a:t>agents </a:t>
            </a:r>
            <a:r>
              <a:rPr lang="ru-RU" dirty="0" smtClean="0"/>
              <a:t>(</a:t>
            </a:r>
            <a:r>
              <a:rPr lang="en-US" dirty="0" smtClean="0"/>
              <a:t>La, Nd, Gd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242457" y="5553764"/>
            <a:ext cx="7707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values ​​at the zero point are taken to be the values ​​calculated for a sample with water, since the contrast agents under consideration are aqueous solutions.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557096"/>
            <a:ext cx="398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Sotenskii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R./AYSS-2024/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89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578600"/>
            <a:ext cx="12192000" cy="2794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477220" y="6510929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Separation of several contrast agents in one object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8827" y="661894"/>
            <a:ext cx="6969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Phantom composition</a:t>
            </a:r>
            <a:r>
              <a:rPr lang="en-US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La-40</a:t>
            </a:r>
            <a:r>
              <a:rPr lang="en-US" dirty="0"/>
              <a:t>, Nd-40, Gd-74 – samples of aqueous solutions</a:t>
            </a:r>
            <a:r>
              <a:rPr lang="en-US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*</a:t>
            </a:r>
            <a:r>
              <a:rPr lang="en-US" dirty="0"/>
              <a:t>La-80, *Nd-80, *Gd-80 – samples based on graphite </a:t>
            </a:r>
            <a:r>
              <a:rPr lang="en-US" dirty="0" smtClean="0"/>
              <a:t>flakes;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H2O</a:t>
            </a:r>
            <a:r>
              <a:rPr lang="en-US" dirty="0"/>
              <a:t>, Bone, Air, </a:t>
            </a:r>
            <a:r>
              <a:rPr lang="en-US" dirty="0" err="1"/>
              <a:t>Plex</a:t>
            </a:r>
            <a:r>
              <a:rPr lang="en-US" dirty="0"/>
              <a:t> – additional samples.</a:t>
            </a:r>
            <a:endParaRPr lang="ru-RU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2" y="1594946"/>
            <a:ext cx="5170547" cy="41160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597590-07EA-4FCA-93E1-D7703526DDBD}"/>
              </a:ext>
            </a:extLst>
          </p:cNvPr>
          <p:cNvSpPr txBox="1"/>
          <p:nvPr/>
        </p:nvSpPr>
        <p:spPr>
          <a:xfrm>
            <a:off x="2060427" y="5956755"/>
            <a:ext cx="1762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Slice of phantom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471A2A-5F67-46EC-95CA-4BDDD0C1214A}"/>
              </a:ext>
            </a:extLst>
          </p:cNvPr>
          <p:cNvSpPr txBox="1"/>
          <p:nvPr/>
        </p:nvSpPr>
        <p:spPr>
          <a:xfrm>
            <a:off x="7271619" y="5621365"/>
            <a:ext cx="4383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Dependence of gamma photon absorption on energy (detector threshold) for specific regions of interest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76B74D-4310-4D67-A413-4F18EB705758}"/>
              </a:ext>
            </a:extLst>
          </p:cNvPr>
          <p:cNvSpPr txBox="1"/>
          <p:nvPr/>
        </p:nvSpPr>
        <p:spPr>
          <a:xfrm>
            <a:off x="7065256" y="837968"/>
            <a:ext cx="4796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12 energy thresholds were used to identify and separate multiple contrast agents simultaneously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92" y="13007"/>
            <a:ext cx="749808" cy="4972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84" y="1919307"/>
            <a:ext cx="5131619" cy="40714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6557096"/>
            <a:ext cx="398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Sotenskii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R./AYSS-2024/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80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578600"/>
            <a:ext cx="12192000" cy="2794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477220" y="6510929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Separation of several contrast agents in one </a:t>
            </a:r>
            <a:r>
              <a:rPr lang="en-US" sz="2800" dirty="0" smtClean="0"/>
              <a:t>object</a:t>
            </a:r>
            <a:r>
              <a:rPr lang="ru-RU" sz="2800" dirty="0" smtClean="0"/>
              <a:t> </a:t>
            </a:r>
            <a:r>
              <a:rPr lang="en-US" sz="2800" dirty="0" smtClean="0"/>
              <a:t>at the same time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8827" y="661894"/>
            <a:ext cx="69695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Phantom composition: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La-40, Nd-40, Gd-74 – samples of aqueous solutions;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*La-80, *Nd-80, *Gd-80 – samples based on graphite flakes;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H2O, Bone, Air, </a:t>
            </a:r>
            <a:r>
              <a:rPr lang="en-US" dirty="0" err="1"/>
              <a:t>Plex</a:t>
            </a:r>
            <a:r>
              <a:rPr lang="en-US" dirty="0"/>
              <a:t> – additional samples.</a:t>
            </a:r>
            <a:endParaRPr lang="ru-RU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597590-07EA-4FCA-93E1-D7703526DDBD}"/>
              </a:ext>
            </a:extLst>
          </p:cNvPr>
          <p:cNvSpPr txBox="1"/>
          <p:nvPr/>
        </p:nvSpPr>
        <p:spPr>
          <a:xfrm>
            <a:off x="2060427" y="5956755"/>
            <a:ext cx="1762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Slice of phantom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92" y="13007"/>
            <a:ext cx="749808" cy="4972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84" y="1919307"/>
            <a:ext cx="5131619" cy="40714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8C5B3B7-7766-463A-9BCE-6A3F9EE971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815" y="1878353"/>
            <a:ext cx="4578834" cy="454877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495525" y="661894"/>
            <a:ext cx="37634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3D CT </a:t>
            </a:r>
            <a:r>
              <a:rPr lang="ru-RU" dirty="0" err="1" smtClean="0"/>
              <a:t>image</a:t>
            </a:r>
            <a:r>
              <a:rPr lang="en-US" dirty="0" smtClean="0"/>
              <a:t>s</a:t>
            </a:r>
            <a:r>
              <a:rPr lang="ru-RU" dirty="0" smtClean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phantom</a:t>
            </a:r>
            <a:r>
              <a:rPr lang="ru-RU" dirty="0"/>
              <a:t> </a:t>
            </a:r>
            <a:r>
              <a:rPr lang="ru-RU" dirty="0" err="1"/>
              <a:t>with</a:t>
            </a:r>
            <a:r>
              <a:rPr lang="ru-RU" dirty="0"/>
              <a:t> </a:t>
            </a:r>
            <a:r>
              <a:rPr lang="en-US" dirty="0" smtClean="0"/>
              <a:t>CAs.</a:t>
            </a:r>
            <a:r>
              <a:rPr lang="ru-RU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 </a:t>
            </a:r>
            <a:r>
              <a:rPr lang="en-US" dirty="0"/>
              <a:t>– </a:t>
            </a:r>
            <a:r>
              <a:rPr lang="en-US" dirty="0" smtClean="0"/>
              <a:t>red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Nd – </a:t>
            </a:r>
            <a:r>
              <a:rPr lang="en-US" dirty="0" smtClean="0"/>
              <a:t>blue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Gd – </a:t>
            </a:r>
            <a:r>
              <a:rPr lang="en-US" dirty="0" smtClean="0"/>
              <a:t>green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557096"/>
            <a:ext cx="398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Sotenskii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R./AYSS-2024/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01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578600"/>
            <a:ext cx="12192000" cy="2794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486364" y="6510929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22312" y="697134"/>
            <a:ext cx="8947376" cy="4619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• The proposed method makes it possible to separate the contrast agent from other materials and classifying them;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en-US" dirty="0"/>
              <a:t>• The developed criterion can be used to estimate the concentration of the contrast agent;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en-US" dirty="0"/>
              <a:t>• The criterion was developed for lanthanum contrast agents, but it can be used for other contrast agents based on high-Z elements;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en-US" dirty="0"/>
              <a:t>• This criterion can be used in 2D-CT and 3D-CT;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en-US" dirty="0"/>
              <a:t>• 5 energies are required to separate one contrast agent;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en-US" dirty="0"/>
              <a:t>• Multiple contrast agents can be separated at the same time.</a:t>
            </a:r>
          </a:p>
          <a:p>
            <a:pPr>
              <a:lnSpc>
                <a:spcPct val="150000"/>
              </a:lnSpc>
            </a:pPr>
            <a:endParaRPr lang="ru-RU" dirty="0"/>
          </a:p>
          <a:p>
            <a:pPr>
              <a:lnSpc>
                <a:spcPct val="150000"/>
              </a:lnSpc>
            </a:pPr>
            <a:r>
              <a:rPr lang="en-US" dirty="0"/>
              <a:t>Other methods for identifying and classifying contrast agents are also being tested. For example – machine learning.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5330" y="6013850"/>
            <a:ext cx="107031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This work has been supported by the Russian Science Foundation under grant №</a:t>
            </a:r>
            <a:r>
              <a:rPr lang="ru-RU" dirty="0"/>
              <a:t> </a:t>
            </a:r>
            <a:r>
              <a:rPr lang="en-US" dirty="0"/>
              <a:t>22-15-00072.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92" y="13007"/>
            <a:ext cx="749808" cy="4972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557096"/>
            <a:ext cx="398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Sotenskii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R./AYSS-2024/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93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408" y="235218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Thank you!</a:t>
            </a:r>
            <a:endParaRPr lang="ru-RU" sz="6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110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578600"/>
            <a:ext cx="12192000" cy="2794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605236" y="6510929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Study of the "</a:t>
            </a:r>
            <a:r>
              <a:rPr lang="en-US" sz="2800" dirty="0" smtClean="0"/>
              <a:t>spectrum" </a:t>
            </a:r>
            <a:r>
              <a:rPr lang="en-US" sz="2800" dirty="0"/>
              <a:t>obtained from the detector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92" y="13007"/>
            <a:ext cx="749808" cy="4972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6557096"/>
            <a:ext cx="398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Sotenskii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R./AYSS-2024/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46" y="852912"/>
            <a:ext cx="4173301" cy="33386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44" y="852913"/>
            <a:ext cx="4173301" cy="33386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353378" y="5163065"/>
                <a:ext cx="8624367" cy="6574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</m:t>
                      </m:r>
                      <m: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</m:t>
                      </m:r>
                      <m:r>
                        <a:rPr lang="en-US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l-GR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μ</m:t>
                              </m:r>
                              <m:r>
                                <m:rPr>
                                  <m:nor/>
                                </m:rPr>
                                <a:rPr lang="ru-RU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l-GR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ρ</m:t>
                              </m:r>
                              <m:r>
                                <a:rPr lang="ru-RU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x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→</m:t>
                          </m:r>
                        </m:e>
                      </m:func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r>
                        <m:rPr>
                          <m:nor/>
                        </m:rPr>
                        <a:rPr lang="en-US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 ∫…∫</m:t>
                      </m:r>
                      <m:r>
                        <m:rPr>
                          <m:nor/>
                        </m:rPr>
                        <a:rPr lang="en-US" b="1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b="1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m:rPr>
                          <m:nor/>
                        </m:rPr>
                        <a:rPr lang="en-US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exp</m:t>
                      </m:r>
                      <m:r>
                        <m:rPr>
                          <m:nor/>
                        </m:rPr>
                        <a:rPr lang="en-US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(−</m:t>
                      </m:r>
                      <m:r>
                        <m:rPr>
                          <m:nor/>
                        </m:rPr>
                        <a:rPr lang="en-US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μ</m:t>
                      </m:r>
                      <m:r>
                        <m:rPr>
                          <m:nor/>
                        </m:rPr>
                        <a:rPr lang="en-US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</m:t>
                      </m:r>
                      <m:r>
                        <m:rPr>
                          <m:nor/>
                        </m:rPr>
                        <a:rPr lang="en-US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ρ</m:t>
                      </m:r>
                      <m:r>
                        <m:rPr>
                          <m:nor/>
                        </m:rPr>
                        <a:rPr lang="en-US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)(</m:t>
                      </m:r>
                      <m:r>
                        <m:rPr>
                          <m:nor/>
                        </m:rPr>
                        <a:rPr lang="en-US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</m:t>
                      </m:r>
                      <m:r>
                        <m:rPr>
                          <m:nor/>
                        </m:rPr>
                        <a:rPr lang="en-US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US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b="1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US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b="1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  <m:r>
                        <m:rPr>
                          <m:nor/>
                        </m:rPr>
                        <a:rPr lang="en-US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an</m:t>
                      </m:r>
                      <m:r>
                        <m:rPr>
                          <m:nor/>
                        </m:rPr>
                        <a:rPr lang="en-US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)) </m:t>
                      </m:r>
                      <m:r>
                        <m:rPr>
                          <m:nor/>
                        </m:rPr>
                        <a:rPr lang="en-US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dE</m:t>
                      </m:r>
                      <m:r>
                        <m:rPr>
                          <m:nor/>
                        </m:rPr>
                        <a:rPr lang="en-US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da</m:t>
                      </m:r>
                      <m:r>
                        <m:rPr>
                          <m:nor/>
                        </m:rPr>
                        <a:rPr lang="en-US" b="1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… </m:t>
                      </m:r>
                      <m:r>
                        <m:rPr>
                          <m:nor/>
                        </m:rPr>
                        <a:rPr lang="en-US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dan</m:t>
                      </m:r>
                    </m:oMath>
                  </m:oMathPara>
                </a14:m>
                <a:endParaRPr lang="ru-RU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378" y="5163065"/>
                <a:ext cx="8624367" cy="6574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639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578600"/>
            <a:ext cx="12192000" cy="2794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562106" y="6510929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Multi</a:t>
            </a:r>
            <a:r>
              <a:rPr lang="ru-RU" sz="2800" dirty="0"/>
              <a:t>-</a:t>
            </a:r>
            <a:r>
              <a:rPr lang="en-US" sz="2800" dirty="0"/>
              <a:t>energy</a:t>
            </a:r>
            <a:r>
              <a:rPr lang="ru-RU" sz="2800" dirty="0"/>
              <a:t> </a:t>
            </a:r>
            <a:r>
              <a:rPr lang="en-US" sz="2800" dirty="0"/>
              <a:t>tomography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557096"/>
            <a:ext cx="398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Sotenskii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R./AYSS-2024/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03" y="2406350"/>
            <a:ext cx="5503985" cy="351394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A8068CA5-43DC-45EE-98C9-F9EF561E4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330" y="963570"/>
            <a:ext cx="6038850" cy="152850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ECA829A-FF62-43F5-A5B2-4A3D2E81D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330" y="2406350"/>
            <a:ext cx="6038850" cy="161620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A4A0B99-7B83-4538-80FD-6697F2F7A4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111" y="3934855"/>
            <a:ext cx="5976816" cy="1779405"/>
          </a:xfrm>
          <a:prstGeom prst="rect">
            <a:avLst/>
          </a:prstGeom>
        </p:spPr>
      </p:pic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26CC03D7-84D7-4A76-AA05-C48D77F0BEF8}"/>
              </a:ext>
            </a:extLst>
          </p:cNvPr>
          <p:cNvCxnSpPr>
            <a:cxnSpLocks/>
          </p:cNvCxnSpPr>
          <p:nvPr/>
        </p:nvCxnSpPr>
        <p:spPr>
          <a:xfrm>
            <a:off x="1063840" y="2568275"/>
            <a:ext cx="0" cy="2971285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5B42D560-3162-41AD-B131-C2B15B7C0A6A}"/>
              </a:ext>
            </a:extLst>
          </p:cNvPr>
          <p:cNvCxnSpPr>
            <a:cxnSpLocks/>
          </p:cNvCxnSpPr>
          <p:nvPr/>
        </p:nvCxnSpPr>
        <p:spPr>
          <a:xfrm>
            <a:off x="1911565" y="2568275"/>
            <a:ext cx="0" cy="2971285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43C051BB-C70E-4F6D-8C52-1BB18A47CAFC}"/>
              </a:ext>
            </a:extLst>
          </p:cNvPr>
          <p:cNvCxnSpPr>
            <a:cxnSpLocks/>
          </p:cNvCxnSpPr>
          <p:nvPr/>
        </p:nvCxnSpPr>
        <p:spPr>
          <a:xfrm>
            <a:off x="2721190" y="2568275"/>
            <a:ext cx="0" cy="2971285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1248CB1D-D60E-4D37-BF29-DB2507D807C5}"/>
              </a:ext>
            </a:extLst>
          </p:cNvPr>
          <p:cNvCxnSpPr>
            <a:cxnSpLocks/>
          </p:cNvCxnSpPr>
          <p:nvPr/>
        </p:nvCxnSpPr>
        <p:spPr>
          <a:xfrm>
            <a:off x="4007065" y="2568275"/>
            <a:ext cx="0" cy="2971285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Прямоугольник 48"/>
          <p:cNvSpPr/>
          <p:nvPr/>
        </p:nvSpPr>
        <p:spPr>
          <a:xfrm flipV="1">
            <a:off x="5883478" y="4022557"/>
            <a:ext cx="1535471" cy="4028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6008111" y="3934855"/>
            <a:ext cx="1855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Multi-energy CT</a:t>
            </a:r>
            <a:endParaRPr lang="ru-RU" sz="2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695952" y="1049845"/>
                <a:ext cx="5063136" cy="1044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b="0" i="0" baseline="-25000" smtClean="0">
                          <a:latin typeface="Cambria Math" panose="02040503050406030204" pitchFamily="18" charset="0"/>
                        </a:rPr>
                        <m:t>0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l-GR"/>
                                <m:t>μ</m:t>
                              </m:r>
                              <m:r>
                                <m:rPr>
                                  <m:nor/>
                                </m:rPr>
                                <a:rPr lang="ru-RU" b="0" i="0" smtClean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l-GR"/>
                                <m:t>ρ</m:t>
                              </m:r>
                              <m:r>
                                <a:rPr lang="ru-RU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</m:d>
                        </m:e>
                      </m:func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 algn="ctr"/>
                <a:r>
                  <a:rPr lang="en-US" dirty="0" smtClean="0"/>
                  <a:t>where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/>
                      <m:t>μ</m:t>
                    </m:r>
                    <m:r>
                      <m:rPr>
                        <m:nor/>
                      </m:rPr>
                      <a:rPr lang="en-US" b="0" smtClean="0"/>
                      <m:t> 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~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C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Z</m:t>
                        </m:r>
                        <m:r>
                          <a:rPr lang="en-US" b="0" i="0" baseline="3000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lang="en-US" b="0" i="0" baseline="30000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dirty="0"/>
                  <a:t>  - </a:t>
                </a:r>
                <a:r>
                  <a:rPr lang="en-US" dirty="0"/>
                  <a:t>mass attenuation</a:t>
                </a:r>
                <a:endParaRPr lang="ru-RU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952" y="1049845"/>
                <a:ext cx="5063136" cy="1044710"/>
              </a:xfrm>
              <a:prstGeom prst="rect">
                <a:avLst/>
              </a:prstGeom>
              <a:blipFill>
                <a:blip r:embed="rId7"/>
                <a:stretch>
                  <a:fillRect b="-29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2"/>
          <p:cNvSpPr>
            <a:spLocks noChangeArrowheads="1"/>
          </p:cNvSpPr>
          <p:nvPr/>
        </p:nvSpPr>
        <p:spPr bwMode="auto">
          <a:xfrm>
            <a:off x="3076576" y="6276741"/>
            <a:ext cx="91845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DejaVu Sans" charset="0"/>
                <a:cs typeface="Times New Roman" pitchFamily="18" charset="0"/>
              </a:rPr>
              <a:t>Anderson, Nigel G. et al. “Spectroscopic (multi-energy) CT distinguishes iodine and barium contrast material in MICE.” European Radiology 20 (2010): 2126-2134.</a:t>
            </a:r>
            <a:endParaRPr kumimoji="0" lang="en-US" altLang="zh-C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54" name="Rectangle 1"/>
          <p:cNvSpPr>
            <a:spLocks noChangeArrowheads="1"/>
          </p:cNvSpPr>
          <p:nvPr/>
        </p:nvSpPr>
        <p:spPr bwMode="auto">
          <a:xfrm>
            <a:off x="3076575" y="6093745"/>
            <a:ext cx="940866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DejaVu Sans"/>
                <a:cs typeface="Times New Roman" pitchFamily="18" charset="0"/>
              </a:rPr>
              <a:t>Bateman, Christopher &amp; </a:t>
            </a:r>
            <a:r>
              <a:rPr kumimoji="0" lang="en-US" altLang="zh-CN" sz="1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DejaVu Sans"/>
                <a:cs typeface="Times New Roman" pitchFamily="18" charset="0"/>
              </a:rPr>
              <a:t>Rajendran</a:t>
            </a:r>
            <a:r>
              <a:rPr kumimoji="0" lang="en-US" altLang="zh-CN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DejaVu Sans"/>
                <a:cs typeface="Times New Roman" pitchFamily="18" charset="0"/>
              </a:rPr>
              <a:t>, </a:t>
            </a:r>
            <a:r>
              <a:rPr kumimoji="0" lang="en-US" altLang="zh-CN" sz="1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DejaVu Sans"/>
                <a:cs typeface="Times New Roman" pitchFamily="18" charset="0"/>
              </a:rPr>
              <a:t>Kishore</a:t>
            </a:r>
            <a:r>
              <a:rPr kumimoji="0" lang="en-US" altLang="zh-CN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DejaVu Sans"/>
                <a:cs typeface="Times New Roman" pitchFamily="18" charset="0"/>
              </a:rPr>
              <a:t> &amp; </a:t>
            </a:r>
            <a:r>
              <a:rPr kumimoji="0" lang="en-US" altLang="zh-CN" sz="1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DejaVu Sans"/>
                <a:cs typeface="Times New Roman" pitchFamily="18" charset="0"/>
              </a:rPr>
              <a:t>Ruiter</a:t>
            </a:r>
            <a:r>
              <a:rPr kumimoji="0" lang="en-US" altLang="zh-CN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DejaVu Sans"/>
                <a:cs typeface="Times New Roman" pitchFamily="18" charset="0"/>
              </a:rPr>
              <a:t>, </a:t>
            </a:r>
            <a:r>
              <a:rPr kumimoji="0" lang="en-US" altLang="zh-CN" sz="1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DejaVu Sans"/>
                <a:cs typeface="Times New Roman" pitchFamily="18" charset="0"/>
              </a:rPr>
              <a:t>Niels</a:t>
            </a:r>
            <a:r>
              <a:rPr kumimoji="0" lang="en-US" altLang="zh-CN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DejaVu Sans"/>
                <a:cs typeface="Times New Roman" pitchFamily="18" charset="0"/>
              </a:rPr>
              <a:t> &amp; Butler, Anthony &amp; Butler, Philip &amp; </a:t>
            </a:r>
            <a:r>
              <a:rPr kumimoji="0" lang="en-US" altLang="zh-CN" sz="1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DejaVu Sans"/>
                <a:cs typeface="Times New Roman" pitchFamily="18" charset="0"/>
              </a:rPr>
              <a:t>Renaud</a:t>
            </a:r>
            <a:r>
              <a:rPr kumimoji="0" lang="en-US" altLang="zh-CN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DejaVu Sans"/>
                <a:cs typeface="Times New Roman" pitchFamily="18" charset="0"/>
              </a:rPr>
              <a:t>, Peter. (2015). The Hidden K-edge Signal in K-edge Imaging.</a:t>
            </a:r>
            <a:endParaRPr kumimoji="0" lang="en-US" altLang="zh-C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92" y="13007"/>
            <a:ext cx="749808" cy="4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06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578600"/>
            <a:ext cx="12192000" cy="2794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605236" y="6510929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The criterion for the identification of contrast agents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04341" y="713523"/>
            <a:ext cx="405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step: Normalization to a linear trend.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420723" y="4724792"/>
                <a:ext cx="5880324" cy="1338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/>
                  <a:t>The first condition for fulfilling the </a:t>
                </a:r>
                <a:r>
                  <a:rPr lang="en-US" dirty="0" smtClean="0"/>
                  <a:t>criterion</a:t>
                </a:r>
                <a:r>
                  <a:rPr lang="ru-RU" dirty="0" smtClean="0"/>
                  <a:t>:</a:t>
                </a:r>
                <a:endParaRPr lang="ru-RU" dirty="0"/>
              </a:p>
              <a:p>
                <a:pPr>
                  <a:lnSpc>
                    <a:spcPct val="150000"/>
                  </a:lnSpc>
                </a:pPr>
                <a:r>
                  <a:rPr lang="ru-RU" dirty="0" smtClean="0"/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baseline="-25000">
                        <a:latin typeface="Cambria Math" panose="02040503050406030204" pitchFamily="18" charset="0"/>
                      </a:rPr>
                      <m:t>1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b="0" i="0" dirty="0" smtClean="0">
                    <a:latin typeface="Cambria Math" panose="02040503050406030204" pitchFamily="18" charset="0"/>
                  </a:rPr>
                  <a:t> 0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ru-RU" b="0" i="0" smtClean="0">
                        <a:latin typeface="Cambria Math" panose="02040503050406030204" pitchFamily="18" charset="0"/>
                      </a:rPr>
                      <m:t>                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b="0" i="0" baseline="-25000" smtClean="0">
                        <a:latin typeface="Cambria Math" panose="02040503050406030204" pitchFamily="18" charset="0"/>
                      </a:rPr>
                      <m:t>1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>
                        <a:latin typeface="Cambria Math" panose="02040503050406030204" pitchFamily="18" charset="0"/>
                      </a:rPr>
                      <m:t>&gt;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baseline="-25000">
                        <a:latin typeface="Cambria Math" panose="02040503050406030204" pitchFamily="18" charset="0"/>
                      </a:rPr>
                      <m:t>1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en-US" dirty="0" smtClean="0"/>
                  <a:t>,</a:t>
                </a:r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723" y="4724792"/>
                <a:ext cx="5880324" cy="1338828"/>
              </a:xfrm>
              <a:prstGeom prst="rect">
                <a:avLst/>
              </a:prstGeom>
              <a:blipFill>
                <a:blip r:embed="rId2"/>
                <a:stretch>
                  <a:fillRect l="-829" b="-31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Рисунок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92" y="13007"/>
            <a:ext cx="749808" cy="4972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3" y="1163475"/>
            <a:ext cx="5809992" cy="35420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201" y="1163475"/>
            <a:ext cx="5915563" cy="3541881"/>
          </a:xfrm>
          <a:prstGeom prst="rect">
            <a:avLst/>
          </a:prstGeom>
        </p:spPr>
      </p:pic>
      <p:sp>
        <p:nvSpPr>
          <p:cNvPr id="8" name="Левая фигурная скобка 7"/>
          <p:cNvSpPr/>
          <p:nvPr/>
        </p:nvSpPr>
        <p:spPr>
          <a:xfrm>
            <a:off x="1165958" y="5269936"/>
            <a:ext cx="180703" cy="717021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7523079" y="4724792"/>
            <a:ext cx="30344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Contrast agent </a:t>
            </a:r>
            <a:r>
              <a:rPr lang="en-US" dirty="0" smtClean="0"/>
              <a:t>concentration</a:t>
            </a:r>
            <a:r>
              <a:rPr lang="ru-RU" dirty="0" smtClean="0"/>
              <a:t>:</a:t>
            </a:r>
            <a:endParaRPr lang="ru-RU" dirty="0"/>
          </a:p>
          <a:p>
            <a:pPr algn="ctr">
              <a:lnSpc>
                <a:spcPct val="150000"/>
              </a:lnSpc>
            </a:pPr>
            <a:r>
              <a:rPr lang="ru-RU" dirty="0" smtClean="0"/>
              <a:t>С</a:t>
            </a:r>
            <a:r>
              <a:rPr lang="en-US" baseline="-25000" dirty="0" err="1" smtClean="0"/>
              <a:t>cr</a:t>
            </a:r>
            <a:r>
              <a:rPr lang="en-US" dirty="0" smtClean="0"/>
              <a:t> = 1000( F</a:t>
            </a:r>
            <a:r>
              <a:rPr lang="ru-RU" baseline="-25000" dirty="0" smtClean="0"/>
              <a:t>1</a:t>
            </a:r>
            <a:r>
              <a:rPr lang="en-US" dirty="0" smtClean="0"/>
              <a:t>(</a:t>
            </a:r>
            <a:r>
              <a:rPr lang="ru-RU" i="1" dirty="0" smtClean="0"/>
              <a:t>с</a:t>
            </a:r>
            <a:r>
              <a:rPr lang="en-US" dirty="0" smtClean="0"/>
              <a:t>) </a:t>
            </a:r>
            <a:r>
              <a:rPr lang="en-US" dirty="0"/>
              <a:t>– </a:t>
            </a:r>
            <a:r>
              <a:rPr lang="en-US" dirty="0" smtClean="0"/>
              <a:t>F</a:t>
            </a:r>
            <a:r>
              <a:rPr lang="ru-RU" baseline="-25000" dirty="0" smtClean="0"/>
              <a:t>1</a:t>
            </a:r>
            <a:r>
              <a:rPr lang="en-US" dirty="0" smtClean="0"/>
              <a:t>(</a:t>
            </a:r>
            <a:r>
              <a:rPr lang="en-US" i="1" dirty="0"/>
              <a:t>d</a:t>
            </a:r>
            <a:r>
              <a:rPr lang="en-US" dirty="0" smtClean="0"/>
              <a:t>) )</a:t>
            </a:r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3005738" y="5986957"/>
            <a:ext cx="559916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where </a:t>
            </a:r>
            <a:r>
              <a:rPr lang="en-US" dirty="0"/>
              <a:t>F</a:t>
            </a:r>
            <a:r>
              <a:rPr lang="ru-RU" baseline="-25000" dirty="0"/>
              <a:t>1</a:t>
            </a:r>
            <a:r>
              <a:rPr lang="en-US" dirty="0"/>
              <a:t> –</a:t>
            </a:r>
            <a:r>
              <a:rPr lang="ru-RU" dirty="0"/>
              <a:t> </a:t>
            </a:r>
            <a:r>
              <a:rPr lang="en-US" dirty="0"/>
              <a:t>spectrum after normalization </a:t>
            </a:r>
            <a:r>
              <a:rPr lang="en-US" dirty="0" smtClean="0"/>
              <a:t>to a </a:t>
            </a:r>
            <a:r>
              <a:rPr lang="en-US" dirty="0"/>
              <a:t>linear </a:t>
            </a:r>
            <a:r>
              <a:rPr lang="en-US" dirty="0" smtClean="0"/>
              <a:t>trend.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6557096"/>
            <a:ext cx="398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Sotenskii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R./AYSS-2024/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578600"/>
            <a:ext cx="12192000" cy="2794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605236" y="6510929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The criterion for the identification of contrast agents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92" y="13007"/>
            <a:ext cx="749808" cy="4972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355" y="1671988"/>
            <a:ext cx="5822185" cy="34750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3" y="1671988"/>
            <a:ext cx="5803895" cy="35420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78305" y="912938"/>
            <a:ext cx="4723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Second step: Normalization to a </a:t>
            </a:r>
            <a:r>
              <a:rPr lang="en-US" dirty="0" smtClean="0"/>
              <a:t>Parabolic </a:t>
            </a:r>
            <a:r>
              <a:rPr lang="en-US" dirty="0"/>
              <a:t>t</a:t>
            </a:r>
            <a:r>
              <a:rPr lang="en-US" dirty="0" smtClean="0"/>
              <a:t>rend.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557096"/>
            <a:ext cx="398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Sotenskii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R./AYSS-2024/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58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578600"/>
            <a:ext cx="12192000" cy="2794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477220" y="6510929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6/19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/>
              <a:t>Разделение нескольких контрастных веществ </a:t>
            </a:r>
            <a:r>
              <a:rPr lang="ru-RU" sz="2800" dirty="0" smtClean="0"/>
              <a:t>в</a:t>
            </a:r>
            <a:r>
              <a:rPr lang="en-US" sz="2800" dirty="0" smtClean="0"/>
              <a:t> 3D-</a:t>
            </a:r>
            <a:r>
              <a:rPr lang="ru-RU" sz="2800" dirty="0" smtClean="0"/>
              <a:t>КТ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57615" y="5395782"/>
            <a:ext cx="154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Срез фантома</a:t>
            </a:r>
            <a:endParaRPr lang="en-US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167" y="1050300"/>
            <a:ext cx="4727069" cy="406287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619672" y="5392250"/>
            <a:ext cx="4884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Энергия К-края (</a:t>
            </a:r>
            <a:r>
              <a:rPr lang="en-US" dirty="0" err="1"/>
              <a:t>thl</a:t>
            </a:r>
            <a:r>
              <a:rPr lang="ru-RU" dirty="0"/>
              <a:t>)</a:t>
            </a:r>
            <a:r>
              <a:rPr lang="en-US" dirty="0"/>
              <a:t> </a:t>
            </a:r>
            <a:r>
              <a:rPr lang="ru-RU" dirty="0" smtClean="0"/>
              <a:t>в областях интереса</a:t>
            </a:r>
            <a:r>
              <a:rPr lang="en-US" dirty="0" smtClean="0"/>
              <a:t>.</a:t>
            </a:r>
            <a:endParaRPr lang="ru-RU" dirty="0"/>
          </a:p>
          <a:p>
            <a:pPr algn="ctr"/>
            <a:r>
              <a:rPr lang="ru-RU" dirty="0" smtClean="0"/>
              <a:t>Красный цвет – положение </a:t>
            </a:r>
            <a:r>
              <a:rPr lang="en-US" dirty="0" smtClean="0"/>
              <a:t>K-</a:t>
            </a:r>
            <a:r>
              <a:rPr lang="ru-RU" dirty="0" smtClean="0"/>
              <a:t>края не найдено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92" y="13007"/>
            <a:ext cx="749808" cy="4972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47" y="1050300"/>
            <a:ext cx="5120799" cy="406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7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578600"/>
            <a:ext cx="12192000" cy="2794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477220" y="6510929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7/19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/>
              <a:t>Разделение нескольких контрастных веществ в</a:t>
            </a:r>
            <a:r>
              <a:rPr lang="en-US" sz="2800" dirty="0"/>
              <a:t> 3D-</a:t>
            </a:r>
            <a:r>
              <a:rPr lang="ru-RU" sz="2800" dirty="0"/>
              <a:t>КТ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928396"/>
              </p:ext>
            </p:extLst>
          </p:nvPr>
        </p:nvGraphicFramePr>
        <p:xfrm>
          <a:off x="330317" y="1490563"/>
          <a:ext cx="5435041" cy="14430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06553">
                  <a:extLst>
                    <a:ext uri="{9D8B030D-6E8A-4147-A177-3AD203B41FA5}">
                      <a16:colId xmlns:a16="http://schemas.microsoft.com/office/drawing/2014/main" val="2638573034"/>
                    </a:ext>
                  </a:extLst>
                </a:gridCol>
                <a:gridCol w="932122">
                  <a:extLst>
                    <a:ext uri="{9D8B030D-6E8A-4147-A177-3AD203B41FA5}">
                      <a16:colId xmlns:a16="http://schemas.microsoft.com/office/drawing/2014/main" val="3819404687"/>
                    </a:ext>
                  </a:extLst>
                </a:gridCol>
                <a:gridCol w="932122">
                  <a:extLst>
                    <a:ext uri="{9D8B030D-6E8A-4147-A177-3AD203B41FA5}">
                      <a16:colId xmlns:a16="http://schemas.microsoft.com/office/drawing/2014/main" val="1348660840"/>
                    </a:ext>
                  </a:extLst>
                </a:gridCol>
                <a:gridCol w="932122">
                  <a:extLst>
                    <a:ext uri="{9D8B030D-6E8A-4147-A177-3AD203B41FA5}">
                      <a16:colId xmlns:a16="http://schemas.microsoft.com/office/drawing/2014/main" val="2274366425"/>
                    </a:ext>
                  </a:extLst>
                </a:gridCol>
                <a:gridCol w="932122">
                  <a:extLst>
                    <a:ext uri="{9D8B030D-6E8A-4147-A177-3AD203B41FA5}">
                      <a16:colId xmlns:a16="http://schemas.microsoft.com/office/drawing/2014/main" val="2973080747"/>
                    </a:ext>
                  </a:extLst>
                </a:gridCol>
              </a:tblGrid>
              <a:tr h="37272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RoI</a:t>
                      </a:r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Iodine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Nd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Gd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990261"/>
                  </a:ext>
                </a:extLst>
              </a:tr>
              <a:tr h="43025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K-edge, </a:t>
                      </a:r>
                      <a:r>
                        <a:rPr lang="en-US" dirty="0" err="1"/>
                        <a:t>thl</a:t>
                      </a:r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85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  <a:r>
                        <a:rPr lang="ru-RU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121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217234"/>
                  </a:ext>
                </a:extLst>
              </a:tr>
              <a:tr h="46061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K-edge,</a:t>
                      </a:r>
                    </a:p>
                    <a:p>
                      <a:pPr algn="ctr"/>
                      <a:r>
                        <a:rPr lang="en-US" dirty="0"/>
                        <a:t>keV</a:t>
                      </a:r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33.2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38.9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43</a:t>
                      </a:r>
                      <a:r>
                        <a:rPr lang="en-US" dirty="0"/>
                        <a:t>.6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50.2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352348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1995" y="4243397"/>
            <a:ext cx="5391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Зависимость </a:t>
            </a:r>
            <a:r>
              <a:rPr lang="ru-RU" dirty="0"/>
              <a:t>энергии </a:t>
            </a:r>
            <a:r>
              <a:rPr lang="ru-RU" dirty="0" smtClean="0"/>
              <a:t>К-края, определенной по критерию, </a:t>
            </a:r>
            <a:r>
              <a:rPr lang="ru-RU" dirty="0"/>
              <a:t>от экспериментальной энергии К-края</a:t>
            </a:r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606" y="1329771"/>
            <a:ext cx="6080673" cy="45243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92" y="13007"/>
            <a:ext cx="749808" cy="4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3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578600"/>
            <a:ext cx="12192000" cy="2794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The criterion for the identification of contrast agents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992812" y="5122724"/>
            <a:ext cx="521777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The first conditions for the fulfillment of the criterion</a:t>
            </a:r>
            <a:r>
              <a:rPr lang="ru-RU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en-US" dirty="0"/>
              <a:t>F</a:t>
            </a:r>
            <a:r>
              <a:rPr lang="en-US" baseline="-25000" dirty="0"/>
              <a:t>1</a:t>
            </a:r>
            <a:r>
              <a:rPr lang="en-US" dirty="0"/>
              <a:t>(</a:t>
            </a:r>
            <a:r>
              <a:rPr lang="en-US" i="1" dirty="0"/>
              <a:t>c</a:t>
            </a:r>
            <a:r>
              <a:rPr lang="en-US" dirty="0"/>
              <a:t>) &gt;</a:t>
            </a:r>
            <a:r>
              <a:rPr lang="ru-RU" dirty="0"/>
              <a:t> </a:t>
            </a:r>
            <a:r>
              <a:rPr lang="en-US" dirty="0"/>
              <a:t>F</a:t>
            </a:r>
            <a:r>
              <a:rPr lang="en-US" baseline="-25000" dirty="0"/>
              <a:t>1</a:t>
            </a:r>
            <a:r>
              <a:rPr lang="en-US" dirty="0"/>
              <a:t>(</a:t>
            </a:r>
            <a:r>
              <a:rPr lang="en-US" i="1" dirty="0"/>
              <a:t>d</a:t>
            </a:r>
            <a:r>
              <a:rPr lang="en-US" dirty="0"/>
              <a:t>)</a:t>
            </a:r>
          </a:p>
          <a:p>
            <a:pPr algn="ctr">
              <a:lnSpc>
                <a:spcPct val="150000"/>
              </a:lnSpc>
            </a:pPr>
            <a:r>
              <a:rPr lang="en-US" dirty="0"/>
              <a:t>F</a:t>
            </a:r>
            <a:r>
              <a:rPr lang="en-US" baseline="-25000" dirty="0"/>
              <a:t>1</a:t>
            </a:r>
            <a:r>
              <a:rPr lang="en-US" dirty="0"/>
              <a:t>(</a:t>
            </a:r>
            <a:r>
              <a:rPr lang="en-US" i="1" dirty="0"/>
              <a:t>c</a:t>
            </a:r>
            <a:r>
              <a:rPr lang="en-US" dirty="0"/>
              <a:t>) &gt; 0</a:t>
            </a:r>
            <a:endParaRPr lang="ru-RU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1" y="1151441"/>
            <a:ext cx="6115109" cy="376906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96" y="1151441"/>
            <a:ext cx="5884411" cy="3775270"/>
          </a:xfrm>
          <a:prstGeom prst="rect">
            <a:avLst/>
          </a:prstGeom>
        </p:spPr>
      </p:pic>
      <p:cxnSp>
        <p:nvCxnSpPr>
          <p:cNvPr id="36" name="Прямая соединительная линия 35"/>
          <p:cNvCxnSpPr/>
          <p:nvPr/>
        </p:nvCxnSpPr>
        <p:spPr>
          <a:xfrm>
            <a:off x="1958927" y="1831555"/>
            <a:ext cx="278" cy="2023114"/>
          </a:xfrm>
          <a:prstGeom prst="line">
            <a:avLst/>
          </a:prstGeom>
          <a:ln w="15875" cmpd="sng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805193" y="1462222"/>
            <a:ext cx="295317" cy="376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flipH="1">
            <a:off x="3317476" y="2124703"/>
            <a:ext cx="13856" cy="2245406"/>
          </a:xfrm>
          <a:prstGeom prst="line">
            <a:avLst/>
          </a:prstGeom>
          <a:ln w="15875" cmpd="sng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177599" y="1755370"/>
            <a:ext cx="320456" cy="376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 flipH="1">
            <a:off x="8117959" y="1409119"/>
            <a:ext cx="6096" cy="1984035"/>
          </a:xfrm>
          <a:prstGeom prst="line">
            <a:avLst/>
          </a:prstGeom>
          <a:ln w="15875" cmpd="sng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976340" y="334005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9488896" y="1581095"/>
            <a:ext cx="23796" cy="2602429"/>
          </a:xfrm>
          <a:prstGeom prst="line">
            <a:avLst/>
          </a:prstGeom>
          <a:ln w="15875" cmpd="sng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9371073" y="413042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 flipH="1">
            <a:off x="8946148" y="1492971"/>
            <a:ext cx="6096" cy="1984035"/>
          </a:xfrm>
          <a:prstGeom prst="line">
            <a:avLst/>
          </a:prstGeom>
          <a:ln w="15875" cmpd="sng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8761642" y="3447376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 flipH="1">
            <a:off x="2700329" y="1462222"/>
            <a:ext cx="9239" cy="2251715"/>
          </a:xfrm>
          <a:prstGeom prst="line">
            <a:avLst/>
          </a:prstGeom>
          <a:ln w="15875" cmpd="sng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508376" y="3621753"/>
            <a:ext cx="385822" cy="376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60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578600"/>
            <a:ext cx="12192000" cy="2794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Results of applying the criterion in 3D-CT </a:t>
            </a:r>
            <a:r>
              <a:rPr lang="ru-RU" sz="2800" dirty="0"/>
              <a:t>(</a:t>
            </a:r>
            <a:r>
              <a:rPr lang="en-US" sz="2800" dirty="0"/>
              <a:t>on the example of La</a:t>
            </a:r>
            <a:r>
              <a:rPr lang="ru-RU" sz="2800" dirty="0"/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29" y="905391"/>
            <a:ext cx="4576500" cy="4068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216" y="905391"/>
            <a:ext cx="4068000" cy="406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776" y="905392"/>
            <a:ext cx="4087339" cy="383124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68529" y="4829307"/>
            <a:ext cx="41369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fulfillment of the conditions for the content of lanthanum in the </a:t>
            </a:r>
            <a:r>
              <a:rPr lang="en-US" dirty="0" err="1"/>
              <a:t>RoI</a:t>
            </a:r>
            <a:r>
              <a:rPr lang="en-US" dirty="0"/>
              <a:t>. </a:t>
            </a:r>
          </a:p>
          <a:p>
            <a:pPr algn="ctr"/>
            <a:r>
              <a:rPr lang="en-US" dirty="0"/>
              <a:t>Green color - samples that meet the condition of the criterion. </a:t>
            </a:r>
          </a:p>
          <a:p>
            <a:pPr algn="ctr"/>
            <a:r>
              <a:rPr lang="en-US" dirty="0"/>
              <a:t>Yellow color - samples that do not meet the criterion.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60358" y="4829307"/>
            <a:ext cx="34434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CT </a:t>
            </a:r>
            <a:r>
              <a:rPr lang="en-US" dirty="0"/>
              <a:t>image of slice of the phantom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28410" y="641360"/>
            <a:ext cx="8861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I</a:t>
            </a:r>
            <a:r>
              <a:rPr lang="ru-RU" dirty="0" err="1"/>
              <a:t>nvestigated</a:t>
            </a:r>
            <a:r>
              <a:rPr lang="ru-RU" dirty="0"/>
              <a:t> </a:t>
            </a:r>
            <a:r>
              <a:rPr lang="ru-RU" dirty="0" err="1"/>
              <a:t>phantom</a:t>
            </a:r>
            <a:r>
              <a:rPr lang="ru-RU" dirty="0"/>
              <a:t> </a:t>
            </a:r>
            <a:r>
              <a:rPr lang="ru-RU" dirty="0" err="1"/>
              <a:t>with</a:t>
            </a:r>
            <a:r>
              <a:rPr lang="ru-RU" dirty="0"/>
              <a:t> </a:t>
            </a:r>
            <a:r>
              <a:rPr lang="ru-RU" dirty="0" err="1"/>
              <a:t>water</a:t>
            </a:r>
            <a:r>
              <a:rPr lang="ru-RU" dirty="0"/>
              <a:t> </a:t>
            </a:r>
            <a:r>
              <a:rPr lang="ru-RU" dirty="0" err="1"/>
              <a:t>solutions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La</a:t>
            </a:r>
            <a:r>
              <a:rPr lang="ru-RU" dirty="0"/>
              <a:t>(NO3)3·6H2O</a:t>
            </a:r>
            <a:r>
              <a:rPr lang="en-US" dirty="0"/>
              <a:t> and</a:t>
            </a:r>
            <a:r>
              <a:rPr lang="ru-RU" dirty="0"/>
              <a:t> </a:t>
            </a:r>
            <a:r>
              <a:rPr lang="en-US" dirty="0"/>
              <a:t>also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standard</a:t>
            </a:r>
            <a:r>
              <a:rPr lang="ru-RU" dirty="0"/>
              <a:t> </a:t>
            </a:r>
            <a:r>
              <a:rPr lang="ru-RU" dirty="0" err="1"/>
              <a:t>samples</a:t>
            </a:r>
            <a:r>
              <a:rPr lang="ru-RU" dirty="0"/>
              <a:t> (</a:t>
            </a:r>
            <a:r>
              <a:rPr lang="ru-RU" dirty="0" err="1"/>
              <a:t>water</a:t>
            </a:r>
            <a:r>
              <a:rPr lang="ru-RU" dirty="0"/>
              <a:t>, </a:t>
            </a:r>
            <a:r>
              <a:rPr lang="ru-RU" dirty="0" err="1"/>
              <a:t>iodine</a:t>
            </a:r>
            <a:r>
              <a:rPr lang="ru-RU" dirty="0"/>
              <a:t>, </a:t>
            </a:r>
            <a:r>
              <a:rPr lang="ru-RU" dirty="0" err="1"/>
              <a:t>paraffin</a:t>
            </a:r>
            <a:r>
              <a:rPr lang="ru-RU" dirty="0"/>
              <a:t>, </a:t>
            </a:r>
            <a:r>
              <a:rPr lang="ru-RU" dirty="0" err="1"/>
              <a:t>bone</a:t>
            </a:r>
            <a:r>
              <a:rPr lang="en-US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plex</a:t>
            </a:r>
            <a:r>
              <a:rPr lang="ru-RU" dirty="0"/>
              <a:t>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405447" y="4896979"/>
            <a:ext cx="33897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estimation of molar concentration of La calculated by the criterion</a:t>
            </a:r>
          </a:p>
        </p:txBody>
      </p:sp>
    </p:spTree>
    <p:extLst>
      <p:ext uri="{BB962C8B-B14F-4D97-AF65-F5344CB8AC3E}">
        <p14:creationId xmlns:p14="http://schemas.microsoft.com/office/powerpoint/2010/main" val="23143685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578600"/>
            <a:ext cx="12192000" cy="2794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Results of applying the criterion in 3D-CT </a:t>
            </a:r>
            <a:r>
              <a:rPr lang="ru-RU" sz="2800" dirty="0"/>
              <a:t>(</a:t>
            </a:r>
            <a:r>
              <a:rPr lang="en-US" sz="2800" dirty="0"/>
              <a:t>on the example of La</a:t>
            </a:r>
            <a:r>
              <a:rPr lang="ru-RU" sz="2800" dirty="0"/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033915"/>
              </p:ext>
            </p:extLst>
          </p:nvPr>
        </p:nvGraphicFramePr>
        <p:xfrm>
          <a:off x="576872" y="780053"/>
          <a:ext cx="11312529" cy="17242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2716">
                  <a:extLst>
                    <a:ext uri="{9D8B030D-6E8A-4147-A177-3AD203B41FA5}">
                      <a16:colId xmlns:a16="http://schemas.microsoft.com/office/drawing/2014/main" val="2638573034"/>
                    </a:ext>
                  </a:extLst>
                </a:gridCol>
                <a:gridCol w="928593">
                  <a:extLst>
                    <a:ext uri="{9D8B030D-6E8A-4147-A177-3AD203B41FA5}">
                      <a16:colId xmlns:a16="http://schemas.microsoft.com/office/drawing/2014/main" val="4023182479"/>
                    </a:ext>
                  </a:extLst>
                </a:gridCol>
                <a:gridCol w="932122">
                  <a:extLst>
                    <a:ext uri="{9D8B030D-6E8A-4147-A177-3AD203B41FA5}">
                      <a16:colId xmlns:a16="http://schemas.microsoft.com/office/drawing/2014/main" val="3229019762"/>
                    </a:ext>
                  </a:extLst>
                </a:gridCol>
                <a:gridCol w="932122">
                  <a:extLst>
                    <a:ext uri="{9D8B030D-6E8A-4147-A177-3AD203B41FA5}">
                      <a16:colId xmlns:a16="http://schemas.microsoft.com/office/drawing/2014/main" val="3819404687"/>
                    </a:ext>
                  </a:extLst>
                </a:gridCol>
                <a:gridCol w="932122">
                  <a:extLst>
                    <a:ext uri="{9D8B030D-6E8A-4147-A177-3AD203B41FA5}">
                      <a16:colId xmlns:a16="http://schemas.microsoft.com/office/drawing/2014/main" val="1348660840"/>
                    </a:ext>
                  </a:extLst>
                </a:gridCol>
                <a:gridCol w="932122">
                  <a:extLst>
                    <a:ext uri="{9D8B030D-6E8A-4147-A177-3AD203B41FA5}">
                      <a16:colId xmlns:a16="http://schemas.microsoft.com/office/drawing/2014/main" val="2274366425"/>
                    </a:ext>
                  </a:extLst>
                </a:gridCol>
                <a:gridCol w="932122">
                  <a:extLst>
                    <a:ext uri="{9D8B030D-6E8A-4147-A177-3AD203B41FA5}">
                      <a16:colId xmlns:a16="http://schemas.microsoft.com/office/drawing/2014/main" val="2973080747"/>
                    </a:ext>
                  </a:extLst>
                </a:gridCol>
                <a:gridCol w="932122">
                  <a:extLst>
                    <a:ext uri="{9D8B030D-6E8A-4147-A177-3AD203B41FA5}">
                      <a16:colId xmlns:a16="http://schemas.microsoft.com/office/drawing/2014/main" val="2587556971"/>
                    </a:ext>
                  </a:extLst>
                </a:gridCol>
                <a:gridCol w="932122">
                  <a:extLst>
                    <a:ext uri="{9D8B030D-6E8A-4147-A177-3AD203B41FA5}">
                      <a16:colId xmlns:a16="http://schemas.microsoft.com/office/drawing/2014/main" val="2526300397"/>
                    </a:ext>
                  </a:extLst>
                </a:gridCol>
                <a:gridCol w="932122">
                  <a:extLst>
                    <a:ext uri="{9D8B030D-6E8A-4147-A177-3AD203B41FA5}">
                      <a16:colId xmlns:a16="http://schemas.microsoft.com/office/drawing/2014/main" val="843255756"/>
                    </a:ext>
                  </a:extLst>
                </a:gridCol>
                <a:gridCol w="932122">
                  <a:extLst>
                    <a:ext uri="{9D8B030D-6E8A-4147-A177-3AD203B41FA5}">
                      <a16:colId xmlns:a16="http://schemas.microsoft.com/office/drawing/2014/main" val="1427441914"/>
                    </a:ext>
                  </a:extLst>
                </a:gridCol>
                <a:gridCol w="932122">
                  <a:extLst>
                    <a:ext uri="{9D8B030D-6E8A-4147-A177-3AD203B41FA5}">
                      <a16:colId xmlns:a16="http://schemas.microsoft.com/office/drawing/2014/main" val="2688747214"/>
                    </a:ext>
                  </a:extLst>
                </a:gridCol>
              </a:tblGrid>
              <a:tr h="37272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RoI</a:t>
                      </a:r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La-40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La-20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La-10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La-5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Paraffin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Iodine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Ca-40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H20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Bone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Plex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Air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990261"/>
                  </a:ext>
                </a:extLst>
              </a:tr>
              <a:tr h="43025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Criterion</a:t>
                      </a:r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Yes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Yes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Yes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217234"/>
                  </a:ext>
                </a:extLst>
              </a:tr>
              <a:tr h="46061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Value</a:t>
                      </a:r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281.5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145.7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46.8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27.7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725.9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-48.2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-13.6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-157.8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-22.9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-7.6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352348"/>
                  </a:ext>
                </a:extLst>
              </a:tr>
              <a:tr h="46061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Error</a:t>
                      </a:r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39.3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37.9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37.2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37.6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37.6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55.6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38.3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37.0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42.5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13.9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11.9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574641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627" y="2571940"/>
            <a:ext cx="6480000" cy="393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69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578600"/>
            <a:ext cx="12192000" cy="2794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Results of applying the criterion in 3D-CT </a:t>
            </a:r>
            <a:r>
              <a:rPr lang="ru-RU" sz="2800" dirty="0"/>
              <a:t>(</a:t>
            </a:r>
            <a:r>
              <a:rPr lang="en-US" sz="2800" dirty="0"/>
              <a:t>on the example of </a:t>
            </a:r>
            <a:r>
              <a:rPr lang="en-US" sz="2800" dirty="0" err="1"/>
              <a:t>Nd</a:t>
            </a:r>
            <a:r>
              <a:rPr lang="ru-RU" sz="2800" dirty="0"/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967596"/>
              </p:ext>
            </p:extLst>
          </p:nvPr>
        </p:nvGraphicFramePr>
        <p:xfrm>
          <a:off x="576872" y="773509"/>
          <a:ext cx="11312529" cy="17242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2716">
                  <a:extLst>
                    <a:ext uri="{9D8B030D-6E8A-4147-A177-3AD203B41FA5}">
                      <a16:colId xmlns:a16="http://schemas.microsoft.com/office/drawing/2014/main" val="2638573034"/>
                    </a:ext>
                  </a:extLst>
                </a:gridCol>
                <a:gridCol w="928593">
                  <a:extLst>
                    <a:ext uri="{9D8B030D-6E8A-4147-A177-3AD203B41FA5}">
                      <a16:colId xmlns:a16="http://schemas.microsoft.com/office/drawing/2014/main" val="4023182479"/>
                    </a:ext>
                  </a:extLst>
                </a:gridCol>
                <a:gridCol w="932122">
                  <a:extLst>
                    <a:ext uri="{9D8B030D-6E8A-4147-A177-3AD203B41FA5}">
                      <a16:colId xmlns:a16="http://schemas.microsoft.com/office/drawing/2014/main" val="3229019762"/>
                    </a:ext>
                  </a:extLst>
                </a:gridCol>
                <a:gridCol w="932122">
                  <a:extLst>
                    <a:ext uri="{9D8B030D-6E8A-4147-A177-3AD203B41FA5}">
                      <a16:colId xmlns:a16="http://schemas.microsoft.com/office/drawing/2014/main" val="3819404687"/>
                    </a:ext>
                  </a:extLst>
                </a:gridCol>
                <a:gridCol w="932122">
                  <a:extLst>
                    <a:ext uri="{9D8B030D-6E8A-4147-A177-3AD203B41FA5}">
                      <a16:colId xmlns:a16="http://schemas.microsoft.com/office/drawing/2014/main" val="1348660840"/>
                    </a:ext>
                  </a:extLst>
                </a:gridCol>
                <a:gridCol w="932122">
                  <a:extLst>
                    <a:ext uri="{9D8B030D-6E8A-4147-A177-3AD203B41FA5}">
                      <a16:colId xmlns:a16="http://schemas.microsoft.com/office/drawing/2014/main" val="2274366425"/>
                    </a:ext>
                  </a:extLst>
                </a:gridCol>
                <a:gridCol w="932122">
                  <a:extLst>
                    <a:ext uri="{9D8B030D-6E8A-4147-A177-3AD203B41FA5}">
                      <a16:colId xmlns:a16="http://schemas.microsoft.com/office/drawing/2014/main" val="2973080747"/>
                    </a:ext>
                  </a:extLst>
                </a:gridCol>
                <a:gridCol w="932122">
                  <a:extLst>
                    <a:ext uri="{9D8B030D-6E8A-4147-A177-3AD203B41FA5}">
                      <a16:colId xmlns:a16="http://schemas.microsoft.com/office/drawing/2014/main" val="2587556971"/>
                    </a:ext>
                  </a:extLst>
                </a:gridCol>
                <a:gridCol w="932122">
                  <a:extLst>
                    <a:ext uri="{9D8B030D-6E8A-4147-A177-3AD203B41FA5}">
                      <a16:colId xmlns:a16="http://schemas.microsoft.com/office/drawing/2014/main" val="2526300397"/>
                    </a:ext>
                  </a:extLst>
                </a:gridCol>
                <a:gridCol w="932122">
                  <a:extLst>
                    <a:ext uri="{9D8B030D-6E8A-4147-A177-3AD203B41FA5}">
                      <a16:colId xmlns:a16="http://schemas.microsoft.com/office/drawing/2014/main" val="843255756"/>
                    </a:ext>
                  </a:extLst>
                </a:gridCol>
                <a:gridCol w="932122">
                  <a:extLst>
                    <a:ext uri="{9D8B030D-6E8A-4147-A177-3AD203B41FA5}">
                      <a16:colId xmlns:a16="http://schemas.microsoft.com/office/drawing/2014/main" val="1427441914"/>
                    </a:ext>
                  </a:extLst>
                </a:gridCol>
                <a:gridCol w="932122">
                  <a:extLst>
                    <a:ext uri="{9D8B030D-6E8A-4147-A177-3AD203B41FA5}">
                      <a16:colId xmlns:a16="http://schemas.microsoft.com/office/drawing/2014/main" val="2688747214"/>
                    </a:ext>
                  </a:extLst>
                </a:gridCol>
              </a:tblGrid>
              <a:tr h="37272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RoI</a:t>
                      </a:r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Nd-80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Nd-40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Nd-20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Nd-10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Paraffin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Iodine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Ca-40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H20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Bone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Plex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Air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990261"/>
                  </a:ext>
                </a:extLst>
              </a:tr>
              <a:tr h="43025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Criterion</a:t>
                      </a:r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Yes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Yes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Yes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217234"/>
                  </a:ext>
                </a:extLst>
              </a:tr>
              <a:tr h="46061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Value</a:t>
                      </a:r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189.0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98.9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83.3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78.0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61.4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-124.9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48.8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33.4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40.9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-1.5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-1.6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352348"/>
                  </a:ext>
                </a:extLst>
              </a:tr>
              <a:tr h="46061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Error</a:t>
                      </a:r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20.5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20.2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19.6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19.9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20.2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24.4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20.6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20.2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32.3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13.7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11.6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574641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0" y="2623042"/>
            <a:ext cx="6480000" cy="394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351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578600"/>
            <a:ext cx="12192000" cy="2794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Results of applying the criterion in 3D-CT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1888" y="4663935"/>
            <a:ext cx="2129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Slice of the phantom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268529" y="4663935"/>
            <a:ext cx="4136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Положение К-линии поглощения (</a:t>
            </a:r>
            <a:r>
              <a:rPr lang="en-US" dirty="0" err="1"/>
              <a:t>thl</a:t>
            </a:r>
            <a:r>
              <a:rPr lang="ru-RU" dirty="0"/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70193" y="4663935"/>
            <a:ext cx="2787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concentration of lanthanum calculated by the criterion.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55" y="1236914"/>
            <a:ext cx="3889063" cy="32493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36" y="1236915"/>
            <a:ext cx="3754377" cy="324930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039" y="1236915"/>
            <a:ext cx="3780495" cy="324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6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578600"/>
            <a:ext cx="12192000" cy="2794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Separate several different CAs in 3D-CT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298" y="766752"/>
            <a:ext cx="4562273" cy="45622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36578" y="5488447"/>
            <a:ext cx="47373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3D CT </a:t>
            </a:r>
            <a:r>
              <a:rPr lang="ru-RU" dirty="0" err="1"/>
              <a:t>images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phantom</a:t>
            </a:r>
            <a:r>
              <a:rPr lang="ru-RU" dirty="0"/>
              <a:t> </a:t>
            </a:r>
            <a:r>
              <a:rPr lang="ru-RU" dirty="0" err="1"/>
              <a:t>with</a:t>
            </a:r>
            <a:r>
              <a:rPr lang="ru-RU" dirty="0"/>
              <a:t> </a:t>
            </a:r>
            <a:r>
              <a:rPr lang="en-US" dirty="0"/>
              <a:t>CAs</a:t>
            </a:r>
            <a:r>
              <a:rPr lang="ru-RU" dirty="0"/>
              <a:t> </a:t>
            </a:r>
            <a:r>
              <a:rPr lang="en-US" dirty="0"/>
              <a:t>and</a:t>
            </a:r>
            <a:r>
              <a:rPr lang="ru-RU" dirty="0"/>
              <a:t> </a:t>
            </a:r>
            <a:r>
              <a:rPr lang="ru-RU" dirty="0" err="1"/>
              <a:t>color</a:t>
            </a:r>
            <a:r>
              <a:rPr lang="ru-RU" dirty="0"/>
              <a:t> </a:t>
            </a:r>
            <a:r>
              <a:rPr lang="ru-RU" dirty="0" err="1"/>
              <a:t>division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La</a:t>
            </a:r>
            <a:r>
              <a:rPr lang="ru-RU" dirty="0"/>
              <a:t> (</a:t>
            </a:r>
            <a:r>
              <a:rPr lang="ru-RU" dirty="0" err="1"/>
              <a:t>red</a:t>
            </a:r>
            <a:r>
              <a:rPr lang="ru-RU" dirty="0"/>
              <a:t>),</a:t>
            </a:r>
          </a:p>
          <a:p>
            <a:pPr algn="ctr"/>
            <a:r>
              <a:rPr lang="ru-RU" dirty="0" err="1"/>
              <a:t>Nd</a:t>
            </a:r>
            <a:r>
              <a:rPr lang="ru-RU" dirty="0"/>
              <a:t> (</a:t>
            </a:r>
            <a:r>
              <a:rPr lang="ru-RU" dirty="0" err="1"/>
              <a:t>blue</a:t>
            </a:r>
            <a:r>
              <a:rPr lang="ru-RU" dirty="0"/>
              <a:t>),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Gd</a:t>
            </a:r>
            <a:r>
              <a:rPr lang="ru-RU" dirty="0"/>
              <a:t> (</a:t>
            </a:r>
            <a:r>
              <a:rPr lang="ru-RU" dirty="0" err="1"/>
              <a:t>green</a:t>
            </a:r>
            <a:r>
              <a:rPr lang="ru-RU" dirty="0"/>
              <a:t>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C5B3B7-7766-463A-9BCE-6A3F9EE97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63" y="766752"/>
            <a:ext cx="4592419" cy="456227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61EDF5F-4461-4EBF-8F3C-01525581307E}"/>
              </a:ext>
            </a:extLst>
          </p:cNvPr>
          <p:cNvSpPr/>
          <p:nvPr/>
        </p:nvSpPr>
        <p:spPr>
          <a:xfrm>
            <a:off x="6739849" y="5488447"/>
            <a:ext cx="4737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Evaluation of the molar concentration of the CAs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8036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578600"/>
            <a:ext cx="12192000" cy="2794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562106" y="6510929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3/1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/>
              <a:t>Medipix</a:t>
            </a:r>
            <a:r>
              <a:rPr lang="en-US" sz="2800" dirty="0" smtClean="0"/>
              <a:t> detectors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26" y="1012208"/>
            <a:ext cx="4960697" cy="30658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3323" y="4313435"/>
            <a:ext cx="760526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Medipix</a:t>
            </a:r>
            <a:r>
              <a:rPr lang="en-US" dirty="0"/>
              <a:t> series detectors are hybrid semiconductor pixel detectors;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Developed by </a:t>
            </a:r>
            <a:r>
              <a:rPr lang="en-US" dirty="0" err="1"/>
              <a:t>Medipix</a:t>
            </a:r>
            <a:r>
              <a:rPr lang="en-US" dirty="0"/>
              <a:t> collaboration (</a:t>
            </a:r>
            <a:r>
              <a:rPr lang="en-US" dirty="0">
                <a:hlinkClick r:id="rId3"/>
              </a:rPr>
              <a:t>https://medipix.web.cern.ch/</a:t>
            </a:r>
            <a:r>
              <a:rPr lang="en-US" dirty="0"/>
              <a:t>);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Consist of a semiconductor sensor and a readout integrated circuit;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Photons are detected by their transferring energy to electrons. The appeared free electrons move to the</a:t>
            </a:r>
            <a:r>
              <a:rPr lang="ru-RU" dirty="0"/>
              <a:t> </a:t>
            </a:r>
            <a:r>
              <a:rPr lang="en-US" dirty="0"/>
              <a:t>pixel contact pads, causing a</a:t>
            </a:r>
            <a:r>
              <a:rPr lang="ru-RU" dirty="0"/>
              <a:t> </a:t>
            </a:r>
            <a:r>
              <a:rPr lang="en-US" dirty="0"/>
              <a:t>signal.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signal is digitized and compared with the threshold in a pixel. Pixels operate independent.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B283B8-380A-4253-87E8-54001125E2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7978589" y="1351590"/>
            <a:ext cx="3229662" cy="3977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92" y="13007"/>
            <a:ext cx="749808" cy="4972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557096"/>
            <a:ext cx="398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Sotenskii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R./AYSS-2024/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33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CD40C0-5F30-48BF-8302-921DADF69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78" y="766752"/>
            <a:ext cx="4562273" cy="456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750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6263060" y="250655"/>
            <a:ext cx="5825634" cy="3487959"/>
            <a:chOff x="6263060" y="250655"/>
            <a:chExt cx="5825634" cy="3487959"/>
          </a:xfrm>
        </p:grpSpPr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3060" y="250655"/>
              <a:ext cx="5825634" cy="3487959"/>
            </a:xfrm>
            <a:prstGeom prst="rect">
              <a:avLst/>
            </a:prstGeom>
          </p:spPr>
        </p:pic>
        <p:cxnSp>
          <p:nvCxnSpPr>
            <p:cNvPr id="15" name="Прямая соединительная линия 14"/>
            <p:cNvCxnSpPr/>
            <p:nvPr/>
          </p:nvCxnSpPr>
          <p:spPr>
            <a:xfrm>
              <a:off x="8304455" y="378648"/>
              <a:ext cx="0" cy="2229441"/>
            </a:xfrm>
            <a:prstGeom prst="line">
              <a:avLst/>
            </a:prstGeom>
            <a:ln w="15875" cmpd="sng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8170780" y="2551416"/>
              <a:ext cx="323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</a:t>
              </a:r>
              <a:endParaRPr lang="ru-RU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17" name="Прямая соединительная линия 16"/>
            <p:cNvCxnSpPr/>
            <p:nvPr/>
          </p:nvCxnSpPr>
          <p:spPr>
            <a:xfrm>
              <a:off x="9967865" y="805329"/>
              <a:ext cx="0" cy="2493307"/>
            </a:xfrm>
            <a:prstGeom prst="line">
              <a:avLst/>
            </a:prstGeom>
            <a:ln w="15875" cmpd="sng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9792549" y="435997"/>
              <a:ext cx="350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</a:t>
              </a:r>
              <a:endParaRPr lang="ru-RU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34" y="1445935"/>
            <a:ext cx="5746901" cy="3515641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3574290" y="1473885"/>
            <a:ext cx="4332" cy="299196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586738" y="1446453"/>
            <a:ext cx="11899" cy="301623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509131" y="3416044"/>
            <a:ext cx="1221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Range of </a:t>
            </a:r>
          </a:p>
          <a:p>
            <a:pPr algn="ctr"/>
            <a:r>
              <a:rPr lang="en-US" sz="1400" dirty="0"/>
              <a:t>K-edge (La)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284356" y="1873554"/>
            <a:ext cx="10970" cy="2660402"/>
          </a:xfrm>
          <a:prstGeom prst="line">
            <a:avLst/>
          </a:prstGeom>
          <a:ln w="15875" cmpd="sng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135131" y="1519605"/>
            <a:ext cx="320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81947" y="4025120"/>
            <a:ext cx="332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5148229" y="1563811"/>
            <a:ext cx="0" cy="701717"/>
          </a:xfrm>
          <a:prstGeom prst="line">
            <a:avLst/>
          </a:prstGeom>
          <a:ln w="15875" cmpd="sng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5137259" y="3507382"/>
            <a:ext cx="10970" cy="585977"/>
          </a:xfrm>
          <a:prstGeom prst="line">
            <a:avLst/>
          </a:prstGeom>
          <a:ln w="15875" cmpd="sng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8059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Группа 41"/>
          <p:cNvGrpSpPr/>
          <p:nvPr/>
        </p:nvGrpSpPr>
        <p:grpSpPr>
          <a:xfrm>
            <a:off x="653180" y="157744"/>
            <a:ext cx="5746901" cy="3515641"/>
            <a:chOff x="653180" y="157744"/>
            <a:chExt cx="5746901" cy="3515641"/>
          </a:xfrm>
        </p:grpSpPr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180" y="157744"/>
              <a:ext cx="5746901" cy="3515641"/>
            </a:xfrm>
            <a:prstGeom prst="rect">
              <a:avLst/>
            </a:prstGeom>
          </p:spPr>
        </p:pic>
        <p:cxnSp>
          <p:nvCxnSpPr>
            <p:cNvPr id="10" name="Прямая соединительная линия 9"/>
            <p:cNvCxnSpPr/>
            <p:nvPr/>
          </p:nvCxnSpPr>
          <p:spPr>
            <a:xfrm>
              <a:off x="1584000" y="568800"/>
              <a:ext cx="10970" cy="2660402"/>
            </a:xfrm>
            <a:prstGeom prst="line">
              <a:avLst/>
            </a:prstGeom>
            <a:ln w="15875" cmpd="sng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434775" y="199468"/>
              <a:ext cx="3203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</a:t>
              </a:r>
              <a:endParaRPr lang="ru-RU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75814" y="2695795"/>
              <a:ext cx="3325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</a:t>
              </a:r>
              <a:endParaRPr lang="ru-RU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3502521" y="333700"/>
              <a:ext cx="7914" cy="2917577"/>
            </a:xfrm>
            <a:prstGeom prst="line">
              <a:avLst/>
            </a:prstGeom>
            <a:ln w="15875" cmpd="sng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flipH="1">
              <a:off x="5425200" y="333700"/>
              <a:ext cx="5352" cy="2412000"/>
            </a:xfrm>
            <a:prstGeom prst="line">
              <a:avLst/>
            </a:prstGeom>
            <a:ln w="15875" cmpd="sng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206242" y="2561034"/>
              <a:ext cx="3203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</a:t>
              </a:r>
              <a:endParaRPr lang="ru-RU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6948564" y="177470"/>
            <a:ext cx="5825634" cy="3478683"/>
            <a:chOff x="5771517" y="187197"/>
            <a:chExt cx="5825634" cy="3478683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1517" y="187197"/>
              <a:ext cx="5825634" cy="3478683"/>
            </a:xfrm>
            <a:prstGeom prst="rect">
              <a:avLst/>
            </a:prstGeom>
          </p:spPr>
        </p:pic>
        <p:cxnSp>
          <p:nvCxnSpPr>
            <p:cNvPr id="34" name="Прямая соединительная линия 33"/>
            <p:cNvCxnSpPr/>
            <p:nvPr/>
          </p:nvCxnSpPr>
          <p:spPr>
            <a:xfrm flipH="1">
              <a:off x="7807349" y="305031"/>
              <a:ext cx="6974" cy="2304847"/>
            </a:xfrm>
            <a:prstGeom prst="line">
              <a:avLst/>
            </a:prstGeom>
            <a:ln w="15875" cmpd="sng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7668709" y="2534472"/>
              <a:ext cx="323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</a:t>
              </a:r>
              <a:endParaRPr lang="ru-RU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36" name="Прямая соединительная линия 35"/>
            <p:cNvCxnSpPr/>
            <p:nvPr/>
          </p:nvCxnSpPr>
          <p:spPr>
            <a:xfrm>
              <a:off x="9530421" y="849004"/>
              <a:ext cx="0" cy="2412000"/>
            </a:xfrm>
            <a:prstGeom prst="line">
              <a:avLst/>
            </a:prstGeom>
            <a:ln w="15875" cmpd="sng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9362035" y="503727"/>
              <a:ext cx="350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</a:t>
              </a:r>
              <a:endParaRPr lang="ru-RU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58532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053" y="1510653"/>
            <a:ext cx="5751548" cy="3683999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 flipH="1">
            <a:off x="5005783" y="1987917"/>
            <a:ext cx="6974" cy="2304847"/>
          </a:xfrm>
          <a:prstGeom prst="line">
            <a:avLst/>
          </a:prstGeom>
          <a:ln w="15875" cmpd="sng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867143" y="4217358"/>
            <a:ext cx="323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6368932" y="2333194"/>
            <a:ext cx="0" cy="2412000"/>
          </a:xfrm>
          <a:prstGeom prst="line">
            <a:avLst/>
          </a:prstGeom>
          <a:ln w="15875" cmpd="sng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200546" y="1987917"/>
            <a:ext cx="350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62938" y="3284922"/>
            <a:ext cx="323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74720" y="3284922"/>
            <a:ext cx="323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3741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3166614" y="1363301"/>
            <a:ext cx="5751548" cy="3696077"/>
            <a:chOff x="3166614" y="1363301"/>
            <a:chExt cx="5751548" cy="3696077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614" y="1363301"/>
              <a:ext cx="5751548" cy="3696077"/>
            </a:xfrm>
            <a:prstGeom prst="rect">
              <a:avLst/>
            </a:prstGeom>
          </p:spPr>
        </p:pic>
        <p:cxnSp>
          <p:nvCxnSpPr>
            <p:cNvPr id="8" name="Прямая соединительная линия 7"/>
            <p:cNvCxnSpPr/>
            <p:nvPr/>
          </p:nvCxnSpPr>
          <p:spPr>
            <a:xfrm flipH="1">
              <a:off x="4964218" y="1755159"/>
              <a:ext cx="6974" cy="2304847"/>
            </a:xfrm>
            <a:prstGeom prst="line">
              <a:avLst/>
            </a:prstGeom>
            <a:ln w="15875" cmpd="sng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4817265" y="3984600"/>
              <a:ext cx="323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</a:t>
              </a:r>
              <a:endParaRPr lang="ru-RU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288548" y="2299058"/>
              <a:ext cx="6930" cy="2304000"/>
            </a:xfrm>
            <a:prstGeom prst="line">
              <a:avLst/>
            </a:prstGeom>
            <a:ln w="15875" cmpd="sng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136788" y="1938039"/>
              <a:ext cx="350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</a:t>
              </a:r>
              <a:endParaRPr lang="ru-RU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35958" y="2817068"/>
              <a:ext cx="323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</a:t>
              </a:r>
              <a:endParaRPr lang="ru-RU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219454" y="2968482"/>
              <a:ext cx="323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</a:t>
              </a:r>
              <a:endParaRPr lang="ru-RU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607218" y="2820464"/>
              <a:ext cx="323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</a:t>
              </a:r>
              <a:endParaRPr lang="ru-RU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76903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3166614" y="1571117"/>
            <a:ext cx="5994011" cy="3694422"/>
            <a:chOff x="3166614" y="1571117"/>
            <a:chExt cx="5994011" cy="3694422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614" y="1571117"/>
              <a:ext cx="5994011" cy="3694422"/>
            </a:xfrm>
            <a:prstGeom prst="rect">
              <a:avLst/>
            </a:prstGeom>
          </p:spPr>
        </p:pic>
        <p:cxnSp>
          <p:nvCxnSpPr>
            <p:cNvPr id="8" name="Прямая соединительная линия 7"/>
            <p:cNvCxnSpPr/>
            <p:nvPr/>
          </p:nvCxnSpPr>
          <p:spPr>
            <a:xfrm flipH="1">
              <a:off x="4964218" y="1913099"/>
              <a:ext cx="6974" cy="2304847"/>
            </a:xfrm>
            <a:prstGeom prst="line">
              <a:avLst/>
            </a:prstGeom>
            <a:ln w="15875" cmpd="sng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4817265" y="4142540"/>
              <a:ext cx="323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</a:t>
              </a:r>
              <a:endParaRPr lang="ru-RU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6288548" y="2498567"/>
              <a:ext cx="6930" cy="1800000"/>
            </a:xfrm>
            <a:prstGeom prst="line">
              <a:avLst/>
            </a:prstGeom>
            <a:ln w="15875" cmpd="sng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136788" y="2137548"/>
              <a:ext cx="350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</a:t>
              </a:r>
              <a:endParaRPr lang="ru-RU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64482" y="3026670"/>
              <a:ext cx="323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</a:t>
              </a:r>
              <a:endParaRPr lang="ru-RU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28260" y="3018357"/>
              <a:ext cx="323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</a:t>
              </a:r>
              <a:endParaRPr lang="ru-RU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540716" y="2928526"/>
              <a:ext cx="323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</a:t>
              </a:r>
              <a:endParaRPr lang="ru-RU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05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578600"/>
            <a:ext cx="12192000" cy="2794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562106" y="6510929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4/1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Experimental </a:t>
            </a:r>
            <a:r>
              <a:rPr lang="en-US" sz="2800" dirty="0" err="1"/>
              <a:t>Microtomograph</a:t>
            </a:r>
            <a:r>
              <a:rPr lang="en-US" sz="2800" dirty="0"/>
              <a:t> “Kalan”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70" y="707264"/>
            <a:ext cx="4431288" cy="33974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CF5E96-C23B-4D1E-B729-EC314A3D86B9}"/>
              </a:ext>
            </a:extLst>
          </p:cNvPr>
          <p:cNvSpPr txBox="1"/>
          <p:nvPr/>
        </p:nvSpPr>
        <p:spPr>
          <a:xfrm>
            <a:off x="9179077" y="2016862"/>
            <a:ext cx="30865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Widepix</a:t>
            </a:r>
            <a:r>
              <a:rPr lang="en-US" dirty="0"/>
              <a:t> detector:</a:t>
            </a: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 </a:t>
            </a:r>
            <a:r>
              <a:rPr lang="en-US" dirty="0"/>
              <a:t>15 Medipix3RX in one row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cs typeface="Times New Roman" panose="02020603050405020304" pitchFamily="18" charset="0"/>
              </a:rPr>
              <a:t> 256х3840</a:t>
            </a:r>
            <a:r>
              <a:rPr lang="en-US" dirty="0">
                <a:cs typeface="Times New Roman" panose="02020603050405020304" pitchFamily="18" charset="0"/>
              </a:rPr>
              <a:t> pixels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cs typeface="Times New Roman" panose="02020603050405020304" pitchFamily="18" charset="0"/>
              </a:rPr>
              <a:t> </a:t>
            </a:r>
            <a:r>
              <a:rPr lang="en-US" dirty="0">
                <a:cs typeface="Times New Roman" panose="02020603050405020304" pitchFamily="18" charset="0"/>
              </a:rPr>
              <a:t>Size of pixel - 55x55 </a:t>
            </a:r>
            <a:r>
              <a:rPr lang="en-US" dirty="0" err="1">
                <a:cs typeface="Times New Roman" panose="02020603050405020304" pitchFamily="18" charset="0"/>
              </a:rPr>
              <a:t>mkm</a:t>
            </a:r>
            <a:endParaRPr lang="en-US" dirty="0"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 </a:t>
            </a:r>
            <a:r>
              <a:rPr lang="en-US" dirty="0"/>
              <a:t>Si sensor</a:t>
            </a:r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4797892" y="707264"/>
            <a:ext cx="4353365" cy="3397439"/>
            <a:chOff x="6339009" y="1195753"/>
            <a:chExt cx="4690969" cy="3952813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A40814E2-55E0-46BA-BEDD-E826B4CBA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9009" y="1195753"/>
              <a:ext cx="4690969" cy="3952813"/>
            </a:xfrm>
            <a:prstGeom prst="rect">
              <a:avLst/>
            </a:prstGeom>
          </p:spPr>
        </p:pic>
        <p:cxnSp>
          <p:nvCxnSpPr>
            <p:cNvPr id="13" name="Прямая со стрелкой 12"/>
            <p:cNvCxnSpPr/>
            <p:nvPr/>
          </p:nvCxnSpPr>
          <p:spPr>
            <a:xfrm flipV="1">
              <a:off x="7280049" y="3156438"/>
              <a:ext cx="193432" cy="126609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/>
            <p:cNvCxnSpPr/>
            <p:nvPr/>
          </p:nvCxnSpPr>
          <p:spPr>
            <a:xfrm flipH="1" flipV="1">
              <a:off x="8684490" y="3727939"/>
              <a:ext cx="1297733" cy="71031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/>
            <p:cNvCxnSpPr/>
            <p:nvPr/>
          </p:nvCxnSpPr>
          <p:spPr>
            <a:xfrm flipH="1">
              <a:off x="9434146" y="1802423"/>
              <a:ext cx="211016" cy="135401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1610155" y="4270276"/>
            <a:ext cx="84811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Several of our goals on this installation:</a:t>
            </a:r>
            <a:endParaRPr lang="ru-RU" dirty="0"/>
          </a:p>
          <a:p>
            <a:r>
              <a:rPr lang="en-US" dirty="0"/>
              <a:t>• Separate materials that differ in composition. In particular, select a contrast agent that has an absorption edge in the working energy range;</a:t>
            </a:r>
          </a:p>
          <a:p>
            <a:r>
              <a:rPr lang="en-US" dirty="0"/>
              <a:t>• Determine the main element of the contrast agent;</a:t>
            </a:r>
            <a:endParaRPr lang="ru-RU" dirty="0"/>
          </a:p>
          <a:p>
            <a:r>
              <a:rPr lang="en-US" dirty="0"/>
              <a:t>• Determine the concentration of the contrast agent.</a:t>
            </a:r>
            <a:endParaRPr lang="ru-RU" dirty="0"/>
          </a:p>
          <a:p>
            <a:endParaRPr lang="en-US" dirty="0"/>
          </a:p>
          <a:p>
            <a:r>
              <a:rPr lang="en-US" dirty="0"/>
              <a:t>In this case, it is necessary to use as </a:t>
            </a:r>
            <a:r>
              <a:rPr lang="en-US" dirty="0" smtClean="0"/>
              <a:t>little</a:t>
            </a:r>
            <a:r>
              <a:rPr lang="ru-RU" dirty="0" smtClean="0"/>
              <a:t> </a:t>
            </a:r>
            <a:r>
              <a:rPr lang="en-US" dirty="0" smtClean="0"/>
              <a:t>number energies </a:t>
            </a:r>
            <a:r>
              <a:rPr lang="en-US" dirty="0"/>
              <a:t>as possible to reduce the scanning time.</a:t>
            </a:r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92" y="13007"/>
            <a:ext cx="749808" cy="4972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6557096"/>
            <a:ext cx="398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Sotenskii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R./AYSS-2024/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17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578600"/>
            <a:ext cx="12192000" cy="2794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570732" y="6510929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5/1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2D phantom for studying the "</a:t>
            </a:r>
            <a:r>
              <a:rPr lang="en-US" sz="2800" dirty="0" smtClean="0"/>
              <a:t>spectrum" </a:t>
            </a:r>
            <a:r>
              <a:rPr lang="en-US" sz="2800" dirty="0"/>
              <a:t>obtained from the detector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74" y="893576"/>
            <a:ext cx="3304218" cy="37986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23410" y="5213483"/>
                <a:ext cx="384947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Flat Field Correction:</a:t>
                </a:r>
                <a:endParaRPr lang="ru-RU" dirty="0"/>
              </a:p>
              <a:p>
                <a:pPr algn="ctr"/>
                <a:r>
                  <a:rPr lang="en-US" dirty="0"/>
                  <a:t>FFC = F(object) / F(flat field)</a:t>
                </a:r>
              </a:p>
              <a:p>
                <a:pPr marL="285750" indent="-285750" algn="ctr">
                  <a:buFont typeface="Symbol" panose="05050102010706020507" pitchFamily="18" charset="2"/>
                  <a:buChar char="Þ"/>
                </a:pPr>
                <a:r>
                  <a:rPr lang="en-US" dirty="0" smtClean="0"/>
                  <a:t>FFC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exp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⁡(−</m:t>
                    </m:r>
                    <m:r>
                      <m:rPr>
                        <m:nor/>
                      </m:rPr>
                      <a:rPr lang="el-GR"/>
                      <m:t>μ</m:t>
                    </m:r>
                    <m:r>
                      <m:rPr>
                        <m:nor/>
                      </m:rPr>
                      <a:rPr lang="ru-RU"/>
                      <m:t> </m:t>
                    </m:r>
                    <m:r>
                      <m:rPr>
                        <m:nor/>
                      </m:rPr>
                      <a:rPr lang="el-GR"/>
                      <m:t>ρ</m:t>
                    </m:r>
                    <m:r>
                      <a:rPr lang="ru-RU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410" y="5213483"/>
                <a:ext cx="3849471" cy="923330"/>
              </a:xfrm>
              <a:prstGeom prst="rect">
                <a:avLst/>
              </a:prstGeom>
              <a:blipFill>
                <a:blip r:embed="rId3"/>
                <a:stretch>
                  <a:fillRect t="-3289" b="-92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5214251" y="5346586"/>
            <a:ext cx="6222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Frame received from the detector in the form of a 2D histogram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8649519" y="1320429"/>
            <a:ext cx="2369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RoI</a:t>
            </a:r>
            <a:r>
              <a:rPr lang="en-US" dirty="0" smtClean="0"/>
              <a:t> – Region of Interest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 rot="5400000">
            <a:off x="10952052" y="3263220"/>
            <a:ext cx="1586656" cy="375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FFC pixel value</a:t>
            </a:r>
            <a:endParaRPr lang="ru-RU" sz="1600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3869458" y="3148112"/>
            <a:ext cx="838908" cy="375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Y, pixel</a:t>
            </a:r>
            <a:endParaRPr lang="ru-RU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7390122" y="4827148"/>
            <a:ext cx="857644" cy="382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X, pixel</a:t>
            </a:r>
            <a:endParaRPr lang="ru-RU" sz="1600" dirty="0"/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92" y="13007"/>
            <a:ext cx="749808" cy="4972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386" y="1873978"/>
            <a:ext cx="7293454" cy="2991161"/>
          </a:xfrm>
          <a:prstGeom prst="rect">
            <a:avLst/>
          </a:prstGeom>
        </p:spPr>
      </p:pic>
      <p:cxnSp>
        <p:nvCxnSpPr>
          <p:cNvPr id="6" name="Прямая со стрелкой 5"/>
          <p:cNvCxnSpPr>
            <a:stCxn id="21" idx="2"/>
          </p:cNvCxnSpPr>
          <p:nvPr/>
        </p:nvCxnSpPr>
        <p:spPr>
          <a:xfrm flipH="1">
            <a:off x="9162710" y="1689761"/>
            <a:ext cx="671717" cy="7162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0" y="6557096"/>
            <a:ext cx="398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Sotenskii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R./AYSS-2024/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91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578600"/>
            <a:ext cx="12192000" cy="2794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562106" y="6510929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6/1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Study of the "</a:t>
            </a:r>
            <a:r>
              <a:rPr lang="en-US" sz="2800" dirty="0" smtClean="0"/>
              <a:t>spectrum" </a:t>
            </a:r>
            <a:r>
              <a:rPr lang="en-US" sz="2800" dirty="0"/>
              <a:t>obtained from the detector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8689" y="5314859"/>
            <a:ext cx="63763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In samples with a low concentration of Lanthanum the K-edges are almost invisible. The character of their spectra is the same as that of water, 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ethanol,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and a 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iodine solution with low concentration.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It is difficult to distinguish them.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838829"/>
            <a:ext cx="64363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The spectrum is the average pixel values ​​in the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RoI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after the FFC, depending on the threshold.</a:t>
            </a:r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92" y="13007"/>
            <a:ext cx="749808" cy="4972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58" y="1644614"/>
            <a:ext cx="5489438" cy="331573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337" y="3275843"/>
            <a:ext cx="5388183" cy="322207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338" y="606867"/>
            <a:ext cx="4430590" cy="26498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6557096"/>
            <a:ext cx="398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Sotenskii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R./AYSS-2024/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14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578600"/>
            <a:ext cx="12192000" cy="2794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539987" y="6510929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The criterion for the identification of contrast agents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92" y="13007"/>
            <a:ext cx="749808" cy="4972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99" y="924317"/>
            <a:ext cx="5755123" cy="355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073" y="924317"/>
            <a:ext cx="5938019" cy="355427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22752" y="5178038"/>
            <a:ext cx="462210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define: </a:t>
            </a:r>
          </a:p>
          <a:p>
            <a:r>
              <a:rPr lang="en-US" dirty="0"/>
              <a:t>C</a:t>
            </a:r>
            <a:r>
              <a:rPr lang="en-US" dirty="0" smtClean="0"/>
              <a:t>onditions </a:t>
            </a:r>
            <a:r>
              <a:rPr lang="en-US" dirty="0"/>
              <a:t>for the fulfillment of the </a:t>
            </a:r>
            <a:r>
              <a:rPr lang="en-US" dirty="0" smtClean="0"/>
              <a:t>criterion;</a:t>
            </a:r>
          </a:p>
          <a:p>
            <a:r>
              <a:rPr lang="en-US" dirty="0"/>
              <a:t>Contrast agent </a:t>
            </a:r>
            <a:r>
              <a:rPr lang="en-US" dirty="0" smtClean="0"/>
              <a:t>concentration.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dirty="0" smtClean="0"/>
              <a:t>	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576466" y="549640"/>
            <a:ext cx="6530429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S</a:t>
            </a:r>
            <a:r>
              <a:rPr lang="en-US" dirty="0" smtClean="0"/>
              <a:t>pectrum </a:t>
            </a:r>
            <a:r>
              <a:rPr lang="en-US" dirty="0"/>
              <a:t>after normalization to </a:t>
            </a:r>
            <a:r>
              <a:rPr lang="en-US" dirty="0" smtClean="0"/>
              <a:t>trend</a:t>
            </a:r>
            <a:r>
              <a:rPr lang="en-US" dirty="0"/>
              <a:t>s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6557096"/>
            <a:ext cx="398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Sotenskii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R./AYSS-2024/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42981" y="5478120"/>
            <a:ext cx="4635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</a:t>
            </a:r>
            <a:r>
              <a:rPr lang="en-US" dirty="0"/>
              <a:t>, b, c, d, </a:t>
            </a:r>
            <a:r>
              <a:rPr lang="en-US" dirty="0" smtClean="0"/>
              <a:t>m</a:t>
            </a:r>
            <a:r>
              <a:rPr lang="ru-RU" dirty="0" smtClean="0"/>
              <a:t> –</a:t>
            </a:r>
            <a:r>
              <a:rPr lang="en-US" dirty="0" smtClean="0"/>
              <a:t> </a:t>
            </a:r>
            <a:r>
              <a:rPr lang="en-US" dirty="0"/>
              <a:t>energy </a:t>
            </a:r>
            <a:r>
              <a:rPr lang="en-US" dirty="0" smtClean="0"/>
              <a:t>thresholds for target CA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035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578600"/>
            <a:ext cx="12192000" cy="2794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538638" y="6510929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The criterion for the identification of contrast </a:t>
            </a:r>
            <a:r>
              <a:rPr lang="en-US" sz="2800" dirty="0" smtClean="0"/>
              <a:t>agents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110244" y="610162"/>
                <a:ext cx="1041855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/>
                  <a:t>Conditions for fulfilling the criterion, written in general form through the primary spectrum </a:t>
                </a:r>
                <a14:m>
                  <m:oMath xmlns:m="http://schemas.openxmlformats.org/officeDocument/2006/math">
                    <m:r>
                      <a:rPr lang="en-US" sz="2000" b="0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000" b="0" i="1" baseline="-25000">
                        <a:latin typeface="Cambria Math" panose="02040503050406030204" pitchFamily="18" charset="0"/>
                      </a:rPr>
                      <m:t>0 </m:t>
                    </m:r>
                  </m:oMath>
                </a14:m>
                <a:r>
                  <a:rPr lang="en-US" sz="2000" dirty="0" smtClean="0"/>
                  <a:t>:</a:t>
                </a:r>
                <a:endParaRPr lang="en-US" sz="20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244" y="610162"/>
                <a:ext cx="10418558" cy="553998"/>
              </a:xfrm>
              <a:prstGeom prst="rect">
                <a:avLst/>
              </a:prstGeom>
              <a:blipFill>
                <a:blip r:embed="rId2"/>
                <a:stretch>
                  <a:fillRect l="-585" b="-98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7501691" y="5052284"/>
            <a:ext cx="41621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Parameters</a:t>
            </a:r>
            <a:r>
              <a:rPr lang="ru-RU" dirty="0" smtClean="0"/>
              <a:t> </a:t>
            </a:r>
            <a:r>
              <a:rPr lang="en-US" dirty="0" smtClean="0"/>
              <a:t>a</a:t>
            </a:r>
            <a:r>
              <a:rPr lang="en-US" dirty="0"/>
              <a:t>, b, c, d, </a:t>
            </a:r>
            <a:r>
              <a:rPr lang="en-US" dirty="0" smtClean="0"/>
              <a:t>m</a:t>
            </a:r>
            <a:r>
              <a:rPr lang="ru-RU" dirty="0" smtClean="0"/>
              <a:t> – </a:t>
            </a:r>
            <a:r>
              <a:rPr lang="en-US" dirty="0"/>
              <a:t>equivalent to </a:t>
            </a:r>
            <a:r>
              <a:rPr lang="en-US" dirty="0" smtClean="0"/>
              <a:t>energy; </a:t>
            </a:r>
            <a:r>
              <a:rPr lang="en-US" dirty="0"/>
              <a:t>differs for each type of contrast agent.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92" y="13007"/>
            <a:ext cx="749808" cy="4972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392" y="1373050"/>
            <a:ext cx="3250860" cy="151087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04108" y="3102427"/>
            <a:ext cx="52294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где</a:t>
            </a:r>
            <a:r>
              <a:rPr lang="en-US" dirty="0" smtClean="0"/>
              <a:t> </a:t>
            </a:r>
            <a:r>
              <a:rPr lang="en-US" i="1" dirty="0" smtClean="0">
                <a:latin typeface="Bell MT" panose="02020503060305020303" pitchFamily="18" charset="0"/>
              </a:rPr>
              <a:t>l</a:t>
            </a:r>
            <a:r>
              <a:rPr lang="en-US" i="1" baseline="-25000" dirty="0" smtClean="0"/>
              <a:t>1</a:t>
            </a:r>
            <a:r>
              <a:rPr lang="en-US" i="1" dirty="0"/>
              <a:t>, </a:t>
            </a:r>
            <a:r>
              <a:rPr lang="en-US" i="1" dirty="0" smtClean="0">
                <a:latin typeface="Bell MT" panose="02020503060305020303" pitchFamily="18" charset="0"/>
              </a:rPr>
              <a:t>l</a:t>
            </a:r>
            <a:r>
              <a:rPr lang="en-US" i="1" baseline="-25000" dirty="0" smtClean="0"/>
              <a:t>2</a:t>
            </a:r>
            <a:r>
              <a:rPr lang="en-US" i="1" dirty="0"/>
              <a:t>, </a:t>
            </a:r>
            <a:r>
              <a:rPr lang="en-US" i="1" dirty="0" smtClean="0">
                <a:latin typeface="Bell MT" panose="02020503060305020303" pitchFamily="18" charset="0"/>
              </a:rPr>
              <a:t>l</a:t>
            </a:r>
            <a:r>
              <a:rPr lang="en-US" i="1" baseline="-25000" dirty="0" smtClean="0"/>
              <a:t>3</a:t>
            </a:r>
            <a:r>
              <a:rPr lang="en-US" i="1" dirty="0" smtClean="0"/>
              <a:t> </a:t>
            </a:r>
            <a:r>
              <a:rPr lang="en-US" dirty="0" smtClean="0"/>
              <a:t>– </a:t>
            </a:r>
            <a:r>
              <a:rPr lang="en-US" dirty="0"/>
              <a:t>solution of a system of equations describing a linear trend</a:t>
            </a:r>
            <a:r>
              <a:rPr lang="ru-RU" dirty="0" smtClean="0"/>
              <a:t>(1);</a:t>
            </a:r>
          </a:p>
          <a:p>
            <a:pPr algn="ctr"/>
            <a:endParaRPr lang="ru-RU" dirty="0" smtClean="0"/>
          </a:p>
          <a:p>
            <a:pPr algn="ctr"/>
            <a:r>
              <a:rPr lang="en-US" i="1" dirty="0"/>
              <a:t>k</a:t>
            </a:r>
            <a:r>
              <a:rPr lang="en-US" i="1" baseline="-25000" dirty="0"/>
              <a:t>1</a:t>
            </a:r>
            <a:r>
              <a:rPr lang="en-US" i="1" dirty="0"/>
              <a:t>, k</a:t>
            </a:r>
            <a:r>
              <a:rPr lang="en-US" i="1" baseline="-25000" dirty="0"/>
              <a:t>2</a:t>
            </a:r>
            <a:r>
              <a:rPr lang="en-US" i="1" dirty="0"/>
              <a:t>, k</a:t>
            </a:r>
            <a:r>
              <a:rPr lang="en-US" i="1" baseline="-25000" dirty="0"/>
              <a:t>3</a:t>
            </a:r>
            <a:r>
              <a:rPr lang="en-US" i="1" dirty="0"/>
              <a:t> </a:t>
            </a:r>
            <a:r>
              <a:rPr lang="en-US" dirty="0"/>
              <a:t>– solution of a system of equations describing a </a:t>
            </a:r>
            <a:r>
              <a:rPr lang="en-US" dirty="0" smtClean="0"/>
              <a:t>parabolic </a:t>
            </a:r>
            <a:r>
              <a:rPr lang="en-US" dirty="0"/>
              <a:t>trend</a:t>
            </a:r>
            <a:r>
              <a:rPr lang="ru-RU" dirty="0" smtClean="0"/>
              <a:t>(2</a:t>
            </a:r>
            <a:r>
              <a:rPr lang="ru-RU" dirty="0"/>
              <a:t>)</a:t>
            </a:r>
            <a:endParaRPr lang="en-US" dirty="0"/>
          </a:p>
          <a:p>
            <a:pPr algn="ctr"/>
            <a:endParaRPr lang="en-US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362" y="1615887"/>
            <a:ext cx="2390156" cy="8668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744" y="2871386"/>
            <a:ext cx="3461392" cy="106504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82" y="5409612"/>
            <a:ext cx="6377877" cy="61921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578518" y="1864669"/>
            <a:ext cx="78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(1)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881316" y="3219242"/>
            <a:ext cx="78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(2)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44496" y="5060243"/>
            <a:ext cx="4548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Contrast agent </a:t>
            </a:r>
            <a:r>
              <a:rPr lang="en-US" dirty="0" smtClean="0"/>
              <a:t>concentration</a:t>
            </a:r>
            <a:r>
              <a:rPr lang="ru-RU" dirty="0" smtClean="0"/>
              <a:t>: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037747" y="1284328"/>
            <a:ext cx="5162145" cy="3562492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293821" y="4999075"/>
            <a:ext cx="6649996" cy="1029748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7469327" y="1593821"/>
            <a:ext cx="4226843" cy="2482068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0" y="6557096"/>
            <a:ext cx="398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Sotenskii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R./AYSS-2024/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16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578600"/>
            <a:ext cx="12192000" cy="2794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546746" y="6510929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Results of applying the criterion in 2D-CT</a:t>
            </a:r>
            <a:r>
              <a:rPr lang="ru-RU" sz="2800" dirty="0"/>
              <a:t> (</a:t>
            </a:r>
            <a:r>
              <a:rPr lang="en-US" sz="2800" dirty="0"/>
              <a:t>on the example of La</a:t>
            </a:r>
            <a:r>
              <a:rPr lang="ru-RU" sz="2800" dirty="0"/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5400000">
            <a:off x="5938130" y="1990405"/>
            <a:ext cx="1586656" cy="375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FFC pixel value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 rot="5400000">
            <a:off x="6046066" y="4380576"/>
            <a:ext cx="1407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Criterion value</a:t>
            </a:r>
            <a:endParaRPr lang="ru-RU" sz="16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92" y="13007"/>
            <a:ext cx="749808" cy="4972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6" y="747725"/>
            <a:ext cx="6477555" cy="26604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83" y="3379041"/>
            <a:ext cx="6477555" cy="25315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313" y="1520456"/>
            <a:ext cx="4980906" cy="37755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6557096"/>
            <a:ext cx="398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Sotenskii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R./AYSS-2024/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5585" y="6095437"/>
            <a:ext cx="88181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The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ROI for each sample was not determined in advance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42952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29301</TotalTime>
  <Words>1863</Words>
  <Application>Microsoft Office PowerPoint</Application>
  <PresentationFormat>Широкоэкранный</PresentationFormat>
  <Paragraphs>343</Paragraphs>
  <Slides>35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6" baseType="lpstr">
      <vt:lpstr>Arial</vt:lpstr>
      <vt:lpstr>Bell MT</vt:lpstr>
      <vt:lpstr>Calibri</vt:lpstr>
      <vt:lpstr>Calibri Light</vt:lpstr>
      <vt:lpstr>Cambria Math</vt:lpstr>
      <vt:lpstr>Candara</vt:lpstr>
      <vt:lpstr>DejaVu Sans</vt:lpstr>
      <vt:lpstr>等线</vt:lpstr>
      <vt:lpstr>Symbol</vt:lpstr>
      <vt:lpstr>Times New Roman</vt:lpstr>
      <vt:lpstr>Тема Office</vt:lpstr>
      <vt:lpstr>Algorithm for Material Analysis by the K-edges for Photon-Counting Computed Tomography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Thank you!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Разработка критерия идентификации контрастных веществ в энергочувствительной компьютерной томографии</dc:title>
  <dc:creator>rostislav</dc:creator>
  <cp:lastModifiedBy>Dina Badreeva</cp:lastModifiedBy>
  <cp:revision>363</cp:revision>
  <dcterms:created xsi:type="dcterms:W3CDTF">2022-07-06T11:34:58Z</dcterms:created>
  <dcterms:modified xsi:type="dcterms:W3CDTF">2024-10-29T10:18:32Z</dcterms:modified>
</cp:coreProperties>
</file>