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4"/>
  </p:notesMasterIdLst>
  <p:sldIdLst>
    <p:sldId id="256" r:id="rId2"/>
    <p:sldId id="263" r:id="rId3"/>
    <p:sldId id="266" r:id="rId4"/>
    <p:sldId id="265" r:id="rId5"/>
    <p:sldId id="257" r:id="rId6"/>
    <p:sldId id="258" r:id="rId7"/>
    <p:sldId id="259" r:id="rId8"/>
    <p:sldId id="260" r:id="rId9"/>
    <p:sldId id="261" r:id="rId10"/>
    <p:sldId id="262" r:id="rId11"/>
    <p:sldId id="267" r:id="rId12"/>
    <p:sldId id="268"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9" d="100"/>
          <a:sy n="79" d="100"/>
        </p:scale>
        <p:origin x="85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3F8DD7-66AE-44D1-A85A-6F02C1EEFC75}" type="datetimeFigureOut">
              <a:rPr lang="ru-RU" smtClean="0"/>
              <a:t>31.10.2024</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9F18B9-8237-47B9-A511-2DF54546F33C}" type="slidenum">
              <a:rPr lang="ru-RU" smtClean="0"/>
              <a:t>‹#›</a:t>
            </a:fld>
            <a:endParaRPr lang="ru-RU"/>
          </a:p>
        </p:txBody>
      </p:sp>
    </p:spTree>
    <p:extLst>
      <p:ext uri="{BB962C8B-B14F-4D97-AF65-F5344CB8AC3E}">
        <p14:creationId xmlns:p14="http://schemas.microsoft.com/office/powerpoint/2010/main" val="1870074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secHead"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885BB3-83E2-48FF-A44E-5245363B7CD4}"/>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77DE131-E1EE-472C-A9FA-5D200779195E}"/>
              </a:ext>
            </a:extLst>
          </p:cNvPr>
          <p:cNvSpPr>
            <a:spLocks noGrp="1"/>
          </p:cNvSpPr>
          <p:nvPr>
            <p:ph type="body" idx="1"/>
          </p:nvPr>
        </p:nvSpPr>
        <p:spPr>
          <a:xfrm>
            <a:off x="831850" y="4589463"/>
            <a:ext cx="10515600" cy="1500187"/>
          </a:xfrm>
        </p:spPr>
        <p:txBody>
          <a:bodyPr/>
          <a:lstStyle>
            <a:lvl1pPr marL="0" indent="0">
              <a:buNone/>
              <a:defRPr sz="2400">
                <a:solidFill>
                  <a:schemeClr val="tx1">
                    <a:lumMod val="75000"/>
                    <a:lumOff val="2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pic>
        <p:nvPicPr>
          <p:cNvPr id="5" name="Рисунок 4">
            <a:extLst>
              <a:ext uri="{FF2B5EF4-FFF2-40B4-BE49-F238E27FC236}">
                <a16:creationId xmlns:a16="http://schemas.microsoft.com/office/drawing/2014/main" id="{69DD2A22-E0B3-F35E-AD1E-50E0E7BFC34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4" name="Номер слайда 4">
            <a:extLst>
              <a:ext uri="{FF2B5EF4-FFF2-40B4-BE49-F238E27FC236}">
                <a16:creationId xmlns:a16="http://schemas.microsoft.com/office/drawing/2014/main" id="{4B7125FB-4D4E-36CF-E703-5F8C00466276}"/>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20831695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BAEDC3-902D-410A-AAB4-D97CC15521CA}"/>
              </a:ext>
            </a:extLst>
          </p:cNvPr>
          <p:cNvSpPr>
            <a:spLocks noGrp="1"/>
          </p:cNvSpPr>
          <p:nvPr>
            <p:ph type="ctrTitle"/>
          </p:nvPr>
        </p:nvSpPr>
        <p:spPr>
          <a:xfrm>
            <a:off x="1524000" y="1122363"/>
            <a:ext cx="9144000" cy="2387600"/>
          </a:xfrm>
        </p:spPr>
        <p:txBody>
          <a:bodyPr anchor="b"/>
          <a:lstStyle>
            <a:lvl1pPr algn="l">
              <a:defRPr sz="6000"/>
            </a:lvl1pPr>
          </a:lstStyle>
          <a:p>
            <a:r>
              <a:rPr lang="ru-RU"/>
              <a:t>Образец заголовка</a:t>
            </a:r>
            <a:endParaRPr lang="ru-RU" dirty="0"/>
          </a:p>
        </p:txBody>
      </p:sp>
      <p:sp>
        <p:nvSpPr>
          <p:cNvPr id="3" name="Подзаголовок 2">
            <a:extLst>
              <a:ext uri="{FF2B5EF4-FFF2-40B4-BE49-F238E27FC236}">
                <a16:creationId xmlns:a16="http://schemas.microsoft.com/office/drawing/2014/main" id="{868541CA-2254-43AE-952E-FA7107B909EE}"/>
              </a:ext>
            </a:extLst>
          </p:cNvPr>
          <p:cNvSpPr>
            <a:spLocks noGrp="1"/>
          </p:cNvSpPr>
          <p:nvPr>
            <p:ph type="subTitle" idx="1"/>
          </p:nvPr>
        </p:nvSpPr>
        <p:spPr>
          <a:xfrm>
            <a:off x="1524000" y="3602038"/>
            <a:ext cx="9144000" cy="1655762"/>
          </a:xfrm>
        </p:spPr>
        <p:txBody>
          <a:bodyPr/>
          <a:lstStyle>
            <a:lvl1pPr marL="0" indent="0" algn="l">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endParaRPr lang="ru-RU" dirty="0"/>
          </a:p>
        </p:txBody>
      </p:sp>
      <p:sp>
        <p:nvSpPr>
          <p:cNvPr id="4" name="Номер слайда 4">
            <a:extLst>
              <a:ext uri="{FF2B5EF4-FFF2-40B4-BE49-F238E27FC236}">
                <a16:creationId xmlns:a16="http://schemas.microsoft.com/office/drawing/2014/main" id="{8D29F14E-662A-5721-2E59-9E72B4B3DB4D}"/>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30314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CDE6D3F2-1334-4BB8-AC7A-E512C25CC164}"/>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25C45252-F381-4660-AC67-4CEDBFC91709}"/>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4">
            <a:extLst>
              <a:ext uri="{FF2B5EF4-FFF2-40B4-BE49-F238E27FC236}">
                <a16:creationId xmlns:a16="http://schemas.microsoft.com/office/drawing/2014/main" id="{2E362869-F988-D13B-38D7-17D8249C615D}"/>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3857189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283FA951-FB14-4D6F-929C-274CFE38280F}"/>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4C2F8C22-00EA-4BBF-978A-9CC1320E5E0B}"/>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F94A34AE-57FB-41A8-A458-4A9A081FC88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Номер слайда 4">
            <a:extLst>
              <a:ext uri="{FF2B5EF4-FFF2-40B4-BE49-F238E27FC236}">
                <a16:creationId xmlns:a16="http://schemas.microsoft.com/office/drawing/2014/main" id="{E321B345-F2E0-1F6B-4689-CCC2B5FF0D38}"/>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4047777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BB33484-B04B-445A-9314-D9348D99B136}"/>
              </a:ext>
            </a:extLst>
          </p:cNvPr>
          <p:cNvSpPr>
            <a:spLocks noGrp="1"/>
          </p:cNvSpPr>
          <p:nvPr>
            <p:ph type="title"/>
          </p:nvPr>
        </p:nvSpPr>
        <p:spPr>
          <a:xfrm>
            <a:off x="839788" y="365125"/>
            <a:ext cx="10515600" cy="1325563"/>
          </a:xfrm>
        </p:spPr>
        <p:txBody>
          <a:bodyPr/>
          <a:lstStyle/>
          <a:p>
            <a:r>
              <a:rPr lang="ru-RU"/>
              <a:t>Образец заголовка</a:t>
            </a:r>
            <a:endParaRPr lang="ru-RU" dirty="0"/>
          </a:p>
        </p:txBody>
      </p:sp>
      <p:sp>
        <p:nvSpPr>
          <p:cNvPr id="3" name="Текст 2">
            <a:extLst>
              <a:ext uri="{FF2B5EF4-FFF2-40B4-BE49-F238E27FC236}">
                <a16:creationId xmlns:a16="http://schemas.microsoft.com/office/drawing/2014/main" id="{E8195BD7-CE45-43B2-98F4-EB46E71B06E0}"/>
              </a:ext>
            </a:extLst>
          </p:cNvPr>
          <p:cNvSpPr>
            <a:spLocks noGrp="1"/>
          </p:cNvSpPr>
          <p:nvPr>
            <p:ph type="body" idx="1"/>
          </p:nvPr>
        </p:nvSpPr>
        <p:spPr>
          <a:xfrm>
            <a:off x="839788" y="1681163"/>
            <a:ext cx="5157787" cy="82391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AD893CD-30B5-4E41-B428-53AA0FF13314}"/>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5" name="Текст 4">
            <a:extLst>
              <a:ext uri="{FF2B5EF4-FFF2-40B4-BE49-F238E27FC236}">
                <a16:creationId xmlns:a16="http://schemas.microsoft.com/office/drawing/2014/main" id="{497FBDFC-3C61-4C48-9ED8-A31E7045C917}"/>
              </a:ext>
            </a:extLst>
          </p:cNvPr>
          <p:cNvSpPr>
            <a:spLocks noGrp="1"/>
          </p:cNvSpPr>
          <p:nvPr>
            <p:ph type="body" sz="quarter" idx="3"/>
          </p:nvPr>
        </p:nvSpPr>
        <p:spPr>
          <a:xfrm>
            <a:off x="6172200" y="1681163"/>
            <a:ext cx="5183188" cy="823912"/>
          </a:xfrm>
        </p:spPr>
        <p:txBody>
          <a:bodyPr anchor="b"/>
          <a:lstStyle>
            <a:lvl1pPr marL="0" indent="0">
              <a:buNone/>
              <a:defRPr sz="2400" b="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35B0F969-8665-470F-A03D-9B7D688C0283}"/>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ru-RU" dirty="0"/>
          </a:p>
        </p:txBody>
      </p:sp>
      <p:sp>
        <p:nvSpPr>
          <p:cNvPr id="7" name="Номер слайда 4">
            <a:extLst>
              <a:ext uri="{FF2B5EF4-FFF2-40B4-BE49-F238E27FC236}">
                <a16:creationId xmlns:a16="http://schemas.microsoft.com/office/drawing/2014/main" id="{1FF98ED3-CC31-72BB-E70D-3188B51B7ABC}"/>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10447190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BEB67D1-B417-4817-9FB4-FB455BAAB062}"/>
              </a:ext>
            </a:extLst>
          </p:cNvPr>
          <p:cNvSpPr>
            <a:spLocks noGrp="1"/>
          </p:cNvSpPr>
          <p:nvPr>
            <p:ph type="title"/>
          </p:nvPr>
        </p:nvSpPr>
        <p:spPr/>
        <p:txBody>
          <a:bodyPr/>
          <a:lstStyle/>
          <a:p>
            <a:r>
              <a:rPr lang="ru-RU"/>
              <a:t>Образец заголовка</a:t>
            </a:r>
          </a:p>
        </p:txBody>
      </p:sp>
      <p:sp>
        <p:nvSpPr>
          <p:cNvPr id="3" name="Номер слайда 4">
            <a:extLst>
              <a:ext uri="{FF2B5EF4-FFF2-40B4-BE49-F238E27FC236}">
                <a16:creationId xmlns:a16="http://schemas.microsoft.com/office/drawing/2014/main" id="{E804D244-9A76-A7B1-7E01-CD121FE94F22}"/>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2847527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Номер слайда 4">
            <a:extLst>
              <a:ext uri="{FF2B5EF4-FFF2-40B4-BE49-F238E27FC236}">
                <a16:creationId xmlns:a16="http://schemas.microsoft.com/office/drawing/2014/main" id="{787555FA-94CF-62C4-FC64-E17E867B78EF}"/>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2932407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EF00CD0C-5C44-458A-A7B7-33279E1159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Заголовок 1">
            <a:extLst>
              <a:ext uri="{FF2B5EF4-FFF2-40B4-BE49-F238E27FC236}">
                <a16:creationId xmlns:a16="http://schemas.microsoft.com/office/drawing/2014/main" id="{4C426745-F9B6-4E1E-B00C-3267FB45F747}"/>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ru-RU"/>
              <a:t>Образец заголовка</a:t>
            </a:r>
            <a:endParaRPr lang="ru-RU" dirty="0"/>
          </a:p>
        </p:txBody>
      </p:sp>
      <p:sp>
        <p:nvSpPr>
          <p:cNvPr id="3" name="Объект 2">
            <a:extLst>
              <a:ext uri="{FF2B5EF4-FFF2-40B4-BE49-F238E27FC236}">
                <a16:creationId xmlns:a16="http://schemas.microsoft.com/office/drawing/2014/main" id="{58147432-9679-420A-99C5-57367FF428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C82501EE-2353-48C0-836E-049462B3187B}"/>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7" name="Номер слайда 4">
            <a:extLst>
              <a:ext uri="{FF2B5EF4-FFF2-40B4-BE49-F238E27FC236}">
                <a16:creationId xmlns:a16="http://schemas.microsoft.com/office/drawing/2014/main" id="{21CBFF11-F804-E7F6-E536-8EFF0C65ED01}"/>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tx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17529157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6" name="Рисунок 5">
            <a:extLst>
              <a:ext uri="{FF2B5EF4-FFF2-40B4-BE49-F238E27FC236}">
                <a16:creationId xmlns:a16="http://schemas.microsoft.com/office/drawing/2014/main" id="{DB8F8700-3A75-4A9E-9B99-EBBAA331EE2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28"/>
            <a:ext cx="12192000" cy="6857143"/>
          </a:xfrm>
          <a:prstGeom prst="rect">
            <a:avLst/>
          </a:prstGeom>
        </p:spPr>
      </p:pic>
      <p:sp>
        <p:nvSpPr>
          <p:cNvPr id="2" name="Заголовок 1">
            <a:extLst>
              <a:ext uri="{FF2B5EF4-FFF2-40B4-BE49-F238E27FC236}">
                <a16:creationId xmlns:a16="http://schemas.microsoft.com/office/drawing/2014/main" id="{8690712F-90D7-4330-B334-712C22A7423A}"/>
              </a:ext>
            </a:extLst>
          </p:cNvPr>
          <p:cNvSpPr>
            <a:spLocks noGrp="1"/>
          </p:cNvSpPr>
          <p:nvPr>
            <p:ph type="title"/>
          </p:nvPr>
        </p:nvSpPr>
        <p:spPr>
          <a:xfrm>
            <a:off x="839788" y="457200"/>
            <a:ext cx="3932237" cy="1600200"/>
          </a:xfrm>
        </p:spPr>
        <p:txBody>
          <a:bodyPr anchor="b"/>
          <a:lstStyle>
            <a:lvl1pPr>
              <a:defRPr sz="3200">
                <a:solidFill>
                  <a:schemeClr val="bg1"/>
                </a:solidFill>
              </a:defRPr>
            </a:lvl1pPr>
          </a:lstStyle>
          <a:p>
            <a:r>
              <a:rPr lang="ru-RU"/>
              <a:t>Образец заголовка</a:t>
            </a:r>
            <a:endParaRPr lang="ru-RU" dirty="0"/>
          </a:p>
        </p:txBody>
      </p:sp>
      <p:sp>
        <p:nvSpPr>
          <p:cNvPr id="3" name="Рисунок 2">
            <a:extLst>
              <a:ext uri="{FF2B5EF4-FFF2-40B4-BE49-F238E27FC236}">
                <a16:creationId xmlns:a16="http://schemas.microsoft.com/office/drawing/2014/main" id="{EB38957E-585C-40E4-8BE5-52EEAED333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a:t>Вставка рисунка</a:t>
            </a:r>
          </a:p>
        </p:txBody>
      </p:sp>
      <p:sp>
        <p:nvSpPr>
          <p:cNvPr id="4" name="Текст 3">
            <a:extLst>
              <a:ext uri="{FF2B5EF4-FFF2-40B4-BE49-F238E27FC236}">
                <a16:creationId xmlns:a16="http://schemas.microsoft.com/office/drawing/2014/main" id="{32DC64A9-D2F7-4BDA-AD38-D561AFA8CB3C}"/>
              </a:ext>
            </a:extLst>
          </p:cNvPr>
          <p:cNvSpPr>
            <a:spLocks noGrp="1"/>
          </p:cNvSpPr>
          <p:nvPr>
            <p:ph type="body" sz="half" idx="2"/>
          </p:nvPr>
        </p:nvSpPr>
        <p:spPr>
          <a:xfrm>
            <a:off x="839788" y="2057400"/>
            <a:ext cx="3932237" cy="3811588"/>
          </a:xfrm>
        </p:spPr>
        <p:txBody>
          <a:bodyPr/>
          <a:lstStyle>
            <a:lvl1pPr marL="0" indent="0">
              <a:buNone/>
              <a:defRPr sz="16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Номер слайда 4">
            <a:extLst>
              <a:ext uri="{FF2B5EF4-FFF2-40B4-BE49-F238E27FC236}">
                <a16:creationId xmlns:a16="http://schemas.microsoft.com/office/drawing/2014/main" id="{D28781B5-53DB-1CD9-7357-D1E2A6F7A614}"/>
              </a:ext>
            </a:extLst>
          </p:cNvPr>
          <p:cNvSpPr>
            <a:spLocks noGrp="1"/>
          </p:cNvSpPr>
          <p:nvPr>
            <p:ph type="sldNum" sz="quarter" idx="10"/>
          </p:nvPr>
        </p:nvSpPr>
        <p:spPr>
          <a:xfrm>
            <a:off x="8610600" y="6480642"/>
            <a:ext cx="2743200" cy="365125"/>
          </a:xfrm>
          <a:prstGeom prst="rect">
            <a:avLst/>
          </a:prstGeom>
        </p:spPr>
        <p:txBody>
          <a:bodyPr vert="horz" lIns="91440" tIns="45720" rIns="91440" bIns="45720" rtlCol="0" anchor="ctr"/>
          <a:lstStyle>
            <a:lvl1pPr algn="r">
              <a:defRPr sz="1500">
                <a:solidFill>
                  <a:schemeClr val="tx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8858765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402D67D-E9CE-49E3-B5D5-845E22C817A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Заголовок 1">
            <a:extLst>
              <a:ext uri="{FF2B5EF4-FFF2-40B4-BE49-F238E27FC236}">
                <a16:creationId xmlns:a16="http://schemas.microsoft.com/office/drawing/2014/main" id="{51E2784E-9642-4314-AA3F-4950E5C2E60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13843FD2-A524-4900-8455-59915D02237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Номер слайда 4">
            <a:extLst>
              <a:ext uri="{FF2B5EF4-FFF2-40B4-BE49-F238E27FC236}">
                <a16:creationId xmlns:a16="http://schemas.microsoft.com/office/drawing/2014/main" id="{95E84597-82EB-7AE8-FE11-EF0BF8746847}"/>
              </a:ext>
            </a:extLst>
          </p:cNvPr>
          <p:cNvSpPr>
            <a:spLocks noGrp="1"/>
          </p:cNvSpPr>
          <p:nvPr>
            <p:ph type="sldNum" sz="quarter" idx="4"/>
          </p:nvPr>
        </p:nvSpPr>
        <p:spPr>
          <a:xfrm>
            <a:off x="8610600" y="6480642"/>
            <a:ext cx="2743200" cy="365125"/>
          </a:xfrm>
          <a:prstGeom prst="rect">
            <a:avLst/>
          </a:prstGeom>
        </p:spPr>
        <p:txBody>
          <a:bodyPr vert="horz" lIns="91440" tIns="45720" rIns="91440" bIns="45720" rtlCol="0" anchor="ctr"/>
          <a:lstStyle>
            <a:lvl1pPr algn="r">
              <a:defRPr sz="1500">
                <a:solidFill>
                  <a:schemeClr val="bg1"/>
                </a:solidFill>
                <a:latin typeface="+mj-lt"/>
              </a:defRPr>
            </a:lvl1pPr>
          </a:lstStyle>
          <a:p>
            <a:fld id="{24C68467-DC9F-42EF-88DB-DCC107D28D1D}" type="slidenum">
              <a:rPr lang="ru-RU" smtClean="0"/>
              <a:pPr/>
              <a:t>‹#›</a:t>
            </a:fld>
            <a:endParaRPr lang="ru-RU" dirty="0"/>
          </a:p>
        </p:txBody>
      </p:sp>
    </p:spTree>
    <p:extLst>
      <p:ext uri="{BB962C8B-B14F-4D97-AF65-F5344CB8AC3E}">
        <p14:creationId xmlns:p14="http://schemas.microsoft.com/office/powerpoint/2010/main" val="3250214817"/>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52" r:id="rId4"/>
    <p:sldLayoutId id="2147483653" r:id="rId5"/>
    <p:sldLayoutId id="2147483654" r:id="rId6"/>
    <p:sldLayoutId id="2147483655" r:id="rId7"/>
    <p:sldLayoutId id="2147483656" r:id="rId8"/>
    <p:sldLayoutId id="2147483657"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542540D-EA79-1B1B-D15E-242DD695FE40}"/>
              </a:ext>
            </a:extLst>
          </p:cNvPr>
          <p:cNvSpPr>
            <a:spLocks noGrp="1"/>
          </p:cNvSpPr>
          <p:nvPr>
            <p:ph type="title"/>
          </p:nvPr>
        </p:nvSpPr>
        <p:spPr>
          <a:xfrm>
            <a:off x="838200" y="1775636"/>
            <a:ext cx="10515600" cy="2852737"/>
          </a:xfrm>
        </p:spPr>
        <p:txBody>
          <a:bodyPr>
            <a:normAutofit fontScale="90000"/>
          </a:bodyPr>
          <a:lstStyle/>
          <a:p>
            <a:pPr algn="ctr"/>
            <a:r>
              <a:rPr lang="en-US" b="1" i="0" u="none" strike="noStrike" dirty="0">
                <a:solidFill>
                  <a:schemeClr val="accent1">
                    <a:lumMod val="50000"/>
                  </a:schemeClr>
                </a:solidFill>
                <a:effectLst/>
              </a:rPr>
              <a:t>Effect of thermal annealing on structure and conductivity of hafnium oxide thin films</a:t>
            </a:r>
            <a:endParaRPr lang="ru-RU" b="1" dirty="0">
              <a:solidFill>
                <a:schemeClr val="accent1">
                  <a:lumMod val="50000"/>
                </a:schemeClr>
              </a:solidFill>
            </a:endParaRPr>
          </a:p>
        </p:txBody>
      </p:sp>
      <p:sp>
        <p:nvSpPr>
          <p:cNvPr id="3" name="Текст 2">
            <a:extLst>
              <a:ext uri="{FF2B5EF4-FFF2-40B4-BE49-F238E27FC236}">
                <a16:creationId xmlns:a16="http://schemas.microsoft.com/office/drawing/2014/main" id="{F13F189E-5D25-E336-F39C-D91919BB7020}"/>
              </a:ext>
            </a:extLst>
          </p:cNvPr>
          <p:cNvSpPr>
            <a:spLocks noGrp="1"/>
          </p:cNvSpPr>
          <p:nvPr>
            <p:ph type="body" idx="1"/>
          </p:nvPr>
        </p:nvSpPr>
        <p:spPr>
          <a:xfrm>
            <a:off x="838200" y="5357813"/>
            <a:ext cx="10515600" cy="1500187"/>
          </a:xfrm>
        </p:spPr>
        <p:txBody>
          <a:bodyPr>
            <a:normAutofit/>
          </a:bodyPr>
          <a:lstStyle/>
          <a:p>
            <a:pPr algn="ctr"/>
            <a:r>
              <a:rPr lang="en-US" dirty="0"/>
              <a:t>Speaker: </a:t>
            </a:r>
            <a:r>
              <a:rPr lang="en-US" dirty="0" err="1"/>
              <a:t>Phd</a:t>
            </a:r>
            <a:r>
              <a:rPr lang="en-US" dirty="0"/>
              <a:t> student </a:t>
            </a:r>
            <a:r>
              <a:rPr lang="en-US" dirty="0" err="1"/>
              <a:t>Kuchumov</a:t>
            </a:r>
            <a:r>
              <a:rPr lang="en-US" dirty="0"/>
              <a:t> Ivan </a:t>
            </a:r>
          </a:p>
          <a:p>
            <a:pPr algn="ctr"/>
            <a:r>
              <a:rPr lang="en-US" dirty="0"/>
              <a:t>2024</a:t>
            </a:r>
            <a:endParaRPr lang="ru-RU" dirty="0"/>
          </a:p>
        </p:txBody>
      </p:sp>
    </p:spTree>
    <p:extLst>
      <p:ext uri="{BB962C8B-B14F-4D97-AF65-F5344CB8AC3E}">
        <p14:creationId xmlns:p14="http://schemas.microsoft.com/office/powerpoint/2010/main" val="877352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AFBC696-7E99-407B-1FEC-8A4F50A6502B}"/>
              </a:ext>
            </a:extLst>
          </p:cNvPr>
          <p:cNvSpPr>
            <a:spLocks noGrp="1"/>
          </p:cNvSpPr>
          <p:nvPr>
            <p:ph type="title"/>
          </p:nvPr>
        </p:nvSpPr>
        <p:spPr>
          <a:xfrm>
            <a:off x="838200" y="204181"/>
            <a:ext cx="10515600" cy="1325563"/>
          </a:xfrm>
        </p:spPr>
        <p:txBody>
          <a:bodyPr/>
          <a:lstStyle/>
          <a:p>
            <a:pPr algn="ctr"/>
            <a:r>
              <a:rPr lang="en-US" sz="4400" b="1" dirty="0">
                <a:solidFill>
                  <a:schemeClr val="accent1">
                    <a:lumMod val="50000"/>
                  </a:schemeClr>
                </a:solidFill>
              </a:rPr>
              <a:t>Electrical properties of HfOx films</a:t>
            </a:r>
            <a:br>
              <a:rPr lang="en-US" sz="4400" b="1" dirty="0">
                <a:solidFill>
                  <a:schemeClr val="accent1">
                    <a:lumMod val="50000"/>
                  </a:schemeClr>
                </a:solidFill>
              </a:rPr>
            </a:br>
            <a:endParaRPr lang="ru-RU" b="1" dirty="0">
              <a:solidFill>
                <a:schemeClr val="accent1">
                  <a:lumMod val="50000"/>
                </a:schemeClr>
              </a:solidFill>
            </a:endParaRPr>
          </a:p>
        </p:txBody>
      </p:sp>
      <p:pic>
        <p:nvPicPr>
          <p:cNvPr id="4" name="Рисунок 3">
            <a:extLst>
              <a:ext uri="{FF2B5EF4-FFF2-40B4-BE49-F238E27FC236}">
                <a16:creationId xmlns:a16="http://schemas.microsoft.com/office/drawing/2014/main" id="{99A3D6D7-9477-4D45-4794-99EC38796A36}"/>
              </a:ext>
            </a:extLst>
          </p:cNvPr>
          <p:cNvPicPr>
            <a:picLocks noChangeAspect="1"/>
          </p:cNvPicPr>
          <p:nvPr/>
        </p:nvPicPr>
        <p:blipFill>
          <a:blip r:embed="rId2"/>
          <a:srcRect l="2715" t="2256" r="9760" b="2878"/>
          <a:stretch/>
        </p:blipFill>
        <p:spPr>
          <a:xfrm>
            <a:off x="603115" y="866962"/>
            <a:ext cx="5719864" cy="4328808"/>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4330A446-6C78-47A7-3A8D-8D3171455E22}"/>
                  </a:ext>
                </a:extLst>
              </p:cNvPr>
              <p:cNvSpPr txBox="1"/>
              <p:nvPr/>
            </p:nvSpPr>
            <p:spPr>
              <a:xfrm>
                <a:off x="8094880" y="1425047"/>
                <a:ext cx="3494003" cy="806631"/>
              </a:xfrm>
              <a:prstGeom prst="rect">
                <a:avLst/>
              </a:prstGeom>
              <a:solidFill>
                <a:schemeClr val="accent1">
                  <a:lumMod val="20000"/>
                  <a:lumOff val="80000"/>
                </a:schemeClr>
              </a:solid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800" b="0" i="1" smtClean="0">
                          <a:latin typeface="Cambria Math" panose="02040503050406030204" pitchFamily="18" charset="0"/>
                        </a:rPr>
                        <m:t>𝜎</m:t>
                      </m:r>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0</m:t>
                          </m:r>
                        </m:sub>
                      </m:sSub>
                      <m:r>
                        <m:rPr>
                          <m:sty m:val="p"/>
                        </m:rPr>
                        <a:rPr lang="en-US" sz="2800" b="0" i="0" smtClean="0">
                          <a:latin typeface="Cambria Math" panose="02040503050406030204" pitchFamily="18" charset="0"/>
                        </a:rPr>
                        <m:t>exp</m:t>
                      </m:r>
                      <m:r>
                        <a:rPr lang="en-US" sz="2800" b="0" i="1" smtClean="0">
                          <a:latin typeface="Cambria Math" panose="02040503050406030204" pitchFamily="18" charset="0"/>
                        </a:rPr>
                        <m:t>⁡(</m:t>
                      </m:r>
                      <m:f>
                        <m:fPr>
                          <m:ctrlPr>
                            <a:rPr lang="en-US" sz="2800" b="0" i="1" smtClean="0">
                              <a:latin typeface="Cambria Math" panose="02040503050406030204" pitchFamily="18" charset="0"/>
                            </a:rPr>
                          </m:ctrlPr>
                        </m:fPr>
                        <m:num>
                          <m:r>
                            <a:rPr lang="en-US" sz="2800" b="0" i="1" smtClean="0">
                              <a:latin typeface="Cambria Math" panose="02040503050406030204" pitchFamily="18" charset="0"/>
                            </a:rPr>
                            <m:t>−</m:t>
                          </m:r>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𝐸</m:t>
                              </m:r>
                            </m:e>
                            <m:sub>
                              <m:r>
                                <a:rPr lang="en-US" sz="2800" b="0" i="1" smtClean="0">
                                  <a:latin typeface="Cambria Math" panose="02040503050406030204" pitchFamily="18" charset="0"/>
                                </a:rPr>
                                <m:t>𝑎</m:t>
                              </m:r>
                            </m:sub>
                          </m:sSub>
                        </m:num>
                        <m:den>
                          <m:r>
                            <a:rPr lang="en-US" sz="2800" b="0" i="1" smtClean="0">
                              <a:latin typeface="Cambria Math" panose="02040503050406030204" pitchFamily="18" charset="0"/>
                            </a:rPr>
                            <m:t>𝑘𝑇</m:t>
                          </m:r>
                        </m:den>
                      </m:f>
                      <m:r>
                        <a:rPr lang="en-US" sz="2800" b="0" i="1" smtClean="0">
                          <a:latin typeface="Cambria Math" panose="02040503050406030204" pitchFamily="18" charset="0"/>
                        </a:rPr>
                        <m:t>)</m:t>
                      </m:r>
                    </m:oMath>
                  </m:oMathPara>
                </a14:m>
                <a:endParaRPr lang="ru-RU" sz="2800" dirty="0"/>
              </a:p>
            </p:txBody>
          </p:sp>
        </mc:Choice>
        <mc:Fallback xmlns="">
          <p:sp>
            <p:nvSpPr>
              <p:cNvPr id="6" name="TextBox 5">
                <a:extLst>
                  <a:ext uri="{FF2B5EF4-FFF2-40B4-BE49-F238E27FC236}">
                    <a16:creationId xmlns:a16="http://schemas.microsoft.com/office/drawing/2014/main" id="{4330A446-6C78-47A7-3A8D-8D3171455E22}"/>
                  </a:ext>
                </a:extLst>
              </p:cNvPr>
              <p:cNvSpPr txBox="1">
                <a:spLocks noRot="1" noChangeAspect="1" noMove="1" noResize="1" noEditPoints="1" noAdjustHandles="1" noChangeArrowheads="1" noChangeShapeType="1" noTextEdit="1"/>
              </p:cNvSpPr>
              <p:nvPr/>
            </p:nvSpPr>
            <p:spPr>
              <a:xfrm>
                <a:off x="8094880" y="1425047"/>
                <a:ext cx="3494003" cy="806631"/>
              </a:xfrm>
              <a:prstGeom prst="rect">
                <a:avLst/>
              </a:prstGeom>
              <a:blipFill>
                <a:blip r:embed="rId3"/>
                <a:stretch>
                  <a:fillRect/>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374CF2B7-06CE-F373-EDBC-0C3DBB61C81F}"/>
              </a:ext>
            </a:extLst>
          </p:cNvPr>
          <p:cNvSpPr txBox="1"/>
          <p:nvPr/>
        </p:nvSpPr>
        <p:spPr>
          <a:xfrm>
            <a:off x="8094880" y="2231678"/>
            <a:ext cx="3494003" cy="1846659"/>
          </a:xfrm>
          <a:prstGeom prst="rect">
            <a:avLst/>
          </a:prstGeom>
          <a:solidFill>
            <a:schemeClr val="accent1">
              <a:lumMod val="20000"/>
              <a:lumOff val="80000"/>
            </a:schemeClr>
          </a:solidFill>
        </p:spPr>
        <p:txBody>
          <a:bodyPr wrap="square">
            <a:spAutoFit/>
          </a:bodyPr>
          <a:lstStyle/>
          <a:p>
            <a:r>
              <a:rPr lang="en-US" dirty="0"/>
              <a:t>where</a:t>
            </a:r>
          </a:p>
          <a:p>
            <a:r>
              <a:rPr lang="el-GR" sz="2400" dirty="0"/>
              <a:t>σ</a:t>
            </a:r>
            <a:r>
              <a:rPr lang="el-GR" sz="2400" baseline="-25000" dirty="0"/>
              <a:t>0</a:t>
            </a:r>
            <a:r>
              <a:rPr lang="el-GR" dirty="0"/>
              <a:t>- </a:t>
            </a:r>
            <a:r>
              <a:rPr lang="en-US" dirty="0"/>
              <a:t>constant,</a:t>
            </a:r>
          </a:p>
          <a:p>
            <a:r>
              <a:rPr lang="en-US" sz="2400" dirty="0" err="1"/>
              <a:t>E</a:t>
            </a:r>
            <a:r>
              <a:rPr lang="en-US" sz="2400" baseline="-25000" dirty="0" err="1"/>
              <a:t>a</a:t>
            </a:r>
            <a:r>
              <a:rPr lang="en-US" sz="2400" baseline="-25000" dirty="0"/>
              <a:t> </a:t>
            </a:r>
            <a:r>
              <a:rPr lang="en-US" dirty="0"/>
              <a:t>- activation energy, </a:t>
            </a:r>
          </a:p>
          <a:p>
            <a:r>
              <a:rPr lang="en-US" sz="2400" dirty="0"/>
              <a:t>k </a:t>
            </a:r>
            <a:r>
              <a:rPr lang="en-US" dirty="0"/>
              <a:t>- Boltzmann constant, </a:t>
            </a:r>
          </a:p>
          <a:p>
            <a:r>
              <a:rPr lang="en-US" sz="2400" dirty="0"/>
              <a:t>T - </a:t>
            </a:r>
            <a:r>
              <a:rPr lang="en-US" dirty="0"/>
              <a:t> temperature</a:t>
            </a:r>
            <a:endParaRPr lang="ru-RU" dirty="0"/>
          </a:p>
        </p:txBody>
      </p:sp>
      <p:sp>
        <p:nvSpPr>
          <p:cNvPr id="8" name="TextBox 7">
            <a:extLst>
              <a:ext uri="{FF2B5EF4-FFF2-40B4-BE49-F238E27FC236}">
                <a16:creationId xmlns:a16="http://schemas.microsoft.com/office/drawing/2014/main" id="{287CBEE0-F535-7B7A-39C8-FECA00C19E4E}"/>
              </a:ext>
            </a:extLst>
          </p:cNvPr>
          <p:cNvSpPr txBox="1"/>
          <p:nvPr/>
        </p:nvSpPr>
        <p:spPr>
          <a:xfrm>
            <a:off x="8094880" y="4676884"/>
            <a:ext cx="3494003" cy="830997"/>
          </a:xfrm>
          <a:prstGeom prst="rect">
            <a:avLst/>
          </a:prstGeom>
          <a:solidFill>
            <a:schemeClr val="accent1">
              <a:lumMod val="20000"/>
              <a:lumOff val="80000"/>
            </a:schemeClr>
          </a:solidFill>
        </p:spPr>
        <p:txBody>
          <a:bodyPr wrap="square">
            <a:spAutoFit/>
          </a:bodyPr>
          <a:lstStyle/>
          <a:p>
            <a:r>
              <a:rPr lang="en-US" sz="2400" dirty="0" err="1"/>
              <a:t>E</a:t>
            </a:r>
            <a:r>
              <a:rPr lang="en-US" sz="2400" baseline="-25000" dirty="0" err="1"/>
              <a:t>a</a:t>
            </a:r>
            <a:r>
              <a:rPr lang="en-US" sz="2400" baseline="30000" dirty="0" err="1"/>
              <a:t>pr</a:t>
            </a:r>
            <a:r>
              <a:rPr lang="en-US" sz="2400" dirty="0"/>
              <a:t> = 0.86 eV </a:t>
            </a:r>
          </a:p>
          <a:p>
            <a:r>
              <a:rPr lang="en-US" sz="2400" dirty="0"/>
              <a:t>E</a:t>
            </a:r>
            <a:r>
              <a:rPr lang="en-US" sz="2400" baseline="-25000" dirty="0"/>
              <a:t>a</a:t>
            </a:r>
            <a:r>
              <a:rPr lang="en-US" sz="2400" baseline="30000" dirty="0"/>
              <a:t>600</a:t>
            </a:r>
            <a:r>
              <a:rPr lang="en-US" sz="2400" dirty="0"/>
              <a:t> = 0.93 eV</a:t>
            </a:r>
            <a:endParaRPr lang="ru-RU" sz="2400" dirty="0"/>
          </a:p>
        </p:txBody>
      </p:sp>
      <p:sp>
        <p:nvSpPr>
          <p:cNvPr id="7" name="TextBox 6">
            <a:extLst>
              <a:ext uri="{FF2B5EF4-FFF2-40B4-BE49-F238E27FC236}">
                <a16:creationId xmlns:a16="http://schemas.microsoft.com/office/drawing/2014/main" id="{AC0A6EEC-D4C7-E1FD-60A1-1B85D3BCC44D}"/>
              </a:ext>
            </a:extLst>
          </p:cNvPr>
          <p:cNvSpPr txBox="1"/>
          <p:nvPr/>
        </p:nvSpPr>
        <p:spPr>
          <a:xfrm>
            <a:off x="0" y="5306492"/>
            <a:ext cx="7543800" cy="923330"/>
          </a:xfrm>
          <a:prstGeom prst="rect">
            <a:avLst/>
          </a:prstGeom>
          <a:noFill/>
        </p:spPr>
        <p:txBody>
          <a:bodyPr wrap="square">
            <a:spAutoFit/>
          </a:bodyPr>
          <a:lstStyle/>
          <a:p>
            <a:pPr algn="ctr"/>
            <a:r>
              <a:rPr lang="en-US" dirty="0"/>
              <a:t>Figure 8: Dependence of the conductivity of HfO</a:t>
            </a:r>
            <a:r>
              <a:rPr lang="en-US" baseline="-25000" dirty="0"/>
              <a:t>x</a:t>
            </a:r>
            <a:r>
              <a:rPr lang="en-US" dirty="0"/>
              <a:t> films on the reciprocal temperature at different annealing temperatures (logarithmic scale).</a:t>
            </a:r>
            <a:endParaRPr lang="ru-RU" dirty="0"/>
          </a:p>
        </p:txBody>
      </p:sp>
      <p:sp>
        <p:nvSpPr>
          <p:cNvPr id="9" name="Номер слайда 8">
            <a:extLst>
              <a:ext uri="{FF2B5EF4-FFF2-40B4-BE49-F238E27FC236}">
                <a16:creationId xmlns:a16="http://schemas.microsoft.com/office/drawing/2014/main" id="{FD1CB833-72AC-CCF3-99D6-9C310F8B33B3}"/>
              </a:ext>
            </a:extLst>
          </p:cNvPr>
          <p:cNvSpPr>
            <a:spLocks noGrp="1"/>
          </p:cNvSpPr>
          <p:nvPr>
            <p:ph type="sldNum" sz="quarter" idx="10"/>
          </p:nvPr>
        </p:nvSpPr>
        <p:spPr/>
        <p:txBody>
          <a:bodyPr/>
          <a:lstStyle/>
          <a:p>
            <a:fld id="{24C68467-DC9F-42EF-88DB-DCC107D28D1D}" type="slidenum">
              <a:rPr lang="ru-RU" smtClean="0"/>
              <a:pPr/>
              <a:t>10</a:t>
            </a:fld>
            <a:endParaRPr lang="ru-RU" dirty="0"/>
          </a:p>
        </p:txBody>
      </p:sp>
    </p:spTree>
    <p:extLst>
      <p:ext uri="{BB962C8B-B14F-4D97-AF65-F5344CB8AC3E}">
        <p14:creationId xmlns:p14="http://schemas.microsoft.com/office/powerpoint/2010/main" val="25245053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F470C4-EF19-A702-7552-742B5FEEFBA4}"/>
              </a:ext>
            </a:extLst>
          </p:cNvPr>
          <p:cNvSpPr>
            <a:spLocks noGrp="1"/>
          </p:cNvSpPr>
          <p:nvPr>
            <p:ph type="title"/>
          </p:nvPr>
        </p:nvSpPr>
        <p:spPr>
          <a:xfrm>
            <a:off x="838200" y="-364449"/>
            <a:ext cx="10515600" cy="1325563"/>
          </a:xfrm>
        </p:spPr>
        <p:txBody>
          <a:bodyPr/>
          <a:lstStyle/>
          <a:p>
            <a:pPr algn="ctr"/>
            <a:r>
              <a:rPr lang="en-US" b="1" dirty="0">
                <a:solidFill>
                  <a:schemeClr val="accent1">
                    <a:lumMod val="50000"/>
                  </a:schemeClr>
                </a:solidFill>
              </a:rPr>
              <a:t>Conclusions </a:t>
            </a:r>
            <a:endParaRPr lang="ru-RU" b="1" dirty="0">
              <a:solidFill>
                <a:schemeClr val="accent1">
                  <a:lumMod val="50000"/>
                </a:schemeClr>
              </a:solidFill>
            </a:endParaRPr>
          </a:p>
        </p:txBody>
      </p:sp>
      <p:sp>
        <p:nvSpPr>
          <p:cNvPr id="3" name="Объект 2">
            <a:extLst>
              <a:ext uri="{FF2B5EF4-FFF2-40B4-BE49-F238E27FC236}">
                <a16:creationId xmlns:a16="http://schemas.microsoft.com/office/drawing/2014/main" id="{8C0F7713-D8FE-03D1-B3BF-7DED13887A8C}"/>
              </a:ext>
            </a:extLst>
          </p:cNvPr>
          <p:cNvSpPr>
            <a:spLocks noGrp="1"/>
          </p:cNvSpPr>
          <p:nvPr>
            <p:ph idx="1"/>
          </p:nvPr>
        </p:nvSpPr>
        <p:spPr>
          <a:xfrm>
            <a:off x="838200" y="666344"/>
            <a:ext cx="10515600" cy="5525311"/>
          </a:xfrm>
          <a:solidFill>
            <a:schemeClr val="accent1">
              <a:lumMod val="20000"/>
              <a:lumOff val="80000"/>
            </a:schemeClr>
          </a:solidFill>
        </p:spPr>
        <p:txBody>
          <a:bodyPr>
            <a:normAutofit lnSpcReduction="10000"/>
          </a:bodyPr>
          <a:lstStyle/>
          <a:p>
            <a:pPr>
              <a:lnSpc>
                <a:spcPct val="100000"/>
              </a:lnSpc>
            </a:pPr>
            <a:r>
              <a:rPr lang="en-US" sz="2000" dirty="0"/>
              <a:t>Annealing at a temperature of 500</a:t>
            </a:r>
            <a:r>
              <a:rPr lang="en-US" sz="2000" baseline="30000" dirty="0">
                <a:latin typeface="Calibri" panose="020F0502020204030204" pitchFamily="34" charset="0"/>
                <a:cs typeface="Calibri" panose="020F0502020204030204" pitchFamily="34" charset="0"/>
              </a:rPr>
              <a:t>°</a:t>
            </a:r>
            <a:r>
              <a:rPr lang="en-US" sz="2000" dirty="0"/>
              <a:t>C, the specific conductivity of the film can be reduced by more than 6 times compared to the initial film to a value.</a:t>
            </a:r>
          </a:p>
          <a:p>
            <a:pPr>
              <a:lnSpc>
                <a:spcPct val="100000"/>
              </a:lnSpc>
            </a:pPr>
            <a:r>
              <a:rPr lang="en-US" sz="2000" dirty="0"/>
              <a:t> With a further increase in the annealing temperature, the specific conductivity remains almost unchanged</a:t>
            </a:r>
          </a:p>
          <a:p>
            <a:pPr>
              <a:lnSpc>
                <a:spcPct val="100000"/>
              </a:lnSpc>
            </a:pPr>
            <a:r>
              <a:rPr lang="en-US" sz="2000" dirty="0"/>
              <a:t>Films have a strong dependence on the ambient temperature, which is described by the activation law. </a:t>
            </a:r>
          </a:p>
          <a:p>
            <a:pPr>
              <a:lnSpc>
                <a:spcPct val="100000"/>
              </a:lnSpc>
            </a:pPr>
            <a:r>
              <a:rPr lang="en-US" sz="2000" dirty="0"/>
              <a:t>The activation energy values were obtained, increasing during annealing from 0.86 eV to 0.93 eV</a:t>
            </a:r>
          </a:p>
          <a:p>
            <a:pPr>
              <a:lnSpc>
                <a:spcPct val="100000"/>
              </a:lnSpc>
            </a:pPr>
            <a:r>
              <a:rPr lang="en-US" sz="2000" dirty="0"/>
              <a:t>The decrease in conductivity and the increase in activation energy can be due to a decrease in the amount of oxygen vacancies, which are the main electron donors in the material, during annealing as a result of structure ordering.</a:t>
            </a:r>
          </a:p>
          <a:p>
            <a:pPr>
              <a:lnSpc>
                <a:spcPct val="100000"/>
              </a:lnSpc>
            </a:pPr>
            <a:r>
              <a:rPr lang="en-US" sz="2000" dirty="0"/>
              <a:t>Further annealing does not change the structural properties of the films, which is directly consistent with the results of studying their electrical properties. </a:t>
            </a:r>
          </a:p>
          <a:p>
            <a:pPr>
              <a:lnSpc>
                <a:spcPct val="100000"/>
              </a:lnSpc>
            </a:pPr>
            <a:r>
              <a:rPr lang="en-US" sz="2000" dirty="0"/>
              <a:t>The data obtained in the work can be used to improve the properties of </a:t>
            </a:r>
            <a:r>
              <a:rPr lang="en-US" sz="2000" dirty="0" err="1"/>
              <a:t>memristive</a:t>
            </a:r>
            <a:r>
              <a:rPr lang="en-US" sz="2000" dirty="0"/>
              <a:t> systems, sensors, capacitors and other electronic devices based on thin films of hafnium oxide.</a:t>
            </a:r>
            <a:endParaRPr lang="en-US" sz="3200" dirty="0"/>
          </a:p>
        </p:txBody>
      </p:sp>
      <p:sp>
        <p:nvSpPr>
          <p:cNvPr id="4" name="Номер слайда 3">
            <a:extLst>
              <a:ext uri="{FF2B5EF4-FFF2-40B4-BE49-F238E27FC236}">
                <a16:creationId xmlns:a16="http://schemas.microsoft.com/office/drawing/2014/main" id="{6D7E17F1-F64D-7C5B-8D82-96008DA84FBC}"/>
              </a:ext>
            </a:extLst>
          </p:cNvPr>
          <p:cNvSpPr>
            <a:spLocks noGrp="1"/>
          </p:cNvSpPr>
          <p:nvPr>
            <p:ph type="sldNum" sz="quarter" idx="10"/>
          </p:nvPr>
        </p:nvSpPr>
        <p:spPr/>
        <p:txBody>
          <a:bodyPr/>
          <a:lstStyle/>
          <a:p>
            <a:fld id="{24C68467-DC9F-42EF-88DB-DCC107D28D1D}" type="slidenum">
              <a:rPr lang="ru-RU" smtClean="0"/>
              <a:pPr/>
              <a:t>11</a:t>
            </a:fld>
            <a:endParaRPr lang="ru-RU" dirty="0"/>
          </a:p>
        </p:txBody>
      </p:sp>
    </p:spTree>
    <p:extLst>
      <p:ext uri="{BB962C8B-B14F-4D97-AF65-F5344CB8AC3E}">
        <p14:creationId xmlns:p14="http://schemas.microsoft.com/office/powerpoint/2010/main" val="93680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FAF2CE-34B2-A7D2-24F1-CAA410FC85E2}"/>
              </a:ext>
            </a:extLst>
          </p:cNvPr>
          <p:cNvSpPr>
            <a:spLocks noGrp="1"/>
          </p:cNvSpPr>
          <p:nvPr>
            <p:ph type="title"/>
          </p:nvPr>
        </p:nvSpPr>
        <p:spPr>
          <a:xfrm>
            <a:off x="838200" y="2349568"/>
            <a:ext cx="10515600" cy="1325563"/>
          </a:xfrm>
        </p:spPr>
        <p:txBody>
          <a:bodyPr/>
          <a:lstStyle/>
          <a:p>
            <a:pPr algn="ctr"/>
            <a:r>
              <a:rPr lang="en-US" b="1" dirty="0">
                <a:solidFill>
                  <a:schemeClr val="accent1">
                    <a:lumMod val="50000"/>
                  </a:schemeClr>
                </a:solidFill>
              </a:rPr>
              <a:t>Thank you for your attention! </a:t>
            </a:r>
            <a:endParaRPr lang="ru-RU" b="1" dirty="0">
              <a:solidFill>
                <a:schemeClr val="accent1">
                  <a:lumMod val="50000"/>
                </a:schemeClr>
              </a:solidFill>
            </a:endParaRPr>
          </a:p>
        </p:txBody>
      </p:sp>
      <p:sp>
        <p:nvSpPr>
          <p:cNvPr id="3" name="Номер слайда 2">
            <a:extLst>
              <a:ext uri="{FF2B5EF4-FFF2-40B4-BE49-F238E27FC236}">
                <a16:creationId xmlns:a16="http://schemas.microsoft.com/office/drawing/2014/main" id="{E410E68E-C564-0209-3B19-CBE81CCF0A17}"/>
              </a:ext>
            </a:extLst>
          </p:cNvPr>
          <p:cNvSpPr>
            <a:spLocks noGrp="1"/>
          </p:cNvSpPr>
          <p:nvPr>
            <p:ph type="sldNum" sz="quarter" idx="10"/>
          </p:nvPr>
        </p:nvSpPr>
        <p:spPr/>
        <p:txBody>
          <a:bodyPr/>
          <a:lstStyle/>
          <a:p>
            <a:fld id="{24C68467-DC9F-42EF-88DB-DCC107D28D1D}" type="slidenum">
              <a:rPr lang="ru-RU" smtClean="0"/>
              <a:pPr/>
              <a:t>12</a:t>
            </a:fld>
            <a:endParaRPr lang="ru-RU" dirty="0"/>
          </a:p>
        </p:txBody>
      </p:sp>
    </p:spTree>
    <p:extLst>
      <p:ext uri="{BB962C8B-B14F-4D97-AF65-F5344CB8AC3E}">
        <p14:creationId xmlns:p14="http://schemas.microsoft.com/office/powerpoint/2010/main" val="16339051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2DFF654-C9B5-323E-096C-66F5FD48474C}"/>
              </a:ext>
            </a:extLst>
          </p:cNvPr>
          <p:cNvSpPr>
            <a:spLocks noGrp="1"/>
          </p:cNvSpPr>
          <p:nvPr>
            <p:ph type="ctrTitle"/>
          </p:nvPr>
        </p:nvSpPr>
        <p:spPr>
          <a:xfrm>
            <a:off x="1523999" y="194553"/>
            <a:ext cx="9144000" cy="922406"/>
          </a:xfrm>
        </p:spPr>
        <p:txBody>
          <a:bodyPr/>
          <a:lstStyle/>
          <a:p>
            <a:pPr algn="ctr"/>
            <a:r>
              <a:rPr lang="en-US" b="1" dirty="0">
                <a:solidFill>
                  <a:schemeClr val="accent1">
                    <a:lumMod val="50000"/>
                  </a:schemeClr>
                </a:solidFill>
              </a:rPr>
              <a:t>Content</a:t>
            </a:r>
            <a:endParaRPr lang="ru-RU" b="1" dirty="0">
              <a:solidFill>
                <a:schemeClr val="accent1">
                  <a:lumMod val="50000"/>
                </a:schemeClr>
              </a:solidFill>
            </a:endParaRPr>
          </a:p>
        </p:txBody>
      </p:sp>
      <p:sp>
        <p:nvSpPr>
          <p:cNvPr id="3" name="Подзаголовок 2">
            <a:extLst>
              <a:ext uri="{FF2B5EF4-FFF2-40B4-BE49-F238E27FC236}">
                <a16:creationId xmlns:a16="http://schemas.microsoft.com/office/drawing/2014/main" id="{662CD58D-4CF3-71E2-06EE-65A6479E4079}"/>
              </a:ext>
            </a:extLst>
          </p:cNvPr>
          <p:cNvSpPr>
            <a:spLocks noGrp="1"/>
          </p:cNvSpPr>
          <p:nvPr>
            <p:ph type="subTitle" idx="1"/>
          </p:nvPr>
        </p:nvSpPr>
        <p:spPr>
          <a:xfrm>
            <a:off x="1218388" y="1270879"/>
            <a:ext cx="9755221" cy="4523362"/>
          </a:xfrm>
          <a:ln>
            <a:noFill/>
          </a:ln>
        </p:spPr>
        <p:txBody>
          <a:bodyPr>
            <a:normAutofit fontScale="92500" lnSpcReduction="10000"/>
          </a:bodyPr>
          <a:lstStyle/>
          <a:p>
            <a:pPr marL="457200" indent="-457200">
              <a:lnSpc>
                <a:spcPct val="150000"/>
              </a:lnSpc>
              <a:buFont typeface="+mj-lt"/>
              <a:buAutoNum type="arabicPeriod"/>
            </a:pPr>
            <a:r>
              <a:rPr lang="en-US" sz="3200" dirty="0"/>
              <a:t>Introduction</a:t>
            </a:r>
          </a:p>
          <a:p>
            <a:pPr marL="457200" indent="-457200">
              <a:lnSpc>
                <a:spcPct val="150000"/>
              </a:lnSpc>
              <a:buFont typeface="+mj-lt"/>
              <a:buAutoNum type="arabicPeriod"/>
            </a:pPr>
            <a:r>
              <a:rPr lang="en-US" sz="3200" dirty="0"/>
              <a:t>Experimental</a:t>
            </a:r>
          </a:p>
          <a:p>
            <a:pPr marL="457200" indent="-457200">
              <a:lnSpc>
                <a:spcPct val="150000"/>
              </a:lnSpc>
              <a:buFont typeface="+mj-lt"/>
              <a:buAutoNum type="arabicPeriod"/>
            </a:pPr>
            <a:r>
              <a:rPr lang="en-US" sz="3200" dirty="0"/>
              <a:t>Results and Discussion </a:t>
            </a:r>
          </a:p>
          <a:p>
            <a:pPr marL="457200" indent="-457200">
              <a:lnSpc>
                <a:spcPct val="150000"/>
              </a:lnSpc>
              <a:buFont typeface="Arial" panose="020B0604020202020204" pitchFamily="34" charset="0"/>
              <a:buChar char="•"/>
            </a:pPr>
            <a:r>
              <a:rPr lang="en-US" sz="2800" dirty="0"/>
              <a:t>Structural properties of HfOx films</a:t>
            </a:r>
          </a:p>
          <a:p>
            <a:pPr marL="457200" indent="-457200">
              <a:lnSpc>
                <a:spcPct val="150000"/>
              </a:lnSpc>
              <a:buFont typeface="Arial" panose="020B0604020202020204" pitchFamily="34" charset="0"/>
              <a:buChar char="•"/>
            </a:pPr>
            <a:r>
              <a:rPr lang="en-US" sz="2800" dirty="0"/>
              <a:t>Electrical properties of HfOx films</a:t>
            </a:r>
          </a:p>
          <a:p>
            <a:pPr>
              <a:lnSpc>
                <a:spcPct val="150000"/>
              </a:lnSpc>
            </a:pPr>
            <a:r>
              <a:rPr lang="en-US" sz="3200" dirty="0"/>
              <a:t>4. Conclusions</a:t>
            </a:r>
          </a:p>
          <a:p>
            <a:pPr marL="457200" indent="-457200">
              <a:buFont typeface="+mj-lt"/>
              <a:buAutoNum type="arabicPeriod"/>
            </a:pPr>
            <a:endParaRPr lang="ru-RU" dirty="0"/>
          </a:p>
        </p:txBody>
      </p:sp>
      <p:sp>
        <p:nvSpPr>
          <p:cNvPr id="4" name="Номер слайда 3">
            <a:extLst>
              <a:ext uri="{FF2B5EF4-FFF2-40B4-BE49-F238E27FC236}">
                <a16:creationId xmlns:a16="http://schemas.microsoft.com/office/drawing/2014/main" id="{8C524A64-1C3C-C662-E676-3CDEBDCF22A3}"/>
              </a:ext>
            </a:extLst>
          </p:cNvPr>
          <p:cNvSpPr>
            <a:spLocks noGrp="1"/>
          </p:cNvSpPr>
          <p:nvPr>
            <p:ph type="sldNum" sz="quarter" idx="10"/>
          </p:nvPr>
        </p:nvSpPr>
        <p:spPr/>
        <p:txBody>
          <a:bodyPr/>
          <a:lstStyle/>
          <a:p>
            <a:fld id="{24C68467-DC9F-42EF-88DB-DCC107D28D1D}" type="slidenum">
              <a:rPr lang="ru-RU" smtClean="0"/>
              <a:pPr/>
              <a:t>2</a:t>
            </a:fld>
            <a:endParaRPr lang="ru-RU" dirty="0"/>
          </a:p>
        </p:txBody>
      </p:sp>
    </p:spTree>
    <p:extLst>
      <p:ext uri="{BB962C8B-B14F-4D97-AF65-F5344CB8AC3E}">
        <p14:creationId xmlns:p14="http://schemas.microsoft.com/office/powerpoint/2010/main" val="2977444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086C0A-1516-627B-6ED9-979DC41B0F7F}"/>
              </a:ext>
            </a:extLst>
          </p:cNvPr>
          <p:cNvSpPr>
            <a:spLocks noGrp="1"/>
          </p:cNvSpPr>
          <p:nvPr>
            <p:ph type="title"/>
          </p:nvPr>
        </p:nvSpPr>
        <p:spPr>
          <a:xfrm>
            <a:off x="838199" y="-101803"/>
            <a:ext cx="10515600" cy="1325563"/>
          </a:xfrm>
        </p:spPr>
        <p:txBody>
          <a:bodyPr/>
          <a:lstStyle/>
          <a:p>
            <a:pPr algn="ctr"/>
            <a:r>
              <a:rPr lang="en-US" b="1" dirty="0">
                <a:solidFill>
                  <a:schemeClr val="accent1">
                    <a:lumMod val="50000"/>
                  </a:schemeClr>
                </a:solidFill>
              </a:rPr>
              <a:t>Introduction</a:t>
            </a:r>
            <a:endParaRPr lang="ru-RU" b="1" dirty="0">
              <a:solidFill>
                <a:schemeClr val="accent1">
                  <a:lumMod val="50000"/>
                </a:schemeClr>
              </a:solidFill>
            </a:endParaRPr>
          </a:p>
        </p:txBody>
      </p:sp>
      <p:sp>
        <p:nvSpPr>
          <p:cNvPr id="6" name="TextBox 5">
            <a:extLst>
              <a:ext uri="{FF2B5EF4-FFF2-40B4-BE49-F238E27FC236}">
                <a16:creationId xmlns:a16="http://schemas.microsoft.com/office/drawing/2014/main" id="{9AB86D4A-F9D1-6C41-81AB-2CACF0F0CCE2}"/>
              </a:ext>
            </a:extLst>
          </p:cNvPr>
          <p:cNvSpPr txBox="1"/>
          <p:nvPr/>
        </p:nvSpPr>
        <p:spPr>
          <a:xfrm>
            <a:off x="128080" y="949471"/>
            <a:ext cx="8208523" cy="4185761"/>
          </a:xfrm>
          <a:prstGeom prst="rect">
            <a:avLst/>
          </a:prstGeom>
          <a:noFill/>
        </p:spPr>
        <p:txBody>
          <a:bodyPr wrap="square" rtlCol="0">
            <a:spAutoFit/>
          </a:bodyPr>
          <a:lstStyle/>
          <a:p>
            <a:pPr marL="285750" indent="-285750">
              <a:buFont typeface="Arial" panose="020B0604020202020204" pitchFamily="34" charset="0"/>
              <a:buChar char="•"/>
            </a:pPr>
            <a:r>
              <a:rPr lang="en-US" sz="1900" dirty="0"/>
              <a:t>Hafnium oxide, as a high-k dielectric material, is widely used to create capacitors, transistors and other microelectronic devices. In addition, it can be used as a resistive type sensor to detect molecules of various gases</a:t>
            </a:r>
            <a:r>
              <a:rPr lang="ru-RU" sz="1900" dirty="0"/>
              <a:t>.</a:t>
            </a:r>
            <a:endParaRPr lang="en-US" sz="1900" dirty="0"/>
          </a:p>
          <a:p>
            <a:pPr marL="285750" indent="-285750">
              <a:buFont typeface="Arial" panose="020B0604020202020204" pitchFamily="34" charset="0"/>
              <a:buChar char="•"/>
            </a:pPr>
            <a:endParaRPr lang="en-US" sz="1900" dirty="0"/>
          </a:p>
          <a:p>
            <a:pPr marL="285750" indent="-285750">
              <a:buFont typeface="Arial" panose="020B0604020202020204" pitchFamily="34" charset="0"/>
              <a:buChar char="•"/>
            </a:pPr>
            <a:r>
              <a:rPr lang="en-US" sz="1900" dirty="0"/>
              <a:t>The presence of resistive switching effect makes it a candidate for </a:t>
            </a:r>
            <a:r>
              <a:rPr lang="en-US" sz="1900" dirty="0" err="1"/>
              <a:t>memristive</a:t>
            </a:r>
            <a:r>
              <a:rPr lang="en-US" sz="1900" dirty="0"/>
              <a:t> applications. But memory devices and computing systems based on memristors to this day face the problem of switching stability and their limiting number.</a:t>
            </a:r>
            <a:br>
              <a:rPr lang="en-US" sz="1900" dirty="0"/>
            </a:br>
            <a:endParaRPr lang="en-US" sz="1900" dirty="0"/>
          </a:p>
          <a:p>
            <a:pPr marL="285750" indent="-285750">
              <a:buFont typeface="Arial" panose="020B0604020202020204" pitchFamily="34" charset="0"/>
              <a:buChar char="•"/>
            </a:pPr>
            <a:r>
              <a:rPr lang="en-US" sz="1900" dirty="0"/>
              <a:t>To improve the characteristics of memristors, approaches are used aimed at modifying the properties of the dielectric layer and metal electrodes through the use of various additives and physical effects, for example, thermal annealing.</a:t>
            </a:r>
            <a:endParaRPr lang="ru-RU" sz="1900" dirty="0"/>
          </a:p>
        </p:txBody>
      </p:sp>
      <p:sp>
        <p:nvSpPr>
          <p:cNvPr id="4" name="TextBox 3">
            <a:extLst>
              <a:ext uri="{FF2B5EF4-FFF2-40B4-BE49-F238E27FC236}">
                <a16:creationId xmlns:a16="http://schemas.microsoft.com/office/drawing/2014/main" id="{B588D19E-B07C-91EF-4ADF-6AEB74116C75}"/>
              </a:ext>
            </a:extLst>
          </p:cNvPr>
          <p:cNvSpPr txBox="1"/>
          <p:nvPr/>
        </p:nvSpPr>
        <p:spPr>
          <a:xfrm>
            <a:off x="290925" y="5315141"/>
            <a:ext cx="11517548" cy="923330"/>
          </a:xfrm>
          <a:prstGeom prst="rect">
            <a:avLst/>
          </a:prstGeom>
          <a:solidFill>
            <a:schemeClr val="accent1">
              <a:lumMod val="20000"/>
              <a:lumOff val="80000"/>
            </a:schemeClr>
          </a:solidFill>
        </p:spPr>
        <p:txBody>
          <a:bodyPr wrap="square">
            <a:spAutoFit/>
          </a:bodyPr>
          <a:lstStyle/>
          <a:p>
            <a:pPr algn="ctr"/>
            <a:r>
              <a:rPr lang="en-US" dirty="0"/>
              <a:t>Thus, our work is devoted to studying the effect of thermal annealing on the electrical properties of HfOx films deposited by electron beam evaporation, as well as their relationship with the structural changes occurring as a result of annealing.</a:t>
            </a:r>
            <a:endParaRPr lang="ru-RU" dirty="0"/>
          </a:p>
        </p:txBody>
      </p:sp>
      <p:sp>
        <p:nvSpPr>
          <p:cNvPr id="3" name="Номер слайда 2">
            <a:extLst>
              <a:ext uri="{FF2B5EF4-FFF2-40B4-BE49-F238E27FC236}">
                <a16:creationId xmlns:a16="http://schemas.microsoft.com/office/drawing/2014/main" id="{C040ACEB-FCCF-A69C-3F0C-F62867F02DAD}"/>
              </a:ext>
            </a:extLst>
          </p:cNvPr>
          <p:cNvSpPr>
            <a:spLocks noGrp="1"/>
          </p:cNvSpPr>
          <p:nvPr>
            <p:ph type="sldNum" sz="quarter" idx="10"/>
          </p:nvPr>
        </p:nvSpPr>
        <p:spPr/>
        <p:txBody>
          <a:bodyPr/>
          <a:lstStyle/>
          <a:p>
            <a:fld id="{24C68467-DC9F-42EF-88DB-DCC107D28D1D}" type="slidenum">
              <a:rPr lang="ru-RU" smtClean="0"/>
              <a:pPr/>
              <a:t>3</a:t>
            </a:fld>
            <a:endParaRPr lang="ru-RU" dirty="0"/>
          </a:p>
        </p:txBody>
      </p:sp>
      <p:pic>
        <p:nvPicPr>
          <p:cNvPr id="5" name="Рисунок 4">
            <a:extLst>
              <a:ext uri="{FF2B5EF4-FFF2-40B4-BE49-F238E27FC236}">
                <a16:creationId xmlns:a16="http://schemas.microsoft.com/office/drawing/2014/main" id="{66EFCE69-05EA-6E8C-ED62-CE4CC481DE75}"/>
              </a:ext>
            </a:extLst>
          </p:cNvPr>
          <p:cNvPicPr>
            <a:picLocks noChangeAspect="1"/>
          </p:cNvPicPr>
          <p:nvPr/>
        </p:nvPicPr>
        <p:blipFill>
          <a:blip r:embed="rId2"/>
          <a:srcRect l="6430" t="12235" r="8584" b="2794"/>
          <a:stretch/>
        </p:blipFill>
        <p:spPr>
          <a:xfrm>
            <a:off x="8336603" y="1039473"/>
            <a:ext cx="3582818" cy="3115892"/>
          </a:xfrm>
          <a:prstGeom prst="rect">
            <a:avLst/>
          </a:prstGeom>
        </p:spPr>
      </p:pic>
      <p:sp>
        <p:nvSpPr>
          <p:cNvPr id="8" name="TextBox 7">
            <a:extLst>
              <a:ext uri="{FF2B5EF4-FFF2-40B4-BE49-F238E27FC236}">
                <a16:creationId xmlns:a16="http://schemas.microsoft.com/office/drawing/2014/main" id="{036B4D46-D395-A1A5-D6C9-0F95E33D9DAD}"/>
              </a:ext>
            </a:extLst>
          </p:cNvPr>
          <p:cNvSpPr txBox="1"/>
          <p:nvPr/>
        </p:nvSpPr>
        <p:spPr>
          <a:xfrm>
            <a:off x="8142050" y="4165029"/>
            <a:ext cx="4361941" cy="584775"/>
          </a:xfrm>
          <a:prstGeom prst="rect">
            <a:avLst/>
          </a:prstGeom>
          <a:noFill/>
        </p:spPr>
        <p:txBody>
          <a:bodyPr wrap="square">
            <a:spAutoFit/>
          </a:bodyPr>
          <a:lstStyle/>
          <a:p>
            <a:pPr algn="ctr"/>
            <a:r>
              <a:rPr lang="en-US" sz="1600" dirty="0">
                <a:solidFill>
                  <a:srgbClr val="231F20"/>
                </a:solidFill>
                <a:latin typeface="ff3"/>
              </a:rPr>
              <a:t>Figure1: </a:t>
            </a:r>
            <a:r>
              <a:rPr lang="en-US" sz="1600" b="0" i="0" dirty="0">
                <a:solidFill>
                  <a:srgbClr val="231F20"/>
                </a:solidFill>
                <a:effectLst/>
                <a:latin typeface="ff3"/>
              </a:rPr>
              <a:t>Measured </a:t>
            </a:r>
            <a:r>
              <a:rPr lang="en-US" sz="1600" b="0" i="0" dirty="0">
                <a:solidFill>
                  <a:srgbClr val="231F20"/>
                </a:solidFill>
                <a:effectLst/>
                <a:latin typeface="ff6"/>
              </a:rPr>
              <a:t>I</a:t>
            </a:r>
            <a:r>
              <a:rPr lang="en-US" sz="1600" b="0" i="0" dirty="0">
                <a:solidFill>
                  <a:srgbClr val="231F20"/>
                </a:solidFill>
                <a:effectLst/>
                <a:latin typeface="ff3"/>
              </a:rPr>
              <a:t>–</a:t>
            </a:r>
            <a:r>
              <a:rPr lang="en-US" sz="1600" b="0" i="0" dirty="0">
                <a:solidFill>
                  <a:srgbClr val="231F20"/>
                </a:solidFill>
                <a:effectLst/>
                <a:latin typeface="ff6"/>
              </a:rPr>
              <a:t>V</a:t>
            </a:r>
            <a:r>
              <a:rPr lang="en-US" sz="1600" b="0" i="0" dirty="0">
                <a:solidFill>
                  <a:srgbClr val="231F20"/>
                </a:solidFill>
                <a:effectLst/>
                <a:latin typeface="ff3"/>
              </a:rPr>
              <a:t> curves of the HfO</a:t>
            </a:r>
            <a:r>
              <a:rPr lang="en-US" sz="1600" b="0" i="0" baseline="-25000" dirty="0">
                <a:solidFill>
                  <a:srgbClr val="231F20"/>
                </a:solidFill>
                <a:effectLst/>
                <a:latin typeface="ff3"/>
              </a:rPr>
              <a:t>2</a:t>
            </a:r>
            <a:r>
              <a:rPr lang="en-US" sz="1600" b="0" i="0" dirty="0">
                <a:solidFill>
                  <a:srgbClr val="231F20"/>
                </a:solidFill>
                <a:effectLst/>
                <a:latin typeface="ff3"/>
              </a:rPr>
              <a:t> </a:t>
            </a:r>
            <a:r>
              <a:rPr lang="en-US" sz="1600" dirty="0">
                <a:solidFill>
                  <a:srgbClr val="231F20"/>
                </a:solidFill>
                <a:latin typeface="ff3"/>
              </a:rPr>
              <a:t>memristor</a:t>
            </a:r>
          </a:p>
        </p:txBody>
      </p:sp>
      <p:sp>
        <p:nvSpPr>
          <p:cNvPr id="10" name="TextBox 9">
            <a:extLst>
              <a:ext uri="{FF2B5EF4-FFF2-40B4-BE49-F238E27FC236}">
                <a16:creationId xmlns:a16="http://schemas.microsoft.com/office/drawing/2014/main" id="{958709A5-B97F-54F6-93DE-F5FDDB295C62}"/>
              </a:ext>
            </a:extLst>
          </p:cNvPr>
          <p:cNvSpPr txBox="1"/>
          <p:nvPr/>
        </p:nvSpPr>
        <p:spPr>
          <a:xfrm>
            <a:off x="7536045" y="4678399"/>
            <a:ext cx="6235430" cy="307777"/>
          </a:xfrm>
          <a:prstGeom prst="rect">
            <a:avLst/>
          </a:prstGeom>
          <a:noFill/>
        </p:spPr>
        <p:txBody>
          <a:bodyPr wrap="square">
            <a:spAutoFit/>
          </a:bodyPr>
          <a:lstStyle/>
          <a:p>
            <a:pPr algn="ctr"/>
            <a:r>
              <a:rPr lang="en-US" sz="1400" dirty="0">
                <a:solidFill>
                  <a:srgbClr val="231F20"/>
                </a:solidFill>
                <a:latin typeface="ff3"/>
              </a:rPr>
              <a:t>A. </a:t>
            </a:r>
            <a:r>
              <a:rPr lang="en-US" sz="1400" dirty="0" err="1">
                <a:solidFill>
                  <a:srgbClr val="231F20"/>
                </a:solidFill>
                <a:latin typeface="ff3"/>
              </a:rPr>
              <a:t>Mehonic</a:t>
            </a:r>
            <a:r>
              <a:rPr lang="en-US" sz="1400" dirty="0">
                <a:solidFill>
                  <a:srgbClr val="231F20"/>
                </a:solidFill>
                <a:latin typeface="ff3"/>
              </a:rPr>
              <a:t>. Adv. Mat. 30. 1801187 (2018</a:t>
            </a:r>
            <a:r>
              <a:rPr lang="ru-RU" sz="1400" dirty="0">
                <a:solidFill>
                  <a:srgbClr val="231F20"/>
                </a:solidFill>
                <a:latin typeface="ff3"/>
              </a:rPr>
              <a:t>)	</a:t>
            </a:r>
            <a:endParaRPr lang="ru-RU" sz="1400" dirty="0"/>
          </a:p>
        </p:txBody>
      </p:sp>
    </p:spTree>
    <p:extLst>
      <p:ext uri="{BB962C8B-B14F-4D97-AF65-F5344CB8AC3E}">
        <p14:creationId xmlns:p14="http://schemas.microsoft.com/office/powerpoint/2010/main" val="1818449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F5F9272-860F-2EF1-F262-087C76A436E4}"/>
              </a:ext>
            </a:extLst>
          </p:cNvPr>
          <p:cNvSpPr>
            <a:spLocks noGrp="1"/>
          </p:cNvSpPr>
          <p:nvPr>
            <p:ph type="title"/>
          </p:nvPr>
        </p:nvSpPr>
        <p:spPr>
          <a:xfrm>
            <a:off x="838200" y="114682"/>
            <a:ext cx="10515600" cy="1325563"/>
          </a:xfrm>
        </p:spPr>
        <p:txBody>
          <a:bodyPr/>
          <a:lstStyle/>
          <a:p>
            <a:pPr algn="ctr"/>
            <a:r>
              <a:rPr lang="en-US" b="1" dirty="0">
                <a:solidFill>
                  <a:schemeClr val="accent1">
                    <a:lumMod val="50000"/>
                  </a:schemeClr>
                </a:solidFill>
              </a:rPr>
              <a:t>Experimental</a:t>
            </a:r>
            <a:r>
              <a:rPr lang="en-US" dirty="0"/>
              <a:t> </a:t>
            </a:r>
            <a:endParaRPr lang="ru-RU" dirty="0"/>
          </a:p>
        </p:txBody>
      </p:sp>
      <p:pic>
        <p:nvPicPr>
          <p:cNvPr id="4" name="Объект 4">
            <a:extLst>
              <a:ext uri="{FF2B5EF4-FFF2-40B4-BE49-F238E27FC236}">
                <a16:creationId xmlns:a16="http://schemas.microsoft.com/office/drawing/2014/main" id="{70407B37-A6BB-2CB2-C38D-F70BE756F5CE}"/>
              </a:ext>
            </a:extLst>
          </p:cNvPr>
          <p:cNvPicPr>
            <a:picLocks noChangeAspect="1"/>
          </p:cNvPicPr>
          <p:nvPr/>
        </p:nvPicPr>
        <p:blipFill rotWithShape="1">
          <a:blip r:embed="rId2">
            <a:extLst>
              <a:ext uri="{28A0092B-C50C-407E-A947-70E740481C1C}">
                <a14:useLocalDpi xmlns:a14="http://schemas.microsoft.com/office/drawing/2010/main" val="0"/>
              </a:ext>
            </a:extLst>
          </a:blip>
          <a:srcRect l="10254" t="16326" r="4679" b="6805"/>
          <a:stretch/>
        </p:blipFill>
        <p:spPr>
          <a:xfrm>
            <a:off x="6300609" y="1797927"/>
            <a:ext cx="4497094" cy="2606417"/>
          </a:xfrm>
          <a:prstGeom prst="rect">
            <a:avLst/>
          </a:prstGeom>
        </p:spPr>
      </p:pic>
      <p:sp>
        <p:nvSpPr>
          <p:cNvPr id="6" name="TextBox 5">
            <a:extLst>
              <a:ext uri="{FF2B5EF4-FFF2-40B4-BE49-F238E27FC236}">
                <a16:creationId xmlns:a16="http://schemas.microsoft.com/office/drawing/2014/main" id="{0051B3E2-7270-F5B9-3E08-CB2E30E2CC6A}"/>
              </a:ext>
            </a:extLst>
          </p:cNvPr>
          <p:cNvSpPr txBox="1"/>
          <p:nvPr/>
        </p:nvSpPr>
        <p:spPr>
          <a:xfrm>
            <a:off x="10789597" y="2259822"/>
            <a:ext cx="1855592" cy="1015663"/>
          </a:xfrm>
          <a:prstGeom prst="rect">
            <a:avLst/>
          </a:prstGeom>
          <a:noFill/>
        </p:spPr>
        <p:txBody>
          <a:bodyPr wrap="square">
            <a:spAutoFit/>
          </a:bodyPr>
          <a:lstStyle/>
          <a:p>
            <a:r>
              <a:rPr lang="en-US" sz="2000" dirty="0"/>
              <a:t>h</a:t>
            </a:r>
            <a:r>
              <a:rPr lang="ru-RU" sz="2000" dirty="0"/>
              <a:t> </a:t>
            </a:r>
            <a:r>
              <a:rPr lang="en-US" sz="2000" dirty="0"/>
              <a:t>= 40</a:t>
            </a:r>
            <a:r>
              <a:rPr lang="ru-RU" sz="2000" dirty="0"/>
              <a:t> </a:t>
            </a:r>
            <a:r>
              <a:rPr lang="en-US" sz="2000" dirty="0"/>
              <a:t>nm</a:t>
            </a:r>
            <a:r>
              <a:rPr lang="ru-RU" sz="2000" dirty="0"/>
              <a:t> </a:t>
            </a:r>
            <a:endParaRPr lang="en-US" sz="2000" dirty="0"/>
          </a:p>
          <a:p>
            <a:r>
              <a:rPr lang="en-US" sz="2000" dirty="0"/>
              <a:t>d</a:t>
            </a:r>
            <a:r>
              <a:rPr lang="ru-RU" sz="2000" dirty="0"/>
              <a:t> </a:t>
            </a:r>
            <a:r>
              <a:rPr lang="en-US" sz="2000" dirty="0"/>
              <a:t>= 3 mm</a:t>
            </a:r>
          </a:p>
          <a:p>
            <a:r>
              <a:rPr lang="en-US" sz="2000" dirty="0"/>
              <a:t>l</a:t>
            </a:r>
            <a:r>
              <a:rPr lang="ru-RU" sz="2000" dirty="0"/>
              <a:t> </a:t>
            </a:r>
            <a:r>
              <a:rPr lang="en-US" sz="2000" dirty="0"/>
              <a:t>= </a:t>
            </a:r>
            <a:r>
              <a:rPr lang="ru-RU" sz="2000" dirty="0"/>
              <a:t>150 </a:t>
            </a:r>
            <a:r>
              <a:rPr lang="el-GR" sz="2000" dirty="0">
                <a:cs typeface="Calibri" panose="020F0502020204030204" pitchFamily="34" charset="0"/>
              </a:rPr>
              <a:t>μ</a:t>
            </a:r>
            <a:r>
              <a:rPr lang="en-US" sz="2000" dirty="0"/>
              <a:t>m</a:t>
            </a:r>
            <a:endParaRPr lang="ru-RU" sz="2000" dirty="0"/>
          </a:p>
        </p:txBody>
      </p:sp>
      <p:sp>
        <p:nvSpPr>
          <p:cNvPr id="7" name="TextBox 6">
            <a:extLst>
              <a:ext uri="{FF2B5EF4-FFF2-40B4-BE49-F238E27FC236}">
                <a16:creationId xmlns:a16="http://schemas.microsoft.com/office/drawing/2014/main" id="{7B5EAC21-9C05-D3AE-CB5B-2BDE47FE314E}"/>
              </a:ext>
            </a:extLst>
          </p:cNvPr>
          <p:cNvSpPr txBox="1"/>
          <p:nvPr/>
        </p:nvSpPr>
        <p:spPr>
          <a:xfrm>
            <a:off x="505838" y="651753"/>
            <a:ext cx="184731" cy="369332"/>
          </a:xfrm>
          <a:prstGeom prst="rect">
            <a:avLst/>
          </a:prstGeom>
          <a:noFill/>
        </p:spPr>
        <p:txBody>
          <a:bodyPr wrap="none" rtlCol="0">
            <a:spAutoFit/>
          </a:bodyPr>
          <a:lstStyle/>
          <a:p>
            <a:endParaRPr lang="ru-RU" dirty="0"/>
          </a:p>
        </p:txBody>
      </p:sp>
      <p:graphicFrame>
        <p:nvGraphicFramePr>
          <p:cNvPr id="3" name="Таблица 2">
            <a:extLst>
              <a:ext uri="{FF2B5EF4-FFF2-40B4-BE49-F238E27FC236}">
                <a16:creationId xmlns:a16="http://schemas.microsoft.com/office/drawing/2014/main" id="{2D60C404-D4AD-3826-D1B2-B2F510FFBC68}"/>
              </a:ext>
            </a:extLst>
          </p:cNvPr>
          <p:cNvGraphicFramePr>
            <a:graphicFrameLocks noGrp="1"/>
          </p:cNvGraphicFramePr>
          <p:nvPr>
            <p:extLst>
              <p:ext uri="{D42A27DB-BD31-4B8C-83A1-F6EECF244321}">
                <p14:modId xmlns:p14="http://schemas.microsoft.com/office/powerpoint/2010/main" val="2310761810"/>
              </p:ext>
            </p:extLst>
          </p:nvPr>
        </p:nvGraphicFramePr>
        <p:xfrm>
          <a:off x="1172070" y="1871883"/>
          <a:ext cx="3793789" cy="2103120"/>
        </p:xfrm>
        <a:graphic>
          <a:graphicData uri="http://schemas.openxmlformats.org/drawingml/2006/table">
            <a:tbl>
              <a:tblPr firstRow="1" bandRow="1">
                <a:tableStyleId>{5C22544A-7EE6-4342-B048-85BDC9FD1C3A}</a:tableStyleId>
              </a:tblPr>
              <a:tblGrid>
                <a:gridCol w="1572251">
                  <a:extLst>
                    <a:ext uri="{9D8B030D-6E8A-4147-A177-3AD203B41FA5}">
                      <a16:colId xmlns:a16="http://schemas.microsoft.com/office/drawing/2014/main" val="1276267328"/>
                    </a:ext>
                  </a:extLst>
                </a:gridCol>
                <a:gridCol w="2221538">
                  <a:extLst>
                    <a:ext uri="{9D8B030D-6E8A-4147-A177-3AD203B41FA5}">
                      <a16:colId xmlns:a16="http://schemas.microsoft.com/office/drawing/2014/main" val="2207688828"/>
                    </a:ext>
                  </a:extLst>
                </a:gridCol>
              </a:tblGrid>
              <a:tr h="321739">
                <a:tc>
                  <a:txBody>
                    <a:bodyPr/>
                    <a:lstStyle/>
                    <a:p>
                      <a:r>
                        <a:rPr lang="en-US" dirty="0"/>
                        <a:t>Sample</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Temperature of annealing</a:t>
                      </a:r>
                      <a:endParaRPr lang="ru-RU" dirty="0"/>
                    </a:p>
                  </a:txBody>
                  <a:tcPr/>
                </a:tc>
                <a:extLst>
                  <a:ext uri="{0D108BD9-81ED-4DB2-BD59-A6C34878D82A}">
                    <a16:rowId xmlns:a16="http://schemas.microsoft.com/office/drawing/2014/main" val="739425590"/>
                  </a:ext>
                </a:extLst>
              </a:tr>
              <a:tr h="321739">
                <a:tc>
                  <a:txBody>
                    <a:bodyPr/>
                    <a:lstStyle/>
                    <a:p>
                      <a:r>
                        <a:rPr lang="en-US" dirty="0"/>
                        <a:t>1</a:t>
                      </a:r>
                      <a:endParaRPr lang="ru-RU" dirty="0"/>
                    </a:p>
                  </a:txBody>
                  <a:tcPr/>
                </a:tc>
                <a:tc>
                  <a:txBody>
                    <a:bodyPr/>
                    <a:lstStyle/>
                    <a:p>
                      <a:r>
                        <a:rPr lang="en-US" dirty="0"/>
                        <a:t>Pristine</a:t>
                      </a:r>
                      <a:endParaRPr lang="ru-RU" dirty="0"/>
                    </a:p>
                  </a:txBody>
                  <a:tcPr/>
                </a:tc>
                <a:extLst>
                  <a:ext uri="{0D108BD9-81ED-4DB2-BD59-A6C34878D82A}">
                    <a16:rowId xmlns:a16="http://schemas.microsoft.com/office/drawing/2014/main" val="669577276"/>
                  </a:ext>
                </a:extLst>
              </a:tr>
              <a:tr h="321739">
                <a:tc>
                  <a:txBody>
                    <a:bodyPr/>
                    <a:lstStyle/>
                    <a:p>
                      <a:r>
                        <a:rPr lang="en-US" dirty="0"/>
                        <a:t>2</a:t>
                      </a:r>
                      <a:endParaRPr lang="ru-RU" dirty="0"/>
                    </a:p>
                  </a:txBody>
                  <a:tcPr/>
                </a:tc>
                <a:tc>
                  <a:txBody>
                    <a:bodyPr/>
                    <a:lstStyle/>
                    <a:p>
                      <a:r>
                        <a:rPr lang="en-US" dirty="0"/>
                        <a:t>400 °C</a:t>
                      </a:r>
                    </a:p>
                  </a:txBody>
                  <a:tcPr/>
                </a:tc>
                <a:extLst>
                  <a:ext uri="{0D108BD9-81ED-4DB2-BD59-A6C34878D82A}">
                    <a16:rowId xmlns:a16="http://schemas.microsoft.com/office/drawing/2014/main" val="1031174283"/>
                  </a:ext>
                </a:extLst>
              </a:tr>
              <a:tr h="321739">
                <a:tc>
                  <a:txBody>
                    <a:bodyPr/>
                    <a:lstStyle/>
                    <a:p>
                      <a:r>
                        <a:rPr lang="en-US" dirty="0"/>
                        <a:t>3</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500 °C</a:t>
                      </a:r>
                    </a:p>
                  </a:txBody>
                  <a:tcPr/>
                </a:tc>
                <a:extLst>
                  <a:ext uri="{0D108BD9-81ED-4DB2-BD59-A6C34878D82A}">
                    <a16:rowId xmlns:a16="http://schemas.microsoft.com/office/drawing/2014/main" val="3120364296"/>
                  </a:ext>
                </a:extLst>
              </a:tr>
              <a:tr h="321739">
                <a:tc>
                  <a:txBody>
                    <a:bodyPr/>
                    <a:lstStyle/>
                    <a:p>
                      <a:r>
                        <a:rPr lang="en-US" dirty="0"/>
                        <a:t>4</a:t>
                      </a:r>
                      <a:endParaRPr lang="ru-RU"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600 °C</a:t>
                      </a:r>
                    </a:p>
                  </a:txBody>
                  <a:tcPr/>
                </a:tc>
                <a:extLst>
                  <a:ext uri="{0D108BD9-81ED-4DB2-BD59-A6C34878D82A}">
                    <a16:rowId xmlns:a16="http://schemas.microsoft.com/office/drawing/2014/main" val="3703547477"/>
                  </a:ext>
                </a:extLst>
              </a:tr>
            </a:tbl>
          </a:graphicData>
        </a:graphic>
      </p:graphicFrame>
      <p:sp>
        <p:nvSpPr>
          <p:cNvPr id="8" name="TextBox 7">
            <a:extLst>
              <a:ext uri="{FF2B5EF4-FFF2-40B4-BE49-F238E27FC236}">
                <a16:creationId xmlns:a16="http://schemas.microsoft.com/office/drawing/2014/main" id="{9730CE51-7DD8-816F-606A-06C78525F8E7}"/>
              </a:ext>
            </a:extLst>
          </p:cNvPr>
          <p:cNvSpPr txBox="1"/>
          <p:nvPr/>
        </p:nvSpPr>
        <p:spPr>
          <a:xfrm>
            <a:off x="233671" y="4362272"/>
            <a:ext cx="5670585" cy="923330"/>
          </a:xfrm>
          <a:prstGeom prst="rect">
            <a:avLst/>
          </a:prstGeom>
          <a:solidFill>
            <a:schemeClr val="accent1">
              <a:lumMod val="20000"/>
              <a:lumOff val="80000"/>
            </a:schemeClr>
          </a:solidFill>
        </p:spPr>
        <p:txBody>
          <a:bodyPr wrap="square">
            <a:spAutoFit/>
          </a:bodyPr>
          <a:lstStyle/>
          <a:p>
            <a:r>
              <a:rPr lang="en-US" dirty="0"/>
              <a:t>The current-voltage measurements were carried out in the voltage range from -50 to 50V in a vacuum at a pressure of ∼ 10</a:t>
            </a:r>
            <a:r>
              <a:rPr lang="en-US" baseline="30000" dirty="0"/>
              <a:t>−5</a:t>
            </a:r>
            <a:r>
              <a:rPr lang="en-US" dirty="0"/>
              <a:t> Torr. </a:t>
            </a:r>
            <a:endParaRPr lang="ru-RU" dirty="0"/>
          </a:p>
        </p:txBody>
      </p:sp>
      <p:sp>
        <p:nvSpPr>
          <p:cNvPr id="9" name="TextBox 8">
            <a:extLst>
              <a:ext uri="{FF2B5EF4-FFF2-40B4-BE49-F238E27FC236}">
                <a16:creationId xmlns:a16="http://schemas.microsoft.com/office/drawing/2014/main" id="{BFA49ACC-5B40-91DA-B64D-BB96477D2907}"/>
              </a:ext>
            </a:extLst>
          </p:cNvPr>
          <p:cNvSpPr txBox="1"/>
          <p:nvPr/>
        </p:nvSpPr>
        <p:spPr>
          <a:xfrm>
            <a:off x="6646825" y="4639271"/>
            <a:ext cx="4242072" cy="646331"/>
          </a:xfrm>
          <a:prstGeom prst="rect">
            <a:avLst/>
          </a:prstGeom>
          <a:noFill/>
        </p:spPr>
        <p:txBody>
          <a:bodyPr wrap="square">
            <a:spAutoFit/>
          </a:bodyPr>
          <a:lstStyle/>
          <a:p>
            <a:pPr algn="ctr"/>
            <a:r>
              <a:rPr lang="en-US" dirty="0"/>
              <a:t>Figure 2: schematic representation of the sample </a:t>
            </a:r>
            <a:endParaRPr lang="ru-RU" dirty="0"/>
          </a:p>
        </p:txBody>
      </p:sp>
      <p:sp>
        <p:nvSpPr>
          <p:cNvPr id="10" name="Номер слайда 9">
            <a:extLst>
              <a:ext uri="{FF2B5EF4-FFF2-40B4-BE49-F238E27FC236}">
                <a16:creationId xmlns:a16="http://schemas.microsoft.com/office/drawing/2014/main" id="{9E56E634-8113-AD51-9368-11E89FF8E046}"/>
              </a:ext>
            </a:extLst>
          </p:cNvPr>
          <p:cNvSpPr>
            <a:spLocks noGrp="1"/>
          </p:cNvSpPr>
          <p:nvPr>
            <p:ph type="sldNum" sz="quarter" idx="10"/>
          </p:nvPr>
        </p:nvSpPr>
        <p:spPr/>
        <p:txBody>
          <a:bodyPr/>
          <a:lstStyle/>
          <a:p>
            <a:fld id="{24C68467-DC9F-42EF-88DB-DCC107D28D1D}" type="slidenum">
              <a:rPr lang="ru-RU" smtClean="0"/>
              <a:pPr/>
              <a:t>4</a:t>
            </a:fld>
            <a:endParaRPr lang="ru-RU" dirty="0"/>
          </a:p>
        </p:txBody>
      </p:sp>
    </p:spTree>
    <p:extLst>
      <p:ext uri="{BB962C8B-B14F-4D97-AF65-F5344CB8AC3E}">
        <p14:creationId xmlns:p14="http://schemas.microsoft.com/office/powerpoint/2010/main" val="18582565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F7A4F87D-E2C5-0EE6-F111-4DE1FD710B7C}"/>
              </a:ext>
            </a:extLst>
          </p:cNvPr>
          <p:cNvPicPr>
            <a:picLocks noChangeAspect="1"/>
          </p:cNvPicPr>
          <p:nvPr/>
        </p:nvPicPr>
        <p:blipFill>
          <a:blip r:embed="rId2"/>
          <a:stretch>
            <a:fillRect/>
          </a:stretch>
        </p:blipFill>
        <p:spPr>
          <a:xfrm>
            <a:off x="885217" y="1124572"/>
            <a:ext cx="5897456" cy="4608856"/>
          </a:xfrm>
          <a:prstGeom prst="rect">
            <a:avLst/>
          </a:prstGeom>
        </p:spPr>
      </p:pic>
      <p:sp>
        <p:nvSpPr>
          <p:cNvPr id="6" name="TextBox 5">
            <a:extLst>
              <a:ext uri="{FF2B5EF4-FFF2-40B4-BE49-F238E27FC236}">
                <a16:creationId xmlns:a16="http://schemas.microsoft.com/office/drawing/2014/main" id="{43C3D356-563F-2DE9-4E8A-D40FB0C158DB}"/>
              </a:ext>
            </a:extLst>
          </p:cNvPr>
          <p:cNvSpPr txBox="1"/>
          <p:nvPr/>
        </p:nvSpPr>
        <p:spPr>
          <a:xfrm>
            <a:off x="786756" y="5733428"/>
            <a:ext cx="6094378" cy="369332"/>
          </a:xfrm>
          <a:prstGeom prst="rect">
            <a:avLst/>
          </a:prstGeom>
          <a:noFill/>
        </p:spPr>
        <p:txBody>
          <a:bodyPr wrap="square">
            <a:spAutoFit/>
          </a:bodyPr>
          <a:lstStyle/>
          <a:p>
            <a:r>
              <a:rPr lang="en-US" dirty="0"/>
              <a:t>Figure 3: Raman spectrum of sputtered granules</a:t>
            </a:r>
            <a:endParaRPr lang="ru-RU" dirty="0"/>
          </a:p>
        </p:txBody>
      </p:sp>
      <p:sp>
        <p:nvSpPr>
          <p:cNvPr id="2" name="Заголовок 1">
            <a:extLst>
              <a:ext uri="{FF2B5EF4-FFF2-40B4-BE49-F238E27FC236}">
                <a16:creationId xmlns:a16="http://schemas.microsoft.com/office/drawing/2014/main" id="{F1DD9F4C-269A-C8F0-8DC7-1FB813F25C38}"/>
              </a:ext>
            </a:extLst>
          </p:cNvPr>
          <p:cNvSpPr>
            <a:spLocks noGrp="1"/>
          </p:cNvSpPr>
          <p:nvPr>
            <p:ph type="title"/>
          </p:nvPr>
        </p:nvSpPr>
        <p:spPr>
          <a:xfrm>
            <a:off x="838200" y="12794"/>
            <a:ext cx="10515600" cy="1325563"/>
          </a:xfrm>
        </p:spPr>
        <p:txBody>
          <a:bodyPr/>
          <a:lstStyle/>
          <a:p>
            <a:r>
              <a:rPr lang="en-US" b="1" dirty="0">
                <a:solidFill>
                  <a:schemeClr val="accent1">
                    <a:lumMod val="50000"/>
                  </a:schemeClr>
                </a:solidFill>
              </a:rPr>
              <a:t>Structural properties of HfOx films </a:t>
            </a:r>
            <a:endParaRPr lang="ru-RU" b="1" dirty="0">
              <a:solidFill>
                <a:schemeClr val="accent1">
                  <a:lumMod val="50000"/>
                </a:schemeClr>
              </a:solidFill>
            </a:endParaRPr>
          </a:p>
        </p:txBody>
      </p:sp>
      <p:sp>
        <p:nvSpPr>
          <p:cNvPr id="14" name="TextBox 13">
            <a:extLst>
              <a:ext uri="{FF2B5EF4-FFF2-40B4-BE49-F238E27FC236}">
                <a16:creationId xmlns:a16="http://schemas.microsoft.com/office/drawing/2014/main" id="{2485FF99-512A-3158-6CB6-7A383A6CC1AD}"/>
              </a:ext>
            </a:extLst>
          </p:cNvPr>
          <p:cNvSpPr txBox="1"/>
          <p:nvPr/>
        </p:nvSpPr>
        <p:spPr>
          <a:xfrm>
            <a:off x="6782673" y="3879846"/>
            <a:ext cx="5133837" cy="923330"/>
          </a:xfrm>
          <a:prstGeom prst="rect">
            <a:avLst/>
          </a:prstGeom>
          <a:solidFill>
            <a:schemeClr val="accent1">
              <a:lumMod val="20000"/>
              <a:lumOff val="80000"/>
            </a:schemeClr>
          </a:solidFill>
        </p:spPr>
        <p:txBody>
          <a:bodyPr wrap="square">
            <a:spAutoFit/>
          </a:bodyPr>
          <a:lstStyle/>
          <a:p>
            <a:pPr algn="ctr"/>
            <a:r>
              <a:rPr lang="en-US" dirty="0"/>
              <a:t>The presented data indicate that the used source of hafnium dioxide was a monoclinic phase</a:t>
            </a:r>
            <a:endParaRPr lang="ru-RU" dirty="0"/>
          </a:p>
        </p:txBody>
      </p:sp>
      <p:sp>
        <p:nvSpPr>
          <p:cNvPr id="5" name="TextBox 4">
            <a:extLst>
              <a:ext uri="{FF2B5EF4-FFF2-40B4-BE49-F238E27FC236}">
                <a16:creationId xmlns:a16="http://schemas.microsoft.com/office/drawing/2014/main" id="{81DCBD4E-A1A0-2388-30B7-9375C0B199DC}"/>
              </a:ext>
            </a:extLst>
          </p:cNvPr>
          <p:cNvSpPr txBox="1"/>
          <p:nvPr/>
        </p:nvSpPr>
        <p:spPr>
          <a:xfrm>
            <a:off x="6761660" y="1925381"/>
            <a:ext cx="5154850" cy="1200329"/>
          </a:xfrm>
          <a:prstGeom prst="rect">
            <a:avLst/>
          </a:prstGeom>
          <a:solidFill>
            <a:schemeClr val="accent1">
              <a:lumMod val="20000"/>
              <a:lumOff val="80000"/>
            </a:schemeClr>
          </a:solidFill>
        </p:spPr>
        <p:txBody>
          <a:bodyPr wrap="square">
            <a:spAutoFit/>
          </a:bodyPr>
          <a:lstStyle/>
          <a:p>
            <a:r>
              <a:rPr lang="en-US" dirty="0"/>
              <a:t>HfO</a:t>
            </a:r>
            <a:r>
              <a:rPr lang="en-US" baseline="-25000" dirty="0"/>
              <a:t>2</a:t>
            </a:r>
            <a:r>
              <a:rPr lang="en-US" dirty="0"/>
              <a:t> has 36 vibrational modes, of which 3 are acoustic, 18 optical modes appear in Raman spectroscopy, and the remaining 15 optical modes appear in IR spectroscopy. </a:t>
            </a:r>
            <a:endParaRPr lang="ru-RU" dirty="0"/>
          </a:p>
        </p:txBody>
      </p:sp>
      <p:sp>
        <p:nvSpPr>
          <p:cNvPr id="3" name="Номер слайда 2">
            <a:extLst>
              <a:ext uri="{FF2B5EF4-FFF2-40B4-BE49-F238E27FC236}">
                <a16:creationId xmlns:a16="http://schemas.microsoft.com/office/drawing/2014/main" id="{1E94FDC1-209E-EA1C-7467-35D0405DB855}"/>
              </a:ext>
            </a:extLst>
          </p:cNvPr>
          <p:cNvSpPr>
            <a:spLocks noGrp="1"/>
          </p:cNvSpPr>
          <p:nvPr>
            <p:ph type="sldNum" sz="quarter" idx="10"/>
          </p:nvPr>
        </p:nvSpPr>
        <p:spPr/>
        <p:txBody>
          <a:bodyPr/>
          <a:lstStyle/>
          <a:p>
            <a:fld id="{24C68467-DC9F-42EF-88DB-DCC107D28D1D}" type="slidenum">
              <a:rPr lang="ru-RU" smtClean="0"/>
              <a:pPr/>
              <a:t>5</a:t>
            </a:fld>
            <a:endParaRPr lang="ru-RU" dirty="0"/>
          </a:p>
        </p:txBody>
      </p:sp>
    </p:spTree>
    <p:extLst>
      <p:ext uri="{BB962C8B-B14F-4D97-AF65-F5344CB8AC3E}">
        <p14:creationId xmlns:p14="http://schemas.microsoft.com/office/powerpoint/2010/main" val="28179847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14C6918-482C-6741-7D21-40405F6BD8D1}"/>
              </a:ext>
            </a:extLst>
          </p:cNvPr>
          <p:cNvSpPr>
            <a:spLocks noGrp="1"/>
          </p:cNvSpPr>
          <p:nvPr>
            <p:ph type="title"/>
          </p:nvPr>
        </p:nvSpPr>
        <p:spPr>
          <a:xfrm>
            <a:off x="838200" y="-80674"/>
            <a:ext cx="10515600" cy="1325563"/>
          </a:xfrm>
        </p:spPr>
        <p:txBody>
          <a:bodyPr/>
          <a:lstStyle/>
          <a:p>
            <a:r>
              <a:rPr lang="en-US" b="1" dirty="0">
                <a:solidFill>
                  <a:schemeClr val="accent1">
                    <a:lumMod val="50000"/>
                  </a:schemeClr>
                </a:solidFill>
              </a:rPr>
              <a:t>Structural properties of HfOx films </a:t>
            </a:r>
            <a:endParaRPr lang="ru-RU" b="1" dirty="0">
              <a:solidFill>
                <a:schemeClr val="accent1">
                  <a:lumMod val="50000"/>
                </a:schemeClr>
              </a:solidFill>
            </a:endParaRPr>
          </a:p>
        </p:txBody>
      </p:sp>
      <p:pic>
        <p:nvPicPr>
          <p:cNvPr id="4" name="Рисунок 3">
            <a:extLst>
              <a:ext uri="{FF2B5EF4-FFF2-40B4-BE49-F238E27FC236}">
                <a16:creationId xmlns:a16="http://schemas.microsoft.com/office/drawing/2014/main" id="{0D402A1F-804B-DBE5-B50F-692C270BCBFC}"/>
              </a:ext>
            </a:extLst>
          </p:cNvPr>
          <p:cNvPicPr>
            <a:picLocks noChangeAspect="1"/>
          </p:cNvPicPr>
          <p:nvPr/>
        </p:nvPicPr>
        <p:blipFill>
          <a:blip r:embed="rId2"/>
          <a:srcRect l="3693" t="3577" r="10316" b="1477"/>
          <a:stretch/>
        </p:blipFill>
        <p:spPr>
          <a:xfrm>
            <a:off x="671208" y="1017327"/>
            <a:ext cx="5651770" cy="4601183"/>
          </a:xfrm>
          <a:prstGeom prst="rect">
            <a:avLst/>
          </a:prstGeom>
        </p:spPr>
      </p:pic>
      <p:sp>
        <p:nvSpPr>
          <p:cNvPr id="6" name="TextBox 5">
            <a:extLst>
              <a:ext uri="{FF2B5EF4-FFF2-40B4-BE49-F238E27FC236}">
                <a16:creationId xmlns:a16="http://schemas.microsoft.com/office/drawing/2014/main" id="{0C697659-58AE-21E8-CC72-158DBC5385B5}"/>
              </a:ext>
            </a:extLst>
          </p:cNvPr>
          <p:cNvSpPr txBox="1"/>
          <p:nvPr/>
        </p:nvSpPr>
        <p:spPr>
          <a:xfrm>
            <a:off x="170233" y="5715786"/>
            <a:ext cx="6653720" cy="584775"/>
          </a:xfrm>
          <a:prstGeom prst="rect">
            <a:avLst/>
          </a:prstGeom>
          <a:noFill/>
        </p:spPr>
        <p:txBody>
          <a:bodyPr wrap="square">
            <a:spAutoFit/>
          </a:bodyPr>
          <a:lstStyle/>
          <a:p>
            <a:pPr algn="ctr"/>
            <a:r>
              <a:rPr lang="en-US" sz="1600" dirty="0"/>
              <a:t>Figure 4: Raman spectra for a series of HfO</a:t>
            </a:r>
            <a:r>
              <a:rPr lang="en-US" sz="1600" baseline="-25000" dirty="0"/>
              <a:t>x</a:t>
            </a:r>
            <a:r>
              <a:rPr lang="en-US" sz="1600" dirty="0"/>
              <a:t> films annealed at different temperatures</a:t>
            </a:r>
            <a:endParaRPr lang="ru-RU" sz="1600" dirty="0"/>
          </a:p>
        </p:txBody>
      </p:sp>
      <p:sp>
        <p:nvSpPr>
          <p:cNvPr id="3" name="TextBox 2">
            <a:extLst>
              <a:ext uri="{FF2B5EF4-FFF2-40B4-BE49-F238E27FC236}">
                <a16:creationId xmlns:a16="http://schemas.microsoft.com/office/drawing/2014/main" id="{E7FC46F8-2038-2A15-97C8-D53786B877EC}"/>
              </a:ext>
            </a:extLst>
          </p:cNvPr>
          <p:cNvSpPr txBox="1"/>
          <p:nvPr/>
        </p:nvSpPr>
        <p:spPr>
          <a:xfrm>
            <a:off x="7223332" y="1952774"/>
            <a:ext cx="4499553" cy="923330"/>
          </a:xfrm>
          <a:prstGeom prst="rect">
            <a:avLst/>
          </a:prstGeom>
          <a:solidFill>
            <a:schemeClr val="accent1">
              <a:lumMod val="20000"/>
              <a:lumOff val="80000"/>
            </a:schemeClr>
          </a:solidFill>
          <a:ln>
            <a:noFill/>
          </a:ln>
        </p:spPr>
        <p:txBody>
          <a:bodyPr wrap="square" rtlCol="0">
            <a:spAutoFit/>
          </a:bodyPr>
          <a:lstStyle/>
          <a:p>
            <a:r>
              <a:rPr lang="en-US" dirty="0">
                <a:solidFill>
                  <a:sysClr val="windowText" lastClr="000000"/>
                </a:solidFill>
              </a:rPr>
              <a:t>HfO</a:t>
            </a:r>
            <a:r>
              <a:rPr lang="en-US" baseline="-25000" dirty="0">
                <a:solidFill>
                  <a:sysClr val="windowText" lastClr="000000"/>
                </a:solidFill>
              </a:rPr>
              <a:t>x</a:t>
            </a:r>
            <a:r>
              <a:rPr lang="en-US" dirty="0">
                <a:solidFill>
                  <a:sysClr val="windowText" lastClr="000000"/>
                </a:solidFill>
              </a:rPr>
              <a:t> film in the pristine sample does not have pronounced peaks and is initially in the amorphous phase.</a:t>
            </a:r>
          </a:p>
        </p:txBody>
      </p:sp>
      <p:sp>
        <p:nvSpPr>
          <p:cNvPr id="7" name="TextBox 6">
            <a:extLst>
              <a:ext uri="{FF2B5EF4-FFF2-40B4-BE49-F238E27FC236}">
                <a16:creationId xmlns:a16="http://schemas.microsoft.com/office/drawing/2014/main" id="{D253DF30-365C-E838-4605-CF378394CC5E}"/>
              </a:ext>
            </a:extLst>
          </p:cNvPr>
          <p:cNvSpPr txBox="1"/>
          <p:nvPr/>
        </p:nvSpPr>
        <p:spPr>
          <a:xfrm>
            <a:off x="7417887" y="2809826"/>
            <a:ext cx="4499553" cy="369332"/>
          </a:xfrm>
          <a:prstGeom prst="rect">
            <a:avLst/>
          </a:prstGeom>
          <a:noFill/>
        </p:spPr>
        <p:txBody>
          <a:bodyPr wrap="square">
            <a:spAutoFit/>
          </a:bodyPr>
          <a:lstStyle/>
          <a:p>
            <a:endParaRPr lang="ru-RU" dirty="0"/>
          </a:p>
        </p:txBody>
      </p:sp>
      <p:sp>
        <p:nvSpPr>
          <p:cNvPr id="8" name="TextBox 7">
            <a:extLst>
              <a:ext uri="{FF2B5EF4-FFF2-40B4-BE49-F238E27FC236}">
                <a16:creationId xmlns:a16="http://schemas.microsoft.com/office/drawing/2014/main" id="{0E80B466-0F5E-0EBE-519C-76813DF5B7E2}"/>
              </a:ext>
            </a:extLst>
          </p:cNvPr>
          <p:cNvSpPr txBox="1"/>
          <p:nvPr/>
        </p:nvSpPr>
        <p:spPr>
          <a:xfrm>
            <a:off x="7223332" y="3574545"/>
            <a:ext cx="4499553" cy="1754326"/>
          </a:xfrm>
          <a:prstGeom prst="rect">
            <a:avLst/>
          </a:prstGeom>
          <a:solidFill>
            <a:schemeClr val="accent1">
              <a:lumMod val="20000"/>
              <a:lumOff val="80000"/>
            </a:schemeClr>
          </a:solidFill>
        </p:spPr>
        <p:txBody>
          <a:bodyPr wrap="square">
            <a:spAutoFit/>
          </a:bodyPr>
          <a:lstStyle/>
          <a:p>
            <a:r>
              <a:rPr lang="en-US" dirty="0">
                <a:solidFill>
                  <a:sysClr val="windowText" lastClr="000000"/>
                </a:solidFill>
              </a:rPr>
              <a:t>Already at a temperature of ∼ 500</a:t>
            </a:r>
            <a:r>
              <a:rPr lang="en-US" dirty="0">
                <a:solidFill>
                  <a:sysClr val="windowText" lastClr="000000"/>
                </a:solidFill>
                <a:latin typeface="Calibri" panose="020F0502020204030204" pitchFamily="34" charset="0"/>
                <a:cs typeface="Calibri" panose="020F0502020204030204" pitchFamily="34" charset="0"/>
              </a:rPr>
              <a:t>°</a:t>
            </a:r>
            <a:r>
              <a:rPr lang="en-US" dirty="0">
                <a:solidFill>
                  <a:sysClr val="windowText" lastClr="000000"/>
                </a:solidFill>
              </a:rPr>
              <a:t>C nanocrystals with a monoclinic structure are formed in the sample</a:t>
            </a:r>
          </a:p>
          <a:p>
            <a:r>
              <a:rPr lang="en-US" sz="1800" dirty="0"/>
              <a:t>(the dotted lines indicate the position of the peaks of the monoclinic phase of HfO</a:t>
            </a:r>
            <a:r>
              <a:rPr lang="en-US" sz="1800" baseline="-25000" dirty="0"/>
              <a:t>2</a:t>
            </a:r>
            <a:r>
              <a:rPr lang="en-US" sz="1800" dirty="0"/>
              <a:t>)</a:t>
            </a:r>
            <a:endParaRPr lang="ru-RU" dirty="0">
              <a:solidFill>
                <a:sysClr val="windowText" lastClr="000000"/>
              </a:solidFill>
            </a:endParaRPr>
          </a:p>
        </p:txBody>
      </p:sp>
      <p:sp>
        <p:nvSpPr>
          <p:cNvPr id="9" name="Номер слайда 8">
            <a:extLst>
              <a:ext uri="{FF2B5EF4-FFF2-40B4-BE49-F238E27FC236}">
                <a16:creationId xmlns:a16="http://schemas.microsoft.com/office/drawing/2014/main" id="{C84EDAEB-8BAD-C074-8DD8-B236FE51C546}"/>
              </a:ext>
            </a:extLst>
          </p:cNvPr>
          <p:cNvSpPr>
            <a:spLocks noGrp="1"/>
          </p:cNvSpPr>
          <p:nvPr>
            <p:ph type="sldNum" sz="quarter" idx="10"/>
          </p:nvPr>
        </p:nvSpPr>
        <p:spPr/>
        <p:txBody>
          <a:bodyPr/>
          <a:lstStyle/>
          <a:p>
            <a:fld id="{24C68467-DC9F-42EF-88DB-DCC107D28D1D}" type="slidenum">
              <a:rPr lang="ru-RU" smtClean="0"/>
              <a:pPr/>
              <a:t>6</a:t>
            </a:fld>
            <a:endParaRPr lang="ru-RU" dirty="0"/>
          </a:p>
        </p:txBody>
      </p:sp>
    </p:spTree>
    <p:extLst>
      <p:ext uri="{BB962C8B-B14F-4D97-AF65-F5344CB8AC3E}">
        <p14:creationId xmlns:p14="http://schemas.microsoft.com/office/powerpoint/2010/main" val="34844055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B101FA1F-4B76-9E50-FF4E-02C87858ED41}"/>
              </a:ext>
            </a:extLst>
          </p:cNvPr>
          <p:cNvPicPr>
            <a:picLocks noChangeAspect="1"/>
          </p:cNvPicPr>
          <p:nvPr/>
        </p:nvPicPr>
        <p:blipFill>
          <a:blip r:embed="rId2"/>
          <a:srcRect l="6091" t="7514" r="9076" b="2407"/>
          <a:stretch/>
        </p:blipFill>
        <p:spPr>
          <a:xfrm>
            <a:off x="1295399" y="1031132"/>
            <a:ext cx="5252936" cy="4290594"/>
          </a:xfrm>
          <a:prstGeom prst="rect">
            <a:avLst/>
          </a:prstGeom>
        </p:spPr>
      </p:pic>
      <p:sp>
        <p:nvSpPr>
          <p:cNvPr id="6" name="TextBox 5">
            <a:extLst>
              <a:ext uri="{FF2B5EF4-FFF2-40B4-BE49-F238E27FC236}">
                <a16:creationId xmlns:a16="http://schemas.microsoft.com/office/drawing/2014/main" id="{F891727E-8019-C00B-7C4E-046662B76D9B}"/>
              </a:ext>
            </a:extLst>
          </p:cNvPr>
          <p:cNvSpPr txBox="1"/>
          <p:nvPr/>
        </p:nvSpPr>
        <p:spPr>
          <a:xfrm>
            <a:off x="554070" y="5399547"/>
            <a:ext cx="6735594" cy="584775"/>
          </a:xfrm>
          <a:prstGeom prst="rect">
            <a:avLst/>
          </a:prstGeom>
          <a:noFill/>
        </p:spPr>
        <p:txBody>
          <a:bodyPr wrap="square">
            <a:spAutoFit/>
          </a:bodyPr>
          <a:lstStyle/>
          <a:p>
            <a:pPr algn="ctr"/>
            <a:r>
              <a:rPr lang="en-US" sz="1600" dirty="0"/>
              <a:t>Figure 5: IR spectra of hafnium oxide HfO</a:t>
            </a:r>
            <a:r>
              <a:rPr lang="en-US" sz="1600" baseline="-25000" dirty="0"/>
              <a:t>x</a:t>
            </a:r>
            <a:r>
              <a:rPr lang="en-US" sz="1600" dirty="0"/>
              <a:t> samples obtained at different annealing temperatures.</a:t>
            </a:r>
            <a:endParaRPr lang="ru-RU" sz="1600" dirty="0"/>
          </a:p>
        </p:txBody>
      </p:sp>
      <p:sp>
        <p:nvSpPr>
          <p:cNvPr id="2" name="Заголовок 1">
            <a:extLst>
              <a:ext uri="{FF2B5EF4-FFF2-40B4-BE49-F238E27FC236}">
                <a16:creationId xmlns:a16="http://schemas.microsoft.com/office/drawing/2014/main" id="{91E3AF99-78E3-3E7F-574B-4091D3752DF0}"/>
              </a:ext>
            </a:extLst>
          </p:cNvPr>
          <p:cNvSpPr>
            <a:spLocks noGrp="1"/>
          </p:cNvSpPr>
          <p:nvPr>
            <p:ph type="title"/>
          </p:nvPr>
        </p:nvSpPr>
        <p:spPr>
          <a:xfrm>
            <a:off x="945205" y="-294431"/>
            <a:ext cx="10515600" cy="1325563"/>
          </a:xfrm>
        </p:spPr>
        <p:txBody>
          <a:bodyPr/>
          <a:lstStyle/>
          <a:p>
            <a:r>
              <a:rPr lang="en-US" b="1" dirty="0">
                <a:solidFill>
                  <a:schemeClr val="accent1">
                    <a:lumMod val="50000"/>
                  </a:schemeClr>
                </a:solidFill>
              </a:rPr>
              <a:t>Structural properties of HfOx films </a:t>
            </a:r>
            <a:endParaRPr lang="ru-RU" b="1" dirty="0">
              <a:solidFill>
                <a:schemeClr val="accent1">
                  <a:lumMod val="50000"/>
                </a:schemeClr>
              </a:solidFill>
            </a:endParaRPr>
          </a:p>
        </p:txBody>
      </p:sp>
      <p:sp>
        <p:nvSpPr>
          <p:cNvPr id="3" name="TextBox 2">
            <a:extLst>
              <a:ext uri="{FF2B5EF4-FFF2-40B4-BE49-F238E27FC236}">
                <a16:creationId xmlns:a16="http://schemas.microsoft.com/office/drawing/2014/main" id="{ACA0CD88-9282-5D49-FD3A-D54D2DD6D1E5}"/>
              </a:ext>
            </a:extLst>
          </p:cNvPr>
          <p:cNvSpPr txBox="1"/>
          <p:nvPr/>
        </p:nvSpPr>
        <p:spPr>
          <a:xfrm>
            <a:off x="7458927" y="2278559"/>
            <a:ext cx="4480153" cy="2031325"/>
          </a:xfrm>
          <a:prstGeom prst="rect">
            <a:avLst/>
          </a:prstGeom>
          <a:solidFill>
            <a:schemeClr val="accent1">
              <a:lumMod val="20000"/>
              <a:lumOff val="80000"/>
            </a:schemeClr>
          </a:solidFill>
        </p:spPr>
        <p:txBody>
          <a:bodyPr wrap="square" rtlCol="0">
            <a:spAutoFit/>
          </a:bodyPr>
          <a:lstStyle/>
          <a:p>
            <a:r>
              <a:rPr lang="en-US" dirty="0"/>
              <a:t>IR spectra also show that pristine sample</a:t>
            </a:r>
            <a:r>
              <a:rPr lang="ru-RU" dirty="0"/>
              <a:t> </a:t>
            </a:r>
            <a:r>
              <a:rPr lang="en-US" dirty="0"/>
              <a:t>initially in amorphous phase and at temperature of ~500 </a:t>
            </a:r>
            <a:r>
              <a:rPr lang="en-US" dirty="0">
                <a:latin typeface="Calibri" panose="020F0502020204030204" pitchFamily="34" charset="0"/>
                <a:cs typeface="Calibri" panose="020F0502020204030204" pitchFamily="34" charset="0"/>
              </a:rPr>
              <a:t>°</a:t>
            </a:r>
            <a:r>
              <a:rPr lang="en-US" dirty="0"/>
              <a:t>C monoclinic crystals of HfO</a:t>
            </a:r>
            <a:r>
              <a:rPr lang="en-US" baseline="-25000" dirty="0"/>
              <a:t>2</a:t>
            </a:r>
            <a:r>
              <a:rPr lang="en-US" dirty="0"/>
              <a:t> are formed (t</a:t>
            </a:r>
            <a:r>
              <a:rPr lang="en-US" sz="1800" dirty="0"/>
              <a:t>he dotted lines indicate the position of the peaks of the monoclinic phase of HfO</a:t>
            </a:r>
            <a:r>
              <a:rPr lang="en-US" sz="1800" baseline="-25000" dirty="0"/>
              <a:t>2</a:t>
            </a:r>
            <a:r>
              <a:rPr lang="en-US" sz="1800" dirty="0"/>
              <a:t>).</a:t>
            </a:r>
            <a:endParaRPr lang="ru-RU" dirty="0"/>
          </a:p>
        </p:txBody>
      </p:sp>
      <p:sp>
        <p:nvSpPr>
          <p:cNvPr id="5" name="Номер слайда 4">
            <a:extLst>
              <a:ext uri="{FF2B5EF4-FFF2-40B4-BE49-F238E27FC236}">
                <a16:creationId xmlns:a16="http://schemas.microsoft.com/office/drawing/2014/main" id="{63F84E87-756D-051D-20B9-50ECEC710363}"/>
              </a:ext>
            </a:extLst>
          </p:cNvPr>
          <p:cNvSpPr>
            <a:spLocks noGrp="1"/>
          </p:cNvSpPr>
          <p:nvPr>
            <p:ph type="sldNum" sz="quarter" idx="10"/>
          </p:nvPr>
        </p:nvSpPr>
        <p:spPr/>
        <p:txBody>
          <a:bodyPr/>
          <a:lstStyle/>
          <a:p>
            <a:fld id="{24C68467-DC9F-42EF-88DB-DCC107D28D1D}" type="slidenum">
              <a:rPr lang="ru-RU" smtClean="0"/>
              <a:pPr/>
              <a:t>7</a:t>
            </a:fld>
            <a:endParaRPr lang="ru-RU" dirty="0"/>
          </a:p>
        </p:txBody>
      </p:sp>
    </p:spTree>
    <p:extLst>
      <p:ext uri="{BB962C8B-B14F-4D97-AF65-F5344CB8AC3E}">
        <p14:creationId xmlns:p14="http://schemas.microsoft.com/office/powerpoint/2010/main" val="1650781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a:extLst>
              <a:ext uri="{FF2B5EF4-FFF2-40B4-BE49-F238E27FC236}">
                <a16:creationId xmlns:a16="http://schemas.microsoft.com/office/drawing/2014/main" id="{6EF0CA77-D6A3-0011-3E51-407BC46A6687}"/>
              </a:ext>
            </a:extLst>
          </p:cNvPr>
          <p:cNvPicPr>
            <a:picLocks noChangeAspect="1"/>
          </p:cNvPicPr>
          <p:nvPr/>
        </p:nvPicPr>
        <p:blipFill>
          <a:blip r:embed="rId2"/>
          <a:srcRect l="12296" t="8894" r="11659" b="12966"/>
          <a:stretch/>
        </p:blipFill>
        <p:spPr>
          <a:xfrm>
            <a:off x="829283" y="1133752"/>
            <a:ext cx="5179978" cy="4192622"/>
          </a:xfrm>
          <a:prstGeom prst="rect">
            <a:avLst/>
          </a:prstGeom>
        </p:spPr>
      </p:pic>
      <p:sp>
        <p:nvSpPr>
          <p:cNvPr id="2" name="Заголовок 1">
            <a:extLst>
              <a:ext uri="{FF2B5EF4-FFF2-40B4-BE49-F238E27FC236}">
                <a16:creationId xmlns:a16="http://schemas.microsoft.com/office/drawing/2014/main" id="{A9014489-5813-71DF-310B-B2E3FE117C87}"/>
              </a:ext>
            </a:extLst>
          </p:cNvPr>
          <p:cNvSpPr>
            <a:spLocks noGrp="1"/>
          </p:cNvSpPr>
          <p:nvPr>
            <p:ph type="title"/>
          </p:nvPr>
        </p:nvSpPr>
        <p:spPr>
          <a:xfrm>
            <a:off x="916022" y="-191811"/>
            <a:ext cx="10515600" cy="1325563"/>
          </a:xfrm>
        </p:spPr>
        <p:txBody>
          <a:bodyPr/>
          <a:lstStyle/>
          <a:p>
            <a:r>
              <a:rPr lang="en-US" b="1" dirty="0">
                <a:solidFill>
                  <a:schemeClr val="accent1">
                    <a:lumMod val="50000"/>
                  </a:schemeClr>
                </a:solidFill>
              </a:rPr>
              <a:t>Structural properties of HfOx films </a:t>
            </a:r>
            <a:endParaRPr lang="ru-RU" b="1" dirty="0">
              <a:solidFill>
                <a:schemeClr val="accent1">
                  <a:lumMod val="50000"/>
                </a:schemeClr>
              </a:solidFill>
            </a:endParaRPr>
          </a:p>
        </p:txBody>
      </p:sp>
      <p:sp>
        <p:nvSpPr>
          <p:cNvPr id="9" name="TextBox 8">
            <a:extLst>
              <a:ext uri="{FF2B5EF4-FFF2-40B4-BE49-F238E27FC236}">
                <a16:creationId xmlns:a16="http://schemas.microsoft.com/office/drawing/2014/main" id="{84F5D119-EE92-7C1D-E0E4-E986868672FD}"/>
              </a:ext>
            </a:extLst>
          </p:cNvPr>
          <p:cNvSpPr txBox="1"/>
          <p:nvPr/>
        </p:nvSpPr>
        <p:spPr>
          <a:xfrm>
            <a:off x="372083" y="5326374"/>
            <a:ext cx="6094378" cy="923330"/>
          </a:xfrm>
          <a:prstGeom prst="rect">
            <a:avLst/>
          </a:prstGeom>
          <a:noFill/>
        </p:spPr>
        <p:txBody>
          <a:bodyPr wrap="square">
            <a:spAutoFit/>
          </a:bodyPr>
          <a:lstStyle/>
          <a:p>
            <a:pPr algn="ctr"/>
            <a:r>
              <a:rPr lang="en-US" dirty="0"/>
              <a:t>Figure 6: X-ray diffraction patterns of hafnium oxide film samples before and after annealing at 600 </a:t>
            </a:r>
            <a:r>
              <a:rPr lang="en-US" dirty="0">
                <a:latin typeface="Calibri" panose="020F0502020204030204" pitchFamily="34" charset="0"/>
                <a:cs typeface="Calibri" panose="020F0502020204030204" pitchFamily="34" charset="0"/>
              </a:rPr>
              <a:t>°</a:t>
            </a:r>
            <a:r>
              <a:rPr lang="en-US" dirty="0"/>
              <a:t>C</a:t>
            </a:r>
            <a:endParaRPr lang="ru-RU" dirty="0"/>
          </a:p>
        </p:txBody>
      </p:sp>
      <p:sp>
        <p:nvSpPr>
          <p:cNvPr id="3" name="Номер слайда 2">
            <a:extLst>
              <a:ext uri="{FF2B5EF4-FFF2-40B4-BE49-F238E27FC236}">
                <a16:creationId xmlns:a16="http://schemas.microsoft.com/office/drawing/2014/main" id="{184582AC-2645-DE4F-A3E0-87B3B819EC83}"/>
              </a:ext>
            </a:extLst>
          </p:cNvPr>
          <p:cNvSpPr>
            <a:spLocks noGrp="1"/>
          </p:cNvSpPr>
          <p:nvPr>
            <p:ph type="sldNum" sz="quarter" idx="10"/>
          </p:nvPr>
        </p:nvSpPr>
        <p:spPr/>
        <p:txBody>
          <a:bodyPr/>
          <a:lstStyle/>
          <a:p>
            <a:fld id="{24C68467-DC9F-42EF-88DB-DCC107D28D1D}" type="slidenum">
              <a:rPr lang="ru-RU" smtClean="0"/>
              <a:pPr/>
              <a:t>8</a:t>
            </a:fld>
            <a:endParaRPr lang="ru-RU" dirty="0"/>
          </a:p>
        </p:txBody>
      </p:sp>
      <p:sp>
        <p:nvSpPr>
          <p:cNvPr id="6" name="TextBox 5">
            <a:extLst>
              <a:ext uri="{FF2B5EF4-FFF2-40B4-BE49-F238E27FC236}">
                <a16:creationId xmlns:a16="http://schemas.microsoft.com/office/drawing/2014/main" id="{943B2F03-5F89-7D2A-094F-E23317F3FA7B}"/>
              </a:ext>
            </a:extLst>
          </p:cNvPr>
          <p:cNvSpPr txBox="1"/>
          <p:nvPr/>
        </p:nvSpPr>
        <p:spPr>
          <a:xfrm>
            <a:off x="6293796" y="1346540"/>
            <a:ext cx="5768502" cy="1200329"/>
          </a:xfrm>
          <a:prstGeom prst="rect">
            <a:avLst/>
          </a:prstGeom>
          <a:solidFill>
            <a:schemeClr val="accent1">
              <a:lumMod val="20000"/>
              <a:lumOff val="80000"/>
            </a:schemeClr>
          </a:solidFill>
        </p:spPr>
        <p:txBody>
          <a:bodyPr wrap="square">
            <a:spAutoFit/>
          </a:bodyPr>
          <a:lstStyle/>
          <a:p>
            <a:r>
              <a:rPr lang="en-US" dirty="0"/>
              <a:t>The pristine sample is X-ray amorphous. The HfO</a:t>
            </a:r>
            <a:r>
              <a:rPr lang="en-US" baseline="-25000" dirty="0"/>
              <a:t>x</a:t>
            </a:r>
            <a:r>
              <a:rPr lang="en-US" dirty="0"/>
              <a:t> sample after annealing at 600◦C has in its structure HfO</a:t>
            </a:r>
            <a:r>
              <a:rPr lang="en-US" baseline="-25000" dirty="0"/>
              <a:t>2</a:t>
            </a:r>
            <a:r>
              <a:rPr lang="en-US" dirty="0"/>
              <a:t> crystallites with a monoclinic system, space group P21/c.</a:t>
            </a:r>
          </a:p>
        </p:txBody>
      </p:sp>
      <p:sp>
        <p:nvSpPr>
          <p:cNvPr id="8" name="TextBox 7">
            <a:extLst>
              <a:ext uri="{FF2B5EF4-FFF2-40B4-BE49-F238E27FC236}">
                <a16:creationId xmlns:a16="http://schemas.microsoft.com/office/drawing/2014/main" id="{A13B87F4-0ADF-9D67-C31D-AF2C9E8BE20C}"/>
              </a:ext>
            </a:extLst>
          </p:cNvPr>
          <p:cNvSpPr txBox="1"/>
          <p:nvPr/>
        </p:nvSpPr>
        <p:spPr>
          <a:xfrm>
            <a:off x="6293796" y="3336457"/>
            <a:ext cx="5768502" cy="1200329"/>
          </a:xfrm>
          <a:prstGeom prst="rect">
            <a:avLst/>
          </a:prstGeom>
          <a:solidFill>
            <a:schemeClr val="accent1">
              <a:lumMod val="20000"/>
              <a:lumOff val="80000"/>
            </a:schemeClr>
          </a:solidFill>
        </p:spPr>
        <p:txBody>
          <a:bodyPr wrap="square">
            <a:spAutoFit/>
          </a:bodyPr>
          <a:lstStyle/>
          <a:p>
            <a:r>
              <a:rPr lang="en-US" dirty="0"/>
              <a:t>The average crystallite diameter is ≈ 15 nm. Thus, the predominant phase in the sample annealed at 600</a:t>
            </a:r>
            <a:r>
              <a:rPr lang="en-US" dirty="0">
                <a:latin typeface="Calibri" panose="020F0502020204030204" pitchFamily="34" charset="0"/>
                <a:cs typeface="Calibri" panose="020F0502020204030204" pitchFamily="34" charset="0"/>
              </a:rPr>
              <a:t> °</a:t>
            </a:r>
            <a:r>
              <a:rPr lang="en-US" dirty="0"/>
              <a:t>C is nanocrystalline. This corresponds to the IR and Raman data.</a:t>
            </a:r>
            <a:endParaRPr lang="ru-RU" dirty="0"/>
          </a:p>
        </p:txBody>
      </p:sp>
    </p:spTree>
    <p:extLst>
      <p:ext uri="{BB962C8B-B14F-4D97-AF65-F5344CB8AC3E}">
        <p14:creationId xmlns:p14="http://schemas.microsoft.com/office/powerpoint/2010/main" val="63027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3BD17706-210D-175F-4E11-A19C3FB03DAA}"/>
              </a:ext>
            </a:extLst>
          </p:cNvPr>
          <p:cNvSpPr/>
          <p:nvPr/>
        </p:nvSpPr>
        <p:spPr>
          <a:xfrm>
            <a:off x="7200088" y="4310754"/>
            <a:ext cx="4717917" cy="104918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8C86558C-8DF5-2F98-1E67-CE5D99D3E53D}"/>
              </a:ext>
            </a:extLst>
          </p:cNvPr>
          <p:cNvSpPr>
            <a:spLocks noGrp="1"/>
          </p:cNvSpPr>
          <p:nvPr>
            <p:ph type="title"/>
          </p:nvPr>
        </p:nvSpPr>
        <p:spPr>
          <a:xfrm>
            <a:off x="984115" y="143699"/>
            <a:ext cx="10515600" cy="1325563"/>
          </a:xfrm>
        </p:spPr>
        <p:txBody>
          <a:bodyPr/>
          <a:lstStyle/>
          <a:p>
            <a:pPr algn="ctr"/>
            <a:r>
              <a:rPr lang="en-US" sz="4400" b="1" dirty="0">
                <a:solidFill>
                  <a:schemeClr val="accent1">
                    <a:lumMod val="50000"/>
                  </a:schemeClr>
                </a:solidFill>
              </a:rPr>
              <a:t>Electrical properties of HfOx films</a:t>
            </a:r>
            <a:br>
              <a:rPr lang="en-US" sz="4400" b="1" dirty="0">
                <a:solidFill>
                  <a:schemeClr val="accent1">
                    <a:lumMod val="50000"/>
                  </a:schemeClr>
                </a:solidFill>
              </a:rPr>
            </a:br>
            <a:endParaRPr lang="ru-RU" b="1" dirty="0">
              <a:solidFill>
                <a:schemeClr val="accent1">
                  <a:lumMod val="50000"/>
                </a:schemeClr>
              </a:solidFill>
            </a:endParaRPr>
          </a:p>
        </p:txBody>
      </p:sp>
      <p:pic>
        <p:nvPicPr>
          <p:cNvPr id="4" name="Рисунок 3">
            <a:extLst>
              <a:ext uri="{FF2B5EF4-FFF2-40B4-BE49-F238E27FC236}">
                <a16:creationId xmlns:a16="http://schemas.microsoft.com/office/drawing/2014/main" id="{4314D0A9-46DE-A368-7652-37B2B308E433}"/>
              </a:ext>
            </a:extLst>
          </p:cNvPr>
          <p:cNvPicPr>
            <a:picLocks noChangeAspect="1"/>
          </p:cNvPicPr>
          <p:nvPr/>
        </p:nvPicPr>
        <p:blipFill>
          <a:blip r:embed="rId2"/>
          <a:srcRect l="1644" t="3281" r="9520" b="1945"/>
          <a:stretch/>
        </p:blipFill>
        <p:spPr>
          <a:xfrm>
            <a:off x="692285" y="963037"/>
            <a:ext cx="5737698" cy="4396903"/>
          </a:xfrm>
          <a:prstGeom prst="rect">
            <a:avLst/>
          </a:prstGeom>
        </p:spPr>
      </p:pic>
      <mc:AlternateContent xmlns:mc="http://schemas.openxmlformats.org/markup-compatibility/2006" xmlns:a14="http://schemas.microsoft.com/office/drawing/2010/main">
        <mc:Choice Requires="a14">
          <p:sp>
            <p:nvSpPr>
              <p:cNvPr id="6" name="TextBox 5">
                <a:extLst>
                  <a:ext uri="{FF2B5EF4-FFF2-40B4-BE49-F238E27FC236}">
                    <a16:creationId xmlns:a16="http://schemas.microsoft.com/office/drawing/2014/main" id="{B9D2410E-2314-59F3-84AD-D12A669B92BE}"/>
                  </a:ext>
                </a:extLst>
              </p:cNvPr>
              <p:cNvSpPr txBox="1"/>
              <p:nvPr/>
            </p:nvSpPr>
            <p:spPr>
              <a:xfrm>
                <a:off x="5744995" y="4638397"/>
                <a:ext cx="6053847"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m:rPr>
                          <m:nor/>
                        </m:rPr>
                        <a:rPr lang="en-US" sz="2000" dirty="0" smtClean="0"/>
                        <m:t>At</m:t>
                      </m:r>
                      <m:r>
                        <m:rPr>
                          <m:nor/>
                        </m:rPr>
                        <a:rPr lang="en-US" sz="2000" dirty="0" smtClean="0"/>
                        <m:t> </m:t>
                      </m:r>
                      <m:r>
                        <m:rPr>
                          <m:nor/>
                        </m:rPr>
                        <a:rPr lang="en-US" sz="2000" dirty="0" smtClean="0"/>
                        <m:t>room</m:t>
                      </m:r>
                      <m:r>
                        <m:rPr>
                          <m:nor/>
                        </m:rPr>
                        <a:rPr lang="en-US" sz="2000" dirty="0" smtClean="0"/>
                        <m:t> </m:t>
                      </m:r>
                      <m:r>
                        <m:rPr>
                          <m:nor/>
                        </m:rPr>
                        <a:rPr lang="en-US" sz="2000" dirty="0" smtClean="0"/>
                        <m:t>temperature</m:t>
                      </m:r>
                      <m:r>
                        <m:rPr>
                          <m:nor/>
                        </m:rPr>
                        <a:rPr lang="en-US" sz="2000" dirty="0" smtClean="0"/>
                        <m:t>:</m:t>
                      </m:r>
                    </m:oMath>
                  </m:oMathPara>
                </a14:m>
                <a:endParaRPr lang="ru-RU" sz="1600" dirty="0"/>
              </a:p>
            </p:txBody>
          </p:sp>
        </mc:Choice>
        <mc:Fallback xmlns="">
          <p:sp>
            <p:nvSpPr>
              <p:cNvPr id="6" name="TextBox 5">
                <a:extLst>
                  <a:ext uri="{FF2B5EF4-FFF2-40B4-BE49-F238E27FC236}">
                    <a16:creationId xmlns:a16="http://schemas.microsoft.com/office/drawing/2014/main" id="{B9D2410E-2314-59F3-84AD-D12A669B92BE}"/>
                  </a:ext>
                </a:extLst>
              </p:cNvPr>
              <p:cNvSpPr txBox="1">
                <a:spLocks noRot="1" noChangeAspect="1" noMove="1" noResize="1" noEditPoints="1" noAdjustHandles="1" noChangeArrowheads="1" noChangeShapeType="1" noTextEdit="1"/>
              </p:cNvSpPr>
              <p:nvPr/>
            </p:nvSpPr>
            <p:spPr>
              <a:xfrm>
                <a:off x="5744995" y="4638397"/>
                <a:ext cx="6053847" cy="307777"/>
              </a:xfrm>
              <a:prstGeom prst="rect">
                <a:avLst/>
              </a:prstGeom>
              <a:blipFill>
                <a:blip r:embed="rId3"/>
                <a:stretch>
                  <a:fillRect b="-32000"/>
                </a:stretch>
              </a:blipFill>
            </p:spPr>
            <p:txBody>
              <a:bodyPr/>
              <a:lstStyle/>
              <a:p>
                <a:r>
                  <a:rPr lang="ru-RU">
                    <a:noFill/>
                  </a:rPr>
                  <a:t> </a:t>
                </a:r>
              </a:p>
            </p:txBody>
          </p:sp>
        </mc:Fallback>
      </mc:AlternateContent>
      <p:sp>
        <p:nvSpPr>
          <p:cNvPr id="5" name="TextBox 4">
            <a:extLst>
              <a:ext uri="{FF2B5EF4-FFF2-40B4-BE49-F238E27FC236}">
                <a16:creationId xmlns:a16="http://schemas.microsoft.com/office/drawing/2014/main" id="{2F7A93B5-040C-D8D3-1553-0C5983D8395F}"/>
              </a:ext>
            </a:extLst>
          </p:cNvPr>
          <p:cNvSpPr txBox="1"/>
          <p:nvPr/>
        </p:nvSpPr>
        <p:spPr>
          <a:xfrm>
            <a:off x="-231841" y="5359940"/>
            <a:ext cx="7585952" cy="923330"/>
          </a:xfrm>
          <a:prstGeom prst="rect">
            <a:avLst/>
          </a:prstGeom>
          <a:noFill/>
        </p:spPr>
        <p:txBody>
          <a:bodyPr wrap="square">
            <a:spAutoFit/>
          </a:bodyPr>
          <a:lstStyle/>
          <a:p>
            <a:pPr algn="ctr"/>
            <a:r>
              <a:rPr lang="en-US" dirty="0"/>
              <a:t>Figure 7: Dependence of specific conductivity on annealing temperature for a series of HfO</a:t>
            </a:r>
            <a:r>
              <a:rPr lang="en-US" baseline="-25000" dirty="0"/>
              <a:t>x</a:t>
            </a:r>
            <a:r>
              <a:rPr lang="en-US" dirty="0"/>
              <a:t> films at different heating temperatures.</a:t>
            </a:r>
            <a:endParaRPr lang="ru-RU" dirty="0"/>
          </a:p>
        </p:txBody>
      </p:sp>
      <p:sp>
        <p:nvSpPr>
          <p:cNvPr id="8" name="Номер слайда 7">
            <a:extLst>
              <a:ext uri="{FF2B5EF4-FFF2-40B4-BE49-F238E27FC236}">
                <a16:creationId xmlns:a16="http://schemas.microsoft.com/office/drawing/2014/main" id="{E733ECDD-7FEA-0A76-2299-1F1DBEA59C28}"/>
              </a:ext>
            </a:extLst>
          </p:cNvPr>
          <p:cNvSpPr>
            <a:spLocks noGrp="1"/>
          </p:cNvSpPr>
          <p:nvPr>
            <p:ph type="sldNum" sz="quarter" idx="10"/>
          </p:nvPr>
        </p:nvSpPr>
        <p:spPr/>
        <p:txBody>
          <a:bodyPr/>
          <a:lstStyle/>
          <a:p>
            <a:fld id="{24C68467-DC9F-42EF-88DB-DCC107D28D1D}" type="slidenum">
              <a:rPr lang="ru-RU" smtClean="0"/>
              <a:pPr/>
              <a:t>9</a:t>
            </a:fld>
            <a:endParaRPr lang="ru-RU" dirty="0"/>
          </a:p>
        </p:txBody>
      </p:sp>
      <p:sp>
        <p:nvSpPr>
          <p:cNvPr id="11" name="TextBox 10">
            <a:extLst>
              <a:ext uri="{FF2B5EF4-FFF2-40B4-BE49-F238E27FC236}">
                <a16:creationId xmlns:a16="http://schemas.microsoft.com/office/drawing/2014/main" id="{290A9842-8562-0AA8-C143-E432C03891BC}"/>
              </a:ext>
            </a:extLst>
          </p:cNvPr>
          <p:cNvSpPr txBox="1"/>
          <p:nvPr/>
        </p:nvSpPr>
        <p:spPr>
          <a:xfrm>
            <a:off x="6801254" y="1111586"/>
            <a:ext cx="5116751" cy="1477328"/>
          </a:xfrm>
          <a:prstGeom prst="rect">
            <a:avLst/>
          </a:prstGeom>
          <a:solidFill>
            <a:schemeClr val="accent1">
              <a:lumMod val="20000"/>
              <a:lumOff val="80000"/>
            </a:schemeClr>
          </a:solidFill>
        </p:spPr>
        <p:txBody>
          <a:bodyPr wrap="square">
            <a:spAutoFit/>
          </a:bodyPr>
          <a:lstStyle/>
          <a:p>
            <a:r>
              <a:rPr lang="en-US" dirty="0"/>
              <a:t>The conductivity for each heating temperature for pristine and annealed samples at 400</a:t>
            </a:r>
            <a:r>
              <a:rPr lang="ru-RU" dirty="0"/>
              <a:t> </a:t>
            </a:r>
            <a:r>
              <a:rPr lang="en-US" dirty="0">
                <a:latin typeface="Calibri" panose="020F0502020204030204" pitchFamily="34" charset="0"/>
                <a:cs typeface="Calibri" panose="020F0502020204030204" pitchFamily="34" charset="0"/>
              </a:rPr>
              <a:t>°</a:t>
            </a:r>
            <a:r>
              <a:rPr lang="en-US" dirty="0"/>
              <a:t>C is equal, which confirms our assumption that the sample at 400</a:t>
            </a:r>
            <a:r>
              <a:rPr lang="en-US" dirty="0">
                <a:latin typeface="Calibri" panose="020F0502020204030204" pitchFamily="34" charset="0"/>
                <a:cs typeface="Calibri" panose="020F0502020204030204" pitchFamily="34" charset="0"/>
              </a:rPr>
              <a:t> °</a:t>
            </a:r>
            <a:r>
              <a:rPr lang="en-US" dirty="0"/>
              <a:t>C is still in the amorphous phase. </a:t>
            </a:r>
          </a:p>
        </p:txBody>
      </p:sp>
      <p:sp>
        <p:nvSpPr>
          <p:cNvPr id="13" name="TextBox 12">
            <a:extLst>
              <a:ext uri="{FF2B5EF4-FFF2-40B4-BE49-F238E27FC236}">
                <a16:creationId xmlns:a16="http://schemas.microsoft.com/office/drawing/2014/main" id="{3336E871-7D79-C29C-A1F4-6042DEA004B0}"/>
              </a:ext>
            </a:extLst>
          </p:cNvPr>
          <p:cNvSpPr txBox="1"/>
          <p:nvPr/>
        </p:nvSpPr>
        <p:spPr>
          <a:xfrm>
            <a:off x="6801254" y="2849670"/>
            <a:ext cx="5116751" cy="1200329"/>
          </a:xfrm>
          <a:prstGeom prst="rect">
            <a:avLst/>
          </a:prstGeom>
          <a:solidFill>
            <a:schemeClr val="accent1">
              <a:lumMod val="20000"/>
              <a:lumOff val="80000"/>
            </a:schemeClr>
          </a:solidFill>
        </p:spPr>
        <p:txBody>
          <a:bodyPr wrap="square">
            <a:spAutoFit/>
          </a:bodyPr>
          <a:lstStyle/>
          <a:p>
            <a:r>
              <a:rPr lang="en-US" dirty="0"/>
              <a:t>Decrease in conductivity indicates that crystallization occurred at 500</a:t>
            </a:r>
            <a:r>
              <a:rPr lang="en-US" dirty="0">
                <a:latin typeface="Calibri" panose="020F0502020204030204" pitchFamily="34" charset="0"/>
                <a:cs typeface="Calibri" panose="020F0502020204030204" pitchFamily="34" charset="0"/>
              </a:rPr>
              <a:t> °</a:t>
            </a:r>
            <a:r>
              <a:rPr lang="en-US" dirty="0"/>
              <a:t>C and further annealing has little effect on the conductive properties.</a:t>
            </a:r>
            <a:endParaRPr lang="ru-RU" dirty="0"/>
          </a:p>
        </p:txBody>
      </p: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5D3F677F-818E-CA04-DB0A-A53DBBCC74D8}"/>
                  </a:ext>
                </a:extLst>
              </p:cNvPr>
              <p:cNvSpPr txBox="1"/>
              <p:nvPr/>
            </p:nvSpPr>
            <p:spPr>
              <a:xfrm>
                <a:off x="7985599" y="4347860"/>
                <a:ext cx="6211110" cy="91146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f>
                        <m:fPr>
                          <m:ctrlPr>
                            <a:rPr lang="en-US" sz="2800" b="0" i="1" smtClean="0">
                              <a:latin typeface="Cambria Math" panose="02040503050406030204" pitchFamily="18" charset="0"/>
                            </a:rPr>
                          </m:ctrlPr>
                        </m:fPr>
                        <m:num>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𝑝𝑟</m:t>
                              </m:r>
                            </m:sub>
                          </m:sSub>
                        </m:num>
                        <m:den>
                          <m:sSub>
                            <m:sSubPr>
                              <m:ctrlPr>
                                <a:rPr lang="en-US" sz="2800" b="0" i="1" smtClean="0">
                                  <a:latin typeface="Cambria Math" panose="02040503050406030204" pitchFamily="18" charset="0"/>
                                </a:rPr>
                              </m:ctrlPr>
                            </m:sSubPr>
                            <m:e>
                              <m:r>
                                <a:rPr lang="en-US" sz="2800" b="0" i="1" smtClean="0">
                                  <a:latin typeface="Cambria Math" panose="02040503050406030204" pitchFamily="18" charset="0"/>
                                </a:rPr>
                                <m:t>𝜎</m:t>
                              </m:r>
                            </m:e>
                            <m:sub>
                              <m:r>
                                <a:rPr lang="en-US" sz="2800" b="0" i="1" smtClean="0">
                                  <a:latin typeface="Cambria Math" panose="02040503050406030204" pitchFamily="18" charset="0"/>
                                </a:rPr>
                                <m:t>600</m:t>
                              </m:r>
                            </m:sub>
                          </m:sSub>
                        </m:den>
                      </m:f>
                      <m:r>
                        <a:rPr lang="en-US" sz="2800" i="1">
                          <a:latin typeface="Cambria Math" panose="02040503050406030204" pitchFamily="18" charset="0"/>
                        </a:rPr>
                        <m:t>≈</m:t>
                      </m:r>
                      <m:r>
                        <a:rPr lang="en-US" sz="2800" b="0" i="1" smtClean="0">
                          <a:latin typeface="Cambria Math" panose="02040503050406030204" pitchFamily="18" charset="0"/>
                        </a:rPr>
                        <m:t>6 </m:t>
                      </m:r>
                    </m:oMath>
                  </m:oMathPara>
                </a14:m>
                <a:endParaRPr lang="ru-RU" sz="2000" dirty="0"/>
              </a:p>
            </p:txBody>
          </p:sp>
        </mc:Choice>
        <mc:Fallback xmlns="">
          <p:sp>
            <p:nvSpPr>
              <p:cNvPr id="15" name="TextBox 14">
                <a:extLst>
                  <a:ext uri="{FF2B5EF4-FFF2-40B4-BE49-F238E27FC236}">
                    <a16:creationId xmlns:a16="http://schemas.microsoft.com/office/drawing/2014/main" id="{5D3F677F-818E-CA04-DB0A-A53DBBCC74D8}"/>
                  </a:ext>
                </a:extLst>
              </p:cNvPr>
              <p:cNvSpPr txBox="1">
                <a:spLocks noRot="1" noChangeAspect="1" noMove="1" noResize="1" noEditPoints="1" noAdjustHandles="1" noChangeArrowheads="1" noChangeShapeType="1" noTextEdit="1"/>
              </p:cNvSpPr>
              <p:nvPr/>
            </p:nvSpPr>
            <p:spPr>
              <a:xfrm>
                <a:off x="7985599" y="4347860"/>
                <a:ext cx="6211110" cy="911468"/>
              </a:xfrm>
              <a:prstGeom prst="rect">
                <a:avLst/>
              </a:prstGeom>
              <a:blipFill>
                <a:blip r:embed="rId4"/>
                <a:stretch>
                  <a:fillRect/>
                </a:stretch>
              </a:blipFill>
            </p:spPr>
            <p:txBody>
              <a:bodyPr/>
              <a:lstStyle/>
              <a:p>
                <a:r>
                  <a:rPr lang="ru-RU">
                    <a:noFill/>
                  </a:rPr>
                  <a:t> </a:t>
                </a:r>
              </a:p>
            </p:txBody>
          </p:sp>
        </mc:Fallback>
      </mc:AlternateContent>
    </p:spTree>
    <p:extLst>
      <p:ext uri="{BB962C8B-B14F-4D97-AF65-F5344CB8AC3E}">
        <p14:creationId xmlns:p14="http://schemas.microsoft.com/office/powerpoint/2010/main" val="1469734861"/>
      </p:ext>
    </p:extLst>
  </p:cSld>
  <p:clrMapOvr>
    <a:masterClrMapping/>
  </p:clrMapOvr>
</p:sld>
</file>

<file path=ppt/theme/theme1.xml><?xml version="1.0" encoding="utf-8"?>
<a:theme xmlns:a="http://schemas.openxmlformats.org/drawingml/2006/main" name="Физфак en">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Другая 1">
      <a:majorFont>
        <a:latin typeface="Montserrat Medium"/>
        <a:ea typeface=""/>
        <a:cs typeface=""/>
      </a:majorFont>
      <a:minorFont>
        <a:latin typeface="Montserrat"/>
        <a:ea typeface=""/>
        <a:cs typeface=""/>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Физфак en" id="{4D870699-206B-4A6D-855B-D6A9E821E192}" vid="{6814BB0E-3967-4119-A3D4-BDB277CFAC9F}"/>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Tipovaya_presentation(en)</Template>
  <TotalTime>533</TotalTime>
  <Words>933</Words>
  <Application>Microsoft Office PowerPoint</Application>
  <PresentationFormat>Широкоэкранный</PresentationFormat>
  <Paragraphs>86</Paragraphs>
  <Slides>12</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12</vt:i4>
      </vt:variant>
    </vt:vector>
  </HeadingPairs>
  <TitlesOfParts>
    <vt:vector size="20" baseType="lpstr">
      <vt:lpstr>Arial</vt:lpstr>
      <vt:lpstr>Calibri</vt:lpstr>
      <vt:lpstr>Cambria Math</vt:lpstr>
      <vt:lpstr>ff3</vt:lpstr>
      <vt:lpstr>ff6</vt:lpstr>
      <vt:lpstr>Montserrat</vt:lpstr>
      <vt:lpstr>Montserrat Medium</vt:lpstr>
      <vt:lpstr>Физфак en</vt:lpstr>
      <vt:lpstr>Effect of thermal annealing on structure and conductivity of hafnium oxide thin films</vt:lpstr>
      <vt:lpstr>Content</vt:lpstr>
      <vt:lpstr>Introduction</vt:lpstr>
      <vt:lpstr>Experimental </vt:lpstr>
      <vt:lpstr>Structural properties of HfOx films </vt:lpstr>
      <vt:lpstr>Structural properties of HfOx films </vt:lpstr>
      <vt:lpstr>Structural properties of HfOx films </vt:lpstr>
      <vt:lpstr>Structural properties of HfOx films </vt:lpstr>
      <vt:lpstr>Electrical properties of HfOx films </vt:lpstr>
      <vt:lpstr>Electrical properties of HfOx films </vt:lpstr>
      <vt:lpstr>Conclusions </vt:lpstr>
      <vt:lpstr>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Иван Кучумов</dc:creator>
  <cp:lastModifiedBy>Иван Кучумов</cp:lastModifiedBy>
  <cp:revision>11</cp:revision>
  <dcterms:created xsi:type="dcterms:W3CDTF">2024-10-29T20:33:07Z</dcterms:created>
  <dcterms:modified xsi:type="dcterms:W3CDTF">2024-10-31T20:21:35Z</dcterms:modified>
</cp:coreProperties>
</file>