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2"/>
    <p:sldId id="321" r:id="rId3"/>
    <p:sldId id="322" r:id="rId4"/>
    <p:sldId id="323" r:id="rId5"/>
    <p:sldId id="332" r:id="rId6"/>
    <p:sldId id="324" r:id="rId7"/>
    <p:sldId id="335" r:id="rId8"/>
    <p:sldId id="334" r:id="rId9"/>
    <p:sldId id="326" r:id="rId10"/>
    <p:sldId id="327" r:id="rId11"/>
    <p:sldId id="328" r:id="rId12"/>
    <p:sldId id="330" r:id="rId13"/>
    <p:sldId id="329" r:id="rId14"/>
  </p:sldIdLst>
  <p:sldSz cx="9906000" cy="6858000" type="A4"/>
  <p:notesSz cx="9906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1428" y="4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svg"/><Relationship Id="rId1" Type="http://schemas.openxmlformats.org/officeDocument/2006/relationships/image" Target="../media/image10.png"/><Relationship Id="rId6" Type="http://schemas.openxmlformats.org/officeDocument/2006/relationships/image" Target="../media/image15.svg"/><Relationship Id="rId5" Type="http://schemas.openxmlformats.org/officeDocument/2006/relationships/image" Target="../media/image14.png"/><Relationship Id="rId4" Type="http://schemas.openxmlformats.org/officeDocument/2006/relationships/image" Target="../media/image13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svg"/><Relationship Id="rId1" Type="http://schemas.openxmlformats.org/officeDocument/2006/relationships/image" Target="../media/image10.png"/><Relationship Id="rId6" Type="http://schemas.openxmlformats.org/officeDocument/2006/relationships/image" Target="../media/image15.svg"/><Relationship Id="rId5" Type="http://schemas.openxmlformats.org/officeDocument/2006/relationships/image" Target="../media/image14.png"/><Relationship Id="rId4" Type="http://schemas.openxmlformats.org/officeDocument/2006/relationships/image" Target="../media/image13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5439BCE-5722-4F0D-B4A7-3D6DDB1C3E77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7671D8C3-DA74-4B73-B815-6530298304EF}">
      <dgm:prSet/>
      <dgm:spPr/>
      <dgm:t>
        <a:bodyPr/>
        <a:lstStyle/>
        <a:p>
          <a:r>
            <a:rPr lang="en-GB" i="0" dirty="0"/>
            <a:t>Boron carbide nanoparticles were successfully synthesized using PLAL. </a:t>
          </a:r>
          <a:endParaRPr lang="en-US" dirty="0"/>
        </a:p>
      </dgm:t>
    </dgm:pt>
    <dgm:pt modelId="{0C86B474-0E1A-4335-BE18-0D667457623F}" type="parTrans" cxnId="{EFB2A168-59C4-4976-B604-B6A50242687D}">
      <dgm:prSet/>
      <dgm:spPr/>
      <dgm:t>
        <a:bodyPr/>
        <a:lstStyle/>
        <a:p>
          <a:endParaRPr lang="en-US"/>
        </a:p>
      </dgm:t>
    </dgm:pt>
    <dgm:pt modelId="{5AEA8078-3C27-47D5-BB0B-317FAFC252C2}" type="sibTrans" cxnId="{EFB2A168-59C4-4976-B604-B6A50242687D}">
      <dgm:prSet/>
      <dgm:spPr/>
      <dgm:t>
        <a:bodyPr/>
        <a:lstStyle/>
        <a:p>
          <a:endParaRPr lang="en-US"/>
        </a:p>
      </dgm:t>
    </dgm:pt>
    <dgm:pt modelId="{5DE2E47E-B6BD-4028-A216-11F9F50C1054}">
      <dgm:prSet/>
      <dgm:spPr/>
      <dgm:t>
        <a:bodyPr/>
        <a:lstStyle/>
        <a:p>
          <a:r>
            <a:rPr lang="en-GB" i="0" dirty="0"/>
            <a:t>The characterization techniques used confirmed successful synthesis of the B</a:t>
          </a:r>
          <a:r>
            <a:rPr lang="en-GB" i="0" baseline="-25000" dirty="0"/>
            <a:t>4</a:t>
          </a:r>
          <a:r>
            <a:rPr lang="en-GB" i="0" dirty="0"/>
            <a:t>C nanoparticles. </a:t>
          </a:r>
          <a:endParaRPr lang="en-US" dirty="0"/>
        </a:p>
      </dgm:t>
    </dgm:pt>
    <dgm:pt modelId="{2DCCC036-429C-4A2F-988D-A9D88405A24E}" type="parTrans" cxnId="{0B280EEB-C319-4FAE-A345-76391215B60C}">
      <dgm:prSet/>
      <dgm:spPr/>
      <dgm:t>
        <a:bodyPr/>
        <a:lstStyle/>
        <a:p>
          <a:endParaRPr lang="en-US"/>
        </a:p>
      </dgm:t>
    </dgm:pt>
    <dgm:pt modelId="{5C5F4E8C-0D6E-400F-80F8-41740FF9B118}" type="sibTrans" cxnId="{0B280EEB-C319-4FAE-A345-76391215B60C}">
      <dgm:prSet/>
      <dgm:spPr/>
      <dgm:t>
        <a:bodyPr/>
        <a:lstStyle/>
        <a:p>
          <a:endParaRPr lang="en-US"/>
        </a:p>
      </dgm:t>
    </dgm:pt>
    <dgm:pt modelId="{B4DEAA9F-92A8-4F60-9E3F-0ECE259DA6FC}">
      <dgm:prSet/>
      <dgm:spPr/>
      <dgm:t>
        <a:bodyPr/>
        <a:lstStyle/>
        <a:p>
          <a:r>
            <a:rPr lang="en-GB" i="0"/>
            <a:t>Invitro studies shall be carried out to analyze the uptake of boron by cancer cells. </a:t>
          </a:r>
          <a:endParaRPr lang="en-US"/>
        </a:p>
      </dgm:t>
    </dgm:pt>
    <dgm:pt modelId="{BF38857A-72AF-4C85-8F3E-CC95AEC4FE37}" type="parTrans" cxnId="{3E4D1548-9333-4060-9853-10F1FF20F8B9}">
      <dgm:prSet/>
      <dgm:spPr/>
      <dgm:t>
        <a:bodyPr/>
        <a:lstStyle/>
        <a:p>
          <a:endParaRPr lang="en-US"/>
        </a:p>
      </dgm:t>
    </dgm:pt>
    <dgm:pt modelId="{1D5F9C78-79CA-424B-A6EF-77DE4F2C5D95}" type="sibTrans" cxnId="{3E4D1548-9333-4060-9853-10F1FF20F8B9}">
      <dgm:prSet/>
      <dgm:spPr/>
      <dgm:t>
        <a:bodyPr/>
        <a:lstStyle/>
        <a:p>
          <a:endParaRPr lang="en-US"/>
        </a:p>
      </dgm:t>
    </dgm:pt>
    <dgm:pt modelId="{671F324F-7B43-4020-A257-22D28E345BF0}" type="pres">
      <dgm:prSet presAssocID="{A5439BCE-5722-4F0D-B4A7-3D6DDB1C3E77}" presName="root" presStyleCnt="0">
        <dgm:presLayoutVars>
          <dgm:dir/>
          <dgm:resizeHandles val="exact"/>
        </dgm:presLayoutVars>
      </dgm:prSet>
      <dgm:spPr/>
    </dgm:pt>
    <dgm:pt modelId="{E25F4C89-386B-4634-9DB2-29D27CD6F9A8}" type="pres">
      <dgm:prSet presAssocID="{7671D8C3-DA74-4B73-B815-6530298304EF}" presName="compNode" presStyleCnt="0"/>
      <dgm:spPr/>
    </dgm:pt>
    <dgm:pt modelId="{77496FD5-6C04-47E7-A496-EC3550C899B9}" type="pres">
      <dgm:prSet presAssocID="{7671D8C3-DA74-4B73-B815-6530298304EF}" presName="bgRect" presStyleLbl="bgShp" presStyleIdx="0" presStyleCnt="3"/>
      <dgm:spPr/>
    </dgm:pt>
    <dgm:pt modelId="{7AE28A6D-AEB5-4B03-B78F-4D5FDC8DB746}" type="pres">
      <dgm:prSet presAssocID="{7671D8C3-DA74-4B73-B815-6530298304EF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cientist"/>
        </a:ext>
      </dgm:extLst>
    </dgm:pt>
    <dgm:pt modelId="{9DD2DD85-C325-4A1F-B1F7-873BB05117AA}" type="pres">
      <dgm:prSet presAssocID="{7671D8C3-DA74-4B73-B815-6530298304EF}" presName="spaceRect" presStyleCnt="0"/>
      <dgm:spPr/>
    </dgm:pt>
    <dgm:pt modelId="{8E5F58BA-BFF1-465E-8259-F0D6D707B235}" type="pres">
      <dgm:prSet presAssocID="{7671D8C3-DA74-4B73-B815-6530298304EF}" presName="parTx" presStyleLbl="revTx" presStyleIdx="0" presStyleCnt="3">
        <dgm:presLayoutVars>
          <dgm:chMax val="0"/>
          <dgm:chPref val="0"/>
        </dgm:presLayoutVars>
      </dgm:prSet>
      <dgm:spPr/>
    </dgm:pt>
    <dgm:pt modelId="{B8527C66-C78D-4601-ABBA-F7FF98C905B8}" type="pres">
      <dgm:prSet presAssocID="{5AEA8078-3C27-47D5-BB0B-317FAFC252C2}" presName="sibTrans" presStyleCnt="0"/>
      <dgm:spPr/>
    </dgm:pt>
    <dgm:pt modelId="{2A179380-E903-4F60-BF81-2A59F09FFB79}" type="pres">
      <dgm:prSet presAssocID="{5DE2E47E-B6BD-4028-A216-11F9F50C1054}" presName="compNode" presStyleCnt="0"/>
      <dgm:spPr/>
    </dgm:pt>
    <dgm:pt modelId="{504AF9EA-21AE-4076-96AB-410647B2F500}" type="pres">
      <dgm:prSet presAssocID="{5DE2E47E-B6BD-4028-A216-11F9F50C1054}" presName="bgRect" presStyleLbl="bgShp" presStyleIdx="1" presStyleCnt="3"/>
      <dgm:spPr/>
    </dgm:pt>
    <dgm:pt modelId="{22AD34E4-0FBA-4E89-8888-E4E7A5DC0C49}" type="pres">
      <dgm:prSet presAssocID="{5DE2E47E-B6BD-4028-A216-11F9F50C1054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Flask"/>
        </a:ext>
      </dgm:extLst>
    </dgm:pt>
    <dgm:pt modelId="{BB6BCD71-4FAB-4165-8D92-70352147BFB6}" type="pres">
      <dgm:prSet presAssocID="{5DE2E47E-B6BD-4028-A216-11F9F50C1054}" presName="spaceRect" presStyleCnt="0"/>
      <dgm:spPr/>
    </dgm:pt>
    <dgm:pt modelId="{CADAC372-1641-413E-8351-74C8C3DA26DF}" type="pres">
      <dgm:prSet presAssocID="{5DE2E47E-B6BD-4028-A216-11F9F50C1054}" presName="parTx" presStyleLbl="revTx" presStyleIdx="1" presStyleCnt="3">
        <dgm:presLayoutVars>
          <dgm:chMax val="0"/>
          <dgm:chPref val="0"/>
        </dgm:presLayoutVars>
      </dgm:prSet>
      <dgm:spPr/>
    </dgm:pt>
    <dgm:pt modelId="{F605454C-76A9-424A-BD9E-B15D16BAF8AA}" type="pres">
      <dgm:prSet presAssocID="{5C5F4E8C-0D6E-400F-80F8-41740FF9B118}" presName="sibTrans" presStyleCnt="0"/>
      <dgm:spPr/>
    </dgm:pt>
    <dgm:pt modelId="{1642C8C3-A8F6-406C-8CBC-E5A8024A571D}" type="pres">
      <dgm:prSet presAssocID="{B4DEAA9F-92A8-4F60-9E3F-0ECE259DA6FC}" presName="compNode" presStyleCnt="0"/>
      <dgm:spPr/>
    </dgm:pt>
    <dgm:pt modelId="{0C101C48-680E-4411-8851-ED66F09BB959}" type="pres">
      <dgm:prSet presAssocID="{B4DEAA9F-92A8-4F60-9E3F-0ECE259DA6FC}" presName="bgRect" presStyleLbl="bgShp" presStyleIdx="2" presStyleCnt="3"/>
      <dgm:spPr/>
    </dgm:pt>
    <dgm:pt modelId="{F58ED349-4D3D-4216-B2E5-C5F8F3E8B950}" type="pres">
      <dgm:prSet presAssocID="{B4DEAA9F-92A8-4F60-9E3F-0ECE259DA6FC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icroscope"/>
        </a:ext>
      </dgm:extLst>
    </dgm:pt>
    <dgm:pt modelId="{AAC1A9C3-6C6F-48BF-8A52-7C3B3F310DFF}" type="pres">
      <dgm:prSet presAssocID="{B4DEAA9F-92A8-4F60-9E3F-0ECE259DA6FC}" presName="spaceRect" presStyleCnt="0"/>
      <dgm:spPr/>
    </dgm:pt>
    <dgm:pt modelId="{6757638D-D27F-4C04-A6B5-7A45D7936BB9}" type="pres">
      <dgm:prSet presAssocID="{B4DEAA9F-92A8-4F60-9E3F-0ECE259DA6FC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9D86EE0A-C2C6-42DD-80AD-01C6AE962CE4}" type="presOf" srcId="{B4DEAA9F-92A8-4F60-9E3F-0ECE259DA6FC}" destId="{6757638D-D27F-4C04-A6B5-7A45D7936BB9}" srcOrd="0" destOrd="0" presId="urn:microsoft.com/office/officeart/2018/2/layout/IconVerticalSolidList"/>
    <dgm:cxn modelId="{3E4D1548-9333-4060-9853-10F1FF20F8B9}" srcId="{A5439BCE-5722-4F0D-B4A7-3D6DDB1C3E77}" destId="{B4DEAA9F-92A8-4F60-9E3F-0ECE259DA6FC}" srcOrd="2" destOrd="0" parTransId="{BF38857A-72AF-4C85-8F3E-CC95AEC4FE37}" sibTransId="{1D5F9C78-79CA-424B-A6EF-77DE4F2C5D95}"/>
    <dgm:cxn modelId="{EFB2A168-59C4-4976-B604-B6A50242687D}" srcId="{A5439BCE-5722-4F0D-B4A7-3D6DDB1C3E77}" destId="{7671D8C3-DA74-4B73-B815-6530298304EF}" srcOrd="0" destOrd="0" parTransId="{0C86B474-0E1A-4335-BE18-0D667457623F}" sibTransId="{5AEA8078-3C27-47D5-BB0B-317FAFC252C2}"/>
    <dgm:cxn modelId="{09BF3655-31BA-4824-A088-DD4F15D053B6}" type="presOf" srcId="{7671D8C3-DA74-4B73-B815-6530298304EF}" destId="{8E5F58BA-BFF1-465E-8259-F0D6D707B235}" srcOrd="0" destOrd="0" presId="urn:microsoft.com/office/officeart/2018/2/layout/IconVerticalSolidList"/>
    <dgm:cxn modelId="{84D54397-8BC5-4897-8B70-77148EA7A109}" type="presOf" srcId="{A5439BCE-5722-4F0D-B4A7-3D6DDB1C3E77}" destId="{671F324F-7B43-4020-A257-22D28E345BF0}" srcOrd="0" destOrd="0" presId="urn:microsoft.com/office/officeart/2018/2/layout/IconVerticalSolidList"/>
    <dgm:cxn modelId="{3C12B7BE-ABB3-4593-9B4B-A249AA193AB1}" type="presOf" srcId="{5DE2E47E-B6BD-4028-A216-11F9F50C1054}" destId="{CADAC372-1641-413E-8351-74C8C3DA26DF}" srcOrd="0" destOrd="0" presId="urn:microsoft.com/office/officeart/2018/2/layout/IconVerticalSolidList"/>
    <dgm:cxn modelId="{0B280EEB-C319-4FAE-A345-76391215B60C}" srcId="{A5439BCE-5722-4F0D-B4A7-3D6DDB1C3E77}" destId="{5DE2E47E-B6BD-4028-A216-11F9F50C1054}" srcOrd="1" destOrd="0" parTransId="{2DCCC036-429C-4A2F-988D-A9D88405A24E}" sibTransId="{5C5F4E8C-0D6E-400F-80F8-41740FF9B118}"/>
    <dgm:cxn modelId="{5C58B5D4-84A5-452E-A03D-88CC72387848}" type="presParOf" srcId="{671F324F-7B43-4020-A257-22D28E345BF0}" destId="{E25F4C89-386B-4634-9DB2-29D27CD6F9A8}" srcOrd="0" destOrd="0" presId="urn:microsoft.com/office/officeart/2018/2/layout/IconVerticalSolidList"/>
    <dgm:cxn modelId="{33C93610-7757-4827-95DA-63D4A3C0E452}" type="presParOf" srcId="{E25F4C89-386B-4634-9DB2-29D27CD6F9A8}" destId="{77496FD5-6C04-47E7-A496-EC3550C899B9}" srcOrd="0" destOrd="0" presId="urn:microsoft.com/office/officeart/2018/2/layout/IconVerticalSolidList"/>
    <dgm:cxn modelId="{AB435060-6660-4FC4-9124-A24EF493534D}" type="presParOf" srcId="{E25F4C89-386B-4634-9DB2-29D27CD6F9A8}" destId="{7AE28A6D-AEB5-4B03-B78F-4D5FDC8DB746}" srcOrd="1" destOrd="0" presId="urn:microsoft.com/office/officeart/2018/2/layout/IconVerticalSolidList"/>
    <dgm:cxn modelId="{447F5E84-E73F-4FCC-8779-A74BAD81A187}" type="presParOf" srcId="{E25F4C89-386B-4634-9DB2-29D27CD6F9A8}" destId="{9DD2DD85-C325-4A1F-B1F7-873BB05117AA}" srcOrd="2" destOrd="0" presId="urn:microsoft.com/office/officeart/2018/2/layout/IconVerticalSolidList"/>
    <dgm:cxn modelId="{657AAFD4-1903-4F61-8F35-17661CB3CF48}" type="presParOf" srcId="{E25F4C89-386B-4634-9DB2-29D27CD6F9A8}" destId="{8E5F58BA-BFF1-465E-8259-F0D6D707B235}" srcOrd="3" destOrd="0" presId="urn:microsoft.com/office/officeart/2018/2/layout/IconVerticalSolidList"/>
    <dgm:cxn modelId="{D094D393-03FB-4E07-B283-69E937EB756F}" type="presParOf" srcId="{671F324F-7B43-4020-A257-22D28E345BF0}" destId="{B8527C66-C78D-4601-ABBA-F7FF98C905B8}" srcOrd="1" destOrd="0" presId="urn:microsoft.com/office/officeart/2018/2/layout/IconVerticalSolidList"/>
    <dgm:cxn modelId="{5D24EA90-539F-4148-AAFA-4D3CB5E0CBA1}" type="presParOf" srcId="{671F324F-7B43-4020-A257-22D28E345BF0}" destId="{2A179380-E903-4F60-BF81-2A59F09FFB79}" srcOrd="2" destOrd="0" presId="urn:microsoft.com/office/officeart/2018/2/layout/IconVerticalSolidList"/>
    <dgm:cxn modelId="{BA45437B-E51F-4AB5-AE81-C8ADDBBBB774}" type="presParOf" srcId="{2A179380-E903-4F60-BF81-2A59F09FFB79}" destId="{504AF9EA-21AE-4076-96AB-410647B2F500}" srcOrd="0" destOrd="0" presId="urn:microsoft.com/office/officeart/2018/2/layout/IconVerticalSolidList"/>
    <dgm:cxn modelId="{3492E3BA-AB37-4A41-95C3-9DFBF9B9D71A}" type="presParOf" srcId="{2A179380-E903-4F60-BF81-2A59F09FFB79}" destId="{22AD34E4-0FBA-4E89-8888-E4E7A5DC0C49}" srcOrd="1" destOrd="0" presId="urn:microsoft.com/office/officeart/2018/2/layout/IconVerticalSolidList"/>
    <dgm:cxn modelId="{622422DE-D9BD-4DD4-B43C-93B39BB501A0}" type="presParOf" srcId="{2A179380-E903-4F60-BF81-2A59F09FFB79}" destId="{BB6BCD71-4FAB-4165-8D92-70352147BFB6}" srcOrd="2" destOrd="0" presId="urn:microsoft.com/office/officeart/2018/2/layout/IconVerticalSolidList"/>
    <dgm:cxn modelId="{C9B7ECAA-66C7-4838-ABF5-A6C1B2EA27FE}" type="presParOf" srcId="{2A179380-E903-4F60-BF81-2A59F09FFB79}" destId="{CADAC372-1641-413E-8351-74C8C3DA26DF}" srcOrd="3" destOrd="0" presId="urn:microsoft.com/office/officeart/2018/2/layout/IconVerticalSolidList"/>
    <dgm:cxn modelId="{E0F2BE53-B391-4137-8059-7810128DA880}" type="presParOf" srcId="{671F324F-7B43-4020-A257-22D28E345BF0}" destId="{F605454C-76A9-424A-BD9E-B15D16BAF8AA}" srcOrd="3" destOrd="0" presId="urn:microsoft.com/office/officeart/2018/2/layout/IconVerticalSolidList"/>
    <dgm:cxn modelId="{E050FAED-90B1-423D-A7CB-5FBED9476532}" type="presParOf" srcId="{671F324F-7B43-4020-A257-22D28E345BF0}" destId="{1642C8C3-A8F6-406C-8CBC-E5A8024A571D}" srcOrd="4" destOrd="0" presId="urn:microsoft.com/office/officeart/2018/2/layout/IconVerticalSolidList"/>
    <dgm:cxn modelId="{1267ED3E-C297-4D36-9717-31D6F2C29730}" type="presParOf" srcId="{1642C8C3-A8F6-406C-8CBC-E5A8024A571D}" destId="{0C101C48-680E-4411-8851-ED66F09BB959}" srcOrd="0" destOrd="0" presId="urn:microsoft.com/office/officeart/2018/2/layout/IconVerticalSolidList"/>
    <dgm:cxn modelId="{B19DBFB3-30AD-48F5-8F80-ADD20CEC5373}" type="presParOf" srcId="{1642C8C3-A8F6-406C-8CBC-E5A8024A571D}" destId="{F58ED349-4D3D-4216-B2E5-C5F8F3E8B950}" srcOrd="1" destOrd="0" presId="urn:microsoft.com/office/officeart/2018/2/layout/IconVerticalSolidList"/>
    <dgm:cxn modelId="{F12760B9-BCC0-40E2-948C-1CA4BD1C791E}" type="presParOf" srcId="{1642C8C3-A8F6-406C-8CBC-E5A8024A571D}" destId="{AAC1A9C3-6C6F-48BF-8A52-7C3B3F310DFF}" srcOrd="2" destOrd="0" presId="urn:microsoft.com/office/officeart/2018/2/layout/IconVerticalSolidList"/>
    <dgm:cxn modelId="{630058E4-2C92-4B6A-84BA-D62FAA260B43}" type="presParOf" srcId="{1642C8C3-A8F6-406C-8CBC-E5A8024A571D}" destId="{6757638D-D27F-4C04-A6B5-7A45D7936BB9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7496FD5-6C04-47E7-A496-EC3550C899B9}">
      <dsp:nvSpPr>
        <dsp:cNvPr id="0" name=""/>
        <dsp:cNvSpPr/>
      </dsp:nvSpPr>
      <dsp:spPr>
        <a:xfrm>
          <a:off x="0" y="599"/>
          <a:ext cx="8734204" cy="1402209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AE28A6D-AEB5-4B03-B78F-4D5FDC8DB746}">
      <dsp:nvSpPr>
        <dsp:cNvPr id="0" name=""/>
        <dsp:cNvSpPr/>
      </dsp:nvSpPr>
      <dsp:spPr>
        <a:xfrm>
          <a:off x="424168" y="316096"/>
          <a:ext cx="771215" cy="771215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E5F58BA-BFF1-465E-8259-F0D6D707B235}">
      <dsp:nvSpPr>
        <dsp:cNvPr id="0" name=""/>
        <dsp:cNvSpPr/>
      </dsp:nvSpPr>
      <dsp:spPr>
        <a:xfrm>
          <a:off x="1619552" y="599"/>
          <a:ext cx="7114651" cy="14022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8401" tIns="148401" rIns="148401" bIns="148401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500" i="0" kern="1200" dirty="0"/>
            <a:t>Boron carbide nanoparticles were successfully synthesized using PLAL. </a:t>
          </a:r>
          <a:endParaRPr lang="en-US" sz="2500" kern="1200" dirty="0"/>
        </a:p>
      </dsp:txBody>
      <dsp:txXfrm>
        <a:off x="1619552" y="599"/>
        <a:ext cx="7114651" cy="1402209"/>
      </dsp:txXfrm>
    </dsp:sp>
    <dsp:sp modelId="{504AF9EA-21AE-4076-96AB-410647B2F500}">
      <dsp:nvSpPr>
        <dsp:cNvPr id="0" name=""/>
        <dsp:cNvSpPr/>
      </dsp:nvSpPr>
      <dsp:spPr>
        <a:xfrm>
          <a:off x="0" y="1753361"/>
          <a:ext cx="8734204" cy="1402209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2AD34E4-0FBA-4E89-8888-E4E7A5DC0C49}">
      <dsp:nvSpPr>
        <dsp:cNvPr id="0" name=""/>
        <dsp:cNvSpPr/>
      </dsp:nvSpPr>
      <dsp:spPr>
        <a:xfrm>
          <a:off x="424168" y="2068858"/>
          <a:ext cx="771215" cy="771215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ADAC372-1641-413E-8351-74C8C3DA26DF}">
      <dsp:nvSpPr>
        <dsp:cNvPr id="0" name=""/>
        <dsp:cNvSpPr/>
      </dsp:nvSpPr>
      <dsp:spPr>
        <a:xfrm>
          <a:off x="1619552" y="1753361"/>
          <a:ext cx="7114651" cy="14022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8401" tIns="148401" rIns="148401" bIns="148401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500" i="0" kern="1200" dirty="0"/>
            <a:t>The characterization techniques used confirmed successful synthesis of the B</a:t>
          </a:r>
          <a:r>
            <a:rPr lang="en-GB" sz="2500" i="0" kern="1200" baseline="-25000" dirty="0"/>
            <a:t>4</a:t>
          </a:r>
          <a:r>
            <a:rPr lang="en-GB" sz="2500" i="0" kern="1200" dirty="0"/>
            <a:t>C nanoparticles. </a:t>
          </a:r>
          <a:endParaRPr lang="en-US" sz="2500" kern="1200" dirty="0"/>
        </a:p>
      </dsp:txBody>
      <dsp:txXfrm>
        <a:off x="1619552" y="1753361"/>
        <a:ext cx="7114651" cy="1402209"/>
      </dsp:txXfrm>
    </dsp:sp>
    <dsp:sp modelId="{0C101C48-680E-4411-8851-ED66F09BB959}">
      <dsp:nvSpPr>
        <dsp:cNvPr id="0" name=""/>
        <dsp:cNvSpPr/>
      </dsp:nvSpPr>
      <dsp:spPr>
        <a:xfrm>
          <a:off x="0" y="3506123"/>
          <a:ext cx="8734204" cy="1402209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58ED349-4D3D-4216-B2E5-C5F8F3E8B950}">
      <dsp:nvSpPr>
        <dsp:cNvPr id="0" name=""/>
        <dsp:cNvSpPr/>
      </dsp:nvSpPr>
      <dsp:spPr>
        <a:xfrm>
          <a:off x="424168" y="3821620"/>
          <a:ext cx="771215" cy="771215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757638D-D27F-4C04-A6B5-7A45D7936BB9}">
      <dsp:nvSpPr>
        <dsp:cNvPr id="0" name=""/>
        <dsp:cNvSpPr/>
      </dsp:nvSpPr>
      <dsp:spPr>
        <a:xfrm>
          <a:off x="1619552" y="3506123"/>
          <a:ext cx="7114651" cy="14022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8401" tIns="148401" rIns="148401" bIns="148401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500" i="0" kern="1200"/>
            <a:t>Invitro studies shall be carried out to analyze the uptake of boron by cancer cells. </a:t>
          </a:r>
          <a:endParaRPr lang="en-US" sz="2500" kern="1200"/>
        </a:p>
      </dsp:txBody>
      <dsp:txXfrm>
        <a:off x="1619552" y="3506123"/>
        <a:ext cx="7114651" cy="140220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164591" y="1491996"/>
            <a:ext cx="7988300" cy="1491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485900" y="3840480"/>
            <a:ext cx="69342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1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10/28/2024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000" b="0" i="1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10/28/2024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1145539" y="1610867"/>
            <a:ext cx="3583304" cy="38601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1" i="0">
                <a:solidFill>
                  <a:srgbClr val="40404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101590" y="1577340"/>
            <a:ext cx="430911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10/28/2024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10/28/2024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10/28/2024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906000" cy="6858000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76496" y="199644"/>
            <a:ext cx="8553006" cy="9950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74040" y="1620011"/>
            <a:ext cx="8569960" cy="37014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1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368040" y="6377940"/>
            <a:ext cx="31699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95300" y="6377940"/>
            <a:ext cx="22783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10/28/2024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132320" y="6377940"/>
            <a:ext cx="22783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67552" y="718315"/>
            <a:ext cx="9212503" cy="99770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en-GB" sz="3200" b="1" dirty="0">
                <a:latin typeface="Palatino Linotype" panose="02040502050505030304" pitchFamily="18" charset="0"/>
              </a:rPr>
              <a:t>SYNTHESIS AND CHARACTERIZATION OF BORON &amp; B</a:t>
            </a:r>
            <a:r>
              <a:rPr lang="en-GB" sz="2400" b="1" dirty="0">
                <a:latin typeface="Palatino Linotype" panose="02040502050505030304" pitchFamily="18" charset="0"/>
              </a:rPr>
              <a:t>4</a:t>
            </a:r>
            <a:r>
              <a:rPr lang="en-GB" sz="3200" b="1" dirty="0">
                <a:latin typeface="Palatino Linotype" panose="02040502050505030304" pitchFamily="18" charset="0"/>
              </a:rPr>
              <a:t>C NANOPARTICLES FOR BNCT</a:t>
            </a:r>
            <a:endParaRPr sz="3200" dirty="0">
              <a:latin typeface="Palatino Linotype" panose="02040502050505030304" pitchFamily="18" charset="0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84573" y="2117833"/>
            <a:ext cx="7434580" cy="31829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endParaRPr lang="en-GB" sz="3200" dirty="0">
              <a:latin typeface="Palatino Linotype" panose="02040502050505030304" pitchFamily="18" charset="0"/>
            </a:endParaRPr>
          </a:p>
          <a:p>
            <a:pPr algn="ctr"/>
            <a:r>
              <a:rPr lang="en-GB" sz="3200" dirty="0">
                <a:latin typeface="Palatino Linotype" panose="02040502050505030304" pitchFamily="18" charset="0"/>
              </a:rPr>
              <a:t>Presenter: </a:t>
            </a:r>
            <a:r>
              <a:rPr lang="en-GB" sz="3200" dirty="0" err="1">
                <a:latin typeface="Palatino Linotype" panose="02040502050505030304" pitchFamily="18" charset="0"/>
              </a:rPr>
              <a:t>Dikeledi</a:t>
            </a:r>
            <a:r>
              <a:rPr lang="en-GB" sz="3200" dirty="0">
                <a:latin typeface="Palatino Linotype" panose="02040502050505030304" pitchFamily="18" charset="0"/>
              </a:rPr>
              <a:t> </a:t>
            </a:r>
            <a:r>
              <a:rPr lang="en-GB" sz="3200" dirty="0" err="1">
                <a:latin typeface="Palatino Linotype" panose="02040502050505030304" pitchFamily="18" charset="0"/>
              </a:rPr>
              <a:t>Maduma</a:t>
            </a:r>
            <a:endParaRPr lang="en-GB" sz="3200" dirty="0">
              <a:latin typeface="Palatino Linotype" panose="02040502050505030304" pitchFamily="18" charset="0"/>
            </a:endParaRPr>
          </a:p>
          <a:p>
            <a:pPr algn="ctr"/>
            <a:endParaRPr lang="en-GB" sz="2000" dirty="0">
              <a:latin typeface="Palatino Linotype" panose="02040502050505030304" pitchFamily="18" charset="0"/>
            </a:endParaRPr>
          </a:p>
          <a:p>
            <a:pPr algn="ctr"/>
            <a:r>
              <a:rPr lang="en-GB" sz="2000" b="1" dirty="0">
                <a:latin typeface="Palatino Linotype" panose="02040502050505030304" pitchFamily="18" charset="0"/>
              </a:rPr>
              <a:t>Study level: Masters</a:t>
            </a:r>
          </a:p>
          <a:p>
            <a:pPr algn="ctr"/>
            <a:endParaRPr lang="en-GB" dirty="0">
              <a:latin typeface="Palatino Linotype" panose="02040502050505030304" pitchFamily="18" charset="0"/>
            </a:endParaRPr>
          </a:p>
          <a:p>
            <a:pPr algn="ctr"/>
            <a:r>
              <a:rPr lang="en-GB" sz="2000" dirty="0">
                <a:latin typeface="Palatino Linotype" panose="02040502050505030304" pitchFamily="18" charset="0"/>
              </a:rPr>
              <a:t>Supervisors: Prof. Malik </a:t>
            </a:r>
            <a:r>
              <a:rPr lang="en-GB" sz="2000" dirty="0" err="1">
                <a:latin typeface="Palatino Linotype" panose="02040502050505030304" pitchFamily="18" charset="0"/>
              </a:rPr>
              <a:t>Maaza</a:t>
            </a:r>
            <a:r>
              <a:rPr lang="en-GB" sz="2000" dirty="0">
                <a:latin typeface="Palatino Linotype" panose="02040502050505030304" pitchFamily="18" charset="0"/>
              </a:rPr>
              <a:t> &amp; Prof. </a:t>
            </a:r>
            <a:r>
              <a:rPr lang="en-GB" sz="2000" dirty="0" err="1">
                <a:latin typeface="Palatino Linotype" panose="02040502050505030304" pitchFamily="18" charset="0"/>
              </a:rPr>
              <a:t>Mokhotjwa</a:t>
            </a:r>
            <a:r>
              <a:rPr lang="en-GB" sz="2000" dirty="0">
                <a:latin typeface="Palatino Linotype" panose="02040502050505030304" pitchFamily="18" charset="0"/>
              </a:rPr>
              <a:t> Dhlamini </a:t>
            </a:r>
          </a:p>
          <a:p>
            <a:pPr algn="ctr"/>
            <a:endParaRPr lang="en-GB" sz="3200" dirty="0">
              <a:latin typeface="Palatino Linotype" panose="02040502050505030304" pitchFamily="18" charset="0"/>
            </a:endParaRPr>
          </a:p>
          <a:p>
            <a:pPr algn="ctr"/>
            <a:r>
              <a:rPr lang="en-GB" sz="3200" dirty="0">
                <a:latin typeface="Palatino Linotype" panose="02040502050505030304" pitchFamily="18" charset="0"/>
              </a:rPr>
              <a:t>Institution: University of South Africa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B9B17F2-246C-4E54-BC51-88D9A887E7B1}"/>
              </a:ext>
            </a:extLst>
          </p:cNvPr>
          <p:cNvSpPr txBox="1"/>
          <p:nvPr/>
        </p:nvSpPr>
        <p:spPr>
          <a:xfrm>
            <a:off x="1066800" y="6533388"/>
            <a:ext cx="74523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  <a:latin typeface="Palatino Linotype" panose="02040502050505030304" pitchFamily="18" charset="0"/>
              </a:rPr>
              <a:t>	AYSS-2024 CONFERENCE (28</a:t>
            </a:r>
            <a:r>
              <a:rPr lang="en-GB" baseline="30000" dirty="0">
                <a:solidFill>
                  <a:schemeClr val="bg1"/>
                </a:solidFill>
                <a:latin typeface="Palatino Linotype" panose="02040502050505030304" pitchFamily="18" charset="0"/>
              </a:rPr>
              <a:t>TH</a:t>
            </a:r>
            <a:r>
              <a:rPr lang="en-GB" dirty="0">
                <a:solidFill>
                  <a:schemeClr val="bg1"/>
                </a:solidFill>
                <a:latin typeface="Palatino Linotype" panose="02040502050505030304" pitchFamily="18" charset="0"/>
              </a:rPr>
              <a:t> OCTOBER-1</a:t>
            </a:r>
            <a:r>
              <a:rPr lang="en-GB" baseline="30000" dirty="0">
                <a:solidFill>
                  <a:schemeClr val="bg1"/>
                </a:solidFill>
                <a:latin typeface="Palatino Linotype" panose="02040502050505030304" pitchFamily="18" charset="0"/>
              </a:rPr>
              <a:t>ST</a:t>
            </a:r>
            <a:r>
              <a:rPr lang="en-GB" dirty="0">
                <a:solidFill>
                  <a:schemeClr val="bg1"/>
                </a:solidFill>
                <a:latin typeface="Palatino Linotype" panose="02040502050505030304" pitchFamily="18" charset="0"/>
              </a:rPr>
              <a:t>  NOVEMBER)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61384BBB-0481-F47D-AE26-3BC1C69ED06C}"/>
              </a:ext>
            </a:extLst>
          </p:cNvPr>
          <p:cNvCxnSpPr>
            <a:cxnSpLocks/>
          </p:cNvCxnSpPr>
          <p:nvPr/>
        </p:nvCxnSpPr>
        <p:spPr>
          <a:xfrm>
            <a:off x="1421524" y="3886200"/>
            <a:ext cx="6971353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7E346E-570F-4E2C-159B-1FF1DA69A1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19200" y="989458"/>
            <a:ext cx="7988300" cy="1491614"/>
          </a:xfrm>
        </p:spPr>
        <p:txBody>
          <a:bodyPr wrap="square">
            <a:normAutofit/>
          </a:bodyPr>
          <a:lstStyle/>
          <a:p>
            <a:r>
              <a:rPr lang="en-GB" b="1" dirty="0">
                <a:latin typeface="Palatino Linotype" panose="02040502050505030304" pitchFamily="18" charset="0"/>
              </a:rPr>
              <a:t>FUTURE DIRECTIONS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417911-4071-C712-0BEA-17A7C736A060}"/>
              </a:ext>
            </a:extLst>
          </p:cNvPr>
          <p:cNvSpPr>
            <a:spLocks noGrp="1"/>
          </p:cNvSpPr>
          <p:nvPr>
            <p:ph type="subTitle" idx="4"/>
          </p:nvPr>
        </p:nvSpPr>
        <p:spPr>
          <a:xfrm>
            <a:off x="1219200" y="2474976"/>
            <a:ext cx="6934200" cy="3040380"/>
          </a:xfrm>
        </p:spPr>
        <p:txBody>
          <a:bodyPr wrap="square">
            <a:normAutofit fontScale="92500" lnSpcReduction="10000"/>
          </a:bodyPr>
          <a:lstStyle/>
          <a:p>
            <a:pPr marL="342900" indent="-342900"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2400" i="0" dirty="0">
                <a:latin typeface="Palatino Linotype" panose="02040502050505030304" pitchFamily="18" charset="0"/>
              </a:rPr>
              <a:t>To assess cytotoxicity of the nanoparticles.</a:t>
            </a:r>
          </a:p>
          <a:p>
            <a:pPr marL="342900" indent="-342900"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en-US" sz="2400" i="0" dirty="0">
              <a:latin typeface="Palatino Linotype" panose="02040502050505030304" pitchFamily="18" charset="0"/>
            </a:endParaRPr>
          </a:p>
          <a:p>
            <a:pPr marL="342900" indent="-342900"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2400" i="0" dirty="0">
                <a:latin typeface="Palatino Linotype" panose="02040502050505030304" pitchFamily="18" charset="0"/>
              </a:rPr>
              <a:t>Assess the stability of the nanoparticles overtime</a:t>
            </a:r>
          </a:p>
          <a:p>
            <a:pPr marL="342900" indent="-342900"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en-US" sz="2400" i="0" dirty="0">
              <a:latin typeface="Palatino Linotype" panose="02040502050505030304" pitchFamily="18" charset="0"/>
            </a:endParaRPr>
          </a:p>
          <a:p>
            <a:pPr marL="342900" indent="-342900"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2400" i="0" dirty="0">
                <a:latin typeface="Palatino Linotype" panose="02040502050505030304" pitchFamily="18" charset="0"/>
              </a:rPr>
              <a:t>Check the uptake of boron carbide by tumor cells by an invitro study using cultured cells.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2400" i="0" dirty="0">
              <a:latin typeface="Palatino Linotype" panose="02040502050505030304" pitchFamily="18" charset="0"/>
            </a:endParaRPr>
          </a:p>
          <a:p>
            <a:pPr marL="342900" indent="-342900"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2400" i="0" dirty="0">
                <a:latin typeface="Palatino Linotype" panose="02040502050505030304" pitchFamily="18" charset="0"/>
              </a:rPr>
              <a:t>Analyze the cells received [energy] of neutrons and livability.</a:t>
            </a:r>
            <a:endParaRPr lang="en-GB" sz="2400" i="0" dirty="0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24459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CAF94A-4EA5-2BD0-3847-26D9A3AA28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6496" y="199644"/>
            <a:ext cx="8553006" cy="995044"/>
          </a:xfrm>
        </p:spPr>
        <p:txBody>
          <a:bodyPr wrap="square">
            <a:normAutofit/>
          </a:bodyPr>
          <a:lstStyle/>
          <a:p>
            <a:r>
              <a:rPr lang="en-GB" b="1"/>
              <a:t>CONCLUSION</a:t>
            </a:r>
          </a:p>
        </p:txBody>
      </p:sp>
      <p:graphicFrame>
        <p:nvGraphicFramePr>
          <p:cNvPr id="5" name="Text Placeholder 2">
            <a:extLst>
              <a:ext uri="{FF2B5EF4-FFF2-40B4-BE49-F238E27FC236}">
                <a16:creationId xmlns:a16="http://schemas.microsoft.com/office/drawing/2014/main" id="{00FCD41A-BCA2-6B89-B023-EDB86A1148E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58717583"/>
              </p:ext>
            </p:extLst>
          </p:nvPr>
        </p:nvGraphicFramePr>
        <p:xfrm>
          <a:off x="670400" y="974534"/>
          <a:ext cx="8734204" cy="49089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07208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28441405-A6F7-88DE-EE2A-AD8BE3B106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6496" y="199644"/>
            <a:ext cx="8553006" cy="677108"/>
          </a:xfrm>
        </p:spPr>
        <p:txBody>
          <a:bodyPr/>
          <a:lstStyle/>
          <a:p>
            <a:r>
              <a:rPr lang="en-GB" b="1" dirty="0">
                <a:latin typeface="Palatino Linotype" panose="02040502050505030304" pitchFamily="18" charset="0"/>
              </a:rPr>
              <a:t>ACKNOWLEDGEMENT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2BE7C0D-7679-7CC1-61CA-6743818BAD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74040" y="1620011"/>
            <a:ext cx="8569960" cy="1846659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b="1" dirty="0">
                <a:latin typeface="Palatino Linotype" panose="02040502050505030304" pitchFamily="18" charset="0"/>
              </a:rPr>
              <a:t>Prof. M. Moodley (UKZN)</a:t>
            </a:r>
          </a:p>
          <a:p>
            <a:endParaRPr lang="en-GB" b="1" dirty="0">
              <a:latin typeface="Palatino Linotype" panose="02040502050505030304" pitchFamily="18" charset="0"/>
            </a:endParaRPr>
          </a:p>
          <a:p>
            <a:endParaRPr lang="en-GB" b="1" dirty="0">
              <a:latin typeface="Palatino Linotype" panose="0204050205050503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b="1" dirty="0">
                <a:latin typeface="Palatino Linotype" panose="02040502050505030304" pitchFamily="18" charset="0"/>
              </a:rPr>
              <a:t>Colleagues: T. </a:t>
            </a:r>
            <a:r>
              <a:rPr lang="en-GB" b="1" dirty="0" err="1">
                <a:latin typeface="Palatino Linotype" panose="02040502050505030304" pitchFamily="18" charset="0"/>
              </a:rPr>
              <a:t>Fakude</a:t>
            </a:r>
            <a:r>
              <a:rPr lang="en-GB" b="1" dirty="0">
                <a:latin typeface="Palatino Linotype" panose="02040502050505030304" pitchFamily="18" charset="0"/>
              </a:rPr>
              <a:t> and M. </a:t>
            </a:r>
            <a:r>
              <a:rPr lang="en-GB" b="1" dirty="0" err="1">
                <a:latin typeface="Palatino Linotype" panose="02040502050505030304" pitchFamily="18" charset="0"/>
              </a:rPr>
              <a:t>Aligholomi</a:t>
            </a:r>
            <a:endParaRPr lang="en-GB" b="1" dirty="0">
              <a:latin typeface="Palatino Linotype" panose="0204050205050503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b="1" dirty="0">
              <a:latin typeface="Palatino Linotype" panose="0204050205050503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b="1" dirty="0">
              <a:latin typeface="Palatino Linotype" panose="02040502050505030304" pitchFamily="18" charset="0"/>
            </a:endParaRPr>
          </a:p>
        </p:txBody>
      </p:sp>
      <p:pic>
        <p:nvPicPr>
          <p:cNvPr id="2" name="Picture 21">
            <a:extLst>
              <a:ext uri="{FF2B5EF4-FFF2-40B4-BE49-F238E27FC236}">
                <a16:creationId xmlns:a16="http://schemas.microsoft.com/office/drawing/2014/main" id="{EF395C5D-F1CE-E69D-FE3C-3B08E07BA9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3699107"/>
            <a:ext cx="2438400" cy="10809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0">
            <a:extLst>
              <a:ext uri="{FF2B5EF4-FFF2-40B4-BE49-F238E27FC236}">
                <a16:creationId xmlns:a16="http://schemas.microsoft.com/office/drawing/2014/main" id="{F106B088-520D-40EA-D4BA-17BCE64183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3447393"/>
            <a:ext cx="3414289" cy="1332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574856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29734109-6A54-AF5D-5134-F8D7D4E65B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6496" y="199644"/>
            <a:ext cx="8553006" cy="5820156"/>
          </a:xfrm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/>
          <a:lstStyle/>
          <a:p>
            <a:pPr algn="ctr"/>
            <a:br>
              <a:rPr lang="en-GB" b="1" dirty="0">
                <a:latin typeface="Palatino Linotype" panose="02040502050505030304" pitchFamily="18" charset="0"/>
              </a:rPr>
            </a:br>
            <a:br>
              <a:rPr lang="en-GB" b="1" dirty="0">
                <a:latin typeface="Palatino Linotype" panose="02040502050505030304" pitchFamily="18" charset="0"/>
              </a:rPr>
            </a:br>
            <a:br>
              <a:rPr lang="en-GB" b="1" dirty="0">
                <a:latin typeface="Palatino Linotype" panose="02040502050505030304" pitchFamily="18" charset="0"/>
              </a:rPr>
            </a:br>
            <a:br>
              <a:rPr lang="en-GB" b="1" dirty="0">
                <a:latin typeface="Palatino Linotype" panose="02040502050505030304" pitchFamily="18" charset="0"/>
              </a:rPr>
            </a:br>
            <a:r>
              <a:rPr lang="en-GB" b="1" dirty="0">
                <a:latin typeface="Palatino Linotype" panose="02040502050505030304" pitchFamily="18" charset="0"/>
              </a:rPr>
              <a:t>THANK YOU FOR YOUR ATTENTION</a:t>
            </a:r>
            <a:br>
              <a:rPr lang="en-GB" dirty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21690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18FE0A-D4F4-DD06-EDE6-B3EC482522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6497" y="550674"/>
            <a:ext cx="8553006" cy="677108"/>
          </a:xfrm>
        </p:spPr>
        <p:txBody>
          <a:bodyPr/>
          <a:lstStyle/>
          <a:p>
            <a:r>
              <a:rPr lang="en-GB" b="1" dirty="0">
                <a:latin typeface="Palatino Linotype" panose="02040502050505030304" pitchFamily="18" charset="0"/>
              </a:rPr>
              <a:t>OUTLINE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380CD1-76FA-3420-0EEC-8099FB0DFD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44303" y="1676400"/>
            <a:ext cx="8569960" cy="4493538"/>
          </a:xfrm>
        </p:spPr>
        <p:txBody>
          <a:bodyPr/>
          <a:lstStyle/>
          <a:p>
            <a:r>
              <a:rPr lang="en-GB" sz="3400" i="0" dirty="0">
                <a:latin typeface="Palatino Linotype" panose="02040502050505030304" pitchFamily="18" charset="0"/>
              </a:rPr>
              <a:t>I. Introduction</a:t>
            </a:r>
          </a:p>
          <a:p>
            <a:r>
              <a:rPr lang="en-GB" sz="3400" i="0" dirty="0">
                <a:latin typeface="Palatino Linotype" panose="02040502050505030304" pitchFamily="18" charset="0"/>
              </a:rPr>
              <a:t>2. Background on BNCT</a:t>
            </a:r>
          </a:p>
          <a:p>
            <a:r>
              <a:rPr lang="en-GB" sz="3400" i="0" dirty="0">
                <a:latin typeface="Palatino Linotype" panose="02040502050505030304" pitchFamily="18" charset="0"/>
              </a:rPr>
              <a:t>3. Aim of Study</a:t>
            </a:r>
          </a:p>
          <a:p>
            <a:r>
              <a:rPr lang="en-GB" sz="3400" i="0" dirty="0">
                <a:latin typeface="Palatino Linotype" panose="02040502050505030304" pitchFamily="18" charset="0"/>
              </a:rPr>
              <a:t>4. Synthesis of the Nanoparticles</a:t>
            </a:r>
          </a:p>
          <a:p>
            <a:r>
              <a:rPr lang="en-GB" sz="3400" i="0" dirty="0">
                <a:latin typeface="Palatino Linotype" panose="02040502050505030304" pitchFamily="18" charset="0"/>
              </a:rPr>
              <a:t>5. Results </a:t>
            </a:r>
          </a:p>
          <a:p>
            <a:r>
              <a:rPr lang="en-GB" sz="3400" i="0" dirty="0">
                <a:latin typeface="Palatino Linotype" panose="02040502050505030304" pitchFamily="18" charset="0"/>
              </a:rPr>
              <a:t>6. Conclusion</a:t>
            </a:r>
          </a:p>
          <a:p>
            <a:r>
              <a:rPr lang="en-GB" sz="3400" i="0" dirty="0">
                <a:latin typeface="Palatino Linotype" panose="02040502050505030304" pitchFamily="18" charset="0"/>
              </a:rPr>
              <a:t>7. Future Directions</a:t>
            </a:r>
          </a:p>
          <a:p>
            <a:r>
              <a:rPr lang="en-GB" sz="3400" i="0" dirty="0">
                <a:latin typeface="Palatino Linotype" panose="02040502050505030304" pitchFamily="18" charset="0"/>
              </a:rPr>
              <a:t>8. Acknowledgement</a:t>
            </a:r>
          </a:p>
          <a:p>
            <a:endParaRPr lang="en-GB" i="0" dirty="0"/>
          </a:p>
        </p:txBody>
      </p:sp>
    </p:spTree>
    <p:extLst>
      <p:ext uri="{BB962C8B-B14F-4D97-AF65-F5344CB8AC3E}">
        <p14:creationId xmlns:p14="http://schemas.microsoft.com/office/powerpoint/2010/main" val="1713946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F2328A-2E60-FB62-5EAD-48F0DD27DC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03631"/>
            <a:ext cx="8553006" cy="677108"/>
          </a:xfrm>
        </p:spPr>
        <p:txBody>
          <a:bodyPr/>
          <a:lstStyle/>
          <a:p>
            <a:r>
              <a:rPr lang="en-GB" sz="4400" b="1" dirty="0">
                <a:latin typeface="Palatino Linotype" panose="02040502050505030304" pitchFamily="18" charset="0"/>
              </a:rPr>
              <a:t>INTRODUCTION</a:t>
            </a:r>
            <a:endParaRPr lang="en-GB" dirty="0">
              <a:latin typeface="Palatino Linotype" panose="02040502050505030304" pitchFamily="18" charset="0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74C96C-62E7-8035-D50A-AE72F999B3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676401"/>
            <a:ext cx="8569960" cy="5570756"/>
          </a:xfrm>
        </p:spPr>
        <p:txBody>
          <a:bodyPr/>
          <a:lstStyle/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en-GB" sz="2200" i="0" dirty="0">
                <a:latin typeface="Palatino Linotype" panose="02040502050505030304" pitchFamily="18" charset="0"/>
              </a:rPr>
              <a:t>Our study focuses on the synthesis of Boron-carbide NPs using the PLAL technique for BNCT. </a:t>
            </a:r>
          </a:p>
          <a:p>
            <a:pPr algn="just"/>
            <a:endParaRPr lang="en-GB" sz="2200" i="0" dirty="0">
              <a:latin typeface="Palatino Linotype" panose="0204050205050503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en-US" sz="2200" i="0" dirty="0">
                <a:latin typeface="Palatino Linotype" panose="02040502050505030304" pitchFamily="18" charset="0"/>
              </a:rPr>
              <a:t>The physical and chemical properties of Boron and </a:t>
            </a:r>
            <a:r>
              <a:rPr lang="en-GB" sz="2200" i="0" dirty="0">
                <a:latin typeface="Palatino Linotype" panose="02040502050505030304" pitchFamily="18" charset="0"/>
              </a:rPr>
              <a:t>B</a:t>
            </a:r>
            <a:r>
              <a:rPr lang="en-GB" sz="2200" i="0" baseline="-25000" dirty="0">
                <a:latin typeface="Palatino Linotype" panose="02040502050505030304" pitchFamily="18" charset="0"/>
              </a:rPr>
              <a:t>4</a:t>
            </a:r>
            <a:r>
              <a:rPr lang="en-GB" sz="2200" i="0" dirty="0">
                <a:latin typeface="Palatino Linotype" panose="02040502050505030304" pitchFamily="18" charset="0"/>
              </a:rPr>
              <a:t>C</a:t>
            </a:r>
            <a:r>
              <a:rPr lang="en-US" sz="2200" i="0" dirty="0">
                <a:latin typeface="Palatino Linotype" panose="02040502050505030304" pitchFamily="18" charset="0"/>
              </a:rPr>
              <a:t> were found to be dependent on its size and morphology</a:t>
            </a:r>
            <a:r>
              <a:rPr lang="en-GB" sz="2200" i="0" dirty="0">
                <a:latin typeface="Palatino Linotype" panose="02040502050505030304" pitchFamily="18" charset="0"/>
              </a:rPr>
              <a:t>. </a:t>
            </a:r>
          </a:p>
          <a:p>
            <a:pPr algn="just"/>
            <a:endParaRPr lang="en-GB" sz="2200" i="0" dirty="0">
              <a:latin typeface="Palatino Linotype" panose="0204050205050503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en-GB" sz="2200" i="0" dirty="0">
                <a:latin typeface="Palatino Linotype" panose="02040502050505030304" pitchFamily="18" charset="0"/>
              </a:rPr>
              <a:t>Why Boron? - </a:t>
            </a:r>
            <a:r>
              <a:rPr lang="en-US" i="0" dirty="0">
                <a:latin typeface="Palatino Linotype" panose="02040502050505030304" pitchFamily="18" charset="0"/>
              </a:rPr>
              <a:t>distinct functional and structural properties</a:t>
            </a:r>
          </a:p>
          <a:p>
            <a:pPr lvl="4" algn="just"/>
            <a:r>
              <a:rPr lang="en-US" sz="2000" dirty="0">
                <a:latin typeface="Palatino Linotype" panose="02040502050505030304" pitchFamily="18" charset="0"/>
              </a:rPr>
              <a:t>   </a:t>
            </a:r>
            <a:r>
              <a:rPr lang="en-US" sz="2000" i="0" dirty="0">
                <a:latin typeface="Palatino Linotype" panose="02040502050505030304" pitchFamily="18" charset="0"/>
              </a:rPr>
              <a:t>- non-toxicity</a:t>
            </a:r>
            <a:endParaRPr lang="en-US" sz="2000" dirty="0">
              <a:latin typeface="Palatino Linotype" panose="02040502050505030304" pitchFamily="18" charset="0"/>
            </a:endParaRPr>
          </a:p>
          <a:p>
            <a:pPr lvl="4" algn="just"/>
            <a:r>
              <a:rPr lang="en-US" sz="2000" dirty="0">
                <a:latin typeface="Palatino Linotype" panose="02040502050505030304" pitchFamily="18" charset="0"/>
              </a:rPr>
              <a:t>   </a:t>
            </a:r>
            <a:r>
              <a:rPr lang="en-US" sz="2000" i="0" dirty="0">
                <a:latin typeface="Palatino Linotype" panose="02040502050505030304" pitchFamily="18" charset="0"/>
              </a:rPr>
              <a:t>- </a:t>
            </a:r>
            <a:r>
              <a:rPr lang="en-US" sz="2000" i="0" kern="100" dirty="0"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Present as </a:t>
            </a:r>
            <a:r>
              <a:rPr lang="en-US" sz="2000" kern="1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trace amounts in plants and in human blood</a:t>
            </a:r>
          </a:p>
          <a:p>
            <a:pPr lvl="4" algn="just"/>
            <a:r>
              <a:rPr lang="en-US" sz="2000" kern="100" dirty="0"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- Natural abundance isotopes: </a:t>
            </a:r>
            <a:r>
              <a:rPr lang="en-US" sz="2000" kern="100" baseline="30000" dirty="0"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10</a:t>
            </a:r>
            <a:r>
              <a:rPr lang="en-US" sz="2000" kern="100" dirty="0"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 at 20% and </a:t>
            </a:r>
            <a:r>
              <a:rPr lang="en-US" sz="2000" kern="100" baseline="30000" dirty="0"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11</a:t>
            </a:r>
            <a:r>
              <a:rPr lang="en-US" sz="2000" kern="100" dirty="0"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 at </a:t>
            </a:r>
            <a:r>
              <a:rPr lang="en-US" sz="2000" kern="100"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80%</a:t>
            </a:r>
          </a:p>
          <a:p>
            <a:pPr lvl="4" algn="just"/>
            <a:endParaRPr lang="en-US" sz="2200" i="0" dirty="0">
              <a:latin typeface="Palatino Linotype" panose="0204050205050503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en-US" sz="2200" i="0" dirty="0">
                <a:latin typeface="Palatino Linotype" panose="02040502050505030304" pitchFamily="18" charset="0"/>
              </a:rPr>
              <a:t>BNCT is a cancer treatment that uses a binary system which combines the characteristics of biological targeting therapy and radiation therapy. 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en-US" i="0" dirty="0">
              <a:latin typeface="Palatino Linotype" panose="0204050205050503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en-US" i="0" dirty="0">
              <a:latin typeface="Palatino Linotype" panose="02040502050505030304" pitchFamily="18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570021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BF8D6C-A173-485F-7110-20830FC04E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6496" y="199644"/>
            <a:ext cx="8553006" cy="995044"/>
          </a:xfrm>
        </p:spPr>
        <p:txBody>
          <a:bodyPr wrap="square">
            <a:normAutofit/>
          </a:bodyPr>
          <a:lstStyle/>
          <a:p>
            <a:r>
              <a:rPr lang="en-GB" b="1" dirty="0">
                <a:latin typeface="Palatino Linotype" panose="02040502050505030304" pitchFamily="18" charset="0"/>
              </a:rPr>
              <a:t>BACKGROUND</a:t>
            </a:r>
          </a:p>
        </p:txBody>
      </p:sp>
      <p:sp>
        <p:nvSpPr>
          <p:cNvPr id="9" name="Content Placeholder 3">
            <a:extLst>
              <a:ext uri="{FF2B5EF4-FFF2-40B4-BE49-F238E27FC236}">
                <a16:creationId xmlns:a16="http://schemas.microsoft.com/office/drawing/2014/main" id="{86B8D2A3-2C3D-6D8D-FCB5-E85E918FB55D}"/>
              </a:ext>
            </a:extLst>
          </p:cNvPr>
          <p:cNvSpPr>
            <a:spLocks noGrp="1"/>
          </p:cNvSpPr>
          <p:nvPr>
            <p:ph sz="half" idx="3"/>
          </p:nvPr>
        </p:nvSpPr>
        <p:spPr>
          <a:xfrm>
            <a:off x="5101590" y="1577340"/>
            <a:ext cx="4728210" cy="2769989"/>
          </a:xfrm>
        </p:spPr>
        <p:txBody>
          <a:bodyPr/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i="0" dirty="0">
                <a:latin typeface="Palatino Linotype" panose="02040502050505030304" pitchFamily="18" charset="0"/>
              </a:rPr>
              <a:t>(BNCT) is based on nuclear capture and fission reactions </a:t>
            </a:r>
            <a:r>
              <a:rPr lang="en-US" i="0" baseline="30000" dirty="0">
                <a:latin typeface="Palatino Linotype" panose="02040502050505030304" pitchFamily="18" charset="0"/>
              </a:rPr>
              <a:t>[1].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i="0" dirty="0">
                <a:latin typeface="Palatino Linotype" panose="02040502050505030304" pitchFamily="18" charset="0"/>
              </a:rPr>
              <a:t> Neutron capture occurs when </a:t>
            </a:r>
            <a:r>
              <a:rPr lang="en-US" i="0" baseline="30000" dirty="0">
                <a:latin typeface="Palatino Linotype" panose="02040502050505030304" pitchFamily="18" charset="0"/>
              </a:rPr>
              <a:t>10</a:t>
            </a:r>
            <a:r>
              <a:rPr lang="en-US" i="0" dirty="0">
                <a:latin typeface="Palatino Linotype" panose="02040502050505030304" pitchFamily="18" charset="0"/>
              </a:rPr>
              <a:t>B is irradiated by low-energy thermal neutrons or high-energy epithermal neutrons, resulting in a fission reaction.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en-US" i="0" dirty="0">
              <a:latin typeface="Palatino Linotype" panose="02040502050505030304" pitchFamily="18" charset="0"/>
            </a:endParaRPr>
          </a:p>
          <a:p>
            <a:endParaRPr lang="en-US" dirty="0"/>
          </a:p>
        </p:txBody>
      </p:sp>
      <p:pic>
        <p:nvPicPr>
          <p:cNvPr id="5" name="Picture 8">
            <a:extLst>
              <a:ext uri="{FF2B5EF4-FFF2-40B4-BE49-F238E27FC236}">
                <a16:creationId xmlns:a16="http://schemas.microsoft.com/office/drawing/2014/main" id="{E69FF016-DDBD-ABA4-E1C0-CB3E43AEB4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4347329"/>
            <a:ext cx="3711810" cy="10492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28F74604-C642-CB84-6893-BD08B959F976}"/>
              </a:ext>
            </a:extLst>
          </p:cNvPr>
          <p:cNvSpPr txBox="1"/>
          <p:nvPr/>
        </p:nvSpPr>
        <p:spPr>
          <a:xfrm>
            <a:off x="381000" y="6488668"/>
            <a:ext cx="83210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>
                <a:solidFill>
                  <a:schemeClr val="bg1"/>
                </a:solidFill>
                <a:latin typeface="Palatino Linotype" panose="02040502050505030304" pitchFamily="18" charset="0"/>
              </a:rPr>
              <a:t>1. </a:t>
            </a:r>
            <a:r>
              <a:rPr lang="en-US" sz="1400" b="1" dirty="0">
                <a:solidFill>
                  <a:schemeClr val="bg1"/>
                </a:solidFill>
                <a:latin typeface="Palatino Linotype" panose="02040502050505030304" pitchFamily="18" charset="0"/>
              </a:rPr>
              <a:t>Cheng et al. 29(10), 7868–7886 (2022).</a:t>
            </a:r>
            <a:endParaRPr lang="en-GB" sz="1400" b="1" dirty="0">
              <a:solidFill>
                <a:schemeClr val="bg1"/>
              </a:solidFill>
              <a:latin typeface="Palatino Linotype" panose="02040502050505030304" pitchFamily="18" charset="0"/>
            </a:endParaRPr>
          </a:p>
        </p:txBody>
      </p:sp>
      <p:pic>
        <p:nvPicPr>
          <p:cNvPr id="1026" name="Picture 2" descr="Developing-targeted-drugs-for-boron-neutron-capture-therapy-to-treat ...">
            <a:extLst>
              <a:ext uri="{FF2B5EF4-FFF2-40B4-BE49-F238E27FC236}">
                <a16:creationId xmlns:a16="http://schemas.microsoft.com/office/drawing/2014/main" id="{4ECA12F6-4A8E-9C25-0CC0-AE2F6D0D24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2526208"/>
            <a:ext cx="5025390" cy="19278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80527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345F50-AE43-4B33-93A6-D76950D117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6496" y="199644"/>
            <a:ext cx="8553006" cy="677108"/>
          </a:xfrm>
        </p:spPr>
        <p:txBody>
          <a:bodyPr/>
          <a:lstStyle/>
          <a:p>
            <a:r>
              <a:rPr lang="en-ZA" b="1" cap="all" dirty="0">
                <a:latin typeface="Palatino Linotype" panose="02040502050505030304" pitchFamily="18" charset="0"/>
              </a:rPr>
              <a:t>Aim OF </a:t>
            </a:r>
            <a:r>
              <a:rPr lang="en-ZA" sz="4000" b="1" cap="all" dirty="0">
                <a:latin typeface="Palatino Linotype" panose="02040502050505030304" pitchFamily="18" charset="0"/>
              </a:rPr>
              <a:t>study</a:t>
            </a:r>
            <a:endParaRPr lang="en-ZA" b="1" cap="all" dirty="0">
              <a:latin typeface="Palatino Linotype" panose="02040502050505030304" pitchFamily="18" charset="0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5D4774-E4EF-E153-8C4B-57C004C7D2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74040" y="1620010"/>
            <a:ext cx="9103360" cy="2154436"/>
          </a:xfrm>
        </p:spPr>
        <p:txBody>
          <a:bodyPr/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en-ZA" sz="2800" i="0" dirty="0">
                <a:latin typeface="Palatino Linotype" panose="02040502050505030304" pitchFamily="18" charset="0"/>
              </a:rPr>
              <a:t>To synthesize Boron and B</a:t>
            </a:r>
            <a:r>
              <a:rPr lang="en-ZA" sz="2800" i="0" baseline="-25000" dirty="0">
                <a:latin typeface="Palatino Linotype" panose="02040502050505030304" pitchFamily="18" charset="0"/>
              </a:rPr>
              <a:t>4</a:t>
            </a:r>
            <a:r>
              <a:rPr lang="en-ZA" sz="2800" i="0" dirty="0">
                <a:latin typeface="Palatino Linotype" panose="02040502050505030304" pitchFamily="18" charset="0"/>
              </a:rPr>
              <a:t>C nanoparticles using PLAL technique.</a:t>
            </a:r>
          </a:p>
          <a:p>
            <a:endParaRPr lang="en-ZA" sz="2800" i="0" dirty="0">
              <a:latin typeface="Palatino Linotype" panose="0204050205050503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2800" i="0" dirty="0">
                <a:latin typeface="Palatino Linotype" panose="02040502050505030304" pitchFamily="18" charset="0"/>
              </a:rPr>
              <a:t>To determine the shape, size and composition of the nanoparticles.</a:t>
            </a:r>
            <a:endParaRPr lang="en-ZA" sz="2800" i="0" dirty="0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60948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3244D911-9CC6-1BD9-EE51-8359C11291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6496" y="199644"/>
            <a:ext cx="8553006" cy="677108"/>
          </a:xfrm>
        </p:spPr>
        <p:txBody>
          <a:bodyPr/>
          <a:lstStyle/>
          <a:p>
            <a:r>
              <a:rPr lang="en-GB" b="1" dirty="0">
                <a:latin typeface="Palatino Linotype" panose="02040502050505030304" pitchFamily="18" charset="0"/>
              </a:rPr>
              <a:t>METHODS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C23A464B-1981-648A-26D6-6A2E61FC20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74040" y="1143001"/>
            <a:ext cx="8569960" cy="1538883"/>
          </a:xfrm>
        </p:spPr>
        <p:txBody>
          <a:bodyPr/>
          <a:lstStyle/>
          <a:p>
            <a:pPr marL="342900" indent="-342900" algn="l">
              <a:buFont typeface="Wingdings" panose="05000000000000000000" pitchFamily="2" charset="2"/>
              <a:buChar char="v"/>
            </a:pPr>
            <a:r>
              <a:rPr lang="en-GB" sz="2000" i="0" dirty="0">
                <a:latin typeface="Palatino Linotype" panose="02040502050505030304" pitchFamily="18" charset="0"/>
                <a:ea typeface="ＭＳ Ｐゴシック" charset="0"/>
                <a:cs typeface="Century Gothic"/>
                <a:sym typeface="Symbol" pitchFamily="-65" charset="2"/>
              </a:rPr>
              <a:t>The </a:t>
            </a:r>
            <a:r>
              <a:rPr lang="en-GB" sz="2000" i="0" dirty="0">
                <a:latin typeface="Palatino Linotype" panose="02040502050505030304" pitchFamily="18" charset="0"/>
                <a:ea typeface="ＭＳ Ｐゴシック" charset="0"/>
                <a:cs typeface="Century Gothic"/>
              </a:rPr>
              <a:t> Pulsed </a:t>
            </a:r>
            <a:r>
              <a:rPr lang="en-GB" i="0" dirty="0">
                <a:latin typeface="Palatino Linotype" panose="02040502050505030304" pitchFamily="18" charset="0"/>
                <a:ea typeface="ＭＳ Ｐゴシック" charset="0"/>
                <a:cs typeface="Century Gothic"/>
              </a:rPr>
              <a:t>L</a:t>
            </a:r>
            <a:r>
              <a:rPr lang="en-GB" sz="2000" i="0" dirty="0">
                <a:latin typeface="Palatino Linotype" panose="02040502050505030304" pitchFamily="18" charset="0"/>
                <a:ea typeface="ＭＳ Ｐゴシック" charset="0"/>
                <a:cs typeface="Century Gothic"/>
              </a:rPr>
              <a:t>aser </a:t>
            </a:r>
            <a:r>
              <a:rPr lang="en-GB" i="0" dirty="0">
                <a:latin typeface="Palatino Linotype" panose="02040502050505030304" pitchFamily="18" charset="0"/>
                <a:ea typeface="ＭＳ Ｐゴシック" charset="0"/>
                <a:cs typeface="Century Gothic"/>
              </a:rPr>
              <a:t>A</a:t>
            </a:r>
            <a:r>
              <a:rPr lang="en-GB" sz="2000" i="0" dirty="0">
                <a:latin typeface="Palatino Linotype" panose="02040502050505030304" pitchFamily="18" charset="0"/>
                <a:ea typeface="ＭＳ Ｐゴシック" charset="0"/>
                <a:cs typeface="Century Gothic"/>
              </a:rPr>
              <a:t>blation in Liquid (PLAL) method was done with Nd:YAG laser at </a:t>
            </a:r>
            <a:r>
              <a:rPr lang="el-GR" sz="2000" i="0" dirty="0">
                <a:latin typeface="Palatino Linotype" panose="02040502050505030304" pitchFamily="18" charset="0"/>
                <a:ea typeface="ＭＳ Ｐゴシック" charset="0"/>
                <a:cs typeface="Century Gothic"/>
              </a:rPr>
              <a:t>λ</a:t>
            </a:r>
            <a:r>
              <a:rPr lang="en-US" sz="2000" i="0" dirty="0">
                <a:latin typeface="Palatino Linotype" panose="02040502050505030304" pitchFamily="18" charset="0"/>
                <a:ea typeface="ＭＳ Ｐゴシック" charset="0"/>
                <a:cs typeface="Century Gothic"/>
              </a:rPr>
              <a:t> = 1064nm,</a:t>
            </a:r>
            <a:r>
              <a:rPr lang="en-GB" sz="2000" i="0" dirty="0">
                <a:latin typeface="Palatino Linotype" panose="02040502050505030304" pitchFamily="18" charset="0"/>
                <a:ea typeface="ＭＳ Ｐゴシック" charset="0"/>
                <a:cs typeface="Century Gothic"/>
              </a:rPr>
              <a:t> focused onto a bulk targets immersed in  a (water + 0.1% PVA) solution. </a:t>
            </a:r>
          </a:p>
          <a:p>
            <a:pPr marL="342900" indent="-342900" algn="l">
              <a:buFont typeface="Wingdings" panose="05000000000000000000" pitchFamily="2" charset="2"/>
              <a:buChar char="v"/>
            </a:pPr>
            <a:r>
              <a:rPr lang="en-GB" sz="2000" i="0" dirty="0">
                <a:latin typeface="Palatino Linotype" panose="02040502050505030304" pitchFamily="18" charset="0"/>
                <a:ea typeface="ＭＳ Ｐゴシック" charset="0"/>
                <a:cs typeface="Century Gothic"/>
              </a:rPr>
              <a:t>The polymer PVA, was used as a dispersant.</a:t>
            </a:r>
          </a:p>
          <a:p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F406838-3A89-8FAA-9CF5-4FDD93E07A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8432" y="2438400"/>
            <a:ext cx="4828355" cy="3428999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41D90B15-788A-97F5-618E-FA14B507418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6332" y="2438399"/>
            <a:ext cx="3178122" cy="327660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3694A26A-2EC6-211D-0700-5288F1989383}"/>
              </a:ext>
            </a:extLst>
          </p:cNvPr>
          <p:cNvSpPr txBox="1"/>
          <p:nvPr/>
        </p:nvSpPr>
        <p:spPr>
          <a:xfrm>
            <a:off x="4495800" y="6467332"/>
            <a:ext cx="533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chemeClr val="bg1"/>
                </a:solidFill>
                <a:latin typeface="Palatino Linotype" panose="02040502050505030304" pitchFamily="18" charset="0"/>
              </a:rPr>
              <a:t>M. F. A. AliasA.S. Abd – Alsada 2114(1):012089</a:t>
            </a:r>
          </a:p>
        </p:txBody>
      </p:sp>
    </p:spTree>
    <p:extLst>
      <p:ext uri="{BB962C8B-B14F-4D97-AF65-F5344CB8AC3E}">
        <p14:creationId xmlns:p14="http://schemas.microsoft.com/office/powerpoint/2010/main" val="13835776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870DD0-D1DE-05A9-B64C-5204862D35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6496" y="199644"/>
            <a:ext cx="8553006" cy="677108"/>
          </a:xfrm>
        </p:spPr>
        <p:txBody>
          <a:bodyPr/>
          <a:lstStyle/>
          <a:p>
            <a:r>
              <a:rPr lang="en-ZA" b="1" dirty="0">
                <a:latin typeface="Palatino Linotype" panose="02040502050505030304" pitchFamily="18" charset="0"/>
              </a:rPr>
              <a:t>R</a:t>
            </a:r>
            <a:r>
              <a:rPr lang="en-ZA" b="1" cap="all" dirty="0">
                <a:latin typeface="Palatino Linotype" panose="02040502050505030304" pitchFamily="18" charset="0"/>
              </a:rPr>
              <a:t>esults</a:t>
            </a:r>
            <a:r>
              <a:rPr lang="en-ZA" dirty="0">
                <a:latin typeface="Palatino Linotype" panose="02040502050505030304" pitchFamily="18" charset="0"/>
              </a:rPr>
              <a:t> (B</a:t>
            </a:r>
            <a:r>
              <a:rPr lang="en-ZA" sz="2800" dirty="0">
                <a:latin typeface="Palatino Linotype" panose="02040502050505030304" pitchFamily="18" charset="0"/>
              </a:rPr>
              <a:t>4</a:t>
            </a:r>
            <a:r>
              <a:rPr lang="en-ZA" dirty="0">
                <a:latin typeface="Palatino Linotype" panose="02040502050505030304" pitchFamily="18" charset="0"/>
              </a:rPr>
              <a:t>C Morphology)</a:t>
            </a:r>
            <a:endParaRPr lang="en-ZA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37BD7C9-1F49-3C84-E4C2-46EFDF8F028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676400"/>
            <a:ext cx="5253946" cy="372665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399F544E-0590-1A38-AA80-B6970BD4762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70840" y="1705303"/>
            <a:ext cx="2854009" cy="2180897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A4DB7C64-10EC-888D-C100-F0EAD3067B17}"/>
              </a:ext>
            </a:extLst>
          </p:cNvPr>
          <p:cNvSpPr txBox="1"/>
          <p:nvPr/>
        </p:nvSpPr>
        <p:spPr>
          <a:xfrm>
            <a:off x="6553200" y="4267200"/>
            <a:ext cx="304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dirty="0">
                <a:latin typeface="Palatino Linotype" panose="02040502050505030304" pitchFamily="18" charset="0"/>
              </a:rPr>
              <a:t>Average ~ 95 nm</a:t>
            </a:r>
          </a:p>
          <a:p>
            <a:r>
              <a:rPr lang="en-ZA" dirty="0">
                <a:latin typeface="Palatino Linotype" panose="02040502050505030304" pitchFamily="18" charset="0"/>
              </a:rPr>
              <a:t>Quasi –spherical shaped</a:t>
            </a:r>
          </a:p>
        </p:txBody>
      </p:sp>
    </p:spTree>
    <p:extLst>
      <p:ext uri="{BB962C8B-B14F-4D97-AF65-F5344CB8AC3E}">
        <p14:creationId xmlns:p14="http://schemas.microsoft.com/office/powerpoint/2010/main" val="1949874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67439C-C98F-A492-353E-732A659A54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6496" y="199644"/>
            <a:ext cx="8553006" cy="677108"/>
          </a:xfrm>
        </p:spPr>
        <p:txBody>
          <a:bodyPr/>
          <a:lstStyle/>
          <a:p>
            <a:r>
              <a:rPr lang="en-ZA" cap="all" dirty="0">
                <a:latin typeface="Palatino Linotype" panose="02040502050505030304" pitchFamily="18" charset="0"/>
              </a:rPr>
              <a:t>Results</a:t>
            </a:r>
            <a:r>
              <a:rPr lang="en-ZA" dirty="0">
                <a:latin typeface="Palatino Linotype" panose="02040502050505030304" pitchFamily="18" charset="0"/>
              </a:rPr>
              <a:t> (B</a:t>
            </a:r>
            <a:r>
              <a:rPr lang="en-ZA" sz="2800" dirty="0">
                <a:latin typeface="Palatino Linotype" panose="02040502050505030304" pitchFamily="18" charset="0"/>
              </a:rPr>
              <a:t>4</a:t>
            </a:r>
            <a:r>
              <a:rPr lang="en-ZA" dirty="0">
                <a:latin typeface="Palatino Linotype" panose="02040502050505030304" pitchFamily="18" charset="0"/>
              </a:rPr>
              <a:t>C)</a:t>
            </a:r>
            <a:endParaRPr lang="en-ZA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959D48-66C9-F4D0-443F-167FFA4D174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 dirty="0"/>
          </a:p>
        </p:txBody>
      </p:sp>
      <p:pic>
        <p:nvPicPr>
          <p:cNvPr id="4" name="Picture 13">
            <a:extLst>
              <a:ext uri="{FF2B5EF4-FFF2-40B4-BE49-F238E27FC236}">
                <a16:creationId xmlns:a16="http://schemas.microsoft.com/office/drawing/2014/main" id="{D907E6F4-34AD-6D49-06A6-797E8CFFC4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040" y="1548526"/>
            <a:ext cx="3958822" cy="377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C0BBD8E0-6692-DFA8-295C-0B5FD9E1A06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25756" y="1905000"/>
            <a:ext cx="4635220" cy="3332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41081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646FCE-B324-0ED9-B6B6-02FA228E9B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6496" y="199644"/>
            <a:ext cx="8553006" cy="677108"/>
          </a:xfrm>
        </p:spPr>
        <p:txBody>
          <a:bodyPr/>
          <a:lstStyle/>
          <a:p>
            <a:r>
              <a:rPr lang="en-GB" b="1">
                <a:latin typeface="Palatino Linotype" panose="02040502050505030304" pitchFamily="18" charset="0"/>
              </a:rPr>
              <a:t>RESULTS CONT…</a:t>
            </a:r>
            <a:endParaRPr lang="en-GB" b="1" dirty="0">
              <a:latin typeface="Palatino Linotype" panose="02040502050505030304" pitchFamily="18" charset="0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62ABB4-DFCE-24CC-3FFB-BEE1736253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74040" y="990601"/>
            <a:ext cx="8569960" cy="4739759"/>
          </a:xfrm>
        </p:spPr>
        <p:txBody>
          <a:bodyPr/>
          <a:lstStyle/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en-US" sz="2400" i="0" dirty="0">
                <a:latin typeface="Palatino Linotype" panose="02040502050505030304" pitchFamily="18" charset="0"/>
                <a:cs typeface="Century Gothic" charset="0"/>
                <a:sym typeface="Symbol" charset="0"/>
              </a:rPr>
              <a:t>B4C nanoparticles suspended in liquid were synthesized with the use of PLAL for the application  of BNCT.</a:t>
            </a:r>
          </a:p>
          <a:p>
            <a:pPr marL="342900" indent="-342900" algn="l">
              <a:buFont typeface="Wingdings" panose="05000000000000000000" pitchFamily="2" charset="2"/>
              <a:buChar char="ü"/>
            </a:pPr>
            <a:endParaRPr lang="en-US" sz="2400" i="0" dirty="0">
              <a:latin typeface="Palatino Linotype" panose="02040502050505030304" pitchFamily="18" charset="0"/>
              <a:cs typeface="Century Gothic" charset="0"/>
              <a:sym typeface="Symbol" charset="0"/>
            </a:endParaRPr>
          </a:p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en-US" sz="2400" i="0" dirty="0">
                <a:latin typeface="Palatino Linotype" panose="02040502050505030304" pitchFamily="18" charset="0"/>
                <a:cs typeface="Century Gothic" charset="0"/>
                <a:sym typeface="Symbol" charset="0"/>
              </a:rPr>
              <a:t>Different characterization techniques were used. </a:t>
            </a:r>
          </a:p>
          <a:p>
            <a:pPr marL="342900" indent="-342900" algn="l">
              <a:buFont typeface="Wingdings" panose="05000000000000000000" pitchFamily="2" charset="2"/>
              <a:buChar char="ü"/>
            </a:pPr>
            <a:endParaRPr lang="en-US" sz="2400" i="0" dirty="0">
              <a:latin typeface="Palatino Linotype" panose="02040502050505030304" pitchFamily="18" charset="0"/>
              <a:cs typeface="Century Gothic" charset="0"/>
              <a:sym typeface="Symbol" charset="0"/>
            </a:endParaRPr>
          </a:p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en-US" sz="2400" i="0" dirty="0">
                <a:latin typeface="Palatino Linotype" panose="02040502050505030304" pitchFamily="18" charset="0"/>
                <a:cs typeface="Century Gothic" charset="0"/>
                <a:sym typeface="Symbol" charset="0"/>
              </a:rPr>
              <a:t>The morphology analysis was done using TEM. </a:t>
            </a:r>
          </a:p>
          <a:p>
            <a:pPr marL="342900" indent="-342900" algn="l">
              <a:buFont typeface="Wingdings" panose="05000000000000000000" pitchFamily="2" charset="2"/>
              <a:buChar char="ü"/>
            </a:pPr>
            <a:endParaRPr lang="en-US" sz="2400" i="0" dirty="0">
              <a:latin typeface="Palatino Linotype" panose="02040502050505030304" pitchFamily="18" charset="0"/>
              <a:cs typeface="Century Gothic" charset="0"/>
              <a:sym typeface="Symbol" charset="0"/>
            </a:endParaRPr>
          </a:p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en-US" sz="2400" i="0" dirty="0">
                <a:latin typeface="Palatino Linotype" panose="02040502050505030304" pitchFamily="18" charset="0"/>
                <a:cs typeface="Century Gothic" charset="0"/>
                <a:sym typeface="Symbol" charset="0"/>
              </a:rPr>
              <a:t> EDS study was done to confirm the elements  present in the particles obtained. </a:t>
            </a:r>
          </a:p>
          <a:p>
            <a:pPr marL="342900" indent="-342900" algn="l">
              <a:buFont typeface="Wingdings" panose="05000000000000000000" pitchFamily="2" charset="2"/>
              <a:buChar char="ü"/>
            </a:pPr>
            <a:endParaRPr lang="en-US" sz="2400" i="0" dirty="0">
              <a:latin typeface="Palatino Linotype" panose="02040502050505030304" pitchFamily="18" charset="0"/>
              <a:cs typeface="Century Gothic" charset="0"/>
              <a:sym typeface="Symbol" charset="0"/>
            </a:endParaRPr>
          </a:p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en-US" sz="2400" i="0" dirty="0">
                <a:latin typeface="Palatino Linotype" panose="02040502050505030304" pitchFamily="18" charset="0"/>
                <a:cs typeface="Century Gothic" charset="0"/>
                <a:sym typeface="Symbol" charset="0"/>
              </a:rPr>
              <a:t>Raman spectrum of the B4C colloid nanoparticles generated after 2hrs ablation.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76469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ca9a8b8c-3ea3-4799-a43e-5510398e7a3b}" enabled="0" method="" siteId="{ca9a8b8c-3ea3-4799-a43e-5510398e7a3b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759</TotalTime>
  <Words>505</Words>
  <Application>Microsoft Office PowerPoint</Application>
  <PresentationFormat>A4 Paper (210x297 mm)</PresentationFormat>
  <Paragraphs>75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Palatino Linotype</vt:lpstr>
      <vt:lpstr>Wingdings</vt:lpstr>
      <vt:lpstr>Office Theme</vt:lpstr>
      <vt:lpstr>SYNTHESIS AND CHARACTERIZATION OF BORON &amp; B4C NANOPARTICLES FOR BNCT</vt:lpstr>
      <vt:lpstr>OUTLINE</vt:lpstr>
      <vt:lpstr>INTRODUCTION</vt:lpstr>
      <vt:lpstr>BACKGROUND</vt:lpstr>
      <vt:lpstr>Aim OF study</vt:lpstr>
      <vt:lpstr>METHODS</vt:lpstr>
      <vt:lpstr>Results (B4C Morphology)</vt:lpstr>
      <vt:lpstr>Results (B4C)</vt:lpstr>
      <vt:lpstr>RESULTS CONT…</vt:lpstr>
      <vt:lpstr>FUTURE DIRECTIONS</vt:lpstr>
      <vt:lpstr>CONCLUSION</vt:lpstr>
      <vt:lpstr>ACKNOWLEDGEMENT</vt:lpstr>
      <vt:lpstr>    THANK YOU FOR YOUR ATTENTION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UNISA’s ACCELERATED MASTERS &amp; DOCTORAL ONLINE SUPPORT PROGRAMME – THE ROLE OF THEORY IN RESEARCH; THEORETICAL AND CONCEPTUAL FRAMEWORKS PART 1 AND PART 2</dc:title>
  <dc:creator>Maritz, Jeanette</dc:creator>
  <cp:lastModifiedBy>DIKELEDI.MADUMA</cp:lastModifiedBy>
  <cp:revision>32</cp:revision>
  <dcterms:created xsi:type="dcterms:W3CDTF">2023-07-17T20:26:49Z</dcterms:created>
  <dcterms:modified xsi:type="dcterms:W3CDTF">2024-10-28T19:57:02Z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2022-06-15T00:00:00Z</vt:filetime>
  </property>
  <property fmtid="{D5CDD505-2E9C-101B-9397-08002B2CF9AE}" pid="3" name="LastSaved">
    <vt:filetime>2023-07-17T00:00:00Z</vt:filetime>
  </property>
  <property fmtid="{D5CDD505-2E9C-101B-9397-08002B2CF9AE}" pid="4" name="Producer">
    <vt:lpwstr>macOS Version 12.4 (Build 21F79) Quartz PDFContext</vt:lpwstr>
  </property>
</Properties>
</file>