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handoutMasterIdLst>
    <p:handoutMasterId r:id="rId15"/>
  </p:handoutMasterIdLst>
  <p:sldIdLst>
    <p:sldId id="256" r:id="rId2"/>
    <p:sldId id="315" r:id="rId3"/>
    <p:sldId id="316" r:id="rId4"/>
    <p:sldId id="317" r:id="rId5"/>
    <p:sldId id="318" r:id="rId6"/>
    <p:sldId id="320" r:id="rId7"/>
    <p:sldId id="319" r:id="rId8"/>
    <p:sldId id="327" r:id="rId9"/>
    <p:sldId id="322" r:id="rId10"/>
    <p:sldId id="321" r:id="rId11"/>
    <p:sldId id="326" r:id="rId12"/>
    <p:sldId id="284"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333EC65C-3CD4-4CD1-B864-9232BFAE4A38}">
          <p14:sldIdLst>
            <p14:sldId id="256"/>
            <p14:sldId id="315"/>
            <p14:sldId id="316"/>
            <p14:sldId id="317"/>
            <p14:sldId id="318"/>
            <p14:sldId id="320"/>
            <p14:sldId id="319"/>
            <p14:sldId id="327"/>
            <p14:sldId id="322"/>
            <p14:sldId id="321"/>
            <p14:sldId id="326"/>
          </p14:sldIdLst>
        </p14:section>
        <p14:section name="Раздел без заголовка" id="{3EF98D18-D222-4011-AC50-2FC22F72602D}">
          <p14:sldIdLst>
            <p14:sldId id="2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Константин Тимошенко" initials="КТ" lastIdx="1" clrIdx="1">
    <p:extLst>
      <p:ext uri="{19B8F6BF-5375-455C-9EA6-DF929625EA0E}">
        <p15:presenceInfo xmlns:p15="http://schemas.microsoft.com/office/powerpoint/2012/main" userId="aec0abc5b1bfcf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autoAdjust="0"/>
  </p:normalViewPr>
  <p:slideViewPr>
    <p:cSldViewPr snapToGrid="0">
      <p:cViewPr>
        <p:scale>
          <a:sx n="110" d="100"/>
          <a:sy n="110" d="100"/>
        </p:scale>
        <p:origin x="78" y="114"/>
      </p:cViewPr>
      <p:guideLst/>
    </p:cSldViewPr>
  </p:slideViewPr>
  <p:outlineViewPr>
    <p:cViewPr>
      <p:scale>
        <a:sx n="33" d="100"/>
        <a:sy n="33" d="100"/>
      </p:scale>
      <p:origin x="0" y="-28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24EA8763-FF25-4E3A-9DB7-CFC9C8F7E3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C6AAE1CC-D077-47AA-8AA1-C280018482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0EA42C-E912-4D41-9655-2F1ACAD377C6}" type="datetimeFigureOut">
              <a:rPr lang="ru-RU" smtClean="0"/>
              <a:t>29.10.2024</a:t>
            </a:fld>
            <a:endParaRPr lang="ru-RU"/>
          </a:p>
        </p:txBody>
      </p:sp>
      <p:sp>
        <p:nvSpPr>
          <p:cNvPr id="4" name="Нижний колонтитул 3">
            <a:extLst>
              <a:ext uri="{FF2B5EF4-FFF2-40B4-BE49-F238E27FC236}">
                <a16:creationId xmlns:a16="http://schemas.microsoft.com/office/drawing/2014/main" id="{EE7738A9-91B0-4906-AE0E-3615698657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A6FDFDCB-D922-4520-98AA-6BE87AA57D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148F49-41D5-48B6-977A-77E0984F092A}" type="slidenum">
              <a:rPr lang="ru-RU" smtClean="0"/>
              <a:t>‹#›</a:t>
            </a:fld>
            <a:endParaRPr lang="ru-RU"/>
          </a:p>
        </p:txBody>
      </p:sp>
    </p:spTree>
    <p:extLst>
      <p:ext uri="{BB962C8B-B14F-4D97-AF65-F5344CB8AC3E}">
        <p14:creationId xmlns:p14="http://schemas.microsoft.com/office/powerpoint/2010/main" val="301325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80EE9-5EDC-4898-99AF-6FF4388D33FA}" type="datetimeFigureOut">
              <a:rPr lang="ru-RU" smtClean="0"/>
              <a:t>29.10.2024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99381-0C2E-4AE8-A2FC-5E402C9F8D3D}" type="slidenum">
              <a:rPr lang="ru-RU" smtClean="0"/>
              <a:t>‹#›</a:t>
            </a:fld>
            <a:endParaRPr lang="ru-RU"/>
          </a:p>
        </p:txBody>
      </p:sp>
    </p:spTree>
    <p:extLst>
      <p:ext uri="{BB962C8B-B14F-4D97-AF65-F5344CB8AC3E}">
        <p14:creationId xmlns:p14="http://schemas.microsoft.com/office/powerpoint/2010/main" val="421412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EB99381-0C2E-4AE8-A2FC-5E402C9F8D3D}" type="slidenum">
              <a:rPr lang="ru-RU" smtClean="0"/>
              <a:t>1</a:t>
            </a:fld>
            <a:endParaRPr lang="ru-RU"/>
          </a:p>
        </p:txBody>
      </p:sp>
    </p:spTree>
    <p:extLst>
      <p:ext uri="{BB962C8B-B14F-4D97-AF65-F5344CB8AC3E}">
        <p14:creationId xmlns:p14="http://schemas.microsoft.com/office/powerpoint/2010/main" val="254376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EB99381-0C2E-4AE8-A2FC-5E402C9F8D3D}" type="slidenum">
              <a:rPr lang="ru-RU" smtClean="0"/>
              <a:t>12</a:t>
            </a:fld>
            <a:endParaRPr lang="ru-RU"/>
          </a:p>
        </p:txBody>
      </p:sp>
    </p:spTree>
    <p:extLst>
      <p:ext uri="{BB962C8B-B14F-4D97-AF65-F5344CB8AC3E}">
        <p14:creationId xmlns:p14="http://schemas.microsoft.com/office/powerpoint/2010/main" val="415491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A8D0907-57A1-480E-9E60-9882506C07A6}" type="datetime1">
              <a:rPr lang="ru-RU" smtClean="0"/>
              <a:t>29.10.2024</a:t>
            </a:fld>
            <a:endParaRPr lang="ru-RU"/>
          </a:p>
        </p:txBody>
      </p:sp>
      <p:sp>
        <p:nvSpPr>
          <p:cNvPr id="5" name="Нижний колонтитул 4"/>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
        <p:nvSpPr>
          <p:cNvPr id="6" name="Номер слайда 5"/>
          <p:cNvSpPr>
            <a:spLocks noGrp="1"/>
          </p:cNvSpPr>
          <p:nvPr>
            <p:ph type="sldNum" sz="quarter" idx="12"/>
          </p:nvPr>
        </p:nvSpPr>
        <p:spPr/>
        <p:txBody>
          <a:bodyPr/>
          <a:lstStyle/>
          <a:p>
            <a:fld id="{E764712B-7155-4D81-9DBD-22E682A4DE31}" type="slidenum">
              <a:rPr lang="ru-RU" smtClean="0"/>
              <a:t>‹#›</a:t>
            </a:fld>
            <a:endParaRPr lang="ru-RU"/>
          </a:p>
        </p:txBody>
      </p:sp>
    </p:spTree>
    <p:extLst>
      <p:ext uri="{BB962C8B-B14F-4D97-AF65-F5344CB8AC3E}">
        <p14:creationId xmlns:p14="http://schemas.microsoft.com/office/powerpoint/2010/main" val="1383049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C875D5F-4096-4492-BCB8-621C3C669456}" type="datetime1">
              <a:rPr lang="ru-RU" smtClean="0"/>
              <a:t>29.10.2024</a:t>
            </a:fld>
            <a:endParaRPr lang="ru-RU"/>
          </a:p>
        </p:txBody>
      </p:sp>
      <p:sp>
        <p:nvSpPr>
          <p:cNvPr id="6" name="Номер слайда 5"/>
          <p:cNvSpPr>
            <a:spLocks noGrp="1"/>
          </p:cNvSpPr>
          <p:nvPr>
            <p:ph type="sldNum" sz="quarter" idx="12"/>
          </p:nvPr>
        </p:nvSpPr>
        <p:spPr/>
        <p:txBody>
          <a:bodyPr/>
          <a:lstStyle/>
          <a:p>
            <a:fld id="{E764712B-7155-4D81-9DBD-22E682A4DE31}" type="slidenum">
              <a:rPr lang="ru-RU" smtClean="0"/>
              <a:t>‹#›</a:t>
            </a:fld>
            <a:endParaRPr lang="ru-RU"/>
          </a:p>
        </p:txBody>
      </p:sp>
      <p:sp>
        <p:nvSpPr>
          <p:cNvPr id="7" name="Нижний колонтитул 4">
            <a:extLst>
              <a:ext uri="{FF2B5EF4-FFF2-40B4-BE49-F238E27FC236}">
                <a16:creationId xmlns:a16="http://schemas.microsoft.com/office/drawing/2014/main" id="{2CF78214-1458-4BAF-BBFB-CBA1094AA3C9}"/>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191085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B7D96-8F89-4BD3-883F-9CD87FFF4400}" type="datetime1">
              <a:rPr lang="ru-RU" smtClean="0"/>
              <a:t>29.10.2024</a:t>
            </a:fld>
            <a:endParaRPr lang="ru-RU"/>
          </a:p>
        </p:txBody>
      </p:sp>
      <p:sp>
        <p:nvSpPr>
          <p:cNvPr id="6" name="Номер слайда 5"/>
          <p:cNvSpPr>
            <a:spLocks noGrp="1"/>
          </p:cNvSpPr>
          <p:nvPr>
            <p:ph type="sldNum" sz="quarter" idx="12"/>
          </p:nvPr>
        </p:nvSpPr>
        <p:spPr/>
        <p:txBody>
          <a:bodyPr/>
          <a:lstStyle/>
          <a:p>
            <a:fld id="{E764712B-7155-4D81-9DBD-22E682A4DE31}" type="slidenum">
              <a:rPr lang="ru-RU" smtClean="0"/>
              <a:t>‹#›</a:t>
            </a:fld>
            <a:endParaRPr lang="ru-RU"/>
          </a:p>
        </p:txBody>
      </p:sp>
      <p:sp>
        <p:nvSpPr>
          <p:cNvPr id="7" name="Нижний колонтитул 4">
            <a:extLst>
              <a:ext uri="{FF2B5EF4-FFF2-40B4-BE49-F238E27FC236}">
                <a16:creationId xmlns:a16="http://schemas.microsoft.com/office/drawing/2014/main" id="{B9BD0CC5-3FCE-40D9-A88D-06836298F488}"/>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361555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DE6391-8086-4F7A-867C-CB9576B30B6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739A1E2-7E48-4A37-A954-ADA49CA0B318}"/>
              </a:ext>
            </a:extLst>
          </p:cNvPr>
          <p:cNvSpPr>
            <a:spLocks noGrp="1"/>
          </p:cNvSpPr>
          <p:nvPr>
            <p:ph type="dt" sz="half" idx="10"/>
          </p:nvPr>
        </p:nvSpPr>
        <p:spPr/>
        <p:txBody>
          <a:bodyPr/>
          <a:lstStyle/>
          <a:p>
            <a:fld id="{C11B6F2F-74AD-44F0-B1F7-2158BAAD430B}" type="datetime1">
              <a:rPr lang="ru-RU" smtClean="0"/>
              <a:t>29.10.2024</a:t>
            </a:fld>
            <a:endParaRPr lang="ru-RU"/>
          </a:p>
        </p:txBody>
      </p:sp>
      <p:sp>
        <p:nvSpPr>
          <p:cNvPr id="4" name="Номер слайда 3">
            <a:extLst>
              <a:ext uri="{FF2B5EF4-FFF2-40B4-BE49-F238E27FC236}">
                <a16:creationId xmlns:a16="http://schemas.microsoft.com/office/drawing/2014/main" id="{3BC4B298-5F86-4937-B9AD-5622E79E388D}"/>
              </a:ext>
            </a:extLst>
          </p:cNvPr>
          <p:cNvSpPr>
            <a:spLocks noGrp="1"/>
          </p:cNvSpPr>
          <p:nvPr>
            <p:ph type="sldNum" sz="quarter" idx="11"/>
          </p:nvPr>
        </p:nvSpPr>
        <p:spPr/>
        <p:txBody>
          <a:bodyPr/>
          <a:lstStyle/>
          <a:p>
            <a:fld id="{E764712B-7155-4D81-9DBD-22E682A4DE31}" type="slidenum">
              <a:rPr lang="ru-RU" smtClean="0"/>
              <a:t>‹#›</a:t>
            </a:fld>
            <a:endParaRPr lang="ru-RU"/>
          </a:p>
        </p:txBody>
      </p:sp>
      <p:sp>
        <p:nvSpPr>
          <p:cNvPr id="7" name="Нижний колонтитул 4">
            <a:extLst>
              <a:ext uri="{FF2B5EF4-FFF2-40B4-BE49-F238E27FC236}">
                <a16:creationId xmlns:a16="http://schemas.microsoft.com/office/drawing/2014/main" id="{68B2E36B-A537-4C3D-85A1-E12CF7906CE9}"/>
              </a:ext>
            </a:extLst>
          </p:cNvPr>
          <p:cNvSpPr>
            <a:spLocks noGrp="1"/>
          </p:cNvSpPr>
          <p:nvPr>
            <p:ph type="ftr" sz="quarter" idx="12"/>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379616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D63A105-550B-4EB1-9BC8-6CA2F5DC3418}" type="datetime1">
              <a:rPr lang="ru-RU" smtClean="0"/>
              <a:t>29.10.2024</a:t>
            </a:fld>
            <a:endParaRPr lang="ru-RU"/>
          </a:p>
        </p:txBody>
      </p:sp>
      <p:sp>
        <p:nvSpPr>
          <p:cNvPr id="6" name="Номер слайда 5"/>
          <p:cNvSpPr>
            <a:spLocks noGrp="1"/>
          </p:cNvSpPr>
          <p:nvPr>
            <p:ph type="sldNum" sz="quarter" idx="12"/>
          </p:nvPr>
        </p:nvSpPr>
        <p:spPr/>
        <p:txBody>
          <a:bodyPr/>
          <a:lstStyle/>
          <a:p>
            <a:fld id="{E764712B-7155-4D81-9DBD-22E682A4DE31}" type="slidenum">
              <a:rPr lang="ru-RU" smtClean="0"/>
              <a:t>‹#›</a:t>
            </a:fld>
            <a:endParaRPr lang="ru-RU"/>
          </a:p>
        </p:txBody>
      </p:sp>
      <p:sp>
        <p:nvSpPr>
          <p:cNvPr id="9" name="Нижний колонтитул 4">
            <a:extLst>
              <a:ext uri="{FF2B5EF4-FFF2-40B4-BE49-F238E27FC236}">
                <a16:creationId xmlns:a16="http://schemas.microsoft.com/office/drawing/2014/main" id="{0EB9C0EC-48BB-4949-8F05-5ECB9ECBA051}"/>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181050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4A6A69C-F51D-419A-804A-C1E0BBFBD00F}" type="datetime1">
              <a:rPr lang="ru-RU" smtClean="0"/>
              <a:t>29.10.2024</a:t>
            </a:fld>
            <a:endParaRPr lang="ru-RU"/>
          </a:p>
        </p:txBody>
      </p:sp>
      <p:sp>
        <p:nvSpPr>
          <p:cNvPr id="6" name="Номер слайда 5"/>
          <p:cNvSpPr>
            <a:spLocks noGrp="1"/>
          </p:cNvSpPr>
          <p:nvPr>
            <p:ph type="sldNum" sz="quarter" idx="12"/>
          </p:nvPr>
        </p:nvSpPr>
        <p:spPr/>
        <p:txBody>
          <a:bodyPr/>
          <a:lstStyle/>
          <a:p>
            <a:fld id="{E764712B-7155-4D81-9DBD-22E682A4DE31}" type="slidenum">
              <a:rPr lang="ru-RU" smtClean="0"/>
              <a:t>‹#›</a:t>
            </a:fld>
            <a:endParaRPr lang="ru-RU"/>
          </a:p>
        </p:txBody>
      </p:sp>
      <p:sp>
        <p:nvSpPr>
          <p:cNvPr id="7" name="Нижний колонтитул 4">
            <a:extLst>
              <a:ext uri="{FF2B5EF4-FFF2-40B4-BE49-F238E27FC236}">
                <a16:creationId xmlns:a16="http://schemas.microsoft.com/office/drawing/2014/main" id="{7EA1B05A-D927-42FF-8848-AE2790D15486}"/>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289428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5304A4B-3053-4029-BB13-BDAA717A764E}" type="datetime1">
              <a:rPr lang="ru-RU" smtClean="0"/>
              <a:t>29.10.2024</a:t>
            </a:fld>
            <a:endParaRPr lang="ru-RU"/>
          </a:p>
        </p:txBody>
      </p:sp>
      <p:sp>
        <p:nvSpPr>
          <p:cNvPr id="7" name="Номер слайда 6"/>
          <p:cNvSpPr>
            <a:spLocks noGrp="1"/>
          </p:cNvSpPr>
          <p:nvPr>
            <p:ph type="sldNum" sz="quarter" idx="12"/>
          </p:nvPr>
        </p:nvSpPr>
        <p:spPr/>
        <p:txBody>
          <a:bodyPr/>
          <a:lstStyle/>
          <a:p>
            <a:fld id="{E764712B-7155-4D81-9DBD-22E682A4DE31}" type="slidenum">
              <a:rPr lang="ru-RU" smtClean="0"/>
              <a:t>‹#›</a:t>
            </a:fld>
            <a:endParaRPr lang="ru-RU"/>
          </a:p>
        </p:txBody>
      </p:sp>
      <p:sp>
        <p:nvSpPr>
          <p:cNvPr id="8" name="Нижний колонтитул 4">
            <a:extLst>
              <a:ext uri="{FF2B5EF4-FFF2-40B4-BE49-F238E27FC236}">
                <a16:creationId xmlns:a16="http://schemas.microsoft.com/office/drawing/2014/main" id="{33302D17-5A40-41E2-B552-8D2151B93BD1}"/>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24536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6DB6BA1-E032-4B0B-A7CD-E13D1C4DB697}" type="datetime1">
              <a:rPr lang="ru-RU" smtClean="0"/>
              <a:t>29.10.2024</a:t>
            </a:fld>
            <a:endParaRPr lang="ru-RU"/>
          </a:p>
        </p:txBody>
      </p:sp>
      <p:sp>
        <p:nvSpPr>
          <p:cNvPr id="9" name="Номер слайда 8"/>
          <p:cNvSpPr>
            <a:spLocks noGrp="1"/>
          </p:cNvSpPr>
          <p:nvPr>
            <p:ph type="sldNum" sz="quarter" idx="12"/>
          </p:nvPr>
        </p:nvSpPr>
        <p:spPr/>
        <p:txBody>
          <a:bodyPr/>
          <a:lstStyle/>
          <a:p>
            <a:fld id="{E764712B-7155-4D81-9DBD-22E682A4DE31}" type="slidenum">
              <a:rPr lang="ru-RU" smtClean="0"/>
              <a:t>‹#›</a:t>
            </a:fld>
            <a:endParaRPr lang="ru-RU"/>
          </a:p>
        </p:txBody>
      </p:sp>
      <p:sp>
        <p:nvSpPr>
          <p:cNvPr id="10" name="Нижний колонтитул 4">
            <a:extLst>
              <a:ext uri="{FF2B5EF4-FFF2-40B4-BE49-F238E27FC236}">
                <a16:creationId xmlns:a16="http://schemas.microsoft.com/office/drawing/2014/main" id="{E3938228-72B1-4FD0-B9D7-4172E0842AF5}"/>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231028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B5A43C3-798D-4B0C-B058-74BE82C78023}" type="datetime1">
              <a:rPr lang="ru-RU" smtClean="0"/>
              <a:t>29.10.2024</a:t>
            </a:fld>
            <a:endParaRPr lang="ru-RU"/>
          </a:p>
        </p:txBody>
      </p:sp>
      <p:sp>
        <p:nvSpPr>
          <p:cNvPr id="5" name="Номер слайда 4"/>
          <p:cNvSpPr>
            <a:spLocks noGrp="1"/>
          </p:cNvSpPr>
          <p:nvPr>
            <p:ph type="sldNum" sz="quarter" idx="12"/>
          </p:nvPr>
        </p:nvSpPr>
        <p:spPr/>
        <p:txBody>
          <a:bodyPr/>
          <a:lstStyle/>
          <a:p>
            <a:fld id="{E764712B-7155-4D81-9DBD-22E682A4DE31}" type="slidenum">
              <a:rPr lang="ru-RU" smtClean="0"/>
              <a:t>‹#›</a:t>
            </a:fld>
            <a:endParaRPr lang="ru-RU"/>
          </a:p>
        </p:txBody>
      </p:sp>
      <p:sp>
        <p:nvSpPr>
          <p:cNvPr id="6" name="Нижний колонтитул 4">
            <a:extLst>
              <a:ext uri="{FF2B5EF4-FFF2-40B4-BE49-F238E27FC236}">
                <a16:creationId xmlns:a16="http://schemas.microsoft.com/office/drawing/2014/main" id="{A220EAD7-8887-471F-9B7C-25191925D12D}"/>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374716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045C3A5-16BD-4904-96E5-9FEC7C5BC130}" type="datetime1">
              <a:rPr lang="ru-RU" smtClean="0"/>
              <a:t>29.10.2024</a:t>
            </a:fld>
            <a:endParaRPr lang="ru-RU"/>
          </a:p>
        </p:txBody>
      </p:sp>
      <p:sp>
        <p:nvSpPr>
          <p:cNvPr id="4" name="Номер слайда 3"/>
          <p:cNvSpPr>
            <a:spLocks noGrp="1"/>
          </p:cNvSpPr>
          <p:nvPr>
            <p:ph type="sldNum" sz="quarter" idx="12"/>
          </p:nvPr>
        </p:nvSpPr>
        <p:spPr/>
        <p:txBody>
          <a:bodyPr/>
          <a:lstStyle/>
          <a:p>
            <a:fld id="{E764712B-7155-4D81-9DBD-22E682A4DE31}" type="slidenum">
              <a:rPr lang="ru-RU" smtClean="0"/>
              <a:t>‹#›</a:t>
            </a:fld>
            <a:endParaRPr lang="ru-RU"/>
          </a:p>
        </p:txBody>
      </p:sp>
      <p:sp>
        <p:nvSpPr>
          <p:cNvPr id="5" name="Нижний колонтитул 4">
            <a:extLst>
              <a:ext uri="{FF2B5EF4-FFF2-40B4-BE49-F238E27FC236}">
                <a16:creationId xmlns:a16="http://schemas.microsoft.com/office/drawing/2014/main" id="{D5A4965D-D8B7-4C89-8454-22C82F5EBDB4}"/>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10989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988BF23-4058-4F42-B94D-354BA496A841}" type="datetime1">
              <a:rPr lang="ru-RU" smtClean="0"/>
              <a:t>29.10.2024</a:t>
            </a:fld>
            <a:endParaRPr lang="ru-RU"/>
          </a:p>
        </p:txBody>
      </p:sp>
      <p:sp>
        <p:nvSpPr>
          <p:cNvPr id="7" name="Номер слайда 6"/>
          <p:cNvSpPr>
            <a:spLocks noGrp="1"/>
          </p:cNvSpPr>
          <p:nvPr>
            <p:ph type="sldNum" sz="quarter" idx="12"/>
          </p:nvPr>
        </p:nvSpPr>
        <p:spPr/>
        <p:txBody>
          <a:bodyPr/>
          <a:lstStyle/>
          <a:p>
            <a:fld id="{E764712B-7155-4D81-9DBD-22E682A4DE31}" type="slidenum">
              <a:rPr lang="ru-RU" smtClean="0"/>
              <a:t>‹#›</a:t>
            </a:fld>
            <a:endParaRPr lang="ru-RU"/>
          </a:p>
        </p:txBody>
      </p:sp>
      <p:sp>
        <p:nvSpPr>
          <p:cNvPr id="8" name="Нижний колонтитул 4">
            <a:extLst>
              <a:ext uri="{FF2B5EF4-FFF2-40B4-BE49-F238E27FC236}">
                <a16:creationId xmlns:a16="http://schemas.microsoft.com/office/drawing/2014/main" id="{16F65ABD-2748-452B-9344-B304D4B4B522}"/>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303237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4C5FF85-B815-4190-AB94-1C29AC3B089A}" type="datetime1">
              <a:rPr lang="ru-RU" smtClean="0"/>
              <a:t>29.10.2024</a:t>
            </a:fld>
            <a:endParaRPr lang="ru-RU"/>
          </a:p>
        </p:txBody>
      </p:sp>
      <p:sp>
        <p:nvSpPr>
          <p:cNvPr id="7" name="Номер слайда 6"/>
          <p:cNvSpPr>
            <a:spLocks noGrp="1"/>
          </p:cNvSpPr>
          <p:nvPr>
            <p:ph type="sldNum" sz="quarter" idx="12"/>
          </p:nvPr>
        </p:nvSpPr>
        <p:spPr/>
        <p:txBody>
          <a:bodyPr/>
          <a:lstStyle/>
          <a:p>
            <a:fld id="{E764712B-7155-4D81-9DBD-22E682A4DE31}" type="slidenum">
              <a:rPr lang="ru-RU" smtClean="0"/>
              <a:t>‹#›</a:t>
            </a:fld>
            <a:endParaRPr lang="ru-RU"/>
          </a:p>
        </p:txBody>
      </p:sp>
      <p:sp>
        <p:nvSpPr>
          <p:cNvPr id="8" name="Нижний колонтитул 4">
            <a:extLst>
              <a:ext uri="{FF2B5EF4-FFF2-40B4-BE49-F238E27FC236}">
                <a16:creationId xmlns:a16="http://schemas.microsoft.com/office/drawing/2014/main" id="{7C519251-0BB7-4F32-BB6A-2721551534D0}"/>
              </a:ext>
            </a:extLst>
          </p:cNvPr>
          <p:cNvSpPr>
            <a:spLocks noGrp="1"/>
          </p:cNvSpPr>
          <p:nvPr>
            <p:ph type="ftr" sz="quarter" idx="11"/>
          </p:nvPr>
        </p:nvSpPr>
        <p:spPr>
          <a:xfrm>
            <a:off x="2459966" y="6173787"/>
            <a:ext cx="7272068" cy="365125"/>
          </a:xfrm>
          <a:prstGeom prst="rect">
            <a:avLst/>
          </a:prstGeom>
        </p:spPr>
        <p:txBody>
          <a:bodyPr/>
          <a:lstStyle>
            <a:lvl1pPr>
              <a:defRPr lang="en-US" b="0" i="0" smtClean="0">
                <a:effectLst/>
              </a:defRPr>
            </a:lvl1pPr>
          </a:lstStyle>
          <a:p>
            <a:r>
              <a:rPr lang="en-US" dirty="0"/>
              <a:t>OPTIMIZATION OF THE NON-DESTRUCTIVE METHOD FOR DIAGNOSING HEAVY ION BEAM LOSSES BASED ON NEUTRON REGISTRATION</a:t>
            </a:r>
          </a:p>
        </p:txBody>
      </p:sp>
    </p:spTree>
    <p:extLst>
      <p:ext uri="{BB962C8B-B14F-4D97-AF65-F5344CB8AC3E}">
        <p14:creationId xmlns:p14="http://schemas.microsoft.com/office/powerpoint/2010/main" val="121429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B6F2F-74AD-44F0-B1F7-2158BAAD430B}" type="datetime1">
              <a:rPr lang="ru-RU" smtClean="0"/>
              <a:t>29.10.2024</a:t>
            </a:fld>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4712B-7155-4D81-9DBD-22E682A4DE31}" type="slidenum">
              <a:rPr lang="ru-RU" smtClean="0"/>
              <a:t>‹#›</a:t>
            </a:fld>
            <a:endParaRPr lang="ru-RU"/>
          </a:p>
        </p:txBody>
      </p:sp>
      <p:sp>
        <p:nvSpPr>
          <p:cNvPr id="7" name="Нижний колонтитул 4">
            <a:extLst>
              <a:ext uri="{FF2B5EF4-FFF2-40B4-BE49-F238E27FC236}">
                <a16:creationId xmlns:a16="http://schemas.microsoft.com/office/drawing/2014/main" id="{43FD6668-ECAE-4BAA-85AF-6B7CDAB45558}"/>
              </a:ext>
            </a:extLst>
          </p:cNvPr>
          <p:cNvSpPr>
            <a:spLocks noGrp="1"/>
          </p:cNvSpPr>
          <p:nvPr>
            <p:ph type="ftr" sz="quarter" idx="3"/>
          </p:nvPr>
        </p:nvSpPr>
        <p:spPr>
          <a:xfrm>
            <a:off x="2459966" y="6356349"/>
            <a:ext cx="7272068" cy="365125"/>
          </a:xfrm>
          <a:prstGeom prst="rect">
            <a:avLst/>
          </a:prstGeom>
        </p:spPr>
        <p:txBody>
          <a:bodyPr/>
          <a:lstStyle>
            <a:lvl1pPr algn="ctr">
              <a:defRPr lang="en-US" b="0" i="0" smtClean="0">
                <a:effectLst/>
              </a:defRPr>
            </a:lvl1pPr>
          </a:lstStyle>
          <a:p>
            <a:r>
              <a:rPr lang="en-US"/>
              <a:t>DIAGNOSTICS OF HEAVY ION BEAM LOSSES VIA THE TRANSPORT CHANNEL FROM THE ACCELERATOR TO THE PHYSICAL INSTALLATION</a:t>
            </a:r>
            <a:endParaRPr lang="en-US" dirty="0"/>
          </a:p>
        </p:txBody>
      </p:sp>
    </p:spTree>
    <p:extLst>
      <p:ext uri="{BB962C8B-B14F-4D97-AF65-F5344CB8AC3E}">
        <p14:creationId xmlns:p14="http://schemas.microsoft.com/office/powerpoint/2010/main" val="2307652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44856" y="1515838"/>
            <a:ext cx="10502283" cy="3293531"/>
          </a:xfrm>
        </p:spPr>
        <p:txBody>
          <a:bodyPr>
            <a:noAutofit/>
          </a:bodyPr>
          <a:lstStyle/>
          <a:p>
            <a:br>
              <a:rPr lang="en-US" sz="4400" b="1" dirty="0"/>
            </a:br>
            <a:br>
              <a:rPr lang="en-US" sz="4400" b="1" dirty="0"/>
            </a:br>
            <a:br>
              <a:rPr lang="en-US" sz="4400" b="1" dirty="0"/>
            </a:br>
            <a:br>
              <a:rPr lang="en-US" sz="4400" b="1" dirty="0"/>
            </a:br>
            <a:r>
              <a:rPr lang="en-US" sz="4400" b="1" dirty="0"/>
              <a:t>OPTIMIZATION OF THE NON-DESTRUCTIVE METHOD FOR DIAGNOSING HEAVY ION BEAM LOSSES BASED ON NEUTRON REGISTRATION</a:t>
            </a:r>
            <a:br>
              <a:rPr lang="en-US" sz="4400" b="1" dirty="0"/>
            </a:br>
            <a:endParaRPr lang="ru-RU" sz="3200" dirty="0"/>
          </a:p>
        </p:txBody>
      </p:sp>
      <p:sp>
        <p:nvSpPr>
          <p:cNvPr id="3" name="Подзаголовок 2"/>
          <p:cNvSpPr>
            <a:spLocks noGrp="1"/>
          </p:cNvSpPr>
          <p:nvPr>
            <p:ph type="subTitle" idx="1"/>
          </p:nvPr>
        </p:nvSpPr>
        <p:spPr>
          <a:xfrm>
            <a:off x="1523998" y="5804703"/>
            <a:ext cx="9144000" cy="490820"/>
          </a:xfrm>
        </p:spPr>
        <p:txBody>
          <a:bodyPr/>
          <a:lstStyle/>
          <a:p>
            <a:pPr algn="l"/>
            <a:r>
              <a:rPr lang="en-US" b="1" dirty="0">
                <a:solidFill>
                  <a:schemeClr val="bg1">
                    <a:lumMod val="65000"/>
                  </a:schemeClr>
                </a:solidFill>
                <a:latin typeface="Arial" panose="020B0604020202020204" pitchFamily="34" charset="0"/>
                <a:cs typeface="Arial" panose="020B0604020202020204" pitchFamily="34" charset="0"/>
              </a:rPr>
              <a:t>K. Timoshenko</a:t>
            </a:r>
            <a:endParaRPr lang="ru-RU" b="1" dirty="0">
              <a:solidFill>
                <a:schemeClr val="bg1">
                  <a:lumMod val="65000"/>
                </a:schemeClr>
              </a:solidFill>
              <a:latin typeface="Arial" panose="020B0604020202020204" pitchFamily="34" charset="0"/>
              <a:cs typeface="Arial" panose="020B0604020202020204" pitchFamily="34" charset="0"/>
            </a:endParaRPr>
          </a:p>
        </p:txBody>
      </p:sp>
      <p:pic>
        <p:nvPicPr>
          <p:cNvPr id="5" name="Picture 2" descr="ÐÐ°ÑÑÐ¸Ð½ÐºÐ¸ Ð¿Ð¾ Ð·Ð°Ð¿ÑÐ¾ÑÑ ÐÐ¯Ð  ÐÐ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336" y="542690"/>
            <a:ext cx="2163410" cy="176534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75095" y="0"/>
            <a:ext cx="7441809" cy="520505"/>
          </a:xfrm>
          <a:prstGeom prst="rect">
            <a:avLst/>
          </a:prstGeom>
          <a:solidFill>
            <a:srgbClr val="2A4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AYSS-2024</a:t>
            </a:r>
            <a:endParaRPr lang="ru-RU" sz="2000" dirty="0">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a16="http://schemas.microsoft.com/office/drawing/2014/main" id="{C32171B3-A584-4BF3-96FD-C0911B4A3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808" y="535347"/>
            <a:ext cx="3138388" cy="1765343"/>
          </a:xfrm>
          <a:prstGeom prst="rect">
            <a:avLst/>
          </a:prstGeom>
        </p:spPr>
      </p:pic>
    </p:spTree>
    <p:extLst>
      <p:ext uri="{BB962C8B-B14F-4D97-AF65-F5344CB8AC3E}">
        <p14:creationId xmlns:p14="http://schemas.microsoft.com/office/powerpoint/2010/main" val="346194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76E75AD3-F2F0-4859-87D6-6DD988568F2F}"/>
              </a:ext>
            </a:extLst>
          </p:cNvPr>
          <p:cNvSpPr>
            <a:spLocks noGrp="1"/>
          </p:cNvSpPr>
          <p:nvPr>
            <p:ph type="sldNum" sz="quarter" idx="12"/>
          </p:nvPr>
        </p:nvSpPr>
        <p:spPr/>
        <p:txBody>
          <a:bodyPr/>
          <a:lstStyle/>
          <a:p>
            <a:fld id="{E764712B-7155-4D81-9DBD-22E682A4DE31}" type="slidenum">
              <a:rPr lang="ru-RU" smtClean="0"/>
              <a:t>10</a:t>
            </a:fld>
            <a:endParaRPr lang="ru-RU"/>
          </a:p>
        </p:txBody>
      </p:sp>
      <p:sp>
        <p:nvSpPr>
          <p:cNvPr id="5" name="Нижний колонтитул 4">
            <a:extLst>
              <a:ext uri="{FF2B5EF4-FFF2-40B4-BE49-F238E27FC236}">
                <a16:creationId xmlns:a16="http://schemas.microsoft.com/office/drawing/2014/main" id="{FDF75BD7-DB3A-46F5-996B-86D7E634E738}"/>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sp>
        <p:nvSpPr>
          <p:cNvPr id="6" name="Заголовок 1">
            <a:extLst>
              <a:ext uri="{FF2B5EF4-FFF2-40B4-BE49-F238E27FC236}">
                <a16:creationId xmlns:a16="http://schemas.microsoft.com/office/drawing/2014/main" id="{7E0AEBD2-2EA4-4878-9554-B4BB4483912A}"/>
              </a:ext>
            </a:extLst>
          </p:cNvPr>
          <p:cNvSpPr>
            <a:spLocks noGrp="1"/>
          </p:cNvSpPr>
          <p:nvPr>
            <p:ph type="title"/>
          </p:nvPr>
        </p:nvSpPr>
        <p:spPr>
          <a:xfrm>
            <a:off x="838200" y="365125"/>
            <a:ext cx="10515600" cy="1325563"/>
          </a:xfrm>
        </p:spPr>
        <p:txBody>
          <a:bodyPr/>
          <a:lstStyle/>
          <a:p>
            <a:r>
              <a:rPr lang="en-US" dirty="0"/>
              <a:t>Software in LabVIEW</a:t>
            </a:r>
            <a:endParaRPr lang="ru-RU" dirty="0"/>
          </a:p>
        </p:txBody>
      </p:sp>
      <p:pic>
        <p:nvPicPr>
          <p:cNvPr id="8" name="Рисунок 7">
            <a:extLst>
              <a:ext uri="{FF2B5EF4-FFF2-40B4-BE49-F238E27FC236}">
                <a16:creationId xmlns:a16="http://schemas.microsoft.com/office/drawing/2014/main" id="{59AD780D-3464-4ECA-AFE4-1348D3AB6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68" y="1285168"/>
            <a:ext cx="8461263" cy="47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1B0E8865-39AC-4FEC-B87E-F58B157A0674}"/>
              </a:ext>
            </a:extLst>
          </p:cNvPr>
          <p:cNvPicPr>
            <a:picLocks noChangeAspect="1"/>
          </p:cNvPicPr>
          <p:nvPr/>
        </p:nvPicPr>
        <p:blipFill>
          <a:blip r:embed="rId3"/>
          <a:stretch>
            <a:fillRect/>
          </a:stretch>
        </p:blipFill>
        <p:spPr>
          <a:xfrm>
            <a:off x="0" y="229692"/>
            <a:ext cx="12192000" cy="5944095"/>
          </a:xfrm>
          <a:prstGeom prst="rect">
            <a:avLst/>
          </a:prstGeom>
        </p:spPr>
      </p:pic>
    </p:spTree>
    <p:extLst>
      <p:ext uri="{BB962C8B-B14F-4D97-AF65-F5344CB8AC3E}">
        <p14:creationId xmlns:p14="http://schemas.microsoft.com/office/powerpoint/2010/main" val="1211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FD4860C3-E250-4B55-9D03-822BF074E421}"/>
              </a:ext>
            </a:extLst>
          </p:cNvPr>
          <p:cNvSpPr>
            <a:spLocks noGrp="1"/>
          </p:cNvSpPr>
          <p:nvPr>
            <p:ph type="sldNum" sz="quarter" idx="12"/>
          </p:nvPr>
        </p:nvSpPr>
        <p:spPr/>
        <p:txBody>
          <a:bodyPr/>
          <a:lstStyle/>
          <a:p>
            <a:fld id="{E764712B-7155-4D81-9DBD-22E682A4DE31}" type="slidenum">
              <a:rPr lang="ru-RU" smtClean="0"/>
              <a:t>11</a:t>
            </a:fld>
            <a:endParaRPr lang="ru-RU"/>
          </a:p>
        </p:txBody>
      </p:sp>
      <p:sp>
        <p:nvSpPr>
          <p:cNvPr id="5" name="Нижний колонтитул 4">
            <a:extLst>
              <a:ext uri="{FF2B5EF4-FFF2-40B4-BE49-F238E27FC236}">
                <a16:creationId xmlns:a16="http://schemas.microsoft.com/office/drawing/2014/main" id="{73811DE4-C12A-4BE1-A693-227A312C255A}"/>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sp>
        <p:nvSpPr>
          <p:cNvPr id="6" name="Заголовок 1">
            <a:extLst>
              <a:ext uri="{FF2B5EF4-FFF2-40B4-BE49-F238E27FC236}">
                <a16:creationId xmlns:a16="http://schemas.microsoft.com/office/drawing/2014/main" id="{E647A978-00AA-4980-B21A-B986A46C7002}"/>
              </a:ext>
            </a:extLst>
          </p:cNvPr>
          <p:cNvSpPr>
            <a:spLocks noGrp="1"/>
          </p:cNvSpPr>
          <p:nvPr>
            <p:ph type="title"/>
          </p:nvPr>
        </p:nvSpPr>
        <p:spPr>
          <a:xfrm>
            <a:off x="838200" y="365125"/>
            <a:ext cx="10515600" cy="1325563"/>
          </a:xfrm>
        </p:spPr>
        <p:txBody>
          <a:bodyPr/>
          <a:lstStyle/>
          <a:p>
            <a:r>
              <a:rPr lang="en-US"/>
              <a:t>Conclusions</a:t>
            </a:r>
            <a:endParaRPr lang="ru-RU" dirty="0"/>
          </a:p>
        </p:txBody>
      </p:sp>
      <p:sp>
        <p:nvSpPr>
          <p:cNvPr id="7" name="Объект 2">
            <a:extLst>
              <a:ext uri="{FF2B5EF4-FFF2-40B4-BE49-F238E27FC236}">
                <a16:creationId xmlns:a16="http://schemas.microsoft.com/office/drawing/2014/main" id="{E44DF393-2933-4EAE-87DB-FA42BC326397}"/>
              </a:ext>
            </a:extLst>
          </p:cNvPr>
          <p:cNvSpPr>
            <a:spLocks noGrp="1"/>
          </p:cNvSpPr>
          <p:nvPr>
            <p:ph idx="1"/>
          </p:nvPr>
        </p:nvSpPr>
        <p:spPr>
          <a:xfrm>
            <a:off x="838200" y="2187574"/>
            <a:ext cx="10515600" cy="2757288"/>
          </a:xfrm>
        </p:spPr>
        <p:txBody>
          <a:bodyPr>
            <a:noAutofit/>
          </a:bodyPr>
          <a:lstStyle/>
          <a:p>
            <a:pPr marL="0" indent="0" algn="just">
              <a:buNone/>
            </a:pPr>
            <a:r>
              <a:rPr lang="en-US" sz="1800" dirty="0">
                <a:cs typeface="Arial" panose="020B0604020202020204" pitchFamily="34" charset="0"/>
              </a:rPr>
              <a:t>Experiments conducted on the </a:t>
            </a:r>
            <a:r>
              <a:rPr lang="ru-RU" sz="1800" dirty="0">
                <a:cs typeface="Arial" panose="020B0604020202020204" pitchFamily="34" charset="0"/>
              </a:rPr>
              <a:t> </a:t>
            </a:r>
            <a:r>
              <a:rPr lang="en-US" sz="1800" dirty="0">
                <a:cs typeface="Arial" panose="020B0604020202020204" pitchFamily="34" charset="0"/>
              </a:rPr>
              <a:t>heavy ion accelerator DC-280 using </a:t>
            </a:r>
            <a:r>
              <a:rPr lang="en-US" sz="1800" baseline="30000" dirty="0">
                <a:cs typeface="Arial" panose="020B0604020202020204" pitchFamily="34" charset="0"/>
              </a:rPr>
              <a:t>48</a:t>
            </a:r>
            <a:r>
              <a:rPr lang="en-US" sz="1800" dirty="0">
                <a:cs typeface="Arial" panose="020B0604020202020204" pitchFamily="34" charset="0"/>
              </a:rPr>
              <a:t>Ca</a:t>
            </a:r>
            <a:r>
              <a:rPr lang="en-US" sz="1800" baseline="30000" dirty="0">
                <a:cs typeface="Arial" panose="020B0604020202020204" pitchFamily="34" charset="0"/>
              </a:rPr>
              <a:t>10+</a:t>
            </a:r>
            <a:r>
              <a:rPr lang="en-US" sz="1800" dirty="0">
                <a:cs typeface="Arial" panose="020B0604020202020204" pitchFamily="34" charset="0"/>
              </a:rPr>
              <a:t> and </a:t>
            </a:r>
            <a:r>
              <a:rPr lang="en-US" sz="1800" baseline="30000" dirty="0">
                <a:cs typeface="Arial" panose="020B0604020202020204" pitchFamily="34" charset="0"/>
              </a:rPr>
              <a:t>40</a:t>
            </a:r>
            <a:r>
              <a:rPr lang="en-US" sz="1800" dirty="0">
                <a:cs typeface="Arial" panose="020B0604020202020204" pitchFamily="34" charset="0"/>
              </a:rPr>
              <a:t>Ar</a:t>
            </a:r>
            <a:r>
              <a:rPr lang="en-US" sz="1800" baseline="30000" dirty="0">
                <a:cs typeface="Arial" panose="020B0604020202020204" pitchFamily="34" charset="0"/>
              </a:rPr>
              <a:t>8+</a:t>
            </a:r>
            <a:r>
              <a:rPr lang="en-US" sz="1800" dirty="0">
                <a:cs typeface="Arial" panose="020B0604020202020204" pitchFamily="34" charset="0"/>
              </a:rPr>
              <a:t> ion beams confirmed the potential of the proposed diagnostic method under high-intensity beam conditions. </a:t>
            </a:r>
            <a:endParaRPr lang="ru-RU" sz="1800" dirty="0">
              <a:cs typeface="Arial" panose="020B0604020202020204" pitchFamily="34" charset="0"/>
            </a:endParaRPr>
          </a:p>
          <a:p>
            <a:pPr marL="0" indent="0" algn="just">
              <a:buNone/>
            </a:pPr>
            <a:r>
              <a:rPr lang="en-US" sz="1800" dirty="0">
                <a:cs typeface="Arial" panose="020B0604020202020204" pitchFamily="34" charset="0"/>
              </a:rPr>
              <a:t>Based on the results obtained, it can be said that the beam loss diagnostic system is optimized and can be used at the LNR accelerator complex as an auxiliary control system.</a:t>
            </a:r>
            <a:endParaRPr lang="ru-RU" sz="1800" dirty="0">
              <a:cs typeface="Arial" panose="020B0604020202020204" pitchFamily="34" charset="0"/>
            </a:endParaRPr>
          </a:p>
          <a:p>
            <a:pPr marL="0" indent="0" algn="just">
              <a:buNone/>
            </a:pPr>
            <a:r>
              <a:rPr lang="en-US" sz="1800" dirty="0">
                <a:cs typeface="Arial" panose="020B0604020202020204" pitchFamily="34" charset="0"/>
              </a:rPr>
              <a:t>In the future, it is planned to install and conduct a series of experiments of such systems at the U-400 cyclotron and further at all basic FLNR facilities at JINR.</a:t>
            </a:r>
            <a:endParaRPr lang="ru-RU" sz="1800" dirty="0">
              <a:cs typeface="Arial" panose="020B0604020202020204" pitchFamily="34" charset="0"/>
            </a:endParaRPr>
          </a:p>
        </p:txBody>
      </p:sp>
    </p:spTree>
    <p:extLst>
      <p:ext uri="{BB962C8B-B14F-4D97-AF65-F5344CB8AC3E}">
        <p14:creationId xmlns:p14="http://schemas.microsoft.com/office/powerpoint/2010/main" val="128077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6081" y="1595875"/>
            <a:ext cx="10679836" cy="4154281"/>
          </a:xfrm>
        </p:spPr>
        <p:txBody>
          <a:bodyPr>
            <a:noAutofit/>
          </a:bodyPr>
          <a:lstStyle/>
          <a:p>
            <a:br>
              <a:rPr lang="en-US" sz="4400" b="1" dirty="0"/>
            </a:br>
            <a:r>
              <a:rPr lang="en-US" sz="4400" b="1" dirty="0"/>
              <a:t>OPTIMIZATION OF THE NON-DESTRUCTIVE METHOD FOR DIAGNOSING HEAVY ION BEAM LOSSES BASED ON NEUTRON REGISTRATION</a:t>
            </a:r>
            <a:br>
              <a:rPr lang="ru-RU" sz="4400" dirty="0"/>
            </a:br>
            <a:br>
              <a:rPr lang="en-US" sz="4400" b="1" dirty="0"/>
            </a:br>
            <a:endParaRPr lang="ru-RU" sz="4400" dirty="0"/>
          </a:p>
        </p:txBody>
      </p:sp>
      <p:sp>
        <p:nvSpPr>
          <p:cNvPr id="3" name="Подзаголовок 2"/>
          <p:cNvSpPr>
            <a:spLocks noGrp="1"/>
          </p:cNvSpPr>
          <p:nvPr>
            <p:ph type="subTitle" idx="1"/>
          </p:nvPr>
        </p:nvSpPr>
        <p:spPr>
          <a:xfrm>
            <a:off x="1523999" y="5985221"/>
            <a:ext cx="9144000" cy="872779"/>
          </a:xfrm>
        </p:spPr>
        <p:txBody>
          <a:bodyPr>
            <a:normAutofit lnSpcReduction="10000"/>
          </a:bodyPr>
          <a:lstStyle/>
          <a:p>
            <a:pPr algn="l"/>
            <a:r>
              <a:rPr lang="en-US" b="1">
                <a:solidFill>
                  <a:schemeClr val="bg1">
                    <a:lumMod val="65000"/>
                  </a:schemeClr>
                </a:solidFill>
                <a:latin typeface="Arial" panose="020B0604020202020204" pitchFamily="34" charset="0"/>
                <a:cs typeface="Arial" panose="020B0604020202020204" pitchFamily="34" charset="0"/>
              </a:rPr>
              <a:t>K. Timoshenko</a:t>
            </a:r>
            <a:endParaRPr lang="ru-RU" b="1">
              <a:solidFill>
                <a:schemeClr val="bg1">
                  <a:lumMod val="65000"/>
                </a:schemeClr>
              </a:solidFill>
              <a:latin typeface="Arial" panose="020B0604020202020204" pitchFamily="34" charset="0"/>
              <a:cs typeface="Arial" panose="020B0604020202020204" pitchFamily="34" charset="0"/>
            </a:endParaRPr>
          </a:p>
          <a:p>
            <a:pPr algn="l"/>
            <a:r>
              <a:rPr lang="en-US" b="1">
                <a:solidFill>
                  <a:schemeClr val="bg1">
                    <a:lumMod val="65000"/>
                  </a:schemeClr>
                </a:solidFill>
                <a:latin typeface="Arial" panose="020B0604020202020204" pitchFamily="34" charset="0"/>
                <a:cs typeface="Arial" panose="020B0604020202020204" pitchFamily="34" charset="0"/>
              </a:rPr>
              <a:t>Email</a:t>
            </a:r>
            <a:r>
              <a:rPr lang="ru-RU" b="1">
                <a:solidFill>
                  <a:schemeClr val="bg1">
                    <a:lumMod val="65000"/>
                  </a:schemeClr>
                </a:solidFill>
                <a:latin typeface="Arial" panose="020B0604020202020204" pitchFamily="34" charset="0"/>
                <a:cs typeface="Arial" panose="020B0604020202020204" pitchFamily="34" charset="0"/>
              </a:rPr>
              <a:t>: </a:t>
            </a:r>
            <a:r>
              <a:rPr lang="en-US" b="1">
                <a:solidFill>
                  <a:schemeClr val="bg1">
                    <a:lumMod val="65000"/>
                  </a:schemeClr>
                </a:solidFill>
                <a:latin typeface="Arial" panose="020B0604020202020204" pitchFamily="34" charset="0"/>
                <a:cs typeface="Arial" panose="020B0604020202020204" pitchFamily="34" charset="0"/>
              </a:rPr>
              <a:t>timoshenkokd@jinr.ru</a:t>
            </a:r>
            <a:endParaRPr lang="ru-RU" b="1" dirty="0">
              <a:solidFill>
                <a:schemeClr val="bg1">
                  <a:lumMod val="65000"/>
                </a:schemeClr>
              </a:solidFill>
              <a:latin typeface="Arial" panose="020B0604020202020204" pitchFamily="34" charset="0"/>
              <a:cs typeface="Arial" panose="020B0604020202020204" pitchFamily="34" charset="0"/>
            </a:endParaRPr>
          </a:p>
        </p:txBody>
      </p:sp>
      <p:pic>
        <p:nvPicPr>
          <p:cNvPr id="5" name="Picture 2" descr="ÐÐ°ÑÑÐ¸Ð½ÐºÐ¸ Ð¿Ð¾ Ð·Ð°Ð¿ÑÐ¾ÑÑ ÐÐ¯Ð  ÐÐ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740" y="705959"/>
            <a:ext cx="2181165" cy="177983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75095" y="0"/>
            <a:ext cx="7441809" cy="520505"/>
          </a:xfrm>
          <a:prstGeom prst="rect">
            <a:avLst/>
          </a:prstGeom>
          <a:solidFill>
            <a:srgbClr val="2A4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AYSS-2024</a:t>
            </a:r>
          </a:p>
        </p:txBody>
      </p:sp>
      <p:pic>
        <p:nvPicPr>
          <p:cNvPr id="8" name="Рисунок 7">
            <a:extLst>
              <a:ext uri="{FF2B5EF4-FFF2-40B4-BE49-F238E27FC236}">
                <a16:creationId xmlns:a16="http://schemas.microsoft.com/office/drawing/2014/main" id="{73AE4CA0-B023-487E-9E7B-8496A9612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0196" y="618294"/>
            <a:ext cx="2816449" cy="1584253"/>
          </a:xfrm>
          <a:prstGeom prst="rect">
            <a:avLst/>
          </a:prstGeom>
        </p:spPr>
      </p:pic>
    </p:spTree>
    <p:extLst>
      <p:ext uri="{BB962C8B-B14F-4D97-AF65-F5344CB8AC3E}">
        <p14:creationId xmlns:p14="http://schemas.microsoft.com/office/powerpoint/2010/main" val="3982371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C4B41B51-75AC-4EBC-A0C0-19A1731085B4}"/>
              </a:ext>
            </a:extLst>
          </p:cNvPr>
          <p:cNvSpPr>
            <a:spLocks noGrp="1"/>
          </p:cNvSpPr>
          <p:nvPr>
            <p:ph type="sldNum" sz="quarter" idx="12"/>
          </p:nvPr>
        </p:nvSpPr>
        <p:spPr/>
        <p:txBody>
          <a:bodyPr/>
          <a:lstStyle/>
          <a:p>
            <a:fld id="{E764712B-7155-4D81-9DBD-22E682A4DE31}" type="slidenum">
              <a:rPr lang="ru-RU" smtClean="0"/>
              <a:t>2</a:t>
            </a:fld>
            <a:endParaRPr lang="ru-RU"/>
          </a:p>
        </p:txBody>
      </p:sp>
      <p:sp>
        <p:nvSpPr>
          <p:cNvPr id="5" name="Нижний колонтитул 4">
            <a:extLst>
              <a:ext uri="{FF2B5EF4-FFF2-40B4-BE49-F238E27FC236}">
                <a16:creationId xmlns:a16="http://schemas.microsoft.com/office/drawing/2014/main" id="{A3867551-D999-44A1-9401-269B289DF87F}"/>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sp>
        <p:nvSpPr>
          <p:cNvPr id="8" name="Заголовок 1">
            <a:extLst>
              <a:ext uri="{FF2B5EF4-FFF2-40B4-BE49-F238E27FC236}">
                <a16:creationId xmlns:a16="http://schemas.microsoft.com/office/drawing/2014/main" id="{0A8E17AF-A88A-452A-B600-F4B669379E9A}"/>
              </a:ext>
            </a:extLst>
          </p:cNvPr>
          <p:cNvSpPr>
            <a:spLocks noGrp="1"/>
          </p:cNvSpPr>
          <p:nvPr>
            <p:ph type="title"/>
          </p:nvPr>
        </p:nvSpPr>
        <p:spPr>
          <a:xfrm>
            <a:off x="838200" y="365125"/>
            <a:ext cx="10515600" cy="1325563"/>
          </a:xfrm>
        </p:spPr>
        <p:txBody>
          <a:bodyPr/>
          <a:lstStyle/>
          <a:p>
            <a:r>
              <a:rPr lang="en-US"/>
              <a:t>Outline</a:t>
            </a:r>
            <a:endParaRPr lang="ru-RU" dirty="0"/>
          </a:p>
        </p:txBody>
      </p:sp>
      <p:sp>
        <p:nvSpPr>
          <p:cNvPr id="9" name="Объект 2">
            <a:extLst>
              <a:ext uri="{FF2B5EF4-FFF2-40B4-BE49-F238E27FC236}">
                <a16:creationId xmlns:a16="http://schemas.microsoft.com/office/drawing/2014/main" id="{24B4A2BD-8912-4775-9E11-30594B0728E7}"/>
              </a:ext>
            </a:extLst>
          </p:cNvPr>
          <p:cNvSpPr>
            <a:spLocks noGrp="1"/>
          </p:cNvSpPr>
          <p:nvPr>
            <p:ph idx="1"/>
          </p:nvPr>
        </p:nvSpPr>
        <p:spPr>
          <a:xfrm>
            <a:off x="838200" y="1825625"/>
            <a:ext cx="10515600" cy="4351338"/>
          </a:xfrm>
        </p:spPr>
        <p:txBody>
          <a:bodyPr>
            <a:normAutofit/>
          </a:bodyPr>
          <a:lstStyle/>
          <a:p>
            <a:r>
              <a:rPr lang="en-US" dirty="0"/>
              <a:t>Introduction</a:t>
            </a:r>
            <a:endParaRPr lang="ru-RU" dirty="0"/>
          </a:p>
          <a:p>
            <a:r>
              <a:rPr lang="en-US" dirty="0"/>
              <a:t>Advantages and disadvantages of diagnostic methods</a:t>
            </a:r>
            <a:endParaRPr lang="ru-RU" dirty="0"/>
          </a:p>
          <a:p>
            <a:r>
              <a:rPr lang="en-US" dirty="0"/>
              <a:t>Operating principle of a non-destructive diagnostic system</a:t>
            </a:r>
            <a:endParaRPr lang="ru-RU" dirty="0"/>
          </a:p>
          <a:p>
            <a:r>
              <a:rPr lang="en-US" dirty="0"/>
              <a:t>Optimal solutions for the system: equipment</a:t>
            </a:r>
          </a:p>
          <a:p>
            <a:r>
              <a:rPr lang="en-US" dirty="0"/>
              <a:t>Software</a:t>
            </a:r>
            <a:endParaRPr lang="ru-RU" dirty="0"/>
          </a:p>
          <a:p>
            <a:r>
              <a:rPr lang="en-US" dirty="0"/>
              <a:t>Research results </a:t>
            </a:r>
            <a:endParaRPr lang="ru-RU" dirty="0"/>
          </a:p>
          <a:p>
            <a:r>
              <a:rPr lang="en-US" dirty="0"/>
              <a:t>Conclusion</a:t>
            </a:r>
            <a:endParaRPr lang="ru-RU" dirty="0"/>
          </a:p>
        </p:txBody>
      </p:sp>
    </p:spTree>
    <p:extLst>
      <p:ext uri="{BB962C8B-B14F-4D97-AF65-F5344CB8AC3E}">
        <p14:creationId xmlns:p14="http://schemas.microsoft.com/office/powerpoint/2010/main" val="4024742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FA939883-6F5C-426E-8973-4190B8E40028}"/>
              </a:ext>
            </a:extLst>
          </p:cNvPr>
          <p:cNvSpPr>
            <a:spLocks noGrp="1"/>
          </p:cNvSpPr>
          <p:nvPr>
            <p:ph type="sldNum" sz="quarter" idx="12"/>
          </p:nvPr>
        </p:nvSpPr>
        <p:spPr/>
        <p:txBody>
          <a:bodyPr/>
          <a:lstStyle/>
          <a:p>
            <a:fld id="{E764712B-7155-4D81-9DBD-22E682A4DE31}" type="slidenum">
              <a:rPr lang="ru-RU" smtClean="0"/>
              <a:t>3</a:t>
            </a:fld>
            <a:endParaRPr lang="ru-RU"/>
          </a:p>
        </p:txBody>
      </p:sp>
      <p:sp>
        <p:nvSpPr>
          <p:cNvPr id="5" name="Нижний колонтитул 4">
            <a:extLst>
              <a:ext uri="{FF2B5EF4-FFF2-40B4-BE49-F238E27FC236}">
                <a16:creationId xmlns:a16="http://schemas.microsoft.com/office/drawing/2014/main" id="{11FA05B1-1F2C-4F4A-9DC7-C4F24DD75380}"/>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sp>
        <p:nvSpPr>
          <p:cNvPr id="6" name="Заголовок 1">
            <a:extLst>
              <a:ext uri="{FF2B5EF4-FFF2-40B4-BE49-F238E27FC236}">
                <a16:creationId xmlns:a16="http://schemas.microsoft.com/office/drawing/2014/main" id="{81688F5E-C0E4-4251-AC3B-21E57C096C91}"/>
              </a:ext>
            </a:extLst>
          </p:cNvPr>
          <p:cNvSpPr>
            <a:spLocks noGrp="1"/>
          </p:cNvSpPr>
          <p:nvPr>
            <p:ph type="title"/>
          </p:nvPr>
        </p:nvSpPr>
        <p:spPr>
          <a:xfrm>
            <a:off x="838200" y="365125"/>
            <a:ext cx="10515600" cy="1325563"/>
          </a:xfrm>
        </p:spPr>
        <p:txBody>
          <a:bodyPr/>
          <a:lstStyle/>
          <a:p>
            <a:r>
              <a:rPr lang="en-US"/>
              <a:t>Diagnostic methods</a:t>
            </a:r>
            <a:endParaRPr lang="ru-RU" dirty="0"/>
          </a:p>
        </p:txBody>
      </p:sp>
      <p:sp>
        <p:nvSpPr>
          <p:cNvPr id="7" name="Объект 2">
            <a:extLst>
              <a:ext uri="{FF2B5EF4-FFF2-40B4-BE49-F238E27FC236}">
                <a16:creationId xmlns:a16="http://schemas.microsoft.com/office/drawing/2014/main" id="{19830024-81BF-4188-97CB-8CA793A956A2}"/>
              </a:ext>
            </a:extLst>
          </p:cNvPr>
          <p:cNvSpPr>
            <a:spLocks noGrp="1"/>
          </p:cNvSpPr>
          <p:nvPr>
            <p:ph idx="1"/>
          </p:nvPr>
        </p:nvSpPr>
        <p:spPr>
          <a:xfrm>
            <a:off x="838200" y="1825625"/>
            <a:ext cx="10515600" cy="4351338"/>
          </a:xfrm>
        </p:spPr>
        <p:txBody>
          <a:bodyPr>
            <a:normAutofit fontScale="92500" lnSpcReduction="20000"/>
          </a:bodyPr>
          <a:lstStyle/>
          <a:p>
            <a:pPr marL="0" indent="0" algn="just">
              <a:buNone/>
            </a:pPr>
            <a:r>
              <a:rPr lang="en-US"/>
              <a:t>In the field of diagnostics of heavy ion beam losses, there are two main methods: </a:t>
            </a:r>
            <a:r>
              <a:rPr lang="en-US" b="1"/>
              <a:t>contact</a:t>
            </a:r>
            <a:r>
              <a:rPr lang="en-US"/>
              <a:t> and </a:t>
            </a:r>
            <a:r>
              <a:rPr lang="en-US" b="1"/>
              <a:t>non-destructive</a:t>
            </a:r>
            <a:r>
              <a:rPr lang="en-US"/>
              <a:t>.</a:t>
            </a:r>
          </a:p>
          <a:p>
            <a:pPr marL="0" indent="0" algn="just">
              <a:buNone/>
            </a:pPr>
            <a:r>
              <a:rPr lang="en-US" b="1"/>
              <a:t>Contact method</a:t>
            </a:r>
            <a:r>
              <a:rPr lang="en-US"/>
              <a:t>:</a:t>
            </a:r>
          </a:p>
          <a:p>
            <a:pPr lvl="1" algn="just"/>
            <a:r>
              <a:rPr lang="en-US"/>
              <a:t>Requires direct interaction with the beam.</a:t>
            </a:r>
          </a:p>
          <a:p>
            <a:pPr lvl="1" algn="just"/>
            <a:r>
              <a:rPr lang="en-US"/>
              <a:t>Provides direct information about the beam profile and parameters.</a:t>
            </a:r>
          </a:p>
          <a:p>
            <a:pPr lvl="1" algn="just"/>
            <a:r>
              <a:rPr lang="en-US"/>
              <a:t>Contact diagnostics methods can include measuring the beam's charge, intensity, or energy.</a:t>
            </a:r>
          </a:p>
          <a:p>
            <a:pPr marL="0" indent="0" algn="just">
              <a:buNone/>
            </a:pPr>
            <a:r>
              <a:rPr lang="en-US" b="1"/>
              <a:t>Non-destructive method</a:t>
            </a:r>
            <a:r>
              <a:rPr lang="en-US"/>
              <a:t>:</a:t>
            </a:r>
          </a:p>
          <a:p>
            <a:pPr lvl="1" algn="just"/>
            <a:r>
              <a:rPr lang="en-US"/>
              <a:t>Allows assessing beam losses without direct interaction with the beam.</a:t>
            </a:r>
          </a:p>
          <a:p>
            <a:pPr lvl="1" algn="just"/>
            <a:r>
              <a:rPr lang="en-US"/>
              <a:t>Measures secondary effects caused by the beam's interaction with the environment or detectors.</a:t>
            </a:r>
          </a:p>
          <a:p>
            <a:pPr lvl="1" algn="just"/>
            <a:r>
              <a:rPr lang="en-US"/>
              <a:t>Enables the estimation of beam losses based on the intensity and distribution of the registered effects.</a:t>
            </a:r>
          </a:p>
          <a:p>
            <a:pPr algn="just"/>
            <a:endParaRPr lang="ru-RU" dirty="0"/>
          </a:p>
        </p:txBody>
      </p:sp>
    </p:spTree>
    <p:extLst>
      <p:ext uri="{BB962C8B-B14F-4D97-AF65-F5344CB8AC3E}">
        <p14:creationId xmlns:p14="http://schemas.microsoft.com/office/powerpoint/2010/main" val="2970245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C28188A7-5E82-4A86-A491-EB26181F6B23}"/>
              </a:ext>
            </a:extLst>
          </p:cNvPr>
          <p:cNvSpPr>
            <a:spLocks noGrp="1"/>
          </p:cNvSpPr>
          <p:nvPr>
            <p:ph type="sldNum" sz="quarter" idx="12"/>
          </p:nvPr>
        </p:nvSpPr>
        <p:spPr/>
        <p:txBody>
          <a:bodyPr/>
          <a:lstStyle/>
          <a:p>
            <a:fld id="{E764712B-7155-4D81-9DBD-22E682A4DE31}" type="slidenum">
              <a:rPr lang="ru-RU" smtClean="0"/>
              <a:t>4</a:t>
            </a:fld>
            <a:endParaRPr lang="ru-RU"/>
          </a:p>
        </p:txBody>
      </p:sp>
      <p:sp>
        <p:nvSpPr>
          <p:cNvPr id="5" name="Нижний колонтитул 4">
            <a:extLst>
              <a:ext uri="{FF2B5EF4-FFF2-40B4-BE49-F238E27FC236}">
                <a16:creationId xmlns:a16="http://schemas.microsoft.com/office/drawing/2014/main" id="{47E088B5-4D38-48E2-87F9-F41CEA86456C}"/>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sp>
        <p:nvSpPr>
          <p:cNvPr id="6" name="Заголовок 5">
            <a:extLst>
              <a:ext uri="{FF2B5EF4-FFF2-40B4-BE49-F238E27FC236}">
                <a16:creationId xmlns:a16="http://schemas.microsoft.com/office/drawing/2014/main" id="{284B5944-8E8D-4C98-B6AC-44BD3F10983F}"/>
              </a:ext>
            </a:extLst>
          </p:cNvPr>
          <p:cNvSpPr>
            <a:spLocks noGrp="1"/>
          </p:cNvSpPr>
          <p:nvPr>
            <p:ph type="title"/>
          </p:nvPr>
        </p:nvSpPr>
        <p:spPr>
          <a:xfrm>
            <a:off x="838200" y="365125"/>
            <a:ext cx="10515600" cy="1325563"/>
          </a:xfrm>
        </p:spPr>
        <p:txBody>
          <a:bodyPr/>
          <a:lstStyle/>
          <a:p>
            <a:r>
              <a:rPr lang="en-US"/>
              <a:t>Contact sensors</a:t>
            </a:r>
            <a:endParaRPr lang="ru-RU" dirty="0"/>
          </a:p>
        </p:txBody>
      </p:sp>
      <p:sp>
        <p:nvSpPr>
          <p:cNvPr id="7" name="Объект 2">
            <a:extLst>
              <a:ext uri="{FF2B5EF4-FFF2-40B4-BE49-F238E27FC236}">
                <a16:creationId xmlns:a16="http://schemas.microsoft.com/office/drawing/2014/main" id="{7D7DCBD7-3526-4480-B085-307E771F03E8}"/>
              </a:ext>
            </a:extLst>
          </p:cNvPr>
          <p:cNvSpPr>
            <a:spLocks noGrp="1"/>
          </p:cNvSpPr>
          <p:nvPr>
            <p:ph idx="1"/>
          </p:nvPr>
        </p:nvSpPr>
        <p:spPr>
          <a:xfrm>
            <a:off x="838200" y="1446063"/>
            <a:ext cx="10515600" cy="4351338"/>
          </a:xfrm>
        </p:spPr>
        <p:txBody>
          <a:bodyPr>
            <a:normAutofit/>
          </a:bodyPr>
          <a:lstStyle/>
          <a:p>
            <a:pPr marL="0" indent="0" algn="just">
              <a:buNone/>
            </a:pPr>
            <a:r>
              <a:rPr lang="en-US" sz="1800" dirty="0"/>
              <a:t>Depending on the initial parameters of the accelerated heavy ion beam, its profile is measured/monitored using various methods. The most common methods include:</a:t>
            </a:r>
          </a:p>
          <a:p>
            <a:endParaRPr lang="ru-RU" sz="1000" dirty="0"/>
          </a:p>
          <a:p>
            <a:endParaRPr lang="en-US" sz="1800" dirty="0"/>
          </a:p>
          <a:p>
            <a:r>
              <a:rPr lang="en-US" sz="1800" dirty="0"/>
              <a:t>Faraday Cup;</a:t>
            </a:r>
            <a:endParaRPr lang="ru-RU" sz="1800" dirty="0"/>
          </a:p>
          <a:p>
            <a:r>
              <a:rPr lang="en-US" sz="1800" dirty="0"/>
              <a:t>Luminescent screen</a:t>
            </a:r>
            <a:r>
              <a:rPr lang="ru-RU" sz="1800" dirty="0"/>
              <a:t>;</a:t>
            </a:r>
          </a:p>
          <a:p>
            <a:r>
              <a:rPr lang="en-US" sz="1800" dirty="0"/>
              <a:t>Secondary emission grid</a:t>
            </a:r>
            <a:r>
              <a:rPr lang="ru-RU" sz="1800" dirty="0"/>
              <a:t>;</a:t>
            </a:r>
          </a:p>
          <a:p>
            <a:r>
              <a:rPr lang="en-US" sz="1800" dirty="0"/>
              <a:t>Strip detectors</a:t>
            </a:r>
            <a:r>
              <a:rPr lang="ru-RU" sz="1800" dirty="0"/>
              <a:t>;</a:t>
            </a:r>
          </a:p>
          <a:p>
            <a:r>
              <a:rPr lang="en-US" sz="1800" dirty="0">
                <a:cs typeface="Times New Roman" panose="02020603050405020304" pitchFamily="18" charset="0"/>
              </a:rPr>
              <a:t>Ionization chamber</a:t>
            </a:r>
            <a:r>
              <a:rPr lang="ru-RU" sz="1800" dirty="0">
                <a:cs typeface="Times New Roman" panose="02020603050405020304" pitchFamily="18" charset="0"/>
              </a:rPr>
              <a:t>;</a:t>
            </a:r>
          </a:p>
          <a:p>
            <a:r>
              <a:rPr lang="en-US" sz="1800" dirty="0">
                <a:cs typeface="Times New Roman" panose="02020603050405020304" pitchFamily="18" charset="0"/>
              </a:rPr>
              <a:t>Scintillation detectors</a:t>
            </a:r>
            <a:r>
              <a:rPr lang="ru-RU" sz="1800" dirty="0">
                <a:cs typeface="Times New Roman" panose="02020603050405020304" pitchFamily="18" charset="0"/>
              </a:rPr>
              <a:t>.</a:t>
            </a:r>
            <a:endParaRPr lang="en-US" sz="1800" dirty="0">
              <a:cs typeface="Times New Roman" panose="02020603050405020304" pitchFamily="18" charset="0"/>
            </a:endParaRPr>
          </a:p>
          <a:p>
            <a:endParaRPr lang="ru-RU" sz="1800" dirty="0"/>
          </a:p>
        </p:txBody>
      </p:sp>
      <p:pic>
        <p:nvPicPr>
          <p:cNvPr id="8" name="Рисунок 7">
            <a:extLst>
              <a:ext uri="{FF2B5EF4-FFF2-40B4-BE49-F238E27FC236}">
                <a16:creationId xmlns:a16="http://schemas.microsoft.com/office/drawing/2014/main" id="{128E96C2-4AD0-4A1D-8EB5-635F8E919D85}"/>
              </a:ext>
            </a:extLst>
          </p:cNvPr>
          <p:cNvPicPr>
            <a:picLocks noChangeAspect="1"/>
          </p:cNvPicPr>
          <p:nvPr/>
        </p:nvPicPr>
        <p:blipFill>
          <a:blip r:embed="rId2"/>
          <a:stretch>
            <a:fillRect/>
          </a:stretch>
        </p:blipFill>
        <p:spPr>
          <a:xfrm>
            <a:off x="4236041" y="2096537"/>
            <a:ext cx="2892495" cy="1647505"/>
          </a:xfrm>
          <a:prstGeom prst="rect">
            <a:avLst/>
          </a:prstGeom>
          <a:ln>
            <a:noFill/>
          </a:ln>
          <a:effectLst>
            <a:softEdge rad="112500"/>
          </a:effectLst>
        </p:spPr>
      </p:pic>
      <p:pic>
        <p:nvPicPr>
          <p:cNvPr id="9" name="Picture 5">
            <a:extLst>
              <a:ext uri="{FF2B5EF4-FFF2-40B4-BE49-F238E27FC236}">
                <a16:creationId xmlns:a16="http://schemas.microsoft.com/office/drawing/2014/main" id="{025798B4-747E-40F8-B2E3-7FF903C75613}"/>
              </a:ext>
            </a:extLst>
          </p:cNvPr>
          <p:cNvPicPr>
            <a:picLocks noChangeAspect="1" noChangeArrowheads="1"/>
          </p:cNvPicPr>
          <p:nvPr/>
        </p:nvPicPr>
        <p:blipFill>
          <a:blip r:embed="rId3" cstate="print"/>
          <a:srcRect/>
          <a:stretch>
            <a:fillRect/>
          </a:stretch>
        </p:blipFill>
        <p:spPr bwMode="auto">
          <a:xfrm>
            <a:off x="8212693" y="4310298"/>
            <a:ext cx="3636825" cy="1177339"/>
          </a:xfrm>
          <a:prstGeom prst="rect">
            <a:avLst/>
          </a:prstGeom>
          <a:ln>
            <a:noFill/>
          </a:ln>
          <a:effectLst>
            <a:softEdge rad="112500"/>
          </a:effectLst>
        </p:spPr>
      </p:pic>
      <p:pic>
        <p:nvPicPr>
          <p:cNvPr id="10" name="Рисунок 9">
            <a:extLst>
              <a:ext uri="{FF2B5EF4-FFF2-40B4-BE49-F238E27FC236}">
                <a16:creationId xmlns:a16="http://schemas.microsoft.com/office/drawing/2014/main" id="{5F318CD5-50AB-4772-9B87-9856C5351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809" y="2095519"/>
            <a:ext cx="4601649" cy="1647504"/>
          </a:xfrm>
          <a:prstGeom prst="rect">
            <a:avLst/>
          </a:prstGeom>
          <a:ln>
            <a:noFill/>
          </a:ln>
          <a:effectLst>
            <a:softEdge rad="112500"/>
          </a:effectLst>
        </p:spPr>
      </p:pic>
      <p:pic>
        <p:nvPicPr>
          <p:cNvPr id="11" name="Рисунок 10">
            <a:extLst>
              <a:ext uri="{FF2B5EF4-FFF2-40B4-BE49-F238E27FC236}">
                <a16:creationId xmlns:a16="http://schemas.microsoft.com/office/drawing/2014/main" id="{DDF5ABD2-3977-4EF8-8BE6-690AF352E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5125" y="4236185"/>
            <a:ext cx="4459107" cy="1325563"/>
          </a:xfrm>
          <a:prstGeom prst="rect">
            <a:avLst/>
          </a:prstGeom>
          <a:ln>
            <a:noFill/>
          </a:ln>
          <a:effectLst>
            <a:softEdge rad="112500"/>
          </a:effectLst>
        </p:spPr>
      </p:pic>
      <p:sp>
        <p:nvSpPr>
          <p:cNvPr id="12" name="Прямоугольник 11">
            <a:extLst>
              <a:ext uri="{FF2B5EF4-FFF2-40B4-BE49-F238E27FC236}">
                <a16:creationId xmlns:a16="http://schemas.microsoft.com/office/drawing/2014/main" id="{0103FABC-C90F-4119-BA60-DB1BB6381459}"/>
              </a:ext>
            </a:extLst>
          </p:cNvPr>
          <p:cNvSpPr/>
          <p:nvPr/>
        </p:nvSpPr>
        <p:spPr>
          <a:xfrm>
            <a:off x="3604408" y="5496932"/>
            <a:ext cx="4459107" cy="307777"/>
          </a:xfrm>
          <a:prstGeom prst="rect">
            <a:avLst/>
          </a:prstGeom>
        </p:spPr>
        <p:txBody>
          <a:bodyPr wrap="square">
            <a:spAutoFit/>
          </a:bodyPr>
          <a:lstStyle/>
          <a:p>
            <a:r>
              <a:rPr lang="en-US" sz="1400" dirty="0"/>
              <a:t>Secondary emission grid,</a:t>
            </a:r>
            <a:r>
              <a:rPr lang="ru-RU" sz="1400" dirty="0"/>
              <a:t> </a:t>
            </a:r>
            <a:r>
              <a:rPr lang="ru-RU" sz="1400" dirty="0" err="1"/>
              <a:t>secondary</a:t>
            </a:r>
            <a:r>
              <a:rPr lang="ru-RU" sz="1400" dirty="0"/>
              <a:t> </a:t>
            </a:r>
            <a:r>
              <a:rPr lang="ru-RU" sz="1400" dirty="0" err="1"/>
              <a:t>emission</a:t>
            </a:r>
            <a:r>
              <a:rPr lang="ru-RU" sz="1400" dirty="0"/>
              <a:t> </a:t>
            </a:r>
            <a:r>
              <a:rPr lang="ru-RU" sz="1400" dirty="0" err="1"/>
              <a:t>monitor</a:t>
            </a:r>
            <a:r>
              <a:rPr lang="ru-RU" sz="1400" dirty="0"/>
              <a:t>, </a:t>
            </a:r>
            <a:r>
              <a:rPr lang="en-US" sz="1400" dirty="0"/>
              <a:t>SEM</a:t>
            </a:r>
            <a:endParaRPr lang="ru-RU" sz="1400" dirty="0"/>
          </a:p>
        </p:txBody>
      </p:sp>
      <p:sp>
        <p:nvSpPr>
          <p:cNvPr id="13" name="Прямоугольник 12">
            <a:extLst>
              <a:ext uri="{FF2B5EF4-FFF2-40B4-BE49-F238E27FC236}">
                <a16:creationId xmlns:a16="http://schemas.microsoft.com/office/drawing/2014/main" id="{16D20A43-5455-4264-9C0D-5B5E003E58E6}"/>
              </a:ext>
            </a:extLst>
          </p:cNvPr>
          <p:cNvSpPr/>
          <p:nvPr/>
        </p:nvSpPr>
        <p:spPr>
          <a:xfrm>
            <a:off x="8035500" y="3590156"/>
            <a:ext cx="3217547"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Luminescent screen, phosphor screen</a:t>
            </a:r>
            <a:endParaRPr lang="ru-RU" sz="1400" dirty="0"/>
          </a:p>
        </p:txBody>
      </p:sp>
      <p:sp>
        <p:nvSpPr>
          <p:cNvPr id="14" name="Прямоугольник 13">
            <a:extLst>
              <a:ext uri="{FF2B5EF4-FFF2-40B4-BE49-F238E27FC236}">
                <a16:creationId xmlns:a16="http://schemas.microsoft.com/office/drawing/2014/main" id="{71706767-4D1D-4923-BCDF-663D4F618A35}"/>
              </a:ext>
            </a:extLst>
          </p:cNvPr>
          <p:cNvSpPr/>
          <p:nvPr/>
        </p:nvSpPr>
        <p:spPr>
          <a:xfrm>
            <a:off x="5143005" y="3590156"/>
            <a:ext cx="1078565" cy="307777"/>
          </a:xfrm>
          <a:prstGeom prst="rect">
            <a:avLst/>
          </a:prstGeom>
        </p:spPr>
        <p:txBody>
          <a:bodyPr wrap="none">
            <a:spAutoFit/>
          </a:bodyPr>
          <a:lstStyle/>
          <a:p>
            <a:r>
              <a:rPr lang="en-US" sz="1400" dirty="0"/>
              <a:t>Faraday Cup</a:t>
            </a:r>
            <a:endParaRPr lang="ru-RU" sz="1400" dirty="0"/>
          </a:p>
        </p:txBody>
      </p:sp>
      <p:sp>
        <p:nvSpPr>
          <p:cNvPr id="15" name="Прямоугольник 14">
            <a:extLst>
              <a:ext uri="{FF2B5EF4-FFF2-40B4-BE49-F238E27FC236}">
                <a16:creationId xmlns:a16="http://schemas.microsoft.com/office/drawing/2014/main" id="{6ED2FDAD-8B9B-4138-94D4-962DEFAEB612}"/>
              </a:ext>
            </a:extLst>
          </p:cNvPr>
          <p:cNvSpPr/>
          <p:nvPr/>
        </p:nvSpPr>
        <p:spPr>
          <a:xfrm>
            <a:off x="9145991" y="5493278"/>
            <a:ext cx="1770228" cy="307777"/>
          </a:xfrm>
          <a:prstGeom prst="rect">
            <a:avLst/>
          </a:prstGeom>
        </p:spPr>
        <p:txBody>
          <a:bodyPr wrap="none">
            <a:spAutoFit/>
          </a:bodyPr>
          <a:lstStyle/>
          <a:p>
            <a:r>
              <a:rPr lang="en-US" sz="1400" dirty="0">
                <a:cs typeface="Times New Roman" panose="02020603050405020304" pitchFamily="18" charset="0"/>
              </a:rPr>
              <a:t>Scintillation detector</a:t>
            </a:r>
            <a:endParaRPr lang="ru-RU" sz="1400" dirty="0"/>
          </a:p>
        </p:txBody>
      </p:sp>
    </p:spTree>
    <p:extLst>
      <p:ext uri="{BB962C8B-B14F-4D97-AF65-F5344CB8AC3E}">
        <p14:creationId xmlns:p14="http://schemas.microsoft.com/office/powerpoint/2010/main" val="311879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3BAAF0F-7766-4751-8F7C-34608D1443F4}"/>
              </a:ext>
            </a:extLst>
          </p:cNvPr>
          <p:cNvSpPr>
            <a:spLocks noGrp="1"/>
          </p:cNvSpPr>
          <p:nvPr>
            <p:ph type="sldNum" sz="quarter" idx="12"/>
          </p:nvPr>
        </p:nvSpPr>
        <p:spPr/>
        <p:txBody>
          <a:bodyPr/>
          <a:lstStyle/>
          <a:p>
            <a:fld id="{E764712B-7155-4D81-9DBD-22E682A4DE31}" type="slidenum">
              <a:rPr lang="ru-RU" smtClean="0"/>
              <a:t>5</a:t>
            </a:fld>
            <a:endParaRPr lang="ru-RU"/>
          </a:p>
        </p:txBody>
      </p:sp>
      <p:sp>
        <p:nvSpPr>
          <p:cNvPr id="5" name="Нижний колонтитул 4">
            <a:extLst>
              <a:ext uri="{FF2B5EF4-FFF2-40B4-BE49-F238E27FC236}">
                <a16:creationId xmlns:a16="http://schemas.microsoft.com/office/drawing/2014/main" id="{DF4AEF85-8571-47D5-B430-2AEB35FDD014}"/>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sp>
        <p:nvSpPr>
          <p:cNvPr id="6" name="Заголовок 1">
            <a:extLst>
              <a:ext uri="{FF2B5EF4-FFF2-40B4-BE49-F238E27FC236}">
                <a16:creationId xmlns:a16="http://schemas.microsoft.com/office/drawing/2014/main" id="{B4F34A20-6E36-455F-B18B-6FA743CF73F5}"/>
              </a:ext>
            </a:extLst>
          </p:cNvPr>
          <p:cNvSpPr>
            <a:spLocks noGrp="1"/>
          </p:cNvSpPr>
          <p:nvPr>
            <p:ph type="title"/>
          </p:nvPr>
        </p:nvSpPr>
        <p:spPr>
          <a:xfrm>
            <a:off x="838200" y="365125"/>
            <a:ext cx="10515600" cy="1325563"/>
          </a:xfrm>
        </p:spPr>
        <p:txBody>
          <a:bodyPr>
            <a:normAutofit/>
          </a:bodyPr>
          <a:lstStyle/>
          <a:p>
            <a:r>
              <a:rPr lang="en-US"/>
              <a:t>Disadvantages of contact methods</a:t>
            </a:r>
            <a:endParaRPr lang="ru-RU" dirty="0"/>
          </a:p>
        </p:txBody>
      </p:sp>
      <p:pic>
        <p:nvPicPr>
          <p:cNvPr id="7" name="Рисунок 6">
            <a:extLst>
              <a:ext uri="{FF2B5EF4-FFF2-40B4-BE49-F238E27FC236}">
                <a16:creationId xmlns:a16="http://schemas.microsoft.com/office/drawing/2014/main" id="{099C4728-7D66-4478-B27C-9077B18AB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48" t="31465" r="15452" b="28268"/>
          <a:stretch/>
        </p:blipFill>
        <p:spPr>
          <a:xfrm>
            <a:off x="7957556" y="1690688"/>
            <a:ext cx="2090780" cy="1594483"/>
          </a:xfrm>
          <a:prstGeom prst="rect">
            <a:avLst/>
          </a:prstGeom>
        </p:spPr>
      </p:pic>
      <p:pic>
        <p:nvPicPr>
          <p:cNvPr id="8" name="Рисунок 7">
            <a:extLst>
              <a:ext uri="{FF2B5EF4-FFF2-40B4-BE49-F238E27FC236}">
                <a16:creationId xmlns:a16="http://schemas.microsoft.com/office/drawing/2014/main" id="{86AD49E2-AF4F-4192-8C40-6C7A2524A0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85" t="9833" r="26320" b="40468"/>
          <a:stretch/>
        </p:blipFill>
        <p:spPr>
          <a:xfrm>
            <a:off x="6496498" y="4102920"/>
            <a:ext cx="3649980" cy="1417321"/>
          </a:xfrm>
          <a:prstGeom prst="rect">
            <a:avLst/>
          </a:prstGeom>
        </p:spPr>
      </p:pic>
      <p:pic>
        <p:nvPicPr>
          <p:cNvPr id="9" name="Рисунок 8">
            <a:extLst>
              <a:ext uri="{FF2B5EF4-FFF2-40B4-BE49-F238E27FC236}">
                <a16:creationId xmlns:a16="http://schemas.microsoft.com/office/drawing/2014/main" id="{E282318F-26F2-4D00-89C7-84B04A665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2999" y="2372780"/>
            <a:ext cx="1205636" cy="2679192"/>
          </a:xfrm>
          <a:prstGeom prst="rect">
            <a:avLst/>
          </a:prstGeom>
        </p:spPr>
      </p:pic>
      <p:sp>
        <p:nvSpPr>
          <p:cNvPr id="10" name="TextBox 9">
            <a:extLst>
              <a:ext uri="{FF2B5EF4-FFF2-40B4-BE49-F238E27FC236}">
                <a16:creationId xmlns:a16="http://schemas.microsoft.com/office/drawing/2014/main" id="{177EA1CE-BC2B-4EBB-9A52-8CF129A803AB}"/>
              </a:ext>
            </a:extLst>
          </p:cNvPr>
          <p:cNvSpPr txBox="1"/>
          <p:nvPr/>
        </p:nvSpPr>
        <p:spPr>
          <a:xfrm>
            <a:off x="6306129" y="5527549"/>
            <a:ext cx="4030719" cy="369332"/>
          </a:xfrm>
          <a:prstGeom prst="rect">
            <a:avLst/>
          </a:prstGeom>
          <a:noFill/>
        </p:spPr>
        <p:txBody>
          <a:bodyPr wrap="none" rtlCol="0">
            <a:spAutoFit/>
          </a:bodyPr>
          <a:lstStyle/>
          <a:p>
            <a:r>
              <a:rPr lang="en-US" dirty="0"/>
              <a:t>A high-intensity ion beam hit the bellows</a:t>
            </a:r>
            <a:endParaRPr lang="ru-RU" dirty="0">
              <a:highlight>
                <a:srgbClr val="FFFF00"/>
              </a:highlight>
            </a:endParaRPr>
          </a:p>
        </p:txBody>
      </p:sp>
      <p:sp>
        <p:nvSpPr>
          <p:cNvPr id="11" name="Объект 2">
            <a:extLst>
              <a:ext uri="{FF2B5EF4-FFF2-40B4-BE49-F238E27FC236}">
                <a16:creationId xmlns:a16="http://schemas.microsoft.com/office/drawing/2014/main" id="{A8C51D1A-25C1-4874-994D-C5155BE5B11A}"/>
              </a:ext>
            </a:extLst>
          </p:cNvPr>
          <p:cNvSpPr txBox="1">
            <a:spLocks/>
          </p:cNvSpPr>
          <p:nvPr/>
        </p:nvSpPr>
        <p:spPr>
          <a:xfrm>
            <a:off x="838199" y="2335719"/>
            <a:ext cx="8077200" cy="198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dirty="0"/>
          </a:p>
          <a:p>
            <a:r>
              <a:rPr lang="en-US" dirty="0"/>
              <a:t>Destructive effect on the beam;</a:t>
            </a:r>
          </a:p>
          <a:p>
            <a:r>
              <a:rPr lang="en-US" dirty="0"/>
              <a:t>Overheating and destruction of equipment</a:t>
            </a:r>
            <a:r>
              <a:rPr lang="ru-RU" dirty="0"/>
              <a:t>.</a:t>
            </a:r>
            <a:endParaRPr lang="en-US" dirty="0"/>
          </a:p>
        </p:txBody>
      </p:sp>
    </p:spTree>
    <p:extLst>
      <p:ext uri="{BB962C8B-B14F-4D97-AF65-F5344CB8AC3E}">
        <p14:creationId xmlns:p14="http://schemas.microsoft.com/office/powerpoint/2010/main" val="420854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01A81BD-317C-437F-87F6-644CD7F11B0C}"/>
              </a:ext>
            </a:extLst>
          </p:cNvPr>
          <p:cNvSpPr>
            <a:spLocks noGrp="1"/>
          </p:cNvSpPr>
          <p:nvPr>
            <p:ph type="sldNum" sz="quarter" idx="12"/>
          </p:nvPr>
        </p:nvSpPr>
        <p:spPr/>
        <p:txBody>
          <a:bodyPr/>
          <a:lstStyle/>
          <a:p>
            <a:fld id="{E764712B-7155-4D81-9DBD-22E682A4DE31}" type="slidenum">
              <a:rPr lang="ru-RU" smtClean="0"/>
              <a:t>6</a:t>
            </a:fld>
            <a:endParaRPr lang="ru-RU"/>
          </a:p>
        </p:txBody>
      </p:sp>
      <p:sp>
        <p:nvSpPr>
          <p:cNvPr id="5" name="Нижний колонтитул 4">
            <a:extLst>
              <a:ext uri="{FF2B5EF4-FFF2-40B4-BE49-F238E27FC236}">
                <a16:creationId xmlns:a16="http://schemas.microsoft.com/office/drawing/2014/main" id="{2F6D3C3E-4990-4252-8B3E-BD0880F27941}"/>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sp>
        <p:nvSpPr>
          <p:cNvPr id="6" name="Заголовок 1">
            <a:extLst>
              <a:ext uri="{FF2B5EF4-FFF2-40B4-BE49-F238E27FC236}">
                <a16:creationId xmlns:a16="http://schemas.microsoft.com/office/drawing/2014/main" id="{C5FDFA47-B524-4053-8995-398DF5D419A6}"/>
              </a:ext>
            </a:extLst>
          </p:cNvPr>
          <p:cNvSpPr>
            <a:spLocks noGrp="1"/>
          </p:cNvSpPr>
          <p:nvPr>
            <p:ph type="title"/>
          </p:nvPr>
        </p:nvSpPr>
        <p:spPr>
          <a:xfrm>
            <a:off x="838200" y="365125"/>
            <a:ext cx="10515600" cy="1325563"/>
          </a:xfrm>
        </p:spPr>
        <p:txBody>
          <a:bodyPr/>
          <a:lstStyle/>
          <a:p>
            <a:r>
              <a:rPr lang="en-US"/>
              <a:t>Principle of Operation of the Method</a:t>
            </a:r>
            <a:endParaRPr lang="ru-RU" dirty="0"/>
          </a:p>
        </p:txBody>
      </p:sp>
      <p:pic>
        <p:nvPicPr>
          <p:cNvPr id="7" name="Рисунок 6">
            <a:extLst>
              <a:ext uri="{FF2B5EF4-FFF2-40B4-BE49-F238E27FC236}">
                <a16:creationId xmlns:a16="http://schemas.microsoft.com/office/drawing/2014/main" id="{DA1BA13A-7E6B-4296-AD4C-3CA23CBF9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18313"/>
            <a:ext cx="4829175" cy="3257550"/>
          </a:xfrm>
          <a:prstGeom prst="rect">
            <a:avLst/>
          </a:prstGeom>
        </p:spPr>
      </p:pic>
      <p:pic>
        <p:nvPicPr>
          <p:cNvPr id="8" name="Рисунок 7">
            <a:extLst>
              <a:ext uri="{FF2B5EF4-FFF2-40B4-BE49-F238E27FC236}">
                <a16:creationId xmlns:a16="http://schemas.microsoft.com/office/drawing/2014/main" id="{055DC299-E1A8-479F-883E-7B629D4B5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551" y="1825283"/>
            <a:ext cx="3803675" cy="2222511"/>
          </a:xfrm>
          <a:prstGeom prst="rect">
            <a:avLst/>
          </a:prstGeom>
        </p:spPr>
      </p:pic>
      <p:sp>
        <p:nvSpPr>
          <p:cNvPr id="9" name="Овал 8">
            <a:extLst>
              <a:ext uri="{FF2B5EF4-FFF2-40B4-BE49-F238E27FC236}">
                <a16:creationId xmlns:a16="http://schemas.microsoft.com/office/drawing/2014/main" id="{10918A30-AB7F-49C4-92F5-1C9A3EFC5412}"/>
              </a:ext>
            </a:extLst>
          </p:cNvPr>
          <p:cNvSpPr/>
          <p:nvPr/>
        </p:nvSpPr>
        <p:spPr>
          <a:xfrm>
            <a:off x="8022742" y="1564000"/>
            <a:ext cx="3457589" cy="316770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ru-RU"/>
          </a:p>
        </p:txBody>
      </p:sp>
      <p:cxnSp>
        <p:nvCxnSpPr>
          <p:cNvPr id="10" name="Прямая соединительная линия 9">
            <a:extLst>
              <a:ext uri="{FF2B5EF4-FFF2-40B4-BE49-F238E27FC236}">
                <a16:creationId xmlns:a16="http://schemas.microsoft.com/office/drawing/2014/main" id="{9FCF7006-9773-415A-9152-40FD4AA1D710}"/>
              </a:ext>
            </a:extLst>
          </p:cNvPr>
          <p:cNvCxnSpPr>
            <a:cxnSpLocks/>
          </p:cNvCxnSpPr>
          <p:nvPr/>
        </p:nvCxnSpPr>
        <p:spPr>
          <a:xfrm flipV="1">
            <a:off x="4184329" y="1590322"/>
            <a:ext cx="5214852" cy="1373028"/>
          </a:xfrm>
          <a:prstGeom prst="line">
            <a:avLst/>
          </a:prstGeom>
        </p:spPr>
        <p:style>
          <a:lnRef idx="1">
            <a:schemeClr val="dk1"/>
          </a:lnRef>
          <a:fillRef idx="0">
            <a:schemeClr val="dk1"/>
          </a:fillRef>
          <a:effectRef idx="0">
            <a:schemeClr val="dk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B6A5AD4E-85EF-4D7E-97B6-2E12D2564131}"/>
              </a:ext>
            </a:extLst>
          </p:cNvPr>
          <p:cNvCxnSpPr>
            <a:cxnSpLocks/>
          </p:cNvCxnSpPr>
          <p:nvPr/>
        </p:nvCxnSpPr>
        <p:spPr>
          <a:xfrm>
            <a:off x="4184329" y="2963349"/>
            <a:ext cx="4768285" cy="1589496"/>
          </a:xfrm>
          <a:prstGeom prst="line">
            <a:avLst/>
          </a:prstGeom>
        </p:spPr>
        <p:style>
          <a:lnRef idx="1">
            <a:schemeClr val="dk1"/>
          </a:lnRef>
          <a:fillRef idx="0">
            <a:schemeClr val="dk1"/>
          </a:fillRef>
          <a:effectRef idx="0">
            <a:schemeClr val="dk1"/>
          </a:effectRef>
          <a:fontRef idx="minor">
            <a:schemeClr val="tx1"/>
          </a:fontRef>
        </p:style>
      </p:cxnSp>
      <p:sp>
        <p:nvSpPr>
          <p:cNvPr id="12" name="Прямоугольник 11">
            <a:extLst>
              <a:ext uri="{FF2B5EF4-FFF2-40B4-BE49-F238E27FC236}">
                <a16:creationId xmlns:a16="http://schemas.microsoft.com/office/drawing/2014/main" id="{DE207736-BB3D-46E1-84FD-70C1F2D74D55}"/>
              </a:ext>
            </a:extLst>
          </p:cNvPr>
          <p:cNvSpPr/>
          <p:nvPr/>
        </p:nvSpPr>
        <p:spPr>
          <a:xfrm rot="20067109">
            <a:off x="176900" y="3505965"/>
            <a:ext cx="2247593"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Beam</a:t>
            </a:r>
            <a:endParaRPr lang="ru-RU" sz="2400" b="0" cap="none" spc="0" dirty="0">
              <a:ln w="0"/>
              <a:solidFill>
                <a:schemeClr val="tx1"/>
              </a:solidFill>
              <a:effectLst>
                <a:outerShdw blurRad="38100" dist="19050" dir="2700000" algn="tl" rotWithShape="0">
                  <a:schemeClr val="dk1">
                    <a:alpha val="40000"/>
                  </a:schemeClr>
                </a:outerShdw>
              </a:effectLst>
            </a:endParaRPr>
          </a:p>
        </p:txBody>
      </p:sp>
      <p:sp>
        <p:nvSpPr>
          <p:cNvPr id="13" name="Прямоугольник 12">
            <a:extLst>
              <a:ext uri="{FF2B5EF4-FFF2-40B4-BE49-F238E27FC236}">
                <a16:creationId xmlns:a16="http://schemas.microsoft.com/office/drawing/2014/main" id="{56CE6F68-3958-4109-9B5D-756FC65E35CA}"/>
              </a:ext>
            </a:extLst>
          </p:cNvPr>
          <p:cNvSpPr/>
          <p:nvPr/>
        </p:nvSpPr>
        <p:spPr>
          <a:xfrm rot="20136932">
            <a:off x="1037998" y="2134899"/>
            <a:ext cx="4480869"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Ion beam channel</a:t>
            </a:r>
            <a:endParaRPr lang="ru-RU" sz="2400" b="0" cap="none" spc="0" dirty="0">
              <a:ln w="0"/>
              <a:solidFill>
                <a:schemeClr val="tx1"/>
              </a:solidFill>
              <a:effectLst>
                <a:outerShdw blurRad="38100" dist="19050" dir="2700000" algn="tl" rotWithShape="0">
                  <a:schemeClr val="dk1">
                    <a:alpha val="40000"/>
                  </a:schemeClr>
                </a:outerShdw>
              </a:effectLst>
            </a:endParaRPr>
          </a:p>
        </p:txBody>
      </p:sp>
      <p:sp>
        <p:nvSpPr>
          <p:cNvPr id="14" name="Прямоугольник 29">
            <a:extLst>
              <a:ext uri="{FF2B5EF4-FFF2-40B4-BE49-F238E27FC236}">
                <a16:creationId xmlns:a16="http://schemas.microsoft.com/office/drawing/2014/main" id="{46991D6B-CB90-409E-A2B6-C8FC7EA10F35}"/>
              </a:ext>
            </a:extLst>
          </p:cNvPr>
          <p:cNvSpPr/>
          <p:nvPr/>
        </p:nvSpPr>
        <p:spPr>
          <a:xfrm rot="20067109">
            <a:off x="1812714" y="4825770"/>
            <a:ext cx="1561487" cy="709591"/>
          </a:xfrm>
          <a:custGeom>
            <a:avLst/>
            <a:gdLst>
              <a:gd name="connsiteX0" fmla="*/ 0 w 2247593"/>
              <a:gd name="connsiteY0" fmla="*/ 0 h 461665"/>
              <a:gd name="connsiteX1" fmla="*/ 2247593 w 2247593"/>
              <a:gd name="connsiteY1" fmla="*/ 0 h 461665"/>
              <a:gd name="connsiteX2" fmla="*/ 2247593 w 2247593"/>
              <a:gd name="connsiteY2" fmla="*/ 461665 h 461665"/>
              <a:gd name="connsiteX3" fmla="*/ 0 w 2247593"/>
              <a:gd name="connsiteY3" fmla="*/ 461665 h 461665"/>
              <a:gd name="connsiteX4" fmla="*/ 0 w 2247593"/>
              <a:gd name="connsiteY4" fmla="*/ 0 h 461665"/>
              <a:gd name="connsiteX0" fmla="*/ 0 w 2247593"/>
              <a:gd name="connsiteY0" fmla="*/ 0 h 461665"/>
              <a:gd name="connsiteX1" fmla="*/ 2247593 w 2247593"/>
              <a:gd name="connsiteY1" fmla="*/ 0 h 461665"/>
              <a:gd name="connsiteX2" fmla="*/ 2077396 w 2247593"/>
              <a:gd name="connsiteY2" fmla="*/ 250676 h 461665"/>
              <a:gd name="connsiteX3" fmla="*/ 0 w 2247593"/>
              <a:gd name="connsiteY3" fmla="*/ 461665 h 461665"/>
              <a:gd name="connsiteX4" fmla="*/ 0 w 2247593"/>
              <a:gd name="connsiteY4" fmla="*/ 0 h 461665"/>
              <a:gd name="connsiteX0" fmla="*/ 0 w 2077396"/>
              <a:gd name="connsiteY0" fmla="*/ 0 h 461665"/>
              <a:gd name="connsiteX1" fmla="*/ 1925652 w 2077396"/>
              <a:gd name="connsiteY1" fmla="*/ 81807 h 461665"/>
              <a:gd name="connsiteX2" fmla="*/ 2077396 w 2077396"/>
              <a:gd name="connsiteY2" fmla="*/ 250676 h 461665"/>
              <a:gd name="connsiteX3" fmla="*/ 0 w 2077396"/>
              <a:gd name="connsiteY3" fmla="*/ 461665 h 461665"/>
              <a:gd name="connsiteX4" fmla="*/ 0 w 2077396"/>
              <a:gd name="connsiteY4" fmla="*/ 0 h 461665"/>
              <a:gd name="connsiteX0" fmla="*/ 0 w 1925652"/>
              <a:gd name="connsiteY0" fmla="*/ 0 h 461665"/>
              <a:gd name="connsiteX1" fmla="*/ 1925652 w 1925652"/>
              <a:gd name="connsiteY1" fmla="*/ 81807 h 461665"/>
              <a:gd name="connsiteX2" fmla="*/ 1869305 w 1925652"/>
              <a:gd name="connsiteY2" fmla="*/ 316195 h 461665"/>
              <a:gd name="connsiteX3" fmla="*/ 0 w 1925652"/>
              <a:gd name="connsiteY3" fmla="*/ 461665 h 461665"/>
              <a:gd name="connsiteX4" fmla="*/ 0 w 1925652"/>
              <a:gd name="connsiteY4" fmla="*/ 0 h 461665"/>
              <a:gd name="connsiteX0" fmla="*/ 0 w 1925652"/>
              <a:gd name="connsiteY0" fmla="*/ 0 h 619682"/>
              <a:gd name="connsiteX1" fmla="*/ 1925652 w 1925652"/>
              <a:gd name="connsiteY1" fmla="*/ 81807 h 619682"/>
              <a:gd name="connsiteX2" fmla="*/ 1869305 w 1925652"/>
              <a:gd name="connsiteY2" fmla="*/ 316195 h 619682"/>
              <a:gd name="connsiteX3" fmla="*/ 207304 w 1925652"/>
              <a:gd name="connsiteY3" fmla="*/ 619682 h 619682"/>
              <a:gd name="connsiteX4" fmla="*/ 0 w 1925652"/>
              <a:gd name="connsiteY4" fmla="*/ 0 h 619682"/>
              <a:gd name="connsiteX0" fmla="*/ 100514 w 1718348"/>
              <a:gd name="connsiteY0" fmla="*/ 112471 h 537875"/>
              <a:gd name="connsiteX1" fmla="*/ 1718348 w 1718348"/>
              <a:gd name="connsiteY1" fmla="*/ 0 h 537875"/>
              <a:gd name="connsiteX2" fmla="*/ 1662001 w 1718348"/>
              <a:gd name="connsiteY2" fmla="*/ 234388 h 537875"/>
              <a:gd name="connsiteX3" fmla="*/ 0 w 1718348"/>
              <a:gd name="connsiteY3" fmla="*/ 537875 h 537875"/>
              <a:gd name="connsiteX4" fmla="*/ 100514 w 1718348"/>
              <a:gd name="connsiteY4" fmla="*/ 112471 h 537875"/>
              <a:gd name="connsiteX0" fmla="*/ 0 w 1617834"/>
              <a:gd name="connsiteY0" fmla="*/ 112471 h 620779"/>
              <a:gd name="connsiteX1" fmla="*/ 1617834 w 1617834"/>
              <a:gd name="connsiteY1" fmla="*/ 0 h 620779"/>
              <a:gd name="connsiteX2" fmla="*/ 1561487 w 1617834"/>
              <a:gd name="connsiteY2" fmla="*/ 234388 h 620779"/>
              <a:gd name="connsiteX3" fmla="*/ 319465 w 1617834"/>
              <a:gd name="connsiteY3" fmla="*/ 620779 h 620779"/>
              <a:gd name="connsiteX4" fmla="*/ 0 w 1617834"/>
              <a:gd name="connsiteY4" fmla="*/ 112471 h 620779"/>
              <a:gd name="connsiteX0" fmla="*/ 0 w 1561487"/>
              <a:gd name="connsiteY0" fmla="*/ 201283 h 709591"/>
              <a:gd name="connsiteX1" fmla="*/ 1530654 w 1561487"/>
              <a:gd name="connsiteY1" fmla="*/ 0 h 709591"/>
              <a:gd name="connsiteX2" fmla="*/ 1561487 w 1561487"/>
              <a:gd name="connsiteY2" fmla="*/ 323200 h 709591"/>
              <a:gd name="connsiteX3" fmla="*/ 319465 w 1561487"/>
              <a:gd name="connsiteY3" fmla="*/ 709591 h 709591"/>
              <a:gd name="connsiteX4" fmla="*/ 0 w 1561487"/>
              <a:gd name="connsiteY4" fmla="*/ 201283 h 709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87" h="709591">
                <a:moveTo>
                  <a:pt x="0" y="201283"/>
                </a:moveTo>
                <a:lnTo>
                  <a:pt x="1530654" y="0"/>
                </a:lnTo>
                <a:lnTo>
                  <a:pt x="1561487" y="323200"/>
                </a:lnTo>
                <a:lnTo>
                  <a:pt x="319465" y="709591"/>
                </a:lnTo>
                <a:lnTo>
                  <a:pt x="0" y="201283"/>
                </a:lnTo>
                <a:close/>
              </a:path>
            </a:pathLst>
          </a:custGeom>
          <a:noFill/>
          <a:scene3d>
            <a:camera prst="perspectiveHeroicExtremeLeftFacing"/>
            <a:lightRig rig="threePt" dir="t"/>
          </a:scene3d>
        </p:spPr>
        <p:txBody>
          <a:bodyPr wrap="square" lIns="91440" tIns="45720" rIns="91440" bIns="45720">
            <a:normAutofit/>
          </a:bodyPr>
          <a:lstStyle/>
          <a:p>
            <a:pPr algn="ctr"/>
            <a:r>
              <a:rPr lang="en-US" dirty="0">
                <a:ln w="0"/>
                <a:effectLst>
                  <a:outerShdw blurRad="38100" dist="19050" dir="2700000" algn="tl" rotWithShape="0">
                    <a:schemeClr val="dk1">
                      <a:alpha val="40000"/>
                    </a:schemeClr>
                  </a:outerShdw>
                </a:effectLst>
              </a:rPr>
              <a:t>Detector 1</a:t>
            </a:r>
            <a:endParaRPr lang="ru-RU" b="0" cap="none" spc="0" dirty="0">
              <a:ln w="0"/>
              <a:solidFill>
                <a:schemeClr val="tx1"/>
              </a:solidFill>
              <a:effectLst>
                <a:outerShdw blurRad="38100" dist="19050" dir="2700000" algn="tl" rotWithShape="0">
                  <a:schemeClr val="dk1">
                    <a:alpha val="40000"/>
                  </a:schemeClr>
                </a:outerShdw>
              </a:effectLst>
            </a:endParaRPr>
          </a:p>
        </p:txBody>
      </p:sp>
      <p:sp>
        <p:nvSpPr>
          <p:cNvPr id="15" name="Прямоугольник 29">
            <a:extLst>
              <a:ext uri="{FF2B5EF4-FFF2-40B4-BE49-F238E27FC236}">
                <a16:creationId xmlns:a16="http://schemas.microsoft.com/office/drawing/2014/main" id="{185847E7-5A44-46C9-88DF-CF983E7A74F2}"/>
              </a:ext>
            </a:extLst>
          </p:cNvPr>
          <p:cNvSpPr/>
          <p:nvPr/>
        </p:nvSpPr>
        <p:spPr>
          <a:xfrm rot="20067109">
            <a:off x="2546168" y="4178701"/>
            <a:ext cx="1561487" cy="709591"/>
          </a:xfrm>
          <a:custGeom>
            <a:avLst/>
            <a:gdLst>
              <a:gd name="connsiteX0" fmla="*/ 0 w 2247593"/>
              <a:gd name="connsiteY0" fmla="*/ 0 h 461665"/>
              <a:gd name="connsiteX1" fmla="*/ 2247593 w 2247593"/>
              <a:gd name="connsiteY1" fmla="*/ 0 h 461665"/>
              <a:gd name="connsiteX2" fmla="*/ 2247593 w 2247593"/>
              <a:gd name="connsiteY2" fmla="*/ 461665 h 461665"/>
              <a:gd name="connsiteX3" fmla="*/ 0 w 2247593"/>
              <a:gd name="connsiteY3" fmla="*/ 461665 h 461665"/>
              <a:gd name="connsiteX4" fmla="*/ 0 w 2247593"/>
              <a:gd name="connsiteY4" fmla="*/ 0 h 461665"/>
              <a:gd name="connsiteX0" fmla="*/ 0 w 2247593"/>
              <a:gd name="connsiteY0" fmla="*/ 0 h 461665"/>
              <a:gd name="connsiteX1" fmla="*/ 2247593 w 2247593"/>
              <a:gd name="connsiteY1" fmla="*/ 0 h 461665"/>
              <a:gd name="connsiteX2" fmla="*/ 2077396 w 2247593"/>
              <a:gd name="connsiteY2" fmla="*/ 250676 h 461665"/>
              <a:gd name="connsiteX3" fmla="*/ 0 w 2247593"/>
              <a:gd name="connsiteY3" fmla="*/ 461665 h 461665"/>
              <a:gd name="connsiteX4" fmla="*/ 0 w 2247593"/>
              <a:gd name="connsiteY4" fmla="*/ 0 h 461665"/>
              <a:gd name="connsiteX0" fmla="*/ 0 w 2077396"/>
              <a:gd name="connsiteY0" fmla="*/ 0 h 461665"/>
              <a:gd name="connsiteX1" fmla="*/ 1925652 w 2077396"/>
              <a:gd name="connsiteY1" fmla="*/ 81807 h 461665"/>
              <a:gd name="connsiteX2" fmla="*/ 2077396 w 2077396"/>
              <a:gd name="connsiteY2" fmla="*/ 250676 h 461665"/>
              <a:gd name="connsiteX3" fmla="*/ 0 w 2077396"/>
              <a:gd name="connsiteY3" fmla="*/ 461665 h 461665"/>
              <a:gd name="connsiteX4" fmla="*/ 0 w 2077396"/>
              <a:gd name="connsiteY4" fmla="*/ 0 h 461665"/>
              <a:gd name="connsiteX0" fmla="*/ 0 w 1925652"/>
              <a:gd name="connsiteY0" fmla="*/ 0 h 461665"/>
              <a:gd name="connsiteX1" fmla="*/ 1925652 w 1925652"/>
              <a:gd name="connsiteY1" fmla="*/ 81807 h 461665"/>
              <a:gd name="connsiteX2" fmla="*/ 1869305 w 1925652"/>
              <a:gd name="connsiteY2" fmla="*/ 316195 h 461665"/>
              <a:gd name="connsiteX3" fmla="*/ 0 w 1925652"/>
              <a:gd name="connsiteY3" fmla="*/ 461665 h 461665"/>
              <a:gd name="connsiteX4" fmla="*/ 0 w 1925652"/>
              <a:gd name="connsiteY4" fmla="*/ 0 h 461665"/>
              <a:gd name="connsiteX0" fmla="*/ 0 w 1925652"/>
              <a:gd name="connsiteY0" fmla="*/ 0 h 619682"/>
              <a:gd name="connsiteX1" fmla="*/ 1925652 w 1925652"/>
              <a:gd name="connsiteY1" fmla="*/ 81807 h 619682"/>
              <a:gd name="connsiteX2" fmla="*/ 1869305 w 1925652"/>
              <a:gd name="connsiteY2" fmla="*/ 316195 h 619682"/>
              <a:gd name="connsiteX3" fmla="*/ 207304 w 1925652"/>
              <a:gd name="connsiteY3" fmla="*/ 619682 h 619682"/>
              <a:gd name="connsiteX4" fmla="*/ 0 w 1925652"/>
              <a:gd name="connsiteY4" fmla="*/ 0 h 619682"/>
              <a:gd name="connsiteX0" fmla="*/ 100514 w 1718348"/>
              <a:gd name="connsiteY0" fmla="*/ 112471 h 537875"/>
              <a:gd name="connsiteX1" fmla="*/ 1718348 w 1718348"/>
              <a:gd name="connsiteY1" fmla="*/ 0 h 537875"/>
              <a:gd name="connsiteX2" fmla="*/ 1662001 w 1718348"/>
              <a:gd name="connsiteY2" fmla="*/ 234388 h 537875"/>
              <a:gd name="connsiteX3" fmla="*/ 0 w 1718348"/>
              <a:gd name="connsiteY3" fmla="*/ 537875 h 537875"/>
              <a:gd name="connsiteX4" fmla="*/ 100514 w 1718348"/>
              <a:gd name="connsiteY4" fmla="*/ 112471 h 537875"/>
              <a:gd name="connsiteX0" fmla="*/ 0 w 1617834"/>
              <a:gd name="connsiteY0" fmla="*/ 112471 h 620779"/>
              <a:gd name="connsiteX1" fmla="*/ 1617834 w 1617834"/>
              <a:gd name="connsiteY1" fmla="*/ 0 h 620779"/>
              <a:gd name="connsiteX2" fmla="*/ 1561487 w 1617834"/>
              <a:gd name="connsiteY2" fmla="*/ 234388 h 620779"/>
              <a:gd name="connsiteX3" fmla="*/ 319465 w 1617834"/>
              <a:gd name="connsiteY3" fmla="*/ 620779 h 620779"/>
              <a:gd name="connsiteX4" fmla="*/ 0 w 1617834"/>
              <a:gd name="connsiteY4" fmla="*/ 112471 h 620779"/>
              <a:gd name="connsiteX0" fmla="*/ 0 w 1561487"/>
              <a:gd name="connsiteY0" fmla="*/ 201283 h 709591"/>
              <a:gd name="connsiteX1" fmla="*/ 1530654 w 1561487"/>
              <a:gd name="connsiteY1" fmla="*/ 0 h 709591"/>
              <a:gd name="connsiteX2" fmla="*/ 1561487 w 1561487"/>
              <a:gd name="connsiteY2" fmla="*/ 323200 h 709591"/>
              <a:gd name="connsiteX3" fmla="*/ 319465 w 1561487"/>
              <a:gd name="connsiteY3" fmla="*/ 709591 h 709591"/>
              <a:gd name="connsiteX4" fmla="*/ 0 w 1561487"/>
              <a:gd name="connsiteY4" fmla="*/ 201283 h 709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87" h="709591">
                <a:moveTo>
                  <a:pt x="0" y="201283"/>
                </a:moveTo>
                <a:lnTo>
                  <a:pt x="1530654" y="0"/>
                </a:lnTo>
                <a:lnTo>
                  <a:pt x="1561487" y="323200"/>
                </a:lnTo>
                <a:lnTo>
                  <a:pt x="319465" y="709591"/>
                </a:lnTo>
                <a:lnTo>
                  <a:pt x="0" y="201283"/>
                </a:lnTo>
                <a:close/>
              </a:path>
            </a:pathLst>
          </a:custGeom>
          <a:noFill/>
          <a:scene3d>
            <a:camera prst="perspectiveHeroicExtremeLeftFacing"/>
            <a:lightRig rig="threePt" dir="t"/>
          </a:scene3d>
        </p:spPr>
        <p:txBody>
          <a:bodyPr wrap="square" lIns="91440" tIns="45720" rIns="91440" bIns="45720">
            <a:normAutofit/>
          </a:bodyPr>
          <a:lstStyle/>
          <a:p>
            <a:pPr algn="ctr"/>
            <a:r>
              <a:rPr lang="en-US" dirty="0">
                <a:ln w="0"/>
                <a:effectLst>
                  <a:outerShdw blurRad="38100" dist="19050" dir="2700000" algn="tl" rotWithShape="0">
                    <a:schemeClr val="dk1">
                      <a:alpha val="40000"/>
                    </a:schemeClr>
                  </a:outerShdw>
                </a:effectLst>
              </a:rPr>
              <a:t>Detector </a:t>
            </a:r>
            <a:r>
              <a:rPr lang="ru-RU" dirty="0">
                <a:ln w="0"/>
                <a:effectLst>
                  <a:outerShdw blurRad="38100" dist="19050" dir="2700000" algn="tl" rotWithShape="0">
                    <a:schemeClr val="dk1">
                      <a:alpha val="40000"/>
                    </a:schemeClr>
                  </a:outerShdw>
                </a:effectLst>
              </a:rPr>
              <a:t>2</a:t>
            </a:r>
            <a:endParaRPr lang="ru-RU" b="0" cap="none" spc="0" dirty="0">
              <a:ln w="0"/>
              <a:solidFill>
                <a:schemeClr val="tx1"/>
              </a:solidFill>
              <a:effectLst>
                <a:outerShdw blurRad="38100" dist="19050" dir="2700000" algn="tl" rotWithShape="0">
                  <a:schemeClr val="dk1">
                    <a:alpha val="40000"/>
                  </a:schemeClr>
                </a:outerShdw>
              </a:effectLst>
            </a:endParaRPr>
          </a:p>
        </p:txBody>
      </p:sp>
      <p:sp>
        <p:nvSpPr>
          <p:cNvPr id="16" name="Прямоугольник 29">
            <a:extLst>
              <a:ext uri="{FF2B5EF4-FFF2-40B4-BE49-F238E27FC236}">
                <a16:creationId xmlns:a16="http://schemas.microsoft.com/office/drawing/2014/main" id="{55A61EA9-7309-4ACE-9A08-D5B1D33721A6}"/>
              </a:ext>
            </a:extLst>
          </p:cNvPr>
          <p:cNvSpPr/>
          <p:nvPr/>
        </p:nvSpPr>
        <p:spPr>
          <a:xfrm rot="20067109">
            <a:off x="3170812" y="3679804"/>
            <a:ext cx="1561487" cy="709591"/>
          </a:xfrm>
          <a:custGeom>
            <a:avLst/>
            <a:gdLst>
              <a:gd name="connsiteX0" fmla="*/ 0 w 2247593"/>
              <a:gd name="connsiteY0" fmla="*/ 0 h 461665"/>
              <a:gd name="connsiteX1" fmla="*/ 2247593 w 2247593"/>
              <a:gd name="connsiteY1" fmla="*/ 0 h 461665"/>
              <a:gd name="connsiteX2" fmla="*/ 2247593 w 2247593"/>
              <a:gd name="connsiteY2" fmla="*/ 461665 h 461665"/>
              <a:gd name="connsiteX3" fmla="*/ 0 w 2247593"/>
              <a:gd name="connsiteY3" fmla="*/ 461665 h 461665"/>
              <a:gd name="connsiteX4" fmla="*/ 0 w 2247593"/>
              <a:gd name="connsiteY4" fmla="*/ 0 h 461665"/>
              <a:gd name="connsiteX0" fmla="*/ 0 w 2247593"/>
              <a:gd name="connsiteY0" fmla="*/ 0 h 461665"/>
              <a:gd name="connsiteX1" fmla="*/ 2247593 w 2247593"/>
              <a:gd name="connsiteY1" fmla="*/ 0 h 461665"/>
              <a:gd name="connsiteX2" fmla="*/ 2077396 w 2247593"/>
              <a:gd name="connsiteY2" fmla="*/ 250676 h 461665"/>
              <a:gd name="connsiteX3" fmla="*/ 0 w 2247593"/>
              <a:gd name="connsiteY3" fmla="*/ 461665 h 461665"/>
              <a:gd name="connsiteX4" fmla="*/ 0 w 2247593"/>
              <a:gd name="connsiteY4" fmla="*/ 0 h 461665"/>
              <a:gd name="connsiteX0" fmla="*/ 0 w 2077396"/>
              <a:gd name="connsiteY0" fmla="*/ 0 h 461665"/>
              <a:gd name="connsiteX1" fmla="*/ 1925652 w 2077396"/>
              <a:gd name="connsiteY1" fmla="*/ 81807 h 461665"/>
              <a:gd name="connsiteX2" fmla="*/ 2077396 w 2077396"/>
              <a:gd name="connsiteY2" fmla="*/ 250676 h 461665"/>
              <a:gd name="connsiteX3" fmla="*/ 0 w 2077396"/>
              <a:gd name="connsiteY3" fmla="*/ 461665 h 461665"/>
              <a:gd name="connsiteX4" fmla="*/ 0 w 2077396"/>
              <a:gd name="connsiteY4" fmla="*/ 0 h 461665"/>
              <a:gd name="connsiteX0" fmla="*/ 0 w 1925652"/>
              <a:gd name="connsiteY0" fmla="*/ 0 h 461665"/>
              <a:gd name="connsiteX1" fmla="*/ 1925652 w 1925652"/>
              <a:gd name="connsiteY1" fmla="*/ 81807 h 461665"/>
              <a:gd name="connsiteX2" fmla="*/ 1869305 w 1925652"/>
              <a:gd name="connsiteY2" fmla="*/ 316195 h 461665"/>
              <a:gd name="connsiteX3" fmla="*/ 0 w 1925652"/>
              <a:gd name="connsiteY3" fmla="*/ 461665 h 461665"/>
              <a:gd name="connsiteX4" fmla="*/ 0 w 1925652"/>
              <a:gd name="connsiteY4" fmla="*/ 0 h 461665"/>
              <a:gd name="connsiteX0" fmla="*/ 0 w 1925652"/>
              <a:gd name="connsiteY0" fmla="*/ 0 h 619682"/>
              <a:gd name="connsiteX1" fmla="*/ 1925652 w 1925652"/>
              <a:gd name="connsiteY1" fmla="*/ 81807 h 619682"/>
              <a:gd name="connsiteX2" fmla="*/ 1869305 w 1925652"/>
              <a:gd name="connsiteY2" fmla="*/ 316195 h 619682"/>
              <a:gd name="connsiteX3" fmla="*/ 207304 w 1925652"/>
              <a:gd name="connsiteY3" fmla="*/ 619682 h 619682"/>
              <a:gd name="connsiteX4" fmla="*/ 0 w 1925652"/>
              <a:gd name="connsiteY4" fmla="*/ 0 h 619682"/>
              <a:gd name="connsiteX0" fmla="*/ 100514 w 1718348"/>
              <a:gd name="connsiteY0" fmla="*/ 112471 h 537875"/>
              <a:gd name="connsiteX1" fmla="*/ 1718348 w 1718348"/>
              <a:gd name="connsiteY1" fmla="*/ 0 h 537875"/>
              <a:gd name="connsiteX2" fmla="*/ 1662001 w 1718348"/>
              <a:gd name="connsiteY2" fmla="*/ 234388 h 537875"/>
              <a:gd name="connsiteX3" fmla="*/ 0 w 1718348"/>
              <a:gd name="connsiteY3" fmla="*/ 537875 h 537875"/>
              <a:gd name="connsiteX4" fmla="*/ 100514 w 1718348"/>
              <a:gd name="connsiteY4" fmla="*/ 112471 h 537875"/>
              <a:gd name="connsiteX0" fmla="*/ 0 w 1617834"/>
              <a:gd name="connsiteY0" fmla="*/ 112471 h 620779"/>
              <a:gd name="connsiteX1" fmla="*/ 1617834 w 1617834"/>
              <a:gd name="connsiteY1" fmla="*/ 0 h 620779"/>
              <a:gd name="connsiteX2" fmla="*/ 1561487 w 1617834"/>
              <a:gd name="connsiteY2" fmla="*/ 234388 h 620779"/>
              <a:gd name="connsiteX3" fmla="*/ 319465 w 1617834"/>
              <a:gd name="connsiteY3" fmla="*/ 620779 h 620779"/>
              <a:gd name="connsiteX4" fmla="*/ 0 w 1617834"/>
              <a:gd name="connsiteY4" fmla="*/ 112471 h 620779"/>
              <a:gd name="connsiteX0" fmla="*/ 0 w 1561487"/>
              <a:gd name="connsiteY0" fmla="*/ 201283 h 709591"/>
              <a:gd name="connsiteX1" fmla="*/ 1530654 w 1561487"/>
              <a:gd name="connsiteY1" fmla="*/ 0 h 709591"/>
              <a:gd name="connsiteX2" fmla="*/ 1561487 w 1561487"/>
              <a:gd name="connsiteY2" fmla="*/ 323200 h 709591"/>
              <a:gd name="connsiteX3" fmla="*/ 319465 w 1561487"/>
              <a:gd name="connsiteY3" fmla="*/ 709591 h 709591"/>
              <a:gd name="connsiteX4" fmla="*/ 0 w 1561487"/>
              <a:gd name="connsiteY4" fmla="*/ 201283 h 709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87" h="709591">
                <a:moveTo>
                  <a:pt x="0" y="201283"/>
                </a:moveTo>
                <a:lnTo>
                  <a:pt x="1530654" y="0"/>
                </a:lnTo>
                <a:lnTo>
                  <a:pt x="1561487" y="323200"/>
                </a:lnTo>
                <a:lnTo>
                  <a:pt x="319465" y="709591"/>
                </a:lnTo>
                <a:lnTo>
                  <a:pt x="0" y="201283"/>
                </a:lnTo>
                <a:close/>
              </a:path>
            </a:pathLst>
          </a:custGeom>
          <a:noFill/>
          <a:scene3d>
            <a:camera prst="perspectiveHeroicExtremeLeftFacing"/>
            <a:lightRig rig="threePt" dir="t"/>
          </a:scene3d>
        </p:spPr>
        <p:txBody>
          <a:bodyPr wrap="square" lIns="91440" tIns="45720" rIns="91440" bIns="45720">
            <a:normAutofit/>
          </a:bodyPr>
          <a:lstStyle/>
          <a:p>
            <a:pPr algn="ctr"/>
            <a:r>
              <a:rPr lang="en-US" dirty="0">
                <a:ln w="0"/>
                <a:effectLst>
                  <a:outerShdw blurRad="38100" dist="19050" dir="2700000" algn="tl" rotWithShape="0">
                    <a:schemeClr val="dk1">
                      <a:alpha val="40000"/>
                    </a:schemeClr>
                  </a:outerShdw>
                </a:effectLst>
              </a:rPr>
              <a:t>Detector </a:t>
            </a:r>
            <a:r>
              <a:rPr lang="ru-RU" dirty="0">
                <a:ln w="0"/>
                <a:effectLst>
                  <a:outerShdw blurRad="38100" dist="19050" dir="2700000" algn="tl" rotWithShape="0">
                    <a:schemeClr val="dk1">
                      <a:alpha val="40000"/>
                    </a:schemeClr>
                  </a:outerShdw>
                </a:effectLst>
              </a:rPr>
              <a:t>3</a:t>
            </a:r>
            <a:endParaRPr lang="ru-RU" b="0" cap="none" spc="0" dirty="0">
              <a:ln w="0"/>
              <a:solidFill>
                <a:schemeClr val="tx1"/>
              </a:solidFill>
              <a:effectLst>
                <a:outerShdw blurRad="38100" dist="19050" dir="2700000" algn="tl" rotWithShape="0">
                  <a:schemeClr val="dk1">
                    <a:alpha val="40000"/>
                  </a:schemeClr>
                </a:outerShdw>
              </a:effectLst>
            </a:endParaRPr>
          </a:p>
        </p:txBody>
      </p:sp>
      <p:sp>
        <p:nvSpPr>
          <p:cNvPr id="17" name="Прямоугольник 29">
            <a:extLst>
              <a:ext uri="{FF2B5EF4-FFF2-40B4-BE49-F238E27FC236}">
                <a16:creationId xmlns:a16="http://schemas.microsoft.com/office/drawing/2014/main" id="{BFF59905-20AF-4919-84CA-70555BE073E8}"/>
              </a:ext>
            </a:extLst>
          </p:cNvPr>
          <p:cNvSpPr/>
          <p:nvPr/>
        </p:nvSpPr>
        <p:spPr>
          <a:xfrm rot="20067109">
            <a:off x="3657766" y="3253382"/>
            <a:ext cx="1561487" cy="709591"/>
          </a:xfrm>
          <a:custGeom>
            <a:avLst/>
            <a:gdLst>
              <a:gd name="connsiteX0" fmla="*/ 0 w 2247593"/>
              <a:gd name="connsiteY0" fmla="*/ 0 h 461665"/>
              <a:gd name="connsiteX1" fmla="*/ 2247593 w 2247593"/>
              <a:gd name="connsiteY1" fmla="*/ 0 h 461665"/>
              <a:gd name="connsiteX2" fmla="*/ 2247593 w 2247593"/>
              <a:gd name="connsiteY2" fmla="*/ 461665 h 461665"/>
              <a:gd name="connsiteX3" fmla="*/ 0 w 2247593"/>
              <a:gd name="connsiteY3" fmla="*/ 461665 h 461665"/>
              <a:gd name="connsiteX4" fmla="*/ 0 w 2247593"/>
              <a:gd name="connsiteY4" fmla="*/ 0 h 461665"/>
              <a:gd name="connsiteX0" fmla="*/ 0 w 2247593"/>
              <a:gd name="connsiteY0" fmla="*/ 0 h 461665"/>
              <a:gd name="connsiteX1" fmla="*/ 2247593 w 2247593"/>
              <a:gd name="connsiteY1" fmla="*/ 0 h 461665"/>
              <a:gd name="connsiteX2" fmla="*/ 2077396 w 2247593"/>
              <a:gd name="connsiteY2" fmla="*/ 250676 h 461665"/>
              <a:gd name="connsiteX3" fmla="*/ 0 w 2247593"/>
              <a:gd name="connsiteY3" fmla="*/ 461665 h 461665"/>
              <a:gd name="connsiteX4" fmla="*/ 0 w 2247593"/>
              <a:gd name="connsiteY4" fmla="*/ 0 h 461665"/>
              <a:gd name="connsiteX0" fmla="*/ 0 w 2077396"/>
              <a:gd name="connsiteY0" fmla="*/ 0 h 461665"/>
              <a:gd name="connsiteX1" fmla="*/ 1925652 w 2077396"/>
              <a:gd name="connsiteY1" fmla="*/ 81807 h 461665"/>
              <a:gd name="connsiteX2" fmla="*/ 2077396 w 2077396"/>
              <a:gd name="connsiteY2" fmla="*/ 250676 h 461665"/>
              <a:gd name="connsiteX3" fmla="*/ 0 w 2077396"/>
              <a:gd name="connsiteY3" fmla="*/ 461665 h 461665"/>
              <a:gd name="connsiteX4" fmla="*/ 0 w 2077396"/>
              <a:gd name="connsiteY4" fmla="*/ 0 h 461665"/>
              <a:gd name="connsiteX0" fmla="*/ 0 w 1925652"/>
              <a:gd name="connsiteY0" fmla="*/ 0 h 461665"/>
              <a:gd name="connsiteX1" fmla="*/ 1925652 w 1925652"/>
              <a:gd name="connsiteY1" fmla="*/ 81807 h 461665"/>
              <a:gd name="connsiteX2" fmla="*/ 1869305 w 1925652"/>
              <a:gd name="connsiteY2" fmla="*/ 316195 h 461665"/>
              <a:gd name="connsiteX3" fmla="*/ 0 w 1925652"/>
              <a:gd name="connsiteY3" fmla="*/ 461665 h 461665"/>
              <a:gd name="connsiteX4" fmla="*/ 0 w 1925652"/>
              <a:gd name="connsiteY4" fmla="*/ 0 h 461665"/>
              <a:gd name="connsiteX0" fmla="*/ 0 w 1925652"/>
              <a:gd name="connsiteY0" fmla="*/ 0 h 619682"/>
              <a:gd name="connsiteX1" fmla="*/ 1925652 w 1925652"/>
              <a:gd name="connsiteY1" fmla="*/ 81807 h 619682"/>
              <a:gd name="connsiteX2" fmla="*/ 1869305 w 1925652"/>
              <a:gd name="connsiteY2" fmla="*/ 316195 h 619682"/>
              <a:gd name="connsiteX3" fmla="*/ 207304 w 1925652"/>
              <a:gd name="connsiteY3" fmla="*/ 619682 h 619682"/>
              <a:gd name="connsiteX4" fmla="*/ 0 w 1925652"/>
              <a:gd name="connsiteY4" fmla="*/ 0 h 619682"/>
              <a:gd name="connsiteX0" fmla="*/ 100514 w 1718348"/>
              <a:gd name="connsiteY0" fmla="*/ 112471 h 537875"/>
              <a:gd name="connsiteX1" fmla="*/ 1718348 w 1718348"/>
              <a:gd name="connsiteY1" fmla="*/ 0 h 537875"/>
              <a:gd name="connsiteX2" fmla="*/ 1662001 w 1718348"/>
              <a:gd name="connsiteY2" fmla="*/ 234388 h 537875"/>
              <a:gd name="connsiteX3" fmla="*/ 0 w 1718348"/>
              <a:gd name="connsiteY3" fmla="*/ 537875 h 537875"/>
              <a:gd name="connsiteX4" fmla="*/ 100514 w 1718348"/>
              <a:gd name="connsiteY4" fmla="*/ 112471 h 537875"/>
              <a:gd name="connsiteX0" fmla="*/ 0 w 1617834"/>
              <a:gd name="connsiteY0" fmla="*/ 112471 h 620779"/>
              <a:gd name="connsiteX1" fmla="*/ 1617834 w 1617834"/>
              <a:gd name="connsiteY1" fmla="*/ 0 h 620779"/>
              <a:gd name="connsiteX2" fmla="*/ 1561487 w 1617834"/>
              <a:gd name="connsiteY2" fmla="*/ 234388 h 620779"/>
              <a:gd name="connsiteX3" fmla="*/ 319465 w 1617834"/>
              <a:gd name="connsiteY3" fmla="*/ 620779 h 620779"/>
              <a:gd name="connsiteX4" fmla="*/ 0 w 1617834"/>
              <a:gd name="connsiteY4" fmla="*/ 112471 h 620779"/>
              <a:gd name="connsiteX0" fmla="*/ 0 w 1561487"/>
              <a:gd name="connsiteY0" fmla="*/ 201283 h 709591"/>
              <a:gd name="connsiteX1" fmla="*/ 1530654 w 1561487"/>
              <a:gd name="connsiteY1" fmla="*/ 0 h 709591"/>
              <a:gd name="connsiteX2" fmla="*/ 1561487 w 1561487"/>
              <a:gd name="connsiteY2" fmla="*/ 323200 h 709591"/>
              <a:gd name="connsiteX3" fmla="*/ 319465 w 1561487"/>
              <a:gd name="connsiteY3" fmla="*/ 709591 h 709591"/>
              <a:gd name="connsiteX4" fmla="*/ 0 w 1561487"/>
              <a:gd name="connsiteY4" fmla="*/ 201283 h 709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87" h="709591">
                <a:moveTo>
                  <a:pt x="0" y="201283"/>
                </a:moveTo>
                <a:lnTo>
                  <a:pt x="1530654" y="0"/>
                </a:lnTo>
                <a:lnTo>
                  <a:pt x="1561487" y="323200"/>
                </a:lnTo>
                <a:lnTo>
                  <a:pt x="319465" y="709591"/>
                </a:lnTo>
                <a:lnTo>
                  <a:pt x="0" y="201283"/>
                </a:lnTo>
                <a:close/>
              </a:path>
            </a:pathLst>
          </a:custGeom>
          <a:noFill/>
          <a:scene3d>
            <a:camera prst="perspectiveHeroicExtremeLeftFacing"/>
            <a:lightRig rig="threePt" dir="t"/>
          </a:scene3d>
        </p:spPr>
        <p:txBody>
          <a:bodyPr wrap="square" lIns="91440" tIns="45720" rIns="91440" bIns="45720">
            <a:normAutofit/>
          </a:bodyPr>
          <a:lstStyle/>
          <a:p>
            <a:pPr algn="ctr"/>
            <a:r>
              <a:rPr lang="en-US" dirty="0">
                <a:ln w="0"/>
                <a:effectLst>
                  <a:outerShdw blurRad="38100" dist="19050" dir="2700000" algn="tl" rotWithShape="0">
                    <a:schemeClr val="dk1">
                      <a:alpha val="40000"/>
                    </a:schemeClr>
                  </a:outerShdw>
                </a:effectLst>
              </a:rPr>
              <a:t>Detector </a:t>
            </a:r>
            <a:r>
              <a:rPr lang="ru-RU" dirty="0">
                <a:ln w="0"/>
                <a:effectLst>
                  <a:outerShdw blurRad="38100" dist="19050" dir="2700000" algn="tl" rotWithShape="0">
                    <a:schemeClr val="dk1">
                      <a:alpha val="40000"/>
                    </a:schemeClr>
                  </a:outerShdw>
                </a:effectLst>
              </a:rPr>
              <a:t>4</a:t>
            </a:r>
            <a:endParaRPr lang="ru-RU" b="0" cap="none" spc="0" dirty="0">
              <a:ln w="0"/>
              <a:solidFill>
                <a:schemeClr val="tx1"/>
              </a:solidFill>
              <a:effectLst>
                <a:outerShdw blurRad="38100" dist="19050" dir="2700000" algn="tl" rotWithShape="0">
                  <a:schemeClr val="dk1">
                    <a:alpha val="40000"/>
                  </a:schemeClr>
                </a:outerShdw>
              </a:effectLst>
            </a:endParaRPr>
          </a:p>
        </p:txBody>
      </p:sp>
      <p:pic>
        <p:nvPicPr>
          <p:cNvPr id="18" name="Объект 13">
            <a:extLst>
              <a:ext uri="{FF2B5EF4-FFF2-40B4-BE49-F238E27FC236}">
                <a16:creationId xmlns:a16="http://schemas.microsoft.com/office/drawing/2014/main" id="{4E23DEC4-AEA8-4F48-AE88-46021689151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38509" y="3957352"/>
            <a:ext cx="3715966" cy="2200872"/>
          </a:xfrm>
          <a:prstGeom prst="rect">
            <a:avLst/>
          </a:prstGeom>
          <a:ln>
            <a:noFill/>
          </a:ln>
          <a:effectLst>
            <a:softEdge rad="112500"/>
          </a:effectLst>
        </p:spPr>
      </p:pic>
    </p:spTree>
    <p:extLst>
      <p:ext uri="{BB962C8B-B14F-4D97-AF65-F5344CB8AC3E}">
        <p14:creationId xmlns:p14="http://schemas.microsoft.com/office/powerpoint/2010/main" val="158426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21809D8D-E119-47C2-95BD-79856613529D}"/>
              </a:ext>
            </a:extLst>
          </p:cNvPr>
          <p:cNvSpPr>
            <a:spLocks noGrp="1"/>
          </p:cNvSpPr>
          <p:nvPr>
            <p:ph type="sldNum" sz="quarter" idx="12"/>
          </p:nvPr>
        </p:nvSpPr>
        <p:spPr/>
        <p:txBody>
          <a:bodyPr/>
          <a:lstStyle/>
          <a:p>
            <a:fld id="{E764712B-7155-4D81-9DBD-22E682A4DE31}" type="slidenum">
              <a:rPr lang="ru-RU" smtClean="0"/>
              <a:t>7</a:t>
            </a:fld>
            <a:endParaRPr lang="ru-RU"/>
          </a:p>
        </p:txBody>
      </p:sp>
      <p:sp>
        <p:nvSpPr>
          <p:cNvPr id="5" name="Нижний колонтитул 4">
            <a:extLst>
              <a:ext uri="{FF2B5EF4-FFF2-40B4-BE49-F238E27FC236}">
                <a16:creationId xmlns:a16="http://schemas.microsoft.com/office/drawing/2014/main" id="{BCC97D73-6875-45F5-83C2-6232271C1750}"/>
              </a:ext>
            </a:extLst>
          </p:cNvPr>
          <p:cNvSpPr>
            <a:spLocks noGrp="1"/>
          </p:cNvSpPr>
          <p:nvPr>
            <p:ph type="ftr" sz="quarter" idx="11"/>
          </p:nvPr>
        </p:nvSpPr>
        <p:spPr/>
        <p:txBody>
          <a:bodyPr/>
          <a:lstStyle/>
          <a:p>
            <a:r>
              <a:rPr lang="en-US" dirty="0"/>
              <a:t>OPTIMIZATION OF THE NON-DESTRUCTIVE METHOD FOR DIAGNOSING HEAVY ION BEAM LOSSES BASED ON NEUTRON REGISTRATION</a:t>
            </a:r>
          </a:p>
        </p:txBody>
      </p:sp>
      <p:sp>
        <p:nvSpPr>
          <p:cNvPr id="17" name="Заголовок 1">
            <a:extLst>
              <a:ext uri="{FF2B5EF4-FFF2-40B4-BE49-F238E27FC236}">
                <a16:creationId xmlns:a16="http://schemas.microsoft.com/office/drawing/2014/main" id="{3A6FD923-93A1-4BF2-8DC6-85140045D9CB}"/>
              </a:ext>
            </a:extLst>
          </p:cNvPr>
          <p:cNvSpPr>
            <a:spLocks noGrp="1"/>
          </p:cNvSpPr>
          <p:nvPr>
            <p:ph type="title"/>
          </p:nvPr>
        </p:nvSpPr>
        <p:spPr>
          <a:xfrm>
            <a:off x="838200" y="365125"/>
            <a:ext cx="10515600" cy="1325563"/>
          </a:xfrm>
        </p:spPr>
        <p:txBody>
          <a:bodyPr>
            <a:normAutofit/>
          </a:bodyPr>
          <a:lstStyle/>
          <a:p>
            <a:r>
              <a:rPr lang="en-US" dirty="0"/>
              <a:t>T</a:t>
            </a:r>
            <a:r>
              <a:rPr lang="ru-RU" dirty="0" err="1"/>
              <a:t>hermal</a:t>
            </a:r>
            <a:r>
              <a:rPr lang="ru-RU" dirty="0"/>
              <a:t> </a:t>
            </a:r>
            <a:r>
              <a:rPr lang="ru-RU" dirty="0" err="1"/>
              <a:t>neutrons</a:t>
            </a:r>
            <a:r>
              <a:rPr lang="ru-RU" dirty="0"/>
              <a:t> </a:t>
            </a:r>
            <a:r>
              <a:rPr lang="ru-RU" dirty="0" err="1"/>
              <a:t>counters</a:t>
            </a:r>
            <a:r>
              <a:rPr lang="ru-RU" dirty="0"/>
              <a:t> </a:t>
            </a:r>
          </a:p>
        </p:txBody>
      </p:sp>
      <p:sp>
        <p:nvSpPr>
          <p:cNvPr id="19" name="Прямоугольник 18">
            <a:extLst>
              <a:ext uri="{FF2B5EF4-FFF2-40B4-BE49-F238E27FC236}">
                <a16:creationId xmlns:a16="http://schemas.microsoft.com/office/drawing/2014/main" id="{08642097-E51F-4D45-AFB4-067F385635DF}"/>
              </a:ext>
            </a:extLst>
          </p:cNvPr>
          <p:cNvSpPr/>
          <p:nvPr/>
        </p:nvSpPr>
        <p:spPr>
          <a:xfrm>
            <a:off x="6724791" y="4998321"/>
            <a:ext cx="5485549" cy="923330"/>
          </a:xfrm>
          <a:prstGeom prst="rect">
            <a:avLst/>
          </a:prstGeom>
        </p:spPr>
        <p:txBody>
          <a:bodyPr wrap="square">
            <a:spAutoFit/>
          </a:bodyPr>
          <a:lstStyle/>
          <a:p>
            <a:pPr algn="ctr"/>
            <a:r>
              <a:rPr lang="en-US" dirty="0"/>
              <a:t>Neutron cross section of </a:t>
            </a:r>
            <a:r>
              <a:rPr lang="en-US" baseline="30000" dirty="0">
                <a:solidFill>
                  <a:srgbClr val="333333"/>
                </a:solidFill>
              </a:rPr>
              <a:t>3</a:t>
            </a:r>
            <a:r>
              <a:rPr lang="en-US" dirty="0"/>
              <a:t>He in the energy range 0-10 MeV for the 4 reactions: </a:t>
            </a:r>
            <a:r>
              <a:rPr lang="en-US" baseline="30000" dirty="0">
                <a:solidFill>
                  <a:srgbClr val="333333"/>
                </a:solidFill>
              </a:rPr>
              <a:t>3</a:t>
            </a:r>
            <a:r>
              <a:rPr lang="en-US" dirty="0"/>
              <a:t>He recoil, (</a:t>
            </a:r>
            <a:r>
              <a:rPr lang="en-US" dirty="0" err="1"/>
              <a:t>n,p</a:t>
            </a:r>
            <a:r>
              <a:rPr lang="en-US" dirty="0"/>
              <a:t>), (</a:t>
            </a:r>
            <a:r>
              <a:rPr lang="en-US" dirty="0" err="1"/>
              <a:t>n,d</a:t>
            </a:r>
            <a:r>
              <a:rPr lang="en-US" dirty="0"/>
              <a:t>) and </a:t>
            </a:r>
            <a:r>
              <a:rPr lang="en-US" i="1" dirty="0">
                <a:solidFill>
                  <a:srgbClr val="333333"/>
                </a:solidFill>
              </a:rPr>
              <a:t>γ</a:t>
            </a:r>
            <a:r>
              <a:rPr lang="en-US" dirty="0"/>
              <a:t>-rays</a:t>
            </a:r>
            <a:endParaRPr lang="ru-RU" dirty="0"/>
          </a:p>
        </p:txBody>
      </p:sp>
      <p:pic>
        <p:nvPicPr>
          <p:cNvPr id="20" name="Рисунок 19">
            <a:extLst>
              <a:ext uri="{FF2B5EF4-FFF2-40B4-BE49-F238E27FC236}">
                <a16:creationId xmlns:a16="http://schemas.microsoft.com/office/drawing/2014/main" id="{07FD3E40-049A-4D11-8502-D8DED3FB59AE}"/>
              </a:ext>
            </a:extLst>
          </p:cNvPr>
          <p:cNvPicPr>
            <a:picLocks noChangeAspect="1"/>
          </p:cNvPicPr>
          <p:nvPr/>
        </p:nvPicPr>
        <p:blipFill rotWithShape="1">
          <a:blip r:embed="rId2"/>
          <a:srcRect l="1254" b="1652"/>
          <a:stretch/>
        </p:blipFill>
        <p:spPr>
          <a:xfrm>
            <a:off x="7133941" y="2041942"/>
            <a:ext cx="4667250" cy="2949623"/>
          </a:xfrm>
          <a:prstGeom prst="rect">
            <a:avLst/>
          </a:prstGeom>
        </p:spPr>
      </p:pic>
      <p:pic>
        <p:nvPicPr>
          <p:cNvPr id="26" name="Рисунок 25">
            <a:extLst>
              <a:ext uri="{FF2B5EF4-FFF2-40B4-BE49-F238E27FC236}">
                <a16:creationId xmlns:a16="http://schemas.microsoft.com/office/drawing/2014/main" id="{3E18550A-F016-4E57-A27F-B1555F1D4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739" y="2041376"/>
            <a:ext cx="5017109" cy="3031781"/>
          </a:xfrm>
          <a:prstGeom prst="rect">
            <a:avLst/>
          </a:prstGeom>
        </p:spPr>
      </p:pic>
      <p:sp>
        <p:nvSpPr>
          <p:cNvPr id="27" name="Прямоугольник 26">
            <a:extLst>
              <a:ext uri="{FF2B5EF4-FFF2-40B4-BE49-F238E27FC236}">
                <a16:creationId xmlns:a16="http://schemas.microsoft.com/office/drawing/2014/main" id="{8F74652D-8606-46A8-8068-6227175C06E8}"/>
              </a:ext>
            </a:extLst>
          </p:cNvPr>
          <p:cNvSpPr/>
          <p:nvPr/>
        </p:nvSpPr>
        <p:spPr>
          <a:xfrm>
            <a:off x="6658686" y="4998321"/>
            <a:ext cx="5617760" cy="646331"/>
          </a:xfrm>
          <a:prstGeom prst="rect">
            <a:avLst/>
          </a:prstGeom>
        </p:spPr>
        <p:txBody>
          <a:bodyPr wrap="square">
            <a:spAutoFit/>
          </a:bodyPr>
          <a:lstStyle/>
          <a:p>
            <a:pPr algn="ctr"/>
            <a:r>
              <a:rPr lang="en-US" dirty="0">
                <a:solidFill>
                  <a:srgbClr val="374151"/>
                </a:solidFill>
                <a:latin typeface="Söhne"/>
              </a:rPr>
              <a:t>Dependence of the Cross Sections of Reactions </a:t>
            </a:r>
            <a:r>
              <a:rPr lang="en-US" baseline="30000" dirty="0">
                <a:solidFill>
                  <a:srgbClr val="333333"/>
                </a:solidFill>
                <a:latin typeface="Georgia" panose="02040502050405020303" pitchFamily="18" charset="0"/>
              </a:rPr>
              <a:t>3</a:t>
            </a:r>
            <a:r>
              <a:rPr lang="en-US" dirty="0">
                <a:solidFill>
                  <a:srgbClr val="374151"/>
                </a:solidFill>
                <a:latin typeface="Söhne"/>
              </a:rPr>
              <a:t>He(</a:t>
            </a:r>
            <a:r>
              <a:rPr lang="en-US" dirty="0" err="1">
                <a:solidFill>
                  <a:srgbClr val="374151"/>
                </a:solidFill>
                <a:latin typeface="Söhne"/>
              </a:rPr>
              <a:t>n,p</a:t>
            </a:r>
            <a:r>
              <a:rPr lang="en-US" dirty="0">
                <a:solidFill>
                  <a:srgbClr val="374151"/>
                </a:solidFill>
                <a:latin typeface="Söhne"/>
              </a:rPr>
              <a:t>), </a:t>
            </a:r>
            <a:r>
              <a:rPr lang="ru-RU" baseline="30000" dirty="0">
                <a:solidFill>
                  <a:srgbClr val="333333"/>
                </a:solidFill>
                <a:latin typeface="Georgia" panose="02040502050405020303" pitchFamily="18" charset="0"/>
              </a:rPr>
              <a:t>10</a:t>
            </a:r>
            <a:r>
              <a:rPr lang="en-US" dirty="0">
                <a:solidFill>
                  <a:srgbClr val="374151"/>
                </a:solidFill>
                <a:latin typeface="Söhne"/>
              </a:rPr>
              <a:t>B(n,</a:t>
            </a:r>
            <a:r>
              <a:rPr lang="el-GR" dirty="0">
                <a:solidFill>
                  <a:srgbClr val="374151"/>
                </a:solidFill>
                <a:latin typeface="Söhne"/>
              </a:rPr>
              <a:t>α</a:t>
            </a:r>
            <a:r>
              <a:rPr lang="en-US" dirty="0">
                <a:solidFill>
                  <a:srgbClr val="374151"/>
                </a:solidFill>
                <a:latin typeface="Söhne"/>
              </a:rPr>
              <a:t>), and </a:t>
            </a:r>
            <a:r>
              <a:rPr lang="ru-RU" baseline="30000" dirty="0">
                <a:solidFill>
                  <a:srgbClr val="333333"/>
                </a:solidFill>
                <a:latin typeface="Georgia" panose="02040502050405020303" pitchFamily="18" charset="0"/>
              </a:rPr>
              <a:t>6</a:t>
            </a:r>
            <a:r>
              <a:rPr lang="en-US" dirty="0">
                <a:solidFill>
                  <a:srgbClr val="374151"/>
                </a:solidFill>
                <a:latin typeface="Söhne"/>
              </a:rPr>
              <a:t>Li(n,</a:t>
            </a:r>
            <a:r>
              <a:rPr lang="el-GR" dirty="0">
                <a:solidFill>
                  <a:srgbClr val="374151"/>
                </a:solidFill>
                <a:latin typeface="Söhne"/>
              </a:rPr>
              <a:t> α</a:t>
            </a:r>
            <a:r>
              <a:rPr lang="en-US" dirty="0">
                <a:solidFill>
                  <a:srgbClr val="374151"/>
                </a:solidFill>
                <a:latin typeface="Söhne"/>
              </a:rPr>
              <a:t>) on Neutron Energy</a:t>
            </a:r>
            <a:endParaRPr lang="ru-RU" dirty="0"/>
          </a:p>
        </p:txBody>
      </p:sp>
      <p:pic>
        <p:nvPicPr>
          <p:cNvPr id="15" name="Рисунок 14">
            <a:extLst>
              <a:ext uri="{FF2B5EF4-FFF2-40B4-BE49-F238E27FC236}">
                <a16:creationId xmlns:a16="http://schemas.microsoft.com/office/drawing/2014/main" id="{5C432824-30F1-490A-B478-6149098CD3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48" b="7768"/>
          <a:stretch/>
        </p:blipFill>
        <p:spPr>
          <a:xfrm rot="5400000">
            <a:off x="159701" y="2674404"/>
            <a:ext cx="2509044" cy="2398143"/>
          </a:xfrm>
          <a:prstGeom prst="rect">
            <a:avLst/>
          </a:prstGeom>
        </p:spPr>
      </p:pic>
      <p:graphicFrame>
        <p:nvGraphicFramePr>
          <p:cNvPr id="16" name="Таблица 15">
            <a:extLst>
              <a:ext uri="{FF2B5EF4-FFF2-40B4-BE49-F238E27FC236}">
                <a16:creationId xmlns:a16="http://schemas.microsoft.com/office/drawing/2014/main" id="{AE23FC17-D933-42B2-A5E5-B88BD96EB344}"/>
              </a:ext>
            </a:extLst>
          </p:cNvPr>
          <p:cNvGraphicFramePr>
            <a:graphicFrameLocks noGrp="1"/>
          </p:cNvGraphicFramePr>
          <p:nvPr>
            <p:extLst>
              <p:ext uri="{D42A27DB-BD31-4B8C-83A1-F6EECF244321}">
                <p14:modId xmlns:p14="http://schemas.microsoft.com/office/powerpoint/2010/main" val="682612305"/>
              </p:ext>
            </p:extLst>
          </p:nvPr>
        </p:nvGraphicFramePr>
        <p:xfrm>
          <a:off x="2819554" y="1773426"/>
          <a:ext cx="3964528" cy="1036320"/>
        </p:xfrm>
        <a:graphic>
          <a:graphicData uri="http://schemas.openxmlformats.org/drawingml/2006/table">
            <a:tbl>
              <a:tblPr firstRow="1" bandRow="1">
                <a:tableStyleId>{5940675A-B579-460E-94D1-54222C63F5DA}</a:tableStyleId>
              </a:tblPr>
              <a:tblGrid>
                <a:gridCol w="3154556">
                  <a:extLst>
                    <a:ext uri="{9D8B030D-6E8A-4147-A177-3AD203B41FA5}">
                      <a16:colId xmlns:a16="http://schemas.microsoft.com/office/drawing/2014/main" val="938701925"/>
                    </a:ext>
                  </a:extLst>
                </a:gridCol>
                <a:gridCol w="809972">
                  <a:extLst>
                    <a:ext uri="{9D8B030D-6E8A-4147-A177-3AD203B41FA5}">
                      <a16:colId xmlns:a16="http://schemas.microsoft.com/office/drawing/2014/main" val="712264954"/>
                    </a:ext>
                  </a:extLst>
                </a:gridCol>
              </a:tblGrid>
              <a:tr h="23955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SNM</a:t>
                      </a:r>
                      <a:r>
                        <a:rPr lang="ru-RU" sz="1100" dirty="0"/>
                        <a:t>-16 (</a:t>
                      </a:r>
                      <a:r>
                        <a:rPr lang="en-US" sz="1100" kern="1200" dirty="0">
                          <a:solidFill>
                            <a:schemeClr val="tx1"/>
                          </a:solidFill>
                          <a:latin typeface="+mn-lt"/>
                          <a:ea typeface="+mn-ea"/>
                          <a:cs typeface="+mn-cs"/>
                        </a:rPr>
                        <a:t>Corona Counters</a:t>
                      </a:r>
                      <a:r>
                        <a:rPr lang="ru-RU" sz="1100" kern="1200" dirty="0">
                          <a:solidFill>
                            <a:schemeClr val="tx1"/>
                          </a:solidFill>
                          <a:latin typeface="+mn-lt"/>
                          <a:ea typeface="+mn-ea"/>
                          <a:cs typeface="+mn-cs"/>
                        </a:rPr>
                        <a:t>)</a:t>
                      </a:r>
                    </a:p>
                  </a:txBody>
                  <a:tcPr/>
                </a:tc>
                <a:tc hMerge="1">
                  <a:txBody>
                    <a:bodyPr/>
                    <a:lstStyle/>
                    <a:p>
                      <a:pPr algn="ctr"/>
                      <a:endParaRPr lang="ru-RU"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621662"/>
                  </a:ext>
                </a:extLst>
              </a:tr>
              <a:tr h="239553">
                <a:tc>
                  <a:txBody>
                    <a:bodyPr/>
                    <a:lstStyle/>
                    <a:p>
                      <a:pPr algn="ctr"/>
                      <a:r>
                        <a:rPr lang="en-US" sz="1100" kern="1200" dirty="0">
                          <a:solidFill>
                            <a:schemeClr val="tx1"/>
                          </a:solidFill>
                          <a:latin typeface="+mn-lt"/>
                          <a:ea typeface="+mn-ea"/>
                          <a:cs typeface="+mn-cs"/>
                        </a:rPr>
                        <a:t>Rated operating voltage range, V</a:t>
                      </a:r>
                      <a:endParaRPr lang="ru-RU" sz="1100" kern="1200" dirty="0">
                        <a:solidFill>
                          <a:schemeClr val="tx1"/>
                        </a:solidFill>
                        <a:latin typeface="+mn-lt"/>
                        <a:ea typeface="+mn-ea"/>
                        <a:cs typeface="+mn-cs"/>
                      </a:endParaRPr>
                    </a:p>
                  </a:txBody>
                  <a:tcPr/>
                </a:tc>
                <a:tc>
                  <a:txBody>
                    <a:bodyPr/>
                    <a:lstStyle/>
                    <a:p>
                      <a:pPr algn="ctr"/>
                      <a:r>
                        <a:rPr lang="ru-RU" sz="1100" kern="1200" dirty="0">
                          <a:solidFill>
                            <a:schemeClr val="tx1"/>
                          </a:solidFill>
                          <a:latin typeface="+mn-lt"/>
                          <a:ea typeface="+mn-ea"/>
                          <a:cs typeface="+mn-cs"/>
                        </a:rPr>
                        <a:t>2000-2800</a:t>
                      </a:r>
                    </a:p>
                  </a:txBody>
                  <a:tcPr/>
                </a:tc>
                <a:extLst>
                  <a:ext uri="{0D108BD9-81ED-4DB2-BD59-A6C34878D82A}">
                    <a16:rowId xmlns:a16="http://schemas.microsoft.com/office/drawing/2014/main" val="1705668406"/>
                  </a:ext>
                </a:extLst>
              </a:tr>
              <a:tr h="239553">
                <a:tc>
                  <a:txBody>
                    <a:bodyPr/>
                    <a:lstStyle/>
                    <a:p>
                      <a:pPr algn="ctr"/>
                      <a:r>
                        <a:rPr lang="en-US" sz="1100" kern="1200" dirty="0">
                          <a:solidFill>
                            <a:schemeClr val="tx1"/>
                          </a:solidFill>
                          <a:latin typeface="+mn-lt"/>
                          <a:ea typeface="+mn-ea"/>
                          <a:cs typeface="+mn-cs"/>
                        </a:rPr>
                        <a:t>Effective working length, mm</a:t>
                      </a:r>
                      <a:endParaRPr lang="ru-RU" sz="1100" kern="1200" dirty="0">
                        <a:solidFill>
                          <a:schemeClr val="tx1"/>
                        </a:solidFill>
                        <a:latin typeface="+mn-lt"/>
                        <a:ea typeface="+mn-ea"/>
                        <a:cs typeface="+mn-cs"/>
                      </a:endParaRPr>
                    </a:p>
                  </a:txBody>
                  <a:tcPr/>
                </a:tc>
                <a:tc>
                  <a:txBody>
                    <a:bodyPr/>
                    <a:lstStyle/>
                    <a:p>
                      <a:pPr algn="ctr"/>
                      <a:r>
                        <a:rPr lang="ru-RU" sz="1100" kern="1200" dirty="0">
                          <a:solidFill>
                            <a:schemeClr val="tx1"/>
                          </a:solidFill>
                          <a:latin typeface="+mn-lt"/>
                          <a:ea typeface="+mn-ea"/>
                          <a:cs typeface="+mn-cs"/>
                        </a:rPr>
                        <a:t>105</a:t>
                      </a:r>
                    </a:p>
                  </a:txBody>
                  <a:tcPr/>
                </a:tc>
                <a:extLst>
                  <a:ext uri="{0D108BD9-81ED-4DB2-BD59-A6C34878D82A}">
                    <a16:rowId xmlns:a16="http://schemas.microsoft.com/office/drawing/2014/main" val="4121045417"/>
                  </a:ext>
                </a:extLst>
              </a:tr>
              <a:tr h="239553">
                <a:tc>
                  <a:txBody>
                    <a:bodyPr/>
                    <a:lstStyle/>
                    <a:p>
                      <a:pPr algn="ctr"/>
                      <a:r>
                        <a:rPr lang="en-US" sz="1100" kern="1200" dirty="0">
                          <a:solidFill>
                            <a:schemeClr val="tx1"/>
                          </a:solidFill>
                          <a:latin typeface="+mn-lt"/>
                          <a:ea typeface="+mn-ea"/>
                          <a:cs typeface="+mn-cs"/>
                        </a:rPr>
                        <a:t>Thermal neutron detection efficiency,%</a:t>
                      </a:r>
                      <a:endParaRPr lang="ru-RU" sz="1100" kern="1200" dirty="0">
                        <a:solidFill>
                          <a:schemeClr val="tx1"/>
                        </a:solidFill>
                        <a:latin typeface="+mn-lt"/>
                        <a:ea typeface="+mn-ea"/>
                        <a:cs typeface="+mn-cs"/>
                      </a:endParaRPr>
                    </a:p>
                  </a:txBody>
                  <a:tcPr/>
                </a:tc>
                <a:tc>
                  <a:txBody>
                    <a:bodyPr/>
                    <a:lstStyle/>
                    <a:p>
                      <a:pPr algn="ctr"/>
                      <a:r>
                        <a:rPr lang="ru-RU" sz="1100" kern="1200" dirty="0">
                          <a:solidFill>
                            <a:schemeClr val="tx1"/>
                          </a:solidFill>
                          <a:latin typeface="+mn-lt"/>
                          <a:ea typeface="+mn-ea"/>
                          <a:cs typeface="+mn-cs"/>
                        </a:rPr>
                        <a:t>80</a:t>
                      </a:r>
                    </a:p>
                  </a:txBody>
                  <a:tcPr/>
                </a:tc>
                <a:extLst>
                  <a:ext uri="{0D108BD9-81ED-4DB2-BD59-A6C34878D82A}">
                    <a16:rowId xmlns:a16="http://schemas.microsoft.com/office/drawing/2014/main" val="956613063"/>
                  </a:ext>
                </a:extLst>
              </a:tr>
            </a:tbl>
          </a:graphicData>
        </a:graphic>
      </p:graphicFrame>
      <p:graphicFrame>
        <p:nvGraphicFramePr>
          <p:cNvPr id="28" name="Таблица 27">
            <a:extLst>
              <a:ext uri="{FF2B5EF4-FFF2-40B4-BE49-F238E27FC236}">
                <a16:creationId xmlns:a16="http://schemas.microsoft.com/office/drawing/2014/main" id="{70E9BB79-D948-4E2C-80EC-0E096175A698}"/>
              </a:ext>
            </a:extLst>
          </p:cNvPr>
          <p:cNvGraphicFramePr>
            <a:graphicFrameLocks noGrp="1"/>
          </p:cNvGraphicFramePr>
          <p:nvPr>
            <p:extLst>
              <p:ext uri="{D42A27DB-BD31-4B8C-83A1-F6EECF244321}">
                <p14:modId xmlns:p14="http://schemas.microsoft.com/office/powerpoint/2010/main" val="1377606727"/>
              </p:ext>
            </p:extLst>
          </p:nvPr>
        </p:nvGraphicFramePr>
        <p:xfrm>
          <a:off x="2819554" y="3193196"/>
          <a:ext cx="3964528" cy="1036320"/>
        </p:xfrm>
        <a:graphic>
          <a:graphicData uri="http://schemas.openxmlformats.org/drawingml/2006/table">
            <a:tbl>
              <a:tblPr firstRow="1" bandRow="1">
                <a:tableStyleId>{5940675A-B579-460E-94D1-54222C63F5DA}</a:tableStyleId>
              </a:tblPr>
              <a:tblGrid>
                <a:gridCol w="3154555">
                  <a:extLst>
                    <a:ext uri="{9D8B030D-6E8A-4147-A177-3AD203B41FA5}">
                      <a16:colId xmlns:a16="http://schemas.microsoft.com/office/drawing/2014/main" val="938701925"/>
                    </a:ext>
                  </a:extLst>
                </a:gridCol>
                <a:gridCol w="809973">
                  <a:extLst>
                    <a:ext uri="{9D8B030D-6E8A-4147-A177-3AD203B41FA5}">
                      <a16:colId xmlns:a16="http://schemas.microsoft.com/office/drawing/2014/main" val="712264954"/>
                    </a:ext>
                  </a:extLst>
                </a:gridCol>
              </a:tblGrid>
              <a:tr h="21516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Helium</a:t>
                      </a:r>
                      <a:r>
                        <a:rPr lang="ru-RU" sz="1100" kern="1200" dirty="0">
                          <a:solidFill>
                            <a:schemeClr val="tx1"/>
                          </a:solidFill>
                          <a:latin typeface="+mn-lt"/>
                          <a:ea typeface="+mn-ea"/>
                          <a:cs typeface="+mn-cs"/>
                        </a:rPr>
                        <a:t>-18/80-3,0/</a:t>
                      </a:r>
                      <a:r>
                        <a:rPr lang="en-US" sz="1100" kern="1200" dirty="0">
                          <a:solidFill>
                            <a:schemeClr val="tx1"/>
                          </a:solidFill>
                          <a:latin typeface="+mn-lt"/>
                          <a:ea typeface="+mn-ea"/>
                          <a:cs typeface="+mn-cs"/>
                        </a:rPr>
                        <a:t>L</a:t>
                      </a:r>
                      <a:r>
                        <a:rPr lang="ru-RU" sz="1100" dirty="0"/>
                        <a:t> (</a:t>
                      </a:r>
                      <a:r>
                        <a:rPr lang="en-US" sz="1100" dirty="0"/>
                        <a:t>proportional counter</a:t>
                      </a:r>
                      <a:r>
                        <a:rPr lang="ru-RU" sz="1100" dirty="0"/>
                        <a:t>)</a:t>
                      </a:r>
                      <a:endParaRPr lang="ru-RU" sz="1100" dirty="0">
                        <a:latin typeface="Arial" panose="020B0604020202020204" pitchFamily="34" charset="0"/>
                        <a:cs typeface="Arial" panose="020B0604020202020204" pitchFamily="34" charset="0"/>
                      </a:endParaRPr>
                    </a:p>
                  </a:txBody>
                  <a:tcPr/>
                </a:tc>
                <a:tc hMerge="1">
                  <a:txBody>
                    <a:bodyPr/>
                    <a:lstStyle/>
                    <a:p>
                      <a:pPr algn="ctr"/>
                      <a:endParaRPr lang="ru-RU"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621662"/>
                  </a:ext>
                </a:extLst>
              </a:tr>
              <a:tr h="215164">
                <a:tc>
                  <a:txBody>
                    <a:bodyPr/>
                    <a:lstStyle/>
                    <a:p>
                      <a:pPr algn="ctr"/>
                      <a:r>
                        <a:rPr lang="en-US" sz="1100" kern="1200" dirty="0">
                          <a:solidFill>
                            <a:schemeClr val="tx1"/>
                          </a:solidFill>
                          <a:latin typeface="+mn-lt"/>
                          <a:ea typeface="+mn-ea"/>
                          <a:cs typeface="+mn-cs"/>
                        </a:rPr>
                        <a:t>Rated operating voltage range, V</a:t>
                      </a:r>
                      <a:endParaRPr lang="ru-RU" sz="1100" kern="1200" dirty="0">
                        <a:solidFill>
                          <a:schemeClr val="tx1"/>
                        </a:solidFill>
                        <a:latin typeface="+mn-lt"/>
                        <a:ea typeface="+mn-ea"/>
                        <a:cs typeface="+mn-cs"/>
                      </a:endParaRPr>
                    </a:p>
                  </a:txBody>
                  <a:tcPr/>
                </a:tc>
                <a:tc>
                  <a:txBody>
                    <a:bodyPr/>
                    <a:lstStyle/>
                    <a:p>
                      <a:pPr algn="ctr"/>
                      <a:r>
                        <a:rPr lang="en-US" sz="1100" kern="1200" dirty="0">
                          <a:solidFill>
                            <a:schemeClr val="tx1"/>
                          </a:solidFill>
                          <a:latin typeface="+mn-lt"/>
                          <a:ea typeface="+mn-ea"/>
                          <a:cs typeface="+mn-cs"/>
                        </a:rPr>
                        <a:t>1150</a:t>
                      </a:r>
                      <a:r>
                        <a:rPr lang="ru-RU" sz="1100" kern="1200" dirty="0">
                          <a:solidFill>
                            <a:schemeClr val="tx1"/>
                          </a:solidFill>
                          <a:latin typeface="+mn-lt"/>
                          <a:ea typeface="+mn-ea"/>
                          <a:cs typeface="+mn-cs"/>
                        </a:rPr>
                        <a:t>-</a:t>
                      </a:r>
                      <a:r>
                        <a:rPr lang="en-US" sz="1100" kern="1200" dirty="0">
                          <a:solidFill>
                            <a:schemeClr val="tx1"/>
                          </a:solidFill>
                          <a:latin typeface="+mn-lt"/>
                          <a:ea typeface="+mn-ea"/>
                          <a:cs typeface="+mn-cs"/>
                        </a:rPr>
                        <a:t>145</a:t>
                      </a:r>
                      <a:r>
                        <a:rPr lang="ru-RU" sz="1100" kern="1200" dirty="0">
                          <a:solidFill>
                            <a:schemeClr val="tx1"/>
                          </a:solidFill>
                          <a:latin typeface="+mn-lt"/>
                          <a:ea typeface="+mn-ea"/>
                          <a:cs typeface="+mn-cs"/>
                        </a:rPr>
                        <a:t>0</a:t>
                      </a:r>
                    </a:p>
                  </a:txBody>
                  <a:tcPr/>
                </a:tc>
                <a:extLst>
                  <a:ext uri="{0D108BD9-81ED-4DB2-BD59-A6C34878D82A}">
                    <a16:rowId xmlns:a16="http://schemas.microsoft.com/office/drawing/2014/main" val="1705668406"/>
                  </a:ext>
                </a:extLst>
              </a:tr>
              <a:tr h="215164">
                <a:tc>
                  <a:txBody>
                    <a:bodyPr/>
                    <a:lstStyle/>
                    <a:p>
                      <a:pPr algn="ctr"/>
                      <a:r>
                        <a:rPr lang="en-US" sz="1100" kern="1200" dirty="0">
                          <a:solidFill>
                            <a:schemeClr val="tx1"/>
                          </a:solidFill>
                          <a:latin typeface="+mn-lt"/>
                          <a:ea typeface="+mn-ea"/>
                          <a:cs typeface="+mn-cs"/>
                        </a:rPr>
                        <a:t>Effective working length, mm</a:t>
                      </a:r>
                      <a:endParaRPr lang="ru-RU" sz="1100" kern="1200" dirty="0">
                        <a:solidFill>
                          <a:schemeClr val="tx1"/>
                        </a:solidFill>
                        <a:latin typeface="+mn-lt"/>
                        <a:ea typeface="+mn-ea"/>
                        <a:cs typeface="+mn-cs"/>
                      </a:endParaRPr>
                    </a:p>
                  </a:txBody>
                  <a:tcPr/>
                </a:tc>
                <a:tc>
                  <a:txBody>
                    <a:bodyPr/>
                    <a:lstStyle/>
                    <a:p>
                      <a:pPr algn="ctr"/>
                      <a:r>
                        <a:rPr lang="ru-RU" sz="1100" kern="1200" dirty="0">
                          <a:solidFill>
                            <a:schemeClr val="tx1"/>
                          </a:solidFill>
                          <a:latin typeface="+mn-lt"/>
                          <a:ea typeface="+mn-ea"/>
                          <a:cs typeface="+mn-cs"/>
                        </a:rPr>
                        <a:t>55</a:t>
                      </a:r>
                    </a:p>
                  </a:txBody>
                  <a:tcPr/>
                </a:tc>
                <a:extLst>
                  <a:ext uri="{0D108BD9-81ED-4DB2-BD59-A6C34878D82A}">
                    <a16:rowId xmlns:a16="http://schemas.microsoft.com/office/drawing/2014/main" val="4121045417"/>
                  </a:ext>
                </a:extLst>
              </a:tr>
              <a:tr h="215164">
                <a:tc>
                  <a:txBody>
                    <a:bodyPr/>
                    <a:lstStyle/>
                    <a:p>
                      <a:pPr algn="ctr"/>
                      <a:r>
                        <a:rPr lang="en-US" sz="1100" kern="1200" dirty="0">
                          <a:solidFill>
                            <a:schemeClr val="tx1"/>
                          </a:solidFill>
                          <a:latin typeface="+mn-lt"/>
                          <a:ea typeface="+mn-ea"/>
                          <a:cs typeface="+mn-cs"/>
                        </a:rPr>
                        <a:t>Thermal neutron detection efficiency,%</a:t>
                      </a:r>
                      <a:endParaRPr lang="ru-RU" sz="1100" kern="1200" dirty="0">
                        <a:solidFill>
                          <a:schemeClr val="tx1"/>
                        </a:solidFill>
                        <a:latin typeface="+mn-lt"/>
                        <a:ea typeface="+mn-ea"/>
                        <a:cs typeface="+mn-cs"/>
                      </a:endParaRPr>
                    </a:p>
                  </a:txBody>
                  <a:tcPr/>
                </a:tc>
                <a:tc>
                  <a:txBody>
                    <a:bodyPr/>
                    <a:lstStyle/>
                    <a:p>
                      <a:pPr algn="ctr"/>
                      <a:r>
                        <a:rPr lang="ru-RU" sz="1100" kern="1200" dirty="0">
                          <a:solidFill>
                            <a:schemeClr val="tx1"/>
                          </a:solidFill>
                          <a:latin typeface="+mn-lt"/>
                          <a:ea typeface="+mn-ea"/>
                          <a:cs typeface="+mn-cs"/>
                        </a:rPr>
                        <a:t>80</a:t>
                      </a:r>
                    </a:p>
                  </a:txBody>
                  <a:tcPr/>
                </a:tc>
                <a:extLst>
                  <a:ext uri="{0D108BD9-81ED-4DB2-BD59-A6C34878D82A}">
                    <a16:rowId xmlns:a16="http://schemas.microsoft.com/office/drawing/2014/main" val="956613063"/>
                  </a:ext>
                </a:extLst>
              </a:tr>
            </a:tbl>
          </a:graphicData>
        </a:graphic>
      </p:graphicFrame>
      <p:graphicFrame>
        <p:nvGraphicFramePr>
          <p:cNvPr id="29" name="Таблица 28">
            <a:extLst>
              <a:ext uri="{FF2B5EF4-FFF2-40B4-BE49-F238E27FC236}">
                <a16:creationId xmlns:a16="http://schemas.microsoft.com/office/drawing/2014/main" id="{16E4248F-3265-43CC-A375-0D7333AA85AD}"/>
              </a:ext>
            </a:extLst>
          </p:cNvPr>
          <p:cNvGraphicFramePr>
            <a:graphicFrameLocks noGrp="1"/>
          </p:cNvGraphicFramePr>
          <p:nvPr>
            <p:extLst>
              <p:ext uri="{D42A27DB-BD31-4B8C-83A1-F6EECF244321}">
                <p14:modId xmlns:p14="http://schemas.microsoft.com/office/powerpoint/2010/main" val="1906353079"/>
              </p:ext>
            </p:extLst>
          </p:nvPr>
        </p:nvGraphicFramePr>
        <p:xfrm>
          <a:off x="2819554" y="4612966"/>
          <a:ext cx="3964528" cy="1036320"/>
        </p:xfrm>
        <a:graphic>
          <a:graphicData uri="http://schemas.openxmlformats.org/drawingml/2006/table">
            <a:tbl>
              <a:tblPr firstRow="1" bandRow="1">
                <a:tableStyleId>{5940675A-B579-460E-94D1-54222C63F5DA}</a:tableStyleId>
              </a:tblPr>
              <a:tblGrid>
                <a:gridCol w="3154555">
                  <a:extLst>
                    <a:ext uri="{9D8B030D-6E8A-4147-A177-3AD203B41FA5}">
                      <a16:colId xmlns:a16="http://schemas.microsoft.com/office/drawing/2014/main" val="938701925"/>
                    </a:ext>
                  </a:extLst>
                </a:gridCol>
                <a:gridCol w="809973">
                  <a:extLst>
                    <a:ext uri="{9D8B030D-6E8A-4147-A177-3AD203B41FA5}">
                      <a16:colId xmlns:a16="http://schemas.microsoft.com/office/drawing/2014/main" val="712264954"/>
                    </a:ext>
                  </a:extLst>
                </a:gridCol>
              </a:tblGrid>
              <a:tr h="22717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SNK</a:t>
                      </a:r>
                      <a:r>
                        <a:rPr lang="ru-RU" sz="1100" kern="1200" dirty="0">
                          <a:solidFill>
                            <a:schemeClr val="tx1"/>
                          </a:solidFill>
                          <a:latin typeface="+mn-lt"/>
                          <a:ea typeface="+mn-ea"/>
                          <a:cs typeface="+mn-cs"/>
                        </a:rPr>
                        <a:t>-30/60-4,6/</a:t>
                      </a:r>
                      <a:r>
                        <a:rPr lang="en-US" sz="1100" kern="1200" dirty="0">
                          <a:solidFill>
                            <a:schemeClr val="tx1"/>
                          </a:solidFill>
                          <a:latin typeface="+mn-lt"/>
                          <a:ea typeface="+mn-ea"/>
                          <a:cs typeface="+mn-cs"/>
                        </a:rPr>
                        <a:t>L</a:t>
                      </a:r>
                      <a:r>
                        <a:rPr lang="ru-RU" sz="1100" kern="1200" dirty="0">
                          <a:solidFill>
                            <a:schemeClr val="tx1"/>
                          </a:solidFill>
                          <a:latin typeface="+mn-lt"/>
                          <a:ea typeface="+mn-ea"/>
                          <a:cs typeface="+mn-cs"/>
                        </a:rPr>
                        <a:t> (</a:t>
                      </a:r>
                      <a:r>
                        <a:rPr lang="en-US" sz="1100" kern="1200" dirty="0">
                          <a:solidFill>
                            <a:schemeClr val="tx1"/>
                          </a:solidFill>
                          <a:latin typeface="+mn-lt"/>
                          <a:ea typeface="+mn-ea"/>
                          <a:cs typeface="+mn-cs"/>
                        </a:rPr>
                        <a:t>Corona Counters</a:t>
                      </a:r>
                      <a:r>
                        <a:rPr lang="ru-RU" sz="1100" kern="1200" dirty="0">
                          <a:solidFill>
                            <a:schemeClr val="tx1"/>
                          </a:solidFill>
                          <a:latin typeface="+mn-lt"/>
                          <a:ea typeface="+mn-ea"/>
                          <a:cs typeface="+mn-cs"/>
                        </a:rPr>
                        <a:t>)</a:t>
                      </a:r>
                    </a:p>
                  </a:txBody>
                  <a:tcPr/>
                </a:tc>
                <a:tc hMerge="1">
                  <a:txBody>
                    <a:bodyPr/>
                    <a:lstStyle/>
                    <a:p>
                      <a:pPr algn="ctr"/>
                      <a:endParaRPr lang="ru-RU"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621662"/>
                  </a:ext>
                </a:extLst>
              </a:tr>
              <a:tr h="227174">
                <a:tc>
                  <a:txBody>
                    <a:bodyPr/>
                    <a:lstStyle/>
                    <a:p>
                      <a:pPr algn="ctr"/>
                      <a:r>
                        <a:rPr lang="en-US" sz="1100" kern="1200" dirty="0">
                          <a:solidFill>
                            <a:schemeClr val="tx1"/>
                          </a:solidFill>
                          <a:latin typeface="+mn-lt"/>
                          <a:ea typeface="+mn-ea"/>
                          <a:cs typeface="+mn-cs"/>
                        </a:rPr>
                        <a:t>Rated operating voltage range, V</a:t>
                      </a:r>
                      <a:endParaRPr lang="ru-RU" sz="1100" kern="1200" dirty="0">
                        <a:solidFill>
                          <a:schemeClr val="tx1"/>
                        </a:solidFill>
                        <a:latin typeface="+mn-lt"/>
                        <a:ea typeface="+mn-ea"/>
                        <a:cs typeface="+mn-cs"/>
                      </a:endParaRPr>
                    </a:p>
                  </a:txBody>
                  <a:tcPr/>
                </a:tc>
                <a:tc>
                  <a:txBody>
                    <a:bodyPr/>
                    <a:lstStyle/>
                    <a:p>
                      <a:pPr algn="ctr"/>
                      <a:r>
                        <a:rPr lang="ru-RU" sz="1100" kern="1200" dirty="0">
                          <a:solidFill>
                            <a:schemeClr val="tx1"/>
                          </a:solidFill>
                          <a:latin typeface="+mn-lt"/>
                          <a:ea typeface="+mn-ea"/>
                          <a:cs typeface="+mn-cs"/>
                        </a:rPr>
                        <a:t>1900-2000</a:t>
                      </a:r>
                    </a:p>
                  </a:txBody>
                  <a:tcPr/>
                </a:tc>
                <a:extLst>
                  <a:ext uri="{0D108BD9-81ED-4DB2-BD59-A6C34878D82A}">
                    <a16:rowId xmlns:a16="http://schemas.microsoft.com/office/drawing/2014/main" val="1705668406"/>
                  </a:ext>
                </a:extLst>
              </a:tr>
              <a:tr h="227174">
                <a:tc>
                  <a:txBody>
                    <a:bodyPr/>
                    <a:lstStyle/>
                    <a:p>
                      <a:pPr algn="ctr"/>
                      <a:r>
                        <a:rPr lang="en-US" sz="1100" kern="1200" dirty="0">
                          <a:solidFill>
                            <a:schemeClr val="tx1"/>
                          </a:solidFill>
                          <a:latin typeface="+mn-lt"/>
                          <a:ea typeface="+mn-ea"/>
                          <a:cs typeface="+mn-cs"/>
                        </a:rPr>
                        <a:t>Effective working length, mm</a:t>
                      </a:r>
                      <a:endParaRPr lang="ru-RU" sz="1100" kern="1200" dirty="0">
                        <a:solidFill>
                          <a:schemeClr val="tx1"/>
                        </a:solidFill>
                        <a:latin typeface="+mn-lt"/>
                        <a:ea typeface="+mn-ea"/>
                        <a:cs typeface="+mn-cs"/>
                      </a:endParaRPr>
                    </a:p>
                  </a:txBody>
                  <a:tcPr/>
                </a:tc>
                <a:tc>
                  <a:txBody>
                    <a:bodyPr/>
                    <a:lstStyle/>
                    <a:p>
                      <a:pPr algn="ctr"/>
                      <a:r>
                        <a:rPr lang="ru-RU" sz="1100" kern="1200" dirty="0">
                          <a:solidFill>
                            <a:schemeClr val="tx1"/>
                          </a:solidFill>
                          <a:latin typeface="+mn-lt"/>
                          <a:ea typeface="+mn-ea"/>
                          <a:cs typeface="+mn-cs"/>
                        </a:rPr>
                        <a:t>25</a:t>
                      </a:r>
                    </a:p>
                  </a:txBody>
                  <a:tcPr/>
                </a:tc>
                <a:extLst>
                  <a:ext uri="{0D108BD9-81ED-4DB2-BD59-A6C34878D82A}">
                    <a16:rowId xmlns:a16="http://schemas.microsoft.com/office/drawing/2014/main" val="4121045417"/>
                  </a:ext>
                </a:extLst>
              </a:tr>
              <a:tr h="227174">
                <a:tc>
                  <a:txBody>
                    <a:bodyPr/>
                    <a:lstStyle/>
                    <a:p>
                      <a:pPr algn="ctr"/>
                      <a:r>
                        <a:rPr lang="en-US" sz="1100" kern="1200" dirty="0">
                          <a:solidFill>
                            <a:schemeClr val="tx1"/>
                          </a:solidFill>
                          <a:latin typeface="+mn-lt"/>
                          <a:ea typeface="+mn-ea"/>
                          <a:cs typeface="+mn-cs"/>
                        </a:rPr>
                        <a:t>Thermal neutron detection efficiency,%</a:t>
                      </a:r>
                      <a:endParaRPr lang="ru-RU" sz="1100" kern="1200" dirty="0">
                        <a:solidFill>
                          <a:schemeClr val="tx1"/>
                        </a:solidFill>
                        <a:latin typeface="+mn-lt"/>
                        <a:ea typeface="+mn-ea"/>
                        <a:cs typeface="+mn-cs"/>
                      </a:endParaRPr>
                    </a:p>
                  </a:txBody>
                  <a:tcPr/>
                </a:tc>
                <a:tc>
                  <a:txBody>
                    <a:bodyPr/>
                    <a:lstStyle/>
                    <a:p>
                      <a:pPr algn="ctr"/>
                      <a:r>
                        <a:rPr lang="ru-RU" sz="1100" kern="1200" dirty="0">
                          <a:solidFill>
                            <a:schemeClr val="tx1"/>
                          </a:solidFill>
                          <a:latin typeface="+mn-lt"/>
                          <a:ea typeface="+mn-ea"/>
                          <a:cs typeface="+mn-cs"/>
                        </a:rPr>
                        <a:t>70</a:t>
                      </a:r>
                    </a:p>
                  </a:txBody>
                  <a:tcPr/>
                </a:tc>
                <a:extLst>
                  <a:ext uri="{0D108BD9-81ED-4DB2-BD59-A6C34878D82A}">
                    <a16:rowId xmlns:a16="http://schemas.microsoft.com/office/drawing/2014/main" val="956613063"/>
                  </a:ext>
                </a:extLst>
              </a:tr>
            </a:tbl>
          </a:graphicData>
        </a:graphic>
      </p:graphicFrame>
      <p:cxnSp>
        <p:nvCxnSpPr>
          <p:cNvPr id="30" name="Прямая соединительная линия 29">
            <a:extLst>
              <a:ext uri="{FF2B5EF4-FFF2-40B4-BE49-F238E27FC236}">
                <a16:creationId xmlns:a16="http://schemas.microsoft.com/office/drawing/2014/main" id="{A1D167D4-A1C3-4B67-AD15-131E999BD063}"/>
              </a:ext>
            </a:extLst>
          </p:cNvPr>
          <p:cNvCxnSpPr>
            <a:cxnSpLocks/>
          </p:cNvCxnSpPr>
          <p:nvPr/>
        </p:nvCxnSpPr>
        <p:spPr>
          <a:xfrm flipH="1" flipV="1">
            <a:off x="613850" y="3786340"/>
            <a:ext cx="2205704" cy="967677"/>
          </a:xfrm>
          <a:prstGeom prst="line">
            <a:avLst/>
          </a:prstGeom>
        </p:spPr>
        <p:style>
          <a:lnRef idx="3">
            <a:schemeClr val="dk1"/>
          </a:lnRef>
          <a:fillRef idx="0">
            <a:schemeClr val="dk1"/>
          </a:fillRef>
          <a:effectRef idx="2">
            <a:schemeClr val="dk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3C9FACD6-C375-43CE-A5A2-47EE76121D86}"/>
              </a:ext>
            </a:extLst>
          </p:cNvPr>
          <p:cNvCxnSpPr>
            <a:cxnSpLocks/>
          </p:cNvCxnSpPr>
          <p:nvPr/>
        </p:nvCxnSpPr>
        <p:spPr>
          <a:xfrm flipH="1">
            <a:off x="1414223" y="1869489"/>
            <a:ext cx="1405331" cy="1028344"/>
          </a:xfrm>
          <a:prstGeom prst="line">
            <a:avLst/>
          </a:prstGeom>
        </p:spPr>
        <p:style>
          <a:lnRef idx="3">
            <a:schemeClr val="dk1"/>
          </a:lnRef>
          <a:fillRef idx="0">
            <a:schemeClr val="dk1"/>
          </a:fillRef>
          <a:effectRef idx="2">
            <a:schemeClr val="dk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0A250F3C-8C7F-4F3C-8A61-D81E676EE811}"/>
              </a:ext>
            </a:extLst>
          </p:cNvPr>
          <p:cNvCxnSpPr>
            <a:cxnSpLocks/>
          </p:cNvCxnSpPr>
          <p:nvPr/>
        </p:nvCxnSpPr>
        <p:spPr>
          <a:xfrm flipH="1">
            <a:off x="2276791" y="3319674"/>
            <a:ext cx="542763" cy="115089"/>
          </a:xfrm>
          <a:prstGeom prst="line">
            <a:avLst/>
          </a:prstGeom>
        </p:spPr>
        <p:style>
          <a:lnRef idx="3">
            <a:schemeClr val="dk1"/>
          </a:lnRef>
          <a:fillRef idx="0">
            <a:schemeClr val="dk1"/>
          </a:fillRef>
          <a:effectRef idx="2">
            <a:schemeClr val="dk1"/>
          </a:effectRef>
          <a:fontRef idx="minor">
            <a:schemeClr val="tx1"/>
          </a:fontRef>
        </p:style>
      </p:cxnSp>
      <p:grpSp>
        <p:nvGrpSpPr>
          <p:cNvPr id="2" name="Группа 1">
            <a:extLst>
              <a:ext uri="{FF2B5EF4-FFF2-40B4-BE49-F238E27FC236}">
                <a16:creationId xmlns:a16="http://schemas.microsoft.com/office/drawing/2014/main" id="{56CD0863-BB23-40FB-BA25-F4A98A8F3C84}"/>
              </a:ext>
            </a:extLst>
          </p:cNvPr>
          <p:cNvGrpSpPr/>
          <p:nvPr/>
        </p:nvGrpSpPr>
        <p:grpSpPr>
          <a:xfrm>
            <a:off x="2782584" y="1175153"/>
            <a:ext cx="2850471" cy="5057171"/>
            <a:chOff x="2782584" y="1175153"/>
            <a:chExt cx="2850471" cy="5057171"/>
          </a:xfrm>
        </p:grpSpPr>
        <p:pic>
          <p:nvPicPr>
            <p:cNvPr id="18" name="Рисунок 17" descr="СНМ-16">
              <a:extLst>
                <a:ext uri="{FF2B5EF4-FFF2-40B4-BE49-F238E27FC236}">
                  <a16:creationId xmlns:a16="http://schemas.microsoft.com/office/drawing/2014/main" id="{4B2A80BA-C754-4350-8EDC-98D2DF598FD9}"/>
                </a:ext>
              </a:extLst>
            </p:cNvPr>
            <p:cNvPicPr/>
            <p:nvPr/>
          </p:nvPicPr>
          <p:blipFill>
            <a:blip r:embed="rId5"/>
            <a:stretch>
              <a:fillRect/>
            </a:stretch>
          </p:blipFill>
          <p:spPr>
            <a:xfrm>
              <a:off x="2782585" y="2883699"/>
              <a:ext cx="2842837" cy="1640079"/>
            </a:xfrm>
            <a:prstGeom prst="rect">
              <a:avLst/>
            </a:prstGeom>
            <a:ln w="57150">
              <a:solidFill>
                <a:schemeClr val="accent6">
                  <a:lumMod val="60000"/>
                  <a:lumOff val="40000"/>
                </a:schemeClr>
              </a:solidFill>
            </a:ln>
          </p:spPr>
        </p:pic>
        <p:pic>
          <p:nvPicPr>
            <p:cNvPr id="21" name="Рисунок 20">
              <a:extLst>
                <a:ext uri="{FF2B5EF4-FFF2-40B4-BE49-F238E27FC236}">
                  <a16:creationId xmlns:a16="http://schemas.microsoft.com/office/drawing/2014/main" id="{C6AE4907-B7DE-4681-BBA5-2E6479C60AE3}"/>
                </a:ext>
              </a:extLst>
            </p:cNvPr>
            <p:cNvPicPr/>
            <p:nvPr/>
          </p:nvPicPr>
          <p:blipFill>
            <a:blip r:embed="rId6"/>
            <a:stretch>
              <a:fillRect/>
            </a:stretch>
          </p:blipFill>
          <p:spPr>
            <a:xfrm>
              <a:off x="2790218" y="1175153"/>
              <a:ext cx="2842837" cy="1640079"/>
            </a:xfrm>
            <a:prstGeom prst="rect">
              <a:avLst/>
            </a:prstGeom>
          </p:spPr>
        </p:pic>
        <p:pic>
          <p:nvPicPr>
            <p:cNvPr id="22" name="Рисунок 21">
              <a:extLst>
                <a:ext uri="{FF2B5EF4-FFF2-40B4-BE49-F238E27FC236}">
                  <a16:creationId xmlns:a16="http://schemas.microsoft.com/office/drawing/2014/main" id="{2318DE4A-2208-489D-9E26-CA689CF5BCCA}"/>
                </a:ext>
              </a:extLst>
            </p:cNvPr>
            <p:cNvPicPr/>
            <p:nvPr/>
          </p:nvPicPr>
          <p:blipFill>
            <a:blip r:embed="rId7"/>
            <a:stretch>
              <a:fillRect/>
            </a:stretch>
          </p:blipFill>
          <p:spPr>
            <a:xfrm>
              <a:off x="2782584" y="4592245"/>
              <a:ext cx="2842837" cy="1640079"/>
            </a:xfrm>
            <a:prstGeom prst="rect">
              <a:avLst/>
            </a:prstGeom>
          </p:spPr>
        </p:pic>
      </p:grpSp>
    </p:spTree>
    <p:extLst>
      <p:ext uri="{BB962C8B-B14F-4D97-AF65-F5344CB8AC3E}">
        <p14:creationId xmlns:p14="http://schemas.microsoft.com/office/powerpoint/2010/main" val="320965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DCD82FA-B8A2-4B9E-B479-330D7A12957D}"/>
              </a:ext>
            </a:extLst>
          </p:cNvPr>
          <p:cNvSpPr>
            <a:spLocks noGrp="1"/>
          </p:cNvSpPr>
          <p:nvPr>
            <p:ph type="sldNum" sz="quarter" idx="12"/>
          </p:nvPr>
        </p:nvSpPr>
        <p:spPr/>
        <p:txBody>
          <a:bodyPr/>
          <a:lstStyle/>
          <a:p>
            <a:fld id="{E764712B-7155-4D81-9DBD-22E682A4DE31}" type="slidenum">
              <a:rPr lang="ru-RU" smtClean="0"/>
              <a:t>8</a:t>
            </a:fld>
            <a:endParaRPr lang="ru-RU"/>
          </a:p>
        </p:txBody>
      </p:sp>
      <p:sp>
        <p:nvSpPr>
          <p:cNvPr id="5" name="Нижний колонтитул 4">
            <a:extLst>
              <a:ext uri="{FF2B5EF4-FFF2-40B4-BE49-F238E27FC236}">
                <a16:creationId xmlns:a16="http://schemas.microsoft.com/office/drawing/2014/main" id="{54A9A07A-24C7-42C2-92A1-A5A90ADE6717}"/>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pic>
        <p:nvPicPr>
          <p:cNvPr id="6" name="Рисунок 5">
            <a:extLst>
              <a:ext uri="{FF2B5EF4-FFF2-40B4-BE49-F238E27FC236}">
                <a16:creationId xmlns:a16="http://schemas.microsoft.com/office/drawing/2014/main" id="{0DBE12BF-B847-4C07-BF24-2F21A2508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836" y="2435465"/>
            <a:ext cx="1288658" cy="2406006"/>
          </a:xfrm>
          <a:prstGeom prst="rect">
            <a:avLst/>
          </a:prstGeom>
        </p:spPr>
      </p:pic>
      <p:sp>
        <p:nvSpPr>
          <p:cNvPr id="7" name="Прямоугольник 6">
            <a:extLst>
              <a:ext uri="{FF2B5EF4-FFF2-40B4-BE49-F238E27FC236}">
                <a16:creationId xmlns:a16="http://schemas.microsoft.com/office/drawing/2014/main" id="{91236B82-FB21-4E66-BFD6-B45B77D6BC10}"/>
              </a:ext>
            </a:extLst>
          </p:cNvPr>
          <p:cNvSpPr/>
          <p:nvPr/>
        </p:nvSpPr>
        <p:spPr>
          <a:xfrm>
            <a:off x="273149" y="4917663"/>
            <a:ext cx="2836033" cy="369332"/>
          </a:xfrm>
          <a:prstGeom prst="rect">
            <a:avLst/>
          </a:prstGeom>
        </p:spPr>
        <p:txBody>
          <a:bodyPr wrap="none">
            <a:spAutoFit/>
          </a:bodyPr>
          <a:lstStyle/>
          <a:p>
            <a:r>
              <a:rPr lang="en-US" dirty="0"/>
              <a:t>Moderator of neutrons</a:t>
            </a:r>
            <a:r>
              <a:rPr lang="ru-RU" dirty="0"/>
              <a:t>: </a:t>
            </a:r>
            <a:r>
              <a:rPr lang="en-US" dirty="0"/>
              <a:t>H</a:t>
            </a:r>
            <a:r>
              <a:rPr lang="en-US" baseline="-25000" dirty="0"/>
              <a:t>2</a:t>
            </a:r>
            <a:r>
              <a:rPr lang="en-US" dirty="0"/>
              <a:t>O</a:t>
            </a:r>
            <a:endParaRPr lang="ru-RU" dirty="0"/>
          </a:p>
        </p:txBody>
      </p:sp>
      <p:pic>
        <p:nvPicPr>
          <p:cNvPr id="9" name="Рисунок 8">
            <a:extLst>
              <a:ext uri="{FF2B5EF4-FFF2-40B4-BE49-F238E27FC236}">
                <a16:creationId xmlns:a16="http://schemas.microsoft.com/office/drawing/2014/main" id="{76B831D7-4864-4F5F-81E2-E68E1F52B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182" y="1654265"/>
            <a:ext cx="3486993" cy="831514"/>
          </a:xfrm>
          <a:prstGeom prst="rect">
            <a:avLst/>
          </a:prstGeom>
        </p:spPr>
      </p:pic>
      <p:sp>
        <p:nvSpPr>
          <p:cNvPr id="11" name="TextBox 10">
            <a:extLst>
              <a:ext uri="{FF2B5EF4-FFF2-40B4-BE49-F238E27FC236}">
                <a16:creationId xmlns:a16="http://schemas.microsoft.com/office/drawing/2014/main" id="{DD467124-4149-4CA6-8D8C-5AA112633A1A}"/>
              </a:ext>
            </a:extLst>
          </p:cNvPr>
          <p:cNvSpPr txBox="1"/>
          <p:nvPr/>
        </p:nvSpPr>
        <p:spPr>
          <a:xfrm>
            <a:off x="2763934" y="1394485"/>
            <a:ext cx="417748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Helium</a:t>
            </a:r>
            <a:r>
              <a:rPr lang="ru-RU" sz="1800" kern="1200" dirty="0">
                <a:solidFill>
                  <a:schemeClr val="tx1"/>
                </a:solidFill>
                <a:latin typeface="+mn-lt"/>
                <a:ea typeface="+mn-ea"/>
                <a:cs typeface="+mn-cs"/>
              </a:rPr>
              <a:t>-18/80-3,0/</a:t>
            </a:r>
            <a:r>
              <a:rPr lang="en-US" sz="1800" kern="1200" dirty="0">
                <a:solidFill>
                  <a:schemeClr val="tx1"/>
                </a:solidFill>
                <a:latin typeface="+mn-lt"/>
                <a:ea typeface="+mn-ea"/>
                <a:cs typeface="+mn-cs"/>
              </a:rPr>
              <a:t>L</a:t>
            </a:r>
            <a:r>
              <a:rPr lang="ru-RU" sz="1800" dirty="0"/>
              <a:t> (</a:t>
            </a:r>
            <a:r>
              <a:rPr lang="en-US" sz="1800" dirty="0"/>
              <a:t>proportional counter</a:t>
            </a:r>
            <a:r>
              <a:rPr lang="ru-RU" sz="1800" dirty="0"/>
              <a:t>)</a:t>
            </a:r>
            <a:endParaRPr lang="ru-RU" sz="1800"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4DA7510E-F1A1-4461-A7CB-A59200ED65BE}"/>
              </a:ext>
            </a:extLst>
          </p:cNvPr>
          <p:cNvPicPr>
            <a:picLocks noChangeAspect="1"/>
          </p:cNvPicPr>
          <p:nvPr/>
        </p:nvPicPr>
        <p:blipFill rotWithShape="1">
          <a:blip r:embed="rId4"/>
          <a:srcRect t="10969" r="11960"/>
          <a:stretch/>
        </p:blipFill>
        <p:spPr>
          <a:xfrm>
            <a:off x="8217936" y="2215303"/>
            <a:ext cx="3750921" cy="2136818"/>
          </a:xfrm>
          <a:prstGeom prst="rect">
            <a:avLst/>
          </a:prstGeom>
        </p:spPr>
      </p:pic>
      <p:sp>
        <p:nvSpPr>
          <p:cNvPr id="13" name="Заголовок 1">
            <a:extLst>
              <a:ext uri="{FF2B5EF4-FFF2-40B4-BE49-F238E27FC236}">
                <a16:creationId xmlns:a16="http://schemas.microsoft.com/office/drawing/2014/main" id="{340FF267-6DD4-4827-81C6-A26F3D4CF951}"/>
              </a:ext>
            </a:extLst>
          </p:cNvPr>
          <p:cNvSpPr>
            <a:spLocks noGrp="1"/>
          </p:cNvSpPr>
          <p:nvPr>
            <p:ph type="title"/>
          </p:nvPr>
        </p:nvSpPr>
        <p:spPr>
          <a:xfrm>
            <a:off x="838200" y="365125"/>
            <a:ext cx="10515600" cy="1325563"/>
          </a:xfrm>
        </p:spPr>
        <p:txBody>
          <a:bodyPr>
            <a:normAutofit/>
          </a:bodyPr>
          <a:lstStyle/>
          <a:p>
            <a:r>
              <a:rPr lang="en-US" dirty="0"/>
              <a:t>Main components of the system</a:t>
            </a:r>
            <a:endParaRPr lang="ru-RU" dirty="0"/>
          </a:p>
        </p:txBody>
      </p:sp>
      <p:sp>
        <p:nvSpPr>
          <p:cNvPr id="15" name="TextBox 14">
            <a:extLst>
              <a:ext uri="{FF2B5EF4-FFF2-40B4-BE49-F238E27FC236}">
                <a16:creationId xmlns:a16="http://schemas.microsoft.com/office/drawing/2014/main" id="{FF52E7FD-2CA1-4458-81BF-50EBDC0B98AF}"/>
              </a:ext>
            </a:extLst>
          </p:cNvPr>
          <p:cNvSpPr txBox="1"/>
          <p:nvPr/>
        </p:nvSpPr>
        <p:spPr>
          <a:xfrm>
            <a:off x="8452620" y="4456188"/>
            <a:ext cx="3281552" cy="1477328"/>
          </a:xfrm>
          <a:prstGeom prst="rect">
            <a:avLst/>
          </a:prstGeom>
          <a:noFill/>
        </p:spPr>
        <p:txBody>
          <a:bodyPr wrap="square">
            <a:spAutoFit/>
          </a:bodyPr>
          <a:lstStyle/>
          <a:p>
            <a:r>
              <a:rPr lang="en-US" dirty="0"/>
              <a:t>Modular control and information processing system</a:t>
            </a:r>
            <a:r>
              <a:rPr lang="ru-RU" dirty="0"/>
              <a:t>: </a:t>
            </a:r>
            <a:endParaRPr lang="en-US" dirty="0"/>
          </a:p>
          <a:p>
            <a:pPr marL="285750" indent="-285750">
              <a:buFont typeface="Arial" panose="020B0604020202020204" pitchFamily="34" charset="0"/>
              <a:buChar char="•"/>
            </a:pPr>
            <a:r>
              <a:rPr lang="en-US" dirty="0"/>
              <a:t>Processor module</a:t>
            </a:r>
          </a:p>
          <a:p>
            <a:pPr marL="285750" indent="-285750">
              <a:buFont typeface="Arial" panose="020B0604020202020204" pitchFamily="34" charset="0"/>
              <a:buChar char="•"/>
            </a:pPr>
            <a:r>
              <a:rPr lang="en-US" dirty="0"/>
              <a:t>C</a:t>
            </a:r>
            <a:r>
              <a:rPr lang="ru-RU" dirty="0"/>
              <a:t>urrent meter</a:t>
            </a:r>
            <a:endParaRPr lang="en-US" dirty="0"/>
          </a:p>
          <a:p>
            <a:pPr marL="285750" indent="-285750">
              <a:buFont typeface="Arial" panose="020B0604020202020204" pitchFamily="34" charset="0"/>
              <a:buChar char="•"/>
            </a:pPr>
            <a:r>
              <a:rPr lang="en-US" dirty="0"/>
              <a:t>H</a:t>
            </a:r>
            <a:r>
              <a:rPr lang="ru-RU" dirty="0"/>
              <a:t>igh-voltage power supply</a:t>
            </a:r>
          </a:p>
        </p:txBody>
      </p:sp>
      <p:pic>
        <p:nvPicPr>
          <p:cNvPr id="17" name="Рисунок 16">
            <a:extLst>
              <a:ext uri="{FF2B5EF4-FFF2-40B4-BE49-F238E27FC236}">
                <a16:creationId xmlns:a16="http://schemas.microsoft.com/office/drawing/2014/main" id="{3A52A60A-34FA-46ED-B692-7B16D217AD71}"/>
              </a:ext>
            </a:extLst>
          </p:cNvPr>
          <p:cNvPicPr>
            <a:picLocks noChangeAspect="1"/>
          </p:cNvPicPr>
          <p:nvPr/>
        </p:nvPicPr>
        <p:blipFill>
          <a:blip r:embed="rId5"/>
          <a:stretch>
            <a:fillRect/>
          </a:stretch>
        </p:blipFill>
        <p:spPr>
          <a:xfrm>
            <a:off x="4290407" y="4548330"/>
            <a:ext cx="2410021" cy="1477329"/>
          </a:xfrm>
          <a:prstGeom prst="rect">
            <a:avLst/>
          </a:prstGeom>
        </p:spPr>
      </p:pic>
      <p:sp>
        <p:nvSpPr>
          <p:cNvPr id="19" name="TextBox 18">
            <a:extLst>
              <a:ext uri="{FF2B5EF4-FFF2-40B4-BE49-F238E27FC236}">
                <a16:creationId xmlns:a16="http://schemas.microsoft.com/office/drawing/2014/main" id="{B22ACFBF-916C-4792-BB8A-D1A11DA2DC67}"/>
              </a:ext>
            </a:extLst>
          </p:cNvPr>
          <p:cNvSpPr txBox="1"/>
          <p:nvPr/>
        </p:nvSpPr>
        <p:spPr>
          <a:xfrm>
            <a:off x="4079367" y="4241090"/>
            <a:ext cx="2832100" cy="369332"/>
          </a:xfrm>
          <a:prstGeom prst="rect">
            <a:avLst/>
          </a:prstGeom>
          <a:noFill/>
        </p:spPr>
        <p:txBody>
          <a:bodyPr wrap="square">
            <a:spAutoFit/>
          </a:bodyPr>
          <a:lstStyle/>
          <a:p>
            <a:pPr algn="ctr"/>
            <a:r>
              <a:rPr lang="ru-RU" dirty="0"/>
              <a:t>PC </a:t>
            </a:r>
            <a:r>
              <a:rPr lang="ru-RU" dirty="0" err="1"/>
              <a:t>with</a:t>
            </a:r>
            <a:r>
              <a:rPr lang="ru-RU" dirty="0"/>
              <a:t> </a:t>
            </a:r>
            <a:r>
              <a:rPr lang="ru-RU" dirty="0" err="1"/>
              <a:t>software</a:t>
            </a:r>
            <a:endParaRPr lang="ru-RU" dirty="0"/>
          </a:p>
        </p:txBody>
      </p:sp>
      <p:sp>
        <p:nvSpPr>
          <p:cNvPr id="20" name="TextBox 19">
            <a:extLst>
              <a:ext uri="{FF2B5EF4-FFF2-40B4-BE49-F238E27FC236}">
                <a16:creationId xmlns:a16="http://schemas.microsoft.com/office/drawing/2014/main" id="{FB1512AB-1190-4B4D-A7F5-9D259E246EEA}"/>
              </a:ext>
            </a:extLst>
          </p:cNvPr>
          <p:cNvSpPr txBox="1"/>
          <p:nvPr/>
        </p:nvSpPr>
        <p:spPr>
          <a:xfrm>
            <a:off x="0" y="3099046"/>
            <a:ext cx="12192000" cy="369332"/>
          </a:xfrm>
          <a:prstGeom prst="rect">
            <a:avLst/>
          </a:prstGeom>
          <a:noFill/>
        </p:spPr>
        <p:txBody>
          <a:bodyPr wrap="square" rtlCol="0">
            <a:spAutoFit/>
          </a:bodyPr>
          <a:lstStyle/>
          <a:p>
            <a:pPr algn="ctr"/>
            <a:r>
              <a:rPr lang="en-US" b="0" i="0" dirty="0">
                <a:solidFill>
                  <a:srgbClr val="000000"/>
                </a:solidFill>
                <a:effectLst/>
                <a:latin typeface="Yandex Sans Text"/>
              </a:rPr>
              <a:t>ION BEAM LOSS DIAGNOSTIC SYSTEM</a:t>
            </a:r>
            <a:endParaRPr lang="ru-RU" dirty="0"/>
          </a:p>
        </p:txBody>
      </p:sp>
      <p:sp>
        <p:nvSpPr>
          <p:cNvPr id="21" name="Овал 20">
            <a:extLst>
              <a:ext uri="{FF2B5EF4-FFF2-40B4-BE49-F238E27FC236}">
                <a16:creationId xmlns:a16="http://schemas.microsoft.com/office/drawing/2014/main" id="{37068C77-2EDB-495C-8C87-F7D2566EB4C9}"/>
              </a:ext>
            </a:extLst>
          </p:cNvPr>
          <p:cNvSpPr/>
          <p:nvPr/>
        </p:nvSpPr>
        <p:spPr>
          <a:xfrm>
            <a:off x="4241801" y="2784295"/>
            <a:ext cx="3649132"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3" name="Прямая со стрелкой 22">
            <a:extLst>
              <a:ext uri="{FF2B5EF4-FFF2-40B4-BE49-F238E27FC236}">
                <a16:creationId xmlns:a16="http://schemas.microsoft.com/office/drawing/2014/main" id="{C4666375-233C-4D35-90DC-7A8736ABF064}"/>
              </a:ext>
            </a:extLst>
          </p:cNvPr>
          <p:cNvCxnSpPr>
            <a:cxnSpLocks/>
            <a:stCxn id="21" idx="2"/>
            <a:endCxn id="6" idx="3"/>
          </p:cNvCxnSpPr>
          <p:nvPr/>
        </p:nvCxnSpPr>
        <p:spPr>
          <a:xfrm flipH="1">
            <a:off x="2335494" y="3279595"/>
            <a:ext cx="1906307" cy="358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0A21E30C-14D4-48C4-BFAE-601AAB734DD4}"/>
              </a:ext>
            </a:extLst>
          </p:cNvPr>
          <p:cNvCxnSpPr>
            <a:stCxn id="21" idx="4"/>
          </p:cNvCxnSpPr>
          <p:nvPr/>
        </p:nvCxnSpPr>
        <p:spPr>
          <a:xfrm flipH="1">
            <a:off x="5985933" y="3774895"/>
            <a:ext cx="80434" cy="540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F978FA3E-6B30-4593-A61B-6AFB4A268D74}"/>
              </a:ext>
            </a:extLst>
          </p:cNvPr>
          <p:cNvCxnSpPr>
            <a:stCxn id="21" idx="6"/>
          </p:cNvCxnSpPr>
          <p:nvPr/>
        </p:nvCxnSpPr>
        <p:spPr>
          <a:xfrm>
            <a:off x="7890933" y="3279595"/>
            <a:ext cx="3270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F1794613-CEB2-41F8-A8EE-1EA51ADADF54}"/>
              </a:ext>
            </a:extLst>
          </p:cNvPr>
          <p:cNvCxnSpPr>
            <a:stCxn id="21" idx="0"/>
          </p:cNvCxnSpPr>
          <p:nvPr/>
        </p:nvCxnSpPr>
        <p:spPr>
          <a:xfrm flipH="1" flipV="1">
            <a:off x="5774267" y="2336800"/>
            <a:ext cx="292100" cy="44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15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D215EB4-534E-4A31-895B-DEB70D52354E}"/>
              </a:ext>
            </a:extLst>
          </p:cNvPr>
          <p:cNvSpPr>
            <a:spLocks noGrp="1"/>
          </p:cNvSpPr>
          <p:nvPr>
            <p:ph type="sldNum" sz="quarter" idx="12"/>
          </p:nvPr>
        </p:nvSpPr>
        <p:spPr/>
        <p:txBody>
          <a:bodyPr/>
          <a:lstStyle/>
          <a:p>
            <a:fld id="{E764712B-7155-4D81-9DBD-22E682A4DE31}" type="slidenum">
              <a:rPr lang="ru-RU" smtClean="0"/>
              <a:t>9</a:t>
            </a:fld>
            <a:endParaRPr lang="ru-RU"/>
          </a:p>
        </p:txBody>
      </p:sp>
      <p:sp>
        <p:nvSpPr>
          <p:cNvPr id="5" name="Нижний колонтитул 4">
            <a:extLst>
              <a:ext uri="{FF2B5EF4-FFF2-40B4-BE49-F238E27FC236}">
                <a16:creationId xmlns:a16="http://schemas.microsoft.com/office/drawing/2014/main" id="{B23AA45A-2AE6-4E4E-B3CE-C05E4CD79E7C}"/>
              </a:ext>
            </a:extLst>
          </p:cNvPr>
          <p:cNvSpPr>
            <a:spLocks noGrp="1"/>
          </p:cNvSpPr>
          <p:nvPr>
            <p:ph type="ftr" sz="quarter" idx="11"/>
          </p:nvPr>
        </p:nvSpPr>
        <p:spPr/>
        <p:txBody>
          <a:bodyPr/>
          <a:lstStyle/>
          <a:p>
            <a:r>
              <a:rPr lang="en-US"/>
              <a:t>OPTIMIZATION OF THE NON-DESTRUCTIVE METHOD FOR DIAGNOSING HEAVY ION BEAM LOSSES BASED ON NEUTRON REGISTRATION</a:t>
            </a:r>
            <a:endParaRPr lang="en-US" dirty="0"/>
          </a:p>
        </p:txBody>
      </p:sp>
      <p:sp>
        <p:nvSpPr>
          <p:cNvPr id="6" name="Заголовок 1">
            <a:extLst>
              <a:ext uri="{FF2B5EF4-FFF2-40B4-BE49-F238E27FC236}">
                <a16:creationId xmlns:a16="http://schemas.microsoft.com/office/drawing/2014/main" id="{5C67C250-9F34-414C-822F-F9244AB86955}"/>
              </a:ext>
            </a:extLst>
          </p:cNvPr>
          <p:cNvSpPr>
            <a:spLocks noGrp="1"/>
          </p:cNvSpPr>
          <p:nvPr>
            <p:ph type="title"/>
          </p:nvPr>
        </p:nvSpPr>
        <p:spPr>
          <a:xfrm>
            <a:off x="838200" y="365125"/>
            <a:ext cx="10515600" cy="1325563"/>
          </a:xfrm>
        </p:spPr>
        <p:txBody>
          <a:bodyPr/>
          <a:lstStyle/>
          <a:p>
            <a:r>
              <a:rPr lang="en-US"/>
              <a:t>Location on the</a:t>
            </a:r>
            <a:r>
              <a:rPr lang="ru-RU"/>
              <a:t> </a:t>
            </a:r>
            <a:r>
              <a:rPr lang="en-US"/>
              <a:t>DC-280</a:t>
            </a:r>
            <a:endParaRPr lang="ru-RU" dirty="0"/>
          </a:p>
        </p:txBody>
      </p:sp>
      <p:sp>
        <p:nvSpPr>
          <p:cNvPr id="7" name="Прямоугольник 6">
            <a:extLst>
              <a:ext uri="{FF2B5EF4-FFF2-40B4-BE49-F238E27FC236}">
                <a16:creationId xmlns:a16="http://schemas.microsoft.com/office/drawing/2014/main" id="{EDB8C764-1608-4D0F-86D4-09FC046B61D1}"/>
              </a:ext>
            </a:extLst>
          </p:cNvPr>
          <p:cNvSpPr/>
          <p:nvPr/>
        </p:nvSpPr>
        <p:spPr>
          <a:xfrm>
            <a:off x="8144935" y="2061072"/>
            <a:ext cx="4137404" cy="276999"/>
          </a:xfrm>
          <a:prstGeom prst="rect">
            <a:avLst/>
          </a:prstGeom>
        </p:spPr>
        <p:txBody>
          <a:bodyPr wrap="square">
            <a:spAutoFit/>
          </a:bodyPr>
          <a:lstStyle/>
          <a:p>
            <a:r>
              <a:rPr lang="en-US" sz="1200" dirty="0"/>
              <a:t>Expected and/or obtained parameters of the DC-280 beam</a:t>
            </a:r>
            <a:r>
              <a:rPr lang="ru-RU" sz="1200" dirty="0"/>
              <a:t> </a:t>
            </a:r>
            <a:r>
              <a:rPr lang="en-US" sz="1200" dirty="0"/>
              <a:t>[1]</a:t>
            </a:r>
            <a:endParaRPr lang="ru-RU" sz="1200" dirty="0"/>
          </a:p>
        </p:txBody>
      </p:sp>
      <p:pic>
        <p:nvPicPr>
          <p:cNvPr id="8" name="Рисунок 7">
            <a:extLst>
              <a:ext uri="{FF2B5EF4-FFF2-40B4-BE49-F238E27FC236}">
                <a16:creationId xmlns:a16="http://schemas.microsoft.com/office/drawing/2014/main" id="{42D50A32-3055-47B4-BDEC-47E513DB87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81"/>
          <a:stretch/>
        </p:blipFill>
        <p:spPr bwMode="auto">
          <a:xfrm>
            <a:off x="3445331" y="3015728"/>
            <a:ext cx="5015708" cy="267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B5AC856-A6E5-4F49-A8B1-99258CB8A3E8}"/>
              </a:ext>
            </a:extLst>
          </p:cNvPr>
          <p:cNvSpPr txBox="1"/>
          <p:nvPr/>
        </p:nvSpPr>
        <p:spPr>
          <a:xfrm>
            <a:off x="202535" y="5803403"/>
            <a:ext cx="11786930" cy="461665"/>
          </a:xfrm>
          <a:prstGeom prst="rect">
            <a:avLst/>
          </a:prstGeom>
          <a:noFill/>
        </p:spPr>
        <p:txBody>
          <a:bodyPr wrap="square">
            <a:spAutoFit/>
          </a:bodyPr>
          <a:lstStyle/>
          <a:p>
            <a:pPr algn="just"/>
            <a:r>
              <a:rPr lang="en-US" altLang="ru-RU" sz="1200" dirty="0">
                <a:latin typeface="Arial" panose="020B0604020202020204" pitchFamily="34" charset="0"/>
                <a:cs typeface="Arial" panose="020B0604020202020204" pitchFamily="34" charset="0"/>
              </a:rPr>
              <a:t>1. </a:t>
            </a:r>
            <a:r>
              <a:rPr lang="ru-RU" altLang="ru-RU" sz="1200" dirty="0">
                <a:latin typeface="Arial" panose="020B0604020202020204" pitchFamily="34" charset="0"/>
                <a:cs typeface="Arial" panose="020B0604020202020204" pitchFamily="34" charset="0"/>
              </a:rPr>
              <a:t>V.A. </a:t>
            </a:r>
            <a:r>
              <a:rPr lang="ru-RU" altLang="ru-RU" sz="1200" dirty="0" err="1">
                <a:latin typeface="Arial" panose="020B0604020202020204" pitchFamily="34" charset="0"/>
                <a:cs typeface="Arial" panose="020B0604020202020204" pitchFamily="34" charset="0"/>
              </a:rPr>
              <a:t>Semin</a:t>
            </a:r>
            <a:r>
              <a:rPr lang="ru-RU" altLang="ru-RU" sz="1200" dirty="0">
                <a:latin typeface="Arial" panose="020B0604020202020204" pitchFamily="34" charset="0"/>
                <a:cs typeface="Arial" panose="020B0604020202020204" pitchFamily="34" charset="0"/>
              </a:rPr>
              <a:t>, S.L. </a:t>
            </a:r>
            <a:r>
              <a:rPr lang="ru-RU" altLang="ru-RU" sz="1200" dirty="0" err="1">
                <a:latin typeface="Arial" panose="020B0604020202020204" pitchFamily="34" charset="0"/>
                <a:cs typeface="Arial" panose="020B0604020202020204" pitchFamily="34" charset="0"/>
              </a:rPr>
              <a:t>Bogomolov</a:t>
            </a:r>
            <a:r>
              <a:rPr lang="ru-RU" altLang="ru-RU" sz="1200" dirty="0">
                <a:latin typeface="Arial" panose="020B0604020202020204" pitchFamily="34" charset="0"/>
                <a:cs typeface="Arial" panose="020B0604020202020204" pitchFamily="34" charset="0"/>
              </a:rPr>
              <a:t>, K. </a:t>
            </a:r>
            <a:r>
              <a:rPr lang="ru-RU" altLang="ru-RU" sz="1200" dirty="0" err="1">
                <a:latin typeface="Arial" panose="020B0604020202020204" pitchFamily="34" charset="0"/>
                <a:cs typeface="Arial" panose="020B0604020202020204" pitchFamily="34" charset="0"/>
              </a:rPr>
              <a:t>Gikal</a:t>
            </a:r>
            <a:r>
              <a:rPr lang="ru-RU" altLang="ru-RU" sz="1200" dirty="0">
                <a:latin typeface="Arial" panose="020B0604020202020204" pitchFamily="34" charset="0"/>
                <a:cs typeface="Arial" panose="020B0604020202020204" pitchFamily="34" charset="0"/>
              </a:rPr>
              <a:t>, G.G. </a:t>
            </a:r>
            <a:r>
              <a:rPr lang="ru-RU" altLang="ru-RU" sz="1200" dirty="0" err="1">
                <a:latin typeface="Arial" panose="020B0604020202020204" pitchFamily="34" charset="0"/>
                <a:cs typeface="Arial" panose="020B0604020202020204" pitchFamily="34" charset="0"/>
              </a:rPr>
              <a:t>Gulbekyan</a:t>
            </a:r>
            <a:r>
              <a:rPr lang="ru-RU" altLang="ru-RU" sz="1200" dirty="0">
                <a:latin typeface="Arial" panose="020B0604020202020204" pitchFamily="34" charset="0"/>
                <a:cs typeface="Arial" panose="020B0604020202020204" pitchFamily="34" charset="0"/>
              </a:rPr>
              <a:t>, I.A. </a:t>
            </a:r>
            <a:r>
              <a:rPr lang="ru-RU" altLang="ru-RU" sz="1200" dirty="0" err="1">
                <a:latin typeface="Arial" panose="020B0604020202020204" pitchFamily="34" charset="0"/>
                <a:cs typeface="Arial" panose="020B0604020202020204" pitchFamily="34" charset="0"/>
              </a:rPr>
              <a:t>Ivanenko</a:t>
            </a:r>
            <a:r>
              <a:rPr lang="ru-RU" altLang="ru-RU" sz="1200" dirty="0">
                <a:latin typeface="Arial" panose="020B0604020202020204" pitchFamily="34" charset="0"/>
                <a:cs typeface="Arial" panose="020B0604020202020204" pitchFamily="34" charset="0"/>
              </a:rPr>
              <a:t>, I.V. </a:t>
            </a:r>
            <a:r>
              <a:rPr lang="ru-RU" altLang="ru-RU" sz="1200" dirty="0" err="1">
                <a:latin typeface="Arial" panose="020B0604020202020204" pitchFamily="34" charset="0"/>
                <a:cs typeface="Arial" panose="020B0604020202020204" pitchFamily="34" charset="0"/>
              </a:rPr>
              <a:t>Kalagin</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N.Yu</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Kazarinov</a:t>
            </a:r>
            <a:r>
              <a:rPr lang="ru-RU" altLang="ru-RU" sz="1200" dirty="0">
                <a:latin typeface="Arial" panose="020B0604020202020204" pitchFamily="34" charset="0"/>
                <a:cs typeface="Arial" panose="020B0604020202020204" pitchFamily="34" charset="0"/>
              </a:rPr>
              <a:t>, V.I. </a:t>
            </a:r>
            <a:r>
              <a:rPr lang="ru-RU" altLang="ru-RU" sz="1200" dirty="0" err="1">
                <a:latin typeface="Arial" panose="020B0604020202020204" pitchFamily="34" charset="0"/>
                <a:cs typeface="Arial" panose="020B0604020202020204" pitchFamily="34" charset="0"/>
              </a:rPr>
              <a:t>Mironov</a:t>
            </a:r>
            <a:r>
              <a:rPr lang="ru-RU" altLang="ru-RU" sz="1200" dirty="0">
                <a:latin typeface="Arial" panose="020B0604020202020204" pitchFamily="34" charset="0"/>
                <a:cs typeface="Arial" panose="020B0604020202020204" pitchFamily="34" charset="0"/>
              </a:rPr>
              <a:t> DC-280 </a:t>
            </a:r>
            <a:r>
              <a:rPr lang="ru-RU" altLang="ru-RU" sz="1200" dirty="0" err="1">
                <a:latin typeface="Arial" panose="020B0604020202020204" pitchFamily="34" charset="0"/>
                <a:cs typeface="Arial" panose="020B0604020202020204" pitchFamily="34" charset="0"/>
              </a:rPr>
              <a:t>Cyclotron</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for</a:t>
            </a:r>
            <a:r>
              <a:rPr lang="ru-RU" altLang="ru-RU" sz="1200" dirty="0">
                <a:latin typeface="Arial" panose="020B0604020202020204" pitchFamily="34" charset="0"/>
                <a:cs typeface="Arial" panose="020B0604020202020204" pitchFamily="34" charset="0"/>
              </a:rPr>
              <a:t> Factory </a:t>
            </a:r>
            <a:r>
              <a:rPr lang="ru-RU" altLang="ru-RU" sz="1200" dirty="0" err="1">
                <a:latin typeface="Arial" panose="020B0604020202020204" pitchFamily="34" charset="0"/>
                <a:cs typeface="Arial" panose="020B0604020202020204" pitchFamily="34" charset="0"/>
              </a:rPr>
              <a:t>of</a:t>
            </a:r>
            <a:r>
              <a:rPr lang="ru-RU" altLang="ru-RU" sz="1200" dirty="0">
                <a:latin typeface="Arial" panose="020B0604020202020204" pitchFamily="34" charset="0"/>
                <a:cs typeface="Arial" panose="020B0604020202020204" pitchFamily="34" charset="0"/>
              </a:rPr>
              <a:t> Super Heavy </a:t>
            </a:r>
            <a:r>
              <a:rPr lang="ru-RU" altLang="ru-RU" sz="1200" dirty="0" err="1">
                <a:latin typeface="Arial" panose="020B0604020202020204" pitchFamily="34" charset="0"/>
                <a:cs typeface="Arial" panose="020B0604020202020204" pitchFamily="34" charset="0"/>
              </a:rPr>
              <a:t>Elements</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Experimental</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Results</a:t>
            </a:r>
            <a:r>
              <a:rPr lang="ru-RU" altLang="ru-RU" sz="1200" dirty="0">
                <a:latin typeface="Arial" panose="020B0604020202020204" pitchFamily="34" charset="0"/>
                <a:cs typeface="Arial" panose="020B0604020202020204" pitchFamily="34" charset="0"/>
              </a:rPr>
              <a:t>.</a:t>
            </a:r>
          </a:p>
        </p:txBody>
      </p:sp>
      <p:pic>
        <p:nvPicPr>
          <p:cNvPr id="14" name="Рисунок 13">
            <a:extLst>
              <a:ext uri="{FF2B5EF4-FFF2-40B4-BE49-F238E27FC236}">
                <a16:creationId xmlns:a16="http://schemas.microsoft.com/office/drawing/2014/main" id="{C20060FE-FF4D-403C-BFF3-D1D6A7065F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253"/>
          <a:stretch/>
        </p:blipFill>
        <p:spPr bwMode="auto">
          <a:xfrm>
            <a:off x="3445330" y="5266406"/>
            <a:ext cx="5480497" cy="42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Таблица 11">
            <a:extLst>
              <a:ext uri="{FF2B5EF4-FFF2-40B4-BE49-F238E27FC236}">
                <a16:creationId xmlns:a16="http://schemas.microsoft.com/office/drawing/2014/main" id="{D02E9D3B-E525-4EAB-8082-F956A020D1DE}"/>
              </a:ext>
            </a:extLst>
          </p:cNvPr>
          <p:cNvGraphicFramePr>
            <a:graphicFrameLocks noGrp="1"/>
          </p:cNvGraphicFramePr>
          <p:nvPr>
            <p:extLst>
              <p:ext uri="{D42A27DB-BD31-4B8C-83A1-F6EECF244321}">
                <p14:modId xmlns:p14="http://schemas.microsoft.com/office/powerpoint/2010/main" val="868823319"/>
              </p:ext>
            </p:extLst>
          </p:nvPr>
        </p:nvGraphicFramePr>
        <p:xfrm>
          <a:off x="8461038" y="2340375"/>
          <a:ext cx="3505199" cy="2926032"/>
        </p:xfrm>
        <a:graphic>
          <a:graphicData uri="http://schemas.openxmlformats.org/drawingml/2006/table">
            <a:tbl>
              <a:tblPr firstRow="1" bandRow="1">
                <a:tableStyleId>{5940675A-B579-460E-94D1-54222C63F5DA}</a:tableStyleId>
              </a:tblPr>
              <a:tblGrid>
                <a:gridCol w="360441">
                  <a:extLst>
                    <a:ext uri="{9D8B030D-6E8A-4147-A177-3AD203B41FA5}">
                      <a16:colId xmlns:a16="http://schemas.microsoft.com/office/drawing/2014/main" val="20000"/>
                    </a:ext>
                  </a:extLst>
                </a:gridCol>
                <a:gridCol w="431348">
                  <a:extLst>
                    <a:ext uri="{9D8B030D-6E8A-4147-A177-3AD203B41FA5}">
                      <a16:colId xmlns:a16="http://schemas.microsoft.com/office/drawing/2014/main" val="20001"/>
                    </a:ext>
                  </a:extLst>
                </a:gridCol>
                <a:gridCol w="496345">
                  <a:extLst>
                    <a:ext uri="{9D8B030D-6E8A-4147-A177-3AD203B41FA5}">
                      <a16:colId xmlns:a16="http://schemas.microsoft.com/office/drawing/2014/main" val="20002"/>
                    </a:ext>
                  </a:extLst>
                </a:gridCol>
                <a:gridCol w="537707">
                  <a:extLst>
                    <a:ext uri="{9D8B030D-6E8A-4147-A177-3AD203B41FA5}">
                      <a16:colId xmlns:a16="http://schemas.microsoft.com/office/drawing/2014/main" val="20003"/>
                    </a:ext>
                  </a:extLst>
                </a:gridCol>
                <a:gridCol w="712828">
                  <a:extLst>
                    <a:ext uri="{9D8B030D-6E8A-4147-A177-3AD203B41FA5}">
                      <a16:colId xmlns:a16="http://schemas.microsoft.com/office/drawing/2014/main" val="20004"/>
                    </a:ext>
                  </a:extLst>
                </a:gridCol>
                <a:gridCol w="966530">
                  <a:extLst>
                    <a:ext uri="{9D8B030D-6E8A-4147-A177-3AD203B41FA5}">
                      <a16:colId xmlns:a16="http://schemas.microsoft.com/office/drawing/2014/main" val="20005"/>
                    </a:ext>
                  </a:extLst>
                </a:gridCol>
              </a:tblGrid>
              <a:tr h="0">
                <a:tc rowSpan="2">
                  <a:txBody>
                    <a:bodyPr/>
                    <a:lstStyle/>
                    <a:p>
                      <a:pPr algn="ctr"/>
                      <a:r>
                        <a:rPr lang="en-US" sz="800" b="1" dirty="0"/>
                        <a:t>Ion</a:t>
                      </a:r>
                      <a:endParaRPr lang="ru-RU" sz="800" b="1" dirty="0"/>
                    </a:p>
                  </a:txBody>
                  <a:tcPr marL="91423" marR="91423" marT="45718" marB="45718" anchor="ctr"/>
                </a:tc>
                <a:tc rowSpan="2">
                  <a:txBody>
                    <a:bodyPr/>
                    <a:lstStyle/>
                    <a:p>
                      <a:pPr algn="ctr"/>
                      <a:r>
                        <a:rPr lang="en-US" sz="800" b="1" dirty="0"/>
                        <a:t>Z</a:t>
                      </a:r>
                      <a:endParaRPr lang="ru-RU" sz="800" b="1" dirty="0"/>
                    </a:p>
                  </a:txBody>
                  <a:tcPr marL="91423" marR="91423" marT="45718" marB="45718" anchor="ctr"/>
                </a:tc>
                <a:tc gridSpan="2">
                  <a:txBody>
                    <a:bodyPr/>
                    <a:lstStyle/>
                    <a:p>
                      <a:pPr algn="ctr"/>
                      <a:r>
                        <a:rPr lang="en-US" sz="800" b="1" dirty="0"/>
                        <a:t>Beam Intensity from ECR</a:t>
                      </a:r>
                      <a:endParaRPr lang="ru-RU" sz="800" b="1" dirty="0"/>
                    </a:p>
                  </a:txBody>
                  <a:tcPr marL="91423" marR="91423" marT="45718" marB="45718" anchor="ctr"/>
                </a:tc>
                <a:tc hMerge="1">
                  <a:txBody>
                    <a:bodyPr/>
                    <a:lstStyle/>
                    <a:p>
                      <a:endParaRPr lang="ru-RU" dirty="0"/>
                    </a:p>
                  </a:txBody>
                  <a:tcPr/>
                </a:tc>
                <a:tc rowSpan="2">
                  <a:txBody>
                    <a:bodyPr/>
                    <a:lstStyle/>
                    <a:p>
                      <a:pPr algn="ctr"/>
                      <a:r>
                        <a:rPr lang="en-US" sz="800" b="1" dirty="0"/>
                        <a:t>Efficiency of acceleration</a:t>
                      </a:r>
                      <a:endParaRPr lang="ru-RU" sz="800" b="1" dirty="0"/>
                    </a:p>
                  </a:txBody>
                  <a:tcPr marL="91423" marR="91423" marT="45718" marB="45718" anchor="ctr"/>
                </a:tc>
                <a:tc rowSpan="2">
                  <a:txBody>
                    <a:bodyPr/>
                    <a:lstStyle/>
                    <a:p>
                      <a:pPr algn="ctr"/>
                      <a:r>
                        <a:rPr lang="en-US" sz="800" b="1" dirty="0"/>
                        <a:t>Beam intensities of (4÷8) MeV/n ions on targets </a:t>
                      </a:r>
                      <a:r>
                        <a:rPr lang="en-US" sz="800" b="1" dirty="0" err="1"/>
                        <a:t>pps</a:t>
                      </a:r>
                      <a:endParaRPr lang="en-US" sz="800" b="1" dirty="0"/>
                    </a:p>
                  </a:txBody>
                  <a:tcPr marL="91423" marR="91423" marT="45718" marB="45718" anchor="ctr"/>
                </a:tc>
                <a:extLst>
                  <a:ext uri="{0D108BD9-81ED-4DB2-BD59-A6C34878D82A}">
                    <a16:rowId xmlns:a16="http://schemas.microsoft.com/office/drawing/2014/main" val="10000"/>
                  </a:ext>
                </a:extLst>
              </a:tr>
              <a:tr h="0">
                <a:tc vMerge="1">
                  <a:txBody>
                    <a:bodyPr/>
                    <a:lstStyle/>
                    <a:p>
                      <a:endParaRPr lang="ru-RU" dirty="0"/>
                    </a:p>
                  </a:txBody>
                  <a:tcPr/>
                </a:tc>
                <a:tc vMerge="1">
                  <a:txBody>
                    <a:bodyPr/>
                    <a:lstStyle/>
                    <a:p>
                      <a:endParaRPr lang="ru-RU" dirty="0"/>
                    </a:p>
                  </a:txBody>
                  <a:tcPr/>
                </a:tc>
                <a:tc>
                  <a:txBody>
                    <a:bodyPr/>
                    <a:lstStyle/>
                    <a:p>
                      <a:pPr algn="ctr"/>
                      <a:r>
                        <a:rPr lang="en-US" sz="800" b="1" dirty="0" err="1"/>
                        <a:t>eµA</a:t>
                      </a:r>
                      <a:endParaRPr lang="ru-RU" sz="800" b="1" dirty="0"/>
                    </a:p>
                  </a:txBody>
                  <a:tcPr marL="91423" marR="91423" marT="45718" marB="45718" anchor="ctr"/>
                </a:tc>
                <a:tc>
                  <a:txBody>
                    <a:bodyPr/>
                    <a:lstStyle/>
                    <a:p>
                      <a:pPr algn="ctr"/>
                      <a:r>
                        <a:rPr lang="en-US" sz="800" b="1" dirty="0" err="1"/>
                        <a:t>pps</a:t>
                      </a:r>
                      <a:endParaRPr lang="ru-RU" sz="800" b="1" dirty="0"/>
                    </a:p>
                  </a:txBody>
                  <a:tcPr marL="91423" marR="91423" marT="45718" marB="45718" anchor="ctr"/>
                </a:tc>
                <a:tc vMerge="1">
                  <a:txBody>
                    <a:bodyPr/>
                    <a:lstStyle/>
                    <a:p>
                      <a:endParaRPr lang="ru-RU" dirty="0"/>
                    </a:p>
                  </a:txBody>
                  <a:tcPr/>
                </a:tc>
                <a:tc vMerge="1">
                  <a:txBody>
                    <a:bodyPr/>
                    <a:lstStyle/>
                    <a:p>
                      <a:endParaRPr lang="ru-RU" dirty="0"/>
                    </a:p>
                  </a:txBody>
                  <a:tcPr/>
                </a:tc>
                <a:extLst>
                  <a:ext uri="{0D108BD9-81ED-4DB2-BD59-A6C34878D82A}">
                    <a16:rowId xmlns:a16="http://schemas.microsoft.com/office/drawing/2014/main" val="10001"/>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20</a:t>
                      </a:r>
                      <a:r>
                        <a:rPr lang="en-US" sz="800" b="0" u="none" strike="noStrike" dirty="0">
                          <a:solidFill>
                            <a:srgbClr val="000000"/>
                          </a:solidFill>
                          <a:effectLst/>
                        </a:rPr>
                        <a:t>Ne</a:t>
                      </a:r>
                      <a:endParaRPr lang="en-US"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b="0" u="none" strike="noStrike" dirty="0">
                          <a:solidFill>
                            <a:srgbClr val="000000"/>
                          </a:solidFill>
                          <a:effectLst/>
                        </a:rPr>
                        <a:t>3</a:t>
                      </a:r>
                      <a:endParaRPr lang="ru-RU" sz="800" dirty="0"/>
                    </a:p>
                  </a:txBody>
                  <a:tcPr marL="91423" marR="91423" marT="45718" marB="45718" anchor="ctr"/>
                </a:tc>
                <a:tc>
                  <a:txBody>
                    <a:bodyPr/>
                    <a:lstStyle/>
                    <a:p>
                      <a:pPr algn="ctr"/>
                      <a:r>
                        <a:rPr lang="en-US" sz="800" dirty="0"/>
                        <a:t>150</a:t>
                      </a:r>
                      <a:endParaRPr lang="ru-RU" sz="800" dirty="0"/>
                    </a:p>
                  </a:txBody>
                  <a:tcPr marL="91423" marR="91423" marT="45718" marB="45718" anchor="ctr"/>
                </a:tc>
                <a:tc>
                  <a:txBody>
                    <a:bodyPr/>
                    <a:lstStyle/>
                    <a:p>
                      <a:pPr algn="ctr"/>
                      <a:r>
                        <a:rPr lang="en-US" sz="800" b="0" u="none" strike="noStrike" dirty="0">
                          <a:solidFill>
                            <a:srgbClr val="000000"/>
                          </a:solidFill>
                          <a:effectLst/>
                        </a:rPr>
                        <a:t> 3.10</a:t>
                      </a:r>
                      <a:r>
                        <a:rPr lang="en-US" altLang="ru-RU" sz="800" i="1" baseline="30000" dirty="0">
                          <a:latin typeface="Arial" panose="020B0604020202020204" pitchFamily="34" charset="0"/>
                          <a:cs typeface="Arial" panose="020B0604020202020204" pitchFamily="34" charset="0"/>
                        </a:rPr>
                        <a:t>14</a:t>
                      </a:r>
                      <a:endParaRPr lang="ru-RU" sz="800" dirty="0"/>
                    </a:p>
                  </a:txBody>
                  <a:tcPr marL="91423" marR="91423" marT="45718" marB="45718" anchor="ctr"/>
                </a:tc>
                <a:tc>
                  <a:txBody>
                    <a:bodyPr/>
                    <a:lstStyle/>
                    <a:p>
                      <a:pPr algn="ctr"/>
                      <a:r>
                        <a:rPr lang="en-US" sz="800" b="0" u="none" strike="noStrike" dirty="0">
                          <a:solidFill>
                            <a:srgbClr val="000000"/>
                          </a:solidFill>
                          <a:effectLst/>
                        </a:rPr>
                        <a:t>50%</a:t>
                      </a:r>
                      <a:endParaRPr lang="ru-RU" sz="800" dirty="0"/>
                    </a:p>
                  </a:txBody>
                  <a:tcPr marL="91423" marR="91423" marT="45718" marB="45718" anchor="ctr"/>
                </a:tc>
                <a:tc>
                  <a:txBody>
                    <a:bodyPr/>
                    <a:lstStyle/>
                    <a:p>
                      <a:pPr algn="ctr"/>
                      <a:r>
                        <a:rPr lang="en-US" sz="800" b="0" u="none" strike="noStrike" dirty="0">
                          <a:solidFill>
                            <a:srgbClr val="000000"/>
                          </a:solidFill>
                          <a:effectLst/>
                        </a:rPr>
                        <a:t>1.5.10</a:t>
                      </a:r>
                      <a:r>
                        <a:rPr lang="en-US" altLang="ru-RU" sz="800" i="1" baseline="30000" dirty="0">
                          <a:latin typeface="Arial" panose="020B0604020202020204" pitchFamily="34" charset="0"/>
                          <a:cs typeface="Arial" panose="020B0604020202020204" pitchFamily="34" charset="0"/>
                        </a:rPr>
                        <a:t>14</a:t>
                      </a:r>
                      <a:endParaRPr lang="ru-RU" sz="800" dirty="0"/>
                    </a:p>
                  </a:txBody>
                  <a:tcPr marL="91423" marR="91423" marT="45718" marB="45718" anchor="ctr"/>
                </a:tc>
                <a:extLst>
                  <a:ext uri="{0D108BD9-81ED-4DB2-BD59-A6C34878D82A}">
                    <a16:rowId xmlns:a16="http://schemas.microsoft.com/office/drawing/2014/main" val="10002"/>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40</a:t>
                      </a:r>
                      <a:r>
                        <a:rPr lang="pt-BR" sz="800" b="0" u="none" strike="noStrike" dirty="0">
                          <a:solidFill>
                            <a:srgbClr val="000000"/>
                          </a:solidFill>
                          <a:effectLst/>
                        </a:rPr>
                        <a:t>Ar </a:t>
                      </a:r>
                      <a:endParaRPr lang="pt-BR" sz="800" b="0" i="0" u="none" strike="noStrike" dirty="0">
                        <a:solidFill>
                          <a:srgbClr val="000000"/>
                        </a:solidFill>
                        <a:effectLst/>
                        <a:latin typeface="Calibri" panose="020F0502020204030204" pitchFamily="34" charset="0"/>
                      </a:endParaRPr>
                    </a:p>
                  </a:txBody>
                  <a:tcPr marL="9523" marR="9523" marT="9524" marB="0" anchor="ctr">
                    <a:solidFill>
                      <a:schemeClr val="accent5">
                        <a:lumMod val="60000"/>
                        <a:lumOff val="40000"/>
                      </a:schemeClr>
                    </a:solidFill>
                  </a:tcPr>
                </a:tc>
                <a:tc>
                  <a:txBody>
                    <a:bodyPr/>
                    <a:lstStyle/>
                    <a:p>
                      <a:pPr algn="ctr"/>
                      <a:r>
                        <a:rPr lang="en-US" sz="800" dirty="0"/>
                        <a:t>7</a:t>
                      </a:r>
                      <a:endParaRPr lang="ru-RU" sz="800" dirty="0"/>
                    </a:p>
                  </a:txBody>
                  <a:tcPr marL="91423" marR="91423" marT="45718" marB="45718" anchor="ctr">
                    <a:solidFill>
                      <a:schemeClr val="accent5">
                        <a:lumMod val="60000"/>
                        <a:lumOff val="40000"/>
                      </a:schemeClr>
                    </a:solidFill>
                  </a:tcPr>
                </a:tc>
                <a:tc>
                  <a:txBody>
                    <a:bodyPr/>
                    <a:lstStyle/>
                    <a:p>
                      <a:pPr algn="ctr"/>
                      <a:r>
                        <a:rPr lang="en-US" sz="800" dirty="0"/>
                        <a:t>300</a:t>
                      </a:r>
                      <a:endParaRPr lang="ru-RU" sz="800" dirty="0"/>
                    </a:p>
                  </a:txBody>
                  <a:tcPr marL="91423" marR="91423" marT="45718" marB="45718" anchor="ctr">
                    <a:solidFill>
                      <a:schemeClr val="accent5">
                        <a:lumMod val="60000"/>
                        <a:lumOff val="40000"/>
                      </a:schemeClr>
                    </a:solidFill>
                  </a:tcPr>
                </a:tc>
                <a:tc>
                  <a:txBody>
                    <a:bodyPr/>
                    <a:lstStyle/>
                    <a:p>
                      <a:pPr algn="ctr"/>
                      <a:r>
                        <a:rPr lang="en-US" sz="800" b="0" u="none" strike="noStrike" dirty="0">
                          <a:solidFill>
                            <a:srgbClr val="000000"/>
                          </a:solidFill>
                          <a:effectLst/>
                        </a:rPr>
                        <a:t>3.10</a:t>
                      </a:r>
                      <a:r>
                        <a:rPr lang="en-US" altLang="ru-RU" sz="800" i="1" baseline="30000" dirty="0">
                          <a:latin typeface="Arial" panose="020B0604020202020204" pitchFamily="34" charset="0"/>
                          <a:cs typeface="Arial" panose="020B0604020202020204" pitchFamily="34" charset="0"/>
                        </a:rPr>
                        <a:t>14</a:t>
                      </a:r>
                      <a:endParaRPr lang="ru-RU" sz="800" dirty="0"/>
                    </a:p>
                  </a:txBody>
                  <a:tcPr marL="91423" marR="91423" marT="45718" marB="45718" anchor="ctr">
                    <a:solidFill>
                      <a:schemeClr val="accent5">
                        <a:lumMod val="60000"/>
                        <a:lumOff val="40000"/>
                      </a:schemeClr>
                    </a:solidFill>
                  </a:tcPr>
                </a:tc>
                <a:tc>
                  <a:txBody>
                    <a:bodyPr/>
                    <a:lstStyle/>
                    <a:p>
                      <a:pPr algn="ctr"/>
                      <a:r>
                        <a:rPr lang="en-US" sz="800" b="0" u="none" strike="noStrike" dirty="0">
                          <a:solidFill>
                            <a:srgbClr val="000000"/>
                          </a:solidFill>
                          <a:effectLst/>
                        </a:rPr>
                        <a:t>50%</a:t>
                      </a:r>
                      <a:endParaRPr lang="ru-RU" sz="800" dirty="0"/>
                    </a:p>
                  </a:txBody>
                  <a:tcPr marL="91423" marR="91423" marT="45718" marB="45718" anchor="ctr">
                    <a:solidFill>
                      <a:schemeClr val="accent5">
                        <a:lumMod val="60000"/>
                        <a:lumOff val="40000"/>
                      </a:schemeClr>
                    </a:solidFill>
                  </a:tcPr>
                </a:tc>
                <a:tc>
                  <a:txBody>
                    <a:bodyPr/>
                    <a:lstStyle/>
                    <a:p>
                      <a:pPr algn="ctr"/>
                      <a:r>
                        <a:rPr lang="en-US" sz="800" b="0" u="none" strike="noStrike" dirty="0">
                          <a:solidFill>
                            <a:srgbClr val="000000"/>
                          </a:solidFill>
                          <a:effectLst/>
                        </a:rPr>
                        <a:t>1.5.10</a:t>
                      </a:r>
                      <a:r>
                        <a:rPr lang="en-US" altLang="ru-RU" sz="800" i="1" baseline="30000" dirty="0">
                          <a:latin typeface="Arial" panose="020B0604020202020204" pitchFamily="34" charset="0"/>
                          <a:cs typeface="Arial" panose="020B0604020202020204" pitchFamily="34" charset="0"/>
                        </a:rPr>
                        <a:t>14</a:t>
                      </a:r>
                      <a:endParaRPr lang="ru-RU" sz="800" dirty="0"/>
                    </a:p>
                  </a:txBody>
                  <a:tcPr marL="91423" marR="91423" marT="45718" marB="45718" anchor="ctr">
                    <a:solidFill>
                      <a:schemeClr val="accent5">
                        <a:lumMod val="60000"/>
                        <a:lumOff val="40000"/>
                      </a:schemeClr>
                    </a:solidFill>
                  </a:tcPr>
                </a:tc>
                <a:extLst>
                  <a:ext uri="{0D108BD9-81ED-4DB2-BD59-A6C34878D82A}">
                    <a16:rowId xmlns:a16="http://schemas.microsoft.com/office/drawing/2014/main" val="10003"/>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48</a:t>
                      </a:r>
                      <a:r>
                        <a:rPr lang="ru-RU" sz="800" b="0" u="none" strike="noStrike" dirty="0" err="1">
                          <a:solidFill>
                            <a:srgbClr val="000000"/>
                          </a:solidFill>
                          <a:effectLst/>
                        </a:rPr>
                        <a:t>Са</a:t>
                      </a:r>
                      <a:endParaRPr lang="ru-RU" sz="800" b="0" i="0" u="none" strike="noStrike" dirty="0">
                        <a:solidFill>
                          <a:srgbClr val="000000"/>
                        </a:solidFill>
                        <a:effectLst/>
                        <a:latin typeface="Calibri" panose="020F0502020204030204" pitchFamily="34" charset="0"/>
                      </a:endParaRPr>
                    </a:p>
                  </a:txBody>
                  <a:tcPr marL="9523" marR="9523" marT="9524" marB="0" anchor="ctr">
                    <a:solidFill>
                      <a:schemeClr val="accent5">
                        <a:lumMod val="60000"/>
                        <a:lumOff val="40000"/>
                      </a:schemeClr>
                    </a:solidFill>
                  </a:tcPr>
                </a:tc>
                <a:tc>
                  <a:txBody>
                    <a:bodyPr/>
                    <a:lstStyle/>
                    <a:p>
                      <a:pPr algn="ctr"/>
                      <a:r>
                        <a:rPr lang="en-US" sz="800" dirty="0"/>
                        <a:t>7/8</a:t>
                      </a:r>
                      <a:endParaRPr lang="ru-RU" sz="800" dirty="0"/>
                    </a:p>
                  </a:txBody>
                  <a:tcPr marL="91423" marR="91423" marT="45718" marB="45718" anchor="ctr">
                    <a:solidFill>
                      <a:schemeClr val="accent5">
                        <a:lumMod val="60000"/>
                        <a:lumOff val="40000"/>
                      </a:schemeClr>
                    </a:solidFill>
                  </a:tcPr>
                </a:tc>
                <a:tc>
                  <a:txBody>
                    <a:bodyPr/>
                    <a:lstStyle/>
                    <a:p>
                      <a:pPr algn="ctr"/>
                      <a:r>
                        <a:rPr lang="en-US" sz="800" dirty="0"/>
                        <a:t>160</a:t>
                      </a:r>
                      <a:endParaRPr lang="ru-RU" sz="800" dirty="0"/>
                    </a:p>
                  </a:txBody>
                  <a:tcPr marL="91423" marR="91423" marT="45718" marB="45718" anchor="ctr">
                    <a:solidFill>
                      <a:schemeClr val="accent5">
                        <a:lumMod val="60000"/>
                        <a:lumOff val="40000"/>
                      </a:schemeClr>
                    </a:solidFill>
                  </a:tcPr>
                </a:tc>
                <a:tc>
                  <a:txBody>
                    <a:bodyPr/>
                    <a:lstStyle/>
                    <a:p>
                      <a:pPr algn="ctr"/>
                      <a:r>
                        <a:rPr lang="en-US" sz="800" b="0" u="none" strike="noStrike" dirty="0">
                          <a:solidFill>
                            <a:srgbClr val="000000"/>
                          </a:solidFill>
                          <a:effectLst/>
                        </a:rPr>
                        <a:t>1.3.10</a:t>
                      </a:r>
                      <a:r>
                        <a:rPr lang="en-US" altLang="ru-RU" sz="800" i="1" baseline="30000" dirty="0">
                          <a:latin typeface="Arial" panose="020B0604020202020204" pitchFamily="34" charset="0"/>
                          <a:cs typeface="Arial" panose="020B0604020202020204" pitchFamily="34" charset="0"/>
                        </a:rPr>
                        <a:t>14</a:t>
                      </a:r>
                      <a:endParaRPr lang="ru-RU" sz="800" dirty="0"/>
                    </a:p>
                  </a:txBody>
                  <a:tcPr marL="91423" marR="91423" marT="45718" marB="45718" anchor="ctr">
                    <a:solidFill>
                      <a:schemeClr val="accent5">
                        <a:lumMod val="60000"/>
                        <a:lumOff val="40000"/>
                      </a:schemeClr>
                    </a:solidFill>
                  </a:tcPr>
                </a:tc>
                <a:tc>
                  <a:txBody>
                    <a:bodyPr/>
                    <a:lstStyle/>
                    <a:p>
                      <a:pPr algn="ctr"/>
                      <a:r>
                        <a:rPr lang="en-US" sz="800" b="0" u="none" strike="noStrike" dirty="0">
                          <a:solidFill>
                            <a:srgbClr val="000000"/>
                          </a:solidFill>
                          <a:effectLst/>
                        </a:rPr>
                        <a:t>50%</a:t>
                      </a:r>
                      <a:endParaRPr lang="ru-RU" sz="800" dirty="0"/>
                    </a:p>
                  </a:txBody>
                  <a:tcPr marL="91423" marR="91423" marT="45718" marB="45718" anchor="ctr">
                    <a:solidFill>
                      <a:schemeClr val="accent5">
                        <a:lumMod val="60000"/>
                        <a:lumOff val="40000"/>
                      </a:schemeClr>
                    </a:solidFill>
                  </a:tcPr>
                </a:tc>
                <a:tc>
                  <a:txBody>
                    <a:bodyPr/>
                    <a:lstStyle/>
                    <a:p>
                      <a:pPr algn="ctr"/>
                      <a:r>
                        <a:rPr lang="en-US" sz="800" b="0" u="none" strike="noStrike" dirty="0">
                          <a:solidFill>
                            <a:srgbClr val="000000"/>
                          </a:solidFill>
                          <a:effectLst/>
                        </a:rPr>
                        <a:t>6.2.10</a:t>
                      </a:r>
                      <a:r>
                        <a:rPr lang="en-US" altLang="ru-RU" sz="800" i="1" baseline="30000" dirty="0">
                          <a:latin typeface="Arial" panose="020B0604020202020204" pitchFamily="34" charset="0"/>
                          <a:cs typeface="Arial" panose="020B0604020202020204" pitchFamily="34" charset="0"/>
                        </a:rPr>
                        <a:t>14</a:t>
                      </a:r>
                      <a:endParaRPr lang="ru-RU" sz="800" dirty="0"/>
                    </a:p>
                  </a:txBody>
                  <a:tcPr marL="91423" marR="91423" marT="45718" marB="45718" anchor="ctr">
                    <a:solidFill>
                      <a:schemeClr val="accent5">
                        <a:lumMod val="60000"/>
                        <a:lumOff val="40000"/>
                      </a:schemeClr>
                    </a:solidFill>
                  </a:tcPr>
                </a:tc>
                <a:extLst>
                  <a:ext uri="{0D108BD9-81ED-4DB2-BD59-A6C34878D82A}">
                    <a16:rowId xmlns:a16="http://schemas.microsoft.com/office/drawing/2014/main" val="10004"/>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50</a:t>
                      </a:r>
                      <a:r>
                        <a:rPr lang="en-US" sz="800" b="0" u="none" strike="noStrike" dirty="0">
                          <a:solidFill>
                            <a:srgbClr val="000000"/>
                          </a:solidFill>
                          <a:effectLst/>
                        </a:rPr>
                        <a:t>Ti</a:t>
                      </a:r>
                      <a:endParaRPr lang="en-US"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dirty="0"/>
                        <a:t>8/9</a:t>
                      </a:r>
                      <a:endParaRPr lang="ru-RU" sz="800" dirty="0"/>
                    </a:p>
                  </a:txBody>
                  <a:tcPr marL="91423" marR="91423" marT="45718" marB="45718" anchor="ctr"/>
                </a:tc>
                <a:tc>
                  <a:txBody>
                    <a:bodyPr/>
                    <a:lstStyle/>
                    <a:p>
                      <a:pPr algn="ctr"/>
                      <a:r>
                        <a:rPr lang="en-US" sz="800" dirty="0"/>
                        <a:t>80</a:t>
                      </a:r>
                      <a:endParaRPr lang="ru-RU" sz="800" dirty="0"/>
                    </a:p>
                  </a:txBody>
                  <a:tcPr marL="91423" marR="91423" marT="45718" marB="45718" anchor="ctr"/>
                </a:tc>
                <a:tc>
                  <a:txBody>
                    <a:bodyPr/>
                    <a:lstStyle/>
                    <a:p>
                      <a:pPr algn="ctr"/>
                      <a:r>
                        <a:rPr lang="en-US" sz="800" b="0" u="none" strike="noStrike" dirty="0">
                          <a:solidFill>
                            <a:srgbClr val="000000"/>
                          </a:solidFill>
                          <a:effectLst/>
                        </a:rPr>
                        <a:t>6.2.10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tc>
                  <a:txBody>
                    <a:bodyPr/>
                    <a:lstStyle/>
                    <a:p>
                      <a:pPr algn="ctr"/>
                      <a:r>
                        <a:rPr lang="en-US" sz="800" b="0" u="none" strike="noStrike" dirty="0">
                          <a:solidFill>
                            <a:srgbClr val="000000"/>
                          </a:solidFill>
                          <a:effectLst/>
                        </a:rPr>
                        <a:t>50%</a:t>
                      </a:r>
                      <a:endParaRPr lang="ru-RU" sz="800" dirty="0"/>
                    </a:p>
                  </a:txBody>
                  <a:tcPr marL="91423" marR="91423" marT="45718" marB="45718" anchor="ctr"/>
                </a:tc>
                <a:tc>
                  <a:txBody>
                    <a:bodyPr/>
                    <a:lstStyle/>
                    <a:p>
                      <a:pPr algn="ctr"/>
                      <a:r>
                        <a:rPr lang="en-US" sz="800" b="0" u="none" strike="noStrike" dirty="0">
                          <a:solidFill>
                            <a:srgbClr val="000000"/>
                          </a:solidFill>
                          <a:effectLst/>
                        </a:rPr>
                        <a:t>3.1.10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extLst>
                  <a:ext uri="{0D108BD9-81ED-4DB2-BD59-A6C34878D82A}">
                    <a16:rowId xmlns:a16="http://schemas.microsoft.com/office/drawing/2014/main" val="10005"/>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54</a:t>
                      </a:r>
                      <a:r>
                        <a:rPr lang="en-US" sz="800" b="0" u="none" strike="noStrike" dirty="0">
                          <a:solidFill>
                            <a:srgbClr val="000000"/>
                          </a:solidFill>
                          <a:effectLst/>
                        </a:rPr>
                        <a:t>Cr</a:t>
                      </a:r>
                      <a:endParaRPr lang="en-US"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dirty="0"/>
                        <a:t>9</a:t>
                      </a:r>
                      <a:endParaRPr lang="ru-RU" sz="800" dirty="0"/>
                    </a:p>
                  </a:txBody>
                  <a:tcPr marL="91423" marR="91423" marT="45718" marB="45718" anchor="ctr"/>
                </a:tc>
                <a:tc>
                  <a:txBody>
                    <a:bodyPr/>
                    <a:lstStyle/>
                    <a:p>
                      <a:pPr algn="ctr"/>
                      <a:r>
                        <a:rPr lang="en-US" sz="800" dirty="0"/>
                        <a:t>125</a:t>
                      </a:r>
                      <a:endParaRPr lang="ru-RU" sz="800" dirty="0"/>
                    </a:p>
                  </a:txBody>
                  <a:tcPr marL="91423" marR="91423" marT="45718" marB="45718" anchor="ctr"/>
                </a:tc>
                <a:tc>
                  <a:txBody>
                    <a:bodyPr/>
                    <a:lstStyle/>
                    <a:p>
                      <a:pPr algn="ctr"/>
                      <a:r>
                        <a:rPr lang="en-US" sz="800" b="0" u="none" strike="noStrike" dirty="0">
                          <a:solidFill>
                            <a:srgbClr val="000000"/>
                          </a:solidFill>
                          <a:effectLst/>
                        </a:rPr>
                        <a:t>8.10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tc>
                  <a:txBody>
                    <a:bodyPr/>
                    <a:lstStyle/>
                    <a:p>
                      <a:pPr algn="ctr"/>
                      <a:r>
                        <a:rPr lang="en-US" sz="800" b="0" u="none" strike="noStrike" dirty="0">
                          <a:solidFill>
                            <a:srgbClr val="000000"/>
                          </a:solidFill>
                          <a:effectLst/>
                        </a:rPr>
                        <a:t>50%</a:t>
                      </a:r>
                      <a:endParaRPr lang="ru-RU" sz="800" dirty="0"/>
                    </a:p>
                  </a:txBody>
                  <a:tcPr marL="91423" marR="91423" marT="45718" marB="45718" anchor="ctr"/>
                </a:tc>
                <a:tc>
                  <a:txBody>
                    <a:bodyPr/>
                    <a:lstStyle/>
                    <a:p>
                      <a:pPr algn="ctr"/>
                      <a:r>
                        <a:rPr lang="en-US" sz="800" b="0" u="none" strike="noStrike" dirty="0">
                          <a:solidFill>
                            <a:srgbClr val="000000"/>
                          </a:solidFill>
                          <a:effectLst/>
                        </a:rPr>
                        <a:t>4.10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extLst>
                  <a:ext uri="{0D108BD9-81ED-4DB2-BD59-A6C34878D82A}">
                    <a16:rowId xmlns:a16="http://schemas.microsoft.com/office/drawing/2014/main" val="10006"/>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58</a:t>
                      </a:r>
                      <a:r>
                        <a:rPr lang="en-US" sz="800" b="0" u="none" strike="noStrike" dirty="0">
                          <a:solidFill>
                            <a:srgbClr val="000000"/>
                          </a:solidFill>
                          <a:effectLst/>
                        </a:rPr>
                        <a:t>Fe</a:t>
                      </a:r>
                      <a:endParaRPr lang="en-US"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dirty="0"/>
                        <a:t>9/10</a:t>
                      </a:r>
                      <a:endParaRPr lang="ru-RU" sz="800" dirty="0"/>
                    </a:p>
                  </a:txBody>
                  <a:tcPr marL="91423" marR="91423" marT="45718" marB="45718" anchor="ctr"/>
                </a:tc>
                <a:tc>
                  <a:txBody>
                    <a:bodyPr/>
                    <a:lstStyle/>
                    <a:p>
                      <a:pPr algn="ctr"/>
                      <a:r>
                        <a:rPr lang="en-US" sz="800" dirty="0"/>
                        <a:t>125</a:t>
                      </a:r>
                      <a:endParaRPr lang="ru-RU" sz="800" dirty="0"/>
                    </a:p>
                  </a:txBody>
                  <a:tcPr marL="91423" marR="91423" marT="45718" marB="45718" anchor="ctr"/>
                </a:tc>
                <a:tc>
                  <a:txBody>
                    <a:bodyPr/>
                    <a:lstStyle/>
                    <a:p>
                      <a:pPr algn="ctr"/>
                      <a:r>
                        <a:rPr lang="en-US" sz="800" b="0" u="none" strike="noStrike" dirty="0">
                          <a:solidFill>
                            <a:srgbClr val="000000"/>
                          </a:solidFill>
                          <a:effectLst/>
                        </a:rPr>
                        <a:t>8.10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tc>
                  <a:txBody>
                    <a:bodyPr/>
                    <a:lstStyle/>
                    <a:p>
                      <a:pPr algn="ctr"/>
                      <a:r>
                        <a:rPr lang="en-US" sz="800" b="0" u="none" strike="noStrike" dirty="0">
                          <a:solidFill>
                            <a:srgbClr val="000000"/>
                          </a:solidFill>
                          <a:effectLst/>
                        </a:rPr>
                        <a:t>50%</a:t>
                      </a:r>
                      <a:endParaRPr lang="ru-RU" sz="800" dirty="0"/>
                    </a:p>
                  </a:txBody>
                  <a:tcPr marL="91423" marR="91423" marT="45718" marB="45718" anchor="ctr"/>
                </a:tc>
                <a:tc>
                  <a:txBody>
                    <a:bodyPr/>
                    <a:lstStyle/>
                    <a:p>
                      <a:pPr algn="ctr"/>
                      <a:r>
                        <a:rPr lang="en-US" sz="800" b="0" u="none" strike="noStrike" dirty="0">
                          <a:solidFill>
                            <a:srgbClr val="000000"/>
                          </a:solidFill>
                          <a:effectLst/>
                        </a:rPr>
                        <a:t>4.10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extLst>
                  <a:ext uri="{0D108BD9-81ED-4DB2-BD59-A6C34878D82A}">
                    <a16:rowId xmlns:a16="http://schemas.microsoft.com/office/drawing/2014/main" val="10007"/>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64</a:t>
                      </a:r>
                      <a:r>
                        <a:rPr lang="en-US" sz="800" b="0" u="none" strike="noStrike" dirty="0">
                          <a:solidFill>
                            <a:srgbClr val="000000"/>
                          </a:solidFill>
                          <a:effectLst/>
                        </a:rPr>
                        <a:t>Ni</a:t>
                      </a:r>
                      <a:endParaRPr lang="en-US"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dirty="0"/>
                        <a:t>10/11</a:t>
                      </a:r>
                      <a:endParaRPr lang="ru-RU" sz="800" dirty="0"/>
                    </a:p>
                  </a:txBody>
                  <a:tcPr marL="91423" marR="91423" marT="45718" marB="45718" anchor="ctr"/>
                </a:tc>
                <a:tc>
                  <a:txBody>
                    <a:bodyPr/>
                    <a:lstStyle/>
                    <a:p>
                      <a:pPr algn="ctr"/>
                      <a:r>
                        <a:rPr lang="en-US" sz="800" dirty="0"/>
                        <a:t>125</a:t>
                      </a:r>
                      <a:endParaRPr lang="ru-RU" sz="800" dirty="0"/>
                    </a:p>
                  </a:txBody>
                  <a:tcPr marL="91423" marR="91423" marT="45718" marB="45718" anchor="ctr"/>
                </a:tc>
                <a:tc>
                  <a:txBody>
                    <a:bodyPr/>
                    <a:lstStyle/>
                    <a:p>
                      <a:pPr algn="ctr"/>
                      <a:r>
                        <a:rPr lang="en-US" sz="800" b="0" u="none" strike="noStrike" dirty="0">
                          <a:solidFill>
                            <a:srgbClr val="000000"/>
                          </a:solidFill>
                          <a:effectLst/>
                        </a:rPr>
                        <a:t>8.10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tc>
                  <a:txBody>
                    <a:bodyPr/>
                    <a:lstStyle/>
                    <a:p>
                      <a:pPr algn="ctr"/>
                      <a:r>
                        <a:rPr lang="en-US" sz="800" b="0" u="none" strike="noStrike" dirty="0">
                          <a:solidFill>
                            <a:srgbClr val="000000"/>
                          </a:solidFill>
                          <a:effectLst/>
                        </a:rPr>
                        <a:t>50%</a:t>
                      </a:r>
                      <a:endParaRPr lang="ru-RU" sz="800" dirty="0"/>
                    </a:p>
                  </a:txBody>
                  <a:tcPr marL="91423" marR="91423" marT="45718" marB="45718" anchor="ctr"/>
                </a:tc>
                <a:tc>
                  <a:txBody>
                    <a:bodyPr/>
                    <a:lstStyle/>
                    <a:p>
                      <a:pPr algn="ctr"/>
                      <a:r>
                        <a:rPr lang="en-US" sz="800" b="0" u="none" strike="noStrike" dirty="0">
                          <a:solidFill>
                            <a:srgbClr val="000000"/>
                          </a:solidFill>
                          <a:effectLst/>
                        </a:rPr>
                        <a:t>4.10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extLst>
                  <a:ext uri="{0D108BD9-81ED-4DB2-BD59-A6C34878D82A}">
                    <a16:rowId xmlns:a16="http://schemas.microsoft.com/office/drawing/2014/main" val="10008"/>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70</a:t>
                      </a:r>
                      <a:r>
                        <a:rPr lang="pl-PL" sz="800" b="0" u="none" strike="noStrike" dirty="0">
                          <a:solidFill>
                            <a:srgbClr val="000000"/>
                          </a:solidFill>
                          <a:effectLst/>
                        </a:rPr>
                        <a:t>Zn</a:t>
                      </a:r>
                      <a:endParaRPr lang="pl-PL"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dirty="0"/>
                        <a:t>11/12</a:t>
                      </a:r>
                      <a:endParaRPr lang="ru-RU" sz="800" dirty="0"/>
                    </a:p>
                  </a:txBody>
                  <a:tcPr marL="91423" marR="91423" marT="45718" marB="45718" anchor="ctr"/>
                </a:tc>
                <a:tc>
                  <a:txBody>
                    <a:bodyPr/>
                    <a:lstStyle/>
                    <a:p>
                      <a:pPr algn="ctr"/>
                      <a:r>
                        <a:rPr lang="en-US" sz="800" dirty="0"/>
                        <a:t>100</a:t>
                      </a:r>
                      <a:endParaRPr lang="ru-RU" sz="800" dirty="0"/>
                    </a:p>
                  </a:txBody>
                  <a:tcPr marL="91423" marR="91423" marT="45718" marB="45718" anchor="ctr"/>
                </a:tc>
                <a:tc>
                  <a:txBody>
                    <a:bodyPr/>
                    <a:lstStyle/>
                    <a:p>
                      <a:pPr algn="ctr"/>
                      <a:r>
                        <a:rPr lang="en-US" sz="800" b="0" u="none" strike="noStrike" dirty="0">
                          <a:solidFill>
                            <a:srgbClr val="000000"/>
                          </a:solidFill>
                          <a:effectLst/>
                        </a:rPr>
                        <a:t>5.10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tc>
                  <a:txBody>
                    <a:bodyPr/>
                    <a:lstStyle/>
                    <a:p>
                      <a:pPr algn="ctr"/>
                      <a:r>
                        <a:rPr lang="en-US" sz="800" b="0" u="none" strike="noStrike" dirty="0">
                          <a:solidFill>
                            <a:srgbClr val="000000"/>
                          </a:solidFill>
                          <a:effectLst/>
                        </a:rPr>
                        <a:t>50%</a:t>
                      </a:r>
                      <a:endParaRPr lang="ru-RU" sz="800" dirty="0"/>
                    </a:p>
                  </a:txBody>
                  <a:tcPr marL="91423" marR="91423" marT="45718" marB="45718" anchor="ctr"/>
                </a:tc>
                <a:tc>
                  <a:txBody>
                    <a:bodyPr/>
                    <a:lstStyle/>
                    <a:p>
                      <a:pPr algn="ctr"/>
                      <a:r>
                        <a:rPr lang="en-US" sz="800" b="0" u="none" strike="noStrike" dirty="0">
                          <a:solidFill>
                            <a:srgbClr val="000000"/>
                          </a:solidFill>
                          <a:effectLst/>
                        </a:rPr>
                        <a:t>2,5.10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extLst>
                  <a:ext uri="{0D108BD9-81ED-4DB2-BD59-A6C34878D82A}">
                    <a16:rowId xmlns:a16="http://schemas.microsoft.com/office/drawing/2014/main" val="10009"/>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136</a:t>
                      </a:r>
                      <a:r>
                        <a:rPr lang="ru-RU" sz="800" b="0" u="none" strike="noStrike" dirty="0">
                          <a:solidFill>
                            <a:srgbClr val="000000"/>
                          </a:solidFill>
                          <a:effectLst/>
                        </a:rPr>
                        <a:t>Хе</a:t>
                      </a:r>
                      <a:endParaRPr lang="ru-RU"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dirty="0"/>
                        <a:t>22/23</a:t>
                      </a:r>
                      <a:endParaRPr lang="ru-RU" sz="800" dirty="0"/>
                    </a:p>
                  </a:txBody>
                  <a:tcPr marL="91423" marR="91423" marT="45718" marB="45718" anchor="ctr"/>
                </a:tc>
                <a:tc>
                  <a:txBody>
                    <a:bodyPr/>
                    <a:lstStyle/>
                    <a:p>
                      <a:pPr algn="ctr"/>
                      <a:r>
                        <a:rPr lang="en-US" sz="800" dirty="0"/>
                        <a:t>150</a:t>
                      </a:r>
                      <a:endParaRPr lang="ru-RU" sz="800" dirty="0"/>
                    </a:p>
                  </a:txBody>
                  <a:tcPr marL="91423" marR="91423" marT="45718" marB="45718" anchor="ctr"/>
                </a:tc>
                <a:tc>
                  <a:txBody>
                    <a:bodyPr/>
                    <a:lstStyle/>
                    <a:p>
                      <a:pPr algn="ctr"/>
                      <a:r>
                        <a:rPr lang="en-US" sz="800" b="0" u="none" strike="noStrike" dirty="0">
                          <a:solidFill>
                            <a:srgbClr val="000000"/>
                          </a:solidFill>
                          <a:effectLst/>
                        </a:rPr>
                        <a:t>4.10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tc>
                  <a:txBody>
                    <a:bodyPr/>
                    <a:lstStyle/>
                    <a:p>
                      <a:pPr algn="ctr"/>
                      <a:r>
                        <a:rPr lang="en-US" sz="800" b="0" u="none" strike="noStrike" dirty="0">
                          <a:solidFill>
                            <a:srgbClr val="000000"/>
                          </a:solidFill>
                          <a:effectLst/>
                        </a:rPr>
                        <a:t>50%</a:t>
                      </a:r>
                      <a:endParaRPr lang="ru-RU" sz="800" dirty="0"/>
                    </a:p>
                  </a:txBody>
                  <a:tcPr marL="91423" marR="91423" marT="45718" marB="45718" anchor="ctr"/>
                </a:tc>
                <a:tc>
                  <a:txBody>
                    <a:bodyPr/>
                    <a:lstStyle/>
                    <a:p>
                      <a:pPr algn="ctr"/>
                      <a:r>
                        <a:rPr lang="en-US" sz="800" b="0" u="none" strike="noStrike" dirty="0">
                          <a:solidFill>
                            <a:srgbClr val="000000"/>
                          </a:solidFill>
                          <a:effectLst/>
                        </a:rPr>
                        <a:t>2.10</a:t>
                      </a:r>
                      <a:r>
                        <a:rPr lang="en-US" altLang="ru-RU" sz="800" i="1" baseline="30000" dirty="0">
                          <a:latin typeface="Arial" panose="020B0604020202020204" pitchFamily="34" charset="0"/>
                          <a:cs typeface="Arial" panose="020B0604020202020204" pitchFamily="34" charset="0"/>
                        </a:rPr>
                        <a:t>13</a:t>
                      </a:r>
                      <a:endParaRPr lang="ru-RU" sz="800" dirty="0"/>
                    </a:p>
                  </a:txBody>
                  <a:tcPr marL="91423" marR="91423" marT="45718" marB="45718" anchor="ctr"/>
                </a:tc>
                <a:extLst>
                  <a:ext uri="{0D108BD9-81ED-4DB2-BD59-A6C34878D82A}">
                    <a16:rowId xmlns:a16="http://schemas.microsoft.com/office/drawing/2014/main" val="10010"/>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209</a:t>
                      </a:r>
                      <a:r>
                        <a:rPr lang="en-US" sz="800" b="0" u="none" strike="noStrike" dirty="0">
                          <a:solidFill>
                            <a:srgbClr val="000000"/>
                          </a:solidFill>
                          <a:effectLst/>
                        </a:rPr>
                        <a:t>Bi </a:t>
                      </a:r>
                      <a:endParaRPr lang="en-US"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dirty="0"/>
                        <a:t>34/35</a:t>
                      </a:r>
                      <a:endParaRPr lang="ru-RU" sz="800" dirty="0"/>
                    </a:p>
                  </a:txBody>
                  <a:tcPr marL="91423" marR="91423" marT="45718" marB="45718" anchor="ctr"/>
                </a:tc>
                <a:tc>
                  <a:txBody>
                    <a:bodyPr/>
                    <a:lstStyle/>
                    <a:p>
                      <a:pPr algn="ctr"/>
                      <a:r>
                        <a:rPr lang="en-US" sz="800" dirty="0"/>
                        <a:t>15</a:t>
                      </a:r>
                      <a:endParaRPr lang="ru-RU" sz="800" dirty="0"/>
                    </a:p>
                  </a:txBody>
                  <a:tcPr marL="91423" marR="91423" marT="45718" marB="45718" anchor="ctr"/>
                </a:tc>
                <a:tc>
                  <a:txBody>
                    <a:bodyPr/>
                    <a:lstStyle/>
                    <a:p>
                      <a:pPr algn="ctr"/>
                      <a:r>
                        <a:rPr lang="en-US" sz="800" b="0" u="none" strike="noStrike" dirty="0">
                          <a:solidFill>
                            <a:srgbClr val="000000"/>
                          </a:solidFill>
                          <a:effectLst/>
                        </a:rPr>
                        <a:t>2.2.10</a:t>
                      </a:r>
                      <a:r>
                        <a:rPr lang="en-US" altLang="ru-RU" sz="800" i="1" baseline="30000" dirty="0">
                          <a:latin typeface="Arial" panose="020B0604020202020204" pitchFamily="34" charset="0"/>
                          <a:cs typeface="Arial" panose="020B0604020202020204" pitchFamily="34" charset="0"/>
                        </a:rPr>
                        <a:t>12</a:t>
                      </a:r>
                      <a:endParaRPr lang="ru-RU" sz="800" dirty="0"/>
                    </a:p>
                  </a:txBody>
                  <a:tcPr marL="91423" marR="91423" marT="45718" marB="45718" anchor="ctr"/>
                </a:tc>
                <a:tc>
                  <a:txBody>
                    <a:bodyPr/>
                    <a:lstStyle/>
                    <a:p>
                      <a:pPr algn="ctr"/>
                      <a:r>
                        <a:rPr lang="en-US" sz="800" b="0" u="none" strike="noStrike" dirty="0">
                          <a:solidFill>
                            <a:srgbClr val="000000"/>
                          </a:solidFill>
                          <a:effectLst/>
                        </a:rPr>
                        <a:t>60%</a:t>
                      </a:r>
                      <a:endParaRPr lang="ru-RU" sz="800" dirty="0"/>
                    </a:p>
                  </a:txBody>
                  <a:tcPr marL="91423" marR="91423" marT="45718" marB="45718" anchor="ctr"/>
                </a:tc>
                <a:tc>
                  <a:txBody>
                    <a:bodyPr/>
                    <a:lstStyle/>
                    <a:p>
                      <a:pPr algn="ctr"/>
                      <a:r>
                        <a:rPr lang="en-US" sz="800" b="0" u="none" strike="noStrike" dirty="0">
                          <a:solidFill>
                            <a:srgbClr val="000000"/>
                          </a:solidFill>
                          <a:effectLst/>
                        </a:rPr>
                        <a:t>1.10</a:t>
                      </a:r>
                      <a:r>
                        <a:rPr lang="en-US" altLang="ru-RU" sz="800" i="1" baseline="30000" dirty="0">
                          <a:latin typeface="Arial" panose="020B0604020202020204" pitchFamily="34" charset="0"/>
                          <a:cs typeface="Arial" panose="020B0604020202020204" pitchFamily="34" charset="0"/>
                        </a:rPr>
                        <a:t>12</a:t>
                      </a:r>
                      <a:endParaRPr lang="ru-RU" sz="800" dirty="0"/>
                    </a:p>
                  </a:txBody>
                  <a:tcPr marL="91423" marR="91423" marT="45718" marB="45718" anchor="ctr"/>
                </a:tc>
                <a:extLst>
                  <a:ext uri="{0D108BD9-81ED-4DB2-BD59-A6C34878D82A}">
                    <a16:rowId xmlns:a16="http://schemas.microsoft.com/office/drawing/2014/main" val="10011"/>
                  </a:ext>
                </a:extLst>
              </a:tr>
              <a:tr h="0">
                <a:tc>
                  <a:txBody>
                    <a:bodyPr/>
                    <a:lstStyle/>
                    <a:p>
                      <a:pPr algn="ctr" fontAlgn="b"/>
                      <a:r>
                        <a:rPr lang="en-US" altLang="ru-RU" sz="800" i="1" baseline="30000" dirty="0">
                          <a:latin typeface="Arial" panose="020B0604020202020204" pitchFamily="34" charset="0"/>
                          <a:cs typeface="Arial" panose="020B0604020202020204" pitchFamily="34" charset="0"/>
                        </a:rPr>
                        <a:t>238</a:t>
                      </a:r>
                      <a:r>
                        <a:rPr lang="pl-PL" sz="800" b="0" u="none" strike="noStrike" dirty="0">
                          <a:solidFill>
                            <a:srgbClr val="000000"/>
                          </a:solidFill>
                          <a:effectLst/>
                        </a:rPr>
                        <a:t>U</a:t>
                      </a:r>
                      <a:endParaRPr lang="pl-PL" sz="800" b="0" i="0" u="none" strike="noStrike" dirty="0">
                        <a:solidFill>
                          <a:srgbClr val="000000"/>
                        </a:solidFill>
                        <a:effectLst/>
                        <a:latin typeface="Calibri" panose="020F0502020204030204" pitchFamily="34" charset="0"/>
                      </a:endParaRPr>
                    </a:p>
                  </a:txBody>
                  <a:tcPr marL="9523" marR="9523" marT="9524" marB="0" anchor="ctr"/>
                </a:tc>
                <a:tc>
                  <a:txBody>
                    <a:bodyPr/>
                    <a:lstStyle/>
                    <a:p>
                      <a:pPr algn="ctr"/>
                      <a:r>
                        <a:rPr lang="en-US" sz="800" dirty="0"/>
                        <a:t>39/40</a:t>
                      </a:r>
                      <a:endParaRPr lang="ru-RU" sz="800" dirty="0"/>
                    </a:p>
                  </a:txBody>
                  <a:tcPr marL="91423" marR="91423" marT="45718" marB="45718" anchor="ctr"/>
                </a:tc>
                <a:tc>
                  <a:txBody>
                    <a:bodyPr/>
                    <a:lstStyle/>
                    <a:p>
                      <a:pPr algn="ctr"/>
                      <a:r>
                        <a:rPr lang="en-US" sz="800" dirty="0"/>
                        <a:t>1</a:t>
                      </a:r>
                      <a:endParaRPr lang="ru-RU" sz="800" dirty="0"/>
                    </a:p>
                  </a:txBody>
                  <a:tcPr marL="91423" marR="91423" marT="45718" marB="45718" anchor="ctr"/>
                </a:tc>
                <a:tc>
                  <a:txBody>
                    <a:bodyPr/>
                    <a:lstStyle/>
                    <a:p>
                      <a:pPr algn="ctr"/>
                      <a:r>
                        <a:rPr lang="en-US" sz="800" b="0" u="none" strike="noStrike" dirty="0">
                          <a:solidFill>
                            <a:srgbClr val="000000"/>
                          </a:solidFill>
                          <a:effectLst/>
                        </a:rPr>
                        <a:t>1,5.10</a:t>
                      </a:r>
                      <a:r>
                        <a:rPr lang="en-US" altLang="ru-RU" sz="800" i="1" baseline="30000" dirty="0">
                          <a:latin typeface="Arial" panose="020B0604020202020204" pitchFamily="34" charset="0"/>
                          <a:cs typeface="Arial" panose="020B0604020202020204" pitchFamily="34" charset="0"/>
                        </a:rPr>
                        <a:t>11</a:t>
                      </a:r>
                      <a:endParaRPr lang="ru-RU" sz="800" dirty="0"/>
                    </a:p>
                  </a:txBody>
                  <a:tcPr marL="91423" marR="91423" marT="45718" marB="45718" anchor="ctr"/>
                </a:tc>
                <a:tc>
                  <a:txBody>
                    <a:bodyPr/>
                    <a:lstStyle/>
                    <a:p>
                      <a:pPr algn="ctr"/>
                      <a:r>
                        <a:rPr lang="en-US" sz="800" b="0" u="none" strike="noStrike" dirty="0">
                          <a:solidFill>
                            <a:srgbClr val="000000"/>
                          </a:solidFill>
                          <a:effectLst/>
                        </a:rPr>
                        <a:t>60%</a:t>
                      </a:r>
                      <a:endParaRPr lang="ru-RU" sz="800" dirty="0"/>
                    </a:p>
                  </a:txBody>
                  <a:tcPr marL="91423" marR="91423" marT="45718" marB="45718" anchor="ctr"/>
                </a:tc>
                <a:tc>
                  <a:txBody>
                    <a:bodyPr/>
                    <a:lstStyle/>
                    <a:p>
                      <a:pPr algn="ctr"/>
                      <a:r>
                        <a:rPr lang="en-US" sz="800" b="0" u="none" strike="noStrike" dirty="0">
                          <a:solidFill>
                            <a:srgbClr val="000000"/>
                          </a:solidFill>
                          <a:effectLst/>
                        </a:rPr>
                        <a:t>1.10</a:t>
                      </a:r>
                      <a:r>
                        <a:rPr lang="en-US" altLang="ru-RU" sz="800" i="1" baseline="30000" dirty="0">
                          <a:latin typeface="Arial" panose="020B0604020202020204" pitchFamily="34" charset="0"/>
                          <a:cs typeface="Arial" panose="020B0604020202020204" pitchFamily="34" charset="0"/>
                        </a:rPr>
                        <a:t>11</a:t>
                      </a:r>
                      <a:endParaRPr lang="ru-RU" sz="800" dirty="0"/>
                    </a:p>
                  </a:txBody>
                  <a:tcPr marL="91423" marR="91423" marT="45718" marB="45718" anchor="ctr"/>
                </a:tc>
                <a:extLst>
                  <a:ext uri="{0D108BD9-81ED-4DB2-BD59-A6C34878D82A}">
                    <a16:rowId xmlns:a16="http://schemas.microsoft.com/office/drawing/2014/main" val="10012"/>
                  </a:ext>
                </a:extLst>
              </a:tr>
            </a:tbl>
          </a:graphicData>
        </a:graphic>
      </p:graphicFrame>
      <p:pic>
        <p:nvPicPr>
          <p:cNvPr id="16" name="Рисунок 18">
            <a:extLst>
              <a:ext uri="{FF2B5EF4-FFF2-40B4-BE49-F238E27FC236}">
                <a16:creationId xmlns:a16="http://schemas.microsoft.com/office/drawing/2014/main" id="{4AB04163-5AE7-4F5F-983C-0D7724530D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670" y="2677162"/>
            <a:ext cx="3921397" cy="29410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Рисунок 19">
            <a:extLst>
              <a:ext uri="{FF2B5EF4-FFF2-40B4-BE49-F238E27FC236}">
                <a16:creationId xmlns:a16="http://schemas.microsoft.com/office/drawing/2014/main" id="{ACF9B081-9E04-4A84-9C3D-D541B32C9A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6368" y="1413519"/>
            <a:ext cx="2930967" cy="21057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396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11655</TotalTime>
  <Words>923</Words>
  <Application>Microsoft Office PowerPoint</Application>
  <PresentationFormat>Широкоэкранный</PresentationFormat>
  <Paragraphs>187</Paragraphs>
  <Slides>12</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Calibri Light</vt:lpstr>
      <vt:lpstr>Georgia</vt:lpstr>
      <vt:lpstr>Söhne</vt:lpstr>
      <vt:lpstr>Yandex Sans Text</vt:lpstr>
      <vt:lpstr>Тема Office</vt:lpstr>
      <vt:lpstr>    OPTIMIZATION OF THE NON-DESTRUCTIVE METHOD FOR DIAGNOSING HEAVY ION BEAM LOSSES BASED ON NEUTRON REGISTRATION </vt:lpstr>
      <vt:lpstr>Outline</vt:lpstr>
      <vt:lpstr>Diagnostic methods</vt:lpstr>
      <vt:lpstr>Contact sensors</vt:lpstr>
      <vt:lpstr>Disadvantages of contact methods</vt:lpstr>
      <vt:lpstr>Principle of Operation of the Method</vt:lpstr>
      <vt:lpstr>Thermal neutrons counters </vt:lpstr>
      <vt:lpstr>Main components of the system</vt:lpstr>
      <vt:lpstr>Location on the DC-280</vt:lpstr>
      <vt:lpstr>Software in LabVIEW</vt:lpstr>
      <vt:lpstr>Conclusions</vt:lpstr>
      <vt:lpstr> OPTIMIZATION OF THE NON-DESTRUCTIVE METHOD FOR DIAGNOSING HEAVY ION BEAM LOSSES BASED ON NEUTRON REGISTRATION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software development for data processing from the heavy ion beam loss diagnostics system for the DC-280 accelerator</dc:title>
  <dc:creator>User</dc:creator>
  <cp:lastModifiedBy>Константин Тимошенко</cp:lastModifiedBy>
  <cp:revision>100</cp:revision>
  <dcterms:modified xsi:type="dcterms:W3CDTF">2024-10-29T19:59:58Z</dcterms:modified>
</cp:coreProperties>
</file>