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9" r:id="rId5"/>
    <p:sldId id="279" r:id="rId6"/>
    <p:sldId id="259" r:id="rId7"/>
    <p:sldId id="270" r:id="rId8"/>
    <p:sldId id="267" r:id="rId9"/>
    <p:sldId id="260" r:id="rId10"/>
    <p:sldId id="280" r:id="rId11"/>
    <p:sldId id="261" r:id="rId12"/>
    <p:sldId id="264" r:id="rId13"/>
    <p:sldId id="271" r:id="rId14"/>
    <p:sldId id="274" r:id="rId15"/>
    <p:sldId id="272" r:id="rId16"/>
    <p:sldId id="273" r:id="rId17"/>
    <p:sldId id="276" r:id="rId18"/>
    <p:sldId id="277" r:id="rId19"/>
    <p:sldId id="282" r:id="rId20"/>
    <p:sldId id="278" r:id="rId21"/>
    <p:sldId id="283" r:id="rId22"/>
    <p:sldId id="265" r:id="rId23"/>
    <p:sldId id="268" r:id="rId24"/>
    <p:sldId id="262" r:id="rId25"/>
    <p:sldId id="26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2B3"/>
    <a:srgbClr val="27BFEA"/>
    <a:srgbClr val="B9B9B9"/>
    <a:srgbClr val="0084E2"/>
    <a:srgbClr val="006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846DE-AD53-074E-853C-38039E09128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A125E-EF37-204D-A4E4-15B4FF9E3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2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125E-EF37-204D-A4E4-15B4FF9E32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92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11154-1CEF-FC65-6395-33E5F35E82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180115"/>
            <a:ext cx="10515600" cy="1007379"/>
          </a:xfrm>
          <a:solidFill>
            <a:srgbClr val="3332B3"/>
          </a:solidFill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Computers for the Masses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A80E6-D4DC-8FC0-4B06-A949D57B5A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64" y="508962"/>
            <a:ext cx="2456935" cy="9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BC0D5-3BA0-5C14-515E-B9C15B0F18CF}"/>
              </a:ext>
            </a:extLst>
          </p:cNvPr>
          <p:cNvSpPr txBox="1"/>
          <p:nvPr userDrawn="1"/>
        </p:nvSpPr>
        <p:spPr>
          <a:xfrm>
            <a:off x="6127531" y="65479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9C98BC-74AF-50CA-271B-4BA4CA94A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02" r="520" b="1726"/>
          <a:stretch/>
        </p:blipFill>
        <p:spPr>
          <a:xfrm>
            <a:off x="838200" y="508962"/>
            <a:ext cx="2718361" cy="10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65CE7-5E48-75C0-7538-26734375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BB0B05-0F94-2348-49EC-F9D0B783D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1D796-2CCB-4BBC-A410-BD6200AA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D44FF-BEFC-938D-7984-98E5DBC6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Study of electrodynamic processes in spiral generators with profiled busbars for pulsed X-ray emitters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B0DAEC-8AB3-583D-2B24-012EBF51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39996-78CC-1196-BEC1-A1CEB2BB0D43}"/>
              </a:ext>
            </a:extLst>
          </p:cNvPr>
          <p:cNvSpPr txBox="1"/>
          <p:nvPr userDrawn="1"/>
        </p:nvSpPr>
        <p:spPr>
          <a:xfrm>
            <a:off x="6096000" y="646386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7C79F9F-4D12-7FE9-761C-2A9050456B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3" y="136525"/>
            <a:ext cx="2384170" cy="65849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3087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F8E78-61D6-EF56-F4F4-8D9AF2E0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949CB-B8F9-785C-4AF8-95C13427F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3E62FD-934A-8D57-B5C3-E64717EC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56E303-8119-9819-92D1-0F52F8C3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E8D626-26E5-FA14-7A82-BF0C4327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Study of electrodynamic processes in spiral generators with profiled busbars for pulsed X-ray emitters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2AFCCE-EA6D-2D8F-2BCC-CFEF92644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16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D82C7-C143-5590-A44A-29003A70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9CBB8D-DBE1-7692-D71F-962E6F820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55035"/>
            <a:ext cx="5157787" cy="4920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1B0832-289A-F541-7835-50E84F613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47056"/>
            <a:ext cx="5157787" cy="43426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87AD8B-CFB1-B46D-E0A2-97BA6A8BA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55035"/>
            <a:ext cx="5183188" cy="48346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A0365D-0387-37E4-C2FD-8AB83122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266663-EC0E-CDEA-5AD4-0467B5C6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Study of electrodynamic processes in spiral generators with profiled busbars for pulsed X-ray emitters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0ABC43-6FB7-4EA3-D544-B2DC8483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7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33FD7-1CC2-6398-505F-EC656F51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07C7D3-5FB1-0C6C-3827-B651A03C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E1B356-237B-5010-EE0D-A798D9A9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Study of electrodynamic processes in spiral generators with profiled busbars for pulsed X-ray emitters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8E5B17-D4C4-FE08-98B2-B07E0D0C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28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771B2F-2DBE-7974-F867-40262BD5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A2C2A8-801E-70FC-E1B8-9B47577E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Study of electrodynamic processes in spiral generators with profiled busbars for pulsed X-ray emitters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98EE50-FC03-A7AE-C82D-92360828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FABAA-4184-89C1-94AA-5268652C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86" y="136525"/>
            <a:ext cx="9482959" cy="546647"/>
          </a:xfrm>
          <a:prstGeom prst="roundRect">
            <a:avLst/>
          </a:prstGeom>
          <a:solidFill>
            <a:srgbClr val="3332B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4A85FE-3724-7084-E605-41FB2E7EE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87" y="809298"/>
            <a:ext cx="9482958" cy="538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D1C42-D949-802D-C97E-B4FD3E9BF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985" y="6356350"/>
            <a:ext cx="8579069" cy="365125"/>
          </a:xfrm>
          <a:prstGeom prst="rect">
            <a:avLst/>
          </a:prstGeom>
          <a:solidFill>
            <a:srgbClr val="3332B3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crom" pitchFamily="2" charset="0"/>
              </a:defRPr>
            </a:lvl1pPr>
          </a:lstStyle>
          <a:p>
            <a:r>
              <a:rPr lang="en-GB"/>
              <a:t>Study of electrodynamic processes in spiral generators with profiled busbars for pulsed X-ray emitters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77493F-B51A-F8D1-B8CF-67081F2CF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6648" y="6356350"/>
            <a:ext cx="809296" cy="365125"/>
          </a:xfrm>
          <a:prstGeom prst="rect">
            <a:avLst/>
          </a:prstGeom>
          <a:solidFill>
            <a:srgbClr val="3332B3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crom" pitchFamily="2" charset="0"/>
              </a:defRPr>
            </a:lvl1pPr>
          </a:lstStyle>
          <a:p>
            <a:fld id="{95A845C3-0AD3-A944-B1BF-33D114145D9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72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cro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ro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ro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ro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ro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ro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88550B-8E4D-01E6-31B8-85DF6F2CD51E}"/>
              </a:ext>
            </a:extLst>
          </p:cNvPr>
          <p:cNvSpPr txBox="1"/>
          <p:nvPr/>
        </p:nvSpPr>
        <p:spPr>
          <a:xfrm>
            <a:off x="7315200" y="482718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BCC7C-514D-917C-BA48-5AE53CD867DC}"/>
              </a:ext>
            </a:extLst>
          </p:cNvPr>
          <p:cNvSpPr txBox="1"/>
          <p:nvPr/>
        </p:nvSpPr>
        <p:spPr>
          <a:xfrm>
            <a:off x="5688419" y="39021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E2447-DF9E-C6C5-4BD4-2C67677F241D}"/>
              </a:ext>
            </a:extLst>
          </p:cNvPr>
          <p:cNvSpPr txBox="1"/>
          <p:nvPr/>
        </p:nvSpPr>
        <p:spPr>
          <a:xfrm>
            <a:off x="7134447" y="404037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E0CEF-68A7-FB14-956F-97F1BA88C714}"/>
              </a:ext>
            </a:extLst>
          </p:cNvPr>
          <p:cNvSpPr txBox="1"/>
          <p:nvPr/>
        </p:nvSpPr>
        <p:spPr>
          <a:xfrm>
            <a:off x="9675628" y="43380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3E6F8-69AC-D3E6-0680-CED9DA72F43F}"/>
              </a:ext>
            </a:extLst>
          </p:cNvPr>
          <p:cNvSpPr txBox="1"/>
          <p:nvPr/>
        </p:nvSpPr>
        <p:spPr>
          <a:xfrm>
            <a:off x="5805377" y="404037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5ED5D-AB1E-24F8-DC66-E128FD3A9DD9}"/>
              </a:ext>
            </a:extLst>
          </p:cNvPr>
          <p:cNvSpPr txBox="1"/>
          <p:nvPr/>
        </p:nvSpPr>
        <p:spPr>
          <a:xfrm>
            <a:off x="6919784" y="41271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C1A52-88EA-DF30-A433-782F92279F02}"/>
              </a:ext>
            </a:extLst>
          </p:cNvPr>
          <p:cNvSpPr txBox="1"/>
          <p:nvPr/>
        </p:nvSpPr>
        <p:spPr>
          <a:xfrm>
            <a:off x="2443716" y="4630848"/>
            <a:ext cx="7304567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 dirty="0">
                <a:latin typeface="Acrom Bold" pitchFamily="2" charset="0"/>
              </a:rPr>
              <a:t>Paraskun Alexander</a:t>
            </a:r>
          </a:p>
          <a:p>
            <a:pPr algn="ctr"/>
            <a:r>
              <a:rPr lang="en-US" sz="2400" b="1" dirty="0">
                <a:latin typeface="Acrom Bold" pitchFamily="2" charset="0"/>
              </a:rPr>
              <a:t>Research advisor: Dr. Palchikov </a:t>
            </a:r>
            <a:r>
              <a:rPr lang="en-US" sz="2400" b="1" dirty="0" err="1">
                <a:latin typeface="Acrom Bold" pitchFamily="2" charset="0"/>
              </a:rPr>
              <a:t>Ev</a:t>
            </a:r>
            <a:r>
              <a:rPr lang="en-US" sz="2400" b="1" dirty="0">
                <a:latin typeface="Acrom Bold" pitchFamily="2" charset="0"/>
              </a:rPr>
              <a:t>. Iv.</a:t>
            </a:r>
          </a:p>
          <a:p>
            <a:pPr algn="ctr"/>
            <a:endParaRPr lang="en-US" sz="2400" dirty="0">
              <a:latin typeface="Acrom" pitchFamily="2" charset="0"/>
            </a:endParaRPr>
          </a:p>
          <a:p>
            <a:pPr algn="ctr"/>
            <a:r>
              <a:rPr lang="en-US" sz="2400" dirty="0">
                <a:latin typeface="Acrom" pitchFamily="2" charset="0"/>
              </a:rPr>
              <a:t>Novosibirsk State University</a:t>
            </a:r>
          </a:p>
          <a:p>
            <a:pPr algn="ctr"/>
            <a:r>
              <a:rPr lang="en-US" sz="2400" dirty="0">
                <a:latin typeface="Acrom" pitchFamily="2" charset="0"/>
              </a:rPr>
              <a:t>Lavrentiev institute of Hydrodynamics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569BF31-DD04-7D03-FCFE-12B3BA90C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630465"/>
            <a:ext cx="10515600" cy="1646617"/>
          </a:xfrm>
          <a:solidFill>
            <a:srgbClr val="3332B3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GB" sz="3200" dirty="0"/>
              <a:t>A new mathematical model of electrodynamic processes in spiral high-voltage pulse generators</a:t>
            </a:r>
            <a:endParaRPr lang="ru-RU" sz="3200" dirty="0"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19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0C1DA-2E1C-F4F5-D7A5-8F0E3474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statement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07DEE0-B708-CE93-5C72-0520A99C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40526C-9DEB-9D28-D3AD-DCF7EEC1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10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8F6D6B-A469-8CEA-2CF2-5CFF426B05A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24327A-82AD-53C2-FB79-657F498C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37" y="1542655"/>
            <a:ext cx="9233855" cy="2628463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1B0E6D4C-92B3-6BA4-2195-9EB3C80D15DE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19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74F5D-7360-1934-CCAE-AC43BE9E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 done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298DAA5-1CB9-7335-8998-779606609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784" y="1070740"/>
            <a:ext cx="3406775" cy="2247872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FDD9DC-BA53-2D2E-A221-B279BB9BE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36A605-EFCB-1096-024D-9C177D9D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11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3E85DC-768F-781F-4D8A-EE5FEAB9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17" y="1883884"/>
            <a:ext cx="5655327" cy="4241495"/>
          </a:xfrm>
          <a:prstGeom prst="rect">
            <a:avLst/>
          </a:prstGeom>
        </p:spPr>
      </p:pic>
      <p:sp>
        <p:nvSpPr>
          <p:cNvPr id="15" name="Объект 5">
            <a:extLst>
              <a:ext uri="{FF2B5EF4-FFF2-40B4-BE49-F238E27FC236}">
                <a16:creationId xmlns:a16="http://schemas.microsoft.com/office/drawing/2014/main" id="{49D96E62-2BBC-C4C5-FF39-4855788AA4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8F2552-7E1F-9D08-7E6B-60E240BF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70" y="3429000"/>
            <a:ext cx="3570289" cy="26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5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63DE9-F50C-26BC-0801-1568F99F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</a:t>
            </a:r>
            <a:r>
              <a:rPr lang="en-GB" sz="2800" dirty="0"/>
              <a:t>tress relief wave propagation study</a:t>
            </a:r>
            <a:endParaRPr lang="ru-RU" sz="2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BDF8EC-575B-36CF-6B15-35FE211B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EC6314-70AF-42FF-3663-59F3510D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426F7C-AC9D-D0F7-822A-049949F82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848" y="760436"/>
            <a:ext cx="7213233" cy="5518649"/>
          </a:xfrm>
          <a:prstGeom prst="rect">
            <a:avLst/>
          </a:prstGeom>
        </p:spPr>
      </p:pic>
      <p:sp>
        <p:nvSpPr>
          <p:cNvPr id="9" name="Объект 5">
            <a:extLst>
              <a:ext uri="{FF2B5EF4-FFF2-40B4-BE49-F238E27FC236}">
                <a16:creationId xmlns:a16="http://schemas.microsoft.com/office/drawing/2014/main" id="{BE4223E9-DE6C-6E42-316F-1C1AAC5074C2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rgbClr val="3332B3"/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rgbClr val="3332B3"/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2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0915-DA45-D8CA-C72D-C998B391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</a:t>
            </a:r>
            <a:r>
              <a:rPr lang="en-GB" sz="2800" dirty="0"/>
              <a:t>tress relief wave propagation study</a:t>
            </a:r>
            <a:endParaRPr lang="ru-RU" sz="2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C1EE11-65C0-6282-028B-56B7ACF6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B590D-2774-3545-23B5-6943F4F1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66B5A-AB0E-AE6C-2E38-ABA34EF34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4" y="683172"/>
            <a:ext cx="7439862" cy="5692036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331CF2F1-1A62-2BFF-931B-A9FA8C3A723C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rgbClr val="3332B3"/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rgbClr val="3332B3"/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35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44ADE-2545-3A6E-F4C2-50DE1507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Parameters of generators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12819E-5D9A-E291-B067-81F175DE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734F1-1241-681D-0645-B3FB9BC6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99F9D09-54AA-9CD0-0535-C18F29CA2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85667"/>
              </p:ext>
            </p:extLst>
          </p:nvPr>
        </p:nvGraphicFramePr>
        <p:xfrm>
          <a:off x="112986" y="1246763"/>
          <a:ext cx="9482958" cy="4364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0986">
                  <a:extLst>
                    <a:ext uri="{9D8B030D-6E8A-4147-A177-3AD203B41FA5}">
                      <a16:colId xmlns:a16="http://schemas.microsoft.com/office/drawing/2014/main" val="633307267"/>
                    </a:ext>
                  </a:extLst>
                </a:gridCol>
                <a:gridCol w="2733099">
                  <a:extLst>
                    <a:ext uri="{9D8B030D-6E8A-4147-A177-3AD203B41FA5}">
                      <a16:colId xmlns:a16="http://schemas.microsoft.com/office/drawing/2014/main" val="1707979648"/>
                    </a:ext>
                  </a:extLst>
                </a:gridCol>
                <a:gridCol w="3588873">
                  <a:extLst>
                    <a:ext uri="{9D8B030D-6E8A-4147-A177-3AD203B41FA5}">
                      <a16:colId xmlns:a16="http://schemas.microsoft.com/office/drawing/2014/main" val="2771704003"/>
                    </a:ext>
                  </a:extLst>
                </a:gridCol>
              </a:tblGrid>
              <a:tr h="68934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Without ferrite</a:t>
                      </a:r>
                      <a:endParaRPr lang="ru-RU" sz="18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 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Inner ferrite</a:t>
                      </a:r>
                      <a:endParaRPr lang="ru-RU" sz="18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 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Ferrite inside and outside of the generator</a:t>
                      </a:r>
                      <a:endParaRPr lang="ru-RU" sz="18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 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63918"/>
                  </a:ext>
                </a:extLst>
              </a:tr>
              <a:tr h="459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Spiral generator</a:t>
                      </a:r>
                      <a:endParaRPr lang="ru-RU" sz="18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 Bold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52719"/>
                  </a:ext>
                </a:extLst>
              </a:tr>
              <a:tr h="4595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i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k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 = </a:t>
                      </a: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7,5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i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k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 = 10</a:t>
                      </a: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,4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i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k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 = </a:t>
                      </a: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12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49987"/>
                  </a:ext>
                </a:extLst>
              </a:tr>
              <a:tr h="4595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1</a:t>
                      </a: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0,4%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23,4%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26,9%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22987"/>
                  </a:ext>
                </a:extLst>
              </a:tr>
              <a:tr h="459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Spiral generator with an extra turn</a:t>
                      </a:r>
                      <a:endParaRPr lang="ru-RU" sz="18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 Bold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217307"/>
                  </a:ext>
                </a:extLst>
              </a:tr>
              <a:tr h="4595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i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k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 = 8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i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k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 = 10</a:t>
                      </a: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,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5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i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</a:rPr>
                        <a:t>k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 = </a:t>
                      </a: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12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08953"/>
                  </a:ext>
                </a:extLst>
              </a:tr>
              <a:tr h="4595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12,8%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22%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</a:rPr>
                        <a:t>28,8%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38080"/>
                  </a:ext>
                </a:extLst>
              </a:tr>
              <a:tr h="459561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 Bold" pitchFamily="2" charset="0"/>
                          <a:ea typeface="Calibri" panose="020F0502020204030204" pitchFamily="34" charset="0"/>
                        </a:rPr>
                        <a:t>Inductance</a:t>
                      </a:r>
                      <a:endParaRPr lang="ru-RU" sz="18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 Bold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979453"/>
                  </a:ext>
                </a:extLst>
              </a:tr>
              <a:tr h="4582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Calibri" panose="020F0502020204030204" pitchFamily="34" charset="0"/>
                        </a:rPr>
                        <a:t>8 </a:t>
                      </a: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+mn-ea"/>
                          <a:cs typeface="+mn-cs"/>
                        </a:rPr>
                        <a:t>µ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+mn-ea"/>
                          <a:cs typeface="+mn-cs"/>
                        </a:rPr>
                        <a:t>H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Calibri" panose="020F0502020204030204" pitchFamily="34" charset="0"/>
                        </a:rPr>
                        <a:t>20 </a:t>
                      </a: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+mn-ea"/>
                          <a:cs typeface="+mn-cs"/>
                        </a:rPr>
                        <a:t>µ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+mn-ea"/>
                          <a:cs typeface="+mn-cs"/>
                        </a:rPr>
                        <a:t>H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Calibri" panose="020F0502020204030204" pitchFamily="34" charset="0"/>
                        </a:rPr>
                        <a:t>35 </a:t>
                      </a: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+mn-ea"/>
                          <a:cs typeface="+mn-cs"/>
                        </a:rPr>
                        <a:t>µ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crom" pitchFamily="2" charset="0"/>
                          <a:ea typeface="+mn-ea"/>
                          <a:cs typeface="+mn-cs"/>
                        </a:rPr>
                        <a:t>H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rom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207908"/>
                  </a:ext>
                </a:extLst>
              </a:tr>
            </a:tbl>
          </a:graphicData>
        </a:graphic>
      </p:graphicFrame>
      <p:sp>
        <p:nvSpPr>
          <p:cNvPr id="7" name="Объект 5">
            <a:extLst>
              <a:ext uri="{FF2B5EF4-FFF2-40B4-BE49-F238E27FC236}">
                <a16:creationId xmlns:a16="http://schemas.microsoft.com/office/drawing/2014/main" id="{A2AFD1D6-0A9C-B91F-CECD-1BB054D1E733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4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3D725-F261-60FF-A50E-C25081D4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GB" dirty="0"/>
              <a:t>agnetic field of flowing charge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7BB607-7447-B8E2-438E-9573D04E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7E41D0-1892-4DF2-B9CF-006EFB90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8C5C12-8C91-4113-02A7-9BA2AF7C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85" y="683172"/>
            <a:ext cx="7415214" cy="5673178"/>
          </a:xfrm>
          <a:prstGeom prst="rect">
            <a:avLst/>
          </a:prstGeom>
        </p:spPr>
      </p:pic>
      <p:sp>
        <p:nvSpPr>
          <p:cNvPr id="7" name="Объект 5">
            <a:extLst>
              <a:ext uri="{FF2B5EF4-FFF2-40B4-BE49-F238E27FC236}">
                <a16:creationId xmlns:a16="http://schemas.microsoft.com/office/drawing/2014/main" id="{9E40B99B-143F-9B28-9765-D123B1E08417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00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851CC-F319-D837-19D1-72CFF14E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Magnetic field of a modified generator</a:t>
            </a:r>
            <a:endParaRPr lang="ru-RU" sz="36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B62E3F-B0E3-181E-926D-2A957D55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13CB01-30CD-AAA9-D33F-C6A08006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59AC41-D07F-F2D9-3BC8-C55ED4A03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581" y="2539711"/>
            <a:ext cx="4663914" cy="3568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6456EA-14C7-C8EC-6564-CE4C1563B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5" y="683172"/>
            <a:ext cx="4988596" cy="3816639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A1625CD3-291A-BF45-900B-BC5AC8B5CEB8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0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2B0E2-309C-858C-88A9-79311B6E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theoretical model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7A812D-92BB-03B9-861E-8963413F8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C81733-6894-646C-7536-CB6A5F25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17</a:t>
            </a:fld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EEBF9D1-CDF5-C31F-F511-1BEACD739EF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009256" y="3447243"/>
            <a:ext cx="3586688" cy="2382029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E2F7EC9-20B7-0F7E-6FBC-AB7458C4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" y="800712"/>
            <a:ext cx="5086976" cy="40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E0C50E-D0F1-3C85-1C82-506F54C47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297" y="792051"/>
            <a:ext cx="3068796" cy="2382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12A3E3-3CBE-7D7A-655F-463721B820D1}"/>
              </a:ext>
            </a:extLst>
          </p:cNvPr>
          <p:cNvSpPr txBox="1"/>
          <p:nvPr/>
        </p:nvSpPr>
        <p:spPr>
          <a:xfrm>
            <a:off x="-10955" y="5096084"/>
            <a:ext cx="533485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crom" pitchFamily="2" charset="0"/>
              </a:rPr>
              <a:t>Spatio-temporal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voltage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distribution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in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the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short-circuit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mode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at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the</a:t>
            </a:r>
            <a:r>
              <a:rPr lang="ru-RU" dirty="0">
                <a:latin typeface="Acrom" pitchFamily="2" charset="0"/>
              </a:rPr>
              <a:t> </a:t>
            </a:r>
            <a:r>
              <a:rPr lang="ru-RU" dirty="0" err="1">
                <a:latin typeface="Acrom" pitchFamily="2" charset="0"/>
              </a:rPr>
              <a:t>end</a:t>
            </a:r>
            <a:endParaRPr lang="ru-RU" dirty="0">
              <a:latin typeface="Acrom" pitchFamily="2" charset="0"/>
            </a:endParaRP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99E42E12-3B92-2A19-65B6-DC1474449A6A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96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8D51C-B2DD-D47F-529B-C6EF3EA9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theoretical model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FA669B-C1B1-2A90-9D18-0C92F92E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4693A4-26BF-C6E8-57AF-99F616E1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18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9ACADD-4BD5-9F04-BD3F-59D76C359F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72F93F03-EF16-EFA4-F9F6-B2987E7B90FD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Объект 2">
                <a:extLst>
                  <a:ext uri="{FF2B5EF4-FFF2-40B4-BE49-F238E27FC236}">
                    <a16:creationId xmlns:a16="http://schemas.microsoft.com/office/drawing/2014/main" id="{D389AACD-083E-4C2D-66A9-EB8F3C2337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2985" y="815249"/>
                <a:ext cx="9482959" cy="532114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ru-RU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𝑛𝑁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𝑁𝑛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𝑎𝑝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𝑎𝑝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ru-RU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ru-RU" sz="2400" dirty="0"/>
              </a:p>
            </p:txBody>
          </p:sp>
        </mc:Choice>
        <mc:Fallback>
          <p:sp>
            <p:nvSpPr>
              <p:cNvPr id="16" name="Объект 2">
                <a:extLst>
                  <a:ext uri="{FF2B5EF4-FFF2-40B4-BE49-F238E27FC236}">
                    <a16:creationId xmlns:a16="http://schemas.microsoft.com/office/drawing/2014/main" id="{D389AACD-083E-4C2D-66A9-EB8F3C2337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985" y="815249"/>
                <a:ext cx="9482959" cy="5321146"/>
              </a:xfrm>
              <a:blipFill>
                <a:blip r:embed="rId2"/>
                <a:stretch>
                  <a:fillRect l="-2811" t="-61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авая фигурная скобка 7">
            <a:extLst>
              <a:ext uri="{FF2B5EF4-FFF2-40B4-BE49-F238E27FC236}">
                <a16:creationId xmlns:a16="http://schemas.microsoft.com/office/drawing/2014/main" id="{36BC944B-2BC6-0C1B-6CD2-1EEE42352875}"/>
              </a:ext>
            </a:extLst>
          </p:cNvPr>
          <p:cNvSpPr/>
          <p:nvPr/>
        </p:nvSpPr>
        <p:spPr>
          <a:xfrm>
            <a:off x="5191432" y="815249"/>
            <a:ext cx="452284" cy="117086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ая фигурная скобка 8">
            <a:extLst>
              <a:ext uri="{FF2B5EF4-FFF2-40B4-BE49-F238E27FC236}">
                <a16:creationId xmlns:a16="http://schemas.microsoft.com/office/drawing/2014/main" id="{76D73778-8C08-782B-D220-0BECDCAA0A1E}"/>
              </a:ext>
            </a:extLst>
          </p:cNvPr>
          <p:cNvSpPr/>
          <p:nvPr/>
        </p:nvSpPr>
        <p:spPr>
          <a:xfrm>
            <a:off x="5191722" y="2015612"/>
            <a:ext cx="452284" cy="78658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D878-6328-8124-9D16-9C4950A5D982}"/>
              </a:ext>
            </a:extLst>
          </p:cNvPr>
          <p:cNvSpPr txBox="1"/>
          <p:nvPr/>
        </p:nvSpPr>
        <p:spPr>
          <a:xfrm>
            <a:off x="5316240" y="1200627"/>
            <a:ext cx="4279704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3939A9"/>
                </a:solidFill>
                <a:latin typeface="Acrom" panose="00000500000000000000" pitchFamily="50" charset="-52"/>
              </a:rPr>
              <a:t>Telegraph equations</a:t>
            </a:r>
            <a:endParaRPr lang="ru-RU" sz="2000" dirty="0">
              <a:solidFill>
                <a:srgbClr val="3939A9"/>
              </a:solidFill>
              <a:latin typeface="Acrom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D1C932-B2AF-9E0E-B96B-93B8D37D204F}"/>
              </a:ext>
            </a:extLst>
          </p:cNvPr>
          <p:cNvSpPr txBox="1"/>
          <p:nvPr/>
        </p:nvSpPr>
        <p:spPr>
          <a:xfrm>
            <a:off x="5643716" y="2241303"/>
            <a:ext cx="3952228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2000" dirty="0">
                <a:solidFill>
                  <a:srgbClr val="3332B3"/>
                </a:solidFill>
                <a:latin typeface="Acrom" panose="00000500000000000000" pitchFamily="50" charset="-52"/>
              </a:rPr>
              <a:t>Voltage on the switch</a:t>
            </a:r>
            <a:endParaRPr lang="ru-RU" sz="2000" dirty="0">
              <a:solidFill>
                <a:srgbClr val="3332B3"/>
              </a:solidFill>
              <a:latin typeface="Acrom" panose="00000500000000000000" pitchFamily="50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CFB6A-A5C3-6DE4-844A-ED465880C8BB}"/>
              </a:ext>
            </a:extLst>
          </p:cNvPr>
          <p:cNvSpPr txBox="1"/>
          <p:nvPr/>
        </p:nvSpPr>
        <p:spPr>
          <a:xfrm>
            <a:off x="3094659" y="3001995"/>
            <a:ext cx="3952228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3332B3"/>
                </a:solidFill>
                <a:latin typeface="Acrom" panose="00000500000000000000" pitchFamily="50" charset="-52"/>
              </a:rPr>
              <a:t>Boundary conditions</a:t>
            </a:r>
            <a:endParaRPr lang="ru-RU" sz="2000" dirty="0">
              <a:solidFill>
                <a:srgbClr val="3332B3"/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278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E42D8-2E17-CAF6-2675-FE000A00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 propagation’s model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EC4078-CE83-0D66-9AA0-C46765EA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7D16BF-8A08-B408-629D-24D688A6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19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A9766-122A-0122-14E8-81A4817FA70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22A55453-2749-294A-392B-3255A419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050" y="899346"/>
            <a:ext cx="5917648" cy="2350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3E3422-8ABC-F778-6348-C208D85DC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37" y="3386781"/>
            <a:ext cx="4737152" cy="1846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E954BE-5278-48D8-7AA4-6A93BDF9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5" y="3386781"/>
            <a:ext cx="4737152" cy="1846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DCC81E-B49A-D57E-ADBB-FE88A5EA9E2E}"/>
              </a:ext>
            </a:extLst>
          </p:cNvPr>
          <p:cNvSpPr txBox="1"/>
          <p:nvPr/>
        </p:nvSpPr>
        <p:spPr>
          <a:xfrm>
            <a:off x="270642" y="5233321"/>
            <a:ext cx="459320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GB" dirty="0">
                <a:latin typeface="Acrom" panose="00000500000000000000" pitchFamily="50" charset="-52"/>
              </a:rPr>
              <a:t>Waves before reflection from free end</a:t>
            </a:r>
            <a:endParaRPr lang="ru-RU" dirty="0">
              <a:latin typeface="Acrom" panose="00000500000000000000" pitchFamily="50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0A30C-348E-F008-5C6A-CF034926A6EA}"/>
              </a:ext>
            </a:extLst>
          </p:cNvPr>
          <p:cNvSpPr txBox="1"/>
          <p:nvPr/>
        </p:nvSpPr>
        <p:spPr>
          <a:xfrm>
            <a:off x="5116379" y="5233321"/>
            <a:ext cx="459320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GB" dirty="0">
                <a:latin typeface="Acrom" panose="00000500000000000000" pitchFamily="50" charset="-52"/>
              </a:rPr>
              <a:t>Waves after reflection from the free end</a:t>
            </a:r>
            <a:endParaRPr lang="ru-RU" dirty="0">
              <a:latin typeface="Acrom" panose="000005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C70C3-70DB-DA87-8D4F-30CCD9A3E313}"/>
              </a:ext>
            </a:extLst>
          </p:cNvPr>
          <p:cNvSpPr txBox="1"/>
          <p:nvPr/>
        </p:nvSpPr>
        <p:spPr>
          <a:xfrm>
            <a:off x="1175235" y="5937127"/>
            <a:ext cx="737273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crom Bold" panose="00000500000000000000" pitchFamily="50" charset="-52"/>
              </a:rPr>
              <a:t>Wave in the active line</a:t>
            </a:r>
            <a:r>
              <a:rPr lang="ru-RU" dirty="0">
                <a:latin typeface="Acrom" panose="00000500000000000000" pitchFamily="50" charset="-52"/>
              </a:rPr>
              <a:t>, </a:t>
            </a:r>
            <a:r>
              <a:rPr lang="en-US" dirty="0">
                <a:solidFill>
                  <a:srgbClr val="6262FF"/>
                </a:solidFill>
                <a:latin typeface="Acrom" panose="00000500000000000000" pitchFamily="50" charset="-52"/>
              </a:rPr>
              <a:t>wave in the passive line</a:t>
            </a:r>
            <a:endParaRPr lang="ru-RU" dirty="0">
              <a:solidFill>
                <a:srgbClr val="6262FF"/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599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01DA8-AD39-BA57-3292-872BA0487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Introduction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4FBDE-C065-23A8-C760-A9E3D53D6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A spiral generator is a simple device that stores electrical energy at one, relatively low voltage, and discharges the stored energy in the form of a short electrical pulse with a higher voltage than the stored one.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AE8B98-68BF-E871-8061-01F62F25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1D2D0F-E3B7-FCC7-3520-253E059D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 descr="HIGHVOLT Prüftechnik Dresden GmbH | Home">
            <a:extLst>
              <a:ext uri="{FF2B5EF4-FFF2-40B4-BE49-F238E27FC236}">
                <a16:creationId xmlns:a16="http://schemas.microsoft.com/office/drawing/2014/main" id="{996EB1CB-B4FE-4521-87CD-F90AA182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5" y="2471234"/>
            <a:ext cx="5787529" cy="32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044E00-93DF-8A4A-B3C0-126083B0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1401" y="3346094"/>
            <a:ext cx="3255484" cy="2441613"/>
          </a:xfrm>
          <a:prstGeom prst="rect">
            <a:avLst/>
          </a:prstGeom>
        </p:spPr>
      </p:pic>
      <p:sp>
        <p:nvSpPr>
          <p:cNvPr id="12" name="Объект 5">
            <a:extLst>
              <a:ext uri="{FF2B5EF4-FFF2-40B4-BE49-F238E27FC236}">
                <a16:creationId xmlns:a16="http://schemas.microsoft.com/office/drawing/2014/main" id="{FFF42712-D18D-6413-1E6C-2CBE0D63BE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44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B45CD-C037-0E0A-1EF5-04BE4304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Theoretical results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45F858-13F0-840D-25D3-BD7A5C32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2B59F3-E648-30EB-F149-8D3F8442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20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409F4B-CD8C-7027-C795-5EA665643D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C3381C-540F-F024-EA6A-05384730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7" y="1675847"/>
            <a:ext cx="4794828" cy="3506306"/>
          </a:xfrm>
          <a:prstGeom prst="rect">
            <a:avLst/>
          </a:prstGeom>
        </p:spPr>
      </p:pic>
      <p:sp>
        <p:nvSpPr>
          <p:cNvPr id="9" name="Объект 5">
            <a:extLst>
              <a:ext uri="{FF2B5EF4-FFF2-40B4-BE49-F238E27FC236}">
                <a16:creationId xmlns:a16="http://schemas.microsoft.com/office/drawing/2014/main" id="{84B39CF4-4FEE-09D3-8A9C-C3C95B5D41F1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  <a:endParaRPr lang="en-US" sz="1800" dirty="0">
              <a:solidFill>
                <a:srgbClr val="3332B3"/>
              </a:solidFill>
              <a:latin typeface="Acrom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  <p:pic>
        <p:nvPicPr>
          <p:cNvPr id="3" name="Объект 9">
            <a:extLst>
              <a:ext uri="{FF2B5EF4-FFF2-40B4-BE49-F238E27FC236}">
                <a16:creationId xmlns:a16="http://schemas.microsoft.com/office/drawing/2014/main" id="{BBF51AAD-D755-42D0-07B0-976C4FC93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065" y="2403041"/>
            <a:ext cx="5148275" cy="32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7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D926F-6B14-4934-5F52-3D4DF40D2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Theoretical results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3FE1C5-300C-3FCD-422C-01C8716E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4A4E06-2641-B769-48C0-DB0768B6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21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F34056-1CCC-D860-C4D9-704D775C91E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id="{8121A436-6A14-B0F3-984B-56346FAF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004" y="3168497"/>
            <a:ext cx="4877389" cy="3120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BB5C2A-5E77-0021-2942-256708F2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2" y="952833"/>
            <a:ext cx="5022669" cy="3506306"/>
          </a:xfrm>
          <a:prstGeom prst="rect">
            <a:avLst/>
          </a:prstGeom>
        </p:spPr>
      </p:pic>
      <p:sp>
        <p:nvSpPr>
          <p:cNvPr id="9" name="Объект 5">
            <a:extLst>
              <a:ext uri="{FF2B5EF4-FFF2-40B4-BE49-F238E27FC236}">
                <a16:creationId xmlns:a16="http://schemas.microsoft.com/office/drawing/2014/main" id="{2993FDDF-ED5D-E336-4125-A67500CAEABC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  <a:endParaRPr lang="en-US" sz="1800" dirty="0">
              <a:solidFill>
                <a:srgbClr val="3332B3"/>
              </a:solidFill>
              <a:latin typeface="Acrom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A2C1C-0079-37BE-FAAF-45E31D21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Model of spatial distribution of magnetic field</a:t>
            </a:r>
            <a:endParaRPr lang="ru-RU" sz="2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44E324-3837-EACC-0880-9CD09342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F2E358-7487-B87D-0152-7C575421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E39A76-27FA-53DA-C3E6-B0F88690C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7349" y="775930"/>
            <a:ext cx="2846201" cy="4711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D1D192-2405-AA48-3D9E-79E579BF8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80245" y="775930"/>
            <a:ext cx="3458423" cy="47113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0B0E65-E5AA-6CCD-8043-92DE3C14F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65363" y="775930"/>
            <a:ext cx="2000859" cy="4711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283517-1684-99AC-5748-7727C02AFE97}"/>
              </a:ext>
            </a:extLst>
          </p:cNvPr>
          <p:cNvSpPr txBox="1"/>
          <p:nvPr/>
        </p:nvSpPr>
        <p:spPr>
          <a:xfrm>
            <a:off x="307349" y="5580012"/>
            <a:ext cx="284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crom" pitchFamily="2" charset="0"/>
              </a:rPr>
              <a:t>Ferrite inside and outside</a:t>
            </a:r>
            <a:r>
              <a:rPr lang="ru-RU" sz="1600" dirty="0">
                <a:latin typeface="Acrom" pitchFamily="2" charset="0"/>
              </a:rPr>
              <a:t> </a:t>
            </a:r>
            <a:r>
              <a:rPr lang="en-US" sz="1600" dirty="0">
                <a:latin typeface="Acrom" pitchFamily="2" charset="0"/>
              </a:rPr>
              <a:t>of the generator </a:t>
            </a:r>
            <a:endParaRPr lang="ru-RU" sz="1600" dirty="0">
              <a:latin typeface="Acro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6593C-3FED-1CCB-C978-E81241DA58B9}"/>
              </a:ext>
            </a:extLst>
          </p:cNvPr>
          <p:cNvSpPr txBox="1"/>
          <p:nvPr/>
        </p:nvSpPr>
        <p:spPr>
          <a:xfrm>
            <a:off x="4078468" y="5580012"/>
            <a:ext cx="222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crom" pitchFamily="2" charset="0"/>
              </a:rPr>
              <a:t>Inner ferrite only</a:t>
            </a:r>
            <a:endParaRPr lang="ru-RU" dirty="0">
              <a:latin typeface="Acro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0FE8D-A1ED-3A2B-B500-315EB9561906}"/>
              </a:ext>
            </a:extLst>
          </p:cNvPr>
          <p:cNvSpPr txBox="1"/>
          <p:nvPr/>
        </p:nvSpPr>
        <p:spPr>
          <a:xfrm>
            <a:off x="6838668" y="5580012"/>
            <a:ext cx="222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crom" pitchFamily="2" charset="0"/>
              </a:rPr>
              <a:t>Outside ferrite only</a:t>
            </a:r>
            <a:endParaRPr lang="ru-RU" dirty="0">
              <a:latin typeface="Acrom" pitchFamily="2" charset="0"/>
            </a:endParaRPr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D2CE9CEA-D9C8-CB43-236B-44D703D88DCB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F5F5107C-456F-08C4-C0C0-16739EDC2C3D}"/>
              </a:ext>
            </a:extLst>
          </p:cNvPr>
          <p:cNvSpPr txBox="1">
            <a:spLocks/>
          </p:cNvSpPr>
          <p:nvPr/>
        </p:nvSpPr>
        <p:spPr>
          <a:xfrm>
            <a:off x="9847244" y="2932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  <a:endParaRPr lang="en-US" sz="1800" dirty="0">
              <a:solidFill>
                <a:srgbClr val="3332B3"/>
              </a:solidFill>
              <a:latin typeface="Acrom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97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F27D8-94FC-7DA6-B82D-7C60BE44E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A2113-D6FF-ED1D-E485-2E52AAC29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GB" dirty="0"/>
              <a:t>Spiral generators have been created. The output characteristics of the generators were experimentally measured for various magnetic core configurations and spiral line options.</a:t>
            </a:r>
          </a:p>
          <a:p>
            <a:pPr algn="just"/>
            <a:r>
              <a:rPr lang="en-GB" dirty="0"/>
              <a:t>Based on experimental data, a conclusion was made about the influence of the ferrite magnetic core on the transformation ratio and efficiency of the generators.</a:t>
            </a:r>
          </a:p>
          <a:p>
            <a:pPr algn="just"/>
            <a:r>
              <a:rPr lang="en-GB" dirty="0"/>
              <a:t>In terms of efficiency, generators are not inferior to systems based on a Tesla transformer (usually 20-30% at the first half-wave). At the same time, the dimensions of the devices are significantly smaller. The number of parts is also less.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7DE675-D6E5-1D76-F6F0-BC1D4FEF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CF9914-F25A-2831-F4AE-07908D90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23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6F8E58-903B-1699-A6AC-C45236B0F6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1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2F34B-8954-94C0-F122-7E4CCAC2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Literature review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E41081-FC8A-8EEB-2DFA-9E543154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87" y="809298"/>
            <a:ext cx="9482957" cy="5547052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1400" dirty="0"/>
              <a:t>Fitch R.A., Howell V.T.S. // Patent. Appl. 1961. P. 18 136.</a:t>
            </a:r>
          </a:p>
          <a:p>
            <a:pPr algn="just"/>
            <a:r>
              <a:rPr lang="en-GB" sz="1400" dirty="0"/>
              <a:t>Fitch R.A. and Howell V.T.S., Novel Principle of Transient High-</a:t>
            </a:r>
            <a:r>
              <a:rPr lang="en-GB" sz="1400" dirty="0" err="1"/>
              <a:t>voltageGeneration</a:t>
            </a:r>
            <a:r>
              <a:rPr lang="en-GB" sz="1400" dirty="0"/>
              <a:t>. Proc. IEE, V. 111, 1964. P. 849-855.</a:t>
            </a:r>
          </a:p>
          <a:p>
            <a:pPr algn="just"/>
            <a:r>
              <a:rPr lang="en-GB" sz="1400" dirty="0"/>
              <a:t>Belkin N.V., Zharkova </a:t>
            </a:r>
            <a:r>
              <a:rPr lang="en-GB" sz="1400" dirty="0" err="1"/>
              <a:t>A.Ya</a:t>
            </a:r>
            <a:r>
              <a:rPr lang="en-GB" sz="1400" dirty="0"/>
              <a:t>. </a:t>
            </a:r>
            <a:r>
              <a:rPr lang="en-GB" sz="1400" dirty="0" err="1"/>
              <a:t>A.s.</a:t>
            </a:r>
            <a:r>
              <a:rPr lang="en-GB" sz="1400" dirty="0"/>
              <a:t> 149494 USSR, Class 21d2, 49. Pulse transformer. Declared 09/06/1961 for No. 744249/26-9. Bulletin of inventions No. 16, 1962.</a:t>
            </a:r>
          </a:p>
          <a:p>
            <a:pPr algn="just"/>
            <a:r>
              <a:rPr lang="en-GB" sz="1400" dirty="0"/>
              <a:t>Palchikov E.I. Spiral high-voltage pulse generator. Patent application, priority No. 2021120420 A dated 07/09/2021, IPC – H05G 1/24, publ. 01/09/2023 Bulletin. No1. https://www1.fips.ru/</a:t>
            </a:r>
            <a:r>
              <a:rPr lang="en-GB" sz="1400" dirty="0" err="1"/>
              <a:t>ofpstorage</a:t>
            </a:r>
            <a:r>
              <a:rPr lang="en-GB" sz="1400" dirty="0"/>
              <a:t>/Doc/IZPM/RUNWA/000/002/021/120/420/ A_20230109_2021120420/</a:t>
            </a:r>
            <a:r>
              <a:rPr lang="en-GB" sz="1400" dirty="0" err="1"/>
              <a:t>document.pdf</a:t>
            </a:r>
            <a:endParaRPr lang="en-GB" sz="1400" dirty="0"/>
          </a:p>
          <a:p>
            <a:pPr algn="just">
              <a:lnSpc>
                <a:spcPct val="110000"/>
              </a:lnSpc>
            </a:pPr>
            <a:r>
              <a:rPr lang="en-GB" sz="1400" dirty="0" err="1"/>
              <a:t>Mesyats</a:t>
            </a:r>
            <a:r>
              <a:rPr lang="en-GB" sz="1400" dirty="0"/>
              <a:t> G.A., </a:t>
            </a:r>
            <a:r>
              <a:rPr lang="en-GB" sz="1400" dirty="0" err="1"/>
              <a:t>Nasibov</a:t>
            </a:r>
            <a:r>
              <a:rPr lang="en-GB" sz="1400" dirty="0"/>
              <a:t> A.S., </a:t>
            </a:r>
            <a:r>
              <a:rPr lang="en-GB" sz="1400" dirty="0" err="1"/>
              <a:t>Kremnev</a:t>
            </a:r>
            <a:r>
              <a:rPr lang="en-GB" sz="1400" dirty="0"/>
              <a:t> V.V. Formation of nanosecond high voltage pulses, Moscow, 1970. pp. 70-73.</a:t>
            </a:r>
          </a:p>
          <a:p>
            <a:pPr algn="just"/>
            <a:r>
              <a:rPr lang="en-GB" sz="1400" dirty="0"/>
              <a:t>Golden et al. United States Patent. Patent number 5,442,677. Date of patent aug. 15, 1995.</a:t>
            </a:r>
          </a:p>
          <a:p>
            <a:pPr algn="just"/>
            <a:r>
              <a:rPr lang="en-GB" sz="1400" dirty="0" err="1"/>
              <a:t>Rühl</a:t>
            </a:r>
            <a:r>
              <a:rPr lang="en-GB" sz="1400" dirty="0"/>
              <a:t> F., Herziger J. Analysis of a spiral oscillator. Instruments for Scientific Research, 11, 1980. – pp. 103-110.F. Ruhl and G. Herziger. Analysis of the spiral generator. Rev. Sci. Instrum. 51(11), Nov.1980. P. 1541-1547.</a:t>
            </a:r>
          </a:p>
          <a:p>
            <a:pPr algn="just"/>
            <a:r>
              <a:rPr lang="en-GB" sz="1400" dirty="0" err="1"/>
              <a:t>Bichenkov</a:t>
            </a:r>
            <a:r>
              <a:rPr lang="en-GB" sz="1400" dirty="0"/>
              <a:t> E.I., </a:t>
            </a:r>
            <a:r>
              <a:rPr lang="en-GB" sz="1400" dirty="0" err="1"/>
              <a:t>Bashkatov</a:t>
            </a:r>
            <a:r>
              <a:rPr lang="en-GB" sz="1400" dirty="0"/>
              <a:t> </a:t>
            </a:r>
            <a:r>
              <a:rPr lang="en-GB" sz="1400" dirty="0" err="1"/>
              <a:t>T.Yu</a:t>
            </a:r>
            <a:r>
              <a:rPr lang="en-GB" sz="1400" dirty="0"/>
              <a:t>., Palchikov E.I., Ryabchun A.M. On refining the theoretical model for a high-voltage spiral generator. </a:t>
            </a:r>
            <a:r>
              <a:rPr lang="en-GB" sz="1400" dirty="0" err="1"/>
              <a:t>ZhTF</a:t>
            </a:r>
            <a:r>
              <a:rPr lang="en-GB" sz="1400" dirty="0"/>
              <a:t>, 2007, volume 77, issue 12, p. 66-72.</a:t>
            </a:r>
          </a:p>
          <a:p>
            <a:pPr algn="just"/>
            <a:r>
              <a:rPr lang="en-GB" sz="1400" dirty="0"/>
              <a:t>Palchikov E.I., Ryabchun A.M., </a:t>
            </a:r>
            <a:r>
              <a:rPr lang="en-GB" sz="1400" dirty="0" err="1"/>
              <a:t>Krasnikov</a:t>
            </a:r>
            <a:r>
              <a:rPr lang="en-GB" sz="1400" dirty="0"/>
              <a:t> IY. Modified high voltage spiral generator to power a pulsed X-ray machine. </a:t>
            </a:r>
            <a:r>
              <a:rPr lang="en-GB" sz="1400" dirty="0" err="1"/>
              <a:t>ZhTF</a:t>
            </a:r>
            <a:r>
              <a:rPr lang="en-GB" sz="1400" dirty="0"/>
              <a:t>. T. 82 Issue. 2, p. 136-146. 2012</a:t>
            </a:r>
          </a:p>
          <a:p>
            <a:pPr algn="just"/>
            <a:r>
              <a:rPr lang="en-GB" sz="1400" dirty="0"/>
              <a:t>Wasserman S.B. Tesla transformer in high-voltage charged particle accelerators: Novosibirsk. 1979 (Prev. / INP SB AS USSR No. 77 - 110. 42 p.)29</a:t>
            </a:r>
          </a:p>
          <a:p>
            <a:pPr algn="just"/>
            <a:r>
              <a:rPr lang="en-GB" sz="1400" dirty="0"/>
              <a:t>Palchikov E.I. X-ray equipment and techniques for diagnosing dynamic processes in multiphase media: Dissertation for the degree of Doctor of Technical Sciences. Novosibirsk 2009. 353 pp., 24 tables, 166 figs. Bible 228 names</a:t>
            </a:r>
            <a:endParaRPr lang="ru-RU" sz="14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4EE30E-E3AB-0874-9251-5BDDDC65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391DEC-FB41-61FA-DCD1-99F98E05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24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F680A7-EBF3-D1A6-4C9F-BCC055934A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2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239DB-E850-A407-1160-ED28B9DC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Publications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896CC-BA89-F299-2046-F7AA8FB25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87" y="683172"/>
            <a:ext cx="9482958" cy="5673178"/>
          </a:xfrm>
        </p:spPr>
        <p:txBody>
          <a:bodyPr>
            <a:normAutofit fontScale="92500"/>
          </a:bodyPr>
          <a:lstStyle/>
          <a:p>
            <a:pPr algn="just"/>
            <a:r>
              <a:rPr lang="en-GB" sz="1800" b="1" dirty="0">
                <a:latin typeface="Acrom Bold" pitchFamily="2" charset="0"/>
              </a:rPr>
              <a:t>Paraskun A.G.</a:t>
            </a:r>
            <a:r>
              <a:rPr lang="en-GB" sz="1800" dirty="0"/>
              <a:t> Magnetic field configuration of spiral high-voltage pulse generator with meander-shaped busbars. The XXVII International Scientific Conference of Young Scientists and Specialists (AYSS-2023), JINR, Dubna (Eng.)</a:t>
            </a:r>
          </a:p>
          <a:p>
            <a:pPr algn="just"/>
            <a:r>
              <a:rPr lang="en-GB" sz="1800" b="1" dirty="0">
                <a:latin typeface="Acrom Bold" pitchFamily="2" charset="0"/>
              </a:rPr>
              <a:t>Paraskun A.G.</a:t>
            </a:r>
            <a:r>
              <a:rPr lang="en-GB" sz="1800" dirty="0"/>
              <a:t> Spiral high-voltage pulse generator with busbars profiled in the form of a meander. MNSK-2023. Section “Continuum Physics”. April 17 – 26 2023 Novosibirsk: NSU. ISBN 978-5-4437-1442-4. DOI 10.25205/978-5-4437-1442-4 (Rus.)</a:t>
            </a:r>
          </a:p>
          <a:p>
            <a:pPr algn="just"/>
            <a:r>
              <a:rPr lang="en-GB" sz="1800" b="1" dirty="0">
                <a:latin typeface="Acrom Bold" pitchFamily="2" charset="0"/>
              </a:rPr>
              <a:t>Paraskun A.G.</a:t>
            </a:r>
            <a:r>
              <a:rPr lang="en-GB" sz="1800" dirty="0"/>
              <a:t>, Palchikov E.I., Dolgikh A.V., Samoilenko M.S. Portable ballistic stand with multi-angle X-ray and optical registration. VII All-Russian Scientific and Practical Conference of Young Scientists and Specialists “Materials and Technologies of the 21st Century. Biysk. (Rus.)</a:t>
            </a:r>
          </a:p>
          <a:p>
            <a:pPr algn="just"/>
            <a:r>
              <a:rPr lang="en-GB" sz="1800" dirty="0"/>
              <a:t>Palchikov E.I., Ryabchun A.M., </a:t>
            </a:r>
            <a:r>
              <a:rPr lang="en-GB" sz="1800" b="1" dirty="0">
                <a:latin typeface="Acrom Bold" pitchFamily="2" charset="0"/>
              </a:rPr>
              <a:t>Paraskun A.G. </a:t>
            </a:r>
            <a:r>
              <a:rPr lang="en-GB" sz="1800" dirty="0"/>
              <a:t>Spiral high-voltage pulse generator with inductive and capacitive parts separated in space. All-Russian conference “Physics of Explosion: Theory, Experiment, Applications”, September 18-21, 2023, IGIL SB RAS. Novosibirsk, Russia. Abstracts of reports. pp. 203-204. (Rus.)</a:t>
            </a:r>
          </a:p>
          <a:p>
            <a:pPr algn="just"/>
            <a:r>
              <a:rPr lang="en-GB" sz="1800" dirty="0"/>
              <a:t>Palchikov E.I., Ryabchun A.M., </a:t>
            </a:r>
            <a:r>
              <a:rPr lang="en-GB" sz="1800" b="1" dirty="0">
                <a:latin typeface="Acrom Bold" pitchFamily="2" charset="0"/>
              </a:rPr>
              <a:t>Paraskun A.G.</a:t>
            </a:r>
            <a:r>
              <a:rPr lang="en-GB" sz="1800" dirty="0"/>
              <a:t> Spiral high-voltage pulse generator with inductive and capacitive parts separated in space. Article in PMTF. Reviewed. (Rus.)</a:t>
            </a:r>
          </a:p>
          <a:p>
            <a:pPr algn="just"/>
            <a:r>
              <a:rPr lang="en-GB" sz="1800" dirty="0"/>
              <a:t>Dolgikh A.V., Palchikov E.I., </a:t>
            </a:r>
            <a:r>
              <a:rPr lang="en-GB" sz="1800" b="1" dirty="0">
                <a:latin typeface="Acrom Bold" pitchFamily="2" charset="0"/>
              </a:rPr>
              <a:t>Paraskun A.G.</a:t>
            </a:r>
            <a:r>
              <a:rPr lang="en-GB" sz="1800" dirty="0"/>
              <a:t>, Samoilenko M.S. Portable ballistic stand with multi-angle X-ray and optical registration. // South Siberian Scientific Bulletin. – 2023. – No. 5 (51) October. - With. 128-131.  (Rus.)</a:t>
            </a:r>
            <a:endParaRPr lang="ru-RU" sz="1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93D83A-A93B-C2E2-80F2-1C44E10E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127F15-4809-A86B-47CF-1E783F30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25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82E9F4-5A7B-85A1-6AC3-2E4D10619FF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0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24EFA-AB4F-880F-6077-EE3CADFE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D252DF-0004-7165-8ACF-C0764247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0BC418-ED31-6247-683A-E3C6E58A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3</a:t>
            </a:fld>
            <a:endParaRPr lang="ru-RU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93912267-567E-A241-FD83-796F455138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B40A9763-12CF-0073-E6FB-8BC248415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224" y="809298"/>
            <a:ext cx="5530721" cy="2253391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Creation of pulsed electron beams in charged particle accelerators</a:t>
            </a:r>
            <a:endParaRPr lang="ru-RU" sz="2400" dirty="0"/>
          </a:p>
        </p:txBody>
      </p:sp>
      <p:pic>
        <p:nvPicPr>
          <p:cNvPr id="3" name="Picture 2" descr="Ускорители частиц — инструменты научных открытий">
            <a:extLst>
              <a:ext uri="{FF2B5EF4-FFF2-40B4-BE49-F238E27FC236}">
                <a16:creationId xmlns:a16="http://schemas.microsoft.com/office/drawing/2014/main" id="{D840442C-A02E-9AE7-395D-284653A8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" y="1974602"/>
            <a:ext cx="5530721" cy="40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97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F03B4-9138-1400-607D-47621C69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Principle of operation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D59B9BD-4D87-29CF-682F-58D0F16B2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84" y="683172"/>
            <a:ext cx="4628915" cy="3619887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C8864E-4B66-1E6B-D27A-E9540D3E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211473-F5D4-727E-7B46-A2555E61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4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7E4D0A-3FDB-A390-4129-96228354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013" y="683172"/>
            <a:ext cx="4208205" cy="36198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4F99B4-1CA9-65BB-B805-98F8843D3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304" y="4181283"/>
            <a:ext cx="4381418" cy="1993545"/>
          </a:xfrm>
          <a:prstGeom prst="rect">
            <a:avLst/>
          </a:prstGeom>
        </p:spPr>
      </p:pic>
      <p:sp>
        <p:nvSpPr>
          <p:cNvPr id="18" name="Объект 5">
            <a:extLst>
              <a:ext uri="{FF2B5EF4-FFF2-40B4-BE49-F238E27FC236}">
                <a16:creationId xmlns:a16="http://schemas.microsoft.com/office/drawing/2014/main" id="{5A984FAB-F07D-EEE6-DD71-7D949F5A87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273050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0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FB1FD-1392-55C2-09E8-9114C6B7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Principle of operation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640402-F543-C63E-2604-E2F057FC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69EAEB-EB38-5D0C-12E1-CE32BCCD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5</a:t>
            </a:fld>
            <a:endParaRPr lang="ru-RU"/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id="{EFA24C98-F731-A2A2-C2AD-1B8FA028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83" y="1512113"/>
            <a:ext cx="9270164" cy="3833774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69FAA458-6E4F-1FF5-3149-BD9BD1894AC0}"/>
              </a:ext>
            </a:extLst>
          </p:cNvPr>
          <p:cNvSpPr txBox="1">
            <a:spLocks/>
          </p:cNvSpPr>
          <p:nvPr/>
        </p:nvSpPr>
        <p:spPr>
          <a:xfrm>
            <a:off x="9694844" y="273050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rgbClr val="3332B3"/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4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EA871-D1E6-C279-20A7-6946AE0C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gap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7B611C-9AA1-B50A-543A-2282A86E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1A62D8-8A64-2A93-59A7-8996A814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6</a:t>
            </a:fld>
            <a:endParaRPr lang="ru-RU"/>
          </a:p>
        </p:txBody>
      </p:sp>
      <p:pic>
        <p:nvPicPr>
          <p:cNvPr id="6" name="Picture 56" descr="E:\Работа\ТВН\от Пичугиной МТ\Мощная импульсная техника\МИТ мои слайды\Рисунки\ген Фитча-хауэлла доп.jpg">
            <a:extLst>
              <a:ext uri="{FF2B5EF4-FFF2-40B4-BE49-F238E27FC236}">
                <a16:creationId xmlns:a16="http://schemas.microsoft.com/office/drawing/2014/main" id="{A102C57B-D5E8-B71A-8203-53CD399A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" y="809298"/>
            <a:ext cx="4286020" cy="43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2">
                <a:extLst>
                  <a:ext uri="{FF2B5EF4-FFF2-40B4-BE49-F238E27FC236}">
                    <a16:creationId xmlns:a16="http://schemas.microsoft.com/office/drawing/2014/main" id="{4ECE5106-BF49-F9B6-70BF-1C5324B6C5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3436" y="809298"/>
                <a:ext cx="5002508" cy="5370838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crom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crom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crom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crom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crom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𝑛𝐷</m:t>
                          </m:r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ra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ru-RU" dirty="0">
                  <a:ea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𝑛𝐸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∈(0,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ru-RU" smtClean="0">
                        <a:latin typeface="Cambria Math" panose="02040503050406030204" pitchFamily="18" charset="0"/>
                      </a:rPr>
                      <m:t>, 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ru-RU" dirty="0"/>
                  <a:t>)</a:t>
                </a: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𝑈𝑙𝑥</m:t>
                      </m:r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[1−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𝑇𝑘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400" i="1" baseline="-25000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𝑙𝑥</m:t>
                          </m:r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𝑈𝑡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{1−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𝑙𝑥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rad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𝑐𝑇𝑘</m:t>
                          </m:r>
                        </m:den>
                      </m:f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7" name="Объект 2">
                <a:extLst>
                  <a:ext uri="{FF2B5EF4-FFF2-40B4-BE49-F238E27FC236}">
                    <a16:creationId xmlns:a16="http://schemas.microsoft.com/office/drawing/2014/main" id="{4ECE5106-BF49-F9B6-70BF-1C5324B6C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436" y="809298"/>
                <a:ext cx="5002508" cy="5370838"/>
              </a:xfrm>
              <a:prstGeom prst="rect">
                <a:avLst/>
              </a:prstGeom>
              <a:blipFill>
                <a:blip r:embed="rId4"/>
                <a:stretch>
                  <a:fillRect r="-5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35AB16A-AA34-04BA-9686-D84937B80229}"/>
              </a:ext>
            </a:extLst>
          </p:cNvPr>
          <p:cNvSpPr txBox="1"/>
          <p:nvPr/>
        </p:nvSpPr>
        <p:spPr>
          <a:xfrm>
            <a:off x="112986" y="5595953"/>
            <a:ext cx="4286020" cy="5841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en-US" sz="1600" b="1" dirty="0">
                <a:latin typeface="Acrom Bold" pitchFamily="2" charset="0"/>
              </a:rPr>
              <a:t>Fitch R.A., Howell V.T.S. // Patent. Appl. 1961. P. 18 136.</a:t>
            </a:r>
            <a:endParaRPr lang="ru-RU" sz="1600" b="1" dirty="0">
              <a:latin typeface="Acrom Bold" pitchFamily="2" charset="0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F3A194C8-DD50-061C-1235-2D2D7146A384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3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2CAE0-4013-23FF-2492-3F53F95C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gap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DF1D95-3533-69DF-5A34-41034F44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6D1598-2ECD-F4B3-3564-8205CBF9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7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62A298F-F16C-208D-9836-900B0AD42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85" y="799913"/>
            <a:ext cx="5638800" cy="4597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9A5A1A-8DE5-C515-EA74-36274B51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99913"/>
            <a:ext cx="3520185" cy="4597400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F4FA8CAD-6FD0-56FA-08FF-267EB9C5FE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4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3F4D3-276E-F53F-DD3C-0AB3C20B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Problem’s statement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B6F79-18F2-6E9F-8F2D-BC9A32697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b="1" dirty="0">
                <a:latin typeface="Acrom Bold" pitchFamily="2" charset="0"/>
              </a:rPr>
              <a:t>Creation of spiral generators </a:t>
            </a:r>
            <a:r>
              <a:rPr lang="en-GB" dirty="0"/>
              <a:t>with busbars profiled in the form of a meander</a:t>
            </a:r>
          </a:p>
          <a:p>
            <a:pPr algn="just"/>
            <a:r>
              <a:rPr lang="en-GB" b="1" dirty="0">
                <a:latin typeface="Acrom Bold" pitchFamily="2" charset="0"/>
              </a:rPr>
              <a:t>Experimental study and analysis </a:t>
            </a:r>
            <a:r>
              <a:rPr lang="en-GB" dirty="0"/>
              <a:t>of spiral generators of a new, improved type</a:t>
            </a:r>
          </a:p>
          <a:p>
            <a:pPr algn="just"/>
            <a:r>
              <a:rPr lang="en-GB" dirty="0"/>
              <a:t>Comparison of the characteristics of spiral generators with </a:t>
            </a:r>
            <a:r>
              <a:rPr lang="en-GB" b="1" dirty="0">
                <a:latin typeface="Acrom Bold" pitchFamily="2" charset="0"/>
              </a:rPr>
              <a:t>different configurations of the spiral line and magnetic </a:t>
            </a:r>
            <a:r>
              <a:rPr lang="en-GB" dirty="0"/>
              <a:t>circuit</a:t>
            </a:r>
          </a:p>
          <a:p>
            <a:pPr algn="just"/>
            <a:r>
              <a:rPr lang="en-GB" dirty="0"/>
              <a:t>Analysis of </a:t>
            </a:r>
            <a:r>
              <a:rPr lang="en-GB" b="1" dirty="0">
                <a:latin typeface="Acrom Bold" pitchFamily="2" charset="0"/>
              </a:rPr>
              <a:t>magnetic field distribution </a:t>
            </a:r>
            <a:r>
              <a:rPr lang="en-GB" dirty="0"/>
              <a:t>for various magnetic core configurations</a:t>
            </a:r>
          </a:p>
          <a:p>
            <a:pPr algn="just"/>
            <a:r>
              <a:rPr lang="en-GB" b="1" dirty="0">
                <a:latin typeface="Acrom Bold" pitchFamily="2" charset="0"/>
              </a:rPr>
              <a:t>Creation of a theoretical model </a:t>
            </a:r>
            <a:r>
              <a:rPr lang="en-GB" dirty="0"/>
              <a:t>consistent with the experimental data obtained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D72750-E067-D0BA-2F4A-4AB78B13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B0E782-634E-9561-B543-B663FD70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8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F1BF06-9181-B371-22C7-7325E742DE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4844" y="140848"/>
            <a:ext cx="2384170" cy="6584950"/>
          </a:xfrm>
          <a:ln w="19050">
            <a:solidFill>
              <a:srgbClr val="3332B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14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13810-3E3F-3A77-F1E2-5ED57789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statement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778896-361A-91CE-123B-F76E219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200" dirty="0"/>
              <a:t>A new mathematical model of electrodynamic processes in spiral high-voltage pulse generators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FD2731-E720-07AF-4FDB-5B3645DE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45C3-0AD3-A944-B1BF-33D114145D90}" type="slidenum">
              <a:rPr lang="ru-RU" smtClean="0"/>
              <a:t>9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40B9063-630B-7903-751F-8E6696BC5DB1}"/>
              </a:ext>
            </a:extLst>
          </p:cNvPr>
          <p:cNvGrpSpPr/>
          <p:nvPr/>
        </p:nvGrpSpPr>
        <p:grpSpPr>
          <a:xfrm>
            <a:off x="1182057" y="918308"/>
            <a:ext cx="7344816" cy="2108084"/>
            <a:chOff x="1117130" y="8152830"/>
            <a:chExt cx="6912768" cy="1838568"/>
          </a:xfrm>
        </p:grpSpPr>
        <p:pic>
          <p:nvPicPr>
            <p:cNvPr id="7" name="Объект 8">
              <a:extLst>
                <a:ext uri="{FF2B5EF4-FFF2-40B4-BE49-F238E27FC236}">
                  <a16:creationId xmlns:a16="http://schemas.microsoft.com/office/drawing/2014/main" id="{F11BBAA8-E7C7-3F0F-DAAD-089EE31FD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4" t="1087" r="2963" b="7956"/>
            <a:stretch/>
          </p:blipFill>
          <p:spPr bwMode="auto">
            <a:xfrm>
              <a:off x="1117130" y="8274803"/>
              <a:ext cx="6912768" cy="1716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7352B34-A96F-99C1-8298-5D4883F6C380}"/>
                </a:ext>
              </a:extLst>
            </p:cNvPr>
            <p:cNvSpPr/>
            <p:nvPr/>
          </p:nvSpPr>
          <p:spPr bwMode="auto">
            <a:xfrm>
              <a:off x="3945480" y="9197919"/>
              <a:ext cx="1201255" cy="2012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2D76E88-E9D9-7BB2-CC01-2316889B2595}"/>
                </a:ext>
              </a:extLst>
            </p:cNvPr>
            <p:cNvSpPr/>
            <p:nvPr/>
          </p:nvSpPr>
          <p:spPr bwMode="auto">
            <a:xfrm>
              <a:off x="5086672" y="8274805"/>
              <a:ext cx="1201255" cy="2012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A570D1-B012-FD6D-4793-5B40778C2CA4}"/>
                </a:ext>
              </a:extLst>
            </p:cNvPr>
            <p:cNvSpPr txBox="1"/>
            <p:nvPr/>
          </p:nvSpPr>
          <p:spPr>
            <a:xfrm>
              <a:off x="3620340" y="9136438"/>
              <a:ext cx="1746589" cy="29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crom" panose="00000500000000000000" pitchFamily="50" charset="-52"/>
                </a:rPr>
                <a:t>Capacitive part</a:t>
              </a:r>
              <a:endParaRPr lang="ru-RU" sz="1600" dirty="0">
                <a:latin typeface="Acrom" panose="00000500000000000000" pitchFamily="50" charset="-5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2B4649-9285-7EE5-BE36-7100ABD94BCE}"/>
                </a:ext>
              </a:extLst>
            </p:cNvPr>
            <p:cNvSpPr txBox="1"/>
            <p:nvPr/>
          </p:nvSpPr>
          <p:spPr>
            <a:xfrm>
              <a:off x="4586101" y="8152830"/>
              <a:ext cx="1566342" cy="295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crom" panose="00000500000000000000" pitchFamily="50" charset="-52"/>
                </a:rPr>
                <a:t>Inductive part</a:t>
              </a:r>
              <a:endParaRPr lang="ru-RU" sz="1600" dirty="0">
                <a:latin typeface="Acrom" panose="00000500000000000000" pitchFamily="50" charset="-52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E60DAE-C63E-C039-280E-76B22135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8" y="3141851"/>
            <a:ext cx="2643899" cy="2709618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B2B589DC-BDC6-D436-15F6-330C83A5C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70" y="3092359"/>
            <a:ext cx="2643899" cy="2808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0A30F5-D2A0-4171-047B-3576F56D79F3}"/>
              </a:ext>
            </a:extLst>
          </p:cNvPr>
          <p:cNvSpPr txBox="1"/>
          <p:nvPr/>
        </p:nvSpPr>
        <p:spPr>
          <a:xfrm>
            <a:off x="803697" y="5875663"/>
            <a:ext cx="1677319" cy="3693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en-US" dirty="0"/>
              <a:t>Spiral generator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3731B-6C5D-8255-C09B-04F686CF2553}"/>
              </a:ext>
            </a:extLst>
          </p:cNvPr>
          <p:cNvSpPr txBox="1"/>
          <p:nvPr/>
        </p:nvSpPr>
        <p:spPr>
          <a:xfrm>
            <a:off x="3428880" y="5875663"/>
            <a:ext cx="285887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/>
              <a:t>Generator with an extra turn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3EF940-0CA6-D2E7-FA7C-3588F954B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72455" y="3526153"/>
            <a:ext cx="3107247" cy="2330435"/>
          </a:xfrm>
          <a:prstGeom prst="rect">
            <a:avLst/>
          </a:prstGeom>
        </p:spPr>
      </p:pic>
      <p:sp>
        <p:nvSpPr>
          <p:cNvPr id="19" name="Объект 5">
            <a:extLst>
              <a:ext uri="{FF2B5EF4-FFF2-40B4-BE49-F238E27FC236}">
                <a16:creationId xmlns:a16="http://schemas.microsoft.com/office/drawing/2014/main" id="{D6D3169C-3030-CC1C-D82E-40D79BA6856A}"/>
              </a:ext>
            </a:extLst>
          </p:cNvPr>
          <p:cNvSpPr txBox="1">
            <a:spLocks/>
          </p:cNvSpPr>
          <p:nvPr/>
        </p:nvSpPr>
        <p:spPr>
          <a:xfrm>
            <a:off x="9694844" y="140848"/>
            <a:ext cx="2384170" cy="6584950"/>
          </a:xfrm>
          <a:prstGeom prst="rect">
            <a:avLst/>
          </a:prstGeom>
          <a:ln w="19050" cap="flat" cmpd="sng" algn="ctr">
            <a:solidFill>
              <a:srgbClr val="3332B3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000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Introduction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Motivation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Principle of operation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Research gap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rgbClr val="3332B3"/>
                </a:solidFill>
                <a:latin typeface="Acrom" pitchFamily="2" charset="0"/>
              </a:rPr>
              <a:t>Problem’s statement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tress relief wave propagation study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Efficiency coefficients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Parameters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Magnetic field of flowing charge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Generator’s magnetic field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Actual theoretical model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Theoretical results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Spatial distribution of magnetic field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Preliminary results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Work plan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Literature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crom" pitchFamily="2" charset="0"/>
              </a:rPr>
              <a:t>Publications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Acr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202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27BFEA"/>
        </a:solidFill>
      </a:spPr>
      <a:bodyPr vert="horz" lIns="91440" tIns="45720" rIns="91440" bIns="45720" rtlCol="0" anchor="ctr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2684</TotalTime>
  <Words>2709</Words>
  <Application>Microsoft Macintosh PowerPoint</Application>
  <PresentationFormat>Широкоэкранный</PresentationFormat>
  <Paragraphs>588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Acrom</vt:lpstr>
      <vt:lpstr>Acrom Bold</vt:lpstr>
      <vt:lpstr>Arial</vt:lpstr>
      <vt:lpstr>Calibri</vt:lpstr>
      <vt:lpstr>Cambria Math</vt:lpstr>
      <vt:lpstr>Тема Office</vt:lpstr>
      <vt:lpstr>A new mathematical model of electrodynamic processes in spiral high-voltage pulse generators</vt:lpstr>
      <vt:lpstr>Introduction</vt:lpstr>
      <vt:lpstr>Motivation</vt:lpstr>
      <vt:lpstr>Principle of operation</vt:lpstr>
      <vt:lpstr>Principle of operation</vt:lpstr>
      <vt:lpstr>Research gap</vt:lpstr>
      <vt:lpstr>Research gap</vt:lpstr>
      <vt:lpstr>Problem’s statement</vt:lpstr>
      <vt:lpstr>Problem statement</vt:lpstr>
      <vt:lpstr>Problem statement</vt:lpstr>
      <vt:lpstr>Work done</vt:lpstr>
      <vt:lpstr>Stress relief wave propagation study</vt:lpstr>
      <vt:lpstr>Stress relief wave propagation study</vt:lpstr>
      <vt:lpstr>Parameters of generators</vt:lpstr>
      <vt:lpstr>Magnetic field of flowing charge</vt:lpstr>
      <vt:lpstr>Magnetic field of a modified generator</vt:lpstr>
      <vt:lpstr>Actual theoretical model</vt:lpstr>
      <vt:lpstr>Actual theoretical model</vt:lpstr>
      <vt:lpstr>Wave propagation’s model</vt:lpstr>
      <vt:lpstr>Theoretical results</vt:lpstr>
      <vt:lpstr>Theoretical results</vt:lpstr>
      <vt:lpstr>Model of spatial distribution of magnetic field</vt:lpstr>
      <vt:lpstr>Preliminary results</vt:lpstr>
      <vt:lpstr>Literature review</vt:lpstr>
      <vt:lpstr>Publications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Параскун</dc:creator>
  <cp:lastModifiedBy>Александр Параскун</cp:lastModifiedBy>
  <cp:revision>55</cp:revision>
  <dcterms:created xsi:type="dcterms:W3CDTF">2023-04-08T15:37:15Z</dcterms:created>
  <dcterms:modified xsi:type="dcterms:W3CDTF">2024-10-30T12:13:49Z</dcterms:modified>
</cp:coreProperties>
</file>