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Lexend Deca Light" pitchFamily="2" charset="77"/>
      <p:regular r:id="rId22"/>
      <p:bold r:id="rId23"/>
    </p:embeddedFont>
    <p:embeddedFont>
      <p:font typeface="Montserrat" pitchFamily="2" charset="77"/>
      <p:regular r:id="rId24"/>
      <p:bold r:id="rId25"/>
      <p:italic r:id="rId26"/>
      <p:boldItalic r:id="rId27"/>
    </p:embeddedFont>
    <p:embeddedFont>
      <p:font typeface="Montserrat Medium" panose="020F0502020204030204" pitchFamily="34" charset="0"/>
      <p:regular r:id="rId28"/>
      <p:bold r:id="rId29"/>
      <p:italic r:id="rId30"/>
      <p:boldItalic r:id="rId31"/>
    </p:embeddedFont>
    <p:embeddedFont>
      <p:font typeface="Raleway" pitchFamily="2" charset="77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Qyhy9MXgYdKbl0ye0vbmMLYCH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4"/>
  </p:normalViewPr>
  <p:slideViewPr>
    <p:cSldViewPr snapToGrid="0">
      <p:cViewPr varScale="1">
        <p:scale>
          <a:sx n="121" d="100"/>
          <a:sy n="121" d="100"/>
        </p:scale>
        <p:origin x="83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customschemas.google.com/relationships/presentationmetadata" Target="meta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6" name="Google Shape;16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7" name="Google Shape;17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BDD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19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21" name="Google Shape;21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27" name="Google Shape;27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20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SECTION_HEADER_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21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Google Shape;36;p21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37;p21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38;p21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9" name="Google Shape;39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0" name="Google Shape;40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BDD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>
  <p:cSld name="TITLE_AND_BODY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23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Google Shape;49;p23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" name="Google Shape;50;p23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51;p23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4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0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24">
            <a:hlinkClick r:id="rId3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60;p24">
            <a:hlinkClick r:id="rId3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24">
            <a:hlinkClick r:id="rId3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24">
            <a:hlinkClick r:id="rId3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3" name="Google Shape;63;p2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05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BDD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559350"/>
            <a:ext cx="8520600" cy="30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title"/>
          </p:nvPr>
        </p:nvSpPr>
        <p:spPr>
          <a:xfrm>
            <a:off x="729450" y="1559970"/>
            <a:ext cx="56475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AYSS-2024</a:t>
            </a:r>
            <a:br>
              <a:rPr lang="en-GB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Welcome remarks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"/>
          <p:cNvSpPr txBox="1">
            <a:spLocks noGrp="1"/>
          </p:cNvSpPr>
          <p:nvPr>
            <p:ph type="subTitle" idx="4294967295"/>
          </p:nvPr>
        </p:nvSpPr>
        <p:spPr>
          <a:xfrm>
            <a:off x="673950" y="3717201"/>
            <a:ext cx="7740600" cy="119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386"/>
              <a:buFont typeface="Lato"/>
              <a:buNone/>
            </a:pPr>
            <a:r>
              <a:rPr lang="en-GB" sz="1600" b="0" i="0" u="none" strike="noStrike" cap="none" dirty="0">
                <a:solidFill>
                  <a:srgbClr val="07163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R. </a:t>
            </a:r>
            <a:r>
              <a:rPr lang="en-GB" sz="1600" b="0" i="0" u="none" strike="noStrike" cap="none" dirty="0" err="1">
                <a:solidFill>
                  <a:srgbClr val="07163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Kozhina</a:t>
            </a:r>
            <a:r>
              <a:rPr lang="en-GB" sz="1600" b="0" i="0" u="none" strike="noStrike" cap="none" dirty="0">
                <a:solidFill>
                  <a:srgbClr val="07163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and A. </a:t>
            </a:r>
            <a:r>
              <a:rPr lang="en-GB" sz="1600" b="0" i="0" u="none" strike="noStrike" cap="none" dirty="0" err="1">
                <a:solidFill>
                  <a:srgbClr val="07163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Madumarov</a:t>
            </a:r>
            <a:endParaRPr lang="en-GB" sz="1600" dirty="0">
              <a:solidFill>
                <a:srgbClr val="07163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386"/>
              <a:buFont typeface="Lato"/>
              <a:buNone/>
            </a:pPr>
            <a:r>
              <a:rPr lang="en-GB" b="0" i="0" u="none" strike="noStrike" cap="none" dirty="0">
                <a:solidFill>
                  <a:srgbClr val="07163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 behalf of the Organizing Committee</a:t>
            </a:r>
            <a:endParaRPr dirty="0"/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1777" y="830817"/>
            <a:ext cx="625101" cy="59977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3437953" y="754141"/>
            <a:ext cx="15549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JINR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Association of Young Scientists and Specialists</a:t>
            </a:r>
            <a:endParaRPr sz="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" descr="Изображение выглядит как текст, Шрифт, Графика, логотип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950" y="671288"/>
            <a:ext cx="2183697" cy="98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/>
          <p:nvPr/>
        </p:nvSpPr>
        <p:spPr>
          <a:xfrm>
            <a:off x="1017000" y="183532"/>
            <a:ext cx="7110000" cy="89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2564"/>
              <a:buFont typeface="Raleway"/>
              <a:buNone/>
            </a:pPr>
            <a:r>
              <a:rPr lang="en-GB" sz="2600" b="1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Important organizational remarks!</a:t>
            </a:r>
            <a:endParaRPr sz="2600" b="1" i="0" u="none" strike="noStrike" cap="none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1" name="Google Shape;131;p10"/>
          <p:cNvSpPr txBox="1"/>
          <p:nvPr/>
        </p:nvSpPr>
        <p:spPr>
          <a:xfrm>
            <a:off x="495750" y="1199690"/>
            <a:ext cx="6304443" cy="350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US" sz="1800" dirty="0">
                <a:solidFill>
                  <a:schemeClr val="lt1"/>
                </a:solidFill>
              </a:rPr>
              <a:t>We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created a new section </a:t>
            </a:r>
            <a:r>
              <a:rPr lang="en-US" sz="18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Proceedings Submission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yesterday on </a:t>
            </a:r>
            <a:r>
              <a:rPr lang="en-US" sz="1800" dirty="0">
                <a:solidFill>
                  <a:schemeClr val="lt1"/>
                </a:solidFill>
              </a:rPr>
              <a:t>i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ndico AYSS-2024 site, which describes sending of the abstracts procedure.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US" sz="1800" dirty="0">
                <a:solidFill>
                  <a:schemeClr val="lt1"/>
                </a:solidFill>
              </a:rPr>
              <a:t>Please, return your entrance cards </a:t>
            </a:r>
            <a:r>
              <a:rPr lang="ru-RU" sz="1800" dirty="0" err="1">
                <a:solidFill>
                  <a:schemeClr val="lt1"/>
                </a:solidFill>
              </a:rPr>
              <a:t>t</a:t>
            </a:r>
            <a:r>
              <a:rPr lang="en-US" sz="1800" dirty="0">
                <a:solidFill>
                  <a:schemeClr val="lt1"/>
                </a:solidFill>
              </a:rPr>
              <a:t>o the Visitor Centre, </a:t>
            </a:r>
            <a:r>
              <a:rPr lang="en-US" sz="1800" dirty="0" err="1">
                <a:solidFill>
                  <a:schemeClr val="lt1"/>
                </a:solidFill>
              </a:rPr>
              <a:t>Molodyozhnaya</a:t>
            </a:r>
            <a:r>
              <a:rPr lang="en-US" sz="1800" dirty="0">
                <a:solidFill>
                  <a:schemeClr val="lt1"/>
                </a:solidFill>
              </a:rPr>
              <a:t> Street, 5)</a:t>
            </a:r>
            <a:endParaRPr lang="en-US"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BD161A-74CC-C23F-7D11-32D19A24D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000" y="2918066"/>
            <a:ext cx="2735317" cy="2051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CA43E5-763A-A962-3B35-F96B07074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534" y="2918066"/>
            <a:ext cx="2735317" cy="2051488"/>
          </a:xfrm>
          <a:prstGeom prst="rect">
            <a:avLst/>
          </a:prstGeo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393279C0-2275-282D-C624-1B4F04F5ABE3}"/>
              </a:ext>
            </a:extLst>
          </p:cNvPr>
          <p:cNvSpPr/>
          <p:nvPr/>
        </p:nvSpPr>
        <p:spPr>
          <a:xfrm rot="409379">
            <a:off x="7147033" y="4383300"/>
            <a:ext cx="1597573" cy="223231"/>
          </a:xfrm>
          <a:prstGeom prst="lef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D972A24B-CEED-710A-B27B-2F9BF7F3633C}"/>
              </a:ext>
            </a:extLst>
          </p:cNvPr>
          <p:cNvSpPr/>
          <p:nvPr/>
        </p:nvSpPr>
        <p:spPr>
          <a:xfrm rot="409379">
            <a:off x="2758869" y="4135537"/>
            <a:ext cx="1597573" cy="223231"/>
          </a:xfrm>
          <a:prstGeom prst="lef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7047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/>
          <p:nvPr/>
        </p:nvSpPr>
        <p:spPr>
          <a:xfrm>
            <a:off x="1017000" y="183532"/>
            <a:ext cx="7110000" cy="89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2564"/>
              <a:buFont typeface="Raleway"/>
              <a:buNone/>
            </a:pPr>
            <a:r>
              <a:rPr lang="en-GB" sz="2600" b="1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Usual Awarding system: </a:t>
            </a:r>
            <a:br>
              <a:rPr lang="en-GB" sz="2600" b="1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GB" sz="2600" b="1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best talk at parallel sessions</a:t>
            </a:r>
          </a:p>
        </p:txBody>
      </p:sp>
      <p:sp>
        <p:nvSpPr>
          <p:cNvPr id="3" name="Google Shape;147;p12">
            <a:extLst>
              <a:ext uri="{FF2B5EF4-FFF2-40B4-BE49-F238E27FC236}">
                <a16:creationId xmlns:a16="http://schemas.microsoft.com/office/drawing/2014/main" id="{1971EE59-0767-042C-4B6B-9749206433C6}"/>
              </a:ext>
            </a:extLst>
          </p:cNvPr>
          <p:cNvSpPr txBox="1"/>
          <p:nvPr/>
        </p:nvSpPr>
        <p:spPr>
          <a:xfrm>
            <a:off x="506260" y="978974"/>
            <a:ext cx="5884030" cy="398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Parallel sessions:</a:t>
            </a: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Theoretical Physics</a:t>
            </a: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Mathematical Modelling and Computational Physics</a:t>
            </a: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 Energy Physics</a:t>
            </a: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Particle Accelerators and Nuclear Reactors</a:t>
            </a: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Experimental Nuclear Physics</a:t>
            </a: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Information Technology</a:t>
            </a: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Condensed Matter Physics</a:t>
            </a: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Applied Research</a:t>
            </a: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Life Sciences</a:t>
            </a:r>
          </a:p>
          <a:p>
            <a:pPr marL="114300" algn="just">
              <a:lnSpc>
                <a:spcPct val="115000"/>
              </a:lnSpc>
              <a:buClr>
                <a:schemeClr val="lt1"/>
              </a:buClr>
              <a:buSzPts val="1800"/>
            </a:pPr>
            <a:r>
              <a:rPr lang="en-GB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As usual, we will award the best talks at parallel sessions chosen by respectful </a:t>
            </a:r>
            <a:r>
              <a:rPr lang="en-GB" sz="1800" b="0" i="0" u="none" strike="noStrike" cap="none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juri</a:t>
            </a:r>
            <a:r>
              <a:rPr lang="en-GB" sz="18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FFFFFF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 txBox="1"/>
          <p:nvPr/>
        </p:nvSpPr>
        <p:spPr>
          <a:xfrm>
            <a:off x="1017000" y="183532"/>
            <a:ext cx="7110000" cy="89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2564"/>
              <a:buFont typeface="Raleway"/>
              <a:buNone/>
            </a:pPr>
            <a:r>
              <a:rPr lang="en-GB" sz="2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Path towards collaboration</a:t>
            </a:r>
            <a:endParaRPr sz="26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" name="Google Shape;147;p12"/>
          <p:cNvSpPr txBox="1"/>
          <p:nvPr/>
        </p:nvSpPr>
        <p:spPr>
          <a:xfrm>
            <a:off x="495750" y="1199690"/>
            <a:ext cx="6157298" cy="350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conference is a first step on the way to creating interdisciplinary, inter-institutional collaborations.</a:t>
            </a:r>
            <a:endParaRPr dirty="0"/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part of the conference, participants can take a closer look at the place where their theses can be written and start looking for scientific supervisors or places to work.</a:t>
            </a:r>
            <a:endParaRPr dirty="0"/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are interested in some JINR group or topic, please reach out to the organizers; we’ll get you in contact with the corresponding people to have a personal excursion and a conversation on possible cooperation.</a:t>
            </a:r>
            <a:endParaRPr dirty="0"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FFFFFF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/>
          <p:nvPr/>
        </p:nvSpPr>
        <p:spPr>
          <a:xfrm>
            <a:off x="1017000" y="183532"/>
            <a:ext cx="7110000" cy="89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2564"/>
              <a:buFont typeface="Raleway"/>
              <a:buNone/>
            </a:pPr>
            <a:r>
              <a:rPr lang="en-GB" sz="2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Contact info</a:t>
            </a:r>
            <a:endParaRPr sz="26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3" name="Google Shape;153;p13"/>
          <p:cNvSpPr txBox="1"/>
          <p:nvPr/>
        </p:nvSpPr>
        <p:spPr>
          <a:xfrm>
            <a:off x="506259" y="726725"/>
            <a:ext cx="5694843" cy="350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information bulletin you collected during registration contains important information on all locations with maps, as well as</a:t>
            </a:r>
            <a:b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program, contacts, lunch places, etc.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have issues or questions, don’t hesitate to contact the organizers.</a:t>
            </a:r>
            <a:endParaRPr dirty="0"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join the conference</a:t>
            </a:r>
            <a:endParaRPr dirty="0"/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participants Telegram chat</a:t>
            </a:r>
            <a:endParaRPr dirty="0"/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prompt communication!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FFFFFF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pic>
        <p:nvPicPr>
          <p:cNvPr id="154" name="Google Shape;1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0972" y="1"/>
            <a:ext cx="2853028" cy="397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4EE9C3-BE92-7173-1DE5-53D715AF6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019" y="3246930"/>
            <a:ext cx="1451961" cy="14519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/>
          <p:nvPr/>
        </p:nvSpPr>
        <p:spPr>
          <a:xfrm>
            <a:off x="1017000" y="183532"/>
            <a:ext cx="7110000" cy="89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67"/>
              <a:buFont typeface="Raleway"/>
              <a:buNone/>
            </a:pPr>
            <a:r>
              <a:rPr lang="en-GB" sz="2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Gratitude for the help to organize AYSS-2024 </a:t>
            </a:r>
            <a:r>
              <a:rPr lang="en-GB" sz="26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С</a:t>
            </a:r>
            <a:r>
              <a:rPr lang="en-GB" sz="2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onference </a:t>
            </a:r>
            <a:endParaRPr sz="26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14"/>
          <p:cNvSpPr txBox="1"/>
          <p:nvPr/>
        </p:nvSpPr>
        <p:spPr>
          <a:xfrm>
            <a:off x="495750" y="1199690"/>
            <a:ext cx="6230871" cy="350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Meshcheryakov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Laboratory of Information Technologies, University Centre (conference rooms)</a:t>
            </a:r>
            <a:endParaRPr dirty="0"/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PC, all the laboratories, and JINR Directorate (financial support of the participants)</a:t>
            </a:r>
            <a:endParaRPr dirty="0"/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JINR press office</a:t>
            </a:r>
            <a:endParaRPr dirty="0"/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International Conference Centre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JINR Scientist’s club</a:t>
            </a:r>
            <a:endParaRPr dirty="0"/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Blokhintsev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Library</a:t>
            </a:r>
            <a:endParaRPr dirty="0"/>
          </a:p>
          <a:p>
            <a:pPr marL="4572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FFFFFF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"/>
          <p:cNvSpPr txBox="1">
            <a:spLocks noGrp="1"/>
          </p:cNvSpPr>
          <p:nvPr>
            <p:ph type="title"/>
          </p:nvPr>
        </p:nvSpPr>
        <p:spPr>
          <a:xfrm>
            <a:off x="731349" y="464101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3200"/>
              <a:t>The organizers wish all of you a fruitful and memorable conference!</a:t>
            </a:r>
            <a:endParaRPr sz="3200"/>
          </a:p>
        </p:txBody>
      </p:sp>
      <p:pic>
        <p:nvPicPr>
          <p:cNvPr id="168" name="Google Shape;16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21513" y="2467325"/>
            <a:ext cx="1900975" cy="190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4500" y="2467325"/>
            <a:ext cx="1900975" cy="190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5"/>
          <p:cNvSpPr txBox="1"/>
          <p:nvPr/>
        </p:nvSpPr>
        <p:spPr>
          <a:xfrm>
            <a:off x="699819" y="4355224"/>
            <a:ext cx="2054486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AYSS-202</a:t>
            </a:r>
            <a:r>
              <a:rPr lang="ru-RU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Chat</a:t>
            </a:r>
            <a:endParaRPr dirty="0"/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5"/>
          <p:cNvSpPr txBox="1"/>
          <p:nvPr/>
        </p:nvSpPr>
        <p:spPr>
          <a:xfrm>
            <a:off x="3544757" y="4355224"/>
            <a:ext cx="2054486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JINR AYSS Channel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5"/>
          <p:cNvSpPr txBox="1"/>
          <p:nvPr/>
        </p:nvSpPr>
        <p:spPr>
          <a:xfrm>
            <a:off x="6403357" y="4355224"/>
            <a:ext cx="2243259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JINR AYSS Group</a:t>
            </a:r>
            <a:endParaRPr dirty="0"/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1747BB-708E-F730-0E8A-7E83E56C3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716" y="2460297"/>
            <a:ext cx="1894927" cy="18949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/>
        </p:nvSpPr>
        <p:spPr>
          <a:xfrm>
            <a:off x="1017000" y="183532"/>
            <a:ext cx="7110000" cy="89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2564"/>
              <a:buFont typeface="Raleway"/>
              <a:buNone/>
            </a:pPr>
            <a:r>
              <a:rPr lang="en-GB" sz="2600" b="1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XXVIII International Scientific Conference of Young Scientists and Specialists (AYSS-2024)</a:t>
            </a:r>
            <a:endParaRPr sz="2600" b="1" i="0" u="none" strike="noStrike" cap="none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495750" y="1459020"/>
            <a:ext cx="8152500" cy="350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 28 - November 1.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conference starts at 9:30 every day.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 plenary sessions (2 each day from Tuesday).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Parallel sessions with young scientists’ presentations after or right before lunch. </a:t>
            </a:r>
            <a:r>
              <a:rPr lang="en-GB" sz="18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Each session is opened with a half an hour talk from a young but accomplished scientist as an example for his colleagues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poster session is on Monday (it is possible to hang your posters from 2 pm today).</a:t>
            </a:r>
            <a:endParaRPr lang="en-GB"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upload your presentations to Indico </a:t>
            </a:r>
            <a:r>
              <a:rPr lang="en-GB" sz="1800" b="0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timely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lang="en-GB"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Evening programme on Tuesday and Wednesday.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FFFFFF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/>
        </p:nvSpPr>
        <p:spPr>
          <a:xfrm>
            <a:off x="1017000" y="183532"/>
            <a:ext cx="7110000" cy="89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2564"/>
              <a:buFont typeface="Raleway"/>
              <a:buNone/>
            </a:pPr>
            <a:r>
              <a:rPr lang="en-GB" sz="2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AYSS-2024 Participants</a:t>
            </a:r>
            <a:endParaRPr sz="26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495750" y="1199690"/>
            <a:ext cx="6808940" cy="350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262 on-site participants: 138 external + 124 JINR young scientists.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244 presentations: 200 oral + 44 posters.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countries: Azerbaijan, Belarus, China, Cuba, Czech, Egypt, Georgia, India, Kazakhstan, Russia, Mongolia, Netherlands, Romania, Serbia, South Africa,</a:t>
            </a:r>
            <a:r>
              <a:rPr lang="ru-RU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Uzbekistan</a:t>
            </a:r>
            <a:r>
              <a:rPr lang="ru-RU" sz="1800" dirty="0">
                <a:solidFill>
                  <a:schemeClr val="lt1"/>
                </a:solidFill>
              </a:rPr>
              <a:t>,</a:t>
            </a:r>
            <a:r>
              <a:rPr lang="en-US" sz="1800" dirty="0">
                <a:solidFill>
                  <a:schemeClr val="lt1"/>
                </a:solidFill>
              </a:rPr>
              <a:t> Vietnam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53 scientific institutes and universities + 7 JINR laboratories.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Participants group photo: TODAY, Conference Hall (MLIT, 5th floor),</a:t>
            </a:r>
            <a:b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right after the lecture of the director of JINR, 10:20 am.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FFFFFF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/>
          <p:nvPr/>
        </p:nvSpPr>
        <p:spPr>
          <a:xfrm>
            <a:off x="1017000" y="183532"/>
            <a:ext cx="7110000" cy="89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2564"/>
              <a:buFont typeface="Raleway"/>
              <a:buNone/>
            </a:pPr>
            <a:r>
              <a:rPr lang="en-GB" sz="2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AYSS-2024 Programme Committee</a:t>
            </a:r>
            <a:endParaRPr sz="26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" name="Google Shape;97;p5"/>
          <p:cNvSpPr txBox="1"/>
          <p:nvPr/>
        </p:nvSpPr>
        <p:spPr>
          <a:xfrm>
            <a:off x="495750" y="842298"/>
            <a:ext cx="8152500" cy="413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Co-chairman: Sergei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Nedelko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Co-chairman: Dmitry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Kamanin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42900">
              <a:lnSpc>
                <a:spcPct val="115000"/>
              </a:lnSpc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Co-chairman: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Grigory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Shirkov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(JINR Directorate)</a:t>
            </a:r>
            <a:endParaRPr lang="en-GB" sz="18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Aleksey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Guskov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(DLNP)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Olga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Derenovskaya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(MLIT)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Grzegorz Kaminski (FLNR)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Vladimir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Rachkov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(FLNR)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Dmitry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Peshekhonov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(VBLHEP)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Sergey Kulikov (FLNP)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Ekaterina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Lesovaya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(LRB)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Timur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Shneidman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(BLTP)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/>
          <p:nvPr/>
        </p:nvSpPr>
        <p:spPr>
          <a:xfrm>
            <a:off x="1017000" y="183532"/>
            <a:ext cx="7110000" cy="89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2564"/>
              <a:buFont typeface="Raleway"/>
              <a:buNone/>
            </a:pPr>
            <a:r>
              <a:rPr lang="en-GB" sz="2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AYSS-2024 Organizing Committee</a:t>
            </a:r>
            <a:endParaRPr sz="26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495750" y="716174"/>
            <a:ext cx="8152500" cy="413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Co-chairman: Regina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Kozhina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(LRB)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Co-chairman: Alexander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Madumarov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(FLNR)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Dina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Badreeva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(MLIT)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Dinara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Bulatova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(JINR Press Office)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Ksenia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Ilina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(VBLHEP)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Ekaterina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Kolosova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(CPED)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Igor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Pelevanyuk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(MLIT)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Yulia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Polyakova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(ICD)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Anna Rybakova (UC)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Daria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Shamina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(LRB)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Veronika Smirnova (FLNP)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Rostislav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Sotenskii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(DLNP)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Alexey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Vorontsov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(MLIT)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/>
          <p:nvPr/>
        </p:nvSpPr>
        <p:spPr>
          <a:xfrm>
            <a:off x="1017000" y="183532"/>
            <a:ext cx="7110000" cy="89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2564"/>
              <a:buFont typeface="Raleway"/>
              <a:buNone/>
            </a:pPr>
            <a:r>
              <a:rPr lang="en-GB" sz="2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AYSS-2024 Organizing Committee</a:t>
            </a:r>
            <a:endParaRPr sz="26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306570" y="621583"/>
            <a:ext cx="6756388" cy="197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 members: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o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 are the JINR AYSS members;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o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 are the members of the JINR AYSS Council (2024/2025).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Organizing Committee Office is </a:t>
            </a:r>
            <a:r>
              <a:rPr lang="en-GB" sz="1800" dirty="0">
                <a:solidFill>
                  <a:schemeClr val="lt1"/>
                </a:solidFill>
              </a:rPr>
              <a:t>upstairs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(MLIT, 6th floor).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special feature of the OC members is a badge with </a:t>
            </a:r>
            <a:r>
              <a:rPr lang="en-GB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red ribbon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667407" y="2918089"/>
            <a:ext cx="3377312" cy="211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participants from Russian organizations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</a:rPr>
              <a:t>Alexander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Madumarov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+7 (985) 112-39-32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lt1"/>
                </a:solidFill>
              </a:rPr>
              <a:t>al.madumarov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@jinr.ru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5099281" y="2917174"/>
            <a:ext cx="3377312" cy="211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participants from foreign organizations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Yulia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Polyakova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+7 (905) 754-34-77</a:t>
            </a:r>
            <a:endParaRPr dirty="0"/>
          </a:p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polyakova@jinr.ru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/>
          <p:nvPr/>
        </p:nvSpPr>
        <p:spPr>
          <a:xfrm>
            <a:off x="1017000" y="183532"/>
            <a:ext cx="7110000" cy="89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2564"/>
              <a:buFont typeface="Raleway"/>
              <a:buNone/>
            </a:pPr>
            <a:r>
              <a:rPr lang="en-GB" sz="2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Social &amp; Evening Events</a:t>
            </a:r>
            <a:endParaRPr sz="26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Google Shape;117;p8"/>
          <p:cNvSpPr txBox="1"/>
          <p:nvPr/>
        </p:nvSpPr>
        <p:spPr>
          <a:xfrm>
            <a:off x="495750" y="1199690"/>
            <a:ext cx="8152500" cy="350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Tuesday: the JINR Film Union/Chess tournament.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dirty="0">
                <a:solidFill>
                  <a:schemeClr val="lt1"/>
                </a:solidFill>
              </a:rPr>
              <a:t>Wednesday: QUIZ/Lecture by Ekaterina </a:t>
            </a:r>
            <a:r>
              <a:rPr lang="en-GB" sz="1800" dirty="0" err="1">
                <a:solidFill>
                  <a:schemeClr val="lt1"/>
                </a:solidFill>
              </a:rPr>
              <a:t>Ovchinnikova</a:t>
            </a:r>
            <a:r>
              <a:rPr lang="en-GB" sz="1800" dirty="0">
                <a:solidFill>
                  <a:schemeClr val="lt1"/>
                </a:solidFill>
              </a:rPr>
              <a:t>.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FFFFFF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pic>
        <p:nvPicPr>
          <p:cNvPr id="118" name="Google Shape;11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855" y="2571750"/>
            <a:ext cx="3492224" cy="232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4893" y="2590070"/>
            <a:ext cx="3361252" cy="2236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/>
          <p:nvPr/>
        </p:nvSpPr>
        <p:spPr>
          <a:xfrm>
            <a:off x="1017000" y="183532"/>
            <a:ext cx="7110000" cy="89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2564"/>
              <a:buFont typeface="Raleway"/>
              <a:buNone/>
            </a:pPr>
            <a:r>
              <a:rPr lang="en-GB" sz="2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Social &amp; Evening Events</a:t>
            </a:r>
            <a:endParaRPr sz="26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5" name="Google Shape;125;p9"/>
          <p:cNvSpPr txBox="1"/>
          <p:nvPr/>
        </p:nvSpPr>
        <p:spPr>
          <a:xfrm>
            <a:off x="495750" y="821276"/>
            <a:ext cx="8152500" cy="350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Monday: 18:30 </a:t>
            </a:r>
            <a:r>
              <a:rPr lang="en-GB" sz="1800" dirty="0">
                <a:solidFill>
                  <a:schemeClr val="lt1"/>
                </a:solidFill>
              </a:rPr>
              <a:t>–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poster session &amp; welcome drinks</a:t>
            </a:r>
            <a:endParaRPr sz="1800" dirty="0">
              <a:solidFill>
                <a:schemeClr val="lt1"/>
              </a:solidFill>
            </a:endParaRPr>
          </a:p>
          <a:p>
            <a:pPr marL="137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</a:rPr>
              <a:t> 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the JINR International Conference Centre.</a:t>
            </a:r>
            <a:endParaRPr dirty="0"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Tuesday: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o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18:30 – </a:t>
            </a:r>
            <a:r>
              <a:rPr lang="ru-RU" sz="1800" dirty="0" err="1">
                <a:solidFill>
                  <a:schemeClr val="lt1"/>
                </a:solidFill>
              </a:rPr>
              <a:t>t</a:t>
            </a:r>
            <a:r>
              <a:rPr lang="en-US" sz="1800" dirty="0">
                <a:solidFill>
                  <a:schemeClr val="lt1"/>
                </a:solidFill>
              </a:rPr>
              <a:t>he 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JINR Film Union at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Blokhintsev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library;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o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18:30 – Chess tournament at JINR Club of Scientists</a:t>
            </a:r>
            <a:endParaRPr dirty="0"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Wednesday: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o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19:00 – QUIZ at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Blokhintsev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library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o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18:30 </a:t>
            </a:r>
            <a:r>
              <a:rPr lang="en-GB" sz="1800" dirty="0">
                <a:solidFill>
                  <a:schemeClr val="lt1"/>
                </a:solidFill>
              </a:rPr>
              <a:t>–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Lecture by Ekaterina </a:t>
            </a:r>
            <a:r>
              <a:rPr lang="en-GB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Ovchinnikova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at JINR Club of Scientists;</a:t>
            </a:r>
            <a:endParaRPr dirty="0"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Thursday: 19:00 </a:t>
            </a:r>
            <a:r>
              <a:rPr lang="en-GB" sz="1800" dirty="0">
                <a:solidFill>
                  <a:schemeClr val="lt1"/>
                </a:solidFill>
              </a:rPr>
              <a:t>–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conference dinner at Baryon with live music.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/>
          <p:nvPr/>
        </p:nvSpPr>
        <p:spPr>
          <a:xfrm>
            <a:off x="1017000" y="183532"/>
            <a:ext cx="7110000" cy="89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2564"/>
              <a:buFont typeface="Raleway"/>
              <a:buNone/>
            </a:pPr>
            <a:r>
              <a:rPr lang="en-GB" sz="2600" b="1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Important organizational remarks!</a:t>
            </a:r>
            <a:endParaRPr sz="2600" b="1" i="0" u="none" strike="noStrike" cap="none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1" name="Google Shape;131;p10"/>
          <p:cNvSpPr txBox="1"/>
          <p:nvPr/>
        </p:nvSpPr>
        <p:spPr>
          <a:xfrm>
            <a:off x="495750" y="1199690"/>
            <a:ext cx="8152500" cy="350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Due to the queue situation at the entrance to JINR</a:t>
            </a:r>
          </a:p>
          <a:p>
            <a:pPr marL="492125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encourage you to come earlier to the morning sessions</a:t>
            </a:r>
            <a:r>
              <a:rPr lang="en-GB" sz="1800" dirty="0">
                <a:solidFill>
                  <a:schemeClr val="lt1"/>
                </a:solidFill>
              </a:rPr>
              <a:t>.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Deca Light"/>
              <a:buChar char="➢"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Turn your attention to the booklet in your starter pack, please!</a:t>
            </a:r>
            <a:endParaRPr dirty="0"/>
          </a:p>
        </p:txBody>
      </p:sp>
      <p:pic>
        <p:nvPicPr>
          <p:cNvPr id="132" name="Google Shape;13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970" y="2561240"/>
            <a:ext cx="2363526" cy="238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3993" y="2519200"/>
            <a:ext cx="2471037" cy="249120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0"/>
          <p:cNvSpPr txBox="1"/>
          <p:nvPr/>
        </p:nvSpPr>
        <p:spPr>
          <a:xfrm>
            <a:off x="6411312" y="4185591"/>
            <a:ext cx="1177158" cy="882954"/>
          </a:xfrm>
          <a:prstGeom prst="rect">
            <a:avLst/>
          </a:prstGeom>
          <a:solidFill>
            <a:srgbClr val="FE987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18:30 – Chess tournament at JINR Club of Scientists</a:t>
            </a:r>
            <a:endParaRPr/>
          </a:p>
        </p:txBody>
      </p:sp>
      <p:sp>
        <p:nvSpPr>
          <p:cNvPr id="135" name="Google Shape;135;p10"/>
          <p:cNvSpPr/>
          <p:nvPr/>
        </p:nvSpPr>
        <p:spPr>
          <a:xfrm>
            <a:off x="3569057" y="3470701"/>
            <a:ext cx="1898374" cy="5849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525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916</Words>
  <Application>Microsoft Macintosh PowerPoint</Application>
  <PresentationFormat>On-screen Show (16:9)</PresentationFormat>
  <Paragraphs>124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Raleway</vt:lpstr>
      <vt:lpstr>Courier New</vt:lpstr>
      <vt:lpstr>Montserrat</vt:lpstr>
      <vt:lpstr>Arial</vt:lpstr>
      <vt:lpstr>Lato</vt:lpstr>
      <vt:lpstr>Montserrat Medium</vt:lpstr>
      <vt:lpstr>Lexend Deca Light</vt:lpstr>
      <vt:lpstr>Streamline</vt:lpstr>
      <vt:lpstr>AYSS-2024 Welcome remarks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organizers wish all of you a fruitful and memorable conference!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AYSS-2024 Welcome remarks </dc:title>
  <cp:lastModifiedBy>Microsoft Office User</cp:lastModifiedBy>
  <cp:revision>6</cp:revision>
  <dcterms:modified xsi:type="dcterms:W3CDTF">2024-10-29T06:17:58Z</dcterms:modified>
</cp:coreProperties>
</file>