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5"/>
  </p:notesMasterIdLst>
  <p:sldIdLst>
    <p:sldId id="257" r:id="rId2"/>
    <p:sldId id="291" r:id="rId3"/>
    <p:sldId id="293" r:id="rId4"/>
    <p:sldId id="294" r:id="rId5"/>
    <p:sldId id="259" r:id="rId6"/>
    <p:sldId id="260" r:id="rId7"/>
    <p:sldId id="261" r:id="rId8"/>
    <p:sldId id="262" r:id="rId9"/>
    <p:sldId id="263" r:id="rId10"/>
    <p:sldId id="264" r:id="rId11"/>
    <p:sldId id="273" r:id="rId12"/>
    <p:sldId id="265" r:id="rId13"/>
    <p:sldId id="268" r:id="rId14"/>
    <p:sldId id="277" r:id="rId15"/>
    <p:sldId id="295" r:id="rId16"/>
    <p:sldId id="275" r:id="rId17"/>
    <p:sldId id="296" r:id="rId18"/>
    <p:sldId id="278" r:id="rId19"/>
    <p:sldId id="299" r:id="rId20"/>
    <p:sldId id="301" r:id="rId21"/>
    <p:sldId id="300" r:id="rId22"/>
    <p:sldId id="297" r:id="rId23"/>
    <p:sldId id="29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oylova NYu" initials="NS" lastIdx="2" clrIdx="0">
    <p:extLst>
      <p:ext uri="{19B8F6BF-5375-455C-9EA6-DF929625EA0E}">
        <p15:presenceInfo xmlns:p15="http://schemas.microsoft.com/office/powerpoint/2012/main" userId="Samoylova NY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431" autoAdjust="0"/>
  </p:normalViewPr>
  <p:slideViewPr>
    <p:cSldViewPr>
      <p:cViewPr>
        <p:scale>
          <a:sx n="100" d="100"/>
          <a:sy n="100" d="100"/>
        </p:scale>
        <p:origin x="1494"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5CA10-55A9-4598-9F1B-D7235B4285E0}" type="datetimeFigureOut">
              <a:rPr lang="ru-RU" smtClean="0"/>
              <a:t>30.10.2024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C1FB4-B21E-4D4B-86FE-02FDDC65D042}" type="slidenum">
              <a:rPr lang="ru-RU" smtClean="0"/>
              <a:t>‹#›</a:t>
            </a:fld>
            <a:endParaRPr lang="ru-RU"/>
          </a:p>
        </p:txBody>
      </p:sp>
    </p:spTree>
    <p:extLst>
      <p:ext uri="{BB962C8B-B14F-4D97-AF65-F5344CB8AC3E}">
        <p14:creationId xmlns:p14="http://schemas.microsoft.com/office/powerpoint/2010/main" val="23193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CAC1FB4-B21E-4D4B-86FE-02FDDC65D042}" type="slidenum">
              <a:rPr lang="ru-RU" smtClean="0"/>
              <a:t>7</a:t>
            </a:fld>
            <a:endParaRPr lang="ru-RU"/>
          </a:p>
        </p:txBody>
      </p:sp>
    </p:spTree>
    <p:extLst>
      <p:ext uri="{BB962C8B-B14F-4D97-AF65-F5344CB8AC3E}">
        <p14:creationId xmlns:p14="http://schemas.microsoft.com/office/powerpoint/2010/main" val="341381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CAC1FB4-B21E-4D4B-86FE-02FDDC65D042}" type="slidenum">
              <a:rPr lang="ru-RU" smtClean="0"/>
              <a:t>13</a:t>
            </a:fld>
            <a:endParaRPr lang="ru-RU"/>
          </a:p>
        </p:txBody>
      </p:sp>
    </p:spTree>
    <p:extLst>
      <p:ext uri="{BB962C8B-B14F-4D97-AF65-F5344CB8AC3E}">
        <p14:creationId xmlns:p14="http://schemas.microsoft.com/office/powerpoint/2010/main" val="42457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CAC1FB4-B21E-4D4B-86FE-02FDDC65D042}" type="slidenum">
              <a:rPr lang="ru-RU" smtClean="0"/>
              <a:t>17</a:t>
            </a:fld>
            <a:endParaRPr lang="ru-RU"/>
          </a:p>
        </p:txBody>
      </p:sp>
    </p:spTree>
    <p:extLst>
      <p:ext uri="{BB962C8B-B14F-4D97-AF65-F5344CB8AC3E}">
        <p14:creationId xmlns:p14="http://schemas.microsoft.com/office/powerpoint/2010/main" val="19341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CAC1FB4-B21E-4D4B-86FE-02FDDC65D042}" type="slidenum">
              <a:rPr lang="ru-RU" smtClean="0"/>
              <a:t>18</a:t>
            </a:fld>
            <a:endParaRPr lang="ru-RU"/>
          </a:p>
        </p:txBody>
      </p:sp>
    </p:spTree>
    <p:extLst>
      <p:ext uri="{BB962C8B-B14F-4D97-AF65-F5344CB8AC3E}">
        <p14:creationId xmlns:p14="http://schemas.microsoft.com/office/powerpoint/2010/main" val="335211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B965CBE0-8BE0-4C4B-91EC-BAA79F758219}" type="datetimeFigureOut">
              <a:rPr lang="en-US" smtClean="0"/>
              <a:t>10/30/2024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2594690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B965CBE0-8BE0-4C4B-91EC-BAA79F758219}" type="datetimeFigureOut">
              <a:rPr lang="en-US" smtClean="0"/>
              <a:t>10/30/2024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263189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B965CBE0-8BE0-4C4B-91EC-BAA79F758219}" type="datetimeFigureOut">
              <a:rPr lang="en-US" smtClean="0"/>
              <a:t>10/30/2024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96803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B965CBE0-8BE0-4C4B-91EC-BAA79F758219}" type="datetimeFigureOut">
              <a:rPr lang="en-US" smtClean="0"/>
              <a:t>10/30/2024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248295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965CBE0-8BE0-4C4B-91EC-BAA79F758219}" type="datetimeFigureOut">
              <a:rPr lang="en-US" smtClean="0"/>
              <a:t>10/30/2024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4080580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B965CBE0-8BE0-4C4B-91EC-BAA79F758219}" type="datetimeFigureOut">
              <a:rPr lang="en-US" smtClean="0"/>
              <a:t>10/30/2024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3976616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B965CBE0-8BE0-4C4B-91EC-BAA79F758219}" type="datetimeFigureOut">
              <a:rPr lang="en-US" smtClean="0"/>
              <a:t>10/30/2024</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39540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B965CBE0-8BE0-4C4B-91EC-BAA79F758219}" type="datetimeFigureOut">
              <a:rPr lang="en-US" smtClean="0"/>
              <a:t>10/30/2024</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725304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965CBE0-8BE0-4C4B-91EC-BAA79F758219}" type="datetimeFigureOut">
              <a:rPr lang="en-US" smtClean="0"/>
              <a:t>10/30/2024</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30988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965CBE0-8BE0-4C4B-91EC-BAA79F758219}" type="datetimeFigureOut">
              <a:rPr lang="en-US" smtClean="0"/>
              <a:t>10/30/2024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213562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965CBE0-8BE0-4C4B-91EC-BAA79F758219}" type="datetimeFigureOut">
              <a:rPr lang="en-US" smtClean="0"/>
              <a:t>10/30/2024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A9FADCC-FA18-4AB4-9BB5-F740FD2D9BCB}" type="slidenum">
              <a:rPr lang="en-US" smtClean="0"/>
              <a:t>‹#›</a:t>
            </a:fld>
            <a:endParaRPr lang="en-US"/>
          </a:p>
        </p:txBody>
      </p:sp>
    </p:spTree>
    <p:extLst>
      <p:ext uri="{BB962C8B-B14F-4D97-AF65-F5344CB8AC3E}">
        <p14:creationId xmlns:p14="http://schemas.microsoft.com/office/powerpoint/2010/main" val="1487586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5CBE0-8BE0-4C4B-91EC-BAA79F758219}" type="datetimeFigureOut">
              <a:rPr lang="en-US" smtClean="0"/>
              <a:t>10/30/2024</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FADCC-FA18-4AB4-9BB5-F740FD2D9BCB}" type="slidenum">
              <a:rPr lang="en-US" smtClean="0"/>
              <a:t>‹#›</a:t>
            </a:fld>
            <a:endParaRPr lang="en-US"/>
          </a:p>
        </p:txBody>
      </p:sp>
    </p:spTree>
    <p:extLst>
      <p:ext uri="{BB962C8B-B14F-4D97-AF65-F5344CB8AC3E}">
        <p14:creationId xmlns:p14="http://schemas.microsoft.com/office/powerpoint/2010/main" val="4179822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jpeg"/><Relationship Id="rId7"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7702" y="1412776"/>
            <a:ext cx="8229600" cy="1584176"/>
          </a:xfrm>
        </p:spPr>
        <p:txBody>
          <a:bodyPr>
            <a:noAutofit/>
          </a:bodyPr>
          <a:lstStyle/>
          <a:p>
            <a:r>
              <a:rPr lang="en-US" sz="3200" b="1" i="0" dirty="0">
                <a:solidFill>
                  <a:srgbClr val="000000"/>
                </a:solidFill>
                <a:effectLst/>
                <a:latin typeface="Times New Roman" panose="02020603050405020304" pitchFamily="18" charset="0"/>
                <a:cs typeface="Times New Roman" panose="02020603050405020304" pitchFamily="18" charset="0"/>
              </a:rPr>
              <a:t>Investigation of the cathode materials for metal-ion batteries</a:t>
            </a:r>
            <a:endParaRPr lang="en-US" sz="3200" b="1" dirty="0">
              <a:solidFill>
                <a:schemeClr val="tx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8A7149E-BC87-191F-810D-F6A1D02CC770}"/>
              </a:ext>
            </a:extLst>
          </p:cNvPr>
          <p:cNvSpPr txBox="1"/>
          <p:nvPr/>
        </p:nvSpPr>
        <p:spPr>
          <a:xfrm>
            <a:off x="92022" y="3271817"/>
            <a:ext cx="8640960" cy="1178464"/>
          </a:xfrm>
          <a:prstGeom prst="rect">
            <a:avLst/>
          </a:prstGeom>
          <a:noFill/>
        </p:spPr>
        <p:txBody>
          <a:bodyPr wrap="square">
            <a:spAutoFit/>
          </a:bodyPr>
          <a:lstStyle/>
          <a:p>
            <a:pPr algn="ctr">
              <a:lnSpc>
                <a:spcPct val="115000"/>
              </a:lnSpc>
              <a:spcAft>
                <a:spcPts val="10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N.Yu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Samoylova</a:t>
            </a:r>
          </a:p>
          <a:p>
            <a:pPr algn="ctr">
              <a:lnSpc>
                <a:spcPct val="115000"/>
              </a:lnSpc>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Frank Laboratory of Neutron Physics, Joint Institute for Nuclear Research, Dubna, Russia </a:t>
            </a:r>
          </a:p>
          <a:p>
            <a:pPr algn="ctr">
              <a:lnSpc>
                <a:spcPct val="115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rny03@nf.jinr.ru</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3603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0B88E94-5E4C-4C1F-84CC-0D5471AD726E}"/>
              </a:ext>
            </a:extLst>
          </p:cNvPr>
          <p:cNvSpPr>
            <a:spLocks noChangeArrowheads="1"/>
          </p:cNvSpPr>
          <p:nvPr/>
        </p:nvSpPr>
        <p:spPr bwMode="auto">
          <a:xfrm>
            <a:off x="1259632" y="-9257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TextBox 6">
            <a:extLst>
              <a:ext uri="{FF2B5EF4-FFF2-40B4-BE49-F238E27FC236}">
                <a16:creationId xmlns:a16="http://schemas.microsoft.com/office/drawing/2014/main" id="{937970A3-6243-B530-E60B-B28E16219F9B}"/>
              </a:ext>
            </a:extLst>
          </p:cNvPr>
          <p:cNvSpPr txBox="1"/>
          <p:nvPr/>
        </p:nvSpPr>
        <p:spPr>
          <a:xfrm>
            <a:off x="827584" y="0"/>
            <a:ext cx="7848872" cy="865365"/>
          </a:xfrm>
          <a:prstGeom prst="rect">
            <a:avLst/>
          </a:prstGeom>
          <a:noFill/>
        </p:spPr>
        <p:txBody>
          <a:bodyPr wrap="square">
            <a:spAutoFit/>
          </a:bodyPr>
          <a:lstStyle/>
          <a:p>
            <a:pPr algn="just">
              <a:lnSpc>
                <a:spcPct val="115000"/>
              </a:lnSpc>
              <a:tabLst>
                <a:tab pos="1447800" algn="l"/>
              </a:tabLst>
            </a:pPr>
            <a:r>
              <a:rPr lang="en-US" sz="2000" b="1" u="none" strike="noStrike" baseline="0" dirty="0">
                <a:solidFill>
                  <a:srgbClr val="000000"/>
                </a:solidFill>
                <a:latin typeface="Times New Roman" panose="02020603050405020304" pitchFamily="18" charset="0"/>
                <a:cs typeface="Times New Roman" panose="02020603050405020304" pitchFamily="18" charset="0"/>
              </a:rPr>
              <a:t>Preheating effect on the phase transitions in PW during c</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ycling</a:t>
            </a:r>
          </a:p>
          <a:p>
            <a:pPr algn="just">
              <a:lnSpc>
                <a:spcPct val="115000"/>
              </a:lnSpc>
              <a:spcBef>
                <a:spcPts val="1200"/>
              </a:spcBef>
              <a:tabLst>
                <a:tab pos="1447800" algn="l"/>
              </a:tabLs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with a current rate of 0.05C, 0.1C, 0.25C in a range between 2 and 4.2 V versus sodium</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F99BB031-9EF1-36BE-BFBA-6ABBDC9721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2195" y="3826141"/>
            <a:ext cx="3669531" cy="2808314"/>
          </a:xfrm>
          <a:prstGeom prst="rect">
            <a:avLst/>
          </a:prstGeom>
        </p:spPr>
      </p:pic>
      <p:pic>
        <p:nvPicPr>
          <p:cNvPr id="8" name="Рисунок 7">
            <a:extLst>
              <a:ext uri="{FF2B5EF4-FFF2-40B4-BE49-F238E27FC236}">
                <a16:creationId xmlns:a16="http://schemas.microsoft.com/office/drawing/2014/main" id="{1DF6D47B-3664-902E-EB1C-1244F96253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2195" y="1072522"/>
            <a:ext cx="3599897" cy="2753619"/>
          </a:xfrm>
          <a:prstGeom prst="rect">
            <a:avLst/>
          </a:prstGeom>
        </p:spPr>
      </p:pic>
      <p:pic>
        <p:nvPicPr>
          <p:cNvPr id="10" name="Рисунок 9">
            <a:extLst>
              <a:ext uri="{FF2B5EF4-FFF2-40B4-BE49-F238E27FC236}">
                <a16:creationId xmlns:a16="http://schemas.microsoft.com/office/drawing/2014/main" id="{D84BC95F-E68B-C1C4-79D7-02C75228F2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528" y="1072522"/>
            <a:ext cx="3599897" cy="2753619"/>
          </a:xfrm>
          <a:prstGeom prst="rect">
            <a:avLst/>
          </a:prstGeom>
        </p:spPr>
      </p:pic>
      <p:pic>
        <p:nvPicPr>
          <p:cNvPr id="12" name="Рисунок 11">
            <a:extLst>
              <a:ext uri="{FF2B5EF4-FFF2-40B4-BE49-F238E27FC236}">
                <a16:creationId xmlns:a16="http://schemas.microsoft.com/office/drawing/2014/main" id="{53711D4F-1EA5-FBA4-C6BD-05FD882701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2024" y="3826141"/>
            <a:ext cx="3671402" cy="2808314"/>
          </a:xfrm>
          <a:prstGeom prst="rect">
            <a:avLst/>
          </a:prstGeom>
        </p:spPr>
      </p:pic>
    </p:spTree>
    <p:extLst>
      <p:ext uri="{BB962C8B-B14F-4D97-AF65-F5344CB8AC3E}">
        <p14:creationId xmlns:p14="http://schemas.microsoft.com/office/powerpoint/2010/main" val="2483489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2FCB9F3-CB18-32B8-52C0-9EF6F58C44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19" y="269748"/>
            <a:ext cx="7773162" cy="6318504"/>
          </a:xfrm>
          <a:prstGeom prst="rect">
            <a:avLst/>
          </a:prstGeom>
        </p:spPr>
      </p:pic>
    </p:spTree>
    <p:extLst>
      <p:ext uri="{BB962C8B-B14F-4D97-AF65-F5344CB8AC3E}">
        <p14:creationId xmlns:p14="http://schemas.microsoft.com/office/powerpoint/2010/main" val="3147492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08C8CB-350E-E0ED-F1F1-D4B5DF9C8D4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4">
            <a:extLst>
              <a:ext uri="{FF2B5EF4-FFF2-40B4-BE49-F238E27FC236}">
                <a16:creationId xmlns:a16="http://schemas.microsoft.com/office/drawing/2014/main" id="{17053981-10E9-26C0-FB49-C19873B1CD64}"/>
              </a:ext>
            </a:extLst>
          </p:cNvPr>
          <p:cNvSpPr>
            <a:spLocks noChangeArrowheads="1"/>
          </p:cNvSpPr>
          <p:nvPr/>
        </p:nvSpPr>
        <p:spPr bwMode="auto">
          <a:xfrm>
            <a:off x="0" y="481965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ru-RU"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9387B272-717E-ABF3-87AD-803DBD763D11}"/>
              </a:ext>
            </a:extLst>
          </p:cNvPr>
          <p:cNvSpPr txBox="1"/>
          <p:nvPr/>
        </p:nvSpPr>
        <p:spPr>
          <a:xfrm>
            <a:off x="1126744" y="54255"/>
            <a:ext cx="6480720" cy="417871"/>
          </a:xfrm>
          <a:prstGeom prst="rect">
            <a:avLst/>
          </a:prstGeom>
          <a:noFill/>
        </p:spPr>
        <p:txBody>
          <a:bodyPr wrap="square">
            <a:spAutoFit/>
          </a:bodyPr>
          <a:lstStyle/>
          <a:p>
            <a:pPr lvl="2">
              <a:lnSpc>
                <a:spcPct val="115000"/>
              </a:lnSpc>
              <a:spcAft>
                <a:spcPts val="1000"/>
              </a:spcAft>
              <a:tabLst>
                <a:tab pos="5835015" algn="ctr"/>
                <a:tab pos="11670665" algn="r"/>
              </a:tabLs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Structural degradation of the electrodes</a:t>
            </a:r>
          </a:p>
        </p:txBody>
      </p:sp>
      <p:sp>
        <p:nvSpPr>
          <p:cNvPr id="10" name="TextBox 9">
            <a:extLst>
              <a:ext uri="{FF2B5EF4-FFF2-40B4-BE49-F238E27FC236}">
                <a16:creationId xmlns:a16="http://schemas.microsoft.com/office/drawing/2014/main" id="{1B2A2A47-365E-7316-28EA-4738AFD9E944}"/>
              </a:ext>
            </a:extLst>
          </p:cNvPr>
          <p:cNvSpPr txBox="1"/>
          <p:nvPr/>
        </p:nvSpPr>
        <p:spPr>
          <a:xfrm>
            <a:off x="-396552" y="472126"/>
            <a:ext cx="4769962" cy="390684"/>
          </a:xfrm>
          <a:prstGeom prst="rect">
            <a:avLst/>
          </a:prstGeom>
          <a:noFill/>
        </p:spPr>
        <p:txBody>
          <a:bodyPr wrap="square">
            <a:spAutoFit/>
          </a:bodyPr>
          <a:lstStyle/>
          <a:p>
            <a:pPr lvl="2">
              <a:lnSpc>
                <a:spcPct val="115000"/>
              </a:lnSpc>
              <a:spcAft>
                <a:spcPts val="1000"/>
              </a:spcAft>
              <a:tabLst>
                <a:tab pos="5835015" algn="ctr"/>
                <a:tab pos="11670665" algn="r"/>
              </a:tabLst>
            </a:pP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PW, 140</a:t>
            </a:r>
            <a:r>
              <a:rPr lang="en-US" sz="18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20576C8-1E89-CD55-467D-E951017844F8}"/>
              </a:ext>
            </a:extLst>
          </p:cNvPr>
          <p:cNvSpPr txBox="1"/>
          <p:nvPr/>
        </p:nvSpPr>
        <p:spPr>
          <a:xfrm>
            <a:off x="7811346" y="1669018"/>
            <a:ext cx="1225150"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2nd cycle</a:t>
            </a:r>
          </a:p>
          <a:p>
            <a:pPr algn="ctr"/>
            <a:r>
              <a:rPr lang="en-US" dirty="0">
                <a:latin typeface="Times New Roman" panose="02020603050405020304" pitchFamily="18" charset="0"/>
                <a:cs typeface="Times New Roman" panose="02020603050405020304" pitchFamily="18" charset="0"/>
              </a:rPr>
              <a:t>rate </a:t>
            </a:r>
            <a:r>
              <a:rPr lang="en-US" sz="1800" dirty="0">
                <a:effectLst/>
                <a:latin typeface="Times New Roman" panose="02020603050405020304" pitchFamily="18" charset="0"/>
                <a:ea typeface="Calibri" panose="020F0502020204030204" pitchFamily="34" charset="0"/>
              </a:rPr>
              <a:t>0.1C </a:t>
            </a:r>
            <a:endParaRPr lang="ru-RU" dirty="0"/>
          </a:p>
        </p:txBody>
      </p:sp>
      <p:sp>
        <p:nvSpPr>
          <p:cNvPr id="13" name="TextBox 12">
            <a:extLst>
              <a:ext uri="{FF2B5EF4-FFF2-40B4-BE49-F238E27FC236}">
                <a16:creationId xmlns:a16="http://schemas.microsoft.com/office/drawing/2014/main" id="{0D28D53D-2757-BF3F-0403-ECA37F0E8795}"/>
              </a:ext>
            </a:extLst>
          </p:cNvPr>
          <p:cNvSpPr txBox="1"/>
          <p:nvPr/>
        </p:nvSpPr>
        <p:spPr>
          <a:xfrm>
            <a:off x="7860151" y="4727317"/>
            <a:ext cx="1183800" cy="923330"/>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after</a:t>
            </a:r>
          </a:p>
          <a:p>
            <a:pPr algn="ctr"/>
            <a:r>
              <a:rPr lang="en-US" b="1" dirty="0">
                <a:latin typeface="Times New Roman" panose="02020603050405020304" pitchFamily="18" charset="0"/>
                <a:cs typeface="Times New Roman" panose="02020603050405020304" pitchFamily="18" charset="0"/>
              </a:rPr>
              <a:t>350 cycles</a:t>
            </a:r>
          </a:p>
          <a:p>
            <a:pPr algn="ctr"/>
            <a:r>
              <a:rPr lang="en-US" dirty="0">
                <a:latin typeface="Times New Roman" panose="02020603050405020304" pitchFamily="18" charset="0"/>
                <a:cs typeface="Times New Roman" panose="02020603050405020304" pitchFamily="18" charset="0"/>
              </a:rPr>
              <a:t>rate 0.1C</a:t>
            </a:r>
            <a:endParaRPr lang="ru-RU" dirty="0"/>
          </a:p>
        </p:txBody>
      </p:sp>
      <p:pic>
        <p:nvPicPr>
          <p:cNvPr id="3" name="Рисунок 2">
            <a:extLst>
              <a:ext uri="{FF2B5EF4-FFF2-40B4-BE49-F238E27FC236}">
                <a16:creationId xmlns:a16="http://schemas.microsoft.com/office/drawing/2014/main" id="{E46BFF6B-75FE-800C-644E-2732ADE9D4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20" y="968158"/>
            <a:ext cx="7355944" cy="2786342"/>
          </a:xfrm>
          <a:prstGeom prst="rect">
            <a:avLst/>
          </a:prstGeom>
        </p:spPr>
      </p:pic>
      <p:pic>
        <p:nvPicPr>
          <p:cNvPr id="8" name="Рисунок 7">
            <a:extLst>
              <a:ext uri="{FF2B5EF4-FFF2-40B4-BE49-F238E27FC236}">
                <a16:creationId xmlns:a16="http://schemas.microsoft.com/office/drawing/2014/main" id="{5B62E6F4-066D-5E3A-92AB-95E6FC9AF6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3884242"/>
            <a:ext cx="7355944" cy="2785118"/>
          </a:xfrm>
          <a:prstGeom prst="rect">
            <a:avLst/>
          </a:prstGeom>
        </p:spPr>
      </p:pic>
    </p:spTree>
    <p:extLst>
      <p:ext uri="{BB962C8B-B14F-4D97-AF65-F5344CB8AC3E}">
        <p14:creationId xmlns:p14="http://schemas.microsoft.com/office/powerpoint/2010/main" val="3992675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381FCD6-44D8-BA33-120B-63A9EB8156E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5329" y="422582"/>
            <a:ext cx="3600568" cy="2520000"/>
          </a:xfrm>
          <a:prstGeom prst="rect">
            <a:avLst/>
          </a:prstGeom>
          <a:noFill/>
          <a:ln>
            <a:noFill/>
          </a:ln>
        </p:spPr>
      </p:pic>
      <p:pic>
        <p:nvPicPr>
          <p:cNvPr id="10" name="Рисунок 9">
            <a:extLst>
              <a:ext uri="{FF2B5EF4-FFF2-40B4-BE49-F238E27FC236}">
                <a16:creationId xmlns:a16="http://schemas.microsoft.com/office/drawing/2014/main" id="{96D04876-2FA9-9AB4-08FE-F3234EF7D59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60031" y="422582"/>
            <a:ext cx="3600567" cy="2520000"/>
          </a:xfrm>
          <a:prstGeom prst="rect">
            <a:avLst/>
          </a:prstGeom>
          <a:noFill/>
          <a:ln>
            <a:noFill/>
          </a:ln>
        </p:spPr>
      </p:pic>
      <p:pic>
        <p:nvPicPr>
          <p:cNvPr id="11" name="Рисунок 10">
            <a:extLst>
              <a:ext uri="{FF2B5EF4-FFF2-40B4-BE49-F238E27FC236}">
                <a16:creationId xmlns:a16="http://schemas.microsoft.com/office/drawing/2014/main" id="{D76CAB33-D58E-3894-7D0A-D090D7DDC45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0343" y="3573016"/>
            <a:ext cx="3600567" cy="2520000"/>
          </a:xfrm>
          <a:prstGeom prst="rect">
            <a:avLst/>
          </a:prstGeom>
          <a:noFill/>
          <a:ln>
            <a:noFill/>
          </a:ln>
        </p:spPr>
      </p:pic>
      <p:pic>
        <p:nvPicPr>
          <p:cNvPr id="12" name="Рисунок 11">
            <a:extLst>
              <a:ext uri="{FF2B5EF4-FFF2-40B4-BE49-F238E27FC236}">
                <a16:creationId xmlns:a16="http://schemas.microsoft.com/office/drawing/2014/main" id="{0C0DCE8E-3066-AE74-5CDA-8ACB2693E014}"/>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60030" y="3573016"/>
            <a:ext cx="3600567" cy="2520000"/>
          </a:xfrm>
          <a:prstGeom prst="rect">
            <a:avLst/>
          </a:prstGeom>
          <a:noFill/>
          <a:ln>
            <a:noFill/>
          </a:ln>
        </p:spPr>
      </p:pic>
      <p:sp>
        <p:nvSpPr>
          <p:cNvPr id="18" name="TextBox 17">
            <a:extLst>
              <a:ext uri="{FF2B5EF4-FFF2-40B4-BE49-F238E27FC236}">
                <a16:creationId xmlns:a16="http://schemas.microsoft.com/office/drawing/2014/main" id="{A899D1EC-1974-0B91-0ED3-7E4EDDF379CC}"/>
              </a:ext>
            </a:extLst>
          </p:cNvPr>
          <p:cNvSpPr txBox="1"/>
          <p:nvPr/>
        </p:nvSpPr>
        <p:spPr>
          <a:xfrm>
            <a:off x="1254618" y="2963542"/>
            <a:ext cx="7349039" cy="646331"/>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rPr>
              <a:t>PW_140</a:t>
            </a:r>
            <a:r>
              <a:rPr lang="en-US" sz="1800" dirty="0">
                <a:effectLst/>
                <a:latin typeface="Times New Roman" panose="02020603050405020304" pitchFamily="18" charset="0"/>
                <a:ea typeface="Calibri" panose="020F0502020204030204" pitchFamily="34" charset="0"/>
              </a:rPr>
              <a:t>, initial state 		        </a:t>
            </a:r>
            <a:r>
              <a:rPr lang="en-US" sz="1800" b="1" dirty="0">
                <a:effectLst/>
                <a:latin typeface="Times New Roman" panose="02020603050405020304" pitchFamily="18" charset="0"/>
                <a:ea typeface="Calibri" panose="020F0502020204030204" pitchFamily="34" charset="0"/>
              </a:rPr>
              <a:t>PW_140</a:t>
            </a:r>
            <a:r>
              <a:rPr lang="en-US" sz="1800" dirty="0">
                <a:effectLst/>
                <a:latin typeface="Times New Roman" panose="02020603050405020304" pitchFamily="18" charset="0"/>
                <a:ea typeface="Calibri" panose="020F0502020204030204" pitchFamily="34" charset="0"/>
              </a:rPr>
              <a:t>, after 350 cycles</a:t>
            </a:r>
            <a:endParaRPr lang="ru-RU" dirty="0"/>
          </a:p>
          <a:p>
            <a:endParaRPr lang="ru-RU" dirty="0"/>
          </a:p>
        </p:txBody>
      </p:sp>
      <p:sp>
        <p:nvSpPr>
          <p:cNvPr id="19" name="TextBox 18">
            <a:extLst>
              <a:ext uri="{FF2B5EF4-FFF2-40B4-BE49-F238E27FC236}">
                <a16:creationId xmlns:a16="http://schemas.microsoft.com/office/drawing/2014/main" id="{7021B86E-60BA-BD63-6FA2-F68F12C7C271}"/>
              </a:ext>
            </a:extLst>
          </p:cNvPr>
          <p:cNvSpPr txBox="1"/>
          <p:nvPr/>
        </p:nvSpPr>
        <p:spPr>
          <a:xfrm>
            <a:off x="1223538" y="6112252"/>
            <a:ext cx="7349039" cy="646331"/>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rPr>
              <a:t>PW_180</a:t>
            </a:r>
            <a:r>
              <a:rPr lang="en-US" sz="1800" dirty="0">
                <a:effectLst/>
                <a:latin typeface="Times New Roman" panose="02020603050405020304" pitchFamily="18" charset="0"/>
                <a:ea typeface="Calibri" panose="020F0502020204030204" pitchFamily="34" charset="0"/>
              </a:rPr>
              <a:t>, initial state 		        </a:t>
            </a:r>
            <a:r>
              <a:rPr lang="en-US" sz="1800" b="1" dirty="0">
                <a:effectLst/>
                <a:latin typeface="Times New Roman" panose="02020603050405020304" pitchFamily="18" charset="0"/>
                <a:ea typeface="Calibri" panose="020F0502020204030204" pitchFamily="34" charset="0"/>
              </a:rPr>
              <a:t>PW_180</a:t>
            </a:r>
            <a:r>
              <a:rPr lang="en-US" sz="1800" dirty="0">
                <a:effectLst/>
                <a:latin typeface="Times New Roman" panose="02020603050405020304" pitchFamily="18" charset="0"/>
                <a:ea typeface="Calibri" panose="020F0502020204030204" pitchFamily="34" charset="0"/>
              </a:rPr>
              <a:t>, after 350 cycles</a:t>
            </a:r>
            <a:endParaRPr lang="ru-RU" dirty="0"/>
          </a:p>
          <a:p>
            <a:endParaRPr lang="ru-RU" dirty="0"/>
          </a:p>
        </p:txBody>
      </p:sp>
      <p:sp>
        <p:nvSpPr>
          <p:cNvPr id="3" name="TextBox 2">
            <a:extLst>
              <a:ext uri="{FF2B5EF4-FFF2-40B4-BE49-F238E27FC236}">
                <a16:creationId xmlns:a16="http://schemas.microsoft.com/office/drawing/2014/main" id="{8CC848ED-262A-B8F9-E9BC-727A0C76FB6A}"/>
              </a:ext>
            </a:extLst>
          </p:cNvPr>
          <p:cNvSpPr txBox="1"/>
          <p:nvPr/>
        </p:nvSpPr>
        <p:spPr>
          <a:xfrm>
            <a:off x="125760" y="6579539"/>
            <a:ext cx="8892480" cy="245901"/>
          </a:xfrm>
          <a:prstGeom prst="rect">
            <a:avLst/>
          </a:prstGeom>
          <a:noFill/>
        </p:spPr>
        <p:txBody>
          <a:bodyPr wrap="square">
            <a:spAutoFit/>
          </a:bodyPr>
          <a:lstStyle/>
          <a:p>
            <a:pPr>
              <a:lnSpc>
                <a:spcPct val="107000"/>
              </a:lnSpc>
              <a:spcAft>
                <a:spcPts val="600"/>
              </a:spcAft>
            </a:pP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N.Yu</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Samoylova</a:t>
            </a:r>
            <a:r>
              <a:rPr lang="en-US"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et al.,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Peculiarities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of</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charge-discharge</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processes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in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Prussian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white</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electrodes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with</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different</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level</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of</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dehydration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J. Alloys Compd. </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983 (2024) 173849</a:t>
            </a:r>
            <a:r>
              <a:rPr lang="en-US"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70904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61235-D28A-1D9B-3F35-73121ED0105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ru-RU"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77ACAE7A-C453-B0A2-F3ED-A59D82110821}"/>
              </a:ext>
            </a:extLst>
          </p:cNvPr>
          <p:cNvSpPr>
            <a:spLocks noChangeArrowheads="1"/>
          </p:cNvSpPr>
          <p:nvPr/>
        </p:nvSpPr>
        <p:spPr bwMode="auto">
          <a:xfrm>
            <a:off x="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ru-RU" sz="1800" b="0" i="0" u="none" strike="noStrike" cap="none" normalizeH="0" baseline="0">
              <a:ln>
                <a:noFill/>
              </a:ln>
              <a:solidFill>
                <a:schemeClr val="tx1"/>
              </a:solidFill>
              <a:effectLst/>
              <a:latin typeface="Arial" panose="020B0604020202020204" pitchFamily="34" charset="0"/>
            </a:endParaRPr>
          </a:p>
        </p:txBody>
      </p:sp>
      <p:pic>
        <p:nvPicPr>
          <p:cNvPr id="1032" name="Рисунок 4">
            <a:extLst>
              <a:ext uri="{FF2B5EF4-FFF2-40B4-BE49-F238E27FC236}">
                <a16:creationId xmlns:a16="http://schemas.microsoft.com/office/drawing/2014/main" id="{7C6D8361-B1D0-9165-8C2D-77F843DB6D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46" y="652615"/>
            <a:ext cx="3728956" cy="2617678"/>
          </a:xfrm>
          <a:prstGeom prst="rect">
            <a:avLst/>
          </a:prstGeom>
          <a:noFill/>
          <a:extLst>
            <a:ext uri="{909E8E84-426E-40DD-AFC4-6F175D3DCCD1}">
              <a14:hiddenFill xmlns:a14="http://schemas.microsoft.com/office/drawing/2010/main">
                <a:solidFill>
                  <a:srgbClr val="FFFFFF"/>
                </a:solidFill>
              </a14:hiddenFill>
            </a:ext>
          </a:extLst>
        </p:spPr>
      </p:pic>
      <p:pic>
        <p:nvPicPr>
          <p:cNvPr id="1031" name="Рисунок 1">
            <a:extLst>
              <a:ext uri="{FF2B5EF4-FFF2-40B4-BE49-F238E27FC236}">
                <a16:creationId xmlns:a16="http://schemas.microsoft.com/office/drawing/2014/main" id="{7CC2F15D-34B4-8D5C-4D9A-3A96609E29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906" y="652615"/>
            <a:ext cx="3728956" cy="26090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Рисунок 2">
            <a:extLst>
              <a:ext uri="{FF2B5EF4-FFF2-40B4-BE49-F238E27FC236}">
                <a16:creationId xmlns:a16="http://schemas.microsoft.com/office/drawing/2014/main" id="{26B22418-52C6-54A0-B5C1-69807EBD8B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293" y="3365386"/>
            <a:ext cx="3698054" cy="25959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Рисунок 3">
            <a:extLst>
              <a:ext uri="{FF2B5EF4-FFF2-40B4-BE49-F238E27FC236}">
                <a16:creationId xmlns:a16="http://schemas.microsoft.com/office/drawing/2014/main" id="{4745458E-57CC-FD92-8EE9-FB1AB51098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6652" y="3356992"/>
            <a:ext cx="3698055" cy="25959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44CDFCC9-4EF3-820C-2BE3-70EB13A7F33D}"/>
              </a:ext>
            </a:extLst>
          </p:cNvPr>
          <p:cNvSpPr>
            <a:spLocks noChangeArrowheads="1"/>
          </p:cNvSpPr>
          <p:nvPr/>
        </p:nvSpPr>
        <p:spPr bwMode="auto">
          <a:xfrm>
            <a:off x="546100" y="-4627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10">
            <a:extLst>
              <a:ext uri="{FF2B5EF4-FFF2-40B4-BE49-F238E27FC236}">
                <a16:creationId xmlns:a16="http://schemas.microsoft.com/office/drawing/2014/main" id="{1FC4786B-BC07-A64F-8476-4403319B1F79}"/>
              </a:ext>
            </a:extLst>
          </p:cNvPr>
          <p:cNvSpPr>
            <a:spLocks noChangeArrowheads="1"/>
          </p:cNvSpPr>
          <p:nvPr/>
        </p:nvSpPr>
        <p:spPr bwMode="auto">
          <a:xfrm flipH="1">
            <a:off x="7812360" y="2780928"/>
            <a:ext cx="6353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b="1" dirty="0">
                <a:solidFill>
                  <a:srgbClr val="FFFF00"/>
                </a:solidFill>
              </a:rPr>
              <a:t>1h</a:t>
            </a:r>
            <a:endParaRPr kumimoji="0" lang="en-US" altLang="ru-RU" sz="1800" b="1" i="0" u="none" strike="noStrike" cap="none" normalizeH="0" baseline="0" dirty="0">
              <a:ln>
                <a:noFill/>
              </a:ln>
              <a:solidFill>
                <a:srgbClr val="FFFF00"/>
              </a:solidFill>
              <a:effectLst/>
              <a:latin typeface="Arial" panose="020B0604020202020204" pitchFamily="34" charset="0"/>
            </a:endParaRPr>
          </a:p>
        </p:txBody>
      </p:sp>
      <p:sp>
        <p:nvSpPr>
          <p:cNvPr id="10" name="Rectangle 11">
            <a:extLst>
              <a:ext uri="{FF2B5EF4-FFF2-40B4-BE49-F238E27FC236}">
                <a16:creationId xmlns:a16="http://schemas.microsoft.com/office/drawing/2014/main" id="{6E4F3D9C-46C2-B77C-A236-284A5BA98968}"/>
              </a:ext>
            </a:extLst>
          </p:cNvPr>
          <p:cNvSpPr>
            <a:spLocks noChangeArrowheads="1"/>
          </p:cNvSpPr>
          <p:nvPr/>
        </p:nvSpPr>
        <p:spPr bwMode="auto">
          <a:xfrm>
            <a:off x="546100" y="60523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ru-RU"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2F24DA88-DE87-F489-FBB0-2322235E5C9A}"/>
              </a:ext>
            </a:extLst>
          </p:cNvPr>
          <p:cNvSpPr txBox="1"/>
          <p:nvPr/>
        </p:nvSpPr>
        <p:spPr>
          <a:xfrm>
            <a:off x="-54260" y="52628"/>
            <a:ext cx="9198260" cy="423834"/>
          </a:xfrm>
          <a:prstGeom prst="rect">
            <a:avLst/>
          </a:prstGeom>
          <a:noFill/>
        </p:spPr>
        <p:txBody>
          <a:bodyPr wrap="square">
            <a:spAutoFit/>
          </a:bodyPr>
          <a:lstStyle/>
          <a:p>
            <a:pPr algn="ctr">
              <a:lnSpc>
                <a:spcPct val="115000"/>
              </a:lnSpc>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Ball milling effect on the structure and electrochemical properties of PW</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10">
            <a:extLst>
              <a:ext uri="{FF2B5EF4-FFF2-40B4-BE49-F238E27FC236}">
                <a16:creationId xmlns:a16="http://schemas.microsoft.com/office/drawing/2014/main" id="{36788722-97D3-8986-D7B5-C9AB736DCE80}"/>
              </a:ext>
            </a:extLst>
          </p:cNvPr>
          <p:cNvSpPr>
            <a:spLocks noChangeArrowheads="1"/>
          </p:cNvSpPr>
          <p:nvPr/>
        </p:nvSpPr>
        <p:spPr bwMode="auto">
          <a:xfrm flipH="1">
            <a:off x="7825093" y="5445224"/>
            <a:ext cx="6353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b="1" dirty="0">
                <a:solidFill>
                  <a:srgbClr val="FFFF00"/>
                </a:solidFill>
              </a:rPr>
              <a:t>6h</a:t>
            </a:r>
            <a:endParaRPr kumimoji="0" lang="en-US" altLang="ru-RU" sz="1800" b="1" i="0" u="none" strike="noStrike" cap="none" normalizeH="0" baseline="0" dirty="0">
              <a:ln>
                <a:noFill/>
              </a:ln>
              <a:solidFill>
                <a:srgbClr val="FFFF00"/>
              </a:solidFill>
              <a:effectLst/>
              <a:latin typeface="Arial" panose="020B0604020202020204" pitchFamily="34" charset="0"/>
            </a:endParaRPr>
          </a:p>
        </p:txBody>
      </p:sp>
      <p:sp>
        <p:nvSpPr>
          <p:cNvPr id="7" name="Rectangle 10">
            <a:extLst>
              <a:ext uri="{FF2B5EF4-FFF2-40B4-BE49-F238E27FC236}">
                <a16:creationId xmlns:a16="http://schemas.microsoft.com/office/drawing/2014/main" id="{29911C24-7180-FA2A-1EC1-740C7B699897}"/>
              </a:ext>
            </a:extLst>
          </p:cNvPr>
          <p:cNvSpPr>
            <a:spLocks noChangeArrowheads="1"/>
          </p:cNvSpPr>
          <p:nvPr/>
        </p:nvSpPr>
        <p:spPr bwMode="auto">
          <a:xfrm flipH="1">
            <a:off x="3792645" y="5507940"/>
            <a:ext cx="6353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b="1" dirty="0">
                <a:solidFill>
                  <a:srgbClr val="FFFF00"/>
                </a:solidFill>
              </a:rPr>
              <a:t>3h</a:t>
            </a:r>
            <a:endParaRPr kumimoji="0" lang="en-US" altLang="ru-RU" sz="1800" b="1" i="0" u="none" strike="noStrike" cap="none" normalizeH="0" baseline="0" dirty="0">
              <a:ln>
                <a:noFill/>
              </a:ln>
              <a:solidFill>
                <a:srgbClr val="FFFF00"/>
              </a:solidFill>
              <a:effectLst/>
              <a:latin typeface="Arial" panose="020B0604020202020204" pitchFamily="34" charset="0"/>
            </a:endParaRPr>
          </a:p>
        </p:txBody>
      </p:sp>
      <p:sp>
        <p:nvSpPr>
          <p:cNvPr id="12" name="TextBox 11">
            <a:extLst>
              <a:ext uri="{FF2B5EF4-FFF2-40B4-BE49-F238E27FC236}">
                <a16:creationId xmlns:a16="http://schemas.microsoft.com/office/drawing/2014/main" id="{F73FE7B6-6F37-08D8-2203-3851019F06B4}"/>
              </a:ext>
            </a:extLst>
          </p:cNvPr>
          <p:cNvSpPr txBox="1"/>
          <p:nvPr/>
        </p:nvSpPr>
        <p:spPr>
          <a:xfrm>
            <a:off x="696300" y="6115060"/>
            <a:ext cx="7980155" cy="646331"/>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Pristine PW powder was milled (600 rpm) using a planetary ball mill </a:t>
            </a:r>
            <a:r>
              <a:rPr lang="en-US" dirty="0">
                <a:latin typeface="Times New Roman" panose="02020603050405020304" pitchFamily="18" charset="0"/>
                <a:ea typeface="Calibri" panose="020F0502020204030204" pitchFamily="34" charset="0"/>
                <a:cs typeface="Times New Roman" panose="02020603050405020304" pitchFamily="18" charset="0"/>
              </a:rPr>
              <a:t>during 1h, 3h and 6h</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491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1">
            <a:extLst>
              <a:ext uri="{FF2B5EF4-FFF2-40B4-BE49-F238E27FC236}">
                <a16:creationId xmlns:a16="http://schemas.microsoft.com/office/drawing/2014/main" id="{67107427-AC6A-5C6E-B94A-91A6AEB27A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235" y="1772816"/>
            <a:ext cx="4314765" cy="36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13">
            <a:extLst>
              <a:ext uri="{FF2B5EF4-FFF2-40B4-BE49-F238E27FC236}">
                <a16:creationId xmlns:a16="http://schemas.microsoft.com/office/drawing/2014/main" id="{13C2EB1B-1D5A-0B15-0FE5-0AB9F044AC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723" y="1772816"/>
            <a:ext cx="4314765"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90D678-27D8-5441-B7AE-5FE96BB3B8E6}"/>
              </a:ext>
            </a:extLst>
          </p:cNvPr>
          <p:cNvSpPr txBox="1"/>
          <p:nvPr/>
        </p:nvSpPr>
        <p:spPr>
          <a:xfrm>
            <a:off x="899592" y="5661248"/>
            <a:ext cx="8064896"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Ball milling decreases the temperature of phase transitions during heating</a:t>
            </a:r>
            <a:endParaRPr lang="ru-RU" dirty="0"/>
          </a:p>
        </p:txBody>
      </p:sp>
      <p:sp>
        <p:nvSpPr>
          <p:cNvPr id="7" name="TextBox 6">
            <a:extLst>
              <a:ext uri="{FF2B5EF4-FFF2-40B4-BE49-F238E27FC236}">
                <a16:creationId xmlns:a16="http://schemas.microsoft.com/office/drawing/2014/main" id="{8FB9B04A-B0BE-8F6E-E090-E0E0164B7D53}"/>
              </a:ext>
            </a:extLst>
          </p:cNvPr>
          <p:cNvSpPr txBox="1"/>
          <p:nvPr/>
        </p:nvSpPr>
        <p:spPr>
          <a:xfrm>
            <a:off x="1547664" y="1300118"/>
            <a:ext cx="2376264" cy="369332"/>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pristine powder</a:t>
            </a:r>
            <a:endParaRPr lang="ru-RU" b="1" dirty="0"/>
          </a:p>
        </p:txBody>
      </p:sp>
      <p:sp>
        <p:nvSpPr>
          <p:cNvPr id="8" name="TextBox 7">
            <a:extLst>
              <a:ext uri="{FF2B5EF4-FFF2-40B4-BE49-F238E27FC236}">
                <a16:creationId xmlns:a16="http://schemas.microsoft.com/office/drawing/2014/main" id="{39E8E652-B7AB-0400-34BD-F4621B62F6AD}"/>
              </a:ext>
            </a:extLst>
          </p:cNvPr>
          <p:cNvSpPr txBox="1"/>
          <p:nvPr/>
        </p:nvSpPr>
        <p:spPr>
          <a:xfrm>
            <a:off x="6012160" y="1300118"/>
            <a:ext cx="2376264" cy="369332"/>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6-h milled powder</a:t>
            </a:r>
            <a:endParaRPr lang="ru-RU" b="1" dirty="0"/>
          </a:p>
        </p:txBody>
      </p:sp>
      <p:sp>
        <p:nvSpPr>
          <p:cNvPr id="9" name="TextBox 8">
            <a:extLst>
              <a:ext uri="{FF2B5EF4-FFF2-40B4-BE49-F238E27FC236}">
                <a16:creationId xmlns:a16="http://schemas.microsoft.com/office/drawing/2014/main" id="{A94580DF-127B-3E77-9171-7AB637D3A981}"/>
              </a:ext>
            </a:extLst>
          </p:cNvPr>
          <p:cNvSpPr txBox="1"/>
          <p:nvPr/>
        </p:nvSpPr>
        <p:spPr>
          <a:xfrm>
            <a:off x="1115616" y="246796"/>
            <a:ext cx="7416824" cy="400110"/>
          </a:xfrm>
          <a:prstGeom prst="rect">
            <a:avLst/>
          </a:prstGeom>
          <a:noFill/>
        </p:spPr>
        <p:txBody>
          <a:bodyPr wrap="square">
            <a:spAutoFit/>
          </a:bodyPr>
          <a:lstStyle/>
          <a:p>
            <a:pPr algn="ctr"/>
            <a:r>
              <a:rPr lang="en-US" sz="2000" b="1" dirty="0">
                <a:latin typeface="Times New Roman" panose="02020603050405020304" pitchFamily="18" charset="0"/>
                <a:ea typeface="Calibri" panose="020F0502020204030204" pitchFamily="34" charset="0"/>
              </a:rPr>
              <a:t>Phase transitions in the milled PW material during heating</a:t>
            </a:r>
            <a:endParaRPr lang="en-US" sz="2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17233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C001E30-8424-0EC1-9314-B220772767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59" y="477000"/>
            <a:ext cx="3338966" cy="295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Рисунок 1">
            <a:extLst>
              <a:ext uri="{FF2B5EF4-FFF2-40B4-BE49-F238E27FC236}">
                <a16:creationId xmlns:a16="http://schemas.microsoft.com/office/drawing/2014/main" id="{D5EEC022-28A0-81AD-59C4-D3A6160536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973" y="453798"/>
            <a:ext cx="3338966" cy="2952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Рисунок 2">
            <a:extLst>
              <a:ext uri="{FF2B5EF4-FFF2-40B4-BE49-F238E27FC236}">
                <a16:creationId xmlns:a16="http://schemas.microsoft.com/office/drawing/2014/main" id="{6DF904F3-DED6-4812-465E-614A1707AD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313" y="3469730"/>
            <a:ext cx="3338966" cy="295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258A7BD7-EAA3-DAE2-D067-4B5168E2926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5">
            <a:extLst>
              <a:ext uri="{FF2B5EF4-FFF2-40B4-BE49-F238E27FC236}">
                <a16:creationId xmlns:a16="http://schemas.microsoft.com/office/drawing/2014/main" id="{82F97A5A-489F-63DA-50D7-38DCCEEE6232}"/>
              </a:ext>
            </a:extLst>
          </p:cNvPr>
          <p:cNvSpPr>
            <a:spLocks noChangeArrowheads="1"/>
          </p:cNvSpPr>
          <p:nvPr/>
        </p:nvSpPr>
        <p:spPr bwMode="auto">
          <a:xfrm>
            <a:off x="0" y="3000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ru-RU" sz="1800" b="0" i="0" u="none" strike="noStrike" cap="none" normalizeH="0" baseline="0">
              <a:ln>
                <a:noFill/>
              </a:ln>
              <a:solidFill>
                <a:schemeClr val="tx1"/>
              </a:solidFill>
              <a:effectLst/>
              <a:latin typeface="Arial" panose="020B0604020202020204" pitchFamily="34" charset="0"/>
            </a:endParaRPr>
          </a:p>
        </p:txBody>
      </p:sp>
      <p:sp>
        <p:nvSpPr>
          <p:cNvPr id="6" name="Rectangle 6">
            <a:extLst>
              <a:ext uri="{FF2B5EF4-FFF2-40B4-BE49-F238E27FC236}">
                <a16:creationId xmlns:a16="http://schemas.microsoft.com/office/drawing/2014/main" id="{73DEF775-CFFF-7C27-F1BC-AD47A2756E82}"/>
              </a:ext>
            </a:extLst>
          </p:cNvPr>
          <p:cNvSpPr>
            <a:spLocks noChangeArrowheads="1"/>
          </p:cNvSpPr>
          <p:nvPr/>
        </p:nvSpPr>
        <p:spPr bwMode="auto">
          <a:xfrm>
            <a:off x="0" y="5543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7">
            <a:extLst>
              <a:ext uri="{FF2B5EF4-FFF2-40B4-BE49-F238E27FC236}">
                <a16:creationId xmlns:a16="http://schemas.microsoft.com/office/drawing/2014/main" id="{29DDECA7-4BD0-925D-CDF0-EAC4651119A8}"/>
              </a:ext>
            </a:extLst>
          </p:cNvPr>
          <p:cNvSpPr>
            <a:spLocks noChangeArrowheads="1"/>
          </p:cNvSpPr>
          <p:nvPr/>
        </p:nvSpPr>
        <p:spPr bwMode="auto">
          <a:xfrm>
            <a:off x="0" y="8543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ru-RU" sz="1800" b="0" i="0" u="none" strike="noStrike" cap="none" normalizeH="0" baseline="0">
              <a:ln>
                <a:noFill/>
              </a:ln>
              <a:solidFill>
                <a:schemeClr val="tx1"/>
              </a:solidFill>
              <a:effectLst/>
              <a:latin typeface="Arial" panose="020B0604020202020204" pitchFamily="34" charset="0"/>
            </a:endParaRPr>
          </a:p>
        </p:txBody>
      </p:sp>
      <p:pic>
        <p:nvPicPr>
          <p:cNvPr id="8" name="Рисунок 7">
            <a:extLst>
              <a:ext uri="{FF2B5EF4-FFF2-40B4-BE49-F238E27FC236}">
                <a16:creationId xmlns:a16="http://schemas.microsoft.com/office/drawing/2014/main" id="{E6EBE6C0-6EC3-9A8E-8061-553AFD1AFA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6635" y="3449935"/>
            <a:ext cx="3331008" cy="2952000"/>
          </a:xfrm>
          <a:prstGeom prst="rect">
            <a:avLst/>
          </a:prstGeom>
        </p:spPr>
      </p:pic>
    </p:spTree>
    <p:extLst>
      <p:ext uri="{BB962C8B-B14F-4D97-AF65-F5344CB8AC3E}">
        <p14:creationId xmlns:p14="http://schemas.microsoft.com/office/powerpoint/2010/main" val="2697690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396EFD-99DF-6505-F8F2-AE1AB595DF9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4">
            <a:extLst>
              <a:ext uri="{FF2B5EF4-FFF2-40B4-BE49-F238E27FC236}">
                <a16:creationId xmlns:a16="http://schemas.microsoft.com/office/drawing/2014/main" id="{71F9BDF8-61E7-E817-E386-9398ED5273CE}"/>
              </a:ext>
            </a:extLst>
          </p:cNvPr>
          <p:cNvSpPr>
            <a:spLocks noChangeArrowheads="1"/>
          </p:cNvSpPr>
          <p:nvPr/>
        </p:nvSpPr>
        <p:spPr bwMode="auto">
          <a:xfrm>
            <a:off x="0" y="2876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ru-RU"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C0BBAF45-6266-F260-CE18-27FA1CE0A140}"/>
              </a:ext>
            </a:extLst>
          </p:cNvPr>
          <p:cNvSpPr>
            <a:spLocks noChangeArrowheads="1"/>
          </p:cNvSpPr>
          <p:nvPr/>
        </p:nvSpPr>
        <p:spPr bwMode="auto">
          <a:xfrm>
            <a:off x="0" y="5753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600" b="0" i="0" u="none" strike="noStrike" cap="none" normalizeH="0" baseline="0">
                <a:ln>
                  <a:noFill/>
                </a:ln>
                <a:solidFill>
                  <a:schemeClr val="tx1"/>
                </a:solidFill>
                <a:effectLst/>
                <a:latin typeface="Arial" panose="020B0604020202020204" pitchFamily="34" charset="0"/>
              </a:rPr>
              <a:t> </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7F51B5E-3B30-6041-8F33-5092FBF5667F}"/>
              </a:ext>
            </a:extLst>
          </p:cNvPr>
          <p:cNvSpPr txBox="1"/>
          <p:nvPr/>
        </p:nvSpPr>
        <p:spPr>
          <a:xfrm>
            <a:off x="683568" y="1391677"/>
            <a:ext cx="3672408" cy="369332"/>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electrode based on pristine powder</a:t>
            </a:r>
            <a:endParaRPr lang="ru-RU" b="1" dirty="0"/>
          </a:p>
        </p:txBody>
      </p:sp>
      <p:sp>
        <p:nvSpPr>
          <p:cNvPr id="10" name="TextBox 9">
            <a:extLst>
              <a:ext uri="{FF2B5EF4-FFF2-40B4-BE49-F238E27FC236}">
                <a16:creationId xmlns:a16="http://schemas.microsoft.com/office/drawing/2014/main" id="{F081BA55-EA6A-72A6-D5D5-646888622AF0}"/>
              </a:ext>
            </a:extLst>
          </p:cNvPr>
          <p:cNvSpPr txBox="1"/>
          <p:nvPr/>
        </p:nvSpPr>
        <p:spPr>
          <a:xfrm>
            <a:off x="4788026" y="1391677"/>
            <a:ext cx="3830240" cy="369332"/>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electrode based on 6-h milled powder</a:t>
            </a:r>
            <a:endParaRPr lang="ru-RU" b="1" dirty="0"/>
          </a:p>
        </p:txBody>
      </p:sp>
      <p:sp>
        <p:nvSpPr>
          <p:cNvPr id="11" name="TextBox 10">
            <a:extLst>
              <a:ext uri="{FF2B5EF4-FFF2-40B4-BE49-F238E27FC236}">
                <a16:creationId xmlns:a16="http://schemas.microsoft.com/office/drawing/2014/main" id="{42901684-AF03-B4EC-B6B4-981699A3B00E}"/>
              </a:ext>
            </a:extLst>
          </p:cNvPr>
          <p:cNvSpPr txBox="1"/>
          <p:nvPr/>
        </p:nvSpPr>
        <p:spPr>
          <a:xfrm>
            <a:off x="1331640" y="196208"/>
            <a:ext cx="8640960" cy="417871"/>
          </a:xfrm>
          <a:prstGeom prst="rect">
            <a:avLst/>
          </a:prstGeom>
          <a:noFill/>
        </p:spPr>
        <p:txBody>
          <a:bodyPr wrap="square">
            <a:spAutoFit/>
          </a:bodyPr>
          <a:lstStyle/>
          <a:p>
            <a:pPr algn="just">
              <a:lnSpc>
                <a:spcPct val="115000"/>
              </a:lnSpc>
              <a:tabLst>
                <a:tab pos="1447800" algn="l"/>
              </a:tabLst>
            </a:pPr>
            <a:r>
              <a:rPr lang="en-US" sz="2000" b="1" u="none" strike="noStrike" baseline="0" dirty="0">
                <a:solidFill>
                  <a:srgbClr val="000000"/>
                </a:solidFill>
                <a:latin typeface="Times New Roman" panose="02020603050405020304" pitchFamily="18" charset="0"/>
                <a:cs typeface="Times New Roman" panose="02020603050405020304" pitchFamily="18" charset="0"/>
              </a:rPr>
              <a:t>Phase transitions in the milled PW material during c</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ycling</a:t>
            </a:r>
          </a:p>
        </p:txBody>
      </p:sp>
      <p:pic>
        <p:nvPicPr>
          <p:cNvPr id="3" name="Рисунок 2">
            <a:extLst>
              <a:ext uri="{FF2B5EF4-FFF2-40B4-BE49-F238E27FC236}">
                <a16:creationId xmlns:a16="http://schemas.microsoft.com/office/drawing/2014/main" id="{98041573-93EA-5D4E-D243-4FE36967FE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2" y="2106313"/>
            <a:ext cx="4592747" cy="3409957"/>
          </a:xfrm>
          <a:prstGeom prst="rect">
            <a:avLst/>
          </a:prstGeom>
        </p:spPr>
      </p:pic>
      <p:pic>
        <p:nvPicPr>
          <p:cNvPr id="13" name="Рисунок 12">
            <a:extLst>
              <a:ext uri="{FF2B5EF4-FFF2-40B4-BE49-F238E27FC236}">
                <a16:creationId xmlns:a16="http://schemas.microsoft.com/office/drawing/2014/main" id="{EF4473CC-ACB5-96F2-FBDF-A27CD5721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1787" y="2185766"/>
            <a:ext cx="4378725" cy="3251053"/>
          </a:xfrm>
          <a:prstGeom prst="rect">
            <a:avLst/>
          </a:prstGeom>
        </p:spPr>
      </p:pic>
    </p:spTree>
    <p:extLst>
      <p:ext uri="{BB962C8B-B14F-4D97-AF65-F5344CB8AC3E}">
        <p14:creationId xmlns:p14="http://schemas.microsoft.com/office/powerpoint/2010/main" val="3354897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77F38F9-6144-9E3B-1AEA-A961FA84BF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2040" y="702604"/>
            <a:ext cx="3961375" cy="6074470"/>
          </a:xfrm>
          <a:prstGeom prst="rect">
            <a:avLst/>
          </a:prstGeom>
        </p:spPr>
      </p:pic>
      <p:pic>
        <p:nvPicPr>
          <p:cNvPr id="5" name="Рисунок 4">
            <a:extLst>
              <a:ext uri="{FF2B5EF4-FFF2-40B4-BE49-F238E27FC236}">
                <a16:creationId xmlns:a16="http://schemas.microsoft.com/office/drawing/2014/main" id="{B6EA7DBC-4EDF-9E5B-13A1-109FAA3D0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53" y="3654604"/>
            <a:ext cx="3583499" cy="2952000"/>
          </a:xfrm>
          <a:prstGeom prst="rect">
            <a:avLst/>
          </a:prstGeom>
        </p:spPr>
      </p:pic>
      <p:pic>
        <p:nvPicPr>
          <p:cNvPr id="6" name="Рисунок 5">
            <a:extLst>
              <a:ext uri="{FF2B5EF4-FFF2-40B4-BE49-F238E27FC236}">
                <a16:creationId xmlns:a16="http://schemas.microsoft.com/office/drawing/2014/main" id="{AD413170-DB22-E4F3-ED47-FB055A061D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6853" y="702604"/>
            <a:ext cx="3583499" cy="2952000"/>
          </a:xfrm>
          <a:prstGeom prst="rect">
            <a:avLst/>
          </a:prstGeom>
        </p:spPr>
      </p:pic>
      <p:cxnSp>
        <p:nvCxnSpPr>
          <p:cNvPr id="3" name="Прямая соединительная линия 2">
            <a:extLst>
              <a:ext uri="{FF2B5EF4-FFF2-40B4-BE49-F238E27FC236}">
                <a16:creationId xmlns:a16="http://schemas.microsoft.com/office/drawing/2014/main" id="{A86A47D9-661D-2EB7-DF72-D4D64079C27C}"/>
              </a:ext>
            </a:extLst>
          </p:cNvPr>
          <p:cNvCxnSpPr>
            <a:cxnSpLocks/>
          </p:cNvCxnSpPr>
          <p:nvPr/>
        </p:nvCxnSpPr>
        <p:spPr>
          <a:xfrm>
            <a:off x="4572000" y="836712"/>
            <a:ext cx="72008" cy="57606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366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98E830D-9E06-6510-22C3-F5C5C7DC23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3429000"/>
            <a:ext cx="3704694" cy="2592288"/>
          </a:xfrm>
          <a:prstGeom prst="rect">
            <a:avLst/>
          </a:prstGeom>
        </p:spPr>
      </p:pic>
      <p:pic>
        <p:nvPicPr>
          <p:cNvPr id="5" name="Рисунок 4">
            <a:extLst>
              <a:ext uri="{FF2B5EF4-FFF2-40B4-BE49-F238E27FC236}">
                <a16:creationId xmlns:a16="http://schemas.microsoft.com/office/drawing/2014/main" id="{171F0086-28B5-E4A5-CAEB-9CD3D690A0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9080" y="3451240"/>
            <a:ext cx="3718828" cy="2592288"/>
          </a:xfrm>
          <a:prstGeom prst="rect">
            <a:avLst/>
          </a:prstGeom>
        </p:spPr>
      </p:pic>
      <p:sp>
        <p:nvSpPr>
          <p:cNvPr id="6" name="Rectangle 10">
            <a:extLst>
              <a:ext uri="{FF2B5EF4-FFF2-40B4-BE49-F238E27FC236}">
                <a16:creationId xmlns:a16="http://schemas.microsoft.com/office/drawing/2014/main" id="{568DECFA-EA16-2132-64E2-6B90435F502A}"/>
              </a:ext>
            </a:extLst>
          </p:cNvPr>
          <p:cNvSpPr>
            <a:spLocks noChangeArrowheads="1"/>
          </p:cNvSpPr>
          <p:nvPr/>
        </p:nvSpPr>
        <p:spPr bwMode="auto">
          <a:xfrm flipH="1">
            <a:off x="293455" y="3037592"/>
            <a:ext cx="1248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b="1" dirty="0">
                <a:latin typeface="Times New Roman" panose="02020603050405020304" pitchFamily="18" charset="0"/>
                <a:cs typeface="Times New Roman" panose="02020603050405020304" pitchFamily="18" charset="0"/>
              </a:rPr>
              <a:t>PW</a:t>
            </a:r>
            <a:endParaRPr kumimoji="0" lang="en-US" altLang="ru-RU" sz="18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7" name="Rectangle 10">
            <a:extLst>
              <a:ext uri="{FF2B5EF4-FFF2-40B4-BE49-F238E27FC236}">
                <a16:creationId xmlns:a16="http://schemas.microsoft.com/office/drawing/2014/main" id="{E8387AC8-DC73-2374-6031-1B802E6BECC5}"/>
              </a:ext>
            </a:extLst>
          </p:cNvPr>
          <p:cNvSpPr>
            <a:spLocks noChangeArrowheads="1"/>
          </p:cNvSpPr>
          <p:nvPr/>
        </p:nvSpPr>
        <p:spPr bwMode="auto">
          <a:xfrm flipH="1">
            <a:off x="4475986" y="3081908"/>
            <a:ext cx="16801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b="1" dirty="0">
                <a:latin typeface="Times New Roman" panose="02020603050405020304" pitchFamily="18" charset="0"/>
                <a:cs typeface="Times New Roman" panose="02020603050405020304" pitchFamily="18" charset="0"/>
              </a:rPr>
              <a:t>PW@PANI</a:t>
            </a:r>
            <a:endParaRPr kumimoji="0" lang="en-US" altLang="ru-RU" sz="18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47C84E-2FFF-890F-147D-DA9F1A630192}"/>
              </a:ext>
            </a:extLst>
          </p:cNvPr>
          <p:cNvSpPr txBox="1"/>
          <p:nvPr/>
        </p:nvSpPr>
        <p:spPr>
          <a:xfrm>
            <a:off x="1541596" y="365895"/>
            <a:ext cx="7437363" cy="400110"/>
          </a:xfrm>
          <a:prstGeom prst="rect">
            <a:avLst/>
          </a:prstGeom>
          <a:noFill/>
        </p:spPr>
        <p:txBody>
          <a:bodyPr wrap="square">
            <a:spAutoFit/>
          </a:bodyPr>
          <a:lstStyle/>
          <a:p>
            <a:r>
              <a:rPr lang="en-US" sz="2000" b="1" kern="1800" dirty="0">
                <a:solidFill>
                  <a:srgbClr val="000000"/>
                </a:solidFill>
                <a:effectLst/>
                <a:latin typeface="Times New Roman" panose="02020603050405020304" pitchFamily="18" charset="0"/>
                <a:ea typeface="Times New Roman" panose="02020603050405020304" pitchFamily="18" charset="0"/>
              </a:rPr>
              <a:t>Polyaniline-coated Prussian white cathode material</a:t>
            </a:r>
            <a:endParaRPr lang="ru-RU" sz="2000" dirty="0"/>
          </a:p>
        </p:txBody>
      </p:sp>
      <p:pic>
        <p:nvPicPr>
          <p:cNvPr id="13" name="Рисунок 12">
            <a:extLst>
              <a:ext uri="{FF2B5EF4-FFF2-40B4-BE49-F238E27FC236}">
                <a16:creationId xmlns:a16="http://schemas.microsoft.com/office/drawing/2014/main" id="{C5F4A8A4-AE16-8386-8B99-88577923C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150726"/>
            <a:ext cx="3032716" cy="1630202"/>
          </a:xfrm>
          <a:prstGeom prst="rect">
            <a:avLst/>
          </a:prstGeom>
        </p:spPr>
      </p:pic>
    </p:spTree>
    <p:extLst>
      <p:ext uri="{BB962C8B-B14F-4D97-AF65-F5344CB8AC3E}">
        <p14:creationId xmlns:p14="http://schemas.microsoft.com/office/powerpoint/2010/main" val="389887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05140D-F689-FB75-4433-E6EC65E3BF60}"/>
              </a:ext>
            </a:extLst>
          </p:cNvPr>
          <p:cNvSpPr>
            <a:spLocks noGrp="1"/>
          </p:cNvSpPr>
          <p:nvPr>
            <p:ph type="title"/>
          </p:nvPr>
        </p:nvSpPr>
        <p:spPr>
          <a:xfrm>
            <a:off x="322551" y="116632"/>
            <a:ext cx="8229600" cy="1143000"/>
          </a:xfrm>
        </p:spPr>
        <p:txBody>
          <a:bodyPr>
            <a:normAutofit/>
          </a:bodyPr>
          <a:lstStyle/>
          <a:p>
            <a:r>
              <a:rPr lang="en-US" sz="4000" kern="0" dirty="0">
                <a:solidFill>
                  <a:schemeClr val="tx2"/>
                </a:solidFill>
                <a:effectLst/>
                <a:latin typeface="Times New Roman" panose="02020603050405020304" pitchFamily="18" charset="0"/>
                <a:ea typeface="Calibri" panose="020F0502020204030204" pitchFamily="34" charset="0"/>
              </a:rPr>
              <a:t>The Prussian </a:t>
            </a:r>
            <a:r>
              <a:rPr lang="en-US" sz="4000" kern="0" dirty="0">
                <a:solidFill>
                  <a:schemeClr val="tx2"/>
                </a:solidFill>
                <a:latin typeface="Times New Roman" panose="02020603050405020304" pitchFamily="18" charset="0"/>
                <a:ea typeface="Calibri" panose="020F0502020204030204" pitchFamily="34" charset="0"/>
              </a:rPr>
              <a:t>b</a:t>
            </a:r>
            <a:r>
              <a:rPr lang="en-US" sz="4000" kern="0" dirty="0">
                <a:solidFill>
                  <a:schemeClr val="tx2"/>
                </a:solidFill>
                <a:effectLst/>
                <a:latin typeface="Times New Roman" panose="02020603050405020304" pitchFamily="18" charset="0"/>
                <a:ea typeface="Calibri" panose="020F0502020204030204" pitchFamily="34" charset="0"/>
              </a:rPr>
              <a:t>lue systems</a:t>
            </a:r>
            <a:endParaRPr lang="ru-RU" sz="4000" dirty="0">
              <a:solidFill>
                <a:schemeClr val="tx2"/>
              </a:solidFill>
            </a:endParaRPr>
          </a:p>
        </p:txBody>
      </p:sp>
      <p:pic>
        <p:nvPicPr>
          <p:cNvPr id="1026" name="Picture 2" descr="Fig. 1">
            <a:extLst>
              <a:ext uri="{FF2B5EF4-FFF2-40B4-BE49-F238E27FC236}">
                <a16:creationId xmlns:a16="http://schemas.microsoft.com/office/drawing/2014/main" id="{3ADCB321-1AAF-236E-09E8-F51053404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51" y="1700808"/>
            <a:ext cx="8431824" cy="4106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658671-3A76-ADCD-A997-23C384043051}"/>
              </a:ext>
            </a:extLst>
          </p:cNvPr>
          <p:cNvSpPr txBox="1"/>
          <p:nvPr/>
        </p:nvSpPr>
        <p:spPr>
          <a:xfrm>
            <a:off x="476929" y="6021288"/>
            <a:ext cx="8310983" cy="369332"/>
          </a:xfrm>
          <a:prstGeom prst="rect">
            <a:avLst/>
          </a:prstGeom>
          <a:noFill/>
        </p:spPr>
        <p:txBody>
          <a:bodyPr wrap="square">
            <a:spAutoFit/>
          </a:bodyPr>
          <a:lstStyle/>
          <a:p>
            <a:r>
              <a:rPr lang="en-US" b="0" i="0" dirty="0">
                <a:solidFill>
                  <a:srgbClr val="222222"/>
                </a:solidFill>
                <a:effectLst/>
                <a:highlight>
                  <a:srgbClr val="FFFFFF"/>
                </a:highlight>
                <a:latin typeface="Times New Roman" panose="02020603050405020304" pitchFamily="18" charset="0"/>
                <a:cs typeface="Times New Roman" panose="02020603050405020304" pitchFamily="18" charset="0"/>
              </a:rPr>
              <a:t>Structure of Prussian blue according to the </a:t>
            </a:r>
            <a:r>
              <a:rPr lang="en-US" b="0" i="0" dirty="0" err="1">
                <a:solidFill>
                  <a:srgbClr val="222222"/>
                </a:solidFill>
                <a:effectLst/>
                <a:highlight>
                  <a:srgbClr val="FFFFFF"/>
                </a:highlight>
                <a:latin typeface="Times New Roman" panose="02020603050405020304" pitchFamily="18" charset="0"/>
                <a:cs typeface="Times New Roman" panose="02020603050405020304" pitchFamily="18" charset="0"/>
              </a:rPr>
              <a:t>Keggin</a:t>
            </a:r>
            <a:r>
              <a:rPr lang="en-US" b="0" i="0" dirty="0">
                <a:solidFill>
                  <a:srgbClr val="222222"/>
                </a:solidFill>
                <a:effectLst/>
                <a:highlight>
                  <a:srgbClr val="FFFFFF"/>
                </a:highlight>
                <a:latin typeface="Times New Roman" panose="02020603050405020304" pitchFamily="18" charset="0"/>
                <a:cs typeface="Times New Roman" panose="02020603050405020304" pitchFamily="18" charset="0"/>
              </a:rPr>
              <a:t> and Miles, 1936</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66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9063EE-37D7-E1A2-C56E-A1693617CF78}"/>
              </a:ext>
            </a:extLst>
          </p:cNvPr>
          <p:cNvSpPr txBox="1"/>
          <p:nvPr/>
        </p:nvSpPr>
        <p:spPr>
          <a:xfrm>
            <a:off x="1115616" y="246796"/>
            <a:ext cx="7416824" cy="400110"/>
          </a:xfrm>
          <a:prstGeom prst="rect">
            <a:avLst/>
          </a:prstGeom>
          <a:noFill/>
        </p:spPr>
        <p:txBody>
          <a:bodyPr wrap="square">
            <a:spAutoFit/>
          </a:bodyPr>
          <a:lstStyle/>
          <a:p>
            <a:pPr algn="ctr"/>
            <a:r>
              <a:rPr lang="en-US" sz="2000" b="1" dirty="0">
                <a:latin typeface="Times New Roman" panose="02020603050405020304" pitchFamily="18" charset="0"/>
                <a:ea typeface="Calibri" panose="020F0502020204030204" pitchFamily="34" charset="0"/>
              </a:rPr>
              <a:t>Phase transitions in the PW@PANI material during heating</a:t>
            </a:r>
            <a:endParaRPr lang="en-US" sz="2000" b="1" dirty="0">
              <a:effectLst/>
              <a:latin typeface="Times New Roman" panose="02020603050405020304" pitchFamily="18" charset="0"/>
              <a:ea typeface="Calibri" panose="020F0502020204030204" pitchFamily="34" charset="0"/>
            </a:endParaRPr>
          </a:p>
        </p:txBody>
      </p:sp>
      <p:pic>
        <p:nvPicPr>
          <p:cNvPr id="5" name="Рисунок 4">
            <a:extLst>
              <a:ext uri="{FF2B5EF4-FFF2-40B4-BE49-F238E27FC236}">
                <a16:creationId xmlns:a16="http://schemas.microsoft.com/office/drawing/2014/main" id="{CA5E6611-5CA6-F43E-65CE-C5CC7A662F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652" y="1776031"/>
            <a:ext cx="3881307" cy="3638244"/>
          </a:xfrm>
          <a:prstGeom prst="rect">
            <a:avLst/>
          </a:prstGeom>
        </p:spPr>
      </p:pic>
      <p:sp>
        <p:nvSpPr>
          <p:cNvPr id="7" name="TextBox 6">
            <a:extLst>
              <a:ext uri="{FF2B5EF4-FFF2-40B4-BE49-F238E27FC236}">
                <a16:creationId xmlns:a16="http://schemas.microsoft.com/office/drawing/2014/main" id="{5F9E7FFD-AF48-6A0E-DCBB-314BF4B87190}"/>
              </a:ext>
            </a:extLst>
          </p:cNvPr>
          <p:cNvSpPr txBox="1"/>
          <p:nvPr/>
        </p:nvSpPr>
        <p:spPr>
          <a:xfrm>
            <a:off x="6012160" y="1374991"/>
            <a:ext cx="2376264" cy="369332"/>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pristine PW powder</a:t>
            </a:r>
            <a:endParaRPr lang="ru-RU" b="1" dirty="0"/>
          </a:p>
        </p:txBody>
      </p:sp>
      <p:sp>
        <p:nvSpPr>
          <p:cNvPr id="8" name="TextBox 7">
            <a:extLst>
              <a:ext uri="{FF2B5EF4-FFF2-40B4-BE49-F238E27FC236}">
                <a16:creationId xmlns:a16="http://schemas.microsoft.com/office/drawing/2014/main" id="{DB306CB0-8270-A083-491F-F2F381D4446E}"/>
              </a:ext>
            </a:extLst>
          </p:cNvPr>
          <p:cNvSpPr txBox="1"/>
          <p:nvPr/>
        </p:nvSpPr>
        <p:spPr>
          <a:xfrm>
            <a:off x="1145743" y="1387583"/>
            <a:ext cx="2376264" cy="369332"/>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PW@PANI powder</a:t>
            </a:r>
            <a:endParaRPr lang="ru-RU" b="1" dirty="0"/>
          </a:p>
        </p:txBody>
      </p:sp>
      <p:sp>
        <p:nvSpPr>
          <p:cNvPr id="9" name="TextBox 8">
            <a:extLst>
              <a:ext uri="{FF2B5EF4-FFF2-40B4-BE49-F238E27FC236}">
                <a16:creationId xmlns:a16="http://schemas.microsoft.com/office/drawing/2014/main" id="{AD7FE1DD-60C2-DE0C-41B0-55DC4DFB2E65}"/>
              </a:ext>
            </a:extLst>
          </p:cNvPr>
          <p:cNvSpPr txBox="1"/>
          <p:nvPr/>
        </p:nvSpPr>
        <p:spPr>
          <a:xfrm>
            <a:off x="1547664" y="5733256"/>
            <a:ext cx="6976305"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PANI increases the temperature of phase transitions during heating</a:t>
            </a:r>
            <a:endParaRPr lang="ru-RU" dirty="0"/>
          </a:p>
        </p:txBody>
      </p:sp>
      <p:pic>
        <p:nvPicPr>
          <p:cNvPr id="10" name="Рисунок 11">
            <a:extLst>
              <a:ext uri="{FF2B5EF4-FFF2-40B4-BE49-F238E27FC236}">
                <a16:creationId xmlns:a16="http://schemas.microsoft.com/office/drawing/2014/main" id="{0EC162EF-3DA0-BA73-D8FC-FCB8E2E890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989" y="1869192"/>
            <a:ext cx="4248472" cy="3545083"/>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94C43C4D-4BAC-2FCD-52AC-6DDA9F915B0F}"/>
              </a:ext>
            </a:extLst>
          </p:cNvPr>
          <p:cNvSpPr/>
          <p:nvPr/>
        </p:nvSpPr>
        <p:spPr>
          <a:xfrm>
            <a:off x="4603874" y="1849274"/>
            <a:ext cx="36004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960518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4F39F57-D15B-129B-4F02-B4108B755253}"/>
              </a:ext>
            </a:extLst>
          </p:cNvPr>
          <p:cNvPicPr>
            <a:picLocks noChangeAspect="1"/>
          </p:cNvPicPr>
          <p:nvPr/>
        </p:nvPicPr>
        <p:blipFill>
          <a:blip r:embed="rId2" cstate="print">
            <a:extLst>
              <a:ext uri="{28A0092B-C50C-407E-A947-70E740481C1C}">
                <a14:useLocalDpi xmlns:a14="http://schemas.microsoft.com/office/drawing/2010/main" val="0"/>
              </a:ext>
            </a:extLst>
          </a:blip>
          <a:srcRect r="66246"/>
          <a:stretch/>
        </p:blipFill>
        <p:spPr>
          <a:xfrm>
            <a:off x="3131840" y="1455059"/>
            <a:ext cx="2796664" cy="4716525"/>
          </a:xfrm>
          <a:prstGeom prst="rect">
            <a:avLst/>
          </a:prstGeom>
        </p:spPr>
      </p:pic>
      <p:pic>
        <p:nvPicPr>
          <p:cNvPr id="7" name="Рисунок 6">
            <a:extLst>
              <a:ext uri="{FF2B5EF4-FFF2-40B4-BE49-F238E27FC236}">
                <a16:creationId xmlns:a16="http://schemas.microsoft.com/office/drawing/2014/main" id="{5CDDB296-C05E-1738-67C0-4E5CCB92C083}"/>
              </a:ext>
            </a:extLst>
          </p:cNvPr>
          <p:cNvPicPr>
            <a:picLocks noChangeAspect="1"/>
          </p:cNvPicPr>
          <p:nvPr/>
        </p:nvPicPr>
        <p:blipFill>
          <a:blip r:embed="rId3" cstate="print">
            <a:extLst>
              <a:ext uri="{28A0092B-C50C-407E-A947-70E740481C1C}">
                <a14:useLocalDpi xmlns:a14="http://schemas.microsoft.com/office/drawing/2010/main" val="0"/>
              </a:ext>
            </a:extLst>
          </a:blip>
          <a:srcRect r="66246"/>
          <a:stretch/>
        </p:blipFill>
        <p:spPr>
          <a:xfrm>
            <a:off x="6118797" y="1455060"/>
            <a:ext cx="2796664" cy="4716524"/>
          </a:xfrm>
          <a:prstGeom prst="rect">
            <a:avLst/>
          </a:prstGeom>
        </p:spPr>
      </p:pic>
      <p:pic>
        <p:nvPicPr>
          <p:cNvPr id="9" name="Рисунок 8">
            <a:extLst>
              <a:ext uri="{FF2B5EF4-FFF2-40B4-BE49-F238E27FC236}">
                <a16:creationId xmlns:a16="http://schemas.microsoft.com/office/drawing/2014/main" id="{C3392002-F55A-B813-7338-20D1BCB839C1}"/>
              </a:ext>
            </a:extLst>
          </p:cNvPr>
          <p:cNvPicPr>
            <a:picLocks noChangeAspect="1"/>
          </p:cNvPicPr>
          <p:nvPr/>
        </p:nvPicPr>
        <p:blipFill>
          <a:blip r:embed="rId4" cstate="print">
            <a:extLst>
              <a:ext uri="{28A0092B-C50C-407E-A947-70E740481C1C}">
                <a14:useLocalDpi xmlns:a14="http://schemas.microsoft.com/office/drawing/2010/main" val="0"/>
              </a:ext>
            </a:extLst>
          </a:blip>
          <a:srcRect r="65845"/>
          <a:stretch/>
        </p:blipFill>
        <p:spPr>
          <a:xfrm>
            <a:off x="133393" y="1455059"/>
            <a:ext cx="2829916" cy="4716525"/>
          </a:xfrm>
          <a:prstGeom prst="rect">
            <a:avLst/>
          </a:prstGeom>
        </p:spPr>
      </p:pic>
      <p:sp>
        <p:nvSpPr>
          <p:cNvPr id="11" name="TextBox 10">
            <a:extLst>
              <a:ext uri="{FF2B5EF4-FFF2-40B4-BE49-F238E27FC236}">
                <a16:creationId xmlns:a16="http://schemas.microsoft.com/office/drawing/2014/main" id="{ED198ABF-9059-1F15-0905-CF1F929CAA8A}"/>
              </a:ext>
            </a:extLst>
          </p:cNvPr>
          <p:cNvSpPr txBox="1"/>
          <p:nvPr/>
        </p:nvSpPr>
        <p:spPr>
          <a:xfrm>
            <a:off x="3851920" y="764704"/>
            <a:ext cx="1800200" cy="369332"/>
          </a:xfrm>
          <a:prstGeom prst="rect">
            <a:avLst/>
          </a:prstGeom>
          <a:noFill/>
        </p:spPr>
        <p:txBody>
          <a:bodyPr wrap="square">
            <a:spAutoFit/>
          </a:bodyPr>
          <a:lstStyle/>
          <a:p>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drying at 140</a:t>
            </a:r>
            <a:r>
              <a:rPr lang="en-US" sz="18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endParaRPr lang="ru-RU" dirty="0"/>
          </a:p>
        </p:txBody>
      </p:sp>
      <p:sp>
        <p:nvSpPr>
          <p:cNvPr id="12" name="TextBox 11">
            <a:extLst>
              <a:ext uri="{FF2B5EF4-FFF2-40B4-BE49-F238E27FC236}">
                <a16:creationId xmlns:a16="http://schemas.microsoft.com/office/drawing/2014/main" id="{F7F4E505-FF85-1D9A-8A37-C0C5207DFE07}"/>
              </a:ext>
            </a:extLst>
          </p:cNvPr>
          <p:cNvSpPr txBox="1"/>
          <p:nvPr/>
        </p:nvSpPr>
        <p:spPr>
          <a:xfrm>
            <a:off x="6617029" y="735900"/>
            <a:ext cx="1800200" cy="369332"/>
          </a:xfrm>
          <a:prstGeom prst="rect">
            <a:avLst/>
          </a:prstGeom>
          <a:noFill/>
        </p:spPr>
        <p:txBody>
          <a:bodyPr wrap="square">
            <a:spAutoFit/>
          </a:bodyPr>
          <a:lstStyle/>
          <a:p>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drying at 180</a:t>
            </a:r>
            <a:r>
              <a:rPr lang="en-US" sz="18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endParaRPr lang="ru-RU" dirty="0"/>
          </a:p>
        </p:txBody>
      </p:sp>
      <p:sp>
        <p:nvSpPr>
          <p:cNvPr id="13" name="TextBox 12">
            <a:extLst>
              <a:ext uri="{FF2B5EF4-FFF2-40B4-BE49-F238E27FC236}">
                <a16:creationId xmlns:a16="http://schemas.microsoft.com/office/drawing/2014/main" id="{5E225FAB-7CBB-4E73-9954-EA0324C6BE3D}"/>
              </a:ext>
            </a:extLst>
          </p:cNvPr>
          <p:cNvSpPr txBox="1"/>
          <p:nvPr/>
        </p:nvSpPr>
        <p:spPr>
          <a:xfrm>
            <a:off x="827584" y="735900"/>
            <a:ext cx="1800200" cy="369332"/>
          </a:xfrm>
          <a:prstGeom prst="rect">
            <a:avLst/>
          </a:prstGeom>
          <a:noFill/>
        </p:spPr>
        <p:txBody>
          <a:bodyPr wrap="square">
            <a:spAutoFit/>
          </a:bodyPr>
          <a:lstStyle/>
          <a:p>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without drying</a:t>
            </a:r>
            <a:endParaRPr lang="ru-RU" dirty="0"/>
          </a:p>
        </p:txBody>
      </p:sp>
    </p:spTree>
    <p:extLst>
      <p:ext uri="{BB962C8B-B14F-4D97-AF65-F5344CB8AC3E}">
        <p14:creationId xmlns:p14="http://schemas.microsoft.com/office/powerpoint/2010/main" val="412126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6A1514-E167-0B74-0760-7952BF39B6BA}"/>
              </a:ext>
            </a:extLst>
          </p:cNvPr>
          <p:cNvSpPr txBox="1"/>
          <p:nvPr/>
        </p:nvSpPr>
        <p:spPr>
          <a:xfrm>
            <a:off x="323528" y="553502"/>
            <a:ext cx="8640960" cy="6001643"/>
          </a:xfrm>
          <a:prstGeom prst="rect">
            <a:avLst/>
          </a:prstGeom>
          <a:noFill/>
        </p:spPr>
        <p:txBody>
          <a:bodyPr wrap="square">
            <a:spAutoFit/>
          </a:bodyPr>
          <a:lstStyle/>
          <a:p>
            <a:pPr algn="just"/>
            <a:r>
              <a:rPr lang="en-US" sz="1600" b="0" i="0" u="none" strike="noStrike" baseline="0" dirty="0">
                <a:solidFill>
                  <a:srgbClr val="000000"/>
                </a:solidFill>
                <a:latin typeface="Times New Roman" panose="02020603050405020304" pitchFamily="18" charset="0"/>
                <a:cs typeface="Times New Roman" panose="02020603050405020304" pitchFamily="18" charset="0"/>
              </a:rPr>
              <a:t>Preheating of the electrode at temperatures from 140 up to 200</a:t>
            </a:r>
            <a:r>
              <a:rPr lang="en-US" sz="1600" b="0" i="0" u="none" strike="noStrike" baseline="30000" dirty="0">
                <a:solidFill>
                  <a:srgbClr val="000000"/>
                </a:solidFill>
                <a:latin typeface="Times New Roman" panose="02020603050405020304" pitchFamily="18" charset="0"/>
                <a:cs typeface="Times New Roman" panose="02020603050405020304" pitchFamily="18" charset="0"/>
              </a:rPr>
              <a:t>o</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C promotes formation of a larger fraction of the dehydrated rhombohedral phase, which is proportional to the temperature of preheating, and results in higher capacity. </a:t>
            </a:r>
            <a:endParaRPr lang="en-US" sz="1600" dirty="0">
              <a:solidFill>
                <a:srgbClr val="000000"/>
              </a:solidFill>
              <a:latin typeface="Times New Roman" panose="02020603050405020304" pitchFamily="18" charset="0"/>
              <a:cs typeface="Times New Roman" panose="02020603050405020304" pitchFamily="18" charset="0"/>
            </a:endParaRPr>
          </a:p>
          <a:p>
            <a:pPr algn="just"/>
            <a:endParaRPr lang="en-US" sz="1600" b="0" i="0" u="none" strike="noStrike" baseline="0" dirty="0">
              <a:solidFill>
                <a:srgbClr val="000000"/>
              </a:solidFill>
              <a:latin typeface="Times New Roman" panose="02020603050405020304" pitchFamily="18" charset="0"/>
              <a:cs typeface="Times New Roman" panose="02020603050405020304" pitchFamily="18" charset="0"/>
            </a:endParaRPr>
          </a:p>
          <a:p>
            <a:pPr algn="just"/>
            <a:r>
              <a:rPr lang="en-US" sz="1600" b="0" i="0" u="none" strike="noStrike" baseline="0" dirty="0">
                <a:solidFill>
                  <a:srgbClr val="000000"/>
                </a:solidFill>
                <a:latin typeface="Times New Roman" panose="02020603050405020304" pitchFamily="18" charset="0"/>
                <a:cs typeface="Times New Roman" panose="02020603050405020304" pitchFamily="18" charset="0"/>
              </a:rPr>
              <a:t>The heating process not only removes water from the structure, but also decomposes the PW material at temperature above 180</a:t>
            </a:r>
            <a:r>
              <a:rPr lang="en-US" sz="1600" b="0" i="0" u="none" strike="noStrike" baseline="30000" dirty="0">
                <a:solidFill>
                  <a:srgbClr val="000000"/>
                </a:solidFill>
                <a:latin typeface="Times New Roman" panose="02020603050405020304" pitchFamily="18" charset="0"/>
                <a:cs typeface="Times New Roman" panose="02020603050405020304" pitchFamily="18" charset="0"/>
              </a:rPr>
              <a:t>o</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C. </a:t>
            </a:r>
          </a:p>
          <a:p>
            <a:pPr algn="just"/>
            <a:endParaRPr lang="en-US" sz="1600" dirty="0">
              <a:solidFill>
                <a:srgbClr val="000000"/>
              </a:solidFill>
              <a:latin typeface="Times New Roman" panose="02020603050405020304" pitchFamily="18" charset="0"/>
              <a:cs typeface="Times New Roman" panose="02020603050405020304" pitchFamily="18" charset="0"/>
            </a:endParaRPr>
          </a:p>
          <a:p>
            <a:pPr algn="just"/>
            <a:r>
              <a:rPr lang="en-US" sz="1600" b="0" i="1" u="none" strike="noStrike" baseline="0" dirty="0">
                <a:solidFill>
                  <a:srgbClr val="000000"/>
                </a:solidFill>
                <a:latin typeface="Times New Roman" panose="02020603050405020304" pitchFamily="18" charset="0"/>
                <a:cs typeface="Times New Roman" panose="02020603050405020304" pitchFamily="18" charset="0"/>
              </a:rPr>
              <a:t>Operando </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XRD experiments demonstrate that the PW material degradation during continuous electrochemical cycling occurs in both electrodes, preheated at 140</a:t>
            </a:r>
            <a:r>
              <a:rPr lang="en-US" sz="1600" b="0" i="0" u="none" strike="noStrike" baseline="30000" dirty="0">
                <a:solidFill>
                  <a:srgbClr val="000000"/>
                </a:solidFill>
                <a:latin typeface="Times New Roman" panose="02020603050405020304" pitchFamily="18" charset="0"/>
                <a:cs typeface="Times New Roman" panose="02020603050405020304" pitchFamily="18" charset="0"/>
              </a:rPr>
              <a:t>o</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C and 180</a:t>
            </a:r>
            <a:r>
              <a:rPr lang="en-US" sz="1600" b="0" i="0" u="none" strike="noStrike" baseline="30000" dirty="0">
                <a:solidFill>
                  <a:srgbClr val="000000"/>
                </a:solidFill>
                <a:latin typeface="Times New Roman" panose="02020603050405020304" pitchFamily="18" charset="0"/>
                <a:cs typeface="Times New Roman" panose="02020603050405020304" pitchFamily="18" charset="0"/>
              </a:rPr>
              <a:t>o</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C. </a:t>
            </a:r>
            <a:endParaRPr lang="en-US" sz="1600" dirty="0">
              <a:solidFill>
                <a:srgbClr val="000000"/>
              </a:solidFill>
              <a:latin typeface="Times New Roman" panose="02020603050405020304" pitchFamily="18" charset="0"/>
              <a:cs typeface="Times New Roman" panose="02020603050405020304" pitchFamily="18" charset="0"/>
            </a:endParaRPr>
          </a:p>
          <a:p>
            <a:pPr algn="just"/>
            <a:endParaRPr lang="en-US" sz="1600" b="0" i="0" u="none" strike="noStrike" baseline="0" dirty="0">
              <a:solidFill>
                <a:srgbClr val="000000"/>
              </a:solidFill>
              <a:latin typeface="Times New Roman" panose="02020603050405020304" pitchFamily="18" charset="0"/>
              <a:cs typeface="Times New Roman" panose="02020603050405020304" pitchFamily="18" charset="0"/>
            </a:endParaRPr>
          </a:p>
          <a:p>
            <a:pPr algn="just"/>
            <a:r>
              <a:rPr lang="en-US" sz="1600" dirty="0">
                <a:solidFill>
                  <a:srgbClr val="000000"/>
                </a:solidFill>
                <a:latin typeface="Times New Roman" panose="02020603050405020304" pitchFamily="18" charset="0"/>
                <a:cs typeface="Times New Roman" panose="02020603050405020304" pitchFamily="18" charset="0"/>
              </a:rPr>
              <a:t>The a</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mount of carbon additive has a more pronounced impact on the capacity of the PW electrodes than a variation of preheating temperature. The electrode with 15 wt.% of carbon has specific capacity values of 160 </a:t>
            </a:r>
            <a:r>
              <a:rPr lang="en-US" sz="1600" b="0" i="0" u="none" strike="noStrike" baseline="0" dirty="0" err="1">
                <a:solidFill>
                  <a:srgbClr val="000000"/>
                </a:solidFill>
                <a:latin typeface="Times New Roman" panose="02020603050405020304" pitchFamily="18" charset="0"/>
                <a:cs typeface="Times New Roman" panose="02020603050405020304" pitchFamily="18" charset="0"/>
              </a:rPr>
              <a:t>mAh</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g</a:t>
            </a:r>
            <a:r>
              <a:rPr lang="en-US" sz="1600" b="0" i="0" u="none" strike="noStrike" baseline="30000" dirty="0">
                <a:solidFill>
                  <a:srgbClr val="000000"/>
                </a:solidFill>
                <a:latin typeface="Times New Roman" panose="02020603050405020304" pitchFamily="18" charset="0"/>
                <a:cs typeface="Times New Roman" panose="02020603050405020304" pitchFamily="18" charset="0"/>
              </a:rPr>
              <a:t>–1</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and 83 </a:t>
            </a:r>
            <a:r>
              <a:rPr lang="en-US" sz="1600" b="0" i="0" u="none" strike="noStrike" baseline="0" dirty="0" err="1">
                <a:solidFill>
                  <a:srgbClr val="000000"/>
                </a:solidFill>
                <a:latin typeface="Times New Roman" panose="02020603050405020304" pitchFamily="18" charset="0"/>
                <a:cs typeface="Times New Roman" panose="02020603050405020304" pitchFamily="18" charset="0"/>
              </a:rPr>
              <a:t>mAh</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g</a:t>
            </a:r>
            <a:r>
              <a:rPr lang="en-US" sz="1600" b="0" i="0" u="none" strike="noStrike" baseline="30000" dirty="0">
                <a:solidFill>
                  <a:srgbClr val="000000"/>
                </a:solidFill>
                <a:latin typeface="Times New Roman" panose="02020603050405020304" pitchFamily="18" charset="0"/>
                <a:cs typeface="Times New Roman" panose="02020603050405020304" pitchFamily="18" charset="0"/>
              </a:rPr>
              <a:t>–1</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at 0.1 C and 10 C cycling rates, exceeding the capacity values previously reported for the same PW material.</a:t>
            </a:r>
          </a:p>
          <a:p>
            <a:pPr algn="just"/>
            <a:endParaRPr lang="en-US" sz="1600" dirty="0">
              <a:solidFill>
                <a:srgbClr val="000000"/>
              </a:solidFill>
              <a:latin typeface="Times New Roman" panose="02020603050405020304" pitchFamily="18" charset="0"/>
              <a:cs typeface="Times New Roman" panose="02020603050405020304" pitchFamily="18" charset="0"/>
            </a:endParaRPr>
          </a:p>
          <a:p>
            <a:pPr algn="just"/>
            <a:r>
              <a:rPr lang="en-US" sz="1600" dirty="0">
                <a:effectLst/>
                <a:latin typeface="Times New Roman" panose="02020603050405020304" pitchFamily="18" charset="0"/>
                <a:ea typeface="Calibri" panose="020F0502020204030204" pitchFamily="34" charset="0"/>
                <a:cs typeface="Times New Roman" panose="02020603050405020304" pitchFamily="18" charset="0"/>
              </a:rPr>
              <a:t>Particle fragmentation due to milling leads to more effective dehydration during heating, shifts the phase transition from the cubic phase into the dehydrated rhombohedral phase during heating to lower temperatures, and decreases a number of phase transformations in the material during electrochemical performance. Compared to the pristine PW, t</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he</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milled</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material</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show</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much</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higher</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capacity</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high cycling rates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ea typeface="Calibri" panose="020F0502020204030204" pitchFamily="34" charset="0"/>
              </a:rPr>
              <a:t>110 </a:t>
            </a:r>
            <a:r>
              <a:rPr lang="en-US" sz="1600" dirty="0" err="1">
                <a:effectLst/>
                <a:latin typeface="Times New Roman" panose="02020603050405020304" pitchFamily="18" charset="0"/>
                <a:ea typeface="Calibri" panose="020F0502020204030204" pitchFamily="34" charset="0"/>
              </a:rPr>
              <a:t>mAh</a:t>
            </a:r>
            <a:r>
              <a:rPr lang="en-US" sz="1600" dirty="0">
                <a:effectLst/>
                <a:latin typeface="Times New Roman" panose="02020603050405020304" pitchFamily="18" charset="0"/>
                <a:ea typeface="Calibri" panose="020F0502020204030204" pitchFamily="34" charset="0"/>
              </a:rPr>
              <a:t> g</a:t>
            </a:r>
            <a:r>
              <a:rPr lang="en-US" sz="1600" baseline="30000" dirty="0">
                <a:effectLst/>
                <a:latin typeface="Times New Roman" panose="02020603050405020304" pitchFamily="18" charset="0"/>
                <a:ea typeface="Calibri" panose="020F0502020204030204" pitchFamily="34" charset="0"/>
              </a:rPr>
              <a:t>–1</a:t>
            </a:r>
            <a:r>
              <a:rPr lang="en-US" sz="1600" dirty="0">
                <a:effectLst/>
                <a:latin typeface="Times New Roman" panose="02020603050405020304" pitchFamily="18" charset="0"/>
                <a:ea typeface="Calibri" panose="020F0502020204030204" pitchFamily="34" charset="0"/>
              </a:rPr>
              <a:t> at 10C</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and</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smaller</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capacity</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drop</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after</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long-term</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cycling</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br>
              <a:rPr lang="en-US" sz="1600" b="0" i="0" u="none" strike="noStrike" baseline="0" dirty="0">
                <a:solidFill>
                  <a:srgbClr val="000000"/>
                </a:solidFill>
                <a:latin typeface="Times New Roman" panose="02020603050405020304" pitchFamily="18" charset="0"/>
                <a:cs typeface="Times New Roman" panose="02020603050405020304" pitchFamily="18" charset="0"/>
              </a:rPr>
            </a:br>
            <a:r>
              <a:rPr lang="en-US" sz="1600" b="0" i="0" u="none" strike="noStrike" baseline="0" dirty="0">
                <a:solidFill>
                  <a:srgbClr val="000000"/>
                </a:solidFill>
                <a:latin typeface="Times New Roman" panose="02020603050405020304" pitchFamily="18" charset="0"/>
                <a:cs typeface="Times New Roman" panose="02020603050405020304" pitchFamily="18" charset="0"/>
              </a:rPr>
              <a:t>Summing up, </a:t>
            </a:r>
            <a:r>
              <a:rPr lang="en-US" sz="1600" dirty="0">
                <a:solidFill>
                  <a:srgbClr val="000000"/>
                </a:solidFill>
                <a:latin typeface="Times New Roman" panose="02020603050405020304" pitchFamily="18" charset="0"/>
                <a:cs typeface="Times New Roman" panose="02020603050405020304" pitchFamily="18" charset="0"/>
              </a:rPr>
              <a:t>the</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development of conductive and protective coatings for PW particles and the design of particles (form, size) seem to be more perspective for further investigations aimed at improving the characteristics of PW-based rechargeable batteries. </a:t>
            </a:r>
          </a:p>
        </p:txBody>
      </p:sp>
      <p:sp>
        <p:nvSpPr>
          <p:cNvPr id="6" name="TextBox 5">
            <a:extLst>
              <a:ext uri="{FF2B5EF4-FFF2-40B4-BE49-F238E27FC236}">
                <a16:creationId xmlns:a16="http://schemas.microsoft.com/office/drawing/2014/main" id="{72EEFF4E-E0D4-C488-C7D8-5E448ECD6E01}"/>
              </a:ext>
            </a:extLst>
          </p:cNvPr>
          <p:cNvSpPr txBox="1"/>
          <p:nvPr/>
        </p:nvSpPr>
        <p:spPr>
          <a:xfrm>
            <a:off x="2843808" y="116632"/>
            <a:ext cx="6480720" cy="417871"/>
          </a:xfrm>
          <a:prstGeom prst="rect">
            <a:avLst/>
          </a:prstGeom>
          <a:noFill/>
        </p:spPr>
        <p:txBody>
          <a:bodyPr wrap="square">
            <a:spAutoFit/>
          </a:bodyPr>
          <a:lstStyle/>
          <a:p>
            <a:pPr lvl="2">
              <a:lnSpc>
                <a:spcPct val="115000"/>
              </a:lnSpc>
              <a:spcAft>
                <a:spcPts val="1000"/>
              </a:spcAft>
              <a:tabLst>
                <a:tab pos="5835015" algn="ctr"/>
                <a:tab pos="11670665" algn="r"/>
              </a:tabLs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Conclusions</a:t>
            </a:r>
          </a:p>
        </p:txBody>
      </p:sp>
    </p:spTree>
    <p:extLst>
      <p:ext uri="{BB962C8B-B14F-4D97-AF65-F5344CB8AC3E}">
        <p14:creationId xmlns:p14="http://schemas.microsoft.com/office/powerpoint/2010/main" val="2688125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20D1DC-FDEB-AF0A-9919-3D939BC50704}"/>
              </a:ext>
            </a:extLst>
          </p:cNvPr>
          <p:cNvSpPr txBox="1"/>
          <p:nvPr/>
        </p:nvSpPr>
        <p:spPr>
          <a:xfrm>
            <a:off x="1475656" y="1982450"/>
            <a:ext cx="8280920" cy="1446550"/>
          </a:xfrm>
          <a:prstGeom prst="rect">
            <a:avLst/>
          </a:prstGeom>
          <a:noFill/>
        </p:spPr>
        <p:txBody>
          <a:bodyPr wrap="square">
            <a:spAutoFit/>
          </a:bodyPr>
          <a:lstStyle/>
          <a:p>
            <a:pPr algn="l"/>
            <a:endParaRPr lang="ru-RU" sz="4400" b="0" i="0" u="none" strike="noStrike" baseline="0" dirty="0">
              <a:solidFill>
                <a:srgbClr val="000000"/>
              </a:solidFill>
              <a:latin typeface="Times New Roman" panose="02020603050405020304" pitchFamily="18" charset="0"/>
              <a:cs typeface="Times New Roman" panose="02020603050405020304" pitchFamily="18" charset="0"/>
            </a:endParaRPr>
          </a:p>
          <a:p>
            <a:pPr marR="0" algn="l"/>
            <a:r>
              <a:rPr lang="en-US" sz="4400" b="0" i="0" u="none" strike="noStrike" baseline="0" dirty="0">
                <a:latin typeface="Times New Roman" panose="02020603050405020304" pitchFamily="18" charset="0"/>
                <a:cs typeface="Times New Roman" panose="02020603050405020304" pitchFamily="18" charset="0"/>
              </a:rPr>
              <a:t>Thank you for your attention!</a:t>
            </a:r>
            <a:endParaRPr lang="ru-RU"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56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g. 6">
            <a:extLst>
              <a:ext uri="{FF2B5EF4-FFF2-40B4-BE49-F238E27FC236}">
                <a16:creationId xmlns:a16="http://schemas.microsoft.com/office/drawing/2014/main" id="{B07B3466-3270-F8B3-BDEF-EE82C194F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0" y="489298"/>
            <a:ext cx="8820472" cy="20443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g. 2">
            <a:extLst>
              <a:ext uri="{FF2B5EF4-FFF2-40B4-BE49-F238E27FC236}">
                <a16:creationId xmlns:a16="http://schemas.microsoft.com/office/drawing/2014/main" id="{8C354BCE-68F1-76E1-D907-DF9E70D30D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588609"/>
            <a:ext cx="4747406" cy="26547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C7217E-30E8-9859-1FFE-CE1734F98781}"/>
              </a:ext>
            </a:extLst>
          </p:cNvPr>
          <p:cNvSpPr txBox="1"/>
          <p:nvPr/>
        </p:nvSpPr>
        <p:spPr>
          <a:xfrm>
            <a:off x="5580112" y="3693374"/>
            <a:ext cx="3312368" cy="1323439"/>
          </a:xfrm>
          <a:prstGeom prst="rect">
            <a:avLst/>
          </a:prstGeom>
          <a:noFill/>
        </p:spPr>
        <p:txBody>
          <a:bodyPr wrap="square">
            <a:spAutoFit/>
          </a:bodyPr>
          <a:lstStyle/>
          <a:p>
            <a:r>
              <a:rPr lang="en-US" sz="2000" dirty="0">
                <a:effectLst/>
                <a:latin typeface="Times New Roman" panose="02020603050405020304" pitchFamily="18" charset="0"/>
                <a:ea typeface="Calibri" panose="020F0502020204030204" pitchFamily="34" charset="0"/>
              </a:rPr>
              <a:t>Na</a:t>
            </a:r>
            <a:r>
              <a:rPr lang="en-US" sz="2000" baseline="-25000" dirty="0">
                <a:effectLst/>
                <a:latin typeface="Times New Roman" panose="02020603050405020304" pitchFamily="18" charset="0"/>
                <a:ea typeface="Calibri" panose="020F0502020204030204" pitchFamily="34" charset="0"/>
              </a:rPr>
              <a:t>2</a:t>
            </a:r>
            <a:r>
              <a:rPr lang="en-US" sz="2000" dirty="0">
                <a:effectLst/>
                <a:latin typeface="Times New Roman" panose="02020603050405020304" pitchFamily="18" charset="0"/>
                <a:ea typeface="Calibri" panose="020F0502020204030204" pitchFamily="34" charset="0"/>
              </a:rPr>
              <a:t>Fe[Fe(CN)</a:t>
            </a:r>
            <a:r>
              <a:rPr lang="en-US" sz="2000" baseline="-25000" dirty="0">
                <a:effectLst/>
                <a:latin typeface="Times New Roman" panose="02020603050405020304" pitchFamily="18" charset="0"/>
                <a:ea typeface="Calibri" panose="020F0502020204030204" pitchFamily="34" charset="0"/>
              </a:rPr>
              <a:t>6</a:t>
            </a:r>
            <a:r>
              <a:rPr lang="en-US" sz="2000" dirty="0">
                <a:effectLst/>
                <a:latin typeface="Times New Roman" panose="02020603050405020304" pitchFamily="18" charset="0"/>
                <a:ea typeface="Calibri" panose="020F0502020204030204" pitchFamily="34" charset="0"/>
              </a:rPr>
              <a:t>]</a:t>
            </a:r>
            <a:r>
              <a:rPr lang="en-US" sz="2000" baseline="-25000" dirty="0">
                <a:effectLst/>
                <a:latin typeface="Times New Roman" panose="02020603050405020304" pitchFamily="18" charset="0"/>
                <a:ea typeface="Calibri" panose="020F0502020204030204" pitchFamily="34" charset="0"/>
              </a:rPr>
              <a:t>1-y∙</a:t>
            </a:r>
            <a:r>
              <a:rPr lang="en-US" sz="2000" dirty="0">
                <a:effectLst/>
                <a:latin typeface="Times New Roman" panose="02020603050405020304" pitchFamily="18" charset="0"/>
                <a:ea typeface="Calibri" panose="020F0502020204030204" pitchFamily="34" charset="0"/>
              </a:rPr>
              <a:t>□</a:t>
            </a:r>
            <a:r>
              <a:rPr lang="en-US" sz="2000" baseline="-25000" dirty="0">
                <a:effectLst/>
                <a:latin typeface="Times New Roman" panose="02020603050405020304" pitchFamily="18" charset="0"/>
                <a:ea typeface="Calibri" panose="020F0502020204030204" pitchFamily="34" charset="0"/>
              </a:rPr>
              <a:t>∙y</a:t>
            </a:r>
            <a:r>
              <a:rPr lang="en-US" sz="2000" dirty="0">
                <a:effectLst/>
                <a:latin typeface="Times New Roman" panose="02020603050405020304" pitchFamily="18" charset="0"/>
                <a:ea typeface="Calibri" panose="020F0502020204030204" pitchFamily="34" charset="0"/>
              </a:rPr>
              <a:t>∙mH</a:t>
            </a:r>
            <a:r>
              <a:rPr lang="en-US" sz="2000" baseline="-25000" dirty="0">
                <a:effectLst/>
                <a:latin typeface="Times New Roman" panose="02020603050405020304" pitchFamily="18" charset="0"/>
                <a:ea typeface="Calibri" panose="020F0502020204030204" pitchFamily="34" charset="0"/>
              </a:rPr>
              <a:t>2</a:t>
            </a:r>
            <a:r>
              <a:rPr lang="en-US" sz="2000" dirty="0">
                <a:effectLst/>
                <a:latin typeface="Times New Roman" panose="02020603050405020304" pitchFamily="18" charset="0"/>
                <a:ea typeface="Calibri" panose="020F0502020204030204" pitchFamily="34" charset="0"/>
              </a:rPr>
              <a:t>O </a:t>
            </a:r>
          </a:p>
          <a:p>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 Fe(CN)</a:t>
            </a:r>
            <a:r>
              <a:rPr lang="en-US" sz="2000" baseline="-25000" dirty="0">
                <a:effectLst/>
                <a:latin typeface="Times New Roman" panose="02020603050405020304" pitchFamily="18" charset="0"/>
                <a:ea typeface="Calibri" panose="020F0502020204030204" pitchFamily="34" charset="0"/>
              </a:rPr>
              <a:t>6</a:t>
            </a:r>
            <a:r>
              <a:rPr lang="en-US" sz="2000" dirty="0">
                <a:effectLst/>
                <a:latin typeface="Times New Roman" panose="02020603050405020304" pitchFamily="18" charset="0"/>
                <a:ea typeface="Calibri" panose="020F0502020204030204" pitchFamily="34" charset="0"/>
              </a:rPr>
              <a:t> vacancies, </a:t>
            </a:r>
          </a:p>
          <a:p>
            <a:r>
              <a:rPr lang="en-US" sz="2000" dirty="0">
                <a:effectLst/>
                <a:latin typeface="Times New Roman" panose="02020603050405020304" pitchFamily="18" charset="0"/>
                <a:ea typeface="Calibri" panose="020F0502020204030204" pitchFamily="34" charset="0"/>
              </a:rPr>
              <a:t>y - their number</a:t>
            </a:r>
            <a:endParaRPr lang="ru-RU" sz="2000" dirty="0"/>
          </a:p>
        </p:txBody>
      </p:sp>
      <p:sp>
        <p:nvSpPr>
          <p:cNvPr id="10" name="TextBox 9">
            <a:extLst>
              <a:ext uri="{FF2B5EF4-FFF2-40B4-BE49-F238E27FC236}">
                <a16:creationId xmlns:a16="http://schemas.microsoft.com/office/drawing/2014/main" id="{CE1CD9B0-7CBE-3D27-F58F-4DD811AE1CF7}"/>
              </a:ext>
            </a:extLst>
          </p:cNvPr>
          <p:cNvSpPr txBox="1"/>
          <p:nvPr/>
        </p:nvSpPr>
        <p:spPr>
          <a:xfrm>
            <a:off x="194323" y="2643327"/>
            <a:ext cx="8410125" cy="923330"/>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Na</a:t>
            </a:r>
            <a:r>
              <a:rPr lang="en-US" sz="1800" baseline="-25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Fe</a:t>
            </a:r>
            <a:r>
              <a:rPr lang="en-US" baseline="30000" dirty="0">
                <a:latin typeface="Times New Roman" panose="02020603050405020304" pitchFamily="18" charset="0"/>
                <a:ea typeface="Calibri" panose="020F0502020204030204" pitchFamily="34" charset="0"/>
              </a:rPr>
              <a:t>II</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Fe</a:t>
            </a:r>
            <a:r>
              <a:rPr lang="en-US" baseline="30000" dirty="0" err="1">
                <a:latin typeface="Times New Roman" panose="02020603050405020304" pitchFamily="18" charset="0"/>
                <a:ea typeface="Calibri" panose="020F0502020204030204" pitchFamily="34" charset="0"/>
              </a:rPr>
              <a:t>II</a:t>
            </a:r>
            <a:r>
              <a:rPr lang="en-US" sz="1800" dirty="0">
                <a:effectLst/>
                <a:latin typeface="Times New Roman" panose="02020603050405020304" pitchFamily="18" charset="0"/>
                <a:ea typeface="Calibri" panose="020F0502020204030204" pitchFamily="34" charset="0"/>
              </a:rPr>
              <a:t>(CN)</a:t>
            </a:r>
            <a:r>
              <a:rPr lang="en-US" sz="1800" baseline="-25000" dirty="0">
                <a:effectLst/>
                <a:latin typeface="Times New Roman" panose="02020603050405020304" pitchFamily="18" charset="0"/>
                <a:ea typeface="Calibri" panose="020F0502020204030204" pitchFamily="34" charset="0"/>
              </a:rPr>
              <a:t>6</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NaFe</a:t>
            </a:r>
            <a:r>
              <a:rPr lang="en-US" baseline="30000" dirty="0" err="1">
                <a:latin typeface="Times New Roman" panose="02020603050405020304" pitchFamily="18" charset="0"/>
                <a:ea typeface="Calibri" panose="020F0502020204030204" pitchFamily="34" charset="0"/>
              </a:rPr>
              <a:t>III</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Fe</a:t>
            </a:r>
            <a:r>
              <a:rPr lang="en-US" baseline="30000" dirty="0" err="1">
                <a:latin typeface="Times New Roman" panose="02020603050405020304" pitchFamily="18" charset="0"/>
                <a:ea typeface="Calibri" panose="020F0502020204030204" pitchFamily="34" charset="0"/>
              </a:rPr>
              <a:t>II</a:t>
            </a:r>
            <a:r>
              <a:rPr lang="en-US" sz="1800" dirty="0">
                <a:effectLst/>
                <a:latin typeface="Times New Roman" panose="02020603050405020304" pitchFamily="18" charset="0"/>
                <a:ea typeface="Calibri" panose="020F0502020204030204" pitchFamily="34" charset="0"/>
              </a:rPr>
              <a:t>(CN)</a:t>
            </a:r>
            <a:r>
              <a:rPr lang="en-US" sz="1800" baseline="-25000" dirty="0">
                <a:effectLst/>
                <a:latin typeface="Times New Roman" panose="02020603050405020304" pitchFamily="18" charset="0"/>
                <a:ea typeface="Calibri" panose="020F0502020204030204" pitchFamily="34" charset="0"/>
              </a:rPr>
              <a:t>6</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Fe</a:t>
            </a:r>
            <a:r>
              <a:rPr lang="en-US" baseline="30000" dirty="0" err="1">
                <a:latin typeface="Times New Roman" panose="02020603050405020304" pitchFamily="18" charset="0"/>
                <a:ea typeface="Calibri" panose="020F0502020204030204" pitchFamily="34" charset="0"/>
              </a:rPr>
              <a:t>III</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Fe</a:t>
            </a:r>
            <a:r>
              <a:rPr lang="en-US" baseline="30000" dirty="0" err="1">
                <a:latin typeface="Times New Roman" panose="02020603050405020304" pitchFamily="18" charset="0"/>
                <a:ea typeface="Calibri" panose="020F0502020204030204" pitchFamily="34" charset="0"/>
              </a:rPr>
              <a:t>III</a:t>
            </a:r>
            <a:r>
              <a:rPr lang="en-US" sz="1800" dirty="0">
                <a:effectLst/>
                <a:latin typeface="Times New Roman" panose="02020603050405020304" pitchFamily="18" charset="0"/>
                <a:ea typeface="Calibri" panose="020F0502020204030204" pitchFamily="34" charset="0"/>
              </a:rPr>
              <a:t>(CN)</a:t>
            </a:r>
            <a:r>
              <a:rPr lang="en-US" sz="1800" baseline="-25000" dirty="0">
                <a:effectLst/>
                <a:latin typeface="Times New Roman" panose="02020603050405020304" pitchFamily="18" charset="0"/>
                <a:ea typeface="Calibri" panose="020F0502020204030204" pitchFamily="34" charset="0"/>
              </a:rPr>
              <a:t>6</a:t>
            </a:r>
            <a:r>
              <a:rPr lang="en-US" sz="1800" dirty="0">
                <a:effectLst/>
                <a:latin typeface="Times New Roman" panose="02020603050405020304" pitchFamily="18" charset="0"/>
                <a:ea typeface="Calibri" panose="020F0502020204030204" pitchFamily="34" charset="0"/>
              </a:rPr>
              <a:t>]       </a:t>
            </a:r>
            <a:endParaRPr lang="ru-RU" dirty="0"/>
          </a:p>
          <a:p>
            <a:endParaRPr lang="ru-RU" dirty="0"/>
          </a:p>
          <a:p>
            <a:endParaRPr lang="ru-RU" dirty="0"/>
          </a:p>
        </p:txBody>
      </p:sp>
    </p:spTree>
    <p:extLst>
      <p:ext uri="{BB962C8B-B14F-4D97-AF65-F5344CB8AC3E}">
        <p14:creationId xmlns:p14="http://schemas.microsoft.com/office/powerpoint/2010/main" val="283221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98E0DBE0-4558-6B23-DB5B-310D4D418223}"/>
              </a:ext>
            </a:extLst>
          </p:cNvPr>
          <p:cNvSpPr txBox="1">
            <a:spLocks noGrp="1"/>
          </p:cNvSpPr>
          <p:nvPr>
            <p:ph type="title"/>
          </p:nvPr>
        </p:nvSpPr>
        <p:spPr>
          <a:xfrm>
            <a:off x="709228" y="570753"/>
            <a:ext cx="7725544" cy="1058047"/>
          </a:xfrm>
          <a:prstGeom prst="rect">
            <a:avLst/>
          </a:prstGeom>
          <a:noFill/>
        </p:spPr>
        <p:txBody>
          <a:bodyPr wrap="square">
            <a:spAutoFit/>
          </a:bodyPr>
          <a:lstStyle/>
          <a:p>
            <a:pPr lvl="0" algn="l">
              <a:lnSpc>
                <a:spcPct val="107000"/>
              </a:lnSpc>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The origin aim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is to study: </a:t>
            </a:r>
            <a:br>
              <a:rPr lang="en-US" sz="2000" dirty="0">
                <a:effectLst/>
                <a:latin typeface="Times New Roman" panose="02020603050405020304" pitchFamily="18" charset="0"/>
                <a:ea typeface="Calibri" panose="020F0502020204030204" pitchFamily="34" charset="0"/>
                <a:cs typeface="Times New Roman" panose="02020603050405020304" pitchFamily="18" charset="0"/>
              </a:rPr>
            </a:br>
            <a:br>
              <a:rPr lang="en-US" sz="2000" b="0" i="0" u="none" strike="noStrike" baseline="0" dirty="0">
                <a:solidFill>
                  <a:srgbClr val="000000"/>
                </a:solidFill>
                <a:latin typeface="Times New Roman" panose="02020603050405020304" pitchFamily="18" charset="0"/>
                <a:cs typeface="Times New Roman" panose="02020603050405020304" pitchFamily="18" charset="0"/>
              </a:rPr>
            </a:br>
            <a:r>
              <a:rPr lang="en-US" sz="2000" b="0" i="0" u="none" strike="noStrike" baseline="0" dirty="0">
                <a:solidFill>
                  <a:srgbClr val="000000"/>
                </a:solidFill>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79FF92-386E-F543-218E-5854B3C0BB3A}"/>
              </a:ext>
            </a:extLst>
          </p:cNvPr>
          <p:cNvSpPr txBox="1"/>
          <p:nvPr/>
        </p:nvSpPr>
        <p:spPr>
          <a:xfrm>
            <a:off x="539552" y="1628800"/>
            <a:ext cx="8064896" cy="2862322"/>
          </a:xfrm>
          <a:prstGeom prst="rect">
            <a:avLst/>
          </a:prstGeom>
          <a:noFill/>
        </p:spPr>
        <p:txBody>
          <a:bodyPr wrap="square">
            <a:spAutoFit/>
          </a:bodyPr>
          <a:lstStyle/>
          <a:p>
            <a:pPr marL="342900" indent="-342900">
              <a:buFont typeface="Arial" panose="020B0604020202020204" pitchFamily="34" charset="0"/>
              <a:buChar char="•"/>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the structural evolution of the PW material under dehydration during heating;</a:t>
            </a:r>
          </a:p>
          <a:p>
            <a:pPr marL="342900" indent="-342900">
              <a:buFont typeface="Arial" panose="020B0604020202020204" pitchFamily="34" charset="0"/>
              <a:buChar char="•"/>
            </a:pP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the effect of the electrode annealing temperature on the PW structure and structural phase transitions during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sodiation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desodiation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(discharge/charge) processes, as well as the electrochemical properties of the material; </a:t>
            </a:r>
          </a:p>
          <a:p>
            <a:pPr marL="342900" indent="-342900">
              <a:buFont typeface="Arial" panose="020B0604020202020204" pitchFamily="34" charset="0"/>
              <a:buChar char="•"/>
            </a:pP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the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structural aspects of capacity loss during long</a:t>
            </a: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term cycling.</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80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C175F82-B6D1-FA7E-DC1E-C05681F50E2D}"/>
              </a:ext>
            </a:extLst>
          </p:cNvPr>
          <p:cNvPicPr>
            <a:picLocks noChangeAspect="1"/>
          </p:cNvPicPr>
          <p:nvPr/>
        </p:nvPicPr>
        <p:blipFill>
          <a:blip r:embed="rId2"/>
          <a:stretch>
            <a:fillRect/>
          </a:stretch>
        </p:blipFill>
        <p:spPr>
          <a:xfrm>
            <a:off x="363468" y="690136"/>
            <a:ext cx="1218937" cy="337302"/>
          </a:xfrm>
          <a:prstGeom prst="rect">
            <a:avLst/>
          </a:prstGeom>
        </p:spPr>
      </p:pic>
      <p:pic>
        <p:nvPicPr>
          <p:cNvPr id="5" name="Рисунок 4">
            <a:extLst>
              <a:ext uri="{FF2B5EF4-FFF2-40B4-BE49-F238E27FC236}">
                <a16:creationId xmlns:a16="http://schemas.microsoft.com/office/drawing/2014/main" id="{65FCA8D0-8A0F-8A6E-476D-6D47B82E97A2}"/>
              </a:ext>
            </a:extLst>
          </p:cNvPr>
          <p:cNvPicPr>
            <a:picLocks noChangeAspect="1"/>
          </p:cNvPicPr>
          <p:nvPr/>
        </p:nvPicPr>
        <p:blipFill rotWithShape="1">
          <a:blip r:embed="rId3"/>
          <a:srcRect l="25018" t="-40" r="18956" b="9111"/>
          <a:stretch/>
        </p:blipFill>
        <p:spPr>
          <a:xfrm>
            <a:off x="363468" y="1027438"/>
            <a:ext cx="1223655" cy="1628856"/>
          </a:xfrm>
          <a:prstGeom prst="rect">
            <a:avLst/>
          </a:prstGeom>
        </p:spPr>
      </p:pic>
      <p:pic>
        <p:nvPicPr>
          <p:cNvPr id="6" name="Рисунок 5">
            <a:extLst>
              <a:ext uri="{FF2B5EF4-FFF2-40B4-BE49-F238E27FC236}">
                <a16:creationId xmlns:a16="http://schemas.microsoft.com/office/drawing/2014/main" id="{605EB67A-1383-A95A-C29F-2C06D51E038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480"/>
          <a:stretch/>
        </p:blipFill>
        <p:spPr>
          <a:xfrm>
            <a:off x="1624153" y="690136"/>
            <a:ext cx="2189495" cy="1966158"/>
          </a:xfrm>
          <a:prstGeom prst="rect">
            <a:avLst/>
          </a:prstGeom>
        </p:spPr>
      </p:pic>
      <p:sp>
        <p:nvSpPr>
          <p:cNvPr id="7" name="TextBox 6">
            <a:extLst>
              <a:ext uri="{FF2B5EF4-FFF2-40B4-BE49-F238E27FC236}">
                <a16:creationId xmlns:a16="http://schemas.microsoft.com/office/drawing/2014/main" id="{4C525284-F07F-FFF1-B10C-DDEBB8FE2B10}"/>
              </a:ext>
            </a:extLst>
          </p:cNvPr>
          <p:cNvSpPr txBox="1"/>
          <p:nvPr/>
        </p:nvSpPr>
        <p:spPr>
          <a:xfrm>
            <a:off x="4029046" y="665357"/>
            <a:ext cx="3867263" cy="646331"/>
          </a:xfrm>
          <a:prstGeom prst="rect">
            <a:avLst/>
          </a:prstGeom>
          <a:noFill/>
        </p:spPr>
        <p:txBody>
          <a:bodyPr wrap="square">
            <a:spAutoFit/>
          </a:bodyPr>
          <a:lstStyle/>
          <a:p>
            <a:r>
              <a:rPr lang="en-US" kern="0" dirty="0">
                <a:effectLst/>
                <a:latin typeface="Times New Roman" panose="02020603050405020304" pitchFamily="18" charset="0"/>
                <a:ea typeface="Calibri" panose="020F0502020204030204" pitchFamily="34" charset="0"/>
              </a:rPr>
              <a:t>Commercial Prussian White, </a:t>
            </a:r>
            <a:r>
              <a:rPr lang="en-US" kern="0" dirty="0" err="1">
                <a:effectLst/>
                <a:latin typeface="Times New Roman" panose="02020603050405020304" pitchFamily="18" charset="0"/>
                <a:ea typeface="Calibri" panose="020F0502020204030204" pitchFamily="34" charset="0"/>
              </a:rPr>
              <a:t>Fennac</a:t>
            </a:r>
            <a:r>
              <a:rPr lang="en-US" kern="0" dirty="0">
                <a:effectLst/>
                <a:latin typeface="Times New Roman" panose="02020603050405020304" pitchFamily="18" charset="0"/>
                <a:ea typeface="Calibri" panose="020F0502020204030204" pitchFamily="34" charset="0"/>
              </a:rPr>
              <a:t> (</a:t>
            </a:r>
            <a:r>
              <a:rPr lang="en-US" kern="0" dirty="0" err="1">
                <a:effectLst/>
                <a:latin typeface="Times New Roman" panose="02020603050405020304" pitchFamily="18" charset="0"/>
                <a:ea typeface="Calibri" panose="020F0502020204030204" pitchFamily="34" charset="0"/>
              </a:rPr>
              <a:t>Altris</a:t>
            </a:r>
            <a:r>
              <a:rPr lang="en-US" kern="0" dirty="0">
                <a:effectLst/>
                <a:latin typeface="Times New Roman" panose="02020603050405020304" pitchFamily="18" charset="0"/>
                <a:ea typeface="Calibri" panose="020F0502020204030204" pitchFamily="34" charset="0"/>
              </a:rPr>
              <a:t>, Uppsala)</a:t>
            </a:r>
            <a:endParaRPr lang="ru-RU" dirty="0"/>
          </a:p>
        </p:txBody>
      </p:sp>
      <p:sp>
        <p:nvSpPr>
          <p:cNvPr id="2" name="Заголовок 3">
            <a:extLst>
              <a:ext uri="{FF2B5EF4-FFF2-40B4-BE49-F238E27FC236}">
                <a16:creationId xmlns:a16="http://schemas.microsoft.com/office/drawing/2014/main" id="{9377ED10-7B29-270C-205D-0571B1F539CC}"/>
              </a:ext>
            </a:extLst>
          </p:cNvPr>
          <p:cNvSpPr txBox="1">
            <a:spLocks noGrp="1"/>
          </p:cNvSpPr>
          <p:nvPr>
            <p:ph type="title"/>
          </p:nvPr>
        </p:nvSpPr>
        <p:spPr>
          <a:xfrm>
            <a:off x="386163" y="201668"/>
            <a:ext cx="7725544" cy="1058047"/>
          </a:xfrm>
          <a:prstGeom prst="rect">
            <a:avLst/>
          </a:prstGeom>
          <a:noFill/>
        </p:spPr>
        <p:txBody>
          <a:bodyPr wrap="square">
            <a:spAutoFit/>
          </a:bodyPr>
          <a:lstStyle/>
          <a:p>
            <a:pPr lvl="0" algn="l">
              <a:lnSpc>
                <a:spcPct val="107000"/>
              </a:lnSpc>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Material</a:t>
            </a:r>
            <a:br>
              <a:rPr lang="en-US" sz="2000" dirty="0">
                <a:effectLst/>
                <a:latin typeface="Times New Roman" panose="02020603050405020304" pitchFamily="18" charset="0"/>
                <a:ea typeface="Calibri" panose="020F0502020204030204" pitchFamily="34" charset="0"/>
                <a:cs typeface="Times New Roman" panose="02020603050405020304" pitchFamily="18" charset="0"/>
              </a:rPr>
            </a:br>
            <a:br>
              <a:rPr lang="en-US" sz="2000" b="0" i="0" u="none" strike="noStrike" baseline="0" dirty="0">
                <a:solidFill>
                  <a:srgbClr val="000000"/>
                </a:solidFill>
                <a:latin typeface="Times New Roman" panose="02020603050405020304" pitchFamily="18" charset="0"/>
                <a:cs typeface="Times New Roman" panose="02020603050405020304" pitchFamily="18" charset="0"/>
              </a:rPr>
            </a:br>
            <a:r>
              <a:rPr lang="en-US" sz="2000" b="0" i="0" u="none" strike="noStrike" baseline="0" dirty="0">
                <a:solidFill>
                  <a:srgbClr val="000000"/>
                </a:solidFill>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43951862-B775-DB70-AFE8-7301B575B19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30599" y="2899728"/>
            <a:ext cx="4494079" cy="3372947"/>
          </a:xfrm>
          <a:prstGeom prst="rect">
            <a:avLst/>
          </a:prstGeom>
          <a:noFill/>
          <a:ln>
            <a:noFill/>
          </a:ln>
        </p:spPr>
      </p:pic>
      <p:sp>
        <p:nvSpPr>
          <p:cNvPr id="10" name="TextBox 9">
            <a:extLst>
              <a:ext uri="{FF2B5EF4-FFF2-40B4-BE49-F238E27FC236}">
                <a16:creationId xmlns:a16="http://schemas.microsoft.com/office/drawing/2014/main" id="{D95ED1B1-F5A5-C64A-3536-5507C00B3CAD}"/>
              </a:ext>
            </a:extLst>
          </p:cNvPr>
          <p:cNvSpPr txBox="1"/>
          <p:nvPr/>
        </p:nvSpPr>
        <p:spPr>
          <a:xfrm>
            <a:off x="4139952" y="2383012"/>
            <a:ext cx="4875375"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000" b="1" i="0"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Operando X-ray diffraction measurements</a:t>
            </a:r>
          </a:p>
        </p:txBody>
      </p:sp>
      <p:pic>
        <p:nvPicPr>
          <p:cNvPr id="11" name="Рисунок 10">
            <a:extLst>
              <a:ext uri="{FF2B5EF4-FFF2-40B4-BE49-F238E27FC236}">
                <a16:creationId xmlns:a16="http://schemas.microsoft.com/office/drawing/2014/main" id="{63DCB6E3-2051-083F-D5CA-7487F84AF6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7385" t="4255" r="5544" b="6580"/>
          <a:stretch/>
        </p:blipFill>
        <p:spPr bwMode="auto">
          <a:xfrm>
            <a:off x="1054576" y="3656206"/>
            <a:ext cx="1769476" cy="2882880"/>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7ADCABAA-5386-1109-F6DB-6B975FAA0073}"/>
              </a:ext>
            </a:extLst>
          </p:cNvPr>
          <p:cNvSpPr txBox="1"/>
          <p:nvPr/>
        </p:nvSpPr>
        <p:spPr>
          <a:xfrm>
            <a:off x="635235" y="3259723"/>
            <a:ext cx="2656492"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6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a:t>
            </a: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RD</a:t>
            </a:r>
            <a:r>
              <a:rPr kumimoji="0" lang="en-US" altLang="ru-RU" sz="16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electrochemical cell</a:t>
            </a:r>
          </a:p>
        </p:txBody>
      </p:sp>
      <p:sp>
        <p:nvSpPr>
          <p:cNvPr id="13" name="TextBox 12">
            <a:extLst>
              <a:ext uri="{FF2B5EF4-FFF2-40B4-BE49-F238E27FC236}">
                <a16:creationId xmlns:a16="http://schemas.microsoft.com/office/drawing/2014/main" id="{63B9CB9A-BAB5-0C29-6BEF-EA7C4BB51762}"/>
              </a:ext>
            </a:extLst>
          </p:cNvPr>
          <p:cNvSpPr txBox="1"/>
          <p:nvPr/>
        </p:nvSpPr>
        <p:spPr>
          <a:xfrm>
            <a:off x="4228226" y="6369809"/>
            <a:ext cx="5028961"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6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XRD experiment at </a:t>
            </a:r>
            <a:r>
              <a:rPr lang="en-US" sz="1600" dirty="0">
                <a:effectLst/>
                <a:latin typeface="Times New Roman" panose="02020603050405020304" pitchFamily="18" charset="0"/>
                <a:ea typeface="Calibri" panose="020F0502020204030204" pitchFamily="34" charset="0"/>
              </a:rPr>
              <a:t>Empyrean </a:t>
            </a:r>
            <a:r>
              <a:rPr lang="en-US" sz="1600" dirty="0" err="1">
                <a:effectLst/>
                <a:latin typeface="Times New Roman" panose="02020603050405020304" pitchFamily="18" charset="0"/>
                <a:ea typeface="Calibri" panose="020F0502020204030204" pitchFamily="34" charset="0"/>
              </a:rPr>
              <a:t>PANalytical</a:t>
            </a:r>
            <a:r>
              <a:rPr lang="en-US" sz="1600" dirty="0">
                <a:effectLst/>
                <a:latin typeface="Times New Roman" panose="02020603050405020304" pitchFamily="18" charset="0"/>
                <a:ea typeface="Calibri" panose="020F0502020204030204" pitchFamily="34" charset="0"/>
              </a:rPr>
              <a:t> diffractometer</a:t>
            </a:r>
            <a:endParaRPr kumimoji="0" lang="en-US" altLang="ru-RU" sz="16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0190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DE2E22-B573-3299-9483-7E93A0C82678}"/>
              </a:ext>
            </a:extLst>
          </p:cNvPr>
          <p:cNvSpPr txBox="1"/>
          <p:nvPr/>
        </p:nvSpPr>
        <p:spPr>
          <a:xfrm>
            <a:off x="368660" y="4725144"/>
            <a:ext cx="4059324" cy="923330"/>
          </a:xfrm>
          <a:prstGeom prst="rect">
            <a:avLst/>
          </a:prstGeom>
          <a:noFill/>
        </p:spPr>
        <p:txBody>
          <a:bodyPr wrap="square">
            <a:spAutoFit/>
          </a:bodyPr>
          <a:lstStyle/>
          <a:p>
            <a:pPr algn="ctr"/>
            <a:r>
              <a:rPr lang="en-US" sz="1800" dirty="0">
                <a:effectLst/>
                <a:latin typeface="Times New Roman" panose="02020603050405020304" pitchFamily="18" charset="0"/>
                <a:ea typeface="Calibri" panose="020F0502020204030204" pitchFamily="34" charset="0"/>
              </a:rPr>
              <a:t>X-ray diffraction pattern of the PW powder at room temperature fitted with </a:t>
            </a:r>
            <a:r>
              <a:rPr lang="en-US" sz="1800" i="1" dirty="0">
                <a:effectLst/>
                <a:latin typeface="Times New Roman" panose="02020603050405020304" pitchFamily="18" charset="0"/>
                <a:ea typeface="Calibri" panose="020F0502020204030204" pitchFamily="34" charset="0"/>
              </a:rPr>
              <a:t>F</a:t>
            </a:r>
            <a:r>
              <a:rPr lang="en-US" sz="1800" dirty="0">
                <a:effectLst/>
                <a:latin typeface="Times New Roman" panose="02020603050405020304" pitchFamily="18" charset="0"/>
                <a:ea typeface="Calibri" panose="020F0502020204030204" pitchFamily="34" charset="0"/>
              </a:rPr>
              <a:t>m-3m and </a:t>
            </a:r>
            <a:r>
              <a:rPr lang="en-US" sz="1800" i="1" dirty="0">
                <a:solidFill>
                  <a:srgbClr val="002060"/>
                </a:solidFill>
                <a:effectLst/>
                <a:latin typeface="Times New Roman" panose="02020603050405020304" pitchFamily="18" charset="0"/>
                <a:ea typeface="Calibri" panose="020F0502020204030204" pitchFamily="34" charset="0"/>
              </a:rPr>
              <a:t>R</a:t>
            </a:r>
            <a:r>
              <a:rPr lang="en-US" sz="1800" dirty="0">
                <a:solidFill>
                  <a:srgbClr val="002060"/>
                </a:solidFill>
                <a:effectLst/>
                <a:latin typeface="Times New Roman" panose="02020603050405020304" pitchFamily="18" charset="0"/>
                <a:ea typeface="Calibri" panose="020F0502020204030204" pitchFamily="34" charset="0"/>
              </a:rPr>
              <a:t>-3</a:t>
            </a:r>
            <a:r>
              <a:rPr lang="en-US" sz="1800" dirty="0">
                <a:effectLst/>
                <a:latin typeface="Times New Roman" panose="02020603050405020304" pitchFamily="18" charset="0"/>
                <a:ea typeface="Calibri" panose="020F0502020204030204" pitchFamily="34" charset="0"/>
              </a:rPr>
              <a:t> structures </a:t>
            </a:r>
            <a:endParaRPr lang="ru-RU" dirty="0"/>
          </a:p>
        </p:txBody>
      </p:sp>
      <p:sp>
        <p:nvSpPr>
          <p:cNvPr id="9" name="TextBox 8">
            <a:extLst>
              <a:ext uri="{FF2B5EF4-FFF2-40B4-BE49-F238E27FC236}">
                <a16:creationId xmlns:a16="http://schemas.microsoft.com/office/drawing/2014/main" id="{DADEDC84-D2E0-7CA1-8915-B91C7A2E0525}"/>
              </a:ext>
            </a:extLst>
          </p:cNvPr>
          <p:cNvSpPr txBox="1"/>
          <p:nvPr/>
        </p:nvSpPr>
        <p:spPr>
          <a:xfrm>
            <a:off x="4602008" y="4725144"/>
            <a:ext cx="4572000" cy="923330"/>
          </a:xfrm>
          <a:prstGeom prst="rect">
            <a:avLst/>
          </a:prstGeom>
          <a:noFill/>
        </p:spPr>
        <p:txBody>
          <a:bodyPr wrap="square">
            <a:spAutoFit/>
          </a:bodyPr>
          <a:lstStyle/>
          <a:p>
            <a:pPr algn="ctr"/>
            <a:r>
              <a:rPr lang="en-US" sz="1800" dirty="0">
                <a:effectLst/>
                <a:latin typeface="Times New Roman" panose="02020603050405020304" pitchFamily="18" charset="0"/>
                <a:ea typeface="Calibri" panose="020F0502020204030204" pitchFamily="34" charset="0"/>
              </a:rPr>
              <a:t>Neutron diffraction pattern of the PW powder at room temperature fitted with </a:t>
            </a:r>
          </a:p>
          <a:p>
            <a:pPr algn="ctr"/>
            <a:r>
              <a:rPr lang="en-US" sz="1800" i="1" dirty="0">
                <a:effectLst/>
                <a:latin typeface="Times New Roman" panose="02020603050405020304" pitchFamily="18" charset="0"/>
                <a:ea typeface="Calibri" panose="020F0502020204030204" pitchFamily="34" charset="0"/>
              </a:rPr>
              <a:t>F</a:t>
            </a:r>
            <a:r>
              <a:rPr lang="en-US" sz="1800" dirty="0">
                <a:effectLst/>
                <a:latin typeface="Times New Roman" panose="02020603050405020304" pitchFamily="18" charset="0"/>
                <a:ea typeface="Calibri" panose="020F0502020204030204" pitchFamily="34" charset="0"/>
              </a:rPr>
              <a:t>m-3m structure </a:t>
            </a:r>
            <a:endParaRPr lang="ru-RU" dirty="0"/>
          </a:p>
        </p:txBody>
      </p:sp>
      <p:sp>
        <p:nvSpPr>
          <p:cNvPr id="12" name="TextBox 11">
            <a:extLst>
              <a:ext uri="{FF2B5EF4-FFF2-40B4-BE49-F238E27FC236}">
                <a16:creationId xmlns:a16="http://schemas.microsoft.com/office/drawing/2014/main" id="{004DB077-9EE9-7CFD-DA13-ADD457A1E43E}"/>
              </a:ext>
            </a:extLst>
          </p:cNvPr>
          <p:cNvSpPr txBox="1"/>
          <p:nvPr/>
        </p:nvSpPr>
        <p:spPr>
          <a:xfrm>
            <a:off x="125362" y="260648"/>
            <a:ext cx="7831013" cy="461665"/>
          </a:xfrm>
          <a:prstGeom prst="rect">
            <a:avLst/>
          </a:prstGeom>
          <a:noFill/>
        </p:spPr>
        <p:txBody>
          <a:bodyPr wrap="square">
            <a:spAutoFit/>
          </a:bodyPr>
          <a:lstStyle/>
          <a:p>
            <a:r>
              <a:rPr lang="en-US" sz="2400" b="1" kern="0" dirty="0">
                <a:solidFill>
                  <a:srgbClr val="000000"/>
                </a:solidFill>
                <a:effectLst/>
                <a:latin typeface="Times New Roman" panose="02020603050405020304" pitchFamily="18" charset="0"/>
                <a:ea typeface="Calibri" panose="020F0502020204030204" pitchFamily="34" charset="0"/>
              </a:rPr>
              <a:t>Crystal structure of </a:t>
            </a:r>
            <a:r>
              <a:rPr lang="en-US" sz="2400" b="1" kern="0" dirty="0">
                <a:effectLst/>
                <a:latin typeface="Times New Roman" panose="02020603050405020304" pitchFamily="18" charset="0"/>
                <a:ea typeface="Calibri" panose="020F0502020204030204" pitchFamily="34" charset="0"/>
              </a:rPr>
              <a:t>Prussian White</a:t>
            </a:r>
            <a:endParaRPr lang="ru-RU" sz="2400" b="1" dirty="0"/>
          </a:p>
        </p:txBody>
      </p:sp>
      <p:pic>
        <p:nvPicPr>
          <p:cNvPr id="3" name="Рисунок 2">
            <a:extLst>
              <a:ext uri="{FF2B5EF4-FFF2-40B4-BE49-F238E27FC236}">
                <a16:creationId xmlns:a16="http://schemas.microsoft.com/office/drawing/2014/main" id="{5002638A-DD73-2C07-0A63-14AF43850421}"/>
              </a:ext>
            </a:extLst>
          </p:cNvPr>
          <p:cNvPicPr>
            <a:picLocks noChangeAspect="1"/>
          </p:cNvPicPr>
          <p:nvPr/>
        </p:nvPicPr>
        <p:blipFill>
          <a:blip r:embed="rId2"/>
          <a:stretch>
            <a:fillRect/>
          </a:stretch>
        </p:blipFill>
        <p:spPr>
          <a:xfrm>
            <a:off x="443800" y="1412776"/>
            <a:ext cx="8316416" cy="3003150"/>
          </a:xfrm>
          <a:prstGeom prst="rect">
            <a:avLst/>
          </a:prstGeom>
        </p:spPr>
      </p:pic>
    </p:spTree>
    <p:extLst>
      <p:ext uri="{BB962C8B-B14F-4D97-AF65-F5344CB8AC3E}">
        <p14:creationId xmlns:p14="http://schemas.microsoft.com/office/powerpoint/2010/main" val="3415140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Рисунок 9">
            <a:extLst>
              <a:ext uri="{FF2B5EF4-FFF2-40B4-BE49-F238E27FC236}">
                <a16:creationId xmlns:a16="http://schemas.microsoft.com/office/drawing/2014/main" id="{D52D972E-A19C-7B84-AD4A-E3294DE160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5759" y="456500"/>
            <a:ext cx="3290866" cy="3116516"/>
          </a:xfrm>
          <a:prstGeom prst="rect">
            <a:avLst/>
          </a:prstGeom>
          <a:noFill/>
          <a:extLst>
            <a:ext uri="{909E8E84-426E-40DD-AFC4-6F175D3DCCD1}">
              <a14:hiddenFill xmlns:a14="http://schemas.microsoft.com/office/drawing/2010/main">
                <a:solidFill>
                  <a:srgbClr val="FFFFFF"/>
                </a:solidFill>
              </a14:hiddenFill>
            </a:ext>
          </a:extLst>
        </p:spPr>
      </p:pic>
      <p:pic>
        <p:nvPicPr>
          <p:cNvPr id="2055" name="Рисунок 11">
            <a:extLst>
              <a:ext uri="{FF2B5EF4-FFF2-40B4-BE49-F238E27FC236}">
                <a16:creationId xmlns:a16="http://schemas.microsoft.com/office/drawing/2014/main" id="{62531A68-DF2A-3A89-9580-E6194CF7BE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5759" y="3573016"/>
            <a:ext cx="3290866" cy="31165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a:extLst>
              <a:ext uri="{FF2B5EF4-FFF2-40B4-BE49-F238E27FC236}">
                <a16:creationId xmlns:a16="http://schemas.microsoft.com/office/drawing/2014/main" id="{0B5673D8-1F08-13A0-0DEF-E3C17BA031A3}"/>
              </a:ext>
            </a:extLst>
          </p:cNvPr>
          <p:cNvSpPr>
            <a:spLocks noChangeArrowheads="1"/>
          </p:cNvSpPr>
          <p:nvPr/>
        </p:nvSpPr>
        <p:spPr bwMode="auto">
          <a:xfrm>
            <a:off x="2843808" y="-7604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12">
            <a:extLst>
              <a:ext uri="{FF2B5EF4-FFF2-40B4-BE49-F238E27FC236}">
                <a16:creationId xmlns:a16="http://schemas.microsoft.com/office/drawing/2014/main" id="{5166A4F5-453C-EF6B-2D0A-7545D39479F5}"/>
              </a:ext>
            </a:extLst>
          </p:cNvPr>
          <p:cNvSpPr>
            <a:spLocks noChangeArrowheads="1"/>
          </p:cNvSpPr>
          <p:nvPr/>
        </p:nvSpPr>
        <p:spPr bwMode="auto">
          <a:xfrm>
            <a:off x="2843808" y="7869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ru-RU" altLang="ru-RU" sz="600" b="0" i="0" u="none" strike="noStrike" cap="none" normalizeH="0" baseline="0">
                <a:ln>
                  <a:noFill/>
                </a:ln>
                <a:solidFill>
                  <a:schemeClr val="tx1"/>
                </a:solidFill>
                <a:effectLst/>
                <a:latin typeface="Arial" panose="020B0604020202020204" pitchFamily="34" charset="0"/>
              </a:rPr>
              <a:t> </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8DF21B1B-D7BA-2B25-14FD-040BFD41C03A}"/>
              </a:ext>
            </a:extLst>
          </p:cNvPr>
          <p:cNvSpPr txBox="1"/>
          <p:nvPr/>
        </p:nvSpPr>
        <p:spPr>
          <a:xfrm>
            <a:off x="323528" y="35106"/>
            <a:ext cx="7416824" cy="400110"/>
          </a:xfrm>
          <a:prstGeom prst="rect">
            <a:avLst/>
          </a:prstGeom>
          <a:noFill/>
        </p:spPr>
        <p:txBody>
          <a:bodyPr wrap="square">
            <a:spAutoFit/>
          </a:bodyPr>
          <a:lstStyle/>
          <a:p>
            <a:pPr algn="ctr"/>
            <a:r>
              <a:rPr lang="en-US" sz="2000" b="1" dirty="0">
                <a:latin typeface="Times New Roman" panose="02020603050405020304" pitchFamily="18" charset="0"/>
                <a:ea typeface="Calibri" panose="020F0502020204030204" pitchFamily="34" charset="0"/>
              </a:rPr>
              <a:t>Phase transitions in the PW material during dehydration</a:t>
            </a:r>
            <a:r>
              <a:rPr lang="en-US" sz="2000" b="1" dirty="0">
                <a:effectLst/>
                <a:latin typeface="Times New Roman" panose="02020603050405020304" pitchFamily="18" charset="0"/>
                <a:ea typeface="Calibri" panose="020F0502020204030204" pitchFamily="34" charset="0"/>
              </a:rPr>
              <a:t> </a:t>
            </a:r>
          </a:p>
        </p:txBody>
      </p:sp>
      <p:sp>
        <p:nvSpPr>
          <p:cNvPr id="14" name="TextBox 13">
            <a:extLst>
              <a:ext uri="{FF2B5EF4-FFF2-40B4-BE49-F238E27FC236}">
                <a16:creationId xmlns:a16="http://schemas.microsoft.com/office/drawing/2014/main" id="{34AAB98D-D728-AD28-9B44-57B7B54214DA}"/>
              </a:ext>
            </a:extLst>
          </p:cNvPr>
          <p:cNvSpPr txBox="1"/>
          <p:nvPr/>
        </p:nvSpPr>
        <p:spPr>
          <a:xfrm>
            <a:off x="3866321" y="769696"/>
            <a:ext cx="4242265" cy="2308324"/>
          </a:xfrm>
          <a:prstGeom prst="rect">
            <a:avLst/>
          </a:prstGeom>
          <a:noFill/>
        </p:spPr>
        <p:txBody>
          <a:bodyPr wrap="square">
            <a:spAutoFit/>
          </a:bodyPr>
          <a:lstStyle/>
          <a:p>
            <a:pPr algn="ctr"/>
            <a:r>
              <a:rPr lang="en-US" dirty="0">
                <a:latin typeface="Times New Roman" panose="02020603050405020304" pitchFamily="18" charset="0"/>
                <a:ea typeface="Calibri" panose="020F0502020204030204" pitchFamily="34" charset="0"/>
              </a:rPr>
              <a:t>hydrated </a:t>
            </a:r>
            <a:r>
              <a:rPr lang="en-US" b="1" dirty="0">
                <a:effectLst/>
                <a:latin typeface="Times New Roman" panose="02020603050405020304" pitchFamily="18" charset="0"/>
                <a:ea typeface="Calibri" panose="020F0502020204030204" pitchFamily="34" charset="0"/>
              </a:rPr>
              <a:t>rhombohedral</a:t>
            </a:r>
            <a:r>
              <a:rPr lang="en-US" dirty="0">
                <a:effectLst/>
                <a:latin typeface="Times New Roman" panose="02020603050405020304" pitchFamily="18" charset="0"/>
                <a:ea typeface="Calibri" panose="020F0502020204030204" pitchFamily="34" charset="0"/>
              </a:rPr>
              <a:t> (R)</a:t>
            </a:r>
          </a:p>
          <a:p>
            <a:pPr algn="ctr"/>
            <a:r>
              <a:rPr lang="en-US" dirty="0">
                <a:effectLst/>
                <a:latin typeface="Times New Roman" panose="02020603050405020304" pitchFamily="18" charset="0"/>
                <a:ea typeface="Calibri" panose="020F0502020204030204" pitchFamily="34" charset="0"/>
              </a:rPr>
              <a:t>(sp</a:t>
            </a:r>
            <a:r>
              <a:rPr lang="en-US" dirty="0">
                <a:latin typeface="Times New Roman" panose="02020603050405020304" pitchFamily="18" charset="0"/>
                <a:ea typeface="Calibri" panose="020F0502020204030204" pitchFamily="34" charset="0"/>
              </a:rPr>
              <a:t>. gr. </a:t>
            </a:r>
            <a:r>
              <a:rPr lang="en-US" i="1" dirty="0">
                <a:latin typeface="Times New Roman" panose="02020603050405020304" pitchFamily="18" charset="0"/>
                <a:ea typeface="Calibri" panose="020F0502020204030204" pitchFamily="34" charset="0"/>
              </a:rPr>
              <a:t>R</a:t>
            </a:r>
            <a:r>
              <a:rPr lang="en-US" dirty="0">
                <a:latin typeface="Times New Roman" panose="02020603050405020304" pitchFamily="18" charset="0"/>
                <a:ea typeface="Calibri" panose="020F0502020204030204" pitchFamily="34" charset="0"/>
              </a:rPr>
              <a:t>-3, </a:t>
            </a:r>
            <a:r>
              <a:rPr lang="en-US" i="1" dirty="0">
                <a:latin typeface="Times New Roman" panose="02020603050405020304" pitchFamily="18" charset="0"/>
                <a:ea typeface="Calibri" panose="020F0502020204030204" pitchFamily="34" charset="0"/>
              </a:rPr>
              <a:t>a</a:t>
            </a:r>
            <a:r>
              <a:rPr lang="en-US" dirty="0">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 7.4682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Å</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i="1" dirty="0">
                <a:latin typeface="Times New Roman" panose="02020603050405020304" pitchFamily="18" charset="0"/>
                <a:ea typeface="Calibri" panose="020F0502020204030204" pitchFamily="34" charset="0"/>
                <a:cs typeface="Times New Roman" panose="02020603050405020304" pitchFamily="18" charset="0"/>
              </a:rPr>
              <a:t>c </a:t>
            </a:r>
            <a:r>
              <a:rPr lang="en-US" dirty="0">
                <a:latin typeface="Times New Roman" panose="02020603050405020304" pitchFamily="18" charset="0"/>
                <a:ea typeface="Calibri" panose="020F0502020204030204" pitchFamily="34" charset="0"/>
                <a:cs typeface="Times New Roman" panose="02020603050405020304" pitchFamily="18" charset="0"/>
              </a:rPr>
              <a:t>= 17.683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Å</a:t>
            </a:r>
            <a:r>
              <a:rPr lang="en-US" dirty="0">
                <a:effectLst/>
                <a:latin typeface="Times New Roman" panose="02020603050405020304" pitchFamily="18" charset="0"/>
                <a:ea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effectLst/>
              <a:latin typeface="Times New Roman" panose="02020603050405020304" pitchFamily="18" charset="0"/>
              <a:ea typeface="Calibri" panose="020F0502020204030204" pitchFamily="34" charset="0"/>
            </a:endParaRPr>
          </a:p>
          <a:p>
            <a:pPr algn="ctr"/>
            <a:r>
              <a:rPr lang="en-US" b="1" dirty="0">
                <a:effectLst/>
                <a:latin typeface="Times New Roman" panose="02020603050405020304" pitchFamily="18" charset="0"/>
                <a:ea typeface="Calibri" panose="020F0502020204030204" pitchFamily="34" charset="0"/>
              </a:rPr>
              <a:t> cubic </a:t>
            </a:r>
            <a:r>
              <a:rPr lang="en-US" dirty="0">
                <a:effectLst/>
                <a:latin typeface="Times New Roman" panose="02020603050405020304" pitchFamily="18" charset="0"/>
                <a:ea typeface="Calibri" panose="020F0502020204030204" pitchFamily="34" charset="0"/>
              </a:rPr>
              <a:t>(Cub)</a:t>
            </a:r>
          </a:p>
          <a:p>
            <a:pPr algn="ctr"/>
            <a:r>
              <a:rPr lang="en-US" dirty="0">
                <a:effectLst/>
                <a:latin typeface="Times New Roman" panose="02020603050405020304" pitchFamily="18" charset="0"/>
                <a:ea typeface="Calibri" panose="020F0502020204030204" pitchFamily="34" charset="0"/>
              </a:rPr>
              <a:t>(sp. gr. </a:t>
            </a:r>
            <a:r>
              <a:rPr lang="en-US" i="1" dirty="0">
                <a:effectLst/>
                <a:latin typeface="Times New Roman" panose="02020603050405020304" pitchFamily="18" charset="0"/>
                <a:ea typeface="Calibri" panose="020F0502020204030204" pitchFamily="34" charset="0"/>
              </a:rPr>
              <a:t>Fm</a:t>
            </a:r>
            <a:r>
              <a:rPr lang="en-US" dirty="0">
                <a:effectLst/>
                <a:latin typeface="Times New Roman" panose="02020603050405020304" pitchFamily="18" charset="0"/>
                <a:ea typeface="Calibri" panose="020F0502020204030204" pitchFamily="34" charset="0"/>
              </a:rPr>
              <a:t>-3</a:t>
            </a:r>
            <a:r>
              <a:rPr lang="en-US" i="1" dirty="0">
                <a:effectLst/>
                <a:latin typeface="Times New Roman" panose="02020603050405020304" pitchFamily="18" charset="0"/>
                <a:ea typeface="Calibri" panose="020F0502020204030204" pitchFamily="34" charset="0"/>
              </a:rPr>
              <a:t>m, a = </a:t>
            </a:r>
            <a:r>
              <a:rPr lang="en-US" dirty="0">
                <a:effectLst/>
                <a:latin typeface="Times New Roman" panose="02020603050405020304" pitchFamily="18" charset="0"/>
                <a:ea typeface="Calibri" panose="020F0502020204030204" pitchFamily="34" charset="0"/>
              </a:rPr>
              <a:t>10.4322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Å</a:t>
            </a:r>
            <a:r>
              <a:rPr lang="en-US" dirty="0">
                <a:effectLst/>
                <a:latin typeface="Times New Roman" panose="02020603050405020304" pitchFamily="18" charset="0"/>
                <a:ea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effectLst/>
              <a:latin typeface="Times New Roman" panose="02020603050405020304" pitchFamily="18" charset="0"/>
              <a:ea typeface="Calibri" panose="020F0502020204030204" pitchFamily="34" charset="0"/>
            </a:endParaRPr>
          </a:p>
          <a:p>
            <a:pPr algn="ctr"/>
            <a:r>
              <a:rPr lang="en-US" b="1" dirty="0">
                <a:effectLst/>
                <a:latin typeface="Times New Roman" panose="02020603050405020304" pitchFamily="18" charset="0"/>
                <a:ea typeface="Calibri" panose="020F0502020204030204" pitchFamily="34" charset="0"/>
              </a:rPr>
              <a:t>dehydrated rhombohedral</a:t>
            </a:r>
            <a:r>
              <a:rPr lang="en-US" dirty="0">
                <a:effectLst/>
                <a:latin typeface="Times New Roman" panose="02020603050405020304" pitchFamily="18" charset="0"/>
                <a:ea typeface="Calibri" panose="020F0502020204030204" pitchFamily="34" charset="0"/>
              </a:rPr>
              <a:t> (d-R) </a:t>
            </a:r>
          </a:p>
          <a:p>
            <a:pPr algn="ctr"/>
            <a:r>
              <a:rPr lang="en-US" dirty="0">
                <a:latin typeface="Times New Roman" panose="02020603050405020304" pitchFamily="18" charset="0"/>
              </a:rPr>
              <a:t>(sp.gr. </a:t>
            </a:r>
            <a:r>
              <a:rPr lang="en-US" i="1" dirty="0">
                <a:latin typeface="Times New Roman" panose="02020603050405020304" pitchFamily="18" charset="0"/>
              </a:rPr>
              <a:t>R-3</a:t>
            </a:r>
            <a:r>
              <a:rPr lang="en-US" dirty="0">
                <a:latin typeface="Times New Roman" panose="02020603050405020304" pitchFamily="18" charset="0"/>
              </a:rPr>
              <a:t>, </a:t>
            </a:r>
            <a:r>
              <a:rPr lang="ru-RU" sz="1800" i="1" dirty="0">
                <a:effectLst/>
                <a:latin typeface="Times New Roman" panose="02020603050405020304" pitchFamily="18" charset="0"/>
                <a:ea typeface="Calibri" panose="020F0502020204030204" pitchFamily="34" charset="0"/>
              </a:rPr>
              <a:t>a</a:t>
            </a:r>
            <a:r>
              <a:rPr lang="ru-RU"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 </a:t>
            </a:r>
            <a:r>
              <a:rPr lang="ru-RU" sz="1800" dirty="0">
                <a:effectLst/>
                <a:latin typeface="Times New Roman" panose="02020603050405020304" pitchFamily="18" charset="0"/>
                <a:ea typeface="Calibri" panose="020F0502020204030204" pitchFamily="34" charset="0"/>
              </a:rPr>
              <a:t>6.5395 Å </a:t>
            </a:r>
            <a:r>
              <a:rPr lang="en-US" sz="1800" dirty="0">
                <a:effectLst/>
                <a:latin typeface="Times New Roman" panose="02020603050405020304" pitchFamily="18" charset="0"/>
                <a:ea typeface="Calibri" panose="020F0502020204030204" pitchFamily="34" charset="0"/>
              </a:rPr>
              <a:t>, </a:t>
            </a:r>
            <a:r>
              <a:rPr lang="ru-RU" sz="1800" i="1" dirty="0">
                <a:effectLst/>
                <a:latin typeface="Times New Roman" panose="02020603050405020304" pitchFamily="18" charset="0"/>
                <a:ea typeface="Calibri" panose="020F0502020204030204" pitchFamily="34" charset="0"/>
              </a:rPr>
              <a:t>c</a:t>
            </a:r>
            <a:r>
              <a:rPr lang="ru-RU" sz="1800" dirty="0">
                <a:effectLst/>
                <a:latin typeface="Times New Roman" panose="02020603050405020304" pitchFamily="18" charset="0"/>
                <a:ea typeface="Calibri" panose="020F0502020204030204" pitchFamily="34" charset="0"/>
              </a:rPr>
              <a:t> = 18.933 Å </a:t>
            </a:r>
            <a:r>
              <a:rPr lang="en-US" dirty="0">
                <a:latin typeface="Times New Roman" panose="02020603050405020304" pitchFamily="18" charset="0"/>
              </a:rPr>
              <a:t>)</a:t>
            </a:r>
            <a:endParaRPr lang="ru-RU" dirty="0"/>
          </a:p>
        </p:txBody>
      </p:sp>
      <p:pic>
        <p:nvPicPr>
          <p:cNvPr id="2" name="Рисунок 1">
            <a:extLst>
              <a:ext uri="{FF2B5EF4-FFF2-40B4-BE49-F238E27FC236}">
                <a16:creationId xmlns:a16="http://schemas.microsoft.com/office/drawing/2014/main" id="{A6244B0A-2757-DF91-1A35-86FC923997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412501"/>
            <a:ext cx="3739928" cy="3116515"/>
          </a:xfrm>
          <a:prstGeom prst="rect">
            <a:avLst/>
          </a:prstGeom>
        </p:spPr>
      </p:pic>
      <p:sp>
        <p:nvSpPr>
          <p:cNvPr id="3" name="TextBox 2">
            <a:extLst>
              <a:ext uri="{FF2B5EF4-FFF2-40B4-BE49-F238E27FC236}">
                <a16:creationId xmlns:a16="http://schemas.microsoft.com/office/drawing/2014/main" id="{A37CA8D2-A1E2-2BB9-6B77-6AB39150A93C}"/>
              </a:ext>
            </a:extLst>
          </p:cNvPr>
          <p:cNvSpPr txBox="1"/>
          <p:nvPr/>
        </p:nvSpPr>
        <p:spPr>
          <a:xfrm>
            <a:off x="125760" y="6647815"/>
            <a:ext cx="8892480" cy="245901"/>
          </a:xfrm>
          <a:prstGeom prst="rect">
            <a:avLst/>
          </a:prstGeom>
          <a:noFill/>
        </p:spPr>
        <p:txBody>
          <a:bodyPr wrap="square">
            <a:spAutoFit/>
          </a:bodyPr>
          <a:lstStyle/>
          <a:p>
            <a:pPr>
              <a:lnSpc>
                <a:spcPct val="107000"/>
              </a:lnSpc>
              <a:spcAft>
                <a:spcPts val="600"/>
              </a:spcAft>
            </a:pP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N.Yu</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Samoylova</a:t>
            </a:r>
            <a:r>
              <a:rPr lang="en-US"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et al.,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Peculiarities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of</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charge-discharge</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processes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in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Prussian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white</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electrodes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with</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different</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level</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of</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dehydration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J. Alloys Compd. </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983 (2024) 173849</a:t>
            </a:r>
            <a:r>
              <a:rPr lang="en-US"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6" name="Рисунок 15">
            <a:extLst>
              <a:ext uri="{FF2B5EF4-FFF2-40B4-BE49-F238E27FC236}">
                <a16:creationId xmlns:a16="http://schemas.microsoft.com/office/drawing/2014/main" id="{AC57DA4D-4095-4C5E-FD19-503582162DD7}"/>
              </a:ext>
            </a:extLst>
          </p:cNvPr>
          <p:cNvPicPr>
            <a:picLocks noChangeAspect="1"/>
          </p:cNvPicPr>
          <p:nvPr/>
        </p:nvPicPr>
        <p:blipFill>
          <a:blip r:embed="rId6"/>
          <a:stretch>
            <a:fillRect/>
          </a:stretch>
        </p:blipFill>
        <p:spPr>
          <a:xfrm>
            <a:off x="7657225" y="1511676"/>
            <a:ext cx="843329" cy="864000"/>
          </a:xfrm>
          <a:prstGeom prst="rect">
            <a:avLst/>
          </a:prstGeom>
        </p:spPr>
      </p:pic>
      <p:pic>
        <p:nvPicPr>
          <p:cNvPr id="22" name="Рисунок 21">
            <a:extLst>
              <a:ext uri="{FF2B5EF4-FFF2-40B4-BE49-F238E27FC236}">
                <a16:creationId xmlns:a16="http://schemas.microsoft.com/office/drawing/2014/main" id="{90AD202F-2BC6-A458-4C56-C3C609A68915}"/>
              </a:ext>
            </a:extLst>
          </p:cNvPr>
          <p:cNvPicPr>
            <a:picLocks noChangeAspect="1"/>
          </p:cNvPicPr>
          <p:nvPr/>
        </p:nvPicPr>
        <p:blipFill>
          <a:blip r:embed="rId7"/>
          <a:stretch>
            <a:fillRect/>
          </a:stretch>
        </p:blipFill>
        <p:spPr>
          <a:xfrm>
            <a:off x="8124507" y="2357192"/>
            <a:ext cx="947467" cy="864000"/>
          </a:xfrm>
          <a:prstGeom prst="rect">
            <a:avLst/>
          </a:prstGeom>
        </p:spPr>
      </p:pic>
      <p:pic>
        <p:nvPicPr>
          <p:cNvPr id="24" name="Рисунок 23">
            <a:extLst>
              <a:ext uri="{FF2B5EF4-FFF2-40B4-BE49-F238E27FC236}">
                <a16:creationId xmlns:a16="http://schemas.microsoft.com/office/drawing/2014/main" id="{8FF334EA-BB26-E3F2-E74A-897043514AFB}"/>
              </a:ext>
            </a:extLst>
          </p:cNvPr>
          <p:cNvPicPr>
            <a:picLocks noChangeAspect="1"/>
          </p:cNvPicPr>
          <p:nvPr/>
        </p:nvPicPr>
        <p:blipFill>
          <a:blip r:embed="rId8"/>
          <a:stretch>
            <a:fillRect/>
          </a:stretch>
        </p:blipFill>
        <p:spPr>
          <a:xfrm>
            <a:off x="8108586" y="647676"/>
            <a:ext cx="870156" cy="864000"/>
          </a:xfrm>
          <a:prstGeom prst="rect">
            <a:avLst/>
          </a:prstGeom>
        </p:spPr>
      </p:pic>
    </p:spTree>
    <p:extLst>
      <p:ext uri="{BB962C8B-B14F-4D97-AF65-F5344CB8AC3E}">
        <p14:creationId xmlns:p14="http://schemas.microsoft.com/office/powerpoint/2010/main" val="3434035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FB26E6D-4E4D-7CD9-69B0-7D096AA2ED0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0413" y="476672"/>
            <a:ext cx="4042452" cy="5774456"/>
          </a:xfrm>
          <a:prstGeom prst="rect">
            <a:avLst/>
          </a:prstGeom>
          <a:noFill/>
          <a:ln>
            <a:noFill/>
          </a:ln>
        </p:spPr>
      </p:pic>
      <p:sp>
        <p:nvSpPr>
          <p:cNvPr id="8" name="TextBox 7">
            <a:extLst>
              <a:ext uri="{FF2B5EF4-FFF2-40B4-BE49-F238E27FC236}">
                <a16:creationId xmlns:a16="http://schemas.microsoft.com/office/drawing/2014/main" id="{389E3CC8-59E2-A3C7-8064-D8717A25EB42}"/>
              </a:ext>
            </a:extLst>
          </p:cNvPr>
          <p:cNvSpPr txBox="1"/>
          <p:nvPr/>
        </p:nvSpPr>
        <p:spPr>
          <a:xfrm>
            <a:off x="4355976" y="492324"/>
            <a:ext cx="4572000"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TGA curve </a:t>
            </a:r>
          </a:p>
        </p:txBody>
      </p:sp>
      <p:sp>
        <p:nvSpPr>
          <p:cNvPr id="10" name="TextBox 9">
            <a:extLst>
              <a:ext uri="{FF2B5EF4-FFF2-40B4-BE49-F238E27FC236}">
                <a16:creationId xmlns:a16="http://schemas.microsoft.com/office/drawing/2014/main" id="{EDA31B8B-5923-625A-23F3-0DF59560B1D6}"/>
              </a:ext>
            </a:extLst>
          </p:cNvPr>
          <p:cNvSpPr txBox="1"/>
          <p:nvPr/>
        </p:nvSpPr>
        <p:spPr>
          <a:xfrm>
            <a:off x="4130445" y="2362222"/>
            <a:ext cx="4610100" cy="646331"/>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kinetics of gas evaporation under heating of the PW powder in N</a:t>
            </a:r>
            <a:r>
              <a:rPr lang="en-US" sz="1800" baseline="-25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 atmosphere </a:t>
            </a:r>
          </a:p>
        </p:txBody>
      </p:sp>
      <p:sp>
        <p:nvSpPr>
          <p:cNvPr id="12" name="TextBox 11">
            <a:extLst>
              <a:ext uri="{FF2B5EF4-FFF2-40B4-BE49-F238E27FC236}">
                <a16:creationId xmlns:a16="http://schemas.microsoft.com/office/drawing/2014/main" id="{3E803C76-C839-921D-C1F3-1ECB25537CCD}"/>
              </a:ext>
            </a:extLst>
          </p:cNvPr>
          <p:cNvSpPr txBox="1"/>
          <p:nvPr/>
        </p:nvSpPr>
        <p:spPr>
          <a:xfrm>
            <a:off x="4167181" y="4332694"/>
            <a:ext cx="4610100" cy="646331"/>
          </a:xfrm>
          <a:prstGeom prst="rect">
            <a:avLst/>
          </a:prstGeom>
          <a:noFill/>
        </p:spPr>
        <p:txBody>
          <a:bodyPr wrap="square">
            <a:spAutoFit/>
          </a:bodyPr>
          <a:lstStyle/>
          <a:p>
            <a:r>
              <a:rPr lang="en-US" sz="1800" dirty="0">
                <a:solidFill>
                  <a:srgbClr val="000000"/>
                </a:solidFill>
                <a:effectLst/>
                <a:latin typeface="Times New Roman" panose="02020603050405020304" pitchFamily="18" charset="0"/>
                <a:ea typeface="Calibri" panose="020F0502020204030204" pitchFamily="34" charset="0"/>
              </a:rPr>
              <a:t>FTIR spectra of the gaseous PW decomposition products</a:t>
            </a:r>
            <a:endParaRPr lang="ru-RU" dirty="0"/>
          </a:p>
        </p:txBody>
      </p:sp>
      <p:sp>
        <p:nvSpPr>
          <p:cNvPr id="2" name="TextBox 1">
            <a:extLst>
              <a:ext uri="{FF2B5EF4-FFF2-40B4-BE49-F238E27FC236}">
                <a16:creationId xmlns:a16="http://schemas.microsoft.com/office/drawing/2014/main" id="{294C3A74-52D6-3460-A9F3-284618D5A6FC}"/>
              </a:ext>
            </a:extLst>
          </p:cNvPr>
          <p:cNvSpPr txBox="1"/>
          <p:nvPr/>
        </p:nvSpPr>
        <p:spPr>
          <a:xfrm>
            <a:off x="120413" y="6589576"/>
            <a:ext cx="8892480" cy="245901"/>
          </a:xfrm>
          <a:prstGeom prst="rect">
            <a:avLst/>
          </a:prstGeom>
          <a:noFill/>
        </p:spPr>
        <p:txBody>
          <a:bodyPr wrap="square">
            <a:spAutoFit/>
          </a:bodyPr>
          <a:lstStyle/>
          <a:p>
            <a:pPr>
              <a:lnSpc>
                <a:spcPct val="107000"/>
              </a:lnSpc>
              <a:spcAft>
                <a:spcPts val="600"/>
              </a:spcAft>
            </a:pP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N.Yu</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Samoylova</a:t>
            </a:r>
            <a:r>
              <a:rPr lang="en-US"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et al.,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Peculiarities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of</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charge-discharge</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processes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in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Prussian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white</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electrodes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with</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different</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level</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of</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dehydration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J. Alloys Compd. </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983 (2024) 173849</a:t>
            </a:r>
            <a:r>
              <a:rPr lang="en-US"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16065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ABC5AD-8A1E-FFA5-AB13-13739DB29492}"/>
              </a:ext>
            </a:extLst>
          </p:cNvPr>
          <p:cNvSpPr>
            <a:spLocks noChangeArrowheads="1"/>
          </p:cNvSpPr>
          <p:nvPr/>
        </p:nvSpPr>
        <p:spPr bwMode="auto">
          <a:xfrm>
            <a:off x="0" y="4919275"/>
            <a:ext cx="85122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600" b="0" i="0" u="none" strike="noStrike" cap="none" normalizeH="0" baseline="0" dirty="0">
                <a:ln>
                  <a:noFill/>
                </a:ln>
                <a:solidFill>
                  <a:schemeClr val="tx1"/>
                </a:solidFill>
                <a:effectLst/>
              </a:rPr>
              <a:t>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3F8B377-7BDC-D469-8CA9-9B440BDCDEF5}"/>
              </a:ext>
            </a:extLst>
          </p:cNvPr>
          <p:cNvSpPr txBox="1"/>
          <p:nvPr/>
        </p:nvSpPr>
        <p:spPr>
          <a:xfrm>
            <a:off x="95176" y="78210"/>
            <a:ext cx="193985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ru-RU" sz="1800"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1C = 170 </a:t>
            </a:r>
            <a:r>
              <a:rPr lang="en-US" sz="1800" dirty="0" err="1">
                <a:effectLst/>
                <a:latin typeface="Times New Roman" panose="02020603050405020304" pitchFamily="18" charset="0"/>
                <a:ea typeface="Calibri" panose="020F0502020204030204" pitchFamily="34" charset="0"/>
              </a:rPr>
              <a:t>mAhg</a:t>
            </a:r>
            <a:r>
              <a:rPr lang="en-US" sz="1800" baseline="30000" dirty="0">
                <a:effectLst/>
                <a:latin typeface="Times New Roman" panose="02020603050405020304" pitchFamily="18" charset="0"/>
                <a:ea typeface="Calibri" panose="020F0502020204030204" pitchFamily="34" charset="0"/>
              </a:rPr>
              <a:t>–1</a:t>
            </a:r>
            <a:r>
              <a:rPr lang="en-US" sz="1800" dirty="0">
                <a:effectLst/>
                <a:latin typeface="Times New Roman" panose="02020603050405020304" pitchFamily="18" charset="0"/>
                <a:ea typeface="Calibri" panose="020F0502020204030204" pitchFamily="34" charset="0"/>
              </a:rPr>
              <a:t> </a:t>
            </a:r>
            <a:endParaRPr kumimoji="0" lang="en-US" altLang="ru-RU" sz="1800"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D43BA41F-A482-07A4-9E28-DB85D6CF53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44008" y="3544350"/>
            <a:ext cx="3476680" cy="2980800"/>
          </a:xfrm>
          <a:prstGeom prst="rect">
            <a:avLst/>
          </a:prstGeom>
        </p:spPr>
      </p:pic>
      <p:pic>
        <p:nvPicPr>
          <p:cNvPr id="7" name="Рисунок 6">
            <a:extLst>
              <a:ext uri="{FF2B5EF4-FFF2-40B4-BE49-F238E27FC236}">
                <a16:creationId xmlns:a16="http://schemas.microsoft.com/office/drawing/2014/main" id="{A8DF3CDC-5D8E-8992-1CE0-0DC93CF73A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0722" y="3544350"/>
            <a:ext cx="3476006" cy="2980222"/>
          </a:xfrm>
          <a:prstGeom prst="rect">
            <a:avLst/>
          </a:prstGeom>
        </p:spPr>
      </p:pic>
      <p:pic>
        <p:nvPicPr>
          <p:cNvPr id="10" name="Рисунок 9">
            <a:extLst>
              <a:ext uri="{FF2B5EF4-FFF2-40B4-BE49-F238E27FC236}">
                <a16:creationId xmlns:a16="http://schemas.microsoft.com/office/drawing/2014/main" id="{2253962D-4DF7-8D0A-5DAA-91985AF089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7030" y="601818"/>
            <a:ext cx="3476006" cy="2980222"/>
          </a:xfrm>
          <a:prstGeom prst="rect">
            <a:avLst/>
          </a:prstGeom>
        </p:spPr>
      </p:pic>
      <p:pic>
        <p:nvPicPr>
          <p:cNvPr id="13" name="Рисунок 12">
            <a:extLst>
              <a:ext uri="{FF2B5EF4-FFF2-40B4-BE49-F238E27FC236}">
                <a16:creationId xmlns:a16="http://schemas.microsoft.com/office/drawing/2014/main" id="{5E95E14A-F452-1055-3776-92AEA937D89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1416" y="571299"/>
            <a:ext cx="3547726" cy="3041260"/>
          </a:xfrm>
          <a:prstGeom prst="rect">
            <a:avLst/>
          </a:prstGeom>
        </p:spPr>
      </p:pic>
      <p:sp>
        <p:nvSpPr>
          <p:cNvPr id="15" name="TextBox 14">
            <a:extLst>
              <a:ext uri="{FF2B5EF4-FFF2-40B4-BE49-F238E27FC236}">
                <a16:creationId xmlns:a16="http://schemas.microsoft.com/office/drawing/2014/main" id="{E981928C-F8D7-C34F-E2EA-D5D567016E36}"/>
              </a:ext>
            </a:extLst>
          </p:cNvPr>
          <p:cNvSpPr txBox="1"/>
          <p:nvPr/>
        </p:nvSpPr>
        <p:spPr>
          <a:xfrm>
            <a:off x="5148081" y="493343"/>
            <a:ext cx="2905555" cy="307777"/>
          </a:xfrm>
          <a:prstGeom prst="rect">
            <a:avLst/>
          </a:prstGeom>
          <a:noFill/>
        </p:spPr>
        <p:txBody>
          <a:bodyPr wrap="square">
            <a:spAutoFit/>
          </a:bodyPr>
          <a:lstStyle/>
          <a:p>
            <a:r>
              <a:rPr lang="en-US" sz="1400" dirty="0">
                <a:effectLst/>
                <a:latin typeface="Times New Roman" panose="02020603050405020304" pitchFamily="18" charset="0"/>
                <a:ea typeface="Calibri" panose="020F0502020204030204" pitchFamily="34" charset="0"/>
              </a:rPr>
              <a:t>PW/</a:t>
            </a:r>
            <a:r>
              <a:rPr lang="en-US" sz="1400" dirty="0" err="1">
                <a:effectLst/>
                <a:latin typeface="Times New Roman" panose="02020603050405020304" pitchFamily="18" charset="0"/>
                <a:ea typeface="Calibri" panose="020F0502020204030204" pitchFamily="34" charset="0"/>
              </a:rPr>
              <a:t>Ketjenblack</a:t>
            </a:r>
            <a:r>
              <a:rPr lang="en-US" sz="1400" dirty="0">
                <a:effectLst/>
                <a:latin typeface="Times New Roman" panose="02020603050405020304" pitchFamily="18" charset="0"/>
                <a:ea typeface="Calibri" panose="020F0502020204030204" pitchFamily="34" charset="0"/>
              </a:rPr>
              <a:t>/</a:t>
            </a:r>
            <a:r>
              <a:rPr lang="en-US" sz="1400" dirty="0" err="1">
                <a:effectLst/>
                <a:latin typeface="Times New Roman" panose="02020603050405020304" pitchFamily="18" charset="0"/>
                <a:ea typeface="Calibri" panose="020F0502020204030204" pitchFamily="34" charset="0"/>
              </a:rPr>
              <a:t>PVdF</a:t>
            </a:r>
            <a:r>
              <a:rPr lang="en-US" sz="1400" dirty="0">
                <a:effectLst/>
                <a:latin typeface="Times New Roman" panose="02020603050405020304" pitchFamily="18" charset="0"/>
                <a:ea typeface="Calibri" panose="020F0502020204030204" pitchFamily="34" charset="0"/>
              </a:rPr>
              <a:t> is </a:t>
            </a:r>
            <a:r>
              <a:rPr lang="en-US" sz="1400" b="1" dirty="0">
                <a:effectLst/>
                <a:latin typeface="Times New Roman" panose="02020603050405020304" pitchFamily="18" charset="0"/>
                <a:ea typeface="Calibri" panose="020F0502020204030204" pitchFamily="34" charset="0"/>
              </a:rPr>
              <a:t>80/10/10</a:t>
            </a:r>
            <a:endParaRPr lang="ru-RU" sz="1400" b="1" dirty="0"/>
          </a:p>
        </p:txBody>
      </p:sp>
      <p:sp>
        <p:nvSpPr>
          <p:cNvPr id="16" name="TextBox 15">
            <a:extLst>
              <a:ext uri="{FF2B5EF4-FFF2-40B4-BE49-F238E27FC236}">
                <a16:creationId xmlns:a16="http://schemas.microsoft.com/office/drawing/2014/main" id="{ECFBE1F4-B3AC-A957-1CF7-27AAD69989E0}"/>
              </a:ext>
            </a:extLst>
          </p:cNvPr>
          <p:cNvSpPr txBox="1"/>
          <p:nvPr/>
        </p:nvSpPr>
        <p:spPr>
          <a:xfrm>
            <a:off x="981173" y="493343"/>
            <a:ext cx="2905555" cy="307777"/>
          </a:xfrm>
          <a:prstGeom prst="rect">
            <a:avLst/>
          </a:prstGeom>
          <a:noFill/>
        </p:spPr>
        <p:txBody>
          <a:bodyPr wrap="square">
            <a:spAutoFit/>
          </a:bodyPr>
          <a:lstStyle/>
          <a:p>
            <a:r>
              <a:rPr lang="en-US" sz="1400" dirty="0">
                <a:effectLst/>
                <a:latin typeface="Times New Roman" panose="02020603050405020304" pitchFamily="18" charset="0"/>
                <a:ea typeface="Calibri" panose="020F0502020204030204" pitchFamily="34" charset="0"/>
              </a:rPr>
              <a:t>PW/</a:t>
            </a:r>
            <a:r>
              <a:rPr lang="en-US" sz="1400" dirty="0" err="1">
                <a:effectLst/>
                <a:latin typeface="Times New Roman" panose="02020603050405020304" pitchFamily="18" charset="0"/>
                <a:ea typeface="Calibri" panose="020F0502020204030204" pitchFamily="34" charset="0"/>
              </a:rPr>
              <a:t>Ketjenblack</a:t>
            </a:r>
            <a:r>
              <a:rPr lang="en-US" sz="1400" dirty="0">
                <a:effectLst/>
                <a:latin typeface="Times New Roman" panose="02020603050405020304" pitchFamily="18" charset="0"/>
                <a:ea typeface="Calibri" panose="020F0502020204030204" pitchFamily="34" charset="0"/>
              </a:rPr>
              <a:t>/</a:t>
            </a:r>
            <a:r>
              <a:rPr lang="en-US" sz="1400" dirty="0" err="1">
                <a:effectLst/>
                <a:latin typeface="Times New Roman" panose="02020603050405020304" pitchFamily="18" charset="0"/>
                <a:ea typeface="Calibri" panose="020F0502020204030204" pitchFamily="34" charset="0"/>
              </a:rPr>
              <a:t>PVdF</a:t>
            </a:r>
            <a:r>
              <a:rPr lang="en-US" sz="1400" dirty="0">
                <a:effectLst/>
                <a:latin typeface="Times New Roman" panose="02020603050405020304" pitchFamily="18" charset="0"/>
                <a:ea typeface="Calibri" panose="020F0502020204030204" pitchFamily="34" charset="0"/>
              </a:rPr>
              <a:t> is </a:t>
            </a:r>
            <a:r>
              <a:rPr lang="en-US" sz="1400" b="1" dirty="0">
                <a:effectLst/>
                <a:latin typeface="Times New Roman" panose="02020603050405020304" pitchFamily="18" charset="0"/>
                <a:ea typeface="Calibri" panose="020F0502020204030204" pitchFamily="34" charset="0"/>
              </a:rPr>
              <a:t>70/15/15</a:t>
            </a:r>
            <a:endParaRPr lang="ru-RU" sz="1400" b="1" dirty="0"/>
          </a:p>
        </p:txBody>
      </p:sp>
      <p:sp>
        <p:nvSpPr>
          <p:cNvPr id="2" name="TextBox 1">
            <a:extLst>
              <a:ext uri="{FF2B5EF4-FFF2-40B4-BE49-F238E27FC236}">
                <a16:creationId xmlns:a16="http://schemas.microsoft.com/office/drawing/2014/main" id="{70E3D66B-ADBF-7A56-E72D-545E36D45222}"/>
              </a:ext>
            </a:extLst>
          </p:cNvPr>
          <p:cNvSpPr txBox="1"/>
          <p:nvPr/>
        </p:nvSpPr>
        <p:spPr>
          <a:xfrm>
            <a:off x="95176" y="6612629"/>
            <a:ext cx="8892480" cy="245901"/>
          </a:xfrm>
          <a:prstGeom prst="rect">
            <a:avLst/>
          </a:prstGeom>
          <a:noFill/>
        </p:spPr>
        <p:txBody>
          <a:bodyPr wrap="square">
            <a:spAutoFit/>
          </a:bodyPr>
          <a:lstStyle/>
          <a:p>
            <a:pPr>
              <a:lnSpc>
                <a:spcPct val="107000"/>
              </a:lnSpc>
              <a:spcAft>
                <a:spcPts val="600"/>
              </a:spcAft>
            </a:pP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N.Yu</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Samoylova</a:t>
            </a:r>
            <a:r>
              <a:rPr lang="en-US"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et al.,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Peculiarities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of</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charge-discharge</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processes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in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Prussian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white</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electrodes</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with</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different</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level</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of</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000"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dehydration</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J. Alloys Compd. </a:t>
            </a:r>
            <a:r>
              <a:rPr lang="ru-RU"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983 (2024) 173849</a:t>
            </a:r>
            <a:r>
              <a:rPr lang="en-US" sz="10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5553550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6460</TotalTime>
  <Words>986</Words>
  <Application>Microsoft Office PowerPoint</Application>
  <PresentationFormat>Экран (4:3)</PresentationFormat>
  <Paragraphs>105</Paragraphs>
  <Slides>23</Slides>
  <Notes>4</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23</vt:i4>
      </vt:variant>
    </vt:vector>
  </HeadingPairs>
  <TitlesOfParts>
    <vt:vector size="27" baseType="lpstr">
      <vt:lpstr>Arial</vt:lpstr>
      <vt:lpstr>Calibri</vt:lpstr>
      <vt:lpstr>Times New Roman</vt:lpstr>
      <vt:lpstr>Тема Office</vt:lpstr>
      <vt:lpstr>Investigation of the cathode materials for metal-ion batteries</vt:lpstr>
      <vt:lpstr>The Prussian blue systems</vt:lpstr>
      <vt:lpstr>Презентация PowerPoint</vt:lpstr>
      <vt:lpstr>The origin aim is to study:    </vt:lpstr>
      <vt:lpstr>Material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Ryabova</dc:creator>
  <cp:lastModifiedBy>Samoylova NYu</cp:lastModifiedBy>
  <cp:revision>67</cp:revision>
  <dcterms:created xsi:type="dcterms:W3CDTF">2018-05-14T13:30:35Z</dcterms:created>
  <dcterms:modified xsi:type="dcterms:W3CDTF">2024-10-30T08:44:14Z</dcterms:modified>
</cp:coreProperties>
</file>