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6"/>
  </p:notesMasterIdLst>
  <p:handoutMasterIdLst>
    <p:handoutMasterId r:id="rId37"/>
  </p:handoutMasterIdLst>
  <p:sldIdLst>
    <p:sldId id="256" r:id="rId2"/>
    <p:sldId id="3450" r:id="rId3"/>
    <p:sldId id="3437" r:id="rId4"/>
    <p:sldId id="3438" r:id="rId5"/>
    <p:sldId id="3439" r:id="rId6"/>
    <p:sldId id="304" r:id="rId7"/>
    <p:sldId id="3447" r:id="rId8"/>
    <p:sldId id="3453" r:id="rId9"/>
    <p:sldId id="324" r:id="rId10"/>
    <p:sldId id="325" r:id="rId11"/>
    <p:sldId id="326" r:id="rId12"/>
    <p:sldId id="327" r:id="rId13"/>
    <p:sldId id="328" r:id="rId14"/>
    <p:sldId id="329" r:id="rId15"/>
    <p:sldId id="3440" r:id="rId16"/>
    <p:sldId id="3441" r:id="rId17"/>
    <p:sldId id="3442" r:id="rId18"/>
    <p:sldId id="3443" r:id="rId19"/>
    <p:sldId id="257" r:id="rId20"/>
    <p:sldId id="330" r:id="rId21"/>
    <p:sldId id="3449" r:id="rId22"/>
    <p:sldId id="3444" r:id="rId23"/>
    <p:sldId id="3433" r:id="rId24"/>
    <p:sldId id="3451" r:id="rId25"/>
    <p:sldId id="1114" r:id="rId26"/>
    <p:sldId id="3435" r:id="rId27"/>
    <p:sldId id="1142" r:id="rId28"/>
    <p:sldId id="1143" r:id="rId29"/>
    <p:sldId id="3448" r:id="rId30"/>
    <p:sldId id="3452" r:id="rId31"/>
    <p:sldId id="540" r:id="rId32"/>
    <p:sldId id="3446" r:id="rId33"/>
    <p:sldId id="1099" r:id="rId34"/>
    <p:sldId id="3436" r:id="rId35"/>
  </p:sldIdLst>
  <p:sldSz cx="9906000" cy="6858000" type="A4"/>
  <p:notesSz cx="6858000" cy="9144000"/>
  <p:defaultTextStyle>
    <a:defPPr>
      <a:defRPr lang="ru-RU"/>
    </a:defPPr>
    <a:lvl1pPr marL="0" algn="l" defTabSz="914296" rtl="0" eaLnBrk="1" latinLnBrk="0" hangingPunct="1">
      <a:defRPr sz="1800" kern="1200">
        <a:solidFill>
          <a:schemeClr val="tx1"/>
        </a:solidFill>
        <a:latin typeface="+mn-lt"/>
        <a:ea typeface="+mn-ea"/>
        <a:cs typeface="+mn-cs"/>
      </a:defRPr>
    </a:lvl1pPr>
    <a:lvl2pPr marL="457148" algn="l" defTabSz="914296" rtl="0" eaLnBrk="1" latinLnBrk="0" hangingPunct="1">
      <a:defRPr sz="1800" kern="1200">
        <a:solidFill>
          <a:schemeClr val="tx1"/>
        </a:solidFill>
        <a:latin typeface="+mn-lt"/>
        <a:ea typeface="+mn-ea"/>
        <a:cs typeface="+mn-cs"/>
      </a:defRPr>
    </a:lvl2pPr>
    <a:lvl3pPr marL="914296" algn="l" defTabSz="914296" rtl="0" eaLnBrk="1" latinLnBrk="0" hangingPunct="1">
      <a:defRPr sz="1800" kern="1200">
        <a:solidFill>
          <a:schemeClr val="tx1"/>
        </a:solidFill>
        <a:latin typeface="+mn-lt"/>
        <a:ea typeface="+mn-ea"/>
        <a:cs typeface="+mn-cs"/>
      </a:defRPr>
    </a:lvl3pPr>
    <a:lvl4pPr marL="1371445" algn="l" defTabSz="914296" rtl="0" eaLnBrk="1" latinLnBrk="0" hangingPunct="1">
      <a:defRPr sz="1800" kern="1200">
        <a:solidFill>
          <a:schemeClr val="tx1"/>
        </a:solidFill>
        <a:latin typeface="+mn-lt"/>
        <a:ea typeface="+mn-ea"/>
        <a:cs typeface="+mn-cs"/>
      </a:defRPr>
    </a:lvl4pPr>
    <a:lvl5pPr marL="1828592" algn="l" defTabSz="914296" rtl="0" eaLnBrk="1" latinLnBrk="0" hangingPunct="1">
      <a:defRPr sz="1800" kern="1200">
        <a:solidFill>
          <a:schemeClr val="tx1"/>
        </a:solidFill>
        <a:latin typeface="+mn-lt"/>
        <a:ea typeface="+mn-ea"/>
        <a:cs typeface="+mn-cs"/>
      </a:defRPr>
    </a:lvl5pPr>
    <a:lvl6pPr marL="2285740" algn="l" defTabSz="914296" rtl="0" eaLnBrk="1" latinLnBrk="0" hangingPunct="1">
      <a:defRPr sz="1800" kern="1200">
        <a:solidFill>
          <a:schemeClr val="tx1"/>
        </a:solidFill>
        <a:latin typeface="+mn-lt"/>
        <a:ea typeface="+mn-ea"/>
        <a:cs typeface="+mn-cs"/>
      </a:defRPr>
    </a:lvl6pPr>
    <a:lvl7pPr marL="2742888" algn="l" defTabSz="914296" rtl="0" eaLnBrk="1" latinLnBrk="0" hangingPunct="1">
      <a:defRPr sz="1800" kern="1200">
        <a:solidFill>
          <a:schemeClr val="tx1"/>
        </a:solidFill>
        <a:latin typeface="+mn-lt"/>
        <a:ea typeface="+mn-ea"/>
        <a:cs typeface="+mn-cs"/>
      </a:defRPr>
    </a:lvl7pPr>
    <a:lvl8pPr marL="3200036" algn="l" defTabSz="914296" rtl="0" eaLnBrk="1" latinLnBrk="0" hangingPunct="1">
      <a:defRPr sz="1800" kern="1200">
        <a:solidFill>
          <a:schemeClr val="tx1"/>
        </a:solidFill>
        <a:latin typeface="+mn-lt"/>
        <a:ea typeface="+mn-ea"/>
        <a:cs typeface="+mn-cs"/>
      </a:defRPr>
    </a:lvl8pPr>
    <a:lvl9pPr marL="3657184" algn="l" defTabSz="914296"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9F337B12-AD00-47DA-9061-D8F473B03EBB}">
          <p14:sldIdLst>
            <p14:sldId id="256"/>
            <p14:sldId id="3450"/>
            <p14:sldId id="3437"/>
            <p14:sldId id="3438"/>
            <p14:sldId id="3439"/>
            <p14:sldId id="304"/>
            <p14:sldId id="3447"/>
            <p14:sldId id="3453"/>
            <p14:sldId id="324"/>
            <p14:sldId id="325"/>
          </p14:sldIdLst>
        </p14:section>
        <p14:section name="Раздел без заголовка" id="{B93069B5-80B5-405A-9320-07FCEDD35EBC}">
          <p14:sldIdLst>
            <p14:sldId id="326"/>
            <p14:sldId id="327"/>
            <p14:sldId id="328"/>
            <p14:sldId id="329"/>
            <p14:sldId id="3440"/>
            <p14:sldId id="3441"/>
            <p14:sldId id="3442"/>
            <p14:sldId id="3443"/>
            <p14:sldId id="257"/>
            <p14:sldId id="330"/>
            <p14:sldId id="3449"/>
            <p14:sldId id="3444"/>
            <p14:sldId id="3433"/>
            <p14:sldId id="3451"/>
            <p14:sldId id="1114"/>
            <p14:sldId id="3435"/>
            <p14:sldId id="1142"/>
            <p14:sldId id="1143"/>
            <p14:sldId id="3448"/>
            <p14:sldId id="3452"/>
            <p14:sldId id="540"/>
            <p14:sldId id="3446"/>
            <p14:sldId id="1099"/>
            <p14:sldId id="3436"/>
          </p14:sldIdLst>
        </p14:section>
      </p14:sectionLst>
    </p:ex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rofessional" initials="P" lastIdx="0" clrIdx="0">
    <p:extLst>
      <p:ext uri="{19B8F6BF-5375-455C-9EA6-DF929625EA0E}">
        <p15:presenceInfo xmlns:p15="http://schemas.microsoft.com/office/powerpoint/2012/main" userId="Professiona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28" autoAdjust="0"/>
    <p:restoredTop sz="91054" autoAdjust="0"/>
  </p:normalViewPr>
  <p:slideViewPr>
    <p:cSldViewPr>
      <p:cViewPr varScale="1">
        <p:scale>
          <a:sx n="82" d="100"/>
          <a:sy n="82" d="100"/>
        </p:scale>
        <p:origin x="1128" y="68"/>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p:cViewPr>
        <p:scale>
          <a:sx n="125" d="100"/>
          <a:sy n="125" d="100"/>
        </p:scale>
        <p:origin x="3593" y="-75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0BE9639F-457D-4DD1-963A-1A3C46215F7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a:extLst>
              <a:ext uri="{FF2B5EF4-FFF2-40B4-BE49-F238E27FC236}">
                <a16:creationId xmlns:a16="http://schemas.microsoft.com/office/drawing/2014/main" id="{2C14952C-D1E9-438C-8431-8A367018DB4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720463-1797-4C11-910E-5A8A9D7B41E9}" type="datetimeFigureOut">
              <a:rPr lang="ru-RU" smtClean="0"/>
              <a:t>25.10.2024</a:t>
            </a:fld>
            <a:endParaRPr lang="ru-RU"/>
          </a:p>
        </p:txBody>
      </p:sp>
      <p:sp>
        <p:nvSpPr>
          <p:cNvPr id="4" name="Нижний колонтитул 3">
            <a:extLst>
              <a:ext uri="{FF2B5EF4-FFF2-40B4-BE49-F238E27FC236}">
                <a16:creationId xmlns:a16="http://schemas.microsoft.com/office/drawing/2014/main" id="{BCBA7F9C-76A6-4BE4-9AE2-ACFC1712A6A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6" name="Номер слайда 5">
            <a:extLst>
              <a:ext uri="{FF2B5EF4-FFF2-40B4-BE49-F238E27FC236}">
                <a16:creationId xmlns:a16="http://schemas.microsoft.com/office/drawing/2014/main" id="{3A0B993D-8656-4D23-8177-B545E715DD0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843F15D-427B-464D-A3F3-0C061A7CA47D}" type="slidenum">
              <a:rPr lang="ru-RU" smtClean="0"/>
              <a:t>‹#›</a:t>
            </a:fld>
            <a:endParaRPr lang="ru-RU"/>
          </a:p>
        </p:txBody>
      </p:sp>
    </p:spTree>
    <p:extLst>
      <p:ext uri="{BB962C8B-B14F-4D97-AF65-F5344CB8AC3E}">
        <p14:creationId xmlns:p14="http://schemas.microsoft.com/office/powerpoint/2010/main" val="15255403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63A4EC-4B71-44DE-A387-366C03E05821}" type="datetimeFigureOut">
              <a:rPr lang="ru-RU" smtClean="0"/>
              <a:pPr/>
              <a:t>25.10.2024</a:t>
            </a:fld>
            <a:endParaRPr lang="ru-RU"/>
          </a:p>
        </p:txBody>
      </p:sp>
      <p:sp>
        <p:nvSpPr>
          <p:cNvPr id="4" name="Образ слайда 3"/>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2A151F-D67D-4185-AA95-2D86D9C43F56}"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296" rtl="0" eaLnBrk="1" latinLnBrk="0" hangingPunct="1">
      <a:defRPr sz="1200" kern="1200">
        <a:solidFill>
          <a:schemeClr val="tx1"/>
        </a:solidFill>
        <a:latin typeface="+mn-lt"/>
        <a:ea typeface="+mn-ea"/>
        <a:cs typeface="+mn-cs"/>
      </a:defRPr>
    </a:lvl1pPr>
    <a:lvl2pPr marL="457148" algn="l" defTabSz="914296" rtl="0" eaLnBrk="1" latinLnBrk="0" hangingPunct="1">
      <a:defRPr sz="1200" kern="1200">
        <a:solidFill>
          <a:schemeClr val="tx1"/>
        </a:solidFill>
        <a:latin typeface="+mn-lt"/>
        <a:ea typeface="+mn-ea"/>
        <a:cs typeface="+mn-cs"/>
      </a:defRPr>
    </a:lvl2pPr>
    <a:lvl3pPr marL="914296" algn="l" defTabSz="914296" rtl="0" eaLnBrk="1" latinLnBrk="0" hangingPunct="1">
      <a:defRPr sz="1200" kern="1200">
        <a:solidFill>
          <a:schemeClr val="tx1"/>
        </a:solidFill>
        <a:latin typeface="+mn-lt"/>
        <a:ea typeface="+mn-ea"/>
        <a:cs typeface="+mn-cs"/>
      </a:defRPr>
    </a:lvl3pPr>
    <a:lvl4pPr marL="1371445" algn="l" defTabSz="914296" rtl="0" eaLnBrk="1" latinLnBrk="0" hangingPunct="1">
      <a:defRPr sz="1200" kern="1200">
        <a:solidFill>
          <a:schemeClr val="tx1"/>
        </a:solidFill>
        <a:latin typeface="+mn-lt"/>
        <a:ea typeface="+mn-ea"/>
        <a:cs typeface="+mn-cs"/>
      </a:defRPr>
    </a:lvl4pPr>
    <a:lvl5pPr marL="1828592" algn="l" defTabSz="914296" rtl="0" eaLnBrk="1" latinLnBrk="0" hangingPunct="1">
      <a:defRPr sz="1200" kern="1200">
        <a:solidFill>
          <a:schemeClr val="tx1"/>
        </a:solidFill>
        <a:latin typeface="+mn-lt"/>
        <a:ea typeface="+mn-ea"/>
        <a:cs typeface="+mn-cs"/>
      </a:defRPr>
    </a:lvl5pPr>
    <a:lvl6pPr marL="2285740" algn="l" defTabSz="914296" rtl="0" eaLnBrk="1" latinLnBrk="0" hangingPunct="1">
      <a:defRPr sz="1200" kern="1200">
        <a:solidFill>
          <a:schemeClr val="tx1"/>
        </a:solidFill>
        <a:latin typeface="+mn-lt"/>
        <a:ea typeface="+mn-ea"/>
        <a:cs typeface="+mn-cs"/>
      </a:defRPr>
    </a:lvl6pPr>
    <a:lvl7pPr marL="2742888" algn="l" defTabSz="914296" rtl="0" eaLnBrk="1" latinLnBrk="0" hangingPunct="1">
      <a:defRPr sz="1200" kern="1200">
        <a:solidFill>
          <a:schemeClr val="tx1"/>
        </a:solidFill>
        <a:latin typeface="+mn-lt"/>
        <a:ea typeface="+mn-ea"/>
        <a:cs typeface="+mn-cs"/>
      </a:defRPr>
    </a:lvl7pPr>
    <a:lvl8pPr marL="3200036" algn="l" defTabSz="914296" rtl="0" eaLnBrk="1" latinLnBrk="0" hangingPunct="1">
      <a:defRPr sz="1200" kern="1200">
        <a:solidFill>
          <a:schemeClr val="tx1"/>
        </a:solidFill>
        <a:latin typeface="+mn-lt"/>
        <a:ea typeface="+mn-ea"/>
        <a:cs typeface="+mn-cs"/>
      </a:defRPr>
    </a:lvl8pPr>
    <a:lvl9pPr marL="3657184" algn="l" defTabSz="91429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E2A151F-D67D-4185-AA95-2D86D9C43F56}" type="slidenum">
              <a:rPr lang="ru-RU" smtClean="0"/>
              <a:pPr/>
              <a:t>5</a:t>
            </a:fld>
            <a:endParaRPr lang="ru-RU"/>
          </a:p>
        </p:txBody>
      </p:sp>
    </p:spTree>
    <p:extLst>
      <p:ext uri="{BB962C8B-B14F-4D97-AF65-F5344CB8AC3E}">
        <p14:creationId xmlns:p14="http://schemas.microsoft.com/office/powerpoint/2010/main" val="461760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a:ln/>
        </p:spPr>
      </p:sp>
      <p:sp>
        <p:nvSpPr>
          <p:cNvPr id="634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Buttons. Click on any particle type to display the relevant slide with animations. Clicking again will return to this slide. </a:t>
            </a:r>
          </a:p>
          <a:p>
            <a:r>
              <a:rPr lang="en-US">
                <a:ea typeface="ＭＳ Ｐゴシック" charset="0"/>
                <a:cs typeface="ＭＳ Ｐゴシック" charset="0"/>
              </a:rPr>
              <a:t>Recommend putting this slide in the middle of your presentation and putting the other 5 slides at the end. </a:t>
            </a:r>
          </a:p>
          <a:p>
            <a:r>
              <a:rPr lang="en-US">
                <a:ea typeface="ＭＳ Ｐゴシック" charset="0"/>
                <a:cs typeface="ＭＳ Ｐゴシック" charset="0"/>
              </a:rPr>
              <a:t>If you have any difficulties, contact David.Barney@cern.ch</a:t>
            </a:r>
          </a:p>
        </p:txBody>
      </p:sp>
      <p:sp>
        <p:nvSpPr>
          <p:cNvPr id="634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68E6E4-1919-924E-B380-5A5A891BB107}" type="slidenum">
              <a:rPr lang="en-US" sz="1200">
                <a:latin typeface="Calibri" charset="0"/>
              </a:rPr>
              <a:pPr eaLnBrk="1" hangingPunct="1"/>
              <a:t>9</a:t>
            </a:fld>
            <a:endParaRPr lang="en-US" sz="1200">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a:ln/>
        </p:spPr>
      </p:sp>
      <p:sp>
        <p:nvSpPr>
          <p:cNvPr id="655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Muon: passing through CMS, bending in the field (both ways, depending on when it is inside or outside of the solenoid) leaving hits in the Tracker layers and the muon chambers before escaping completely</a:t>
            </a:r>
          </a:p>
        </p:txBody>
      </p:sp>
      <p:sp>
        <p:nvSpPr>
          <p:cNvPr id="655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4932C65-FBD7-B549-9929-4FDC6E649A50}" type="slidenum">
              <a:rPr lang="en-US" sz="1200">
                <a:latin typeface="Calibri" charset="0"/>
              </a:rPr>
              <a:pPr eaLnBrk="1" hangingPunct="1"/>
              <a:t>10</a:t>
            </a:fld>
            <a:endParaRPr lang="en-US" sz="1200">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a:ln/>
        </p:spPr>
      </p:sp>
      <p:sp>
        <p:nvSpPr>
          <p:cNvPr id="675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Electron: Bending in the magnetic field, leaving hits in the tracker layers and being “stopped” by the electromagnetic calorimeter</a:t>
            </a:r>
          </a:p>
        </p:txBody>
      </p:sp>
      <p:sp>
        <p:nvSpPr>
          <p:cNvPr id="675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38B84BA-3EDB-0849-B273-0279A0616DE9}" type="slidenum">
              <a:rPr lang="en-US" sz="1200">
                <a:latin typeface="Calibri" charset="0"/>
              </a:rPr>
              <a:pPr eaLnBrk="1" hangingPunct="1"/>
              <a:t>11</a:t>
            </a:fld>
            <a:endParaRPr lang="en-US" sz="1200">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a:ln/>
        </p:spPr>
      </p:sp>
      <p:sp>
        <p:nvSpPr>
          <p:cNvPr id="696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Charged hadron: Bends in the magnetic field and leaves signals in the tracker layers; passes through the electromagnetic calorimeter leaving essentially no signal, and is “stopped” by the hadron calorimeter</a:t>
            </a:r>
          </a:p>
        </p:txBody>
      </p:sp>
      <p:sp>
        <p:nvSpPr>
          <p:cNvPr id="696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793AF6F-20C6-154A-9FC0-FEC65DB05C83}" type="slidenum">
              <a:rPr lang="en-US" sz="1200">
                <a:latin typeface="Calibri" charset="0"/>
              </a:rPr>
              <a:pPr eaLnBrk="1" hangingPunct="1"/>
              <a:t>12</a:t>
            </a:fld>
            <a:endParaRPr lang="en-US" sz="1200">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a:ln/>
        </p:spPr>
      </p:sp>
      <p:sp>
        <p:nvSpPr>
          <p:cNvPr id="716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eaLnBrk="1" hangingPunct="1">
              <a:spcBef>
                <a:spcPct val="0"/>
              </a:spcBef>
            </a:pPr>
            <a:r>
              <a:rPr lang="en-US">
                <a:ea typeface="ＭＳ Ｐゴシック" charset="0"/>
                <a:cs typeface="ＭＳ Ｐゴシック" charset="0"/>
              </a:rPr>
              <a:t>Neutral hadron: Does not bend in the magnetic field and does not leave any signal in the tracker layers; passes through the electromagnetic calorimeter leaving essentially no signal, and is “stopped” by the hadron calorimeter</a:t>
            </a:r>
          </a:p>
          <a:p>
            <a:pPr defTabSz="457200"/>
            <a:endParaRPr lang="en-US">
              <a:ea typeface="ＭＳ Ｐゴシック" charset="0"/>
              <a:cs typeface="ＭＳ Ｐゴシック" charset="0"/>
            </a:endParaRPr>
          </a:p>
        </p:txBody>
      </p:sp>
      <p:sp>
        <p:nvSpPr>
          <p:cNvPr id="716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8D7655E-5493-E747-8286-D32F74187088}" type="slidenum">
              <a:rPr lang="en-US" sz="1200">
                <a:latin typeface="Calibri" charset="0"/>
              </a:rPr>
              <a:pPr eaLnBrk="1" hangingPunct="1"/>
              <a:t>13</a:t>
            </a:fld>
            <a:endParaRPr lang="en-US" sz="1200">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a:ln/>
        </p:spPr>
      </p:sp>
      <p:sp>
        <p:nvSpPr>
          <p:cNvPr id="737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Photon: passes through the tracker without bending in the magnetic field or leaving hits, is “stopped” by the electromagnetic calorimeter</a:t>
            </a:r>
          </a:p>
        </p:txBody>
      </p:sp>
      <p:sp>
        <p:nvSpPr>
          <p:cNvPr id="737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914B9C4-1212-DA42-B498-1E8119D736FB}" type="slidenum">
              <a:rPr lang="en-US" sz="1200">
                <a:latin typeface="Calibri" charset="0"/>
              </a:rPr>
              <a:pPr eaLnBrk="1" hangingPunct="1"/>
              <a:t>14</a:t>
            </a:fld>
            <a:endParaRPr lang="en-US" sz="1200">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52500" y="685800"/>
            <a:ext cx="4953000" cy="3429000"/>
          </a:xfrm>
        </p:spPr>
      </p:sp>
      <p:sp>
        <p:nvSpPr>
          <p:cNvPr id="3" name="Заметки 2"/>
          <p:cNvSpPr>
            <a:spLocks noGrp="1"/>
          </p:cNvSpPr>
          <p:nvPr>
            <p:ph type="body" idx="1"/>
          </p:nvPr>
        </p:nvSpPr>
        <p:spPr/>
        <p:txBody>
          <a:bodyPr/>
          <a:lstStyle/>
          <a:p>
            <a:pPr algn="just"/>
            <a:r>
              <a:rPr lang="ru-RU" dirty="0"/>
              <a:t>На</a:t>
            </a:r>
            <a:r>
              <a:rPr lang="ru-RU" baseline="0" dirty="0"/>
              <a:t> данном слайде можно видеть визуализацию события в детекторе </a:t>
            </a:r>
            <a:r>
              <a:rPr lang="en-US" baseline="0" dirty="0"/>
              <a:t>CMS </a:t>
            </a:r>
            <a:r>
              <a:rPr lang="ru-RU" baseline="0" dirty="0"/>
              <a:t>с ди-мюоном максимальной массы (на сегодняшний день) </a:t>
            </a:r>
            <a:r>
              <a:rPr lang="ru-RU" baseline="0" dirty="0" err="1"/>
              <a:t>зарегестрированного</a:t>
            </a:r>
            <a:r>
              <a:rPr lang="ru-RU" baseline="0" dirty="0"/>
              <a:t> в эксперименте. Заметим, что из двух мюонов первый с поперечным импульсом в 1161 </a:t>
            </a:r>
            <a:r>
              <a:rPr lang="ru-RU" baseline="0" dirty="0" err="1"/>
              <a:t>гэв</a:t>
            </a:r>
            <a:r>
              <a:rPr lang="ru-RU" baseline="0" dirty="0"/>
              <a:t> был реконструирован в </a:t>
            </a:r>
            <a:r>
              <a:rPr lang="en-US" baseline="0" dirty="0"/>
              <a:t>CSC</a:t>
            </a:r>
            <a:r>
              <a:rPr lang="ru-RU" baseline="0" dirty="0"/>
              <a:t>. Обнаружение столь уникального объекта стало возможным лишь благодаря использованию предложенного алгоритма </a:t>
            </a:r>
            <a:r>
              <a:rPr lang="en-US" baseline="0" dirty="0"/>
              <a:t>RU</a:t>
            </a:r>
            <a:endParaRPr lang="ru-RU" dirty="0"/>
          </a:p>
        </p:txBody>
      </p:sp>
    </p:spTree>
    <p:extLst>
      <p:ext uri="{BB962C8B-B14F-4D97-AF65-F5344CB8AC3E}">
        <p14:creationId xmlns:p14="http://schemas.microsoft.com/office/powerpoint/2010/main" val="1941321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40000" lnSpcReduction="20000"/>
          </a:bodyPr>
          <a:lstStyle/>
          <a:p>
            <a:pPr marL="0" marR="0" lvl="0" indent="27000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ru-RU" sz="1800" kern="0" dirty="0">
                <a:effectLst/>
                <a:latin typeface="Times New Roman" panose="02020603050405020304" pitchFamily="18" charset="0"/>
                <a:ea typeface="Times New Roman" panose="02020603050405020304" pitchFamily="18" charset="0"/>
                <a:cs typeface="Times New Roman" panose="02020603050405020304" pitchFamily="18" charset="0"/>
              </a:rPr>
              <a:t>27-28 мая в Лаборатории информационных технологий им. М.Г.</a:t>
            </a: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kern="0" dirty="0">
                <a:effectLst/>
                <a:latin typeface="Times New Roman" panose="02020603050405020304" pitchFamily="18" charset="0"/>
                <a:ea typeface="Times New Roman" panose="02020603050405020304" pitchFamily="18" charset="0"/>
                <a:cs typeface="Times New Roman" panose="02020603050405020304" pitchFamily="18" charset="0"/>
              </a:rPr>
              <a:t>Мещерякова проходило двухдневное рабочее совещание по математическим проблемам квантовых информационных технологий (MPQIT-2024). Основное внимание участников совещания было уделено математическим аспектам различных проблем фундаментальных и прикладных квантовых технологий, таких как квантовая теория информации, квантовые коммуникации, квантовые вычисления, моделирование и квантовые алгоритмы.</a:t>
            </a: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lvl="0" indent="27000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dirty="0">
              <a:effectLst/>
              <a:latin typeface="Times New Roman" panose="02020603050405020304" pitchFamily="18" charset="0"/>
              <a:ea typeface="Calibri" panose="020F0502020204030204" pitchFamily="34" charset="0"/>
            </a:endParaRPr>
          </a:p>
          <a:p>
            <a:pPr marL="0" marR="0" lvl="0" indent="450215" algn="just" defTabSz="914400" rtl="0" eaLnBrk="1" fontAlgn="auto" latinLnBrk="0" hangingPunct="1">
              <a:lnSpc>
                <a:spcPct val="150000"/>
              </a:lnSpc>
              <a:spcBef>
                <a:spcPts val="0"/>
              </a:spcBef>
              <a:spcAft>
                <a:spcPts val="0"/>
              </a:spcAft>
              <a:buClrTx/>
              <a:buSzTx/>
              <a:buFontTx/>
              <a:buNone/>
              <a:tabLst/>
              <a:defRPr/>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С 7 по 11 октября</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202</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4</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года в ЛИТ прошла Осенняя Школа по информационным технологиям (</a:t>
            </a:r>
            <a:r>
              <a:rPr lang="en-US"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rPr>
              <a:t>https://indico.jinr.ru/event/4735</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Главная цель - вовлечение молодых специалистов в решение задач, стоящих перед ОИЯИ, с применением современных информационных технологий.  В Осенней Школе приняли участие более 58 студентов, преимущественно старших курсов, из 11 университетов России, в том числе из вузов, где действуют информационные центры ОИЯИ. </a:t>
            </a:r>
            <a:r>
              <a:rPr lang="ru-RU" sz="1800" dirty="0">
                <a:effectLst/>
                <a:latin typeface="Times New Roman" panose="02020603050405020304" pitchFamily="18" charset="0"/>
                <a:ea typeface="Calibri" panose="020F0502020204030204" pitchFamily="34" charset="0"/>
              </a:rPr>
              <a:t>Программа Школы была разделена на несколько тематических блоков: «Распределенные и высокопроизводительные вычисления для подготовки, реализации и поддержки экспериментальных и теоретических исследований, проводимых в рамках крупных инфраструктурных проектов ОИЯИ», «Математическое моделирование, численные методы и алгоритмы для решения прикладных задач ОИЯИ», «Современные методы и технологии обработки и анализа информации».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Отдельные тематические блоки были посвящены Цифровой экосистеме ОИЯИ и </a:t>
            </a:r>
            <a:r>
              <a:rPr lang="ru-RU" sz="1800" dirty="0">
                <a:effectLst/>
                <a:latin typeface="Times New Roman" panose="02020603050405020304" pitchFamily="18" charset="0"/>
                <a:ea typeface="Calibri" panose="020F0502020204030204" pitchFamily="34" charset="0"/>
              </a:rPr>
              <a:t>поддержке и развитию МИВК, включая инженерную инфраструктуру. Соревновательный дух в программу Школы добавили </a:t>
            </a:r>
            <a:r>
              <a:rPr lang="ru-RU" sz="1800" dirty="0" err="1">
                <a:effectLst/>
                <a:latin typeface="Times New Roman" panose="02020603050405020304" pitchFamily="18" charset="0"/>
                <a:ea typeface="Calibri" panose="020F0502020204030204" pitchFamily="34" charset="0"/>
              </a:rPr>
              <a:t>Хакатоны</a:t>
            </a:r>
            <a:r>
              <a:rPr lang="ru-RU" sz="1800" dirty="0">
                <a:effectLst/>
                <a:latin typeface="Times New Roman" panose="02020603050405020304" pitchFamily="18" charset="0"/>
                <a:ea typeface="Calibri" panose="020F0502020204030204" pitchFamily="34" charset="0"/>
              </a:rPr>
              <a:t> по математическому  моделированию и аналитике Больших данных.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По результатам работы Школы студенты выбрали темы ВКР и кураторов от ОИЯИ для их написания. Во время второго этапа, на Весенней Школе по информационным технологиям ОИЯИ, которая запланирована на апрель 2025 года, студенты будут представлять результаты совместных работ с сотрудниками Института по выбранным темам ВКР.</a:t>
            </a:r>
          </a:p>
          <a:p>
            <a:pPr indent="270000" algn="just">
              <a:buFont typeface="Arial" panose="020B0604020202020204" pitchFamily="34" charset="0"/>
              <a:buNone/>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27000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err="1">
                <a:solidFill>
                  <a:schemeClr val="tx1"/>
                </a:solidFill>
                <a:effectLst/>
                <a:latin typeface="+mn-lt"/>
                <a:ea typeface="+mn-ea"/>
                <a:cs typeface="+mn-cs"/>
              </a:rPr>
              <a:t>Оn</a:t>
            </a:r>
            <a:r>
              <a:rPr lang="en-US" sz="1200" kern="1200" dirty="0">
                <a:solidFill>
                  <a:schemeClr val="tx1"/>
                </a:solidFill>
                <a:effectLst/>
                <a:latin typeface="+mn-lt"/>
                <a:ea typeface="+mn-ea"/>
                <a:cs typeface="+mn-cs"/>
              </a:rPr>
              <a:t> 27-28 May, a two-day workshop on mathematical problems of quantum information technologies (MPQIT-2024) was held at the </a:t>
            </a:r>
            <a:r>
              <a:rPr lang="en-US" sz="1200" kern="1200" dirty="0" err="1">
                <a:solidFill>
                  <a:schemeClr val="tx1"/>
                </a:solidFill>
                <a:effectLst/>
                <a:latin typeface="+mn-lt"/>
                <a:ea typeface="+mn-ea"/>
                <a:cs typeface="+mn-cs"/>
              </a:rPr>
              <a:t>Meshcheryakov</a:t>
            </a:r>
            <a:r>
              <a:rPr lang="en-US" sz="1200" kern="1200" dirty="0">
                <a:solidFill>
                  <a:schemeClr val="tx1"/>
                </a:solidFill>
                <a:effectLst/>
                <a:latin typeface="+mn-lt"/>
                <a:ea typeface="+mn-ea"/>
                <a:cs typeface="+mn-cs"/>
              </a:rPr>
              <a:t> Laboratory of Information Technologies. The main focus of the workshop participants was on the mathematical aspects of diverse problems in fundamental and applied quantum technologies, such as quantum information theory, quantum communications, quantum computing, simulation, and quantum algorithms.</a:t>
            </a:r>
          </a:p>
          <a:p>
            <a:pPr marL="0" marR="0" indent="27000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ru-RU" sz="1200" kern="1200" dirty="0">
              <a:solidFill>
                <a:schemeClr val="tx1"/>
              </a:solidFill>
              <a:effectLst/>
              <a:latin typeface="+mn-lt"/>
              <a:ea typeface="+mn-ea"/>
              <a:cs typeface="+mn-cs"/>
            </a:endParaRPr>
          </a:p>
          <a:p>
            <a:pPr marL="0" marR="0" lvl="0" indent="27000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On </a:t>
            </a: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7-11</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October</a:t>
            </a: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2024</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MLIT hosted the Autumn School of Information Technologies (</a:t>
            </a:r>
            <a:r>
              <a:rPr lang="en-US" sz="12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rPr>
              <a:t>https://indico.jinr.ru/event/4735</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The main goal is to involve young specialists in solving tasks that face JINR using state-of-the-art information technologies. Over 5</a:t>
            </a: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8</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senior students from 11 Russian universities, including those ones where JINR Information Centers operate, participated in the event.</a:t>
            </a: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a:effectLst/>
                <a:latin typeface="Times New Roman" panose="02020603050405020304" pitchFamily="18" charset="0"/>
                <a:ea typeface="Calibri" panose="020F0502020204030204" pitchFamily="34" charset="0"/>
              </a:rPr>
              <a:t>The School’s program  was divided into several thematic blocks:</a:t>
            </a:r>
            <a:r>
              <a:rPr lang="ru-RU" sz="1200" dirty="0">
                <a:effectLst/>
                <a:latin typeface="Times New Roman" panose="02020603050405020304" pitchFamily="18" charset="0"/>
                <a:ea typeface="Calibri" panose="020F0502020204030204" pitchFamily="34" charset="0"/>
              </a:rPr>
              <a:t> </a:t>
            </a:r>
            <a:r>
              <a:rPr lang="en-US" sz="1200" dirty="0">
                <a:effectLst/>
                <a:latin typeface="Times New Roman" panose="02020603050405020304" pitchFamily="18" charset="0"/>
                <a:ea typeface="Calibri" panose="020F0502020204030204" pitchFamily="34" charset="0"/>
              </a:rPr>
              <a:t>“Distributed and High-performance Computing for the Preparation, Implementation and Support of Experimental and Theoretical Research Carried out within JINR Large Research Infrastructure Projects”, “Mathematical Modeling, Numerical Methods and Algorithms for Solving JINR Applied Tasks”</a:t>
            </a:r>
            <a:r>
              <a:rPr lang="ru-RU" sz="1200" dirty="0">
                <a:effectLst/>
                <a:latin typeface="Times New Roman" panose="02020603050405020304" pitchFamily="18" charset="0"/>
                <a:ea typeface="Calibri" panose="020F0502020204030204" pitchFamily="34" charset="0"/>
              </a:rPr>
              <a:t>, </a:t>
            </a:r>
            <a:r>
              <a:rPr lang="en-US" sz="1200" dirty="0">
                <a:effectLst/>
                <a:latin typeface="Times New Roman" panose="02020603050405020304" pitchFamily="18" charset="0"/>
                <a:ea typeface="Calibri" panose="020F0502020204030204" pitchFamily="34" charset="0"/>
              </a:rPr>
              <a:t>“Modern Methods and Technologies of Information Processing and Analysis”</a:t>
            </a:r>
            <a:r>
              <a:rPr lang="ru-RU" sz="1200" dirty="0">
                <a:effectLst/>
                <a:latin typeface="Times New Roman" panose="02020603050405020304" pitchFamily="18" charset="0"/>
                <a:ea typeface="Calibri" panose="020F0502020204030204" pitchFamily="34" charset="0"/>
              </a:rPr>
              <a:t>. </a:t>
            </a:r>
            <a:r>
              <a:rPr lang="en-US" sz="1200" dirty="0">
                <a:effectLst/>
                <a:latin typeface="Times New Roman" panose="02020603050405020304" pitchFamily="18" charset="0"/>
                <a:ea typeface="Calibri" panose="020F0502020204030204" pitchFamily="34" charset="0"/>
              </a:rPr>
              <a:t>Separate sessions were devoted to the JINR Digital </a:t>
            </a:r>
            <a:r>
              <a:rPr lang="en-US" sz="1200" dirty="0" err="1">
                <a:effectLst/>
                <a:latin typeface="Times New Roman" panose="02020603050405020304" pitchFamily="18" charset="0"/>
                <a:ea typeface="Calibri" panose="020F0502020204030204" pitchFamily="34" charset="0"/>
              </a:rPr>
              <a:t>EcoSystem</a:t>
            </a:r>
            <a:r>
              <a:rPr lang="en-US" sz="1200" dirty="0">
                <a:effectLst/>
                <a:latin typeface="Times New Roman" panose="02020603050405020304" pitchFamily="18" charset="0"/>
                <a:ea typeface="Calibri" panose="020F0502020204030204" pitchFamily="34" charset="0"/>
              </a:rPr>
              <a:t> and the support and development of the MICC.</a:t>
            </a:r>
            <a:r>
              <a:rPr lang="ru-RU" sz="1200" dirty="0">
                <a:effectLst/>
                <a:latin typeface="Times New Roman" panose="02020603050405020304" pitchFamily="18" charset="0"/>
                <a:ea typeface="Calibri" panose="020F0502020204030204" pitchFamily="34" charset="0"/>
              </a:rPr>
              <a:t> </a:t>
            </a:r>
            <a:r>
              <a:rPr lang="en-US" sz="1000" kern="1200" dirty="0">
                <a:solidFill>
                  <a:schemeClr val="tx1"/>
                </a:solidFill>
                <a:effectLst/>
                <a:latin typeface="+mn-lt"/>
                <a:ea typeface="+mn-ea"/>
                <a:cs typeface="+mn-cs"/>
              </a:rPr>
              <a:t>The Parallel Computing Hackathon</a:t>
            </a:r>
            <a:r>
              <a:rPr lang="ru-RU" sz="1000" kern="1200" dirty="0">
                <a:solidFill>
                  <a:schemeClr val="tx1"/>
                </a:solidFill>
                <a:effectLst/>
                <a:latin typeface="+mn-lt"/>
                <a:ea typeface="+mn-ea"/>
                <a:cs typeface="+mn-cs"/>
              </a:rPr>
              <a:t> </a:t>
            </a:r>
            <a:r>
              <a:rPr lang="en-US" sz="1000" kern="1200" dirty="0">
                <a:solidFill>
                  <a:schemeClr val="tx1"/>
                </a:solidFill>
                <a:effectLst/>
                <a:latin typeface="+mn-lt"/>
                <a:ea typeface="+mn-ea"/>
                <a:cs typeface="+mn-cs"/>
              </a:rPr>
              <a:t>and Big Data analytic </a:t>
            </a:r>
            <a:r>
              <a:rPr lang="en-US" sz="1000" kern="1200" baseline="0" dirty="0">
                <a:solidFill>
                  <a:schemeClr val="tx1"/>
                </a:solidFill>
                <a:effectLst/>
                <a:latin typeface="+mn-lt"/>
                <a:ea typeface="+mn-ea"/>
                <a:cs typeface="+mn-cs"/>
              </a:rPr>
              <a:t> </a:t>
            </a:r>
            <a:r>
              <a:rPr lang="en-US" sz="1000" kern="1200" dirty="0">
                <a:solidFill>
                  <a:schemeClr val="tx1"/>
                </a:solidFill>
                <a:effectLst/>
                <a:latin typeface="+mn-lt"/>
                <a:ea typeface="+mn-ea"/>
                <a:cs typeface="+mn-cs"/>
              </a:rPr>
              <a:t>Hackathon added the competitive spirit to the School’s program. </a:t>
            </a:r>
            <a:r>
              <a:rPr lang="en-US" sz="1200" dirty="0">
                <a:effectLst/>
                <a:latin typeface="Times New Roman" panose="02020603050405020304" pitchFamily="18" charset="0"/>
                <a:ea typeface="Calibri" panose="020F0502020204030204" pitchFamily="34" charset="0"/>
              </a:rPr>
              <a:t>Based on the results of the School, the students selected theses’ topics and JINR supervisors. During the second stage, namely, at the JINR Spring School of Information Technologies, which is planned for April 2024, the students will present the results of joint work with the Institute’s specialists.</a:t>
            </a:r>
            <a:endParaRPr lang="ru-RU" sz="1800" dirty="0">
              <a:solidFill>
                <a:srgbClr val="000000"/>
              </a:solidFill>
              <a:effectLst/>
              <a:latin typeface="Times New Roman" panose="02020603050405020304" pitchFamily="18" charset="0"/>
              <a:cs typeface="Times New Roman" panose="02020603050405020304" pitchFamily="18" charset="0"/>
            </a:endParaRPr>
          </a:p>
          <a:p>
            <a:pPr marL="0" marR="0" indent="27000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1EA04-A286-424F-8785-5F42380EA58E}"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6267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7236805" cy="620688"/>
          </a:xfrm>
          <a:prstGeom prst="rect">
            <a:avLst/>
          </a:prstGeom>
        </p:spPr>
        <p:txBody>
          <a:bodyPr/>
          <a:lstStyle>
            <a:lvl1pPr>
              <a:defRPr sz="4000">
                <a:solidFill>
                  <a:schemeClr val="bg1"/>
                </a:solidFill>
              </a:defRPr>
            </a:lvl1pPr>
          </a:lstStyle>
          <a:p>
            <a:r>
              <a:rPr lang="ru-RU" dirty="0"/>
              <a:t>Образец заголовка</a:t>
            </a:r>
          </a:p>
        </p:txBody>
      </p:sp>
      <p:sp>
        <p:nvSpPr>
          <p:cNvPr id="3" name="Содержимое 2"/>
          <p:cNvSpPr>
            <a:spLocks noGrp="1"/>
          </p:cNvSpPr>
          <p:nvPr>
            <p:ph idx="1"/>
          </p:nvPr>
        </p:nvSpPr>
        <p:spPr/>
        <p:txBody>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err="1"/>
              <a:t>Четвертый</a:t>
            </a:r>
            <a:r>
              <a:rPr lang="ru-RU" dirty="0"/>
              <a:t> уровень</a:t>
            </a:r>
          </a:p>
          <a:p>
            <a:pPr lvl="4"/>
            <a:r>
              <a:rPr lang="ru-RU" dirty="0"/>
              <a:t>Пятый уровень</a:t>
            </a:r>
          </a:p>
        </p:txBody>
      </p:sp>
      <p:sp>
        <p:nvSpPr>
          <p:cNvPr id="4" name="Дата 3"/>
          <p:cNvSpPr>
            <a:spLocks noGrp="1"/>
          </p:cNvSpPr>
          <p:nvPr>
            <p:ph type="dt" sz="half" idx="10"/>
          </p:nvPr>
        </p:nvSpPr>
        <p:spPr>
          <a:xfrm>
            <a:off x="4423090" y="6478695"/>
            <a:ext cx="2311400" cy="365125"/>
          </a:xfrm>
          <a:prstGeom prst="rect">
            <a:avLst/>
          </a:prstGeom>
        </p:spPr>
        <p:txBody>
          <a:bodyPr/>
          <a:lstStyle>
            <a:lvl1pPr>
              <a:defRPr sz="1200">
                <a:solidFill>
                  <a:srgbClr val="002060"/>
                </a:solidFill>
              </a:defRPr>
            </a:lvl1pPr>
          </a:lstStyle>
          <a:p>
            <a:fld id="{0C2CC94A-3F6B-4D81-B241-731F38819561}" type="datetime1">
              <a:rPr lang="ru-RU" smtClean="0"/>
              <a:t>25.10.2024</a:t>
            </a:fld>
            <a:endParaRPr lang="ru-RU" dirty="0"/>
          </a:p>
        </p:txBody>
      </p:sp>
      <p:sp>
        <p:nvSpPr>
          <p:cNvPr id="5" name="Нижний колонтитул 4"/>
          <p:cNvSpPr>
            <a:spLocks noGrp="1"/>
          </p:cNvSpPr>
          <p:nvPr>
            <p:ph type="ftr" sz="quarter" idx="11"/>
          </p:nvPr>
        </p:nvSpPr>
        <p:spPr>
          <a:xfrm>
            <a:off x="0" y="6453336"/>
            <a:ext cx="3440832" cy="404664"/>
          </a:xfrm>
          <a:prstGeom prst="rect">
            <a:avLst/>
          </a:prstGeom>
        </p:spPr>
        <p:txBody>
          <a:bodyPr/>
          <a:lstStyle>
            <a:lvl1pPr>
              <a:defRPr sz="1200">
                <a:solidFill>
                  <a:srgbClr val="002060"/>
                </a:solidFill>
              </a:defRPr>
            </a:lvl1pPr>
          </a:lstStyle>
          <a:p>
            <a:r>
              <a:rPr lang="en-US"/>
              <a:t>Computing in High Energy Physics, MLIT IT School</a:t>
            </a:r>
            <a:endParaRPr lang="ru-RU" dirty="0"/>
          </a:p>
        </p:txBody>
      </p:sp>
      <p:sp>
        <p:nvSpPr>
          <p:cNvPr id="6" name="Номер слайда 5"/>
          <p:cNvSpPr>
            <a:spLocks noGrp="1"/>
          </p:cNvSpPr>
          <p:nvPr>
            <p:ph type="sldNum" sz="quarter" idx="12"/>
          </p:nvPr>
        </p:nvSpPr>
        <p:spPr>
          <a:xfrm>
            <a:off x="9273479" y="6492875"/>
            <a:ext cx="657943" cy="365125"/>
          </a:xfrm>
          <a:prstGeom prst="rect">
            <a:avLst/>
          </a:prstGeom>
        </p:spPr>
        <p:txBody>
          <a:bodyPr/>
          <a:lstStyle>
            <a:lvl1pPr>
              <a:defRPr sz="1200">
                <a:solidFill>
                  <a:srgbClr val="002060"/>
                </a:solidFill>
              </a:defRPr>
            </a:lvl1pPr>
          </a:lstStyle>
          <a:p>
            <a:fld id="{921B4A73-5931-42FD-882D-05F401D05453}" type="slidenum">
              <a:rPr lang="ru-RU" smtClean="0"/>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495300" y="6356352"/>
            <a:ext cx="2311400" cy="365125"/>
          </a:xfrm>
          <a:prstGeom prst="rect">
            <a:avLst/>
          </a:prstGeom>
        </p:spPr>
        <p:txBody>
          <a:bodyPr/>
          <a:lstStyle/>
          <a:p>
            <a:fld id="{C1172C79-EDFA-4628-9A15-267F83630979}" type="datetime1">
              <a:rPr lang="ru-RU" smtClean="0"/>
              <a:t>25.10.2024</a:t>
            </a:fld>
            <a:endParaRPr lang="ru-RU"/>
          </a:p>
        </p:txBody>
      </p:sp>
      <p:sp>
        <p:nvSpPr>
          <p:cNvPr id="3" name="Нижний колонтитул 2"/>
          <p:cNvSpPr>
            <a:spLocks noGrp="1"/>
          </p:cNvSpPr>
          <p:nvPr>
            <p:ph type="ftr" sz="quarter" idx="11"/>
          </p:nvPr>
        </p:nvSpPr>
        <p:spPr>
          <a:xfrm>
            <a:off x="3384550" y="6356352"/>
            <a:ext cx="3136900" cy="365125"/>
          </a:xfrm>
          <a:prstGeom prst="rect">
            <a:avLst/>
          </a:prstGeom>
        </p:spPr>
        <p:txBody>
          <a:bodyPr/>
          <a:lstStyle/>
          <a:p>
            <a:r>
              <a:rPr lang="en-US"/>
              <a:t>Computing in High Energy Physics, MLIT IT School</a:t>
            </a:r>
            <a:endParaRPr lang="ru-RU"/>
          </a:p>
        </p:txBody>
      </p:sp>
      <p:sp>
        <p:nvSpPr>
          <p:cNvPr id="4" name="Номер слайда 3"/>
          <p:cNvSpPr>
            <a:spLocks noGrp="1"/>
          </p:cNvSpPr>
          <p:nvPr>
            <p:ph type="sldNum" sz="quarter" idx="12"/>
          </p:nvPr>
        </p:nvSpPr>
        <p:spPr>
          <a:xfrm>
            <a:off x="7099300" y="6356352"/>
            <a:ext cx="2311400" cy="365125"/>
          </a:xfrm>
          <a:prstGeom prst="rect">
            <a:avLst/>
          </a:prstGeom>
        </p:spPr>
        <p:txBody>
          <a:bodyPr/>
          <a:lstStyle/>
          <a:p>
            <a:fld id="{921B4A73-5931-42FD-882D-05F401D05453}" type="slidenum">
              <a:rPr lang="ru-RU" smtClean="0"/>
              <a:pPr/>
              <a:t>‹#›</a:t>
            </a:fld>
            <a:endParaRPr lang="ru-RU"/>
          </a:p>
        </p:txBody>
      </p:sp>
      <p:sp>
        <p:nvSpPr>
          <p:cNvPr id="6" name="Заголовок 1">
            <a:extLst>
              <a:ext uri="{FF2B5EF4-FFF2-40B4-BE49-F238E27FC236}">
                <a16:creationId xmlns:a16="http://schemas.microsoft.com/office/drawing/2014/main" id="{EE7A4662-3030-4E42-8E71-80C8E604137A}"/>
              </a:ext>
            </a:extLst>
          </p:cNvPr>
          <p:cNvSpPr>
            <a:spLocks noGrp="1"/>
          </p:cNvSpPr>
          <p:nvPr>
            <p:ph type="title"/>
          </p:nvPr>
        </p:nvSpPr>
        <p:spPr>
          <a:xfrm>
            <a:off x="-15553" y="1594075"/>
            <a:ext cx="9777536" cy="808487"/>
          </a:xfrm>
          <a:prstGeom prst="rect">
            <a:avLst/>
          </a:prstGeom>
        </p:spPr>
        <p:txBody>
          <a:bodyPr/>
          <a:lstStyle/>
          <a:p>
            <a:endParaRPr lang="ru-RU" sz="3200" dirty="0">
              <a:solidFill>
                <a:schemeClr val="bg1"/>
              </a:solidFill>
              <a:latin typeface="+mn-lt"/>
            </a:endParaRPr>
          </a:p>
        </p:txBody>
      </p:sp>
      <p:pic>
        <p:nvPicPr>
          <p:cNvPr id="8" name="Рисунок 4">
            <a:extLst>
              <a:ext uri="{FF2B5EF4-FFF2-40B4-BE49-F238E27FC236}">
                <a16:creationId xmlns:a16="http://schemas.microsoft.com/office/drawing/2014/main" id="{6877C031-B932-51B6-6F54-F6469A86F1E3}"/>
              </a:ext>
            </a:extLst>
          </p:cNvPr>
          <p:cNvPicPr/>
          <p:nvPr userDrawn="1"/>
        </p:nvPicPr>
        <p:blipFill>
          <a:blip r:embed="rId2"/>
          <a:stretch/>
        </p:blipFill>
        <p:spPr>
          <a:xfrm>
            <a:off x="8976776" y="57004"/>
            <a:ext cx="960330" cy="694478"/>
          </a:xfrm>
          <a:prstGeom prst="rect">
            <a:avLst/>
          </a:prstGeom>
          <a:ln w="0">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80DBB33-4667-4430-97BA-7E1D8AE8164C}"/>
              </a:ext>
            </a:extLst>
          </p:cNvPr>
          <p:cNvSpPr>
            <a:spLocks noGrp="1"/>
          </p:cNvSpPr>
          <p:nvPr>
            <p:ph type="ctrTitle"/>
          </p:nvPr>
        </p:nvSpPr>
        <p:spPr>
          <a:xfrm>
            <a:off x="1238250" y="1122363"/>
            <a:ext cx="7429500" cy="2387600"/>
          </a:xfrm>
        </p:spPr>
        <p:txBody>
          <a:bodyPr anchor="b"/>
          <a:lstStyle>
            <a:lvl1pPr algn="ctr">
              <a:defRPr sz="4875"/>
            </a:lvl1pPr>
          </a:lstStyle>
          <a:p>
            <a:r>
              <a:rPr lang="ru-RU"/>
              <a:t>Образец заголовка</a:t>
            </a:r>
          </a:p>
        </p:txBody>
      </p:sp>
      <p:sp>
        <p:nvSpPr>
          <p:cNvPr id="3" name="Подзаголовок 2">
            <a:extLst>
              <a:ext uri="{FF2B5EF4-FFF2-40B4-BE49-F238E27FC236}">
                <a16:creationId xmlns:a16="http://schemas.microsoft.com/office/drawing/2014/main" id="{89CB106F-12CB-4B17-B77B-00BEC26BB149}"/>
              </a:ext>
            </a:extLst>
          </p:cNvPr>
          <p:cNvSpPr>
            <a:spLocks noGrp="1"/>
          </p:cNvSpPr>
          <p:nvPr>
            <p:ph type="subTitle" idx="1"/>
          </p:nvPr>
        </p:nvSpPr>
        <p:spPr>
          <a:xfrm>
            <a:off x="1238250" y="3602038"/>
            <a:ext cx="7429500" cy="1655762"/>
          </a:xfrm>
        </p:spPr>
        <p:txBody>
          <a:bodyPr/>
          <a:lstStyle>
            <a:lvl1pPr marL="0" indent="0" algn="ctr">
              <a:buNone/>
              <a:defRPr sz="1950"/>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ru-RU"/>
              <a:t>Образец подзаголовка</a:t>
            </a:r>
          </a:p>
        </p:txBody>
      </p:sp>
      <p:sp>
        <p:nvSpPr>
          <p:cNvPr id="4" name="Дата 3">
            <a:extLst>
              <a:ext uri="{FF2B5EF4-FFF2-40B4-BE49-F238E27FC236}">
                <a16:creationId xmlns:a16="http://schemas.microsoft.com/office/drawing/2014/main" id="{14A8A418-6F0F-458C-8F5B-3E8BF854DBEF}"/>
              </a:ext>
            </a:extLst>
          </p:cNvPr>
          <p:cNvSpPr>
            <a:spLocks noGrp="1"/>
          </p:cNvSpPr>
          <p:nvPr>
            <p:ph type="dt" sz="half" idx="10"/>
          </p:nvPr>
        </p:nvSpPr>
        <p:spPr>
          <a:xfrm>
            <a:off x="495300" y="6356352"/>
            <a:ext cx="2311400" cy="365125"/>
          </a:xfrm>
          <a:prstGeom prst="rect">
            <a:avLst/>
          </a:prstGeom>
        </p:spPr>
        <p:txBody>
          <a:bodyPr/>
          <a:lstStyle/>
          <a:p>
            <a:fld id="{A9FAEE1E-BCDA-44CE-83BA-BF48B9D1809D}" type="datetime1">
              <a:rPr lang="ru-RU" smtClean="0"/>
              <a:t>25.10.2024</a:t>
            </a:fld>
            <a:endParaRPr lang="ru-RU"/>
          </a:p>
        </p:txBody>
      </p:sp>
      <p:sp>
        <p:nvSpPr>
          <p:cNvPr id="5" name="Нижний колонтитул 4">
            <a:extLst>
              <a:ext uri="{FF2B5EF4-FFF2-40B4-BE49-F238E27FC236}">
                <a16:creationId xmlns:a16="http://schemas.microsoft.com/office/drawing/2014/main" id="{A370AA79-385F-45CE-A973-936FF7B8110C}"/>
              </a:ext>
            </a:extLst>
          </p:cNvPr>
          <p:cNvSpPr>
            <a:spLocks noGrp="1"/>
          </p:cNvSpPr>
          <p:nvPr>
            <p:ph type="ftr" sz="quarter" idx="11"/>
          </p:nvPr>
        </p:nvSpPr>
        <p:spPr>
          <a:xfrm>
            <a:off x="3384550" y="6356352"/>
            <a:ext cx="3136900" cy="365125"/>
          </a:xfrm>
          <a:prstGeom prst="rect">
            <a:avLst/>
          </a:prstGeom>
        </p:spPr>
        <p:txBody>
          <a:bodyPr/>
          <a:lstStyle/>
          <a:p>
            <a:endParaRPr lang="ru-RU"/>
          </a:p>
        </p:txBody>
      </p:sp>
      <p:sp>
        <p:nvSpPr>
          <p:cNvPr id="6" name="Номер слайда 5">
            <a:extLst>
              <a:ext uri="{FF2B5EF4-FFF2-40B4-BE49-F238E27FC236}">
                <a16:creationId xmlns:a16="http://schemas.microsoft.com/office/drawing/2014/main" id="{B41A15FA-DACB-49EA-AF2A-75E7A28E0AAE}"/>
              </a:ext>
            </a:extLst>
          </p:cNvPr>
          <p:cNvSpPr>
            <a:spLocks noGrp="1"/>
          </p:cNvSpPr>
          <p:nvPr>
            <p:ph type="sldNum" sz="quarter" idx="12"/>
          </p:nvPr>
        </p:nvSpPr>
        <p:spPr>
          <a:xfrm>
            <a:off x="7099300" y="6356352"/>
            <a:ext cx="2311400" cy="365125"/>
          </a:xfrm>
          <a:prstGeom prst="rect">
            <a:avLst/>
          </a:prstGeom>
        </p:spPr>
        <p:txBody>
          <a:bodyPr/>
          <a:lstStyle/>
          <a:p>
            <a:fld id="{442AF659-9C72-4E39-B421-CC6A36AAE028}" type="slidenum">
              <a:rPr lang="ru-RU" smtClean="0"/>
              <a:t>‹#›</a:t>
            </a:fld>
            <a:endParaRPr lang="ru-RU"/>
          </a:p>
        </p:txBody>
      </p:sp>
    </p:spTree>
    <p:extLst>
      <p:ext uri="{BB962C8B-B14F-4D97-AF65-F5344CB8AC3E}">
        <p14:creationId xmlns:p14="http://schemas.microsoft.com/office/powerpoint/2010/main" val="1899628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49648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Прямоугольник 7">
            <a:extLst>
              <a:ext uri="{FF2B5EF4-FFF2-40B4-BE49-F238E27FC236}">
                <a16:creationId xmlns:a16="http://schemas.microsoft.com/office/drawing/2014/main" id="{9810F794-EECC-25B7-70F7-D630B4FF9301}"/>
              </a:ext>
            </a:extLst>
          </p:cNvPr>
          <p:cNvSpPr/>
          <p:nvPr userDrawn="1"/>
        </p:nvSpPr>
        <p:spPr>
          <a:xfrm flipH="1">
            <a:off x="-1" y="0"/>
            <a:ext cx="9906000" cy="808487"/>
          </a:xfrm>
          <a:prstGeom prst="rect">
            <a:avLst/>
          </a:prstGeom>
          <a:gradFill rotWithShape="0">
            <a:gsLst>
              <a:gs pos="82000">
                <a:srgbClr val="005582"/>
              </a:gs>
              <a:gs pos="100000">
                <a:srgbClr val="F2F2F2"/>
              </a:gs>
            </a:gsLst>
            <a:lin ang="0"/>
          </a:gradFill>
          <a:ln>
            <a:noFill/>
          </a:ln>
        </p:spPr>
        <p:style>
          <a:lnRef idx="2">
            <a:schemeClr val="accent1">
              <a:shade val="50000"/>
            </a:schemeClr>
          </a:lnRef>
          <a:fillRef idx="1">
            <a:schemeClr val="accent1"/>
          </a:fillRef>
          <a:effectRef idx="0">
            <a:schemeClr val="accent1"/>
          </a:effectRef>
          <a:fontRef idx="minor"/>
        </p:style>
        <p:txBody>
          <a:bodyPr/>
          <a:lstStyle/>
          <a:p>
            <a:endParaRPr lang="ru-RU" sz="1200"/>
          </a:p>
        </p:txBody>
      </p:sp>
      <p:sp>
        <p:nvSpPr>
          <p:cNvPr id="3" name="Текст 2"/>
          <p:cNvSpPr>
            <a:spLocks noGrp="1"/>
          </p:cNvSpPr>
          <p:nvPr>
            <p:ph type="body" idx="1"/>
          </p:nvPr>
        </p:nvSpPr>
        <p:spPr>
          <a:xfrm>
            <a:off x="495300" y="1600203"/>
            <a:ext cx="8915400" cy="4525963"/>
          </a:xfrm>
          <a:prstGeom prst="rect">
            <a:avLst/>
          </a:prstGeom>
        </p:spPr>
        <p:txBody>
          <a:bodyPr vert="horz" lIns="91429" tIns="45715" rIns="91429" bIns="45715"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err="1"/>
              <a:t>Четвертый</a:t>
            </a:r>
            <a:r>
              <a:rPr lang="ru-RU" dirty="0"/>
              <a:t> уровень</a:t>
            </a:r>
          </a:p>
          <a:p>
            <a:pPr lvl="4"/>
            <a:r>
              <a:rPr lang="ru-RU" dirty="0"/>
              <a:t>Пятый уровень</a:t>
            </a:r>
          </a:p>
        </p:txBody>
      </p:sp>
      <p:sp>
        <p:nvSpPr>
          <p:cNvPr id="4" name="Дата 3"/>
          <p:cNvSpPr>
            <a:spLocks noGrp="1"/>
          </p:cNvSpPr>
          <p:nvPr>
            <p:ph type="dt" sz="half" idx="2"/>
          </p:nvPr>
        </p:nvSpPr>
        <p:spPr>
          <a:xfrm>
            <a:off x="495300" y="6356352"/>
            <a:ext cx="2311400" cy="365125"/>
          </a:xfrm>
          <a:prstGeom prst="rect">
            <a:avLst/>
          </a:prstGeom>
        </p:spPr>
        <p:txBody>
          <a:bodyPr vert="horz" lIns="91429" tIns="45715" rIns="91429" bIns="45715" rtlCol="0" anchor="ctr"/>
          <a:lstStyle>
            <a:lvl1pPr algn="l">
              <a:defRPr sz="1200">
                <a:solidFill>
                  <a:schemeClr val="tx1">
                    <a:tint val="75000"/>
                  </a:schemeClr>
                </a:solidFill>
              </a:defRPr>
            </a:lvl1pPr>
          </a:lstStyle>
          <a:p>
            <a:fld id="{6740D516-4A0A-45AB-ABE4-87B70B1275AF}" type="datetime1">
              <a:rPr lang="ru-RU" smtClean="0"/>
              <a:t>25.10.2024</a:t>
            </a:fld>
            <a:endParaRPr lang="ru-RU" dirty="0"/>
          </a:p>
        </p:txBody>
      </p:sp>
      <p:sp>
        <p:nvSpPr>
          <p:cNvPr id="5" name="Нижний колонтитул 4"/>
          <p:cNvSpPr>
            <a:spLocks noGrp="1"/>
          </p:cNvSpPr>
          <p:nvPr>
            <p:ph type="ftr" sz="quarter" idx="3"/>
          </p:nvPr>
        </p:nvSpPr>
        <p:spPr>
          <a:xfrm>
            <a:off x="3384550" y="6356352"/>
            <a:ext cx="3136900" cy="365125"/>
          </a:xfrm>
          <a:prstGeom prst="rect">
            <a:avLst/>
          </a:prstGeom>
        </p:spPr>
        <p:txBody>
          <a:bodyPr vert="horz" lIns="91429" tIns="45715" rIns="91429" bIns="45715" rtlCol="0" anchor="ctr"/>
          <a:lstStyle>
            <a:lvl1pPr algn="ctr">
              <a:defRPr sz="1200">
                <a:solidFill>
                  <a:schemeClr val="tx1">
                    <a:tint val="75000"/>
                  </a:schemeClr>
                </a:solidFill>
              </a:defRPr>
            </a:lvl1pPr>
          </a:lstStyle>
          <a:p>
            <a:r>
              <a:rPr lang="en-US"/>
              <a:t>Computing in High Energy Physics, MLIT IT School</a:t>
            </a:r>
            <a:endParaRPr lang="ru-RU" dirty="0"/>
          </a:p>
        </p:txBody>
      </p:sp>
      <p:sp>
        <p:nvSpPr>
          <p:cNvPr id="6" name="Номер слайда 5"/>
          <p:cNvSpPr>
            <a:spLocks noGrp="1"/>
          </p:cNvSpPr>
          <p:nvPr>
            <p:ph type="sldNum" sz="quarter" idx="4"/>
          </p:nvPr>
        </p:nvSpPr>
        <p:spPr>
          <a:xfrm>
            <a:off x="7099300" y="6356352"/>
            <a:ext cx="2311400" cy="365125"/>
          </a:xfrm>
          <a:prstGeom prst="rect">
            <a:avLst/>
          </a:prstGeom>
        </p:spPr>
        <p:txBody>
          <a:bodyPr vert="horz" lIns="91429" tIns="45715" rIns="91429" bIns="45715" rtlCol="0" anchor="ctr"/>
          <a:lstStyle>
            <a:lvl1pPr algn="r">
              <a:defRPr sz="1200">
                <a:solidFill>
                  <a:schemeClr val="tx1">
                    <a:tint val="75000"/>
                  </a:schemeClr>
                </a:solidFill>
              </a:defRPr>
            </a:lvl1pPr>
          </a:lstStyle>
          <a:p>
            <a:fld id="{921B4A73-5931-42FD-882D-05F401D05453}" type="slidenum">
              <a:rPr lang="ru-RU" smtClean="0"/>
              <a:pPr/>
              <a:t>‹#›</a:t>
            </a:fld>
            <a:endParaRPr lang="ru-RU" dirty="0"/>
          </a:p>
        </p:txBody>
      </p:sp>
      <p:cxnSp>
        <p:nvCxnSpPr>
          <p:cNvPr id="8" name="Прямая соединительная линия 7">
            <a:extLst>
              <a:ext uri="{FF2B5EF4-FFF2-40B4-BE49-F238E27FC236}">
                <a16:creationId xmlns:a16="http://schemas.microsoft.com/office/drawing/2014/main" id="{597222A3-B7A2-4259-9EED-E842034FA8E1}"/>
              </a:ext>
            </a:extLst>
          </p:cNvPr>
          <p:cNvCxnSpPr>
            <a:cxnSpLocks/>
          </p:cNvCxnSpPr>
          <p:nvPr userDrawn="1"/>
        </p:nvCxnSpPr>
        <p:spPr>
          <a:xfrm>
            <a:off x="344488" y="6525344"/>
            <a:ext cx="9145016"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pic>
        <p:nvPicPr>
          <p:cNvPr id="9" name="Рисунок 4">
            <a:extLst>
              <a:ext uri="{FF2B5EF4-FFF2-40B4-BE49-F238E27FC236}">
                <a16:creationId xmlns:a16="http://schemas.microsoft.com/office/drawing/2014/main" id="{44B4F764-CD3C-DE39-C531-264A150714D3}"/>
              </a:ext>
            </a:extLst>
          </p:cNvPr>
          <p:cNvPicPr/>
          <p:nvPr userDrawn="1"/>
        </p:nvPicPr>
        <p:blipFill>
          <a:blip r:embed="rId6"/>
          <a:stretch/>
        </p:blipFill>
        <p:spPr>
          <a:xfrm>
            <a:off x="8976777" y="57004"/>
            <a:ext cx="960330" cy="694478"/>
          </a:xfrm>
          <a:prstGeom prst="rect">
            <a:avLst/>
          </a:prstGeom>
          <a:ln w="0">
            <a:noFill/>
          </a:ln>
        </p:spPr>
      </p:pic>
    </p:spTree>
  </p:cSld>
  <p:clrMap bg1="lt1" tx1="dk1" bg2="lt2" tx2="dk2" accent1="accent1" accent2="accent2" accent3="accent3" accent4="accent4" accent5="accent5" accent6="accent6" hlink="hlink" folHlink="folHlink"/>
  <p:sldLayoutIdLst>
    <p:sldLayoutId id="2147483650" r:id="rId1"/>
    <p:sldLayoutId id="2147483655" r:id="rId2"/>
    <p:sldLayoutId id="2147483656" r:id="rId3"/>
    <p:sldLayoutId id="2147483657" r:id="rId4"/>
  </p:sldLayoutIdLst>
  <p:hf sldNum="0" hdr="0" dt="0"/>
  <p:txStyles>
    <p:titleStyle>
      <a:lvl1pPr algn="ctr" defTabSz="914296" rtl="0" eaLnBrk="1" latinLnBrk="0" hangingPunct="1">
        <a:spcBef>
          <a:spcPct val="0"/>
        </a:spcBef>
        <a:buNone/>
        <a:defRPr sz="3800" b="1" kern="1200">
          <a:solidFill>
            <a:schemeClr val="tx2">
              <a:lumMod val="75000"/>
            </a:schemeClr>
          </a:solidFill>
          <a:latin typeface="+mj-lt"/>
          <a:ea typeface="+mj-ea"/>
          <a:cs typeface="+mj-cs"/>
        </a:defRPr>
      </a:lvl1pPr>
    </p:titleStyle>
    <p:bodyStyle>
      <a:lvl1pPr marL="342861" indent="-342861" algn="l" defTabSz="91429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66" indent="-285717" algn="l" defTabSz="91429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70" indent="-228574" algn="l" defTabSz="914296" rtl="0" eaLnBrk="1" latinLnBrk="0" hangingPunct="1">
        <a:spcBef>
          <a:spcPct val="20000"/>
        </a:spcBef>
        <a:buFont typeface="Arial" pitchFamily="34" charset="0"/>
        <a:buChar char="•"/>
        <a:defRPr sz="2300" kern="1200">
          <a:solidFill>
            <a:schemeClr val="tx1"/>
          </a:solidFill>
          <a:latin typeface="+mn-lt"/>
          <a:ea typeface="+mn-ea"/>
          <a:cs typeface="+mn-cs"/>
        </a:defRPr>
      </a:lvl3pPr>
      <a:lvl4pPr marL="1600017" indent="-228574" algn="l" defTabSz="91429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66" indent="-228574" algn="l" defTabSz="91429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14" indent="-228574" algn="l" defTabSz="91429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296" rtl="0" eaLnBrk="1" latinLnBrk="0" hangingPunct="1">
        <a:defRPr sz="1800" kern="1200">
          <a:solidFill>
            <a:schemeClr val="tx1"/>
          </a:solidFill>
          <a:latin typeface="+mn-lt"/>
          <a:ea typeface="+mn-ea"/>
          <a:cs typeface="+mn-cs"/>
        </a:defRPr>
      </a:lvl1pPr>
      <a:lvl2pPr marL="457148" algn="l" defTabSz="914296" rtl="0" eaLnBrk="1" latinLnBrk="0" hangingPunct="1">
        <a:defRPr sz="1800" kern="1200">
          <a:solidFill>
            <a:schemeClr val="tx1"/>
          </a:solidFill>
          <a:latin typeface="+mn-lt"/>
          <a:ea typeface="+mn-ea"/>
          <a:cs typeface="+mn-cs"/>
        </a:defRPr>
      </a:lvl2pPr>
      <a:lvl3pPr marL="914296" algn="l" defTabSz="914296" rtl="0" eaLnBrk="1" latinLnBrk="0" hangingPunct="1">
        <a:defRPr sz="1800" kern="1200">
          <a:solidFill>
            <a:schemeClr val="tx1"/>
          </a:solidFill>
          <a:latin typeface="+mn-lt"/>
          <a:ea typeface="+mn-ea"/>
          <a:cs typeface="+mn-cs"/>
        </a:defRPr>
      </a:lvl3pPr>
      <a:lvl4pPr marL="1371445" algn="l" defTabSz="914296" rtl="0" eaLnBrk="1" latinLnBrk="0" hangingPunct="1">
        <a:defRPr sz="1800" kern="1200">
          <a:solidFill>
            <a:schemeClr val="tx1"/>
          </a:solidFill>
          <a:latin typeface="+mn-lt"/>
          <a:ea typeface="+mn-ea"/>
          <a:cs typeface="+mn-cs"/>
        </a:defRPr>
      </a:lvl4pPr>
      <a:lvl5pPr marL="1828592" algn="l" defTabSz="914296" rtl="0" eaLnBrk="1" latinLnBrk="0" hangingPunct="1">
        <a:defRPr sz="1800" kern="1200">
          <a:solidFill>
            <a:schemeClr val="tx1"/>
          </a:solidFill>
          <a:latin typeface="+mn-lt"/>
          <a:ea typeface="+mn-ea"/>
          <a:cs typeface="+mn-cs"/>
        </a:defRPr>
      </a:lvl5pPr>
      <a:lvl6pPr marL="2285740" algn="l" defTabSz="914296" rtl="0" eaLnBrk="1" latinLnBrk="0" hangingPunct="1">
        <a:defRPr sz="1800" kern="1200">
          <a:solidFill>
            <a:schemeClr val="tx1"/>
          </a:solidFill>
          <a:latin typeface="+mn-lt"/>
          <a:ea typeface="+mn-ea"/>
          <a:cs typeface="+mn-cs"/>
        </a:defRPr>
      </a:lvl6pPr>
      <a:lvl7pPr marL="2742888" algn="l" defTabSz="914296" rtl="0" eaLnBrk="1" latinLnBrk="0" hangingPunct="1">
        <a:defRPr sz="1800" kern="1200">
          <a:solidFill>
            <a:schemeClr val="tx1"/>
          </a:solidFill>
          <a:latin typeface="+mn-lt"/>
          <a:ea typeface="+mn-ea"/>
          <a:cs typeface="+mn-cs"/>
        </a:defRPr>
      </a:lvl7pPr>
      <a:lvl8pPr marL="3200036" algn="l" defTabSz="914296" rtl="0" eaLnBrk="1" latinLnBrk="0" hangingPunct="1">
        <a:defRPr sz="1800" kern="1200">
          <a:solidFill>
            <a:schemeClr val="tx1"/>
          </a:solidFill>
          <a:latin typeface="+mn-lt"/>
          <a:ea typeface="+mn-ea"/>
          <a:cs typeface="+mn-cs"/>
        </a:defRPr>
      </a:lvl8pPr>
      <a:lvl9pPr marL="3657184" algn="l" defTabSz="91429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slide" Target="slide9.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slide" Target="slide9.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slide" Target="slide9.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slide" Target="slide9.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1.xml"/><Relationship Id="rId6" Type="http://schemas.openxmlformats.org/officeDocument/2006/relationships/image" Target="../media/image47.gif"/><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50.png"/><Relationship Id="rId1" Type="http://schemas.openxmlformats.org/officeDocument/2006/relationships/slideLayout" Target="../slideLayouts/slideLayout1.xml"/><Relationship Id="rId5" Type="http://schemas.openxmlformats.org/officeDocument/2006/relationships/image" Target="../media/image330.png"/><Relationship Id="rId4" Type="http://schemas.openxmlformats.org/officeDocument/2006/relationships/image" Target="../media/image51.wmf"/></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hyperlink" Target="https://twiki.cern.ch/twiki/bin/view/CMSPublic/PhysicsResultsMUO" TargetMode="External"/><Relationship Id="rId7" Type="http://schemas.openxmlformats.org/officeDocument/2006/relationships/image" Target="../media/image61.emf"/><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60.emf"/><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3.png"/></Relationships>
</file>

<file path=ppt/slides/_rels/slide2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73.jpeg"/><Relationship Id="rId13" Type="http://schemas.openxmlformats.org/officeDocument/2006/relationships/image" Target="../media/image78.jpeg"/><Relationship Id="rId18" Type="http://schemas.openxmlformats.org/officeDocument/2006/relationships/image" Target="../media/image83.jpeg"/><Relationship Id="rId26" Type="http://schemas.openxmlformats.org/officeDocument/2006/relationships/image" Target="../media/image91.jpeg"/><Relationship Id="rId3" Type="http://schemas.openxmlformats.org/officeDocument/2006/relationships/image" Target="../media/image68.gif"/><Relationship Id="rId21" Type="http://schemas.openxmlformats.org/officeDocument/2006/relationships/image" Target="../media/image86.jpeg"/><Relationship Id="rId7" Type="http://schemas.openxmlformats.org/officeDocument/2006/relationships/image" Target="../media/image72.jpeg"/><Relationship Id="rId12" Type="http://schemas.openxmlformats.org/officeDocument/2006/relationships/image" Target="../media/image77.jpeg"/><Relationship Id="rId17" Type="http://schemas.openxmlformats.org/officeDocument/2006/relationships/image" Target="../media/image82.png"/><Relationship Id="rId25" Type="http://schemas.openxmlformats.org/officeDocument/2006/relationships/image" Target="../media/image90.jpeg"/><Relationship Id="rId2" Type="http://schemas.openxmlformats.org/officeDocument/2006/relationships/notesSlide" Target="../notesSlides/notesSlide9.xml"/><Relationship Id="rId16" Type="http://schemas.openxmlformats.org/officeDocument/2006/relationships/image" Target="../media/image81.jpeg"/><Relationship Id="rId20" Type="http://schemas.openxmlformats.org/officeDocument/2006/relationships/image" Target="../media/image85.jpeg"/><Relationship Id="rId1" Type="http://schemas.openxmlformats.org/officeDocument/2006/relationships/slideLayout" Target="../slideLayouts/slideLayout3.xml"/><Relationship Id="rId6" Type="http://schemas.openxmlformats.org/officeDocument/2006/relationships/image" Target="../media/image71.jpeg"/><Relationship Id="rId11" Type="http://schemas.openxmlformats.org/officeDocument/2006/relationships/image" Target="../media/image76.jpeg"/><Relationship Id="rId24" Type="http://schemas.openxmlformats.org/officeDocument/2006/relationships/image" Target="../media/image89.jpeg"/><Relationship Id="rId5" Type="http://schemas.openxmlformats.org/officeDocument/2006/relationships/image" Target="../media/image70.png"/><Relationship Id="rId15" Type="http://schemas.openxmlformats.org/officeDocument/2006/relationships/image" Target="../media/image80.jpeg"/><Relationship Id="rId23" Type="http://schemas.openxmlformats.org/officeDocument/2006/relationships/image" Target="../media/image88.jpeg"/><Relationship Id="rId10" Type="http://schemas.openxmlformats.org/officeDocument/2006/relationships/image" Target="../media/image75.jpeg"/><Relationship Id="rId19" Type="http://schemas.openxmlformats.org/officeDocument/2006/relationships/image" Target="../media/image84.jpeg"/><Relationship Id="rId4" Type="http://schemas.openxmlformats.org/officeDocument/2006/relationships/image" Target="../media/image69.png"/><Relationship Id="rId9" Type="http://schemas.openxmlformats.org/officeDocument/2006/relationships/image" Target="../media/image74.jpeg"/><Relationship Id="rId14" Type="http://schemas.openxmlformats.org/officeDocument/2006/relationships/image" Target="../media/image79.jpeg"/><Relationship Id="rId22" Type="http://schemas.openxmlformats.org/officeDocument/2006/relationships/image" Target="../media/image87.jpeg"/><Relationship Id="rId27" Type="http://schemas.openxmlformats.org/officeDocument/2006/relationships/image" Target="../media/image92.jpeg"/></Relationships>
</file>

<file path=ppt/slides/_rels/slide31.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mccready/08082002.html"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image" Target="../media/image17.png"/><Relationship Id="rId7" Type="http://schemas.openxmlformats.org/officeDocument/2006/relationships/slide" Target="slide13.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slide" Target="slide12.xml"/><Relationship Id="rId5" Type="http://schemas.openxmlformats.org/officeDocument/2006/relationships/slide" Target="slide10.xml"/><Relationship Id="rId4" Type="http://schemas.openxmlformats.org/officeDocument/2006/relationships/slide" Target="slide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4D8A3CA-F5DA-4536-B5B8-EAA606877700}"/>
              </a:ext>
            </a:extLst>
          </p:cNvPr>
          <p:cNvSpPr txBox="1"/>
          <p:nvPr/>
        </p:nvSpPr>
        <p:spPr>
          <a:xfrm>
            <a:off x="993480" y="1936365"/>
            <a:ext cx="7919040" cy="3117905"/>
          </a:xfrm>
          <a:prstGeom prst="rect">
            <a:avLst/>
          </a:prstGeom>
          <a:noFill/>
        </p:spPr>
        <p:txBody>
          <a:bodyPr wrap="square">
            <a:spAutoFit/>
          </a:bodyPr>
          <a:lstStyle/>
          <a:p>
            <a:pPr algn="ctr">
              <a:lnSpc>
                <a:spcPct val="107000"/>
              </a:lnSpc>
              <a:spcAft>
                <a:spcPts val="650"/>
              </a:spcAft>
            </a:pPr>
            <a:r>
              <a:rPr lang="en-US" sz="2800" b="0" i="0" dirty="0">
                <a:effectLst/>
                <a:latin typeface="Times New Roman" panose="02020603050405020304" pitchFamily="18" charset="0"/>
                <a:cs typeface="Times New Roman" panose="02020603050405020304" pitchFamily="18" charset="0"/>
              </a:rPr>
              <a:t>Event Reconstruction in High-Energy Physics Experiments</a:t>
            </a:r>
            <a:endParaRPr lang="ru-RU" sz="2800" b="0" i="0" dirty="0">
              <a:effectLst/>
              <a:latin typeface="Times New Roman" panose="02020603050405020304" pitchFamily="18" charset="0"/>
              <a:cs typeface="Times New Roman" panose="02020603050405020304" pitchFamily="18" charset="0"/>
            </a:endParaRPr>
          </a:p>
          <a:p>
            <a:pPr algn="ctr">
              <a:lnSpc>
                <a:spcPct val="107000"/>
              </a:lnSpc>
              <a:spcAft>
                <a:spcPts val="650"/>
              </a:spcAft>
            </a:pPr>
            <a:r>
              <a:rPr lang="ru-RU" sz="2275" dirty="0">
                <a:ea typeface="Calibri" panose="020F0502020204030204" pitchFamily="34" charset="0"/>
                <a:cs typeface="Times New Roman" panose="02020603050405020304" pitchFamily="18" charset="0"/>
              </a:rPr>
              <a:t> </a:t>
            </a:r>
            <a:endParaRPr lang="ru-RU" sz="1625" dirty="0">
              <a:ea typeface="Calibri" panose="020F0502020204030204" pitchFamily="34" charset="0"/>
              <a:cs typeface="Times New Roman" panose="02020603050405020304" pitchFamily="18" charset="0"/>
            </a:endParaRPr>
          </a:p>
          <a:p>
            <a:pPr algn="ctr">
              <a:lnSpc>
                <a:spcPct val="107000"/>
              </a:lnSpc>
              <a:spcAft>
                <a:spcPts val="650"/>
              </a:spcAft>
            </a:pPr>
            <a:r>
              <a:rPr lang="en-US" sz="2400" b="1" dirty="0">
                <a:ea typeface="Calibri" panose="020F0502020204030204" pitchFamily="34" charset="0"/>
                <a:cs typeface="Times New Roman" panose="02020603050405020304" pitchFamily="18" charset="0"/>
              </a:rPr>
              <a:t>Nikolay </a:t>
            </a:r>
            <a:r>
              <a:rPr lang="en-US" sz="2400" b="1" dirty="0" err="1">
                <a:ea typeface="Calibri" panose="020F0502020204030204" pitchFamily="34" charset="0"/>
                <a:cs typeface="Times New Roman" panose="02020603050405020304" pitchFamily="18" charset="0"/>
              </a:rPr>
              <a:t>Voytishin</a:t>
            </a:r>
            <a:endParaRPr lang="en-US" sz="2400" b="1" dirty="0">
              <a:ea typeface="Calibri" panose="020F0502020204030204" pitchFamily="34" charset="0"/>
              <a:cs typeface="Times New Roman" panose="02020603050405020304" pitchFamily="18" charset="0"/>
            </a:endParaRPr>
          </a:p>
          <a:p>
            <a:pPr algn="ctr">
              <a:spcAft>
                <a:spcPts val="650"/>
              </a:spcAft>
            </a:pPr>
            <a:r>
              <a:rPr lang="en-US" sz="2400" b="1" baseline="30000" dirty="0" err="1">
                <a:ea typeface="Calibri" panose="020F0502020204030204" pitchFamily="34" charset="0"/>
                <a:cs typeface="Times New Roman" panose="02020603050405020304" pitchFamily="18" charset="0"/>
              </a:rPr>
              <a:t>Meshcheryakov</a:t>
            </a:r>
            <a:r>
              <a:rPr lang="en-US" sz="2400" b="1" baseline="30000" dirty="0">
                <a:ea typeface="Calibri" panose="020F0502020204030204" pitchFamily="34" charset="0"/>
                <a:cs typeface="Times New Roman" panose="02020603050405020304" pitchFamily="18" charset="0"/>
              </a:rPr>
              <a:t> Laboratory of Information Technologies,</a:t>
            </a:r>
          </a:p>
          <a:p>
            <a:pPr algn="ctr">
              <a:spcAft>
                <a:spcPts val="650"/>
              </a:spcAft>
            </a:pPr>
            <a:r>
              <a:rPr lang="en-US" sz="2400" b="1" baseline="30000" dirty="0">
                <a:ea typeface="Calibri" panose="020F0502020204030204" pitchFamily="34" charset="0"/>
                <a:cs typeface="Times New Roman" panose="02020603050405020304" pitchFamily="18" charset="0"/>
              </a:rPr>
              <a:t>JINR</a:t>
            </a:r>
            <a:endParaRPr lang="ru-RU" sz="2400" b="1" baseline="30000" dirty="0">
              <a:ea typeface="Calibri" panose="020F0502020204030204" pitchFamily="34" charset="0"/>
              <a:cs typeface="Times New Roman" panose="02020603050405020304" pitchFamily="18" charset="0"/>
            </a:endParaRPr>
          </a:p>
          <a:p>
            <a:pPr algn="ctr">
              <a:lnSpc>
                <a:spcPct val="107000"/>
              </a:lnSpc>
              <a:spcAft>
                <a:spcPts val="650"/>
              </a:spcAft>
            </a:pPr>
            <a:r>
              <a:rPr lang="ru-RU" sz="2275" dirty="0">
                <a:ea typeface="Calibri" panose="020F0502020204030204" pitchFamily="34" charset="0"/>
                <a:cs typeface="Times New Roman" panose="02020603050405020304" pitchFamily="18" charset="0"/>
              </a:rPr>
              <a:t> </a:t>
            </a:r>
            <a:endParaRPr lang="ru-RU" sz="975" dirty="0">
              <a:ea typeface="Calibri" panose="020F0502020204030204" pitchFamily="34" charset="0"/>
              <a:cs typeface="Times New Roman" panose="02020603050405020304" pitchFamily="18" charset="0"/>
            </a:endParaRPr>
          </a:p>
        </p:txBody>
      </p:sp>
      <p:pic>
        <p:nvPicPr>
          <p:cNvPr id="4" name="Picture 2" descr="http://uc.jinr.ru/istc/pic/jinr-blue-small.png">
            <a:extLst>
              <a:ext uri="{FF2B5EF4-FFF2-40B4-BE49-F238E27FC236}">
                <a16:creationId xmlns:a16="http://schemas.microsoft.com/office/drawing/2014/main" id="{54C37C24-291C-F9E9-4625-28CAE85DD0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60" y="5445224"/>
            <a:ext cx="1305335" cy="86409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F503ADEC-97A0-2BBB-D1FA-0CC8AE1E32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3205" y="5085184"/>
            <a:ext cx="1361607" cy="13616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9F769F5-4E77-E27D-FF7D-BC7D7496C7D2}"/>
              </a:ext>
            </a:extLst>
          </p:cNvPr>
          <p:cNvSpPr txBox="1"/>
          <p:nvPr/>
        </p:nvSpPr>
        <p:spPr>
          <a:xfrm>
            <a:off x="2275200" y="5674286"/>
            <a:ext cx="4969726" cy="646331"/>
          </a:xfrm>
          <a:prstGeom prst="rect">
            <a:avLst/>
          </a:prstGeom>
          <a:noFill/>
        </p:spPr>
        <p:txBody>
          <a:bodyPr wrap="square">
            <a:spAutoFit/>
          </a:bodyPr>
          <a:lstStyle/>
          <a:p>
            <a:pPr algn="ctr"/>
            <a:r>
              <a:rPr lang="en-US" b="0" i="0" dirty="0">
                <a:solidFill>
                  <a:srgbClr val="777777"/>
                </a:solidFill>
                <a:effectLst/>
                <a:latin typeface="Roboto" panose="02000000000000000000" pitchFamily="2" charset="0"/>
              </a:rPr>
              <a:t>AYSS-2024</a:t>
            </a:r>
          </a:p>
          <a:p>
            <a:pPr algn="ctr"/>
            <a:r>
              <a:rPr lang="en-US" dirty="0">
                <a:solidFill>
                  <a:srgbClr val="777777"/>
                </a:solidFill>
                <a:latin typeface="Roboto" panose="02000000000000000000" pitchFamily="2" charset="0"/>
              </a:rPr>
              <a:t>29/10/24</a:t>
            </a:r>
            <a:endParaRPr lang="ru-RU" dirty="0"/>
          </a:p>
        </p:txBody>
      </p:sp>
    </p:spTree>
    <p:extLst>
      <p:ext uri="{BB962C8B-B14F-4D97-AF65-F5344CB8AC3E}">
        <p14:creationId xmlns:p14="http://schemas.microsoft.com/office/powerpoint/2010/main" val="583949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4513" name="Picture 3" descr="PictureforPoint5_oct04_nopa.gif"/>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81000" y="114300"/>
            <a:ext cx="9144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MuonHits.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46664" y="1570039"/>
            <a:ext cx="4257675"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MuonTrack.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30276" y="2092326"/>
            <a:ext cx="84613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MuonHitsInTracker.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6764" y="2051050"/>
            <a:ext cx="166528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MuonKey.gif"/>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2163" y="5838825"/>
            <a:ext cx="1395412"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hlinkClick r:id="rId8" action="ppaction://hlinksldjump"/>
          </p:cNvPr>
          <p:cNvSpPr/>
          <p:nvPr/>
        </p:nvSpPr>
        <p:spPr>
          <a:xfrm>
            <a:off x="359228" y="176139"/>
            <a:ext cx="9108504" cy="6362850"/>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41918950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withEffect">
                                  <p:stCondLst>
                                    <p:cond delay="0"/>
                                  </p:stCondLst>
                                  <p:childTnLst>
                                    <p:animScale>
                                      <p:cBhvr>
                                        <p:cTn id="6" dur="2000" fill="hold"/>
                                        <p:tgtEl>
                                          <p:spTgt spid="5"/>
                                        </p:tgtEl>
                                      </p:cBhvr>
                                      <p:by x="150000" y="150000"/>
                                    </p:animScale>
                                  </p:childTnLst>
                                </p:cTn>
                              </p:par>
                              <p:par>
                                <p:cTn id="7" presetID="22" presetClass="entr" presetSubtype="8" fill="hold" nodeType="withEffect">
                                  <p:stCondLst>
                                    <p:cond delay="2000"/>
                                  </p:stCondLst>
                                  <p:childTnLst>
                                    <p:set>
                                      <p:cBhvr>
                                        <p:cTn id="8" dur="1" fill="hold">
                                          <p:stCondLst>
                                            <p:cond delay="0"/>
                                          </p:stCondLst>
                                        </p:cTn>
                                        <p:tgtEl>
                                          <p:spTgt spid="6"/>
                                        </p:tgtEl>
                                        <p:attrNameLst>
                                          <p:attrName>style.visibility</p:attrName>
                                        </p:attrNameLst>
                                      </p:cBhvr>
                                      <p:to>
                                        <p:strVal val="visible"/>
                                      </p:to>
                                    </p:set>
                                    <p:animEffect transition="in" filter="wipe(left)">
                                      <p:cBhvr>
                                        <p:cTn id="9" dur="5000"/>
                                        <p:tgtEl>
                                          <p:spTgt spid="6"/>
                                        </p:tgtEl>
                                      </p:cBhvr>
                                    </p:animEffect>
                                  </p:childTnLst>
                                </p:cTn>
                              </p:par>
                              <p:par>
                                <p:cTn id="10" presetID="22" presetClass="entr" presetSubtype="8" fill="hold" nodeType="withEffect">
                                  <p:stCondLst>
                                    <p:cond delay="200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par>
                                <p:cTn id="13" presetID="22" presetClass="entr" presetSubtype="8" fill="hold" nodeType="withEffect">
                                  <p:stCondLst>
                                    <p:cond delay="420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2000"/>
                                        <p:tgtEl>
                                          <p:spTgt spid="7"/>
                                        </p:tgtEl>
                                      </p:cBhvr>
                                    </p:animEffect>
                                  </p:childTnLst>
                                </p:cTn>
                              </p:par>
                              <p:par>
                                <p:cTn id="16" presetID="22" presetClass="exit" presetSubtype="8" fill="hold" nodeType="withEffect">
                                  <p:stCondLst>
                                    <p:cond delay="10000"/>
                                  </p:stCondLst>
                                  <p:childTnLst>
                                    <p:animEffect transition="out" filter="wipe(left)">
                                      <p:cBhvr>
                                        <p:cTn id="17" dur="3000"/>
                                        <p:tgtEl>
                                          <p:spTgt spid="6"/>
                                        </p:tgtEl>
                                      </p:cBhvr>
                                    </p:animEffect>
                                    <p:set>
                                      <p:cBhvr>
                                        <p:cTn id="18" dur="1" fill="hold">
                                          <p:stCondLst>
                                            <p:cond delay="2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6561" name="Picture 1" descr="PictureforPoint5_oct04_nopa.gif"/>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81000" y="114300"/>
            <a:ext cx="9144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Electron.gif"/>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15989" y="2370138"/>
            <a:ext cx="132397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ElectronHits.gif"/>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938213" y="2359025"/>
            <a:ext cx="1522412"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ElectronKey.gif"/>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73376" y="5824538"/>
            <a:ext cx="141446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hlinkClick r:id="rId7" action="ppaction://hlinksldjump"/>
          </p:cNvPr>
          <p:cNvSpPr/>
          <p:nvPr/>
        </p:nvSpPr>
        <p:spPr>
          <a:xfrm>
            <a:off x="381000" y="120651"/>
            <a:ext cx="9144000" cy="6646863"/>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1588320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afterEffect">
                                  <p:stCondLst>
                                    <p:cond delay="0"/>
                                  </p:stCondLst>
                                  <p:childTnLst>
                                    <p:animScale>
                                      <p:cBhvr>
                                        <p:cTn id="6" dur="2000" fill="hold"/>
                                        <p:tgtEl>
                                          <p:spTgt spid="5"/>
                                        </p:tgtEl>
                                      </p:cBhvr>
                                      <p:by x="150000" y="150000"/>
                                    </p:animScale>
                                  </p:childTnLst>
                                </p:cTn>
                              </p:par>
                              <p:par>
                                <p:cTn id="7" presetID="22" presetClass="entr" presetSubtype="8" fill="hold" nodeType="withEffect">
                                  <p:stCondLst>
                                    <p:cond delay="200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0"/>
                                        <p:tgtEl>
                                          <p:spTgt spid="3"/>
                                        </p:tgtEl>
                                      </p:cBhvr>
                                    </p:animEffect>
                                  </p:childTnLst>
                                </p:cTn>
                              </p:par>
                              <p:par>
                                <p:cTn id="10" presetID="22" presetClass="entr" presetSubtype="8" fill="hold" nodeType="withEffect">
                                  <p:stCondLst>
                                    <p:cond delay="20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0"/>
                                        <p:tgtEl>
                                          <p:spTgt spid="4"/>
                                        </p:tgtEl>
                                      </p:cBhvr>
                                    </p:animEffect>
                                  </p:childTnLst>
                                </p:cTn>
                              </p:par>
                              <p:par>
                                <p:cTn id="13" presetID="22" presetClass="exit" presetSubtype="8" fill="hold" nodeType="withEffect">
                                  <p:stCondLst>
                                    <p:cond delay="10000"/>
                                  </p:stCondLst>
                                  <p:childTnLst>
                                    <p:animEffect transition="out" filter="wipe(left)">
                                      <p:cBhvr>
                                        <p:cTn id="14" dur="3000"/>
                                        <p:tgtEl>
                                          <p:spTgt spid="3"/>
                                        </p:tgtEl>
                                      </p:cBhvr>
                                    </p:animEffect>
                                    <p:set>
                                      <p:cBhvr>
                                        <p:cTn id="15" dur="1" fill="hold">
                                          <p:stCondLst>
                                            <p:cond delay="2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8609" name="Picture 1" descr="PictureforPoint5_oct04_nopa.gif"/>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81000" y="114300"/>
            <a:ext cx="9144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ChargedHadronTrack.gif"/>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44563" y="2400301"/>
            <a:ext cx="1858962"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ChargedHadronHits.gif"/>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089025" y="2362201"/>
            <a:ext cx="2706688"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hargedHadronKey.gif"/>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929189" y="5757864"/>
            <a:ext cx="326072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hlinkClick r:id="rId7" action="ppaction://hlinksldjump"/>
          </p:cNvPr>
          <p:cNvSpPr/>
          <p:nvPr/>
        </p:nvSpPr>
        <p:spPr>
          <a:xfrm>
            <a:off x="381000" y="120651"/>
            <a:ext cx="9144000" cy="6646863"/>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8074650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withEffect">
                                  <p:stCondLst>
                                    <p:cond delay="0"/>
                                  </p:stCondLst>
                                  <p:childTnLst>
                                    <p:animScale>
                                      <p:cBhvr>
                                        <p:cTn id="6" dur="2000" fill="hold"/>
                                        <p:tgtEl>
                                          <p:spTgt spid="6"/>
                                        </p:tgtEl>
                                      </p:cBhvr>
                                      <p:by x="150000" y="150000"/>
                                    </p:animScale>
                                  </p:childTnLst>
                                </p:cTn>
                              </p:par>
                              <p:par>
                                <p:cTn id="7" presetID="22" presetClass="entr" presetSubtype="8" fill="hold" nodeType="withEffect">
                                  <p:stCondLst>
                                    <p:cond delay="300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2000"/>
                                        <p:tgtEl>
                                          <p:spTgt spid="3"/>
                                        </p:tgtEl>
                                      </p:cBhvr>
                                    </p:animEffect>
                                  </p:childTnLst>
                                </p:cTn>
                              </p:par>
                              <p:par>
                                <p:cTn id="10" presetID="22" presetClass="entr" presetSubtype="8" fill="hold" nodeType="withEffect">
                                  <p:stCondLst>
                                    <p:cond delay="30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3000"/>
                                        <p:tgtEl>
                                          <p:spTgt spid="4"/>
                                        </p:tgtEl>
                                      </p:cBhvr>
                                    </p:animEffect>
                                  </p:childTnLst>
                                </p:cTn>
                              </p:par>
                              <p:par>
                                <p:cTn id="13" presetID="22" presetClass="exit" presetSubtype="8" fill="hold" nodeType="withEffect">
                                  <p:stCondLst>
                                    <p:cond delay="10000"/>
                                  </p:stCondLst>
                                  <p:childTnLst>
                                    <p:animEffect transition="out" filter="wipe(left)">
                                      <p:cBhvr>
                                        <p:cTn id="14" dur="3000"/>
                                        <p:tgtEl>
                                          <p:spTgt spid="3"/>
                                        </p:tgtEl>
                                      </p:cBhvr>
                                    </p:animEffect>
                                    <p:set>
                                      <p:cBhvr>
                                        <p:cTn id="15" dur="1" fill="hold">
                                          <p:stCondLst>
                                            <p:cond delay="2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0657" name="Picture 1" descr="PictureforPoint5_oct04_nopa.gif"/>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81000" y="114300"/>
            <a:ext cx="9144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NeutralHadronKey.gif"/>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58825" y="6246814"/>
            <a:ext cx="3392488"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NeutralHadronTrack.gif"/>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939800" y="1903414"/>
            <a:ext cx="1995488"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NeutralHadronHits.gif"/>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565401" y="1377951"/>
            <a:ext cx="1211263"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hlinkClick r:id="rId7" action="ppaction://hlinksldjump"/>
          </p:cNvPr>
          <p:cNvSpPr/>
          <p:nvPr/>
        </p:nvSpPr>
        <p:spPr>
          <a:xfrm>
            <a:off x="381000" y="120651"/>
            <a:ext cx="9144000" cy="6646863"/>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0410697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withEffect">
                                  <p:stCondLst>
                                    <p:cond delay="0"/>
                                  </p:stCondLst>
                                  <p:childTnLst>
                                    <p:animScale>
                                      <p:cBhvr>
                                        <p:cTn id="6" dur="2000" fill="hold"/>
                                        <p:tgtEl>
                                          <p:spTgt spid="3"/>
                                        </p:tgtEl>
                                      </p:cBhvr>
                                      <p:by x="150000" y="150000"/>
                                    </p:animScale>
                                  </p:childTnLst>
                                </p:cTn>
                              </p:par>
                              <p:par>
                                <p:cTn id="7" presetID="22" presetClass="entr" presetSubtype="8" fill="hold" nodeType="withEffect">
                                  <p:stCondLst>
                                    <p:cond delay="300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3000"/>
                                        <p:tgtEl>
                                          <p:spTgt spid="4"/>
                                        </p:tgtEl>
                                      </p:cBhvr>
                                    </p:animEffect>
                                  </p:childTnLst>
                                </p:cTn>
                              </p:par>
                              <p:par>
                                <p:cTn id="10" presetID="22" presetClass="entr" presetSubtype="8" fill="hold" nodeType="withEffect">
                                  <p:stCondLst>
                                    <p:cond delay="50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2000"/>
                                        <p:tgtEl>
                                          <p:spTgt spid="5"/>
                                        </p:tgtEl>
                                      </p:cBhvr>
                                    </p:animEffect>
                                  </p:childTnLst>
                                </p:cTn>
                              </p:par>
                              <p:par>
                                <p:cTn id="13" presetID="22" presetClass="exit" presetSubtype="8" fill="hold" nodeType="withEffect">
                                  <p:stCondLst>
                                    <p:cond delay="10000"/>
                                  </p:stCondLst>
                                  <p:childTnLst>
                                    <p:animEffect transition="out" filter="wipe(left)">
                                      <p:cBhvr>
                                        <p:cTn id="14" dur="2000"/>
                                        <p:tgtEl>
                                          <p:spTgt spid="4"/>
                                        </p:tgtEl>
                                      </p:cBhvr>
                                    </p:animEffect>
                                    <p:set>
                                      <p:cBhvr>
                                        <p:cTn id="15"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2705" name="Picture 1" descr="PictureforPoint5_oct04_nopa.gif"/>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81000" y="114300"/>
            <a:ext cx="9144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PhotonKey.g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60938" y="6262688"/>
            <a:ext cx="1350962"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PhotonTrack.gif"/>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71539" y="1812925"/>
            <a:ext cx="118427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hotonHits.gif"/>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990725" y="1622425"/>
            <a:ext cx="349250"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hlinkClick r:id="rId7" action="ppaction://hlinksldjump"/>
          </p:cNvPr>
          <p:cNvSpPr/>
          <p:nvPr/>
        </p:nvSpPr>
        <p:spPr>
          <a:xfrm>
            <a:off x="381000" y="120651"/>
            <a:ext cx="9144000" cy="6646863"/>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1400767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withEffect">
                                  <p:stCondLst>
                                    <p:cond delay="0"/>
                                  </p:stCondLst>
                                  <p:childTnLst>
                                    <p:animScale>
                                      <p:cBhvr>
                                        <p:cTn id="6" dur="2000" fill="hold"/>
                                        <p:tgtEl>
                                          <p:spTgt spid="3"/>
                                        </p:tgtEl>
                                      </p:cBhvr>
                                      <p:by x="150000" y="150000"/>
                                    </p:animScale>
                                  </p:childTnLst>
                                </p:cTn>
                              </p:par>
                              <p:par>
                                <p:cTn id="7" presetID="22" presetClass="entr" presetSubtype="8" fill="hold" nodeType="withEffect">
                                  <p:stCondLst>
                                    <p:cond delay="300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3000"/>
                                        <p:tgtEl>
                                          <p:spTgt spid="4"/>
                                        </p:tgtEl>
                                      </p:cBhvr>
                                    </p:animEffect>
                                  </p:childTnLst>
                                </p:cTn>
                              </p:par>
                              <p:par>
                                <p:cTn id="10" presetID="22" presetClass="entr" presetSubtype="8" fill="hold" nodeType="withEffect">
                                  <p:stCondLst>
                                    <p:cond delay="60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par>
                                <p:cTn id="13" presetID="22" presetClass="exit" presetSubtype="8" fill="hold" nodeType="withEffect">
                                  <p:stCondLst>
                                    <p:cond delay="10000"/>
                                  </p:stCondLst>
                                  <p:childTnLst>
                                    <p:animEffect transition="out" filter="wipe(left)">
                                      <p:cBhvr>
                                        <p:cTn id="14" dur="2000"/>
                                        <p:tgtEl>
                                          <p:spTgt spid="4"/>
                                        </p:tgtEl>
                                      </p:cBhvr>
                                    </p:animEffect>
                                    <p:set>
                                      <p:cBhvr>
                                        <p:cTn id="15"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A014E16F-BC3C-AA49-89A6-F09AC6DBC3B3}"/>
              </a:ext>
            </a:extLst>
          </p:cNvPr>
          <p:cNvSpPr>
            <a:spLocks noGrp="1"/>
          </p:cNvSpPr>
          <p:nvPr>
            <p:ph type="title"/>
          </p:nvPr>
        </p:nvSpPr>
        <p:spPr>
          <a:xfrm>
            <a:off x="0" y="0"/>
            <a:ext cx="7236805" cy="620688"/>
          </a:xfrm>
          <a:prstGeom prst="rect">
            <a:avLst/>
          </a:prstGeom>
        </p:spPr>
        <p:txBody>
          <a:bodyPr/>
          <a:lstStyle/>
          <a:p>
            <a:r>
              <a:rPr lang="en" dirty="0"/>
              <a:t>Tracking Algorithms </a:t>
            </a:r>
            <a:endParaRPr lang="ru-RU" dirty="0"/>
          </a:p>
        </p:txBody>
      </p:sp>
      <p:sp>
        <p:nvSpPr>
          <p:cNvPr id="5" name="TextBox 4">
            <a:extLst>
              <a:ext uri="{FF2B5EF4-FFF2-40B4-BE49-F238E27FC236}">
                <a16:creationId xmlns:a16="http://schemas.microsoft.com/office/drawing/2014/main" id="{27B1D86C-7A72-304C-830B-7CB56A6D642E}"/>
              </a:ext>
            </a:extLst>
          </p:cNvPr>
          <p:cNvSpPr txBox="1"/>
          <p:nvPr/>
        </p:nvSpPr>
        <p:spPr>
          <a:xfrm>
            <a:off x="272480" y="836713"/>
            <a:ext cx="6624736" cy="1308050"/>
          </a:xfrm>
          <a:prstGeom prst="rect">
            <a:avLst/>
          </a:prstGeom>
          <a:noFill/>
        </p:spPr>
        <p:txBody>
          <a:bodyPr wrap="square">
            <a:spAutoFit/>
          </a:bodyPr>
          <a:lstStyle/>
          <a:p>
            <a:pPr>
              <a:spcBef>
                <a:spcPts val="300"/>
              </a:spcBef>
            </a:pPr>
            <a:r>
              <a:rPr lang="en" sz="2000" dirty="0">
                <a:solidFill>
                  <a:srgbClr val="002060"/>
                </a:solidFill>
                <a:effectLst/>
                <a:latin typeface="+mj-lt"/>
                <a:cs typeface="GillSans" panose="020B0502020104020203" pitchFamily="34" charset="-79"/>
              </a:rPr>
              <a:t>Tracking particles through detectors involves two step </a:t>
            </a:r>
            <a:endParaRPr lang="en" sz="2000" dirty="0">
              <a:solidFill>
                <a:srgbClr val="002060"/>
              </a:solidFill>
              <a:effectLst/>
              <a:latin typeface="+mj-lt"/>
            </a:endParaRPr>
          </a:p>
          <a:p>
            <a:pPr marL="342900" indent="-342900">
              <a:spcBef>
                <a:spcPts val="300"/>
              </a:spcBef>
              <a:buFont typeface="+mj-lt"/>
              <a:buAutoNum type="arabicPeriod"/>
            </a:pPr>
            <a:r>
              <a:rPr lang="en" dirty="0">
                <a:solidFill>
                  <a:srgbClr val="002060"/>
                </a:solidFill>
                <a:effectLst/>
                <a:latin typeface="+mj-lt"/>
                <a:cs typeface="GillSans" panose="020B0502020104020203" pitchFamily="34" charset="-79"/>
              </a:rPr>
              <a:t>Pattern recognition: identifying which detector hits belong to the a track.</a:t>
            </a:r>
          </a:p>
          <a:p>
            <a:pPr marL="342900" indent="-342900">
              <a:spcBef>
                <a:spcPts val="300"/>
              </a:spcBef>
              <a:buFont typeface="+mj-lt"/>
              <a:buAutoNum type="arabicPeriod"/>
            </a:pPr>
            <a:r>
              <a:rPr lang="en" dirty="0">
                <a:solidFill>
                  <a:srgbClr val="002060"/>
                </a:solidFill>
                <a:effectLst/>
                <a:latin typeface="+mj-lt"/>
                <a:cs typeface="GillSans" panose="020B0502020104020203" pitchFamily="34" charset="-79"/>
              </a:rPr>
              <a:t>Track fit: approximate the path of the particle with an equation. </a:t>
            </a:r>
            <a:endParaRPr lang="en" dirty="0">
              <a:solidFill>
                <a:srgbClr val="002060"/>
              </a:solidFill>
              <a:effectLst/>
              <a:latin typeface="+mj-lt"/>
            </a:endParaRPr>
          </a:p>
        </p:txBody>
      </p:sp>
      <p:pic>
        <p:nvPicPr>
          <p:cNvPr id="3" name="Рисунок 2">
            <a:extLst>
              <a:ext uri="{FF2B5EF4-FFF2-40B4-BE49-F238E27FC236}">
                <a16:creationId xmlns:a16="http://schemas.microsoft.com/office/drawing/2014/main" id="{91E101DD-5BB3-A14B-B373-766AB318FFA2}"/>
              </a:ext>
            </a:extLst>
          </p:cNvPr>
          <p:cNvPicPr>
            <a:picLocks noChangeAspect="1"/>
          </p:cNvPicPr>
          <p:nvPr/>
        </p:nvPicPr>
        <p:blipFill>
          <a:blip r:embed="rId2"/>
          <a:stretch>
            <a:fillRect/>
          </a:stretch>
        </p:blipFill>
        <p:spPr>
          <a:xfrm>
            <a:off x="6825208" y="795784"/>
            <a:ext cx="3066218" cy="2161794"/>
          </a:xfrm>
          <a:prstGeom prst="rect">
            <a:avLst/>
          </a:prstGeom>
        </p:spPr>
      </p:pic>
      <p:sp>
        <p:nvSpPr>
          <p:cNvPr id="7" name="TextBox 6">
            <a:extLst>
              <a:ext uri="{FF2B5EF4-FFF2-40B4-BE49-F238E27FC236}">
                <a16:creationId xmlns:a16="http://schemas.microsoft.com/office/drawing/2014/main" id="{76146486-DBE2-DB40-9FEC-49E0D6D3322E}"/>
              </a:ext>
            </a:extLst>
          </p:cNvPr>
          <p:cNvSpPr txBox="1"/>
          <p:nvPr/>
        </p:nvSpPr>
        <p:spPr>
          <a:xfrm>
            <a:off x="272480" y="2109942"/>
            <a:ext cx="5756200" cy="2846933"/>
          </a:xfrm>
          <a:prstGeom prst="rect">
            <a:avLst/>
          </a:prstGeom>
          <a:noFill/>
        </p:spPr>
        <p:txBody>
          <a:bodyPr wrap="square">
            <a:spAutoFit/>
          </a:bodyPr>
          <a:lstStyle/>
          <a:p>
            <a:pPr marL="285750" indent="-285750">
              <a:spcBef>
                <a:spcPts val="300"/>
              </a:spcBef>
              <a:buFont typeface="Wingdings" pitchFamily="2" charset="2"/>
              <a:buChar char="§"/>
            </a:pPr>
            <a:r>
              <a:rPr lang="en-US" dirty="0">
                <a:solidFill>
                  <a:srgbClr val="002060"/>
                </a:solidFill>
                <a:effectLst/>
                <a:latin typeface="+mj-lt"/>
                <a:cs typeface="GillSans" panose="020B0502020104020203" pitchFamily="34" charset="-79"/>
              </a:rPr>
              <a:t>There is no universal solution</a:t>
            </a:r>
            <a:r>
              <a:rPr lang="en" dirty="0">
                <a:solidFill>
                  <a:srgbClr val="002060"/>
                </a:solidFill>
                <a:effectLst/>
                <a:latin typeface="+mj-lt"/>
                <a:cs typeface="GillSans" panose="020B0502020104020203" pitchFamily="34" charset="-79"/>
              </a:rPr>
              <a:t>.</a:t>
            </a:r>
          </a:p>
          <a:p>
            <a:pPr marL="285750" indent="-285750">
              <a:spcBef>
                <a:spcPts val="300"/>
              </a:spcBef>
              <a:buFont typeface="Wingdings" pitchFamily="2" charset="2"/>
              <a:buChar char="§"/>
            </a:pPr>
            <a:r>
              <a:rPr lang="en" dirty="0">
                <a:solidFill>
                  <a:srgbClr val="002060"/>
                </a:solidFill>
                <a:effectLst/>
                <a:latin typeface="+mj-lt"/>
                <a:cs typeface="GillSans" panose="020B0502020104020203" pitchFamily="34" charset="-79"/>
              </a:rPr>
              <a:t>Many detectors use different combinations of algorithms (e.g. LHCb uses 4 different algorithms for different combinations of sub detectors, but basic ideas are the same). Usually a trade off between </a:t>
            </a:r>
            <a:endParaRPr lang="en" dirty="0">
              <a:solidFill>
                <a:srgbClr val="002060"/>
              </a:solidFill>
              <a:latin typeface="+mj-lt"/>
              <a:cs typeface="GillSans" panose="020B0502020104020203" pitchFamily="34" charset="-79"/>
            </a:endParaRPr>
          </a:p>
          <a:p>
            <a:pPr marL="742898" lvl="1" indent="-285750">
              <a:spcBef>
                <a:spcPts val="300"/>
              </a:spcBef>
              <a:buFont typeface="Wingdings" pitchFamily="2" charset="2"/>
              <a:buChar char="ü"/>
            </a:pPr>
            <a:r>
              <a:rPr lang="en" dirty="0">
                <a:solidFill>
                  <a:srgbClr val="002060"/>
                </a:solidFill>
                <a:effectLst/>
                <a:latin typeface="+mj-lt"/>
                <a:cs typeface="GillSans" panose="020B0502020104020203" pitchFamily="34" charset="-79"/>
              </a:rPr>
              <a:t>Efficiency: fraction of real tracks found </a:t>
            </a:r>
          </a:p>
          <a:p>
            <a:pPr marL="742898" lvl="1" indent="-285750">
              <a:spcBef>
                <a:spcPts val="300"/>
              </a:spcBef>
              <a:buFont typeface="Wingdings" pitchFamily="2" charset="2"/>
              <a:buChar char="ü"/>
            </a:pPr>
            <a:r>
              <a:rPr lang="en" dirty="0">
                <a:solidFill>
                  <a:srgbClr val="002060"/>
                </a:solidFill>
                <a:effectLst/>
                <a:latin typeface="+mj-lt"/>
                <a:cs typeface="GillSans" panose="020B0502020104020203" pitchFamily="34" charset="-79"/>
              </a:rPr>
              <a:t>Purity: fraction of tracks that are real </a:t>
            </a:r>
            <a:endParaRPr lang="en" dirty="0">
              <a:solidFill>
                <a:srgbClr val="002060"/>
              </a:solidFill>
              <a:effectLst/>
              <a:latin typeface="+mj-lt"/>
            </a:endParaRPr>
          </a:p>
          <a:p>
            <a:pPr marL="742898" lvl="1" indent="-285750">
              <a:spcBef>
                <a:spcPts val="300"/>
              </a:spcBef>
              <a:buFont typeface="Wingdings" pitchFamily="2" charset="2"/>
              <a:buChar char="ü"/>
            </a:pPr>
            <a:r>
              <a:rPr lang="en" dirty="0">
                <a:solidFill>
                  <a:srgbClr val="002060"/>
                </a:solidFill>
                <a:effectLst/>
                <a:latin typeface="+mj-lt"/>
                <a:cs typeface="GillSans" panose="020B0502020104020203" pitchFamily="34" charset="-79"/>
              </a:rPr>
              <a:t>Computational speed. </a:t>
            </a:r>
            <a:endParaRPr lang="en" dirty="0">
              <a:solidFill>
                <a:srgbClr val="002060"/>
              </a:solidFill>
              <a:effectLst/>
              <a:latin typeface="+mj-lt"/>
            </a:endParaRPr>
          </a:p>
          <a:p>
            <a:pPr>
              <a:spcBef>
                <a:spcPts val="300"/>
              </a:spcBef>
            </a:pPr>
            <a:r>
              <a:rPr lang="en" sz="2000" b="1" dirty="0">
                <a:solidFill>
                  <a:srgbClr val="002060"/>
                </a:solidFill>
                <a:latin typeface="+mj-lt"/>
                <a:cs typeface="GillSans" panose="020B0502020104020203" pitchFamily="34" charset="-79"/>
              </a:rPr>
              <a:t>Reconstruction conditions:</a:t>
            </a:r>
            <a:endParaRPr lang="en" sz="2000" b="1" dirty="0">
              <a:solidFill>
                <a:srgbClr val="002060"/>
              </a:solidFill>
              <a:effectLst/>
              <a:latin typeface="+mj-lt"/>
              <a:cs typeface="GillSans" panose="020B0502020104020203" pitchFamily="34" charset="-79"/>
            </a:endParaRPr>
          </a:p>
        </p:txBody>
      </p:sp>
      <p:pic>
        <p:nvPicPr>
          <p:cNvPr id="8" name="Рисунок 7">
            <a:extLst>
              <a:ext uri="{FF2B5EF4-FFF2-40B4-BE49-F238E27FC236}">
                <a16:creationId xmlns:a16="http://schemas.microsoft.com/office/drawing/2014/main" id="{D23378AC-FF1E-1142-AF65-C0698536BF4E}"/>
              </a:ext>
            </a:extLst>
          </p:cNvPr>
          <p:cNvPicPr>
            <a:picLocks noChangeAspect="1"/>
          </p:cNvPicPr>
          <p:nvPr/>
        </p:nvPicPr>
        <p:blipFill>
          <a:blip r:embed="rId3"/>
          <a:stretch>
            <a:fillRect/>
          </a:stretch>
        </p:blipFill>
        <p:spPr>
          <a:xfrm>
            <a:off x="4754225" y="3368669"/>
            <a:ext cx="4212469" cy="924427"/>
          </a:xfrm>
          <a:prstGeom prst="rect">
            <a:avLst/>
          </a:prstGeom>
        </p:spPr>
      </p:pic>
      <p:sp>
        <p:nvSpPr>
          <p:cNvPr id="10" name="Google Shape;151;p27">
            <a:extLst>
              <a:ext uri="{FF2B5EF4-FFF2-40B4-BE49-F238E27FC236}">
                <a16:creationId xmlns:a16="http://schemas.microsoft.com/office/drawing/2014/main" id="{0ADC723C-77C3-DD62-C6C1-1E2ED94CC9B9}"/>
              </a:ext>
            </a:extLst>
          </p:cNvPr>
          <p:cNvSpPr txBox="1"/>
          <p:nvPr/>
        </p:nvSpPr>
        <p:spPr>
          <a:xfrm>
            <a:off x="56456" y="4708478"/>
            <a:ext cx="7975500" cy="1890820"/>
          </a:xfrm>
          <a:prstGeom prst="rect">
            <a:avLst/>
          </a:prstGeom>
          <a:noFill/>
          <a:ln>
            <a:noFill/>
          </a:ln>
        </p:spPr>
        <p:txBody>
          <a:bodyPr spcFirstLastPara="1" wrap="square" lIns="120000" tIns="62400" rIns="120000" bIns="62400" anchor="t" anchorCtr="0">
            <a:noAutofit/>
          </a:bodyPr>
          <a:lstStyle/>
          <a:p>
            <a:pPr marL="342900" indent="-342900">
              <a:lnSpc>
                <a:spcPct val="120000"/>
              </a:lnSpc>
              <a:buClr>
                <a:srgbClr val="000000"/>
              </a:buClr>
              <a:buSzPts val="1400"/>
              <a:buFont typeface="Arial" panose="020B0604020202020204" pitchFamily="34" charset="0"/>
              <a:buChar char="•"/>
            </a:pPr>
            <a:r>
              <a:rPr lang="en-US" dirty="0">
                <a:solidFill>
                  <a:srgbClr val="002060"/>
                </a:solidFill>
                <a:latin typeface="+mj-lt"/>
                <a:cs typeface="GillSans" panose="020B0502020104020203" pitchFamily="34" charset="-79"/>
                <a:sym typeface="Calibri"/>
              </a:rPr>
              <a:t>high multiplicity and density of flying charged particles</a:t>
            </a:r>
            <a:endParaRPr lang="ru-RU" dirty="0">
              <a:solidFill>
                <a:srgbClr val="002060"/>
              </a:solidFill>
              <a:latin typeface="+mj-lt"/>
              <a:cs typeface="GillSans" panose="020B0502020104020203" pitchFamily="34" charset="-79"/>
              <a:sym typeface="Calibri"/>
            </a:endParaRPr>
          </a:p>
          <a:p>
            <a:pPr marL="342900" indent="-342900">
              <a:lnSpc>
                <a:spcPct val="120000"/>
              </a:lnSpc>
              <a:buClr>
                <a:srgbClr val="000000"/>
              </a:buClr>
              <a:buSzPts val="1400"/>
              <a:buFont typeface="Arial" panose="020B0604020202020204" pitchFamily="34" charset="0"/>
              <a:buChar char="•"/>
            </a:pPr>
            <a:r>
              <a:rPr lang="en-US" dirty="0">
                <a:solidFill>
                  <a:srgbClr val="002060"/>
                </a:solidFill>
                <a:latin typeface="+mj-lt"/>
                <a:cs typeface="GillSans" panose="020B0502020104020203" pitchFamily="34" charset="-79"/>
                <a:sym typeface="Calibri"/>
              </a:rPr>
              <a:t>high collision rate</a:t>
            </a:r>
            <a:endParaRPr lang="ru-RU" dirty="0">
              <a:solidFill>
                <a:srgbClr val="002060"/>
              </a:solidFill>
              <a:latin typeface="+mj-lt"/>
              <a:cs typeface="GillSans" panose="020B0502020104020203" pitchFamily="34" charset="-79"/>
              <a:sym typeface="Calibri"/>
            </a:endParaRPr>
          </a:p>
          <a:p>
            <a:pPr marL="342900" indent="-342900">
              <a:lnSpc>
                <a:spcPct val="120000"/>
              </a:lnSpc>
              <a:buClr>
                <a:srgbClr val="000000"/>
              </a:buClr>
              <a:buSzPts val="1400"/>
              <a:buFont typeface="Arial" panose="020B0604020202020204" pitchFamily="34" charset="0"/>
              <a:buChar char="•"/>
            </a:pPr>
            <a:r>
              <a:rPr lang="en-US" dirty="0">
                <a:solidFill>
                  <a:srgbClr val="002060"/>
                </a:solidFill>
                <a:latin typeface="+mj-lt"/>
                <a:cs typeface="GillSans" panose="020B0502020104020203" pitchFamily="34" charset="-79"/>
                <a:sym typeface="Calibri"/>
              </a:rPr>
              <a:t>high data flow density</a:t>
            </a:r>
            <a:endParaRPr lang="ru-RU" dirty="0">
              <a:solidFill>
                <a:srgbClr val="002060"/>
              </a:solidFill>
              <a:latin typeface="+mj-lt"/>
              <a:cs typeface="GillSans" panose="020B0502020104020203" pitchFamily="34" charset="-79"/>
              <a:sym typeface="Calibri"/>
            </a:endParaRPr>
          </a:p>
          <a:p>
            <a:pPr marL="342900" indent="-342900">
              <a:lnSpc>
                <a:spcPct val="120000"/>
              </a:lnSpc>
              <a:buClr>
                <a:srgbClr val="000000"/>
              </a:buClr>
              <a:buSzPts val="1400"/>
              <a:buFont typeface="Arial" panose="020B0604020202020204" pitchFamily="34" charset="0"/>
              <a:buChar char="•"/>
            </a:pPr>
            <a:r>
              <a:rPr lang="en-US" dirty="0">
                <a:solidFill>
                  <a:srgbClr val="002060"/>
                </a:solidFill>
                <a:latin typeface="+mj-lt"/>
                <a:cs typeface="GillSans" panose="020B0502020104020203" pitchFamily="34" charset="-79"/>
                <a:sym typeface="Calibri"/>
              </a:rPr>
              <a:t>the presence of massive layers of matter – calorimeters, magnetic yoke...</a:t>
            </a:r>
          </a:p>
          <a:p>
            <a:pPr marL="342900" indent="-342900">
              <a:lnSpc>
                <a:spcPct val="120000"/>
              </a:lnSpc>
              <a:buSzPts val="1400"/>
              <a:buFont typeface="Arial" panose="020B0604020202020204" pitchFamily="34" charset="0"/>
              <a:buChar char="•"/>
            </a:pPr>
            <a:r>
              <a:rPr lang="en-US" dirty="0">
                <a:solidFill>
                  <a:srgbClr val="002060"/>
                </a:solidFill>
                <a:latin typeface="+mj-lt"/>
                <a:cs typeface="GillSans" panose="020B0502020104020203" pitchFamily="34" charset="-79"/>
                <a:sym typeface="Calibri"/>
              </a:rPr>
              <a:t>pile-up</a:t>
            </a:r>
            <a:endParaRPr dirty="0">
              <a:solidFill>
                <a:srgbClr val="002060"/>
              </a:solidFill>
              <a:latin typeface="+mj-lt"/>
              <a:cs typeface="GillSans" panose="020B0502020104020203" pitchFamily="34" charset="-79"/>
              <a:sym typeface="Calibri"/>
            </a:endParaRPr>
          </a:p>
        </p:txBody>
      </p:sp>
      <p:pic>
        <p:nvPicPr>
          <p:cNvPr id="11" name="Рисунок 10">
            <a:extLst>
              <a:ext uri="{FF2B5EF4-FFF2-40B4-BE49-F238E27FC236}">
                <a16:creationId xmlns:a16="http://schemas.microsoft.com/office/drawing/2014/main" id="{18B5C460-4909-CCEA-945B-A448AF781465}"/>
              </a:ext>
            </a:extLst>
          </p:cNvPr>
          <p:cNvPicPr>
            <a:picLocks noChangeAspect="1"/>
          </p:cNvPicPr>
          <p:nvPr/>
        </p:nvPicPr>
        <p:blipFill>
          <a:blip r:embed="rId4"/>
          <a:stretch>
            <a:fillRect/>
          </a:stretch>
        </p:blipFill>
        <p:spPr>
          <a:xfrm>
            <a:off x="7504881" y="5028694"/>
            <a:ext cx="2386545" cy="1296144"/>
          </a:xfrm>
          <a:prstGeom prst="rect">
            <a:avLst/>
          </a:prstGeom>
        </p:spPr>
      </p:pic>
      <p:pic>
        <p:nvPicPr>
          <p:cNvPr id="12" name="Рисунок 11">
            <a:extLst>
              <a:ext uri="{FF2B5EF4-FFF2-40B4-BE49-F238E27FC236}">
                <a16:creationId xmlns:a16="http://schemas.microsoft.com/office/drawing/2014/main" id="{1075B2D3-9070-A90D-E698-5C61A0BD7736}"/>
              </a:ext>
            </a:extLst>
          </p:cNvPr>
          <p:cNvPicPr>
            <a:picLocks noChangeAspect="1"/>
          </p:cNvPicPr>
          <p:nvPr/>
        </p:nvPicPr>
        <p:blipFill>
          <a:blip r:embed="rId5"/>
          <a:stretch>
            <a:fillRect/>
          </a:stretch>
        </p:blipFill>
        <p:spPr>
          <a:xfrm>
            <a:off x="7692239" y="4930836"/>
            <a:ext cx="2228415" cy="82770"/>
          </a:xfrm>
          <a:prstGeom prst="rect">
            <a:avLst/>
          </a:prstGeom>
        </p:spPr>
      </p:pic>
      <p:pic>
        <p:nvPicPr>
          <p:cNvPr id="13" name="Рисунок 12">
            <a:extLst>
              <a:ext uri="{FF2B5EF4-FFF2-40B4-BE49-F238E27FC236}">
                <a16:creationId xmlns:a16="http://schemas.microsoft.com/office/drawing/2014/main" id="{FEB1A0B1-2EC6-E7E3-BC4E-625E085D5047}"/>
              </a:ext>
            </a:extLst>
          </p:cNvPr>
          <p:cNvPicPr>
            <a:picLocks noChangeAspect="1"/>
          </p:cNvPicPr>
          <p:nvPr/>
        </p:nvPicPr>
        <p:blipFill>
          <a:blip r:embed="rId6"/>
          <a:stretch>
            <a:fillRect/>
          </a:stretch>
        </p:blipFill>
        <p:spPr>
          <a:xfrm>
            <a:off x="8284102" y="4719792"/>
            <a:ext cx="574355" cy="294298"/>
          </a:xfrm>
          <a:prstGeom prst="rect">
            <a:avLst/>
          </a:prstGeom>
        </p:spPr>
      </p:pic>
    </p:spTree>
    <p:extLst>
      <p:ext uri="{BB962C8B-B14F-4D97-AF65-F5344CB8AC3E}">
        <p14:creationId xmlns:p14="http://schemas.microsoft.com/office/powerpoint/2010/main" val="897560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A014E16F-BC3C-AA49-89A6-F09AC6DBC3B3}"/>
              </a:ext>
            </a:extLst>
          </p:cNvPr>
          <p:cNvSpPr>
            <a:spLocks noGrp="1"/>
          </p:cNvSpPr>
          <p:nvPr>
            <p:ph type="title"/>
          </p:nvPr>
        </p:nvSpPr>
        <p:spPr>
          <a:xfrm>
            <a:off x="0" y="0"/>
            <a:ext cx="7236805" cy="620688"/>
          </a:xfrm>
          <a:prstGeom prst="rect">
            <a:avLst/>
          </a:prstGeom>
        </p:spPr>
        <p:txBody>
          <a:bodyPr/>
          <a:lstStyle/>
          <a:p>
            <a:r>
              <a:rPr lang="en" dirty="0"/>
              <a:t>Challenge</a:t>
            </a:r>
            <a:endParaRPr lang="ru-RU" dirty="0"/>
          </a:p>
        </p:txBody>
      </p:sp>
      <p:pic>
        <p:nvPicPr>
          <p:cNvPr id="2" name="Рисунок 1">
            <a:extLst>
              <a:ext uri="{FF2B5EF4-FFF2-40B4-BE49-F238E27FC236}">
                <a16:creationId xmlns:a16="http://schemas.microsoft.com/office/drawing/2014/main" id="{89EB3CE2-2743-964B-A37F-411E76D82977}"/>
              </a:ext>
            </a:extLst>
          </p:cNvPr>
          <p:cNvPicPr>
            <a:picLocks noChangeAspect="1"/>
          </p:cNvPicPr>
          <p:nvPr/>
        </p:nvPicPr>
        <p:blipFill>
          <a:blip r:embed="rId2"/>
          <a:stretch>
            <a:fillRect/>
          </a:stretch>
        </p:blipFill>
        <p:spPr>
          <a:xfrm>
            <a:off x="848544" y="764704"/>
            <a:ext cx="7866368" cy="5923095"/>
          </a:xfrm>
          <a:prstGeom prst="rect">
            <a:avLst/>
          </a:prstGeom>
        </p:spPr>
      </p:pic>
    </p:spTree>
    <p:extLst>
      <p:ext uri="{BB962C8B-B14F-4D97-AF65-F5344CB8AC3E}">
        <p14:creationId xmlns:p14="http://schemas.microsoft.com/office/powerpoint/2010/main" val="13439458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A014E16F-BC3C-AA49-89A6-F09AC6DBC3B3}"/>
              </a:ext>
            </a:extLst>
          </p:cNvPr>
          <p:cNvSpPr>
            <a:spLocks noGrp="1"/>
          </p:cNvSpPr>
          <p:nvPr>
            <p:ph type="title"/>
          </p:nvPr>
        </p:nvSpPr>
        <p:spPr>
          <a:xfrm>
            <a:off x="0" y="0"/>
            <a:ext cx="7236805" cy="620688"/>
          </a:xfrm>
          <a:prstGeom prst="rect">
            <a:avLst/>
          </a:prstGeom>
        </p:spPr>
        <p:txBody>
          <a:bodyPr/>
          <a:lstStyle/>
          <a:p>
            <a:r>
              <a:rPr lang="en" dirty="0"/>
              <a:t>Tracking - Pattern Recognition </a:t>
            </a:r>
            <a:endParaRPr lang="ru-RU" dirty="0"/>
          </a:p>
        </p:txBody>
      </p:sp>
      <p:pic>
        <p:nvPicPr>
          <p:cNvPr id="2" name="Рисунок 1">
            <a:extLst>
              <a:ext uri="{FF2B5EF4-FFF2-40B4-BE49-F238E27FC236}">
                <a16:creationId xmlns:a16="http://schemas.microsoft.com/office/drawing/2014/main" id="{AD5C9C45-E8A1-EB4D-A70E-2AE78A2EB88C}"/>
              </a:ext>
            </a:extLst>
          </p:cNvPr>
          <p:cNvPicPr>
            <a:picLocks noChangeAspect="1"/>
          </p:cNvPicPr>
          <p:nvPr/>
        </p:nvPicPr>
        <p:blipFill>
          <a:blip r:embed="rId2"/>
          <a:stretch>
            <a:fillRect/>
          </a:stretch>
        </p:blipFill>
        <p:spPr>
          <a:xfrm>
            <a:off x="-15552" y="692696"/>
            <a:ext cx="9906000" cy="2749870"/>
          </a:xfrm>
          <a:prstGeom prst="rect">
            <a:avLst/>
          </a:prstGeom>
        </p:spPr>
      </p:pic>
      <p:pic>
        <p:nvPicPr>
          <p:cNvPr id="6" name="Рисунок 5">
            <a:extLst>
              <a:ext uri="{FF2B5EF4-FFF2-40B4-BE49-F238E27FC236}">
                <a16:creationId xmlns:a16="http://schemas.microsoft.com/office/drawing/2014/main" id="{D26352F9-80CF-DA43-9570-126BAC37EB5E}"/>
              </a:ext>
            </a:extLst>
          </p:cNvPr>
          <p:cNvPicPr>
            <a:picLocks noChangeAspect="1"/>
          </p:cNvPicPr>
          <p:nvPr/>
        </p:nvPicPr>
        <p:blipFill>
          <a:blip r:embed="rId3"/>
          <a:stretch>
            <a:fillRect/>
          </a:stretch>
        </p:blipFill>
        <p:spPr>
          <a:xfrm>
            <a:off x="1856656" y="3631457"/>
            <a:ext cx="6120680" cy="2749871"/>
          </a:xfrm>
          <a:prstGeom prst="rect">
            <a:avLst/>
          </a:prstGeom>
        </p:spPr>
      </p:pic>
    </p:spTree>
    <p:extLst>
      <p:ext uri="{BB962C8B-B14F-4D97-AF65-F5344CB8AC3E}">
        <p14:creationId xmlns:p14="http://schemas.microsoft.com/office/powerpoint/2010/main" val="530774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A014E16F-BC3C-AA49-89A6-F09AC6DBC3B3}"/>
              </a:ext>
            </a:extLst>
          </p:cNvPr>
          <p:cNvSpPr>
            <a:spLocks noGrp="1"/>
          </p:cNvSpPr>
          <p:nvPr>
            <p:ph type="title"/>
          </p:nvPr>
        </p:nvSpPr>
        <p:spPr>
          <a:xfrm>
            <a:off x="0" y="0"/>
            <a:ext cx="7236805" cy="620688"/>
          </a:xfrm>
          <a:prstGeom prst="rect">
            <a:avLst/>
          </a:prstGeom>
        </p:spPr>
        <p:txBody>
          <a:bodyPr/>
          <a:lstStyle/>
          <a:p>
            <a:r>
              <a:rPr lang="en" dirty="0"/>
              <a:t>Pattern Recognition Algorithms </a:t>
            </a:r>
            <a:endParaRPr lang="ru-RU" dirty="0"/>
          </a:p>
        </p:txBody>
      </p:sp>
      <p:pic>
        <p:nvPicPr>
          <p:cNvPr id="3" name="Рисунок 2">
            <a:extLst>
              <a:ext uri="{FF2B5EF4-FFF2-40B4-BE49-F238E27FC236}">
                <a16:creationId xmlns:a16="http://schemas.microsoft.com/office/drawing/2014/main" id="{696B26AD-8E76-0D4A-974C-2D8A22363EDB}"/>
              </a:ext>
            </a:extLst>
          </p:cNvPr>
          <p:cNvPicPr>
            <a:picLocks noChangeAspect="1"/>
          </p:cNvPicPr>
          <p:nvPr/>
        </p:nvPicPr>
        <p:blipFill>
          <a:blip r:embed="rId2"/>
          <a:stretch>
            <a:fillRect/>
          </a:stretch>
        </p:blipFill>
        <p:spPr>
          <a:xfrm>
            <a:off x="56456" y="2501874"/>
            <a:ext cx="9711289" cy="3591422"/>
          </a:xfrm>
          <a:prstGeom prst="rect">
            <a:avLst/>
          </a:prstGeom>
        </p:spPr>
      </p:pic>
      <p:sp>
        <p:nvSpPr>
          <p:cNvPr id="6" name="Rectangle 1">
            <a:extLst>
              <a:ext uri="{FF2B5EF4-FFF2-40B4-BE49-F238E27FC236}">
                <a16:creationId xmlns:a16="http://schemas.microsoft.com/office/drawing/2014/main" id="{9215682E-916E-7E41-A238-DEC8FE129B0C}"/>
              </a:ext>
            </a:extLst>
          </p:cNvPr>
          <p:cNvSpPr>
            <a:spLocks noChangeArrowheads="1"/>
          </p:cNvSpPr>
          <p:nvPr/>
        </p:nvSpPr>
        <p:spPr bwMode="auto">
          <a:xfrm>
            <a:off x="200472" y="836712"/>
            <a:ext cx="5775940" cy="182357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ts val="300"/>
              </a:spcBef>
              <a:spcAft>
                <a:spcPct val="0"/>
              </a:spcAft>
              <a:buClrTx/>
              <a:buSzTx/>
              <a:buFontTx/>
              <a:buNone/>
              <a:tabLst/>
            </a:pPr>
            <a:r>
              <a:rPr kumimoji="0" lang="en-US" altLang="ru-RU" i="0" u="none" strike="noStrike" cap="none" normalizeH="0" baseline="0" dirty="0">
                <a:ln>
                  <a:noFill/>
                </a:ln>
                <a:solidFill>
                  <a:srgbClr val="002060"/>
                </a:solidFill>
                <a:effectLst/>
                <a:latin typeface="GillSans" panose="020B0502020104020203" pitchFamily="34" charset="-79"/>
              </a:rPr>
              <a:t>Re</a:t>
            </a:r>
            <a:r>
              <a:rPr kumimoji="0" lang="ru-RU" altLang="ru-RU" i="0" u="none" strike="noStrike" cap="none" normalizeH="0" baseline="0" dirty="0" err="1">
                <a:ln>
                  <a:noFill/>
                </a:ln>
                <a:solidFill>
                  <a:srgbClr val="002060"/>
                </a:solidFill>
                <a:effectLst/>
                <a:latin typeface="GillSans" panose="020B0502020104020203" pitchFamily="34" charset="-79"/>
              </a:rPr>
              <a:t>call</a:t>
            </a:r>
            <a:r>
              <a:rPr kumimoji="0" lang="ru-RU" altLang="ru-RU" i="0" u="none" strike="noStrike" cap="none" normalizeH="0" baseline="0" dirty="0">
                <a:ln>
                  <a:noFill/>
                </a:ln>
                <a:solidFill>
                  <a:srgbClr val="002060"/>
                </a:solidFill>
                <a:effectLst/>
                <a:latin typeface="GillSans" panose="020B0502020104020203" pitchFamily="34" charset="-79"/>
              </a:rPr>
              <a:t> </a:t>
            </a:r>
            <a:r>
              <a:rPr kumimoji="0" lang="ru-RU" altLang="ru-RU" i="0" u="none" strike="noStrike" cap="none" normalizeH="0" baseline="0" dirty="0" err="1">
                <a:ln>
                  <a:noFill/>
                </a:ln>
                <a:solidFill>
                  <a:srgbClr val="002060"/>
                </a:solidFill>
                <a:effectLst/>
                <a:latin typeface="GillSans" panose="020B0502020104020203" pitchFamily="34" charset="-79"/>
              </a:rPr>
              <a:t>three</a:t>
            </a:r>
            <a:r>
              <a:rPr kumimoji="0" lang="ru-RU" altLang="ru-RU" i="0" u="none" strike="noStrike" cap="none" normalizeH="0" baseline="0" dirty="0">
                <a:ln>
                  <a:noFill/>
                </a:ln>
                <a:solidFill>
                  <a:srgbClr val="002060"/>
                </a:solidFill>
                <a:effectLst/>
                <a:latin typeface="GillSans" panose="020B0502020104020203" pitchFamily="34" charset="-79"/>
              </a:rPr>
              <a:t> </a:t>
            </a:r>
            <a:r>
              <a:rPr kumimoji="0" lang="ru-RU" altLang="ru-RU" i="0" u="none" strike="noStrike" cap="none" normalizeH="0" baseline="0" dirty="0" err="1">
                <a:ln>
                  <a:noFill/>
                </a:ln>
                <a:solidFill>
                  <a:srgbClr val="002060"/>
                </a:solidFill>
                <a:effectLst/>
                <a:latin typeface="GillSans" panose="020B0502020104020203" pitchFamily="34" charset="-79"/>
              </a:rPr>
              <a:t>main</a:t>
            </a:r>
            <a:r>
              <a:rPr kumimoji="0" lang="ru-RU" altLang="ru-RU" i="0" u="none" strike="noStrike" cap="none" normalizeH="0" baseline="0" dirty="0">
                <a:ln>
                  <a:noFill/>
                </a:ln>
                <a:solidFill>
                  <a:srgbClr val="002060"/>
                </a:solidFill>
                <a:effectLst/>
                <a:latin typeface="GillSans" panose="020B0502020104020203" pitchFamily="34" charset="-79"/>
              </a:rPr>
              <a:t> </a:t>
            </a:r>
            <a:r>
              <a:rPr kumimoji="0" lang="ru-RU" altLang="ru-RU" i="0" u="none" strike="noStrike" cap="none" normalizeH="0" baseline="0" dirty="0" err="1">
                <a:ln>
                  <a:noFill/>
                </a:ln>
                <a:solidFill>
                  <a:srgbClr val="002060"/>
                </a:solidFill>
                <a:effectLst/>
                <a:latin typeface="GillSans" panose="020B0502020104020203" pitchFamily="34" charset="-79"/>
              </a:rPr>
              <a:t>factors</a:t>
            </a:r>
            <a:r>
              <a:rPr kumimoji="0" lang="ru-RU" altLang="ru-RU" i="0" u="none" strike="noStrike" cap="none" normalizeH="0" baseline="0" dirty="0">
                <a:ln>
                  <a:noFill/>
                </a:ln>
                <a:solidFill>
                  <a:srgbClr val="002060"/>
                </a:solidFill>
                <a:effectLst/>
                <a:latin typeface="GillSans" panose="020B0502020104020203" pitchFamily="34" charset="-79"/>
              </a:rPr>
              <a:t> </a:t>
            </a:r>
            <a:r>
              <a:rPr kumimoji="0" lang="ru-RU" altLang="ru-RU" i="0" u="none" strike="noStrike" cap="none" normalizeH="0" baseline="0" dirty="0" err="1">
                <a:ln>
                  <a:noFill/>
                </a:ln>
                <a:solidFill>
                  <a:srgbClr val="002060"/>
                </a:solidFill>
                <a:effectLst/>
                <a:latin typeface="GillSans" panose="020B0502020104020203" pitchFamily="34" charset="-79"/>
              </a:rPr>
              <a:t>in</a:t>
            </a:r>
            <a:r>
              <a:rPr kumimoji="0" lang="ru-RU" altLang="ru-RU" i="0" u="none" strike="noStrike" cap="none" normalizeH="0" baseline="0" dirty="0">
                <a:ln>
                  <a:noFill/>
                </a:ln>
                <a:solidFill>
                  <a:srgbClr val="002060"/>
                </a:solidFill>
                <a:effectLst/>
                <a:latin typeface="GillSans" panose="020B0502020104020203" pitchFamily="34" charset="-79"/>
              </a:rPr>
              <a:t> </a:t>
            </a:r>
            <a:r>
              <a:rPr kumimoji="0" lang="ru-RU" altLang="ru-RU" i="0" u="none" strike="noStrike" cap="none" normalizeH="0" baseline="0" dirty="0" err="1">
                <a:ln>
                  <a:noFill/>
                </a:ln>
                <a:solidFill>
                  <a:srgbClr val="002060"/>
                </a:solidFill>
                <a:effectLst/>
                <a:latin typeface="GillSans" panose="020B0502020104020203" pitchFamily="34" charset="-79"/>
              </a:rPr>
              <a:t>choosing</a:t>
            </a:r>
            <a:r>
              <a:rPr kumimoji="0" lang="ru-RU" altLang="ru-RU" i="0" u="none" strike="noStrike" cap="none" normalizeH="0" baseline="0" dirty="0">
                <a:ln>
                  <a:noFill/>
                </a:ln>
                <a:solidFill>
                  <a:srgbClr val="002060"/>
                </a:solidFill>
                <a:effectLst/>
                <a:latin typeface="GillSans" panose="020B0502020104020203" pitchFamily="34" charset="-79"/>
              </a:rPr>
              <a:t> </a:t>
            </a:r>
            <a:r>
              <a:rPr kumimoji="0" lang="ru-RU" altLang="ru-RU" i="0" u="none" strike="noStrike" cap="none" normalizeH="0" baseline="0" dirty="0" err="1">
                <a:ln>
                  <a:noFill/>
                </a:ln>
                <a:solidFill>
                  <a:srgbClr val="002060"/>
                </a:solidFill>
                <a:effectLst/>
                <a:latin typeface="GillSans" panose="020B0502020104020203" pitchFamily="34" charset="-79"/>
              </a:rPr>
              <a:t>such</a:t>
            </a:r>
            <a:r>
              <a:rPr kumimoji="0" lang="ru-RU" altLang="ru-RU" i="0" u="none" strike="noStrike" cap="none" normalizeH="0" baseline="0" dirty="0">
                <a:ln>
                  <a:noFill/>
                </a:ln>
                <a:solidFill>
                  <a:srgbClr val="002060"/>
                </a:solidFill>
                <a:effectLst/>
                <a:latin typeface="GillSans" panose="020B0502020104020203" pitchFamily="34" charset="-79"/>
              </a:rPr>
              <a:t> </a:t>
            </a:r>
            <a:r>
              <a:rPr kumimoji="0" lang="ru-RU" altLang="ru-RU" i="0" u="none" strike="noStrike" cap="none" normalizeH="0" baseline="0" dirty="0" err="1">
                <a:ln>
                  <a:noFill/>
                </a:ln>
                <a:solidFill>
                  <a:srgbClr val="002060"/>
                </a:solidFill>
                <a:effectLst/>
                <a:latin typeface="GillSans" panose="020B0502020104020203" pitchFamily="34" charset="-79"/>
              </a:rPr>
              <a:t>algorithms</a:t>
            </a:r>
            <a:r>
              <a:rPr kumimoji="0" lang="ru-RU" altLang="ru-RU" i="0" u="none" strike="noStrike" cap="none" normalizeH="0" baseline="0" dirty="0">
                <a:ln>
                  <a:noFill/>
                </a:ln>
                <a:solidFill>
                  <a:srgbClr val="002060"/>
                </a:solidFill>
                <a:effectLst/>
                <a:latin typeface="GillSans" panose="020B0502020104020203" pitchFamily="34" charset="-79"/>
              </a:rPr>
              <a:t>: </a:t>
            </a:r>
            <a:endParaRPr kumimoji="0" lang="en-US" altLang="ru-RU" i="0" u="none" strike="noStrike" cap="none" normalizeH="0" baseline="0" dirty="0">
              <a:ln>
                <a:noFill/>
              </a:ln>
              <a:solidFill>
                <a:srgbClr val="002060"/>
              </a:solidFill>
              <a:effectLst/>
              <a:latin typeface="GillSans" panose="020B0502020104020203" pitchFamily="34" charset="-79"/>
            </a:endParaRPr>
          </a:p>
          <a:p>
            <a:pPr marL="342900" marR="0" lvl="0" indent="-342900" algn="l" defTabSz="914400" rtl="0" eaLnBrk="0" fontAlgn="base" latinLnBrk="0" hangingPunct="0">
              <a:lnSpc>
                <a:spcPct val="100000"/>
              </a:lnSpc>
              <a:spcBef>
                <a:spcPts val="300"/>
              </a:spcBef>
              <a:spcAft>
                <a:spcPct val="0"/>
              </a:spcAft>
              <a:buClrTx/>
              <a:buSzTx/>
              <a:buFont typeface="Wingdings" pitchFamily="2" charset="2"/>
              <a:buChar char="§"/>
              <a:tabLst/>
            </a:pPr>
            <a:r>
              <a:rPr kumimoji="0" lang="ru-RU" altLang="ru-RU" sz="1600" i="0" u="none" strike="noStrike" cap="none" normalizeH="0" baseline="0" dirty="0" err="1">
                <a:ln>
                  <a:noFill/>
                </a:ln>
                <a:solidFill>
                  <a:srgbClr val="002060"/>
                </a:solidFill>
                <a:effectLst/>
                <a:latin typeface="GillSans" panose="020B0502020104020203" pitchFamily="34" charset="-79"/>
              </a:rPr>
              <a:t>Efficiency</a:t>
            </a:r>
            <a:r>
              <a:rPr kumimoji="0" lang="ru-RU" altLang="ru-RU" sz="1600" i="0" u="none" strike="noStrike" cap="none" normalizeH="0" baseline="0" dirty="0">
                <a:ln>
                  <a:noFill/>
                </a:ln>
                <a:solidFill>
                  <a:srgbClr val="002060"/>
                </a:solidFill>
                <a:effectLst/>
                <a:latin typeface="GillSans" panose="020B0502020104020203" pitchFamily="34" charset="-79"/>
              </a:rPr>
              <a:t>: </a:t>
            </a:r>
            <a:r>
              <a:rPr kumimoji="0" lang="ru-RU" altLang="ru-RU" sz="1600" i="0" u="none" strike="noStrike" cap="none" normalizeH="0" baseline="0" dirty="0" err="1">
                <a:ln>
                  <a:noFill/>
                </a:ln>
                <a:solidFill>
                  <a:srgbClr val="002060"/>
                </a:solidFill>
                <a:effectLst/>
                <a:latin typeface="GillSans" panose="020B0502020104020203" pitchFamily="34" charset="-79"/>
              </a:rPr>
              <a:t>fraction</a:t>
            </a:r>
            <a:r>
              <a:rPr kumimoji="0" lang="ru-RU" altLang="ru-RU" sz="1600" i="0" u="none" strike="noStrike" cap="none" normalizeH="0" baseline="0" dirty="0">
                <a:ln>
                  <a:noFill/>
                </a:ln>
                <a:solidFill>
                  <a:srgbClr val="002060"/>
                </a:solidFill>
                <a:effectLst/>
                <a:latin typeface="GillSans" panose="020B0502020104020203" pitchFamily="34" charset="-79"/>
              </a:rPr>
              <a:t> </a:t>
            </a:r>
            <a:r>
              <a:rPr kumimoji="0" lang="ru-RU" altLang="ru-RU" sz="1600" i="0" u="none" strike="noStrike" cap="none" normalizeH="0" baseline="0" dirty="0" err="1">
                <a:ln>
                  <a:noFill/>
                </a:ln>
                <a:solidFill>
                  <a:srgbClr val="002060"/>
                </a:solidFill>
                <a:effectLst/>
                <a:latin typeface="GillSans" panose="020B0502020104020203" pitchFamily="34" charset="-79"/>
              </a:rPr>
              <a:t>of</a:t>
            </a:r>
            <a:r>
              <a:rPr kumimoji="0" lang="ru-RU" altLang="ru-RU" sz="1600" i="0" u="none" strike="noStrike" cap="none" normalizeH="0" baseline="0" dirty="0">
                <a:ln>
                  <a:noFill/>
                </a:ln>
                <a:solidFill>
                  <a:srgbClr val="002060"/>
                </a:solidFill>
                <a:effectLst/>
                <a:latin typeface="GillSans" panose="020B0502020104020203" pitchFamily="34" charset="-79"/>
              </a:rPr>
              <a:t> </a:t>
            </a:r>
            <a:r>
              <a:rPr kumimoji="0" lang="ru-RU" altLang="ru-RU" sz="1600" i="0" u="none" strike="noStrike" cap="none" normalizeH="0" baseline="0" dirty="0" err="1">
                <a:ln>
                  <a:noFill/>
                </a:ln>
                <a:solidFill>
                  <a:srgbClr val="002060"/>
                </a:solidFill>
                <a:effectLst/>
                <a:latin typeface="GillSans" panose="020B0502020104020203" pitchFamily="34" charset="-79"/>
              </a:rPr>
              <a:t>real</a:t>
            </a:r>
            <a:r>
              <a:rPr kumimoji="0" lang="ru-RU" altLang="ru-RU" sz="1600" i="0" u="none" strike="noStrike" cap="none" normalizeH="0" baseline="0" dirty="0">
                <a:ln>
                  <a:noFill/>
                </a:ln>
                <a:solidFill>
                  <a:srgbClr val="002060"/>
                </a:solidFill>
                <a:effectLst/>
                <a:latin typeface="GillSans" panose="020B0502020104020203" pitchFamily="34" charset="-79"/>
              </a:rPr>
              <a:t> </a:t>
            </a:r>
            <a:r>
              <a:rPr kumimoji="0" lang="ru-RU" altLang="ru-RU" sz="1600" i="0" u="none" strike="noStrike" cap="none" normalizeH="0" baseline="0" dirty="0" err="1">
                <a:ln>
                  <a:noFill/>
                </a:ln>
                <a:solidFill>
                  <a:srgbClr val="002060"/>
                </a:solidFill>
                <a:effectLst/>
                <a:latin typeface="GillSans" panose="020B0502020104020203" pitchFamily="34" charset="-79"/>
              </a:rPr>
              <a:t>tracks</a:t>
            </a:r>
            <a:r>
              <a:rPr kumimoji="0" lang="ru-RU" altLang="ru-RU" sz="1600" i="0" u="none" strike="noStrike" cap="none" normalizeH="0" baseline="0" dirty="0">
                <a:ln>
                  <a:noFill/>
                </a:ln>
                <a:solidFill>
                  <a:srgbClr val="002060"/>
                </a:solidFill>
                <a:effectLst/>
                <a:latin typeface="GillSans" panose="020B0502020104020203" pitchFamily="34" charset="-79"/>
              </a:rPr>
              <a:t> </a:t>
            </a:r>
            <a:r>
              <a:rPr kumimoji="0" lang="ru-RU" altLang="ru-RU" sz="1600" i="0" u="none" strike="noStrike" cap="none" normalizeH="0" baseline="0" dirty="0" err="1">
                <a:ln>
                  <a:noFill/>
                </a:ln>
                <a:solidFill>
                  <a:srgbClr val="002060"/>
                </a:solidFill>
                <a:effectLst/>
                <a:latin typeface="GillSans" panose="020B0502020104020203" pitchFamily="34" charset="-79"/>
              </a:rPr>
              <a:t>found</a:t>
            </a:r>
            <a:r>
              <a:rPr kumimoji="0" lang="ru-RU" altLang="ru-RU" sz="1600" i="0" u="none" strike="noStrike" cap="none" normalizeH="0" baseline="0" dirty="0">
                <a:ln>
                  <a:noFill/>
                </a:ln>
                <a:solidFill>
                  <a:srgbClr val="002060"/>
                </a:solidFill>
                <a:effectLst/>
                <a:latin typeface="GillSans" panose="020B0502020104020203" pitchFamily="34" charset="-79"/>
              </a:rPr>
              <a:t> </a:t>
            </a:r>
            <a:endParaRPr kumimoji="0" lang="ru-RU" altLang="ru-RU" sz="1600" i="0" u="none" strike="noStrike" cap="none" normalizeH="0" baseline="0" dirty="0">
              <a:ln>
                <a:noFill/>
              </a:ln>
              <a:solidFill>
                <a:srgbClr val="002060"/>
              </a:solidFill>
              <a:effectLst/>
            </a:endParaRPr>
          </a:p>
          <a:p>
            <a:pPr marL="342900" marR="0" lvl="0" indent="-342900" algn="l" defTabSz="914400" rtl="0" eaLnBrk="0" fontAlgn="base" latinLnBrk="0" hangingPunct="0">
              <a:lnSpc>
                <a:spcPct val="100000"/>
              </a:lnSpc>
              <a:spcBef>
                <a:spcPts val="300"/>
              </a:spcBef>
              <a:spcAft>
                <a:spcPct val="0"/>
              </a:spcAft>
              <a:buClrTx/>
              <a:buSzTx/>
              <a:buFont typeface="Wingdings" pitchFamily="2" charset="2"/>
              <a:buChar char="§"/>
              <a:tabLst/>
            </a:pPr>
            <a:r>
              <a:rPr kumimoji="0" lang="ru-RU" altLang="ru-RU" sz="1600" i="0" u="none" strike="noStrike" cap="none" normalizeH="0" baseline="0" dirty="0" err="1">
                <a:ln>
                  <a:noFill/>
                </a:ln>
                <a:solidFill>
                  <a:srgbClr val="002060"/>
                </a:solidFill>
                <a:effectLst/>
                <a:latin typeface="GillSans" panose="020B0502020104020203" pitchFamily="34" charset="-79"/>
              </a:rPr>
              <a:t>Purity</a:t>
            </a:r>
            <a:r>
              <a:rPr kumimoji="0" lang="ru-RU" altLang="ru-RU" sz="1600" i="0" u="none" strike="noStrike" cap="none" normalizeH="0" baseline="0" dirty="0">
                <a:ln>
                  <a:noFill/>
                </a:ln>
                <a:solidFill>
                  <a:srgbClr val="002060"/>
                </a:solidFill>
                <a:effectLst/>
                <a:latin typeface="GillSans" panose="020B0502020104020203" pitchFamily="34" charset="-79"/>
              </a:rPr>
              <a:t>: </a:t>
            </a:r>
            <a:r>
              <a:rPr kumimoji="0" lang="ru-RU" altLang="ru-RU" sz="1600" i="0" u="none" strike="noStrike" cap="none" normalizeH="0" baseline="0" dirty="0" err="1">
                <a:ln>
                  <a:noFill/>
                </a:ln>
                <a:solidFill>
                  <a:srgbClr val="002060"/>
                </a:solidFill>
                <a:effectLst/>
                <a:latin typeface="GillSans" panose="020B0502020104020203" pitchFamily="34" charset="-79"/>
              </a:rPr>
              <a:t>fraction</a:t>
            </a:r>
            <a:r>
              <a:rPr kumimoji="0" lang="ru-RU" altLang="ru-RU" sz="1600" i="0" u="none" strike="noStrike" cap="none" normalizeH="0" baseline="0" dirty="0">
                <a:ln>
                  <a:noFill/>
                </a:ln>
                <a:solidFill>
                  <a:srgbClr val="002060"/>
                </a:solidFill>
                <a:effectLst/>
                <a:latin typeface="GillSans" panose="020B0502020104020203" pitchFamily="34" charset="-79"/>
              </a:rPr>
              <a:t> </a:t>
            </a:r>
            <a:r>
              <a:rPr kumimoji="0" lang="ru-RU" altLang="ru-RU" sz="1600" i="0" u="none" strike="noStrike" cap="none" normalizeH="0" baseline="0" dirty="0" err="1">
                <a:ln>
                  <a:noFill/>
                </a:ln>
                <a:solidFill>
                  <a:srgbClr val="002060"/>
                </a:solidFill>
                <a:effectLst/>
                <a:latin typeface="GillSans" panose="020B0502020104020203" pitchFamily="34" charset="-79"/>
              </a:rPr>
              <a:t>of</a:t>
            </a:r>
            <a:r>
              <a:rPr kumimoji="0" lang="ru-RU" altLang="ru-RU" sz="1600" i="0" u="none" strike="noStrike" cap="none" normalizeH="0" baseline="0" dirty="0">
                <a:ln>
                  <a:noFill/>
                </a:ln>
                <a:solidFill>
                  <a:srgbClr val="002060"/>
                </a:solidFill>
                <a:effectLst/>
                <a:latin typeface="GillSans" panose="020B0502020104020203" pitchFamily="34" charset="-79"/>
              </a:rPr>
              <a:t> </a:t>
            </a:r>
            <a:r>
              <a:rPr kumimoji="0" lang="ru-RU" altLang="ru-RU" sz="1600" i="0" u="none" strike="noStrike" cap="none" normalizeH="0" baseline="0" dirty="0" err="1">
                <a:ln>
                  <a:noFill/>
                </a:ln>
                <a:solidFill>
                  <a:srgbClr val="002060"/>
                </a:solidFill>
                <a:effectLst/>
                <a:latin typeface="GillSans" panose="020B0502020104020203" pitchFamily="34" charset="-79"/>
              </a:rPr>
              <a:t>tracks</a:t>
            </a:r>
            <a:r>
              <a:rPr kumimoji="0" lang="ru-RU" altLang="ru-RU" sz="1600" i="0" u="none" strike="noStrike" cap="none" normalizeH="0" baseline="0" dirty="0">
                <a:ln>
                  <a:noFill/>
                </a:ln>
                <a:solidFill>
                  <a:srgbClr val="002060"/>
                </a:solidFill>
                <a:effectLst/>
                <a:latin typeface="GillSans" panose="020B0502020104020203" pitchFamily="34" charset="-79"/>
              </a:rPr>
              <a:t> </a:t>
            </a:r>
            <a:r>
              <a:rPr kumimoji="0" lang="ru-RU" altLang="ru-RU" sz="1600" i="0" u="none" strike="noStrike" cap="none" normalizeH="0" baseline="0" dirty="0" err="1">
                <a:ln>
                  <a:noFill/>
                </a:ln>
                <a:solidFill>
                  <a:srgbClr val="002060"/>
                </a:solidFill>
                <a:effectLst/>
                <a:latin typeface="GillSans" panose="020B0502020104020203" pitchFamily="34" charset="-79"/>
              </a:rPr>
              <a:t>that</a:t>
            </a:r>
            <a:r>
              <a:rPr kumimoji="0" lang="ru-RU" altLang="ru-RU" sz="1600" i="0" u="none" strike="noStrike" cap="none" normalizeH="0" baseline="0" dirty="0">
                <a:ln>
                  <a:noFill/>
                </a:ln>
                <a:solidFill>
                  <a:srgbClr val="002060"/>
                </a:solidFill>
                <a:effectLst/>
                <a:latin typeface="GillSans" panose="020B0502020104020203" pitchFamily="34" charset="-79"/>
              </a:rPr>
              <a:t> </a:t>
            </a:r>
            <a:r>
              <a:rPr kumimoji="0" lang="ru-RU" altLang="ru-RU" sz="1600" i="0" u="none" strike="noStrike" cap="none" normalizeH="0" baseline="0" dirty="0" err="1">
                <a:ln>
                  <a:noFill/>
                </a:ln>
                <a:solidFill>
                  <a:srgbClr val="002060"/>
                </a:solidFill>
                <a:effectLst/>
                <a:latin typeface="GillSans" panose="020B0502020104020203" pitchFamily="34" charset="-79"/>
              </a:rPr>
              <a:t>are</a:t>
            </a:r>
            <a:r>
              <a:rPr kumimoji="0" lang="ru-RU" altLang="ru-RU" sz="1600" i="0" u="none" strike="noStrike" cap="none" normalizeH="0" baseline="0" dirty="0">
                <a:ln>
                  <a:noFill/>
                </a:ln>
                <a:solidFill>
                  <a:srgbClr val="002060"/>
                </a:solidFill>
                <a:effectLst/>
                <a:latin typeface="GillSans" panose="020B0502020104020203" pitchFamily="34" charset="-79"/>
              </a:rPr>
              <a:t> </a:t>
            </a:r>
            <a:r>
              <a:rPr kumimoji="0" lang="ru-RU" altLang="ru-RU" sz="1600" i="0" u="none" strike="noStrike" cap="none" normalizeH="0" baseline="0" dirty="0" err="1">
                <a:ln>
                  <a:noFill/>
                </a:ln>
                <a:solidFill>
                  <a:srgbClr val="002060"/>
                </a:solidFill>
                <a:effectLst/>
                <a:latin typeface="GillSans" panose="020B0502020104020203" pitchFamily="34" charset="-79"/>
              </a:rPr>
              <a:t>real</a:t>
            </a:r>
            <a:r>
              <a:rPr kumimoji="0" lang="ru-RU" altLang="ru-RU" sz="1600" i="0" u="none" strike="noStrike" cap="none" normalizeH="0" baseline="0" dirty="0">
                <a:ln>
                  <a:noFill/>
                </a:ln>
                <a:solidFill>
                  <a:srgbClr val="002060"/>
                </a:solidFill>
                <a:effectLst/>
                <a:latin typeface="GillSans" panose="020B0502020104020203" pitchFamily="34" charset="-79"/>
              </a:rPr>
              <a:t> </a:t>
            </a:r>
            <a:endParaRPr kumimoji="0" lang="en-US" altLang="ru-RU" sz="1600" i="0" u="none" strike="noStrike" cap="none" normalizeH="0" baseline="0" dirty="0">
              <a:ln>
                <a:noFill/>
              </a:ln>
              <a:solidFill>
                <a:srgbClr val="002060"/>
              </a:solidFill>
              <a:effectLst/>
              <a:latin typeface="GillSans" panose="020B0502020104020203" pitchFamily="34" charset="-79"/>
            </a:endParaRPr>
          </a:p>
          <a:p>
            <a:pPr marL="342900" marR="0" lvl="0" indent="-342900" algn="l" defTabSz="914400" rtl="0" eaLnBrk="0" fontAlgn="base" latinLnBrk="0" hangingPunct="0">
              <a:lnSpc>
                <a:spcPct val="100000"/>
              </a:lnSpc>
              <a:spcBef>
                <a:spcPts val="300"/>
              </a:spcBef>
              <a:spcAft>
                <a:spcPct val="0"/>
              </a:spcAft>
              <a:buClrTx/>
              <a:buSzTx/>
              <a:buFont typeface="Wingdings" pitchFamily="2" charset="2"/>
              <a:buChar char="§"/>
              <a:tabLst/>
            </a:pPr>
            <a:r>
              <a:rPr lang="en-US" altLang="ru-RU" sz="1600" dirty="0">
                <a:solidFill>
                  <a:srgbClr val="002060"/>
                </a:solidFill>
                <a:latin typeface="GillSans" panose="020B0502020104020203" pitchFamily="34" charset="-79"/>
              </a:rPr>
              <a:t>Computational speed</a:t>
            </a:r>
          </a:p>
          <a:p>
            <a:pPr marL="342900" marR="0" lvl="0" indent="-342900" algn="l" defTabSz="914400" rtl="0" eaLnBrk="0" fontAlgn="base" latinLnBrk="0" hangingPunct="0">
              <a:lnSpc>
                <a:spcPct val="100000"/>
              </a:lnSpc>
              <a:spcBef>
                <a:spcPts val="300"/>
              </a:spcBef>
              <a:spcAft>
                <a:spcPct val="0"/>
              </a:spcAft>
              <a:buClrTx/>
              <a:buSzTx/>
              <a:buFont typeface="Wingdings" pitchFamily="2" charset="2"/>
              <a:buChar char="§"/>
              <a:tabLst/>
            </a:pPr>
            <a:endParaRPr kumimoji="0" lang="en-US" altLang="ru-RU" sz="1600" i="0" u="none" strike="noStrike" cap="none" normalizeH="0" baseline="0" dirty="0">
              <a:ln>
                <a:noFill/>
              </a:ln>
              <a:solidFill>
                <a:srgbClr val="002060"/>
              </a:solidFill>
              <a:effectLst/>
              <a:latin typeface="GillSans" panose="020B0502020104020203" pitchFamily="34" charset="-79"/>
            </a:endParaRPr>
          </a:p>
          <a:p>
            <a:pPr marL="0" marR="0" lvl="0" indent="0" algn="l" defTabSz="914400" rtl="0" eaLnBrk="0" fontAlgn="base" latinLnBrk="0" hangingPunct="0">
              <a:lnSpc>
                <a:spcPct val="100000"/>
              </a:lnSpc>
              <a:spcBef>
                <a:spcPts val="300"/>
              </a:spcBef>
              <a:spcAft>
                <a:spcPct val="0"/>
              </a:spcAft>
              <a:buClrTx/>
              <a:buSzTx/>
              <a:buFontTx/>
              <a:buNone/>
              <a:tabLst/>
            </a:pPr>
            <a:r>
              <a:rPr kumimoji="0" lang="ru-RU" altLang="ru-RU" i="0" u="none" strike="noStrike" cap="none" normalizeH="0" baseline="0" dirty="0" err="1">
                <a:ln>
                  <a:noFill/>
                </a:ln>
                <a:solidFill>
                  <a:srgbClr val="002060"/>
                </a:solidFill>
                <a:effectLst/>
                <a:latin typeface="GillSans" panose="020B0502020104020203" pitchFamily="34" charset="-79"/>
              </a:rPr>
              <a:t>Toy</a:t>
            </a:r>
            <a:r>
              <a:rPr kumimoji="0" lang="ru-RU" altLang="ru-RU" i="0" u="none" strike="noStrike" cap="none" normalizeH="0" baseline="0" dirty="0">
                <a:ln>
                  <a:noFill/>
                </a:ln>
                <a:solidFill>
                  <a:srgbClr val="002060"/>
                </a:solidFill>
                <a:effectLst/>
                <a:latin typeface="GillSans" panose="020B0502020104020203" pitchFamily="34" charset="-79"/>
              </a:rPr>
              <a:t> </a:t>
            </a:r>
            <a:r>
              <a:rPr kumimoji="0" lang="ru-RU" altLang="ru-RU" i="0" u="none" strike="noStrike" cap="none" normalizeH="0" baseline="0" dirty="0" err="1">
                <a:ln>
                  <a:noFill/>
                </a:ln>
                <a:solidFill>
                  <a:srgbClr val="002060"/>
                </a:solidFill>
                <a:effectLst/>
                <a:latin typeface="GillSans" panose="020B0502020104020203" pitchFamily="34" charset="-79"/>
              </a:rPr>
              <a:t>simulation</a:t>
            </a:r>
            <a:r>
              <a:rPr kumimoji="0" lang="ru-RU" altLang="ru-RU" i="0" u="none" strike="noStrike" cap="none" normalizeH="0" baseline="0" dirty="0">
                <a:ln>
                  <a:noFill/>
                </a:ln>
                <a:solidFill>
                  <a:srgbClr val="002060"/>
                </a:solidFill>
                <a:effectLst/>
                <a:latin typeface="GillSans" panose="020B0502020104020203" pitchFamily="34" charset="-79"/>
              </a:rPr>
              <a:t> </a:t>
            </a:r>
            <a:r>
              <a:rPr kumimoji="0" lang="ru-RU" altLang="ru-RU" i="0" u="none" strike="noStrike" cap="none" normalizeH="0" baseline="0" dirty="0" err="1">
                <a:ln>
                  <a:noFill/>
                </a:ln>
                <a:solidFill>
                  <a:srgbClr val="002060"/>
                </a:solidFill>
                <a:effectLst/>
                <a:latin typeface="GillSans" panose="020B0502020104020203" pitchFamily="34" charset="-79"/>
              </a:rPr>
              <a:t>for</a:t>
            </a:r>
            <a:r>
              <a:rPr kumimoji="0" lang="ru-RU" altLang="ru-RU" i="0" u="none" strike="noStrike" cap="none" normalizeH="0" baseline="0" dirty="0">
                <a:ln>
                  <a:noFill/>
                </a:ln>
                <a:solidFill>
                  <a:srgbClr val="002060"/>
                </a:solidFill>
                <a:effectLst/>
                <a:latin typeface="GillSans" panose="020B0502020104020203" pitchFamily="34" charset="-79"/>
              </a:rPr>
              <a:t> </a:t>
            </a:r>
            <a:r>
              <a:rPr kumimoji="0" lang="ru-RU" altLang="ru-RU" i="0" u="none" strike="noStrike" cap="none" normalizeH="0" baseline="0" dirty="0" err="1">
                <a:ln>
                  <a:noFill/>
                </a:ln>
                <a:solidFill>
                  <a:srgbClr val="002060"/>
                </a:solidFill>
                <a:effectLst/>
                <a:latin typeface="GillSans" panose="020B0502020104020203" pitchFamily="34" charset="-79"/>
              </a:rPr>
              <a:t>LHCb</a:t>
            </a:r>
            <a:r>
              <a:rPr kumimoji="0" lang="ru-RU" altLang="ru-RU" i="0" u="none" strike="noStrike" cap="none" normalizeH="0" baseline="0" dirty="0">
                <a:ln>
                  <a:noFill/>
                </a:ln>
                <a:solidFill>
                  <a:srgbClr val="002060"/>
                </a:solidFill>
                <a:effectLst/>
                <a:latin typeface="GillSans" panose="020B0502020104020203" pitchFamily="34" charset="-79"/>
              </a:rPr>
              <a:t> VELO: </a:t>
            </a:r>
            <a:endParaRPr kumimoji="0" lang="ru-RU" altLang="ru-RU" i="0" u="none" strike="noStrike" cap="none" normalizeH="0" baseline="0" dirty="0">
              <a:ln>
                <a:noFill/>
              </a:ln>
              <a:solidFill>
                <a:srgbClr val="002060"/>
              </a:solidFill>
              <a:effectLst/>
              <a:latin typeface="Arial" panose="020B0604020202020204" pitchFamily="34" charset="0"/>
            </a:endParaRPr>
          </a:p>
        </p:txBody>
      </p:sp>
      <p:sp>
        <p:nvSpPr>
          <p:cNvPr id="9" name="TextBox 8">
            <a:extLst>
              <a:ext uri="{FF2B5EF4-FFF2-40B4-BE49-F238E27FC236}">
                <a16:creationId xmlns:a16="http://schemas.microsoft.com/office/drawing/2014/main" id="{7BD24883-8619-E646-AB49-E10EE0039AC1}"/>
              </a:ext>
            </a:extLst>
          </p:cNvPr>
          <p:cNvSpPr txBox="1"/>
          <p:nvPr/>
        </p:nvSpPr>
        <p:spPr>
          <a:xfrm>
            <a:off x="416496" y="6105872"/>
            <a:ext cx="6696744" cy="400110"/>
          </a:xfrm>
          <a:prstGeom prst="rect">
            <a:avLst/>
          </a:prstGeom>
          <a:noFill/>
        </p:spPr>
        <p:txBody>
          <a:bodyPr wrap="square">
            <a:spAutoFit/>
          </a:bodyPr>
          <a:lstStyle/>
          <a:p>
            <a:r>
              <a:rPr lang="en" sz="2000" dirty="0">
                <a:solidFill>
                  <a:srgbClr val="002060"/>
                </a:solidFill>
                <a:effectLst/>
                <a:latin typeface="+mj-lt"/>
                <a:cs typeface="GillSans" panose="020B0502020104020203" pitchFamily="34" charset="-79"/>
              </a:rPr>
              <a:t>Typically use a combination of these algorithms </a:t>
            </a:r>
            <a:endParaRPr lang="en" sz="2000" dirty="0">
              <a:solidFill>
                <a:srgbClr val="002060"/>
              </a:solidFill>
              <a:effectLst/>
              <a:latin typeface="+mj-lt"/>
            </a:endParaRPr>
          </a:p>
        </p:txBody>
      </p:sp>
    </p:spTree>
    <p:extLst>
      <p:ext uri="{BB962C8B-B14F-4D97-AF65-F5344CB8AC3E}">
        <p14:creationId xmlns:p14="http://schemas.microsoft.com/office/powerpoint/2010/main" val="13798593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FAE850F-11B7-034A-7EE7-E7E9BC9E3BB0}"/>
              </a:ext>
            </a:extLst>
          </p:cNvPr>
          <p:cNvSpPr>
            <a:spLocks noGrp="1"/>
          </p:cNvSpPr>
          <p:nvPr>
            <p:ph type="title"/>
          </p:nvPr>
        </p:nvSpPr>
        <p:spPr>
          <a:xfrm>
            <a:off x="-10096" y="195558"/>
            <a:ext cx="8947111" cy="1077020"/>
          </a:xfrm>
          <a:prstGeom prst="rect">
            <a:avLst/>
          </a:prstGeom>
        </p:spPr>
        <p:txBody>
          <a:bodyPr/>
          <a:lstStyle/>
          <a:p>
            <a:r>
              <a:rPr lang="en-US" sz="2600" dirty="0">
                <a:latin typeface="+mn-lt"/>
              </a:rPr>
              <a:t>Reconstruction of high </a:t>
            </a:r>
            <a:r>
              <a:rPr lang="en-US" sz="2600" dirty="0" err="1">
                <a:latin typeface="+mn-lt"/>
              </a:rPr>
              <a:t>pT</a:t>
            </a:r>
            <a:r>
              <a:rPr lang="en-US" sz="2600" dirty="0">
                <a:latin typeface="+mn-lt"/>
              </a:rPr>
              <a:t> muon trajectories </a:t>
            </a:r>
            <a:endParaRPr lang="ru-RU" sz="2600" dirty="0">
              <a:latin typeface="+mn-lt"/>
            </a:endParaRPr>
          </a:p>
        </p:txBody>
      </p:sp>
      <p:pic>
        <p:nvPicPr>
          <p:cNvPr id="5" name="Рисунок 4">
            <a:extLst>
              <a:ext uri="{FF2B5EF4-FFF2-40B4-BE49-F238E27FC236}">
                <a16:creationId xmlns:a16="http://schemas.microsoft.com/office/drawing/2014/main" id="{3CB1A568-8DCB-866B-BAEE-DBC482AD2260}"/>
              </a:ext>
            </a:extLst>
          </p:cNvPr>
          <p:cNvPicPr>
            <a:picLocks noChangeAspect="1"/>
          </p:cNvPicPr>
          <p:nvPr/>
        </p:nvPicPr>
        <p:blipFill>
          <a:blip r:embed="rId2"/>
          <a:stretch>
            <a:fillRect/>
          </a:stretch>
        </p:blipFill>
        <p:spPr>
          <a:xfrm>
            <a:off x="477865" y="1191407"/>
            <a:ext cx="2536980" cy="2427970"/>
          </a:xfrm>
          <a:prstGeom prst="rect">
            <a:avLst/>
          </a:prstGeom>
        </p:spPr>
      </p:pic>
      <p:sp>
        <p:nvSpPr>
          <p:cNvPr id="6" name="TextBox 5">
            <a:extLst>
              <a:ext uri="{FF2B5EF4-FFF2-40B4-BE49-F238E27FC236}">
                <a16:creationId xmlns:a16="http://schemas.microsoft.com/office/drawing/2014/main" id="{F2CD6855-43CA-3128-5E89-60B6B95FF973}"/>
              </a:ext>
            </a:extLst>
          </p:cNvPr>
          <p:cNvSpPr txBox="1"/>
          <p:nvPr/>
        </p:nvSpPr>
        <p:spPr>
          <a:xfrm>
            <a:off x="138926" y="3687220"/>
            <a:ext cx="3044282" cy="542584"/>
          </a:xfrm>
          <a:prstGeom prst="rect">
            <a:avLst/>
          </a:prstGeom>
          <a:noFill/>
        </p:spPr>
        <p:txBody>
          <a:bodyPr wrap="square" rtlCol="0">
            <a:spAutoFit/>
          </a:bodyPr>
          <a:lstStyle/>
          <a:p>
            <a:pPr algn="ctr"/>
            <a:r>
              <a:rPr lang="en-US" sz="1463" dirty="0"/>
              <a:t>High </a:t>
            </a:r>
            <a:r>
              <a:rPr lang="en-US" sz="1463" dirty="0" err="1"/>
              <a:t>pT</a:t>
            </a:r>
            <a:r>
              <a:rPr lang="en-US" sz="1463" dirty="0"/>
              <a:t> muon passing through the CMS endcap muon system</a:t>
            </a:r>
            <a:endParaRPr lang="ru-RU" sz="1463" dirty="0"/>
          </a:p>
        </p:txBody>
      </p:sp>
      <p:pic>
        <p:nvPicPr>
          <p:cNvPr id="7" name="Picture 3">
            <a:extLst>
              <a:ext uri="{FF2B5EF4-FFF2-40B4-BE49-F238E27FC236}">
                <a16:creationId xmlns:a16="http://schemas.microsoft.com/office/drawing/2014/main" id="{BBA96E93-2366-2C19-D638-3D9FC462AB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20" y="4436580"/>
            <a:ext cx="4070747" cy="1282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a:extLst>
              <a:ext uri="{FF2B5EF4-FFF2-40B4-BE49-F238E27FC236}">
                <a16:creationId xmlns:a16="http://schemas.microsoft.com/office/drawing/2014/main" id="{C5D68E21-D7C8-E1BE-1E99-1A65210AC70B}"/>
              </a:ext>
            </a:extLst>
          </p:cNvPr>
          <p:cNvSpPr txBox="1"/>
          <p:nvPr/>
        </p:nvSpPr>
        <p:spPr>
          <a:xfrm>
            <a:off x="138926" y="5828302"/>
            <a:ext cx="4194885" cy="317459"/>
          </a:xfrm>
          <a:prstGeom prst="rect">
            <a:avLst/>
          </a:prstGeom>
          <a:noFill/>
        </p:spPr>
        <p:txBody>
          <a:bodyPr wrap="square" rtlCol="0">
            <a:spAutoFit/>
          </a:bodyPr>
          <a:lstStyle/>
          <a:p>
            <a:r>
              <a:rPr lang="en-US" sz="1463" dirty="0" err="1"/>
              <a:t>RoadUsage</a:t>
            </a:r>
            <a:r>
              <a:rPr lang="en-US" sz="1463" dirty="0"/>
              <a:t>(RU) segment reconstruction algorithm </a:t>
            </a:r>
            <a:endParaRPr lang="ru-RU" sz="1463" dirty="0"/>
          </a:p>
        </p:txBody>
      </p:sp>
      <p:pic>
        <p:nvPicPr>
          <p:cNvPr id="21" name="Google Shape;207;p32">
            <a:extLst>
              <a:ext uri="{FF2B5EF4-FFF2-40B4-BE49-F238E27FC236}">
                <a16:creationId xmlns:a16="http://schemas.microsoft.com/office/drawing/2014/main" id="{AF602CF1-0AA8-FECC-B1E6-FD3E8F4A133F}"/>
              </a:ext>
            </a:extLst>
          </p:cNvPr>
          <p:cNvPicPr preferRelativeResize="0"/>
          <p:nvPr/>
        </p:nvPicPr>
        <p:blipFill rotWithShape="1">
          <a:blip r:embed="rId4">
            <a:alphaModFix/>
          </a:blip>
          <a:srcRect/>
          <a:stretch/>
        </p:blipFill>
        <p:spPr>
          <a:xfrm>
            <a:off x="4218668" y="1319306"/>
            <a:ext cx="1771938" cy="2495025"/>
          </a:xfrm>
          <a:prstGeom prst="rect">
            <a:avLst/>
          </a:prstGeom>
          <a:noFill/>
          <a:ln>
            <a:noFill/>
          </a:ln>
        </p:spPr>
      </p:pic>
      <p:pic>
        <p:nvPicPr>
          <p:cNvPr id="22" name="Google Shape;208;p32">
            <a:extLst>
              <a:ext uri="{FF2B5EF4-FFF2-40B4-BE49-F238E27FC236}">
                <a16:creationId xmlns:a16="http://schemas.microsoft.com/office/drawing/2014/main" id="{8037D87F-6DF2-F6BE-DC9F-E203547554A2}"/>
              </a:ext>
            </a:extLst>
          </p:cNvPr>
          <p:cNvPicPr preferRelativeResize="0"/>
          <p:nvPr/>
        </p:nvPicPr>
        <p:blipFill rotWithShape="1">
          <a:blip r:embed="rId5">
            <a:alphaModFix/>
          </a:blip>
          <a:srcRect/>
          <a:stretch/>
        </p:blipFill>
        <p:spPr>
          <a:xfrm>
            <a:off x="7738382" y="1292706"/>
            <a:ext cx="1907215" cy="2521625"/>
          </a:xfrm>
          <a:prstGeom prst="rect">
            <a:avLst/>
          </a:prstGeom>
          <a:noFill/>
          <a:ln>
            <a:noFill/>
          </a:ln>
        </p:spPr>
      </p:pic>
      <p:sp>
        <p:nvSpPr>
          <p:cNvPr id="23" name="Google Shape;209;p32">
            <a:extLst>
              <a:ext uri="{FF2B5EF4-FFF2-40B4-BE49-F238E27FC236}">
                <a16:creationId xmlns:a16="http://schemas.microsoft.com/office/drawing/2014/main" id="{6FBF2764-FD11-FABF-ABA6-4F70EB8B393D}"/>
              </a:ext>
            </a:extLst>
          </p:cNvPr>
          <p:cNvSpPr/>
          <p:nvPr/>
        </p:nvSpPr>
        <p:spPr>
          <a:xfrm>
            <a:off x="9498222" y="1267628"/>
            <a:ext cx="396825" cy="3585075"/>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9044" tIns="49508" rIns="99044" bIns="49508" anchor="ctr" anchorCtr="0">
            <a:noAutofit/>
          </a:bodyPr>
          <a:lstStyle/>
          <a:p>
            <a:pPr algn="ctr"/>
            <a:endParaRPr sz="1517">
              <a:solidFill>
                <a:schemeClr val="lt1"/>
              </a:solidFill>
              <a:latin typeface="Arial"/>
              <a:ea typeface="Arial"/>
              <a:cs typeface="Arial"/>
              <a:sym typeface="Arial"/>
            </a:endParaRPr>
          </a:p>
        </p:txBody>
      </p:sp>
      <p:cxnSp>
        <p:nvCxnSpPr>
          <p:cNvPr id="24" name="Google Shape;211;p32">
            <a:extLst>
              <a:ext uri="{FF2B5EF4-FFF2-40B4-BE49-F238E27FC236}">
                <a16:creationId xmlns:a16="http://schemas.microsoft.com/office/drawing/2014/main" id="{52D168E7-AC98-C0F9-AAE0-1B930A9255F3}"/>
              </a:ext>
            </a:extLst>
          </p:cNvPr>
          <p:cNvCxnSpPr>
            <a:cxnSpLocks/>
          </p:cNvCxnSpPr>
          <p:nvPr/>
        </p:nvCxnSpPr>
        <p:spPr>
          <a:xfrm flipH="1" flipV="1">
            <a:off x="6248819" y="1936596"/>
            <a:ext cx="145612" cy="116439"/>
          </a:xfrm>
          <a:prstGeom prst="straightConnector1">
            <a:avLst/>
          </a:prstGeom>
          <a:noFill/>
          <a:ln w="19050" cap="flat" cmpd="sng">
            <a:solidFill>
              <a:schemeClr val="dk1"/>
            </a:solidFill>
            <a:prstDash val="solid"/>
            <a:round/>
            <a:headEnd type="none" w="sm" len="sm"/>
            <a:tailEnd type="stealth" w="med" len="med"/>
          </a:ln>
        </p:spPr>
      </p:cxnSp>
      <p:cxnSp>
        <p:nvCxnSpPr>
          <p:cNvPr id="25" name="Google Shape;212;p32">
            <a:extLst>
              <a:ext uri="{FF2B5EF4-FFF2-40B4-BE49-F238E27FC236}">
                <a16:creationId xmlns:a16="http://schemas.microsoft.com/office/drawing/2014/main" id="{F88B5076-A7FE-2F4A-5D27-AF958CBADF96}"/>
              </a:ext>
            </a:extLst>
          </p:cNvPr>
          <p:cNvCxnSpPr>
            <a:cxnSpLocks/>
          </p:cNvCxnSpPr>
          <p:nvPr/>
        </p:nvCxnSpPr>
        <p:spPr>
          <a:xfrm>
            <a:off x="7272012" y="2331002"/>
            <a:ext cx="156988" cy="185608"/>
          </a:xfrm>
          <a:prstGeom prst="straightConnector1">
            <a:avLst/>
          </a:prstGeom>
          <a:noFill/>
          <a:ln w="19050" cap="flat" cmpd="sng">
            <a:solidFill>
              <a:schemeClr val="dk1"/>
            </a:solidFill>
            <a:prstDash val="solid"/>
            <a:round/>
            <a:headEnd type="none" w="sm" len="sm"/>
            <a:tailEnd type="stealth" w="med" len="med"/>
          </a:ln>
        </p:spPr>
      </p:cxnSp>
      <p:cxnSp>
        <p:nvCxnSpPr>
          <p:cNvPr id="26" name="Google Shape;213;p32">
            <a:extLst>
              <a:ext uri="{FF2B5EF4-FFF2-40B4-BE49-F238E27FC236}">
                <a16:creationId xmlns:a16="http://schemas.microsoft.com/office/drawing/2014/main" id="{111B7D7F-662C-C920-E135-0FD767AA2E83}"/>
              </a:ext>
            </a:extLst>
          </p:cNvPr>
          <p:cNvCxnSpPr>
            <a:cxnSpLocks/>
          </p:cNvCxnSpPr>
          <p:nvPr/>
        </p:nvCxnSpPr>
        <p:spPr>
          <a:xfrm flipH="1">
            <a:off x="3546974" y="2462314"/>
            <a:ext cx="1019837" cy="375768"/>
          </a:xfrm>
          <a:prstGeom prst="straightConnector1">
            <a:avLst/>
          </a:prstGeom>
          <a:noFill/>
          <a:ln w="25400" cap="flat" cmpd="sng">
            <a:solidFill>
              <a:srgbClr val="00B050"/>
            </a:solidFill>
            <a:prstDash val="solid"/>
            <a:round/>
            <a:headEnd type="none" w="sm" len="sm"/>
            <a:tailEnd type="none" w="sm" len="sm"/>
          </a:ln>
        </p:spPr>
      </p:cxnSp>
      <p:cxnSp>
        <p:nvCxnSpPr>
          <p:cNvPr id="27" name="Google Shape;214;p32">
            <a:extLst>
              <a:ext uri="{FF2B5EF4-FFF2-40B4-BE49-F238E27FC236}">
                <a16:creationId xmlns:a16="http://schemas.microsoft.com/office/drawing/2014/main" id="{AF51A332-D1A8-B479-9DC0-7D691C49D9F9}"/>
              </a:ext>
            </a:extLst>
          </p:cNvPr>
          <p:cNvCxnSpPr>
            <a:cxnSpLocks/>
          </p:cNvCxnSpPr>
          <p:nvPr/>
        </p:nvCxnSpPr>
        <p:spPr>
          <a:xfrm flipH="1">
            <a:off x="5431592" y="1812528"/>
            <a:ext cx="925901" cy="328185"/>
          </a:xfrm>
          <a:prstGeom prst="straightConnector1">
            <a:avLst/>
          </a:prstGeom>
          <a:noFill/>
          <a:ln w="25400" cap="flat" cmpd="sng">
            <a:solidFill>
              <a:srgbClr val="00B050"/>
            </a:solidFill>
            <a:prstDash val="solid"/>
            <a:round/>
            <a:headEnd type="none" w="sm" len="sm"/>
            <a:tailEnd type="none" w="sm" len="sm"/>
          </a:ln>
        </p:spPr>
      </p:cxnSp>
      <p:cxnSp>
        <p:nvCxnSpPr>
          <p:cNvPr id="28" name="Google Shape;215;p32">
            <a:extLst>
              <a:ext uri="{FF2B5EF4-FFF2-40B4-BE49-F238E27FC236}">
                <a16:creationId xmlns:a16="http://schemas.microsoft.com/office/drawing/2014/main" id="{EFE63CE9-E833-BC4F-AB80-1E400593F99F}"/>
              </a:ext>
            </a:extLst>
          </p:cNvPr>
          <p:cNvCxnSpPr>
            <a:cxnSpLocks/>
          </p:cNvCxnSpPr>
          <p:nvPr/>
        </p:nvCxnSpPr>
        <p:spPr>
          <a:xfrm flipH="1">
            <a:off x="7248810" y="2439053"/>
            <a:ext cx="834604" cy="319759"/>
          </a:xfrm>
          <a:prstGeom prst="straightConnector1">
            <a:avLst/>
          </a:prstGeom>
          <a:noFill/>
          <a:ln w="25400" cap="flat" cmpd="sng">
            <a:solidFill>
              <a:srgbClr val="00B050"/>
            </a:solidFill>
            <a:prstDash val="solid"/>
            <a:round/>
            <a:headEnd type="none" w="sm" len="sm"/>
            <a:tailEnd type="none" w="sm" len="sm"/>
          </a:ln>
        </p:spPr>
      </p:cxnSp>
      <p:cxnSp>
        <p:nvCxnSpPr>
          <p:cNvPr id="29" name="Google Shape;216;p32">
            <a:extLst>
              <a:ext uri="{FF2B5EF4-FFF2-40B4-BE49-F238E27FC236}">
                <a16:creationId xmlns:a16="http://schemas.microsoft.com/office/drawing/2014/main" id="{6167D7FD-E78B-B399-7C98-A446F5A626D9}"/>
              </a:ext>
            </a:extLst>
          </p:cNvPr>
          <p:cNvCxnSpPr>
            <a:cxnSpLocks/>
          </p:cNvCxnSpPr>
          <p:nvPr/>
        </p:nvCxnSpPr>
        <p:spPr>
          <a:xfrm flipH="1">
            <a:off x="8937015" y="1815627"/>
            <a:ext cx="759619" cy="297999"/>
          </a:xfrm>
          <a:prstGeom prst="straightConnector1">
            <a:avLst/>
          </a:prstGeom>
          <a:noFill/>
          <a:ln w="25400" cap="flat" cmpd="sng">
            <a:solidFill>
              <a:srgbClr val="00B050"/>
            </a:solidFill>
            <a:prstDash val="solid"/>
            <a:round/>
            <a:headEnd type="none" w="sm" len="sm"/>
            <a:tailEnd type="none" w="sm" len="sm"/>
          </a:ln>
        </p:spPr>
      </p:cxnSp>
      <p:sp>
        <p:nvSpPr>
          <p:cNvPr id="30" name="TextBox 29">
            <a:extLst>
              <a:ext uri="{FF2B5EF4-FFF2-40B4-BE49-F238E27FC236}">
                <a16:creationId xmlns:a16="http://schemas.microsoft.com/office/drawing/2014/main" id="{AD2C02E2-240D-09CA-D8DC-0B39E9F12516}"/>
              </a:ext>
            </a:extLst>
          </p:cNvPr>
          <p:cNvSpPr txBox="1"/>
          <p:nvPr/>
        </p:nvSpPr>
        <p:spPr bwMode="auto">
          <a:xfrm>
            <a:off x="6369144" y="1883349"/>
            <a:ext cx="955843" cy="525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37148" rIns="74295" bIns="37148" numCol="1" rtlCol="0" anchor="ctr" anchorCtr="0" compatLnSpc="1">
            <a:prstTxWarp prst="textNoShape">
              <a:avLst/>
            </a:prstTxWarp>
            <a:spAutoFit/>
          </a:bodyPr>
          <a:lstStyle/>
          <a:p>
            <a:pPr algn="ctr"/>
            <a:r>
              <a:rPr lang="en-US" sz="1463" dirty="0"/>
              <a:t>Muon trajectory</a:t>
            </a:r>
            <a:endParaRPr lang="ru-RU" sz="1463" dirty="0"/>
          </a:p>
        </p:txBody>
      </p:sp>
      <p:sp>
        <p:nvSpPr>
          <p:cNvPr id="31" name="TextBox 30">
            <a:extLst>
              <a:ext uri="{FF2B5EF4-FFF2-40B4-BE49-F238E27FC236}">
                <a16:creationId xmlns:a16="http://schemas.microsoft.com/office/drawing/2014/main" id="{9B837AAB-8A95-77A4-C900-15769D9609C9}"/>
              </a:ext>
            </a:extLst>
          </p:cNvPr>
          <p:cNvSpPr txBox="1"/>
          <p:nvPr/>
        </p:nvSpPr>
        <p:spPr>
          <a:xfrm>
            <a:off x="4053859" y="1385295"/>
            <a:ext cx="1930715" cy="317459"/>
          </a:xfrm>
          <a:prstGeom prst="rect">
            <a:avLst/>
          </a:prstGeom>
          <a:noFill/>
          <a:ln>
            <a:noFill/>
          </a:ln>
        </p:spPr>
        <p:txBody>
          <a:bodyPr wrap="square" rtlCol="0">
            <a:spAutoFit/>
          </a:bodyPr>
          <a:lstStyle/>
          <a:p>
            <a:pPr algn="ctr"/>
            <a:r>
              <a:rPr lang="en-US" sz="1463" b="1" dirty="0">
                <a:solidFill>
                  <a:schemeClr val="bg1"/>
                </a:solidFill>
              </a:rPr>
              <a:t>Old</a:t>
            </a:r>
          </a:p>
        </p:txBody>
      </p:sp>
      <p:sp>
        <p:nvSpPr>
          <p:cNvPr id="32" name="TextBox 31">
            <a:extLst>
              <a:ext uri="{FF2B5EF4-FFF2-40B4-BE49-F238E27FC236}">
                <a16:creationId xmlns:a16="http://schemas.microsoft.com/office/drawing/2014/main" id="{184FCDBD-7D39-F9D9-CCDE-D8545BB704B8}"/>
              </a:ext>
            </a:extLst>
          </p:cNvPr>
          <p:cNvSpPr txBox="1"/>
          <p:nvPr/>
        </p:nvSpPr>
        <p:spPr>
          <a:xfrm>
            <a:off x="7567507" y="1362749"/>
            <a:ext cx="1930715" cy="317459"/>
          </a:xfrm>
          <a:prstGeom prst="rect">
            <a:avLst/>
          </a:prstGeom>
          <a:noFill/>
          <a:ln>
            <a:noFill/>
          </a:ln>
        </p:spPr>
        <p:txBody>
          <a:bodyPr wrap="square" rtlCol="0">
            <a:spAutoFit/>
          </a:bodyPr>
          <a:lstStyle/>
          <a:p>
            <a:pPr algn="ctr"/>
            <a:r>
              <a:rPr lang="en-US" sz="1463" b="1" dirty="0">
                <a:solidFill>
                  <a:schemeClr val="bg1"/>
                </a:solidFill>
              </a:rPr>
              <a:t>RU</a:t>
            </a:r>
          </a:p>
        </p:txBody>
      </p:sp>
      <p:grpSp>
        <p:nvGrpSpPr>
          <p:cNvPr id="39" name="Group 3">
            <a:extLst>
              <a:ext uri="{FF2B5EF4-FFF2-40B4-BE49-F238E27FC236}">
                <a16:creationId xmlns:a16="http://schemas.microsoft.com/office/drawing/2014/main" id="{B1ACFBCF-0364-CF2F-8B5D-B1B017BBA21C}"/>
              </a:ext>
            </a:extLst>
          </p:cNvPr>
          <p:cNvGrpSpPr/>
          <p:nvPr/>
        </p:nvGrpSpPr>
        <p:grpSpPr>
          <a:xfrm>
            <a:off x="5592616" y="4257599"/>
            <a:ext cx="3180743" cy="1710002"/>
            <a:chOff x="1829094" y="44624"/>
            <a:chExt cx="4031912" cy="2811179"/>
          </a:xfrm>
        </p:grpSpPr>
        <p:grpSp>
          <p:nvGrpSpPr>
            <p:cNvPr id="40" name="Group 1">
              <a:extLst>
                <a:ext uri="{FF2B5EF4-FFF2-40B4-BE49-F238E27FC236}">
                  <a16:creationId xmlns:a16="http://schemas.microsoft.com/office/drawing/2014/main" id="{F75FB88C-9810-390D-1D68-7D0F9578272C}"/>
                </a:ext>
              </a:extLst>
            </p:cNvPr>
            <p:cNvGrpSpPr/>
            <p:nvPr/>
          </p:nvGrpSpPr>
          <p:grpSpPr>
            <a:xfrm>
              <a:off x="1829094" y="44624"/>
              <a:ext cx="4031912" cy="2811179"/>
              <a:chOff x="1829094" y="44624"/>
              <a:chExt cx="4031912" cy="2811179"/>
            </a:xfrm>
          </p:grpSpPr>
          <p:pic>
            <p:nvPicPr>
              <p:cNvPr id="42" name="Google Shape;229;p33" descr="C:\Users\Николай\Downloads\report\home\nvoytish\report\singleMu1000GeV\RH_EfficiencyvsEta.gif">
                <a:extLst>
                  <a:ext uri="{FF2B5EF4-FFF2-40B4-BE49-F238E27FC236}">
                    <a16:creationId xmlns:a16="http://schemas.microsoft.com/office/drawing/2014/main" id="{1348B5CB-540F-3C7C-BC16-294A3F997B8F}"/>
                  </a:ext>
                </a:extLst>
              </p:cNvPr>
              <p:cNvPicPr preferRelativeResize="0"/>
              <p:nvPr/>
            </p:nvPicPr>
            <p:blipFill rotWithShape="1">
              <a:blip r:embed="rId6">
                <a:alphaModFix/>
              </a:blip>
              <a:srcRect/>
              <a:stretch/>
            </p:blipFill>
            <p:spPr>
              <a:xfrm>
                <a:off x="1920534" y="155580"/>
                <a:ext cx="3940472" cy="2700223"/>
              </a:xfrm>
              <a:prstGeom prst="rect">
                <a:avLst/>
              </a:prstGeom>
              <a:noFill/>
              <a:ln>
                <a:noFill/>
              </a:ln>
            </p:spPr>
          </p:pic>
          <p:sp>
            <p:nvSpPr>
              <p:cNvPr id="43" name="TextBox 42">
                <a:extLst>
                  <a:ext uri="{FF2B5EF4-FFF2-40B4-BE49-F238E27FC236}">
                    <a16:creationId xmlns:a16="http://schemas.microsoft.com/office/drawing/2014/main" id="{D94ED98A-7C2D-846D-A659-2CB49CAEF1C6}"/>
                  </a:ext>
                </a:extLst>
              </p:cNvPr>
              <p:cNvSpPr txBox="1"/>
              <p:nvPr/>
            </p:nvSpPr>
            <p:spPr>
              <a:xfrm>
                <a:off x="1829094" y="44624"/>
                <a:ext cx="2289278" cy="521891"/>
              </a:xfrm>
              <a:prstGeom prst="rect">
                <a:avLst/>
              </a:prstGeom>
              <a:solidFill>
                <a:schemeClr val="bg1"/>
              </a:solidFill>
            </p:spPr>
            <p:txBody>
              <a:bodyPr wrap="square" rtlCol="0">
                <a:spAutoFit/>
              </a:bodyPr>
              <a:lstStyle/>
              <a:p>
                <a:endParaRPr lang="ru-RU" sz="1463" dirty="0"/>
              </a:p>
            </p:txBody>
          </p:sp>
        </p:grpSp>
        <p:sp>
          <p:nvSpPr>
            <p:cNvPr id="41" name="Google Shape;237;p33">
              <a:extLst>
                <a:ext uri="{FF2B5EF4-FFF2-40B4-BE49-F238E27FC236}">
                  <a16:creationId xmlns:a16="http://schemas.microsoft.com/office/drawing/2014/main" id="{328E936E-ACEE-C48E-30FD-C09A26769198}"/>
                </a:ext>
              </a:extLst>
            </p:cNvPr>
            <p:cNvSpPr txBox="1">
              <a:spLocks/>
            </p:cNvSpPr>
            <p:nvPr/>
          </p:nvSpPr>
          <p:spPr>
            <a:xfrm>
              <a:off x="2466557" y="1705947"/>
              <a:ext cx="2848425" cy="529544"/>
            </a:xfrm>
            <a:prstGeom prst="rect">
              <a:avLst/>
            </a:prstGeom>
            <a:noFill/>
            <a:ln>
              <a:noFill/>
            </a:ln>
          </p:spPr>
          <p:txBody>
            <a:bodyPr spcFirstLastPara="1" vert="horz" wrap="square" lIns="74283" tIns="37131" rIns="74283" bIns="37131" rtlCol="0" anchor="t"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300" dirty="0">
                  <a:solidFill>
                    <a:srgbClr val="0000FF"/>
                  </a:solidFill>
                </a:rPr>
                <a:t>Blue</a:t>
              </a:r>
              <a:r>
                <a:rPr lang="ru-RU" sz="1300" dirty="0">
                  <a:solidFill>
                    <a:srgbClr val="002060"/>
                  </a:solidFill>
                </a:rPr>
                <a:t> </a:t>
              </a:r>
              <a:r>
                <a:rPr lang="ru-RU" sz="1300" dirty="0"/>
                <a:t>–  </a:t>
              </a:r>
              <a:r>
                <a:rPr lang="en-US" sz="1300" dirty="0"/>
                <a:t>old algorithm</a:t>
              </a:r>
            </a:p>
            <a:p>
              <a:pPr marL="0" indent="0" algn="ctr">
                <a:buNone/>
              </a:pPr>
              <a:r>
                <a:rPr lang="en-US" sz="1300" dirty="0">
                  <a:solidFill>
                    <a:srgbClr val="FF0000"/>
                  </a:solidFill>
                </a:rPr>
                <a:t>Red</a:t>
              </a:r>
              <a:r>
                <a:rPr lang="ru-RU" sz="1300" dirty="0">
                  <a:solidFill>
                    <a:srgbClr val="FF0000"/>
                  </a:solidFill>
                </a:rPr>
                <a:t>  </a:t>
              </a:r>
              <a:r>
                <a:rPr lang="ru-RU" sz="1300" dirty="0"/>
                <a:t>– </a:t>
              </a:r>
              <a:r>
                <a:rPr lang="en-US" sz="1300" dirty="0"/>
                <a:t>new </a:t>
              </a:r>
              <a:r>
                <a:rPr lang="ru-RU" sz="1300" dirty="0"/>
                <a:t> </a:t>
              </a:r>
              <a:r>
                <a:rPr lang="en-US" sz="1300" dirty="0"/>
                <a:t>algorithm</a:t>
              </a:r>
              <a:endParaRPr lang="ru-RU" sz="1300" dirty="0">
                <a:solidFill>
                  <a:srgbClr val="FF0000"/>
                </a:solidFill>
              </a:endParaRPr>
            </a:p>
          </p:txBody>
        </p:sp>
      </p:grpSp>
      <p:sp>
        <p:nvSpPr>
          <p:cNvPr id="3" name="TextBox 2">
            <a:extLst>
              <a:ext uri="{FF2B5EF4-FFF2-40B4-BE49-F238E27FC236}">
                <a16:creationId xmlns:a16="http://schemas.microsoft.com/office/drawing/2014/main" id="{3569BE65-80A0-3867-271D-EFE3DD4EA91A}"/>
              </a:ext>
            </a:extLst>
          </p:cNvPr>
          <p:cNvSpPr txBox="1"/>
          <p:nvPr/>
        </p:nvSpPr>
        <p:spPr>
          <a:xfrm>
            <a:off x="5274839" y="6065668"/>
            <a:ext cx="3888432" cy="338554"/>
          </a:xfrm>
          <a:prstGeom prst="rect">
            <a:avLst/>
          </a:prstGeom>
          <a:noFill/>
        </p:spPr>
        <p:txBody>
          <a:bodyPr wrap="square" rtlCol="0">
            <a:spAutoFit/>
          </a:bodyPr>
          <a:lstStyle/>
          <a:p>
            <a:r>
              <a:rPr lang="en-US" sz="1600" dirty="0"/>
              <a:t>Reconstruction efficiency vs. </a:t>
            </a:r>
            <a:r>
              <a:rPr lang="en-US" sz="1600" dirty="0" err="1"/>
              <a:t>pseudorapidity</a:t>
            </a:r>
            <a:endParaRPr lang="ru-RU" sz="1600" dirty="0"/>
          </a:p>
        </p:txBody>
      </p:sp>
      <p:sp>
        <p:nvSpPr>
          <p:cNvPr id="4" name="TextBox 3">
            <a:extLst>
              <a:ext uri="{FF2B5EF4-FFF2-40B4-BE49-F238E27FC236}">
                <a16:creationId xmlns:a16="http://schemas.microsoft.com/office/drawing/2014/main" id="{3B84A8E5-E915-1740-BCA6-765D96DAD01A}"/>
              </a:ext>
            </a:extLst>
          </p:cNvPr>
          <p:cNvSpPr txBox="1"/>
          <p:nvPr/>
        </p:nvSpPr>
        <p:spPr>
          <a:xfrm>
            <a:off x="7815160" y="3942903"/>
            <a:ext cx="2115276" cy="369332"/>
          </a:xfrm>
          <a:prstGeom prst="rect">
            <a:avLst/>
          </a:prstGeom>
          <a:noFill/>
        </p:spPr>
        <p:txBody>
          <a:bodyPr wrap="square" rtlCol="0">
            <a:spAutoFit/>
          </a:bodyPr>
          <a:lstStyle/>
          <a:p>
            <a:r>
              <a:rPr lang="en-US" dirty="0"/>
              <a:t>4 track-segments</a:t>
            </a:r>
            <a:endParaRPr lang="ru-RU" dirty="0"/>
          </a:p>
        </p:txBody>
      </p:sp>
      <p:sp>
        <p:nvSpPr>
          <p:cNvPr id="8" name="TextBox 7">
            <a:extLst>
              <a:ext uri="{FF2B5EF4-FFF2-40B4-BE49-F238E27FC236}">
                <a16:creationId xmlns:a16="http://schemas.microsoft.com/office/drawing/2014/main" id="{C1B3CD58-9DB9-F0C4-C4D0-013CE30DCF0B}"/>
              </a:ext>
            </a:extLst>
          </p:cNvPr>
          <p:cNvSpPr txBox="1"/>
          <p:nvPr/>
        </p:nvSpPr>
        <p:spPr>
          <a:xfrm>
            <a:off x="4172167" y="3901042"/>
            <a:ext cx="2115276" cy="369332"/>
          </a:xfrm>
          <a:prstGeom prst="rect">
            <a:avLst/>
          </a:prstGeom>
          <a:noFill/>
        </p:spPr>
        <p:txBody>
          <a:bodyPr wrap="square" rtlCol="0">
            <a:spAutoFit/>
          </a:bodyPr>
          <a:lstStyle/>
          <a:p>
            <a:r>
              <a:rPr lang="en-US" dirty="0"/>
              <a:t>15 track-segments</a:t>
            </a:r>
            <a:endParaRPr lang="ru-RU" dirty="0"/>
          </a:p>
        </p:txBody>
      </p:sp>
      <p:sp>
        <p:nvSpPr>
          <p:cNvPr id="9" name="TextBox 8">
            <a:extLst>
              <a:ext uri="{FF2B5EF4-FFF2-40B4-BE49-F238E27FC236}">
                <a16:creationId xmlns:a16="http://schemas.microsoft.com/office/drawing/2014/main" id="{506383C7-93CC-1EB3-93B3-137379E6094C}"/>
              </a:ext>
            </a:extLst>
          </p:cNvPr>
          <p:cNvSpPr txBox="1"/>
          <p:nvPr/>
        </p:nvSpPr>
        <p:spPr>
          <a:xfrm>
            <a:off x="5968138" y="885920"/>
            <a:ext cx="2115276" cy="369332"/>
          </a:xfrm>
          <a:prstGeom prst="rect">
            <a:avLst/>
          </a:prstGeom>
          <a:noFill/>
        </p:spPr>
        <p:txBody>
          <a:bodyPr wrap="square" rtlCol="0">
            <a:spAutoFit/>
          </a:bodyPr>
          <a:lstStyle/>
          <a:p>
            <a:r>
              <a:rPr lang="en-US" dirty="0"/>
              <a:t>84 hits in chamber </a:t>
            </a:r>
            <a:endParaRPr lang="ru-RU" dirty="0"/>
          </a:p>
        </p:txBody>
      </p:sp>
    </p:spTree>
    <p:extLst>
      <p:ext uri="{BB962C8B-B14F-4D97-AF65-F5344CB8AC3E}">
        <p14:creationId xmlns:p14="http://schemas.microsoft.com/office/powerpoint/2010/main" val="960257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A014E16F-BC3C-AA49-89A6-F09AC6DBC3B3}"/>
              </a:ext>
            </a:extLst>
          </p:cNvPr>
          <p:cNvSpPr>
            <a:spLocks noGrp="1"/>
          </p:cNvSpPr>
          <p:nvPr>
            <p:ph type="title"/>
          </p:nvPr>
        </p:nvSpPr>
        <p:spPr>
          <a:xfrm>
            <a:off x="0" y="0"/>
            <a:ext cx="7236805" cy="620688"/>
          </a:xfrm>
          <a:prstGeom prst="rect">
            <a:avLst/>
          </a:prstGeom>
        </p:spPr>
        <p:txBody>
          <a:bodyPr/>
          <a:lstStyle/>
          <a:p>
            <a:r>
              <a:rPr lang="en" sz="3000" dirty="0"/>
              <a:t>HEP Experiments: Collider and Fixed-Target </a:t>
            </a:r>
            <a:endParaRPr lang="ru-RU" sz="3000" dirty="0"/>
          </a:p>
        </p:txBody>
      </p:sp>
      <p:pic>
        <p:nvPicPr>
          <p:cNvPr id="2" name="Рисунок 1">
            <a:extLst>
              <a:ext uri="{FF2B5EF4-FFF2-40B4-BE49-F238E27FC236}">
                <a16:creationId xmlns:a16="http://schemas.microsoft.com/office/drawing/2014/main" id="{AEC16E0F-8F19-594A-B7BD-4E7209BF2BD2}"/>
              </a:ext>
            </a:extLst>
          </p:cNvPr>
          <p:cNvPicPr>
            <a:picLocks noChangeAspect="1"/>
          </p:cNvPicPr>
          <p:nvPr/>
        </p:nvPicPr>
        <p:blipFill>
          <a:blip r:embed="rId2"/>
          <a:stretch>
            <a:fillRect/>
          </a:stretch>
        </p:blipFill>
        <p:spPr>
          <a:xfrm>
            <a:off x="488504" y="1052736"/>
            <a:ext cx="8568952" cy="5504190"/>
          </a:xfrm>
          <a:prstGeom prst="rect">
            <a:avLst/>
          </a:prstGeom>
        </p:spPr>
      </p:pic>
    </p:spTree>
    <p:extLst>
      <p:ext uri="{BB962C8B-B14F-4D97-AF65-F5344CB8AC3E}">
        <p14:creationId xmlns:p14="http://schemas.microsoft.com/office/powerpoint/2010/main" val="19429007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p:txBody>
          <a:bodyPr/>
          <a:lstStyle/>
          <a:p>
            <a:endParaRPr lang="ru-RU"/>
          </a:p>
        </p:txBody>
      </p:sp>
      <p:pic>
        <p:nvPicPr>
          <p:cNvPr id="2050" name="Picture 2" descr="C:\Users\Николай\Downloads\RUN3 Highest Mass Dimuon Eve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969" y="1403087"/>
            <a:ext cx="8703865" cy="481197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032528" y="5625654"/>
            <a:ext cx="1238250" cy="392415"/>
          </a:xfrm>
          <a:prstGeom prst="rect">
            <a:avLst/>
          </a:prstGeom>
          <a:noFill/>
        </p:spPr>
        <p:txBody>
          <a:bodyPr wrap="square" rtlCol="0">
            <a:spAutoFit/>
          </a:bodyPr>
          <a:lstStyle/>
          <a:p>
            <a:r>
              <a:rPr lang="en-US" sz="1950" dirty="0"/>
              <a:t>CSC</a:t>
            </a:r>
            <a:endParaRPr lang="ru-RU" sz="1950" dirty="0"/>
          </a:p>
        </p:txBody>
      </p:sp>
      <p:sp>
        <p:nvSpPr>
          <p:cNvPr id="8" name="Стрелка вниз 7"/>
          <p:cNvSpPr/>
          <p:nvPr/>
        </p:nvSpPr>
        <p:spPr>
          <a:xfrm rot="5400000">
            <a:off x="7645574" y="5586610"/>
            <a:ext cx="227013" cy="4115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50"/>
          </a:p>
        </p:txBody>
      </p:sp>
      <p:sp>
        <p:nvSpPr>
          <p:cNvPr id="9" name="Прямоугольник 8"/>
          <p:cNvSpPr/>
          <p:nvPr/>
        </p:nvSpPr>
        <p:spPr>
          <a:xfrm>
            <a:off x="4416425" y="5678859"/>
            <a:ext cx="3033713" cy="2270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50"/>
          </a:p>
        </p:txBody>
      </p:sp>
      <p:sp>
        <p:nvSpPr>
          <p:cNvPr id="10" name="Скругленный прямоугольник 9"/>
          <p:cNvSpPr/>
          <p:nvPr/>
        </p:nvSpPr>
        <p:spPr>
          <a:xfrm>
            <a:off x="8032528" y="3140076"/>
            <a:ext cx="875305" cy="668999"/>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50"/>
          </a:p>
        </p:txBody>
      </p:sp>
      <p:sp>
        <p:nvSpPr>
          <p:cNvPr id="12" name="Скругленный прямоугольник 11"/>
          <p:cNvSpPr/>
          <p:nvPr/>
        </p:nvSpPr>
        <p:spPr>
          <a:xfrm>
            <a:off x="1186656" y="3870986"/>
            <a:ext cx="1382713" cy="1466983"/>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50"/>
          </a:p>
        </p:txBody>
      </p:sp>
      <p:sp>
        <p:nvSpPr>
          <p:cNvPr id="11" name="Номер слайда 4">
            <a:extLst>
              <a:ext uri="{FF2B5EF4-FFF2-40B4-BE49-F238E27FC236}">
                <a16:creationId xmlns:a16="http://schemas.microsoft.com/office/drawing/2014/main" id="{7B2607B4-51D4-40CD-7B7C-5C56CC8F9249}"/>
              </a:ext>
            </a:extLst>
          </p:cNvPr>
          <p:cNvSpPr txBox="1">
            <a:spLocks/>
          </p:cNvSpPr>
          <p:nvPr/>
        </p:nvSpPr>
        <p:spPr>
          <a:xfrm>
            <a:off x="9574221" y="5811014"/>
            <a:ext cx="325372" cy="232131"/>
          </a:xfrm>
          <a:prstGeom prst="rect">
            <a:avLst/>
          </a:prstGeom>
        </p:spPr>
        <p:txBody>
          <a:bodyPr vert="horz" lIns="74295" tIns="37148" rIns="74295" bIns="37148"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28AAB8-6B0B-42CC-91F5-49948E541453}" type="slidenum">
              <a:rPr lang="ru-RU" sz="975"/>
              <a:pPr/>
              <a:t>20</a:t>
            </a:fld>
            <a:endParaRPr lang="ru-RU" sz="975" dirty="0"/>
          </a:p>
        </p:txBody>
      </p:sp>
      <p:sp>
        <p:nvSpPr>
          <p:cNvPr id="4" name="Google Shape;194;p31">
            <a:extLst>
              <a:ext uri="{FF2B5EF4-FFF2-40B4-BE49-F238E27FC236}">
                <a16:creationId xmlns:a16="http://schemas.microsoft.com/office/drawing/2014/main" id="{00B5C3D6-4783-C0EC-BEEC-B8F8A7B7FA14}"/>
              </a:ext>
            </a:extLst>
          </p:cNvPr>
          <p:cNvSpPr txBox="1">
            <a:spLocks/>
          </p:cNvSpPr>
          <p:nvPr/>
        </p:nvSpPr>
        <p:spPr>
          <a:xfrm>
            <a:off x="-694695" y="-65088"/>
            <a:ext cx="10133355" cy="877094"/>
          </a:xfrm>
          <a:prstGeom prst="rect">
            <a:avLst/>
          </a:prstGeom>
          <a:noFill/>
          <a:ln>
            <a:noFill/>
          </a:ln>
        </p:spPr>
        <p:txBody>
          <a:bodyPr spcFirstLastPara="1" wrap="square" lIns="99044" tIns="49508" rIns="99044" bIns="49508" anchor="ctr" anchorCtr="0">
            <a:noAutofit/>
          </a:bodyPr>
          <a:lstStyle>
            <a:defPPr marR="0" lvl="0" algn="l" rtl="0">
              <a:lnSpc>
                <a:spcPct val="100000"/>
              </a:lnSpc>
              <a:spcBef>
                <a:spcPts val="0"/>
              </a:spcBef>
              <a:spcAft>
                <a:spcPts val="0"/>
              </a:spcAft>
            </a:defPPr>
            <a:lvl1pPr>
              <a:buClr>
                <a:schemeClr val="dk1"/>
              </a:buClr>
              <a:buSzPts val="4400"/>
              <a:buFont typeface="Calibri"/>
              <a:buNone/>
              <a:defRPr sz="3200">
                <a:solidFill>
                  <a:schemeClr val="dk1"/>
                </a:solidFill>
                <a:latin typeface="Calibri"/>
                <a:ea typeface="Calibri"/>
                <a:cs typeface="Calibri"/>
                <a:sym typeface="Calibri"/>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pPr algn="ctr"/>
            <a:r>
              <a:rPr lang="en-US" sz="2600" dirty="0">
                <a:solidFill>
                  <a:schemeClr val="bg1"/>
                </a:solidFill>
                <a:latin typeface="+mn-lt"/>
              </a:rPr>
              <a:t>    Highest di-muon mass event at CMS</a:t>
            </a:r>
            <a:r>
              <a:rPr lang="ru-RU" sz="2600" dirty="0">
                <a:solidFill>
                  <a:schemeClr val="bg1"/>
                </a:solidFill>
                <a:latin typeface="+mn-lt"/>
              </a:rPr>
              <a:t> (</a:t>
            </a:r>
            <a:r>
              <a:rPr lang="en-US" sz="2600" dirty="0">
                <a:solidFill>
                  <a:schemeClr val="bg1"/>
                </a:solidFill>
                <a:latin typeface="+mn-lt"/>
              </a:rPr>
              <a:t>so far</a:t>
            </a:r>
            <a:r>
              <a:rPr lang="ru-RU" sz="2600" dirty="0">
                <a:solidFill>
                  <a:schemeClr val="bg1"/>
                </a:solidFill>
                <a:latin typeface="+mn-lt"/>
              </a:rPr>
              <a:t>) </a:t>
            </a:r>
          </a:p>
        </p:txBody>
      </p:sp>
    </p:spTree>
    <p:extLst>
      <p:ext uri="{BB962C8B-B14F-4D97-AF65-F5344CB8AC3E}">
        <p14:creationId xmlns:p14="http://schemas.microsoft.com/office/powerpoint/2010/main" val="343236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A014E16F-BC3C-AA49-89A6-F09AC6DBC3B3}"/>
              </a:ext>
            </a:extLst>
          </p:cNvPr>
          <p:cNvSpPr>
            <a:spLocks noGrp="1"/>
          </p:cNvSpPr>
          <p:nvPr>
            <p:ph type="title"/>
          </p:nvPr>
        </p:nvSpPr>
        <p:spPr>
          <a:xfrm>
            <a:off x="0" y="0"/>
            <a:ext cx="7236805" cy="620688"/>
          </a:xfrm>
          <a:prstGeom prst="rect">
            <a:avLst/>
          </a:prstGeom>
        </p:spPr>
        <p:txBody>
          <a:bodyPr/>
          <a:lstStyle/>
          <a:p>
            <a:r>
              <a:rPr lang="en" sz="3600" dirty="0"/>
              <a:t>Methods for Track Finding</a:t>
            </a:r>
            <a:endParaRPr lang="ru-RU" sz="3600" dirty="0"/>
          </a:p>
        </p:txBody>
      </p:sp>
      <p:pic>
        <p:nvPicPr>
          <p:cNvPr id="2" name="Рисунок 1">
            <a:extLst>
              <a:ext uri="{FF2B5EF4-FFF2-40B4-BE49-F238E27FC236}">
                <a16:creationId xmlns:a16="http://schemas.microsoft.com/office/drawing/2014/main" id="{099D4718-4804-DB46-A8C1-AC7DCB0CDCF9}"/>
              </a:ext>
            </a:extLst>
          </p:cNvPr>
          <p:cNvPicPr>
            <a:picLocks noChangeAspect="1"/>
          </p:cNvPicPr>
          <p:nvPr/>
        </p:nvPicPr>
        <p:blipFill>
          <a:blip r:embed="rId2"/>
          <a:stretch>
            <a:fillRect/>
          </a:stretch>
        </p:blipFill>
        <p:spPr>
          <a:xfrm>
            <a:off x="128463" y="1064820"/>
            <a:ext cx="9289033" cy="5100483"/>
          </a:xfrm>
          <a:prstGeom prst="rect">
            <a:avLst/>
          </a:prstGeom>
        </p:spPr>
      </p:pic>
    </p:spTree>
    <p:extLst>
      <p:ext uri="{BB962C8B-B14F-4D97-AF65-F5344CB8AC3E}">
        <p14:creationId xmlns:p14="http://schemas.microsoft.com/office/powerpoint/2010/main" val="24163745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A014E16F-BC3C-AA49-89A6-F09AC6DBC3B3}"/>
              </a:ext>
            </a:extLst>
          </p:cNvPr>
          <p:cNvSpPr>
            <a:spLocks noGrp="1"/>
          </p:cNvSpPr>
          <p:nvPr>
            <p:ph type="title"/>
          </p:nvPr>
        </p:nvSpPr>
        <p:spPr>
          <a:xfrm>
            <a:off x="0" y="0"/>
            <a:ext cx="7236805" cy="620688"/>
          </a:xfrm>
          <a:prstGeom prst="rect">
            <a:avLst/>
          </a:prstGeom>
        </p:spPr>
        <p:txBody>
          <a:bodyPr/>
          <a:lstStyle/>
          <a:p>
            <a:r>
              <a:rPr lang="en" dirty="0"/>
              <a:t>Kalman filter </a:t>
            </a:r>
            <a:endParaRPr lang="ru-RU" dirty="0"/>
          </a:p>
        </p:txBody>
      </p:sp>
      <p:pic>
        <p:nvPicPr>
          <p:cNvPr id="5" name="Рисунок 4">
            <a:extLst>
              <a:ext uri="{FF2B5EF4-FFF2-40B4-BE49-F238E27FC236}">
                <a16:creationId xmlns:a16="http://schemas.microsoft.com/office/drawing/2014/main" id="{7C3ECAE3-12D8-E9E2-C708-C6C5E73BA7B6}"/>
              </a:ext>
            </a:extLst>
          </p:cNvPr>
          <p:cNvPicPr>
            <a:picLocks noChangeAspect="1"/>
          </p:cNvPicPr>
          <p:nvPr/>
        </p:nvPicPr>
        <p:blipFill>
          <a:blip r:embed="rId2"/>
          <a:stretch>
            <a:fillRect/>
          </a:stretch>
        </p:blipFill>
        <p:spPr>
          <a:xfrm>
            <a:off x="5830168" y="2478341"/>
            <a:ext cx="3944170" cy="2173514"/>
          </a:xfrm>
          <a:prstGeom prst="rect">
            <a:avLst/>
          </a:prstGeom>
        </p:spPr>
      </p:pic>
      <p:sp>
        <p:nvSpPr>
          <p:cNvPr id="6" name="TextBox 5">
            <a:extLst>
              <a:ext uri="{FF2B5EF4-FFF2-40B4-BE49-F238E27FC236}">
                <a16:creationId xmlns:a16="http://schemas.microsoft.com/office/drawing/2014/main" id="{6FBF41D7-330A-FE18-355A-2A546B1E3F0D}"/>
              </a:ext>
            </a:extLst>
          </p:cNvPr>
          <p:cNvSpPr txBox="1"/>
          <p:nvPr/>
        </p:nvSpPr>
        <p:spPr>
          <a:xfrm>
            <a:off x="9263" y="2367485"/>
            <a:ext cx="5820905"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Arial"/>
                <a:ea typeface="+mn-ea"/>
                <a:cs typeface="+mn-cs"/>
              </a:rPr>
              <a:t>Kalman Filter (KF)</a:t>
            </a:r>
            <a:r>
              <a:rPr kumimoji="0" lang="ru-RU" sz="2000" b="1" i="0" u="none" strike="noStrike" kern="1200" cap="none" spc="0" normalizeH="0" baseline="0" noProof="0" dirty="0">
                <a:ln>
                  <a:noFill/>
                </a:ln>
                <a:solidFill>
                  <a:srgbClr val="0000FF"/>
                </a:solidFill>
                <a:effectLst/>
                <a:uLnTx/>
                <a:uFillTx/>
                <a:latin typeface="Arial"/>
                <a:ea typeface="+mn-ea"/>
                <a:cs typeface="+mn-cs"/>
              </a:rPr>
              <a:t> </a:t>
            </a:r>
            <a:r>
              <a:rPr kumimoji="0" lang="ru-RU" sz="2000" b="0" i="0" u="none" strike="noStrike" kern="1200" cap="none" spc="0" normalizeH="0" baseline="0" noProof="0" dirty="0">
                <a:ln>
                  <a:noFill/>
                </a:ln>
                <a:solidFill>
                  <a:srgbClr val="000000"/>
                </a:solidFill>
                <a:effectLst/>
                <a:uLnTx/>
                <a:uFillTx/>
                <a:latin typeface="Arial"/>
                <a:ea typeface="+mn-ea"/>
                <a:cs typeface="+mn-cs"/>
              </a:rPr>
              <a:t>– </a:t>
            </a:r>
            <a:r>
              <a:rPr kumimoji="0" lang="en-US" sz="2000" b="0" i="0" u="none" strike="noStrike" kern="1200" cap="none" spc="0" normalizeH="0" baseline="0" noProof="0" dirty="0">
                <a:ln>
                  <a:noFill/>
                </a:ln>
                <a:solidFill>
                  <a:srgbClr val="000000"/>
                </a:solidFill>
                <a:effectLst/>
                <a:uLnTx/>
                <a:uFillTx/>
                <a:latin typeface="Arial"/>
                <a:ea typeface="+mn-ea"/>
                <a:cs typeface="+mn-cs"/>
              </a:rPr>
              <a:t>an efficient recursive filter that estimates the state of a </a:t>
            </a:r>
            <a:r>
              <a:rPr kumimoji="0" lang="en-US" sz="2000" b="1" i="0" u="none" strike="noStrike" kern="1200" cap="none" spc="0" normalizeH="0" baseline="0" noProof="0" dirty="0">
                <a:ln>
                  <a:noFill/>
                </a:ln>
                <a:solidFill>
                  <a:srgbClr val="3366FF"/>
                </a:solidFill>
                <a:effectLst/>
                <a:uLnTx/>
                <a:uFillTx/>
                <a:latin typeface="Arial"/>
                <a:ea typeface="+mn-ea"/>
                <a:cs typeface="+mn-cs"/>
              </a:rPr>
              <a:t>linear dynamic system </a:t>
            </a:r>
            <a:r>
              <a:rPr kumimoji="0" lang="en-US" sz="2000" b="0" i="0" u="none" strike="noStrike" kern="1200" cap="none" spc="0" normalizeH="0" baseline="0" noProof="0" dirty="0">
                <a:ln>
                  <a:noFill/>
                </a:ln>
                <a:solidFill>
                  <a:srgbClr val="000000"/>
                </a:solidFill>
                <a:effectLst/>
                <a:uLnTx/>
                <a:uFillTx/>
                <a:latin typeface="Arial"/>
                <a:ea typeface="+mn-ea"/>
                <a:cs typeface="+mn-cs"/>
              </a:rPr>
              <a:t>using a series of imprecise measurements.</a:t>
            </a:r>
            <a:endParaRPr kumimoji="0" lang="ru-RU"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TextBox 6">
            <a:extLst>
              <a:ext uri="{FF2B5EF4-FFF2-40B4-BE49-F238E27FC236}">
                <a16:creationId xmlns:a16="http://schemas.microsoft.com/office/drawing/2014/main" id="{CF2AC024-FD4F-6837-8A87-C958B5B830FA}"/>
              </a:ext>
            </a:extLst>
          </p:cNvPr>
          <p:cNvSpPr txBox="1"/>
          <p:nvPr/>
        </p:nvSpPr>
        <p:spPr>
          <a:xfrm>
            <a:off x="41068" y="4757176"/>
            <a:ext cx="599392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State vector                                                         is iteratively evaluated to predict the track position on the next coordinate plane, taking into account the change in the covariance matrix and error corridors.</a:t>
            </a:r>
            <a:endParaRPr kumimoji="0" lang="ru-RU" sz="2000" b="1" i="0" u="none" strike="noStrike" kern="1200" cap="none" spc="0" normalizeH="0" baseline="0" noProof="0" dirty="0">
              <a:ln>
                <a:noFill/>
              </a:ln>
              <a:solidFill>
                <a:srgbClr val="000000"/>
              </a:solidFill>
              <a:effectLst/>
              <a:uLnTx/>
              <a:uFillTx/>
              <a:latin typeface="Arial"/>
              <a:ea typeface="+mn-ea"/>
              <a:cs typeface="+mn-cs"/>
            </a:endParaRPr>
          </a:p>
        </p:txBody>
      </p:sp>
      <p:graphicFrame>
        <p:nvGraphicFramePr>
          <p:cNvPr id="8" name="Object 134">
            <a:extLst>
              <a:ext uri="{FF2B5EF4-FFF2-40B4-BE49-F238E27FC236}">
                <a16:creationId xmlns:a16="http://schemas.microsoft.com/office/drawing/2014/main" id="{DDC06E10-A741-6E2E-D3D9-28A7E4A1D53A}"/>
              </a:ext>
            </a:extLst>
          </p:cNvPr>
          <p:cNvGraphicFramePr>
            <a:graphicFrameLocks noChangeAspect="1"/>
          </p:cNvGraphicFramePr>
          <p:nvPr>
            <p:extLst>
              <p:ext uri="{D42A27DB-BD31-4B8C-83A1-F6EECF244321}">
                <p14:modId xmlns:p14="http://schemas.microsoft.com/office/powerpoint/2010/main" val="2161387955"/>
              </p:ext>
            </p:extLst>
          </p:nvPr>
        </p:nvGraphicFramePr>
        <p:xfrm>
          <a:off x="1712640" y="4653136"/>
          <a:ext cx="3381829" cy="473166"/>
        </p:xfrm>
        <a:graphic>
          <a:graphicData uri="http://schemas.openxmlformats.org/presentationml/2006/ole">
            <mc:AlternateContent xmlns:mc="http://schemas.openxmlformats.org/markup-compatibility/2006">
              <mc:Choice xmlns:v="urn:schemas-microsoft-com:vml" Requires="v">
                <p:oleObj name="Equation" r:id="rId3" imgW="1307532" imgH="304668" progId="Equation.DSMT4">
                  <p:embed/>
                </p:oleObj>
              </mc:Choice>
              <mc:Fallback>
                <p:oleObj name="Equation" r:id="rId3" imgW="1307532" imgH="304668" progId="Equation.DSMT4">
                  <p:embed/>
                  <p:pic>
                    <p:nvPicPr>
                      <p:cNvPr id="17" name="Object 134">
                        <a:extLst>
                          <a:ext uri="{FF2B5EF4-FFF2-40B4-BE49-F238E27FC236}">
                            <a16:creationId xmlns:a16="http://schemas.microsoft.com/office/drawing/2014/main" id="{6750C353-925F-4963-A4EF-A9C333D9B5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2640" y="4653136"/>
                        <a:ext cx="3381829" cy="473166"/>
                      </a:xfrm>
                      <a:prstGeom prst="rect">
                        <a:avLst/>
                      </a:prstGeom>
                      <a:noFill/>
                      <a:ln>
                        <a:noFill/>
                      </a:ln>
                    </p:spPr>
                  </p:pic>
                </p:oleObj>
              </mc:Fallback>
            </mc:AlternateContent>
          </a:graphicData>
        </a:graphic>
      </p:graphicFrame>
      <p:sp>
        <p:nvSpPr>
          <p:cNvPr id="9" name="TextBox 8">
            <a:extLst>
              <a:ext uri="{FF2B5EF4-FFF2-40B4-BE49-F238E27FC236}">
                <a16:creationId xmlns:a16="http://schemas.microsoft.com/office/drawing/2014/main" id="{0807A18B-F02A-4DEA-FE4F-27A9145EBFA8}"/>
              </a:ext>
            </a:extLst>
          </p:cNvPr>
          <p:cNvSpPr txBox="1"/>
          <p:nvPr/>
        </p:nvSpPr>
        <p:spPr>
          <a:xfrm>
            <a:off x="7847" y="1034833"/>
            <a:ext cx="951528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Among the many tracking methods, the most effective was the method using the </a:t>
            </a:r>
            <a:r>
              <a:rPr kumimoji="0" lang="en-US" sz="2000" b="1" i="0" u="none" strike="noStrike" kern="1200" cap="none" spc="0" normalizeH="0" baseline="0" noProof="0" dirty="0">
                <a:ln>
                  <a:noFill/>
                </a:ln>
                <a:solidFill>
                  <a:srgbClr val="3366FF"/>
                </a:solidFill>
                <a:effectLst/>
                <a:uLnTx/>
                <a:uFillTx/>
                <a:latin typeface="Arial"/>
                <a:ea typeface="+mn-ea"/>
                <a:cs typeface="+mn-cs"/>
              </a:rPr>
              <a:t>Kalman filter</a:t>
            </a:r>
            <a:r>
              <a:rPr kumimoji="0" lang="en-US" sz="2000" b="0" i="0" u="none" strike="noStrike" kern="1200" cap="none" spc="0" normalizeH="0" baseline="0" noProof="0" dirty="0">
                <a:ln>
                  <a:noFill/>
                </a:ln>
                <a:solidFill>
                  <a:srgbClr val="000000"/>
                </a:solidFill>
                <a:effectLst/>
                <a:uLnTx/>
                <a:uFillTx/>
                <a:latin typeface="Arial"/>
                <a:ea typeface="+mn-ea"/>
                <a:cs typeface="+mn-cs"/>
              </a:rPr>
              <a:t>, since it allows one to easily take into account the non-uniformity of the magnetic field, multiple scattering and energy losses.</a:t>
            </a:r>
            <a:endParaRPr kumimoji="0" lang="ru-RU" sz="2000" b="1" i="0" u="none" strike="noStrike" kern="1200" cap="none" spc="0" normalizeH="0" baseline="0" noProof="0" dirty="0">
              <a:ln>
                <a:noFill/>
              </a:ln>
              <a:solidFill>
                <a:srgbClr val="000000"/>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8EB9651-A89F-0A8E-D641-2A602EF11A36}"/>
                  </a:ext>
                </a:extLst>
              </p:cNvPr>
              <p:cNvSpPr txBox="1"/>
              <p:nvPr/>
            </p:nvSpPr>
            <p:spPr>
              <a:xfrm>
                <a:off x="6249145" y="5054098"/>
                <a:ext cx="3273990" cy="1200329"/>
              </a:xfrm>
              <a:prstGeom prst="rect">
                <a:avLst/>
              </a:prstGeom>
              <a:noFill/>
            </p:spPr>
            <p:txBody>
              <a:bodyPr wrap="square" rtlCol="0">
                <a:spAutoFit/>
              </a:bodyPr>
              <a:lstStyle/>
              <a:p>
                <a:pPr lvl="0">
                  <a:defRPr/>
                </a:pPr>
                <a:r>
                  <a:rPr kumimoji="0" lang="en-US" b="1" i="0" u="none" strike="noStrike" kern="1200" cap="none" spc="0" normalizeH="0" baseline="0" noProof="0" dirty="0">
                    <a:ln>
                      <a:noFill/>
                    </a:ln>
                    <a:solidFill>
                      <a:srgbClr val="C00000"/>
                    </a:solidFill>
                    <a:effectLst/>
                    <a:uLnTx/>
                    <a:uFillTx/>
                    <a:latin typeface="Arial"/>
                  </a:rPr>
                  <a:t>The main </a:t>
                </a:r>
                <a:r>
                  <a:rPr lang="en-US" b="1" dirty="0">
                    <a:solidFill>
                      <a:srgbClr val="C00000"/>
                    </a:solidFill>
                    <a:latin typeface="Arial"/>
                  </a:rPr>
                  <a:t>flaw of</a:t>
                </a:r>
                <a:r>
                  <a:rPr kumimoji="0" lang="en-US" b="1" i="0" u="none" strike="noStrike" kern="1200" cap="none" spc="0" normalizeH="0" baseline="0" noProof="0" dirty="0">
                    <a:ln>
                      <a:noFill/>
                    </a:ln>
                    <a:solidFill>
                      <a:srgbClr val="C00000"/>
                    </a:solidFill>
                    <a:effectLst/>
                    <a:uLnTx/>
                    <a:uFillTx/>
                    <a:latin typeface="Arial"/>
                  </a:rPr>
                  <a:t> KF </a:t>
                </a:r>
                <a:r>
                  <a:rPr kumimoji="0" lang="ru-RU" b="1" i="0" u="none" strike="noStrike" kern="1200" cap="none" spc="0" normalizeH="0" baseline="0" noProof="0" dirty="0">
                    <a:ln>
                      <a:noFill/>
                    </a:ln>
                    <a:solidFill>
                      <a:srgbClr val="C00000"/>
                    </a:solidFill>
                    <a:effectLst/>
                    <a:uLnTx/>
                    <a:uFillTx/>
                    <a:latin typeface="Arial"/>
                  </a:rPr>
                  <a:t>– </a:t>
                </a:r>
                <a:r>
                  <a:rPr lang="en-US" b="1" dirty="0">
                    <a:solidFill>
                      <a:srgbClr val="C00000"/>
                    </a:solidFill>
                    <a:latin typeface="Arial"/>
                  </a:rPr>
                  <a:t>the need to know the initial value of the state vector</a:t>
                </a:r>
                <a14:m>
                  <m:oMath xmlns:m="http://schemas.openxmlformats.org/officeDocument/2006/math">
                    <m:r>
                      <a:rPr kumimoji="0" lang="en-US" b="1" i="0" u="none" strike="noStrike" kern="1200" cap="none" spc="0" normalizeH="0" baseline="0" noProof="0" smtClean="0">
                        <a:ln>
                          <a:noFill/>
                        </a:ln>
                        <a:solidFill>
                          <a:srgbClr val="C00000"/>
                        </a:solidFill>
                        <a:effectLst/>
                        <a:uLnTx/>
                        <a:uFillTx/>
                        <a:latin typeface="Cambria Math" panose="02040503050406030204" pitchFamily="18" charset="0"/>
                      </a:rPr>
                      <m:t> </m:t>
                    </m:r>
                    <m:acc>
                      <m:accPr>
                        <m:chr m:val="⃗"/>
                        <m:ctrlPr>
                          <a:rPr kumimoji="0" lang="en-US" b="1" i="1" u="none" strike="noStrike" kern="1200" cap="none" spc="0" normalizeH="0" baseline="0" noProof="0" smtClean="0">
                            <a:ln>
                              <a:noFill/>
                            </a:ln>
                            <a:solidFill>
                              <a:srgbClr val="C00000"/>
                            </a:solidFill>
                            <a:effectLst/>
                            <a:uLnTx/>
                            <a:uFillTx/>
                            <a:latin typeface="Cambria Math" panose="02040503050406030204" pitchFamily="18" charset="0"/>
                          </a:rPr>
                        </m:ctrlPr>
                      </m:accPr>
                      <m:e>
                        <m:r>
                          <a:rPr kumimoji="0" lang="en-US" b="1" i="1" u="none" strike="noStrike" kern="1200" cap="none" spc="0" normalizeH="0" baseline="0" noProof="0" smtClean="0">
                            <a:ln>
                              <a:noFill/>
                            </a:ln>
                            <a:solidFill>
                              <a:srgbClr val="C00000"/>
                            </a:solidFill>
                            <a:effectLst/>
                            <a:uLnTx/>
                            <a:uFillTx/>
                            <a:latin typeface="Cambria Math" panose="02040503050406030204" pitchFamily="18" charset="0"/>
                          </a:rPr>
                          <m:t>𝒙</m:t>
                        </m:r>
                      </m:e>
                    </m:acc>
                  </m:oMath>
                </a14:m>
                <a:r>
                  <a:rPr kumimoji="0" lang="ru-RU" b="1" i="0" u="none" strike="noStrike" kern="1200" cap="none" spc="0" normalizeH="0" baseline="0" noProof="0" dirty="0">
                    <a:ln>
                      <a:noFill/>
                    </a:ln>
                    <a:solidFill>
                      <a:srgbClr val="C00000"/>
                    </a:solidFill>
                    <a:effectLst/>
                    <a:uLnTx/>
                    <a:uFillTx/>
                    <a:latin typeface="Arial"/>
                  </a:rPr>
                  <a:t>, </a:t>
                </a:r>
                <a:r>
                  <a:rPr kumimoji="0" lang="en-US" b="1" i="0" u="none" strike="noStrike" kern="1200" cap="none" spc="0" normalizeH="0" baseline="0" noProof="0" dirty="0">
                    <a:ln>
                      <a:noFill/>
                    </a:ln>
                    <a:solidFill>
                      <a:srgbClr val="C00000"/>
                    </a:solidFill>
                    <a:effectLst/>
                    <a:uLnTx/>
                    <a:uFillTx/>
                    <a:latin typeface="Arial"/>
                  </a:rPr>
                  <a:t>seeding</a:t>
                </a:r>
                <a:endParaRPr kumimoji="0" lang="ru-RU" b="0" i="0" u="none" strike="noStrike" kern="1200" cap="none" spc="0" normalizeH="0" baseline="0" noProof="0" dirty="0">
                  <a:ln>
                    <a:noFill/>
                  </a:ln>
                  <a:solidFill>
                    <a:srgbClr val="000000"/>
                  </a:solidFill>
                  <a:effectLst/>
                  <a:uLnTx/>
                  <a:uFillTx/>
                  <a:latin typeface="Arial"/>
                </a:endParaRPr>
              </a:p>
            </p:txBody>
          </p:sp>
        </mc:Choice>
        <mc:Fallback xmlns="">
          <p:sp>
            <p:nvSpPr>
              <p:cNvPr id="10" name="TextBox 9">
                <a:extLst>
                  <a:ext uri="{FF2B5EF4-FFF2-40B4-BE49-F238E27FC236}">
                    <a16:creationId xmlns:a16="http://schemas.microsoft.com/office/drawing/2014/main" id="{28EB9651-A89F-0A8E-D641-2A602EF11A36}"/>
                  </a:ext>
                </a:extLst>
              </p:cNvPr>
              <p:cNvSpPr txBox="1">
                <a:spLocks noRot="1" noChangeAspect="1" noMove="1" noResize="1" noEditPoints="1" noAdjustHandles="1" noChangeArrowheads="1" noChangeShapeType="1" noTextEdit="1"/>
              </p:cNvSpPr>
              <p:nvPr/>
            </p:nvSpPr>
            <p:spPr>
              <a:xfrm>
                <a:off x="6249145" y="5054098"/>
                <a:ext cx="3273990" cy="1200329"/>
              </a:xfrm>
              <a:prstGeom prst="rect">
                <a:avLst/>
              </a:prstGeom>
              <a:blipFill>
                <a:blip r:embed="rId5"/>
                <a:stretch>
                  <a:fillRect l="-1490" t="-2538" b="-7107"/>
                </a:stretch>
              </a:blipFill>
            </p:spPr>
            <p:txBody>
              <a:bodyPr/>
              <a:lstStyle/>
              <a:p>
                <a:r>
                  <a:rPr lang="ru-RU">
                    <a:noFill/>
                  </a:rPr>
                  <a:t> </a:t>
                </a:r>
              </a:p>
            </p:txBody>
          </p:sp>
        </mc:Fallback>
      </mc:AlternateContent>
      <p:sp>
        <p:nvSpPr>
          <p:cNvPr id="11" name="Номер слайда 4">
            <a:extLst>
              <a:ext uri="{FF2B5EF4-FFF2-40B4-BE49-F238E27FC236}">
                <a16:creationId xmlns:a16="http://schemas.microsoft.com/office/drawing/2014/main" id="{1DC551D8-3F63-2C16-3249-3A62945E3E31}"/>
              </a:ext>
            </a:extLst>
          </p:cNvPr>
          <p:cNvSpPr txBox="1">
            <a:spLocks/>
          </p:cNvSpPr>
          <p:nvPr/>
        </p:nvSpPr>
        <p:spPr>
          <a:xfrm>
            <a:off x="11925490" y="6360709"/>
            <a:ext cx="258624" cy="24830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28AAB8-6B0B-42CC-91F5-49948E541453}" type="slidenum">
              <a:rPr lang="ru-RU" smtClean="0"/>
              <a:pPr/>
              <a:t>22</a:t>
            </a:fld>
            <a:endParaRPr lang="ru-RU" dirty="0"/>
          </a:p>
        </p:txBody>
      </p:sp>
    </p:spTree>
    <p:extLst>
      <p:ext uri="{BB962C8B-B14F-4D97-AF65-F5344CB8AC3E}">
        <p14:creationId xmlns:p14="http://schemas.microsoft.com/office/powerpoint/2010/main" val="21754346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F5AA7E8B-E849-433E-B6B3-99482BDBECAB}"/>
              </a:ext>
            </a:extLst>
          </p:cNvPr>
          <p:cNvSpPr txBox="1">
            <a:spLocks noChangeArrowheads="1"/>
          </p:cNvSpPr>
          <p:nvPr/>
        </p:nvSpPr>
        <p:spPr bwMode="auto">
          <a:xfrm>
            <a:off x="381000" y="3176"/>
            <a:ext cx="9144000" cy="581025"/>
          </a:xfrm>
          <a:prstGeom prst="rect">
            <a:avLst/>
          </a:prstGeom>
          <a:noFill/>
          <a:ln w="9525">
            <a:noFill/>
            <a:miter lim="800000"/>
            <a:headEnd/>
            <a:tailEnd/>
          </a:ln>
          <a:effectLst/>
        </p:spPr>
        <p:txBody>
          <a:bodyPr anchor="ctr"/>
          <a:lstStyle/>
          <a:p>
            <a:pPr algn="ctr">
              <a:defRPr/>
            </a:pPr>
            <a:r>
              <a:rPr lang="en-US" sz="3000" b="1" dirty="0">
                <a:solidFill>
                  <a:schemeClr val="bg1"/>
                </a:solidFill>
                <a:latin typeface="+mj-lt"/>
                <a:ea typeface="+mj-ea"/>
                <a:cs typeface="+mj-cs"/>
              </a:rPr>
              <a:t>Machine Learning</a:t>
            </a:r>
          </a:p>
        </p:txBody>
      </p:sp>
      <p:pic>
        <p:nvPicPr>
          <p:cNvPr id="6" name="Picture 3">
            <a:extLst>
              <a:ext uri="{FF2B5EF4-FFF2-40B4-BE49-F238E27FC236}">
                <a16:creationId xmlns:a16="http://schemas.microsoft.com/office/drawing/2014/main" id="{EE491984-4F6E-4ED7-BEA5-B0339857755A}"/>
              </a:ext>
            </a:extLst>
          </p:cNvPr>
          <p:cNvPicPr>
            <a:picLocks noChangeAspect="1"/>
          </p:cNvPicPr>
          <p:nvPr/>
        </p:nvPicPr>
        <p:blipFill>
          <a:blip r:embed="rId2"/>
          <a:stretch>
            <a:fillRect/>
          </a:stretch>
        </p:blipFill>
        <p:spPr>
          <a:xfrm>
            <a:off x="13119" y="688577"/>
            <a:ext cx="4701458" cy="2812432"/>
          </a:xfrm>
          <a:prstGeom prst="rect">
            <a:avLst/>
          </a:prstGeom>
        </p:spPr>
      </p:pic>
      <p:pic>
        <p:nvPicPr>
          <p:cNvPr id="7" name="Picture 3">
            <a:extLst>
              <a:ext uri="{FF2B5EF4-FFF2-40B4-BE49-F238E27FC236}">
                <a16:creationId xmlns:a16="http://schemas.microsoft.com/office/drawing/2014/main" id="{CCB30B82-1708-4CAB-B5E0-D0C20F8C0D02}"/>
              </a:ext>
            </a:extLst>
          </p:cNvPr>
          <p:cNvPicPr>
            <a:picLocks noChangeAspect="1"/>
          </p:cNvPicPr>
          <p:nvPr/>
        </p:nvPicPr>
        <p:blipFill>
          <a:blip r:embed="rId3"/>
          <a:stretch>
            <a:fillRect/>
          </a:stretch>
        </p:blipFill>
        <p:spPr>
          <a:xfrm>
            <a:off x="4593991" y="688576"/>
            <a:ext cx="5155713" cy="2740424"/>
          </a:xfrm>
          <a:prstGeom prst="rect">
            <a:avLst/>
          </a:prstGeom>
        </p:spPr>
      </p:pic>
      <p:pic>
        <p:nvPicPr>
          <p:cNvPr id="8" name="Picture 4">
            <a:extLst>
              <a:ext uri="{FF2B5EF4-FFF2-40B4-BE49-F238E27FC236}">
                <a16:creationId xmlns:a16="http://schemas.microsoft.com/office/drawing/2014/main" id="{2025A30F-CA35-4DD2-9F57-952C5C8C3FB5}"/>
              </a:ext>
            </a:extLst>
          </p:cNvPr>
          <p:cNvPicPr>
            <a:picLocks noChangeAspect="1"/>
          </p:cNvPicPr>
          <p:nvPr/>
        </p:nvPicPr>
        <p:blipFill>
          <a:blip r:embed="rId4"/>
          <a:stretch>
            <a:fillRect/>
          </a:stretch>
        </p:blipFill>
        <p:spPr>
          <a:xfrm>
            <a:off x="56456" y="3627072"/>
            <a:ext cx="4291809" cy="2857651"/>
          </a:xfrm>
          <a:prstGeom prst="rect">
            <a:avLst/>
          </a:prstGeom>
        </p:spPr>
      </p:pic>
      <p:pic>
        <p:nvPicPr>
          <p:cNvPr id="10" name="Рисунок 9">
            <a:extLst>
              <a:ext uri="{FF2B5EF4-FFF2-40B4-BE49-F238E27FC236}">
                <a16:creationId xmlns:a16="http://schemas.microsoft.com/office/drawing/2014/main" id="{3FB001E0-48E0-45BC-ACDA-4F761307EF91}"/>
              </a:ext>
            </a:extLst>
          </p:cNvPr>
          <p:cNvPicPr>
            <a:picLocks noChangeAspect="1"/>
          </p:cNvPicPr>
          <p:nvPr/>
        </p:nvPicPr>
        <p:blipFill>
          <a:blip r:embed="rId5"/>
          <a:stretch>
            <a:fillRect/>
          </a:stretch>
        </p:blipFill>
        <p:spPr>
          <a:xfrm>
            <a:off x="4711414" y="3425546"/>
            <a:ext cx="4350616" cy="2928299"/>
          </a:xfrm>
          <a:prstGeom prst="rect">
            <a:avLst/>
          </a:prstGeom>
        </p:spPr>
      </p:pic>
      <p:sp>
        <p:nvSpPr>
          <p:cNvPr id="14" name="Номер слайда 5">
            <a:extLst>
              <a:ext uri="{FF2B5EF4-FFF2-40B4-BE49-F238E27FC236}">
                <a16:creationId xmlns:a16="http://schemas.microsoft.com/office/drawing/2014/main" id="{C028986C-5765-4516-9E1D-2075C620C228}"/>
              </a:ext>
            </a:extLst>
          </p:cNvPr>
          <p:cNvSpPr>
            <a:spLocks noGrp="1"/>
          </p:cNvSpPr>
          <p:nvPr>
            <p:ph type="sldNum" sz="quarter" idx="12"/>
          </p:nvPr>
        </p:nvSpPr>
        <p:spPr>
          <a:xfrm>
            <a:off x="9273479" y="6492875"/>
            <a:ext cx="657943" cy="365125"/>
          </a:xfrm>
        </p:spPr>
        <p:txBody>
          <a:bodyPr/>
          <a:lstStyle/>
          <a:p>
            <a:fld id="{7D2BA715-20C0-4EBB-B7EC-C68D0A3F2881}" type="slidenum">
              <a:rPr lang="en-US" altLang="ru-RU"/>
              <a:pPr/>
              <a:t>23</a:t>
            </a:fld>
            <a:endParaRPr lang="en-US" altLang="ru-RU" dirty="0"/>
          </a:p>
        </p:txBody>
      </p:sp>
      <p:sp>
        <p:nvSpPr>
          <p:cNvPr id="15" name="Дата 3">
            <a:extLst>
              <a:ext uri="{FF2B5EF4-FFF2-40B4-BE49-F238E27FC236}">
                <a16:creationId xmlns:a16="http://schemas.microsoft.com/office/drawing/2014/main" id="{51921682-13D2-42B4-B737-35921BCB388C}"/>
              </a:ext>
            </a:extLst>
          </p:cNvPr>
          <p:cNvSpPr>
            <a:spLocks noGrp="1"/>
          </p:cNvSpPr>
          <p:nvPr>
            <p:ph type="dt" sz="half" idx="10"/>
          </p:nvPr>
        </p:nvSpPr>
        <p:spPr>
          <a:xfrm>
            <a:off x="4664968" y="6471515"/>
            <a:ext cx="1224136" cy="365125"/>
          </a:xfrm>
        </p:spPr>
        <p:txBody>
          <a:bodyPr/>
          <a:lstStyle/>
          <a:p>
            <a:fld id="{8EA2732C-11D4-4007-8A43-EA8DE51AB631}" type="datetime1">
              <a:rPr lang="ru-RU" smtClean="0"/>
              <a:t>25.10.2024</a:t>
            </a:fld>
            <a:endParaRPr lang="ru-RU" dirty="0"/>
          </a:p>
        </p:txBody>
      </p:sp>
      <p:sp>
        <p:nvSpPr>
          <p:cNvPr id="16" name="Нижний колонтитул 1">
            <a:extLst>
              <a:ext uri="{FF2B5EF4-FFF2-40B4-BE49-F238E27FC236}">
                <a16:creationId xmlns:a16="http://schemas.microsoft.com/office/drawing/2014/main" id="{92FBB30D-FF7B-4906-99BD-86AAAAF88389}"/>
              </a:ext>
            </a:extLst>
          </p:cNvPr>
          <p:cNvSpPr>
            <a:spLocks noGrp="1"/>
          </p:cNvSpPr>
          <p:nvPr>
            <p:ph type="ftr" sz="quarter" idx="11"/>
          </p:nvPr>
        </p:nvSpPr>
        <p:spPr>
          <a:xfrm>
            <a:off x="56456" y="6456515"/>
            <a:ext cx="4088904" cy="401485"/>
          </a:xfrm>
        </p:spPr>
        <p:txBody>
          <a:bodyPr/>
          <a:lstStyle/>
          <a:p>
            <a:pPr algn="l"/>
            <a:r>
              <a:rPr lang="en-US" dirty="0"/>
              <a:t>At the Frontiers of Particle Physics, MLIT IT School</a:t>
            </a:r>
            <a:endParaRPr lang="ru-RU" dirty="0"/>
          </a:p>
        </p:txBody>
      </p:sp>
    </p:spTree>
    <p:extLst>
      <p:ext uri="{BB962C8B-B14F-4D97-AF65-F5344CB8AC3E}">
        <p14:creationId xmlns:p14="http://schemas.microsoft.com/office/powerpoint/2010/main" val="10221928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96A65414-4DF3-132D-3C0B-3BDBBCA9BB82}"/>
              </a:ext>
            </a:extLst>
          </p:cNvPr>
          <p:cNvSpPr>
            <a:spLocks noGrp="1"/>
          </p:cNvSpPr>
          <p:nvPr>
            <p:ph type="title"/>
          </p:nvPr>
        </p:nvSpPr>
        <p:spPr/>
        <p:txBody>
          <a:bodyPr/>
          <a:lstStyle/>
          <a:p>
            <a:endParaRPr lang="ru-RU"/>
          </a:p>
        </p:txBody>
      </p:sp>
      <p:pic>
        <p:nvPicPr>
          <p:cNvPr id="5" name="Рисунок 4">
            <a:extLst>
              <a:ext uri="{FF2B5EF4-FFF2-40B4-BE49-F238E27FC236}">
                <a16:creationId xmlns:a16="http://schemas.microsoft.com/office/drawing/2014/main" id="{875848BB-50C4-707B-37A5-41611DC2C5F8}"/>
              </a:ext>
            </a:extLst>
          </p:cNvPr>
          <p:cNvPicPr>
            <a:picLocks noChangeAspect="1"/>
          </p:cNvPicPr>
          <p:nvPr/>
        </p:nvPicPr>
        <p:blipFill>
          <a:blip r:embed="rId2"/>
          <a:stretch>
            <a:fillRect/>
          </a:stretch>
        </p:blipFill>
        <p:spPr>
          <a:xfrm>
            <a:off x="101058" y="1196752"/>
            <a:ext cx="9832200" cy="4766917"/>
          </a:xfrm>
          <a:prstGeom prst="rect">
            <a:avLst/>
          </a:prstGeom>
        </p:spPr>
      </p:pic>
      <p:sp>
        <p:nvSpPr>
          <p:cNvPr id="6" name="TextBox 5">
            <a:extLst>
              <a:ext uri="{FF2B5EF4-FFF2-40B4-BE49-F238E27FC236}">
                <a16:creationId xmlns:a16="http://schemas.microsoft.com/office/drawing/2014/main" id="{0E99ED0A-B272-2062-B0D6-BEF38E33347F}"/>
              </a:ext>
            </a:extLst>
          </p:cNvPr>
          <p:cNvSpPr txBox="1"/>
          <p:nvPr/>
        </p:nvSpPr>
        <p:spPr>
          <a:xfrm>
            <a:off x="344488" y="116632"/>
            <a:ext cx="8280920" cy="707886"/>
          </a:xfrm>
          <a:prstGeom prst="rect">
            <a:avLst/>
          </a:prstGeom>
          <a:noFill/>
        </p:spPr>
        <p:txBody>
          <a:bodyPr wrap="square" rtlCol="0">
            <a:spAutoFit/>
          </a:bodyPr>
          <a:lstStyle/>
          <a:p>
            <a:r>
              <a:rPr lang="en-US" sz="4000" b="1" dirty="0">
                <a:solidFill>
                  <a:schemeClr val="bg1"/>
                </a:solidFill>
                <a:latin typeface="+mj-lt"/>
                <a:ea typeface="+mj-ea"/>
                <a:cs typeface="+mj-cs"/>
              </a:rPr>
              <a:t>Deep tracking for SPD experiment</a:t>
            </a:r>
            <a:endParaRPr lang="ru-RU" sz="4000" b="1" dirty="0">
              <a:solidFill>
                <a:schemeClr val="bg1"/>
              </a:solidFill>
              <a:latin typeface="+mj-lt"/>
              <a:ea typeface="+mj-ea"/>
              <a:cs typeface="+mj-cs"/>
            </a:endParaRPr>
          </a:p>
        </p:txBody>
      </p:sp>
      <p:sp>
        <p:nvSpPr>
          <p:cNvPr id="7" name="TextBox 6">
            <a:extLst>
              <a:ext uri="{FF2B5EF4-FFF2-40B4-BE49-F238E27FC236}">
                <a16:creationId xmlns:a16="http://schemas.microsoft.com/office/drawing/2014/main" id="{D4F85A1C-3088-4523-44C2-98B9B1472E2E}"/>
              </a:ext>
            </a:extLst>
          </p:cNvPr>
          <p:cNvSpPr txBox="1"/>
          <p:nvPr/>
        </p:nvSpPr>
        <p:spPr>
          <a:xfrm>
            <a:off x="5673080" y="6093296"/>
            <a:ext cx="3744416" cy="369332"/>
          </a:xfrm>
          <a:prstGeom prst="rect">
            <a:avLst/>
          </a:prstGeom>
          <a:noFill/>
        </p:spPr>
        <p:txBody>
          <a:bodyPr wrap="square" rtlCol="0">
            <a:spAutoFit/>
          </a:bodyPr>
          <a:lstStyle/>
          <a:p>
            <a:r>
              <a:rPr lang="en-US" b="1" dirty="0"/>
              <a:t>ML Team leader: </a:t>
            </a:r>
            <a:r>
              <a:rPr lang="en-US" dirty="0" err="1"/>
              <a:t>Ososcov</a:t>
            </a:r>
            <a:r>
              <a:rPr lang="en-US" dirty="0"/>
              <a:t> G.A (MLIT)</a:t>
            </a:r>
            <a:endParaRPr lang="ru-RU" dirty="0"/>
          </a:p>
        </p:txBody>
      </p:sp>
      <p:sp>
        <p:nvSpPr>
          <p:cNvPr id="8" name="TextBox 7">
            <a:extLst>
              <a:ext uri="{FF2B5EF4-FFF2-40B4-BE49-F238E27FC236}">
                <a16:creationId xmlns:a16="http://schemas.microsoft.com/office/drawing/2014/main" id="{406A9DF1-B9AE-B25E-4513-84B0BDD68E54}"/>
              </a:ext>
            </a:extLst>
          </p:cNvPr>
          <p:cNvSpPr txBox="1"/>
          <p:nvPr/>
        </p:nvSpPr>
        <p:spPr>
          <a:xfrm>
            <a:off x="2432720" y="3813783"/>
            <a:ext cx="737425" cy="369332"/>
          </a:xfrm>
          <a:prstGeom prst="rect">
            <a:avLst/>
          </a:prstGeom>
          <a:noFill/>
        </p:spPr>
        <p:txBody>
          <a:bodyPr wrap="square" rtlCol="0">
            <a:spAutoFit/>
          </a:bodyPr>
          <a:lstStyle/>
          <a:p>
            <a:r>
              <a:rPr lang="en-US" dirty="0"/>
              <a:t>SPbU</a:t>
            </a:r>
            <a:endParaRPr lang="ru-RU" dirty="0"/>
          </a:p>
        </p:txBody>
      </p:sp>
      <p:sp>
        <p:nvSpPr>
          <p:cNvPr id="9" name="TextBox 8">
            <a:extLst>
              <a:ext uri="{FF2B5EF4-FFF2-40B4-BE49-F238E27FC236}">
                <a16:creationId xmlns:a16="http://schemas.microsoft.com/office/drawing/2014/main" id="{A78D6186-9403-2605-9745-A4A2629BB525}"/>
              </a:ext>
            </a:extLst>
          </p:cNvPr>
          <p:cNvSpPr txBox="1"/>
          <p:nvPr/>
        </p:nvSpPr>
        <p:spPr>
          <a:xfrm>
            <a:off x="5889104" y="3837346"/>
            <a:ext cx="737425" cy="369332"/>
          </a:xfrm>
          <a:prstGeom prst="rect">
            <a:avLst/>
          </a:prstGeom>
          <a:noFill/>
        </p:spPr>
        <p:txBody>
          <a:bodyPr wrap="square" rtlCol="0">
            <a:spAutoFit/>
          </a:bodyPr>
          <a:lstStyle/>
          <a:p>
            <a:r>
              <a:rPr lang="en-US" dirty="0"/>
              <a:t>SPbU</a:t>
            </a:r>
            <a:endParaRPr lang="ru-RU" dirty="0"/>
          </a:p>
        </p:txBody>
      </p:sp>
    </p:spTree>
    <p:extLst>
      <p:ext uri="{BB962C8B-B14F-4D97-AF65-F5344CB8AC3E}">
        <p14:creationId xmlns:p14="http://schemas.microsoft.com/office/powerpoint/2010/main" val="40932860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F5AA7E8B-E849-433E-B6B3-99482BDBECAB}"/>
              </a:ext>
            </a:extLst>
          </p:cNvPr>
          <p:cNvSpPr txBox="1">
            <a:spLocks noChangeArrowheads="1"/>
          </p:cNvSpPr>
          <p:nvPr/>
        </p:nvSpPr>
        <p:spPr bwMode="auto">
          <a:xfrm>
            <a:off x="1856656" y="39663"/>
            <a:ext cx="7200800" cy="581025"/>
          </a:xfrm>
          <a:prstGeom prst="rect">
            <a:avLst/>
          </a:prstGeom>
          <a:noFill/>
          <a:ln w="9525">
            <a:noFill/>
            <a:miter lim="800000"/>
            <a:headEnd/>
            <a:tailEnd/>
          </a:ln>
          <a:effectLst/>
        </p:spPr>
        <p:txBody>
          <a:bodyPr anchor="ctr"/>
          <a:lstStyle/>
          <a:p>
            <a:pPr algn="ctr">
              <a:defRPr/>
            </a:pPr>
            <a:r>
              <a:rPr lang="en-US" sz="3000" b="1" dirty="0">
                <a:solidFill>
                  <a:schemeClr val="bg1"/>
                </a:solidFill>
                <a:latin typeface="+mj-lt"/>
                <a:ea typeface="+mj-ea"/>
                <a:cs typeface="+mj-cs"/>
              </a:rPr>
              <a:t>Muon Track and Dimuons Reconstruction</a:t>
            </a:r>
          </a:p>
        </p:txBody>
      </p:sp>
      <p:sp>
        <p:nvSpPr>
          <p:cNvPr id="8" name="Text Box 16">
            <a:extLst>
              <a:ext uri="{FF2B5EF4-FFF2-40B4-BE49-F238E27FC236}">
                <a16:creationId xmlns:a16="http://schemas.microsoft.com/office/drawing/2014/main" id="{027DFD4E-E5FE-49CA-85A6-446B9C992FFC}"/>
              </a:ext>
            </a:extLst>
          </p:cNvPr>
          <p:cNvSpPr txBox="1">
            <a:spLocks noChangeArrowheads="1"/>
          </p:cNvSpPr>
          <p:nvPr/>
        </p:nvSpPr>
        <p:spPr bwMode="auto">
          <a:xfrm>
            <a:off x="13724" y="771891"/>
            <a:ext cx="925874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q"/>
              <a:defRPr kumimoji="1"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Ø"/>
              <a:defRPr kumimoji="1"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Ø"/>
              <a:defRPr kumimoji="1"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2" panose="05020102010507070707" pitchFamily="18" charset="2"/>
              <a:buChar char="P"/>
              <a:defRPr kumimoji="1"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9pPr>
          </a:lstStyle>
          <a:p>
            <a:pPr eaLnBrk="1" hangingPunct="1">
              <a:spcBef>
                <a:spcPct val="25000"/>
              </a:spcBef>
              <a:buClr>
                <a:schemeClr val="tx1"/>
              </a:buClr>
              <a:buFont typeface="Wingdings" panose="05000000000000000000" pitchFamily="2" charset="2"/>
              <a:buNone/>
            </a:pPr>
            <a:r>
              <a:rPr kumimoji="0" lang="en-US" altLang="ru-RU" sz="2000" b="0" dirty="0">
                <a:solidFill>
                  <a:srgbClr val="FF0000"/>
                </a:solidFill>
                <a:latin typeface="+mn-lt"/>
              </a:rPr>
              <a:t>CMS Muon System shows a excellent performance to detect different </a:t>
            </a:r>
            <a:r>
              <a:rPr kumimoji="0" lang="en-US" altLang="ru-RU" sz="2000" dirty="0">
                <a:solidFill>
                  <a:srgbClr val="FF0000"/>
                </a:solidFill>
                <a:latin typeface="+mn-lt"/>
              </a:rPr>
              <a:t>resonances</a:t>
            </a:r>
            <a:endParaRPr kumimoji="0" lang="en-US" altLang="ru-RU" sz="2000" b="0" dirty="0">
              <a:solidFill>
                <a:srgbClr val="FF0000"/>
              </a:solidFill>
              <a:latin typeface="+mn-lt"/>
            </a:endParaRPr>
          </a:p>
        </p:txBody>
      </p:sp>
      <p:pic>
        <p:nvPicPr>
          <p:cNvPr id="13" name="Picture 15">
            <a:extLst>
              <a:ext uri="{FF2B5EF4-FFF2-40B4-BE49-F238E27FC236}">
                <a16:creationId xmlns:a16="http://schemas.microsoft.com/office/drawing/2014/main" id="{26A69C5A-2D08-4193-A0F4-DFEA7ED2F27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52246" y="3172467"/>
            <a:ext cx="4032250"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6">
            <a:extLst>
              <a:ext uri="{FF2B5EF4-FFF2-40B4-BE49-F238E27FC236}">
                <a16:creationId xmlns:a16="http://schemas.microsoft.com/office/drawing/2014/main" id="{68EF1C6A-9389-4899-8A76-D208A7CC88BA}"/>
              </a:ext>
            </a:extLst>
          </p:cNvPr>
          <p:cNvSpPr>
            <a:spLocks noChangeArrowheads="1"/>
          </p:cNvSpPr>
          <p:nvPr/>
        </p:nvSpPr>
        <p:spPr bwMode="auto">
          <a:xfrm>
            <a:off x="8517658" y="3357589"/>
            <a:ext cx="1366838" cy="341313"/>
          </a:xfrm>
          <a:prstGeom prst="rect">
            <a:avLst/>
          </a:prstGeom>
          <a:noFill/>
          <a:ln>
            <a:noFill/>
          </a:ln>
          <a:effectLst>
            <a:prstShdw prst="shdw17" dist="17961" dir="2700000">
              <a:srgbClr val="99997A">
                <a:alpha val="74997"/>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ct val="20000"/>
              </a:spcBef>
              <a:buFont typeface="Wingdings" panose="05000000000000000000" pitchFamily="2" charset="2"/>
              <a:buChar char="q"/>
              <a:defRPr kumimoji="1"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Ø"/>
              <a:defRPr kumimoji="1"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Ø"/>
              <a:defRPr kumimoji="1"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2" panose="05020102010507070707" pitchFamily="18" charset="2"/>
              <a:buChar char="P"/>
              <a:defRPr kumimoji="1"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kumimoji="0" lang="en-US" altLang="ru-RU" sz="1600" dirty="0">
                <a:solidFill>
                  <a:srgbClr val="184B81"/>
                </a:solidFill>
                <a:ea typeface="MS PGothic" panose="020B0600070205080204" pitchFamily="34" charset="-128"/>
              </a:rPr>
              <a:t>Dec 2010</a:t>
            </a:r>
          </a:p>
        </p:txBody>
      </p:sp>
      <p:sp>
        <p:nvSpPr>
          <p:cNvPr id="15" name="Прямоугольник 16">
            <a:extLst>
              <a:ext uri="{FF2B5EF4-FFF2-40B4-BE49-F238E27FC236}">
                <a16:creationId xmlns:a16="http://schemas.microsoft.com/office/drawing/2014/main" id="{B13C19C9-F426-471E-87B5-4FA7DCC7B2D8}"/>
              </a:ext>
            </a:extLst>
          </p:cNvPr>
          <p:cNvSpPr>
            <a:spLocks noChangeArrowheads="1"/>
          </p:cNvSpPr>
          <p:nvPr/>
        </p:nvSpPr>
        <p:spPr bwMode="auto">
          <a:xfrm>
            <a:off x="158755" y="5923548"/>
            <a:ext cx="92890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q"/>
              <a:defRPr kumimoji="1"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Ø"/>
              <a:defRPr kumimoji="1"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Ø"/>
              <a:defRPr kumimoji="1"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2" panose="05020102010507070707" pitchFamily="18" charset="2"/>
              <a:buChar char="P"/>
              <a:defRPr kumimoji="1"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kumimoji="0" lang="en-US" altLang="ru-RU" sz="1600" dirty="0">
                <a:hlinkClick r:id="rId3"/>
              </a:rPr>
              <a:t>https://twiki.cern.ch/twiki/bin/view/CMSPublic/PhysicsResultsMUO</a:t>
            </a:r>
            <a:r>
              <a:rPr kumimoji="0" lang="en-US" altLang="ru-RU" sz="1600" dirty="0"/>
              <a:t> </a:t>
            </a:r>
            <a:endParaRPr kumimoji="0" lang="ru-RU" altLang="ru-RU" sz="1600" dirty="0"/>
          </a:p>
        </p:txBody>
      </p:sp>
      <p:pic>
        <p:nvPicPr>
          <p:cNvPr id="16" name="Picture 16">
            <a:extLst>
              <a:ext uri="{FF2B5EF4-FFF2-40B4-BE49-F238E27FC236}">
                <a16:creationId xmlns:a16="http://schemas.microsoft.com/office/drawing/2014/main" id="{EB21DB11-D075-4CE7-A317-956946E832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6776" y="1230976"/>
            <a:ext cx="3820812" cy="198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2F04222A-66DB-47BF-AC07-B3D2BECDCB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915" y="1435886"/>
            <a:ext cx="2592288" cy="2785202"/>
          </a:xfrm>
          <a:prstGeom prst="rect">
            <a:avLst/>
          </a:prstGeom>
        </p:spPr>
      </p:pic>
      <p:pic>
        <p:nvPicPr>
          <p:cNvPr id="18" name="Picture 17">
            <a:extLst>
              <a:ext uri="{FF2B5EF4-FFF2-40B4-BE49-F238E27FC236}">
                <a16:creationId xmlns:a16="http://schemas.microsoft.com/office/drawing/2014/main" id="{51F7F558-8C48-45F9-8F42-0E16AB0F1C35}"/>
              </a:ext>
            </a:extLst>
          </p:cNvPr>
          <p:cNvPicPr>
            <a:picLocks noChangeAspect="1"/>
          </p:cNvPicPr>
          <p:nvPr/>
        </p:nvPicPr>
        <p:blipFill>
          <a:blip r:embed="rId6"/>
          <a:stretch>
            <a:fillRect/>
          </a:stretch>
        </p:blipFill>
        <p:spPr>
          <a:xfrm>
            <a:off x="6757589" y="1259073"/>
            <a:ext cx="3114931" cy="1108916"/>
          </a:xfrm>
          <a:prstGeom prst="rect">
            <a:avLst/>
          </a:prstGeom>
        </p:spPr>
      </p:pic>
      <p:pic>
        <p:nvPicPr>
          <p:cNvPr id="19" name="Picture 18">
            <a:extLst>
              <a:ext uri="{FF2B5EF4-FFF2-40B4-BE49-F238E27FC236}">
                <a16:creationId xmlns:a16="http://schemas.microsoft.com/office/drawing/2014/main" id="{6156F6A5-E576-4080-9970-EBE1D2F30C94}"/>
              </a:ext>
            </a:extLst>
          </p:cNvPr>
          <p:cNvPicPr>
            <a:picLocks noChangeAspect="1"/>
          </p:cNvPicPr>
          <p:nvPr/>
        </p:nvPicPr>
        <p:blipFill>
          <a:blip r:embed="rId7"/>
          <a:stretch>
            <a:fillRect/>
          </a:stretch>
        </p:blipFill>
        <p:spPr>
          <a:xfrm>
            <a:off x="2733203" y="3164078"/>
            <a:ext cx="2573783" cy="2785202"/>
          </a:xfrm>
          <a:prstGeom prst="rect">
            <a:avLst/>
          </a:prstGeom>
        </p:spPr>
      </p:pic>
      <p:pic>
        <p:nvPicPr>
          <p:cNvPr id="20" name="Picture 19">
            <a:extLst>
              <a:ext uri="{FF2B5EF4-FFF2-40B4-BE49-F238E27FC236}">
                <a16:creationId xmlns:a16="http://schemas.microsoft.com/office/drawing/2014/main" id="{95E23E36-2263-4FBC-898A-F71E461CBAEB}"/>
              </a:ext>
            </a:extLst>
          </p:cNvPr>
          <p:cNvPicPr>
            <a:picLocks noChangeAspect="1"/>
          </p:cNvPicPr>
          <p:nvPr/>
        </p:nvPicPr>
        <p:blipFill>
          <a:blip r:embed="rId8"/>
          <a:stretch>
            <a:fillRect/>
          </a:stretch>
        </p:blipFill>
        <p:spPr>
          <a:xfrm>
            <a:off x="301763" y="4329286"/>
            <a:ext cx="2181225" cy="647700"/>
          </a:xfrm>
          <a:prstGeom prst="rect">
            <a:avLst/>
          </a:prstGeom>
        </p:spPr>
      </p:pic>
      <p:sp>
        <p:nvSpPr>
          <p:cNvPr id="21" name="Arrow: Right 20">
            <a:extLst>
              <a:ext uri="{FF2B5EF4-FFF2-40B4-BE49-F238E27FC236}">
                <a16:creationId xmlns:a16="http://schemas.microsoft.com/office/drawing/2014/main" id="{1D76517B-D7EF-4596-9146-8A738F0FA866}"/>
              </a:ext>
            </a:extLst>
          </p:cNvPr>
          <p:cNvSpPr/>
          <p:nvPr/>
        </p:nvSpPr>
        <p:spPr>
          <a:xfrm>
            <a:off x="5306986" y="4224158"/>
            <a:ext cx="366094" cy="4289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Down 21">
            <a:extLst>
              <a:ext uri="{FF2B5EF4-FFF2-40B4-BE49-F238E27FC236}">
                <a16:creationId xmlns:a16="http://schemas.microsoft.com/office/drawing/2014/main" id="{48D6D658-98DC-4A40-95E6-3DD553F752F6}"/>
              </a:ext>
            </a:extLst>
          </p:cNvPr>
          <p:cNvSpPr/>
          <p:nvPr/>
        </p:nvSpPr>
        <p:spPr>
          <a:xfrm>
            <a:off x="7761312" y="2555819"/>
            <a:ext cx="432048" cy="3879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Рисунок 22">
            <a:extLst>
              <a:ext uri="{FF2B5EF4-FFF2-40B4-BE49-F238E27FC236}">
                <a16:creationId xmlns:a16="http://schemas.microsoft.com/office/drawing/2014/main" id="{ABE43397-D146-4BDD-B9CF-AE0225B2FED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33902" y="4857293"/>
            <a:ext cx="523554" cy="523554"/>
          </a:xfrm>
          <a:prstGeom prst="rect">
            <a:avLst/>
          </a:prstGeom>
        </p:spPr>
      </p:pic>
      <p:pic>
        <p:nvPicPr>
          <p:cNvPr id="24" name="Рисунок 23">
            <a:extLst>
              <a:ext uri="{FF2B5EF4-FFF2-40B4-BE49-F238E27FC236}">
                <a16:creationId xmlns:a16="http://schemas.microsoft.com/office/drawing/2014/main" id="{5613B27F-875D-457D-8918-20C2E8AF4C8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98813" y="3958134"/>
            <a:ext cx="523554" cy="523554"/>
          </a:xfrm>
          <a:prstGeom prst="rect">
            <a:avLst/>
          </a:prstGeom>
        </p:spPr>
      </p:pic>
      <p:pic>
        <p:nvPicPr>
          <p:cNvPr id="25" name="Рисунок 24">
            <a:extLst>
              <a:ext uri="{FF2B5EF4-FFF2-40B4-BE49-F238E27FC236}">
                <a16:creationId xmlns:a16="http://schemas.microsoft.com/office/drawing/2014/main" id="{DC904F56-40EB-472D-8B43-94A85944E23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41232" y="3933056"/>
            <a:ext cx="523554" cy="523554"/>
          </a:xfrm>
          <a:prstGeom prst="rect">
            <a:avLst/>
          </a:prstGeom>
        </p:spPr>
      </p:pic>
      <p:sp>
        <p:nvSpPr>
          <p:cNvPr id="29" name="Номер слайда 5">
            <a:extLst>
              <a:ext uri="{FF2B5EF4-FFF2-40B4-BE49-F238E27FC236}">
                <a16:creationId xmlns:a16="http://schemas.microsoft.com/office/drawing/2014/main" id="{32D8FEF8-84C4-4D97-AE3D-EAA60503D488}"/>
              </a:ext>
            </a:extLst>
          </p:cNvPr>
          <p:cNvSpPr>
            <a:spLocks noGrp="1"/>
          </p:cNvSpPr>
          <p:nvPr>
            <p:ph type="sldNum" sz="quarter" idx="12"/>
          </p:nvPr>
        </p:nvSpPr>
        <p:spPr>
          <a:xfrm>
            <a:off x="9273479" y="6492875"/>
            <a:ext cx="657943" cy="365125"/>
          </a:xfrm>
        </p:spPr>
        <p:txBody>
          <a:bodyPr/>
          <a:lstStyle/>
          <a:p>
            <a:fld id="{7D2BA715-20C0-4EBB-B7EC-C68D0A3F2881}" type="slidenum">
              <a:rPr lang="en-US" altLang="ru-RU"/>
              <a:pPr/>
              <a:t>25</a:t>
            </a:fld>
            <a:endParaRPr lang="en-US" altLang="ru-RU" dirty="0"/>
          </a:p>
        </p:txBody>
      </p:sp>
      <p:sp>
        <p:nvSpPr>
          <p:cNvPr id="30" name="Дата 3">
            <a:extLst>
              <a:ext uri="{FF2B5EF4-FFF2-40B4-BE49-F238E27FC236}">
                <a16:creationId xmlns:a16="http://schemas.microsoft.com/office/drawing/2014/main" id="{DF1B0789-C344-4B88-B745-F23CA3BC0976}"/>
              </a:ext>
            </a:extLst>
          </p:cNvPr>
          <p:cNvSpPr>
            <a:spLocks noGrp="1"/>
          </p:cNvSpPr>
          <p:nvPr>
            <p:ph type="dt" sz="half" idx="10"/>
          </p:nvPr>
        </p:nvSpPr>
        <p:spPr>
          <a:xfrm>
            <a:off x="4664968" y="6471515"/>
            <a:ext cx="1224136" cy="365125"/>
          </a:xfrm>
        </p:spPr>
        <p:txBody>
          <a:bodyPr/>
          <a:lstStyle/>
          <a:p>
            <a:fld id="{8EA2732C-11D4-4007-8A43-EA8DE51AB631}" type="datetime1">
              <a:rPr lang="ru-RU" smtClean="0"/>
              <a:t>25.10.2024</a:t>
            </a:fld>
            <a:endParaRPr lang="ru-RU" dirty="0"/>
          </a:p>
        </p:txBody>
      </p:sp>
      <p:sp>
        <p:nvSpPr>
          <p:cNvPr id="2" name="TextBox 1">
            <a:extLst>
              <a:ext uri="{FF2B5EF4-FFF2-40B4-BE49-F238E27FC236}">
                <a16:creationId xmlns:a16="http://schemas.microsoft.com/office/drawing/2014/main" id="{1CCCA144-C332-AD4D-7991-15C7E54623E3}"/>
              </a:ext>
            </a:extLst>
          </p:cNvPr>
          <p:cNvSpPr txBox="1"/>
          <p:nvPr/>
        </p:nvSpPr>
        <p:spPr>
          <a:xfrm>
            <a:off x="920553" y="5257765"/>
            <a:ext cx="1944216" cy="369332"/>
          </a:xfrm>
          <a:prstGeom prst="rect">
            <a:avLst/>
          </a:prstGeom>
          <a:noFill/>
          <a:ln>
            <a:solidFill>
              <a:srgbClr val="002060"/>
            </a:solidFill>
          </a:ln>
        </p:spPr>
        <p:txBody>
          <a:bodyPr wrap="square" rtlCol="0">
            <a:spAutoFit/>
          </a:bodyPr>
          <a:lstStyle/>
          <a:p>
            <a:pPr algn="ctr"/>
            <a:r>
              <a:rPr lang="en-US" dirty="0"/>
              <a:t>sagitta calculation</a:t>
            </a:r>
            <a:endParaRPr lang="ru-RU" dirty="0"/>
          </a:p>
        </p:txBody>
      </p:sp>
    </p:spTree>
    <p:extLst>
      <p:ext uri="{BB962C8B-B14F-4D97-AF65-F5344CB8AC3E}">
        <p14:creationId xmlns:p14="http://schemas.microsoft.com/office/powerpoint/2010/main" val="6402055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F5AA7E8B-E849-433E-B6B3-99482BDBECAB}"/>
              </a:ext>
            </a:extLst>
          </p:cNvPr>
          <p:cNvSpPr txBox="1">
            <a:spLocks noChangeArrowheads="1"/>
          </p:cNvSpPr>
          <p:nvPr/>
        </p:nvSpPr>
        <p:spPr bwMode="auto">
          <a:xfrm>
            <a:off x="920552" y="55715"/>
            <a:ext cx="7128792" cy="581025"/>
          </a:xfrm>
          <a:prstGeom prst="rect">
            <a:avLst/>
          </a:prstGeom>
          <a:noFill/>
          <a:ln w="9525">
            <a:noFill/>
            <a:miter lim="800000"/>
            <a:headEnd/>
            <a:tailEnd/>
          </a:ln>
          <a:effectLst/>
        </p:spPr>
        <p:txBody>
          <a:bodyPr anchor="ctr"/>
          <a:lstStyle/>
          <a:p>
            <a:pPr algn="ctr">
              <a:defRPr/>
            </a:pPr>
            <a:r>
              <a:rPr lang="en-US" altLang="ru-RU" sz="3000" b="1" dirty="0">
                <a:solidFill>
                  <a:schemeClr val="bg1"/>
                </a:solidFill>
                <a:latin typeface="+mj-lt"/>
                <a:ea typeface="+mj-ea"/>
                <a:cs typeface="+mj-cs"/>
              </a:rPr>
              <a:t>Example of h </a:t>
            </a:r>
            <a:r>
              <a:rPr lang="el-GR" altLang="ru-RU" sz="3000" b="1" dirty="0">
                <a:solidFill>
                  <a:schemeClr val="bg1"/>
                </a:solidFill>
                <a:sym typeface="Symbol" panose="05050102010706020507" pitchFamily="18" charset="2"/>
              </a:rPr>
              <a:t></a:t>
            </a:r>
            <a:r>
              <a:rPr lang="en-US" altLang="ru-RU" sz="3000" b="1" dirty="0">
                <a:solidFill>
                  <a:schemeClr val="bg1"/>
                </a:solidFill>
                <a:latin typeface="+mj-lt"/>
                <a:ea typeface="+mj-ea"/>
                <a:cs typeface="+mj-cs"/>
              </a:rPr>
              <a:t> ZZ </a:t>
            </a:r>
            <a:r>
              <a:rPr lang="el-GR" altLang="ru-RU" sz="3000" b="1" dirty="0">
                <a:solidFill>
                  <a:schemeClr val="bg1"/>
                </a:solidFill>
                <a:sym typeface="Symbol" panose="05050102010706020507" pitchFamily="18" charset="2"/>
              </a:rPr>
              <a:t></a:t>
            </a:r>
            <a:r>
              <a:rPr lang="en-US" altLang="ru-RU" sz="3000" b="1" dirty="0">
                <a:solidFill>
                  <a:schemeClr val="bg1"/>
                </a:solidFill>
                <a:latin typeface="+mj-lt"/>
                <a:ea typeface="+mj-ea"/>
                <a:cs typeface="+mj-cs"/>
              </a:rPr>
              <a:t> 2e 2</a:t>
            </a:r>
            <a:r>
              <a:rPr lang="el-GR" altLang="ru-RU" sz="3000" b="1" dirty="0">
                <a:solidFill>
                  <a:schemeClr val="bg1"/>
                </a:solidFill>
                <a:latin typeface="+mj-lt"/>
                <a:ea typeface="+mj-ea"/>
                <a:cs typeface="+mj-cs"/>
              </a:rPr>
              <a:t>μ</a:t>
            </a:r>
            <a:endParaRPr lang="en-US" sz="3000" b="1" dirty="0">
              <a:solidFill>
                <a:schemeClr val="bg1"/>
              </a:solidFill>
              <a:latin typeface="+mj-lt"/>
              <a:ea typeface="+mj-ea"/>
              <a:cs typeface="+mj-cs"/>
            </a:endParaRPr>
          </a:p>
        </p:txBody>
      </p:sp>
      <p:pic>
        <p:nvPicPr>
          <p:cNvPr id="4" name="Рисунок 3">
            <a:extLst>
              <a:ext uri="{FF2B5EF4-FFF2-40B4-BE49-F238E27FC236}">
                <a16:creationId xmlns:a16="http://schemas.microsoft.com/office/drawing/2014/main" id="{C5F7AAF8-C3CC-449D-8248-59646A4CFE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429" y="980728"/>
            <a:ext cx="9261141" cy="5209392"/>
          </a:xfrm>
          <a:prstGeom prst="rect">
            <a:avLst/>
          </a:prstGeom>
        </p:spPr>
      </p:pic>
      <p:sp>
        <p:nvSpPr>
          <p:cNvPr id="7" name="Номер слайда 5">
            <a:extLst>
              <a:ext uri="{FF2B5EF4-FFF2-40B4-BE49-F238E27FC236}">
                <a16:creationId xmlns:a16="http://schemas.microsoft.com/office/drawing/2014/main" id="{89167FFC-58B7-4627-AFA8-F5AF94E2E041}"/>
              </a:ext>
            </a:extLst>
          </p:cNvPr>
          <p:cNvSpPr>
            <a:spLocks noGrp="1"/>
          </p:cNvSpPr>
          <p:nvPr>
            <p:ph type="sldNum" sz="quarter" idx="12"/>
          </p:nvPr>
        </p:nvSpPr>
        <p:spPr>
          <a:xfrm>
            <a:off x="9273479" y="6492875"/>
            <a:ext cx="657943" cy="365125"/>
          </a:xfrm>
        </p:spPr>
        <p:txBody>
          <a:bodyPr/>
          <a:lstStyle/>
          <a:p>
            <a:fld id="{7D2BA715-20C0-4EBB-B7EC-C68D0A3F2881}" type="slidenum">
              <a:rPr lang="en-US" altLang="ru-RU"/>
              <a:pPr/>
              <a:t>26</a:t>
            </a:fld>
            <a:endParaRPr lang="en-US" altLang="ru-RU" dirty="0"/>
          </a:p>
        </p:txBody>
      </p:sp>
      <p:sp>
        <p:nvSpPr>
          <p:cNvPr id="8" name="Дата 3">
            <a:extLst>
              <a:ext uri="{FF2B5EF4-FFF2-40B4-BE49-F238E27FC236}">
                <a16:creationId xmlns:a16="http://schemas.microsoft.com/office/drawing/2014/main" id="{FFE52ADA-D3EA-46C3-911D-9F827BA28B5A}"/>
              </a:ext>
            </a:extLst>
          </p:cNvPr>
          <p:cNvSpPr>
            <a:spLocks noGrp="1"/>
          </p:cNvSpPr>
          <p:nvPr>
            <p:ph type="dt" sz="half" idx="10"/>
          </p:nvPr>
        </p:nvSpPr>
        <p:spPr>
          <a:xfrm>
            <a:off x="4664968" y="6471515"/>
            <a:ext cx="1224136" cy="365125"/>
          </a:xfrm>
        </p:spPr>
        <p:txBody>
          <a:bodyPr/>
          <a:lstStyle/>
          <a:p>
            <a:fld id="{8EA2732C-11D4-4007-8A43-EA8DE51AB631}" type="datetime1">
              <a:rPr lang="ru-RU" smtClean="0"/>
              <a:t>25.10.2024</a:t>
            </a:fld>
            <a:endParaRPr lang="ru-RU" dirty="0"/>
          </a:p>
        </p:txBody>
      </p:sp>
    </p:spTree>
    <p:extLst>
      <p:ext uri="{BB962C8B-B14F-4D97-AF65-F5344CB8AC3E}">
        <p14:creationId xmlns:p14="http://schemas.microsoft.com/office/powerpoint/2010/main" val="16324731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F5AA7E8B-E849-433E-B6B3-99482BDBECAB}"/>
              </a:ext>
            </a:extLst>
          </p:cNvPr>
          <p:cNvSpPr txBox="1">
            <a:spLocks noChangeArrowheads="1"/>
          </p:cNvSpPr>
          <p:nvPr/>
        </p:nvSpPr>
        <p:spPr bwMode="auto">
          <a:xfrm>
            <a:off x="381000" y="3176"/>
            <a:ext cx="9144000" cy="581025"/>
          </a:xfrm>
          <a:prstGeom prst="rect">
            <a:avLst/>
          </a:prstGeom>
          <a:noFill/>
          <a:ln w="9525">
            <a:noFill/>
            <a:miter lim="800000"/>
            <a:headEnd/>
            <a:tailEnd/>
          </a:ln>
          <a:effectLst/>
        </p:spPr>
        <p:txBody>
          <a:bodyPr anchor="ctr"/>
          <a:lstStyle/>
          <a:p>
            <a:pPr algn="ctr">
              <a:defRPr/>
            </a:pPr>
            <a:r>
              <a:rPr lang="en-US" sz="3000" b="1" dirty="0">
                <a:solidFill>
                  <a:schemeClr val="bg1"/>
                </a:solidFill>
                <a:latin typeface="+mj-lt"/>
                <a:ea typeface="+mj-ea"/>
                <a:cs typeface="+mj-cs"/>
              </a:rPr>
              <a:t>Jet Finding</a:t>
            </a:r>
          </a:p>
        </p:txBody>
      </p:sp>
      <p:pic>
        <p:nvPicPr>
          <p:cNvPr id="3" name="Рисунок 2">
            <a:extLst>
              <a:ext uri="{FF2B5EF4-FFF2-40B4-BE49-F238E27FC236}">
                <a16:creationId xmlns:a16="http://schemas.microsoft.com/office/drawing/2014/main" id="{280033FD-013A-4588-AC64-591CDF029525}"/>
              </a:ext>
            </a:extLst>
          </p:cNvPr>
          <p:cNvPicPr>
            <a:picLocks noChangeAspect="1"/>
          </p:cNvPicPr>
          <p:nvPr/>
        </p:nvPicPr>
        <p:blipFill>
          <a:blip r:embed="rId2"/>
          <a:stretch>
            <a:fillRect/>
          </a:stretch>
        </p:blipFill>
        <p:spPr>
          <a:xfrm>
            <a:off x="354371" y="802914"/>
            <a:ext cx="8424936" cy="5650422"/>
          </a:xfrm>
          <a:prstGeom prst="rect">
            <a:avLst/>
          </a:prstGeom>
        </p:spPr>
      </p:pic>
      <p:sp>
        <p:nvSpPr>
          <p:cNvPr id="11" name="Номер слайда 5">
            <a:extLst>
              <a:ext uri="{FF2B5EF4-FFF2-40B4-BE49-F238E27FC236}">
                <a16:creationId xmlns:a16="http://schemas.microsoft.com/office/drawing/2014/main" id="{B376F312-CBBE-46C6-BBCC-0B47DB17DE3B}"/>
              </a:ext>
            </a:extLst>
          </p:cNvPr>
          <p:cNvSpPr>
            <a:spLocks noGrp="1"/>
          </p:cNvSpPr>
          <p:nvPr>
            <p:ph type="sldNum" sz="quarter" idx="12"/>
          </p:nvPr>
        </p:nvSpPr>
        <p:spPr>
          <a:xfrm>
            <a:off x="9273479" y="6492875"/>
            <a:ext cx="657943" cy="365125"/>
          </a:xfrm>
        </p:spPr>
        <p:txBody>
          <a:bodyPr/>
          <a:lstStyle/>
          <a:p>
            <a:fld id="{7D2BA715-20C0-4EBB-B7EC-C68D0A3F2881}" type="slidenum">
              <a:rPr lang="en-US" altLang="ru-RU"/>
              <a:pPr/>
              <a:t>27</a:t>
            </a:fld>
            <a:endParaRPr lang="en-US" altLang="ru-RU" dirty="0"/>
          </a:p>
        </p:txBody>
      </p:sp>
      <p:sp>
        <p:nvSpPr>
          <p:cNvPr id="12" name="Дата 3">
            <a:extLst>
              <a:ext uri="{FF2B5EF4-FFF2-40B4-BE49-F238E27FC236}">
                <a16:creationId xmlns:a16="http://schemas.microsoft.com/office/drawing/2014/main" id="{1116CC4F-D955-4C63-A87F-BA8B40CF37B7}"/>
              </a:ext>
            </a:extLst>
          </p:cNvPr>
          <p:cNvSpPr>
            <a:spLocks noGrp="1"/>
          </p:cNvSpPr>
          <p:nvPr>
            <p:ph type="dt" sz="half" idx="10"/>
          </p:nvPr>
        </p:nvSpPr>
        <p:spPr>
          <a:xfrm>
            <a:off x="4664968" y="6471515"/>
            <a:ext cx="1224136" cy="365125"/>
          </a:xfrm>
        </p:spPr>
        <p:txBody>
          <a:bodyPr/>
          <a:lstStyle/>
          <a:p>
            <a:fld id="{8EA2732C-11D4-4007-8A43-EA8DE51AB631}" type="datetime1">
              <a:rPr lang="ru-RU" smtClean="0"/>
              <a:t>25.10.2024</a:t>
            </a:fld>
            <a:endParaRPr lang="ru-RU" dirty="0"/>
          </a:p>
        </p:txBody>
      </p:sp>
    </p:spTree>
    <p:extLst>
      <p:ext uri="{BB962C8B-B14F-4D97-AF65-F5344CB8AC3E}">
        <p14:creationId xmlns:p14="http://schemas.microsoft.com/office/powerpoint/2010/main" val="24061391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F5AA7E8B-E849-433E-B6B3-99482BDBECAB}"/>
              </a:ext>
            </a:extLst>
          </p:cNvPr>
          <p:cNvSpPr txBox="1">
            <a:spLocks noChangeArrowheads="1"/>
          </p:cNvSpPr>
          <p:nvPr/>
        </p:nvSpPr>
        <p:spPr bwMode="auto">
          <a:xfrm>
            <a:off x="381000" y="3176"/>
            <a:ext cx="9144000" cy="581025"/>
          </a:xfrm>
          <a:prstGeom prst="rect">
            <a:avLst/>
          </a:prstGeom>
          <a:noFill/>
          <a:ln w="9525">
            <a:noFill/>
            <a:miter lim="800000"/>
            <a:headEnd/>
            <a:tailEnd/>
          </a:ln>
          <a:effectLst/>
        </p:spPr>
        <p:txBody>
          <a:bodyPr anchor="ctr"/>
          <a:lstStyle/>
          <a:p>
            <a:pPr algn="ctr">
              <a:defRPr/>
            </a:pPr>
            <a:r>
              <a:rPr lang="en-GB" sz="3000" b="1" dirty="0">
                <a:solidFill>
                  <a:schemeClr val="bg1"/>
                </a:solidFill>
                <a:latin typeface="+mj-lt"/>
                <a:ea typeface="+mj-ea"/>
                <a:cs typeface="+mj-cs"/>
              </a:rPr>
              <a:t>Global Event Reconstruction</a:t>
            </a:r>
            <a:endParaRPr lang="en-US" sz="3000" b="1" dirty="0">
              <a:solidFill>
                <a:schemeClr val="bg1"/>
              </a:solidFill>
              <a:latin typeface="+mj-lt"/>
              <a:ea typeface="+mj-ea"/>
              <a:cs typeface="+mj-cs"/>
            </a:endParaRPr>
          </a:p>
        </p:txBody>
      </p:sp>
      <p:pic>
        <p:nvPicPr>
          <p:cNvPr id="8" name="Espace réservé du contenu 3" descr="Screen Shot 2014-08-27 at 2.43.45 PM.png">
            <a:extLst>
              <a:ext uri="{FF2B5EF4-FFF2-40B4-BE49-F238E27FC236}">
                <a16:creationId xmlns:a16="http://schemas.microsoft.com/office/drawing/2014/main" id="{E069B488-D9EF-45B4-A1F1-C845B053F1C6}"/>
              </a:ext>
            </a:extLst>
          </p:cNvPr>
          <p:cNvPicPr>
            <a:picLocks noGrp="1" noChangeAspect="1"/>
          </p:cNvPicPr>
          <p:nvPr>
            <p:ph idx="1"/>
          </p:nvPr>
        </p:nvPicPr>
        <p:blipFill>
          <a:blip r:embed="rId2"/>
          <a:stretch>
            <a:fillRect/>
          </a:stretch>
        </p:blipFill>
        <p:spPr>
          <a:xfrm>
            <a:off x="128464" y="1340768"/>
            <a:ext cx="9318943" cy="5160914"/>
          </a:xfrm>
        </p:spPr>
      </p:pic>
      <p:sp>
        <p:nvSpPr>
          <p:cNvPr id="10" name="ZoneTexte 4">
            <a:extLst>
              <a:ext uri="{FF2B5EF4-FFF2-40B4-BE49-F238E27FC236}">
                <a16:creationId xmlns:a16="http://schemas.microsoft.com/office/drawing/2014/main" id="{E30C73BD-4917-48F2-82F3-68838D6C4918}"/>
              </a:ext>
            </a:extLst>
          </p:cNvPr>
          <p:cNvSpPr txBox="1"/>
          <p:nvPr/>
        </p:nvSpPr>
        <p:spPr>
          <a:xfrm>
            <a:off x="488504" y="755412"/>
            <a:ext cx="6965449" cy="369332"/>
          </a:xfrm>
          <a:prstGeom prst="rect">
            <a:avLst/>
          </a:prstGeom>
          <a:solidFill>
            <a:schemeClr val="accent3"/>
          </a:solidFill>
        </p:spPr>
        <p:txBody>
          <a:bodyPr wrap="square" rtlCol="0">
            <a:spAutoFit/>
          </a:bodyPr>
          <a:lstStyle/>
          <a:p>
            <a:r>
              <a:rPr lang="en-GB" dirty="0">
                <a:solidFill>
                  <a:srgbClr val="FF0000"/>
                </a:solidFill>
              </a:rPr>
              <a:t>Using all information of the detector together for optimal measurement</a:t>
            </a:r>
          </a:p>
        </p:txBody>
      </p:sp>
      <p:sp>
        <p:nvSpPr>
          <p:cNvPr id="14" name="Номер слайда 5">
            <a:extLst>
              <a:ext uri="{FF2B5EF4-FFF2-40B4-BE49-F238E27FC236}">
                <a16:creationId xmlns:a16="http://schemas.microsoft.com/office/drawing/2014/main" id="{C6D64C78-1E94-4A4B-8AF2-041F09527C99}"/>
              </a:ext>
            </a:extLst>
          </p:cNvPr>
          <p:cNvSpPr>
            <a:spLocks noGrp="1"/>
          </p:cNvSpPr>
          <p:nvPr>
            <p:ph type="sldNum" sz="quarter" idx="12"/>
          </p:nvPr>
        </p:nvSpPr>
        <p:spPr>
          <a:xfrm>
            <a:off x="9273479" y="6492875"/>
            <a:ext cx="657943" cy="365125"/>
          </a:xfrm>
        </p:spPr>
        <p:txBody>
          <a:bodyPr/>
          <a:lstStyle/>
          <a:p>
            <a:fld id="{7D2BA715-20C0-4EBB-B7EC-C68D0A3F2881}" type="slidenum">
              <a:rPr lang="en-US" altLang="ru-RU"/>
              <a:pPr/>
              <a:t>28</a:t>
            </a:fld>
            <a:endParaRPr lang="en-US" altLang="ru-RU" dirty="0"/>
          </a:p>
        </p:txBody>
      </p:sp>
      <p:sp>
        <p:nvSpPr>
          <p:cNvPr id="15" name="Дата 3">
            <a:extLst>
              <a:ext uri="{FF2B5EF4-FFF2-40B4-BE49-F238E27FC236}">
                <a16:creationId xmlns:a16="http://schemas.microsoft.com/office/drawing/2014/main" id="{DAC5F470-DBE8-494B-ACC8-DDBB4F3A6B36}"/>
              </a:ext>
            </a:extLst>
          </p:cNvPr>
          <p:cNvSpPr>
            <a:spLocks noGrp="1"/>
          </p:cNvSpPr>
          <p:nvPr>
            <p:ph type="dt" sz="half" idx="10"/>
          </p:nvPr>
        </p:nvSpPr>
        <p:spPr>
          <a:xfrm>
            <a:off x="4664968" y="6471515"/>
            <a:ext cx="1224136" cy="365125"/>
          </a:xfrm>
        </p:spPr>
        <p:txBody>
          <a:bodyPr/>
          <a:lstStyle/>
          <a:p>
            <a:fld id="{8EA2732C-11D4-4007-8A43-EA8DE51AB631}" type="datetime1">
              <a:rPr lang="ru-RU" smtClean="0"/>
              <a:t>25.10.2024</a:t>
            </a:fld>
            <a:endParaRPr lang="ru-RU" dirty="0"/>
          </a:p>
        </p:txBody>
      </p:sp>
    </p:spTree>
    <p:extLst>
      <p:ext uri="{BB962C8B-B14F-4D97-AF65-F5344CB8AC3E}">
        <p14:creationId xmlns:p14="http://schemas.microsoft.com/office/powerpoint/2010/main" val="39921636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A014E16F-BC3C-AA49-89A6-F09AC6DBC3B3}"/>
              </a:ext>
            </a:extLst>
          </p:cNvPr>
          <p:cNvSpPr>
            <a:spLocks noGrp="1"/>
          </p:cNvSpPr>
          <p:nvPr>
            <p:ph type="title"/>
          </p:nvPr>
        </p:nvSpPr>
        <p:spPr>
          <a:xfrm>
            <a:off x="704528" y="81575"/>
            <a:ext cx="7236805" cy="620688"/>
          </a:xfrm>
          <a:prstGeom prst="rect">
            <a:avLst/>
          </a:prstGeom>
        </p:spPr>
        <p:txBody>
          <a:bodyPr/>
          <a:lstStyle/>
          <a:p>
            <a:r>
              <a:rPr lang="en" sz="3400" dirty="0"/>
              <a:t>Event Reconstruction Implementation </a:t>
            </a:r>
            <a:endParaRPr lang="ru-RU" sz="3400" dirty="0"/>
          </a:p>
        </p:txBody>
      </p:sp>
      <p:pic>
        <p:nvPicPr>
          <p:cNvPr id="2" name="Рисунок 1">
            <a:extLst>
              <a:ext uri="{FF2B5EF4-FFF2-40B4-BE49-F238E27FC236}">
                <a16:creationId xmlns:a16="http://schemas.microsoft.com/office/drawing/2014/main" id="{255EBBB2-DF57-B24F-BDB3-E2BCF78077B9}"/>
              </a:ext>
            </a:extLst>
          </p:cNvPr>
          <p:cNvPicPr>
            <a:picLocks noChangeAspect="1"/>
          </p:cNvPicPr>
          <p:nvPr/>
        </p:nvPicPr>
        <p:blipFill>
          <a:blip r:embed="rId2"/>
          <a:stretch>
            <a:fillRect/>
          </a:stretch>
        </p:blipFill>
        <p:spPr>
          <a:xfrm>
            <a:off x="37927" y="836712"/>
            <a:ext cx="9883625" cy="5629369"/>
          </a:xfrm>
          <a:prstGeom prst="rect">
            <a:avLst/>
          </a:prstGeom>
        </p:spPr>
      </p:pic>
      <p:sp>
        <p:nvSpPr>
          <p:cNvPr id="3" name="TextBox 2">
            <a:extLst>
              <a:ext uri="{FF2B5EF4-FFF2-40B4-BE49-F238E27FC236}">
                <a16:creationId xmlns:a16="http://schemas.microsoft.com/office/drawing/2014/main" id="{AE81AF8A-6A9B-B324-4392-BE41F4FDFC7A}"/>
              </a:ext>
            </a:extLst>
          </p:cNvPr>
          <p:cNvSpPr txBox="1"/>
          <p:nvPr/>
        </p:nvSpPr>
        <p:spPr>
          <a:xfrm>
            <a:off x="1388604" y="2564904"/>
            <a:ext cx="936104" cy="923330"/>
          </a:xfrm>
          <a:prstGeom prst="rect">
            <a:avLst/>
          </a:prstGeom>
          <a:solidFill>
            <a:schemeClr val="bg1"/>
          </a:solidFill>
        </p:spPr>
        <p:txBody>
          <a:bodyPr wrap="square" rtlCol="0">
            <a:spAutoFit/>
          </a:bodyPr>
          <a:lstStyle/>
          <a:p>
            <a:pPr algn="ctr"/>
            <a:r>
              <a:rPr lang="en-US" i="1" dirty="0"/>
              <a:t>Hit and seed finding</a:t>
            </a:r>
            <a:endParaRPr lang="ru-RU" i="1" dirty="0"/>
          </a:p>
        </p:txBody>
      </p:sp>
    </p:spTree>
    <p:extLst>
      <p:ext uri="{BB962C8B-B14F-4D97-AF65-F5344CB8AC3E}">
        <p14:creationId xmlns:p14="http://schemas.microsoft.com/office/powerpoint/2010/main" val="3633086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A014E16F-BC3C-AA49-89A6-F09AC6DBC3B3}"/>
              </a:ext>
            </a:extLst>
          </p:cNvPr>
          <p:cNvSpPr>
            <a:spLocks noGrp="1"/>
          </p:cNvSpPr>
          <p:nvPr>
            <p:ph type="title"/>
          </p:nvPr>
        </p:nvSpPr>
        <p:spPr>
          <a:xfrm>
            <a:off x="0" y="0"/>
            <a:ext cx="7236805" cy="620688"/>
          </a:xfrm>
          <a:prstGeom prst="rect">
            <a:avLst/>
          </a:prstGeom>
        </p:spPr>
        <p:txBody>
          <a:bodyPr/>
          <a:lstStyle/>
          <a:p>
            <a:r>
              <a:rPr lang="en" dirty="0"/>
              <a:t>What just happened?</a:t>
            </a:r>
            <a:endParaRPr lang="ru-RU" dirty="0"/>
          </a:p>
        </p:txBody>
      </p:sp>
      <p:sp>
        <p:nvSpPr>
          <p:cNvPr id="8" name="TextBox 7">
            <a:extLst>
              <a:ext uri="{FF2B5EF4-FFF2-40B4-BE49-F238E27FC236}">
                <a16:creationId xmlns:a16="http://schemas.microsoft.com/office/drawing/2014/main" id="{88D9D4EF-BDE1-9A4B-A1A8-6994127FEAC3}"/>
              </a:ext>
            </a:extLst>
          </p:cNvPr>
          <p:cNvSpPr txBox="1"/>
          <p:nvPr/>
        </p:nvSpPr>
        <p:spPr>
          <a:xfrm>
            <a:off x="488504" y="808836"/>
            <a:ext cx="8894448" cy="1054135"/>
          </a:xfrm>
          <a:prstGeom prst="rect">
            <a:avLst/>
          </a:prstGeom>
          <a:noFill/>
        </p:spPr>
        <p:txBody>
          <a:bodyPr wrap="square">
            <a:spAutoFit/>
          </a:bodyPr>
          <a:lstStyle/>
          <a:p>
            <a:pPr marL="342900" indent="-342900">
              <a:spcBef>
                <a:spcPts val="300"/>
              </a:spcBef>
              <a:buFont typeface="Wingdings" pitchFamily="2" charset="2"/>
              <a:buChar char="§"/>
            </a:pPr>
            <a:r>
              <a:rPr lang="en-US" sz="2000" dirty="0">
                <a:solidFill>
                  <a:srgbClr val="002060"/>
                </a:solidFill>
              </a:rPr>
              <a:t>HEP experiments can produce </a:t>
            </a:r>
            <a:r>
              <a:rPr lang="ru-RU" sz="2000" dirty="0" err="1">
                <a:solidFill>
                  <a:srgbClr val="002060"/>
                </a:solidFill>
              </a:rPr>
              <a:t>O</a:t>
            </a:r>
            <a:r>
              <a:rPr lang="ru-RU" sz="2000" dirty="0">
                <a:solidFill>
                  <a:srgbClr val="002060"/>
                </a:solidFill>
              </a:rPr>
              <a:t>(10) </a:t>
            </a:r>
            <a:r>
              <a:rPr lang="ru-RU" sz="2000" dirty="0" err="1">
                <a:solidFill>
                  <a:srgbClr val="002060"/>
                </a:solidFill>
              </a:rPr>
              <a:t>petabytes</a:t>
            </a:r>
            <a:r>
              <a:rPr lang="ru-RU" sz="2000" dirty="0">
                <a:solidFill>
                  <a:srgbClr val="002060"/>
                </a:solidFill>
              </a:rPr>
              <a:t> </a:t>
            </a:r>
            <a:r>
              <a:rPr lang="ru-RU" sz="2000" dirty="0" err="1">
                <a:solidFill>
                  <a:srgbClr val="002060"/>
                </a:solidFill>
              </a:rPr>
              <a:t>of</a:t>
            </a:r>
            <a:r>
              <a:rPr lang="ru-RU" sz="2000" dirty="0">
                <a:solidFill>
                  <a:srgbClr val="002060"/>
                </a:solidFill>
              </a:rPr>
              <a:t> </a:t>
            </a:r>
            <a:r>
              <a:rPr lang="ru-RU" sz="2000" dirty="0" err="1">
                <a:solidFill>
                  <a:srgbClr val="002060"/>
                </a:solidFill>
              </a:rPr>
              <a:t>data</a:t>
            </a:r>
            <a:r>
              <a:rPr lang="ru-RU" sz="2000" dirty="0">
                <a:solidFill>
                  <a:srgbClr val="002060"/>
                </a:solidFill>
              </a:rPr>
              <a:t> </a:t>
            </a:r>
            <a:r>
              <a:rPr lang="ru-RU" sz="2000" dirty="0" err="1">
                <a:solidFill>
                  <a:srgbClr val="002060"/>
                </a:solidFill>
              </a:rPr>
              <a:t>per</a:t>
            </a:r>
            <a:r>
              <a:rPr lang="ru-RU" sz="2000" dirty="0">
                <a:solidFill>
                  <a:srgbClr val="002060"/>
                </a:solidFill>
              </a:rPr>
              <a:t> </a:t>
            </a:r>
            <a:r>
              <a:rPr lang="ru-RU" sz="2000" dirty="0" err="1">
                <a:solidFill>
                  <a:srgbClr val="002060"/>
                </a:solidFill>
              </a:rPr>
              <a:t>year</a:t>
            </a:r>
            <a:r>
              <a:rPr lang="en-US" sz="2000" dirty="0">
                <a:solidFill>
                  <a:srgbClr val="002060"/>
                </a:solidFill>
              </a:rPr>
              <a:t> (LHC case)</a:t>
            </a:r>
            <a:r>
              <a:rPr lang="ru-RU" sz="2000" dirty="0">
                <a:solidFill>
                  <a:srgbClr val="002060"/>
                </a:solidFill>
              </a:rPr>
              <a:t>.</a:t>
            </a:r>
          </a:p>
          <a:p>
            <a:pPr marL="342900" indent="-342900">
              <a:spcBef>
                <a:spcPts val="300"/>
              </a:spcBef>
              <a:buFont typeface="Wingdings" pitchFamily="2" charset="2"/>
              <a:buChar char="§"/>
            </a:pPr>
            <a:r>
              <a:rPr lang="ru-RU" sz="2000" dirty="0" err="1">
                <a:solidFill>
                  <a:srgbClr val="002060"/>
                </a:solidFill>
              </a:rPr>
              <a:t>Data</a:t>
            </a:r>
            <a:r>
              <a:rPr lang="ru-RU" sz="2000" dirty="0">
                <a:solidFill>
                  <a:srgbClr val="002060"/>
                </a:solidFill>
              </a:rPr>
              <a:t> </a:t>
            </a:r>
            <a:r>
              <a:rPr lang="ru-RU" sz="2000" dirty="0" err="1">
                <a:solidFill>
                  <a:srgbClr val="002060"/>
                </a:solidFill>
              </a:rPr>
              <a:t>is</a:t>
            </a:r>
            <a:r>
              <a:rPr lang="ru-RU" sz="2000" dirty="0">
                <a:solidFill>
                  <a:srgbClr val="002060"/>
                </a:solidFill>
              </a:rPr>
              <a:t> </a:t>
            </a:r>
            <a:r>
              <a:rPr lang="ru-RU" sz="2000" dirty="0" err="1">
                <a:solidFill>
                  <a:srgbClr val="002060"/>
                </a:solidFill>
              </a:rPr>
              <a:t>processed</a:t>
            </a:r>
            <a:r>
              <a:rPr lang="ru-RU" sz="2000" dirty="0">
                <a:solidFill>
                  <a:srgbClr val="002060"/>
                </a:solidFill>
              </a:rPr>
              <a:t> </a:t>
            </a:r>
            <a:r>
              <a:rPr lang="ru-RU" sz="2000" dirty="0" err="1">
                <a:solidFill>
                  <a:srgbClr val="002060"/>
                </a:solidFill>
              </a:rPr>
              <a:t>to</a:t>
            </a:r>
            <a:r>
              <a:rPr lang="ru-RU" sz="2000" dirty="0">
                <a:solidFill>
                  <a:srgbClr val="002060"/>
                </a:solidFill>
              </a:rPr>
              <a:t> </a:t>
            </a:r>
            <a:r>
              <a:rPr lang="ru-RU" sz="2000" dirty="0" err="1">
                <a:solidFill>
                  <a:srgbClr val="002060"/>
                </a:solidFill>
              </a:rPr>
              <a:t>the</a:t>
            </a:r>
            <a:r>
              <a:rPr lang="ru-RU" sz="2000" dirty="0">
                <a:solidFill>
                  <a:srgbClr val="002060"/>
                </a:solidFill>
              </a:rPr>
              <a:t> </a:t>
            </a:r>
            <a:r>
              <a:rPr lang="ru-RU" sz="2000" dirty="0" err="1">
                <a:solidFill>
                  <a:srgbClr val="002060"/>
                </a:solidFill>
              </a:rPr>
              <a:t>stage</a:t>
            </a:r>
            <a:r>
              <a:rPr lang="ru-RU" sz="2000" dirty="0">
                <a:solidFill>
                  <a:srgbClr val="002060"/>
                </a:solidFill>
              </a:rPr>
              <a:t> </a:t>
            </a:r>
            <a:r>
              <a:rPr lang="ru-RU" sz="2000" dirty="0" err="1">
                <a:solidFill>
                  <a:srgbClr val="002060"/>
                </a:solidFill>
              </a:rPr>
              <a:t>of</a:t>
            </a:r>
            <a:r>
              <a:rPr lang="ru-RU" sz="2000" dirty="0">
                <a:solidFill>
                  <a:srgbClr val="002060"/>
                </a:solidFill>
              </a:rPr>
              <a:t> </a:t>
            </a:r>
            <a:r>
              <a:rPr lang="ru-RU" sz="2000" dirty="0" err="1">
                <a:solidFill>
                  <a:srgbClr val="002060"/>
                </a:solidFill>
              </a:rPr>
              <a:t>physics</a:t>
            </a:r>
            <a:r>
              <a:rPr lang="ru-RU" sz="2000" dirty="0">
                <a:solidFill>
                  <a:srgbClr val="002060"/>
                </a:solidFill>
              </a:rPr>
              <a:t> </a:t>
            </a:r>
            <a:r>
              <a:rPr lang="ru-RU" sz="2000" dirty="0" err="1">
                <a:solidFill>
                  <a:srgbClr val="002060"/>
                </a:solidFill>
              </a:rPr>
              <a:t>papers</a:t>
            </a:r>
            <a:r>
              <a:rPr lang="ru-RU" sz="2000" dirty="0">
                <a:solidFill>
                  <a:srgbClr val="002060"/>
                </a:solidFill>
              </a:rPr>
              <a:t> → </a:t>
            </a:r>
            <a:r>
              <a:rPr lang="ru-RU" sz="2000" dirty="0" err="1">
                <a:solidFill>
                  <a:srgbClr val="002060"/>
                </a:solidFill>
              </a:rPr>
              <a:t>measurements</a:t>
            </a:r>
            <a:r>
              <a:rPr lang="ru-RU" sz="2000" dirty="0">
                <a:solidFill>
                  <a:srgbClr val="002060"/>
                </a:solidFill>
              </a:rPr>
              <a:t> </a:t>
            </a:r>
            <a:r>
              <a:rPr lang="ru-RU" sz="2000" dirty="0" err="1">
                <a:solidFill>
                  <a:srgbClr val="002060"/>
                </a:solidFill>
              </a:rPr>
              <a:t>and</a:t>
            </a:r>
            <a:r>
              <a:rPr lang="ru-RU" sz="2000" dirty="0">
                <a:solidFill>
                  <a:srgbClr val="002060"/>
                </a:solidFill>
              </a:rPr>
              <a:t> </a:t>
            </a:r>
            <a:r>
              <a:rPr lang="ru-RU" sz="2000" dirty="0" err="1">
                <a:solidFill>
                  <a:srgbClr val="002060"/>
                </a:solidFill>
              </a:rPr>
              <a:t>discoveries</a:t>
            </a:r>
            <a:r>
              <a:rPr lang="ru-RU" sz="2000" dirty="0">
                <a:solidFill>
                  <a:srgbClr val="002060"/>
                </a:solidFill>
              </a:rPr>
              <a:t>.</a:t>
            </a:r>
          </a:p>
        </p:txBody>
      </p:sp>
      <p:pic>
        <p:nvPicPr>
          <p:cNvPr id="6" name="Рисунок 5">
            <a:extLst>
              <a:ext uri="{FF2B5EF4-FFF2-40B4-BE49-F238E27FC236}">
                <a16:creationId xmlns:a16="http://schemas.microsoft.com/office/drawing/2014/main" id="{D1BDDF7D-4F2B-3048-9BB3-7D2E22B41A88}"/>
              </a:ext>
            </a:extLst>
          </p:cNvPr>
          <p:cNvPicPr>
            <a:picLocks noChangeAspect="1"/>
          </p:cNvPicPr>
          <p:nvPr/>
        </p:nvPicPr>
        <p:blipFill>
          <a:blip r:embed="rId2"/>
          <a:stretch>
            <a:fillRect/>
          </a:stretch>
        </p:blipFill>
        <p:spPr>
          <a:xfrm>
            <a:off x="632520" y="1842740"/>
            <a:ext cx="3695700" cy="3746500"/>
          </a:xfrm>
          <a:prstGeom prst="rect">
            <a:avLst/>
          </a:prstGeom>
        </p:spPr>
      </p:pic>
      <p:pic>
        <p:nvPicPr>
          <p:cNvPr id="9" name="Рисунок 8">
            <a:extLst>
              <a:ext uri="{FF2B5EF4-FFF2-40B4-BE49-F238E27FC236}">
                <a16:creationId xmlns:a16="http://schemas.microsoft.com/office/drawing/2014/main" id="{66385D3F-796A-AD4D-8461-3F6E59C0C9E4}"/>
              </a:ext>
            </a:extLst>
          </p:cNvPr>
          <p:cNvPicPr>
            <a:picLocks noChangeAspect="1"/>
          </p:cNvPicPr>
          <p:nvPr/>
        </p:nvPicPr>
        <p:blipFill>
          <a:blip r:embed="rId3"/>
          <a:stretch>
            <a:fillRect/>
          </a:stretch>
        </p:blipFill>
        <p:spPr>
          <a:xfrm>
            <a:off x="5313040" y="1803502"/>
            <a:ext cx="4216400" cy="3695700"/>
          </a:xfrm>
          <a:prstGeom prst="rect">
            <a:avLst/>
          </a:prstGeom>
        </p:spPr>
      </p:pic>
      <p:sp>
        <p:nvSpPr>
          <p:cNvPr id="10" name="Стрелка вправо 9">
            <a:extLst>
              <a:ext uri="{FF2B5EF4-FFF2-40B4-BE49-F238E27FC236}">
                <a16:creationId xmlns:a16="http://schemas.microsoft.com/office/drawing/2014/main" id="{F2DC3049-3C12-0048-B82D-30501F98334F}"/>
              </a:ext>
            </a:extLst>
          </p:cNvPr>
          <p:cNvSpPr/>
          <p:nvPr/>
        </p:nvSpPr>
        <p:spPr>
          <a:xfrm>
            <a:off x="4664968" y="3265148"/>
            <a:ext cx="432048" cy="72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a:extLst>
              <a:ext uri="{FF2B5EF4-FFF2-40B4-BE49-F238E27FC236}">
                <a16:creationId xmlns:a16="http://schemas.microsoft.com/office/drawing/2014/main" id="{91DD67D8-9767-D94F-961B-17150C2CF7A2}"/>
              </a:ext>
            </a:extLst>
          </p:cNvPr>
          <p:cNvSpPr txBox="1"/>
          <p:nvPr/>
        </p:nvSpPr>
        <p:spPr>
          <a:xfrm>
            <a:off x="560512" y="5673442"/>
            <a:ext cx="9073009" cy="746358"/>
          </a:xfrm>
          <a:prstGeom prst="rect">
            <a:avLst/>
          </a:prstGeom>
          <a:noFill/>
        </p:spPr>
        <p:txBody>
          <a:bodyPr wrap="square">
            <a:spAutoFit/>
          </a:bodyPr>
          <a:lstStyle/>
          <a:p>
            <a:pPr marL="285750" indent="-285750">
              <a:spcBef>
                <a:spcPts val="300"/>
              </a:spcBef>
              <a:buFont typeface="Wingdings" pitchFamily="2" charset="2"/>
              <a:buChar char="§"/>
            </a:pPr>
            <a:r>
              <a:rPr lang="en" sz="2000" dirty="0">
                <a:solidFill>
                  <a:srgbClr val="002060"/>
                </a:solidFill>
                <a:effectLst/>
                <a:latin typeface="+mj-lt"/>
                <a:cs typeface="GillSans" panose="020B0502020104020203" pitchFamily="34" charset="-79"/>
              </a:rPr>
              <a:t>Many steps involved</a:t>
            </a:r>
            <a:endParaRPr lang="en" sz="2000" dirty="0">
              <a:solidFill>
                <a:srgbClr val="002060"/>
              </a:solidFill>
              <a:latin typeface="+mj-lt"/>
              <a:cs typeface="GillSans" panose="020B0502020104020203" pitchFamily="34" charset="-79"/>
            </a:endParaRPr>
          </a:p>
          <a:p>
            <a:pPr marL="285750" indent="-285750">
              <a:spcBef>
                <a:spcPts val="300"/>
              </a:spcBef>
              <a:buFont typeface="Wingdings" pitchFamily="2" charset="2"/>
              <a:buChar char="§"/>
            </a:pPr>
            <a:r>
              <a:rPr lang="en" sz="2000" dirty="0">
                <a:solidFill>
                  <a:srgbClr val="002060"/>
                </a:solidFill>
                <a:effectLst/>
                <a:latin typeface="+mj-lt"/>
                <a:cs typeface="GillSans" panose="020B0502020104020203" pitchFamily="34" charset="-79"/>
              </a:rPr>
              <a:t>Each step has computing costs, varying inefficiencies, often in large backgrounds. </a:t>
            </a:r>
            <a:endParaRPr lang="en" sz="2000" dirty="0">
              <a:solidFill>
                <a:srgbClr val="002060"/>
              </a:solidFill>
              <a:effectLst/>
              <a:latin typeface="+mj-lt"/>
            </a:endParaRPr>
          </a:p>
        </p:txBody>
      </p:sp>
    </p:spTree>
    <p:extLst>
      <p:ext uri="{BB962C8B-B14F-4D97-AF65-F5344CB8AC3E}">
        <p14:creationId xmlns:p14="http://schemas.microsoft.com/office/powerpoint/2010/main" val="23659887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CEA2596C-02D1-EB52-2F11-24981DE905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6537" y="2544163"/>
            <a:ext cx="1021556" cy="1021556"/>
          </a:xfrm>
          <a:prstGeom prst="rect">
            <a:avLst/>
          </a:prstGeom>
        </p:spPr>
      </p:pic>
      <p:pic>
        <p:nvPicPr>
          <p:cNvPr id="30" name="Рисунок 29">
            <a:extLst>
              <a:ext uri="{FF2B5EF4-FFF2-40B4-BE49-F238E27FC236}">
                <a16:creationId xmlns:a16="http://schemas.microsoft.com/office/drawing/2014/main" id="{4C335421-8BAC-96CF-042D-421AEDE802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5035" y="642938"/>
            <a:ext cx="3327656" cy="985541"/>
          </a:xfrm>
          <a:prstGeom prst="rect">
            <a:avLst/>
          </a:prstGeom>
        </p:spPr>
      </p:pic>
      <p:sp>
        <p:nvSpPr>
          <p:cNvPr id="34" name="Прямоугольник 33">
            <a:extLst>
              <a:ext uri="{FF2B5EF4-FFF2-40B4-BE49-F238E27FC236}">
                <a16:creationId xmlns:a16="http://schemas.microsoft.com/office/drawing/2014/main" id="{046473AD-0CBF-81C8-6582-B3F9881578A9}"/>
              </a:ext>
            </a:extLst>
          </p:cNvPr>
          <p:cNvSpPr/>
          <p:nvPr/>
        </p:nvSpPr>
        <p:spPr>
          <a:xfrm>
            <a:off x="4682927" y="640585"/>
            <a:ext cx="3599590" cy="987894"/>
          </a:xfrm>
          <a:prstGeom prst="rect">
            <a:avLst/>
          </a:prstGeom>
          <a:solidFill>
            <a:srgbClr val="FFFD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463"/>
          </a:p>
        </p:txBody>
      </p:sp>
      <p:pic>
        <p:nvPicPr>
          <p:cNvPr id="9" name="Рисунок 8">
            <a:extLst>
              <a:ext uri="{FF2B5EF4-FFF2-40B4-BE49-F238E27FC236}">
                <a16:creationId xmlns:a16="http://schemas.microsoft.com/office/drawing/2014/main" id="{E70D4716-DDFA-5444-0B6D-24936E4BE5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8" y="642939"/>
            <a:ext cx="4646352" cy="1191154"/>
          </a:xfrm>
          <a:prstGeom prst="rect">
            <a:avLst/>
          </a:prstGeom>
        </p:spPr>
      </p:pic>
      <p:sp>
        <p:nvSpPr>
          <p:cNvPr id="10" name="Прямоугольник 9">
            <a:extLst>
              <a:ext uri="{FF2B5EF4-FFF2-40B4-BE49-F238E27FC236}">
                <a16:creationId xmlns:a16="http://schemas.microsoft.com/office/drawing/2014/main" id="{2F55C9D1-6D4E-B7F1-AC63-39D48EB1AA5C}"/>
              </a:ext>
            </a:extLst>
          </p:cNvPr>
          <p:cNvSpPr/>
          <p:nvPr/>
        </p:nvSpPr>
        <p:spPr>
          <a:xfrm>
            <a:off x="60061" y="3064895"/>
            <a:ext cx="4819024" cy="292388"/>
          </a:xfrm>
          <a:prstGeom prst="rect">
            <a:avLst/>
          </a:prstGeom>
          <a:solidFill>
            <a:schemeClr val="bg1"/>
          </a:solidFill>
          <a:ln w="22225">
            <a:noFill/>
          </a:ln>
        </p:spPr>
        <p:txBody>
          <a:bodyPr wrap="square">
            <a:spAutoFit/>
          </a:bodyPr>
          <a:lstStyle/>
          <a:p>
            <a:pPr algn="ctr" defTabSz="742950">
              <a:defRPr/>
            </a:pPr>
            <a:r>
              <a:rPr lang="en-US" sz="1300" dirty="0">
                <a:solidFill>
                  <a:srgbClr val="002060"/>
                </a:solidFill>
                <a:latin typeface="Times New Roman" panose="02020603050405020304" pitchFamily="18" charset="0"/>
                <a:cs typeface="Times New Roman" panose="02020603050405020304" pitchFamily="18" charset="0"/>
              </a:rPr>
              <a:t>More than </a:t>
            </a:r>
            <a:r>
              <a:rPr lang="ru-RU" sz="1300" b="1" dirty="0">
                <a:solidFill>
                  <a:srgbClr val="002060"/>
                </a:solidFill>
                <a:latin typeface="Times New Roman" panose="02020603050405020304" pitchFamily="18" charset="0"/>
                <a:cs typeface="Times New Roman" panose="02020603050405020304" pitchFamily="18" charset="0"/>
              </a:rPr>
              <a:t>60</a:t>
            </a:r>
            <a:r>
              <a:rPr lang="en-US" sz="1300" dirty="0">
                <a:solidFill>
                  <a:srgbClr val="002060"/>
                </a:solidFill>
                <a:latin typeface="Times New Roman" panose="02020603050405020304" pitchFamily="18" charset="0"/>
                <a:cs typeface="Times New Roman" panose="02020603050405020304" pitchFamily="18" charset="0"/>
              </a:rPr>
              <a:t> participants</a:t>
            </a:r>
            <a:r>
              <a:rPr lang="ru-RU" sz="1300" dirty="0">
                <a:solidFill>
                  <a:srgbClr val="002060"/>
                </a:solidFill>
                <a:latin typeface="Times New Roman" panose="02020603050405020304" pitchFamily="18" charset="0"/>
                <a:cs typeface="Times New Roman" panose="02020603050405020304" pitchFamily="18" charset="0"/>
              </a:rPr>
              <a:t> </a:t>
            </a:r>
            <a:r>
              <a:rPr lang="en-US" sz="1300" dirty="0">
                <a:solidFill>
                  <a:srgbClr val="002060"/>
                </a:solidFill>
                <a:latin typeface="Times New Roman" panose="02020603050405020304" pitchFamily="18" charset="0"/>
                <a:cs typeface="Times New Roman" panose="02020603050405020304" pitchFamily="18" charset="0"/>
              </a:rPr>
              <a:t>from</a:t>
            </a:r>
          </a:p>
        </p:txBody>
      </p:sp>
      <p:sp>
        <p:nvSpPr>
          <p:cNvPr id="11" name="TextBox 10">
            <a:extLst>
              <a:ext uri="{FF2B5EF4-FFF2-40B4-BE49-F238E27FC236}">
                <a16:creationId xmlns:a16="http://schemas.microsoft.com/office/drawing/2014/main" id="{E660F460-D564-73E6-3062-88171DBC5288}"/>
              </a:ext>
            </a:extLst>
          </p:cNvPr>
          <p:cNvSpPr txBox="1"/>
          <p:nvPr/>
        </p:nvSpPr>
        <p:spPr>
          <a:xfrm>
            <a:off x="3209235" y="3281987"/>
            <a:ext cx="1370435" cy="692497"/>
          </a:xfrm>
          <a:prstGeom prst="rect">
            <a:avLst/>
          </a:prstGeom>
          <a:noFill/>
        </p:spPr>
        <p:txBody>
          <a:bodyPr wrap="square" numCol="1" rtlCol="0">
            <a:spAutoFit/>
          </a:bodyPr>
          <a:lstStyle/>
          <a:p>
            <a:pPr algn="just" defTabSz="742950">
              <a:defRPr/>
            </a:pPr>
            <a:r>
              <a:rPr lang="en-US" sz="1300" dirty="0">
                <a:solidFill>
                  <a:srgbClr val="002060"/>
                </a:solidFill>
                <a:latin typeface="Times New Roman" panose="02020603050405020304" pitchFamily="18" charset="0"/>
                <a:cs typeface="Times New Roman" panose="02020603050405020304" pitchFamily="18" charset="0"/>
              </a:rPr>
              <a:t>Romania, </a:t>
            </a:r>
            <a:endParaRPr lang="ru-RU" sz="1300" dirty="0">
              <a:solidFill>
                <a:srgbClr val="002060"/>
              </a:solidFill>
              <a:latin typeface="Times New Roman" panose="02020603050405020304" pitchFamily="18" charset="0"/>
              <a:cs typeface="Times New Roman" panose="02020603050405020304" pitchFamily="18" charset="0"/>
            </a:endParaRPr>
          </a:p>
          <a:p>
            <a:pPr algn="just" defTabSz="742950">
              <a:defRPr/>
            </a:pPr>
            <a:r>
              <a:rPr lang="en-US" sz="1300" dirty="0">
                <a:solidFill>
                  <a:srgbClr val="002060"/>
                </a:solidFill>
                <a:latin typeface="Times New Roman" panose="02020603050405020304" pitchFamily="18" charset="0"/>
                <a:cs typeface="Times New Roman" panose="02020603050405020304" pitchFamily="18" charset="0"/>
              </a:rPr>
              <a:t>Serbia, </a:t>
            </a:r>
            <a:endParaRPr lang="ru-RU" sz="1300" dirty="0">
              <a:solidFill>
                <a:srgbClr val="002060"/>
              </a:solidFill>
              <a:latin typeface="Times New Roman" panose="02020603050405020304" pitchFamily="18" charset="0"/>
              <a:cs typeface="Times New Roman" panose="02020603050405020304" pitchFamily="18" charset="0"/>
            </a:endParaRPr>
          </a:p>
          <a:p>
            <a:pPr algn="just" defTabSz="742950">
              <a:defRPr/>
            </a:pPr>
            <a:r>
              <a:rPr lang="en-US" sz="1300" spc="-81" dirty="0">
                <a:solidFill>
                  <a:srgbClr val="002060"/>
                </a:solidFill>
                <a:latin typeface="Times New Roman" panose="02020603050405020304" pitchFamily="18" charset="0"/>
                <a:cs typeface="Times New Roman" panose="02020603050405020304" pitchFamily="18" charset="0"/>
              </a:rPr>
              <a:t>the Czech Republic</a:t>
            </a:r>
            <a:endParaRPr lang="ru-RU" sz="1300" spc="-81" dirty="0">
              <a:solidFill>
                <a:srgbClr val="00206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E7C099F8-A18C-E26E-A5F9-A43C9EE544ED}"/>
              </a:ext>
            </a:extLst>
          </p:cNvPr>
          <p:cNvSpPr txBox="1"/>
          <p:nvPr/>
        </p:nvSpPr>
        <p:spPr>
          <a:xfrm>
            <a:off x="1388612" y="4300160"/>
            <a:ext cx="2302484" cy="317459"/>
          </a:xfrm>
          <a:prstGeom prst="rect">
            <a:avLst/>
          </a:prstGeom>
          <a:solidFill>
            <a:schemeClr val="bg1"/>
          </a:solidFill>
          <a:ln w="19050">
            <a:noFill/>
          </a:ln>
        </p:spPr>
        <p:txBody>
          <a:bodyPr wrap="square" rtlCol="0">
            <a:spAutoFit/>
          </a:bodyPr>
          <a:lstStyle/>
          <a:p>
            <a:pPr algn="ctr" defTabSz="742950">
              <a:defRPr/>
            </a:pPr>
            <a:r>
              <a:rPr lang="ru-RU" sz="1463" b="1" dirty="0">
                <a:solidFill>
                  <a:srgbClr val="002060"/>
                </a:solidFill>
                <a:latin typeface="Times New Roman" panose="02020603050405020304" pitchFamily="18" charset="0"/>
                <a:cs typeface="Times New Roman" panose="02020603050405020304" pitchFamily="18" charset="0"/>
              </a:rPr>
              <a:t>32</a:t>
            </a:r>
            <a:r>
              <a:rPr lang="en-US" sz="1463" dirty="0">
                <a:solidFill>
                  <a:srgbClr val="002060"/>
                </a:solidFill>
                <a:latin typeface="Times New Roman" panose="02020603050405020304" pitchFamily="18" charset="0"/>
                <a:cs typeface="Times New Roman" panose="02020603050405020304" pitchFamily="18" charset="0"/>
              </a:rPr>
              <a:t> reports (9 from JINR)</a:t>
            </a:r>
          </a:p>
        </p:txBody>
      </p:sp>
      <p:sp>
        <p:nvSpPr>
          <p:cNvPr id="16" name="TextBox 15">
            <a:extLst>
              <a:ext uri="{FF2B5EF4-FFF2-40B4-BE49-F238E27FC236}">
                <a16:creationId xmlns:a16="http://schemas.microsoft.com/office/drawing/2014/main" id="{472A3721-5C77-3A66-255E-F73DAE7D733B}"/>
              </a:ext>
            </a:extLst>
          </p:cNvPr>
          <p:cNvSpPr txBox="1"/>
          <p:nvPr/>
        </p:nvSpPr>
        <p:spPr>
          <a:xfrm>
            <a:off x="-25559" y="1840325"/>
            <a:ext cx="4692157" cy="1317733"/>
          </a:xfrm>
          <a:prstGeom prst="rect">
            <a:avLst/>
          </a:prstGeom>
          <a:noFill/>
        </p:spPr>
        <p:txBody>
          <a:bodyPr wrap="square">
            <a:spAutoFit/>
          </a:bodyPr>
          <a:lstStyle/>
          <a:p>
            <a:pPr defTabSz="742950">
              <a:defRPr/>
            </a:pPr>
            <a:r>
              <a:rPr lang="en-US" sz="1300" dirty="0">
                <a:solidFill>
                  <a:srgbClr val="002060"/>
                </a:solidFill>
                <a:latin typeface="Times New Roman" panose="02020603050405020304" pitchFamily="18" charset="0"/>
                <a:cs typeface="Times New Roman" panose="02020603050405020304" pitchFamily="18" charset="0"/>
              </a:rPr>
              <a:t>The main focus was on the mathematical aspects of diverse problems in fundamental and applied quantum technologies, such as</a:t>
            </a:r>
          </a:p>
          <a:p>
            <a:pPr marL="292795" defTabSz="742950">
              <a:buFont typeface="Wingdings" panose="05000000000000000000" pitchFamily="2" charset="2"/>
              <a:buChar char="§"/>
              <a:defRPr/>
            </a:pPr>
            <a:r>
              <a:rPr lang="en-US" sz="1300" dirty="0">
                <a:solidFill>
                  <a:srgbClr val="002060"/>
                </a:solidFill>
                <a:latin typeface="Times New Roman" panose="02020603050405020304" pitchFamily="18" charset="0"/>
                <a:cs typeface="Times New Roman" panose="02020603050405020304" pitchFamily="18" charset="0"/>
              </a:rPr>
              <a:t>    quantum information theory, </a:t>
            </a:r>
          </a:p>
          <a:p>
            <a:pPr marL="292795" defTabSz="742950">
              <a:buFont typeface="Wingdings" panose="05000000000000000000" pitchFamily="2" charset="2"/>
              <a:buChar char="§"/>
              <a:defRPr/>
            </a:pPr>
            <a:r>
              <a:rPr lang="en-US" sz="1300" dirty="0">
                <a:solidFill>
                  <a:srgbClr val="002060"/>
                </a:solidFill>
                <a:latin typeface="Times New Roman" panose="02020603050405020304" pitchFamily="18" charset="0"/>
                <a:cs typeface="Times New Roman" panose="02020603050405020304" pitchFamily="18" charset="0"/>
              </a:rPr>
              <a:t>    quantum communications,</a:t>
            </a:r>
          </a:p>
          <a:p>
            <a:pPr marL="292795" defTabSz="742950">
              <a:buFont typeface="Wingdings" panose="05000000000000000000" pitchFamily="2" charset="2"/>
              <a:buChar char="§"/>
              <a:defRPr/>
            </a:pPr>
            <a:r>
              <a:rPr lang="en-US" sz="1300" dirty="0">
                <a:solidFill>
                  <a:srgbClr val="002060"/>
                </a:solidFill>
                <a:latin typeface="Times New Roman" panose="02020603050405020304" pitchFamily="18" charset="0"/>
                <a:cs typeface="Times New Roman" panose="02020603050405020304" pitchFamily="18" charset="0"/>
              </a:rPr>
              <a:t>    quantum computing, simulation, and quantum algorithms</a:t>
            </a:r>
            <a:r>
              <a:rPr lang="en-US" sz="1463" dirty="0">
                <a:solidFill>
                  <a:prstClr val="black"/>
                </a:solidFill>
                <a:latin typeface="Calibri" panose="020F0502020204030204"/>
              </a:rPr>
              <a:t>. </a:t>
            </a:r>
          </a:p>
        </p:txBody>
      </p:sp>
      <p:sp>
        <p:nvSpPr>
          <p:cNvPr id="18" name="Прямоугольник 17">
            <a:extLst>
              <a:ext uri="{FF2B5EF4-FFF2-40B4-BE49-F238E27FC236}">
                <a16:creationId xmlns:a16="http://schemas.microsoft.com/office/drawing/2014/main" id="{0E7B526E-47AB-E2FD-166E-8991F96F338C}"/>
              </a:ext>
            </a:extLst>
          </p:cNvPr>
          <p:cNvSpPr/>
          <p:nvPr/>
        </p:nvSpPr>
        <p:spPr>
          <a:xfrm>
            <a:off x="1" y="1848966"/>
            <a:ext cx="4639333" cy="4366097"/>
          </a:xfrm>
          <a:prstGeom prst="rect">
            <a:avLst/>
          </a:prstGeom>
          <a:noFill/>
          <a:ln w="19050">
            <a:solidFill>
              <a:srgbClr val="0078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42950">
              <a:defRPr/>
            </a:pPr>
            <a:endParaRPr lang="ru-RU" sz="1463">
              <a:solidFill>
                <a:prstClr val="white"/>
              </a:solidFill>
              <a:latin typeface="Calibri" panose="020F0502020204030204"/>
            </a:endParaRPr>
          </a:p>
        </p:txBody>
      </p:sp>
      <p:sp>
        <p:nvSpPr>
          <p:cNvPr id="20" name="TextBox 19">
            <a:extLst>
              <a:ext uri="{FF2B5EF4-FFF2-40B4-BE49-F238E27FC236}">
                <a16:creationId xmlns:a16="http://schemas.microsoft.com/office/drawing/2014/main" id="{5009EBDA-C848-E634-BE91-55BDEBD5EB89}"/>
              </a:ext>
            </a:extLst>
          </p:cNvPr>
          <p:cNvSpPr txBox="1"/>
          <p:nvPr/>
        </p:nvSpPr>
        <p:spPr>
          <a:xfrm>
            <a:off x="83870" y="3904950"/>
            <a:ext cx="4399986" cy="492443"/>
          </a:xfrm>
          <a:prstGeom prst="rect">
            <a:avLst/>
          </a:prstGeom>
          <a:noFill/>
        </p:spPr>
        <p:txBody>
          <a:bodyPr wrap="square">
            <a:spAutoFit/>
          </a:bodyPr>
          <a:lstStyle/>
          <a:p>
            <a:pPr algn="just" defTabSz="742950">
              <a:defRPr/>
            </a:pPr>
            <a:r>
              <a:rPr lang="en-US" sz="1300" dirty="0">
                <a:solidFill>
                  <a:srgbClr val="002060"/>
                </a:solidFill>
                <a:latin typeface="Times New Roman" panose="02020603050405020304" pitchFamily="18" charset="0"/>
                <a:cs typeface="Times New Roman" panose="02020603050405020304" pitchFamily="18" charset="0"/>
              </a:rPr>
              <a:t>Russia was represented by specialists from Voronezh, Kazan, Moscow, St. Petersburg, </a:t>
            </a:r>
            <a:r>
              <a:rPr lang="en-US" sz="1300" dirty="0" err="1">
                <a:solidFill>
                  <a:srgbClr val="002060"/>
                </a:solidFill>
                <a:latin typeface="Times New Roman" panose="02020603050405020304" pitchFamily="18" charset="0"/>
                <a:cs typeface="Times New Roman" panose="02020603050405020304" pitchFamily="18" charset="0"/>
              </a:rPr>
              <a:t>Tver</a:t>
            </a:r>
            <a:r>
              <a:rPr lang="en-US" sz="1300" dirty="0">
                <a:solidFill>
                  <a:srgbClr val="002060"/>
                </a:solidFill>
                <a:latin typeface="Times New Roman" panose="02020603050405020304" pitchFamily="18" charset="0"/>
                <a:cs typeface="Times New Roman" panose="02020603050405020304" pitchFamily="18" charset="0"/>
              </a:rPr>
              <a:t>, Chelyabinsk and Dubna. </a:t>
            </a:r>
            <a:endParaRPr lang="ru-RU" sz="1300" dirty="0">
              <a:solidFill>
                <a:prstClr val="black"/>
              </a:solidFill>
              <a:latin typeface="Calibri" panose="020F0502020204030204"/>
            </a:endParaRPr>
          </a:p>
        </p:txBody>
      </p:sp>
      <p:pic>
        <p:nvPicPr>
          <p:cNvPr id="33" name="Рисунок 32">
            <a:extLst>
              <a:ext uri="{FF2B5EF4-FFF2-40B4-BE49-F238E27FC236}">
                <a16:creationId xmlns:a16="http://schemas.microsoft.com/office/drawing/2014/main" id="{AF39CDE7-262F-0435-A443-BC17BF3266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0574" y="4485908"/>
            <a:ext cx="1195730" cy="797323"/>
          </a:xfrm>
          <a:prstGeom prst="rect">
            <a:avLst/>
          </a:prstGeom>
          <a:ln>
            <a:noFill/>
          </a:ln>
          <a:effectLst>
            <a:softEdge rad="112500"/>
          </a:effectLst>
        </p:spPr>
      </p:pic>
      <p:pic>
        <p:nvPicPr>
          <p:cNvPr id="35" name="Рисунок 34">
            <a:extLst>
              <a:ext uri="{FF2B5EF4-FFF2-40B4-BE49-F238E27FC236}">
                <a16:creationId xmlns:a16="http://schemas.microsoft.com/office/drawing/2014/main" id="{FBAF03BC-5524-7104-F6DB-4B59205CB3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763" y="5175962"/>
            <a:ext cx="1646080" cy="1097619"/>
          </a:xfrm>
          <a:prstGeom prst="rect">
            <a:avLst/>
          </a:prstGeom>
          <a:ln>
            <a:noFill/>
          </a:ln>
          <a:effectLst>
            <a:softEdge rad="112500"/>
          </a:effectLst>
        </p:spPr>
      </p:pic>
      <p:pic>
        <p:nvPicPr>
          <p:cNvPr id="37" name="Рисунок 36">
            <a:extLst>
              <a:ext uri="{FF2B5EF4-FFF2-40B4-BE49-F238E27FC236}">
                <a16:creationId xmlns:a16="http://schemas.microsoft.com/office/drawing/2014/main" id="{B9935B3D-3C6D-A294-BBF0-47E809B961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19491" y="4485908"/>
            <a:ext cx="1094346" cy="729718"/>
          </a:xfrm>
          <a:prstGeom prst="rect">
            <a:avLst/>
          </a:prstGeom>
          <a:ln>
            <a:noFill/>
          </a:ln>
          <a:effectLst>
            <a:softEdge rad="112500"/>
          </a:effectLst>
        </p:spPr>
      </p:pic>
      <p:pic>
        <p:nvPicPr>
          <p:cNvPr id="39" name="Рисунок 38">
            <a:extLst>
              <a:ext uri="{FF2B5EF4-FFF2-40B4-BE49-F238E27FC236}">
                <a16:creationId xmlns:a16="http://schemas.microsoft.com/office/drawing/2014/main" id="{E148F14F-3146-074F-5994-62349E98551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13837" y="5367154"/>
            <a:ext cx="1261090" cy="840905"/>
          </a:xfrm>
          <a:prstGeom prst="rect">
            <a:avLst/>
          </a:prstGeom>
          <a:ln>
            <a:noFill/>
          </a:ln>
          <a:effectLst>
            <a:softEdge rad="112500"/>
          </a:effectLst>
        </p:spPr>
      </p:pic>
      <p:pic>
        <p:nvPicPr>
          <p:cNvPr id="49" name="Рисунок 48">
            <a:extLst>
              <a:ext uri="{FF2B5EF4-FFF2-40B4-BE49-F238E27FC236}">
                <a16:creationId xmlns:a16="http://schemas.microsoft.com/office/drawing/2014/main" id="{7452118E-41E0-4DE2-6E4D-4AFAEBC5182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38209" y="5016488"/>
            <a:ext cx="1024918" cy="683423"/>
          </a:xfrm>
          <a:prstGeom prst="rect">
            <a:avLst/>
          </a:prstGeom>
          <a:ln>
            <a:noFill/>
          </a:ln>
          <a:effectLst>
            <a:softEdge rad="112500"/>
          </a:effectLst>
        </p:spPr>
      </p:pic>
      <p:pic>
        <p:nvPicPr>
          <p:cNvPr id="51" name="Рисунок 50">
            <a:extLst>
              <a:ext uri="{FF2B5EF4-FFF2-40B4-BE49-F238E27FC236}">
                <a16:creationId xmlns:a16="http://schemas.microsoft.com/office/drawing/2014/main" id="{12AA0E84-15EF-418B-C115-DE8191FE397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14081" y="4492895"/>
            <a:ext cx="1453883" cy="969461"/>
          </a:xfrm>
          <a:prstGeom prst="rect">
            <a:avLst/>
          </a:prstGeom>
          <a:ln>
            <a:noFill/>
          </a:ln>
          <a:effectLst>
            <a:softEdge rad="112500"/>
          </a:effectLst>
        </p:spPr>
      </p:pic>
      <p:sp>
        <p:nvSpPr>
          <p:cNvPr id="3" name="TextBox 2">
            <a:extLst>
              <a:ext uri="{FF2B5EF4-FFF2-40B4-BE49-F238E27FC236}">
                <a16:creationId xmlns:a16="http://schemas.microsoft.com/office/drawing/2014/main" id="{8D5AC627-5F52-1C8C-DD21-37357035ABC8}"/>
              </a:ext>
            </a:extLst>
          </p:cNvPr>
          <p:cNvSpPr txBox="1"/>
          <p:nvPr/>
        </p:nvSpPr>
        <p:spPr>
          <a:xfrm>
            <a:off x="509267" y="3284145"/>
            <a:ext cx="820759" cy="717569"/>
          </a:xfrm>
          <a:prstGeom prst="rect">
            <a:avLst/>
          </a:prstGeom>
          <a:noFill/>
        </p:spPr>
        <p:txBody>
          <a:bodyPr wrap="square">
            <a:spAutoFit/>
          </a:bodyPr>
          <a:lstStyle/>
          <a:p>
            <a:pPr algn="just" defTabSz="742950">
              <a:defRPr/>
            </a:pPr>
            <a:r>
              <a:rPr lang="en-US" sz="1300" dirty="0">
                <a:solidFill>
                  <a:srgbClr val="002060"/>
                </a:solidFill>
                <a:latin typeface="Times New Roman" panose="02020603050405020304" pitchFamily="18" charset="0"/>
                <a:cs typeface="Times New Roman" panose="02020603050405020304" pitchFamily="18" charset="0"/>
              </a:rPr>
              <a:t>Armenia, </a:t>
            </a:r>
            <a:endParaRPr lang="ru-RU" sz="1300" dirty="0">
              <a:solidFill>
                <a:srgbClr val="002060"/>
              </a:solidFill>
              <a:latin typeface="Times New Roman" panose="02020603050405020304" pitchFamily="18" charset="0"/>
              <a:cs typeface="Times New Roman" panose="02020603050405020304" pitchFamily="18" charset="0"/>
            </a:endParaRPr>
          </a:p>
          <a:p>
            <a:pPr algn="just" defTabSz="742950">
              <a:defRPr/>
            </a:pPr>
            <a:r>
              <a:rPr lang="en-US" sz="1300" dirty="0">
                <a:solidFill>
                  <a:srgbClr val="002060"/>
                </a:solidFill>
                <a:latin typeface="Times New Roman" panose="02020603050405020304" pitchFamily="18" charset="0"/>
                <a:cs typeface="Times New Roman" panose="02020603050405020304" pitchFamily="18" charset="0"/>
              </a:rPr>
              <a:t>Belarus, </a:t>
            </a:r>
            <a:endParaRPr lang="ru-RU" sz="1300" dirty="0">
              <a:solidFill>
                <a:srgbClr val="002060"/>
              </a:solidFill>
              <a:latin typeface="Times New Roman" panose="02020603050405020304" pitchFamily="18" charset="0"/>
              <a:cs typeface="Times New Roman" panose="02020603050405020304" pitchFamily="18" charset="0"/>
            </a:endParaRPr>
          </a:p>
          <a:p>
            <a:pPr algn="just" defTabSz="742950">
              <a:defRPr/>
            </a:pPr>
            <a:r>
              <a:rPr lang="en-US" sz="1300" dirty="0">
                <a:solidFill>
                  <a:srgbClr val="002060"/>
                </a:solidFill>
                <a:latin typeface="Times New Roman" panose="02020603050405020304" pitchFamily="18" charset="0"/>
                <a:cs typeface="Times New Roman" panose="02020603050405020304" pitchFamily="18" charset="0"/>
              </a:rPr>
              <a:t>Bulgaria</a:t>
            </a:r>
            <a:r>
              <a:rPr lang="en-US" sz="1463" dirty="0">
                <a:solidFill>
                  <a:srgbClr val="002060"/>
                </a:solidFill>
                <a:latin typeface="Times New Roman" panose="02020603050405020304" pitchFamily="18" charset="0"/>
                <a:cs typeface="Times New Roman" panose="02020603050405020304" pitchFamily="18" charset="0"/>
              </a:rPr>
              <a:t>, </a:t>
            </a:r>
            <a:endParaRPr lang="ru-RU" sz="1463" dirty="0">
              <a:solidFill>
                <a:srgbClr val="00206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1CEDC73C-A9D9-9ECD-D114-D6B3C3961F0C}"/>
              </a:ext>
            </a:extLst>
          </p:cNvPr>
          <p:cNvSpPr txBox="1"/>
          <p:nvPr/>
        </p:nvSpPr>
        <p:spPr>
          <a:xfrm>
            <a:off x="1259911" y="3286790"/>
            <a:ext cx="1094338" cy="692497"/>
          </a:xfrm>
          <a:prstGeom prst="rect">
            <a:avLst/>
          </a:prstGeom>
          <a:noFill/>
        </p:spPr>
        <p:txBody>
          <a:bodyPr wrap="square">
            <a:spAutoFit/>
          </a:bodyPr>
          <a:lstStyle/>
          <a:p>
            <a:pPr algn="just" defTabSz="742950">
              <a:defRPr/>
            </a:pPr>
            <a:r>
              <a:rPr lang="en-US" sz="1300" dirty="0">
                <a:solidFill>
                  <a:srgbClr val="002060"/>
                </a:solidFill>
                <a:latin typeface="Times New Roman" panose="02020603050405020304" pitchFamily="18" charset="0"/>
                <a:cs typeface="Times New Roman" panose="02020603050405020304" pitchFamily="18" charset="0"/>
              </a:rPr>
              <a:t>Great Britain, Georgia, </a:t>
            </a:r>
            <a:endParaRPr lang="ru-RU" sz="1300" dirty="0">
              <a:solidFill>
                <a:srgbClr val="002060"/>
              </a:solidFill>
              <a:latin typeface="Times New Roman" panose="02020603050405020304" pitchFamily="18" charset="0"/>
              <a:cs typeface="Times New Roman" panose="02020603050405020304" pitchFamily="18" charset="0"/>
            </a:endParaRPr>
          </a:p>
          <a:p>
            <a:pPr algn="just" defTabSz="742950">
              <a:defRPr/>
            </a:pPr>
            <a:r>
              <a:rPr lang="en-US" sz="1300" dirty="0">
                <a:solidFill>
                  <a:srgbClr val="002060"/>
                </a:solidFill>
                <a:latin typeface="Times New Roman" panose="02020603050405020304" pitchFamily="18" charset="0"/>
                <a:cs typeface="Times New Roman" panose="02020603050405020304" pitchFamily="18" charset="0"/>
              </a:rPr>
              <a:t>Egypt, </a:t>
            </a:r>
            <a:endParaRPr lang="ru-RU" sz="1300" dirty="0">
              <a:solidFill>
                <a:srgbClr val="00206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C1A459C-D046-5E5F-986F-52FC1A5A3FAB}"/>
              </a:ext>
            </a:extLst>
          </p:cNvPr>
          <p:cNvSpPr txBox="1"/>
          <p:nvPr/>
        </p:nvSpPr>
        <p:spPr>
          <a:xfrm>
            <a:off x="2283863" y="3275529"/>
            <a:ext cx="1095876" cy="692497"/>
          </a:xfrm>
          <a:prstGeom prst="rect">
            <a:avLst/>
          </a:prstGeom>
          <a:noFill/>
        </p:spPr>
        <p:txBody>
          <a:bodyPr wrap="square">
            <a:spAutoFit/>
          </a:bodyPr>
          <a:lstStyle/>
          <a:p>
            <a:pPr algn="just" defTabSz="742950">
              <a:defRPr/>
            </a:pPr>
            <a:r>
              <a:rPr lang="en-US" sz="1300" dirty="0">
                <a:solidFill>
                  <a:srgbClr val="002060"/>
                </a:solidFill>
                <a:latin typeface="Times New Roman" panose="02020603050405020304" pitchFamily="18" charset="0"/>
                <a:cs typeface="Times New Roman" panose="02020603050405020304" pitchFamily="18" charset="0"/>
              </a:rPr>
              <a:t>India, </a:t>
            </a:r>
            <a:endParaRPr lang="ru-RU" sz="1300" dirty="0">
              <a:solidFill>
                <a:srgbClr val="002060"/>
              </a:solidFill>
              <a:latin typeface="Times New Roman" panose="02020603050405020304" pitchFamily="18" charset="0"/>
              <a:cs typeface="Times New Roman" panose="02020603050405020304" pitchFamily="18" charset="0"/>
            </a:endParaRPr>
          </a:p>
          <a:p>
            <a:pPr algn="just" defTabSz="742950">
              <a:defRPr/>
            </a:pPr>
            <a:r>
              <a:rPr lang="en-US" sz="1300" dirty="0">
                <a:solidFill>
                  <a:srgbClr val="002060"/>
                </a:solidFill>
                <a:latin typeface="Times New Roman" panose="02020603050405020304" pitchFamily="18" charset="0"/>
                <a:cs typeface="Times New Roman" panose="02020603050405020304" pitchFamily="18" charset="0"/>
              </a:rPr>
              <a:t>Kazakhstan,</a:t>
            </a:r>
          </a:p>
          <a:p>
            <a:pPr algn="just" defTabSz="742950">
              <a:defRPr/>
            </a:pPr>
            <a:r>
              <a:rPr lang="en-US" sz="1300" dirty="0">
                <a:solidFill>
                  <a:srgbClr val="002060"/>
                </a:solidFill>
                <a:latin typeface="Times New Roman" panose="02020603050405020304" pitchFamily="18" charset="0"/>
                <a:cs typeface="Times New Roman" panose="02020603050405020304" pitchFamily="18" charset="0"/>
              </a:rPr>
              <a:t>Moldova, </a:t>
            </a:r>
          </a:p>
        </p:txBody>
      </p:sp>
      <p:pic>
        <p:nvPicPr>
          <p:cNvPr id="23" name="Рисунок 22">
            <a:extLst>
              <a:ext uri="{FF2B5EF4-FFF2-40B4-BE49-F238E27FC236}">
                <a16:creationId xmlns:a16="http://schemas.microsoft.com/office/drawing/2014/main" id="{B63EE76D-1199-3E8C-9C9A-D7600BB0165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854" y="4305531"/>
            <a:ext cx="814315" cy="1221473"/>
          </a:xfrm>
          <a:prstGeom prst="rect">
            <a:avLst/>
          </a:prstGeom>
          <a:ln>
            <a:noFill/>
          </a:ln>
          <a:effectLst>
            <a:softEdge rad="112500"/>
          </a:effectLst>
        </p:spPr>
      </p:pic>
      <p:pic>
        <p:nvPicPr>
          <p:cNvPr id="29" name="Рисунок 28">
            <a:extLst>
              <a:ext uri="{FF2B5EF4-FFF2-40B4-BE49-F238E27FC236}">
                <a16:creationId xmlns:a16="http://schemas.microsoft.com/office/drawing/2014/main" id="{822AB045-2AAF-3A81-D182-4320D2D8A88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04716" y="5527003"/>
            <a:ext cx="1099138" cy="732914"/>
          </a:xfrm>
          <a:prstGeom prst="rect">
            <a:avLst/>
          </a:prstGeom>
          <a:ln>
            <a:noFill/>
          </a:ln>
          <a:effectLst>
            <a:softEdge rad="112500"/>
          </a:effectLst>
        </p:spPr>
      </p:pic>
      <p:pic>
        <p:nvPicPr>
          <p:cNvPr id="25" name="Рисунок 24">
            <a:extLst>
              <a:ext uri="{FF2B5EF4-FFF2-40B4-BE49-F238E27FC236}">
                <a16:creationId xmlns:a16="http://schemas.microsoft.com/office/drawing/2014/main" id="{FF746825-9CE0-1F08-9C7F-C0104BA3788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467944" y="5394918"/>
            <a:ext cx="1232784" cy="822030"/>
          </a:xfrm>
          <a:prstGeom prst="rect">
            <a:avLst/>
          </a:prstGeom>
          <a:ln>
            <a:noFill/>
          </a:ln>
          <a:effectLst>
            <a:softEdge rad="112500"/>
          </a:effectLst>
        </p:spPr>
      </p:pic>
      <p:pic>
        <p:nvPicPr>
          <p:cNvPr id="45" name="Рисунок 44">
            <a:extLst>
              <a:ext uri="{FF2B5EF4-FFF2-40B4-BE49-F238E27FC236}">
                <a16:creationId xmlns:a16="http://schemas.microsoft.com/office/drawing/2014/main" id="{4CF06C7A-3FC5-4663-3A30-D2461A6429D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453639" y="4640213"/>
            <a:ext cx="1232784" cy="822030"/>
          </a:xfrm>
          <a:prstGeom prst="rect">
            <a:avLst/>
          </a:prstGeom>
          <a:ln>
            <a:noFill/>
          </a:ln>
          <a:effectLst>
            <a:softEdge rad="112500"/>
          </a:effectLst>
        </p:spPr>
      </p:pic>
      <p:pic>
        <p:nvPicPr>
          <p:cNvPr id="31" name="Рисунок 30">
            <a:extLst>
              <a:ext uri="{FF2B5EF4-FFF2-40B4-BE49-F238E27FC236}">
                <a16:creationId xmlns:a16="http://schemas.microsoft.com/office/drawing/2014/main" id="{2E6701BA-B017-51A9-0491-DBE09BBCC8B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30484" y="5550871"/>
            <a:ext cx="1001731" cy="667962"/>
          </a:xfrm>
          <a:prstGeom prst="rect">
            <a:avLst/>
          </a:prstGeom>
          <a:ln>
            <a:noFill/>
          </a:ln>
          <a:effectLst>
            <a:softEdge rad="112500"/>
          </a:effectLst>
        </p:spPr>
      </p:pic>
      <p:sp>
        <p:nvSpPr>
          <p:cNvPr id="15" name="TextBox 14">
            <a:extLst>
              <a:ext uri="{FF2B5EF4-FFF2-40B4-BE49-F238E27FC236}">
                <a16:creationId xmlns:a16="http://schemas.microsoft.com/office/drawing/2014/main" id="{CB019F44-0AFC-EB1B-D3BB-8C0D174B1391}"/>
              </a:ext>
            </a:extLst>
          </p:cNvPr>
          <p:cNvSpPr txBox="1"/>
          <p:nvPr/>
        </p:nvSpPr>
        <p:spPr>
          <a:xfrm>
            <a:off x="4639333" y="1729379"/>
            <a:ext cx="5183695" cy="1892826"/>
          </a:xfrm>
          <a:prstGeom prst="rect">
            <a:avLst/>
          </a:prstGeom>
          <a:noFill/>
        </p:spPr>
        <p:txBody>
          <a:bodyPr wrap="square">
            <a:spAutoFit/>
          </a:bodyPr>
          <a:lstStyle/>
          <a:p>
            <a:pPr marL="29250" algn="just">
              <a:buFont typeface="Arial" panose="020B0604020202020204" pitchFamily="34" charset="0"/>
              <a:buChar char="•"/>
            </a:pPr>
            <a:r>
              <a:rPr lang="en-US" sz="1300" dirty="0">
                <a:latin typeface="Times New Roman" panose="02020603050405020304" pitchFamily="18" charset="0"/>
                <a:cs typeface="Times New Roman" panose="02020603050405020304" pitchFamily="18" charset="0"/>
              </a:rPr>
              <a:t>   Distributed and high-performance computing for experimental and theoretical research at JINR;</a:t>
            </a:r>
            <a:endParaRPr lang="ru-RU" sz="1300" dirty="0">
              <a:latin typeface="Times New Roman" panose="02020603050405020304" pitchFamily="18" charset="0"/>
              <a:cs typeface="Times New Roman" panose="02020603050405020304" pitchFamily="18" charset="0"/>
            </a:endParaRPr>
          </a:p>
          <a:p>
            <a:pPr marL="29250" algn="just">
              <a:buFont typeface="Arial" panose="020B0604020202020204" pitchFamily="34" charset="0"/>
              <a:buChar char="•"/>
            </a:pPr>
            <a:r>
              <a:rPr lang="en-US" sz="1300" dirty="0">
                <a:latin typeface="Times New Roman" panose="02020603050405020304" pitchFamily="18" charset="0"/>
                <a:cs typeface="Times New Roman" panose="02020603050405020304" pitchFamily="18" charset="0"/>
              </a:rPr>
              <a:t>   Mathematical modeling and numerical methods</a:t>
            </a:r>
            <a:r>
              <a:rPr lang="ru-RU" sz="1300" dirty="0">
                <a:latin typeface="Times New Roman" panose="02020603050405020304" pitchFamily="18" charset="0"/>
                <a:cs typeface="Times New Roman" panose="02020603050405020304" pitchFamily="18" charset="0"/>
              </a:rPr>
              <a:t>;</a:t>
            </a:r>
            <a:endParaRPr lang="en-US" sz="1300" dirty="0">
              <a:latin typeface="Times New Roman" panose="02020603050405020304" pitchFamily="18" charset="0"/>
              <a:cs typeface="Times New Roman" panose="02020603050405020304" pitchFamily="18" charset="0"/>
            </a:endParaRPr>
          </a:p>
          <a:p>
            <a:pPr marL="29250" algn="just">
              <a:buFont typeface="Arial" panose="020B0604020202020204" pitchFamily="34" charset="0"/>
              <a:buChar char="•"/>
            </a:pPr>
            <a:r>
              <a:rPr lang="en-US" sz="1300" dirty="0">
                <a:latin typeface="Times New Roman" panose="02020603050405020304" pitchFamily="18" charset="0"/>
                <a:cs typeface="Times New Roman" panose="02020603050405020304" pitchFamily="18" charset="0"/>
              </a:rPr>
              <a:t>   Modern methods and technologies for information processing and analysis;</a:t>
            </a:r>
          </a:p>
          <a:p>
            <a:pPr marL="29250" algn="just">
              <a:buFont typeface="Arial" panose="020B0604020202020204" pitchFamily="34" charset="0"/>
              <a:buChar char="•"/>
            </a:pPr>
            <a:r>
              <a:rPr lang="en-US" sz="1300" dirty="0">
                <a:latin typeface="Times New Roman" panose="02020603050405020304" pitchFamily="18" charset="0"/>
                <a:cs typeface="Times New Roman" panose="02020603050405020304" pitchFamily="18" charset="0"/>
              </a:rPr>
              <a:t>   JINR Digital </a:t>
            </a:r>
            <a:r>
              <a:rPr lang="en-US" sz="1300" dirty="0" err="1">
                <a:latin typeface="Times New Roman" panose="02020603050405020304" pitchFamily="18" charset="0"/>
                <a:cs typeface="Times New Roman" panose="02020603050405020304" pitchFamily="18" charset="0"/>
              </a:rPr>
              <a:t>EcoSystem</a:t>
            </a:r>
            <a:r>
              <a:rPr lang="en-US" sz="1300" dirty="0">
                <a:latin typeface="Times New Roman" panose="02020603050405020304" pitchFamily="18" charset="0"/>
                <a:cs typeface="Times New Roman" panose="02020603050405020304" pitchFamily="18" charset="0"/>
              </a:rPr>
              <a:t>;</a:t>
            </a:r>
          </a:p>
          <a:p>
            <a:pPr marL="29250" algn="just">
              <a:buFont typeface="Arial" panose="020B0604020202020204" pitchFamily="34" charset="0"/>
              <a:buChar char="•"/>
            </a:pPr>
            <a:r>
              <a:rPr lang="en-US" sz="1300" dirty="0">
                <a:latin typeface="Times New Roman" panose="02020603050405020304" pitchFamily="18" charset="0"/>
                <a:cs typeface="Times New Roman" panose="02020603050405020304" pitchFamily="18" charset="0"/>
              </a:rPr>
              <a:t>   Support and development of the JINR Multifunctional </a:t>
            </a:r>
          </a:p>
          <a:p>
            <a:pPr marL="29250" algn="just"/>
            <a:r>
              <a:rPr lang="en-US" sz="1300" dirty="0">
                <a:latin typeface="Times New Roman" panose="02020603050405020304" pitchFamily="18" charset="0"/>
                <a:cs typeface="Times New Roman" panose="02020603050405020304" pitchFamily="18" charset="0"/>
              </a:rPr>
              <a:t>Information and Computing Complex (MICC);</a:t>
            </a:r>
          </a:p>
          <a:p>
            <a:pPr marL="261422" indent="-232172" algn="just">
              <a:buFont typeface="Arial" panose="020B0604020202020204" pitchFamily="34" charset="0"/>
              <a:buChar char="•"/>
            </a:pPr>
            <a:r>
              <a:rPr lang="en-US" sz="1300" dirty="0">
                <a:latin typeface="Times New Roman" panose="02020603050405020304" pitchFamily="18" charset="0"/>
                <a:cs typeface="Times New Roman" panose="02020603050405020304" pitchFamily="18" charset="0"/>
              </a:rPr>
              <a:t>Engineering infrastructure: automation and monitoring.</a:t>
            </a:r>
          </a:p>
        </p:txBody>
      </p:sp>
      <p:sp>
        <p:nvSpPr>
          <p:cNvPr id="22" name="Прямоугольник 21">
            <a:extLst>
              <a:ext uri="{FF2B5EF4-FFF2-40B4-BE49-F238E27FC236}">
                <a16:creationId xmlns:a16="http://schemas.microsoft.com/office/drawing/2014/main" id="{D287DD91-84A2-0733-9CC1-5B08A1F50852}"/>
              </a:ext>
            </a:extLst>
          </p:cNvPr>
          <p:cNvSpPr/>
          <p:nvPr/>
        </p:nvSpPr>
        <p:spPr>
          <a:xfrm>
            <a:off x="4684398" y="1720989"/>
            <a:ext cx="5198293" cy="4494074"/>
          </a:xfrm>
          <a:prstGeom prst="rect">
            <a:avLst/>
          </a:prstGeom>
          <a:noFill/>
          <a:ln w="19050">
            <a:solidFill>
              <a:srgbClr val="0078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42950">
              <a:defRPr/>
            </a:pPr>
            <a:endParaRPr lang="ru-RU" sz="1463">
              <a:solidFill>
                <a:prstClr val="white"/>
              </a:solidFill>
              <a:latin typeface="Calibri" panose="020F0502020204030204"/>
            </a:endParaRPr>
          </a:p>
        </p:txBody>
      </p:sp>
      <p:pic>
        <p:nvPicPr>
          <p:cNvPr id="24" name="Рисунок 23">
            <a:extLst>
              <a:ext uri="{FF2B5EF4-FFF2-40B4-BE49-F238E27FC236}">
                <a16:creationId xmlns:a16="http://schemas.microsoft.com/office/drawing/2014/main" id="{7A87C252-AC85-7651-A321-3B0FF240E621}"/>
              </a:ext>
            </a:extLst>
          </p:cNvPr>
          <p:cNvPicPr>
            <a:picLocks noChangeAspect="1"/>
          </p:cNvPicPr>
          <p:nvPr/>
        </p:nvPicPr>
        <p:blipFill>
          <a:blip r:embed="rId17">
            <a:extLst>
              <a:ext uri="{28A0092B-C50C-407E-A947-70E740481C1C}">
                <a14:useLocalDpi xmlns:a14="http://schemas.microsoft.com/office/drawing/2010/main" val="0"/>
              </a:ext>
            </a:extLst>
          </a:blip>
          <a:srcRect l="10010" t="3323" r="76195" b="80114"/>
          <a:stretch/>
        </p:blipFill>
        <p:spPr>
          <a:xfrm>
            <a:off x="4666598" y="642418"/>
            <a:ext cx="1139364" cy="395348"/>
          </a:xfrm>
          <a:prstGeom prst="rect">
            <a:avLst/>
          </a:prstGeom>
        </p:spPr>
      </p:pic>
      <p:sp>
        <p:nvSpPr>
          <p:cNvPr id="38" name="TextBox 37">
            <a:extLst>
              <a:ext uri="{FF2B5EF4-FFF2-40B4-BE49-F238E27FC236}">
                <a16:creationId xmlns:a16="http://schemas.microsoft.com/office/drawing/2014/main" id="{32A256FD-78C6-CFF6-0333-738F55FC1182}"/>
              </a:ext>
            </a:extLst>
          </p:cNvPr>
          <p:cNvSpPr txBox="1"/>
          <p:nvPr/>
        </p:nvSpPr>
        <p:spPr>
          <a:xfrm>
            <a:off x="5541577" y="677437"/>
            <a:ext cx="3030086" cy="567591"/>
          </a:xfrm>
          <a:prstGeom prst="rect">
            <a:avLst/>
          </a:prstGeom>
          <a:noFill/>
        </p:spPr>
        <p:txBody>
          <a:bodyPr wrap="square">
            <a:spAutoFit/>
          </a:bodyPr>
          <a:lstStyle/>
          <a:p>
            <a:pPr algn="ctr"/>
            <a:r>
              <a:rPr lang="en-US" sz="1544"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JINR School of Information Technologies</a:t>
            </a:r>
            <a:endParaRPr lang="ru-RU" sz="1544" b="1" dirty="0">
              <a:solidFill>
                <a:srgbClr val="002060"/>
              </a:solidFill>
            </a:endParaRPr>
          </a:p>
        </p:txBody>
      </p:sp>
      <p:pic>
        <p:nvPicPr>
          <p:cNvPr id="48" name="Рисунок 47">
            <a:extLst>
              <a:ext uri="{FF2B5EF4-FFF2-40B4-BE49-F238E27FC236}">
                <a16:creationId xmlns:a16="http://schemas.microsoft.com/office/drawing/2014/main" id="{987154C7-464C-E256-22F7-05BC70791C4C}"/>
              </a:ext>
            </a:extLst>
          </p:cNvPr>
          <p:cNvPicPr>
            <a:picLocks noChangeAspect="1"/>
          </p:cNvPicPr>
          <p:nvPr/>
        </p:nvPicPr>
        <p:blipFill>
          <a:blip r:embed="rId17">
            <a:extLst>
              <a:ext uri="{28A0092B-C50C-407E-A947-70E740481C1C}">
                <a14:useLocalDpi xmlns:a14="http://schemas.microsoft.com/office/drawing/2010/main" val="0"/>
              </a:ext>
            </a:extLst>
          </a:blip>
          <a:srcRect l="6869" t="18044" r="88892" b="62322"/>
          <a:stretch/>
        </p:blipFill>
        <p:spPr>
          <a:xfrm>
            <a:off x="4852043" y="1014548"/>
            <a:ext cx="314997" cy="421572"/>
          </a:xfrm>
          <a:prstGeom prst="rect">
            <a:avLst/>
          </a:prstGeom>
        </p:spPr>
      </p:pic>
      <p:sp>
        <p:nvSpPr>
          <p:cNvPr id="27" name="TextBox 26">
            <a:extLst>
              <a:ext uri="{FF2B5EF4-FFF2-40B4-BE49-F238E27FC236}">
                <a16:creationId xmlns:a16="http://schemas.microsoft.com/office/drawing/2014/main" id="{C983C038-B0FD-7208-94F4-4347C8B81702}"/>
              </a:ext>
            </a:extLst>
          </p:cNvPr>
          <p:cNvSpPr txBox="1"/>
          <p:nvPr/>
        </p:nvSpPr>
        <p:spPr>
          <a:xfrm>
            <a:off x="4555754" y="1430607"/>
            <a:ext cx="5001731" cy="317459"/>
          </a:xfrm>
          <a:prstGeom prst="rect">
            <a:avLst/>
          </a:prstGeom>
          <a:noFill/>
        </p:spPr>
        <p:txBody>
          <a:bodyPr wrap="square">
            <a:spAutoFit/>
          </a:bodyPr>
          <a:lstStyle/>
          <a:p>
            <a:pPr algn="ctr"/>
            <a:r>
              <a:rPr lang="ru-RU" altLang="en-US" sz="1463" b="1" dirty="0">
                <a:solidFill>
                  <a:schemeClr val="accent2"/>
                </a:solidFill>
                <a:latin typeface="Calibri" panose="020F0502020204030204" pitchFamily="34" charset="0"/>
                <a:cs typeface="Calibri" panose="020F0502020204030204" pitchFamily="34" charset="0"/>
              </a:rPr>
              <a:t>58</a:t>
            </a:r>
            <a:r>
              <a:rPr lang="en-US" altLang="en-US" sz="1463" b="1" dirty="0">
                <a:solidFill>
                  <a:schemeClr val="accent2"/>
                </a:solidFill>
                <a:latin typeface="Calibri" panose="020F0502020204030204" pitchFamily="34" charset="0"/>
                <a:cs typeface="Calibri" panose="020F0502020204030204" pitchFamily="34" charset="0"/>
              </a:rPr>
              <a:t> students from Russian universities</a:t>
            </a:r>
          </a:p>
        </p:txBody>
      </p:sp>
      <p:sp>
        <p:nvSpPr>
          <p:cNvPr id="52" name="TextBox 51">
            <a:extLst>
              <a:ext uri="{FF2B5EF4-FFF2-40B4-BE49-F238E27FC236}">
                <a16:creationId xmlns:a16="http://schemas.microsoft.com/office/drawing/2014/main" id="{0B15E90C-30F1-9DB0-1F12-488CAA7173DA}"/>
              </a:ext>
            </a:extLst>
          </p:cNvPr>
          <p:cNvSpPr txBox="1"/>
          <p:nvPr/>
        </p:nvSpPr>
        <p:spPr>
          <a:xfrm>
            <a:off x="6268096" y="1170839"/>
            <a:ext cx="1577049" cy="304827"/>
          </a:xfrm>
          <a:prstGeom prst="rect">
            <a:avLst/>
          </a:prstGeom>
          <a:noFill/>
        </p:spPr>
        <p:txBody>
          <a:bodyPr wrap="square">
            <a:spAutoFit/>
          </a:bodyPr>
          <a:lstStyle/>
          <a:p>
            <a:r>
              <a:rPr lang="ru-RU" sz="1381" dirty="0">
                <a:latin typeface="Times New Roman" panose="02020603050405020304" pitchFamily="18" charset="0"/>
                <a:ea typeface="Calibri" panose="020F0502020204030204" pitchFamily="34" charset="0"/>
                <a:cs typeface="Times New Roman" panose="02020603050405020304" pitchFamily="18" charset="0"/>
              </a:rPr>
              <a:t>7-11</a:t>
            </a:r>
            <a:r>
              <a:rPr lang="en-US" sz="1381" dirty="0">
                <a:latin typeface="Times New Roman" panose="02020603050405020304" pitchFamily="18" charset="0"/>
                <a:ea typeface="Calibri" panose="020F0502020204030204" pitchFamily="34" charset="0"/>
                <a:cs typeface="Times New Roman" panose="02020603050405020304" pitchFamily="18" charset="0"/>
              </a:rPr>
              <a:t> October</a:t>
            </a:r>
            <a:r>
              <a:rPr lang="ru-RU" sz="1381" dirty="0">
                <a:latin typeface="Times New Roman" panose="02020603050405020304" pitchFamily="18" charset="0"/>
                <a:ea typeface="Calibri" panose="020F0502020204030204" pitchFamily="34" charset="0"/>
                <a:cs typeface="Times New Roman" panose="02020603050405020304" pitchFamily="18" charset="0"/>
              </a:rPr>
              <a:t> 2024</a:t>
            </a:r>
            <a:endParaRPr lang="ru-RU" sz="1381" dirty="0"/>
          </a:p>
        </p:txBody>
      </p:sp>
      <p:pic>
        <p:nvPicPr>
          <p:cNvPr id="58" name="Рисунок 57">
            <a:extLst>
              <a:ext uri="{FF2B5EF4-FFF2-40B4-BE49-F238E27FC236}">
                <a16:creationId xmlns:a16="http://schemas.microsoft.com/office/drawing/2014/main" id="{B80F37AC-79CF-F3CC-BF10-EF1EA1744356}"/>
              </a:ext>
            </a:extLst>
          </p:cNvPr>
          <p:cNvPicPr>
            <a:picLocks noChangeAspect="1"/>
          </p:cNvPicPr>
          <p:nvPr/>
        </p:nvPicPr>
        <p:blipFill>
          <a:blip r:embed="rId18" cstate="print">
            <a:extLst>
              <a:ext uri="{28A0092B-C50C-407E-A947-70E740481C1C}">
                <a14:useLocalDpi xmlns:a14="http://schemas.microsoft.com/office/drawing/2010/main" val="0"/>
              </a:ext>
            </a:extLst>
          </a:blip>
          <a:srcRect l="11261" r="33455"/>
          <a:stretch/>
        </p:blipFill>
        <p:spPr>
          <a:xfrm>
            <a:off x="8166007" y="3521317"/>
            <a:ext cx="966217" cy="1165397"/>
          </a:xfrm>
          <a:prstGeom prst="rect">
            <a:avLst/>
          </a:prstGeom>
          <a:ln>
            <a:noFill/>
          </a:ln>
          <a:effectLst>
            <a:softEdge rad="112500"/>
          </a:effectLst>
        </p:spPr>
      </p:pic>
      <p:pic>
        <p:nvPicPr>
          <p:cNvPr id="64" name="Рисунок 63">
            <a:extLst>
              <a:ext uri="{FF2B5EF4-FFF2-40B4-BE49-F238E27FC236}">
                <a16:creationId xmlns:a16="http://schemas.microsoft.com/office/drawing/2014/main" id="{D6B8AEEE-0B54-BA98-D3CF-E0F33D9AC56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189279" y="5121801"/>
            <a:ext cx="1694574" cy="1129954"/>
          </a:xfrm>
          <a:prstGeom prst="rect">
            <a:avLst/>
          </a:prstGeom>
          <a:ln>
            <a:noFill/>
          </a:ln>
          <a:effectLst>
            <a:softEdge rad="112500"/>
          </a:effectLst>
        </p:spPr>
      </p:pic>
      <p:pic>
        <p:nvPicPr>
          <p:cNvPr id="68" name="Рисунок 67">
            <a:extLst>
              <a:ext uri="{FF2B5EF4-FFF2-40B4-BE49-F238E27FC236}">
                <a16:creationId xmlns:a16="http://schemas.microsoft.com/office/drawing/2014/main" id="{738F1BF1-56D7-D3D6-662F-5D1413D61612}"/>
              </a:ext>
            </a:extLst>
          </p:cNvPr>
          <p:cNvPicPr>
            <a:picLocks noChangeAspect="1"/>
          </p:cNvPicPr>
          <p:nvPr/>
        </p:nvPicPr>
        <p:blipFill>
          <a:blip r:embed="rId20" cstate="print">
            <a:extLst>
              <a:ext uri="{28A0092B-C50C-407E-A947-70E740481C1C}">
                <a14:useLocalDpi xmlns:a14="http://schemas.microsoft.com/office/drawing/2010/main" val="0"/>
              </a:ext>
            </a:extLst>
          </a:blip>
          <a:srcRect r="12681"/>
          <a:stretch/>
        </p:blipFill>
        <p:spPr>
          <a:xfrm>
            <a:off x="6960934" y="5106943"/>
            <a:ext cx="1382352" cy="1055618"/>
          </a:xfrm>
          <a:prstGeom prst="rect">
            <a:avLst/>
          </a:prstGeom>
          <a:ln>
            <a:noFill/>
          </a:ln>
          <a:effectLst>
            <a:softEdge rad="112500"/>
          </a:effectLst>
        </p:spPr>
      </p:pic>
      <p:pic>
        <p:nvPicPr>
          <p:cNvPr id="70" name="Рисунок 69">
            <a:extLst>
              <a:ext uri="{FF2B5EF4-FFF2-40B4-BE49-F238E27FC236}">
                <a16:creationId xmlns:a16="http://schemas.microsoft.com/office/drawing/2014/main" id="{E7F07AA8-34BA-58CB-AC8C-9BA28CB56EE6}"/>
              </a:ext>
            </a:extLst>
          </p:cNvPr>
          <p:cNvPicPr>
            <a:picLocks noChangeAspect="1"/>
          </p:cNvPicPr>
          <p:nvPr/>
        </p:nvPicPr>
        <p:blipFill>
          <a:blip r:embed="rId21" cstate="print">
            <a:extLst>
              <a:ext uri="{28A0092B-C50C-407E-A947-70E740481C1C}">
                <a14:useLocalDpi xmlns:a14="http://schemas.microsoft.com/office/drawing/2010/main" val="0"/>
              </a:ext>
            </a:extLst>
          </a:blip>
          <a:srcRect l="1068" r="9410"/>
          <a:stretch/>
        </p:blipFill>
        <p:spPr>
          <a:xfrm>
            <a:off x="4715979" y="3604892"/>
            <a:ext cx="1276245" cy="950615"/>
          </a:xfrm>
          <a:prstGeom prst="rect">
            <a:avLst/>
          </a:prstGeom>
          <a:ln>
            <a:noFill/>
          </a:ln>
          <a:effectLst>
            <a:softEdge rad="112500"/>
          </a:effectLst>
        </p:spPr>
      </p:pic>
      <p:pic>
        <p:nvPicPr>
          <p:cNvPr id="56" name="Рисунок 55">
            <a:extLst>
              <a:ext uri="{FF2B5EF4-FFF2-40B4-BE49-F238E27FC236}">
                <a16:creationId xmlns:a16="http://schemas.microsoft.com/office/drawing/2014/main" id="{6BC63D7A-2A29-9E49-5B5D-56637FF79A06}"/>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867678" y="3520491"/>
            <a:ext cx="2595863" cy="1730575"/>
          </a:xfrm>
          <a:prstGeom prst="rect">
            <a:avLst/>
          </a:prstGeom>
          <a:ln>
            <a:noFill/>
          </a:ln>
          <a:effectLst>
            <a:softEdge rad="112500"/>
          </a:effectLst>
        </p:spPr>
      </p:pic>
      <p:pic>
        <p:nvPicPr>
          <p:cNvPr id="74" name="Рисунок 73">
            <a:extLst>
              <a:ext uri="{FF2B5EF4-FFF2-40B4-BE49-F238E27FC236}">
                <a16:creationId xmlns:a16="http://schemas.microsoft.com/office/drawing/2014/main" id="{DD6CAB21-A858-9BAE-C05B-497B48A24285}"/>
              </a:ext>
            </a:extLst>
          </p:cNvPr>
          <p:cNvPicPr>
            <a:picLocks noChangeAspect="1"/>
          </p:cNvPicPr>
          <p:nvPr/>
        </p:nvPicPr>
        <p:blipFill>
          <a:blip r:embed="rId23" cstate="print">
            <a:extLst>
              <a:ext uri="{28A0092B-C50C-407E-A947-70E740481C1C}">
                <a14:useLocalDpi xmlns:a14="http://schemas.microsoft.com/office/drawing/2010/main" val="0"/>
              </a:ext>
            </a:extLst>
          </a:blip>
          <a:srcRect l="4668" r="39792"/>
          <a:stretch/>
        </p:blipFill>
        <p:spPr>
          <a:xfrm flipH="1">
            <a:off x="8978754" y="3517461"/>
            <a:ext cx="870435" cy="1045035"/>
          </a:xfrm>
          <a:prstGeom prst="rect">
            <a:avLst/>
          </a:prstGeom>
          <a:ln>
            <a:noFill/>
          </a:ln>
          <a:effectLst>
            <a:softEdge rad="112500"/>
          </a:effectLst>
        </p:spPr>
      </p:pic>
      <p:pic>
        <p:nvPicPr>
          <p:cNvPr id="76" name="Рисунок 75">
            <a:extLst>
              <a:ext uri="{FF2B5EF4-FFF2-40B4-BE49-F238E27FC236}">
                <a16:creationId xmlns:a16="http://schemas.microsoft.com/office/drawing/2014/main" id="{4249BD3D-A6B1-B838-9941-331DD1513530}"/>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679139" y="4447041"/>
            <a:ext cx="1349922" cy="900138"/>
          </a:xfrm>
          <a:prstGeom prst="rect">
            <a:avLst/>
          </a:prstGeom>
          <a:ln>
            <a:noFill/>
          </a:ln>
          <a:effectLst>
            <a:softEdge rad="112500"/>
          </a:effectLst>
        </p:spPr>
      </p:pic>
      <p:pic>
        <p:nvPicPr>
          <p:cNvPr id="80" name="Рисунок 79">
            <a:extLst>
              <a:ext uri="{FF2B5EF4-FFF2-40B4-BE49-F238E27FC236}">
                <a16:creationId xmlns:a16="http://schemas.microsoft.com/office/drawing/2014/main" id="{08678FF7-BBB7-D67D-D556-A7188BC37083}"/>
              </a:ext>
            </a:extLst>
          </p:cNvPr>
          <p:cNvPicPr>
            <a:picLocks noChangeAspect="1"/>
          </p:cNvPicPr>
          <p:nvPr/>
        </p:nvPicPr>
        <p:blipFill>
          <a:blip r:embed="rId25" cstate="print">
            <a:extLst>
              <a:ext uri="{28A0092B-C50C-407E-A947-70E740481C1C}">
                <a14:useLocalDpi xmlns:a14="http://schemas.microsoft.com/office/drawing/2010/main" val="0"/>
              </a:ext>
            </a:extLst>
          </a:blip>
          <a:srcRect l="4790"/>
          <a:stretch/>
        </p:blipFill>
        <p:spPr>
          <a:xfrm>
            <a:off x="5540529" y="5141313"/>
            <a:ext cx="1567233" cy="1097619"/>
          </a:xfrm>
          <a:prstGeom prst="rect">
            <a:avLst/>
          </a:prstGeom>
          <a:ln>
            <a:noFill/>
          </a:ln>
          <a:effectLst>
            <a:softEdge rad="112500"/>
          </a:effectLst>
        </p:spPr>
      </p:pic>
      <p:pic>
        <p:nvPicPr>
          <p:cNvPr id="60" name="Рисунок 59">
            <a:extLst>
              <a:ext uri="{FF2B5EF4-FFF2-40B4-BE49-F238E27FC236}">
                <a16:creationId xmlns:a16="http://schemas.microsoft.com/office/drawing/2014/main" id="{4B86B9E6-01D1-A4F4-BDCA-DC4577989B7C}"/>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338591" y="4356149"/>
            <a:ext cx="1483539" cy="989235"/>
          </a:xfrm>
          <a:prstGeom prst="rect">
            <a:avLst/>
          </a:prstGeom>
          <a:ln>
            <a:noFill/>
          </a:ln>
          <a:effectLst>
            <a:softEdge rad="112500"/>
          </a:effectLst>
        </p:spPr>
      </p:pic>
      <p:pic>
        <p:nvPicPr>
          <p:cNvPr id="82" name="Рисунок 81">
            <a:extLst>
              <a:ext uri="{FF2B5EF4-FFF2-40B4-BE49-F238E27FC236}">
                <a16:creationId xmlns:a16="http://schemas.microsoft.com/office/drawing/2014/main" id="{852A83BE-0731-DD94-57E1-A7653C44B056}"/>
              </a:ext>
            </a:extLst>
          </p:cNvPr>
          <p:cNvPicPr>
            <a:picLocks noChangeAspect="1"/>
          </p:cNvPicPr>
          <p:nvPr/>
        </p:nvPicPr>
        <p:blipFill>
          <a:blip r:embed="rId27" cstate="print">
            <a:extLst>
              <a:ext uri="{28A0092B-C50C-407E-A947-70E740481C1C}">
                <a14:useLocalDpi xmlns:a14="http://schemas.microsoft.com/office/drawing/2010/main" val="0"/>
              </a:ext>
            </a:extLst>
          </a:blip>
          <a:srcRect l="21514" r="7538"/>
          <a:stretch/>
        </p:blipFill>
        <p:spPr>
          <a:xfrm flipH="1">
            <a:off x="4646886" y="5279659"/>
            <a:ext cx="1001730" cy="941479"/>
          </a:xfrm>
          <a:prstGeom prst="rect">
            <a:avLst/>
          </a:prstGeom>
          <a:ln>
            <a:noFill/>
          </a:ln>
          <a:effectLst>
            <a:softEdge rad="112500"/>
          </a:effectLst>
        </p:spPr>
      </p:pic>
      <p:sp>
        <p:nvSpPr>
          <p:cNvPr id="2" name="Заголовок 3">
            <a:extLst>
              <a:ext uri="{FF2B5EF4-FFF2-40B4-BE49-F238E27FC236}">
                <a16:creationId xmlns:a16="http://schemas.microsoft.com/office/drawing/2014/main" id="{362999FE-A0F7-0425-89B3-5BEFBD753D41}"/>
              </a:ext>
            </a:extLst>
          </p:cNvPr>
          <p:cNvSpPr txBox="1">
            <a:spLocks/>
          </p:cNvSpPr>
          <p:nvPr/>
        </p:nvSpPr>
        <p:spPr>
          <a:xfrm>
            <a:off x="531108" y="-29657"/>
            <a:ext cx="7236805" cy="620688"/>
          </a:xfrm>
          <a:prstGeom prst="rect">
            <a:avLst/>
          </a:prstGeom>
        </p:spPr>
        <p:txBody>
          <a:bodyPr anchor="b"/>
          <a:lstStyle>
            <a:lvl1pPr algn="ctr" defTabSz="914296" rtl="0" eaLnBrk="1" latinLnBrk="0" hangingPunct="1">
              <a:spcBef>
                <a:spcPct val="0"/>
              </a:spcBef>
              <a:buNone/>
              <a:defRPr sz="4875" b="1" kern="1200">
                <a:solidFill>
                  <a:schemeClr val="tx2">
                    <a:lumMod val="75000"/>
                  </a:schemeClr>
                </a:solidFill>
                <a:latin typeface="+mj-lt"/>
                <a:ea typeface="+mj-ea"/>
                <a:cs typeface="+mj-cs"/>
              </a:defRPr>
            </a:lvl1pPr>
          </a:lstStyle>
          <a:p>
            <a:r>
              <a:rPr lang="en-US" sz="3400" dirty="0">
                <a:solidFill>
                  <a:schemeClr val="bg1"/>
                </a:solidFill>
              </a:rPr>
              <a:t>IT School @ JINR</a:t>
            </a:r>
            <a:endParaRPr lang="ru-RU" sz="3400" dirty="0">
              <a:solidFill>
                <a:schemeClr val="bg1"/>
              </a:solidFill>
            </a:endParaRPr>
          </a:p>
        </p:txBody>
      </p:sp>
    </p:spTree>
    <p:extLst>
      <p:ext uri="{BB962C8B-B14F-4D97-AF65-F5344CB8AC3E}">
        <p14:creationId xmlns:p14="http://schemas.microsoft.com/office/powerpoint/2010/main" val="9737193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2520" y="908720"/>
            <a:ext cx="8460941" cy="620688"/>
          </a:xfrm>
          <a:prstGeom prst="rect">
            <a:avLst/>
          </a:prstGeom>
        </p:spPr>
        <p:txBody>
          <a:bodyPr>
            <a:normAutofit/>
          </a:bodyPr>
          <a:lstStyle/>
          <a:p>
            <a:r>
              <a:rPr lang="en-US" sz="3200" dirty="0"/>
              <a:t>THANK YOU FOR YOUR ATTENTION!</a:t>
            </a:r>
            <a:endParaRPr lang="ru-RU" sz="3200" dirty="0"/>
          </a:p>
        </p:txBody>
      </p:sp>
      <p:pic>
        <p:nvPicPr>
          <p:cNvPr id="7" name="Рисунок 6">
            <a:extLst>
              <a:ext uri="{FF2B5EF4-FFF2-40B4-BE49-F238E27FC236}">
                <a16:creationId xmlns:a16="http://schemas.microsoft.com/office/drawing/2014/main" id="{A833494C-5D5D-4017-B2C5-DAC0AF6222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3150" y="1748255"/>
            <a:ext cx="5539680" cy="4232316"/>
          </a:xfrm>
          <a:prstGeom prst="rect">
            <a:avLst/>
          </a:prstGeom>
        </p:spPr>
      </p:pic>
      <p:sp>
        <p:nvSpPr>
          <p:cNvPr id="3" name="TextBox 2">
            <a:extLst>
              <a:ext uri="{FF2B5EF4-FFF2-40B4-BE49-F238E27FC236}">
                <a16:creationId xmlns:a16="http://schemas.microsoft.com/office/drawing/2014/main" id="{0AA73D27-989E-8E08-435B-DD1D5766ABE6}"/>
              </a:ext>
            </a:extLst>
          </p:cNvPr>
          <p:cNvSpPr txBox="1"/>
          <p:nvPr/>
        </p:nvSpPr>
        <p:spPr>
          <a:xfrm>
            <a:off x="1856656" y="1124744"/>
            <a:ext cx="5956194" cy="461665"/>
          </a:xfrm>
          <a:prstGeom prst="rect">
            <a:avLst/>
          </a:prstGeom>
          <a:noFill/>
        </p:spPr>
        <p:txBody>
          <a:bodyPr wrap="square" rtlCol="0">
            <a:spAutoFit/>
          </a:bodyPr>
          <a:lstStyle/>
          <a:p>
            <a:pPr algn="ctr"/>
            <a:r>
              <a:rPr lang="en-US" sz="2400" dirty="0"/>
              <a:t>Thank you for your attention!</a:t>
            </a:r>
            <a:endParaRPr lang="ru-RU" sz="2400" dirty="0"/>
          </a:p>
        </p:txBody>
      </p:sp>
    </p:spTree>
    <p:extLst>
      <p:ext uri="{BB962C8B-B14F-4D97-AF65-F5344CB8AC3E}">
        <p14:creationId xmlns:p14="http://schemas.microsoft.com/office/powerpoint/2010/main" val="6271755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A014E16F-BC3C-AA49-89A6-F09AC6DBC3B3}"/>
              </a:ext>
            </a:extLst>
          </p:cNvPr>
          <p:cNvSpPr>
            <a:spLocks noGrp="1"/>
          </p:cNvSpPr>
          <p:nvPr>
            <p:ph type="title"/>
          </p:nvPr>
        </p:nvSpPr>
        <p:spPr>
          <a:xfrm>
            <a:off x="0" y="0"/>
            <a:ext cx="7236805" cy="620688"/>
          </a:xfrm>
          <a:prstGeom prst="rect">
            <a:avLst/>
          </a:prstGeom>
        </p:spPr>
        <p:txBody>
          <a:bodyPr/>
          <a:lstStyle/>
          <a:p>
            <a:r>
              <a:rPr lang="en" dirty="0"/>
              <a:t>What just happened?</a:t>
            </a:r>
            <a:endParaRPr lang="ru-RU" dirty="0"/>
          </a:p>
        </p:txBody>
      </p:sp>
    </p:spTree>
    <p:extLst>
      <p:ext uri="{BB962C8B-B14F-4D97-AF65-F5344CB8AC3E}">
        <p14:creationId xmlns:p14="http://schemas.microsoft.com/office/powerpoint/2010/main" val="20952990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F5AA7E8B-E849-433E-B6B3-99482BDBECAB}"/>
              </a:ext>
            </a:extLst>
          </p:cNvPr>
          <p:cNvSpPr txBox="1">
            <a:spLocks noChangeArrowheads="1"/>
          </p:cNvSpPr>
          <p:nvPr/>
        </p:nvSpPr>
        <p:spPr bwMode="auto">
          <a:xfrm>
            <a:off x="381000" y="3176"/>
            <a:ext cx="9144000" cy="581025"/>
          </a:xfrm>
          <a:prstGeom prst="rect">
            <a:avLst/>
          </a:prstGeom>
          <a:noFill/>
          <a:ln w="9525">
            <a:noFill/>
            <a:miter lim="800000"/>
            <a:headEnd/>
            <a:tailEnd/>
          </a:ln>
          <a:effectLst/>
        </p:spPr>
        <p:txBody>
          <a:bodyPr anchor="ctr"/>
          <a:lstStyle/>
          <a:p>
            <a:pPr algn="ctr">
              <a:defRPr/>
            </a:pPr>
            <a:r>
              <a:rPr lang="en-US" sz="3000" b="1" dirty="0">
                <a:solidFill>
                  <a:schemeClr val="bg1"/>
                </a:solidFill>
                <a:latin typeface="+mj-lt"/>
                <a:ea typeface="+mj-ea"/>
                <a:cs typeface="+mj-cs"/>
              </a:rPr>
              <a:t>Particles in Detectors</a:t>
            </a:r>
          </a:p>
        </p:txBody>
      </p:sp>
      <p:grpSp>
        <p:nvGrpSpPr>
          <p:cNvPr id="10" name="Group 2">
            <a:extLst>
              <a:ext uri="{FF2B5EF4-FFF2-40B4-BE49-F238E27FC236}">
                <a16:creationId xmlns:a16="http://schemas.microsoft.com/office/drawing/2014/main" id="{89640ED2-D494-4FBC-9D4C-8F24048B79EF}"/>
              </a:ext>
            </a:extLst>
          </p:cNvPr>
          <p:cNvGrpSpPr>
            <a:grpSpLocks/>
          </p:cNvGrpSpPr>
          <p:nvPr/>
        </p:nvGrpSpPr>
        <p:grpSpPr bwMode="auto">
          <a:xfrm>
            <a:off x="416495" y="692696"/>
            <a:ext cx="9001001" cy="5770563"/>
            <a:chOff x="272" y="451"/>
            <a:chExt cx="4908" cy="3635"/>
          </a:xfrm>
        </p:grpSpPr>
        <p:pic>
          <p:nvPicPr>
            <p:cNvPr id="11" name="Picture 3" descr="CMS_Slice">
              <a:extLst>
                <a:ext uri="{FF2B5EF4-FFF2-40B4-BE49-F238E27FC236}">
                  <a16:creationId xmlns:a16="http://schemas.microsoft.com/office/drawing/2014/main" id="{AB7768AF-A7BB-492A-AD02-116C99C9E0E5}"/>
                </a:ext>
              </a:extLst>
            </p:cNvPr>
            <p:cNvPicPr>
              <a:picLocks noChangeArrowheads="1"/>
            </p:cNvPicPr>
            <p:nvPr/>
          </p:nvPicPr>
          <p:blipFill>
            <a:blip r:embed="rId2"/>
            <a:srcRect/>
            <a:stretch>
              <a:fillRect/>
            </a:stretch>
          </p:blipFill>
          <p:spPr bwMode="auto">
            <a:xfrm>
              <a:off x="272" y="816"/>
              <a:ext cx="4908" cy="2880"/>
            </a:xfrm>
            <a:prstGeom prst="rect">
              <a:avLst/>
            </a:prstGeom>
            <a:noFill/>
            <a:ln w="9525">
              <a:noFill/>
              <a:miter lim="800000"/>
              <a:headEnd/>
              <a:tailEnd/>
            </a:ln>
          </p:spPr>
        </p:pic>
        <p:sp>
          <p:nvSpPr>
            <p:cNvPr id="12" name="Text Box 4">
              <a:extLst>
                <a:ext uri="{FF2B5EF4-FFF2-40B4-BE49-F238E27FC236}">
                  <a16:creationId xmlns:a16="http://schemas.microsoft.com/office/drawing/2014/main" id="{B1E0E34D-968D-4BBA-B8F0-9C9292A4AB69}"/>
                </a:ext>
              </a:extLst>
            </p:cNvPr>
            <p:cNvSpPr txBox="1">
              <a:spLocks noChangeArrowheads="1"/>
            </p:cNvSpPr>
            <p:nvPr/>
          </p:nvSpPr>
          <p:spPr bwMode="auto">
            <a:xfrm>
              <a:off x="934" y="451"/>
              <a:ext cx="1172" cy="332"/>
            </a:xfrm>
            <a:prstGeom prst="rect">
              <a:avLst/>
            </a:prstGeom>
            <a:solidFill>
              <a:srgbClr val="4FA63B"/>
            </a:solidFill>
            <a:ln w="9525">
              <a:solidFill>
                <a:schemeClr val="tx1"/>
              </a:solidFill>
              <a:miter lim="800000"/>
              <a:headEnd/>
              <a:tailEnd/>
            </a:ln>
            <a:effectLst>
              <a:outerShdw dist="35921" dir="2700000" algn="ctr" rotWithShape="0">
                <a:schemeClr val="bg2"/>
              </a:outerShdw>
            </a:effectLst>
          </p:spPr>
          <p:txBody>
            <a:bodyPr>
              <a:prstTxWarp prst="textNoShape">
                <a:avLst/>
              </a:prstTxWarp>
              <a:spAutoFit/>
            </a:bodyPr>
            <a:lstStyle/>
            <a:p>
              <a:pPr eaLnBrk="0" hangingPunct="0">
                <a:spcBef>
                  <a:spcPct val="50000"/>
                </a:spcBef>
                <a:defRPr/>
              </a:pPr>
              <a:r>
                <a:rPr lang="de-DE" sz="1400" b="1" dirty="0" err="1">
                  <a:solidFill>
                    <a:schemeClr val="tx1"/>
                  </a:solidFill>
                  <a:latin typeface="Arial" charset="0"/>
                </a:rPr>
                <a:t>Electromagnetic</a:t>
              </a:r>
              <a:r>
                <a:rPr lang="de-DE" sz="1400" b="1" dirty="0">
                  <a:solidFill>
                    <a:schemeClr val="tx1"/>
                  </a:solidFill>
                  <a:latin typeface="Arial" charset="0"/>
                </a:rPr>
                <a:t> </a:t>
              </a:r>
              <a:r>
                <a:rPr lang="de-DE" sz="1400" b="1" dirty="0" err="1">
                  <a:solidFill>
                    <a:schemeClr val="tx1"/>
                  </a:solidFill>
                  <a:latin typeface="Arial" charset="0"/>
                </a:rPr>
                <a:t>Calorimeter</a:t>
              </a:r>
              <a:endParaRPr lang="de-DE" sz="1400" b="1" dirty="0">
                <a:solidFill>
                  <a:schemeClr val="tx1"/>
                </a:solidFill>
                <a:latin typeface="Arial" charset="0"/>
              </a:endParaRPr>
            </a:p>
          </p:txBody>
        </p:sp>
        <p:sp>
          <p:nvSpPr>
            <p:cNvPr id="13" name="Text Box 5">
              <a:extLst>
                <a:ext uri="{FF2B5EF4-FFF2-40B4-BE49-F238E27FC236}">
                  <a16:creationId xmlns:a16="http://schemas.microsoft.com/office/drawing/2014/main" id="{3BE36C2A-9D5E-4D7F-826D-21C604CD3A09}"/>
                </a:ext>
              </a:extLst>
            </p:cNvPr>
            <p:cNvSpPr txBox="1">
              <a:spLocks noChangeArrowheads="1"/>
            </p:cNvSpPr>
            <p:nvPr/>
          </p:nvSpPr>
          <p:spPr bwMode="auto">
            <a:xfrm>
              <a:off x="689" y="3696"/>
              <a:ext cx="886" cy="198"/>
            </a:xfrm>
            <a:prstGeom prst="rect">
              <a:avLst/>
            </a:prstGeom>
            <a:solidFill>
              <a:srgbClr val="E3C9AE"/>
            </a:solidFill>
            <a:ln w="9525">
              <a:solidFill>
                <a:schemeClr val="tx1"/>
              </a:solidFill>
              <a:miter lim="800000"/>
              <a:headEnd/>
              <a:tailEnd/>
            </a:ln>
            <a:effectLst>
              <a:outerShdw dist="35921" dir="2700000" algn="ctr" rotWithShape="0">
                <a:schemeClr val="bg2"/>
              </a:outerShdw>
            </a:effectLst>
          </p:spPr>
          <p:txBody>
            <a:bodyPr>
              <a:prstTxWarp prst="textNoShape">
                <a:avLst/>
              </a:prstTxWarp>
              <a:spAutoFit/>
            </a:bodyPr>
            <a:lstStyle/>
            <a:p>
              <a:pPr eaLnBrk="0" hangingPunct="0">
                <a:spcBef>
                  <a:spcPct val="50000"/>
                </a:spcBef>
                <a:defRPr/>
              </a:pPr>
              <a:r>
                <a:rPr lang="de-DE" sz="1400" b="1">
                  <a:solidFill>
                    <a:schemeClr val="tx1"/>
                  </a:solidFill>
                  <a:latin typeface="Arial" charset="0"/>
                </a:rPr>
                <a:t>Inner Tracker </a:t>
              </a:r>
            </a:p>
          </p:txBody>
        </p:sp>
        <p:sp>
          <p:nvSpPr>
            <p:cNvPr id="14" name="Text Box 6">
              <a:extLst>
                <a:ext uri="{FF2B5EF4-FFF2-40B4-BE49-F238E27FC236}">
                  <a16:creationId xmlns:a16="http://schemas.microsoft.com/office/drawing/2014/main" id="{3B75B994-6AC3-4C80-991A-625C28FB0E02}"/>
                </a:ext>
              </a:extLst>
            </p:cNvPr>
            <p:cNvSpPr txBox="1">
              <a:spLocks noChangeArrowheads="1"/>
            </p:cNvSpPr>
            <p:nvPr/>
          </p:nvSpPr>
          <p:spPr bwMode="auto">
            <a:xfrm>
              <a:off x="3834" y="499"/>
              <a:ext cx="1197" cy="198"/>
            </a:xfrm>
            <a:prstGeom prst="rect">
              <a:avLst/>
            </a:prstGeom>
            <a:solidFill>
              <a:srgbClr val="FFCC66"/>
            </a:solidFill>
            <a:ln w="9525">
              <a:solidFill>
                <a:schemeClr val="tx1"/>
              </a:solidFill>
              <a:miter lim="800000"/>
              <a:headEnd/>
              <a:tailEnd/>
            </a:ln>
            <a:effectLst>
              <a:outerShdw dist="35921" dir="2700000" algn="ctr" rotWithShape="0">
                <a:schemeClr val="bg2"/>
              </a:outerShdw>
            </a:effectLst>
          </p:spPr>
          <p:txBody>
            <a:bodyPr>
              <a:prstTxWarp prst="textNoShape">
                <a:avLst/>
              </a:prstTxWarp>
              <a:spAutoFit/>
            </a:bodyPr>
            <a:lstStyle/>
            <a:p>
              <a:pPr eaLnBrk="0" hangingPunct="0">
                <a:spcBef>
                  <a:spcPct val="50000"/>
                </a:spcBef>
                <a:defRPr/>
              </a:pPr>
              <a:r>
                <a:rPr lang="de-DE" sz="1400" b="1">
                  <a:solidFill>
                    <a:schemeClr val="tx1"/>
                  </a:solidFill>
                  <a:latin typeface="Arial" charset="0"/>
                </a:rPr>
                <a:t>Muon Spectrometer</a:t>
              </a:r>
            </a:p>
          </p:txBody>
        </p:sp>
        <p:sp>
          <p:nvSpPr>
            <p:cNvPr id="15" name="Text Box 7">
              <a:extLst>
                <a:ext uri="{FF2B5EF4-FFF2-40B4-BE49-F238E27FC236}">
                  <a16:creationId xmlns:a16="http://schemas.microsoft.com/office/drawing/2014/main" id="{3D24B6FA-F6CB-43E5-AAFA-A622FE57D1CF}"/>
                </a:ext>
              </a:extLst>
            </p:cNvPr>
            <p:cNvSpPr txBox="1">
              <a:spLocks noChangeArrowheads="1"/>
            </p:cNvSpPr>
            <p:nvPr/>
          </p:nvSpPr>
          <p:spPr bwMode="auto">
            <a:xfrm>
              <a:off x="2188" y="3888"/>
              <a:ext cx="642" cy="198"/>
            </a:xfrm>
            <a:prstGeom prst="rect">
              <a:avLst/>
            </a:prstGeom>
            <a:solidFill>
              <a:srgbClr val="8B8380"/>
            </a:solidFill>
            <a:ln w="9525">
              <a:solidFill>
                <a:schemeClr val="tx1"/>
              </a:solidFill>
              <a:miter lim="800000"/>
              <a:headEnd/>
              <a:tailEnd/>
            </a:ln>
            <a:effectLst>
              <a:outerShdw dist="35921" dir="2700000" algn="ctr" rotWithShape="0">
                <a:schemeClr val="bg2"/>
              </a:outerShdw>
            </a:effectLst>
          </p:spPr>
          <p:txBody>
            <a:bodyPr>
              <a:prstTxWarp prst="textNoShape">
                <a:avLst/>
              </a:prstTxWarp>
              <a:spAutoFit/>
            </a:bodyPr>
            <a:lstStyle/>
            <a:p>
              <a:pPr eaLnBrk="0" hangingPunct="0">
                <a:spcBef>
                  <a:spcPct val="50000"/>
                </a:spcBef>
                <a:defRPr/>
              </a:pPr>
              <a:r>
                <a:rPr lang="de-DE" sz="1400" b="1">
                  <a:solidFill>
                    <a:schemeClr val="tx1"/>
                  </a:solidFill>
                  <a:latin typeface="Arial" charset="0"/>
                </a:rPr>
                <a:t>Magnet</a:t>
              </a:r>
            </a:p>
          </p:txBody>
        </p:sp>
        <p:sp>
          <p:nvSpPr>
            <p:cNvPr id="16" name="Line 8">
              <a:extLst>
                <a:ext uri="{FF2B5EF4-FFF2-40B4-BE49-F238E27FC236}">
                  <a16:creationId xmlns:a16="http://schemas.microsoft.com/office/drawing/2014/main" id="{2009FD7A-6F2C-4B10-9802-90D01FAF507D}"/>
                </a:ext>
              </a:extLst>
            </p:cNvPr>
            <p:cNvSpPr>
              <a:spLocks noChangeShapeType="1"/>
            </p:cNvSpPr>
            <p:nvPr/>
          </p:nvSpPr>
          <p:spPr bwMode="auto">
            <a:xfrm flipH="1">
              <a:off x="1425" y="787"/>
              <a:ext cx="81" cy="912"/>
            </a:xfrm>
            <a:prstGeom prst="line">
              <a:avLst/>
            </a:prstGeom>
            <a:noFill/>
            <a:ln w="38100">
              <a:solidFill>
                <a:srgbClr val="33B039"/>
              </a:solidFill>
              <a:round/>
              <a:headEnd/>
              <a:tailEnd type="triangle" w="med" len="med"/>
            </a:ln>
            <a:effectLst>
              <a:outerShdw dist="35921" dir="2700000" algn="ctr" rotWithShape="0">
                <a:srgbClr val="808080"/>
              </a:outerShdw>
            </a:effectLst>
          </p:spPr>
          <p:txBody>
            <a:bodyPr wrap="none" anchor="ctr"/>
            <a:lstStyle/>
            <a:p>
              <a:pPr>
                <a:defRPr/>
              </a:pPr>
              <a:endParaRPr lang="en-US" sz="1800">
                <a:solidFill>
                  <a:schemeClr val="tx1"/>
                </a:solidFill>
                <a:latin typeface="Arial" pitchFamily="34" charset="0"/>
              </a:endParaRPr>
            </a:p>
          </p:txBody>
        </p:sp>
        <p:sp>
          <p:nvSpPr>
            <p:cNvPr id="17" name="Line 9">
              <a:extLst>
                <a:ext uri="{FF2B5EF4-FFF2-40B4-BE49-F238E27FC236}">
                  <a16:creationId xmlns:a16="http://schemas.microsoft.com/office/drawing/2014/main" id="{71E2A51F-4F40-4152-89AC-560CF7F97CF1}"/>
                </a:ext>
              </a:extLst>
            </p:cNvPr>
            <p:cNvSpPr>
              <a:spLocks noChangeShapeType="1"/>
            </p:cNvSpPr>
            <p:nvPr/>
          </p:nvSpPr>
          <p:spPr bwMode="auto">
            <a:xfrm flipV="1">
              <a:off x="2544" y="3024"/>
              <a:ext cx="133" cy="864"/>
            </a:xfrm>
            <a:prstGeom prst="line">
              <a:avLst/>
            </a:prstGeom>
            <a:noFill/>
            <a:ln w="38100">
              <a:solidFill>
                <a:srgbClr val="716C68"/>
              </a:solidFill>
              <a:round/>
              <a:headEnd/>
              <a:tailEnd type="triangle" w="med" len="med"/>
            </a:ln>
            <a:effectLst>
              <a:outerShdw dist="35921" dir="2700000" algn="ctr" rotWithShape="0">
                <a:srgbClr val="808080"/>
              </a:outerShdw>
            </a:effectLst>
          </p:spPr>
          <p:txBody>
            <a:bodyPr wrap="none" anchor="ctr"/>
            <a:lstStyle/>
            <a:p>
              <a:pPr>
                <a:defRPr/>
              </a:pPr>
              <a:endParaRPr lang="en-US" sz="1800">
                <a:solidFill>
                  <a:schemeClr val="tx1"/>
                </a:solidFill>
                <a:latin typeface="Arial" pitchFamily="34" charset="0"/>
              </a:endParaRPr>
            </a:p>
          </p:txBody>
        </p:sp>
        <p:sp>
          <p:nvSpPr>
            <p:cNvPr id="18" name="Line 10">
              <a:extLst>
                <a:ext uri="{FF2B5EF4-FFF2-40B4-BE49-F238E27FC236}">
                  <a16:creationId xmlns:a16="http://schemas.microsoft.com/office/drawing/2014/main" id="{99A9E269-D1A6-4FE7-904F-53E1BA1A298B}"/>
                </a:ext>
              </a:extLst>
            </p:cNvPr>
            <p:cNvSpPr>
              <a:spLocks noChangeShapeType="1"/>
            </p:cNvSpPr>
            <p:nvPr/>
          </p:nvSpPr>
          <p:spPr bwMode="auto">
            <a:xfrm flipH="1">
              <a:off x="2038" y="787"/>
              <a:ext cx="330" cy="672"/>
            </a:xfrm>
            <a:prstGeom prst="line">
              <a:avLst/>
            </a:prstGeom>
            <a:noFill/>
            <a:ln w="38100">
              <a:solidFill>
                <a:srgbClr val="FFFF33"/>
              </a:solidFill>
              <a:round/>
              <a:headEnd/>
              <a:tailEnd type="triangle" w="med" len="med"/>
            </a:ln>
            <a:effectLst>
              <a:outerShdw dist="35921" dir="2700000" algn="ctr" rotWithShape="0">
                <a:srgbClr val="808080"/>
              </a:outerShdw>
            </a:effectLst>
          </p:spPr>
          <p:txBody>
            <a:bodyPr wrap="none" anchor="ctr"/>
            <a:lstStyle/>
            <a:p>
              <a:pPr>
                <a:defRPr/>
              </a:pPr>
              <a:endParaRPr lang="en-US" sz="1800">
                <a:solidFill>
                  <a:schemeClr val="tx1"/>
                </a:solidFill>
                <a:latin typeface="Arial" pitchFamily="34" charset="0"/>
              </a:endParaRPr>
            </a:p>
          </p:txBody>
        </p:sp>
        <p:sp>
          <p:nvSpPr>
            <p:cNvPr id="19" name="Line 11">
              <a:extLst>
                <a:ext uri="{FF2B5EF4-FFF2-40B4-BE49-F238E27FC236}">
                  <a16:creationId xmlns:a16="http://schemas.microsoft.com/office/drawing/2014/main" id="{69EF2BC5-4A7F-42D7-90FA-8CEFAFD6A4A3}"/>
                </a:ext>
              </a:extLst>
            </p:cNvPr>
            <p:cNvSpPr>
              <a:spLocks noChangeShapeType="1"/>
            </p:cNvSpPr>
            <p:nvPr/>
          </p:nvSpPr>
          <p:spPr bwMode="auto">
            <a:xfrm>
              <a:off x="4656" y="691"/>
              <a:ext cx="286" cy="960"/>
            </a:xfrm>
            <a:prstGeom prst="line">
              <a:avLst/>
            </a:prstGeom>
            <a:noFill/>
            <a:ln w="38100">
              <a:solidFill>
                <a:srgbClr val="FFCC66"/>
              </a:solidFill>
              <a:round/>
              <a:headEnd/>
              <a:tailEnd type="triangle" w="med" len="med"/>
            </a:ln>
            <a:effectLst>
              <a:outerShdw dist="35921" dir="2700000" algn="ctr" rotWithShape="0">
                <a:srgbClr val="808080"/>
              </a:outerShdw>
            </a:effectLst>
          </p:spPr>
          <p:txBody>
            <a:bodyPr wrap="none" anchor="ctr"/>
            <a:lstStyle/>
            <a:p>
              <a:pPr>
                <a:defRPr/>
              </a:pPr>
              <a:endParaRPr lang="en-US" sz="1800">
                <a:solidFill>
                  <a:schemeClr val="tx1"/>
                </a:solidFill>
                <a:latin typeface="Arial" pitchFamily="34" charset="0"/>
              </a:endParaRPr>
            </a:p>
          </p:txBody>
        </p:sp>
        <p:sp>
          <p:nvSpPr>
            <p:cNvPr id="20" name="Text Box 12">
              <a:extLst>
                <a:ext uri="{FF2B5EF4-FFF2-40B4-BE49-F238E27FC236}">
                  <a16:creationId xmlns:a16="http://schemas.microsoft.com/office/drawing/2014/main" id="{4FBB695C-D095-4E5C-8502-9FDA837ED426}"/>
                </a:ext>
              </a:extLst>
            </p:cNvPr>
            <p:cNvSpPr txBox="1">
              <a:spLocks noChangeArrowheads="1"/>
            </p:cNvSpPr>
            <p:nvPr/>
          </p:nvSpPr>
          <p:spPr bwMode="auto">
            <a:xfrm>
              <a:off x="3024" y="3840"/>
              <a:ext cx="798" cy="198"/>
            </a:xfrm>
            <a:prstGeom prst="rect">
              <a:avLst/>
            </a:prstGeom>
            <a:solidFill>
              <a:srgbClr val="ED261F"/>
            </a:solidFill>
            <a:ln w="9525">
              <a:solidFill>
                <a:schemeClr val="tx1"/>
              </a:solidFill>
              <a:miter lim="800000"/>
              <a:headEnd/>
              <a:tailEnd/>
            </a:ln>
            <a:effectLst>
              <a:outerShdw dist="35921" dir="2700000" algn="ctr" rotWithShape="0">
                <a:schemeClr val="bg2"/>
              </a:outerShdw>
            </a:effectLst>
          </p:spPr>
          <p:txBody>
            <a:bodyPr>
              <a:prstTxWarp prst="textNoShape">
                <a:avLst/>
              </a:prstTxWarp>
              <a:spAutoFit/>
            </a:bodyPr>
            <a:lstStyle/>
            <a:p>
              <a:pPr eaLnBrk="0" hangingPunct="0">
                <a:spcBef>
                  <a:spcPct val="50000"/>
                </a:spcBef>
                <a:defRPr/>
              </a:pPr>
              <a:r>
                <a:rPr lang="de-DE" sz="1400" b="1">
                  <a:solidFill>
                    <a:schemeClr val="tx1"/>
                  </a:solidFill>
                  <a:latin typeface="Arial" charset="0"/>
                </a:rPr>
                <a:t>Return flux</a:t>
              </a:r>
            </a:p>
          </p:txBody>
        </p:sp>
        <p:sp>
          <p:nvSpPr>
            <p:cNvPr id="21" name="Line 13">
              <a:extLst>
                <a:ext uri="{FF2B5EF4-FFF2-40B4-BE49-F238E27FC236}">
                  <a16:creationId xmlns:a16="http://schemas.microsoft.com/office/drawing/2014/main" id="{15A79705-54F6-44FE-BD1E-DDB5F18B48C0}"/>
                </a:ext>
              </a:extLst>
            </p:cNvPr>
            <p:cNvSpPr>
              <a:spLocks noChangeShapeType="1"/>
            </p:cNvSpPr>
            <p:nvPr/>
          </p:nvSpPr>
          <p:spPr bwMode="auto">
            <a:xfrm flipV="1">
              <a:off x="3258" y="2833"/>
              <a:ext cx="222" cy="960"/>
            </a:xfrm>
            <a:prstGeom prst="line">
              <a:avLst/>
            </a:prstGeom>
            <a:noFill/>
            <a:ln w="38100">
              <a:solidFill>
                <a:srgbClr val="CD120D"/>
              </a:solidFill>
              <a:round/>
              <a:headEnd/>
              <a:tailEnd type="triangle" w="med" len="med"/>
            </a:ln>
            <a:effectLst>
              <a:outerShdw dist="12700" dir="2700000" algn="ctr" rotWithShape="0">
                <a:schemeClr val="tx1">
                  <a:alpha val="73000"/>
                </a:schemeClr>
              </a:outerShdw>
            </a:effectLst>
          </p:spPr>
          <p:txBody>
            <a:bodyPr wrap="none" anchor="ctr"/>
            <a:lstStyle/>
            <a:p>
              <a:pPr>
                <a:defRPr/>
              </a:pPr>
              <a:endParaRPr lang="en-US" sz="1800">
                <a:solidFill>
                  <a:schemeClr val="tx1"/>
                </a:solidFill>
                <a:latin typeface="Arial" pitchFamily="34" charset="0"/>
              </a:endParaRPr>
            </a:p>
          </p:txBody>
        </p:sp>
        <p:sp>
          <p:nvSpPr>
            <p:cNvPr id="22" name="Line 14">
              <a:extLst>
                <a:ext uri="{FF2B5EF4-FFF2-40B4-BE49-F238E27FC236}">
                  <a16:creationId xmlns:a16="http://schemas.microsoft.com/office/drawing/2014/main" id="{50874AEA-09F2-42F7-95F9-0683D75BF1D7}"/>
                </a:ext>
              </a:extLst>
            </p:cNvPr>
            <p:cNvSpPr>
              <a:spLocks noChangeShapeType="1"/>
            </p:cNvSpPr>
            <p:nvPr/>
          </p:nvSpPr>
          <p:spPr bwMode="auto">
            <a:xfrm flipV="1">
              <a:off x="1043" y="2545"/>
              <a:ext cx="133" cy="1152"/>
            </a:xfrm>
            <a:prstGeom prst="line">
              <a:avLst/>
            </a:prstGeom>
            <a:noFill/>
            <a:ln w="28575">
              <a:solidFill>
                <a:schemeClr val="tx1"/>
              </a:solidFill>
              <a:round/>
              <a:headEnd/>
              <a:tailEnd type="triangle" w="med" len="med"/>
            </a:ln>
            <a:effectLst>
              <a:outerShdw dist="35921" dir="2700000" algn="ctr" rotWithShape="0">
                <a:srgbClr val="808080"/>
              </a:outerShdw>
            </a:effectLst>
          </p:spPr>
          <p:txBody>
            <a:bodyPr wrap="none" anchor="ctr"/>
            <a:lstStyle/>
            <a:p>
              <a:pPr>
                <a:defRPr/>
              </a:pPr>
              <a:endParaRPr lang="en-US" sz="1800">
                <a:solidFill>
                  <a:schemeClr val="tx1"/>
                </a:solidFill>
                <a:latin typeface="Arial" pitchFamily="34" charset="0"/>
              </a:endParaRPr>
            </a:p>
          </p:txBody>
        </p:sp>
        <p:sp>
          <p:nvSpPr>
            <p:cNvPr id="23" name="Line 15">
              <a:extLst>
                <a:ext uri="{FF2B5EF4-FFF2-40B4-BE49-F238E27FC236}">
                  <a16:creationId xmlns:a16="http://schemas.microsoft.com/office/drawing/2014/main" id="{A05EDF6E-A38D-4FF1-969F-7AF056D82623}"/>
                </a:ext>
              </a:extLst>
            </p:cNvPr>
            <p:cNvSpPr>
              <a:spLocks noChangeShapeType="1"/>
            </p:cNvSpPr>
            <p:nvPr/>
          </p:nvSpPr>
          <p:spPr bwMode="auto">
            <a:xfrm flipH="1" flipV="1">
              <a:off x="3020" y="2467"/>
              <a:ext cx="106" cy="1326"/>
            </a:xfrm>
            <a:prstGeom prst="line">
              <a:avLst/>
            </a:prstGeom>
            <a:noFill/>
            <a:ln w="38100">
              <a:solidFill>
                <a:srgbClr val="CD120D"/>
              </a:solidFill>
              <a:round/>
              <a:headEnd/>
              <a:tailEnd type="triangle" w="med" len="med"/>
            </a:ln>
            <a:effectLst>
              <a:outerShdw dist="12700" dir="2700000" algn="ctr" rotWithShape="0">
                <a:schemeClr val="tx1">
                  <a:alpha val="73000"/>
                </a:schemeClr>
              </a:outerShdw>
            </a:effectLst>
          </p:spPr>
          <p:txBody>
            <a:bodyPr wrap="none" anchor="ctr"/>
            <a:lstStyle/>
            <a:p>
              <a:pPr>
                <a:defRPr/>
              </a:pPr>
              <a:endParaRPr lang="en-US" sz="1800">
                <a:solidFill>
                  <a:schemeClr val="tx1"/>
                </a:solidFill>
                <a:latin typeface="Arial" pitchFamily="34" charset="0"/>
              </a:endParaRPr>
            </a:p>
          </p:txBody>
        </p:sp>
        <p:sp>
          <p:nvSpPr>
            <p:cNvPr id="24" name="Line 16">
              <a:extLst>
                <a:ext uri="{FF2B5EF4-FFF2-40B4-BE49-F238E27FC236}">
                  <a16:creationId xmlns:a16="http://schemas.microsoft.com/office/drawing/2014/main" id="{1C6E7D00-B9B2-439F-860F-718FBD82669D}"/>
                </a:ext>
              </a:extLst>
            </p:cNvPr>
            <p:cNvSpPr>
              <a:spLocks noChangeShapeType="1"/>
            </p:cNvSpPr>
            <p:nvPr/>
          </p:nvSpPr>
          <p:spPr bwMode="auto">
            <a:xfrm flipV="1">
              <a:off x="3391" y="3025"/>
              <a:ext cx="576" cy="768"/>
            </a:xfrm>
            <a:prstGeom prst="line">
              <a:avLst/>
            </a:prstGeom>
            <a:noFill/>
            <a:ln w="38100">
              <a:solidFill>
                <a:srgbClr val="CD120D"/>
              </a:solidFill>
              <a:round/>
              <a:headEnd/>
              <a:tailEnd type="triangle" w="med" len="med"/>
            </a:ln>
            <a:effectLst>
              <a:outerShdw dist="12700" dir="2700000" algn="ctr" rotWithShape="0">
                <a:schemeClr val="tx1">
                  <a:alpha val="73000"/>
                </a:schemeClr>
              </a:outerShdw>
            </a:effectLst>
          </p:spPr>
          <p:txBody>
            <a:bodyPr wrap="none" anchor="ctr"/>
            <a:lstStyle/>
            <a:p>
              <a:pPr>
                <a:defRPr/>
              </a:pPr>
              <a:endParaRPr lang="en-US" sz="1800">
                <a:solidFill>
                  <a:schemeClr val="tx1"/>
                </a:solidFill>
                <a:latin typeface="Arial" pitchFamily="34" charset="0"/>
              </a:endParaRPr>
            </a:p>
          </p:txBody>
        </p:sp>
        <p:sp>
          <p:nvSpPr>
            <p:cNvPr id="25" name="Line 17">
              <a:extLst>
                <a:ext uri="{FF2B5EF4-FFF2-40B4-BE49-F238E27FC236}">
                  <a16:creationId xmlns:a16="http://schemas.microsoft.com/office/drawing/2014/main" id="{BA2672C9-029A-4F95-BE6C-A7E127ABD825}"/>
                </a:ext>
              </a:extLst>
            </p:cNvPr>
            <p:cNvSpPr>
              <a:spLocks noChangeShapeType="1"/>
            </p:cNvSpPr>
            <p:nvPr/>
          </p:nvSpPr>
          <p:spPr bwMode="auto">
            <a:xfrm flipH="1">
              <a:off x="4288" y="691"/>
              <a:ext cx="205" cy="912"/>
            </a:xfrm>
            <a:prstGeom prst="line">
              <a:avLst/>
            </a:prstGeom>
            <a:noFill/>
            <a:ln w="38100">
              <a:solidFill>
                <a:srgbClr val="FFCC66"/>
              </a:solidFill>
              <a:round/>
              <a:headEnd/>
              <a:tailEnd type="triangle" w="med" len="med"/>
            </a:ln>
            <a:effectLst>
              <a:outerShdw dist="35921" dir="2700000" algn="ctr" rotWithShape="0">
                <a:srgbClr val="808080"/>
              </a:outerShdw>
            </a:effectLst>
          </p:spPr>
          <p:txBody>
            <a:bodyPr wrap="none" anchor="ctr"/>
            <a:lstStyle/>
            <a:p>
              <a:pPr>
                <a:defRPr/>
              </a:pPr>
              <a:endParaRPr lang="en-US" sz="1800">
                <a:solidFill>
                  <a:schemeClr val="tx1"/>
                </a:solidFill>
                <a:latin typeface="Arial" pitchFamily="34" charset="0"/>
              </a:endParaRPr>
            </a:p>
          </p:txBody>
        </p:sp>
        <p:sp>
          <p:nvSpPr>
            <p:cNvPr id="26" name="Line 18">
              <a:extLst>
                <a:ext uri="{FF2B5EF4-FFF2-40B4-BE49-F238E27FC236}">
                  <a16:creationId xmlns:a16="http://schemas.microsoft.com/office/drawing/2014/main" id="{AB555582-6EE4-40A4-9B8E-4DEDB620DC67}"/>
                </a:ext>
              </a:extLst>
            </p:cNvPr>
            <p:cNvSpPr>
              <a:spLocks noChangeShapeType="1"/>
            </p:cNvSpPr>
            <p:nvPr/>
          </p:nvSpPr>
          <p:spPr bwMode="auto">
            <a:xfrm flipH="1">
              <a:off x="3633" y="691"/>
              <a:ext cx="655" cy="1008"/>
            </a:xfrm>
            <a:prstGeom prst="line">
              <a:avLst/>
            </a:prstGeom>
            <a:noFill/>
            <a:ln w="38100">
              <a:solidFill>
                <a:srgbClr val="FFCC66"/>
              </a:solidFill>
              <a:round/>
              <a:headEnd/>
              <a:tailEnd type="triangle" w="med" len="med"/>
            </a:ln>
            <a:effectLst>
              <a:outerShdw dist="35921" dir="2700000" algn="ctr" rotWithShape="0">
                <a:srgbClr val="808080"/>
              </a:outerShdw>
            </a:effectLst>
          </p:spPr>
          <p:txBody>
            <a:bodyPr wrap="none" anchor="ctr"/>
            <a:lstStyle/>
            <a:p>
              <a:pPr>
                <a:defRPr/>
              </a:pPr>
              <a:endParaRPr lang="en-US" sz="1800">
                <a:solidFill>
                  <a:schemeClr val="tx1"/>
                </a:solidFill>
                <a:latin typeface="Arial" pitchFamily="34" charset="0"/>
              </a:endParaRPr>
            </a:p>
          </p:txBody>
        </p:sp>
        <p:sp>
          <p:nvSpPr>
            <p:cNvPr id="27" name="Line 19">
              <a:extLst>
                <a:ext uri="{FF2B5EF4-FFF2-40B4-BE49-F238E27FC236}">
                  <a16:creationId xmlns:a16="http://schemas.microsoft.com/office/drawing/2014/main" id="{973F6695-AE07-413E-9583-EB1DD7F3CB50}"/>
                </a:ext>
              </a:extLst>
            </p:cNvPr>
            <p:cNvSpPr>
              <a:spLocks noChangeShapeType="1"/>
            </p:cNvSpPr>
            <p:nvPr/>
          </p:nvSpPr>
          <p:spPr bwMode="auto">
            <a:xfrm flipH="1">
              <a:off x="3184" y="691"/>
              <a:ext cx="858" cy="864"/>
            </a:xfrm>
            <a:prstGeom prst="line">
              <a:avLst/>
            </a:prstGeom>
            <a:noFill/>
            <a:ln w="38100">
              <a:solidFill>
                <a:srgbClr val="FFCC66"/>
              </a:solidFill>
              <a:round/>
              <a:headEnd/>
              <a:tailEnd type="triangle" w="med" len="med"/>
            </a:ln>
            <a:effectLst>
              <a:outerShdw dist="35921" dir="2700000" algn="ctr" rotWithShape="0">
                <a:srgbClr val="808080"/>
              </a:outerShdw>
            </a:effectLst>
          </p:spPr>
          <p:txBody>
            <a:bodyPr wrap="none" anchor="ctr"/>
            <a:lstStyle/>
            <a:p>
              <a:pPr>
                <a:defRPr/>
              </a:pPr>
              <a:endParaRPr lang="en-US" sz="1800">
                <a:solidFill>
                  <a:schemeClr val="tx1"/>
                </a:solidFill>
                <a:latin typeface="Arial" pitchFamily="34" charset="0"/>
              </a:endParaRPr>
            </a:p>
          </p:txBody>
        </p:sp>
        <p:sp>
          <p:nvSpPr>
            <p:cNvPr id="28" name="Line 20">
              <a:extLst>
                <a:ext uri="{FF2B5EF4-FFF2-40B4-BE49-F238E27FC236}">
                  <a16:creationId xmlns:a16="http://schemas.microsoft.com/office/drawing/2014/main" id="{FFBD0353-89EE-498C-BA61-33276D3A84DA}"/>
                </a:ext>
              </a:extLst>
            </p:cNvPr>
            <p:cNvSpPr>
              <a:spLocks noChangeShapeType="1"/>
            </p:cNvSpPr>
            <p:nvPr/>
          </p:nvSpPr>
          <p:spPr bwMode="auto">
            <a:xfrm flipV="1">
              <a:off x="3524" y="3217"/>
              <a:ext cx="1064" cy="576"/>
            </a:xfrm>
            <a:prstGeom prst="line">
              <a:avLst/>
            </a:prstGeom>
            <a:noFill/>
            <a:ln w="38100">
              <a:solidFill>
                <a:srgbClr val="CD120D"/>
              </a:solidFill>
              <a:round/>
              <a:headEnd/>
              <a:tailEnd type="triangle" w="med" len="med"/>
            </a:ln>
            <a:effectLst>
              <a:outerShdw dist="12700" dir="2700000" algn="ctr" rotWithShape="0">
                <a:schemeClr val="tx1">
                  <a:alpha val="73000"/>
                </a:schemeClr>
              </a:outerShdw>
            </a:effectLst>
          </p:spPr>
          <p:txBody>
            <a:bodyPr wrap="none" anchor="ctr"/>
            <a:lstStyle/>
            <a:p>
              <a:pPr>
                <a:defRPr/>
              </a:pPr>
              <a:endParaRPr lang="en-US" sz="1800">
                <a:solidFill>
                  <a:schemeClr val="tx1"/>
                </a:solidFill>
                <a:latin typeface="Arial" pitchFamily="34" charset="0"/>
              </a:endParaRPr>
            </a:p>
          </p:txBody>
        </p:sp>
        <p:sp>
          <p:nvSpPr>
            <p:cNvPr id="29" name="Text Box 21">
              <a:extLst>
                <a:ext uri="{FF2B5EF4-FFF2-40B4-BE49-F238E27FC236}">
                  <a16:creationId xmlns:a16="http://schemas.microsoft.com/office/drawing/2014/main" id="{77617946-E54D-4EFE-9593-DE3D73345489}"/>
                </a:ext>
              </a:extLst>
            </p:cNvPr>
            <p:cNvSpPr txBox="1">
              <a:spLocks noChangeArrowheads="1"/>
            </p:cNvSpPr>
            <p:nvPr/>
          </p:nvSpPr>
          <p:spPr bwMode="auto">
            <a:xfrm>
              <a:off x="2161" y="547"/>
              <a:ext cx="1098" cy="332"/>
            </a:xfrm>
            <a:prstGeom prst="rect">
              <a:avLst/>
            </a:prstGeom>
            <a:solidFill>
              <a:srgbClr val="FFFF33"/>
            </a:solidFill>
            <a:ln w="9525">
              <a:solidFill>
                <a:schemeClr val="tx1"/>
              </a:solidFill>
              <a:miter lim="800000"/>
              <a:headEnd/>
              <a:tailEnd/>
            </a:ln>
            <a:effectLst>
              <a:outerShdw dist="35921" dir="2700000" algn="ctr" rotWithShape="0">
                <a:schemeClr val="bg2"/>
              </a:outerShdw>
            </a:effectLst>
          </p:spPr>
          <p:txBody>
            <a:bodyPr>
              <a:prstTxWarp prst="textNoShape">
                <a:avLst/>
              </a:prstTxWarp>
              <a:spAutoFit/>
            </a:bodyPr>
            <a:lstStyle/>
            <a:p>
              <a:pPr eaLnBrk="0" hangingPunct="0">
                <a:spcBef>
                  <a:spcPct val="50000"/>
                </a:spcBef>
                <a:defRPr/>
              </a:pPr>
              <a:r>
                <a:rPr lang="de-DE" sz="1400" b="1">
                  <a:solidFill>
                    <a:schemeClr val="tx1"/>
                  </a:solidFill>
                  <a:latin typeface="Arial" charset="0"/>
                </a:rPr>
                <a:t>Hadron Calorimeter </a:t>
              </a:r>
            </a:p>
          </p:txBody>
        </p:sp>
      </p:grpSp>
      <p:sp>
        <p:nvSpPr>
          <p:cNvPr id="33" name="Номер слайда 5">
            <a:extLst>
              <a:ext uri="{FF2B5EF4-FFF2-40B4-BE49-F238E27FC236}">
                <a16:creationId xmlns:a16="http://schemas.microsoft.com/office/drawing/2014/main" id="{D2A7F2AD-2786-43AB-AF76-BDABAF383CC2}"/>
              </a:ext>
            </a:extLst>
          </p:cNvPr>
          <p:cNvSpPr>
            <a:spLocks noGrp="1"/>
          </p:cNvSpPr>
          <p:nvPr>
            <p:ph type="sldNum" sz="quarter" idx="12"/>
          </p:nvPr>
        </p:nvSpPr>
        <p:spPr>
          <a:xfrm>
            <a:off x="9273479" y="6492875"/>
            <a:ext cx="657943" cy="365125"/>
          </a:xfrm>
        </p:spPr>
        <p:txBody>
          <a:bodyPr/>
          <a:lstStyle/>
          <a:p>
            <a:fld id="{7D2BA715-20C0-4EBB-B7EC-C68D0A3F2881}" type="slidenum">
              <a:rPr lang="en-US" altLang="ru-RU"/>
              <a:pPr/>
              <a:t>33</a:t>
            </a:fld>
            <a:endParaRPr lang="en-US" altLang="ru-RU" dirty="0"/>
          </a:p>
        </p:txBody>
      </p:sp>
      <p:sp>
        <p:nvSpPr>
          <p:cNvPr id="34" name="Дата 3">
            <a:extLst>
              <a:ext uri="{FF2B5EF4-FFF2-40B4-BE49-F238E27FC236}">
                <a16:creationId xmlns:a16="http://schemas.microsoft.com/office/drawing/2014/main" id="{F0EF7CF7-5818-4E02-BC6D-074B769D7CF7}"/>
              </a:ext>
            </a:extLst>
          </p:cNvPr>
          <p:cNvSpPr>
            <a:spLocks noGrp="1"/>
          </p:cNvSpPr>
          <p:nvPr>
            <p:ph type="dt" sz="half" idx="10"/>
          </p:nvPr>
        </p:nvSpPr>
        <p:spPr>
          <a:xfrm>
            <a:off x="4664968" y="6471515"/>
            <a:ext cx="1224136" cy="365125"/>
          </a:xfrm>
        </p:spPr>
        <p:txBody>
          <a:bodyPr/>
          <a:lstStyle/>
          <a:p>
            <a:fld id="{8EA2732C-11D4-4007-8A43-EA8DE51AB631}" type="datetime1">
              <a:rPr lang="ru-RU" smtClean="0"/>
              <a:t>25.10.2024</a:t>
            </a:fld>
            <a:endParaRPr lang="ru-RU" dirty="0"/>
          </a:p>
        </p:txBody>
      </p:sp>
    </p:spTree>
    <p:extLst>
      <p:ext uri="{BB962C8B-B14F-4D97-AF65-F5344CB8AC3E}">
        <p14:creationId xmlns:p14="http://schemas.microsoft.com/office/powerpoint/2010/main" val="10168254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F5AA7E8B-E849-433E-B6B3-99482BDBECAB}"/>
              </a:ext>
            </a:extLst>
          </p:cNvPr>
          <p:cNvSpPr txBox="1">
            <a:spLocks noChangeArrowheads="1"/>
          </p:cNvSpPr>
          <p:nvPr/>
        </p:nvSpPr>
        <p:spPr bwMode="auto">
          <a:xfrm>
            <a:off x="1928664" y="3176"/>
            <a:ext cx="7128792" cy="581025"/>
          </a:xfrm>
          <a:prstGeom prst="rect">
            <a:avLst/>
          </a:prstGeom>
          <a:noFill/>
          <a:ln w="9525">
            <a:noFill/>
            <a:miter lim="800000"/>
            <a:headEnd/>
            <a:tailEnd/>
          </a:ln>
          <a:effectLst/>
        </p:spPr>
        <p:txBody>
          <a:bodyPr anchor="ctr"/>
          <a:lstStyle/>
          <a:p>
            <a:pPr algn="ctr">
              <a:defRPr/>
            </a:pPr>
            <a:r>
              <a:rPr lang="en-US" altLang="ru-RU" sz="3000" b="1" dirty="0">
                <a:solidFill>
                  <a:schemeClr val="bg1"/>
                </a:solidFill>
                <a:latin typeface="+mj-lt"/>
                <a:ea typeface="+mj-ea"/>
                <a:cs typeface="+mj-cs"/>
              </a:rPr>
              <a:t>Example of h </a:t>
            </a:r>
            <a:r>
              <a:rPr lang="el-GR" altLang="ru-RU" sz="3000" b="1" dirty="0">
                <a:solidFill>
                  <a:schemeClr val="bg1"/>
                </a:solidFill>
                <a:sym typeface="Symbol" panose="05050102010706020507" pitchFamily="18" charset="2"/>
              </a:rPr>
              <a:t></a:t>
            </a:r>
            <a:r>
              <a:rPr lang="en-US" altLang="ru-RU" sz="3000" b="1" dirty="0">
                <a:solidFill>
                  <a:schemeClr val="bg1"/>
                </a:solidFill>
                <a:latin typeface="+mj-lt"/>
                <a:ea typeface="+mj-ea"/>
                <a:cs typeface="+mj-cs"/>
              </a:rPr>
              <a:t> 2</a:t>
            </a:r>
            <a:r>
              <a:rPr lang="en-US" altLang="ru-RU" sz="3000" b="1" dirty="0">
                <a:solidFill>
                  <a:schemeClr val="bg1"/>
                </a:solidFill>
                <a:latin typeface="+mj-lt"/>
                <a:ea typeface="+mj-ea"/>
                <a:cs typeface="+mj-cs"/>
                <a:sym typeface="Symbol" panose="05050102010706020507" pitchFamily="18" charset="2"/>
              </a:rPr>
              <a:t></a:t>
            </a:r>
            <a:endParaRPr lang="en-US" sz="3000" b="1" dirty="0">
              <a:solidFill>
                <a:schemeClr val="bg1"/>
              </a:solidFill>
              <a:latin typeface="+mj-lt"/>
              <a:ea typeface="+mj-ea"/>
              <a:cs typeface="+mj-cs"/>
            </a:endParaRPr>
          </a:p>
        </p:txBody>
      </p:sp>
      <p:pic>
        <p:nvPicPr>
          <p:cNvPr id="3" name="Рисунок 2">
            <a:extLst>
              <a:ext uri="{FF2B5EF4-FFF2-40B4-BE49-F238E27FC236}">
                <a16:creationId xmlns:a16="http://schemas.microsoft.com/office/drawing/2014/main" id="{5B24D4E3-8089-4FF5-8943-2FBF3B720A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536" y="766368"/>
            <a:ext cx="8428484" cy="5618989"/>
          </a:xfrm>
          <a:prstGeom prst="rect">
            <a:avLst/>
          </a:prstGeom>
        </p:spPr>
      </p:pic>
      <p:sp>
        <p:nvSpPr>
          <p:cNvPr id="7" name="Номер слайда 5">
            <a:extLst>
              <a:ext uri="{FF2B5EF4-FFF2-40B4-BE49-F238E27FC236}">
                <a16:creationId xmlns:a16="http://schemas.microsoft.com/office/drawing/2014/main" id="{B9918E7F-8650-41F9-9C6A-571A500AA8BA}"/>
              </a:ext>
            </a:extLst>
          </p:cNvPr>
          <p:cNvSpPr>
            <a:spLocks noGrp="1"/>
          </p:cNvSpPr>
          <p:nvPr>
            <p:ph type="sldNum" sz="quarter" idx="12"/>
          </p:nvPr>
        </p:nvSpPr>
        <p:spPr>
          <a:xfrm>
            <a:off x="9273479" y="6492875"/>
            <a:ext cx="657943" cy="365125"/>
          </a:xfrm>
        </p:spPr>
        <p:txBody>
          <a:bodyPr/>
          <a:lstStyle/>
          <a:p>
            <a:fld id="{7D2BA715-20C0-4EBB-B7EC-C68D0A3F2881}" type="slidenum">
              <a:rPr lang="en-US" altLang="ru-RU"/>
              <a:pPr/>
              <a:t>34</a:t>
            </a:fld>
            <a:endParaRPr lang="en-US" altLang="ru-RU" dirty="0"/>
          </a:p>
        </p:txBody>
      </p:sp>
      <p:sp>
        <p:nvSpPr>
          <p:cNvPr id="8" name="Дата 3">
            <a:extLst>
              <a:ext uri="{FF2B5EF4-FFF2-40B4-BE49-F238E27FC236}">
                <a16:creationId xmlns:a16="http://schemas.microsoft.com/office/drawing/2014/main" id="{8449EBD9-BA04-41C4-8462-7E5DC2ADF611}"/>
              </a:ext>
            </a:extLst>
          </p:cNvPr>
          <p:cNvSpPr>
            <a:spLocks noGrp="1"/>
          </p:cNvSpPr>
          <p:nvPr>
            <p:ph type="dt" sz="half" idx="10"/>
          </p:nvPr>
        </p:nvSpPr>
        <p:spPr>
          <a:xfrm>
            <a:off x="4664968" y="6471515"/>
            <a:ext cx="1224136" cy="365125"/>
          </a:xfrm>
        </p:spPr>
        <p:txBody>
          <a:bodyPr/>
          <a:lstStyle/>
          <a:p>
            <a:fld id="{8EA2732C-11D4-4007-8A43-EA8DE51AB631}" type="datetime1">
              <a:rPr lang="ru-RU" smtClean="0"/>
              <a:t>25.10.2024</a:t>
            </a:fld>
            <a:endParaRPr lang="ru-RU" dirty="0"/>
          </a:p>
        </p:txBody>
      </p:sp>
    </p:spTree>
    <p:extLst>
      <p:ext uri="{BB962C8B-B14F-4D97-AF65-F5344CB8AC3E}">
        <p14:creationId xmlns:p14="http://schemas.microsoft.com/office/powerpoint/2010/main" val="38967824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A014E16F-BC3C-AA49-89A6-F09AC6DBC3B3}"/>
              </a:ext>
            </a:extLst>
          </p:cNvPr>
          <p:cNvSpPr>
            <a:spLocks noGrp="1"/>
          </p:cNvSpPr>
          <p:nvPr>
            <p:ph type="title"/>
          </p:nvPr>
        </p:nvSpPr>
        <p:spPr>
          <a:xfrm>
            <a:off x="0" y="0"/>
            <a:ext cx="7236805" cy="620688"/>
          </a:xfrm>
          <a:prstGeom prst="rect">
            <a:avLst/>
          </a:prstGeom>
        </p:spPr>
        <p:txBody>
          <a:bodyPr/>
          <a:lstStyle/>
          <a:p>
            <a:r>
              <a:rPr lang="en" dirty="0"/>
              <a:t>Data Flow</a:t>
            </a:r>
            <a:endParaRPr lang="ru-RU" dirty="0"/>
          </a:p>
        </p:txBody>
      </p:sp>
      <p:sp>
        <p:nvSpPr>
          <p:cNvPr id="11" name="TextBox 10">
            <a:extLst>
              <a:ext uri="{FF2B5EF4-FFF2-40B4-BE49-F238E27FC236}">
                <a16:creationId xmlns:a16="http://schemas.microsoft.com/office/drawing/2014/main" id="{73497972-A156-2D4B-AA38-6368D8D704E0}"/>
              </a:ext>
            </a:extLst>
          </p:cNvPr>
          <p:cNvSpPr txBox="1"/>
          <p:nvPr/>
        </p:nvSpPr>
        <p:spPr>
          <a:xfrm>
            <a:off x="344488" y="764704"/>
            <a:ext cx="9561512" cy="400110"/>
          </a:xfrm>
          <a:prstGeom prst="rect">
            <a:avLst/>
          </a:prstGeom>
          <a:noFill/>
        </p:spPr>
        <p:txBody>
          <a:bodyPr wrap="square">
            <a:spAutoFit/>
          </a:bodyPr>
          <a:lstStyle/>
          <a:p>
            <a:r>
              <a:rPr lang="en" sz="2000" dirty="0">
                <a:solidFill>
                  <a:srgbClr val="002060"/>
                </a:solidFill>
                <a:effectLst/>
                <a:latin typeface="+mj-lt"/>
                <a:cs typeface="GillSans" panose="020B0502020104020203" pitchFamily="34" charset="-79"/>
              </a:rPr>
              <a:t>Data reconstruction generally </a:t>
            </a:r>
            <a:r>
              <a:rPr lang="en" sz="2000" dirty="0">
                <a:solidFill>
                  <a:srgbClr val="002060"/>
                </a:solidFill>
                <a:latin typeface="+mj-lt"/>
              </a:rPr>
              <a:t> </a:t>
            </a:r>
            <a:r>
              <a:rPr lang="en" sz="2000" dirty="0">
                <a:solidFill>
                  <a:srgbClr val="002060"/>
                </a:solidFill>
                <a:effectLst/>
                <a:latin typeface="+mj-lt"/>
                <a:cs typeface="GillSans" panose="020B0502020104020203" pitchFamily="34" charset="-79"/>
              </a:rPr>
              <a:t>involves several steps of processing and reduction: </a:t>
            </a:r>
            <a:endParaRPr lang="en" sz="2000" dirty="0">
              <a:solidFill>
                <a:srgbClr val="002060"/>
              </a:solidFill>
              <a:effectLst/>
              <a:latin typeface="+mj-lt"/>
            </a:endParaRPr>
          </a:p>
        </p:txBody>
      </p:sp>
      <p:pic>
        <p:nvPicPr>
          <p:cNvPr id="3" name="Рисунок 2">
            <a:extLst>
              <a:ext uri="{FF2B5EF4-FFF2-40B4-BE49-F238E27FC236}">
                <a16:creationId xmlns:a16="http://schemas.microsoft.com/office/drawing/2014/main" id="{F3EF8CC0-84BD-1941-A782-346A50E52C3A}"/>
              </a:ext>
            </a:extLst>
          </p:cNvPr>
          <p:cNvPicPr>
            <a:picLocks noChangeAspect="1"/>
          </p:cNvPicPr>
          <p:nvPr/>
        </p:nvPicPr>
        <p:blipFill>
          <a:blip r:embed="rId2"/>
          <a:stretch>
            <a:fillRect/>
          </a:stretch>
        </p:blipFill>
        <p:spPr>
          <a:xfrm>
            <a:off x="0" y="1196752"/>
            <a:ext cx="9906000" cy="1929063"/>
          </a:xfrm>
          <a:prstGeom prst="rect">
            <a:avLst/>
          </a:prstGeom>
        </p:spPr>
      </p:pic>
      <p:pic>
        <p:nvPicPr>
          <p:cNvPr id="5" name="Рисунок 4">
            <a:extLst>
              <a:ext uri="{FF2B5EF4-FFF2-40B4-BE49-F238E27FC236}">
                <a16:creationId xmlns:a16="http://schemas.microsoft.com/office/drawing/2014/main" id="{A5A534AA-C49F-D942-9244-EA4433F0CFD0}"/>
              </a:ext>
            </a:extLst>
          </p:cNvPr>
          <p:cNvPicPr>
            <a:picLocks noChangeAspect="1"/>
          </p:cNvPicPr>
          <p:nvPr/>
        </p:nvPicPr>
        <p:blipFill>
          <a:blip r:embed="rId3"/>
          <a:stretch>
            <a:fillRect/>
          </a:stretch>
        </p:blipFill>
        <p:spPr>
          <a:xfrm>
            <a:off x="56456" y="3284984"/>
            <a:ext cx="9721080" cy="2831699"/>
          </a:xfrm>
          <a:prstGeom prst="rect">
            <a:avLst/>
          </a:prstGeom>
        </p:spPr>
      </p:pic>
      <p:sp>
        <p:nvSpPr>
          <p:cNvPr id="7" name="Полилиния 6">
            <a:extLst>
              <a:ext uri="{FF2B5EF4-FFF2-40B4-BE49-F238E27FC236}">
                <a16:creationId xmlns:a16="http://schemas.microsoft.com/office/drawing/2014/main" id="{ADB5CD4D-49AF-2643-B29E-A2DFE6C4F0F2}"/>
              </a:ext>
            </a:extLst>
          </p:cNvPr>
          <p:cNvSpPr/>
          <p:nvPr/>
        </p:nvSpPr>
        <p:spPr>
          <a:xfrm>
            <a:off x="4263242" y="3573016"/>
            <a:ext cx="2838202" cy="739928"/>
          </a:xfrm>
          <a:custGeom>
            <a:avLst/>
            <a:gdLst>
              <a:gd name="connsiteX0" fmla="*/ 35626 w 2838202"/>
              <a:gd name="connsiteY0" fmla="*/ 167591 h 834810"/>
              <a:gd name="connsiteX1" fmla="*/ 35626 w 2838202"/>
              <a:gd name="connsiteY1" fmla="*/ 167591 h 834810"/>
              <a:gd name="connsiteX2" fmla="*/ 23750 w 2838202"/>
              <a:gd name="connsiteY2" fmla="*/ 333845 h 834810"/>
              <a:gd name="connsiteX3" fmla="*/ 0 w 2838202"/>
              <a:gd name="connsiteY3" fmla="*/ 464474 h 834810"/>
              <a:gd name="connsiteX4" fmla="*/ 11875 w 2838202"/>
              <a:gd name="connsiteY4" fmla="*/ 535726 h 834810"/>
              <a:gd name="connsiteX5" fmla="*/ 47501 w 2838202"/>
              <a:gd name="connsiteY5" fmla="*/ 618853 h 834810"/>
              <a:gd name="connsiteX6" fmla="*/ 154379 w 2838202"/>
              <a:gd name="connsiteY6" fmla="*/ 701980 h 834810"/>
              <a:gd name="connsiteX7" fmla="*/ 190005 w 2838202"/>
              <a:gd name="connsiteY7" fmla="*/ 713856 h 834810"/>
              <a:gd name="connsiteX8" fmla="*/ 261257 w 2838202"/>
              <a:gd name="connsiteY8" fmla="*/ 761357 h 834810"/>
              <a:gd name="connsiteX9" fmla="*/ 380010 w 2838202"/>
              <a:gd name="connsiteY9" fmla="*/ 796983 h 834810"/>
              <a:gd name="connsiteX10" fmla="*/ 415636 w 2838202"/>
              <a:gd name="connsiteY10" fmla="*/ 820734 h 834810"/>
              <a:gd name="connsiteX11" fmla="*/ 724394 w 2838202"/>
              <a:gd name="connsiteY11" fmla="*/ 820734 h 834810"/>
              <a:gd name="connsiteX12" fmla="*/ 795646 w 2838202"/>
              <a:gd name="connsiteY12" fmla="*/ 808858 h 834810"/>
              <a:gd name="connsiteX13" fmla="*/ 902524 w 2838202"/>
              <a:gd name="connsiteY13" fmla="*/ 785108 h 834810"/>
              <a:gd name="connsiteX14" fmla="*/ 1140031 w 2838202"/>
              <a:gd name="connsiteY14" fmla="*/ 761357 h 834810"/>
              <a:gd name="connsiteX15" fmla="*/ 1626919 w 2838202"/>
              <a:gd name="connsiteY15" fmla="*/ 773232 h 834810"/>
              <a:gd name="connsiteX16" fmla="*/ 1698171 w 2838202"/>
              <a:gd name="connsiteY16" fmla="*/ 785108 h 834810"/>
              <a:gd name="connsiteX17" fmla="*/ 1781298 w 2838202"/>
              <a:gd name="connsiteY17" fmla="*/ 796983 h 834810"/>
              <a:gd name="connsiteX18" fmla="*/ 1852550 w 2838202"/>
              <a:gd name="connsiteY18" fmla="*/ 820734 h 834810"/>
              <a:gd name="connsiteX19" fmla="*/ 1888176 w 2838202"/>
              <a:gd name="connsiteY19" fmla="*/ 832609 h 834810"/>
              <a:gd name="connsiteX20" fmla="*/ 1923802 w 2838202"/>
              <a:gd name="connsiteY20" fmla="*/ 820734 h 834810"/>
              <a:gd name="connsiteX21" fmla="*/ 1971303 w 2838202"/>
              <a:gd name="connsiteY21" fmla="*/ 808858 h 834810"/>
              <a:gd name="connsiteX22" fmla="*/ 2018805 w 2838202"/>
              <a:gd name="connsiteY22" fmla="*/ 773232 h 834810"/>
              <a:gd name="connsiteX23" fmla="*/ 2101932 w 2838202"/>
              <a:gd name="connsiteY23" fmla="*/ 761357 h 834810"/>
              <a:gd name="connsiteX24" fmla="*/ 2541319 w 2838202"/>
              <a:gd name="connsiteY24" fmla="*/ 773232 h 834810"/>
              <a:gd name="connsiteX25" fmla="*/ 2612571 w 2838202"/>
              <a:gd name="connsiteY25" fmla="*/ 773232 h 834810"/>
              <a:gd name="connsiteX26" fmla="*/ 2648197 w 2838202"/>
              <a:gd name="connsiteY26" fmla="*/ 737606 h 834810"/>
              <a:gd name="connsiteX27" fmla="*/ 2731324 w 2838202"/>
              <a:gd name="connsiteY27" fmla="*/ 678230 h 834810"/>
              <a:gd name="connsiteX28" fmla="*/ 2778826 w 2838202"/>
              <a:gd name="connsiteY28" fmla="*/ 606978 h 834810"/>
              <a:gd name="connsiteX29" fmla="*/ 2802576 w 2838202"/>
              <a:gd name="connsiteY29" fmla="*/ 511975 h 834810"/>
              <a:gd name="connsiteX30" fmla="*/ 2838202 w 2838202"/>
              <a:gd name="connsiteY30" fmla="*/ 428848 h 834810"/>
              <a:gd name="connsiteX31" fmla="*/ 2814452 w 2838202"/>
              <a:gd name="connsiteY31" fmla="*/ 286344 h 834810"/>
              <a:gd name="connsiteX32" fmla="*/ 2778826 w 2838202"/>
              <a:gd name="connsiteY32" fmla="*/ 238843 h 834810"/>
              <a:gd name="connsiteX33" fmla="*/ 2766950 w 2838202"/>
              <a:gd name="connsiteY33" fmla="*/ 203217 h 834810"/>
              <a:gd name="connsiteX34" fmla="*/ 2731324 w 2838202"/>
              <a:gd name="connsiteY34" fmla="*/ 155715 h 834810"/>
              <a:gd name="connsiteX35" fmla="*/ 2707574 w 2838202"/>
              <a:gd name="connsiteY35" fmla="*/ 120089 h 834810"/>
              <a:gd name="connsiteX36" fmla="*/ 2671948 w 2838202"/>
              <a:gd name="connsiteY36" fmla="*/ 72588 h 834810"/>
              <a:gd name="connsiteX37" fmla="*/ 2600696 w 2838202"/>
              <a:gd name="connsiteY37" fmla="*/ 48837 h 834810"/>
              <a:gd name="connsiteX38" fmla="*/ 2565070 w 2838202"/>
              <a:gd name="connsiteY38" fmla="*/ 36962 h 834810"/>
              <a:gd name="connsiteX39" fmla="*/ 2517568 w 2838202"/>
              <a:gd name="connsiteY39" fmla="*/ 13211 h 834810"/>
              <a:gd name="connsiteX40" fmla="*/ 2470067 w 2838202"/>
              <a:gd name="connsiteY40" fmla="*/ 1336 h 834810"/>
              <a:gd name="connsiteX41" fmla="*/ 2090057 w 2838202"/>
              <a:gd name="connsiteY41" fmla="*/ 72588 h 834810"/>
              <a:gd name="connsiteX42" fmla="*/ 1959428 w 2838202"/>
              <a:gd name="connsiteY42" fmla="*/ 155715 h 834810"/>
              <a:gd name="connsiteX43" fmla="*/ 1888176 w 2838202"/>
              <a:gd name="connsiteY43" fmla="*/ 179466 h 834810"/>
              <a:gd name="connsiteX44" fmla="*/ 1389413 w 2838202"/>
              <a:gd name="connsiteY44" fmla="*/ 155715 h 834810"/>
              <a:gd name="connsiteX45" fmla="*/ 1353787 w 2838202"/>
              <a:gd name="connsiteY45" fmla="*/ 143840 h 834810"/>
              <a:gd name="connsiteX46" fmla="*/ 1104405 w 2838202"/>
              <a:gd name="connsiteY46" fmla="*/ 155715 h 834810"/>
              <a:gd name="connsiteX47" fmla="*/ 1045028 w 2838202"/>
              <a:gd name="connsiteY47" fmla="*/ 167591 h 834810"/>
              <a:gd name="connsiteX48" fmla="*/ 914400 w 2838202"/>
              <a:gd name="connsiteY48" fmla="*/ 191341 h 834810"/>
              <a:gd name="connsiteX49" fmla="*/ 866898 w 2838202"/>
              <a:gd name="connsiteY49" fmla="*/ 203217 h 834810"/>
              <a:gd name="connsiteX50" fmla="*/ 831272 w 2838202"/>
              <a:gd name="connsiteY50" fmla="*/ 215092 h 834810"/>
              <a:gd name="connsiteX51" fmla="*/ 760020 w 2838202"/>
              <a:gd name="connsiteY51" fmla="*/ 226967 h 834810"/>
              <a:gd name="connsiteX52" fmla="*/ 665018 w 2838202"/>
              <a:gd name="connsiteY52" fmla="*/ 250718 h 834810"/>
              <a:gd name="connsiteX53" fmla="*/ 486888 w 2838202"/>
              <a:gd name="connsiteY53" fmla="*/ 238843 h 834810"/>
              <a:gd name="connsiteX54" fmla="*/ 403761 w 2838202"/>
              <a:gd name="connsiteY54" fmla="*/ 215092 h 834810"/>
              <a:gd name="connsiteX55" fmla="*/ 332509 w 2838202"/>
              <a:gd name="connsiteY55" fmla="*/ 191341 h 834810"/>
              <a:gd name="connsiteX56" fmla="*/ 249381 w 2838202"/>
              <a:gd name="connsiteY56" fmla="*/ 167591 h 834810"/>
              <a:gd name="connsiteX57" fmla="*/ 142503 w 2838202"/>
              <a:gd name="connsiteY57" fmla="*/ 179466 h 834810"/>
              <a:gd name="connsiteX58" fmla="*/ 35626 w 2838202"/>
              <a:gd name="connsiteY58" fmla="*/ 167591 h 83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838202" h="834810">
                <a:moveTo>
                  <a:pt x="35626" y="167591"/>
                </a:moveTo>
                <a:lnTo>
                  <a:pt x="35626" y="167591"/>
                </a:lnTo>
                <a:cubicBezTo>
                  <a:pt x="31667" y="223009"/>
                  <a:pt x="29278" y="278562"/>
                  <a:pt x="23750" y="333845"/>
                </a:cubicBezTo>
                <a:cubicBezTo>
                  <a:pt x="20711" y="364233"/>
                  <a:pt x="6408" y="432432"/>
                  <a:pt x="0" y="464474"/>
                </a:cubicBezTo>
                <a:cubicBezTo>
                  <a:pt x="3958" y="488225"/>
                  <a:pt x="6652" y="512221"/>
                  <a:pt x="11875" y="535726"/>
                </a:cubicBezTo>
                <a:cubicBezTo>
                  <a:pt x="16877" y="558236"/>
                  <a:pt x="35788" y="602455"/>
                  <a:pt x="47501" y="618853"/>
                </a:cubicBezTo>
                <a:cubicBezTo>
                  <a:pt x="66714" y="645750"/>
                  <a:pt x="131357" y="694306"/>
                  <a:pt x="154379" y="701980"/>
                </a:cubicBezTo>
                <a:cubicBezTo>
                  <a:pt x="166254" y="705939"/>
                  <a:pt x="179063" y="707777"/>
                  <a:pt x="190005" y="713856"/>
                </a:cubicBezTo>
                <a:cubicBezTo>
                  <a:pt x="214958" y="727719"/>
                  <a:pt x="234177" y="752330"/>
                  <a:pt x="261257" y="761357"/>
                </a:cubicBezTo>
                <a:cubicBezTo>
                  <a:pt x="347992" y="790269"/>
                  <a:pt x="308221" y="779036"/>
                  <a:pt x="380010" y="796983"/>
                </a:cubicBezTo>
                <a:cubicBezTo>
                  <a:pt x="391885" y="804900"/>
                  <a:pt x="402272" y="815723"/>
                  <a:pt x="415636" y="820734"/>
                </a:cubicBezTo>
                <a:cubicBezTo>
                  <a:pt x="498238" y="851709"/>
                  <a:pt x="695559" y="822107"/>
                  <a:pt x="724394" y="820734"/>
                </a:cubicBezTo>
                <a:cubicBezTo>
                  <a:pt x="748145" y="816775"/>
                  <a:pt x="772035" y="813580"/>
                  <a:pt x="795646" y="808858"/>
                </a:cubicBezTo>
                <a:cubicBezTo>
                  <a:pt x="874439" y="793099"/>
                  <a:pt x="812663" y="798933"/>
                  <a:pt x="902524" y="785108"/>
                </a:cubicBezTo>
                <a:cubicBezTo>
                  <a:pt x="986623" y="772169"/>
                  <a:pt x="1052651" y="768638"/>
                  <a:pt x="1140031" y="761357"/>
                </a:cubicBezTo>
                <a:lnTo>
                  <a:pt x="1626919" y="773232"/>
                </a:lnTo>
                <a:cubicBezTo>
                  <a:pt x="1650976" y="774256"/>
                  <a:pt x="1674373" y="781447"/>
                  <a:pt x="1698171" y="785108"/>
                </a:cubicBezTo>
                <a:cubicBezTo>
                  <a:pt x="1725836" y="789364"/>
                  <a:pt x="1753589" y="793025"/>
                  <a:pt x="1781298" y="796983"/>
                </a:cubicBezTo>
                <a:lnTo>
                  <a:pt x="1852550" y="820734"/>
                </a:lnTo>
                <a:lnTo>
                  <a:pt x="1888176" y="832609"/>
                </a:lnTo>
                <a:cubicBezTo>
                  <a:pt x="1900051" y="828651"/>
                  <a:pt x="1911766" y="824173"/>
                  <a:pt x="1923802" y="820734"/>
                </a:cubicBezTo>
                <a:cubicBezTo>
                  <a:pt x="1939495" y="816250"/>
                  <a:pt x="1956705" y="816157"/>
                  <a:pt x="1971303" y="808858"/>
                </a:cubicBezTo>
                <a:cubicBezTo>
                  <a:pt x="1989006" y="800006"/>
                  <a:pt x="2000204" y="779996"/>
                  <a:pt x="2018805" y="773232"/>
                </a:cubicBezTo>
                <a:cubicBezTo>
                  <a:pt x="2045110" y="763667"/>
                  <a:pt x="2074223" y="765315"/>
                  <a:pt x="2101932" y="761357"/>
                </a:cubicBezTo>
                <a:cubicBezTo>
                  <a:pt x="2248394" y="765315"/>
                  <a:pt x="2394986" y="765915"/>
                  <a:pt x="2541319" y="773232"/>
                </a:cubicBezTo>
                <a:cubicBezTo>
                  <a:pt x="2623930" y="777363"/>
                  <a:pt x="2529960" y="800771"/>
                  <a:pt x="2612571" y="773232"/>
                </a:cubicBezTo>
                <a:cubicBezTo>
                  <a:pt x="2624446" y="761357"/>
                  <a:pt x="2635295" y="748357"/>
                  <a:pt x="2648197" y="737606"/>
                </a:cubicBezTo>
                <a:cubicBezTo>
                  <a:pt x="2675437" y="714906"/>
                  <a:pt x="2706872" y="705738"/>
                  <a:pt x="2731324" y="678230"/>
                </a:cubicBezTo>
                <a:cubicBezTo>
                  <a:pt x="2750288" y="656895"/>
                  <a:pt x="2778826" y="606978"/>
                  <a:pt x="2778826" y="606978"/>
                </a:cubicBezTo>
                <a:cubicBezTo>
                  <a:pt x="2785795" y="572130"/>
                  <a:pt x="2788883" y="543925"/>
                  <a:pt x="2802576" y="511975"/>
                </a:cubicBezTo>
                <a:cubicBezTo>
                  <a:pt x="2846599" y="409255"/>
                  <a:pt x="2810353" y="512397"/>
                  <a:pt x="2838202" y="428848"/>
                </a:cubicBezTo>
                <a:cubicBezTo>
                  <a:pt x="2836404" y="412668"/>
                  <a:pt x="2833660" y="319958"/>
                  <a:pt x="2814452" y="286344"/>
                </a:cubicBezTo>
                <a:cubicBezTo>
                  <a:pt x="2804632" y="269160"/>
                  <a:pt x="2790701" y="254677"/>
                  <a:pt x="2778826" y="238843"/>
                </a:cubicBezTo>
                <a:cubicBezTo>
                  <a:pt x="2774867" y="226968"/>
                  <a:pt x="2773161" y="214085"/>
                  <a:pt x="2766950" y="203217"/>
                </a:cubicBezTo>
                <a:cubicBezTo>
                  <a:pt x="2757130" y="186032"/>
                  <a:pt x="2742828" y="171821"/>
                  <a:pt x="2731324" y="155715"/>
                </a:cubicBezTo>
                <a:cubicBezTo>
                  <a:pt x="2723029" y="144101"/>
                  <a:pt x="2715870" y="131703"/>
                  <a:pt x="2707574" y="120089"/>
                </a:cubicBezTo>
                <a:cubicBezTo>
                  <a:pt x="2696070" y="103983"/>
                  <a:pt x="2688416" y="83567"/>
                  <a:pt x="2671948" y="72588"/>
                </a:cubicBezTo>
                <a:cubicBezTo>
                  <a:pt x="2651117" y="58701"/>
                  <a:pt x="2624447" y="56754"/>
                  <a:pt x="2600696" y="48837"/>
                </a:cubicBezTo>
                <a:cubicBezTo>
                  <a:pt x="2588821" y="44879"/>
                  <a:pt x="2576266" y="42560"/>
                  <a:pt x="2565070" y="36962"/>
                </a:cubicBezTo>
                <a:cubicBezTo>
                  <a:pt x="2549236" y="29045"/>
                  <a:pt x="2534144" y="19427"/>
                  <a:pt x="2517568" y="13211"/>
                </a:cubicBezTo>
                <a:cubicBezTo>
                  <a:pt x="2502286" y="7480"/>
                  <a:pt x="2485901" y="5294"/>
                  <a:pt x="2470067" y="1336"/>
                </a:cubicBezTo>
                <a:cubicBezTo>
                  <a:pt x="2346619" y="6703"/>
                  <a:pt x="2189559" y="-26914"/>
                  <a:pt x="2090057" y="72588"/>
                </a:cubicBezTo>
                <a:cubicBezTo>
                  <a:pt x="2042442" y="120203"/>
                  <a:pt x="2041948" y="128208"/>
                  <a:pt x="1959428" y="155715"/>
                </a:cubicBezTo>
                <a:lnTo>
                  <a:pt x="1888176" y="179466"/>
                </a:lnTo>
                <a:cubicBezTo>
                  <a:pt x="1794949" y="176876"/>
                  <a:pt x="1540758" y="189348"/>
                  <a:pt x="1389413" y="155715"/>
                </a:cubicBezTo>
                <a:cubicBezTo>
                  <a:pt x="1377193" y="152999"/>
                  <a:pt x="1365662" y="147798"/>
                  <a:pt x="1353787" y="143840"/>
                </a:cubicBezTo>
                <a:cubicBezTo>
                  <a:pt x="1270660" y="147798"/>
                  <a:pt x="1187381" y="149332"/>
                  <a:pt x="1104405" y="155715"/>
                </a:cubicBezTo>
                <a:cubicBezTo>
                  <a:pt x="1084280" y="157263"/>
                  <a:pt x="1064887" y="163980"/>
                  <a:pt x="1045028" y="167591"/>
                </a:cubicBezTo>
                <a:cubicBezTo>
                  <a:pt x="974130" y="180482"/>
                  <a:pt x="980400" y="176674"/>
                  <a:pt x="914400" y="191341"/>
                </a:cubicBezTo>
                <a:cubicBezTo>
                  <a:pt x="898467" y="194882"/>
                  <a:pt x="882591" y="198733"/>
                  <a:pt x="866898" y="203217"/>
                </a:cubicBezTo>
                <a:cubicBezTo>
                  <a:pt x="854862" y="206656"/>
                  <a:pt x="843492" y="212377"/>
                  <a:pt x="831272" y="215092"/>
                </a:cubicBezTo>
                <a:cubicBezTo>
                  <a:pt x="807767" y="220315"/>
                  <a:pt x="783771" y="223009"/>
                  <a:pt x="760020" y="226967"/>
                </a:cubicBezTo>
                <a:cubicBezTo>
                  <a:pt x="731906" y="236339"/>
                  <a:pt x="693681" y="250718"/>
                  <a:pt x="665018" y="250718"/>
                </a:cubicBezTo>
                <a:cubicBezTo>
                  <a:pt x="605510" y="250718"/>
                  <a:pt x="546265" y="242801"/>
                  <a:pt x="486888" y="238843"/>
                </a:cubicBezTo>
                <a:cubicBezTo>
                  <a:pt x="367188" y="198941"/>
                  <a:pt x="552837" y="259815"/>
                  <a:pt x="403761" y="215092"/>
                </a:cubicBezTo>
                <a:cubicBezTo>
                  <a:pt x="379781" y="207898"/>
                  <a:pt x="356797" y="197413"/>
                  <a:pt x="332509" y="191341"/>
                </a:cubicBezTo>
                <a:cubicBezTo>
                  <a:pt x="272863" y="176430"/>
                  <a:pt x="300491" y="184627"/>
                  <a:pt x="249381" y="167591"/>
                </a:cubicBezTo>
                <a:cubicBezTo>
                  <a:pt x="213755" y="171549"/>
                  <a:pt x="177652" y="172436"/>
                  <a:pt x="142503" y="179466"/>
                </a:cubicBezTo>
                <a:cubicBezTo>
                  <a:pt x="17489" y="204469"/>
                  <a:pt x="53439" y="169570"/>
                  <a:pt x="35626" y="167591"/>
                </a:cubicBezTo>
                <a:close/>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a:extLst>
              <a:ext uri="{FF2B5EF4-FFF2-40B4-BE49-F238E27FC236}">
                <a16:creationId xmlns:a16="http://schemas.microsoft.com/office/drawing/2014/main" id="{ECC716FF-62D4-9546-8B7E-A242E5513C00}"/>
              </a:ext>
            </a:extLst>
          </p:cNvPr>
          <p:cNvSpPr txBox="1"/>
          <p:nvPr/>
        </p:nvSpPr>
        <p:spPr>
          <a:xfrm>
            <a:off x="7361076" y="6124666"/>
            <a:ext cx="1143744" cy="400110"/>
          </a:xfrm>
          <a:prstGeom prst="rect">
            <a:avLst/>
          </a:prstGeom>
          <a:noFill/>
        </p:spPr>
        <p:txBody>
          <a:bodyPr wrap="square">
            <a:spAutoFit/>
          </a:bodyPr>
          <a:lstStyle/>
          <a:p>
            <a:r>
              <a:rPr lang="en" sz="2000" dirty="0">
                <a:solidFill>
                  <a:srgbClr val="002060"/>
                </a:solidFill>
                <a:effectLst/>
                <a:latin typeface="+mj-lt"/>
                <a:cs typeface="GillSans" panose="020B0502020104020203" pitchFamily="34" charset="-79"/>
              </a:rPr>
              <a:t>This talk</a:t>
            </a:r>
            <a:endParaRPr lang="en" sz="2000" dirty="0">
              <a:solidFill>
                <a:srgbClr val="002060"/>
              </a:solidFill>
              <a:effectLst/>
              <a:latin typeface="+mj-lt"/>
            </a:endParaRPr>
          </a:p>
        </p:txBody>
      </p:sp>
      <p:cxnSp>
        <p:nvCxnSpPr>
          <p:cNvPr id="15" name="Прямая со стрелкой 14">
            <a:extLst>
              <a:ext uri="{FF2B5EF4-FFF2-40B4-BE49-F238E27FC236}">
                <a16:creationId xmlns:a16="http://schemas.microsoft.com/office/drawing/2014/main" id="{CA3E004B-6D1E-DF48-B602-FDCD642DE41A}"/>
              </a:ext>
            </a:extLst>
          </p:cNvPr>
          <p:cNvCxnSpPr>
            <a:cxnSpLocks/>
          </p:cNvCxnSpPr>
          <p:nvPr/>
        </p:nvCxnSpPr>
        <p:spPr>
          <a:xfrm>
            <a:off x="6969224" y="4202396"/>
            <a:ext cx="391852" cy="2073456"/>
          </a:xfrm>
          <a:prstGeom prst="straightConnector1">
            <a:avLst/>
          </a:prstGeom>
          <a:ln w="349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0068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A014E16F-BC3C-AA49-89A6-F09AC6DBC3B3}"/>
              </a:ext>
            </a:extLst>
          </p:cNvPr>
          <p:cNvSpPr>
            <a:spLocks noGrp="1"/>
          </p:cNvSpPr>
          <p:nvPr>
            <p:ph type="title"/>
          </p:nvPr>
        </p:nvSpPr>
        <p:spPr>
          <a:xfrm>
            <a:off x="0" y="0"/>
            <a:ext cx="7236805" cy="620688"/>
          </a:xfrm>
          <a:prstGeom prst="rect">
            <a:avLst/>
          </a:prstGeom>
        </p:spPr>
        <p:txBody>
          <a:bodyPr/>
          <a:lstStyle/>
          <a:p>
            <a:r>
              <a:rPr lang="en" dirty="0"/>
              <a:t>Event Reconstruction </a:t>
            </a:r>
            <a:endParaRPr lang="ru-RU" dirty="0"/>
          </a:p>
        </p:txBody>
      </p:sp>
      <p:sp>
        <p:nvSpPr>
          <p:cNvPr id="5" name="TextBox 4">
            <a:extLst>
              <a:ext uri="{FF2B5EF4-FFF2-40B4-BE49-F238E27FC236}">
                <a16:creationId xmlns:a16="http://schemas.microsoft.com/office/drawing/2014/main" id="{5F9F0FEF-CD6F-E04E-9567-2E1737241D5F}"/>
              </a:ext>
            </a:extLst>
          </p:cNvPr>
          <p:cNvSpPr txBox="1"/>
          <p:nvPr/>
        </p:nvSpPr>
        <p:spPr>
          <a:xfrm>
            <a:off x="128464" y="744083"/>
            <a:ext cx="8820981" cy="1692771"/>
          </a:xfrm>
          <a:prstGeom prst="rect">
            <a:avLst/>
          </a:prstGeom>
          <a:noFill/>
        </p:spPr>
        <p:txBody>
          <a:bodyPr wrap="square">
            <a:spAutoFit/>
          </a:bodyPr>
          <a:lstStyle/>
          <a:p>
            <a:pPr marL="285750" indent="-285750">
              <a:spcBef>
                <a:spcPts val="300"/>
              </a:spcBef>
              <a:buFont typeface="Wingdings" pitchFamily="2" charset="2"/>
              <a:buChar char="§"/>
            </a:pPr>
            <a:r>
              <a:rPr lang="en" sz="2000" dirty="0">
                <a:solidFill>
                  <a:srgbClr val="002060"/>
                </a:solidFill>
                <a:effectLst/>
                <a:latin typeface="+mj-lt"/>
                <a:cs typeface="GillSans" panose="020B0502020104020203" pitchFamily="34" charset="-79"/>
              </a:rPr>
              <a:t>Triggered detector collision data </a:t>
            </a:r>
            <a:r>
              <a:rPr lang="en" sz="2000" dirty="0">
                <a:solidFill>
                  <a:srgbClr val="002060"/>
                </a:solidFill>
                <a:effectLst/>
                <a:latin typeface="+mj-lt"/>
              </a:rPr>
              <a:t>→ </a:t>
            </a:r>
            <a:r>
              <a:rPr lang="en" sz="2000" dirty="0">
                <a:solidFill>
                  <a:srgbClr val="002060"/>
                </a:solidFill>
                <a:effectLst/>
                <a:latin typeface="+mj-lt"/>
                <a:cs typeface="GillSans" panose="020B0502020104020203" pitchFamily="34" charset="-79"/>
              </a:rPr>
              <a:t>particle interactions. </a:t>
            </a:r>
            <a:endParaRPr lang="en" sz="2000" dirty="0">
              <a:solidFill>
                <a:srgbClr val="002060"/>
              </a:solidFill>
              <a:effectLst/>
              <a:latin typeface="+mj-lt"/>
            </a:endParaRPr>
          </a:p>
          <a:p>
            <a:pPr marL="285750" indent="-285750">
              <a:spcBef>
                <a:spcPts val="300"/>
              </a:spcBef>
              <a:buFont typeface="Wingdings" pitchFamily="2" charset="2"/>
              <a:buChar char="§"/>
            </a:pPr>
            <a:r>
              <a:rPr lang="en" sz="2000" dirty="0">
                <a:solidFill>
                  <a:srgbClr val="002060"/>
                </a:solidFill>
                <a:effectLst/>
                <a:latin typeface="+mj-lt"/>
                <a:cs typeface="GillSans" panose="020B0502020104020203" pitchFamily="34" charset="-79"/>
              </a:rPr>
              <a:t>Seek the following information as input for physics analysis</a:t>
            </a:r>
            <a:endParaRPr lang="en" sz="2000" dirty="0">
              <a:solidFill>
                <a:srgbClr val="002060"/>
              </a:solidFill>
              <a:effectLst/>
              <a:latin typeface="+mj-lt"/>
            </a:endParaRPr>
          </a:p>
          <a:p>
            <a:pPr marL="742898" lvl="1" indent="-285750">
              <a:spcBef>
                <a:spcPts val="300"/>
              </a:spcBef>
              <a:buFont typeface="Wingdings" pitchFamily="2" charset="2"/>
              <a:buChar char="§"/>
            </a:pPr>
            <a:r>
              <a:rPr lang="en" dirty="0">
                <a:solidFill>
                  <a:srgbClr val="002060"/>
                </a:solidFill>
                <a:effectLst/>
                <a:latin typeface="+mj-lt"/>
                <a:cs typeface="GillSans" panose="020B0502020104020203" pitchFamily="34" charset="-79"/>
              </a:rPr>
              <a:t>What particles were created? </a:t>
            </a:r>
          </a:p>
          <a:p>
            <a:pPr marL="742898" lvl="1" indent="-285750">
              <a:spcBef>
                <a:spcPts val="300"/>
              </a:spcBef>
              <a:buFont typeface="Wingdings" pitchFamily="2" charset="2"/>
              <a:buChar char="§"/>
            </a:pPr>
            <a:r>
              <a:rPr lang="en" dirty="0">
                <a:solidFill>
                  <a:srgbClr val="002060"/>
                </a:solidFill>
                <a:effectLst/>
                <a:latin typeface="+mj-lt"/>
                <a:cs typeface="GillSans" panose="020B0502020104020203" pitchFamily="34" charset="-79"/>
              </a:rPr>
              <a:t>Where were they produced? </a:t>
            </a:r>
          </a:p>
          <a:p>
            <a:pPr marL="742898" lvl="1" indent="-285750">
              <a:spcBef>
                <a:spcPts val="300"/>
              </a:spcBef>
              <a:buFont typeface="Wingdings" pitchFamily="2" charset="2"/>
              <a:buChar char="§"/>
            </a:pPr>
            <a:r>
              <a:rPr lang="en" dirty="0">
                <a:solidFill>
                  <a:srgbClr val="002060"/>
                </a:solidFill>
                <a:effectLst/>
                <a:latin typeface="+mj-lt"/>
                <a:cs typeface="GillSans" panose="020B0502020104020203" pitchFamily="34" charset="-79"/>
              </a:rPr>
              <a:t>What were the parent particles? </a:t>
            </a:r>
            <a:endParaRPr lang="en" dirty="0">
              <a:solidFill>
                <a:srgbClr val="002060"/>
              </a:solidFill>
              <a:effectLst/>
              <a:latin typeface="+mj-lt"/>
            </a:endParaRPr>
          </a:p>
        </p:txBody>
      </p:sp>
      <p:sp>
        <p:nvSpPr>
          <p:cNvPr id="6" name="TextBox 5">
            <a:extLst>
              <a:ext uri="{FF2B5EF4-FFF2-40B4-BE49-F238E27FC236}">
                <a16:creationId xmlns:a16="http://schemas.microsoft.com/office/drawing/2014/main" id="{C0431FB4-767A-C942-B5AC-AD801F765712}"/>
              </a:ext>
            </a:extLst>
          </p:cNvPr>
          <p:cNvSpPr txBox="1"/>
          <p:nvPr/>
        </p:nvSpPr>
        <p:spPr>
          <a:xfrm>
            <a:off x="272480" y="2348880"/>
            <a:ext cx="9073009" cy="1346522"/>
          </a:xfrm>
          <a:prstGeom prst="rect">
            <a:avLst/>
          </a:prstGeom>
          <a:noFill/>
        </p:spPr>
        <p:txBody>
          <a:bodyPr wrap="square">
            <a:spAutoFit/>
          </a:bodyPr>
          <a:lstStyle/>
          <a:p>
            <a:pPr>
              <a:spcBef>
                <a:spcPts val="300"/>
              </a:spcBef>
            </a:pPr>
            <a:r>
              <a:rPr lang="en" sz="2000" dirty="0">
                <a:solidFill>
                  <a:srgbClr val="002060"/>
                </a:solidFill>
                <a:effectLst/>
                <a:latin typeface="+mj-lt"/>
                <a:cs typeface="GillSans" panose="020B0502020104020203" pitchFamily="34" charset="-79"/>
              </a:rPr>
              <a:t>To find this, perform</a:t>
            </a:r>
            <a:endParaRPr lang="en" sz="2000" dirty="0">
              <a:solidFill>
                <a:srgbClr val="002060"/>
              </a:solidFill>
              <a:latin typeface="+mj-lt"/>
              <a:cs typeface="GillSans" panose="020B0502020104020203" pitchFamily="34" charset="-79"/>
            </a:endParaRPr>
          </a:p>
          <a:p>
            <a:pPr marL="285750" indent="-285750">
              <a:spcBef>
                <a:spcPts val="300"/>
              </a:spcBef>
              <a:buFont typeface="Wingdings" pitchFamily="2" charset="2"/>
              <a:buChar char="§"/>
            </a:pPr>
            <a:r>
              <a:rPr lang="en" b="1" dirty="0">
                <a:solidFill>
                  <a:srgbClr val="002060"/>
                </a:solidFill>
                <a:effectLst/>
                <a:latin typeface="+mj-lt"/>
                <a:cs typeface="GillSans" panose="020B0502020104020203" pitchFamily="34" charset="-79"/>
              </a:rPr>
              <a:t>Tracking</a:t>
            </a:r>
            <a:r>
              <a:rPr lang="en" dirty="0">
                <a:solidFill>
                  <a:srgbClr val="002060"/>
                </a:solidFill>
                <a:effectLst/>
                <a:latin typeface="+mj-lt"/>
                <a:cs typeface="GillSans" panose="020B0502020104020203" pitchFamily="34" charset="-79"/>
              </a:rPr>
              <a:t>: Reconstruct particle trajectories into </a:t>
            </a:r>
            <a:r>
              <a:rPr lang="en" b="1" dirty="0">
                <a:solidFill>
                  <a:srgbClr val="002060"/>
                </a:solidFill>
                <a:effectLst/>
                <a:latin typeface="+mj-lt"/>
                <a:cs typeface="GillSans" panose="020B0502020104020203" pitchFamily="34" charset="-79"/>
              </a:rPr>
              <a:t>tracks.</a:t>
            </a:r>
            <a:r>
              <a:rPr lang="en" dirty="0">
                <a:solidFill>
                  <a:srgbClr val="002060"/>
                </a:solidFill>
                <a:effectLst/>
                <a:latin typeface="+mj-lt"/>
                <a:cs typeface="GillSans" panose="020B0502020104020203" pitchFamily="34" charset="-79"/>
              </a:rPr>
              <a:t> </a:t>
            </a:r>
            <a:endParaRPr lang="en" dirty="0">
              <a:solidFill>
                <a:srgbClr val="002060"/>
              </a:solidFill>
              <a:effectLst/>
              <a:latin typeface="+mj-lt"/>
            </a:endParaRPr>
          </a:p>
          <a:p>
            <a:pPr marL="285750" indent="-285750">
              <a:spcBef>
                <a:spcPts val="300"/>
              </a:spcBef>
              <a:buFont typeface="Wingdings" pitchFamily="2" charset="2"/>
              <a:buChar char="§"/>
            </a:pPr>
            <a:r>
              <a:rPr lang="en" b="1" dirty="0">
                <a:solidFill>
                  <a:srgbClr val="002060"/>
                </a:solidFill>
                <a:effectLst/>
                <a:latin typeface="+mj-lt"/>
                <a:cs typeface="GillSans" panose="020B0502020104020203" pitchFamily="34" charset="-79"/>
              </a:rPr>
              <a:t>Vertexing</a:t>
            </a:r>
            <a:r>
              <a:rPr lang="en" dirty="0">
                <a:solidFill>
                  <a:srgbClr val="002060"/>
                </a:solidFill>
                <a:effectLst/>
                <a:latin typeface="+mj-lt"/>
                <a:cs typeface="GillSans" panose="020B0502020104020203" pitchFamily="34" charset="-79"/>
              </a:rPr>
              <a:t>: Group particles into vertices.</a:t>
            </a:r>
          </a:p>
          <a:p>
            <a:pPr marL="285750" indent="-285750">
              <a:spcBef>
                <a:spcPts val="300"/>
              </a:spcBef>
              <a:buFont typeface="Wingdings" pitchFamily="2" charset="2"/>
              <a:buChar char="§"/>
            </a:pPr>
            <a:r>
              <a:rPr lang="en" b="1" dirty="0">
                <a:solidFill>
                  <a:srgbClr val="002060"/>
                </a:solidFill>
                <a:effectLst/>
                <a:latin typeface="+mj-lt"/>
                <a:cs typeface="GillSans" panose="020B0502020104020203" pitchFamily="34" charset="-79"/>
              </a:rPr>
              <a:t>Particle ID</a:t>
            </a:r>
            <a:r>
              <a:rPr lang="en" dirty="0">
                <a:solidFill>
                  <a:srgbClr val="002060"/>
                </a:solidFill>
                <a:effectLst/>
                <a:latin typeface="+mj-lt"/>
                <a:cs typeface="GillSans" panose="020B0502020104020203" pitchFamily="34" charset="-79"/>
              </a:rPr>
              <a:t>: Find the particle identification of each track (e.g. a muon, electron etc.). </a:t>
            </a:r>
            <a:endParaRPr lang="en" dirty="0">
              <a:solidFill>
                <a:srgbClr val="002060"/>
              </a:solidFill>
              <a:effectLst/>
              <a:latin typeface="+mj-lt"/>
            </a:endParaRPr>
          </a:p>
        </p:txBody>
      </p:sp>
      <p:sp>
        <p:nvSpPr>
          <p:cNvPr id="7" name="TextBox 6">
            <a:extLst>
              <a:ext uri="{FF2B5EF4-FFF2-40B4-BE49-F238E27FC236}">
                <a16:creationId xmlns:a16="http://schemas.microsoft.com/office/drawing/2014/main" id="{CC4801B7-9337-D04A-98C8-FB50FBA61531}"/>
              </a:ext>
            </a:extLst>
          </p:cNvPr>
          <p:cNvSpPr txBox="1"/>
          <p:nvPr/>
        </p:nvSpPr>
        <p:spPr>
          <a:xfrm>
            <a:off x="200472" y="3717032"/>
            <a:ext cx="9073009" cy="992579"/>
          </a:xfrm>
          <a:prstGeom prst="rect">
            <a:avLst/>
          </a:prstGeom>
          <a:noFill/>
        </p:spPr>
        <p:txBody>
          <a:bodyPr wrap="square">
            <a:spAutoFit/>
          </a:bodyPr>
          <a:lstStyle/>
          <a:p>
            <a:r>
              <a:rPr lang="en" sz="2000" dirty="0">
                <a:solidFill>
                  <a:srgbClr val="002060"/>
                </a:solidFill>
                <a:latin typeface="+mj-lt"/>
                <a:cs typeface="GillSans" panose="020B0502020104020203" pitchFamily="34" charset="-79"/>
              </a:rPr>
              <a:t>Requirements</a:t>
            </a:r>
            <a:r>
              <a:rPr lang="ru-RU" sz="2000" dirty="0">
                <a:solidFill>
                  <a:srgbClr val="002060"/>
                </a:solidFill>
                <a:latin typeface="+mj-lt"/>
                <a:cs typeface="GillSans" panose="020B0502020104020203" pitchFamily="34" charset="-79"/>
              </a:rPr>
              <a:t> </a:t>
            </a:r>
            <a:r>
              <a:rPr lang="en-US" sz="2000" dirty="0">
                <a:solidFill>
                  <a:srgbClr val="002060"/>
                </a:solidFill>
                <a:latin typeface="+mj-lt"/>
                <a:cs typeface="GillSans" panose="020B0502020104020203" pitchFamily="34" charset="-79"/>
              </a:rPr>
              <a:t>for reconstruction algos:</a:t>
            </a:r>
            <a:endParaRPr lang="en" sz="2000" dirty="0">
              <a:solidFill>
                <a:srgbClr val="002060"/>
              </a:solidFill>
              <a:latin typeface="+mj-lt"/>
              <a:cs typeface="GillSans" panose="020B0502020104020203" pitchFamily="34" charset="-79"/>
            </a:endParaRPr>
          </a:p>
          <a:p>
            <a:pPr marL="285750" indent="-285750">
              <a:spcBef>
                <a:spcPts val="300"/>
              </a:spcBef>
              <a:buFont typeface="Wingdings" pitchFamily="2" charset="2"/>
              <a:buChar char="§"/>
            </a:pPr>
            <a:r>
              <a:rPr lang="en" dirty="0">
                <a:solidFill>
                  <a:srgbClr val="002060"/>
                </a:solidFill>
                <a:effectLst/>
                <a:latin typeface="+mj-lt"/>
                <a:cs typeface="GillSans" panose="020B0502020104020203" pitchFamily="34" charset="-79"/>
              </a:rPr>
              <a:t>Fast</a:t>
            </a:r>
            <a:endParaRPr lang="en" dirty="0">
              <a:solidFill>
                <a:srgbClr val="002060"/>
              </a:solidFill>
              <a:effectLst/>
              <a:latin typeface="+mj-lt"/>
            </a:endParaRPr>
          </a:p>
          <a:p>
            <a:pPr marL="285750" indent="-285750">
              <a:buFont typeface="Wingdings" pitchFamily="2" charset="2"/>
              <a:buChar char="§"/>
            </a:pPr>
            <a:r>
              <a:rPr lang="en" dirty="0">
                <a:solidFill>
                  <a:srgbClr val="002060"/>
                </a:solidFill>
                <a:effectLst/>
                <a:latin typeface="+mj-lt"/>
                <a:cs typeface="GillSans" panose="020B0502020104020203" pitchFamily="34" charset="-79"/>
              </a:rPr>
              <a:t>Good quality (enough for physics analysis)</a:t>
            </a:r>
            <a:endParaRPr lang="en" dirty="0">
              <a:solidFill>
                <a:srgbClr val="002060"/>
              </a:solidFill>
              <a:effectLst/>
              <a:latin typeface="+mj-lt"/>
            </a:endParaRPr>
          </a:p>
        </p:txBody>
      </p:sp>
      <p:pic>
        <p:nvPicPr>
          <p:cNvPr id="8" name="Рисунок 7">
            <a:extLst>
              <a:ext uri="{FF2B5EF4-FFF2-40B4-BE49-F238E27FC236}">
                <a16:creationId xmlns:a16="http://schemas.microsoft.com/office/drawing/2014/main" id="{271941A9-368D-F641-A7DF-D18C98C69974}"/>
              </a:ext>
            </a:extLst>
          </p:cNvPr>
          <p:cNvPicPr>
            <a:picLocks noChangeAspect="1"/>
          </p:cNvPicPr>
          <p:nvPr/>
        </p:nvPicPr>
        <p:blipFill>
          <a:blip r:embed="rId3"/>
          <a:stretch>
            <a:fillRect/>
          </a:stretch>
        </p:blipFill>
        <p:spPr>
          <a:xfrm>
            <a:off x="4777476" y="3861048"/>
            <a:ext cx="2880320" cy="976951"/>
          </a:xfrm>
          <a:prstGeom prst="rect">
            <a:avLst/>
          </a:prstGeom>
        </p:spPr>
      </p:pic>
      <p:sp>
        <p:nvSpPr>
          <p:cNvPr id="10" name="TextBox 9">
            <a:extLst>
              <a:ext uri="{FF2B5EF4-FFF2-40B4-BE49-F238E27FC236}">
                <a16:creationId xmlns:a16="http://schemas.microsoft.com/office/drawing/2014/main" id="{B889AC97-525B-C949-BACA-1BBCD52503DE}"/>
              </a:ext>
            </a:extLst>
          </p:cNvPr>
          <p:cNvSpPr txBox="1"/>
          <p:nvPr/>
        </p:nvSpPr>
        <p:spPr>
          <a:xfrm>
            <a:off x="183704" y="4797152"/>
            <a:ext cx="9593832" cy="1785104"/>
          </a:xfrm>
          <a:prstGeom prst="rect">
            <a:avLst/>
          </a:prstGeom>
          <a:noFill/>
        </p:spPr>
        <p:txBody>
          <a:bodyPr wrap="square">
            <a:spAutoFit/>
          </a:bodyPr>
          <a:lstStyle/>
          <a:p>
            <a:r>
              <a:rPr lang="en" sz="2000" dirty="0">
                <a:solidFill>
                  <a:srgbClr val="002060"/>
                </a:solidFill>
                <a:effectLst/>
                <a:latin typeface="+mj-lt"/>
                <a:cs typeface="GillSans" panose="020B0502020104020203" pitchFamily="34" charset="-79"/>
              </a:rPr>
              <a:t>Trigger Bias (not everything depends from reco-algo)</a:t>
            </a:r>
          </a:p>
          <a:p>
            <a:pPr marL="285750" indent="-285750">
              <a:buFont typeface="Wingdings" pitchFamily="2" charset="2"/>
              <a:buChar char="§"/>
            </a:pPr>
            <a:r>
              <a:rPr lang="en" dirty="0">
                <a:solidFill>
                  <a:srgbClr val="002060"/>
                </a:solidFill>
                <a:effectLst/>
                <a:latin typeface="+mj-lt"/>
                <a:cs typeface="GillSans" panose="020B0502020104020203" pitchFamily="34" charset="-79"/>
              </a:rPr>
              <a:t>Data sets from triggers inevitably biased by trigger.</a:t>
            </a:r>
            <a:r>
              <a:rPr lang="en" dirty="0">
                <a:solidFill>
                  <a:srgbClr val="002060"/>
                </a:solidFill>
                <a:latin typeface="+mj-lt"/>
                <a:cs typeface="GillSans" panose="020B0502020104020203" pitchFamily="34" charset="-79"/>
              </a:rPr>
              <a:t> </a:t>
            </a:r>
            <a:r>
              <a:rPr lang="en" dirty="0">
                <a:solidFill>
                  <a:srgbClr val="002060"/>
                </a:solidFill>
                <a:effectLst/>
                <a:latin typeface="+mj-lt"/>
                <a:cs typeface="GillSans" panose="020B0502020104020203" pitchFamily="34" charset="-79"/>
              </a:rPr>
              <a:t>E.g. experiment finds deficit Higgs candidates with ET &lt; 5 GeV (unsurprising if </a:t>
            </a:r>
            <a:r>
              <a:rPr lang="en" dirty="0" err="1">
                <a:solidFill>
                  <a:srgbClr val="002060"/>
                </a:solidFill>
                <a:effectLst/>
                <a:latin typeface="+mj-lt"/>
                <a:cs typeface="GillSans" panose="020B0502020104020203" pitchFamily="34" charset="-79"/>
              </a:rPr>
              <a:t>ETTrig</a:t>
            </a:r>
            <a:r>
              <a:rPr lang="en" dirty="0">
                <a:solidFill>
                  <a:srgbClr val="002060"/>
                </a:solidFill>
                <a:effectLst/>
                <a:latin typeface="+mj-lt"/>
                <a:cs typeface="GillSans" panose="020B0502020104020203" pitchFamily="34" charset="-79"/>
              </a:rPr>
              <a:t> = 5 GeV). </a:t>
            </a:r>
            <a:endParaRPr lang="en" dirty="0">
              <a:solidFill>
                <a:srgbClr val="002060"/>
              </a:solidFill>
              <a:effectLst/>
              <a:latin typeface="+mj-lt"/>
            </a:endParaRPr>
          </a:p>
          <a:p>
            <a:pPr marL="285750" indent="-285750">
              <a:buFont typeface="Wingdings" pitchFamily="2" charset="2"/>
              <a:buChar char="§"/>
            </a:pPr>
            <a:r>
              <a:rPr lang="en" dirty="0">
                <a:solidFill>
                  <a:srgbClr val="002060"/>
                </a:solidFill>
                <a:effectLst/>
                <a:latin typeface="+mj-lt"/>
                <a:cs typeface="GillSans" panose="020B0502020104020203" pitchFamily="34" charset="-79"/>
              </a:rPr>
              <a:t>Can be accounted for:</a:t>
            </a:r>
          </a:p>
          <a:p>
            <a:pPr marL="742898" lvl="1" indent="-285750">
              <a:buFont typeface="Wingdings" pitchFamily="2" charset="2"/>
              <a:buChar char="ü"/>
            </a:pPr>
            <a:r>
              <a:rPr lang="en" dirty="0">
                <a:solidFill>
                  <a:srgbClr val="002060"/>
                </a:solidFill>
                <a:effectLst/>
                <a:latin typeface="+mj-lt"/>
                <a:cs typeface="GillSans" panose="020B0502020104020203" pitchFamily="34" charset="-79"/>
              </a:rPr>
              <a:t>Comparisons with simulation, many factors (detector performance, collider conditions).</a:t>
            </a:r>
          </a:p>
          <a:p>
            <a:pPr marL="742898" lvl="1" indent="-285750">
              <a:buFont typeface="Wingdings" pitchFamily="2" charset="2"/>
              <a:buChar char="ü"/>
            </a:pPr>
            <a:r>
              <a:rPr lang="en" dirty="0">
                <a:solidFill>
                  <a:srgbClr val="002060"/>
                </a:solidFill>
                <a:effectLst/>
                <a:latin typeface="+mj-lt"/>
                <a:cs typeface="GillSans" panose="020B0502020104020203" pitchFamily="34" charset="-79"/>
              </a:rPr>
              <a:t>Comparison with non-triggered data: Far lower rate! Have to extrapolate.</a:t>
            </a:r>
            <a:endParaRPr lang="en" dirty="0">
              <a:solidFill>
                <a:srgbClr val="002060"/>
              </a:solidFill>
              <a:effectLst/>
              <a:latin typeface="+mj-lt"/>
            </a:endParaRPr>
          </a:p>
        </p:txBody>
      </p:sp>
    </p:spTree>
    <p:extLst>
      <p:ext uri="{BB962C8B-B14F-4D97-AF65-F5344CB8AC3E}">
        <p14:creationId xmlns:p14="http://schemas.microsoft.com/office/powerpoint/2010/main" val="3115026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026" y="0"/>
            <a:ext cx="8080375" cy="812800"/>
          </a:xfrm>
          <a:prstGeom prst="rect">
            <a:avLst/>
          </a:prstGeom>
        </p:spPr>
        <p:txBody>
          <a:bodyPr/>
          <a:lstStyle/>
          <a:p>
            <a:pPr eaLnBrk="1" hangingPunct="1">
              <a:defRPr/>
            </a:pPr>
            <a:r>
              <a:rPr lang="en-US" dirty="0">
                <a:latin typeface="Arial" charset="0"/>
                <a:ea typeface="ＭＳ Ｐゴシック" charset="0"/>
                <a:cs typeface="ＭＳ Ｐゴシック" charset="0"/>
              </a:rPr>
              <a:t> Animation of a real collision</a:t>
            </a:r>
          </a:p>
        </p:txBody>
      </p:sp>
      <p:pic>
        <p:nvPicPr>
          <p:cNvPr id="6" name="cern-movie-2010-076.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1000" y="836712"/>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a:extLst>
              <a:ext uri="{FF2B5EF4-FFF2-40B4-BE49-F238E27FC236}">
                <a16:creationId xmlns:a16="http://schemas.microsoft.com/office/drawing/2014/main" id="{2F7D7440-566A-4FDE-B49C-A59C5D2A86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6815" y="5565542"/>
            <a:ext cx="1825625"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a:extLst>
              <a:ext uri="{FF2B5EF4-FFF2-40B4-BE49-F238E27FC236}">
                <a16:creationId xmlns:a16="http://schemas.microsoft.com/office/drawing/2014/main" id="{5A0EAB49-E099-44CE-9EAB-CA28E516BD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0113" y="851584"/>
            <a:ext cx="2431390" cy="2201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a:extLst>
              <a:ext uri="{FF2B5EF4-FFF2-40B4-BE49-F238E27FC236}">
                <a16:creationId xmlns:a16="http://schemas.microsoft.com/office/drawing/2014/main" id="{F5AA7E8B-E849-433E-B6B3-99482BDBECAB}"/>
              </a:ext>
            </a:extLst>
          </p:cNvPr>
          <p:cNvSpPr txBox="1">
            <a:spLocks noChangeArrowheads="1"/>
          </p:cNvSpPr>
          <p:nvPr/>
        </p:nvSpPr>
        <p:spPr bwMode="auto">
          <a:xfrm>
            <a:off x="381000" y="3176"/>
            <a:ext cx="9144000" cy="581025"/>
          </a:xfrm>
          <a:prstGeom prst="rect">
            <a:avLst/>
          </a:prstGeom>
          <a:noFill/>
          <a:ln w="9525">
            <a:noFill/>
            <a:miter lim="800000"/>
            <a:headEnd/>
            <a:tailEnd/>
          </a:ln>
          <a:effectLst/>
        </p:spPr>
        <p:txBody>
          <a:bodyPr anchor="ctr"/>
          <a:lstStyle/>
          <a:p>
            <a:pPr algn="ctr">
              <a:defRPr/>
            </a:pPr>
            <a:r>
              <a:rPr lang="en-US" altLang="ru-RU" sz="3000" b="1" dirty="0">
                <a:solidFill>
                  <a:schemeClr val="bg1"/>
                </a:solidFill>
                <a:latin typeface="+mj-lt"/>
                <a:ea typeface="+mj-ea"/>
                <a:cs typeface="+mj-cs"/>
              </a:rPr>
              <a:t>Physics Objects</a:t>
            </a:r>
            <a:endParaRPr lang="en-US" sz="3000" b="1" dirty="0">
              <a:solidFill>
                <a:schemeClr val="bg1"/>
              </a:solidFill>
              <a:latin typeface="+mj-lt"/>
              <a:ea typeface="+mj-ea"/>
              <a:cs typeface="+mj-cs"/>
            </a:endParaRPr>
          </a:p>
        </p:txBody>
      </p:sp>
      <p:sp>
        <p:nvSpPr>
          <p:cNvPr id="12" name="Прямоугольник 8">
            <a:extLst>
              <a:ext uri="{FF2B5EF4-FFF2-40B4-BE49-F238E27FC236}">
                <a16:creationId xmlns:a16="http://schemas.microsoft.com/office/drawing/2014/main" id="{A4E47A7A-23D2-46C7-BC90-2533670DF43B}"/>
              </a:ext>
            </a:extLst>
          </p:cNvPr>
          <p:cNvSpPr>
            <a:spLocks noChangeArrowheads="1"/>
          </p:cNvSpPr>
          <p:nvPr/>
        </p:nvSpPr>
        <p:spPr bwMode="auto">
          <a:xfrm>
            <a:off x="7353596" y="5445224"/>
            <a:ext cx="251677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Font typeface="Wingdings" panose="05000000000000000000" pitchFamily="2" charset="2"/>
              <a:buChar char="q"/>
              <a:defRPr kumimoji="1"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Ø"/>
              <a:defRPr kumimoji="1"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Ø"/>
              <a:defRPr kumimoji="1"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2" panose="05020102010507070707" pitchFamily="18" charset="2"/>
              <a:buChar char="P"/>
              <a:defRPr kumimoji="1"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kumimoji="0" lang="ru-RU" altLang="ru-RU" sz="2000" dirty="0">
                <a:solidFill>
                  <a:srgbClr val="002060"/>
                </a:solidFill>
                <a:latin typeface="+mn-lt"/>
              </a:rPr>
              <a:t>4</a:t>
            </a:r>
            <a:r>
              <a:rPr kumimoji="0" lang="ru-RU" altLang="ru-RU" sz="2000" dirty="0">
                <a:solidFill>
                  <a:srgbClr val="002060"/>
                </a:solidFill>
                <a:latin typeface="+mn-lt"/>
                <a:sym typeface="Symbol" panose="05050102010706020507" pitchFamily="18" charset="2"/>
              </a:rPr>
              <a:t>-</a:t>
            </a:r>
            <a:r>
              <a:rPr kumimoji="0" lang="en-US" altLang="ru-RU" sz="2000" dirty="0">
                <a:solidFill>
                  <a:srgbClr val="002060"/>
                </a:solidFill>
                <a:latin typeface="+mn-lt"/>
                <a:sym typeface="Symbol" panose="05050102010706020507" pitchFamily="18" charset="2"/>
              </a:rPr>
              <a:t>experiments cover </a:t>
            </a:r>
          </a:p>
          <a:p>
            <a:pPr>
              <a:spcBef>
                <a:spcPct val="0"/>
              </a:spcBef>
              <a:buFontTx/>
              <a:buNone/>
            </a:pPr>
            <a:r>
              <a:rPr kumimoji="0" lang="en-US" altLang="ru-RU" sz="2000" dirty="0">
                <a:solidFill>
                  <a:srgbClr val="002060"/>
                </a:solidFill>
                <a:latin typeface="+mn-lt"/>
                <a:sym typeface="Symbol" panose="05050102010706020507" pitchFamily="18" charset="2"/>
              </a:rPr>
              <a:t>360</a:t>
            </a:r>
            <a:r>
              <a:rPr kumimoji="0" lang="ru-RU" altLang="ru-RU" sz="2000" baseline="30000" dirty="0">
                <a:solidFill>
                  <a:srgbClr val="002060"/>
                </a:solidFill>
                <a:latin typeface="+mn-lt"/>
                <a:sym typeface="Symbol" panose="05050102010706020507" pitchFamily="18" charset="2"/>
              </a:rPr>
              <a:t>0</a:t>
            </a:r>
            <a:r>
              <a:rPr kumimoji="0" lang="en-US" altLang="ru-RU" sz="2000" dirty="0">
                <a:solidFill>
                  <a:srgbClr val="002060"/>
                </a:solidFill>
                <a:latin typeface="+mn-lt"/>
                <a:sym typeface="Symbol" panose="05050102010706020507" pitchFamily="18" charset="2"/>
              </a:rPr>
              <a:t> over</a:t>
            </a:r>
            <a:r>
              <a:rPr kumimoji="0" lang="ru-RU" altLang="ru-RU" sz="2000" dirty="0">
                <a:solidFill>
                  <a:srgbClr val="002060"/>
                </a:solidFill>
                <a:latin typeface="+mn-lt"/>
                <a:sym typeface="Symbol" panose="05050102010706020507" pitchFamily="18" charset="2"/>
              </a:rPr>
              <a:t>  </a:t>
            </a:r>
            <a:r>
              <a:rPr kumimoji="0" lang="en-US" altLang="ru-RU" sz="2000" dirty="0">
                <a:solidFill>
                  <a:srgbClr val="002060"/>
                </a:solidFill>
                <a:latin typeface="+mn-lt"/>
                <a:sym typeface="Symbol" panose="05050102010706020507" pitchFamily="18" charset="2"/>
              </a:rPr>
              <a:t>and large </a:t>
            </a:r>
          </a:p>
          <a:p>
            <a:pPr>
              <a:spcBef>
                <a:spcPct val="0"/>
              </a:spcBef>
              <a:buFontTx/>
              <a:buNone/>
            </a:pPr>
            <a:r>
              <a:rPr kumimoji="0" lang="en-US" altLang="ru-RU" sz="2000" dirty="0" err="1">
                <a:solidFill>
                  <a:srgbClr val="002060"/>
                </a:solidFill>
                <a:latin typeface="+mn-lt"/>
                <a:sym typeface="Symbol" panose="05050102010706020507" pitchFamily="18" charset="2"/>
              </a:rPr>
              <a:t>pseudorapidity</a:t>
            </a:r>
            <a:r>
              <a:rPr kumimoji="0" lang="en-US" altLang="ru-RU" sz="2000" dirty="0">
                <a:solidFill>
                  <a:srgbClr val="002060"/>
                </a:solidFill>
                <a:latin typeface="+mn-lt"/>
                <a:sym typeface="Symbol" panose="05050102010706020507" pitchFamily="18" charset="2"/>
              </a:rPr>
              <a:t> range, </a:t>
            </a:r>
            <a:r>
              <a:rPr kumimoji="0" lang="ru-RU" altLang="ru-RU" sz="2000" dirty="0">
                <a:solidFill>
                  <a:srgbClr val="002060"/>
                </a:solidFill>
                <a:latin typeface="+mn-lt"/>
                <a:sym typeface="Symbol" panose="05050102010706020507" pitchFamily="18" charset="2"/>
              </a:rPr>
              <a:t> </a:t>
            </a:r>
            <a:endParaRPr kumimoji="0" lang="en-US" altLang="ru-RU" sz="2000" dirty="0">
              <a:solidFill>
                <a:srgbClr val="002060"/>
              </a:solidFill>
              <a:latin typeface="+mn-lt"/>
              <a:sym typeface="Symbol" panose="05050102010706020507" pitchFamily="18" charset="2"/>
            </a:endParaRPr>
          </a:p>
          <a:p>
            <a:pPr>
              <a:spcBef>
                <a:spcPct val="0"/>
              </a:spcBef>
              <a:buFontTx/>
              <a:buNone/>
            </a:pPr>
            <a:r>
              <a:rPr kumimoji="0" lang="en-US" altLang="ru-RU" sz="2000" dirty="0">
                <a:solidFill>
                  <a:srgbClr val="002060"/>
                </a:solidFill>
                <a:latin typeface="+mn-lt"/>
                <a:sym typeface="Symbol" panose="05050102010706020507" pitchFamily="18" charset="2"/>
              </a:rPr>
              <a:t>|| ≤ 5.0 (0.8</a:t>
            </a:r>
            <a:r>
              <a:rPr kumimoji="0" lang="en-US" altLang="ru-RU" sz="2000" baseline="30000" dirty="0">
                <a:solidFill>
                  <a:srgbClr val="002060"/>
                </a:solidFill>
                <a:latin typeface="+mn-lt"/>
                <a:sym typeface="Symbol" panose="05050102010706020507" pitchFamily="18" charset="2"/>
              </a:rPr>
              <a:t>0</a:t>
            </a:r>
            <a:r>
              <a:rPr kumimoji="0" lang="en-US" altLang="ru-RU" sz="2000" dirty="0">
                <a:solidFill>
                  <a:srgbClr val="002060"/>
                </a:solidFill>
                <a:latin typeface="+mn-lt"/>
                <a:sym typeface="Symbol" panose="05050102010706020507" pitchFamily="18" charset="2"/>
              </a:rPr>
              <a:t>)</a:t>
            </a:r>
            <a:endParaRPr kumimoji="0" lang="ru-RU" altLang="ru-RU" sz="2000" dirty="0">
              <a:solidFill>
                <a:srgbClr val="002060"/>
              </a:solidFill>
              <a:latin typeface="+mn-lt"/>
            </a:endParaRPr>
          </a:p>
        </p:txBody>
      </p:sp>
      <p:grpSp>
        <p:nvGrpSpPr>
          <p:cNvPr id="14" name="Group 6">
            <a:extLst>
              <a:ext uri="{FF2B5EF4-FFF2-40B4-BE49-F238E27FC236}">
                <a16:creationId xmlns:a16="http://schemas.microsoft.com/office/drawing/2014/main" id="{B5E516A5-9EC3-414A-9EF5-6A63CA2904D3}"/>
              </a:ext>
            </a:extLst>
          </p:cNvPr>
          <p:cNvGrpSpPr>
            <a:grpSpLocks/>
          </p:cNvGrpSpPr>
          <p:nvPr/>
        </p:nvGrpSpPr>
        <p:grpSpPr bwMode="auto">
          <a:xfrm>
            <a:off x="5102833" y="3165736"/>
            <a:ext cx="2133600" cy="1447800"/>
            <a:chOff x="4416" y="1392"/>
            <a:chExt cx="1344" cy="912"/>
          </a:xfrm>
        </p:grpSpPr>
        <p:sp>
          <p:nvSpPr>
            <p:cNvPr id="15" name="Freeform 7">
              <a:extLst>
                <a:ext uri="{FF2B5EF4-FFF2-40B4-BE49-F238E27FC236}">
                  <a16:creationId xmlns:a16="http://schemas.microsoft.com/office/drawing/2014/main" id="{D820DBAB-A310-4477-BA8F-9136E2EB6A16}"/>
                </a:ext>
              </a:extLst>
            </p:cNvPr>
            <p:cNvSpPr>
              <a:spLocks noChangeAspect="1"/>
            </p:cNvSpPr>
            <p:nvPr/>
          </p:nvSpPr>
          <p:spPr bwMode="auto">
            <a:xfrm>
              <a:off x="5088" y="1824"/>
              <a:ext cx="42" cy="180"/>
            </a:xfrm>
            <a:custGeom>
              <a:avLst/>
              <a:gdLst>
                <a:gd name="T0" fmla="*/ 0 w 72"/>
                <a:gd name="T1" fmla="*/ 0 h 184"/>
                <a:gd name="T2" fmla="*/ 1 w 72"/>
                <a:gd name="T3" fmla="*/ 48 h 184"/>
                <a:gd name="T4" fmla="*/ 1 w 72"/>
                <a:gd name="T5" fmla="*/ 88 h 184"/>
                <a:gd name="T6" fmla="*/ 1 w 72"/>
                <a:gd name="T7" fmla="*/ 107 h 184"/>
                <a:gd name="T8" fmla="*/ 1 w 72"/>
                <a:gd name="T9" fmla="*/ 154 h 184"/>
                <a:gd name="T10" fmla="*/ 0 60000 65536"/>
                <a:gd name="T11" fmla="*/ 0 60000 65536"/>
                <a:gd name="T12" fmla="*/ 0 60000 65536"/>
                <a:gd name="T13" fmla="*/ 0 60000 65536"/>
                <a:gd name="T14" fmla="*/ 0 60000 65536"/>
                <a:gd name="T15" fmla="*/ 0 w 72"/>
                <a:gd name="T16" fmla="*/ 0 h 184"/>
                <a:gd name="T17" fmla="*/ 72 w 72"/>
                <a:gd name="T18" fmla="*/ 184 h 184"/>
              </a:gdLst>
              <a:ahLst/>
              <a:cxnLst>
                <a:cxn ang="T10">
                  <a:pos x="T0" y="T1"/>
                </a:cxn>
                <a:cxn ang="T11">
                  <a:pos x="T2" y="T3"/>
                </a:cxn>
                <a:cxn ang="T12">
                  <a:pos x="T4" y="T5"/>
                </a:cxn>
                <a:cxn ang="T13">
                  <a:pos x="T6" y="T7"/>
                </a:cxn>
                <a:cxn ang="T14">
                  <a:pos x="T8" y="T9"/>
                </a:cxn>
              </a:cxnLst>
              <a:rect l="T15" t="T16" r="T17" b="T18"/>
              <a:pathLst>
                <a:path w="72" h="184">
                  <a:moveTo>
                    <a:pt x="0" y="0"/>
                  </a:moveTo>
                  <a:cubicBezTo>
                    <a:pt x="28" y="9"/>
                    <a:pt x="36" y="28"/>
                    <a:pt x="48" y="56"/>
                  </a:cubicBezTo>
                  <a:cubicBezTo>
                    <a:pt x="55" y="71"/>
                    <a:pt x="59" y="88"/>
                    <a:pt x="64" y="104"/>
                  </a:cubicBezTo>
                  <a:cubicBezTo>
                    <a:pt x="67" y="112"/>
                    <a:pt x="72" y="128"/>
                    <a:pt x="72" y="128"/>
                  </a:cubicBezTo>
                  <a:cubicBezTo>
                    <a:pt x="69" y="147"/>
                    <a:pt x="64" y="184"/>
                    <a:pt x="64" y="184"/>
                  </a:cubicBezTo>
                </a:path>
              </a:pathLst>
            </a:custGeom>
            <a:noFill/>
            <a:ln w="38100">
              <a:solidFill>
                <a:srgbClr val="FF0000"/>
              </a:solidFill>
              <a:round/>
              <a:headEnd/>
              <a:tailEnd/>
            </a:ln>
          </p:spPr>
          <p:txBody>
            <a:bodyPr wrap="none" anchor="ctr">
              <a:prstTxWarp prst="textNoShape">
                <a:avLst/>
              </a:prstTxWarp>
            </a:bodyPr>
            <a:lstStyle/>
            <a:p>
              <a:endParaRPr lang="en-GB"/>
            </a:p>
          </p:txBody>
        </p:sp>
        <p:grpSp>
          <p:nvGrpSpPr>
            <p:cNvPr id="16" name="Group 8">
              <a:extLst>
                <a:ext uri="{FF2B5EF4-FFF2-40B4-BE49-F238E27FC236}">
                  <a16:creationId xmlns:a16="http://schemas.microsoft.com/office/drawing/2014/main" id="{DB5C5523-2E12-4D6C-80DE-ABF90554C8AC}"/>
                </a:ext>
              </a:extLst>
            </p:cNvPr>
            <p:cNvGrpSpPr>
              <a:grpSpLocks/>
            </p:cNvGrpSpPr>
            <p:nvPr/>
          </p:nvGrpSpPr>
          <p:grpSpPr bwMode="auto">
            <a:xfrm>
              <a:off x="4416" y="1392"/>
              <a:ext cx="1344" cy="912"/>
              <a:chOff x="4272" y="672"/>
              <a:chExt cx="1344" cy="912"/>
            </a:xfrm>
          </p:grpSpPr>
          <p:sp>
            <p:nvSpPr>
              <p:cNvPr id="18" name="Line 9">
                <a:extLst>
                  <a:ext uri="{FF2B5EF4-FFF2-40B4-BE49-F238E27FC236}">
                    <a16:creationId xmlns:a16="http://schemas.microsoft.com/office/drawing/2014/main" id="{A11E1FAE-FAC2-4618-83CA-18C7D055B254}"/>
                  </a:ext>
                </a:extLst>
              </p:cNvPr>
              <p:cNvSpPr>
                <a:spLocks noChangeAspect="1" noChangeShapeType="1"/>
              </p:cNvSpPr>
              <p:nvPr/>
            </p:nvSpPr>
            <p:spPr bwMode="auto">
              <a:xfrm>
                <a:off x="4333" y="1261"/>
                <a:ext cx="196" cy="0"/>
              </a:xfrm>
              <a:prstGeom prst="line">
                <a:avLst/>
              </a:prstGeom>
              <a:noFill/>
              <a:ln w="38100">
                <a:solidFill>
                  <a:schemeClr val="tx1"/>
                </a:solidFill>
                <a:round/>
                <a:headEnd/>
                <a:tailEnd type="triangle" w="med" len="med"/>
              </a:ln>
            </p:spPr>
            <p:txBody>
              <a:bodyPr wrap="none" anchor="ctr">
                <a:prstTxWarp prst="textNoShape">
                  <a:avLst/>
                </a:prstTxWarp>
              </a:bodyPr>
              <a:lstStyle/>
              <a:p>
                <a:endParaRPr lang="en-GB"/>
              </a:p>
            </p:txBody>
          </p:sp>
          <p:sp>
            <p:nvSpPr>
              <p:cNvPr id="19" name="Line 10">
                <a:extLst>
                  <a:ext uri="{FF2B5EF4-FFF2-40B4-BE49-F238E27FC236}">
                    <a16:creationId xmlns:a16="http://schemas.microsoft.com/office/drawing/2014/main" id="{F8949EDC-404E-470A-A538-73ABED49942E}"/>
                  </a:ext>
                </a:extLst>
              </p:cNvPr>
              <p:cNvSpPr>
                <a:spLocks noChangeAspect="1" noChangeShapeType="1"/>
              </p:cNvSpPr>
              <p:nvPr/>
            </p:nvSpPr>
            <p:spPr bwMode="auto">
              <a:xfrm>
                <a:off x="4529" y="1261"/>
                <a:ext cx="281" cy="0"/>
              </a:xfrm>
              <a:prstGeom prst="line">
                <a:avLst/>
              </a:prstGeom>
              <a:noFill/>
              <a:ln w="38100">
                <a:solidFill>
                  <a:schemeClr val="tx1"/>
                </a:solidFill>
                <a:round/>
                <a:headEnd/>
                <a:tailEnd/>
              </a:ln>
            </p:spPr>
            <p:txBody>
              <a:bodyPr wrap="none" anchor="ctr">
                <a:prstTxWarp prst="textNoShape">
                  <a:avLst/>
                </a:prstTxWarp>
              </a:bodyPr>
              <a:lstStyle/>
              <a:p>
                <a:endParaRPr lang="en-GB"/>
              </a:p>
            </p:txBody>
          </p:sp>
          <p:sp>
            <p:nvSpPr>
              <p:cNvPr id="20" name="Oval 11">
                <a:extLst>
                  <a:ext uri="{FF2B5EF4-FFF2-40B4-BE49-F238E27FC236}">
                    <a16:creationId xmlns:a16="http://schemas.microsoft.com/office/drawing/2014/main" id="{995D0FDE-F240-4862-86FA-1B1153366DEA}"/>
                  </a:ext>
                </a:extLst>
              </p:cNvPr>
              <p:cNvSpPr>
                <a:spLocks noChangeAspect="1" noChangeArrowheads="1"/>
              </p:cNvSpPr>
              <p:nvPr/>
            </p:nvSpPr>
            <p:spPr bwMode="auto">
              <a:xfrm>
                <a:off x="4838" y="1250"/>
                <a:ext cx="18" cy="28"/>
              </a:xfrm>
              <a:prstGeom prst="ellipse">
                <a:avLst/>
              </a:prstGeom>
              <a:solidFill>
                <a:srgbClr val="003366"/>
              </a:solidFill>
              <a:ln w="38100">
                <a:solidFill>
                  <a:schemeClr val="tx1"/>
                </a:solidFill>
                <a:round/>
                <a:headEnd/>
                <a:tailEnd/>
              </a:ln>
            </p:spPr>
            <p:txBody>
              <a:bodyPr wrap="none" anchor="ctr">
                <a:prstTxWarp prst="textNoShape">
                  <a:avLst/>
                </a:prstTxWarp>
              </a:bodyPr>
              <a:lstStyle/>
              <a:p>
                <a:endParaRPr lang="en-GB"/>
              </a:p>
            </p:txBody>
          </p:sp>
          <p:sp>
            <p:nvSpPr>
              <p:cNvPr id="21" name="Line 12">
                <a:extLst>
                  <a:ext uri="{FF2B5EF4-FFF2-40B4-BE49-F238E27FC236}">
                    <a16:creationId xmlns:a16="http://schemas.microsoft.com/office/drawing/2014/main" id="{3627C76A-FBB9-4E6E-B248-0278F77A4BBC}"/>
                  </a:ext>
                </a:extLst>
              </p:cNvPr>
              <p:cNvSpPr>
                <a:spLocks noChangeAspect="1" noChangeShapeType="1"/>
              </p:cNvSpPr>
              <p:nvPr/>
            </p:nvSpPr>
            <p:spPr bwMode="auto">
              <a:xfrm flipH="1">
                <a:off x="5288" y="1261"/>
                <a:ext cx="197" cy="0"/>
              </a:xfrm>
              <a:prstGeom prst="line">
                <a:avLst/>
              </a:prstGeom>
              <a:noFill/>
              <a:ln w="38100">
                <a:solidFill>
                  <a:schemeClr val="tx1"/>
                </a:solidFill>
                <a:round/>
                <a:headEnd/>
                <a:tailEnd type="triangle" w="med" len="med"/>
              </a:ln>
            </p:spPr>
            <p:txBody>
              <a:bodyPr wrap="none" anchor="ctr">
                <a:prstTxWarp prst="textNoShape">
                  <a:avLst/>
                </a:prstTxWarp>
              </a:bodyPr>
              <a:lstStyle/>
              <a:p>
                <a:endParaRPr lang="en-GB"/>
              </a:p>
            </p:txBody>
          </p:sp>
          <p:sp>
            <p:nvSpPr>
              <p:cNvPr id="22" name="Line 13">
                <a:extLst>
                  <a:ext uri="{FF2B5EF4-FFF2-40B4-BE49-F238E27FC236}">
                    <a16:creationId xmlns:a16="http://schemas.microsoft.com/office/drawing/2014/main" id="{E935484B-044A-4306-AD6E-D33EED8FB4BC}"/>
                  </a:ext>
                </a:extLst>
              </p:cNvPr>
              <p:cNvSpPr>
                <a:spLocks noChangeAspect="1" noChangeShapeType="1"/>
              </p:cNvSpPr>
              <p:nvPr/>
            </p:nvSpPr>
            <p:spPr bwMode="auto">
              <a:xfrm flipH="1">
                <a:off x="4894" y="1261"/>
                <a:ext cx="394" cy="0"/>
              </a:xfrm>
              <a:prstGeom prst="line">
                <a:avLst/>
              </a:prstGeom>
              <a:noFill/>
              <a:ln w="38100">
                <a:solidFill>
                  <a:schemeClr val="tx1"/>
                </a:solidFill>
                <a:round/>
                <a:headEnd/>
                <a:tailEnd/>
              </a:ln>
            </p:spPr>
            <p:txBody>
              <a:bodyPr wrap="none" anchor="ctr">
                <a:prstTxWarp prst="textNoShape">
                  <a:avLst/>
                </a:prstTxWarp>
              </a:bodyPr>
              <a:lstStyle/>
              <a:p>
                <a:endParaRPr lang="en-GB"/>
              </a:p>
            </p:txBody>
          </p:sp>
          <p:sp>
            <p:nvSpPr>
              <p:cNvPr id="23" name="Line 14">
                <a:extLst>
                  <a:ext uri="{FF2B5EF4-FFF2-40B4-BE49-F238E27FC236}">
                    <a16:creationId xmlns:a16="http://schemas.microsoft.com/office/drawing/2014/main" id="{5B35C834-C2DD-4914-9419-B3AAB976C4BB}"/>
                  </a:ext>
                </a:extLst>
              </p:cNvPr>
              <p:cNvSpPr>
                <a:spLocks noChangeAspect="1" noChangeShapeType="1"/>
              </p:cNvSpPr>
              <p:nvPr/>
            </p:nvSpPr>
            <p:spPr bwMode="auto">
              <a:xfrm flipV="1">
                <a:off x="4866" y="748"/>
                <a:ext cx="282" cy="467"/>
              </a:xfrm>
              <a:prstGeom prst="line">
                <a:avLst/>
              </a:prstGeom>
              <a:noFill/>
              <a:ln w="38100">
                <a:solidFill>
                  <a:schemeClr val="tx1"/>
                </a:solidFill>
                <a:round/>
                <a:headEnd/>
                <a:tailEnd type="triangle" w="med" len="med"/>
              </a:ln>
            </p:spPr>
            <p:txBody>
              <a:bodyPr wrap="none" anchor="ctr">
                <a:prstTxWarp prst="textNoShape">
                  <a:avLst/>
                </a:prstTxWarp>
              </a:bodyPr>
              <a:lstStyle/>
              <a:p>
                <a:endParaRPr lang="en-GB"/>
              </a:p>
            </p:txBody>
          </p:sp>
          <p:sp>
            <p:nvSpPr>
              <p:cNvPr id="24" name="Text Box 15">
                <a:extLst>
                  <a:ext uri="{FF2B5EF4-FFF2-40B4-BE49-F238E27FC236}">
                    <a16:creationId xmlns:a16="http://schemas.microsoft.com/office/drawing/2014/main" id="{DE03E0E3-B865-4ADD-ACF6-616EBC446673}"/>
                  </a:ext>
                </a:extLst>
              </p:cNvPr>
              <p:cNvSpPr txBox="1">
                <a:spLocks noChangeAspect="1" noChangeArrowheads="1"/>
              </p:cNvSpPr>
              <p:nvPr/>
            </p:nvSpPr>
            <p:spPr bwMode="auto">
              <a:xfrm>
                <a:off x="4800" y="720"/>
                <a:ext cx="206" cy="252"/>
              </a:xfrm>
              <a:prstGeom prst="rect">
                <a:avLst/>
              </a:prstGeom>
              <a:noFill/>
              <a:ln w="9525">
                <a:noFill/>
                <a:miter lim="800000"/>
                <a:headEnd/>
                <a:tailEnd/>
              </a:ln>
            </p:spPr>
            <p:txBody>
              <a:bodyPr wrap="none">
                <a:prstTxWarp prst="textNoShape">
                  <a:avLst/>
                </a:prstTxWarp>
                <a:spAutoFit/>
              </a:bodyPr>
              <a:lstStyle/>
              <a:p>
                <a:pPr eaLnBrk="0" hangingPunct="0"/>
                <a:r>
                  <a:rPr lang="en-US" b="1">
                    <a:solidFill>
                      <a:schemeClr val="tx1"/>
                    </a:solidFill>
                    <a:latin typeface="Times New Roman" pitchFamily="-84" charset="0"/>
                  </a:rPr>
                  <a:t>p</a:t>
                </a:r>
              </a:p>
            </p:txBody>
          </p:sp>
          <p:sp>
            <p:nvSpPr>
              <p:cNvPr id="25" name="Text Box 16">
                <a:extLst>
                  <a:ext uri="{FF2B5EF4-FFF2-40B4-BE49-F238E27FC236}">
                    <a16:creationId xmlns:a16="http://schemas.microsoft.com/office/drawing/2014/main" id="{F50E6FB1-F566-4D07-9754-8F954E9CED35}"/>
                  </a:ext>
                </a:extLst>
              </p:cNvPr>
              <p:cNvSpPr txBox="1">
                <a:spLocks noChangeAspect="1" noChangeArrowheads="1"/>
              </p:cNvSpPr>
              <p:nvPr/>
            </p:nvSpPr>
            <p:spPr bwMode="auto">
              <a:xfrm>
                <a:off x="5127" y="727"/>
                <a:ext cx="278" cy="252"/>
              </a:xfrm>
              <a:prstGeom prst="rect">
                <a:avLst/>
              </a:prstGeom>
              <a:noFill/>
              <a:ln w="9525">
                <a:noFill/>
                <a:miter lim="800000"/>
                <a:headEnd/>
                <a:tailEnd/>
              </a:ln>
            </p:spPr>
            <p:txBody>
              <a:bodyPr wrap="none">
                <a:prstTxWarp prst="textNoShape">
                  <a:avLst/>
                </a:prstTxWarp>
                <a:spAutoFit/>
              </a:bodyPr>
              <a:lstStyle/>
              <a:p>
                <a:pPr eaLnBrk="0" hangingPunct="0"/>
                <a:r>
                  <a:rPr lang="en-US" b="1">
                    <a:solidFill>
                      <a:srgbClr val="009900"/>
                    </a:solidFill>
                    <a:latin typeface="Times New Roman" pitchFamily="-84" charset="0"/>
                  </a:rPr>
                  <a:t>p</a:t>
                </a:r>
                <a:r>
                  <a:rPr lang="en-US" b="1" baseline="-25000">
                    <a:solidFill>
                      <a:srgbClr val="009900"/>
                    </a:solidFill>
                    <a:latin typeface="Times New Roman" pitchFamily="-84" charset="0"/>
                  </a:rPr>
                  <a:t>T</a:t>
                </a:r>
                <a:endParaRPr lang="en-US" b="1">
                  <a:solidFill>
                    <a:schemeClr val="tx1"/>
                  </a:solidFill>
                  <a:latin typeface="Times New Roman" pitchFamily="-84" charset="0"/>
                </a:endParaRPr>
              </a:p>
            </p:txBody>
          </p:sp>
          <p:sp>
            <p:nvSpPr>
              <p:cNvPr id="26" name="Text Box 17">
                <a:extLst>
                  <a:ext uri="{FF2B5EF4-FFF2-40B4-BE49-F238E27FC236}">
                    <a16:creationId xmlns:a16="http://schemas.microsoft.com/office/drawing/2014/main" id="{1BB2EE77-D788-4904-AB5A-FDAFF3895C9D}"/>
                  </a:ext>
                </a:extLst>
              </p:cNvPr>
              <p:cNvSpPr txBox="1">
                <a:spLocks noChangeArrowheads="1"/>
              </p:cNvSpPr>
              <p:nvPr/>
            </p:nvSpPr>
            <p:spPr bwMode="auto">
              <a:xfrm>
                <a:off x="4944" y="960"/>
                <a:ext cx="205" cy="252"/>
              </a:xfrm>
              <a:prstGeom prst="rect">
                <a:avLst/>
              </a:prstGeom>
              <a:noFill/>
              <a:ln w="9525">
                <a:noFill/>
                <a:miter lim="800000"/>
                <a:headEnd/>
                <a:tailEnd/>
              </a:ln>
            </p:spPr>
            <p:txBody>
              <a:bodyPr wrap="none">
                <a:prstTxWarp prst="textNoShape">
                  <a:avLst/>
                </a:prstTxWarp>
                <a:spAutoFit/>
              </a:bodyPr>
              <a:lstStyle/>
              <a:p>
                <a:pPr eaLnBrk="0" hangingPunct="0"/>
                <a:r>
                  <a:rPr lang="en-US" b="1">
                    <a:solidFill>
                      <a:srgbClr val="FF0000"/>
                    </a:solidFill>
                    <a:latin typeface="Times New Roman" pitchFamily="-84" charset="0"/>
                    <a:sym typeface="Symbol" pitchFamily="-84" charset="2"/>
                  </a:rPr>
                  <a:t></a:t>
                </a:r>
                <a:endParaRPr lang="en-US" b="1">
                  <a:solidFill>
                    <a:srgbClr val="FF0000"/>
                  </a:solidFill>
                  <a:latin typeface="Times New Roman" pitchFamily="-84" charset="0"/>
                </a:endParaRPr>
              </a:p>
            </p:txBody>
          </p:sp>
          <p:sp>
            <p:nvSpPr>
              <p:cNvPr id="27" name="Rectangle 18">
                <a:extLst>
                  <a:ext uri="{FF2B5EF4-FFF2-40B4-BE49-F238E27FC236}">
                    <a16:creationId xmlns:a16="http://schemas.microsoft.com/office/drawing/2014/main" id="{2B5FD960-DC05-4E12-B3DC-6A06A0DC8ADE}"/>
                  </a:ext>
                </a:extLst>
              </p:cNvPr>
              <p:cNvSpPr>
                <a:spLocks noChangeArrowheads="1"/>
              </p:cNvSpPr>
              <p:nvPr/>
            </p:nvSpPr>
            <p:spPr bwMode="auto">
              <a:xfrm>
                <a:off x="4272" y="672"/>
                <a:ext cx="1344" cy="912"/>
              </a:xfrm>
              <a:prstGeom prst="rect">
                <a:avLst/>
              </a:prstGeom>
              <a:noFill/>
              <a:ln w="9525">
                <a:solidFill>
                  <a:schemeClr val="tx1"/>
                </a:solidFill>
                <a:miter lim="800000"/>
                <a:headEnd/>
                <a:tailEnd/>
              </a:ln>
            </p:spPr>
            <p:txBody>
              <a:bodyPr wrap="none" anchor="ctr">
                <a:prstTxWarp prst="textNoShape">
                  <a:avLst/>
                </a:prstTxWarp>
              </a:bodyPr>
              <a:lstStyle/>
              <a:p>
                <a:endParaRPr lang="en-GB"/>
              </a:p>
            </p:txBody>
          </p:sp>
        </p:grpSp>
        <p:sp>
          <p:nvSpPr>
            <p:cNvPr id="17" name="Line 19">
              <a:extLst>
                <a:ext uri="{FF2B5EF4-FFF2-40B4-BE49-F238E27FC236}">
                  <a16:creationId xmlns:a16="http://schemas.microsoft.com/office/drawing/2014/main" id="{1E816CBC-BF98-4C18-9051-EB1AB020F99C}"/>
                </a:ext>
              </a:extLst>
            </p:cNvPr>
            <p:cNvSpPr>
              <a:spLocks noChangeShapeType="1"/>
            </p:cNvSpPr>
            <p:nvPr/>
          </p:nvSpPr>
          <p:spPr bwMode="auto">
            <a:xfrm>
              <a:off x="5280" y="1536"/>
              <a:ext cx="0" cy="480"/>
            </a:xfrm>
            <a:prstGeom prst="line">
              <a:avLst/>
            </a:prstGeom>
            <a:noFill/>
            <a:ln w="28575">
              <a:solidFill>
                <a:srgbClr val="009900"/>
              </a:solidFill>
              <a:prstDash val="dash"/>
              <a:round/>
              <a:headEnd/>
              <a:tailEnd/>
            </a:ln>
          </p:spPr>
          <p:txBody>
            <a:bodyPr wrap="none" lIns="90488" tIns="44450" rIns="90488" bIns="44450" anchor="ctr">
              <a:prstTxWarp prst="textNoShape">
                <a:avLst/>
              </a:prstTxWarp>
            </a:bodyPr>
            <a:lstStyle/>
            <a:p>
              <a:endParaRPr lang="en-GB"/>
            </a:p>
          </p:txBody>
        </p:sp>
      </p:grpSp>
      <p:sp>
        <p:nvSpPr>
          <p:cNvPr id="28" name="Прямоугольник 3">
            <a:extLst>
              <a:ext uri="{FF2B5EF4-FFF2-40B4-BE49-F238E27FC236}">
                <a16:creationId xmlns:a16="http://schemas.microsoft.com/office/drawing/2014/main" id="{E774FF09-E7DB-4AE5-AAE0-CBCB0117B844}"/>
              </a:ext>
            </a:extLst>
          </p:cNvPr>
          <p:cNvSpPr>
            <a:spLocks noChangeArrowheads="1"/>
          </p:cNvSpPr>
          <p:nvPr/>
        </p:nvSpPr>
        <p:spPr bwMode="auto">
          <a:xfrm>
            <a:off x="-15551" y="2809289"/>
            <a:ext cx="521339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Font typeface="Wingdings" panose="05000000000000000000" pitchFamily="2" charset="2"/>
              <a:buChar char="q"/>
              <a:defRPr kumimoji="1"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Ø"/>
              <a:defRPr kumimoji="1"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Ø"/>
              <a:defRPr kumimoji="1"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2" panose="05020102010507070707" pitchFamily="18" charset="2"/>
              <a:buChar char="P"/>
              <a:defRPr kumimoji="1"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9pPr>
          </a:lstStyle>
          <a:p>
            <a:pPr marL="0" indent="0">
              <a:spcBef>
                <a:spcPct val="0"/>
              </a:spcBef>
              <a:buNone/>
            </a:pPr>
            <a:r>
              <a:rPr lang="en-US" sz="2000" dirty="0">
                <a:solidFill>
                  <a:srgbClr val="C00000"/>
                </a:solidFill>
                <a:latin typeface="+mn-lt"/>
                <a:ea typeface="ＭＳ Ｐゴシック" pitchFamily="-84" charset="-128"/>
                <a:cs typeface="ＭＳ Ｐゴシック" pitchFamily="-84" charset="-128"/>
              </a:rPr>
              <a:t>Kinematic Variables</a:t>
            </a:r>
            <a:endParaRPr kumimoji="0" lang="en-US" altLang="ru-RU" sz="2000" dirty="0">
              <a:solidFill>
                <a:srgbClr val="C00000"/>
              </a:solidFill>
              <a:latin typeface="+mn-lt"/>
            </a:endParaRPr>
          </a:p>
          <a:p>
            <a:pPr>
              <a:spcBef>
                <a:spcPct val="0"/>
              </a:spcBef>
              <a:buFont typeface="Wingdings" panose="05000000000000000000" pitchFamily="2" charset="2"/>
              <a:buChar char="§"/>
            </a:pPr>
            <a:r>
              <a:rPr kumimoji="0" lang="en-US" altLang="ru-RU" sz="2000" dirty="0">
                <a:solidFill>
                  <a:srgbClr val="002060"/>
                </a:solidFill>
                <a:latin typeface="+mn-lt"/>
              </a:rPr>
              <a:t>Transverse momentum </a:t>
            </a:r>
            <a:r>
              <a:rPr kumimoji="0" lang="en-US" altLang="ru-RU" sz="2000" dirty="0" err="1">
                <a:solidFill>
                  <a:srgbClr val="002060"/>
                </a:solidFill>
                <a:latin typeface="+mn-lt"/>
              </a:rPr>
              <a:t>p</a:t>
            </a:r>
            <a:r>
              <a:rPr kumimoji="0" lang="en-US" altLang="ru-RU" sz="2000" baseline="-25000" dirty="0" err="1">
                <a:solidFill>
                  <a:srgbClr val="002060"/>
                </a:solidFill>
                <a:latin typeface="+mn-lt"/>
              </a:rPr>
              <a:t>T</a:t>
            </a:r>
            <a:r>
              <a:rPr kumimoji="0" lang="en-US" altLang="ru-RU" sz="2000" baseline="-25000" dirty="0">
                <a:solidFill>
                  <a:srgbClr val="002060"/>
                </a:solidFill>
                <a:latin typeface="+mn-lt"/>
              </a:rPr>
              <a:t> </a:t>
            </a:r>
            <a:r>
              <a:rPr kumimoji="0" lang="en-US" altLang="ru-RU" sz="2000" dirty="0">
                <a:solidFill>
                  <a:srgbClr val="002060"/>
                </a:solidFill>
                <a:latin typeface="+mn-lt"/>
              </a:rPr>
              <a:t>(energy)</a:t>
            </a:r>
          </a:p>
          <a:p>
            <a:pPr lvl="1">
              <a:spcBef>
                <a:spcPct val="0"/>
              </a:spcBef>
              <a:buFont typeface="Calibri" panose="020F0502020204030204" pitchFamily="34" charset="0"/>
              <a:buChar char="−"/>
            </a:pPr>
            <a:r>
              <a:rPr kumimoji="0" lang="en-US" altLang="ru-RU" sz="1800" dirty="0">
                <a:solidFill>
                  <a:srgbClr val="002060"/>
                </a:solidFill>
                <a:latin typeface="+mn-lt"/>
              </a:rPr>
              <a:t>particles that escape detection have </a:t>
            </a:r>
            <a:r>
              <a:rPr kumimoji="0" lang="en-US" altLang="ru-RU" sz="1800" dirty="0" err="1">
                <a:solidFill>
                  <a:srgbClr val="002060"/>
                </a:solidFill>
                <a:latin typeface="+mn-lt"/>
              </a:rPr>
              <a:t>p</a:t>
            </a:r>
            <a:r>
              <a:rPr kumimoji="0" lang="en-US" altLang="ru-RU" sz="1800" baseline="-25000" dirty="0" err="1">
                <a:solidFill>
                  <a:srgbClr val="002060"/>
                </a:solidFill>
                <a:latin typeface="+mn-lt"/>
              </a:rPr>
              <a:t>T</a:t>
            </a:r>
            <a:r>
              <a:rPr kumimoji="0" lang="en-US" altLang="ru-RU" sz="1800" dirty="0">
                <a:solidFill>
                  <a:srgbClr val="002060"/>
                </a:solidFill>
                <a:latin typeface="+mn-lt"/>
              </a:rPr>
              <a:t>=0</a:t>
            </a:r>
          </a:p>
          <a:p>
            <a:pPr lvl="1">
              <a:spcBef>
                <a:spcPct val="0"/>
              </a:spcBef>
              <a:buFont typeface="Calibri" panose="020F0502020204030204" pitchFamily="34" charset="0"/>
              <a:buChar char="−"/>
            </a:pPr>
            <a:r>
              <a:rPr kumimoji="0" lang="en-US" altLang="ru-RU" sz="1800" dirty="0">
                <a:solidFill>
                  <a:srgbClr val="002060"/>
                </a:solidFill>
                <a:latin typeface="+mn-lt"/>
              </a:rPr>
              <a:t>total visible </a:t>
            </a:r>
            <a:r>
              <a:rPr kumimoji="0" lang="en-US" altLang="ru-RU" sz="1800" dirty="0" err="1">
                <a:solidFill>
                  <a:srgbClr val="002060"/>
                </a:solidFill>
                <a:latin typeface="+mn-lt"/>
              </a:rPr>
              <a:t>p</a:t>
            </a:r>
            <a:r>
              <a:rPr kumimoji="0" lang="en-US" altLang="ru-RU" sz="1800" baseline="-25000" dirty="0" err="1">
                <a:solidFill>
                  <a:srgbClr val="002060"/>
                </a:solidFill>
                <a:latin typeface="+mn-lt"/>
              </a:rPr>
              <a:t>T</a:t>
            </a:r>
            <a:r>
              <a:rPr kumimoji="0" lang="en-US" altLang="ru-RU" sz="1800" dirty="0">
                <a:solidFill>
                  <a:srgbClr val="002060"/>
                </a:solidFill>
                <a:latin typeface="+mn-lt"/>
              </a:rPr>
              <a:t> = 0</a:t>
            </a:r>
            <a:endParaRPr kumimoji="0" lang="ru-RU" altLang="ru-RU" sz="2000" dirty="0">
              <a:solidFill>
                <a:srgbClr val="002060"/>
              </a:solidFill>
              <a:latin typeface="+mn-lt"/>
            </a:endParaRPr>
          </a:p>
        </p:txBody>
      </p:sp>
      <p:sp>
        <p:nvSpPr>
          <p:cNvPr id="29" name="Прямоугольник 3">
            <a:extLst>
              <a:ext uri="{FF2B5EF4-FFF2-40B4-BE49-F238E27FC236}">
                <a16:creationId xmlns:a16="http://schemas.microsoft.com/office/drawing/2014/main" id="{A2580076-D2EE-4CB7-9F48-5BCD844B8A60}"/>
              </a:ext>
            </a:extLst>
          </p:cNvPr>
          <p:cNvSpPr>
            <a:spLocks noChangeArrowheads="1"/>
          </p:cNvSpPr>
          <p:nvPr/>
        </p:nvSpPr>
        <p:spPr bwMode="auto">
          <a:xfrm>
            <a:off x="33759" y="733067"/>
            <a:ext cx="6575425"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Wingdings" panose="05000000000000000000" pitchFamily="2" charset="2"/>
              <a:buChar char="q"/>
              <a:defRPr kumimoji="1"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Ø"/>
              <a:defRPr kumimoji="1"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Ø"/>
              <a:defRPr kumimoji="1"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2" panose="05020102010507070707" pitchFamily="18" charset="2"/>
              <a:buChar char="P"/>
              <a:defRPr kumimoji="1"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9pPr>
          </a:lstStyle>
          <a:p>
            <a:pPr>
              <a:spcBef>
                <a:spcPct val="0"/>
              </a:spcBef>
              <a:buFont typeface="Wingdings" panose="05000000000000000000" pitchFamily="2" charset="2"/>
              <a:buChar char="§"/>
            </a:pPr>
            <a:r>
              <a:rPr kumimoji="0" lang="en-US" altLang="ru-RU" sz="2000" dirty="0">
                <a:solidFill>
                  <a:srgbClr val="002060"/>
                </a:solidFill>
                <a:latin typeface="+mn-lt"/>
              </a:rPr>
              <a:t>Muons</a:t>
            </a:r>
            <a:r>
              <a:rPr kumimoji="0" lang="ru-RU" altLang="ru-RU" sz="2000" dirty="0">
                <a:solidFill>
                  <a:srgbClr val="002060"/>
                </a:solidFill>
                <a:latin typeface="+mn-lt"/>
              </a:rPr>
              <a:t> (</a:t>
            </a:r>
            <a:r>
              <a:rPr kumimoji="0" lang="en-US" altLang="ru-RU" sz="2000" dirty="0">
                <a:solidFill>
                  <a:srgbClr val="002060"/>
                </a:solidFill>
                <a:latin typeface="+mn-lt"/>
              </a:rPr>
              <a:t>transverse momentum </a:t>
            </a:r>
            <a:r>
              <a:rPr kumimoji="0" lang="en-US" altLang="ru-RU" sz="2000" dirty="0" err="1">
                <a:solidFill>
                  <a:srgbClr val="002060"/>
                </a:solidFill>
                <a:latin typeface="+mn-lt"/>
              </a:rPr>
              <a:t>p</a:t>
            </a:r>
            <a:r>
              <a:rPr kumimoji="0" lang="en-US" altLang="ru-RU" sz="2000" baseline="-25000" dirty="0" err="1">
                <a:solidFill>
                  <a:srgbClr val="002060"/>
                </a:solidFill>
                <a:latin typeface="+mn-lt"/>
              </a:rPr>
              <a:t>T</a:t>
            </a:r>
            <a:r>
              <a:rPr kumimoji="0" lang="en-US" altLang="ru-RU" sz="2000" dirty="0">
                <a:solidFill>
                  <a:srgbClr val="002060"/>
                </a:solidFill>
                <a:latin typeface="+mn-lt"/>
              </a:rPr>
              <a:t>)</a:t>
            </a:r>
            <a:endParaRPr kumimoji="0" lang="ru-RU" altLang="ru-RU" sz="2000" dirty="0">
              <a:solidFill>
                <a:srgbClr val="002060"/>
              </a:solidFill>
              <a:latin typeface="+mn-lt"/>
            </a:endParaRPr>
          </a:p>
          <a:p>
            <a:pPr>
              <a:spcBef>
                <a:spcPct val="0"/>
              </a:spcBef>
              <a:buFont typeface="Wingdings" panose="05000000000000000000" pitchFamily="2" charset="2"/>
              <a:buChar char="§"/>
            </a:pPr>
            <a:r>
              <a:rPr kumimoji="0" lang="en-US" altLang="ru-RU" sz="2000" dirty="0">
                <a:solidFill>
                  <a:srgbClr val="002060"/>
                </a:solidFill>
                <a:latin typeface="+mn-lt"/>
              </a:rPr>
              <a:t>Electrons</a:t>
            </a:r>
            <a:r>
              <a:rPr kumimoji="0" lang="ru-RU" altLang="ru-RU" sz="2000" dirty="0">
                <a:solidFill>
                  <a:srgbClr val="002060"/>
                </a:solidFill>
                <a:latin typeface="+mn-lt"/>
              </a:rPr>
              <a:t> (</a:t>
            </a:r>
            <a:r>
              <a:rPr kumimoji="0" lang="en-US" altLang="ru-RU" sz="2000" dirty="0">
                <a:solidFill>
                  <a:srgbClr val="002060"/>
                </a:solidFill>
                <a:latin typeface="+mn-lt"/>
              </a:rPr>
              <a:t>energy and tr. momentum </a:t>
            </a:r>
            <a:r>
              <a:rPr kumimoji="0" lang="en-US" altLang="ru-RU" sz="2000" dirty="0" err="1">
                <a:solidFill>
                  <a:srgbClr val="002060"/>
                </a:solidFill>
                <a:latin typeface="+mn-lt"/>
              </a:rPr>
              <a:t>p</a:t>
            </a:r>
            <a:r>
              <a:rPr kumimoji="0" lang="en-US" altLang="ru-RU" sz="2000" baseline="-25000" dirty="0" err="1">
                <a:solidFill>
                  <a:srgbClr val="002060"/>
                </a:solidFill>
                <a:latin typeface="+mn-lt"/>
              </a:rPr>
              <a:t>T</a:t>
            </a:r>
            <a:r>
              <a:rPr kumimoji="0" lang="ru-RU" altLang="ru-RU" sz="2000" dirty="0">
                <a:solidFill>
                  <a:srgbClr val="002060"/>
                </a:solidFill>
                <a:latin typeface="+mn-lt"/>
              </a:rPr>
              <a:t>)</a:t>
            </a:r>
          </a:p>
          <a:p>
            <a:pPr>
              <a:spcBef>
                <a:spcPct val="0"/>
              </a:spcBef>
              <a:buFont typeface="Wingdings" panose="05000000000000000000" pitchFamily="2" charset="2"/>
              <a:buChar char="§"/>
            </a:pPr>
            <a:r>
              <a:rPr kumimoji="0" lang="en-US" altLang="ru-RU" sz="2000" dirty="0">
                <a:solidFill>
                  <a:srgbClr val="002060"/>
                </a:solidFill>
                <a:latin typeface="+mn-lt"/>
              </a:rPr>
              <a:t>Photons</a:t>
            </a:r>
            <a:r>
              <a:rPr kumimoji="0" lang="ru-RU" altLang="ru-RU" sz="2000" dirty="0">
                <a:solidFill>
                  <a:srgbClr val="002060"/>
                </a:solidFill>
                <a:latin typeface="+mn-lt"/>
              </a:rPr>
              <a:t> (</a:t>
            </a:r>
            <a:r>
              <a:rPr kumimoji="0" lang="en-US" altLang="ru-RU" sz="2000" dirty="0">
                <a:solidFill>
                  <a:srgbClr val="002060"/>
                </a:solidFill>
                <a:latin typeface="+mn-lt"/>
              </a:rPr>
              <a:t>energy</a:t>
            </a:r>
            <a:r>
              <a:rPr kumimoji="0" lang="ru-RU" altLang="ru-RU" sz="2000" dirty="0">
                <a:solidFill>
                  <a:srgbClr val="002060"/>
                </a:solidFill>
                <a:latin typeface="+mn-lt"/>
              </a:rPr>
              <a:t>)</a:t>
            </a:r>
          </a:p>
          <a:p>
            <a:pPr>
              <a:spcBef>
                <a:spcPct val="0"/>
              </a:spcBef>
              <a:buFont typeface="Wingdings" panose="05000000000000000000" pitchFamily="2" charset="2"/>
              <a:buChar char="§"/>
            </a:pPr>
            <a:r>
              <a:rPr kumimoji="0" lang="en-US" altLang="ru-RU" sz="2000" dirty="0">
                <a:solidFill>
                  <a:srgbClr val="002060"/>
                </a:solidFill>
                <a:latin typeface="+mn-lt"/>
              </a:rPr>
              <a:t>Jets</a:t>
            </a:r>
            <a:r>
              <a:rPr kumimoji="0" lang="ru-RU" altLang="ru-RU" sz="2000" dirty="0">
                <a:solidFill>
                  <a:srgbClr val="002060"/>
                </a:solidFill>
                <a:latin typeface="+mn-lt"/>
              </a:rPr>
              <a:t> (</a:t>
            </a:r>
            <a:r>
              <a:rPr kumimoji="0" lang="en-US" altLang="ru-RU" sz="2000" dirty="0">
                <a:solidFill>
                  <a:srgbClr val="002060"/>
                </a:solidFill>
                <a:latin typeface="+mn-lt"/>
              </a:rPr>
              <a:t>energy and coordinates </a:t>
            </a:r>
            <a:r>
              <a:rPr kumimoji="0" lang="ru-RU" altLang="ru-RU" sz="2000" dirty="0">
                <a:solidFill>
                  <a:srgbClr val="002060"/>
                </a:solidFill>
                <a:latin typeface="+mn-lt"/>
              </a:rPr>
              <a:t>)</a:t>
            </a:r>
            <a:endParaRPr kumimoji="0" lang="en-US" altLang="ru-RU" sz="2000" dirty="0">
              <a:solidFill>
                <a:srgbClr val="002060"/>
              </a:solidFill>
              <a:latin typeface="+mn-lt"/>
            </a:endParaRPr>
          </a:p>
          <a:p>
            <a:pPr>
              <a:spcBef>
                <a:spcPct val="0"/>
              </a:spcBef>
              <a:buFont typeface="Wingdings" panose="05000000000000000000" pitchFamily="2" charset="2"/>
              <a:buChar char="§"/>
            </a:pPr>
            <a:r>
              <a:rPr kumimoji="0" lang="en-US" altLang="ru-RU" sz="2000" dirty="0">
                <a:solidFill>
                  <a:srgbClr val="002060"/>
                </a:solidFill>
                <a:latin typeface="+mn-lt"/>
              </a:rPr>
              <a:t>Unstable Particles</a:t>
            </a:r>
            <a:endParaRPr kumimoji="0" lang="ru-RU" altLang="ru-RU" sz="2000" dirty="0">
              <a:solidFill>
                <a:srgbClr val="002060"/>
              </a:solidFill>
              <a:latin typeface="+mn-lt"/>
            </a:endParaRPr>
          </a:p>
          <a:p>
            <a:pPr>
              <a:spcBef>
                <a:spcPct val="0"/>
              </a:spcBef>
              <a:buFont typeface="Wingdings" panose="05000000000000000000" pitchFamily="2" charset="2"/>
              <a:buChar char="§"/>
            </a:pPr>
            <a:r>
              <a:rPr kumimoji="0" lang="en-US" altLang="ru-RU" sz="2000" dirty="0">
                <a:solidFill>
                  <a:srgbClr val="002060"/>
                </a:solidFill>
                <a:latin typeface="+mn-lt"/>
              </a:rPr>
              <a:t>Missing energy</a:t>
            </a:r>
            <a:r>
              <a:rPr kumimoji="0" lang="ru-RU" altLang="ru-RU" sz="2000" dirty="0">
                <a:solidFill>
                  <a:srgbClr val="002060"/>
                </a:solidFill>
                <a:latin typeface="+mn-lt"/>
              </a:rPr>
              <a:t> </a:t>
            </a:r>
            <a:r>
              <a:rPr kumimoji="0" lang="en-US" altLang="ru-RU" sz="2000" dirty="0">
                <a:solidFill>
                  <a:srgbClr val="002060"/>
                </a:solidFill>
                <a:latin typeface="+mn-lt"/>
              </a:rPr>
              <a:t>and </a:t>
            </a:r>
            <a:r>
              <a:rPr kumimoji="0" lang="en-US" altLang="ru-RU" sz="2000" dirty="0" err="1">
                <a:solidFill>
                  <a:srgbClr val="002060"/>
                </a:solidFill>
                <a:latin typeface="+mn-lt"/>
              </a:rPr>
              <a:t>p</a:t>
            </a:r>
            <a:r>
              <a:rPr kumimoji="0" lang="en-US" altLang="ru-RU" sz="2000" baseline="-25000" dirty="0" err="1">
                <a:solidFill>
                  <a:srgbClr val="002060"/>
                </a:solidFill>
                <a:latin typeface="+mn-lt"/>
              </a:rPr>
              <a:t>T</a:t>
            </a:r>
            <a:r>
              <a:rPr kumimoji="0" lang="ru-RU" altLang="ru-RU" sz="2000" dirty="0">
                <a:solidFill>
                  <a:srgbClr val="002060"/>
                </a:solidFill>
                <a:latin typeface="+mn-lt"/>
              </a:rPr>
              <a:t> </a:t>
            </a:r>
            <a:endParaRPr kumimoji="0" lang="en-US" altLang="ru-RU" sz="2000" dirty="0">
              <a:solidFill>
                <a:srgbClr val="002060"/>
              </a:solidFill>
              <a:latin typeface="+mn-lt"/>
            </a:endParaRPr>
          </a:p>
          <a:p>
            <a:pPr lvl="1">
              <a:spcBef>
                <a:spcPct val="0"/>
              </a:spcBef>
              <a:buFont typeface="Calibri" panose="020F0502020204030204" pitchFamily="34" charset="0"/>
              <a:buChar char="−"/>
            </a:pPr>
            <a:r>
              <a:rPr kumimoji="0" lang="en-US" altLang="ru-RU" sz="1800" dirty="0" err="1">
                <a:solidFill>
                  <a:srgbClr val="002060"/>
                </a:solidFill>
                <a:latin typeface="+mn-lt"/>
              </a:rPr>
              <a:t>vectorial</a:t>
            </a:r>
            <a:r>
              <a:rPr kumimoji="0" lang="en-US" altLang="ru-RU" sz="1800" dirty="0">
                <a:solidFill>
                  <a:srgbClr val="002060"/>
                </a:solidFill>
                <a:latin typeface="+mn-lt"/>
              </a:rPr>
              <a:t> sum of all transverse momentum</a:t>
            </a:r>
          </a:p>
        </p:txBody>
      </p:sp>
      <p:sp>
        <p:nvSpPr>
          <p:cNvPr id="30" name="Прямоугольник 3">
            <a:extLst>
              <a:ext uri="{FF2B5EF4-FFF2-40B4-BE49-F238E27FC236}">
                <a16:creationId xmlns:a16="http://schemas.microsoft.com/office/drawing/2014/main" id="{1D5127C1-0431-45D1-A333-78E972E3A494}"/>
              </a:ext>
            </a:extLst>
          </p:cNvPr>
          <p:cNvSpPr>
            <a:spLocks noChangeArrowheads="1"/>
          </p:cNvSpPr>
          <p:nvPr/>
        </p:nvSpPr>
        <p:spPr bwMode="auto">
          <a:xfrm>
            <a:off x="-15552" y="4029943"/>
            <a:ext cx="6133999" cy="244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Font typeface="Wingdings" panose="05000000000000000000" pitchFamily="2" charset="2"/>
              <a:buChar char="q"/>
              <a:defRPr kumimoji="1"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Ø"/>
              <a:defRPr kumimoji="1"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Ø"/>
              <a:defRPr kumimoji="1"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2" panose="05020102010507070707" pitchFamily="18" charset="2"/>
              <a:buChar char="P"/>
              <a:defRPr kumimoji="1"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v"/>
              <a:defRPr kumimoji="1" sz="2000">
                <a:solidFill>
                  <a:schemeClr val="tx1"/>
                </a:solidFill>
                <a:latin typeface="Arial" panose="020B0604020202020204" pitchFamily="34" charset="0"/>
                <a:cs typeface="Arial" panose="020B0604020202020204" pitchFamily="34" charset="0"/>
              </a:defRPr>
            </a:lvl9pPr>
          </a:lstStyle>
          <a:p>
            <a:pPr>
              <a:spcBef>
                <a:spcPct val="0"/>
              </a:spcBef>
              <a:buFont typeface="Wingdings" panose="05000000000000000000" pitchFamily="2" charset="2"/>
              <a:buChar char="§"/>
            </a:pPr>
            <a:r>
              <a:rPr kumimoji="0" lang="en-US" altLang="ru-RU" sz="2000" dirty="0">
                <a:solidFill>
                  <a:srgbClr val="002060"/>
                </a:solidFill>
                <a:latin typeface="+mn-lt"/>
              </a:rPr>
              <a:t>Longitudinal momentum </a:t>
            </a:r>
            <a:r>
              <a:rPr kumimoji="0" lang="en-US" altLang="ru-RU" sz="2000" dirty="0" err="1">
                <a:solidFill>
                  <a:srgbClr val="002060"/>
                </a:solidFill>
                <a:latin typeface="+mn-lt"/>
              </a:rPr>
              <a:t>p</a:t>
            </a:r>
            <a:r>
              <a:rPr kumimoji="0" lang="en-US" altLang="ru-RU" sz="2000" baseline="-25000" dirty="0" err="1">
                <a:solidFill>
                  <a:srgbClr val="002060"/>
                </a:solidFill>
                <a:latin typeface="+mn-lt"/>
              </a:rPr>
              <a:t>Z</a:t>
            </a:r>
            <a:r>
              <a:rPr kumimoji="0" lang="en-US" altLang="ru-RU" sz="2000" dirty="0">
                <a:solidFill>
                  <a:srgbClr val="002060"/>
                </a:solidFill>
                <a:latin typeface="+mn-lt"/>
              </a:rPr>
              <a:t> and energy E</a:t>
            </a:r>
            <a:r>
              <a:rPr kumimoji="0" lang="en-US" altLang="ru-RU" sz="2000" baseline="-25000" dirty="0">
                <a:solidFill>
                  <a:srgbClr val="002060"/>
                </a:solidFill>
                <a:latin typeface="+mn-lt"/>
              </a:rPr>
              <a:t>Z</a:t>
            </a:r>
            <a:endParaRPr kumimoji="0" lang="en-US" altLang="ru-RU" sz="2000" dirty="0">
              <a:solidFill>
                <a:srgbClr val="002060"/>
              </a:solidFill>
              <a:latin typeface="+mn-lt"/>
            </a:endParaRPr>
          </a:p>
          <a:p>
            <a:pPr lvl="1">
              <a:spcBef>
                <a:spcPct val="0"/>
              </a:spcBef>
              <a:buFont typeface="Calibri" panose="020F0502020204030204" pitchFamily="34" charset="0"/>
              <a:buChar char="−"/>
            </a:pPr>
            <a:r>
              <a:rPr kumimoji="0" lang="en-US" altLang="ru-RU" sz="1800" dirty="0">
                <a:solidFill>
                  <a:srgbClr val="002060"/>
                </a:solidFill>
                <a:latin typeface="+mn-lt"/>
              </a:rPr>
              <a:t>particles that escape detection have </a:t>
            </a:r>
            <a:r>
              <a:rPr kumimoji="0" lang="en-US" altLang="ru-RU" sz="1800" dirty="0" err="1">
                <a:solidFill>
                  <a:srgbClr val="002060"/>
                </a:solidFill>
                <a:latin typeface="+mn-lt"/>
              </a:rPr>
              <a:t>p</a:t>
            </a:r>
            <a:r>
              <a:rPr kumimoji="0" lang="en-US" altLang="ru-RU" sz="1800" baseline="-25000" dirty="0" err="1">
                <a:solidFill>
                  <a:srgbClr val="002060"/>
                </a:solidFill>
                <a:latin typeface="+mn-lt"/>
              </a:rPr>
              <a:t>T</a:t>
            </a:r>
            <a:r>
              <a:rPr kumimoji="0" lang="en-US" altLang="ru-RU" sz="1800" dirty="0">
                <a:solidFill>
                  <a:srgbClr val="002060"/>
                </a:solidFill>
                <a:latin typeface="+mn-lt"/>
              </a:rPr>
              <a:t>=0</a:t>
            </a:r>
          </a:p>
          <a:p>
            <a:pPr lvl="1">
              <a:spcBef>
                <a:spcPct val="0"/>
              </a:spcBef>
              <a:buFont typeface="Calibri" panose="020F0502020204030204" pitchFamily="34" charset="0"/>
              <a:buChar char="−"/>
            </a:pPr>
            <a:r>
              <a:rPr kumimoji="0" lang="en-US" altLang="ru-RU" sz="1800" dirty="0">
                <a:solidFill>
                  <a:srgbClr val="002060"/>
                </a:solidFill>
                <a:latin typeface="+mn-lt"/>
              </a:rPr>
              <a:t>visible </a:t>
            </a:r>
            <a:r>
              <a:rPr kumimoji="0" lang="en-US" altLang="ru-RU" sz="1800" dirty="0" err="1">
                <a:solidFill>
                  <a:srgbClr val="002060"/>
                </a:solidFill>
                <a:latin typeface="+mn-lt"/>
              </a:rPr>
              <a:t>p</a:t>
            </a:r>
            <a:r>
              <a:rPr kumimoji="0" lang="en-US" altLang="ru-RU" sz="1800" baseline="-25000" dirty="0" err="1">
                <a:solidFill>
                  <a:srgbClr val="002060"/>
                </a:solidFill>
                <a:latin typeface="+mn-lt"/>
              </a:rPr>
              <a:t>Z</a:t>
            </a:r>
            <a:r>
              <a:rPr kumimoji="0" lang="en-US" altLang="ru-RU" sz="1800" dirty="0">
                <a:solidFill>
                  <a:srgbClr val="002060"/>
                </a:solidFill>
                <a:latin typeface="+mn-lt"/>
              </a:rPr>
              <a:t> is not conserved (not so </a:t>
            </a:r>
            <a:r>
              <a:rPr kumimoji="0" lang="en-US" altLang="ru-RU" sz="1800" dirty="0" err="1">
                <a:solidFill>
                  <a:srgbClr val="002060"/>
                </a:solidFill>
                <a:latin typeface="+mn-lt"/>
              </a:rPr>
              <a:t>usefull</a:t>
            </a:r>
            <a:r>
              <a:rPr kumimoji="0" lang="en-US" altLang="ru-RU" sz="1800" dirty="0">
                <a:solidFill>
                  <a:srgbClr val="002060"/>
                </a:solidFill>
                <a:latin typeface="+mn-lt"/>
              </a:rPr>
              <a:t> variable)</a:t>
            </a:r>
          </a:p>
          <a:p>
            <a:pPr>
              <a:spcBef>
                <a:spcPct val="0"/>
              </a:spcBef>
              <a:buFont typeface="Wingdings" panose="05000000000000000000" pitchFamily="2" charset="2"/>
              <a:buChar char="§"/>
            </a:pPr>
            <a:endParaRPr kumimoji="0" lang="en-US" altLang="ru-RU" sz="500" dirty="0">
              <a:solidFill>
                <a:srgbClr val="002060"/>
              </a:solidFill>
              <a:latin typeface="+mn-lt"/>
            </a:endParaRPr>
          </a:p>
          <a:p>
            <a:pPr>
              <a:spcBef>
                <a:spcPct val="0"/>
              </a:spcBef>
              <a:buFont typeface="Wingdings" panose="05000000000000000000" pitchFamily="2" charset="2"/>
              <a:buChar char="§"/>
            </a:pPr>
            <a:r>
              <a:rPr kumimoji="0" lang="en-US" altLang="ru-RU" sz="2000" dirty="0">
                <a:solidFill>
                  <a:srgbClr val="002060"/>
                </a:solidFill>
                <a:latin typeface="+mn-lt"/>
              </a:rPr>
              <a:t>Angles</a:t>
            </a:r>
          </a:p>
          <a:p>
            <a:pPr lvl="1">
              <a:spcBef>
                <a:spcPct val="0"/>
              </a:spcBef>
              <a:buFont typeface="Calibri" panose="020F0502020204030204" pitchFamily="34" charset="0"/>
              <a:buChar char="−"/>
            </a:pPr>
            <a:r>
              <a:rPr kumimoji="0" lang="en-US" altLang="ru-RU" sz="1800" dirty="0">
                <a:solidFill>
                  <a:srgbClr val="002060"/>
                </a:solidFill>
                <a:latin typeface="+mn-lt"/>
              </a:rPr>
              <a:t>azimuthal and polar angles</a:t>
            </a:r>
          </a:p>
          <a:p>
            <a:pPr lvl="1">
              <a:spcBef>
                <a:spcPct val="0"/>
              </a:spcBef>
              <a:buFont typeface="Calibri" panose="020F0502020204030204" pitchFamily="34" charset="0"/>
              <a:buChar char="−"/>
            </a:pPr>
            <a:r>
              <a:rPr kumimoji="0" lang="en-US" altLang="ru-RU" sz="1800" dirty="0">
                <a:solidFill>
                  <a:srgbClr val="002060"/>
                </a:solidFill>
                <a:latin typeface="+mn-lt"/>
              </a:rPr>
              <a:t>polar angle </a:t>
            </a:r>
            <a:r>
              <a:rPr kumimoji="0" lang="en-US" altLang="ru-RU" sz="1800" dirty="0">
                <a:solidFill>
                  <a:srgbClr val="002060"/>
                </a:solidFill>
                <a:latin typeface="+mn-lt"/>
                <a:sym typeface="Symbol" panose="05050102010706020507" pitchFamily="18" charset="2"/>
              </a:rPr>
              <a:t> </a:t>
            </a:r>
            <a:r>
              <a:rPr kumimoji="0" lang="en-US" altLang="ru-RU" sz="1800" dirty="0">
                <a:solidFill>
                  <a:srgbClr val="002060"/>
                </a:solidFill>
                <a:latin typeface="+mn-lt"/>
              </a:rPr>
              <a:t>is not Lorenz invariant </a:t>
            </a:r>
            <a:r>
              <a:rPr kumimoji="0" lang="en-US" altLang="ru-RU" sz="1800" dirty="0">
                <a:solidFill>
                  <a:srgbClr val="002060"/>
                </a:solidFill>
                <a:latin typeface="+mn-lt"/>
                <a:sym typeface="Symbol" panose="05050102010706020507" pitchFamily="18" charset="2"/>
              </a:rPr>
              <a:t> </a:t>
            </a:r>
            <a:endParaRPr kumimoji="0" lang="en-US" altLang="ru-RU" sz="1800" dirty="0">
              <a:solidFill>
                <a:srgbClr val="002060"/>
              </a:solidFill>
              <a:latin typeface="+mn-lt"/>
            </a:endParaRPr>
          </a:p>
          <a:p>
            <a:pPr lvl="1">
              <a:spcBef>
                <a:spcPct val="0"/>
              </a:spcBef>
              <a:buFont typeface="Calibri" panose="020F0502020204030204" pitchFamily="34" charset="0"/>
              <a:buChar char="−"/>
            </a:pPr>
            <a:r>
              <a:rPr kumimoji="0" lang="en-US" altLang="ru-RU" sz="1800" dirty="0">
                <a:solidFill>
                  <a:srgbClr val="002060"/>
                </a:solidFill>
                <a:latin typeface="+mn-lt"/>
              </a:rPr>
              <a:t>rapidity y</a:t>
            </a:r>
          </a:p>
          <a:p>
            <a:pPr lvl="1">
              <a:spcBef>
                <a:spcPct val="0"/>
              </a:spcBef>
              <a:buFont typeface="Calibri" panose="020F0502020204030204" pitchFamily="34" charset="0"/>
              <a:buChar char="−"/>
            </a:pPr>
            <a:r>
              <a:rPr kumimoji="0" lang="en-US" altLang="ru-RU" sz="1800" dirty="0">
                <a:solidFill>
                  <a:srgbClr val="002060"/>
                </a:solidFill>
                <a:latin typeface="+mn-lt"/>
              </a:rPr>
              <a:t>or (or m=0) </a:t>
            </a:r>
            <a:r>
              <a:rPr kumimoji="0" lang="en-US" altLang="ru-RU" sz="1800" dirty="0" err="1">
                <a:solidFill>
                  <a:srgbClr val="002060"/>
                </a:solidFill>
                <a:latin typeface="+mn-lt"/>
              </a:rPr>
              <a:t>pseudorapidity</a:t>
            </a:r>
            <a:r>
              <a:rPr kumimoji="0" lang="en-US" altLang="ru-RU" sz="1800" dirty="0">
                <a:solidFill>
                  <a:srgbClr val="002060"/>
                </a:solidFill>
                <a:latin typeface="+mn-lt"/>
              </a:rPr>
              <a:t> </a:t>
            </a:r>
            <a:r>
              <a:rPr kumimoji="0" lang="en-US" altLang="ru-RU" sz="1800" dirty="0">
                <a:solidFill>
                  <a:srgbClr val="002060"/>
                </a:solidFill>
                <a:latin typeface="+mn-lt"/>
                <a:sym typeface="Symbol" panose="05050102010706020507" pitchFamily="18" charset="2"/>
              </a:rPr>
              <a:t></a:t>
            </a:r>
            <a:endParaRPr kumimoji="0" lang="en-US" altLang="ru-RU" sz="2000" dirty="0">
              <a:solidFill>
                <a:srgbClr val="002060"/>
              </a:solidFill>
              <a:latin typeface="+mn-lt"/>
            </a:endParaRPr>
          </a:p>
        </p:txBody>
      </p:sp>
      <p:pic>
        <p:nvPicPr>
          <p:cNvPr id="3" name="Рисунок 2">
            <a:extLst>
              <a:ext uri="{FF2B5EF4-FFF2-40B4-BE49-F238E27FC236}">
                <a16:creationId xmlns:a16="http://schemas.microsoft.com/office/drawing/2014/main" id="{CC9E47F9-9338-45D3-8E57-9522AB0FA1E4}"/>
              </a:ext>
            </a:extLst>
          </p:cNvPr>
          <p:cNvPicPr>
            <a:picLocks noChangeAspect="1"/>
          </p:cNvPicPr>
          <p:nvPr/>
        </p:nvPicPr>
        <p:blipFill>
          <a:blip r:embed="rId4"/>
          <a:stretch>
            <a:fillRect/>
          </a:stretch>
        </p:blipFill>
        <p:spPr>
          <a:xfrm>
            <a:off x="7353596" y="692697"/>
            <a:ext cx="2545577" cy="2398330"/>
          </a:xfrm>
          <a:prstGeom prst="rect">
            <a:avLst/>
          </a:prstGeom>
        </p:spPr>
      </p:pic>
      <p:pic>
        <p:nvPicPr>
          <p:cNvPr id="31" name="Рисунок 30">
            <a:extLst>
              <a:ext uri="{FF2B5EF4-FFF2-40B4-BE49-F238E27FC236}">
                <a16:creationId xmlns:a16="http://schemas.microsoft.com/office/drawing/2014/main" id="{70D57723-63E8-4BF8-BAA1-C7B02B6E4B6D}"/>
              </a:ext>
            </a:extLst>
          </p:cNvPr>
          <p:cNvPicPr>
            <a:picLocks noChangeAspect="1"/>
          </p:cNvPicPr>
          <p:nvPr/>
        </p:nvPicPr>
        <p:blipFill>
          <a:blip r:embed="rId5"/>
          <a:stretch>
            <a:fillRect/>
          </a:stretch>
        </p:blipFill>
        <p:spPr>
          <a:xfrm>
            <a:off x="7249325" y="3094832"/>
            <a:ext cx="2636956" cy="2371997"/>
          </a:xfrm>
          <a:prstGeom prst="rect">
            <a:avLst/>
          </a:prstGeom>
        </p:spPr>
      </p:pic>
      <p:pic>
        <p:nvPicPr>
          <p:cNvPr id="33" name="Рисунок 32">
            <a:extLst>
              <a:ext uri="{FF2B5EF4-FFF2-40B4-BE49-F238E27FC236}">
                <a16:creationId xmlns:a16="http://schemas.microsoft.com/office/drawing/2014/main" id="{9CDDDA8B-13A9-4812-B945-7682E5CCB19D}"/>
              </a:ext>
            </a:extLst>
          </p:cNvPr>
          <p:cNvPicPr>
            <a:picLocks noChangeAspect="1"/>
          </p:cNvPicPr>
          <p:nvPr/>
        </p:nvPicPr>
        <p:blipFill>
          <a:blip r:embed="rId6"/>
          <a:stretch>
            <a:fillRect/>
          </a:stretch>
        </p:blipFill>
        <p:spPr>
          <a:xfrm>
            <a:off x="5243327" y="4983423"/>
            <a:ext cx="1628775" cy="676275"/>
          </a:xfrm>
          <a:prstGeom prst="rect">
            <a:avLst/>
          </a:prstGeom>
        </p:spPr>
      </p:pic>
      <p:sp>
        <p:nvSpPr>
          <p:cNvPr id="36" name="Номер слайда 5">
            <a:extLst>
              <a:ext uri="{FF2B5EF4-FFF2-40B4-BE49-F238E27FC236}">
                <a16:creationId xmlns:a16="http://schemas.microsoft.com/office/drawing/2014/main" id="{CB10DE0C-2DA4-4025-B7E4-2C3B493263F8}"/>
              </a:ext>
            </a:extLst>
          </p:cNvPr>
          <p:cNvSpPr>
            <a:spLocks noGrp="1"/>
          </p:cNvSpPr>
          <p:nvPr>
            <p:ph type="sldNum" sz="quarter" idx="12"/>
          </p:nvPr>
        </p:nvSpPr>
        <p:spPr>
          <a:xfrm>
            <a:off x="9273479" y="6492875"/>
            <a:ext cx="657943" cy="365125"/>
          </a:xfrm>
        </p:spPr>
        <p:txBody>
          <a:bodyPr/>
          <a:lstStyle/>
          <a:p>
            <a:fld id="{7D2BA715-20C0-4EBB-B7EC-C68D0A3F2881}" type="slidenum">
              <a:rPr lang="en-US" altLang="ru-RU"/>
              <a:pPr/>
              <a:t>7</a:t>
            </a:fld>
            <a:endParaRPr lang="en-US" altLang="ru-RU" dirty="0"/>
          </a:p>
        </p:txBody>
      </p:sp>
      <p:sp>
        <p:nvSpPr>
          <p:cNvPr id="37" name="Дата 3">
            <a:extLst>
              <a:ext uri="{FF2B5EF4-FFF2-40B4-BE49-F238E27FC236}">
                <a16:creationId xmlns:a16="http://schemas.microsoft.com/office/drawing/2014/main" id="{545056CB-4AAB-4293-8AD5-B7E621A7B8EB}"/>
              </a:ext>
            </a:extLst>
          </p:cNvPr>
          <p:cNvSpPr>
            <a:spLocks noGrp="1"/>
          </p:cNvSpPr>
          <p:nvPr>
            <p:ph type="dt" sz="half" idx="10"/>
          </p:nvPr>
        </p:nvSpPr>
        <p:spPr>
          <a:xfrm>
            <a:off x="4664968" y="6471515"/>
            <a:ext cx="1224136" cy="365125"/>
          </a:xfrm>
        </p:spPr>
        <p:txBody>
          <a:bodyPr/>
          <a:lstStyle/>
          <a:p>
            <a:fld id="{8EA2732C-11D4-4007-8A43-EA8DE51AB631}" type="datetime1">
              <a:rPr lang="ru-RU" smtClean="0"/>
              <a:t>25.10.2024</a:t>
            </a:fld>
            <a:endParaRPr lang="ru-RU" dirty="0"/>
          </a:p>
        </p:txBody>
      </p:sp>
    </p:spTree>
    <p:extLst>
      <p:ext uri="{BB962C8B-B14F-4D97-AF65-F5344CB8AC3E}">
        <p14:creationId xmlns:p14="http://schemas.microsoft.com/office/powerpoint/2010/main" val="3350748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312D48FF-AD8F-B0E4-F98A-E94CBA837C11}"/>
              </a:ext>
            </a:extLst>
          </p:cNvPr>
          <p:cNvSpPr>
            <a:spLocks noGrp="1"/>
          </p:cNvSpPr>
          <p:nvPr>
            <p:ph type="title"/>
          </p:nvPr>
        </p:nvSpPr>
        <p:spPr>
          <a:xfrm>
            <a:off x="-447600" y="44624"/>
            <a:ext cx="9777536" cy="808487"/>
          </a:xfrm>
        </p:spPr>
        <p:txBody>
          <a:bodyPr/>
          <a:lstStyle/>
          <a:p>
            <a:r>
              <a:rPr lang="en-US" dirty="0">
                <a:solidFill>
                  <a:schemeClr val="bg1"/>
                </a:solidFill>
              </a:rPr>
              <a:t>The CMS detector</a:t>
            </a:r>
            <a:endParaRPr lang="ru-RU" dirty="0">
              <a:solidFill>
                <a:schemeClr val="bg1"/>
              </a:solidFill>
            </a:endParaRPr>
          </a:p>
        </p:txBody>
      </p:sp>
      <p:pic>
        <p:nvPicPr>
          <p:cNvPr id="4" name="Picture 4" descr="image_0016.jpg">
            <a:hlinkClick r:id="rId2" action="ppaction://hlinkfile"/>
            <a:extLst>
              <a:ext uri="{FF2B5EF4-FFF2-40B4-BE49-F238E27FC236}">
                <a16:creationId xmlns:a16="http://schemas.microsoft.com/office/drawing/2014/main" id="{445F6966-9B3A-0F9B-2083-67B57B5E4144}"/>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27396" y="1052513"/>
            <a:ext cx="7404066" cy="4824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a:extLst>
              <a:ext uri="{FF2B5EF4-FFF2-40B4-BE49-F238E27FC236}">
                <a16:creationId xmlns:a16="http://schemas.microsoft.com/office/drawing/2014/main" id="{3FE8E51F-FFFA-0CCB-F782-48CCBF1DECFD}"/>
              </a:ext>
            </a:extLst>
          </p:cNvPr>
          <p:cNvSpPr txBox="1">
            <a:spLocks/>
          </p:cNvSpPr>
          <p:nvPr/>
        </p:nvSpPr>
        <p:spPr>
          <a:xfrm>
            <a:off x="1" y="1052513"/>
            <a:ext cx="2288704" cy="5545137"/>
          </a:xfrm>
          <a:prstGeom prst="rect">
            <a:avLst/>
          </a:prstGeom>
        </p:spPr>
        <p:txBody>
          <a:bodyPr vert="horz" lIns="91440" tIns="45720" rIns="91440" bIns="45720" rtlCol="0">
            <a:normAutofit/>
          </a:bodyPr>
          <a:lstStyle>
            <a:lvl1pPr marL="342861" indent="-342861" algn="l" defTabSz="91429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66" indent="-285717" algn="l" defTabSz="91429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70" indent="-228574" algn="l" defTabSz="914296" rtl="0" eaLnBrk="1" latinLnBrk="0" hangingPunct="1">
              <a:spcBef>
                <a:spcPct val="20000"/>
              </a:spcBef>
              <a:buFont typeface="Arial" pitchFamily="34" charset="0"/>
              <a:buChar char="•"/>
              <a:defRPr sz="2300" kern="1200">
                <a:solidFill>
                  <a:schemeClr val="tx1"/>
                </a:solidFill>
                <a:latin typeface="+mn-lt"/>
                <a:ea typeface="+mn-ea"/>
                <a:cs typeface="+mn-cs"/>
              </a:defRPr>
            </a:lvl3pPr>
            <a:lvl4pPr marL="1600017" indent="-228574" algn="l" defTabSz="91429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66" indent="-228574" algn="l" defTabSz="91429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14" indent="-228574" algn="l" defTabSz="91429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80000"/>
              </a:lnSpc>
            </a:pPr>
            <a:r>
              <a:rPr lang="en-US" sz="2000" dirty="0">
                <a:solidFill>
                  <a:srgbClr val="002060"/>
                </a:solidFill>
                <a:cs typeface="Arial" panose="020B0604020202020204" pitchFamily="34" charset="0"/>
              </a:rPr>
              <a:t>Took ~2000 scientists and engineers more than 20 years to design and build</a:t>
            </a:r>
          </a:p>
          <a:p>
            <a:pPr algn="just">
              <a:lnSpc>
                <a:spcPct val="80000"/>
              </a:lnSpc>
            </a:pPr>
            <a:r>
              <a:rPr lang="en-US" sz="2000" dirty="0">
                <a:solidFill>
                  <a:srgbClr val="002060"/>
                </a:solidFill>
                <a:cs typeface="Arial" panose="020B0604020202020204" pitchFamily="34" charset="0"/>
              </a:rPr>
              <a:t>Is about 15 meters wide and 21.5 meters long</a:t>
            </a:r>
          </a:p>
          <a:p>
            <a:pPr algn="just">
              <a:lnSpc>
                <a:spcPct val="80000"/>
              </a:lnSpc>
            </a:pPr>
            <a:r>
              <a:rPr lang="en-US" sz="2000" dirty="0">
                <a:solidFill>
                  <a:srgbClr val="002060"/>
                </a:solidFill>
                <a:cs typeface="Arial" panose="020B0604020202020204" pitchFamily="34" charset="0"/>
              </a:rPr>
              <a:t>Weighs twice as much as the Eiffel Tower – about 14000t</a:t>
            </a:r>
          </a:p>
          <a:p>
            <a:pPr algn="just">
              <a:lnSpc>
                <a:spcPct val="80000"/>
              </a:lnSpc>
            </a:pPr>
            <a:r>
              <a:rPr lang="en-US" sz="2000" dirty="0">
                <a:solidFill>
                  <a:srgbClr val="002060"/>
                </a:solidFill>
                <a:cs typeface="Arial" panose="020B0604020202020204" pitchFamily="34" charset="0"/>
              </a:rPr>
              <a:t>Uses the largest, most powerful magnet of its kind ever made</a:t>
            </a:r>
          </a:p>
        </p:txBody>
      </p:sp>
    </p:spTree>
    <p:extLst>
      <p:ext uri="{BB962C8B-B14F-4D97-AF65-F5344CB8AC3E}">
        <p14:creationId xmlns:p14="http://schemas.microsoft.com/office/powerpoint/2010/main" val="2242398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 descr="PictureforPoint5_oct04_nopa.gif"/>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71704" y="824517"/>
            <a:ext cx="7863210" cy="570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hlinkClick r:id="rId4" action="ppaction://hlinksldjump"/>
          </p:cNvPr>
          <p:cNvSpPr/>
          <p:nvPr/>
        </p:nvSpPr>
        <p:spPr>
          <a:xfrm>
            <a:off x="2862264" y="5788025"/>
            <a:ext cx="1519237" cy="350838"/>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Rectangle 3">
            <a:hlinkClick r:id="rId5" action="ppaction://hlinksldjump"/>
          </p:cNvPr>
          <p:cNvSpPr/>
          <p:nvPr/>
        </p:nvSpPr>
        <p:spPr>
          <a:xfrm>
            <a:off x="752475" y="5794375"/>
            <a:ext cx="1270000" cy="342900"/>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ectangle 4">
            <a:hlinkClick r:id="rId6" action="ppaction://hlinksldjump"/>
          </p:cNvPr>
          <p:cNvSpPr/>
          <p:nvPr/>
        </p:nvSpPr>
        <p:spPr>
          <a:xfrm>
            <a:off x="4960938" y="5795531"/>
            <a:ext cx="3270250" cy="392113"/>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ectangle 5">
            <a:hlinkClick r:id="rId7" action="ppaction://hlinksldjump"/>
          </p:cNvPr>
          <p:cNvSpPr/>
          <p:nvPr/>
        </p:nvSpPr>
        <p:spPr>
          <a:xfrm>
            <a:off x="746125" y="6215064"/>
            <a:ext cx="3513138" cy="350837"/>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ectangle 6">
            <a:hlinkClick r:id="rId8" action="ppaction://hlinksldjump"/>
          </p:cNvPr>
          <p:cNvSpPr/>
          <p:nvPr/>
        </p:nvSpPr>
        <p:spPr>
          <a:xfrm>
            <a:off x="4975226" y="6227764"/>
            <a:ext cx="1446213" cy="365125"/>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ectangle 2"/>
          <p:cNvSpPr txBox="1">
            <a:spLocks noChangeArrowheads="1"/>
          </p:cNvSpPr>
          <p:nvPr/>
        </p:nvSpPr>
        <p:spPr>
          <a:xfrm>
            <a:off x="555783" y="-69850"/>
            <a:ext cx="8588218" cy="755650"/>
          </a:xfrm>
          <a:prstGeom prst="rect">
            <a:avLst/>
          </a:prstGeom>
          <a:effectLst/>
        </p:spPr>
        <p:txBody>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1" hangingPunct="1">
              <a:defRPr/>
            </a:pPr>
            <a:r>
              <a:rPr lang="en-US" dirty="0">
                <a:solidFill>
                  <a:schemeClr val="bg1"/>
                </a:solidFill>
                <a:latin typeface="Arial" charset="0"/>
                <a:ea typeface="ＭＳ Ｐゴシック" charset="0"/>
                <a:cs typeface="ＭＳ Ｐゴシック" charset="0"/>
              </a:rPr>
              <a:t>A slice through the CMS detector</a:t>
            </a:r>
            <a:endParaRPr lang="en-US" b="1"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027123915"/>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79281</TotalTime>
  <Words>1977</Words>
  <Application>Microsoft Office PowerPoint</Application>
  <PresentationFormat>Лист A4 (210x297 мм)</PresentationFormat>
  <Paragraphs>214</Paragraphs>
  <Slides>34</Slides>
  <Notes>9</Notes>
  <HiddenSlides>0</HiddenSlides>
  <MMClips>1</MMClips>
  <ScaleCrop>false</ScaleCrop>
  <HeadingPairs>
    <vt:vector size="8" baseType="variant">
      <vt:variant>
        <vt:lpstr>Использованные шрифты</vt:lpstr>
      </vt:variant>
      <vt:variant>
        <vt:i4>10</vt:i4>
      </vt:variant>
      <vt:variant>
        <vt:lpstr>Тема</vt:lpstr>
      </vt:variant>
      <vt:variant>
        <vt:i4>1</vt:i4>
      </vt:variant>
      <vt:variant>
        <vt:lpstr>Внедренные серверы OLE</vt:lpstr>
      </vt:variant>
      <vt:variant>
        <vt:i4>1</vt:i4>
      </vt:variant>
      <vt:variant>
        <vt:lpstr>Заголовки слайдов</vt:lpstr>
      </vt:variant>
      <vt:variant>
        <vt:i4>34</vt:i4>
      </vt:variant>
    </vt:vector>
  </HeadingPairs>
  <TitlesOfParts>
    <vt:vector size="46" baseType="lpstr">
      <vt:lpstr>MS PGothic</vt:lpstr>
      <vt:lpstr>MS PGothic</vt:lpstr>
      <vt:lpstr>Arial</vt:lpstr>
      <vt:lpstr>Calibri</vt:lpstr>
      <vt:lpstr>Cambria Math</vt:lpstr>
      <vt:lpstr>GillSans</vt:lpstr>
      <vt:lpstr>Roboto</vt:lpstr>
      <vt:lpstr>Symbol</vt:lpstr>
      <vt:lpstr>Times New Roman</vt:lpstr>
      <vt:lpstr>Wingdings</vt:lpstr>
      <vt:lpstr>Тема Office</vt:lpstr>
      <vt:lpstr>Equation</vt:lpstr>
      <vt:lpstr>Презентация PowerPoint</vt:lpstr>
      <vt:lpstr>HEP Experiments: Collider and Fixed-Target </vt:lpstr>
      <vt:lpstr>What just happened?</vt:lpstr>
      <vt:lpstr>Data Flow</vt:lpstr>
      <vt:lpstr>Event Reconstruction </vt:lpstr>
      <vt:lpstr> Animation of a real collision</vt:lpstr>
      <vt:lpstr>Презентация PowerPoint</vt:lpstr>
      <vt:lpstr>The CMS detector</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Tracking Algorithms </vt:lpstr>
      <vt:lpstr>Challenge</vt:lpstr>
      <vt:lpstr>Tracking - Pattern Recognition </vt:lpstr>
      <vt:lpstr>Pattern Recognition Algorithms </vt:lpstr>
      <vt:lpstr>Reconstruction of high pT muon trajectories </vt:lpstr>
      <vt:lpstr>Презентация PowerPoint</vt:lpstr>
      <vt:lpstr>Methods for Track Finding</vt:lpstr>
      <vt:lpstr>Kalman filter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Event Reconstruction Implementation </vt:lpstr>
      <vt:lpstr>Презентация PowerPoint</vt:lpstr>
      <vt:lpstr>THANK YOU FOR YOUR ATTENTION!</vt:lpstr>
      <vt:lpstr>What just happened?</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ИССЛЕДОВАНИЕ ПРОЦЕССОВ ПАРНОГО РОЖДЕНИЯ МЮОНОВ В ЭКСПЕРИМЕНТЕ CMS на LHC</dc:title>
  <dc:creator>Мария Савина</dc:creator>
  <cp:lastModifiedBy>Николай Войтишин</cp:lastModifiedBy>
  <cp:revision>1868</cp:revision>
  <dcterms:created xsi:type="dcterms:W3CDTF">2020-06-19T10:31:57Z</dcterms:created>
  <dcterms:modified xsi:type="dcterms:W3CDTF">2024-10-29T08:15:13Z</dcterms:modified>
</cp:coreProperties>
</file>