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27.jpg" ContentType="image/png"/>
  <Override PartName="/ppt/media/image29.jpg" ContentType="image/pn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1" r:id="rId2"/>
    <p:sldId id="274" r:id="rId3"/>
    <p:sldId id="301" r:id="rId4"/>
    <p:sldId id="305" r:id="rId5"/>
    <p:sldId id="303" r:id="rId6"/>
    <p:sldId id="304" r:id="rId7"/>
    <p:sldId id="281" r:id="rId8"/>
    <p:sldId id="313" r:id="rId9"/>
    <p:sldId id="326" r:id="rId10"/>
    <p:sldId id="257" r:id="rId11"/>
    <p:sldId id="267" r:id="rId12"/>
    <p:sldId id="328" r:id="rId13"/>
    <p:sldId id="282" r:id="rId14"/>
    <p:sldId id="284" r:id="rId15"/>
    <p:sldId id="308" r:id="rId16"/>
    <p:sldId id="330" r:id="rId17"/>
    <p:sldId id="266" r:id="rId18"/>
    <p:sldId id="311" r:id="rId19"/>
    <p:sldId id="263" r:id="rId20"/>
    <p:sldId id="264" r:id="rId21"/>
    <p:sldId id="312" r:id="rId22"/>
    <p:sldId id="298" r:id="rId23"/>
    <p:sldId id="314" r:id="rId24"/>
    <p:sldId id="295" r:id="rId25"/>
    <p:sldId id="307" r:id="rId26"/>
    <p:sldId id="291" r:id="rId27"/>
    <p:sldId id="315" r:id="rId28"/>
    <p:sldId id="322" r:id="rId29"/>
    <p:sldId id="296" r:id="rId30"/>
    <p:sldId id="323" r:id="rId31"/>
    <p:sldId id="293" r:id="rId32"/>
    <p:sldId id="297" r:id="rId33"/>
    <p:sldId id="316" r:id="rId34"/>
    <p:sldId id="294" r:id="rId35"/>
    <p:sldId id="317" r:id="rId36"/>
    <p:sldId id="318" r:id="rId37"/>
    <p:sldId id="319" r:id="rId38"/>
    <p:sldId id="320" r:id="rId39"/>
    <p:sldId id="321" r:id="rId40"/>
    <p:sldId id="324" r:id="rId41"/>
    <p:sldId id="325" r:id="rId42"/>
    <p:sldId id="329" r:id="rId43"/>
    <p:sldId id="327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42" autoAdjust="0"/>
  </p:normalViewPr>
  <p:slideViewPr>
    <p:cSldViewPr snapToGrid="0">
      <p:cViewPr varScale="1">
        <p:scale>
          <a:sx n="63" d="100"/>
          <a:sy n="63" d="100"/>
        </p:scale>
        <p:origin x="4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1D859-440B-4517-A243-FD0C67EA35E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F8C48-AFE9-47D4-A69C-AF9AED290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71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Обложка фильма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6475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Co-chairman: Co-chairman: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670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Regina Kozhina (LRB)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Co-chairman: Co-chairman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Bulatova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(JINR Press Office) Ekaterina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Kolosova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(CPED) Igor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Pelevanyuk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(MLIT)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Yulia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Polyakova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(ICD) Anna Rybakova (UC) Daria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Shamina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(LRB) Veronika Smirnova (FLNP)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Rostislav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Sotenskii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(DLNP) Alexey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Vorontsov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(MLIT)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99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e44460b70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e44460b707_1_0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845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 всех участников есть возможность опубликовать </a:t>
            </a:r>
            <a:r>
              <a:rPr lang="ru-RU" dirty="0" err="1"/>
              <a:t>просидинги</a:t>
            </a:r>
            <a:r>
              <a:rPr lang="ru-RU" dirty="0"/>
              <a:t> </a:t>
            </a:r>
            <a:endParaRPr lang="en-US" dirty="0"/>
          </a:p>
          <a:p>
            <a:r>
              <a:rPr lang="ru-RU" dirty="0"/>
              <a:t>Сегодня открываем прием </a:t>
            </a:r>
            <a:r>
              <a:rPr lang="ru-RU" dirty="0" err="1"/>
              <a:t>просидингов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F8C48-AFE9-47D4-A69C-AF9AED290B8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11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44460b70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e44460b707_0_6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4973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8432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1025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3657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3526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Computer simulation of shape effects in electrostatic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magnetostatic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interactions</a:t>
            </a:r>
            <a:endParaRPr dirty="0"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60137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0799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3355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73749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9001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1116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3188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3305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8031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1514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89125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50958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1461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19956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33376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24792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9072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32521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685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e44460b70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e44460b707_0_2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6813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e44460b70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e44460b707_0_2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2890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e44460b70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e44460b707_0_2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9754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Co-chairman: Co-chairman: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1712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Co-chairman: Co-chairman: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929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Co-chairman: Co-chairman: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917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7CA45-0670-428F-B03B-5B941ED3A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59885C-2A1B-439F-A7E7-0CCBF92B5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E693B2-AA04-4E43-8008-DC61BBE78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DC0BAA-CC59-435E-A554-FD958B27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2067B8-312B-4ADA-9915-B14D63302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1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CBCB7-8A95-4ECB-9E96-57F364A3C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2378F9-DF4E-4A00-8490-45640A5CA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F0AD93-E9F1-4CCE-B37C-1E59A0D48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BA2BC-7170-4593-9E2C-21EB62688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3F1DAF-4408-4E06-84E8-BCD78A0E1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299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FC6F43A-A5F3-454A-BB2E-CB3BED4980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5B58B7-71E0-47AA-B932-6214F76E6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50BCE9-D438-47B7-B5B9-1373C31FD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529D8E-3D29-4BF0-AFAD-9A0A4E7B5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7EB839-2716-4C93-8229-23EE6399C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639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obj">
  <p:cSld name="1_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11345636" y="6241866"/>
            <a:ext cx="130931" cy="270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3104" lvl="0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23104" lvl="1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23104" lvl="2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23104" lvl="3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104" lvl="4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104" lvl="5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3104" lvl="6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3104" lvl="7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3104" lvl="8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l"/>
            <a:fld id="{00000000-1234-1234-1234-123412341234}" type="slidenum">
              <a:rPr lang="ru-RU" smtClean="0"/>
              <a:pPr algn="l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671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>
  <p:cSld name="1_Заголовок и объект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title"/>
          </p:nvPr>
        </p:nvSpPr>
        <p:spPr>
          <a:xfrm>
            <a:off x="738749" y="680952"/>
            <a:ext cx="4320728" cy="3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395" b="1" i="0">
                <a:solidFill>
                  <a:srgbClr val="2823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77246" lvl="0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554492" lvl="1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831738" lvl="2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108984" lvl="3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386230" lvl="4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663476" lvl="5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940723" lvl="6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217969" lvl="7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495215" lvl="8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sldNum" idx="12"/>
          </p:nvPr>
        </p:nvSpPr>
        <p:spPr>
          <a:xfrm>
            <a:off x="186709" y="6447076"/>
            <a:ext cx="683483" cy="26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3104" lvl="0" indent="0" algn="l">
              <a:lnSpc>
                <a:spcPct val="100000"/>
              </a:lnSpc>
              <a:spcBef>
                <a:spcPts val="0"/>
              </a:spcBef>
              <a:buNone/>
              <a:defRPr sz="1698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23104" lvl="1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23104" lvl="2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23104" lvl="3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104" lvl="4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104" lvl="5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3104" lvl="6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3104" lvl="7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3104" lvl="8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r>
              <a:rPr lang="en-US" dirty="0"/>
              <a:t>/8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572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05C5D-0C31-4AD4-AD4D-8395E2486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D0A5D2-C5C0-42B6-850D-10110D32E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8B64F7-9686-48B3-BC29-6B57A62B5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6CC0D9-7E9C-437D-9BAB-89A1C5C49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FC01F3-E578-40EB-A383-7C0A2D3F2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8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EF540-20E3-462D-A3E0-3C6547EDE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AA9875-4CE9-4BA4-B2CB-C73430535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4C42B0-8ED3-42BD-AE5A-DD5990843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062B56-3A84-4A30-9A38-ED8A76D3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E17B02-D575-464F-9111-EE482846C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970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D0F08-F387-4863-9A92-732E5F068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AE8518-26A2-4BD0-BD05-6C3FCF0E6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A2BA9A-2CED-4029-8631-43B9F9F6F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8A5C37-B321-4703-BA28-03534036D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208334-D996-40F4-B2A1-0D511FE9A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661568-C049-499E-85E6-7D97ADBF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3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1F1BE-8DE6-4BD3-A7BA-82C17AC74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5CB375-335B-4BE2-99F0-E918F2E08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3E1995-C88E-4903-8441-13E70ED9F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730175E-B849-4B26-875B-0E505FC46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8A56E4-8268-45F0-8DEE-C7D2476C0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FDAB2E-852E-4FDE-A4D6-2A1E8E516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FFCF12-9B74-49AD-B804-61B874FED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1B443E8-BDF6-4ABE-9E63-CA39705D4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70A5A-2489-4CF2-95DF-DB973D628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C3185F-26DE-48D8-B2A5-2FD3EFCE7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CF8267-AD42-4FB6-A524-DDC381BC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42E2A6A-FAC2-45B2-8FC4-8690788C9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98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15EC567-874C-48B6-B2BF-3DCF3C320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6013A50-4A0A-478B-905D-61A6CD83A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77BA50-1075-4AC1-96A9-85BB122F5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59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9518D-CA74-4D03-9A6D-00A0A385E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C458E0-7EAC-42A3-8A51-6602B67C6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7E1729-265A-4336-B6A5-58DA9E477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E8E2AD-53CE-49D9-9A94-0734A081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09832D-F9C8-4EE8-B5B0-4B535BCAC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154C75-CC5B-4BA6-853F-16FBAC495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62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316AD-5AAE-4A71-89B7-7143808C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97F664-9D95-47FA-A821-288C47F8C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1C64AC-C2FC-4A9C-B5C1-8D18CE6BF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E7DC82-70B7-4ACD-8E32-C0908992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C94DB4-F979-4565-B7FD-90F0E8692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6A2201-15A6-4F63-AD3C-5FC46610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16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10E57-A1B4-4006-87AB-A87B5A012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56A125-B3AC-4AD2-A258-631D3589D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062491-5DE9-4C5F-95FC-542D7081E0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83B85-F269-4BEA-9299-573709A8C081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96F832-AC88-4148-A3D3-F7D6AB0B0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A7193-3AE6-4411-9E16-0D35BF7D8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76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1" y="-14051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"/>
          <p:cNvPicPr preferRelativeResize="0"/>
          <p:nvPr/>
        </p:nvPicPr>
        <p:blipFill rotWithShape="1">
          <a:blip r:embed="rId4">
            <a:alphaModFix/>
          </a:blip>
          <a:srcRect l="20055" t="27302" r="16377" b="12268"/>
          <a:stretch/>
        </p:blipFill>
        <p:spPr>
          <a:xfrm>
            <a:off x="2923576" y="0"/>
            <a:ext cx="9364262" cy="694078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"/>
          <p:cNvSpPr txBox="1"/>
          <p:nvPr/>
        </p:nvSpPr>
        <p:spPr>
          <a:xfrm>
            <a:off x="10041209" y="5840957"/>
            <a:ext cx="1234329" cy="251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59" rIns="0" bIns="0" anchor="t" anchorCtr="0">
            <a:spAutoFit/>
          </a:bodyPr>
          <a:lstStyle/>
          <a:p>
            <a:pPr marL="7701" algn="r"/>
            <a:r>
              <a:rPr lang="en-US" sz="1577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DUBNA</a:t>
            </a:r>
            <a:endParaRPr sz="1577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" name="Google Shape;45;p1"/>
          <p:cNvSpPr txBox="1"/>
          <p:nvPr/>
        </p:nvSpPr>
        <p:spPr>
          <a:xfrm>
            <a:off x="10950498" y="1221486"/>
            <a:ext cx="511366" cy="307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 algn="r"/>
            <a:r>
              <a:rPr lang="ru-RU" sz="194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'24</a:t>
            </a:r>
            <a:endParaRPr sz="194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" name="Google Shape;46;p1"/>
          <p:cNvSpPr txBox="1"/>
          <p:nvPr/>
        </p:nvSpPr>
        <p:spPr>
          <a:xfrm>
            <a:off x="10732779" y="1559321"/>
            <a:ext cx="1085518" cy="37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006" rIns="0" bIns="0" anchor="t" anchorCtr="0">
            <a:spAutoFit/>
          </a:bodyPr>
          <a:lstStyle/>
          <a:p>
            <a:pPr marL="7701"/>
            <a:r>
              <a:rPr lang="ru-RU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28 </a:t>
            </a:r>
            <a:r>
              <a:rPr lang="en-US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October - </a:t>
            </a:r>
          </a:p>
          <a:p>
            <a:pPr marL="7701"/>
            <a:r>
              <a:rPr lang="en-US" sz="12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November</a:t>
            </a:r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" name="Google Shape;47;p1"/>
          <p:cNvSpPr txBox="1"/>
          <p:nvPr/>
        </p:nvSpPr>
        <p:spPr>
          <a:xfrm>
            <a:off x="430806" y="3918266"/>
            <a:ext cx="5704292" cy="1369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en-US" sz="4366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AYSS</a:t>
            </a:r>
            <a:r>
              <a:rPr lang="ru-RU" sz="4366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-2024</a:t>
            </a:r>
            <a:endParaRPr sz="4366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701">
              <a:spcBef>
                <a:spcPts val="69"/>
              </a:spcBef>
            </a:pPr>
            <a:r>
              <a:rPr lang="en-US" sz="4366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Closing</a:t>
            </a:r>
            <a:r>
              <a:rPr lang="ru-RU" sz="4366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366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Remarks</a:t>
            </a:r>
            <a:endParaRPr sz="4366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8" name="Google Shape;4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06439" y="537976"/>
            <a:ext cx="8528140" cy="5295956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"/>
          <p:cNvSpPr txBox="1"/>
          <p:nvPr/>
        </p:nvSpPr>
        <p:spPr>
          <a:xfrm>
            <a:off x="396652" y="5966575"/>
            <a:ext cx="6359748" cy="69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ru-RU" sz="218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</a:t>
            </a:r>
            <a:r>
              <a:rPr lang="en-US" sz="2183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egina</a:t>
            </a:r>
            <a:r>
              <a:rPr lang="ru-RU" sz="218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Kozhina </a:t>
            </a:r>
            <a:r>
              <a:rPr lang="ru-RU" sz="2183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and</a:t>
            </a:r>
            <a:r>
              <a:rPr lang="ru-RU" sz="218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</a:t>
            </a:r>
            <a:r>
              <a:rPr lang="en-US" sz="2183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lexander</a:t>
            </a:r>
            <a:r>
              <a:rPr lang="ru-RU" sz="218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83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Madumarov</a:t>
            </a:r>
            <a:endParaRPr sz="2183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701">
              <a:spcBef>
                <a:spcPts val="69"/>
              </a:spcBef>
            </a:pPr>
            <a:r>
              <a:rPr lang="ru-RU" sz="2183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on</a:t>
            </a:r>
            <a:r>
              <a:rPr lang="ru-RU" sz="218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183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behalf</a:t>
            </a:r>
            <a:r>
              <a:rPr lang="ru-RU" sz="218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183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of</a:t>
            </a:r>
            <a:r>
              <a:rPr lang="ru-RU" sz="218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183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</a:t>
            </a:r>
            <a:r>
              <a:rPr lang="ru-RU" sz="218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183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Organizing</a:t>
            </a:r>
            <a:r>
              <a:rPr lang="ru-RU" sz="218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183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Committee</a:t>
            </a:r>
            <a:endParaRPr sz="2183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0" name="Google Shape;50;p1"/>
          <p:cNvPicPr preferRelativeResize="0"/>
          <p:nvPr/>
        </p:nvPicPr>
        <p:blipFill rotWithShape="1">
          <a:blip r:embed="rId6">
            <a:alphaModFix amt="75000"/>
          </a:blip>
          <a:srcRect l="8353" t="12608" r="43273" b="10792"/>
          <a:stretch/>
        </p:blipFill>
        <p:spPr>
          <a:xfrm>
            <a:off x="504862" y="749148"/>
            <a:ext cx="1091522" cy="93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>
            <a:off x="1905650" y="703963"/>
            <a:ext cx="1091523" cy="102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C7F0EB-8AF8-4B91-86B3-D046F0C51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49" y="-13974"/>
            <a:ext cx="9248702" cy="68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87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BD1355-46D2-41DB-87ED-ACD5BD794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439" y="152400"/>
            <a:ext cx="5157787" cy="51911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Chess Tournament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8DFA2183-127D-4131-8638-84261EC520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469" y="671511"/>
            <a:ext cx="1869803" cy="2804704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E341C38B-7396-4735-9E1B-D473A2A5E7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19272" y="104282"/>
            <a:ext cx="5183188" cy="51911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The JINR Film Union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1BD00D-F6B2-49C5-A482-55D42E2115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5"/>
          <a:stretch/>
        </p:blipFill>
        <p:spPr>
          <a:xfrm>
            <a:off x="7298817" y="3680460"/>
            <a:ext cx="4720021" cy="30732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F9EFF9-706B-4F81-ADA4-2A7FAB27B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3576178"/>
            <a:ext cx="4236720" cy="31775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333168-F5FA-459B-96C6-6F2B9F145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15" y="671512"/>
            <a:ext cx="4085745" cy="2804703"/>
          </a:xfrm>
          <a:prstGeom prst="rect">
            <a:avLst/>
          </a:prstGeom>
        </p:spPr>
      </p:pic>
      <p:sp>
        <p:nvSpPr>
          <p:cNvPr id="8" name="Текст 1">
            <a:extLst>
              <a:ext uri="{FF2B5EF4-FFF2-40B4-BE49-F238E27FC236}">
                <a16:creationId xmlns:a16="http://schemas.microsoft.com/office/drawing/2014/main" id="{DBDA2501-C0AE-4B9E-B5D8-791E5E8750DC}"/>
              </a:ext>
            </a:extLst>
          </p:cNvPr>
          <p:cNvSpPr txBox="1">
            <a:spLocks/>
          </p:cNvSpPr>
          <p:nvPr/>
        </p:nvSpPr>
        <p:spPr>
          <a:xfrm>
            <a:off x="345440" y="2909888"/>
            <a:ext cx="1277736" cy="519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Quiz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27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g2e44460b707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43231" y="-1548271"/>
            <a:ext cx="3087111" cy="309654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2e44460b707_1_5"/>
          <p:cNvSpPr txBox="1">
            <a:spLocks noGrp="1"/>
          </p:cNvSpPr>
          <p:nvPr>
            <p:ph type="title"/>
          </p:nvPr>
        </p:nvSpPr>
        <p:spPr>
          <a:xfrm>
            <a:off x="1657327" y="248514"/>
            <a:ext cx="8877345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lvl="0" algn="ctr">
              <a:buClr>
                <a:schemeClr val="dk1"/>
              </a:buClr>
            </a:pPr>
            <a:r>
              <a:rPr lang="en-US" sz="4400" dirty="0">
                <a:latin typeface="Verdana"/>
                <a:ea typeface="Verdana"/>
                <a:cs typeface="Verdana"/>
                <a:sym typeface="Verdana"/>
              </a:rPr>
              <a:t>Gratitude</a:t>
            </a:r>
            <a:endParaRPr sz="44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6DFA3-BD3A-4E87-9C92-B6829E19D945}"/>
              </a:ext>
            </a:extLst>
          </p:cNvPr>
          <p:cNvSpPr txBox="1"/>
          <p:nvPr/>
        </p:nvSpPr>
        <p:spPr>
          <a:xfrm>
            <a:off x="6204582" y="1548270"/>
            <a:ext cx="5199142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MLIT &amp; all other JINR laboratories</a:t>
            </a: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Press Office</a:t>
            </a: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Publishing Department </a:t>
            </a: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International Cooperation Department</a:t>
            </a:r>
            <a:endParaRPr lang="ru-RU" sz="20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University Centre</a:t>
            </a:r>
            <a:endParaRPr lang="ru-RU" sz="20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JINR Directorate</a:t>
            </a: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Club of Scientists</a:t>
            </a: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The </a:t>
            </a:r>
            <a:r>
              <a:rPr lang="en-US" sz="2000" dirty="0" err="1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Blokhinka</a:t>
            </a: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library</a:t>
            </a:r>
            <a:endParaRPr lang="ru-RU" sz="2000" dirty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Hotel and Restaurant Complex Management Office</a:t>
            </a:r>
            <a:endParaRPr lang="en-US" sz="2000" dirty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194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JINR International Conference Centre</a:t>
            </a: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endParaRPr lang="en-US" sz="2000" i="1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0B794C6-5EE2-47F5-AB94-FAA5A0392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3151"/>
            <a:ext cx="493725" cy="138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rgbClr val="777777"/>
                </a:solidFill>
                <a:effectLst/>
                <a:latin typeface="Liberation Sans"/>
              </a:rPr>
              <a:t> 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Google Shape;57;g2e44460b707_1_5">
            <a:extLst>
              <a:ext uri="{FF2B5EF4-FFF2-40B4-BE49-F238E27FC236}">
                <a16:creationId xmlns:a16="http://schemas.microsoft.com/office/drawing/2014/main" id="{46DC5E08-55E4-4B7B-AE23-E8BD515333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4226" y="2583077"/>
            <a:ext cx="5199143" cy="5215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F3A62-E4B8-4DDE-9FF4-C313927545C2}"/>
              </a:ext>
            </a:extLst>
          </p:cNvPr>
          <p:cNvSpPr txBox="1"/>
          <p:nvPr/>
        </p:nvSpPr>
        <p:spPr>
          <a:xfrm>
            <a:off x="646125" y="1583050"/>
            <a:ext cx="5199143" cy="385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Alexander </a:t>
            </a: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Baydatsky</a:t>
            </a: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 </a:t>
            </a: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(UC)</a:t>
            </a: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Olesia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Chepurchenko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(JINR Press Office)</a:t>
            </a: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Evgenyi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Goryachkin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(FLNR)</a:t>
            </a: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Ilya </a:t>
            </a: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Kalagin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(MLIT)</a:t>
            </a: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Elena </a:t>
            </a:r>
            <a:r>
              <a:rPr lang="en-US" sz="2000" dirty="0" err="1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Puzynina</a:t>
            </a: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(JINR Press Office)</a:t>
            </a: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Ilya </a:t>
            </a: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Veselov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(JINR Press Office)</a:t>
            </a: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 err="1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Eugenii</a:t>
            </a: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lang="en-US" sz="2000" dirty="0" err="1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Alexandrov</a:t>
            </a:r>
            <a:endParaRPr lang="en-US" sz="2000" dirty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Maxim </a:t>
            </a:r>
            <a:r>
              <a:rPr lang="en-US" sz="2000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Podlesnyy</a:t>
            </a:r>
            <a:endParaRPr lang="ru-RU"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Kirill </a:t>
            </a:r>
            <a:r>
              <a:rPr lang="en-US" sz="2000" dirty="0" err="1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Petukhov</a:t>
            </a:r>
            <a:endParaRPr lang="en-US" sz="2000" dirty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87C321-DF60-4F7F-A750-45E548270BBB}"/>
              </a:ext>
            </a:extLst>
          </p:cNvPr>
          <p:cNvSpPr txBox="1"/>
          <p:nvPr/>
        </p:nvSpPr>
        <p:spPr>
          <a:xfrm>
            <a:off x="4614041" y="5955795"/>
            <a:ext cx="6947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And everyone who might be missed</a:t>
            </a:r>
            <a:r>
              <a:rPr lang="ru-RU" sz="2400" b="1" dirty="0">
                <a:solidFill>
                  <a:srgbClr val="00206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!</a:t>
            </a:r>
            <a:endParaRPr lang="en-US" sz="2400" b="1" dirty="0">
              <a:solidFill>
                <a:srgbClr val="002060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22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e44460b707_1_5"/>
          <p:cNvSpPr txBox="1">
            <a:spLocks noGrp="1"/>
          </p:cNvSpPr>
          <p:nvPr>
            <p:ph type="body" idx="1"/>
          </p:nvPr>
        </p:nvSpPr>
        <p:spPr>
          <a:xfrm>
            <a:off x="508382" y="1487824"/>
            <a:ext cx="12577698" cy="102412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lnSpc>
                <a:spcPct val="142850"/>
              </a:lnSpc>
              <a:buClr>
                <a:schemeClr val="dk1"/>
              </a:buClr>
              <a:buSzPts val="1100"/>
            </a:pPr>
            <a:r>
              <a:rPr lang="ru-RU" sz="2000" dirty="0" err="1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Co-chairmen</a:t>
            </a:r>
            <a:r>
              <a:rPr lang="ru-RU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: </a:t>
            </a:r>
            <a:r>
              <a:rPr lang="ru-RU" sz="2000" dirty="0">
                <a:solidFill>
                  <a:schemeClr val="dk1"/>
                </a:solidFill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Regina Kozhina (LRB) </a:t>
            </a:r>
            <a:r>
              <a:rPr lang="en-US" sz="2000" dirty="0">
                <a:solidFill>
                  <a:schemeClr val="dk1"/>
                </a:solidFill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and A</a:t>
            </a:r>
            <a:r>
              <a:rPr lang="en-US" sz="2000" dirty="0"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lexander </a:t>
            </a:r>
            <a:r>
              <a:rPr lang="en-US" sz="2000" dirty="0" err="1"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Madumarov</a:t>
            </a:r>
            <a:r>
              <a:rPr lang="en-US" sz="2000" dirty="0"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(FLNR) </a:t>
            </a:r>
            <a:endParaRPr lang="en-US" sz="2000" dirty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indent="0"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endParaRPr sz="2304" dirty="0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g2e44460b707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4889" y="922200"/>
            <a:ext cx="3087111" cy="309654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2e44460b707_1_5"/>
          <p:cNvSpPr txBox="1">
            <a:spLocks noGrp="1"/>
          </p:cNvSpPr>
          <p:nvPr>
            <p:ph type="title"/>
          </p:nvPr>
        </p:nvSpPr>
        <p:spPr>
          <a:xfrm>
            <a:off x="1657297" y="412944"/>
            <a:ext cx="8877345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Organizing</a:t>
            </a:r>
            <a:r>
              <a:rPr lang="ru-RU" sz="4366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Committee</a:t>
            </a:r>
            <a:endParaRPr sz="4366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8E735-34AA-40F4-878E-B378E2172696}"/>
              </a:ext>
            </a:extLst>
          </p:cNvPr>
          <p:cNvSpPr txBox="1"/>
          <p:nvPr/>
        </p:nvSpPr>
        <p:spPr>
          <a:xfrm>
            <a:off x="508382" y="2569666"/>
            <a:ext cx="4895903" cy="3552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Dina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Badreeva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(MLIT)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Dinara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Bulatova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(JINR Press Office) 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Ksenia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Ilina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(VBLHEP)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Ekaterina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Kolosova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(CPED) 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Igor </a:t>
            </a: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Pelevanyuk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(MLIT) 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Yulia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Polyakova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(ICD) 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C8A3AC-163E-4253-8CEE-D73F3546A09D}"/>
              </a:ext>
            </a:extLst>
          </p:cNvPr>
          <p:cNvSpPr txBox="1"/>
          <p:nvPr/>
        </p:nvSpPr>
        <p:spPr>
          <a:xfrm>
            <a:off x="6095969" y="2569666"/>
            <a:ext cx="3657631" cy="255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Anna Rybakova (UC) 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Daria </a:t>
            </a: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Shamina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(LRB) 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Veronika Smirnova (FLNP) 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Rostislav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Sotenskii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(DLNP) 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Alexey </a:t>
            </a: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Vorontsov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(MLIT)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735343-37E9-461E-A168-292273546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005" y="2246279"/>
            <a:ext cx="3000772" cy="450115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41828C7-E5E9-4D2E-BDB9-2E075598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614" y="1807145"/>
            <a:ext cx="1760480" cy="553998"/>
          </a:xfrm>
        </p:spPr>
        <p:txBody>
          <a:bodyPr/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Ksenia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Ilina</a:t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A121FA-C4D8-4EFA-8D6E-9D896C4D5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97" y="64210"/>
            <a:ext cx="3926713" cy="4821613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536C716-964A-4933-9647-F1212CF2184C}"/>
              </a:ext>
            </a:extLst>
          </p:cNvPr>
          <p:cNvSpPr txBox="1">
            <a:spLocks/>
          </p:cNvSpPr>
          <p:nvPr/>
        </p:nvSpPr>
        <p:spPr>
          <a:xfrm>
            <a:off x="5184359" y="5088825"/>
            <a:ext cx="3000772" cy="5539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5" b="1" i="0" kern="1200">
                <a:solidFill>
                  <a:srgbClr val="2823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Veronika Smirnova</a:t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CC444CD-F533-4B5A-997E-C6B1CD66F7CA}"/>
              </a:ext>
            </a:extLst>
          </p:cNvPr>
          <p:cNvSpPr txBox="1">
            <a:spLocks/>
          </p:cNvSpPr>
          <p:nvPr/>
        </p:nvSpPr>
        <p:spPr>
          <a:xfrm>
            <a:off x="846346" y="1969280"/>
            <a:ext cx="2665790" cy="5539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5" b="1" i="0" kern="1200">
                <a:solidFill>
                  <a:srgbClr val="2823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Igor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Pelevanyuk</a:t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B19439-EFAE-4D83-8C5E-D0EE44A0C3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r="10515"/>
          <a:stretch/>
        </p:blipFill>
        <p:spPr>
          <a:xfrm>
            <a:off x="157223" y="2475017"/>
            <a:ext cx="4348480" cy="438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42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A50A7-B126-4FE1-A000-3C963755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00" y="3413306"/>
            <a:ext cx="2737600" cy="553998"/>
          </a:xfrm>
        </p:spPr>
        <p:txBody>
          <a:bodyPr/>
          <a:lstStyle/>
          <a:p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Dinara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Bulatova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7BEFAD-39FA-4229-8DDC-65F52D8F5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19" y="86940"/>
            <a:ext cx="4777881" cy="32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E21B61-BC00-4ECF-955D-EA4AD2DE7E57}"/>
              </a:ext>
            </a:extLst>
          </p:cNvPr>
          <p:cNvSpPr txBox="1"/>
          <p:nvPr/>
        </p:nvSpPr>
        <p:spPr>
          <a:xfrm>
            <a:off x="8503920" y="3407773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002060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Alexey</a:t>
            </a:r>
            <a:r>
              <a:rPr lang="ru-RU" sz="2000" b="1" dirty="0">
                <a:solidFill>
                  <a:srgbClr val="002060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Vorontsov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411FB6-B7F9-4FAC-A703-C7252CAFB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46307"/>
            <a:ext cx="3240000" cy="324000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196B7FB-F303-46E5-B248-CE0A3290A9B2}"/>
              </a:ext>
            </a:extLst>
          </p:cNvPr>
          <p:cNvSpPr txBox="1">
            <a:spLocks/>
          </p:cNvSpPr>
          <p:nvPr/>
        </p:nvSpPr>
        <p:spPr>
          <a:xfrm>
            <a:off x="3958259" y="2853775"/>
            <a:ext cx="2737600" cy="5539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5" b="1" i="0" kern="1200">
                <a:solidFill>
                  <a:srgbClr val="2823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Rostislav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Sotenskii</a:t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BD94C1-0040-4601-A309-73BF95DE1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3185"/>
          <a:stretch/>
        </p:blipFill>
        <p:spPr>
          <a:xfrm>
            <a:off x="3595600" y="3326940"/>
            <a:ext cx="3416247" cy="345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93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A50A7-B126-4FE1-A000-3C963755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253" y="4864996"/>
            <a:ext cx="2737600" cy="553998"/>
          </a:xfrm>
        </p:spPr>
        <p:txBody>
          <a:bodyPr/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Daria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Shamina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816CF30-F606-4C18-8CEC-7C7A69B6DE6D}"/>
              </a:ext>
            </a:extLst>
          </p:cNvPr>
          <p:cNvSpPr txBox="1">
            <a:spLocks/>
          </p:cNvSpPr>
          <p:nvPr/>
        </p:nvSpPr>
        <p:spPr>
          <a:xfrm>
            <a:off x="188854" y="4875611"/>
            <a:ext cx="3371858" cy="2769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5" b="1" i="0" kern="1200">
                <a:solidFill>
                  <a:srgbClr val="2823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2000" dirty="0"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Ekaterina </a:t>
            </a:r>
            <a:r>
              <a:rPr lang="en-US" sz="2000" dirty="0" err="1"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Kolosova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B7BE36-7796-49FE-9D10-9FE67423B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4" y="86940"/>
            <a:ext cx="3410082" cy="45467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BC15C6-EF33-487C-99B5-6D1009A92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170" y="3479197"/>
            <a:ext cx="4334268" cy="3301492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5B908A6-D5AF-45E4-A05C-C5EB673AE7A4}"/>
              </a:ext>
            </a:extLst>
          </p:cNvPr>
          <p:cNvSpPr txBox="1">
            <a:spLocks/>
          </p:cNvSpPr>
          <p:nvPr/>
        </p:nvSpPr>
        <p:spPr>
          <a:xfrm>
            <a:off x="8586462" y="3101805"/>
            <a:ext cx="2737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5" b="1" i="0" kern="1200">
                <a:solidFill>
                  <a:srgbClr val="2823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2000" dirty="0"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Dina </a:t>
            </a:r>
            <a:r>
              <a:rPr lang="en-US" sz="2000" dirty="0" err="1"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Badreeva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7B7BE4-4911-497C-8695-CBA618175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12" y="86940"/>
            <a:ext cx="3410082" cy="45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85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e44460b707_1_0"/>
          <p:cNvSpPr/>
          <p:nvPr/>
        </p:nvSpPr>
        <p:spPr>
          <a:xfrm>
            <a:off x="870559" y="1328205"/>
            <a:ext cx="11134318" cy="474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576" tIns="27288" rIns="54576" bIns="27288" anchor="t" anchorCtr="0">
            <a:noAutofit/>
          </a:bodyPr>
          <a:lstStyle/>
          <a:p>
            <a:pPr marL="277246">
              <a:lnSpc>
                <a:spcPct val="150000"/>
              </a:lnSpc>
              <a:spcBef>
                <a:spcPts val="389"/>
              </a:spcBef>
            </a:pPr>
            <a:endParaRPr sz="1092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81F8A4-25D4-45C8-B8C5-0931D8DB3FA0}"/>
              </a:ext>
            </a:extLst>
          </p:cNvPr>
          <p:cNvSpPr/>
          <p:nvPr/>
        </p:nvSpPr>
        <p:spPr>
          <a:xfrm>
            <a:off x="2605092" y="221453"/>
            <a:ext cx="77481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Please </a:t>
            </a: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LEAVE</a:t>
            </a:r>
            <a:r>
              <a:rPr lang="en-US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your </a:t>
            </a: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PASS</a:t>
            </a:r>
            <a:r>
              <a:rPr lang="en-US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ru-RU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 the JINR Visit Centre </a:t>
            </a:r>
            <a:br>
              <a:rPr lang="ru-RU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</a:t>
            </a:r>
            <a:r>
              <a:rPr lang="en-US" sz="4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Molodezhnaya</a:t>
            </a:r>
            <a:r>
              <a:rPr lang="en-US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str.</a:t>
            </a:r>
            <a:r>
              <a:rPr lang="ru-RU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US" sz="4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Mailbox near the entrance </a:t>
            </a:r>
            <a:endParaRPr lang="ru-RU" sz="4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CA3A39-C73B-4E12-8919-F00A37A5B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3" y="184761"/>
            <a:ext cx="2286888" cy="2286888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1749185-05FA-42C2-A844-F7DE22365705}"/>
              </a:ext>
            </a:extLst>
          </p:cNvPr>
          <p:cNvGrpSpPr/>
          <p:nvPr/>
        </p:nvGrpSpPr>
        <p:grpSpPr>
          <a:xfrm>
            <a:off x="9048317" y="2775613"/>
            <a:ext cx="2956560" cy="4033520"/>
            <a:chOff x="9244503" y="2781122"/>
            <a:chExt cx="2956560" cy="403352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4F30AE5-1176-48BE-848E-A6777B274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4" t="17778" r="12864" b="23407"/>
            <a:stretch/>
          </p:blipFill>
          <p:spPr>
            <a:xfrm>
              <a:off x="9244503" y="2781122"/>
              <a:ext cx="2956560" cy="4033520"/>
            </a:xfrm>
            <a:prstGeom prst="rect">
              <a:avLst/>
            </a:prstGeom>
          </p:spPr>
        </p:pic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FB8A88FE-9DC7-4FDD-A00B-D514D3CBDCC9}"/>
                </a:ext>
              </a:extLst>
            </p:cNvPr>
            <p:cNvGrpSpPr/>
            <p:nvPr/>
          </p:nvGrpSpPr>
          <p:grpSpPr>
            <a:xfrm>
              <a:off x="9701060" y="3429000"/>
              <a:ext cx="1957040" cy="1117795"/>
              <a:chOff x="9530260" y="3304888"/>
              <a:chExt cx="1957040" cy="1117795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EDBA47B7-73CB-4D3D-B86D-E3ACB7679B92}"/>
                  </a:ext>
                </a:extLst>
              </p:cNvPr>
              <p:cNvSpPr/>
              <p:nvPr/>
            </p:nvSpPr>
            <p:spPr>
              <a:xfrm>
                <a:off x="9871860" y="4174458"/>
                <a:ext cx="1615440" cy="24822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DA8A418A-AD95-4C84-A253-D1567E93008D}"/>
                  </a:ext>
                </a:extLst>
              </p:cNvPr>
              <p:cNvSpPr/>
              <p:nvPr/>
            </p:nvSpPr>
            <p:spPr>
              <a:xfrm>
                <a:off x="9530260" y="3304888"/>
                <a:ext cx="1696720" cy="248224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36E2C296-7D51-48E8-ADC5-AF8657DA6DCE}"/>
                </a:ext>
              </a:extLst>
            </p:cNvPr>
            <p:cNvSpPr/>
            <p:nvPr/>
          </p:nvSpPr>
          <p:spPr>
            <a:xfrm>
              <a:off x="9723120" y="3952240"/>
              <a:ext cx="1452167" cy="24384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939FC-9110-4B7E-814A-A830DBC1F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3" y="2775613"/>
            <a:ext cx="5378027" cy="40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24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EAB40-9FF1-4B07-9472-F192569A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04646"/>
            <a:ext cx="7294880" cy="1107996"/>
          </a:xfrm>
        </p:spPr>
        <p:txBody>
          <a:bodyPr/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Proceedings </a:t>
            </a:r>
            <a:b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Information</a:t>
            </a:r>
            <a:endParaRPr lang="ru-RU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530336-851F-4378-881C-B825D8B33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360" y="1991644"/>
            <a:ext cx="7396480" cy="3016210"/>
          </a:xfrm>
        </p:spPr>
        <p:txBody>
          <a:bodyPr/>
          <a:lstStyle/>
          <a:p>
            <a:pPr marL="595823" indent="-45720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dirty="0"/>
              <a:t>Proceedings will be published in “The journal of Physics of Elementary Particles and Atomic Nuclei, Letters”</a:t>
            </a:r>
          </a:p>
          <a:p>
            <a:pPr marL="595823" indent="-45720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dirty="0"/>
              <a:t>All papers are subject to refereeing</a:t>
            </a:r>
          </a:p>
          <a:p>
            <a:pPr marL="595823" indent="-45720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dirty="0"/>
              <a:t>Submission deadline – </a:t>
            </a:r>
            <a:r>
              <a:rPr lang="en-US" b="1" dirty="0"/>
              <a:t>November 22</a:t>
            </a:r>
            <a:r>
              <a:rPr lang="en-US" dirty="0"/>
              <a:t>, 2024</a:t>
            </a:r>
          </a:p>
          <a:p>
            <a:pPr marL="595823" indent="-45720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dirty="0"/>
              <a:t>All proceedings are supposed to be submitted </a:t>
            </a:r>
            <a:r>
              <a:rPr lang="en-US" b="1" dirty="0"/>
              <a:t>via indico page</a:t>
            </a:r>
            <a:r>
              <a:rPr lang="en-US" dirty="0"/>
              <a:t> (submission, instruction)</a:t>
            </a:r>
            <a:endParaRPr lang="ru-RU" dirty="0"/>
          </a:p>
        </p:txBody>
      </p:sp>
      <p:pic>
        <p:nvPicPr>
          <p:cNvPr id="4" name="Google Shape;145;p6">
            <a:extLst>
              <a:ext uri="{FF2B5EF4-FFF2-40B4-BE49-F238E27FC236}">
                <a16:creationId xmlns:a16="http://schemas.microsoft.com/office/drawing/2014/main" id="{F7157919-918D-489E-B695-85710D6A40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878" t="39258" r="20375" b="11699"/>
          <a:stretch/>
        </p:blipFill>
        <p:spPr>
          <a:xfrm flipV="1">
            <a:off x="7363015" y="1502504"/>
            <a:ext cx="6479303" cy="5355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743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e44460b707_0_66"/>
          <p:cNvSpPr txBox="1"/>
          <p:nvPr/>
        </p:nvSpPr>
        <p:spPr>
          <a:xfrm>
            <a:off x="634208" y="5448255"/>
            <a:ext cx="3138125" cy="84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noAutofit/>
          </a:bodyPr>
          <a:lstStyle/>
          <a:p>
            <a:pPr algn="ctr"/>
            <a:r>
              <a:rPr lang="ru-RU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en-US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YSS</a:t>
            </a:r>
            <a:r>
              <a:rPr lang="ru-RU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-2024 </a:t>
            </a:r>
            <a:r>
              <a:rPr lang="en-US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Participants </a:t>
            </a:r>
            <a:r>
              <a:rPr lang="ru-RU" sz="2304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Chat</a:t>
            </a:r>
            <a:endParaRPr sz="2304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5" name="Google Shape;135;g2e44460b707_0_66"/>
          <p:cNvSpPr txBox="1"/>
          <p:nvPr/>
        </p:nvSpPr>
        <p:spPr>
          <a:xfrm>
            <a:off x="4596249" y="5448255"/>
            <a:ext cx="3138125" cy="84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noAutofit/>
          </a:bodyPr>
          <a:lstStyle/>
          <a:p>
            <a:pPr algn="ctr"/>
            <a:r>
              <a:rPr lang="ru-RU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JINR AYSS Telegram </a:t>
            </a:r>
            <a:r>
              <a:rPr lang="ru-RU" sz="2304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Channel</a:t>
            </a:r>
            <a:endParaRPr sz="2304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6" name="Google Shape;136;g2e44460b707_0_66"/>
          <p:cNvSpPr txBox="1"/>
          <p:nvPr/>
        </p:nvSpPr>
        <p:spPr>
          <a:xfrm>
            <a:off x="8439314" y="5389790"/>
            <a:ext cx="3138125" cy="84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noAutofit/>
          </a:bodyPr>
          <a:lstStyle/>
          <a:p>
            <a:pPr algn="ctr"/>
            <a:r>
              <a:rPr lang="ru-RU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JINR AYSS </a:t>
            </a:r>
            <a:br>
              <a:rPr lang="en-US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VK </a:t>
            </a:r>
            <a:r>
              <a:rPr lang="en-US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Group</a:t>
            </a:r>
            <a:endParaRPr sz="2304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7" name="Google Shape;137;g2e44460b707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8491" y="1745980"/>
            <a:ext cx="3573642" cy="361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e44460b707_0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1556" y="1745980"/>
            <a:ext cx="3573642" cy="361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2e44460b707_0_66"/>
          <p:cNvSpPr txBox="1">
            <a:spLocks noGrp="1"/>
          </p:cNvSpPr>
          <p:nvPr>
            <p:ph type="title"/>
          </p:nvPr>
        </p:nvSpPr>
        <p:spPr>
          <a:xfrm>
            <a:off x="3827909" y="412944"/>
            <a:ext cx="4813428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Contact</a:t>
            </a:r>
            <a:r>
              <a:rPr lang="ru-RU" sz="4366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Info</a:t>
            </a:r>
            <a:endParaRPr sz="4366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AE7323-6BCF-4CEB-8182-90B6CB95C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02" y="1745979"/>
            <a:ext cx="3612938" cy="361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e44460b707_1_5"/>
          <p:cNvSpPr txBox="1">
            <a:spLocks noGrp="1"/>
          </p:cNvSpPr>
          <p:nvPr>
            <p:ph type="title"/>
          </p:nvPr>
        </p:nvSpPr>
        <p:spPr>
          <a:xfrm>
            <a:off x="1657327" y="217735"/>
            <a:ext cx="8877345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n-US" sz="4366" dirty="0">
                <a:latin typeface="Verdana"/>
                <a:ea typeface="Verdana"/>
                <a:cs typeface="Verdana"/>
                <a:sym typeface="Verdana"/>
              </a:rPr>
              <a:t>Days Before Start…</a:t>
            </a:r>
            <a:endParaRPr sz="4366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F198B6-A40D-4A64-8B75-529B27461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16" y="1243172"/>
            <a:ext cx="3635713" cy="48476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09AC72-3856-4E66-B51D-7261D8524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2" y="1243172"/>
            <a:ext cx="3635712" cy="48476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A2B25C-279B-4D4D-B072-1C3AA42F1F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58" t="-22052" r="-10300" b="14005"/>
          <a:stretch/>
        </p:blipFill>
        <p:spPr>
          <a:xfrm>
            <a:off x="3524249" y="5080"/>
            <a:ext cx="5143500" cy="609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26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5808536" y="-83499"/>
            <a:ext cx="6479303" cy="535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7690" y="481664"/>
            <a:ext cx="6649583" cy="493150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/>
        </p:nvSpPr>
        <p:spPr>
          <a:xfrm>
            <a:off x="568443" y="3742388"/>
            <a:ext cx="4863275" cy="1178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ru-RU" sz="3881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r>
              <a:rPr lang="ru-RU" sz="3638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cience brings</a:t>
            </a:r>
            <a:endParaRPr sz="3638" b="1">
              <a:latin typeface="Verdana"/>
              <a:ea typeface="Verdana"/>
              <a:cs typeface="Verdana"/>
              <a:sym typeface="Verdana"/>
            </a:endParaRPr>
          </a:p>
          <a:p>
            <a:pPr marL="7701">
              <a:spcBef>
                <a:spcPts val="69"/>
              </a:spcBef>
            </a:pPr>
            <a:r>
              <a:rPr lang="ru-RU" sz="3638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nations together</a:t>
            </a:r>
            <a:endParaRPr sz="3638"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6">
            <a:alphaModFix/>
          </a:blip>
          <a:srcRect l="8353" t="12608" r="43273" b="10792"/>
          <a:stretch/>
        </p:blipFill>
        <p:spPr>
          <a:xfrm>
            <a:off x="7941854" y="5312603"/>
            <a:ext cx="1418978" cy="122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22976" y="5248756"/>
            <a:ext cx="1418977" cy="1339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5808535" y="-14051"/>
            <a:ext cx="6479303" cy="535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7690" y="481664"/>
            <a:ext cx="6649583" cy="493150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/>
        </p:nvSpPr>
        <p:spPr>
          <a:xfrm>
            <a:off x="443750" y="4514548"/>
            <a:ext cx="7128731" cy="120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881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 Best Talk at </a:t>
            </a:r>
            <a:br>
              <a:rPr lang="en-US" sz="3881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881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Parallel Sessions</a:t>
            </a:r>
            <a:endParaRPr sz="3638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6">
            <a:alphaModFix/>
          </a:blip>
          <a:srcRect l="8353" t="12608" r="43273" b="10792"/>
          <a:stretch/>
        </p:blipFill>
        <p:spPr>
          <a:xfrm>
            <a:off x="7941854" y="5312603"/>
            <a:ext cx="1418978" cy="122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22976" y="5248756"/>
            <a:ext cx="1418977" cy="1339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968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5808535" y="-14051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7;p6">
            <a:extLst>
              <a:ext uri="{FF2B5EF4-FFF2-40B4-BE49-F238E27FC236}">
                <a16:creationId xmlns:a16="http://schemas.microsoft.com/office/drawing/2014/main" id="{57D96FC0-9807-4DBD-B612-3C3A33BBB455}"/>
              </a:ext>
            </a:extLst>
          </p:cNvPr>
          <p:cNvSpPr txBox="1"/>
          <p:nvPr/>
        </p:nvSpPr>
        <p:spPr>
          <a:xfrm>
            <a:off x="962901" y="461866"/>
            <a:ext cx="5681739" cy="56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Theoretical Physics</a:t>
            </a:r>
            <a:endParaRPr sz="3600" b="1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59550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8439976" y="-1401379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/>
        </p:nvSpPr>
        <p:spPr>
          <a:xfrm>
            <a:off x="962901" y="461866"/>
            <a:ext cx="5681739" cy="56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Theoretical Physics</a:t>
            </a:r>
            <a:endParaRPr sz="3600" b="1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AAEB3-A61C-4F0A-8FDC-15BB5F0FDFD4}"/>
              </a:ext>
            </a:extLst>
          </p:cNvPr>
          <p:cNvSpPr txBox="1"/>
          <p:nvPr/>
        </p:nvSpPr>
        <p:spPr>
          <a:xfrm>
            <a:off x="838907" y="4645691"/>
            <a:ext cx="10840720" cy="1310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Mariia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Mardyban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“Low-energy spectra of nobelium isotopes”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73683-BE3E-4A89-BB00-008D96862DF6}"/>
              </a:ext>
            </a:extLst>
          </p:cNvPr>
          <p:cNvSpPr txBox="1"/>
          <p:nvPr/>
        </p:nvSpPr>
        <p:spPr>
          <a:xfrm>
            <a:off x="838907" y="2212309"/>
            <a:ext cx="10840720" cy="1864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Sofia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Klimova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“Perturbative analysis of a five-parameter </a:t>
            </a:r>
            <a:b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generalization of the teleparallel Hayashi–</a:t>
            </a:r>
            <a:r>
              <a:rPr lang="en-US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Shirafuji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theory”</a:t>
            </a: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30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5808536" y="-60259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:a16="http://schemas.microsoft.com/office/drawing/2014/main" id="{C564D4BC-C9B3-453D-B9B8-8B7F06F3A7AC}"/>
              </a:ext>
            </a:extLst>
          </p:cNvPr>
          <p:cNvSpPr txBox="1"/>
          <p:nvPr/>
        </p:nvSpPr>
        <p:spPr>
          <a:xfrm>
            <a:off x="962901" y="461866"/>
            <a:ext cx="5681739" cy="2248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Mathematical Modeling and Computational Physics</a:t>
            </a:r>
          </a:p>
        </p:txBody>
      </p:sp>
    </p:spTree>
    <p:extLst>
      <p:ext uri="{BB962C8B-B14F-4D97-AF65-F5344CB8AC3E}">
        <p14:creationId xmlns:p14="http://schemas.microsoft.com/office/powerpoint/2010/main" val="3492890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7;p6">
            <a:extLst>
              <a:ext uri="{FF2B5EF4-FFF2-40B4-BE49-F238E27FC236}">
                <a16:creationId xmlns:a16="http://schemas.microsoft.com/office/drawing/2014/main" id="{07576F2B-C4CA-477D-A533-56441AEBBBAD}"/>
              </a:ext>
            </a:extLst>
          </p:cNvPr>
          <p:cNvSpPr txBox="1"/>
          <p:nvPr/>
        </p:nvSpPr>
        <p:spPr>
          <a:xfrm>
            <a:off x="962901" y="461866"/>
            <a:ext cx="5681739" cy="2248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Mathematical Modeling and Computational Physics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0CFCA9-DEC2-4376-878C-B1047706A9BC}"/>
              </a:ext>
            </a:extLst>
          </p:cNvPr>
          <p:cNvSpPr txBox="1"/>
          <p:nvPr/>
        </p:nvSpPr>
        <p:spPr>
          <a:xfrm>
            <a:off x="962901" y="4253720"/>
            <a:ext cx="10840720" cy="1864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Vladimir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Savin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“Computer simulation of shape effects in electrostatic and </a:t>
            </a:r>
            <a:r>
              <a:rPr lang="en-US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magnetostatic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interactions”</a:t>
            </a: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Google Shape;145;p6">
            <a:extLst>
              <a:ext uri="{FF2B5EF4-FFF2-40B4-BE49-F238E27FC236}">
                <a16:creationId xmlns:a16="http://schemas.microsoft.com/office/drawing/2014/main" id="{5F94338A-C9B6-40B3-8874-E26B0964D4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8439976" y="-1401379"/>
            <a:ext cx="6479303" cy="5355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769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5808535" y="-14051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:a16="http://schemas.microsoft.com/office/drawing/2014/main" id="{639F1563-F7D6-4CA2-A45E-FB489E3108FF}"/>
              </a:ext>
            </a:extLst>
          </p:cNvPr>
          <p:cNvSpPr txBox="1"/>
          <p:nvPr/>
        </p:nvSpPr>
        <p:spPr>
          <a:xfrm>
            <a:off x="962901" y="461866"/>
            <a:ext cx="5681739" cy="56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High Energy Physics</a:t>
            </a:r>
          </a:p>
        </p:txBody>
      </p:sp>
    </p:spTree>
    <p:extLst>
      <p:ext uri="{BB962C8B-B14F-4D97-AF65-F5344CB8AC3E}">
        <p14:creationId xmlns:p14="http://schemas.microsoft.com/office/powerpoint/2010/main" val="4120416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:a16="http://schemas.microsoft.com/office/drawing/2014/main" id="{639F1563-F7D6-4CA2-A45E-FB489E3108FF}"/>
              </a:ext>
            </a:extLst>
          </p:cNvPr>
          <p:cNvSpPr txBox="1"/>
          <p:nvPr/>
        </p:nvSpPr>
        <p:spPr>
          <a:xfrm>
            <a:off x="962901" y="461866"/>
            <a:ext cx="6931419" cy="56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High Energy Physics</a:t>
            </a:r>
          </a:p>
        </p:txBody>
      </p:sp>
      <p:pic>
        <p:nvPicPr>
          <p:cNvPr id="6" name="Google Shape;145;p6">
            <a:extLst>
              <a:ext uri="{FF2B5EF4-FFF2-40B4-BE49-F238E27FC236}">
                <a16:creationId xmlns:a16="http://schemas.microsoft.com/office/drawing/2014/main" id="{672E63F8-9256-4EBC-BCB9-2A607181B7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8439976" y="-1401379"/>
            <a:ext cx="6479303" cy="535549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B089FC-AE5A-41F0-A1C2-2CF0CAEB6963}"/>
                  </a:ext>
                </a:extLst>
              </p:cNvPr>
              <p:cNvSpPr txBox="1"/>
              <p:nvPr/>
            </p:nvSpPr>
            <p:spPr>
              <a:xfrm>
                <a:off x="838907" y="2456149"/>
                <a:ext cx="9422693" cy="140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Vladislav </a:t>
                </a:r>
                <a:r>
                  <a:rPr lang="en-US" sz="3200" b="1" i="1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Kuskov</a:t>
                </a:r>
                <a:br>
                  <a:rPr lang="en-US" sz="3200" b="1" i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“Direct Photon Interferometry in Bi-Bi Collision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radPr>
                      <m:deg/>
                      <m:e>
                        <m:sPre>
                          <m:sPre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p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e>
                        </m:sPre>
                      </m:e>
                    </m:rad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𝟗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𝑮𝒆𝑽</m:t>
                    </m:r>
                  </m:oMath>
                </a14:m>
                <a:r>
                  <a:rPr lang="en-US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with MPD”</a:t>
                </a:r>
                <a:endParaRPr lang="ru-RU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B089FC-AE5A-41F0-A1C2-2CF0CAEB6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07" y="2456149"/>
                <a:ext cx="9422693" cy="1401346"/>
              </a:xfrm>
              <a:prstGeom prst="rect">
                <a:avLst/>
              </a:prstGeom>
              <a:blipFill>
                <a:blip r:embed="rId5"/>
                <a:stretch>
                  <a:fillRect l="-1683" t="-5652" b="-65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031B4EF-FABB-4CFB-BA10-FEF6E793A3A1}"/>
              </a:ext>
            </a:extLst>
          </p:cNvPr>
          <p:cNvSpPr txBox="1"/>
          <p:nvPr/>
        </p:nvSpPr>
        <p:spPr>
          <a:xfrm>
            <a:off x="838907" y="4645691"/>
            <a:ext cx="1084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Tahany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Abdelhameid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“Simulation and Optimization of Resistive Plate Chamber (RPC) Performance using Garfield++”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170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5808535" y="-14051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:a16="http://schemas.microsoft.com/office/drawing/2014/main" id="{639F1563-F7D6-4CA2-A45E-FB489E3108FF}"/>
              </a:ext>
            </a:extLst>
          </p:cNvPr>
          <p:cNvSpPr txBox="1"/>
          <p:nvPr/>
        </p:nvSpPr>
        <p:spPr>
          <a:xfrm>
            <a:off x="962901" y="461866"/>
            <a:ext cx="5681739" cy="111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Particle Accelerators and Nuclear Reactors</a:t>
            </a:r>
          </a:p>
        </p:txBody>
      </p:sp>
    </p:spTree>
    <p:extLst>
      <p:ext uri="{BB962C8B-B14F-4D97-AF65-F5344CB8AC3E}">
        <p14:creationId xmlns:p14="http://schemas.microsoft.com/office/powerpoint/2010/main" val="1192967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7;p6">
            <a:extLst>
              <a:ext uri="{FF2B5EF4-FFF2-40B4-BE49-F238E27FC236}">
                <a16:creationId xmlns:a16="http://schemas.microsoft.com/office/drawing/2014/main" id="{D64E3667-38E7-40C6-8681-E43B48EF77CD}"/>
              </a:ext>
            </a:extLst>
          </p:cNvPr>
          <p:cNvSpPr txBox="1"/>
          <p:nvPr/>
        </p:nvSpPr>
        <p:spPr>
          <a:xfrm>
            <a:off x="962901" y="461866"/>
            <a:ext cx="5681739" cy="112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Particle Accelerators and Nuclear Reactors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3FD5A-20F9-4740-AF14-5C7E21ECDC43}"/>
              </a:ext>
            </a:extLst>
          </p:cNvPr>
          <p:cNvSpPr txBox="1"/>
          <p:nvPr/>
        </p:nvSpPr>
        <p:spPr>
          <a:xfrm>
            <a:off x="962901" y="3799667"/>
            <a:ext cx="1084072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Elizaveta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Bushmina</a:t>
            </a: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“Measurement of the electron beam profile </a:t>
            </a:r>
            <a:b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 the multi-angle scanning method”</a:t>
            </a:r>
          </a:p>
          <a:p>
            <a:endParaRPr lang="en-US" sz="24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Andrei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Martynov</a:t>
            </a:r>
            <a:endParaRPr lang="ru-RU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“Multiple heavy ion injection into NICA Booster”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oogle Shape;145;p6">
            <a:extLst>
              <a:ext uri="{FF2B5EF4-FFF2-40B4-BE49-F238E27FC236}">
                <a16:creationId xmlns:a16="http://schemas.microsoft.com/office/drawing/2014/main" id="{2C6E8CBB-39D0-45EB-8A50-7B6E55AA99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8439976" y="-1401379"/>
            <a:ext cx="6479303" cy="5355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6311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e44460b707_1_5"/>
          <p:cNvSpPr txBox="1">
            <a:spLocks noGrp="1"/>
          </p:cNvSpPr>
          <p:nvPr>
            <p:ph type="title"/>
          </p:nvPr>
        </p:nvSpPr>
        <p:spPr>
          <a:xfrm>
            <a:off x="1657327" y="217735"/>
            <a:ext cx="8877345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n-US" sz="4366" dirty="0">
                <a:latin typeface="Verdana"/>
                <a:ea typeface="Verdana"/>
                <a:cs typeface="Verdana"/>
                <a:sym typeface="Verdana"/>
              </a:rPr>
              <a:t>Days Before Start…</a:t>
            </a:r>
            <a:endParaRPr sz="4366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F53DD5-1121-46C5-9B66-BCF7238321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9" r="4753"/>
          <a:stretch/>
        </p:blipFill>
        <p:spPr>
          <a:xfrm>
            <a:off x="4849402" y="2029021"/>
            <a:ext cx="7342598" cy="48289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653A5C-261D-430C-993E-84146134E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500"/>
            <a:ext cx="4526047" cy="44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01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5808535" y="-14051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:a16="http://schemas.microsoft.com/office/drawing/2014/main" id="{639F1563-F7D6-4CA2-A45E-FB489E3108FF}"/>
              </a:ext>
            </a:extLst>
          </p:cNvPr>
          <p:cNvSpPr txBox="1"/>
          <p:nvPr/>
        </p:nvSpPr>
        <p:spPr>
          <a:xfrm>
            <a:off x="962901" y="461866"/>
            <a:ext cx="5681739" cy="111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Experimental Nuclear </a:t>
            </a:r>
          </a:p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Physics</a:t>
            </a:r>
          </a:p>
        </p:txBody>
      </p:sp>
    </p:spTree>
    <p:extLst>
      <p:ext uri="{BB962C8B-B14F-4D97-AF65-F5344CB8AC3E}">
        <p14:creationId xmlns:p14="http://schemas.microsoft.com/office/powerpoint/2010/main" val="3852157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:a16="http://schemas.microsoft.com/office/drawing/2014/main" id="{A902C7ED-7925-4783-B5DF-E38442F527C2}"/>
              </a:ext>
            </a:extLst>
          </p:cNvPr>
          <p:cNvSpPr txBox="1"/>
          <p:nvPr/>
        </p:nvSpPr>
        <p:spPr>
          <a:xfrm>
            <a:off x="962901" y="461866"/>
            <a:ext cx="5681739" cy="112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Experimental Nuclear </a:t>
            </a:r>
          </a:p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Physics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F61AD3-4E12-431B-B632-B2F02253E299}"/>
              </a:ext>
            </a:extLst>
          </p:cNvPr>
          <p:cNvSpPr txBox="1"/>
          <p:nvPr/>
        </p:nvSpPr>
        <p:spPr>
          <a:xfrm>
            <a:off x="838907" y="2212309"/>
            <a:ext cx="1084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Igor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Liashko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“Micromegas-based Central Tracker prototype</a:t>
            </a:r>
            <a:b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the SPD experiment”</a:t>
            </a: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oogle Shape;145;p6">
            <a:extLst>
              <a:ext uri="{FF2B5EF4-FFF2-40B4-BE49-F238E27FC236}">
                <a16:creationId xmlns:a16="http://schemas.microsoft.com/office/drawing/2014/main" id="{334D6B44-C5EF-4A35-B6AC-738C5EB95D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8439976" y="-1401379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5EF33A-849C-4068-82DC-A34BA38E6A4A}"/>
              </a:ext>
            </a:extLst>
          </p:cNvPr>
          <p:cNvSpPr txBox="1"/>
          <p:nvPr/>
        </p:nvSpPr>
        <p:spPr>
          <a:xfrm>
            <a:off x="838907" y="4645691"/>
            <a:ext cx="1084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Aniruddha Dey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“Study of fission and </a:t>
            </a:r>
            <a:r>
              <a:rPr lang="en-US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quasifission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reaction mechanisms through mass-energy distribution measurements”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90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5808535" y="-14051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:a16="http://schemas.microsoft.com/office/drawing/2014/main" id="{D10DFEE2-59FB-4540-98D9-863FBE6AEB80}"/>
              </a:ext>
            </a:extLst>
          </p:cNvPr>
          <p:cNvSpPr txBox="1"/>
          <p:nvPr/>
        </p:nvSpPr>
        <p:spPr>
          <a:xfrm>
            <a:off x="962901" y="461866"/>
            <a:ext cx="5681739" cy="112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Information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2461311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:a16="http://schemas.microsoft.com/office/drawing/2014/main" id="{D10DFEE2-59FB-4540-98D9-863FBE6AEB80}"/>
              </a:ext>
            </a:extLst>
          </p:cNvPr>
          <p:cNvSpPr txBox="1"/>
          <p:nvPr/>
        </p:nvSpPr>
        <p:spPr>
          <a:xfrm>
            <a:off x="962901" y="461866"/>
            <a:ext cx="5681739" cy="112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Information Technology</a:t>
            </a:r>
          </a:p>
        </p:txBody>
      </p:sp>
      <p:pic>
        <p:nvPicPr>
          <p:cNvPr id="6" name="Google Shape;145;p6">
            <a:extLst>
              <a:ext uri="{FF2B5EF4-FFF2-40B4-BE49-F238E27FC236}">
                <a16:creationId xmlns:a16="http://schemas.microsoft.com/office/drawing/2014/main" id="{A0B45B0E-430D-40FE-8790-DF4C07AF76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8439976" y="-1401379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29B1FE-209B-427A-8858-AA47F213E493}"/>
              </a:ext>
            </a:extLst>
          </p:cNvPr>
          <p:cNvSpPr txBox="1"/>
          <p:nvPr/>
        </p:nvSpPr>
        <p:spPr>
          <a:xfrm>
            <a:off x="838907" y="2212309"/>
            <a:ext cx="108407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Savva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Savenkov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“A lightweight library prototype for Monte-Carlo </a:t>
            </a:r>
            <a:b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simulation of relativistic nucleus-nucleus collisions based on pipeline architecture”</a:t>
            </a: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DD281-D145-4DC7-BCC9-03B6DE70963C}"/>
              </a:ext>
            </a:extLst>
          </p:cNvPr>
          <p:cNvSpPr txBox="1"/>
          <p:nvPr/>
        </p:nvSpPr>
        <p:spPr>
          <a:xfrm>
            <a:off x="838907" y="4916390"/>
            <a:ext cx="10840720" cy="1310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Ivan Sokolov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fr-F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Storage Service for Scientific Documentation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76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5808535" y="-14051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:a16="http://schemas.microsoft.com/office/drawing/2014/main" id="{B5379F60-33CF-43D8-B55D-B9E9008BF216}"/>
              </a:ext>
            </a:extLst>
          </p:cNvPr>
          <p:cNvSpPr txBox="1"/>
          <p:nvPr/>
        </p:nvSpPr>
        <p:spPr>
          <a:xfrm>
            <a:off x="962901" y="461866"/>
            <a:ext cx="5681739" cy="56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Condensed Matter</a:t>
            </a:r>
          </a:p>
        </p:txBody>
      </p:sp>
    </p:spTree>
    <p:extLst>
      <p:ext uri="{BB962C8B-B14F-4D97-AF65-F5344CB8AC3E}">
        <p14:creationId xmlns:p14="http://schemas.microsoft.com/office/powerpoint/2010/main" val="662208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7;p6">
            <a:extLst>
              <a:ext uri="{FF2B5EF4-FFF2-40B4-BE49-F238E27FC236}">
                <a16:creationId xmlns:a16="http://schemas.microsoft.com/office/drawing/2014/main" id="{D64E3667-38E7-40C6-8681-E43B48EF77CD}"/>
              </a:ext>
            </a:extLst>
          </p:cNvPr>
          <p:cNvSpPr txBox="1"/>
          <p:nvPr/>
        </p:nvSpPr>
        <p:spPr>
          <a:xfrm>
            <a:off x="962901" y="461866"/>
            <a:ext cx="5681739" cy="56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Condensed Matter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3FD5A-20F9-4740-AF14-5C7E21ECDC43}"/>
              </a:ext>
            </a:extLst>
          </p:cNvPr>
          <p:cNvSpPr txBox="1"/>
          <p:nvPr/>
        </p:nvSpPr>
        <p:spPr>
          <a:xfrm>
            <a:off x="838907" y="2742482"/>
            <a:ext cx="108407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Polina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Khadeeva</a:t>
            </a: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”Ab initio study of chemical shifts of X-ray emission spectra in ytterbium halides by the coupled cluster method</a:t>
            </a:r>
            <a:r>
              <a:rPr lang="en-US" sz="24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oogle Shape;145;p6">
            <a:extLst>
              <a:ext uri="{FF2B5EF4-FFF2-40B4-BE49-F238E27FC236}">
                <a16:creationId xmlns:a16="http://schemas.microsoft.com/office/drawing/2014/main" id="{2C6E8CBB-39D0-45EB-8A50-7B6E55AA99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8439976" y="-1401379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CE396D-CAE0-4598-B0CC-846AC715A7A7}"/>
              </a:ext>
            </a:extLst>
          </p:cNvPr>
          <p:cNvSpPr txBox="1"/>
          <p:nvPr/>
        </p:nvSpPr>
        <p:spPr>
          <a:xfrm>
            <a:off x="838907" y="4916390"/>
            <a:ext cx="1084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Nikita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Fominykh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“Influence of point defects on charge transport in nickel ferrite NiFe2O4”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19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5808535" y="-14051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:a16="http://schemas.microsoft.com/office/drawing/2014/main" id="{B5379F60-33CF-43D8-B55D-B9E9008BF216}"/>
              </a:ext>
            </a:extLst>
          </p:cNvPr>
          <p:cNvSpPr txBox="1"/>
          <p:nvPr/>
        </p:nvSpPr>
        <p:spPr>
          <a:xfrm>
            <a:off x="962901" y="461866"/>
            <a:ext cx="5681739" cy="56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Applied Research</a:t>
            </a:r>
          </a:p>
        </p:txBody>
      </p:sp>
    </p:spTree>
    <p:extLst>
      <p:ext uri="{BB962C8B-B14F-4D97-AF65-F5344CB8AC3E}">
        <p14:creationId xmlns:p14="http://schemas.microsoft.com/office/powerpoint/2010/main" val="2672385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8439976" y="-1401379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/>
        </p:nvSpPr>
        <p:spPr>
          <a:xfrm>
            <a:off x="962901" y="461866"/>
            <a:ext cx="5681739" cy="56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Applied Research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AAEB3-A61C-4F0A-8FDC-15BB5F0FDFD4}"/>
              </a:ext>
            </a:extLst>
          </p:cNvPr>
          <p:cNvSpPr txBox="1"/>
          <p:nvPr/>
        </p:nvSpPr>
        <p:spPr>
          <a:xfrm>
            <a:off x="838907" y="4645691"/>
            <a:ext cx="108407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Sohyla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Montasser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Ahmed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Aboudeif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“Indirect Process Control Using Electrical Network Parameters for Enhanced Automation in Chemical Technologies”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73683-BE3E-4A89-BB00-008D96862DF6}"/>
              </a:ext>
            </a:extLst>
          </p:cNvPr>
          <p:cNvSpPr txBox="1"/>
          <p:nvPr/>
        </p:nvSpPr>
        <p:spPr>
          <a:xfrm>
            <a:off x="838907" y="2212309"/>
            <a:ext cx="1084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Rethabile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Phokojoe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“Effect of varying the chelating and precipitating agents volumes on LiNi0.8Mn0.1Co0.1O2 (NMC811)”</a:t>
            </a: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170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5808535" y="-14051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:a16="http://schemas.microsoft.com/office/drawing/2014/main" id="{B5379F60-33CF-43D8-B55D-B9E9008BF216}"/>
              </a:ext>
            </a:extLst>
          </p:cNvPr>
          <p:cNvSpPr txBox="1"/>
          <p:nvPr/>
        </p:nvSpPr>
        <p:spPr>
          <a:xfrm>
            <a:off x="962901" y="461866"/>
            <a:ext cx="5681739" cy="56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Life Sciences</a:t>
            </a:r>
          </a:p>
        </p:txBody>
      </p:sp>
    </p:spTree>
    <p:extLst>
      <p:ext uri="{BB962C8B-B14F-4D97-AF65-F5344CB8AC3E}">
        <p14:creationId xmlns:p14="http://schemas.microsoft.com/office/powerpoint/2010/main" val="2130967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8439976" y="-1401379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/>
        </p:nvSpPr>
        <p:spPr>
          <a:xfrm>
            <a:off x="962901" y="461866"/>
            <a:ext cx="5681739" cy="56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Life Sciences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AAEB3-A61C-4F0A-8FDC-15BB5F0FDFD4}"/>
              </a:ext>
            </a:extLst>
          </p:cNvPr>
          <p:cNvSpPr txBox="1"/>
          <p:nvPr/>
        </p:nvSpPr>
        <p:spPr>
          <a:xfrm>
            <a:off x="838907" y="4645691"/>
            <a:ext cx="1084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Aleksandr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Svetlichnyi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“Calculations of the cell survival rate after irradiating </a:t>
            </a:r>
            <a:b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with </a:t>
            </a:r>
            <a:r>
              <a:rPr lang="en-US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minibeams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protons and C-12”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73683-BE3E-4A89-BB00-008D96862DF6}"/>
              </a:ext>
            </a:extLst>
          </p:cNvPr>
          <p:cNvSpPr txBox="1"/>
          <p:nvPr/>
        </p:nvSpPr>
        <p:spPr>
          <a:xfrm>
            <a:off x="838907" y="2212309"/>
            <a:ext cx="108407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Artem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Glebov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“Modeling the survival rate of a heterogeneous population of neural stem cells in response to irradiation with 56Fe particles”</a:t>
            </a: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253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e44460b707_0_21"/>
          <p:cNvSpPr txBox="1">
            <a:spLocks noGrp="1"/>
          </p:cNvSpPr>
          <p:nvPr>
            <p:ph type="title"/>
          </p:nvPr>
        </p:nvSpPr>
        <p:spPr>
          <a:xfrm>
            <a:off x="2913396" y="133545"/>
            <a:ext cx="6365208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Important</a:t>
            </a:r>
            <a:r>
              <a:rPr lang="ru-RU" sz="4366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Events</a:t>
            </a:r>
            <a:endParaRPr sz="4366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4" name="Google Shape;94;g2e44460b707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34839" y="5584774"/>
            <a:ext cx="3997839" cy="401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2e44460b707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7900" y="-3359101"/>
            <a:ext cx="5252678" cy="526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616EA9-06E5-46A2-94A6-0144369E3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52" y="3832284"/>
            <a:ext cx="4519448" cy="3013719"/>
          </a:xfrm>
          <a:prstGeom prst="rect">
            <a:avLst/>
          </a:prstGeom>
        </p:spPr>
      </p:pic>
      <p:sp>
        <p:nvSpPr>
          <p:cNvPr id="13" name="Google Shape;93;g2e44460b707_0_21">
            <a:extLst>
              <a:ext uri="{FF2B5EF4-FFF2-40B4-BE49-F238E27FC236}">
                <a16:creationId xmlns:a16="http://schemas.microsoft.com/office/drawing/2014/main" id="{5424794B-B259-4097-9CF2-3B031473E924}"/>
              </a:ext>
            </a:extLst>
          </p:cNvPr>
          <p:cNvSpPr txBox="1">
            <a:spLocks/>
          </p:cNvSpPr>
          <p:nvPr/>
        </p:nvSpPr>
        <p:spPr>
          <a:xfrm>
            <a:off x="8724363" y="1909627"/>
            <a:ext cx="11141202" cy="52815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77246" lvl="0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4492" lvl="1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1738" lvl="2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08984" lvl="3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6230" lvl="4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63476" lvl="5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40723" lvl="6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17969" lvl="7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95215" lvl="8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2850"/>
              </a:lnSpc>
              <a:buClr>
                <a:schemeClr val="dk1"/>
              </a:buClr>
              <a:buSzPts val="4000"/>
            </a:pPr>
            <a:r>
              <a:rPr lang="en-US" sz="2400" b="1" dirty="0">
                <a:solidFill>
                  <a:srgbClr val="00206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11</a:t>
            </a:r>
            <a:r>
              <a:rPr lang="en-US" sz="2400" dirty="0">
                <a:solidFill>
                  <a:srgbClr val="00206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 dirty="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Plenary talks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166923-0A9C-4430-8228-F45F38372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670"/>
            <a:ext cx="4519448" cy="30122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272EB5-8681-46E7-BAD5-4ADC91541C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0"/>
          <a:stretch/>
        </p:blipFill>
        <p:spPr>
          <a:xfrm>
            <a:off x="4581808" y="2236986"/>
            <a:ext cx="3028384" cy="3347788"/>
          </a:xfrm>
          <a:prstGeom prst="rect">
            <a:avLst/>
          </a:prstGeom>
        </p:spPr>
      </p:pic>
      <p:sp>
        <p:nvSpPr>
          <p:cNvPr id="14" name="Google Shape;93;g2e44460b707_0_21">
            <a:extLst>
              <a:ext uri="{FF2B5EF4-FFF2-40B4-BE49-F238E27FC236}">
                <a16:creationId xmlns:a16="http://schemas.microsoft.com/office/drawing/2014/main" id="{696A72F0-9DBE-45B4-B135-C832BE0213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70328" y="5835953"/>
            <a:ext cx="5137280" cy="1008546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lnSpc>
                <a:spcPct val="142850"/>
              </a:lnSpc>
              <a:buClr>
                <a:schemeClr val="dk1"/>
              </a:buClr>
              <a:buSzPts val="4000"/>
            </a:pPr>
            <a:r>
              <a:rPr lang="en-US" sz="2400" b="1" dirty="0">
                <a:solidFill>
                  <a:srgbClr val="00206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9</a:t>
            </a: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Invited opening sections talks</a:t>
            </a:r>
            <a:endParaRPr lang="ru-RU" sz="2400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indent="0">
              <a:lnSpc>
                <a:spcPct val="142850"/>
              </a:lnSpc>
              <a:buClr>
                <a:schemeClr val="dk1"/>
              </a:buClr>
              <a:buSzPts val="4000"/>
            </a:pPr>
            <a:endParaRPr lang="en-US" sz="2183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558322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5808536" y="-60259"/>
            <a:ext cx="6479303" cy="535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7690" y="481664"/>
            <a:ext cx="6649583" cy="493150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/>
        </p:nvSpPr>
        <p:spPr>
          <a:xfrm>
            <a:off x="443750" y="4514548"/>
            <a:ext cx="7128731" cy="60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881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 Best Poster</a:t>
            </a:r>
            <a:endParaRPr sz="3638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6">
            <a:alphaModFix/>
          </a:blip>
          <a:srcRect l="8353" t="12608" r="43273" b="10792"/>
          <a:stretch/>
        </p:blipFill>
        <p:spPr>
          <a:xfrm>
            <a:off x="7941854" y="5312603"/>
            <a:ext cx="1418978" cy="122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22976" y="5248756"/>
            <a:ext cx="1418977" cy="1339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264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8439976" y="-1401379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0AAEB3-A61C-4F0A-8FDC-15BB5F0FDFD4}"/>
              </a:ext>
            </a:extLst>
          </p:cNvPr>
          <p:cNvSpPr txBox="1"/>
          <p:nvPr/>
        </p:nvSpPr>
        <p:spPr>
          <a:xfrm>
            <a:off x="838907" y="4645691"/>
            <a:ext cx="1084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Vitalii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Zavadskyi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“Fast neutrino oscillation in short baseline reactor antineutrino experiments”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73683-BE3E-4A89-BB00-008D96862DF6}"/>
              </a:ext>
            </a:extLst>
          </p:cNvPr>
          <p:cNvSpPr txBox="1"/>
          <p:nvPr/>
        </p:nvSpPr>
        <p:spPr>
          <a:xfrm>
            <a:off x="838907" y="2212309"/>
            <a:ext cx="1084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Bogdan </a:t>
            </a:r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Bombin</a:t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en-US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SuperFGD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central part of near neutrino detector </a:t>
            </a:r>
            <a:b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T2K experiment”</a:t>
            </a: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95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EAB40-9FF1-4B07-9472-F192569A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04646"/>
            <a:ext cx="7294880" cy="553998"/>
          </a:xfrm>
        </p:spPr>
        <p:txBody>
          <a:bodyPr/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Information</a:t>
            </a: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for Winners</a:t>
            </a:r>
            <a:endParaRPr lang="ru-RU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530336-851F-4378-881C-B825D8B33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6560" y="1502504"/>
            <a:ext cx="7904480" cy="4308872"/>
          </a:xfrm>
        </p:spPr>
        <p:txBody>
          <a:bodyPr/>
          <a:lstStyle/>
          <a:p>
            <a:pPr marL="138623" indent="0">
              <a:lnSpc>
                <a:spcPct val="100000"/>
              </a:lnSpc>
              <a:buSzPct val="80000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We encourage you to publish your results in a new scientific journal of the JINR, the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Natural Science Review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- an international online peer–reviewed periodical scientific journal on natural and technical sciences. It is a platinum open access journal, free of charge to authors and readers, sponsored by the JINR.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38623" indent="0">
              <a:lnSpc>
                <a:spcPct val="100000"/>
              </a:lnSpc>
              <a:buSzPct val="80000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The first issue will be published in 2024.</a:t>
            </a:r>
            <a:endParaRPr lang="ru-RU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486F7A-EDB9-4024-9D72-4E6B80C31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824" y="4078447"/>
            <a:ext cx="2511616" cy="2511616"/>
          </a:xfrm>
          <a:prstGeom prst="rect">
            <a:avLst/>
          </a:prstGeom>
        </p:spPr>
      </p:pic>
      <p:pic>
        <p:nvPicPr>
          <p:cNvPr id="7" name="Google Shape;145;p6">
            <a:extLst>
              <a:ext uri="{FF2B5EF4-FFF2-40B4-BE49-F238E27FC236}">
                <a16:creationId xmlns:a16="http://schemas.microsoft.com/office/drawing/2014/main" id="{86F05988-6D44-4B11-92AA-D914469A32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878" t="39258" r="20375" b="11699"/>
          <a:stretch/>
        </p:blipFill>
        <p:spPr>
          <a:xfrm rot="5400000">
            <a:off x="-815434" y="6434239"/>
            <a:ext cx="6479303" cy="535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96DA84-8F63-4420-8070-53E8B5CB8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404" y="2839109"/>
            <a:ext cx="3181672" cy="99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46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1" y="-14051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"/>
          <p:cNvPicPr preferRelativeResize="0"/>
          <p:nvPr/>
        </p:nvPicPr>
        <p:blipFill rotWithShape="1">
          <a:blip r:embed="rId4">
            <a:alphaModFix/>
          </a:blip>
          <a:srcRect l="20055" t="27302" r="16377" b="12268"/>
          <a:stretch/>
        </p:blipFill>
        <p:spPr>
          <a:xfrm>
            <a:off x="3898936" y="0"/>
            <a:ext cx="9364262" cy="694078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"/>
          <p:cNvSpPr txBox="1"/>
          <p:nvPr/>
        </p:nvSpPr>
        <p:spPr>
          <a:xfrm>
            <a:off x="430806" y="3266349"/>
            <a:ext cx="5704292" cy="2700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en-US" sz="4366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Hope to see you in future at other JINR and AYSS events!</a:t>
            </a:r>
            <a:endParaRPr sz="4366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0" name="Google Shape;50;p1"/>
          <p:cNvPicPr preferRelativeResize="0"/>
          <p:nvPr/>
        </p:nvPicPr>
        <p:blipFill rotWithShape="1">
          <a:blip r:embed="rId5">
            <a:alphaModFix amt="75000"/>
          </a:blip>
          <a:srcRect l="8353" t="12608" r="43273" b="10792"/>
          <a:stretch/>
        </p:blipFill>
        <p:spPr>
          <a:xfrm>
            <a:off x="504862" y="749148"/>
            <a:ext cx="1091522" cy="93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>
            <a:off x="1905650" y="703963"/>
            <a:ext cx="1091523" cy="1023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37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e44460b707_0_21"/>
          <p:cNvSpPr txBox="1">
            <a:spLocks noGrp="1"/>
          </p:cNvSpPr>
          <p:nvPr>
            <p:ph type="title"/>
          </p:nvPr>
        </p:nvSpPr>
        <p:spPr>
          <a:xfrm>
            <a:off x="2913396" y="70416"/>
            <a:ext cx="6365208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Important</a:t>
            </a:r>
            <a:r>
              <a:rPr lang="ru-RU" sz="4366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Events</a:t>
            </a:r>
            <a:endParaRPr sz="4366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3" name="Google Shape;93;g2e44460b707_0_21"/>
          <p:cNvSpPr txBox="1">
            <a:spLocks noGrp="1"/>
          </p:cNvSpPr>
          <p:nvPr>
            <p:ph type="body" idx="1"/>
          </p:nvPr>
        </p:nvSpPr>
        <p:spPr>
          <a:xfrm>
            <a:off x="4084568" y="2444908"/>
            <a:ext cx="3459909" cy="153670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 algn="ctr">
              <a:lnSpc>
                <a:spcPct val="142850"/>
              </a:lnSpc>
              <a:buClr>
                <a:schemeClr val="dk1"/>
              </a:buClr>
              <a:buSzPts val="4000"/>
            </a:pPr>
            <a:r>
              <a:rPr lang="ru-RU" sz="2400" b="1" dirty="0">
                <a:solidFill>
                  <a:srgbClr val="00206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185</a:t>
            </a:r>
            <a:r>
              <a:rPr lang="ru-RU" sz="240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Sectional </a:t>
            </a:r>
            <a:br>
              <a:rPr lang="ru-RU" sz="240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talks</a:t>
            </a:r>
          </a:p>
          <a:p>
            <a:pPr marL="0" indent="0">
              <a:lnSpc>
                <a:spcPct val="142850"/>
              </a:lnSpc>
              <a:buClr>
                <a:schemeClr val="dk1"/>
              </a:buClr>
              <a:buSzPts val="4000"/>
            </a:pPr>
            <a:endParaRPr lang="en-US" sz="2183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4" name="Google Shape;94;g2e44460b707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7496" y="6151195"/>
            <a:ext cx="3997839" cy="401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2e44460b707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63453" y="-2261622"/>
            <a:ext cx="5252678" cy="526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4FC963-5170-4B57-A1B1-703422633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01" y="797104"/>
            <a:ext cx="4319080" cy="28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6CC76E-37E7-4444-BCCE-CA79CCA6B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680" y="3978000"/>
            <a:ext cx="5347923" cy="28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F06C31-39D4-4512-B9F6-29BAEEA49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2" y="3978000"/>
            <a:ext cx="4319085" cy="288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462F78-3E4D-40C3-9B76-6B9A8F663F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" y="886534"/>
            <a:ext cx="431908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92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e44460b707_0_21"/>
          <p:cNvSpPr txBox="1">
            <a:spLocks noGrp="1"/>
          </p:cNvSpPr>
          <p:nvPr>
            <p:ph type="title"/>
          </p:nvPr>
        </p:nvSpPr>
        <p:spPr>
          <a:xfrm>
            <a:off x="2913396" y="138724"/>
            <a:ext cx="6365208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Important</a:t>
            </a:r>
            <a:r>
              <a:rPr lang="ru-RU" sz="4366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Events</a:t>
            </a:r>
            <a:endParaRPr sz="4366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3" name="Google Shape;93;g2e44460b707_0_21"/>
          <p:cNvSpPr txBox="1">
            <a:spLocks noGrp="1"/>
          </p:cNvSpPr>
          <p:nvPr>
            <p:ph type="body" idx="1"/>
          </p:nvPr>
        </p:nvSpPr>
        <p:spPr>
          <a:xfrm>
            <a:off x="3828547" y="1576947"/>
            <a:ext cx="2447981" cy="1008546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lnSpc>
                <a:spcPct val="142850"/>
              </a:lnSpc>
              <a:buClr>
                <a:schemeClr val="dk1"/>
              </a:buClr>
              <a:buSzPts val="4000"/>
            </a:pPr>
            <a:r>
              <a:rPr lang="ru-RU" sz="2400" b="1" dirty="0">
                <a:solidFill>
                  <a:srgbClr val="00206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42</a:t>
            </a:r>
            <a:r>
              <a:rPr lang="ru-RU" sz="240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Posters</a:t>
            </a:r>
            <a:endParaRPr lang="ru-RU" sz="2400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indent="0">
              <a:lnSpc>
                <a:spcPct val="142850"/>
              </a:lnSpc>
              <a:buClr>
                <a:schemeClr val="dk1"/>
              </a:buClr>
              <a:buSzPts val="4000"/>
            </a:pPr>
            <a:endParaRPr lang="en-US" sz="2183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4" name="Google Shape;94;g2e44460b707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25902" y="-1199117"/>
            <a:ext cx="2973680" cy="328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2e44460b707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9821" y="4853763"/>
            <a:ext cx="5252678" cy="526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5EC10B-6A53-478E-AC38-A6819F2D0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549" y="974035"/>
            <a:ext cx="5528110" cy="41460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538057-A87D-4D05-8575-9C9F5A033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8" y="2686644"/>
            <a:ext cx="5376843" cy="40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79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e44460b707_1_5"/>
          <p:cNvSpPr txBox="1">
            <a:spLocks noGrp="1"/>
          </p:cNvSpPr>
          <p:nvPr>
            <p:ph type="body" idx="1"/>
          </p:nvPr>
        </p:nvSpPr>
        <p:spPr>
          <a:xfrm>
            <a:off x="186649" y="1513591"/>
            <a:ext cx="12005351" cy="616194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lnSpc>
                <a:spcPct val="142850"/>
              </a:lnSpc>
              <a:buClr>
                <a:schemeClr val="dk1"/>
              </a:buClr>
              <a:buSzPts val="1100"/>
            </a:pPr>
            <a:r>
              <a:rPr lang="ru-RU" dirty="0" err="1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Co-chairmen</a:t>
            </a:r>
            <a:r>
              <a:rPr lang="ru-RU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: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Dmitry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Kamanin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(JINR) and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Sergei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Nedelko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(JINR)</a:t>
            </a:r>
            <a:endParaRPr lang="en-US" dirty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pic>
        <p:nvPicPr>
          <p:cNvPr id="57" name="Google Shape;57;g2e44460b707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9814" y="-1415507"/>
            <a:ext cx="3087111" cy="309654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2e44460b707_1_5"/>
          <p:cNvSpPr txBox="1">
            <a:spLocks noGrp="1"/>
          </p:cNvSpPr>
          <p:nvPr>
            <p:ph type="title"/>
          </p:nvPr>
        </p:nvSpPr>
        <p:spPr>
          <a:xfrm>
            <a:off x="1657297" y="412944"/>
            <a:ext cx="8877345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lvl="0" algn="ctr">
              <a:buClr>
                <a:schemeClr val="dk1"/>
              </a:buClr>
            </a:pPr>
            <a:r>
              <a:rPr lang="en-US" sz="4366" dirty="0">
                <a:latin typeface="Verdana"/>
                <a:ea typeface="Verdana"/>
                <a:cs typeface="Verdana"/>
                <a:sym typeface="Verdana"/>
              </a:rPr>
              <a:t>Program </a:t>
            </a:r>
            <a:r>
              <a:rPr lang="ru-RU" sz="4366" dirty="0">
                <a:latin typeface="Verdana"/>
                <a:ea typeface="Verdana"/>
                <a:cs typeface="Verdana"/>
                <a:sym typeface="Verdana"/>
              </a:rPr>
              <a:t>С</a:t>
            </a:r>
            <a:r>
              <a:rPr lang="en-US" sz="4366" dirty="0">
                <a:latin typeface="Verdana"/>
                <a:ea typeface="Verdana"/>
                <a:cs typeface="Verdana"/>
                <a:sym typeface="Verdana"/>
              </a:rPr>
              <a:t>ommittee</a:t>
            </a:r>
            <a:endParaRPr sz="4366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6DFA3-BD3A-4E87-9C92-B6829E19D945}"/>
              </a:ext>
            </a:extLst>
          </p:cNvPr>
          <p:cNvSpPr txBox="1"/>
          <p:nvPr/>
        </p:nvSpPr>
        <p:spPr>
          <a:xfrm>
            <a:off x="113741" y="2590799"/>
            <a:ext cx="6561796" cy="3544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8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Grigory</a:t>
            </a:r>
            <a:r>
              <a:rPr lang="en-US" sz="28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Shirkov</a:t>
            </a:r>
            <a:r>
              <a:rPr lang="en-US" sz="28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(JINR Directorate) </a:t>
            </a:r>
            <a:endParaRPr lang="en-US" sz="2800" dirty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8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Olga </a:t>
            </a:r>
            <a:r>
              <a:rPr lang="en-US" sz="28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Derenovskaya</a:t>
            </a:r>
            <a:r>
              <a:rPr lang="en-US" sz="28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(MLIT)</a:t>
            </a:r>
            <a:endParaRPr lang="ru-RU" sz="28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8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Aleksey </a:t>
            </a:r>
            <a:r>
              <a:rPr lang="en-US" sz="28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Guskov</a:t>
            </a:r>
            <a:r>
              <a:rPr lang="en-US" sz="28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(DLNP)</a:t>
            </a:r>
            <a:endParaRPr lang="ru-RU" sz="28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8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Grzegorz Kaminski (FLNR)</a:t>
            </a:r>
            <a:endParaRPr lang="ru-RU" sz="28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8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Sergey Kulikov (FLNP) </a:t>
            </a:r>
            <a:endParaRPr lang="ru-RU" sz="28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29B159-C8F3-4233-A191-969355A92BBF}"/>
              </a:ext>
            </a:extLst>
          </p:cNvPr>
          <p:cNvSpPr txBox="1"/>
          <p:nvPr/>
        </p:nvSpPr>
        <p:spPr>
          <a:xfrm>
            <a:off x="7027940" y="2592510"/>
            <a:ext cx="49784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8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Ekaterina </a:t>
            </a:r>
            <a:r>
              <a:rPr lang="en-US" sz="28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Lesovaya</a:t>
            </a:r>
            <a:r>
              <a:rPr lang="en-US" sz="28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(LRB)</a:t>
            </a:r>
            <a:endParaRPr lang="ru-RU" sz="28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8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Dmitry </a:t>
            </a:r>
            <a:r>
              <a:rPr lang="en-US" sz="28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Peshekhonov</a:t>
            </a:r>
            <a:r>
              <a:rPr lang="en-US" sz="28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(VBLHEP)</a:t>
            </a:r>
            <a:endParaRPr lang="ru-RU" sz="28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8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Vladimir </a:t>
            </a:r>
            <a:r>
              <a:rPr lang="en-US" sz="28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Rachkov</a:t>
            </a:r>
            <a:r>
              <a:rPr lang="en-US" sz="28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(FLNR)</a:t>
            </a:r>
            <a:endParaRPr lang="ru-RU" sz="28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800" dirty="0"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Timur </a:t>
            </a:r>
            <a:r>
              <a:rPr lang="en-US" sz="2800" dirty="0" err="1"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Shneidman</a:t>
            </a:r>
            <a:r>
              <a:rPr lang="en-US" sz="2800" dirty="0"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(BLTP)</a:t>
            </a:r>
            <a:endParaRPr lang="en-US" sz="2800" dirty="0">
              <a:solidFill>
                <a:schemeClr val="dk1"/>
              </a:solidFill>
              <a:highlight>
                <a:schemeClr val="lt1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294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g2e44460b707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91156" y="-1548271"/>
            <a:ext cx="3087111" cy="309654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2e44460b707_1_5"/>
          <p:cNvSpPr txBox="1">
            <a:spLocks noGrp="1"/>
          </p:cNvSpPr>
          <p:nvPr>
            <p:ph type="title"/>
          </p:nvPr>
        </p:nvSpPr>
        <p:spPr>
          <a:xfrm>
            <a:off x="1657327" y="248514"/>
            <a:ext cx="8877345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lvl="0" algn="ctr">
              <a:buClr>
                <a:schemeClr val="dk1"/>
              </a:buClr>
            </a:pPr>
            <a:r>
              <a:rPr lang="en-US" sz="4400" dirty="0">
                <a:latin typeface="Verdana"/>
                <a:ea typeface="Verdana"/>
                <a:cs typeface="Verdana"/>
                <a:sym typeface="Verdana"/>
              </a:rPr>
              <a:t>Gratitude</a:t>
            </a:r>
            <a:endParaRPr sz="44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6DFA3-BD3A-4E87-9C92-B6829E19D945}"/>
              </a:ext>
            </a:extLst>
          </p:cNvPr>
          <p:cNvSpPr txBox="1"/>
          <p:nvPr/>
        </p:nvSpPr>
        <p:spPr>
          <a:xfrm>
            <a:off x="1273843" y="1970722"/>
            <a:ext cx="32918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Grigory</a:t>
            </a:r>
            <a:r>
              <a:rPr lang="en-US" sz="2000" i="1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i="1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Trubnikov</a:t>
            </a:r>
            <a:endParaRPr lang="en-US" sz="2000" i="1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Dmitrii</a:t>
            </a:r>
            <a:r>
              <a:rPr lang="en-US" sz="2000" i="1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i="1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Ка</a:t>
            </a:r>
            <a:r>
              <a:rPr lang="en-US" sz="2000" i="1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manin</a:t>
            </a:r>
            <a:r>
              <a:rPr lang="en-US" sz="2000" i="1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Victor </a:t>
            </a:r>
            <a:r>
              <a:rPr lang="en-US" sz="2000" i="1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Braguta</a:t>
            </a:r>
            <a:endParaRPr lang="en-US" sz="2000" i="1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Alexey </a:t>
            </a:r>
            <a:r>
              <a:rPr lang="en-US" sz="2000" i="1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Guskov</a:t>
            </a:r>
            <a:endParaRPr lang="ru-RU" sz="2000" i="1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Nikolay 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Voytishin</a:t>
            </a:r>
            <a:endParaRPr lang="ru-RU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Georgy 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Shelkov</a:t>
            </a:r>
            <a:endParaRPr lang="ru-RU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Valeri Lebedev</a:t>
            </a: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Norbert 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Kucerka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Elena 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Nasonova</a:t>
            </a:r>
            <a:endParaRPr lang="en-US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Oleg </a:t>
            </a:r>
            <a:r>
              <a:rPr lang="en-US" sz="2000" i="1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Belov</a:t>
            </a:r>
            <a:r>
              <a:rPr lang="en-US" sz="2000" i="1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Arkadiy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Taranenko</a:t>
            </a:r>
            <a:endParaRPr lang="en-US" sz="2000" i="1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29B159-C8F3-4233-A191-969355A92BBF}"/>
              </a:ext>
            </a:extLst>
          </p:cNvPr>
          <p:cNvSpPr txBox="1"/>
          <p:nvPr/>
        </p:nvSpPr>
        <p:spPr>
          <a:xfrm>
            <a:off x="7213600" y="1970722"/>
            <a:ext cx="4978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Ekaterina </a:t>
            </a: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Korneeva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Azam Rahmati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Nejad</a:t>
            </a:r>
            <a:endParaRPr lang="en-US" sz="2000" i="1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Priakhina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Daria</a:t>
            </a:r>
            <a:endParaRPr lang="ru-RU" sz="20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Sergei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Merts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Batmunkh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Munkhbaatar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Iurii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Severiukhin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Mereigul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Tezekbayeva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Nataliya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Samoylova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Tatiana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Dikova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0B794C6-5EE2-47F5-AB94-FAA5A0392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3151"/>
            <a:ext cx="493725" cy="138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rgbClr val="777777"/>
                </a:solidFill>
                <a:effectLst/>
                <a:latin typeface="Liberation Sans"/>
              </a:rPr>
              <a:t> 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Google Shape;57;g2e44460b707_1_5">
            <a:extLst>
              <a:ext uri="{FF2B5EF4-FFF2-40B4-BE49-F238E27FC236}">
                <a16:creationId xmlns:a16="http://schemas.microsoft.com/office/drawing/2014/main" id="{46DC5E08-55E4-4B7B-AE23-E8BD515333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4722" y="4001974"/>
            <a:ext cx="5199143" cy="5215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F55E04-C693-40DA-BC7F-1231C575E83F}"/>
              </a:ext>
            </a:extLst>
          </p:cNvPr>
          <p:cNvSpPr txBox="1"/>
          <p:nvPr/>
        </p:nvSpPr>
        <p:spPr>
          <a:xfrm>
            <a:off x="1302570" y="1275619"/>
            <a:ext cx="212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Plenary Talks</a:t>
            </a:r>
            <a:endParaRPr lang="ru-RU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D14E03-33C0-4185-B6B8-DD821343D78E}"/>
              </a:ext>
            </a:extLst>
          </p:cNvPr>
          <p:cNvSpPr txBox="1"/>
          <p:nvPr/>
        </p:nvSpPr>
        <p:spPr>
          <a:xfrm>
            <a:off x="7213600" y="1275619"/>
            <a:ext cx="420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Invited opening sections talks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17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g2e44460b707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43231" y="-1548271"/>
            <a:ext cx="3087111" cy="309654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2e44460b707_1_5"/>
          <p:cNvSpPr txBox="1">
            <a:spLocks noGrp="1"/>
          </p:cNvSpPr>
          <p:nvPr>
            <p:ph type="title"/>
          </p:nvPr>
        </p:nvSpPr>
        <p:spPr>
          <a:xfrm>
            <a:off x="1657327" y="248514"/>
            <a:ext cx="8877345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lvl="0" algn="ctr">
              <a:buClr>
                <a:schemeClr val="dk1"/>
              </a:buClr>
            </a:pPr>
            <a:r>
              <a:rPr lang="en-US" sz="4400" dirty="0">
                <a:latin typeface="Verdana"/>
                <a:ea typeface="Verdana"/>
                <a:cs typeface="Verdana"/>
                <a:sym typeface="Verdana"/>
              </a:rPr>
              <a:t>Gratitude</a:t>
            </a:r>
            <a:endParaRPr sz="44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6DFA3-BD3A-4E87-9C92-B6829E19D945}"/>
              </a:ext>
            </a:extLst>
          </p:cNvPr>
          <p:cNvSpPr txBox="1"/>
          <p:nvPr/>
        </p:nvSpPr>
        <p:spPr>
          <a:xfrm>
            <a:off x="1046272" y="1071801"/>
            <a:ext cx="473105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Gheorghe Adam</a:t>
            </a: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Sanda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 Anca Adam</a:t>
            </a:r>
            <a:endParaRPr lang="en-US" sz="2000" i="1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Andrej Arbuzov</a:t>
            </a:r>
            <a:endParaRPr lang="ru-RU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Anton 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Baushev</a:t>
            </a:r>
            <a:endParaRPr lang="en-US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Maxim 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Bulavin</a:t>
            </a:r>
            <a:endParaRPr lang="en-US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Vladimir 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Chausov</a:t>
            </a:r>
            <a:endParaRPr lang="ru-RU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Dorota 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Chudoba</a:t>
            </a:r>
            <a:endParaRPr lang="ru-RU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Tatiana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Dikova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Alan</a:t>
            </a:r>
            <a:r>
              <a:rPr lang="ru-RU" sz="20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Dzhioev</a:t>
            </a:r>
            <a:endParaRPr lang="ru-RU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Kirill 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Gikal</a:t>
            </a:r>
            <a:endParaRPr lang="en-US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Evgenii 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Mardyban</a:t>
            </a:r>
            <a:endParaRPr lang="ru-RU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Bagdaulet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Mukhametuly</a:t>
            </a:r>
            <a:endParaRPr lang="en-US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Irina 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Pirozhenko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Danila </a:t>
            </a:r>
            <a:r>
              <a:rPr lang="en-US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Oleynik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Dmitry Soloviev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29B159-C8F3-4233-A191-969355A92BBF}"/>
              </a:ext>
            </a:extLst>
          </p:cNvPr>
          <p:cNvSpPr txBox="1"/>
          <p:nvPr/>
        </p:nvSpPr>
        <p:spPr>
          <a:xfrm>
            <a:off x="7538329" y="1006522"/>
            <a:ext cx="2766599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Anh Mai</a:t>
            </a: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 err="1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Alfiia</a:t>
            </a:r>
            <a:r>
              <a:rPr lang="ru-RU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Mukhaeva</a:t>
            </a:r>
            <a:endParaRPr lang="en-US"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Bulat</a:t>
            </a:r>
            <a:r>
              <a:rPr lang="en-US" sz="20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Bakirov</a:t>
            </a:r>
            <a:endParaRPr lang="en-US"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Polina </a:t>
            </a:r>
            <a:r>
              <a:rPr lang="en-US" sz="2000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Filonchik</a:t>
            </a:r>
            <a:endParaRPr lang="ru-RU"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Mariia</a:t>
            </a:r>
            <a:r>
              <a:rPr lang="en-US" sz="20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Mardyban</a:t>
            </a:r>
            <a:endParaRPr lang="ru-RU"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Nikita </a:t>
            </a:r>
            <a:r>
              <a:rPr lang="en-US" sz="2000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Tsegelnik</a:t>
            </a:r>
            <a:endParaRPr lang="en-US" sz="2000" dirty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 err="1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Ramin</a:t>
            </a: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Barak</a:t>
            </a: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Maxim </a:t>
            </a:r>
            <a:r>
              <a:rPr lang="en-US" sz="2000" dirty="0" err="1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Zuev</a:t>
            </a:r>
            <a:endParaRPr lang="en-US" sz="2000" dirty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Ivan Sokolov</a:t>
            </a: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Varvara </a:t>
            </a:r>
            <a:r>
              <a:rPr lang="en-US" sz="2000" dirty="0" err="1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Chausova</a:t>
            </a:r>
            <a:endParaRPr lang="en-US" sz="2000" dirty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Marina Donets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0B794C6-5EE2-47F5-AB94-FAA5A0392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3151"/>
            <a:ext cx="493725" cy="138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rgbClr val="777777"/>
                </a:solidFill>
                <a:effectLst/>
                <a:latin typeface="Liberation Sans"/>
              </a:rPr>
              <a:t> 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Google Shape;57;g2e44460b707_1_5">
            <a:extLst>
              <a:ext uri="{FF2B5EF4-FFF2-40B4-BE49-F238E27FC236}">
                <a16:creationId xmlns:a16="http://schemas.microsoft.com/office/drawing/2014/main" id="{46DC5E08-55E4-4B7B-AE23-E8BD515333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4226" y="2583077"/>
            <a:ext cx="5199143" cy="52150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B9F014-8B6E-4203-A415-C4F5418D28C2}"/>
              </a:ext>
            </a:extLst>
          </p:cNvPr>
          <p:cNvSpPr txBox="1"/>
          <p:nvPr/>
        </p:nvSpPr>
        <p:spPr>
          <a:xfrm>
            <a:off x="7606183" y="601820"/>
            <a:ext cx="2630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moderators</a:t>
            </a:r>
            <a:endParaRPr lang="ru-RU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D04C9-A2AC-4714-9C96-A61881CBF569}"/>
              </a:ext>
            </a:extLst>
          </p:cNvPr>
          <p:cNvSpPr txBox="1"/>
          <p:nvPr/>
        </p:nvSpPr>
        <p:spPr>
          <a:xfrm>
            <a:off x="1443880" y="601820"/>
            <a:ext cx="2125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Jury</a:t>
            </a:r>
            <a:endParaRPr lang="ru-RU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253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2237</TotalTime>
  <Words>1073</Words>
  <Application>Microsoft Office PowerPoint</Application>
  <PresentationFormat>Широкоэкранный</PresentationFormat>
  <Paragraphs>201</Paragraphs>
  <Slides>43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Liberation Sans</vt:lpstr>
      <vt:lpstr>Trebuchet MS</vt:lpstr>
      <vt:lpstr>Verdana</vt:lpstr>
      <vt:lpstr>Тема Office</vt:lpstr>
      <vt:lpstr>Презентация PowerPoint</vt:lpstr>
      <vt:lpstr>Days Before Start…</vt:lpstr>
      <vt:lpstr>Days Before Start…</vt:lpstr>
      <vt:lpstr>Important Events</vt:lpstr>
      <vt:lpstr>Important Events</vt:lpstr>
      <vt:lpstr>Important Events</vt:lpstr>
      <vt:lpstr>Program Сommittee</vt:lpstr>
      <vt:lpstr>Gratitude</vt:lpstr>
      <vt:lpstr>Gratitude</vt:lpstr>
      <vt:lpstr>Презентация PowerPoint</vt:lpstr>
      <vt:lpstr>Презентация PowerPoint</vt:lpstr>
      <vt:lpstr>Gratitude</vt:lpstr>
      <vt:lpstr>Organizing Committee</vt:lpstr>
      <vt:lpstr>Ksenia Ilina </vt:lpstr>
      <vt:lpstr>Dinara Bulatova  </vt:lpstr>
      <vt:lpstr>Daria Shamina  </vt:lpstr>
      <vt:lpstr>Презентация PowerPoint</vt:lpstr>
      <vt:lpstr>Proceedings  Information</vt:lpstr>
      <vt:lpstr>Contact Info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Information for Winners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AYSS – 2024 Closing Remarks</dc:title>
  <dc:creator>Regina Kozhina</dc:creator>
  <cp:lastModifiedBy>Regina Kozhina</cp:lastModifiedBy>
  <cp:revision>17</cp:revision>
  <dcterms:created xsi:type="dcterms:W3CDTF">2024-10-29T13:54:29Z</dcterms:created>
  <dcterms:modified xsi:type="dcterms:W3CDTF">2024-11-01T13:27:38Z</dcterms:modified>
</cp:coreProperties>
</file>