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61" r:id="rId2"/>
    <p:sldId id="287" r:id="rId3"/>
    <p:sldId id="650" r:id="rId4"/>
    <p:sldId id="648" r:id="rId5"/>
    <p:sldId id="649" r:id="rId6"/>
    <p:sldId id="642" r:id="rId7"/>
    <p:sldId id="288" r:id="rId8"/>
    <p:sldId id="643" r:id="rId9"/>
    <p:sldId id="644" r:id="rId10"/>
    <p:sldId id="645" r:id="rId11"/>
    <p:sldId id="646" r:id="rId12"/>
    <p:sldId id="647" r:id="rId13"/>
    <p:sldId id="651" r:id="rId14"/>
    <p:sldId id="652" r:id="rId15"/>
    <p:sldId id="653" r:id="rId16"/>
    <p:sldId id="654" r:id="rId17"/>
    <p:sldId id="655" r:id="rId18"/>
    <p:sldId id="657" r:id="rId19"/>
    <p:sldId id="658" r:id="rId20"/>
    <p:sldId id="664" r:id="rId21"/>
    <p:sldId id="665" r:id="rId22"/>
    <p:sldId id="666" r:id="rId23"/>
    <p:sldId id="659" r:id="rId24"/>
    <p:sldId id="660" r:id="rId25"/>
    <p:sldId id="661" r:id="rId26"/>
    <p:sldId id="662" r:id="rId27"/>
    <p:sldId id="663" r:id="rId28"/>
    <p:sldId id="673" r:id="rId29"/>
    <p:sldId id="674" r:id="rId30"/>
    <p:sldId id="675" r:id="rId31"/>
    <p:sldId id="667" r:id="rId32"/>
    <p:sldId id="668" r:id="rId33"/>
    <p:sldId id="679" r:id="rId34"/>
    <p:sldId id="669" r:id="rId35"/>
    <p:sldId id="670" r:id="rId36"/>
    <p:sldId id="677" r:id="rId37"/>
    <p:sldId id="678" r:id="rId38"/>
    <p:sldId id="671" r:id="rId39"/>
    <p:sldId id="672" r:id="rId40"/>
    <p:sldId id="676" r:id="rId41"/>
    <p:sldId id="490" r:id="rId42"/>
  </p:sldIdLst>
  <p:sldSz cx="9144000" cy="6858000" type="screen4x3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91C1"/>
    <a:srgbClr val="FF8485"/>
    <a:srgbClr val="ECBABA"/>
    <a:srgbClr val="E59599"/>
    <a:srgbClr val="538234"/>
    <a:srgbClr val="00FA9A"/>
    <a:srgbClr val="B653CF"/>
    <a:srgbClr val="BA55D3"/>
    <a:srgbClr val="F7A3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883" autoAdjust="0"/>
  </p:normalViewPr>
  <p:slideViewPr>
    <p:cSldViewPr snapToGrid="0">
      <p:cViewPr varScale="1">
        <p:scale>
          <a:sx n="163" d="100"/>
          <a:sy n="163" d="100"/>
        </p:scale>
        <p:origin x="1782" y="150"/>
      </p:cViewPr>
      <p:guideLst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6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r>
              <a:rPr lang="en-US"/>
              <a:t>Automated Analysis and Monitoring of Scientific HTC Jobs on Distributed Heterogeneous Computing Resources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BADECFF-C1E6-41B7-861F-BE2B26CDAB05}" type="datetime1">
              <a:rPr lang="ru-RU" smtClean="0"/>
              <a:t>19.07.2024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604A0D4-B89B-4ADD-AF9E-38636B40EE4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r>
              <a:rPr lang="en-US"/>
              <a:t>Automated Analysis and Monitoring of Scientific HTC Jobs on Distributed Heterogeneous Computing Resources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F848B8F-24F3-4766-A59C-71045DA4FEF0}" type="datetime1">
              <a:rPr lang="ru-RU" smtClean="0"/>
              <a:t>19.07.2024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1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2869989-EB00-4EE7-BCB5-25BDC5BB29F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Автоматизированный анализ и мониторинг научных HTC-задач на распределенных гетерогенных вычислительных ресурсах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5584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2869989-EB00-4EE7-BCB5-25BDC5BB29F8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1367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2869989-EB00-4EE7-BCB5-25BDC5BB29F8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8903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2869989-EB00-4EE7-BCB5-25BDC5BB29F8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60568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2869989-EB00-4EE7-BCB5-25BDC5BB29F8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16052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2869989-EB00-4EE7-BCB5-25BDC5BB29F8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23876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2869989-EB00-4EE7-BCB5-25BDC5BB29F8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83643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2869989-EB00-4EE7-BCB5-25BDC5BB29F8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1632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2869989-EB00-4EE7-BCB5-25BDC5BB29F8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45512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2869989-EB00-4EE7-BCB5-25BDC5BB29F8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88681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2869989-EB00-4EE7-BCB5-25BDC5BB29F8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2761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2869989-EB00-4EE7-BCB5-25BDC5BB29F8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25866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2869989-EB00-4EE7-BCB5-25BDC5BB29F8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28322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2869989-EB00-4EE7-BCB5-25BDC5BB29F8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05730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2869989-EB00-4EE7-BCB5-25BDC5BB29F8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28631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2869989-EB00-4EE7-BCB5-25BDC5BB29F8}" type="slidenum">
              <a:rPr lang="ru-RU" smtClean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55106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2869989-EB00-4EE7-BCB5-25BDC5BB29F8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7621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2869989-EB00-4EE7-BCB5-25BDC5BB29F8}" type="slidenum">
              <a:rPr lang="ru-RU" smtClean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3684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2869989-EB00-4EE7-BCB5-25BDC5BB29F8}" type="slidenum">
              <a:rPr lang="ru-RU" smtClean="0"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18274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2869989-EB00-4EE7-BCB5-25BDC5BB29F8}" type="slidenum">
              <a:rPr lang="ru-RU" smtClean="0"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6743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2869989-EB00-4EE7-BCB5-25BDC5BB29F8}" type="slidenum">
              <a:rPr lang="ru-RU" smtClean="0"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70377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2869989-EB00-4EE7-BCB5-25BDC5BB29F8}" type="slidenum">
              <a:rPr lang="ru-RU" smtClean="0"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9148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2869989-EB00-4EE7-BCB5-25BDC5BB29F8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02887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2869989-EB00-4EE7-BCB5-25BDC5BB29F8}" type="slidenum">
              <a:rPr lang="ru-RU" smtClean="0"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29291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2869989-EB00-4EE7-BCB5-25BDC5BB29F8}" type="slidenum">
              <a:rPr lang="ru-RU" smtClean="0"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960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2869989-EB00-4EE7-BCB5-25BDC5BB29F8}" type="slidenum">
              <a:rPr lang="ru-RU" smtClean="0"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71376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2869989-EB00-4EE7-BCB5-25BDC5BB29F8}" type="slidenum">
              <a:rPr lang="ru-RU" smtClean="0"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20606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2869989-EB00-4EE7-BCB5-25BDC5BB29F8}" type="slidenum">
              <a:rPr lang="ru-RU" smtClean="0"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78235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2869989-EB00-4EE7-BCB5-25BDC5BB29F8}" type="slidenum">
              <a:rPr lang="ru-RU" smtClean="0"/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12921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2869989-EB00-4EE7-BCB5-25BDC5BB29F8}" type="slidenum">
              <a:rPr lang="ru-RU" smtClean="0"/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65886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2869989-EB00-4EE7-BCB5-25BDC5BB29F8}" type="slidenum">
              <a:rPr lang="ru-RU" smtClean="0"/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19433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2869989-EB00-4EE7-BCB5-25BDC5BB29F8}" type="slidenum">
              <a:rPr lang="ru-RU" smtClean="0"/>
              <a:t>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475540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2869989-EB00-4EE7-BCB5-25BDC5BB29F8}" type="slidenum">
              <a:rPr lang="ru-RU" smtClean="0"/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1789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2869989-EB00-4EE7-BCB5-25BDC5BB29F8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627452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2869989-EB00-4EE7-BCB5-25BDC5BB29F8}" type="slidenum">
              <a:rPr lang="ru-RU" smtClean="0"/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9319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2869989-EB00-4EE7-BCB5-25BDC5BB29F8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4049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2869989-EB00-4EE7-BCB5-25BDC5BB29F8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0837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2869989-EB00-4EE7-BCB5-25BDC5BB29F8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9746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2869989-EB00-4EE7-BCB5-25BDC5BB29F8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6345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2869989-EB00-4EE7-BCB5-25BDC5BB29F8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2107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 userDrawn="1"/>
        </p:nvGrpSpPr>
        <p:grpSpPr bwMode="hidden"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6" name="Прямая соединительная линия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Группа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Прямая соединительная линия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Группа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Прямая соединительная линия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Прямая соединительная линия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Прямая соединительная линия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Прямая соединительная линия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Прямая соединительная линия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Прямая соединительная линия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Группа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Прямая соединительная линия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Группа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Прямая соединительная линия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Прямая соединительная линия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Прямая соединительная линия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Прямая соединительная линия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Прямая соединительная линия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Прямая соединительная линия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0384" y="1909346"/>
            <a:ext cx="7203233" cy="3383280"/>
          </a:xfrm>
        </p:spPr>
        <p:txBody>
          <a:bodyPr rtlCol="0" anchor="b">
            <a:normAutofit/>
          </a:bodyPr>
          <a:lstStyle>
            <a:lvl1pPr algn="l">
              <a:lnSpc>
                <a:spcPct val="76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0384" y="5432564"/>
            <a:ext cx="7203233" cy="4572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500" b="0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  <p:cxnSp>
        <p:nvCxnSpPr>
          <p:cNvPr id="58" name="Прямая соединительная линия 57"/>
          <p:cNvCxnSpPr/>
          <p:nvPr userDrawn="1"/>
        </p:nvCxnSpPr>
        <p:spPr>
          <a:xfrm>
            <a:off x="971550" y="5294175"/>
            <a:ext cx="72009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/>
              <a:t>GRID'2023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/>
              <a:t>April 25, 2024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06985" y="489857"/>
            <a:ext cx="1265465" cy="5301343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71549" y="489857"/>
            <a:ext cx="5690508" cy="5301343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/>
              <a:t>GRID'2023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/>
              <a:t>April 25, 2024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444816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fr-CH"/>
              <a:t>Click to edit Master title style</a:t>
            </a:r>
            <a:endParaRPr kumimoji="0" lang="en-US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6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0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fr-CH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CF25BF-1E97-44B3-9211-484967B062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6489" y="6356352"/>
            <a:ext cx="50142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104282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077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 bwMode="hidden"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8" name="Прямая соединительная линия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Группа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Прямая соединительная линия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Группа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Прямая соединительная линия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Прямая соединительная линия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Прямая соединительная линия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Прямая соединительная линия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Прямая соединительная линия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Прямая соединительная линия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Группа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Прямая соединительная линия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Группа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Прямая соединительная линия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Прямая соединительная линия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Прямая соединительная линия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Прямая соединительная линия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Прямая соединительная линия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Прямая соединительная линия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2541573"/>
            <a:ext cx="7200900" cy="2743200"/>
          </a:xfrm>
        </p:spPr>
        <p:txBody>
          <a:bodyPr rtlCol="0" anchor="b">
            <a:normAutofit/>
          </a:bodyPr>
          <a:lstStyle>
            <a:lvl1pPr>
              <a:lnSpc>
                <a:spcPct val="85000"/>
              </a:lnSpc>
              <a:defRPr sz="450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550" y="5431536"/>
            <a:ext cx="7200900" cy="4572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cxnSp>
        <p:nvCxnSpPr>
          <p:cNvPr id="58" name="Прямая соединительная линия 57"/>
          <p:cNvCxnSpPr/>
          <p:nvPr userDrawn="1"/>
        </p:nvCxnSpPr>
        <p:spPr>
          <a:xfrm>
            <a:off x="971550" y="5294175"/>
            <a:ext cx="7200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1550" y="1981200"/>
            <a:ext cx="3429000" cy="3810001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43450" y="1981200"/>
            <a:ext cx="3429000" cy="3810001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/>
              <a:t>GRID'2023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/>
              <a:t>April 25, 2024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550" y="1818322"/>
            <a:ext cx="3429000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71550" y="2503714"/>
            <a:ext cx="3429000" cy="3287487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43450" y="1818322"/>
            <a:ext cx="3429000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43450" y="2503714"/>
            <a:ext cx="3429000" cy="3287487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/>
              <a:t>GRID'2023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/>
              <a:t>April 25, 2024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/>
              <a:t>GRID'2023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/>
              <a:t>April 25, 2024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Группа 160"/>
          <p:cNvGrpSpPr/>
          <p:nvPr userDrawn="1"/>
        </p:nvGrpSpPr>
        <p:grpSpPr bwMode="hidden"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162" name="Прямая соединительная линия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Прямая соединительная линия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Прямая соединительная линия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Прямая соединительная линия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Прямая соединительная линия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Прямая соединительная линия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Прямая соединительная линия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Прямая соединительная линия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Прямая соединительная линия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Прямая соединительная линия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Прямая соединительная линия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Прямая соединительная линия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Прямая соединительная линия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Прямая соединительная линия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Прямая соединительная линия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Прямая соединительная линия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Группа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Прямая соединительная линия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Прямая соединительная линия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Прямая соединительная линия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Прямая соединительная линия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Прямая соединительная линия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Группа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Прямая соединительная линия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Прямая соединительная линия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Прямая соединительная линия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Прямая соединительная линия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Прямая соединительная линия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Прямая соединительная линия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Прямая соединительная линия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Прямая соединительная линия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Прямая соединительная линия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Прямая соединительная линия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Группа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Прямая соединительная линия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Прямая соединительная линия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Прямая соединительная линия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Прямая соединительная линия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Прямая соединительная линия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Группа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Прямая соединительная линия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Прямая соединительная линия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Прямая соединительная линия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Прямая соединительная линия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Прямая соединительная линия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Прямая соединительная линия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Прямая соединительная линия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Прямая соединительная линия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Прямая соединительная линия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Прямая соединительная линия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3" name="Нижний колонтитул 21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/>
              <a:t>GRID'2023</a:t>
            </a:r>
            <a:endParaRPr lang="ru-RU" dirty="0"/>
          </a:p>
        </p:txBody>
      </p:sp>
      <p:sp>
        <p:nvSpPr>
          <p:cNvPr id="212" name="Дата 21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/>
              <a:t>April 25, 2024</a:t>
            </a:r>
            <a:endParaRPr lang="ru-RU" dirty="0"/>
          </a:p>
        </p:txBody>
      </p:sp>
      <p:sp>
        <p:nvSpPr>
          <p:cNvPr id="214" name="Номер слайда 21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 userDrawn="1"/>
        </p:nvGrpSpPr>
        <p:grpSpPr bwMode="hidden"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10" name="Прямая соединительная линия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Группа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Прямая соединительная линия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единительная линия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Группа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Прямая соединительная линия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Прямая соединительная линия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Прямая соединительная линия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Прямая соединительная линия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Прямая соединительная линия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Прямая соединительная линия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Прямая соединительная линия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Прямая соединительная линия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Группа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Прямая соединительная линия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Группа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Прямая соединительная линия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Прямая соединительная линия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Прямая соединительная линия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Прямая соединительная линия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Прямая соединительная линия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Прямая соединительная линия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единительная линия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Прямоугольник 6"/>
          <p:cNvSpPr/>
          <p:nvPr userDrawn="1"/>
        </p:nvSpPr>
        <p:spPr>
          <a:xfrm>
            <a:off x="0" y="0"/>
            <a:ext cx="54864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4864" y="571500"/>
            <a:ext cx="2743200" cy="2197100"/>
          </a:xfrm>
        </p:spPr>
        <p:txBody>
          <a:bodyPr rtlCol="0" anchor="b">
            <a:normAutofit/>
          </a:bodyPr>
          <a:lstStyle>
            <a:lvl1pPr>
              <a:defRPr sz="195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398" y="571500"/>
            <a:ext cx="4663440" cy="5715000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34864" y="2995012"/>
            <a:ext cx="2743200" cy="2285950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cxnSp>
        <p:nvCxnSpPr>
          <p:cNvPr id="60" name="Прямая соединительная линия 59"/>
          <p:cNvCxnSpPr/>
          <p:nvPr userDrawn="1"/>
        </p:nvCxnSpPr>
        <p:spPr>
          <a:xfrm>
            <a:off x="5942317" y="2895600"/>
            <a:ext cx="274448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/>
              <a:t>GRID'2023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April 25, 2024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 bwMode="hidden">
          <a:xfrm>
            <a:off x="-1" y="0"/>
            <a:ext cx="9144002" cy="6858000"/>
            <a:chOff x="-1" y="0"/>
            <a:chExt cx="12192002" cy="6858000"/>
          </a:xfrm>
        </p:grpSpPr>
        <p:cxnSp>
          <p:nvCxnSpPr>
            <p:cNvPr id="9" name="Прямая соединительная линия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Группа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Прямая соединительная линия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единительная линия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Группа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Прямая соединительная линия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Прямая соединительная линия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Прямая соединительная линия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Прямая соединительная линия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Прямая соединительная линия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Прямая соединительная линия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Прямая соединительная линия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Группа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Прямая соединительная линия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Группа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Прямая соединительная линия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Прямая соединительная линия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Прямая соединительная линия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Прямая соединительная линия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Прямая соединительная линия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Прямая соединительная линия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Прямоугольник 59"/>
          <p:cNvSpPr/>
          <p:nvPr/>
        </p:nvSpPr>
        <p:spPr>
          <a:xfrm>
            <a:off x="0" y="0"/>
            <a:ext cx="54864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350" dirty="0"/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5942317" y="2895600"/>
            <a:ext cx="274448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2170" y="576072"/>
            <a:ext cx="2743200" cy="2194560"/>
          </a:xfrm>
        </p:spPr>
        <p:txBody>
          <a:bodyPr rtlCol="0" anchor="b">
            <a:normAutofit/>
          </a:bodyPr>
          <a:lstStyle>
            <a:lvl1pPr>
              <a:defRPr sz="1950">
                <a:solidFill>
                  <a:schemeClr val="bg1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 hasCustomPrompt="1"/>
          </p:nvPr>
        </p:nvSpPr>
        <p:spPr>
          <a:xfrm>
            <a:off x="3309" y="-159"/>
            <a:ext cx="5486400" cy="6858000"/>
          </a:xfrm>
        </p:spPr>
        <p:txBody>
          <a:bodyPr tIns="457200" rtlCol="0">
            <a:normAutofit/>
          </a:bodyPr>
          <a:lstStyle>
            <a:lvl1pPr marL="0" indent="0" algn="ctr" rtl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ru-RU" dirty="0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32170" y="2999232"/>
            <a:ext cx="2743200" cy="2286000"/>
          </a:xfrm>
        </p:spPr>
        <p:txBody>
          <a:bodyPr rtlCol="0"/>
          <a:lstStyle>
            <a:lvl1pPr marL="0" indent="0">
              <a:spcBef>
                <a:spcPts val="90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Группа 95"/>
          <p:cNvGrpSpPr/>
          <p:nvPr userDrawn="1"/>
        </p:nvGrpSpPr>
        <p:grpSpPr bwMode="hidden">
          <a:xfrm>
            <a:off x="-1" y="-195943"/>
            <a:ext cx="9144002" cy="6858000"/>
            <a:chOff x="-1" y="0"/>
            <a:chExt cx="12192002" cy="6858000"/>
          </a:xfrm>
        </p:grpSpPr>
        <p:cxnSp>
          <p:nvCxnSpPr>
            <p:cNvPr id="97" name="Прямая соединительная линия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Прямая соединительная линия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Прямая соединительная линия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Прямая соединительная линия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Прямая соединительная линия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Прямая соединительная линия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Прямая соединительная линия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Прямая соединительная линия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Прямая соединительная линия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Прямая соединительная линия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Прямая соединительная линия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Группа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Прямая соединительная линия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Прямая соединительная линия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Прямая соединительная линия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Прямая соединительная линия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Прямая соединительная линия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Группа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Прямая соединительная линия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Прямая соединительная линия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Прямая соединительная линия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Прямая соединительная линия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Прямая соединительная линия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Прямая соединительная линия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Прямая соединительная линия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Прямая соединительная линия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Прямая соединительная линия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Прямая соединительная линия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Группа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Прямая соединительная линия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Прямая соединительная линия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Прямая соединительная линия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Прямая соединительная линия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Прямая соединительная линия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Группа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Прямая соединительная линия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Прямая соединительная линия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Прямая соединительная линия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Прямая соединительная линия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Прямая соединительная линия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Прямая соединительная линия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Прямая соединительная линия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Прямая соединительная линия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Прямая соединительная линия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Прямая соединительная линия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503854"/>
            <a:ext cx="72009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550" y="1981202"/>
            <a:ext cx="72009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cxnSp>
        <p:nvCxnSpPr>
          <p:cNvPr id="148" name="Прямая соединительная линия 147"/>
          <p:cNvCxnSpPr/>
          <p:nvPr userDrawn="1"/>
        </p:nvCxnSpPr>
        <p:spPr>
          <a:xfrm>
            <a:off x="457200" y="6172200"/>
            <a:ext cx="82296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57201" y="6289679"/>
            <a:ext cx="4596023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r>
              <a:rPr lang="en-US"/>
              <a:t>GRID'2023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970531" y="6289679"/>
            <a:ext cx="72446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r>
              <a:rPr lang="ru-RU"/>
              <a:t>April 25, 2024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998983" y="6289679"/>
            <a:ext cx="68916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  <p:sldLayoutId id="214748367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indent="-134541" algn="l" defTabSz="6858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857250" indent="-134541" algn="l" defTabSz="685800" rtl="0" eaLnBrk="1" latinLnBrk="0" hangingPunct="1">
        <a:lnSpc>
          <a:spcPct val="90000"/>
        </a:lnSpc>
        <a:spcBef>
          <a:spcPts val="45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4541" algn="l" defTabSz="685800" rtl="0" eaLnBrk="1" latinLnBrk="0" hangingPunct="1">
        <a:lnSpc>
          <a:spcPct val="90000"/>
        </a:lnSpc>
        <a:spcBef>
          <a:spcPts val="45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408509" indent="0" algn="l" defTabSz="685800" rtl="0" eaLnBrk="1" latinLnBrk="0" hangingPunct="1">
        <a:lnSpc>
          <a:spcPct val="90000"/>
        </a:lnSpc>
        <a:spcBef>
          <a:spcPts val="450"/>
        </a:spcBef>
        <a:buClr>
          <a:schemeClr val="accent1">
            <a:lumMod val="75000"/>
          </a:schemeClr>
        </a:buClr>
        <a:buSzPct val="100000"/>
        <a:buFont typeface="Arial" pitchFamily="34" charset="0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jupyter.jinr.ru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jupyter.jinr.ru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hyperlink" Target="https://www.when2meet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jinr.ru/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cloud-info.jinr.ru/?page_id=207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m.jinr.ru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jinr.ru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jinr.ru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21.pn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pin.jinr.ru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desk.jinr.r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noc.jinr.ru/ru/service/sso-serv.php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.jinr.ru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desk.jinr.r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jinr.ru/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nextcloud.com/install/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.jinr.ru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278990"/>
            <a:ext cx="9143998" cy="1588160"/>
          </a:xfrm>
        </p:spPr>
        <p:txBody>
          <a:bodyPr rtlCol="0" anchor="t">
            <a:normAutofit/>
          </a:bodyPr>
          <a:lstStyle/>
          <a:p>
            <a:pPr algn="ctr" rtl="0"/>
            <a:r>
              <a:rPr lang="ru-RU" sz="4800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Полезные веб-сервисы</a:t>
            </a:r>
            <a:br>
              <a:rPr lang="ru-RU" sz="4800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</a:br>
            <a:br>
              <a:rPr lang="ru-RU" sz="2400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</a:br>
            <a:r>
              <a:rPr lang="ru-RU" sz="2400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и как они могут сделать нашу работу эффективнее </a:t>
            </a:r>
            <a:endParaRPr lang="ru-RU" sz="3600" dirty="0">
              <a:solidFill>
                <a:schemeClr val="tx2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36890" y="4376339"/>
            <a:ext cx="3134770" cy="1132633"/>
          </a:xfrm>
        </p:spPr>
        <p:txBody>
          <a:bodyPr rtlCol="0">
            <a:norm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Игорь </a:t>
            </a:r>
            <a:r>
              <a:rPr lang="ru-RU" sz="2400" b="1" dirty="0" err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Пелеванюк</a:t>
            </a:r>
            <a:endParaRPr lang="en-US" sz="2400" b="1" baseline="30000" dirty="0">
              <a:solidFill>
                <a:schemeClr val="tx1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 algn="ctr" rtl="0"/>
            <a:r>
              <a:rPr lang="en-US" sz="1200" dirty="0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pelevanyuk@jinr.ru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C54B80C-7BC5-4183-A9F8-CC643C4EBE77}"/>
              </a:ext>
            </a:extLst>
          </p:cNvPr>
          <p:cNvSpPr/>
          <p:nvPr/>
        </p:nvSpPr>
        <p:spPr>
          <a:xfrm>
            <a:off x="3024942" y="6318122"/>
            <a:ext cx="3094117" cy="3843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60000"/>
              </a:lnSpc>
            </a:pPr>
            <a:r>
              <a:rPr lang="en-US" sz="1350" dirty="0">
                <a:latin typeface="Roboto Slab" pitchFamily="2" charset="0"/>
                <a:ea typeface="Roboto Slab" pitchFamily="2" charset="0"/>
                <a:cs typeface="Roboto Slab" pitchFamily="2" charset="0"/>
              </a:rPr>
              <a:t>Joint Institute for Nuclear Research</a:t>
            </a:r>
            <a:endParaRPr lang="ru-RU" sz="135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8A60A28-1BB0-4381-B099-6FFBACEA0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9068" y="5787450"/>
            <a:ext cx="1185863" cy="66704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C2F7358-FAD8-5D76-192C-D7450A6F74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987" y="87458"/>
            <a:ext cx="1457325" cy="14287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10105AE-BB2B-28A8-60F3-E3B3D998E3D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94825" y="5095853"/>
            <a:ext cx="1185863" cy="82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982B21-0BE0-45AC-B48F-ACD7EFB0F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smtClean="0"/>
              <a:t>10</a:t>
            </a:fld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430503D-1F2E-EE8A-0AA3-A26000D6C65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80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Roboto Slab" pitchFamily="2" charset="0"/>
                <a:ea typeface="Roboto Slab" pitchFamily="2" charset="0"/>
                <a:cs typeface="Roboto Slab" pitchFamily="2" charset="0"/>
              </a:rPr>
              <a:t>GitLab</a:t>
            </a:r>
            <a:endParaRPr lang="ru-RU" sz="36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E177C0-2A02-6262-5F93-0D16FCBEF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0324"/>
            <a:ext cx="9144000" cy="460913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0E63731-0643-C700-4DAE-9F88C92C69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4713" y="214643"/>
            <a:ext cx="1823432" cy="10256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49193B-856F-3B9F-B695-14BED0719B90}"/>
              </a:ext>
            </a:extLst>
          </p:cNvPr>
          <p:cNvSpPr txBox="1"/>
          <p:nvPr/>
        </p:nvSpPr>
        <p:spPr>
          <a:xfrm>
            <a:off x="260997" y="726379"/>
            <a:ext cx="8082567" cy="46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Пример внешнего вида репозитория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43F75A3-D111-454D-E146-786C3A9C7C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993" y="147801"/>
            <a:ext cx="507982" cy="25540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CA3D59A-4504-AAF8-1415-739929C31C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93" y="403203"/>
            <a:ext cx="507982" cy="19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72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982B21-0BE0-45AC-B48F-ACD7EFB0F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smtClean="0"/>
              <a:t>11</a:t>
            </a:fld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430503D-1F2E-EE8A-0AA3-A26000D6C65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80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Roboto Slab" pitchFamily="2" charset="0"/>
                <a:ea typeface="Roboto Slab" pitchFamily="2" charset="0"/>
                <a:cs typeface="Roboto Slab" pitchFamily="2" charset="0"/>
              </a:rPr>
              <a:t>GitLab</a:t>
            </a:r>
            <a:endParaRPr lang="ru-RU" sz="36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0E63731-0643-C700-4DAE-9F88C92C6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4713" y="214643"/>
            <a:ext cx="1823432" cy="102568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847EE1-9D84-B94E-B1A6-BF572A29D2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35892"/>
            <a:ext cx="9144000" cy="46091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C381AA7-8876-0382-1755-58DAC1755747}"/>
              </a:ext>
            </a:extLst>
          </p:cNvPr>
          <p:cNvSpPr txBox="1"/>
          <p:nvPr/>
        </p:nvSpPr>
        <p:spPr>
          <a:xfrm>
            <a:off x="260997" y="726379"/>
            <a:ext cx="8082567" cy="46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Пример трекинга ошибок</a:t>
            </a:r>
            <a:r>
              <a:rPr lang="en-US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/</a:t>
            </a:r>
            <a:r>
              <a:rPr lang="ru-RU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предложений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92A5D3B-FDF8-92CB-6055-B3A2681D35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993" y="147801"/>
            <a:ext cx="507982" cy="25540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DFAA327-DC47-AFB3-725A-6C0FAB946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93" y="403203"/>
            <a:ext cx="507982" cy="19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68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982B21-0BE0-45AC-B48F-ACD7EFB0F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smtClean="0"/>
              <a:t>12</a:t>
            </a:fld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430503D-1F2E-EE8A-0AA3-A26000D6C65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80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>
                <a:latin typeface="Roboto Slab" pitchFamily="2" charset="0"/>
                <a:ea typeface="Roboto Slab" pitchFamily="2" charset="0"/>
                <a:cs typeface="Roboto Slab" pitchFamily="2" charset="0"/>
              </a:rPr>
              <a:t>JupyterHub</a:t>
            </a:r>
            <a:endParaRPr lang="ru-RU" sz="36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A587AD-5227-D8A7-94BA-DCD0A02E3225}"/>
              </a:ext>
            </a:extLst>
          </p:cNvPr>
          <p:cNvSpPr txBox="1"/>
          <p:nvPr/>
        </p:nvSpPr>
        <p:spPr>
          <a:xfrm>
            <a:off x="528033" y="800100"/>
            <a:ext cx="8082567" cy="170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URL: </a:t>
            </a:r>
            <a:r>
              <a:rPr lang="en-US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  <a:hlinkClick r:id="rId3"/>
              </a:rPr>
              <a:t>https://jupyter.jinr.ru/</a:t>
            </a:r>
            <a:endParaRPr lang="en-US" dirty="0">
              <a:solidFill>
                <a:schemeClr val="tx2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Полезно: </a:t>
            </a:r>
            <a:r>
              <a:rPr lang="ru-RU" dirty="0">
                <a:solidFill>
                  <a:srgbClr val="00B05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тем кто использует </a:t>
            </a:r>
            <a:r>
              <a:rPr lang="en-US" dirty="0">
                <a:solidFill>
                  <a:srgbClr val="00B05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Python3 </a:t>
            </a:r>
            <a:r>
              <a:rPr lang="ru-RU" dirty="0">
                <a:solidFill>
                  <a:srgbClr val="00B05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и </a:t>
            </a:r>
            <a:r>
              <a:rPr lang="en-US" dirty="0">
                <a:solidFill>
                  <a:srgbClr val="00B05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R</a:t>
            </a:r>
            <a:endParaRPr lang="ru-RU" dirty="0">
              <a:solidFill>
                <a:srgbClr val="00B050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Сложность: </a:t>
            </a:r>
            <a:r>
              <a:rPr lang="ru-RU" dirty="0">
                <a:solidFill>
                  <a:srgbClr val="FFC00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средняя</a:t>
            </a:r>
            <a:r>
              <a:rPr lang="en-US" dirty="0">
                <a:solidFill>
                  <a:srgbClr val="FFC00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(</a:t>
            </a:r>
            <a:r>
              <a:rPr lang="ru-RU" dirty="0">
                <a:solidFill>
                  <a:srgbClr val="FFC00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установка библиотек и доступ к данным</a:t>
            </a:r>
            <a:r>
              <a:rPr lang="en-US" dirty="0">
                <a:solidFill>
                  <a:srgbClr val="FFC00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)</a:t>
            </a:r>
            <a:endParaRPr lang="ru-RU" dirty="0">
              <a:solidFill>
                <a:srgbClr val="FFC000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Режим работы: </a:t>
            </a:r>
            <a:r>
              <a:rPr lang="en-US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Web App</a:t>
            </a:r>
            <a:endParaRPr lang="ru-RU" dirty="0">
              <a:solidFill>
                <a:schemeClr val="tx2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917BDC-3E89-EF39-BDF9-534237E09B96}"/>
              </a:ext>
            </a:extLst>
          </p:cNvPr>
          <p:cNvSpPr txBox="1"/>
          <p:nvPr/>
        </p:nvSpPr>
        <p:spPr>
          <a:xfrm>
            <a:off x="528033" y="2713892"/>
            <a:ext cx="7705725" cy="2953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Jupyter</a:t>
            </a:r>
            <a:r>
              <a:rPr lang="en-US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— </a:t>
            </a:r>
            <a:r>
              <a:rPr lang="ru-RU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интерактивный блокнот ориентированный на </a:t>
            </a:r>
            <a:r>
              <a:rPr lang="en-US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Python3 </a:t>
            </a:r>
            <a:r>
              <a:rPr lang="ru-RU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и </a:t>
            </a:r>
            <a:r>
              <a:rPr lang="en-US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R. 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JupyterHub</a:t>
            </a:r>
            <a:r>
              <a:rPr lang="en-US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– </a:t>
            </a:r>
            <a:r>
              <a:rPr lang="ru-RU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многопользовательский сервер.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Использование этого сервиса освободит вас от необходимости устанавливать интерпретатор </a:t>
            </a:r>
            <a:r>
              <a:rPr lang="en-US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Python. </a:t>
            </a:r>
            <a:r>
              <a:rPr lang="ru-RU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Тут вы можете тестировать какой-то простой код. </a:t>
            </a:r>
          </a:p>
          <a:p>
            <a:pPr>
              <a:lnSpc>
                <a:spcPct val="150000"/>
              </a:lnSpc>
            </a:pPr>
            <a:endParaRPr lang="ru-RU" dirty="0">
              <a:solidFill>
                <a:srgbClr val="FFC000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A889153-BC6D-558C-F3AF-0774A83BD6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93" y="147801"/>
            <a:ext cx="507982" cy="25540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F98763A-9452-968C-AC09-B8EACA0080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993" y="403203"/>
            <a:ext cx="507982" cy="194281"/>
          </a:xfrm>
          <a:prstGeom prst="rect">
            <a:avLst/>
          </a:prstGeom>
        </p:spPr>
      </p:pic>
      <p:pic>
        <p:nvPicPr>
          <p:cNvPr id="1026" name="Picture 2" descr="JupyterHub — JupyterHub 1.1.0 documentation">
            <a:extLst>
              <a:ext uri="{FF2B5EF4-FFF2-40B4-BE49-F238E27FC236}">
                <a16:creationId xmlns:a16="http://schemas.microsoft.com/office/drawing/2014/main" id="{EB2891B4-7CD8-A980-9977-F8183F08C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65" y="581020"/>
            <a:ext cx="2538411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75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982B21-0BE0-45AC-B48F-ACD7EFB0F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smtClean="0"/>
              <a:t>13</a:t>
            </a:fld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430503D-1F2E-EE8A-0AA3-A26000D6C65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80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>
                <a:latin typeface="Roboto Slab" pitchFamily="2" charset="0"/>
                <a:ea typeface="Roboto Slab" pitchFamily="2" charset="0"/>
                <a:cs typeface="Roboto Slab" pitchFamily="2" charset="0"/>
              </a:rPr>
              <a:t>JupyterHub</a:t>
            </a:r>
            <a:endParaRPr lang="ru-RU" sz="36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A889153-BC6D-558C-F3AF-0774A83BD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93" y="147801"/>
            <a:ext cx="507982" cy="25540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F98763A-9452-968C-AC09-B8EACA0080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93" y="403203"/>
            <a:ext cx="507982" cy="194281"/>
          </a:xfrm>
          <a:prstGeom prst="rect">
            <a:avLst/>
          </a:prstGeom>
        </p:spPr>
      </p:pic>
      <p:pic>
        <p:nvPicPr>
          <p:cNvPr id="1026" name="Picture 2" descr="JupyterHub — JupyterHub 1.1.0 documentation">
            <a:extLst>
              <a:ext uri="{FF2B5EF4-FFF2-40B4-BE49-F238E27FC236}">
                <a16:creationId xmlns:a16="http://schemas.microsoft.com/office/drawing/2014/main" id="{EB2891B4-7CD8-A980-9977-F8183F08C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65" y="581020"/>
            <a:ext cx="2538411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B6BFA8-B61F-CC9B-BBDD-21CB05044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381120"/>
            <a:ext cx="9144000" cy="459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6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982B21-0BE0-45AC-B48F-ACD7EFB0F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smtClean="0"/>
              <a:t>14</a:t>
            </a:fld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430503D-1F2E-EE8A-0AA3-A26000D6C65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80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>
                <a:latin typeface="Roboto Slab" pitchFamily="2" charset="0"/>
                <a:ea typeface="Roboto Slab" pitchFamily="2" charset="0"/>
                <a:cs typeface="Roboto Slab" pitchFamily="2" charset="0"/>
              </a:rPr>
              <a:t>newdle</a:t>
            </a:r>
            <a:endParaRPr lang="ru-RU" sz="36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A587AD-5227-D8A7-94BA-DCD0A02E3225}"/>
              </a:ext>
            </a:extLst>
          </p:cNvPr>
          <p:cNvSpPr txBox="1"/>
          <p:nvPr/>
        </p:nvSpPr>
        <p:spPr>
          <a:xfrm>
            <a:off x="528033" y="800100"/>
            <a:ext cx="8082567" cy="170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URL: </a:t>
            </a:r>
            <a:r>
              <a:rPr lang="en-US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  <a:hlinkClick r:id="rId3"/>
              </a:rPr>
              <a:t>https://newdle.jinr.ru/</a:t>
            </a:r>
            <a:endParaRPr lang="en-US" dirty="0">
              <a:solidFill>
                <a:schemeClr val="tx2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Полезно: </a:t>
            </a:r>
            <a:r>
              <a:rPr lang="ru-RU" dirty="0">
                <a:solidFill>
                  <a:srgbClr val="00B05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для выбора временного слота в группе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Сложность: </a:t>
            </a:r>
            <a:r>
              <a:rPr lang="ru-RU" dirty="0">
                <a:solidFill>
                  <a:srgbClr val="00B05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легкая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Режим работы: </a:t>
            </a:r>
            <a:r>
              <a:rPr lang="en-US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Web App</a:t>
            </a:r>
            <a:endParaRPr lang="ru-RU" dirty="0">
              <a:solidFill>
                <a:schemeClr val="tx2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917BDC-3E89-EF39-BDF9-534237E09B96}"/>
              </a:ext>
            </a:extLst>
          </p:cNvPr>
          <p:cNvSpPr txBox="1"/>
          <p:nvPr/>
        </p:nvSpPr>
        <p:spPr>
          <a:xfrm>
            <a:off x="528033" y="2713892"/>
            <a:ext cx="7705725" cy="2538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err="1">
                <a:solidFill>
                  <a:srgbClr val="00206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Newdle</a:t>
            </a:r>
            <a:r>
              <a:rPr lang="ru-RU" dirty="0">
                <a:solidFill>
                  <a:srgbClr val="00206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- это приложение для коллективного планирования встреч. Вы можете использовать его, чтобы определить наилучшие даты и время для ваших встреч.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00206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Аналог </a:t>
            </a:r>
            <a:r>
              <a:rPr lang="en-US" dirty="0">
                <a:solidFill>
                  <a:srgbClr val="00206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doodle </a:t>
            </a:r>
            <a:r>
              <a:rPr lang="ru-RU" dirty="0">
                <a:solidFill>
                  <a:srgbClr val="00206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и </a:t>
            </a:r>
            <a:r>
              <a:rPr lang="en-US" dirty="0">
                <a:solidFill>
                  <a:srgbClr val="002060"/>
                </a:solidFill>
                <a:latin typeface="Roboto Slab" pitchFamily="2" charset="0"/>
                <a:ea typeface="Roboto Slab" pitchFamily="2" charset="0"/>
                <a:cs typeface="Roboto Slab" pitchFamily="2" charset="0"/>
                <a:hlinkClick r:id="rId4"/>
              </a:rPr>
              <a:t>https://www.when2meet.com/</a:t>
            </a:r>
            <a:endParaRPr lang="ru-RU" dirty="0">
              <a:solidFill>
                <a:srgbClr val="002060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SSO </a:t>
            </a:r>
            <a:r>
              <a:rPr lang="ru-RU" dirty="0">
                <a:solidFill>
                  <a:srgbClr val="00206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требуется только для создания опроса. В опросе смогут принять участие все, кто получит ссылку на опрос.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A889153-BC6D-558C-F3AF-0774A83BD6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993" y="147801"/>
            <a:ext cx="507982" cy="25540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017CA5-1EB7-1E67-7EE0-C148A265B6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3225" y="455809"/>
            <a:ext cx="2059516" cy="720652"/>
          </a:xfrm>
          <a:prstGeom prst="rect">
            <a:avLst/>
          </a:prstGeom>
          <a:gradFill>
            <a:gsLst>
              <a:gs pos="0">
                <a:srgbClr val="FF8485"/>
              </a:gs>
              <a:gs pos="100000">
                <a:srgbClr val="FF91C1"/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274021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982B21-0BE0-45AC-B48F-ACD7EFB0F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smtClean="0"/>
              <a:t>15</a:t>
            </a:fld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430503D-1F2E-EE8A-0AA3-A26000D6C65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80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>
                <a:latin typeface="Roboto Slab" pitchFamily="2" charset="0"/>
                <a:ea typeface="Roboto Slab" pitchFamily="2" charset="0"/>
                <a:cs typeface="Roboto Slab" pitchFamily="2" charset="0"/>
              </a:rPr>
              <a:t>newdle</a:t>
            </a:r>
            <a:endParaRPr lang="ru-RU" sz="36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A889153-BC6D-558C-F3AF-0774A83BD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93" y="147801"/>
            <a:ext cx="507982" cy="25540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4101CE7-95D7-5021-9378-09030CE0C2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3225" y="455809"/>
            <a:ext cx="2059516" cy="720652"/>
          </a:xfrm>
          <a:prstGeom prst="rect">
            <a:avLst/>
          </a:prstGeom>
          <a:gradFill>
            <a:gsLst>
              <a:gs pos="0">
                <a:srgbClr val="FF8485"/>
              </a:gs>
              <a:gs pos="100000">
                <a:srgbClr val="FF91C1"/>
              </a:gs>
            </a:gsLst>
            <a:lin ang="5400000" scaled="1"/>
          </a:gradFill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20563F9-D3FA-8E0B-FB68-F4D77E8F63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50997"/>
            <a:ext cx="9144000" cy="459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48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982B21-0BE0-45AC-B48F-ACD7EFB0F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smtClean="0"/>
              <a:t>16</a:t>
            </a:fld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430503D-1F2E-EE8A-0AA3-A26000D6C65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80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>
                <a:latin typeface="Roboto Slab" pitchFamily="2" charset="0"/>
                <a:ea typeface="Roboto Slab" pitchFamily="2" charset="0"/>
                <a:cs typeface="Roboto Slab" pitchFamily="2" charset="0"/>
              </a:rPr>
              <a:t>newdle</a:t>
            </a:r>
            <a:endParaRPr lang="ru-RU" sz="36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A889153-BC6D-558C-F3AF-0774A83BD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93" y="147801"/>
            <a:ext cx="507982" cy="25540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4101CE7-95D7-5021-9378-09030CE0C2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3225" y="455809"/>
            <a:ext cx="2059516" cy="720652"/>
          </a:xfrm>
          <a:prstGeom prst="rect">
            <a:avLst/>
          </a:prstGeom>
          <a:gradFill>
            <a:gsLst>
              <a:gs pos="0">
                <a:srgbClr val="FF8485"/>
              </a:gs>
              <a:gs pos="100000">
                <a:srgbClr val="FF91C1"/>
              </a:gs>
            </a:gsLst>
            <a:lin ang="5400000" scaled="1"/>
          </a:gradFill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DAAD951-B6E1-17C9-C2FF-450DD7EFF7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35967"/>
            <a:ext cx="9144000" cy="459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98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982B21-0BE0-45AC-B48F-ACD7EFB0F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smtClean="0"/>
              <a:t>17</a:t>
            </a:fld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430503D-1F2E-EE8A-0AA3-A26000D6C65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80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Roboto Slab" pitchFamily="2" charset="0"/>
                <a:ea typeface="Roboto Slab" pitchFamily="2" charset="0"/>
                <a:cs typeface="Roboto Slab" pitchFamily="2" charset="0"/>
              </a:rPr>
              <a:t>Cloud</a:t>
            </a:r>
            <a:endParaRPr lang="ru-RU" sz="36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A587AD-5227-D8A7-94BA-DCD0A02E3225}"/>
              </a:ext>
            </a:extLst>
          </p:cNvPr>
          <p:cNvSpPr txBox="1"/>
          <p:nvPr/>
        </p:nvSpPr>
        <p:spPr>
          <a:xfrm>
            <a:off x="528033" y="800100"/>
            <a:ext cx="8082567" cy="170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URL: </a:t>
            </a:r>
            <a:r>
              <a:rPr lang="en-US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  <a:hlinkClick r:id="rId3"/>
              </a:rPr>
              <a:t>https://cloud.jinr.ru/</a:t>
            </a:r>
            <a:endParaRPr lang="en-US" dirty="0">
              <a:solidFill>
                <a:schemeClr val="tx2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Полезно: разработчикам и </a:t>
            </a:r>
            <a:r>
              <a:rPr lang="ru-RU" dirty="0">
                <a:solidFill>
                  <a:srgbClr val="00206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тем кому нужен отдельный сервер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Сложность: </a:t>
            </a:r>
            <a:r>
              <a:rPr lang="ru-RU" dirty="0">
                <a:solidFill>
                  <a:srgbClr val="FF000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высокая</a:t>
            </a:r>
            <a:r>
              <a:rPr lang="en-US" dirty="0">
                <a:solidFill>
                  <a:srgbClr val="FFC00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</a:t>
            </a:r>
            <a:endParaRPr lang="ru-RU" dirty="0">
              <a:solidFill>
                <a:srgbClr val="FFC000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Режим работы: </a:t>
            </a:r>
            <a:r>
              <a:rPr lang="en-US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Web App</a:t>
            </a:r>
            <a:endParaRPr lang="ru-RU" dirty="0">
              <a:solidFill>
                <a:schemeClr val="tx2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917BDC-3E89-EF39-BDF9-534237E09B96}"/>
              </a:ext>
            </a:extLst>
          </p:cNvPr>
          <p:cNvSpPr txBox="1"/>
          <p:nvPr/>
        </p:nvSpPr>
        <p:spPr>
          <a:xfrm>
            <a:off x="528033" y="2713892"/>
            <a:ext cx="7705725" cy="3369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Облако ОИЯИ – это инструмент для создания виртуальных машин. Они могут вам пригодиться, если вы продвинутый пользователь </a:t>
            </a:r>
            <a:r>
              <a:rPr lang="en-US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Linux </a:t>
            </a:r>
            <a:r>
              <a:rPr lang="ru-RU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и вам необходим ещё один сервер для тестов, разворачивания сервиса, базы данных и т.п. 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Аналог</a:t>
            </a:r>
            <a:r>
              <a:rPr lang="en-US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облака </a:t>
            </a:r>
            <a:r>
              <a:rPr lang="en-US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Amazon</a:t>
            </a:r>
            <a:r>
              <a:rPr lang="ru-RU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Более детально можно узнать перейдя по ссылке: </a:t>
            </a:r>
            <a:br>
              <a:rPr lang="ru-RU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</a:br>
            <a:r>
              <a:rPr lang="en-US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  <a:hlinkClick r:id="rId4"/>
              </a:rPr>
              <a:t>https://cloud-info.jinr.ru/?page_id=207</a:t>
            </a:r>
            <a:endParaRPr lang="ru-RU" dirty="0">
              <a:solidFill>
                <a:schemeClr val="tx2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>
              <a:lnSpc>
                <a:spcPct val="150000"/>
              </a:lnSpc>
            </a:pPr>
            <a:endParaRPr lang="ru-RU" dirty="0">
              <a:solidFill>
                <a:srgbClr val="FFC000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A889153-BC6D-558C-F3AF-0774A83BD6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993" y="147801"/>
            <a:ext cx="507982" cy="25540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F98763A-9452-968C-AC09-B8EACA0080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93" y="403203"/>
            <a:ext cx="507982" cy="194281"/>
          </a:xfrm>
          <a:prstGeom prst="rect">
            <a:avLst/>
          </a:prstGeom>
        </p:spPr>
      </p:pic>
      <p:pic>
        <p:nvPicPr>
          <p:cNvPr id="2" name="Picture 2" descr="MICC - Start using the cloud">
            <a:extLst>
              <a:ext uri="{FF2B5EF4-FFF2-40B4-BE49-F238E27FC236}">
                <a16:creationId xmlns:a16="http://schemas.microsoft.com/office/drawing/2014/main" id="{81D9B492-FE36-58E4-197C-6C43A8A165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" t="2119" r="1791" b="57331"/>
          <a:stretch/>
        </p:blipFill>
        <p:spPr bwMode="auto">
          <a:xfrm>
            <a:off x="7181849" y="236338"/>
            <a:ext cx="1485901" cy="92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92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982B21-0BE0-45AC-B48F-ACD7EFB0F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smtClean="0"/>
              <a:t>18</a:t>
            </a:fld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430503D-1F2E-EE8A-0AA3-A26000D6C65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80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Roboto Slab" pitchFamily="2" charset="0"/>
                <a:ea typeface="Roboto Slab" pitchFamily="2" charset="0"/>
                <a:cs typeface="Roboto Slab" pitchFamily="2" charset="0"/>
              </a:rPr>
              <a:t>Cloud</a:t>
            </a:r>
            <a:endParaRPr lang="ru-RU" sz="36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A889153-BC6D-558C-F3AF-0774A83BD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93" y="147801"/>
            <a:ext cx="507982" cy="25540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F98763A-9452-968C-AC09-B8EACA0080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93" y="403203"/>
            <a:ext cx="507982" cy="194281"/>
          </a:xfrm>
          <a:prstGeom prst="rect">
            <a:avLst/>
          </a:prstGeom>
        </p:spPr>
      </p:pic>
      <p:pic>
        <p:nvPicPr>
          <p:cNvPr id="2" name="Picture 2" descr="MICC - Start using the cloud">
            <a:extLst>
              <a:ext uri="{FF2B5EF4-FFF2-40B4-BE49-F238E27FC236}">
                <a16:creationId xmlns:a16="http://schemas.microsoft.com/office/drawing/2014/main" id="{81D9B492-FE36-58E4-197C-6C43A8A165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" t="2119" r="1791" b="57331"/>
          <a:stretch/>
        </p:blipFill>
        <p:spPr bwMode="auto">
          <a:xfrm>
            <a:off x="7181849" y="236338"/>
            <a:ext cx="1485901" cy="92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A09AD8-F18F-DBA2-933B-844CA7C4226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458" r="15937"/>
          <a:stretch/>
        </p:blipFill>
        <p:spPr>
          <a:xfrm>
            <a:off x="1350532" y="1253033"/>
            <a:ext cx="6648451" cy="4941073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63818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982B21-0BE0-45AC-B48F-ACD7EFB0F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smtClean="0"/>
              <a:t>19</a:t>
            </a:fld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430503D-1F2E-EE8A-0AA3-A26000D6C65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80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Roboto Slab" pitchFamily="2" charset="0"/>
                <a:ea typeface="Roboto Slab" pitchFamily="2" charset="0"/>
                <a:cs typeface="Roboto Slab" pitchFamily="2" charset="0"/>
              </a:rPr>
              <a:t>Cloud</a:t>
            </a:r>
            <a:endParaRPr lang="ru-RU" sz="36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A889153-BC6D-558C-F3AF-0774A83BD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93" y="147801"/>
            <a:ext cx="507982" cy="25540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F98763A-9452-968C-AC09-B8EACA0080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93" y="403203"/>
            <a:ext cx="507982" cy="194281"/>
          </a:xfrm>
          <a:prstGeom prst="rect">
            <a:avLst/>
          </a:prstGeom>
        </p:spPr>
      </p:pic>
      <p:pic>
        <p:nvPicPr>
          <p:cNvPr id="2" name="Picture 2" descr="MICC - Start using the cloud">
            <a:extLst>
              <a:ext uri="{FF2B5EF4-FFF2-40B4-BE49-F238E27FC236}">
                <a16:creationId xmlns:a16="http://schemas.microsoft.com/office/drawing/2014/main" id="{81D9B492-FE36-58E4-197C-6C43A8A165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" t="2119" r="1791" b="57331"/>
          <a:stretch/>
        </p:blipFill>
        <p:spPr bwMode="auto">
          <a:xfrm>
            <a:off x="7181849" y="236338"/>
            <a:ext cx="1485901" cy="92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A9E1FC2-50D0-3585-4306-FB50DE85834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771" r="16563" b="39619"/>
          <a:stretch/>
        </p:blipFill>
        <p:spPr>
          <a:xfrm>
            <a:off x="0" y="1683641"/>
            <a:ext cx="9144000" cy="4161088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99757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AEA44-CC5D-4695-8F43-D2343D147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0100"/>
          </a:xfrm>
        </p:spPr>
        <p:txBody>
          <a:bodyPr anchor="ctr">
            <a:normAutofit/>
          </a:bodyPr>
          <a:lstStyle/>
          <a:p>
            <a:pPr algn="ctr"/>
            <a:r>
              <a:rPr lang="ru-RU" sz="3600" dirty="0">
                <a:latin typeface="Roboto Slab" pitchFamily="2" charset="0"/>
                <a:ea typeface="Roboto Slab" pitchFamily="2" charset="0"/>
                <a:cs typeface="Roboto Slab" pitchFamily="2" charset="0"/>
              </a:rPr>
              <a:t>Вместо дисклеймера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982B21-0BE0-45AC-B48F-ACD7EFB0F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smtClean="0"/>
              <a:t>2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8B2933D-95EC-7CF4-E50C-46495EA10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364" y="876300"/>
            <a:ext cx="2743200" cy="2743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254019-FF42-8E9B-1B1B-D5D6AD3A4A54}"/>
              </a:ext>
            </a:extLst>
          </p:cNvPr>
          <p:cNvSpPr txBox="1"/>
          <p:nvPr/>
        </p:nvSpPr>
        <p:spPr>
          <a:xfrm>
            <a:off x="1061433" y="2588283"/>
            <a:ext cx="4310667" cy="46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«Серебряной пули не существует»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1F508B-C17B-9C8F-C8D0-9A31F3741FCD}"/>
              </a:ext>
            </a:extLst>
          </p:cNvPr>
          <p:cNvSpPr txBox="1"/>
          <p:nvPr/>
        </p:nvSpPr>
        <p:spPr>
          <a:xfrm>
            <a:off x="3746979" y="3009077"/>
            <a:ext cx="1929585" cy="41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i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Фредерик Брукс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632ABA-4F22-5E8B-CAAE-A9EED1C9828D}"/>
              </a:ext>
            </a:extLst>
          </p:cNvPr>
          <p:cNvSpPr txBox="1"/>
          <p:nvPr/>
        </p:nvSpPr>
        <p:spPr>
          <a:xfrm>
            <a:off x="1061433" y="4191415"/>
            <a:ext cx="7705725" cy="1291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Ни в одной технологии или в управленческой технике не существует универсального метода, увеличивающего на порядок </a:t>
            </a:r>
            <a:r>
              <a:rPr lang="ru-RU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производительность</a:t>
            </a:r>
            <a:r>
              <a:rPr lang="ru-RU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, </a:t>
            </a:r>
            <a:r>
              <a:rPr lang="ru-RU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надёжность</a:t>
            </a:r>
            <a:r>
              <a:rPr lang="ru-RU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и </a:t>
            </a:r>
            <a:r>
              <a:rPr lang="ru-RU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простоту.</a:t>
            </a:r>
          </a:p>
        </p:txBody>
      </p:sp>
    </p:spTree>
    <p:extLst>
      <p:ext uri="{BB962C8B-B14F-4D97-AF65-F5344CB8AC3E}">
        <p14:creationId xmlns:p14="http://schemas.microsoft.com/office/powerpoint/2010/main" val="340704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982B21-0BE0-45AC-B48F-ACD7EFB0F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smtClean="0"/>
              <a:t>20</a:t>
            </a:fld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430503D-1F2E-EE8A-0AA3-A26000D6C65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80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Roboto Slab" pitchFamily="2" charset="0"/>
                <a:ea typeface="Roboto Slab" pitchFamily="2" charset="0"/>
                <a:cs typeface="Roboto Slab" pitchFamily="2" charset="0"/>
              </a:rPr>
              <a:t>PM (Project Management)</a:t>
            </a:r>
            <a:endParaRPr lang="ru-RU" sz="36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A587AD-5227-D8A7-94BA-DCD0A02E3225}"/>
              </a:ext>
            </a:extLst>
          </p:cNvPr>
          <p:cNvSpPr txBox="1"/>
          <p:nvPr/>
        </p:nvSpPr>
        <p:spPr>
          <a:xfrm>
            <a:off x="528033" y="800100"/>
            <a:ext cx="8082567" cy="170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URL: </a:t>
            </a:r>
            <a:r>
              <a:rPr lang="en-US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  <a:hlinkClick r:id="rId3"/>
              </a:rPr>
              <a:t>https://pm.jinr.ru/</a:t>
            </a:r>
            <a:endParaRPr lang="en-US" dirty="0">
              <a:solidFill>
                <a:schemeClr val="tx2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Полезно: </a:t>
            </a:r>
            <a:r>
              <a:rPr lang="ru-RU" dirty="0">
                <a:solidFill>
                  <a:srgbClr val="FFC00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может быть полезно для управления проектами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Сложность: </a:t>
            </a:r>
            <a:r>
              <a:rPr lang="ru-RU" dirty="0">
                <a:solidFill>
                  <a:srgbClr val="FFC00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средняя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Режим работы: </a:t>
            </a:r>
            <a:r>
              <a:rPr lang="en-US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Web App</a:t>
            </a:r>
            <a:endParaRPr lang="ru-RU" dirty="0">
              <a:solidFill>
                <a:schemeClr val="tx2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917BDC-3E89-EF39-BDF9-534237E09B96}"/>
              </a:ext>
            </a:extLst>
          </p:cNvPr>
          <p:cNvSpPr txBox="1"/>
          <p:nvPr/>
        </p:nvSpPr>
        <p:spPr>
          <a:xfrm>
            <a:off x="528033" y="2713892"/>
            <a:ext cx="7705725" cy="212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rgbClr val="00206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Веб-приложение для управления проектами и задачами (в том числе для отслеживания ошибок). Построен на основе по </a:t>
            </a:r>
            <a:r>
              <a:rPr lang="en-US" dirty="0" err="1">
                <a:solidFill>
                  <a:srgbClr val="00206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RedMine</a:t>
            </a:r>
            <a:r>
              <a:rPr lang="en-US" dirty="0">
                <a:solidFill>
                  <a:srgbClr val="00206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00206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Сложность обусловлена тем, что для создания проекта необходимо обращаться к администратору </a:t>
            </a:r>
            <a:r>
              <a:rPr lang="en-US" dirty="0">
                <a:solidFill>
                  <a:srgbClr val="00206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PM.</a:t>
            </a:r>
            <a:endParaRPr lang="ru-RU" dirty="0">
              <a:solidFill>
                <a:srgbClr val="002060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A889153-BC6D-558C-F3AF-0774A83BD6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93" y="147801"/>
            <a:ext cx="507982" cy="25540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769F2E9-07B8-AA79-1193-5D57EB3DC0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1497" y="593698"/>
            <a:ext cx="989103" cy="98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53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982B21-0BE0-45AC-B48F-ACD7EFB0F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smtClean="0"/>
              <a:t>21</a:t>
            </a:fld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430503D-1F2E-EE8A-0AA3-A26000D6C65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80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Roboto Slab" pitchFamily="2" charset="0"/>
                <a:ea typeface="Roboto Slab" pitchFamily="2" charset="0"/>
                <a:cs typeface="Roboto Slab" pitchFamily="2" charset="0"/>
              </a:rPr>
              <a:t>PM (Project Management)</a:t>
            </a:r>
            <a:endParaRPr lang="ru-RU" sz="36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A889153-BC6D-558C-F3AF-0774A83BD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93" y="147801"/>
            <a:ext cx="507982" cy="25540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769F2E9-07B8-AA79-1193-5D57EB3DC0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1497" y="593698"/>
            <a:ext cx="989103" cy="98910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2E750B-46A9-C86C-99EB-7A619FAEAC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82801"/>
            <a:ext cx="9144000" cy="459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16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982B21-0BE0-45AC-B48F-ACD7EFB0F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smtClean="0"/>
              <a:t>22</a:t>
            </a:fld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430503D-1F2E-EE8A-0AA3-A26000D6C65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80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Roboto Slab" pitchFamily="2" charset="0"/>
                <a:ea typeface="Roboto Slab" pitchFamily="2" charset="0"/>
                <a:cs typeface="Roboto Slab" pitchFamily="2" charset="0"/>
              </a:rPr>
              <a:t>PM (Project Management)</a:t>
            </a:r>
            <a:endParaRPr lang="ru-RU" sz="36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A889153-BC6D-558C-F3AF-0774A83BD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93" y="147801"/>
            <a:ext cx="507982" cy="25540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769F2E9-07B8-AA79-1193-5D57EB3DC0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1497" y="593698"/>
            <a:ext cx="989103" cy="98910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C59ADE8-66BC-2A62-B47F-AD8EECAD3C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75598"/>
            <a:ext cx="9144000" cy="461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5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982B21-0BE0-45AC-B48F-ACD7EFB0F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smtClean="0"/>
              <a:t>23</a:t>
            </a:fld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430503D-1F2E-EE8A-0AA3-A26000D6C65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80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Roboto Slab" pitchFamily="2" charset="0"/>
                <a:ea typeface="Roboto Slab" pitchFamily="2" charset="0"/>
                <a:cs typeface="Roboto Slab" pitchFamily="2" charset="0"/>
              </a:rPr>
              <a:t>Indico</a:t>
            </a:r>
            <a:endParaRPr lang="ru-RU" sz="36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A587AD-5227-D8A7-94BA-DCD0A02E3225}"/>
              </a:ext>
            </a:extLst>
          </p:cNvPr>
          <p:cNvSpPr txBox="1"/>
          <p:nvPr/>
        </p:nvSpPr>
        <p:spPr>
          <a:xfrm>
            <a:off x="528033" y="800100"/>
            <a:ext cx="8082567" cy="212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URL: </a:t>
            </a:r>
            <a:r>
              <a:rPr lang="en-US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  <a:hlinkClick r:id="rId3"/>
              </a:rPr>
              <a:t>https://indico.jinr.ru/</a:t>
            </a:r>
            <a:endParaRPr lang="en-US" dirty="0">
              <a:solidFill>
                <a:schemeClr val="tx2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Полезно: всем сотрудникам ОИЯИ</a:t>
            </a:r>
            <a:endParaRPr lang="ru-RU" dirty="0">
              <a:solidFill>
                <a:srgbClr val="002060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Сложность: </a:t>
            </a:r>
            <a:r>
              <a:rPr lang="ru-RU" dirty="0">
                <a:solidFill>
                  <a:srgbClr val="00800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низкая, если вы участник мероприятия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rgbClr val="00800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                       </a:t>
            </a:r>
            <a:r>
              <a:rPr lang="ru-RU" dirty="0">
                <a:solidFill>
                  <a:srgbClr val="FFC00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средняя, если вы организатор мероприятия</a:t>
            </a:r>
            <a:r>
              <a:rPr lang="en-US" dirty="0">
                <a:solidFill>
                  <a:srgbClr val="FFC00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</a:t>
            </a:r>
            <a:endParaRPr lang="ru-RU" dirty="0">
              <a:solidFill>
                <a:srgbClr val="FFC000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Режим работы: </a:t>
            </a:r>
            <a:r>
              <a:rPr lang="en-US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Web App</a:t>
            </a:r>
            <a:endParaRPr lang="ru-RU" dirty="0">
              <a:solidFill>
                <a:schemeClr val="tx2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917BDC-3E89-EF39-BDF9-534237E09B96}"/>
              </a:ext>
            </a:extLst>
          </p:cNvPr>
          <p:cNvSpPr txBox="1"/>
          <p:nvPr/>
        </p:nvSpPr>
        <p:spPr>
          <a:xfrm>
            <a:off x="528033" y="3162802"/>
            <a:ext cx="7705725" cy="2538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Indico - </a:t>
            </a:r>
            <a:r>
              <a:rPr lang="ru-RU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простой в использовании инструмент для организации мероприятий и архивации материалов мероприятий.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Там можно найти материалы мероприятий ОМУС, ПКК, УС ОИЯИ и другие</a:t>
            </a:r>
          </a:p>
          <a:p>
            <a:pPr>
              <a:lnSpc>
                <a:spcPct val="150000"/>
              </a:lnSpc>
            </a:pPr>
            <a:endParaRPr lang="ru-RU" dirty="0">
              <a:solidFill>
                <a:schemeClr val="tx2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>
              <a:lnSpc>
                <a:spcPct val="150000"/>
              </a:lnSpc>
            </a:pPr>
            <a:endParaRPr lang="ru-RU" dirty="0">
              <a:solidFill>
                <a:srgbClr val="FFC000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A889153-BC6D-558C-F3AF-0774A83BD6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93" y="147801"/>
            <a:ext cx="507982" cy="255402"/>
          </a:xfrm>
          <a:prstGeom prst="rect">
            <a:avLst/>
          </a:prstGeom>
        </p:spPr>
      </p:pic>
      <p:pic>
        <p:nvPicPr>
          <p:cNvPr id="2050" name="Picture 2" descr="Home · JINR (Indico)">
            <a:extLst>
              <a:ext uri="{FF2B5EF4-FFF2-40B4-BE49-F238E27FC236}">
                <a16:creationId xmlns:a16="http://schemas.microsoft.com/office/drawing/2014/main" id="{30FCA928-82AA-FAF3-7272-5E4F09C762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" t="31641" r="7000" b="31641"/>
          <a:stretch/>
        </p:blipFill>
        <p:spPr bwMode="auto">
          <a:xfrm>
            <a:off x="6419850" y="275487"/>
            <a:ext cx="2457450" cy="104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37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982B21-0BE0-45AC-B48F-ACD7EFB0F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smtClean="0"/>
              <a:t>24</a:t>
            </a:fld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430503D-1F2E-EE8A-0AA3-A26000D6C65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80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Roboto Slab" pitchFamily="2" charset="0"/>
                <a:ea typeface="Roboto Slab" pitchFamily="2" charset="0"/>
                <a:cs typeface="Roboto Slab" pitchFamily="2" charset="0"/>
              </a:rPr>
              <a:t>Indico</a:t>
            </a:r>
            <a:endParaRPr lang="ru-RU" sz="36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A889153-BC6D-558C-F3AF-0774A83BD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93" y="147801"/>
            <a:ext cx="507982" cy="255402"/>
          </a:xfrm>
          <a:prstGeom prst="rect">
            <a:avLst/>
          </a:prstGeom>
        </p:spPr>
      </p:pic>
      <p:pic>
        <p:nvPicPr>
          <p:cNvPr id="2050" name="Picture 2" descr="Home · JINR (Indico)">
            <a:extLst>
              <a:ext uri="{FF2B5EF4-FFF2-40B4-BE49-F238E27FC236}">
                <a16:creationId xmlns:a16="http://schemas.microsoft.com/office/drawing/2014/main" id="{30FCA928-82AA-FAF3-7272-5E4F09C762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" t="31641" r="7000" b="31641"/>
          <a:stretch/>
        </p:blipFill>
        <p:spPr bwMode="auto">
          <a:xfrm>
            <a:off x="6419850" y="275487"/>
            <a:ext cx="2457450" cy="104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449DC6-3B4B-11E9-CE11-7669E4B7212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589" b="3986"/>
          <a:stretch/>
        </p:blipFill>
        <p:spPr>
          <a:xfrm>
            <a:off x="0" y="1608517"/>
            <a:ext cx="9144000" cy="439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5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982B21-0BE0-45AC-B48F-ACD7EFB0F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smtClean="0"/>
              <a:t>25</a:t>
            </a:fld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430503D-1F2E-EE8A-0AA3-A26000D6C65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80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>
                <a:latin typeface="Roboto Slab" pitchFamily="2" charset="0"/>
                <a:ea typeface="Roboto Slab" pitchFamily="2" charset="0"/>
                <a:cs typeface="Roboto Slab" pitchFamily="2" charset="0"/>
              </a:rPr>
              <a:t>HybriLIT</a:t>
            </a:r>
            <a:endParaRPr lang="ru-RU" sz="36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A587AD-5227-D8A7-94BA-DCD0A02E3225}"/>
              </a:ext>
            </a:extLst>
          </p:cNvPr>
          <p:cNvSpPr txBox="1"/>
          <p:nvPr/>
        </p:nvSpPr>
        <p:spPr>
          <a:xfrm>
            <a:off x="528033" y="800100"/>
            <a:ext cx="8082567" cy="170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URL: </a:t>
            </a:r>
            <a:r>
              <a:rPr lang="en-US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  <a:hlinkClick r:id="rId3"/>
              </a:rPr>
              <a:t>https://hybrilit.jinr.ru/</a:t>
            </a:r>
            <a:endParaRPr lang="en-US" dirty="0">
              <a:solidFill>
                <a:schemeClr val="tx2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Полезно: </a:t>
            </a:r>
            <a:r>
              <a:rPr lang="ru-RU" dirty="0">
                <a:solidFill>
                  <a:srgbClr val="FFC00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тем кто выполняет длительные параллельные расчёты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Сложность:</a:t>
            </a:r>
            <a:r>
              <a:rPr lang="ru-RU" dirty="0">
                <a:solidFill>
                  <a:srgbClr val="00800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высокая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Режим работы: </a:t>
            </a:r>
            <a:r>
              <a:rPr lang="en-US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Web App</a:t>
            </a:r>
            <a:endParaRPr lang="ru-RU" dirty="0">
              <a:solidFill>
                <a:schemeClr val="tx2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917BDC-3E89-EF39-BDF9-534237E09B96}"/>
              </a:ext>
            </a:extLst>
          </p:cNvPr>
          <p:cNvSpPr txBox="1"/>
          <p:nvPr/>
        </p:nvSpPr>
        <p:spPr>
          <a:xfrm>
            <a:off x="528033" y="3162802"/>
            <a:ext cx="7705725" cy="3369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HybriLIT</a:t>
            </a:r>
            <a:r>
              <a:rPr lang="en-US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– </a:t>
            </a:r>
            <a:r>
              <a:rPr lang="ru-RU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гетерогенная платформа для параллельных вычислений. Часть Многофункционального информационно-вычислительного комплекса (МИВК). 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Состоит из Суперкомпьютера Говорун и учебно-тестового полигона. </a:t>
            </a:r>
            <a:br>
              <a:rPr lang="ru-RU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</a:br>
            <a:r>
              <a:rPr lang="ru-RU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Требует отдельной регистрации!</a:t>
            </a:r>
          </a:p>
          <a:p>
            <a:pPr>
              <a:lnSpc>
                <a:spcPct val="150000"/>
              </a:lnSpc>
            </a:pPr>
            <a:endParaRPr lang="ru-RU" dirty="0">
              <a:solidFill>
                <a:schemeClr val="tx2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>
              <a:lnSpc>
                <a:spcPct val="150000"/>
              </a:lnSpc>
            </a:pPr>
            <a:endParaRPr lang="ru-RU" dirty="0">
              <a:solidFill>
                <a:srgbClr val="FFC000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97C149-754E-45FF-D71C-7AA9A8806AD0}"/>
              </a:ext>
            </a:extLst>
          </p:cNvPr>
          <p:cNvSpPr txBox="1"/>
          <p:nvPr/>
        </p:nvSpPr>
        <p:spPr>
          <a:xfrm>
            <a:off x="133742" y="92273"/>
            <a:ext cx="942583" cy="30777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400" dirty="0" err="1">
                <a:solidFill>
                  <a:srgbClr val="00206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HybriLIT</a:t>
            </a:r>
            <a:endParaRPr lang="ru-RU" sz="1600" dirty="0">
              <a:solidFill>
                <a:srgbClr val="002060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29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982B21-0BE0-45AC-B48F-ACD7EFB0F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smtClean="0"/>
              <a:t>26</a:t>
            </a:fld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430503D-1F2E-EE8A-0AA3-A26000D6C65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80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>
                <a:latin typeface="Roboto Slab" pitchFamily="2" charset="0"/>
                <a:ea typeface="Roboto Slab" pitchFamily="2" charset="0"/>
                <a:cs typeface="Roboto Slab" pitchFamily="2" charset="0"/>
              </a:rPr>
              <a:t>HybriLIT</a:t>
            </a:r>
            <a:endParaRPr lang="ru-RU" sz="36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97C149-754E-45FF-D71C-7AA9A8806AD0}"/>
              </a:ext>
            </a:extLst>
          </p:cNvPr>
          <p:cNvSpPr txBox="1"/>
          <p:nvPr/>
        </p:nvSpPr>
        <p:spPr>
          <a:xfrm>
            <a:off x="133742" y="92273"/>
            <a:ext cx="942583" cy="30777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400" dirty="0" err="1">
                <a:solidFill>
                  <a:srgbClr val="00206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HybriLIT</a:t>
            </a:r>
            <a:endParaRPr lang="ru-RU" sz="1600" dirty="0">
              <a:solidFill>
                <a:srgbClr val="002060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67777E1-4992-CF6D-9728-DCB27331D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7275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6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982B21-0BE0-45AC-B48F-ACD7EFB0F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smtClean="0"/>
              <a:t>27</a:t>
            </a:fld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430503D-1F2E-EE8A-0AA3-A26000D6C65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80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>
                <a:latin typeface="Roboto Slab" pitchFamily="2" charset="0"/>
                <a:ea typeface="Roboto Slab" pitchFamily="2" charset="0"/>
                <a:cs typeface="Roboto Slab" pitchFamily="2" charset="0"/>
              </a:rPr>
              <a:t>Экосистема </a:t>
            </a:r>
            <a:r>
              <a:rPr lang="en-US" sz="3600" dirty="0" err="1">
                <a:latin typeface="Roboto Slab" pitchFamily="2" charset="0"/>
                <a:ea typeface="Roboto Slab" pitchFamily="2" charset="0"/>
                <a:cs typeface="Roboto Slab" pitchFamily="2" charset="0"/>
              </a:rPr>
              <a:t>HybriLIT</a:t>
            </a:r>
            <a:endParaRPr lang="ru-RU" sz="36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97C149-754E-45FF-D71C-7AA9A8806AD0}"/>
              </a:ext>
            </a:extLst>
          </p:cNvPr>
          <p:cNvSpPr txBox="1"/>
          <p:nvPr/>
        </p:nvSpPr>
        <p:spPr>
          <a:xfrm>
            <a:off x="133742" y="92273"/>
            <a:ext cx="942583" cy="30777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400" dirty="0" err="1">
                <a:solidFill>
                  <a:srgbClr val="00206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HybriLIT</a:t>
            </a:r>
            <a:endParaRPr lang="ru-RU" sz="1600" dirty="0">
              <a:solidFill>
                <a:srgbClr val="002060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pic>
        <p:nvPicPr>
          <p:cNvPr id="2" name="Picture 2" descr="Home · JINR (Indico)">
            <a:extLst>
              <a:ext uri="{FF2B5EF4-FFF2-40B4-BE49-F238E27FC236}">
                <a16:creationId xmlns:a16="http://schemas.microsoft.com/office/drawing/2014/main" id="{714555AB-14F1-8F14-ECBE-60D8254965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" t="31641" r="7000" b="31641"/>
          <a:stretch/>
        </p:blipFill>
        <p:spPr bwMode="auto">
          <a:xfrm>
            <a:off x="605033" y="1094750"/>
            <a:ext cx="2457450" cy="104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5EE766-91C6-109C-ECD9-7E07D2743A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535" y="1094750"/>
            <a:ext cx="1823432" cy="10256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0E4156E-126A-601F-D4AB-63AC06B25A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4457" y="1113038"/>
            <a:ext cx="989103" cy="989103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A00D56C7-E5F4-F43C-9F76-A1FDE7C2E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88" y="2953375"/>
            <a:ext cx="3170215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E87EAF4-3FC2-9512-BC5B-865CE659FC85}"/>
              </a:ext>
            </a:extLst>
          </p:cNvPr>
          <p:cNvSpPr txBox="1"/>
          <p:nvPr/>
        </p:nvSpPr>
        <p:spPr>
          <a:xfrm>
            <a:off x="4661883" y="3360287"/>
            <a:ext cx="5587017" cy="2538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Comsol</a:t>
            </a:r>
            <a:r>
              <a:rPr lang="en-US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Multiphysics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Maple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Wolfram Mathematica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Matlab</a:t>
            </a:r>
            <a:endParaRPr lang="ru-RU" dirty="0">
              <a:solidFill>
                <a:schemeClr val="tx2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>
              <a:lnSpc>
                <a:spcPct val="150000"/>
              </a:lnSpc>
            </a:pPr>
            <a:endParaRPr lang="ru-RU" dirty="0">
              <a:solidFill>
                <a:schemeClr val="tx2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>
              <a:lnSpc>
                <a:spcPct val="150000"/>
              </a:lnSpc>
            </a:pPr>
            <a:endParaRPr lang="ru-RU" dirty="0">
              <a:solidFill>
                <a:srgbClr val="FFC000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1FB24C0F-D03E-B1EE-2955-D2B0855C7AC1}"/>
              </a:ext>
            </a:extLst>
          </p:cNvPr>
          <p:cNvCxnSpPr/>
          <p:nvPr/>
        </p:nvCxnSpPr>
        <p:spPr>
          <a:xfrm>
            <a:off x="447675" y="2524125"/>
            <a:ext cx="824047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63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982B21-0BE0-45AC-B48F-ACD7EFB0F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smtClean="0"/>
              <a:t>28</a:t>
            </a:fld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430503D-1F2E-EE8A-0AA3-A26000D6C65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80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Roboto Slab" pitchFamily="2" charset="0"/>
                <a:ea typeface="Roboto Slab" pitchFamily="2" charset="0"/>
                <a:cs typeface="Roboto Slab" pitchFamily="2" charset="0"/>
              </a:rPr>
              <a:t>PIN</a:t>
            </a:r>
            <a:endParaRPr lang="ru-RU" sz="36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A587AD-5227-D8A7-94BA-DCD0A02E3225}"/>
              </a:ext>
            </a:extLst>
          </p:cNvPr>
          <p:cNvSpPr txBox="1"/>
          <p:nvPr/>
        </p:nvSpPr>
        <p:spPr>
          <a:xfrm>
            <a:off x="528033" y="800100"/>
            <a:ext cx="8082567" cy="170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URL: </a:t>
            </a:r>
            <a:r>
              <a:rPr lang="en-US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  <a:hlinkClick r:id="rId3"/>
              </a:rPr>
              <a:t>https://pin.jinr.ru/</a:t>
            </a:r>
            <a:endParaRPr lang="en-US" dirty="0">
              <a:solidFill>
                <a:schemeClr val="tx2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Полезно: </a:t>
            </a:r>
            <a:r>
              <a:rPr lang="ru-RU" dirty="0">
                <a:solidFill>
                  <a:srgbClr val="00B05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всем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Сложность:</a:t>
            </a:r>
            <a:r>
              <a:rPr lang="ru-RU" dirty="0">
                <a:solidFill>
                  <a:srgbClr val="00800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</a:t>
            </a:r>
            <a:r>
              <a:rPr lang="ru-RU" dirty="0">
                <a:solidFill>
                  <a:srgbClr val="00B05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легко</a:t>
            </a:r>
            <a:r>
              <a:rPr lang="en-US" dirty="0">
                <a:solidFill>
                  <a:srgbClr val="00B05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</a:t>
            </a:r>
            <a:r>
              <a:rPr lang="ru-RU" dirty="0">
                <a:solidFill>
                  <a:srgbClr val="00B05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смотреть </a:t>
            </a:r>
            <a:r>
              <a:rPr lang="en-US" dirty="0">
                <a:latin typeface="Roboto Slab" pitchFamily="2" charset="0"/>
                <a:ea typeface="Roboto Slab" pitchFamily="2" charset="0"/>
                <a:cs typeface="Roboto Slab" pitchFamily="2" charset="0"/>
              </a:rPr>
              <a:t>/</a:t>
            </a:r>
            <a:r>
              <a:rPr lang="en-US" dirty="0">
                <a:solidFill>
                  <a:srgbClr val="00B05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</a:t>
            </a:r>
            <a:r>
              <a:rPr lang="ru-RU" dirty="0">
                <a:solidFill>
                  <a:srgbClr val="FFC00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средне добавлять данные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Режим работы: </a:t>
            </a:r>
            <a:r>
              <a:rPr lang="en-US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Web App</a:t>
            </a:r>
            <a:endParaRPr lang="ru-RU" dirty="0">
              <a:solidFill>
                <a:schemeClr val="tx2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917BDC-3E89-EF39-BDF9-534237E09B96}"/>
              </a:ext>
            </a:extLst>
          </p:cNvPr>
          <p:cNvSpPr txBox="1"/>
          <p:nvPr/>
        </p:nvSpPr>
        <p:spPr>
          <a:xfrm>
            <a:off x="528033" y="3162802"/>
            <a:ext cx="7705725" cy="212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PIN – </a:t>
            </a:r>
            <a:r>
              <a:rPr lang="ru-RU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персональная информация о сотрудниках ОИЯИ.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Здесь можно узнать о том, кто на данный момент является сотрудником ОИЯИ, номер телефона, должность, адрес почты.</a:t>
            </a:r>
          </a:p>
          <a:p>
            <a:pPr>
              <a:lnSpc>
                <a:spcPct val="150000"/>
              </a:lnSpc>
            </a:pPr>
            <a:endParaRPr lang="ru-RU" dirty="0">
              <a:solidFill>
                <a:schemeClr val="tx2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>
              <a:lnSpc>
                <a:spcPct val="150000"/>
              </a:lnSpc>
            </a:pPr>
            <a:endParaRPr lang="ru-RU" dirty="0">
              <a:solidFill>
                <a:srgbClr val="FFC000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0A4B1E0-4BA9-87AC-FA88-B5E396EAA4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93" y="147801"/>
            <a:ext cx="507982" cy="25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52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982B21-0BE0-45AC-B48F-ACD7EFB0F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smtClean="0"/>
              <a:t>29</a:t>
            </a:fld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430503D-1F2E-EE8A-0AA3-A26000D6C65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80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Roboto Slab" pitchFamily="2" charset="0"/>
                <a:ea typeface="Roboto Slab" pitchFamily="2" charset="0"/>
                <a:cs typeface="Roboto Slab" pitchFamily="2" charset="0"/>
              </a:rPr>
              <a:t>PIN</a:t>
            </a:r>
            <a:endParaRPr lang="ru-RU" sz="36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0A4B1E0-4BA9-87AC-FA88-B5E396EAA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93" y="147801"/>
            <a:ext cx="507982" cy="25540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207119B-D395-3B19-FC3A-2F9D4E1D3E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78701"/>
            <a:ext cx="9144000" cy="461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60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982B21-0BE0-45AC-B48F-ACD7EFB0F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smtClean="0"/>
              <a:t>3</a:t>
            </a:fld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430503D-1F2E-EE8A-0AA3-A26000D6C65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80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Roboto Slab" pitchFamily="2" charset="0"/>
                <a:ea typeface="Roboto Slab" pitchFamily="2" charset="0"/>
                <a:cs typeface="Roboto Slab" pitchFamily="2" charset="0"/>
              </a:rPr>
              <a:t>SSO</a:t>
            </a:r>
            <a:endParaRPr lang="ru-RU" sz="36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A587AD-5227-D8A7-94BA-DCD0A02E3225}"/>
              </a:ext>
            </a:extLst>
          </p:cNvPr>
          <p:cNvSpPr txBox="1"/>
          <p:nvPr/>
        </p:nvSpPr>
        <p:spPr>
          <a:xfrm>
            <a:off x="528033" y="800100"/>
            <a:ext cx="8082567" cy="170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URL: </a:t>
            </a:r>
            <a:r>
              <a:rPr lang="en-US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  <a:hlinkClick r:id="rId3"/>
              </a:rPr>
              <a:t>https://login.jinr.ru/</a:t>
            </a:r>
            <a:endParaRPr lang="en-US" dirty="0">
              <a:solidFill>
                <a:schemeClr val="tx2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Полезно: </a:t>
            </a:r>
            <a:r>
              <a:rPr lang="ru-RU" dirty="0">
                <a:solidFill>
                  <a:srgbClr val="00B05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Всем! 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Сложность: </a:t>
            </a:r>
            <a:r>
              <a:rPr lang="ru-RU" dirty="0">
                <a:solidFill>
                  <a:srgbClr val="00B05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легко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Режим работы: </a:t>
            </a:r>
            <a:r>
              <a:rPr lang="en-US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Web App</a:t>
            </a:r>
            <a:endParaRPr lang="ru-RU" dirty="0">
              <a:solidFill>
                <a:schemeClr val="tx2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917BDC-3E89-EF39-BDF9-534237E09B96}"/>
              </a:ext>
            </a:extLst>
          </p:cNvPr>
          <p:cNvSpPr txBox="1"/>
          <p:nvPr/>
        </p:nvSpPr>
        <p:spPr>
          <a:xfrm>
            <a:off x="528033" y="3081317"/>
            <a:ext cx="7705725" cy="2953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Единый сервис аутентификации в ОИЯИ. По ссылке сверху можно поменять свой </a:t>
            </a:r>
            <a:r>
              <a:rPr lang="en-US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SSO </a:t>
            </a:r>
            <a:r>
              <a:rPr lang="ru-RU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пароль. 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Более детальная техническая информация доступна по ссылке: </a:t>
            </a:r>
            <a:r>
              <a:rPr lang="en-US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  <a:hlinkClick r:id="rId4"/>
              </a:rPr>
              <a:t>https://noc.jinr.ru/ru/service/sso-serv.php</a:t>
            </a:r>
            <a:endParaRPr lang="ru-RU" dirty="0">
              <a:solidFill>
                <a:schemeClr val="tx2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ru-RU" dirty="0">
              <a:solidFill>
                <a:schemeClr val="tx2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>
              <a:lnSpc>
                <a:spcPct val="150000"/>
              </a:lnSpc>
            </a:pPr>
            <a:endParaRPr lang="ru-RU" dirty="0">
              <a:solidFill>
                <a:srgbClr val="FFC000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A87974-12CC-6524-CDB8-C5AA9F73FB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1" y="400050"/>
            <a:ext cx="2362199" cy="118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09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982B21-0BE0-45AC-B48F-ACD7EFB0F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smtClean="0"/>
              <a:t>30</a:t>
            </a:fld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430503D-1F2E-EE8A-0AA3-A26000D6C65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80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Roboto Slab" pitchFamily="2" charset="0"/>
                <a:ea typeface="Roboto Slab" pitchFamily="2" charset="0"/>
                <a:cs typeface="Roboto Slab" pitchFamily="2" charset="0"/>
              </a:rPr>
              <a:t>PIN</a:t>
            </a:r>
            <a:endParaRPr lang="ru-RU" sz="36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0A4B1E0-4BA9-87AC-FA88-B5E396EAA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93" y="147801"/>
            <a:ext cx="507982" cy="25540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29E8F9D-2FBD-C32D-FA97-1ED520FB57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78700"/>
            <a:ext cx="9144000" cy="461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40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982B21-0BE0-45AC-B48F-ACD7EFB0F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smtClean="0"/>
              <a:t>31</a:t>
            </a:fld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430503D-1F2E-EE8A-0AA3-A26000D6C65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80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Roboto Slab" pitchFamily="2" charset="0"/>
                <a:ea typeface="Roboto Slab" pitchFamily="2" charset="0"/>
                <a:cs typeface="Roboto Slab" pitchFamily="2" charset="0"/>
              </a:rPr>
              <a:t>Digital Eco System</a:t>
            </a:r>
            <a:endParaRPr lang="ru-RU" sz="36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A587AD-5227-D8A7-94BA-DCD0A02E3225}"/>
              </a:ext>
            </a:extLst>
          </p:cNvPr>
          <p:cNvSpPr txBox="1"/>
          <p:nvPr/>
        </p:nvSpPr>
        <p:spPr>
          <a:xfrm>
            <a:off x="528033" y="800100"/>
            <a:ext cx="8082567" cy="170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URL: </a:t>
            </a:r>
            <a:r>
              <a:rPr lang="en-US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  <a:hlinkClick r:id="rId3"/>
              </a:rPr>
              <a:t>https://digital.jinr.ru/</a:t>
            </a:r>
            <a:endParaRPr lang="en-US" dirty="0">
              <a:solidFill>
                <a:schemeClr val="tx2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Полезно: </a:t>
            </a:r>
            <a:r>
              <a:rPr lang="ru-RU" dirty="0">
                <a:solidFill>
                  <a:srgbClr val="00B05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всем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Сложность:</a:t>
            </a:r>
            <a:r>
              <a:rPr lang="ru-RU" dirty="0">
                <a:solidFill>
                  <a:srgbClr val="00800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</a:t>
            </a:r>
            <a:r>
              <a:rPr lang="ru-RU" dirty="0">
                <a:solidFill>
                  <a:srgbClr val="00B05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легко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Режим работы: </a:t>
            </a:r>
            <a:r>
              <a:rPr lang="en-US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Web App</a:t>
            </a:r>
            <a:endParaRPr lang="ru-RU" dirty="0">
              <a:solidFill>
                <a:schemeClr val="tx2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917BDC-3E89-EF39-BDF9-534237E09B96}"/>
              </a:ext>
            </a:extLst>
          </p:cNvPr>
          <p:cNvSpPr txBox="1"/>
          <p:nvPr/>
        </p:nvSpPr>
        <p:spPr>
          <a:xfrm>
            <a:off x="528033" y="3162802"/>
            <a:ext cx="7705725" cy="212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JINR Digital Eco System</a:t>
            </a:r>
            <a:r>
              <a:rPr lang="ru-RU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– это список всех доступных сервисов. Там собран большой список всех сервисов доступных сотрудникам ОИЯИ. </a:t>
            </a:r>
          </a:p>
          <a:p>
            <a:pPr>
              <a:lnSpc>
                <a:spcPct val="150000"/>
              </a:lnSpc>
            </a:pPr>
            <a:endParaRPr lang="ru-RU" dirty="0">
              <a:solidFill>
                <a:schemeClr val="tx2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>
              <a:lnSpc>
                <a:spcPct val="150000"/>
              </a:lnSpc>
            </a:pPr>
            <a:endParaRPr lang="ru-RU" dirty="0">
              <a:solidFill>
                <a:srgbClr val="FFC000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0A4B1E0-4BA9-87AC-FA88-B5E396EAA4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93" y="147801"/>
            <a:ext cx="507982" cy="25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90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982B21-0BE0-45AC-B48F-ACD7EFB0F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smtClean="0"/>
              <a:t>32</a:t>
            </a:fld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430503D-1F2E-EE8A-0AA3-A26000D6C65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80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Roboto Slab" pitchFamily="2" charset="0"/>
                <a:ea typeface="Roboto Slab" pitchFamily="2" charset="0"/>
                <a:cs typeface="Roboto Slab" pitchFamily="2" charset="0"/>
              </a:rPr>
              <a:t>Digital Eco System</a:t>
            </a:r>
            <a:endParaRPr lang="ru-RU" sz="36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0A4B1E0-4BA9-87AC-FA88-B5E396EAA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93" y="147801"/>
            <a:ext cx="507982" cy="25540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134999-762C-9815-C99A-EE70A2D92D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2009"/>
            <a:ext cx="9144000" cy="46140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24E142E-E1DD-0287-BBA4-0D690C71C6B5}"/>
              </a:ext>
            </a:extLst>
          </p:cNvPr>
          <p:cNvSpPr txBox="1"/>
          <p:nvPr/>
        </p:nvSpPr>
        <p:spPr>
          <a:xfrm>
            <a:off x="461358" y="1024702"/>
            <a:ext cx="8082567" cy="46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Административные сервисы -</a:t>
            </a:r>
            <a:r>
              <a:rPr lang="en-US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&gt; </a:t>
            </a:r>
            <a:r>
              <a:rPr lang="ru-RU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Справки</a:t>
            </a:r>
          </a:p>
        </p:txBody>
      </p:sp>
    </p:spTree>
    <p:extLst>
      <p:ext uri="{BB962C8B-B14F-4D97-AF65-F5344CB8AC3E}">
        <p14:creationId xmlns:p14="http://schemas.microsoft.com/office/powerpoint/2010/main" val="121260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982B21-0BE0-45AC-B48F-ACD7EFB0F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smtClean="0"/>
              <a:t>33</a:t>
            </a:fld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430503D-1F2E-EE8A-0AA3-A26000D6C65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80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Roboto Slab" pitchFamily="2" charset="0"/>
                <a:ea typeface="Roboto Slab" pitchFamily="2" charset="0"/>
                <a:cs typeface="Roboto Slab" pitchFamily="2" charset="0"/>
              </a:rPr>
              <a:t>Digital Eco System</a:t>
            </a:r>
            <a:endParaRPr lang="ru-RU" sz="36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0A4B1E0-4BA9-87AC-FA88-B5E396EAA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93" y="147801"/>
            <a:ext cx="507982" cy="2554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24E142E-E1DD-0287-BBA4-0D690C71C6B5}"/>
              </a:ext>
            </a:extLst>
          </p:cNvPr>
          <p:cNvSpPr txBox="1"/>
          <p:nvPr/>
        </p:nvSpPr>
        <p:spPr>
          <a:xfrm>
            <a:off x="194658" y="1024702"/>
            <a:ext cx="8615968" cy="46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Научные сервисы-</a:t>
            </a:r>
            <a:r>
              <a:rPr lang="en-US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&gt; </a:t>
            </a:r>
            <a:r>
              <a:rPr lang="ru-RU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Публикации и конференции -</a:t>
            </a:r>
            <a:r>
              <a:rPr lang="en-US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&gt; </a:t>
            </a:r>
            <a:r>
              <a:rPr lang="ru-RU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Видеоконференции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D6908FF-C352-F316-E926-4A361F2BC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85597"/>
            <a:ext cx="9144000" cy="461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10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982B21-0BE0-45AC-B48F-ACD7EFB0F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smtClean="0"/>
              <a:t>34</a:t>
            </a:fld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430503D-1F2E-EE8A-0AA3-A26000D6C65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80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Roboto Slab" pitchFamily="2" charset="0"/>
                <a:ea typeface="Roboto Slab" pitchFamily="2" charset="0"/>
                <a:cs typeface="Roboto Slab" pitchFamily="2" charset="0"/>
              </a:rPr>
              <a:t>Digital Eco System</a:t>
            </a:r>
            <a:endParaRPr lang="ru-RU" sz="36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0A4B1E0-4BA9-87AC-FA88-B5E396EAA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93" y="147801"/>
            <a:ext cx="507982" cy="2554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24E142E-E1DD-0287-BBA4-0D690C71C6B5}"/>
              </a:ext>
            </a:extLst>
          </p:cNvPr>
          <p:cNvSpPr txBox="1"/>
          <p:nvPr/>
        </p:nvSpPr>
        <p:spPr>
          <a:xfrm>
            <a:off x="461358" y="1024702"/>
            <a:ext cx="8082567" cy="46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Сетевые сервисы -</a:t>
            </a:r>
            <a:r>
              <a:rPr lang="en-US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&gt; </a:t>
            </a:r>
            <a:r>
              <a:rPr lang="ru-RU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Списки рассылки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4401C22-440D-CFBE-9D01-4AC7B28DD7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80597"/>
            <a:ext cx="9144000" cy="461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56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982B21-0BE0-45AC-B48F-ACD7EFB0F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smtClean="0"/>
              <a:t>35</a:t>
            </a:fld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430503D-1F2E-EE8A-0AA3-A26000D6C65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80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Roboto Slab" pitchFamily="2" charset="0"/>
                <a:ea typeface="Roboto Slab" pitchFamily="2" charset="0"/>
                <a:cs typeface="Roboto Slab" pitchFamily="2" charset="0"/>
              </a:rPr>
              <a:t>Digital Eco System</a:t>
            </a:r>
            <a:endParaRPr lang="ru-RU" sz="36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0A4B1E0-4BA9-87AC-FA88-B5E396EAA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93" y="147801"/>
            <a:ext cx="507982" cy="2554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24E142E-E1DD-0287-BBA4-0D690C71C6B5}"/>
              </a:ext>
            </a:extLst>
          </p:cNvPr>
          <p:cNvSpPr txBox="1"/>
          <p:nvPr/>
        </p:nvSpPr>
        <p:spPr>
          <a:xfrm>
            <a:off x="461358" y="1024702"/>
            <a:ext cx="8082567" cy="46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Сетевые сервисы -</a:t>
            </a:r>
            <a:r>
              <a:rPr lang="en-US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&gt; </a:t>
            </a:r>
            <a:r>
              <a:rPr lang="ru-RU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Другие учётные записи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22A7FB-9E9F-AD93-C2E4-BE9F3FD863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80597"/>
            <a:ext cx="9144000" cy="461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65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982B21-0BE0-45AC-B48F-ACD7EFB0F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smtClean="0"/>
              <a:t>36</a:t>
            </a:fld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430503D-1F2E-EE8A-0AA3-A26000D6C65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80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Roboto Slab" pitchFamily="2" charset="0"/>
                <a:ea typeface="Roboto Slab" pitchFamily="2" charset="0"/>
                <a:cs typeface="Roboto Slab" pitchFamily="2" charset="0"/>
              </a:rPr>
              <a:t>Digital Eco System</a:t>
            </a:r>
            <a:endParaRPr lang="ru-RU" sz="36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0A4B1E0-4BA9-87AC-FA88-B5E396EAA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93" y="147801"/>
            <a:ext cx="507982" cy="2554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24E142E-E1DD-0287-BBA4-0D690C71C6B5}"/>
              </a:ext>
            </a:extLst>
          </p:cNvPr>
          <p:cNvSpPr txBox="1"/>
          <p:nvPr/>
        </p:nvSpPr>
        <p:spPr>
          <a:xfrm>
            <a:off x="461358" y="1024702"/>
            <a:ext cx="8082567" cy="46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Сетевые сервисы -</a:t>
            </a:r>
            <a:r>
              <a:rPr lang="en-US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&gt; </a:t>
            </a:r>
            <a:r>
              <a:rPr lang="ru-RU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Учётная запись </a:t>
            </a:r>
            <a:r>
              <a:rPr lang="en-US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SSO</a:t>
            </a:r>
            <a:endParaRPr lang="ru-RU" dirty="0">
              <a:solidFill>
                <a:schemeClr val="tx2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5F7C0D1-AD44-E15F-7A32-38E0D3E66A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85597"/>
            <a:ext cx="9144000" cy="461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5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982B21-0BE0-45AC-B48F-ACD7EFB0F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smtClean="0"/>
              <a:t>37</a:t>
            </a:fld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430503D-1F2E-EE8A-0AA3-A26000D6C65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80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Roboto Slab" pitchFamily="2" charset="0"/>
                <a:ea typeface="Roboto Slab" pitchFamily="2" charset="0"/>
                <a:cs typeface="Roboto Slab" pitchFamily="2" charset="0"/>
              </a:rPr>
              <a:t>Digital Eco System</a:t>
            </a:r>
            <a:endParaRPr lang="ru-RU" sz="36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0A4B1E0-4BA9-87AC-FA88-B5E396EAA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93" y="147801"/>
            <a:ext cx="507982" cy="2554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24E142E-E1DD-0287-BBA4-0D690C71C6B5}"/>
              </a:ext>
            </a:extLst>
          </p:cNvPr>
          <p:cNvSpPr txBox="1"/>
          <p:nvPr/>
        </p:nvSpPr>
        <p:spPr>
          <a:xfrm>
            <a:off x="461358" y="1024702"/>
            <a:ext cx="8082567" cy="46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Сетевые сервисы -</a:t>
            </a:r>
            <a:r>
              <a:rPr lang="en-US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&gt; </a:t>
            </a:r>
            <a:r>
              <a:rPr lang="ru-RU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Почтовые ящики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B8F8E11-29E9-C2D6-9443-081C3363A9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85597"/>
            <a:ext cx="9144000" cy="461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47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982B21-0BE0-45AC-B48F-ACD7EFB0F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smtClean="0"/>
              <a:t>38</a:t>
            </a:fld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430503D-1F2E-EE8A-0AA3-A26000D6C65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80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Roboto Slab" pitchFamily="2" charset="0"/>
                <a:ea typeface="Roboto Slab" pitchFamily="2" charset="0"/>
                <a:cs typeface="Roboto Slab" pitchFamily="2" charset="0"/>
              </a:rPr>
              <a:t>Digital Eco System</a:t>
            </a:r>
            <a:endParaRPr lang="ru-RU" sz="36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0A4B1E0-4BA9-87AC-FA88-B5E396EAA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93" y="147801"/>
            <a:ext cx="507982" cy="2554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24E142E-E1DD-0287-BBA4-0D690C71C6B5}"/>
              </a:ext>
            </a:extLst>
          </p:cNvPr>
          <p:cNvSpPr txBox="1"/>
          <p:nvPr/>
        </p:nvSpPr>
        <p:spPr>
          <a:xfrm>
            <a:off x="461358" y="1024702"/>
            <a:ext cx="8082567" cy="46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Информационные сервисы -</a:t>
            </a:r>
            <a:r>
              <a:rPr lang="en-US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&gt; </a:t>
            </a:r>
            <a:r>
              <a:rPr lang="ru-RU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Интерактивная карта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108A747-84AD-E8D6-730E-7CBFAB891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85597"/>
            <a:ext cx="9144000" cy="461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66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982B21-0BE0-45AC-B48F-ACD7EFB0F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smtClean="0"/>
              <a:t>39</a:t>
            </a:fld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430503D-1F2E-EE8A-0AA3-A26000D6C65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80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Roboto Slab" pitchFamily="2" charset="0"/>
                <a:ea typeface="Roboto Slab" pitchFamily="2" charset="0"/>
                <a:cs typeface="Roboto Slab" pitchFamily="2" charset="0"/>
              </a:rPr>
              <a:t>Digital Eco System</a:t>
            </a:r>
            <a:endParaRPr lang="ru-RU" sz="36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0A4B1E0-4BA9-87AC-FA88-B5E396EAA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93" y="147801"/>
            <a:ext cx="507982" cy="2554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24E142E-E1DD-0287-BBA4-0D690C71C6B5}"/>
              </a:ext>
            </a:extLst>
          </p:cNvPr>
          <p:cNvSpPr txBox="1"/>
          <p:nvPr/>
        </p:nvSpPr>
        <p:spPr>
          <a:xfrm>
            <a:off x="461358" y="1024702"/>
            <a:ext cx="8082567" cy="46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Информационные сервисы -</a:t>
            </a:r>
            <a:r>
              <a:rPr lang="en-US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&gt; </a:t>
            </a:r>
            <a:r>
              <a:rPr lang="ru-RU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Фотоархив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D684B6-9A64-4BB8-9F35-8A36C832B2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85597"/>
            <a:ext cx="9144000" cy="461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80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982B21-0BE0-45AC-B48F-ACD7EFB0F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smtClean="0"/>
              <a:t>4</a:t>
            </a:fld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430503D-1F2E-EE8A-0AA3-A26000D6C65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80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>
                <a:latin typeface="Roboto Slab" pitchFamily="2" charset="0"/>
                <a:ea typeface="Roboto Slab" pitchFamily="2" charset="0"/>
                <a:cs typeface="Roboto Slab" pitchFamily="2" charset="0"/>
              </a:rPr>
              <a:t>HelpDesk</a:t>
            </a:r>
            <a:endParaRPr lang="ru-RU" sz="36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A587AD-5227-D8A7-94BA-DCD0A02E3225}"/>
              </a:ext>
            </a:extLst>
          </p:cNvPr>
          <p:cNvSpPr txBox="1"/>
          <p:nvPr/>
        </p:nvSpPr>
        <p:spPr>
          <a:xfrm>
            <a:off x="528033" y="800100"/>
            <a:ext cx="8082567" cy="21228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URL: </a:t>
            </a:r>
            <a:r>
              <a:rPr lang="en-US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  <a:hlinkClick r:id="rId3"/>
              </a:rPr>
              <a:t>https://helpdesk.jinr.ru/</a:t>
            </a:r>
            <a:endParaRPr lang="en-US" dirty="0">
              <a:solidFill>
                <a:schemeClr val="tx2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Полезно: </a:t>
            </a:r>
            <a:r>
              <a:rPr lang="ru-RU" dirty="0">
                <a:solidFill>
                  <a:srgbClr val="00B05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Всем! если возникли </a:t>
            </a:r>
            <a:r>
              <a:rPr lang="ru-RU" dirty="0">
                <a:solidFill>
                  <a:srgbClr val="FFC00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проблемы</a:t>
            </a:r>
            <a:r>
              <a:rPr lang="ru-RU" dirty="0">
                <a:solidFill>
                  <a:srgbClr val="00B05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с некоторыми из сервисов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Сложность: </a:t>
            </a:r>
            <a:r>
              <a:rPr lang="ru-RU" dirty="0">
                <a:solidFill>
                  <a:srgbClr val="00B05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легко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Режим работы: </a:t>
            </a:r>
            <a:r>
              <a:rPr lang="en-US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Web App</a:t>
            </a:r>
            <a:endParaRPr lang="ru-RU" dirty="0">
              <a:solidFill>
                <a:schemeClr val="tx2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917BDC-3E89-EF39-BDF9-534237E09B96}"/>
              </a:ext>
            </a:extLst>
          </p:cNvPr>
          <p:cNvSpPr txBox="1"/>
          <p:nvPr/>
        </p:nvSpPr>
        <p:spPr>
          <a:xfrm>
            <a:off x="528033" y="3081317"/>
            <a:ext cx="7705725" cy="170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HelpDesk</a:t>
            </a:r>
            <a:r>
              <a:rPr lang="en-US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–</a:t>
            </a:r>
            <a:r>
              <a:rPr lang="ru-RU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это сервис где вы можете </a:t>
            </a:r>
            <a:r>
              <a:rPr lang="en-US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оставить свои вопросы и замечания по работе некоторых из сервисов.</a:t>
            </a:r>
          </a:p>
          <a:p>
            <a:pPr>
              <a:lnSpc>
                <a:spcPct val="150000"/>
              </a:lnSpc>
            </a:pPr>
            <a:endParaRPr lang="ru-RU" dirty="0">
              <a:solidFill>
                <a:schemeClr val="tx2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>
              <a:lnSpc>
                <a:spcPct val="150000"/>
              </a:lnSpc>
            </a:pPr>
            <a:endParaRPr lang="ru-RU" dirty="0">
              <a:solidFill>
                <a:srgbClr val="FFC000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FFAD87A-7EE0-25D7-DCF4-D8ACFB3264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5174" y="450945"/>
            <a:ext cx="1932971" cy="73927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F40ED75-8403-450E-0199-44AEDFB477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43" y="81126"/>
            <a:ext cx="507982" cy="25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72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982B21-0BE0-45AC-B48F-ACD7EFB0F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smtClean="0"/>
              <a:t>40</a:t>
            </a:fld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430503D-1F2E-EE8A-0AA3-A26000D6C65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80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Roboto Slab" pitchFamily="2" charset="0"/>
                <a:ea typeface="Roboto Slab" pitchFamily="2" charset="0"/>
                <a:cs typeface="Roboto Slab" pitchFamily="2" charset="0"/>
              </a:rPr>
              <a:t>Digital Eco System</a:t>
            </a:r>
            <a:endParaRPr lang="ru-RU" sz="36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0A4B1E0-4BA9-87AC-FA88-B5E396EAA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93" y="147801"/>
            <a:ext cx="507982" cy="2554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24E142E-E1DD-0287-BBA4-0D690C71C6B5}"/>
              </a:ext>
            </a:extLst>
          </p:cNvPr>
          <p:cNvSpPr txBox="1"/>
          <p:nvPr/>
        </p:nvSpPr>
        <p:spPr>
          <a:xfrm>
            <a:off x="461358" y="1024702"/>
            <a:ext cx="8082567" cy="46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Другие сервисы -</a:t>
            </a:r>
            <a:r>
              <a:rPr lang="en-US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&gt; </a:t>
            </a:r>
            <a:r>
              <a:rPr lang="ru-RU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Бланки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6606CAB-8FB9-8274-C2F3-0B709DBD30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85597"/>
            <a:ext cx="9144000" cy="461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64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ED6CF9-217E-4F24-B528-A226E9DCF4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F5DD45E-6F4F-4B25-9138-66F0546DD3DA}"/>
              </a:ext>
            </a:extLst>
          </p:cNvPr>
          <p:cNvSpPr txBox="1">
            <a:spLocks/>
          </p:cNvSpPr>
          <p:nvPr/>
        </p:nvSpPr>
        <p:spPr>
          <a:xfrm>
            <a:off x="26875" y="5740833"/>
            <a:ext cx="9144000" cy="8001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>
                <a:latin typeface="Roboto Slab" pitchFamily="2" charset="0"/>
                <a:ea typeface="Roboto Slab" pitchFamily="2" charset="0"/>
                <a:cs typeface="Roboto Slab" pitchFamily="2" charset="0"/>
              </a:rPr>
              <a:t>Спасибо за внимание! 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C2B1B533-3E09-BA16-6ADA-615542EE302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80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>
                <a:latin typeface="Roboto Slab" pitchFamily="2" charset="0"/>
                <a:ea typeface="Roboto Slab" pitchFamily="2" charset="0"/>
                <a:cs typeface="Roboto Slab" pitchFamily="2" charset="0"/>
              </a:rPr>
              <a:t>Заключение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3A4EA8-593A-64CF-C42C-8098994E8956}"/>
              </a:ext>
            </a:extLst>
          </p:cNvPr>
          <p:cNvSpPr txBox="1"/>
          <p:nvPr/>
        </p:nvSpPr>
        <p:spPr>
          <a:xfrm>
            <a:off x="719137" y="676540"/>
            <a:ext cx="7705725" cy="586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Сервисы ОИЯИ не исчерпываются тем списком с которым вы только что познакомились. </a:t>
            </a:r>
          </a:p>
          <a:p>
            <a:pPr>
              <a:lnSpc>
                <a:spcPct val="150000"/>
              </a:lnSpc>
            </a:pPr>
            <a:endParaRPr lang="ru-RU" dirty="0">
              <a:solidFill>
                <a:schemeClr val="tx2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Рекомендация для всех </a:t>
            </a:r>
            <a:r>
              <a:rPr lang="ru-RU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попробовать хотя бы несколько сервисов из тех, что были упомянуты. И тогда в будущем, когда они вам действительно понадобятся, вы о них вспомните.</a:t>
            </a:r>
          </a:p>
          <a:p>
            <a:pPr>
              <a:lnSpc>
                <a:spcPct val="150000"/>
              </a:lnSpc>
            </a:pPr>
            <a:endParaRPr lang="ru-RU" dirty="0">
              <a:solidFill>
                <a:schemeClr val="tx2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Поддержка сервисов – это сложно! В случае, если что-то не работает, постарайтесь связаться с администраторами. Без вашей обратной связи они не будут знать какой классный и нужный сервис они поддерживают. </a:t>
            </a:r>
          </a:p>
          <a:p>
            <a:pPr>
              <a:lnSpc>
                <a:spcPct val="150000"/>
              </a:lnSpc>
            </a:pPr>
            <a:endParaRPr lang="ru-RU" dirty="0">
              <a:solidFill>
                <a:schemeClr val="tx2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>
              <a:lnSpc>
                <a:spcPct val="150000"/>
              </a:lnSpc>
            </a:pPr>
            <a:endParaRPr lang="ru-RU" dirty="0">
              <a:solidFill>
                <a:srgbClr val="FFC000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501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982B21-0BE0-45AC-B48F-ACD7EFB0F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smtClean="0"/>
              <a:t>5</a:t>
            </a:fld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430503D-1F2E-EE8A-0AA3-A26000D6C65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80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>
                <a:latin typeface="Roboto Slab" pitchFamily="2" charset="0"/>
                <a:ea typeface="Roboto Slab" pitchFamily="2" charset="0"/>
                <a:cs typeface="Roboto Slab" pitchFamily="2" charset="0"/>
              </a:rPr>
              <a:t>HelpDesk</a:t>
            </a:r>
            <a:endParaRPr lang="ru-RU" sz="36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FFAD87A-7EE0-25D7-DCF4-D8ACFB326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5174" y="450945"/>
            <a:ext cx="1932971" cy="73927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3E26B5-3E2F-0948-F5D9-E929285E48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42847"/>
            <a:ext cx="9144000" cy="459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66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982B21-0BE0-45AC-B48F-ACD7EFB0F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smtClean="0"/>
              <a:t>6</a:t>
            </a:fld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430503D-1F2E-EE8A-0AA3-A26000D6C65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80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Roboto Slab" pitchFamily="2" charset="0"/>
                <a:ea typeface="Roboto Slab" pitchFamily="2" charset="0"/>
                <a:cs typeface="Roboto Slab" pitchFamily="2" charset="0"/>
              </a:rPr>
              <a:t>JINR Disk</a:t>
            </a:r>
            <a:endParaRPr lang="ru-RU" sz="36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A587AD-5227-D8A7-94BA-DCD0A02E3225}"/>
              </a:ext>
            </a:extLst>
          </p:cNvPr>
          <p:cNvSpPr txBox="1"/>
          <p:nvPr/>
        </p:nvSpPr>
        <p:spPr>
          <a:xfrm>
            <a:off x="528033" y="800100"/>
            <a:ext cx="8082567" cy="170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URL: </a:t>
            </a:r>
            <a:r>
              <a:rPr lang="en-US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  <a:hlinkClick r:id="rId3"/>
              </a:rPr>
              <a:t>https://disk.jinr.ru/</a:t>
            </a:r>
            <a:endParaRPr lang="en-US" dirty="0">
              <a:solidFill>
                <a:schemeClr val="tx2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Полезно: </a:t>
            </a:r>
            <a:r>
              <a:rPr lang="ru-RU" dirty="0">
                <a:solidFill>
                  <a:srgbClr val="00B05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всем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Сложность: </a:t>
            </a:r>
            <a:r>
              <a:rPr lang="ru-RU" dirty="0">
                <a:solidFill>
                  <a:srgbClr val="FFC00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средняя</a:t>
            </a:r>
            <a:r>
              <a:rPr lang="en-US" dirty="0">
                <a:solidFill>
                  <a:srgbClr val="FFC00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(</a:t>
            </a:r>
            <a:r>
              <a:rPr lang="ru-RU" dirty="0">
                <a:solidFill>
                  <a:srgbClr val="FFC00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в основном связана с настройкой клиента</a:t>
            </a:r>
            <a:r>
              <a:rPr lang="en-US" dirty="0">
                <a:solidFill>
                  <a:srgbClr val="FFC00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)</a:t>
            </a:r>
            <a:endParaRPr lang="ru-RU" dirty="0">
              <a:solidFill>
                <a:srgbClr val="FFC000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Режим работы: </a:t>
            </a:r>
            <a:r>
              <a:rPr lang="en-US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Web App / Desktop app</a:t>
            </a:r>
            <a:endParaRPr lang="ru-RU" dirty="0">
              <a:solidFill>
                <a:schemeClr val="tx2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64F6CEF-4BD0-95B6-8C0E-A981D64182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116" y="325579"/>
            <a:ext cx="1971675" cy="139824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F917BDC-3E89-EF39-BDF9-534237E09B96}"/>
              </a:ext>
            </a:extLst>
          </p:cNvPr>
          <p:cNvSpPr txBox="1"/>
          <p:nvPr/>
        </p:nvSpPr>
        <p:spPr>
          <a:xfrm>
            <a:off x="528032" y="2968105"/>
            <a:ext cx="7705725" cy="3784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JINR Disk – </a:t>
            </a:r>
            <a:r>
              <a:rPr lang="ru-RU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это облачное хранилище файлов. Аналог </a:t>
            </a:r>
            <a:r>
              <a:rPr lang="en-US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Dropbox.</a:t>
            </a:r>
            <a:endParaRPr lang="ru-RU" dirty="0">
              <a:solidFill>
                <a:schemeClr val="tx2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Польза сервиса раскрывается тогда, когда требует делиться файлами со своими коллегами</a:t>
            </a:r>
            <a:r>
              <a:rPr lang="en-US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или когда у вас сломался жёсткий диск.</a:t>
            </a:r>
            <a:endParaRPr lang="en-US" dirty="0">
              <a:solidFill>
                <a:schemeClr val="tx2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В веб версии есть встроенный редактор документов, таблиц, презентаций.</a:t>
            </a:r>
          </a:p>
          <a:p>
            <a:pPr>
              <a:lnSpc>
                <a:spcPct val="150000"/>
              </a:lnSpc>
            </a:pPr>
            <a:endParaRPr lang="ru-RU" dirty="0">
              <a:solidFill>
                <a:schemeClr val="tx2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Клиент можно скачать по ссылке: </a:t>
            </a:r>
            <a:r>
              <a:rPr lang="en-US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  <a:hlinkClick r:id="rId5"/>
              </a:rPr>
              <a:t>https://nextcloud.com/install/</a:t>
            </a:r>
            <a:endParaRPr lang="ru-RU" dirty="0">
              <a:solidFill>
                <a:schemeClr val="tx2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>
              <a:lnSpc>
                <a:spcPct val="150000"/>
              </a:lnSpc>
            </a:pPr>
            <a:endParaRPr lang="ru-RU" dirty="0">
              <a:solidFill>
                <a:srgbClr val="FFC000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178F34B-B315-2150-2D54-2316799414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93" y="147801"/>
            <a:ext cx="507982" cy="25540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230171-9492-3BF8-57CF-431A3EA953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93" y="403203"/>
            <a:ext cx="507982" cy="19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31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982B21-0BE0-45AC-B48F-ACD7EFB0F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smtClean="0"/>
              <a:t>7</a:t>
            </a:fld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430503D-1F2E-EE8A-0AA3-A26000D6C65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80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Roboto Slab" pitchFamily="2" charset="0"/>
                <a:ea typeface="Roboto Slab" pitchFamily="2" charset="0"/>
                <a:cs typeface="Roboto Slab" pitchFamily="2" charset="0"/>
              </a:rPr>
              <a:t>JINR Disk</a:t>
            </a:r>
            <a:endParaRPr lang="ru-RU" sz="36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64F6CEF-4BD0-95B6-8C0E-A981D6418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0116" y="325579"/>
            <a:ext cx="1971675" cy="139824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F917BDC-3E89-EF39-BDF9-534237E09B96}"/>
              </a:ext>
            </a:extLst>
          </p:cNvPr>
          <p:cNvSpPr txBox="1"/>
          <p:nvPr/>
        </p:nvSpPr>
        <p:spPr>
          <a:xfrm>
            <a:off x="495300" y="1242143"/>
            <a:ext cx="7705725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2"/>
                </a:solidFill>
                <a:latin typeface="Consolas" panose="020B0609020204030204" pitchFamily="49" charset="0"/>
                <a:ea typeface="Roboto Slab" pitchFamily="2" charset="0"/>
                <a:cs typeface="Roboto Slab" pitchFamily="2" charset="0"/>
              </a:rPr>
              <a:t>.</a:t>
            </a:r>
          </a:p>
          <a:p>
            <a:r>
              <a:rPr lang="ru-RU" sz="1400" dirty="0">
                <a:solidFill>
                  <a:schemeClr val="tx2"/>
                </a:solidFill>
                <a:latin typeface="Consolas" panose="020B0609020204030204" pitchFamily="49" charset="0"/>
                <a:ea typeface="Roboto Slab" pitchFamily="2" charset="0"/>
                <a:cs typeface="Roboto Slab" pitchFamily="2" charset="0"/>
              </a:rPr>
              <a:t>├── Ваша папка/</a:t>
            </a:r>
          </a:p>
          <a:p>
            <a:r>
              <a:rPr lang="ru-RU" sz="1400" dirty="0">
                <a:solidFill>
                  <a:schemeClr val="tx2"/>
                </a:solidFill>
                <a:latin typeface="Consolas" panose="020B0609020204030204" pitchFamily="49" charset="0"/>
                <a:ea typeface="Roboto Slab" pitchFamily="2" charset="0"/>
                <a:cs typeface="Roboto Slab" pitchFamily="2" charset="0"/>
              </a:rPr>
              <a:t>│   ├── </a:t>
            </a:r>
            <a:r>
              <a:rPr lang="en-US" sz="1400" dirty="0">
                <a:solidFill>
                  <a:schemeClr val="tx2"/>
                </a:solidFill>
                <a:latin typeface="Consolas" panose="020B0609020204030204" pitchFamily="49" charset="0"/>
                <a:ea typeface="Roboto Slab" pitchFamily="2" charset="0"/>
                <a:cs typeface="Roboto Slab" pitchFamily="2" charset="0"/>
              </a:rPr>
              <a:t>Documents/</a:t>
            </a:r>
          </a:p>
          <a:p>
            <a:r>
              <a:rPr lang="en-US" sz="1400" dirty="0">
                <a:solidFill>
                  <a:schemeClr val="tx2"/>
                </a:solidFill>
                <a:latin typeface="Consolas" panose="020B0609020204030204" pitchFamily="49" charset="0"/>
                <a:ea typeface="Roboto Slab" pitchFamily="2" charset="0"/>
                <a:cs typeface="Roboto Slab" pitchFamily="2" charset="0"/>
              </a:rPr>
              <a:t>│   │   ├── 2022</a:t>
            </a:r>
          </a:p>
          <a:p>
            <a:r>
              <a:rPr lang="en-US" sz="1400" dirty="0">
                <a:solidFill>
                  <a:schemeClr val="tx2"/>
                </a:solidFill>
                <a:latin typeface="Consolas" panose="020B0609020204030204" pitchFamily="49" charset="0"/>
                <a:ea typeface="Roboto Slab" pitchFamily="2" charset="0"/>
                <a:cs typeface="Roboto Slab" pitchFamily="2" charset="0"/>
              </a:rPr>
              <a:t>│   │   ├── 2023/</a:t>
            </a:r>
          </a:p>
          <a:p>
            <a:r>
              <a:rPr lang="en-US" sz="1400" dirty="0">
                <a:solidFill>
                  <a:schemeClr val="tx2"/>
                </a:solidFill>
                <a:latin typeface="Consolas" panose="020B0609020204030204" pitchFamily="49" charset="0"/>
                <a:ea typeface="Roboto Slab" pitchFamily="2" charset="0"/>
                <a:cs typeface="Roboto Slab" pitchFamily="2" charset="0"/>
              </a:rPr>
              <a:t>│   │   │   └── 01_NS_Election</a:t>
            </a:r>
          </a:p>
          <a:p>
            <a:r>
              <a:rPr lang="en-US" sz="1400" dirty="0">
                <a:solidFill>
                  <a:schemeClr val="tx2"/>
                </a:solidFill>
                <a:latin typeface="Consolas" panose="020B0609020204030204" pitchFamily="49" charset="0"/>
                <a:ea typeface="Roboto Slab" pitchFamily="2" charset="0"/>
                <a:cs typeface="Roboto Slab" pitchFamily="2" charset="0"/>
              </a:rPr>
              <a:t>│   │   └── 2024</a:t>
            </a:r>
          </a:p>
          <a:p>
            <a:r>
              <a:rPr lang="en-US" sz="1400" dirty="0">
                <a:solidFill>
                  <a:schemeClr val="tx2"/>
                </a:solidFill>
                <a:latin typeface="Consolas" panose="020B0609020204030204" pitchFamily="49" charset="0"/>
                <a:ea typeface="Roboto Slab" pitchFamily="2" charset="0"/>
                <a:cs typeface="Roboto Slab" pitchFamily="2" charset="0"/>
              </a:rPr>
              <a:t>│   ├── Publications/</a:t>
            </a:r>
          </a:p>
          <a:p>
            <a:r>
              <a:rPr lang="en-US" sz="1400" dirty="0">
                <a:solidFill>
                  <a:schemeClr val="tx2"/>
                </a:solidFill>
                <a:latin typeface="Consolas" panose="020B0609020204030204" pitchFamily="49" charset="0"/>
                <a:ea typeface="Roboto Slab" pitchFamily="2" charset="0"/>
                <a:cs typeface="Roboto Slab" pitchFamily="2" charset="0"/>
              </a:rPr>
              <a:t>│   │   ├── 2022_AYSS_procedings/</a:t>
            </a:r>
          </a:p>
          <a:p>
            <a:r>
              <a:rPr lang="en-US" sz="1400" dirty="0">
                <a:solidFill>
                  <a:schemeClr val="tx2"/>
                </a:solidFill>
                <a:latin typeface="Consolas" panose="020B0609020204030204" pitchFamily="49" charset="0"/>
                <a:ea typeface="Roboto Slab" pitchFamily="2" charset="0"/>
                <a:cs typeface="Roboto Slab" pitchFamily="2" charset="0"/>
              </a:rPr>
              <a:t>│   │   │   ├── </a:t>
            </a:r>
            <a:r>
              <a:rPr lang="en-US" sz="1400" dirty="0" err="1">
                <a:solidFill>
                  <a:schemeClr val="tx2"/>
                </a:solidFill>
                <a:latin typeface="Consolas" panose="020B0609020204030204" pitchFamily="49" charset="0"/>
                <a:ea typeface="Roboto Slab" pitchFamily="2" charset="0"/>
                <a:cs typeface="Roboto Slab" pitchFamily="2" charset="0"/>
              </a:rPr>
              <a:t>src</a:t>
            </a:r>
            <a:r>
              <a:rPr lang="en-US" sz="1400" dirty="0">
                <a:solidFill>
                  <a:schemeClr val="tx2"/>
                </a:solidFill>
                <a:latin typeface="Consolas" panose="020B0609020204030204" pitchFamily="49" charset="0"/>
                <a:ea typeface="Roboto Slab" pitchFamily="2" charset="0"/>
                <a:cs typeface="Roboto Slab" pitchFamily="2" charset="0"/>
              </a:rPr>
              <a:t>/</a:t>
            </a:r>
          </a:p>
          <a:p>
            <a:r>
              <a:rPr lang="en-US" sz="1400" dirty="0">
                <a:solidFill>
                  <a:schemeClr val="tx2"/>
                </a:solidFill>
                <a:latin typeface="Consolas" panose="020B0609020204030204" pitchFamily="49" charset="0"/>
                <a:ea typeface="Roboto Slab" pitchFamily="2" charset="0"/>
                <a:cs typeface="Roboto Slab" pitchFamily="2" charset="0"/>
              </a:rPr>
              <a:t>│   │   │   │   └── </a:t>
            </a:r>
            <a:r>
              <a:rPr lang="en-US" sz="1400" dirty="0" err="1">
                <a:solidFill>
                  <a:schemeClr val="tx2"/>
                </a:solidFill>
                <a:latin typeface="Consolas" panose="020B0609020204030204" pitchFamily="49" charset="0"/>
                <a:ea typeface="Roboto Slab" pitchFamily="2" charset="0"/>
                <a:cs typeface="Roboto Slab" pitchFamily="2" charset="0"/>
              </a:rPr>
              <a:t>article.tex</a:t>
            </a:r>
            <a:endParaRPr lang="en-US" sz="1400" dirty="0">
              <a:solidFill>
                <a:schemeClr val="tx2"/>
              </a:solidFill>
              <a:latin typeface="Consolas" panose="020B0609020204030204" pitchFamily="49" charset="0"/>
              <a:ea typeface="Roboto Slab" pitchFamily="2" charset="0"/>
              <a:cs typeface="Roboto Slab" pitchFamily="2" charset="0"/>
            </a:endParaRPr>
          </a:p>
          <a:p>
            <a:r>
              <a:rPr lang="en-US" sz="1400" dirty="0">
                <a:solidFill>
                  <a:schemeClr val="tx2"/>
                </a:solidFill>
                <a:latin typeface="Consolas" panose="020B0609020204030204" pitchFamily="49" charset="0"/>
                <a:ea typeface="Roboto Slab" pitchFamily="2" charset="0"/>
                <a:cs typeface="Roboto Slab" pitchFamily="2" charset="0"/>
              </a:rPr>
              <a:t>│   │   │   └── article.pdf</a:t>
            </a:r>
          </a:p>
          <a:p>
            <a:r>
              <a:rPr lang="en-US" sz="1400" dirty="0">
                <a:solidFill>
                  <a:schemeClr val="tx2"/>
                </a:solidFill>
                <a:latin typeface="Consolas" panose="020B0609020204030204" pitchFamily="49" charset="0"/>
                <a:ea typeface="Roboto Slab" pitchFamily="2" charset="0"/>
                <a:cs typeface="Roboto Slab" pitchFamily="2" charset="0"/>
              </a:rPr>
              <a:t>│   │   └── 2023_Performance_estimation/</a:t>
            </a:r>
          </a:p>
          <a:p>
            <a:r>
              <a:rPr lang="en-US" sz="1400" dirty="0">
                <a:solidFill>
                  <a:schemeClr val="tx2"/>
                </a:solidFill>
                <a:latin typeface="Consolas" panose="020B0609020204030204" pitchFamily="49" charset="0"/>
                <a:ea typeface="Roboto Slab" pitchFamily="2" charset="0"/>
                <a:cs typeface="Roboto Slab" pitchFamily="2" charset="0"/>
              </a:rPr>
              <a:t>│   │       └── article.pdf</a:t>
            </a:r>
          </a:p>
          <a:p>
            <a:r>
              <a:rPr lang="en-US" sz="1400" dirty="0">
                <a:solidFill>
                  <a:schemeClr val="tx2"/>
                </a:solidFill>
                <a:latin typeface="Consolas" panose="020B0609020204030204" pitchFamily="49" charset="0"/>
                <a:ea typeface="Roboto Slab" pitchFamily="2" charset="0"/>
                <a:cs typeface="Roboto Slab" pitchFamily="2" charset="0"/>
              </a:rPr>
              <a:t>│   └── Presentations/</a:t>
            </a:r>
          </a:p>
          <a:p>
            <a:r>
              <a:rPr lang="en-US" sz="1400" dirty="0">
                <a:solidFill>
                  <a:schemeClr val="tx2"/>
                </a:solidFill>
                <a:latin typeface="Consolas" panose="020B0609020204030204" pitchFamily="49" charset="0"/>
                <a:ea typeface="Roboto Slab" pitchFamily="2" charset="0"/>
                <a:cs typeface="Roboto Slab" pitchFamily="2" charset="0"/>
              </a:rPr>
              <a:t>│       ├── 2022</a:t>
            </a:r>
          </a:p>
          <a:p>
            <a:r>
              <a:rPr lang="en-US" sz="1400" dirty="0">
                <a:solidFill>
                  <a:schemeClr val="tx2"/>
                </a:solidFill>
                <a:latin typeface="Consolas" panose="020B0609020204030204" pitchFamily="49" charset="0"/>
                <a:ea typeface="Roboto Slab" pitchFamily="2" charset="0"/>
                <a:cs typeface="Roboto Slab" pitchFamily="2" charset="0"/>
              </a:rPr>
              <a:t>│       ├── 2023</a:t>
            </a:r>
          </a:p>
          <a:p>
            <a:r>
              <a:rPr lang="en-US" sz="1400" dirty="0">
                <a:solidFill>
                  <a:schemeClr val="tx2"/>
                </a:solidFill>
                <a:latin typeface="Consolas" panose="020B0609020204030204" pitchFamily="49" charset="0"/>
                <a:ea typeface="Roboto Slab" pitchFamily="2" charset="0"/>
                <a:cs typeface="Roboto Slab" pitchFamily="2" charset="0"/>
              </a:rPr>
              <a:t>│       └── 2024/</a:t>
            </a:r>
          </a:p>
          <a:p>
            <a:r>
              <a:rPr lang="en-US" sz="1400" dirty="0">
                <a:solidFill>
                  <a:schemeClr val="tx2"/>
                </a:solidFill>
                <a:latin typeface="Consolas" panose="020B0609020204030204" pitchFamily="49" charset="0"/>
                <a:ea typeface="Roboto Slab" pitchFamily="2" charset="0"/>
                <a:cs typeface="Roboto Slab" pitchFamily="2" charset="0"/>
              </a:rPr>
              <a:t>│           ├── 01_PAC_Poster</a:t>
            </a:r>
          </a:p>
          <a:p>
            <a:r>
              <a:rPr lang="en-US" sz="1400" dirty="0">
                <a:solidFill>
                  <a:schemeClr val="tx2"/>
                </a:solidFill>
                <a:latin typeface="Consolas" panose="020B0609020204030204" pitchFamily="49" charset="0"/>
                <a:ea typeface="Roboto Slab" pitchFamily="2" charset="0"/>
                <a:cs typeface="Roboto Slab" pitchFamily="2" charset="0"/>
              </a:rPr>
              <a:t>│           ├── 02_BMN_Collaboration</a:t>
            </a:r>
          </a:p>
          <a:p>
            <a:r>
              <a:rPr lang="en-US" sz="1400" dirty="0">
                <a:solidFill>
                  <a:schemeClr val="tx2"/>
                </a:solidFill>
                <a:latin typeface="Consolas" panose="020B0609020204030204" pitchFamily="49" charset="0"/>
                <a:ea typeface="Roboto Slab" pitchFamily="2" charset="0"/>
                <a:cs typeface="Roboto Slab" pitchFamily="2" charset="0"/>
              </a:rPr>
              <a:t>│           └── 03_Lipnya_JINR_Services</a:t>
            </a:r>
          </a:p>
          <a:p>
            <a:r>
              <a:rPr lang="en-US" sz="1400" dirty="0">
                <a:solidFill>
                  <a:schemeClr val="tx2"/>
                </a:solidFill>
                <a:latin typeface="Consolas" panose="020B0609020204030204" pitchFamily="49" charset="0"/>
                <a:ea typeface="Roboto Slab" pitchFamily="2" charset="0"/>
                <a:cs typeface="Roboto Slab" pitchFamily="2" charset="0"/>
              </a:rPr>
              <a:t>├── Transfer</a:t>
            </a:r>
          </a:p>
          <a:p>
            <a:r>
              <a:rPr lang="en-US" sz="1400" dirty="0">
                <a:solidFill>
                  <a:schemeClr val="tx2"/>
                </a:solidFill>
                <a:latin typeface="Consolas" panose="020B0609020204030204" pitchFamily="49" charset="0"/>
                <a:ea typeface="Roboto Slab" pitchFamily="2" charset="0"/>
                <a:cs typeface="Roboto Slab" pitchFamily="2" charset="0"/>
              </a:rPr>
              <a:t>└── Shared</a:t>
            </a:r>
            <a:endParaRPr lang="ru-RU" sz="1400" dirty="0">
              <a:solidFill>
                <a:srgbClr val="FFC000"/>
              </a:solidFill>
              <a:latin typeface="Consolas" panose="020B0609020204030204" pitchFamily="49" charset="0"/>
              <a:ea typeface="Roboto Slab" pitchFamily="2" charset="0"/>
              <a:cs typeface="Roboto Slab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834055-92FB-24BC-673E-09B70CF2D173}"/>
              </a:ext>
            </a:extLst>
          </p:cNvPr>
          <p:cNvSpPr txBox="1"/>
          <p:nvPr/>
        </p:nvSpPr>
        <p:spPr>
          <a:xfrm>
            <a:off x="528033" y="800100"/>
            <a:ext cx="8082567" cy="46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Пример дерева папок: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FD6112F-3C96-061A-6037-0F2EA24E19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93" y="147801"/>
            <a:ext cx="507982" cy="25540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A26DC49-C260-B11A-2FC6-F12207C2D5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993" y="403203"/>
            <a:ext cx="507982" cy="19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88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982B21-0BE0-45AC-B48F-ACD7EFB0F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smtClean="0"/>
              <a:t>8</a:t>
            </a:fld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430503D-1F2E-EE8A-0AA3-A26000D6C65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80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Roboto Slab" pitchFamily="2" charset="0"/>
                <a:ea typeface="Roboto Slab" pitchFamily="2" charset="0"/>
                <a:cs typeface="Roboto Slab" pitchFamily="2" charset="0"/>
              </a:rPr>
              <a:t>JINR Disk</a:t>
            </a:r>
            <a:endParaRPr lang="ru-RU" sz="36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64F6CEF-4BD0-95B6-8C0E-A981D6418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0116" y="325579"/>
            <a:ext cx="1971675" cy="139824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B834055-92FB-24BC-673E-09B70CF2D173}"/>
              </a:ext>
            </a:extLst>
          </p:cNvPr>
          <p:cNvSpPr txBox="1"/>
          <p:nvPr/>
        </p:nvSpPr>
        <p:spPr>
          <a:xfrm>
            <a:off x="461358" y="1024702"/>
            <a:ext cx="8082567" cy="46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Пример встроенного редактора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115E51C-1B6F-0823-2F93-734FE7481A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35516"/>
            <a:ext cx="9144000" cy="460913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739619E-6021-6C96-953C-E4C2892BA5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993" y="147801"/>
            <a:ext cx="507982" cy="25540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1573F40-0CFE-102A-367A-83B4B80DD1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93" y="403203"/>
            <a:ext cx="507982" cy="19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41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982B21-0BE0-45AC-B48F-ACD7EFB0F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ru-RU" smtClean="0"/>
              <a:t>9</a:t>
            </a:fld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430503D-1F2E-EE8A-0AA3-A26000D6C65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80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Roboto Slab" pitchFamily="2" charset="0"/>
                <a:ea typeface="Roboto Slab" pitchFamily="2" charset="0"/>
                <a:cs typeface="Roboto Slab" pitchFamily="2" charset="0"/>
              </a:rPr>
              <a:t>GitLab</a:t>
            </a:r>
            <a:endParaRPr lang="ru-RU" sz="3600" dirty="0"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A587AD-5227-D8A7-94BA-DCD0A02E3225}"/>
              </a:ext>
            </a:extLst>
          </p:cNvPr>
          <p:cNvSpPr txBox="1"/>
          <p:nvPr/>
        </p:nvSpPr>
        <p:spPr>
          <a:xfrm>
            <a:off x="528033" y="800100"/>
            <a:ext cx="8082567" cy="170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URL: </a:t>
            </a:r>
            <a:r>
              <a:rPr lang="en-US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  <a:hlinkClick r:id="rId3"/>
              </a:rPr>
              <a:t>https://git.jinr.ru/</a:t>
            </a:r>
            <a:endParaRPr lang="en-US" dirty="0">
              <a:solidFill>
                <a:schemeClr val="tx2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Полезно: </a:t>
            </a:r>
            <a:r>
              <a:rPr lang="ru-RU" dirty="0">
                <a:solidFill>
                  <a:srgbClr val="00B05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тем кто пишет код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Сложность: </a:t>
            </a:r>
            <a:r>
              <a:rPr lang="ru-RU" dirty="0">
                <a:solidFill>
                  <a:srgbClr val="FFC00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средняя</a:t>
            </a:r>
            <a:r>
              <a:rPr lang="en-US" dirty="0">
                <a:solidFill>
                  <a:srgbClr val="FFC00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(</a:t>
            </a:r>
            <a:r>
              <a:rPr lang="ru-RU" dirty="0">
                <a:solidFill>
                  <a:srgbClr val="FFC00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связана со сложностью </a:t>
            </a:r>
            <a:r>
              <a:rPr lang="en-US" dirty="0">
                <a:solidFill>
                  <a:srgbClr val="FFC000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Git)</a:t>
            </a:r>
            <a:endParaRPr lang="ru-RU" dirty="0">
              <a:solidFill>
                <a:srgbClr val="FFC000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Режим работы: </a:t>
            </a:r>
            <a:r>
              <a:rPr lang="en-US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Web App / Desktop app</a:t>
            </a:r>
            <a:endParaRPr lang="ru-RU" dirty="0">
              <a:solidFill>
                <a:schemeClr val="tx2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917BDC-3E89-EF39-BDF9-534237E09B96}"/>
              </a:ext>
            </a:extLst>
          </p:cNvPr>
          <p:cNvSpPr txBox="1"/>
          <p:nvPr/>
        </p:nvSpPr>
        <p:spPr>
          <a:xfrm>
            <a:off x="528033" y="2713892"/>
            <a:ext cx="7705725" cy="2953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Git – </a:t>
            </a:r>
            <a:r>
              <a:rPr lang="ru-RU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это</a:t>
            </a:r>
            <a:r>
              <a:rPr lang="en-US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веб-сервис для хостинга исходного кода и совместной разработки. Аналог </a:t>
            </a:r>
            <a:r>
              <a:rPr lang="en-US" dirty="0" err="1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Github</a:t>
            </a:r>
            <a:r>
              <a:rPr lang="en-US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.</a:t>
            </a:r>
            <a:endParaRPr lang="ru-RU" dirty="0">
              <a:solidFill>
                <a:schemeClr val="tx2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Основан на системе контроля версий </a:t>
            </a:r>
            <a:r>
              <a:rPr lang="en-US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Git. </a:t>
            </a: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В веб версии есть встроенный редактор кода. Есть поддержка </a:t>
            </a:r>
            <a:r>
              <a:rPr lang="en-US" dirty="0">
                <a:solidFill>
                  <a:schemeClr val="tx2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rPr>
              <a:t>pipe-line. </a:t>
            </a:r>
            <a:endParaRPr lang="ru-RU" dirty="0">
              <a:solidFill>
                <a:schemeClr val="tx2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>
              <a:lnSpc>
                <a:spcPct val="150000"/>
              </a:lnSpc>
            </a:pPr>
            <a:endParaRPr lang="ru-RU" dirty="0">
              <a:solidFill>
                <a:schemeClr val="tx2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  <a:p>
            <a:pPr>
              <a:lnSpc>
                <a:spcPct val="150000"/>
              </a:lnSpc>
            </a:pPr>
            <a:endParaRPr lang="ru-RU" dirty="0">
              <a:solidFill>
                <a:srgbClr val="FFC000"/>
              </a:solidFill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31FC71-AE35-DDD0-483E-DD29246158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4713" y="214643"/>
            <a:ext cx="1823432" cy="10256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A6AB4B5-DDC4-64EF-6474-88F59B6695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993" y="147801"/>
            <a:ext cx="507982" cy="25540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EA457C-B3C7-F9A6-DEA0-9C499F18B6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93" y="403203"/>
            <a:ext cx="507982" cy="19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61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Ромбовидная сетка, 16 х 9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8542_TF03031015.potx" id="{0A727C4B-544D-4288-9BF7-2D6FAFA96F04}" vid="{F53E4634-F5A1-4F7B-A57E-D4ECF71AE968}"/>
    </a:ext>
  </a:extLst>
</a:theme>
</file>

<file path=ppt/theme/theme2.xml><?xml version="1.0" encoding="utf-8"?>
<a:theme xmlns:a="http://schemas.openxmlformats.org/drawingml/2006/main" name="Тема Offic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Деловая презентация с ромбовидной сеткой (широкоэкранный формат)</Template>
  <TotalTime>13650</TotalTime>
  <Words>1286</Words>
  <Application>Microsoft Office PowerPoint</Application>
  <PresentationFormat>Экран (4:3)</PresentationFormat>
  <Paragraphs>256</Paragraphs>
  <Slides>41</Slides>
  <Notes>40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5" baseType="lpstr">
      <vt:lpstr>Arial</vt:lpstr>
      <vt:lpstr>Consolas</vt:lpstr>
      <vt:lpstr>Roboto Slab</vt:lpstr>
      <vt:lpstr>Ромбовидная сетка, 16 х 9</vt:lpstr>
      <vt:lpstr>Полезные веб-сервисы  и как они могут сделать нашу работу эффективнее </vt:lpstr>
      <vt:lpstr>Вместо дисклеймера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Automated Analysis and Monitoring of Scientific HTC Jobs on Distributed Heterogeneous Computing Resources</dc:title>
  <dc:creator>Анна Ильина</dc:creator>
  <cp:lastModifiedBy>Пеле Игорь</cp:lastModifiedBy>
  <cp:revision>66</cp:revision>
  <cp:lastPrinted>2023-07-06T08:13:19Z</cp:lastPrinted>
  <dcterms:created xsi:type="dcterms:W3CDTF">2023-07-03T10:43:05Z</dcterms:created>
  <dcterms:modified xsi:type="dcterms:W3CDTF">2024-07-19T09:21:21Z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