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81" r:id="rId4"/>
    <p:sldId id="296" r:id="rId5"/>
    <p:sldId id="278" r:id="rId6"/>
    <p:sldId id="285" r:id="rId7"/>
    <p:sldId id="269" r:id="rId9"/>
    <p:sldId id="287" r:id="rId10"/>
    <p:sldId id="271" r:id="rId11"/>
    <p:sldId id="284" r:id="rId12"/>
    <p:sldId id="266" r:id="rId13"/>
  </p:sldIdLst>
  <p:sldSz cx="18288000" cy="10287000"/>
  <p:notesSz cx="18288000" cy="10287000"/>
  <p:defaultTextStyle>
    <a:defPPr>
      <a:defRPr lang="ru-RU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/>
    <p:restoredTop sz="92866"/>
  </p:normalViewPr>
  <p:slideViewPr>
    <p:cSldViewPr showGuides="1">
      <p:cViewPr varScale="1">
        <p:scale>
          <a:sx n="70" d="100"/>
          <a:sy n="70" d="100"/>
        </p:scale>
        <p:origin x="22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98ABCF5-7615-439A-A77D-2F924B70CC3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0244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r>
              <a:rPr lang="en-US" altLang="x-none" dirty="0">
                <a:solidFill>
                  <a:srgbClr val="282828"/>
                </a:solidFill>
                <a:latin typeface="Georgia" panose="02040502050405020303" pitchFamily="18" charset="0"/>
              </a:rPr>
              <a:t>One type is the </a:t>
            </a:r>
            <a:r>
              <a:rPr lang="en-US" altLang="x-none" b="1" dirty="0">
                <a:solidFill>
                  <a:srgbClr val="282828"/>
                </a:solidFill>
                <a:latin typeface="Georgia" panose="02040502050405020303" pitchFamily="18" charset="0"/>
              </a:rPr>
              <a:t>alpha (α) helix</a:t>
            </a:r>
            <a:r>
              <a:rPr lang="en-US" altLang="x-none" dirty="0">
                <a:solidFill>
                  <a:srgbClr val="282828"/>
                </a:solidFill>
                <a:latin typeface="Georgia" panose="02040502050405020303" pitchFamily="18" charset="0"/>
              </a:rPr>
              <a:t> structure. This structure resembles a coiled spring and is secured by hydrogen bonding in the polypeptide chain. The second type of secondary structure in proteins is the </a:t>
            </a:r>
            <a:r>
              <a:rPr lang="en-US" altLang="x-none" b="1" dirty="0">
                <a:solidFill>
                  <a:srgbClr val="282828"/>
                </a:solidFill>
                <a:latin typeface="Georgia" panose="02040502050405020303" pitchFamily="18" charset="0"/>
              </a:rPr>
              <a:t>beta (β) pleated sheet</a:t>
            </a:r>
            <a:r>
              <a:rPr lang="en-US" altLang="x-none" dirty="0">
                <a:solidFill>
                  <a:srgbClr val="282828"/>
                </a:solidFill>
                <a:latin typeface="Georgia" panose="02040502050405020303" pitchFamily="18" charset="0"/>
              </a:rPr>
              <a:t>. This structure appears to be folded or pleated and is held together by hydrogen bonding between polypeptide units of the folded chain that lie adjacent to one another.</a:t>
            </a:r>
            <a:endParaRPr dirty="0"/>
          </a:p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229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xfrm>
            <a:off x="1828800" y="4951413"/>
            <a:ext cx="14630400" cy="40497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6388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>
              <a:buNone/>
            </a:pPr>
            <a:fld id="{9A0DB2DC-4C9A-4742-B13C-FB6460FD3503}" type="slidenum">
              <a:rPr lang="ru-RU" sz="1200" dirty="0"/>
            </a:fld>
            <a:endParaRPr lang="ru-RU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865EB-2121-45F4-BD79-EEA30249859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x-none" dirty="0">
                <a:latin typeface="Calibri" pitchFamily="34" charset="0"/>
              </a:rPr>
            </a:fld>
            <a:endParaRPr lang="zh-CN" altLang="x-none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9FB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8" name="Holder 4"/>
          <p:cNvSpPr>
            <a:spLocks noGrp="1"/>
          </p:cNvSpPr>
          <p:nvPr>
            <p:ph type="ftr" sz="quarter" idx="3"/>
          </p:nvPr>
        </p:nvSpPr>
        <p:spPr>
          <a:xfrm>
            <a:off x="6218238" y="9566275"/>
            <a:ext cx="58515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Holder 5"/>
          <p:cNvSpPr>
            <a:spLocks noGrp="1"/>
          </p:cNvSpPr>
          <p:nvPr>
            <p:ph type="dt" sz="half" idx="2"/>
          </p:nvPr>
        </p:nvSpPr>
        <p:spPr>
          <a:xfrm>
            <a:off x="914400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98206A-3D63-4B65-8660-0698BEA4F27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Holder 6"/>
          <p:cNvSpPr>
            <a:spLocks noGrp="1"/>
          </p:cNvSpPr>
          <p:nvPr>
            <p:ph type="sldNum" sz="quarter" idx="4"/>
          </p:nvPr>
        </p:nvSpPr>
        <p:spPr>
          <a:xfrm>
            <a:off x="13166725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r">
              <a:buNone/>
            </a:pPr>
            <a:fld id="{9A0DB2DC-4C9A-4742-B13C-FB6460FD3503}" type="slidenum">
              <a:rPr lang="zh-CN" altLang="x-none" dirty="0"/>
            </a:fld>
            <a:endParaRPr lang="zh-CN" altLang="x-non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865EB-2121-45F4-BD79-EEA30249859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x-none" dirty="0">
                <a:latin typeface="Calibri" pitchFamily="34" charset="0"/>
              </a:rPr>
            </a:fld>
            <a:endParaRPr lang="zh-CN" altLang="x-none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bg object 16"/>
          <p:cNvSpPr/>
          <p:nvPr/>
        </p:nvSpPr>
        <p:spPr>
          <a:xfrm>
            <a:off x="0" y="0"/>
            <a:ext cx="18288000" cy="1495425"/>
          </a:xfrm>
          <a:custGeom>
            <a:avLst/>
            <a:gdLst/>
            <a:ahLst/>
            <a:cxnLst/>
            <a:pathLst>
              <a:path w="18288000" h="1495425">
                <a:moveTo>
                  <a:pt x="18287998" y="1495424"/>
                </a:moveTo>
                <a:lnTo>
                  <a:pt x="0" y="14954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95424"/>
                </a:lnTo>
                <a:close/>
              </a:path>
            </a:pathLst>
          </a:custGeom>
          <a:solidFill>
            <a:srgbClr val="26375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25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8" name="Holder 3"/>
          <p:cNvSpPr>
            <a:spLocks noGrp="1"/>
          </p:cNvSpPr>
          <p:nvPr>
            <p:ph type="ftr" sz="quarter" idx="3"/>
          </p:nvPr>
        </p:nvSpPr>
        <p:spPr>
          <a:xfrm>
            <a:off x="6218238" y="9566275"/>
            <a:ext cx="58515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Holder 4"/>
          <p:cNvSpPr>
            <a:spLocks noGrp="1"/>
          </p:cNvSpPr>
          <p:nvPr>
            <p:ph type="dt" sz="half" idx="2"/>
          </p:nvPr>
        </p:nvSpPr>
        <p:spPr>
          <a:xfrm>
            <a:off x="914400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F46D7C-E2AA-4B87-BAF0-A766FC0A0C2D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Holder 5"/>
          <p:cNvSpPr>
            <a:spLocks noGrp="1"/>
          </p:cNvSpPr>
          <p:nvPr>
            <p:ph type="sldNum" sz="quarter" idx="4"/>
          </p:nvPr>
        </p:nvSpPr>
        <p:spPr>
          <a:xfrm>
            <a:off x="13166725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p>
            <a:pPr algn="r">
              <a:buNone/>
            </a:pPr>
            <a:fld id="{9A0DB2DC-4C9A-4742-B13C-FB6460FD3503}" type="slidenum">
              <a:rPr lang="zh-CN" altLang="x-none" dirty="0"/>
            </a:fld>
            <a:endParaRPr lang="zh-CN" alt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865EB-2121-45F4-BD79-EEA30249859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x-none" dirty="0">
                <a:latin typeface="Calibri" pitchFamily="34" charset="0"/>
              </a:rPr>
            </a:fld>
            <a:endParaRPr lang="zh-CN" altLang="x-none" dirty="0">
              <a:latin typeface="Calibri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53288" y="368300"/>
            <a:ext cx="3781425" cy="1435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250" b="0" i="0">
                <a:solidFill>
                  <a:schemeClr val="tx1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>
          <a:xfrm>
            <a:off x="1157288" y="1789113"/>
            <a:ext cx="15973425" cy="292100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>
            <a:spAutoFit/>
          </a:bodyPr>
          <a:p>
            <a:pPr lvl="0"/>
            <a:endParaRPr lang="zh-CN" altLang="x-none"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8238" y="9566275"/>
            <a:ext cx="585152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E865EB-2121-45F4-BD79-EEA30249859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6725" y="9566275"/>
            <a:ext cx="42068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x-none" dirty="0">
                <a:latin typeface="Calibri" pitchFamily="34" charset="0"/>
              </a:rPr>
            </a:fld>
            <a:endParaRPr lang="zh-CN" altLang="x-none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2" name="Picture 2" descr="ayss-20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621000" y="130175"/>
            <a:ext cx="23622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2717800"/>
            <a:ext cx="16443325" cy="2557463"/>
          </a:xfrm>
        </p:spPr>
        <p:txBody>
          <a:bodyPr vert="horz" wrap="square" lIns="0" tIns="337185" rIns="0" bIns="0" rtlCol="0">
            <a:spAutoFit/>
          </a:bodyPr>
          <a:p>
            <a:pPr eaLnBrk="1" hangingPunct="1">
              <a:buNone/>
            </a:pPr>
            <a:r>
              <a:rPr lang="en-US" altLang="x-none" sz="7200" dirty="0">
                <a:solidFill>
                  <a:srgbClr val="254061"/>
                </a:solidFill>
                <a:latin typeface="Liberation Sans"/>
                <a:ea typeface="+mj-ea"/>
                <a:cs typeface="Verdana" panose="020B0604030504040204" pitchFamily="34" charset="0"/>
              </a:rPr>
              <a:t>Aβ42 peptide in lipid membrane mimetics:  secondary structure analysis</a:t>
            </a:r>
            <a:endParaRPr sz="7200" dirty="0">
              <a:solidFill>
                <a:srgbClr val="25406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5963" y="8855075"/>
            <a:ext cx="16840200" cy="711200"/>
          </a:xfrm>
          <a:prstGeom prst="rect">
            <a:avLst/>
          </a:prstGeom>
        </p:spPr>
        <p:txBody>
          <a:bodyPr vert="horz" wrap="square" lIns="0" tIns="247015" rIns="0" bIns="0" rtlCol="0">
            <a:spAutoFit/>
          </a:bodyPr>
          <a:p>
            <a:pPr marL="433705" indent="0" algn="ctr" eaLnBrk="1" hangingPunct="1">
              <a:spcBef>
                <a:spcPts val="800"/>
              </a:spcBef>
              <a:buNone/>
            </a:pPr>
            <a:r>
              <a:rPr lang="en-US" altLang="x-none" sz="3000" dirty="0">
                <a:solidFill>
                  <a:srgbClr val="25406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Alushta, 9-16/June/2024</a:t>
            </a:r>
            <a:endParaRPr lang="zh-CN" altLang="x-none" sz="3000">
              <a:solidFill>
                <a:srgbClr val="2540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81400" y="690563"/>
            <a:ext cx="11263313" cy="1425575"/>
          </a:xfrm>
          <a:prstGeom prst="rect">
            <a:avLst/>
          </a:prstGeom>
        </p:spPr>
        <p:txBody>
          <a:bodyPr wrap="none">
            <a:spAutoFit/>
          </a:bodyPr>
          <a:p>
            <a:pPr marL="433705" indent="0" algn="ctr" eaLnBrk="1" hangingPunct="1">
              <a:spcBef>
                <a:spcPts val="800"/>
              </a:spcBef>
              <a:buNone/>
            </a:pPr>
            <a:r>
              <a:rPr lang="en-US" altLang="x-none" sz="4000" dirty="0">
                <a:solidFill>
                  <a:srgbClr val="254061"/>
                </a:solidFill>
                <a:latin typeface="Calibri" pitchFamily="34" charset="0"/>
              </a:rPr>
              <a:t>JINR Association of Young Scientists and Specialists </a:t>
            </a:r>
            <a:endParaRPr lang="en-US" altLang="x-none" sz="4000" dirty="0">
              <a:solidFill>
                <a:srgbClr val="254061"/>
              </a:solidFill>
              <a:latin typeface="Calibri" pitchFamily="34" charset="0"/>
            </a:endParaRPr>
          </a:p>
          <a:p>
            <a:pPr marL="433705" indent="0" algn="ctr" eaLnBrk="1" hangingPunct="1">
              <a:spcBef>
                <a:spcPts val="800"/>
              </a:spcBef>
              <a:buNone/>
            </a:pPr>
            <a:r>
              <a:rPr lang="en-US" altLang="x-none" sz="4000" dirty="0">
                <a:solidFill>
                  <a:srgbClr val="254061"/>
                </a:solidFill>
                <a:latin typeface="Calibri" pitchFamily="34" charset="0"/>
              </a:rPr>
              <a:t>Conference Alushta-2024</a:t>
            </a:r>
            <a:endParaRPr lang="en-US" altLang="x-none" sz="4000" dirty="0">
              <a:solidFill>
                <a:srgbClr val="25406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29200" y="6751638"/>
            <a:ext cx="857885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Verdana" panose="020B0604030504040204"/>
              </a:rPr>
              <a:t>Department of Raman Spectroscopy, FLNP, JINR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5963" y="7850188"/>
            <a:ext cx="1726723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1" u="sng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 Bold Italic" panose="020B0604030504040204" charset="0"/>
                <a:ea typeface="+mn-ea"/>
                <a:cs typeface="Verdana Bold Italic" panose="020B0604030504040204" charset="0"/>
              </a:rPr>
              <a:t>Yersultan</a:t>
            </a:r>
            <a:r>
              <a:rPr kumimoji="0" lang="en-US" sz="2800" b="1" i="1" u="sng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 Bold Italic" panose="020B0604030504040204" charset="0"/>
                <a:ea typeface="+mn-ea"/>
                <a:cs typeface="Verdana Bold Italic" panose="020B0604030504040204" charset="0"/>
              </a:rPr>
              <a:t> </a:t>
            </a:r>
            <a:r>
              <a:rPr kumimoji="0" lang="en-US" sz="2800" b="1" i="1" u="sng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 Bold Italic" panose="020B0604030504040204" charset="0"/>
                <a:ea typeface="+mn-ea"/>
                <a:cs typeface="Verdana Bold Italic" panose="020B0604030504040204" charset="0"/>
              </a:rPr>
              <a:t>Arynbek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Heba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A.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Esawii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Kakhramon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Mamatkulov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and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Grigory</a:t>
            </a:r>
            <a:r>
              <a:rPr kumimoji="0" lang="en-US" sz="2800" b="0" i="0" u="none" strike="noStrike" kern="1200" cap="none" spc="165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165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Verdana" panose="020B0604030504040204"/>
                <a:ea typeface="+mn-ea"/>
                <a:cs typeface="+mn-cs"/>
              </a:rPr>
              <a:t>Arzumanyan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41" name="Рисунок 12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00"/>
            <a:ext cx="3558540" cy="16973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1485900"/>
            <a:ext cx="16687800" cy="1028065"/>
          </a:xfrm>
        </p:spPr>
        <p:txBody>
          <a:bodyPr vert="horz" wrap="square" lIns="0" tIns="12700" rIns="0" bIns="0" rtlCol="0">
            <a:spAutoFit/>
          </a:bodyPr>
          <a:p>
            <a:pPr marL="12700" indent="0" eaLnBrk="1" hangingPunct="1">
              <a:spcBef>
                <a:spcPts val="100"/>
              </a:spcBef>
              <a:buNone/>
            </a:pPr>
            <a:r>
              <a:rPr lang="zh-CN" altLang="x-none" sz="6600">
                <a:solidFill>
                  <a:srgbClr val="263754"/>
                </a:solidFill>
                <a:latin typeface="Trebuchet MS" panose="020B0603020202020204" pitchFamily="34" charset="0"/>
                <a:ea typeface="+mj-ea"/>
                <a:cs typeface="Trebuchet MS" panose="020B0603020202020204" pitchFamily="34" charset="0"/>
              </a:rPr>
              <a:t>THANK YOU FOR YOUR</a:t>
            </a:r>
            <a:r>
              <a:rPr lang="en-US" altLang="zh-CN" sz="6600">
                <a:solidFill>
                  <a:srgbClr val="263754"/>
                </a:solidFill>
                <a:latin typeface="Trebuchet MS" panose="020B0603020202020204" pitchFamily="34" charset="0"/>
                <a:ea typeface="+mj-ea"/>
                <a:cs typeface="Trebuchet MS" panose="020B0603020202020204" pitchFamily="34" charset="0"/>
              </a:rPr>
              <a:t> KIND</a:t>
            </a:r>
            <a:r>
              <a:rPr lang="zh-CN" altLang="x-none" sz="6600">
                <a:solidFill>
                  <a:srgbClr val="263754"/>
                </a:solidFill>
                <a:latin typeface="Trebuchet MS" panose="020B0603020202020204" pitchFamily="34" charset="0"/>
                <a:ea typeface="+mj-ea"/>
                <a:cs typeface="Trebuchet MS" panose="020B0603020202020204" pitchFamily="34" charset="0"/>
              </a:rPr>
              <a:t> ATTENTION!</a:t>
            </a:r>
            <a:endParaRPr lang="zh-CN" altLang="x-none" sz="6600">
              <a:latin typeface="Trebuchet MS" panose="020B0603020202020204" pitchFamily="34" charset="0"/>
              <a:ea typeface="Trebuchet MS" panose="020B0603020202020204" pitchFamily="34" charset="0"/>
              <a:cs typeface="+mj-cs"/>
            </a:endParaRPr>
          </a:p>
        </p:txBody>
      </p:sp>
      <p:pic>
        <p:nvPicPr>
          <p:cNvPr id="17412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7800" y="2857500"/>
            <a:ext cx="7494270" cy="5947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7170" name="Рисунок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92175"/>
            <a:ext cx="10690225" cy="7839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483" y="3763963"/>
            <a:ext cx="6716712" cy="63769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object 2"/>
          <p:cNvSpPr/>
          <p:nvPr/>
        </p:nvSpPr>
        <p:spPr>
          <a:xfrm>
            <a:off x="0" y="0"/>
            <a:ext cx="18288000" cy="1333500"/>
          </a:xfrm>
          <a:custGeom>
            <a:avLst/>
            <a:gdLst/>
            <a:ahLst/>
            <a:cxnLst/>
            <a:pathLst>
              <a:path w="18288000" h="1495425">
                <a:moveTo>
                  <a:pt x="18287998" y="1495424"/>
                </a:moveTo>
                <a:lnTo>
                  <a:pt x="0" y="14954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95424"/>
                </a:lnTo>
                <a:close/>
              </a:path>
            </a:pathLst>
          </a:custGeom>
          <a:solidFill>
            <a:srgbClr val="26375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92163" y="47625"/>
            <a:ext cx="14600238" cy="1031240"/>
          </a:xfrm>
        </p:spPr>
        <p:txBody>
          <a:bodyPr vert="horz" wrap="square" lIns="0" tIns="15875" rIns="0" bIns="0" rtlCol="0">
            <a:spAutoFit/>
          </a:bodyPr>
          <a:p>
            <a:pPr marL="12700" indent="0" eaLnBrk="1" hangingPunct="1">
              <a:spcBef>
                <a:spcPts val="125"/>
              </a:spcBef>
              <a:buNone/>
            </a:pPr>
            <a:r>
              <a:rPr lang="en-US" altLang="x-none" sz="6600" dirty="0">
                <a:solidFill>
                  <a:srgbClr val="F9FBFF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Alzheimer’s disease (AD)</a:t>
            </a:r>
            <a:endParaRPr lang="zh-CN" altLang="x-none" sz="660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Номер слайда 14"/>
          <p:cNvSpPr txBox="1">
            <a:spLocks noGrp="1"/>
          </p:cNvSpPr>
          <p:nvPr>
            <p:ph type="sldNum" sz="quarter" idx="4"/>
          </p:nvPr>
        </p:nvSpPr>
        <p:spPr>
          <a:xfrm>
            <a:off x="13944600" y="9587230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1916999" flipV="1">
            <a:off x="9041450" y="5710686"/>
            <a:ext cx="2214149" cy="246275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78" name="Прямоугольник 27"/>
          <p:cNvSpPr/>
          <p:nvPr/>
        </p:nvSpPr>
        <p:spPr>
          <a:xfrm>
            <a:off x="10439083" y="1714500"/>
            <a:ext cx="7624762" cy="22453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just" eaLnBrk="1" hangingPunct="1">
              <a:buNone/>
            </a:pPr>
            <a:r>
              <a:rPr lang="en-US" altLang="x-none" sz="2800" dirty="0">
                <a:solidFill>
                  <a:srgbClr val="030303"/>
                </a:solidFill>
                <a:latin typeface="IBM Plex Serif"/>
              </a:rPr>
              <a:t>Alzheimer’s disease is an irreversible, progressive brain disorder that slowly destroys memory and thinking skills and, eventually, the ability to carry out the simplest tasks.</a:t>
            </a:r>
            <a:endParaRPr sz="2800" dirty="0">
              <a:latin typeface="Calibri" pitchFamily="34" charset="0"/>
            </a:endParaRPr>
          </a:p>
        </p:txBody>
      </p:sp>
      <p:sp>
        <p:nvSpPr>
          <p:cNvPr id="7179" name="Прямоугольник 7"/>
          <p:cNvSpPr/>
          <p:nvPr/>
        </p:nvSpPr>
        <p:spPr>
          <a:xfrm>
            <a:off x="244475" y="8032750"/>
            <a:ext cx="1124966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2000" dirty="0">
                <a:solidFill>
                  <a:srgbClr val="030303"/>
                </a:solidFill>
                <a:latin typeface="IBM Plex Serif"/>
              </a:rPr>
              <a:t>Fig 1. </a:t>
            </a:r>
            <a:r>
              <a:rPr lang="en-US" altLang="x-none" sz="2000" dirty="0">
                <a:latin typeface="Calibri" pitchFamily="34" charset="0"/>
              </a:rPr>
              <a:t>Depiction of a human brain in two halves: one healthy, and one with Alzheimer’s disease. </a:t>
            </a:r>
            <a:endParaRPr lang="en-US" altLang="x-none" sz="2000" dirty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US" altLang="x-none" sz="2000" dirty="0">
                <a:latin typeface="Calibri" pitchFamily="34" charset="0"/>
              </a:rPr>
              <a:t>Designua/Shutterstock.com</a:t>
            </a:r>
            <a:endParaRPr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Oval 4"/>
          <p:cNvSpPr/>
          <p:nvPr/>
        </p:nvSpPr>
        <p:spPr>
          <a:xfrm>
            <a:off x="11277600" y="7209155"/>
            <a:ext cx="6477000" cy="19812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146" name="object 2"/>
          <p:cNvSpPr/>
          <p:nvPr/>
        </p:nvSpPr>
        <p:spPr>
          <a:xfrm>
            <a:off x="0" y="0"/>
            <a:ext cx="18288000" cy="1333500"/>
          </a:xfrm>
          <a:custGeom>
            <a:avLst/>
            <a:gdLst/>
            <a:ahLst/>
            <a:cxnLst/>
            <a:pathLst>
              <a:path w="18288000" h="1495425">
                <a:moveTo>
                  <a:pt x="18287998" y="1495424"/>
                </a:moveTo>
                <a:lnTo>
                  <a:pt x="0" y="14954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95424"/>
                </a:lnTo>
                <a:close/>
              </a:path>
            </a:pathLst>
          </a:custGeom>
          <a:solidFill>
            <a:srgbClr val="26375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92163" y="47625"/>
            <a:ext cx="14600238" cy="1031875"/>
          </a:xfrm>
        </p:spPr>
        <p:txBody>
          <a:bodyPr vert="horz" wrap="square" lIns="0" tIns="15875" rIns="0" bIns="0" rtlCol="0">
            <a:spAutoFit/>
          </a:bodyPr>
          <a:p>
            <a:pPr marL="12700" indent="0" eaLnBrk="1" hangingPunct="1">
              <a:spcBef>
                <a:spcPts val="125"/>
              </a:spcBef>
              <a:buNone/>
            </a:pPr>
            <a:r>
              <a:rPr lang="en-US" altLang="x-none" sz="6600" dirty="0">
                <a:solidFill>
                  <a:srgbClr val="F9FBFF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Alzheimer’s disease Hypotheses</a:t>
            </a:r>
            <a:endParaRPr lang="zh-CN" altLang="x-none" sz="6600"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Номер слайда 14"/>
          <p:cNvSpPr txBox="1">
            <a:spLocks noGrp="1"/>
          </p:cNvSpPr>
          <p:nvPr>
            <p:ph type="sldNum" sz="quarter" idx="4"/>
          </p:nvPr>
        </p:nvSpPr>
        <p:spPr>
          <a:xfrm>
            <a:off x="13868400" y="9566275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6149" name="Прямоугольник 3"/>
          <p:cNvSpPr/>
          <p:nvPr/>
        </p:nvSpPr>
        <p:spPr>
          <a:xfrm>
            <a:off x="10439400" y="2171065"/>
            <a:ext cx="7498080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4000" dirty="0">
                <a:solidFill>
                  <a:srgbClr val="212121"/>
                </a:solidFill>
                <a:latin typeface="inherit"/>
              </a:rPr>
              <a:t>AD is a complicated disease involving many factors. Due to the complexity of human brain, the lack of reasonable models and research tools, the detailed pathogenesis of AD is </a:t>
            </a:r>
            <a:r>
              <a:rPr lang="en-US" altLang="x-none" sz="4000" b="1" dirty="0">
                <a:solidFill>
                  <a:srgbClr val="FF0000"/>
                </a:solidFill>
                <a:uFillTx/>
                <a:latin typeface="inherit"/>
              </a:rPr>
              <a:t>still unclear so far</a:t>
            </a:r>
            <a:r>
              <a:rPr lang="en-US" altLang="x-none" sz="4000" dirty="0">
                <a:solidFill>
                  <a:srgbClr val="212121"/>
                </a:solidFill>
                <a:latin typeface="inherit"/>
              </a:rPr>
              <a:t>. </a:t>
            </a:r>
            <a:endParaRPr sz="4000" dirty="0">
              <a:latin typeface="inheri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" y="1483995"/>
            <a:ext cx="10089515" cy="827341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52400" y="9828530"/>
            <a:ext cx="163722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Liu, PP., Xie, Y., Meng, XY. et al. History and progress of hypotheses and clinical trials for Alzheimer’s disease. Nature, Sig Transduct Target Ther 4, 29 (2019). 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11734800" y="7810500"/>
            <a:ext cx="519874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rgbClr val="FF0000"/>
                </a:solidFill>
                <a:uFillTx/>
              </a:rPr>
              <a:t>!!!  Amyloid Hypothesis</a:t>
            </a:r>
            <a:endParaRPr lang="en-US" sz="3600" b="1">
              <a:solidFill>
                <a:srgbClr val="FF0000"/>
              </a:solidFill>
              <a:uFillTx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382000" y="4533900"/>
            <a:ext cx="3276600" cy="3200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5" grpId="1" animBg="1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194" name="object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60038" y="7416800"/>
            <a:ext cx="7597775" cy="260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5" name="object 4"/>
          <p:cNvSpPr/>
          <p:nvPr/>
        </p:nvSpPr>
        <p:spPr>
          <a:xfrm>
            <a:off x="177800" y="7380288"/>
            <a:ext cx="10156825" cy="2640012"/>
          </a:xfrm>
          <a:custGeom>
            <a:avLst/>
            <a:gdLst/>
            <a:ahLst/>
            <a:cxnLst/>
            <a:pathLst>
              <a:path w="9473565" h="1412239">
                <a:moveTo>
                  <a:pt x="9473490" y="1411612"/>
                </a:moveTo>
                <a:lnTo>
                  <a:pt x="0" y="1411612"/>
                </a:lnTo>
                <a:lnTo>
                  <a:pt x="0" y="0"/>
                </a:lnTo>
                <a:lnTo>
                  <a:pt x="9473490" y="0"/>
                </a:lnTo>
                <a:lnTo>
                  <a:pt x="9473490" y="1411612"/>
                </a:lnTo>
                <a:close/>
              </a:path>
            </a:pathLst>
          </a:custGeom>
          <a:solidFill>
            <a:srgbClr val="F9FB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196" name="object 4"/>
          <p:cNvSpPr/>
          <p:nvPr/>
        </p:nvSpPr>
        <p:spPr>
          <a:xfrm>
            <a:off x="10460355" y="1614488"/>
            <a:ext cx="7597775" cy="5468937"/>
          </a:xfrm>
          <a:custGeom>
            <a:avLst/>
            <a:gdLst/>
            <a:ahLst/>
            <a:cxnLst/>
            <a:pathLst>
              <a:path w="9473565" h="1412239">
                <a:moveTo>
                  <a:pt x="9473490" y="1411612"/>
                </a:moveTo>
                <a:lnTo>
                  <a:pt x="0" y="1411612"/>
                </a:lnTo>
                <a:lnTo>
                  <a:pt x="0" y="0"/>
                </a:lnTo>
                <a:lnTo>
                  <a:pt x="9473490" y="0"/>
                </a:lnTo>
                <a:lnTo>
                  <a:pt x="9473490" y="1411612"/>
                </a:lnTo>
                <a:close/>
              </a:path>
            </a:pathLst>
          </a:custGeom>
          <a:solidFill>
            <a:srgbClr val="F9FB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197" name="object 2"/>
          <p:cNvSpPr/>
          <p:nvPr/>
        </p:nvSpPr>
        <p:spPr>
          <a:xfrm>
            <a:off x="0" y="0"/>
            <a:ext cx="18288000" cy="1392238"/>
          </a:xfrm>
          <a:custGeom>
            <a:avLst/>
            <a:gdLst/>
            <a:ahLst/>
            <a:cxnLst/>
            <a:pathLst>
              <a:path w="18288000" h="1495425">
                <a:moveTo>
                  <a:pt x="18287998" y="1495424"/>
                </a:moveTo>
                <a:lnTo>
                  <a:pt x="0" y="149542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495424"/>
                </a:lnTo>
                <a:close/>
              </a:path>
            </a:pathLst>
          </a:custGeom>
          <a:solidFill>
            <a:srgbClr val="263754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8198" name="object 13"/>
          <p:cNvSpPr>
            <a:spLocks noGrp="1"/>
          </p:cNvSpPr>
          <p:nvPr>
            <p:ph type="title"/>
          </p:nvPr>
        </p:nvSpPr>
        <p:spPr>
          <a:xfrm>
            <a:off x="792163" y="300038"/>
            <a:ext cx="17265650" cy="754380"/>
          </a:xfrm>
          <a:noFill/>
          <a:ln>
            <a:noFill/>
          </a:ln>
        </p:spPr>
        <p:txBody>
          <a:bodyPr vert="horz" wrap="square" lIns="0" tIns="15875" rIns="0" bIns="0" anchor="t" anchorCtr="0">
            <a:spAutoFit/>
          </a:bodyPr>
          <a:p>
            <a:pPr marL="12700" indent="0" eaLnBrk="1" hangingPunct="1">
              <a:spcBef>
                <a:spcPts val="125"/>
              </a:spcBef>
              <a:buNone/>
            </a:pPr>
            <a:r>
              <a:rPr lang="en-US" altLang="zh-CN" sz="48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APP cleavage and lipid membrane mimetics</a:t>
            </a:r>
            <a:endParaRPr lang="en-US" altLang="zh-CN" sz="48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5" name="Номер слайда 14"/>
          <p:cNvSpPr txBox="1">
            <a:spLocks noGrp="1"/>
          </p:cNvSpPr>
          <p:nvPr>
            <p:ph type="sldNum" sz="quarter" idx="4"/>
          </p:nvPr>
        </p:nvSpPr>
        <p:spPr>
          <a:xfrm>
            <a:off x="13883005" y="9666605"/>
            <a:ext cx="4222750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pic>
        <p:nvPicPr>
          <p:cNvPr id="8200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1584960"/>
            <a:ext cx="10857865" cy="58972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202" name="Группа 51"/>
          <p:cNvGrpSpPr/>
          <p:nvPr/>
        </p:nvGrpSpPr>
        <p:grpSpPr>
          <a:xfrm>
            <a:off x="11605895" y="5677129"/>
            <a:ext cx="6630035" cy="1938020"/>
            <a:chOff x="11534431" y="4328491"/>
            <a:chExt cx="6929151" cy="1930081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1534431" y="4419916"/>
              <a:ext cx="2628047" cy="174605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Liposome:</a:t>
              </a:r>
              <a:endParaRPr sz="2400" b="1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Lipids(gray)</a:t>
              </a:r>
              <a:endParaRPr lang="en-US" altLang="x-none" sz="2400" b="1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Protein(purple)</a:t>
              </a:r>
              <a:endParaRPr lang="en-US" altLang="x-none" sz="2400" b="1" dirty="0"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endParaRPr lang="en-US" altLang="x-none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r>
                <a:rPr lang="en-US" altLang="x-none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5491782" y="4328491"/>
              <a:ext cx="2971800" cy="193008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Lipodisk:</a:t>
              </a:r>
              <a:endParaRPr sz="2400" b="1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Lipids(gray)</a:t>
              </a:r>
              <a:endParaRPr lang="en-US" altLang="x-none" sz="2400" b="1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endParaRPr>
            </a:p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Verdana" panose="020B0604030504040204" pitchFamily="34" charset="0"/>
                </a:rPr>
                <a:t>Protein(purple)</a:t>
              </a: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Microsoft Sans Serif" panose="020B0604020202020204" pitchFamily="34" charset="0"/>
                </a:rPr>
                <a:t> </a:t>
              </a:r>
              <a:endParaRPr lang="en-US" altLang="x-none" sz="2400" b="1" dirty="0">
                <a:solidFill>
                  <a:srgbClr val="263754"/>
                </a:solidFill>
                <a:latin typeface="Verdana" panose="020B0604030504040204" pitchFamily="34" charset="0"/>
                <a:cs typeface="Microsoft Sans Serif" panose="020B0604020202020204" pitchFamily="34" charset="0"/>
              </a:endParaRPr>
            </a:p>
            <a:p>
              <a:pPr eaLnBrk="1" hangingPunct="1">
                <a:buNone/>
              </a:pPr>
              <a:r>
                <a:rPr lang="en-US" altLang="x-none" sz="2400" b="1" dirty="0">
                  <a:solidFill>
                    <a:srgbClr val="263754"/>
                  </a:solidFill>
                  <a:latin typeface="Verdana" panose="020B0604030504040204" pitchFamily="34" charset="0"/>
                  <a:cs typeface="Microsoft Sans Serif" panose="020B0604020202020204" pitchFamily="34" charset="0"/>
                </a:rPr>
                <a:t>Polymer(red)</a:t>
              </a:r>
              <a:endParaRPr lang="en-US" altLang="x-none" sz="2400" b="1" dirty="0">
                <a:latin typeface="Microsoft Sans Serif" panose="020B0604020202020204" pitchFamily="34" charset="0"/>
                <a:cs typeface="Microsoft Sans Serif" panose="020B0604020202020204" pitchFamily="34" charset="0"/>
              </a:endParaRPr>
            </a:p>
            <a:p>
              <a:pPr eaLnBrk="1" hangingPunct="1">
                <a:buNone/>
              </a:pPr>
              <a:endParaRPr sz="2400" b="1" dirty="0">
                <a:latin typeface="Calibri" pitchFamily="34" charset="0"/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2420600" y="1688465"/>
            <a:ext cx="5103813" cy="830263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24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Investigated systems</a:t>
            </a:r>
            <a:endParaRPr lang="en-US" altLang="x-none" sz="2400" dirty="0">
              <a:solidFill>
                <a:srgbClr val="263754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sz="24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57200" y="7643813"/>
            <a:ext cx="5116195" cy="2214880"/>
          </a:xfrm>
          <a:prstGeom prst="rect">
            <a:avLst/>
          </a:prstGeom>
        </p:spPr>
        <p:txBody>
          <a:bodyPr wrap="none">
            <a:spAutoFit/>
          </a:bodyPr>
          <a:p>
            <a:pPr eaLnBrk="1" hangingPunct="1">
              <a:lnSpc>
                <a:spcPct val="150000"/>
              </a:lnSpc>
              <a:buNone/>
            </a:pPr>
            <a:r>
              <a:rPr lang="en-US" altLang="x-none" sz="28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Methods:</a:t>
            </a:r>
            <a:endParaRPr sz="2800" dirty="0">
              <a:solidFill>
                <a:srgbClr val="263754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sz="20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1. Raman Spectroscopy(Experiment) </a:t>
            </a:r>
            <a:endParaRPr lang="en-US" altLang="x-none" sz="2000" dirty="0">
              <a:solidFill>
                <a:srgbClr val="263754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sz="20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2. Molecular Dynamics(MD) simulation</a:t>
            </a:r>
            <a:endParaRPr lang="en-US" altLang="x-none" sz="2000" dirty="0">
              <a:solidFill>
                <a:srgbClr val="263754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sz="2000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3. Density-Functional Theory(DFT)</a:t>
            </a:r>
            <a:endParaRPr lang="en-US" altLang="x-none" sz="2000" dirty="0"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endParaRPr lang="en-US" altLang="x-none" dirty="0">
              <a:solidFill>
                <a:srgbClr val="263754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None/>
            </a:pPr>
            <a:r>
              <a:rPr lang="en-US" altLang="x-none" dirty="0">
                <a:solidFill>
                  <a:srgbClr val="263754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 descr="Screenshot 2024-06-11 at 23.14.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4800" y="2552700"/>
            <a:ext cx="2265045" cy="2852420"/>
          </a:xfrm>
          <a:prstGeom prst="rect">
            <a:avLst/>
          </a:prstGeom>
        </p:spPr>
      </p:pic>
      <p:pic>
        <p:nvPicPr>
          <p:cNvPr id="5" name="Picture 4" descr="Screenshot 2024-06-11 at 23.15.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2335" y="2529205"/>
            <a:ext cx="2915285" cy="26555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Номер слайда 2"/>
          <p:cNvSpPr txBox="1">
            <a:spLocks noGrp="1"/>
          </p:cNvSpPr>
          <p:nvPr>
            <p:ph type="sldNum" sz="quarter" idx="4"/>
          </p:nvPr>
        </p:nvSpPr>
        <p:spPr>
          <a:xfrm>
            <a:off x="13792200" y="9563100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485" y="114300"/>
            <a:ext cx="10572750" cy="1091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500" b="0" i="0" u="none" strike="noStrike" kern="1200" cap="none" spc="229" normalizeH="0" baseline="0" noProof="0" dirty="0">
                <a:ln>
                  <a:noFill/>
                </a:ln>
                <a:solidFill>
                  <a:srgbClr val="F9FBFF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Investigation techniques</a:t>
            </a: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220" name="Рисунок 10" descr="G:\CARS_Works\10_Наши Статьи\БГУИР-ОИЯИ\2023\2023_Minsk_draft\2023-2024_Драфт статьи РАМАН МД ДФТ\Journal of Biomolecular Structure and Dynamics\Figures\Figure_1\Fig.1_8cm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913255"/>
            <a:ext cx="10897235" cy="7861300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221" name="Text Box 1"/>
          <p:cNvSpPr txBox="1"/>
          <p:nvPr/>
        </p:nvSpPr>
        <p:spPr>
          <a:xfrm>
            <a:off x="16687800" y="5584190"/>
            <a:ext cx="14789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3600" b="1" dirty="0">
                <a:solidFill>
                  <a:schemeClr val="tx1"/>
                </a:solidFill>
                <a:uFillTx/>
                <a:latin typeface="Calibri" pitchFamily="34" charset="0"/>
              </a:rPr>
              <a:t>HLIT</a:t>
            </a:r>
            <a:endParaRPr lang="en-US" altLang="x-none" sz="3600" b="1" dirty="0">
              <a:solidFill>
                <a:schemeClr val="tx1"/>
              </a:solidFill>
              <a:uFillTx/>
              <a:latin typeface="Calibri" pitchFamily="34" charset="0"/>
            </a:endParaRPr>
          </a:p>
        </p:txBody>
      </p:sp>
      <p:sp>
        <p:nvSpPr>
          <p:cNvPr id="9223" name="Text Box 5"/>
          <p:cNvSpPr txBox="1"/>
          <p:nvPr/>
        </p:nvSpPr>
        <p:spPr>
          <a:xfrm>
            <a:off x="16611600" y="3175000"/>
            <a:ext cx="139636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3600" b="1" dirty="0">
                <a:solidFill>
                  <a:schemeClr val="tx1"/>
                </a:solidFill>
                <a:uFillTx/>
                <a:latin typeface="Calibri" pitchFamily="34" charset="0"/>
              </a:rPr>
              <a:t>FLNP </a:t>
            </a:r>
            <a:endParaRPr lang="en-US" altLang="x-none" sz="3600" b="1" dirty="0">
              <a:solidFill>
                <a:schemeClr val="tx1"/>
              </a:solidFill>
              <a:uFillTx/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00" y="5055870"/>
            <a:ext cx="4464050" cy="1894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7048500"/>
            <a:ext cx="3361690" cy="2644775"/>
          </a:xfrm>
          <a:prstGeom prst="rect">
            <a:avLst/>
          </a:prstGeom>
        </p:spPr>
      </p:pic>
      <p:pic>
        <p:nvPicPr>
          <p:cNvPr id="11" name="Picture 4" descr="D:\_MG_8197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04" b="-3953"/>
          <a:stretch>
            <a:fillRect/>
          </a:stretch>
        </p:blipFill>
        <p:spPr bwMode="auto">
          <a:xfrm>
            <a:off x="11751310" y="1913255"/>
            <a:ext cx="442214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"/>
          <p:cNvSpPr txBox="1"/>
          <p:nvPr/>
        </p:nvSpPr>
        <p:spPr>
          <a:xfrm>
            <a:off x="16764000" y="8343900"/>
            <a:ext cx="147891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3600" b="1" dirty="0">
                <a:solidFill>
                  <a:schemeClr val="tx1"/>
                </a:solidFill>
                <a:uFillTx/>
                <a:latin typeface="Calibri" pitchFamily="34" charset="0"/>
              </a:rPr>
              <a:t>HLIT</a:t>
            </a:r>
            <a:endParaRPr lang="en-US" altLang="x-none" sz="3600" b="1" dirty="0">
              <a:solidFill>
                <a:schemeClr val="tx1"/>
              </a:solidFill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object 4"/>
          <p:cNvSpPr/>
          <p:nvPr/>
        </p:nvSpPr>
        <p:spPr>
          <a:xfrm>
            <a:off x="12020550" y="4859338"/>
            <a:ext cx="6061075" cy="5221287"/>
          </a:xfrm>
          <a:custGeom>
            <a:avLst/>
            <a:gdLst/>
            <a:ahLst/>
            <a:cxnLst/>
            <a:pathLst>
              <a:path w="9473565" h="1412239">
                <a:moveTo>
                  <a:pt x="9473490" y="1411612"/>
                </a:moveTo>
                <a:lnTo>
                  <a:pt x="0" y="1411612"/>
                </a:lnTo>
                <a:lnTo>
                  <a:pt x="0" y="0"/>
                </a:lnTo>
                <a:lnTo>
                  <a:pt x="9473490" y="0"/>
                </a:lnTo>
                <a:lnTo>
                  <a:pt x="9473490" y="1411612"/>
                </a:lnTo>
                <a:close/>
              </a:path>
            </a:pathLst>
          </a:custGeom>
          <a:solidFill>
            <a:srgbClr val="F9FB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11267" name="object 4"/>
          <p:cNvSpPr/>
          <p:nvPr/>
        </p:nvSpPr>
        <p:spPr>
          <a:xfrm>
            <a:off x="12020550" y="1649413"/>
            <a:ext cx="6061075" cy="2919412"/>
          </a:xfrm>
          <a:custGeom>
            <a:avLst/>
            <a:gdLst/>
            <a:ahLst/>
            <a:cxnLst/>
            <a:pathLst>
              <a:path w="9473565" h="1412239">
                <a:moveTo>
                  <a:pt x="9473490" y="1411612"/>
                </a:moveTo>
                <a:lnTo>
                  <a:pt x="0" y="1411612"/>
                </a:lnTo>
                <a:lnTo>
                  <a:pt x="0" y="0"/>
                </a:lnTo>
                <a:lnTo>
                  <a:pt x="9473490" y="0"/>
                </a:lnTo>
                <a:lnTo>
                  <a:pt x="9473490" y="1411612"/>
                </a:lnTo>
                <a:close/>
              </a:path>
            </a:pathLst>
          </a:custGeom>
          <a:solidFill>
            <a:srgbClr val="F9FB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" name="Номер слайда 2"/>
          <p:cNvSpPr txBox="1">
            <a:spLocks noGrp="1"/>
          </p:cNvSpPr>
          <p:nvPr>
            <p:ph type="sldNum" sz="quarter" idx="4"/>
          </p:nvPr>
        </p:nvSpPr>
        <p:spPr>
          <a:xfrm>
            <a:off x="13944600" y="9566275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90500"/>
            <a:ext cx="13350875" cy="1092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500" b="0" i="0" u="none" strike="noStrike" kern="1200" cap="none" spc="229" normalizeH="0" baseline="0" noProof="0" dirty="0">
                <a:ln>
                  <a:noFill/>
                </a:ln>
                <a:solidFill>
                  <a:srgbClr val="F9FBFF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Secondary structure of protein</a:t>
            </a: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70" name="Рисунок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6725" y="1744663"/>
            <a:ext cx="3951288" cy="2728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973263"/>
            <a:ext cx="11530013" cy="777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Прямоугольник 8"/>
          <p:cNvSpPr/>
          <p:nvPr/>
        </p:nvSpPr>
        <p:spPr>
          <a:xfrm>
            <a:off x="12020550" y="7596188"/>
            <a:ext cx="61722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More than 30% of the fibril surface is dominated by </a:t>
            </a:r>
            <a:r>
              <a:rPr lang="el-GR" altLang="x-none" sz="2400" u="sng" dirty="0">
                <a:solidFill>
                  <a:srgbClr val="FF0000"/>
                </a:solidFill>
                <a:latin typeface="Cambria" pitchFamily="18" charset="0"/>
              </a:rPr>
              <a:t>β-</a:t>
            </a:r>
            <a:r>
              <a:rPr lang="en-US" altLang="x-none" sz="2400" u="sng" dirty="0">
                <a:solidFill>
                  <a:srgbClr val="FF0000"/>
                </a:solidFill>
                <a:latin typeface="Cambria" pitchFamily="18" charset="0"/>
              </a:rPr>
              <a:t>sheet</a:t>
            </a: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 secondary structure, further developing Dobson’s model of amyloid fibrils </a:t>
            </a:r>
            <a:endParaRPr lang="en-US" altLang="x-none" sz="2400" dirty="0">
              <a:solidFill>
                <a:srgbClr val="212121"/>
              </a:solidFill>
              <a:latin typeface="Cambria" pitchFamily="18" charset="0"/>
            </a:endParaRPr>
          </a:p>
          <a:p>
            <a:pPr algn="just" eaLnBrk="1" hangingPunct="1">
              <a:buNone/>
            </a:pP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(Jimenez et al. </a:t>
            </a:r>
            <a:r>
              <a:rPr lang="en-US" altLang="x-none" sz="2400" i="1" dirty="0">
                <a:solidFill>
                  <a:srgbClr val="212121"/>
                </a:solidFill>
                <a:latin typeface="Cambria" pitchFamily="18" charset="0"/>
              </a:rPr>
              <a:t>Proc. Natl. Acad. Sci. USA</a:t>
            </a: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 2002).</a:t>
            </a:r>
            <a:endParaRPr sz="2400" dirty="0">
              <a:latin typeface="Calibri" pitchFamily="34" charset="0"/>
            </a:endParaRPr>
          </a:p>
        </p:txBody>
      </p:sp>
      <p:sp>
        <p:nvSpPr>
          <p:cNvPr id="11273" name="Прямоугольник 9"/>
          <p:cNvSpPr/>
          <p:nvPr/>
        </p:nvSpPr>
        <p:spPr>
          <a:xfrm>
            <a:off x="12020550" y="5141913"/>
            <a:ext cx="5905500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just" eaLnBrk="1" hangingPunct="1">
              <a:buNone/>
            </a:pP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Amyloid fibrils are </a:t>
            </a:r>
            <a:r>
              <a:rPr lang="el-GR" altLang="x-none" sz="2400" u="sng" dirty="0">
                <a:solidFill>
                  <a:srgbClr val="FF0000"/>
                </a:solidFill>
                <a:latin typeface="Cambria" pitchFamily="18" charset="0"/>
              </a:rPr>
              <a:t>β-</a:t>
            </a:r>
            <a:r>
              <a:rPr lang="en-US" altLang="x-none" sz="2400" u="sng" dirty="0">
                <a:solidFill>
                  <a:srgbClr val="FF0000"/>
                </a:solidFill>
                <a:latin typeface="Cambria" pitchFamily="18" charset="0"/>
              </a:rPr>
              <a:t>sheet-rich</a:t>
            </a:r>
            <a:r>
              <a:rPr lang="en-US" altLang="x-none" sz="2400" dirty="0">
                <a:solidFill>
                  <a:srgbClr val="212121"/>
                </a:solidFill>
                <a:latin typeface="Cambria" pitchFamily="18" charset="0"/>
              </a:rPr>
              <a:t> protein aggregates that are commonly found in intracellular and extracellular deposits associated with various neurodegenerative diseases, such as Alzheimer’s, Parkinson’s, and prion diseases.</a:t>
            </a:r>
            <a:endParaRPr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Номер слайда 3"/>
          <p:cNvSpPr txBox="1">
            <a:spLocks noGrp="1"/>
          </p:cNvSpPr>
          <p:nvPr>
            <p:ph type="sldNum" sz="quarter" idx="4"/>
          </p:nvPr>
        </p:nvSpPr>
        <p:spPr>
          <a:xfrm>
            <a:off x="13868400" y="9715500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14339" name="Заголовок 8"/>
          <p:cNvSpPr>
            <a:spLocks noGrp="1"/>
          </p:cNvSpPr>
          <p:nvPr>
            <p:ph type="title"/>
          </p:nvPr>
        </p:nvSpPr>
        <p:spPr>
          <a:xfrm>
            <a:off x="304800" y="206375"/>
            <a:ext cx="18288000" cy="738505"/>
          </a:xfrm>
          <a:noFill/>
          <a:ln>
            <a:noFill/>
          </a:ln>
        </p:spPr>
        <p:txBody>
          <a:bodyPr vert="horz" wrap="square" lIns="0" tIns="0" rIns="0" bIns="0" anchor="t" anchorCtr="0">
            <a:spAutoFit/>
          </a:bodyPr>
          <a:p>
            <a:pPr eaLnBrk="1" hangingPunct="1">
              <a:buNone/>
            </a:pPr>
            <a:r>
              <a:rPr lang="en-US" altLang="x-none" sz="4800" dirty="0">
                <a:solidFill>
                  <a:schemeClr val="bg1"/>
                </a:solidFill>
                <a:uFillTx/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Results: Raman spectra of beta amyloid in lipid mimetics </a:t>
            </a:r>
            <a:endParaRPr lang="en-US" altLang="x-none" sz="4800" dirty="0">
              <a:solidFill>
                <a:schemeClr val="bg1"/>
              </a:solidFill>
              <a:uFillTx/>
              <a:latin typeface="Verdana" panose="020B0604030504040204" pitchFamily="34" charset="0"/>
              <a:ea typeface="+mj-ea"/>
              <a:cs typeface="Verdana" panose="020B0604030504040204" pitchFamily="34" charset="0"/>
            </a:endParaRPr>
          </a:p>
        </p:txBody>
      </p:sp>
      <p:sp>
        <p:nvSpPr>
          <p:cNvPr id="14340" name="Прямоугольник 11"/>
          <p:cNvSpPr/>
          <p:nvPr/>
        </p:nvSpPr>
        <p:spPr>
          <a:xfrm>
            <a:off x="11734800" y="1617980"/>
            <a:ext cx="6153785" cy="84626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buNone/>
            </a:pPr>
            <a:r>
              <a:rPr lang="en-US" altLang="x-none" sz="3200" dirty="0">
                <a:latin typeface="Calibri" pitchFamily="34" charset="0"/>
              </a:rPr>
              <a:t>a) Raman spectra of SMA (blue line), liposome/peptide (black line), and lipodisc/peptide (red line) with a molar ratio (SMA/DMPC) of 1.28. </a:t>
            </a: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US" altLang="x-none" sz="3200" dirty="0">
                <a:latin typeface="Calibri" pitchFamily="34" charset="0"/>
              </a:rPr>
              <a:t>Deconvolved Raman spectra of the peptide in the Amide I region: </a:t>
            </a: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US" altLang="x-none" sz="3200" dirty="0">
                <a:latin typeface="Calibri" pitchFamily="34" charset="0"/>
              </a:rPr>
              <a:t>(b) in liposome/peptide, </a:t>
            </a: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US" altLang="x-none" sz="3200" dirty="0">
                <a:latin typeface="Calibri" pitchFamily="34" charset="0"/>
              </a:rPr>
              <a:t>(c) in lipodisc/peptide. </a:t>
            </a: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endParaRPr lang="en-US" altLang="x-none" sz="3200" dirty="0">
              <a:latin typeface="Calibri" pitchFamily="34" charset="0"/>
            </a:endParaRPr>
          </a:p>
          <a:p>
            <a:pPr eaLnBrk="1" hangingPunct="1">
              <a:buNone/>
            </a:pPr>
            <a:r>
              <a:rPr lang="en-US" altLang="x-none" sz="3200" dirty="0">
                <a:latin typeface="Calibri" pitchFamily="34" charset="0"/>
              </a:rPr>
              <a:t>Red line - fitted curve, filled areas - deconvolved spectra by Gaussian function. </a:t>
            </a:r>
            <a:r>
              <a:rPr lang="en-US" altLang="x-none" sz="3200" i="1" dirty="0">
                <a:latin typeface="Calibri" pitchFamily="34" charset="0"/>
              </a:rPr>
              <a:t>αh</a:t>
            </a:r>
            <a:r>
              <a:rPr lang="en-US" altLang="x-none" sz="3200" dirty="0">
                <a:latin typeface="Calibri" pitchFamily="34" charset="0"/>
              </a:rPr>
              <a:t> – </a:t>
            </a:r>
            <a:r>
              <a:rPr lang="en-US" altLang="x-none" sz="3200" i="1" dirty="0">
                <a:latin typeface="Calibri" pitchFamily="34" charset="0"/>
              </a:rPr>
              <a:t>α</a:t>
            </a:r>
            <a:r>
              <a:rPr lang="en-US" altLang="x-none" sz="3200" dirty="0">
                <a:latin typeface="Calibri" pitchFamily="34" charset="0"/>
              </a:rPr>
              <a:t>-helix, </a:t>
            </a:r>
            <a:r>
              <a:rPr lang="en-US" altLang="x-none" sz="3200" i="1" dirty="0">
                <a:latin typeface="Calibri" pitchFamily="34" charset="0"/>
              </a:rPr>
              <a:t>βt/r.c</a:t>
            </a:r>
            <a:r>
              <a:rPr lang="en-US" altLang="x-none" sz="3200" dirty="0">
                <a:latin typeface="Calibri" pitchFamily="34" charset="0"/>
              </a:rPr>
              <a:t>. – </a:t>
            </a:r>
            <a:r>
              <a:rPr lang="en-US" altLang="x-none" sz="3200" i="1" dirty="0">
                <a:latin typeface="Calibri" pitchFamily="34" charset="0"/>
              </a:rPr>
              <a:t>β</a:t>
            </a:r>
            <a:r>
              <a:rPr lang="en-US" altLang="x-none" sz="3200" dirty="0">
                <a:latin typeface="Calibri" pitchFamily="34" charset="0"/>
              </a:rPr>
              <a:t>-turn/random coil, </a:t>
            </a:r>
            <a:r>
              <a:rPr lang="en-US" altLang="x-none" sz="3200" i="1" dirty="0">
                <a:latin typeface="Calibri" pitchFamily="34" charset="0"/>
              </a:rPr>
              <a:t>βs</a:t>
            </a:r>
            <a:r>
              <a:rPr lang="en-US" altLang="x-none" sz="3200" dirty="0">
                <a:latin typeface="Calibri" pitchFamily="34" charset="0"/>
              </a:rPr>
              <a:t> – </a:t>
            </a:r>
            <a:r>
              <a:rPr lang="en-US" altLang="x-none" sz="3200" i="1" dirty="0">
                <a:latin typeface="Calibri" pitchFamily="34" charset="0"/>
              </a:rPr>
              <a:t>β</a:t>
            </a:r>
            <a:r>
              <a:rPr lang="en-US" altLang="x-none" sz="3200" dirty="0">
                <a:latin typeface="Calibri" pitchFamily="34" charset="0"/>
              </a:rPr>
              <a:t>-strand</a:t>
            </a:r>
            <a:r>
              <a:rPr lang="en-US" altLang="x-none" sz="2000" dirty="0">
                <a:latin typeface="Calibri" pitchFamily="34" charset="0"/>
              </a:rPr>
              <a:t>.</a:t>
            </a:r>
            <a:endParaRPr sz="2400" dirty="0">
              <a:latin typeface="Calibri" pitchFamily="34" charset="0"/>
            </a:endParaRPr>
          </a:p>
        </p:txBody>
      </p:sp>
      <p:pic>
        <p:nvPicPr>
          <p:cNvPr id="14341" name="Рисунок 9" descr="G:\CARS_Works\10_Наши Статьи\БГУИР-ОИЯИ\2023\2023_Minsk_draft\2023-2024_Драфт статьи РАМАН МД ДФТ\Journal of Biomolecular Structure and Dynamics\Figures\Figure_9\Figure 9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" y="1485900"/>
            <a:ext cx="11049000" cy="8594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23863" y="369888"/>
            <a:ext cx="17830800" cy="553720"/>
          </a:xfrm>
          <a:noFill/>
          <a:ln>
            <a:noFill/>
          </a:ln>
        </p:spPr>
        <p:txBody>
          <a:bodyPr vert="horz" wrap="square" lIns="0" tIns="0" rIns="0" bIns="0" anchor="t" anchorCtr="0">
            <a:spAutoFit/>
          </a:bodyPr>
          <a:p>
            <a:pPr eaLnBrk="1" hangingPunct="1">
              <a:buNone/>
            </a:pPr>
            <a:r>
              <a:rPr lang="en-US" altLang="x-none" sz="3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MD results: 1IYT(</a:t>
            </a:r>
            <a:r>
              <a:rPr lang="en-US" altLang="x-none" sz="3600" dirty="0">
                <a:solidFill>
                  <a:schemeClr val="bg1"/>
                </a:solidFill>
                <a:latin typeface="Liberation Sans"/>
                <a:cs typeface="Verdana" panose="020B0604030504040204" pitchFamily="34" charset="0"/>
                <a:sym typeface="+mn-ea"/>
              </a:rPr>
              <a:t>Aβ42</a:t>
            </a:r>
            <a:r>
              <a:rPr lang="en-US" altLang="x-none" sz="36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Verdana" panose="020B0604030504040204" pitchFamily="34" charset="0"/>
              </a:rPr>
              <a:t>) in lipid mimetics</a:t>
            </a:r>
            <a:endParaRPr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3" name="Номер слайда 2"/>
          <p:cNvSpPr txBox="1">
            <a:spLocks noGrp="1"/>
          </p:cNvSpPr>
          <p:nvPr>
            <p:ph type="sldNum" sz="quarter" idx="4"/>
          </p:nvPr>
        </p:nvSpPr>
        <p:spPr>
          <a:xfrm>
            <a:off x="13944600" y="9563100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pic>
        <p:nvPicPr>
          <p:cNvPr id="13316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714500"/>
            <a:ext cx="10064115" cy="8359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7200900"/>
            <a:ext cx="3953510" cy="273113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" name="Table 1"/>
          <p:cNvGraphicFramePr/>
          <p:nvPr/>
        </p:nvGraphicFramePr>
        <p:xfrm>
          <a:off x="10515600" y="1790700"/>
          <a:ext cx="7386955" cy="4944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1150"/>
                <a:gridCol w="2216150"/>
                <a:gridCol w="1794510"/>
                <a:gridCol w="1795145"/>
              </a:tblGrid>
              <a:tr h="1642110"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Secondary structure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Pedtide’s initial structure, %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Peptide in liposome, %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l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Peptide in lipodisc, %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94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Random coil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4.76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19.61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12.02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ß-turn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21.42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7.94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71.4</a:t>
                      </a:r>
                      <a:endParaRPr 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ɑ-helix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73.81</a:t>
                      </a:r>
                      <a:endParaRPr 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69.93</a:t>
                      </a:r>
                      <a:endParaRPr lang="en-US" sz="2400" b="1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14.2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1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others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-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2.52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chemeClr val="tx1"/>
                          </a:solidFill>
                          <a:uFillTx/>
                          <a:latin typeface="Times New Roman" panose="02020603050405020304" charset="0"/>
                          <a:cs typeface="Times New Roman" panose="02020603050405020304" charset="0"/>
                        </a:rPr>
                        <a:t>2.38</a:t>
                      </a:r>
                      <a:endParaRPr lang="en-US" sz="2400" b="1">
                        <a:solidFill>
                          <a:schemeClr val="tx1"/>
                        </a:solidFill>
                        <a:uFillTx/>
                        <a:latin typeface="Times New Roman" panose="02020603050405020304" charset="0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vert="horz" anchor="t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Номер слайда 2"/>
          <p:cNvSpPr txBox="1">
            <a:spLocks noGrp="1"/>
          </p:cNvSpPr>
          <p:nvPr>
            <p:ph type="sldNum" sz="quarter" idx="4"/>
          </p:nvPr>
        </p:nvSpPr>
        <p:spPr>
          <a:xfrm>
            <a:off x="13868400" y="9563100"/>
            <a:ext cx="4206875" cy="553720"/>
          </a:xfrm>
          <a:noFill/>
        </p:spPr>
        <p:txBody>
          <a:bodyPr wrap="square" lIns="0" tIns="0" rIns="0" bIns="0">
            <a:spAutoFit/>
          </a:bodyPr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</a:lstStyle>
          <a:p>
            <a:pPr lvl="0" algn="r">
              <a:buNone/>
            </a:pPr>
            <a:fld id="{9A0DB2DC-4C9A-4742-B13C-FB6460FD3503}" type="slidenum">
              <a:rPr lang="ru-RU" sz="3600" dirty="0">
                <a:solidFill>
                  <a:srgbClr val="898989"/>
                </a:solidFill>
              </a:rPr>
            </a:fld>
            <a:endParaRPr lang="ru-RU" sz="3600" dirty="0">
              <a:solidFill>
                <a:srgbClr val="89898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90500"/>
            <a:ext cx="4149725" cy="1092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500" b="0" i="0" u="none" strike="noStrike" kern="1200" cap="none" spc="229" normalizeH="0" baseline="0" noProof="0" dirty="0">
                <a:ln>
                  <a:noFill/>
                </a:ln>
                <a:solidFill>
                  <a:srgbClr val="F9FBFF"/>
                </a:solidFill>
                <a:effectLst/>
                <a:uLnTx/>
                <a:uFillTx/>
                <a:latin typeface="Lucida Sans Unicode"/>
                <a:ea typeface="+mn-ea"/>
                <a:cs typeface="Lucida Sans Unicode"/>
              </a:rPr>
              <a:t>Summary</a:t>
            </a:r>
            <a:endParaRPr kumimoji="0" lang="ru-RU" sz="6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2095500"/>
            <a:ext cx="16916400" cy="7662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Our findings have indicated that the secondary structure of Aβ42 in liposomes is dominated by the time-stable </a:t>
            </a:r>
            <a:r>
              <a:rPr kumimoji="0" lang="en-US" sz="36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α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-helix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conformation. Interestingly, yet we have expected to observe the same peptide conformation presented in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lipodisc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, it has surprisingly been revealed to turn to the </a:t>
            </a:r>
            <a:r>
              <a:rPr kumimoji="0" lang="en-US" sz="36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β-turn/random coil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 </a:t>
            </a:r>
            <a:endParaRPr kumimoji="0" lang="en-US" sz="6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Noto Sans CJK SC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Noto Sans CJK SC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The results of the Raman, MD and DFT study have shown that Aβ42 peptides presented in liposomes maintain their native form, unlike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lipodiscs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</a:t>
            </a: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Noto Sans CJK SC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Noto Sans CJK SC"/>
                <a:cs typeface="+mn-cs"/>
              </a:rPr>
              <a:t>Acknowledgements: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Authors have benefited from much useful access to the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HybriLIT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 heterogeneous computing platform kindly provided by MLIT, JINR</a:t>
            </a:r>
            <a:endParaRPr kumimoji="0" lang="en-US" sz="6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Noto Sans CJK SC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Journal of Biomolecular Structure and Dynamics, Published online: 23 Mar 2024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heri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3135</Words>
  <Application>WPS Presentation</Application>
  <PresentationFormat>Custom</PresentationFormat>
  <Paragraphs>145</Paragraphs>
  <Slides>10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Helvetica Neue</vt:lpstr>
      <vt:lpstr>Verdana</vt:lpstr>
      <vt:lpstr>Liberation Sans</vt:lpstr>
      <vt:lpstr>Thonburi</vt:lpstr>
      <vt:lpstr>Verdana</vt:lpstr>
      <vt:lpstr>inherit</vt:lpstr>
      <vt:lpstr>IBM Plex Serif</vt:lpstr>
      <vt:lpstr>Microsoft Sans Serif</vt:lpstr>
      <vt:lpstr>Lucida Sans Unicode</vt:lpstr>
      <vt:lpstr>Cambria</vt:lpstr>
      <vt:lpstr>Georgia</vt:lpstr>
      <vt:lpstr>Noto Sans CJK SC</vt:lpstr>
      <vt:lpstr>Trebuchet MS</vt:lpstr>
      <vt:lpstr>Times New Roman</vt:lpstr>
      <vt:lpstr>DejaVu Sans</vt:lpstr>
      <vt:lpstr>Microsoft YaHei</vt:lpstr>
      <vt:lpstr>汉仪旗黑</vt:lpstr>
      <vt:lpstr>Arial Unicode MS</vt:lpstr>
      <vt:lpstr>SimSun</vt:lpstr>
      <vt:lpstr>宋体-简</vt:lpstr>
      <vt:lpstr>苹方-简</vt:lpstr>
      <vt:lpstr>SimSun</vt:lpstr>
      <vt:lpstr>Times New Roman</vt:lpstr>
      <vt:lpstr>Verdana Bold Italic</vt:lpstr>
      <vt:lpstr>Office Theme</vt:lpstr>
      <vt:lpstr>Aβ42 peptide in lipid membrane mimetics:  secondary structure analysis</vt:lpstr>
      <vt:lpstr>Alzheimer’s disease</vt:lpstr>
      <vt:lpstr>Alzheimer’s disease Hypotheses</vt:lpstr>
      <vt:lpstr>System models</vt:lpstr>
      <vt:lpstr>PowerPoint 演示文稿</vt:lpstr>
      <vt:lpstr>PowerPoint 演示文稿</vt:lpstr>
      <vt:lpstr>Raman spectra of beta amyloid in lipid mimetics </vt:lpstr>
      <vt:lpstr>1IYT in DMPC bilayer at T=294.15K</vt:lpstr>
      <vt:lpstr>PowerPoint 演示文稿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DYNAMICS(MD)  SIMULATION OF LIPODISK</dc:title>
  <dc:creator>нанобиофотоника</dc:creator>
  <cp:lastModifiedBy>yersultanarynbek</cp:lastModifiedBy>
  <cp:revision>127</cp:revision>
  <dcterms:created xsi:type="dcterms:W3CDTF">2024-06-12T05:38:54Z</dcterms:created>
  <dcterms:modified xsi:type="dcterms:W3CDTF">2024-06-12T05:38:54Z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1033-5.7.2.8094</vt:lpwstr>
  </property>
</Properties>
</file>