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0" r:id="rId5"/>
    <p:sldId id="259" r:id="rId6"/>
    <p:sldId id="268" r:id="rId7"/>
    <p:sldId id="264" r:id="rId8"/>
    <p:sldId id="263" r:id="rId9"/>
    <p:sldId id="262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753"/>
    <a:srgbClr val="F3825F"/>
    <a:srgbClr val="EF7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7E4E0-C2D3-44A3-987D-A81066DD26BF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2055-6F36-489E-99B2-BEC19DB26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488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7E4E0-C2D3-44A3-987D-A81066DD26BF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2055-6F36-489E-99B2-BEC19DB26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83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7E4E0-C2D3-44A3-987D-A81066DD26BF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2055-6F36-489E-99B2-BEC19DB26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99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7E4E0-C2D3-44A3-987D-A81066DD26BF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2055-6F36-489E-99B2-BEC19DB26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130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7E4E0-C2D3-44A3-987D-A81066DD26BF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2055-6F36-489E-99B2-BEC19DB26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061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7E4E0-C2D3-44A3-987D-A81066DD26BF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2055-6F36-489E-99B2-BEC19DB26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88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7E4E0-C2D3-44A3-987D-A81066DD26BF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2055-6F36-489E-99B2-BEC19DB26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69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7E4E0-C2D3-44A3-987D-A81066DD26BF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2055-6F36-489E-99B2-BEC19DB26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161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7E4E0-C2D3-44A3-987D-A81066DD26BF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2055-6F36-489E-99B2-BEC19DB26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886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7E4E0-C2D3-44A3-987D-A81066DD26BF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2055-6F36-489E-99B2-BEC19DB26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526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7E4E0-C2D3-44A3-987D-A81066DD26BF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2055-6F36-489E-99B2-BEC19DB26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80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7E4E0-C2D3-44A3-987D-A81066DD26BF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12055-6F36-489E-99B2-BEC19DB26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08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3.emf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7461" y="750771"/>
            <a:ext cx="67717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Status of development of high-power semiconductor RF amplifiers for basic facilities of </a:t>
            </a:r>
            <a:r>
              <a:rPr lang="en-US" sz="2800" dirty="0">
                <a:solidFill>
                  <a:schemeClr val="bg1"/>
                </a:solidFill>
              </a:rPr>
              <a:t>F</a:t>
            </a:r>
            <a:r>
              <a:rPr lang="en-US" sz="2800" dirty="0" smtClean="0">
                <a:solidFill>
                  <a:schemeClr val="bg1"/>
                </a:solidFill>
              </a:rPr>
              <a:t>LNR JINR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3"/>
          <a:stretch/>
        </p:blipFill>
        <p:spPr>
          <a:xfrm>
            <a:off x="10786596" y="0"/>
            <a:ext cx="1405404" cy="10202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12994" y="5727032"/>
            <a:ext cx="3147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Engineer of the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HF </a:t>
            </a: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ccelerator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ystems </a:t>
            </a:r>
            <a:r>
              <a:rPr lang="en-US" dirty="0">
                <a:solidFill>
                  <a:schemeClr val="bg1"/>
                </a:solidFill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roup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Belozerov</a:t>
            </a:r>
            <a:r>
              <a:rPr lang="en-US" dirty="0" smtClean="0">
                <a:solidFill>
                  <a:schemeClr val="bg1"/>
                </a:solidFill>
              </a:rPr>
              <a:t> Dmitriy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5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3"/>
          <a:stretch/>
        </p:blipFill>
        <p:spPr>
          <a:xfrm>
            <a:off x="10786596" y="0"/>
            <a:ext cx="1405404" cy="10202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0" r="17473"/>
          <a:stretch/>
        </p:blipFill>
        <p:spPr>
          <a:xfrm rot="5400000">
            <a:off x="3386484" y="1485298"/>
            <a:ext cx="4860758" cy="5143500"/>
          </a:xfrm>
          <a:prstGeom prst="rect">
            <a:avLst/>
          </a:prstGeom>
          <a:effectLst>
            <a:glow rad="965200">
              <a:srgbClr val="7030A0">
                <a:alpha val="70000"/>
              </a:srgb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4642831" y="67999"/>
            <a:ext cx="3305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power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summing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unit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9785" y="1626669"/>
            <a:ext cx="890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Ready: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368" y="2492943"/>
            <a:ext cx="3190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Device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case (form </a:t>
            </a:r>
            <a:r>
              <a:rPr lang="en-US" dirty="0" smtClean="0">
                <a:solidFill>
                  <a:schemeClr val="bg1"/>
                </a:solidFill>
              </a:rPr>
              <a:t>factor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2U)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Power summation circuit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Measuring section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848960" y="1617043"/>
            <a:ext cx="3298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In the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manufacturing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process: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91615" y="2492943"/>
            <a:ext cx="35068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Power </a:t>
            </a:r>
            <a:r>
              <a:rPr lang="en-US" dirty="0">
                <a:solidFill>
                  <a:schemeClr val="bg1"/>
                </a:solidFill>
              </a:rPr>
              <a:t>divider </a:t>
            </a:r>
            <a:r>
              <a:rPr lang="en-US" dirty="0" smtClean="0">
                <a:solidFill>
                  <a:schemeClr val="bg1"/>
                </a:solidFill>
              </a:rPr>
              <a:t>circuit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Radiator for ballast resistors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Panels </a:t>
            </a:r>
            <a:r>
              <a:rPr lang="en-US" dirty="0">
                <a:solidFill>
                  <a:schemeClr val="bg1"/>
                </a:solidFill>
              </a:rPr>
              <a:t>for mounting </a:t>
            </a:r>
            <a:r>
              <a:rPr lang="en-US" dirty="0" smtClean="0">
                <a:solidFill>
                  <a:schemeClr val="bg1"/>
                </a:solidFill>
              </a:rPr>
              <a:t>connectors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Water cooling system</a:t>
            </a: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Air cooling system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Protection device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02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3"/>
          <a:stretch/>
        </p:blipFill>
        <p:spPr>
          <a:xfrm>
            <a:off x="10786596" y="0"/>
            <a:ext cx="1405404" cy="10202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45252" y="125477"/>
            <a:ext cx="3243901" cy="461665"/>
          </a:xfrm>
          <a:prstGeom prst="rect">
            <a:avLst/>
          </a:prstGeom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Plans </a:t>
            </a:r>
            <a:r>
              <a:rPr lang="en-US" sz="2400" dirty="0">
                <a:solidFill>
                  <a:schemeClr val="bg1"/>
                </a:solidFill>
              </a:rPr>
              <a:t>for the near future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1" y="1524000"/>
            <a:ext cx="11328400" cy="1631216"/>
          </a:xfrm>
          <a:prstGeom prst="rect">
            <a:avLst/>
          </a:prstGeom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smtClean="0"/>
              <a:t>1</a:t>
            </a:r>
            <a:r>
              <a:rPr lang="en-US" sz="2000" dirty="0" smtClean="0"/>
              <a:t>. Finish </a:t>
            </a:r>
            <a:r>
              <a:rPr lang="en-US" sz="2000" dirty="0"/>
              <a:t>assembling the power </a:t>
            </a:r>
            <a:r>
              <a:rPr lang="en-US" sz="2000" dirty="0" smtClean="0"/>
              <a:t>summing unit </a:t>
            </a:r>
            <a:r>
              <a:rPr lang="en-US" sz="2000" dirty="0"/>
              <a:t>(in the first iteration without protection device)</a:t>
            </a:r>
            <a:endParaRPr lang="ru-RU" sz="2000" dirty="0"/>
          </a:p>
          <a:p>
            <a:r>
              <a:rPr lang="ru-RU" sz="2000" dirty="0"/>
              <a:t>2</a:t>
            </a:r>
            <a:r>
              <a:rPr lang="en-US" sz="2000" dirty="0" smtClean="0"/>
              <a:t>.</a:t>
            </a:r>
            <a:r>
              <a:rPr lang="ru-RU" sz="2000" dirty="0" smtClean="0"/>
              <a:t> </a:t>
            </a:r>
            <a:r>
              <a:rPr lang="en-US" sz="2000" dirty="0" smtClean="0"/>
              <a:t>Test </a:t>
            </a:r>
            <a:r>
              <a:rPr lang="en-US" sz="2000" dirty="0"/>
              <a:t>the power </a:t>
            </a:r>
            <a:r>
              <a:rPr lang="en-US" sz="2000" dirty="0" smtClean="0"/>
              <a:t>summing unit </a:t>
            </a:r>
            <a:r>
              <a:rPr lang="en-US" sz="2000" dirty="0"/>
              <a:t>with air-cooled HF amplifiers and dummy </a:t>
            </a:r>
            <a:r>
              <a:rPr lang="en-US" sz="2000" dirty="0" smtClean="0"/>
              <a:t>load</a:t>
            </a:r>
          </a:p>
          <a:p>
            <a:r>
              <a:rPr lang="ru-RU" sz="2000" dirty="0"/>
              <a:t>3</a:t>
            </a:r>
            <a:r>
              <a:rPr lang="en-US" sz="2000" dirty="0" smtClean="0"/>
              <a:t>. Improve the breadboard </a:t>
            </a:r>
            <a:r>
              <a:rPr lang="en-US" sz="2000" dirty="0"/>
              <a:t>of the high power HF amplifier (combining the electrical circuits </a:t>
            </a:r>
            <a:r>
              <a:rPr lang="en-US" sz="2000" dirty="0" smtClean="0"/>
              <a:t>of</a:t>
            </a:r>
            <a:r>
              <a:rPr lang="ru-RU" sz="2000" dirty="0" smtClean="0"/>
              <a:t> </a:t>
            </a:r>
            <a:r>
              <a:rPr lang="en-US" sz="2000" dirty="0" smtClean="0"/>
              <a:t>pre- and powerful cascades)</a:t>
            </a:r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09351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82" y="300373"/>
            <a:ext cx="9449113" cy="63025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3"/>
          <a:stretch/>
        </p:blipFill>
        <p:spPr>
          <a:xfrm>
            <a:off x="10786596" y="0"/>
            <a:ext cx="1405404" cy="1020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4507" y="789445"/>
            <a:ext cx="3346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Thanks for your attention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1.11111E-6 L -0.00026 -0.05694 " pathEditMode="relative" rAng="0" ptsTypes="AA">
                                      <p:cBhvr>
                                        <p:cTn id="6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847"/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65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300"/>
                            </p:stCondLst>
                            <p:childTnLst>
                              <p:par>
                                <p:cTn id="19" presetID="34" presetClass="emph" presetSubtype="0" fill="hold" grpId="2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950"/>
                            </p:stCondLst>
                            <p:childTnLst>
                              <p:par>
                                <p:cTn id="26" presetID="34" presetClass="emph" presetSubtype="0" fill="hold" grpId="3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600"/>
                            </p:stCondLst>
                            <p:childTnLst>
                              <p:par>
                                <p:cTn id="33" presetID="34" presetClass="emph" presetSubtype="0" fill="hold" grpId="4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3"/>
          <a:stretch/>
        </p:blipFill>
        <p:spPr>
          <a:xfrm>
            <a:off x="10786596" y="0"/>
            <a:ext cx="1405404" cy="10202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05920" y="7797"/>
            <a:ext cx="4378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High Frequency amplifier of U400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992430" y="4533499"/>
            <a:ext cx="9790345" cy="1828738"/>
            <a:chOff x="1992430" y="4533499"/>
            <a:chExt cx="9790345" cy="182873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4299" y="5096637"/>
              <a:ext cx="8678476" cy="1265600"/>
            </a:xfrm>
            <a:prstGeom prst="rect">
              <a:avLst/>
            </a:prstGeom>
            <a:effectLst>
              <a:glow rad="990600">
                <a:schemeClr val="bg1">
                  <a:alpha val="61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1992430" y="4533499"/>
              <a:ext cx="1956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Amplifier structure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55420"/>
            <a:ext cx="4639733" cy="3479800"/>
          </a:xfrm>
          <a:prstGeom prst="rect">
            <a:avLst/>
          </a:prstGeom>
        </p:spPr>
      </p:pic>
      <p:pic>
        <p:nvPicPr>
          <p:cNvPr id="11" name="Picture 4" descr="u400c"/>
          <p:cNvPicPr>
            <a:picLocks noChangeAspect="1" noChangeArrowheads="1"/>
          </p:cNvPicPr>
          <p:nvPr/>
        </p:nvPicPr>
        <p:blipFill rotWithShape="1">
          <a:blip r:embed="rId6" cstate="print"/>
          <a:srcRect l="-334" t="7242" r="334" b="2111"/>
          <a:stretch/>
        </p:blipFill>
        <p:spPr bwMode="auto">
          <a:xfrm>
            <a:off x="8975605" y="1304750"/>
            <a:ext cx="2927044" cy="217828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959134"/>
      </p:ext>
    </p:extLst>
  </p:cSld>
  <p:clrMapOvr>
    <a:masterClrMapping/>
  </p:clrMapOvr>
  <p:transition spd="med" advClick="0" advTm="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3"/>
          <a:stretch/>
        </p:blipFill>
        <p:spPr>
          <a:xfrm>
            <a:off x="10786596" y="0"/>
            <a:ext cx="1405404" cy="10202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2397" y="6926"/>
            <a:ext cx="4628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High Frequency amplifier of DC-280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t="4776" b="7084"/>
          <a:stretch/>
        </p:blipFill>
        <p:spPr>
          <a:xfrm rot="5400000">
            <a:off x="-618257" y="1519766"/>
            <a:ext cx="5486403" cy="3775158"/>
          </a:xfrm>
          <a:prstGeom prst="rect">
            <a:avLst/>
          </a:prstGeom>
          <a:effectLst>
            <a:glow rad="1612900">
              <a:schemeClr val="accent1">
                <a:lumMod val="60000"/>
                <a:lumOff val="40000"/>
                <a:alpha val="83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2375618-B413-45BB-8014-ABE76BA1F3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"/>
          <a:stretch/>
        </p:blipFill>
        <p:spPr>
          <a:xfrm>
            <a:off x="9266581" y="1374508"/>
            <a:ext cx="2704456" cy="20328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2"/>
          <a:stretch/>
        </p:blipFill>
        <p:spPr>
          <a:xfrm rot="16200000" flipH="1">
            <a:off x="1561650" y="1443792"/>
            <a:ext cx="5486403" cy="3927107"/>
          </a:xfrm>
          <a:prstGeom prst="rect">
            <a:avLst/>
          </a:prstGeom>
          <a:effectLst>
            <a:glow rad="952500">
              <a:schemeClr val="accent1">
                <a:alpha val="85000"/>
              </a:schemeClr>
            </a:glow>
          </a:effectLst>
        </p:spPr>
      </p:pic>
      <p:grpSp>
        <p:nvGrpSpPr>
          <p:cNvPr id="8" name="Группа 7"/>
          <p:cNvGrpSpPr/>
          <p:nvPr/>
        </p:nvGrpSpPr>
        <p:grpSpPr>
          <a:xfrm>
            <a:off x="6081769" y="4366422"/>
            <a:ext cx="5572613" cy="2005504"/>
            <a:chOff x="6081769" y="4366422"/>
            <a:chExt cx="5572613" cy="200550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1769" y="5106326"/>
              <a:ext cx="5572613" cy="1265600"/>
            </a:xfrm>
            <a:prstGeom prst="rect">
              <a:avLst/>
            </a:prstGeom>
            <a:effectLst>
              <a:glow rad="609600">
                <a:schemeClr val="bg1"/>
              </a:glo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6268406" y="4366422"/>
              <a:ext cx="1956818" cy="369332"/>
            </a:xfrm>
            <a:prstGeom prst="rect">
              <a:avLst/>
            </a:prstGeom>
            <a:noFill/>
            <a:effectLst>
              <a:glow rad="101600">
                <a:schemeClr val="accent1">
                  <a:satMod val="175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Amplifier structure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500676"/>
      </p:ext>
    </p:extLst>
  </p:cSld>
  <p:clrMapOvr>
    <a:masterClrMapping/>
  </p:clrMapOvr>
  <p:transition spd="med" advClick="0" advTm="9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3"/>
          <a:stretch/>
        </p:blipFill>
        <p:spPr>
          <a:xfrm>
            <a:off x="10786596" y="0"/>
            <a:ext cx="1405404" cy="1020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9600" y="7801"/>
            <a:ext cx="5789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High Frequency amplifier of U400M (MC400)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3173" y="1220836"/>
            <a:ext cx="4605421" cy="3454066"/>
          </a:xfrm>
          <a:prstGeom prst="rect">
            <a:avLst/>
          </a:prstGeom>
          <a:effectLst>
            <a:glow rad="723900">
              <a:schemeClr val="accent1">
                <a:lumMod val="60000"/>
                <a:lumOff val="40000"/>
                <a:alpha val="71000"/>
              </a:schemeClr>
            </a:glow>
          </a:effectLst>
        </p:spPr>
      </p:pic>
      <p:grpSp>
        <p:nvGrpSpPr>
          <p:cNvPr id="8" name="Группа 7"/>
          <p:cNvGrpSpPr/>
          <p:nvPr/>
        </p:nvGrpSpPr>
        <p:grpSpPr>
          <a:xfrm>
            <a:off x="2959920" y="4101663"/>
            <a:ext cx="8678476" cy="1634932"/>
            <a:chOff x="2959920" y="4101663"/>
            <a:chExt cx="8678476" cy="163493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9920" y="4470995"/>
              <a:ext cx="8678476" cy="1265600"/>
            </a:xfrm>
            <a:prstGeom prst="rect">
              <a:avLst/>
            </a:prstGeom>
            <a:effectLst>
              <a:glow rad="990600">
                <a:schemeClr val="bg1">
                  <a:alpha val="61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3138268" y="4101663"/>
              <a:ext cx="1956818" cy="369332"/>
            </a:xfrm>
            <a:prstGeom prst="rect">
              <a:avLst/>
            </a:prstGeom>
            <a:noFill/>
            <a:effectLst>
              <a:glow rad="101600">
                <a:schemeClr val="accent1">
                  <a:satMod val="175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Amplifier structure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52" y="1286706"/>
            <a:ext cx="3156065" cy="23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238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3"/>
          <a:stretch/>
        </p:blipFill>
        <p:spPr>
          <a:xfrm>
            <a:off x="10786596" y="0"/>
            <a:ext cx="1405404" cy="1020278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739238"/>
              </p:ext>
            </p:extLst>
          </p:nvPr>
        </p:nvGraphicFramePr>
        <p:xfrm>
          <a:off x="1732549" y="1732548"/>
          <a:ext cx="8951494" cy="3724976"/>
        </p:xfrm>
        <a:graphic>
          <a:graphicData uri="http://schemas.openxmlformats.org/drawingml/2006/table">
            <a:tbl>
              <a:tblPr>
                <a:effectLst>
                  <a:outerShdw blurRad="50800" dist="127000" dir="2400000" algn="ctr" rotWithShape="0">
                    <a:schemeClr val="bg1">
                      <a:lumMod val="65000"/>
                      <a:alpha val="58000"/>
                    </a:schemeClr>
                  </a:outerShdw>
                  <a:reflection endPos="0" dir="5400000" sy="-100000" algn="bl" rotWithShape="0"/>
                </a:effectLst>
                <a:tableStyleId>{5C22544A-7EE6-4342-B048-85BDC9FD1C3A}</a:tableStyleId>
              </a:tblPr>
              <a:tblGrid>
                <a:gridCol w="12585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54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254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210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210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51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U400</a:t>
                      </a:r>
                      <a:r>
                        <a:rPr lang="ru-RU" sz="1800" u="none" strike="noStrike">
                          <a:effectLst/>
                        </a:rPr>
                        <a:t>М (</a:t>
                      </a:r>
                      <a:r>
                        <a:rPr lang="en-US" sz="1800" u="none" strike="noStrike">
                          <a:effectLst/>
                        </a:rPr>
                        <a:t>MC400)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U400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DC-280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34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Main </a:t>
                      </a:r>
                      <a:r>
                        <a:rPr lang="en-US" sz="1800" u="none" strike="noStrike" dirty="0" smtClean="0">
                          <a:effectLst/>
                        </a:rPr>
                        <a:t>res</a:t>
                      </a:r>
                      <a:r>
                        <a:rPr lang="ru-RU" sz="1800" u="none" strike="noStrike" dirty="0" smtClean="0">
                          <a:effectLst/>
                        </a:rPr>
                        <a:t>.</a:t>
                      </a:r>
                      <a:r>
                        <a:rPr lang="en-US" sz="1800" u="none" strike="noStrike" dirty="0" smtClean="0">
                          <a:effectLst/>
                        </a:rPr>
                        <a:t> </a:t>
                      </a:r>
                      <a:r>
                        <a:rPr lang="en-US" sz="1800" u="none" strike="noStrike" dirty="0">
                          <a:effectLst/>
                        </a:rPr>
                        <a:t>sys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Flat-Top </a:t>
                      </a:r>
                      <a:r>
                        <a:rPr lang="en-US" sz="1800" u="none" strike="noStrike" dirty="0" smtClean="0">
                          <a:effectLst/>
                        </a:rPr>
                        <a:t>res</a:t>
                      </a:r>
                      <a:r>
                        <a:rPr lang="ru-RU" sz="1800" u="none" strike="noStrike" dirty="0" smtClean="0">
                          <a:effectLst/>
                        </a:rPr>
                        <a:t>.</a:t>
                      </a:r>
                      <a:r>
                        <a:rPr lang="en-US" sz="1800" u="none" strike="noStrike" dirty="0" smtClean="0">
                          <a:effectLst/>
                        </a:rPr>
                        <a:t> </a:t>
                      </a:r>
                      <a:r>
                        <a:rPr lang="en-US" sz="1800" u="none" strike="noStrike" dirty="0">
                          <a:effectLst/>
                        </a:rPr>
                        <a:t>sys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138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Range of operating frequencies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11 ÷ 22 MHz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5,9 ÷ 12 MHz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7,2 ÷ 10,4 MHz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21,6 ÷ 31,2 MHz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138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RF power for a single resonator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Up to 30 kW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Up to 35 kW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Up to </a:t>
                      </a:r>
                      <a:r>
                        <a:rPr lang="en-US" sz="1800" u="none" strike="noStrike" dirty="0" smtClean="0">
                          <a:effectLst/>
                        </a:rPr>
                        <a:t>25 </a:t>
                      </a:r>
                      <a:r>
                        <a:rPr lang="en-US" sz="1800" u="none" strike="noStrike" dirty="0">
                          <a:effectLst/>
                        </a:rPr>
                        <a:t>kW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Up to 2 kW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86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quantity of resonators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381968" y="74992"/>
            <a:ext cx="5552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Required power and frequency parameters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15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3"/>
          <a:stretch/>
        </p:blipFill>
        <p:spPr>
          <a:xfrm>
            <a:off x="10786596" y="0"/>
            <a:ext cx="1405404" cy="10202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24388" y="48474"/>
            <a:ext cx="6493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Structure </a:t>
            </a:r>
            <a:r>
              <a:rPr lang="en-US" sz="2400" dirty="0">
                <a:solidFill>
                  <a:schemeClr val="bg1"/>
                </a:solidFill>
              </a:rPr>
              <a:t>of a high-power semiconductor amplifier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9097"/>
            <a:ext cx="12192000" cy="5743318"/>
          </a:xfrm>
          <a:prstGeom prst="rect">
            <a:avLst/>
          </a:prstGeom>
          <a:effectLst>
            <a:glow rad="304800">
              <a:schemeClr val="bg1">
                <a:alpha val="8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666882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3"/>
          <a:stretch/>
        </p:blipFill>
        <p:spPr>
          <a:xfrm>
            <a:off x="10786596" y="0"/>
            <a:ext cx="1405404" cy="10202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4158" r="7878" b="4387"/>
          <a:stretch/>
        </p:blipFill>
        <p:spPr>
          <a:xfrm rot="5400000">
            <a:off x="-540328" y="1572423"/>
            <a:ext cx="5602781" cy="4189615"/>
          </a:xfrm>
          <a:prstGeom prst="rect">
            <a:avLst/>
          </a:prstGeom>
          <a:effectLst>
            <a:glow rad="863600">
              <a:schemeClr val="accent2">
                <a:lumMod val="40000"/>
                <a:lumOff val="60000"/>
                <a:alpha val="6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6" y="1075016"/>
            <a:ext cx="4842314" cy="5434725"/>
          </a:xfrm>
          <a:prstGeom prst="rect">
            <a:avLst/>
          </a:prstGeom>
          <a:effectLst>
            <a:glow rad="736600">
              <a:schemeClr val="accent1">
                <a:alpha val="95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4985886" y="38502"/>
            <a:ext cx="3065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Air-cooled HF amplifier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3178" y="1414913"/>
            <a:ext cx="33888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Parameters of the amplifier: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Case </a:t>
            </a:r>
            <a:r>
              <a:rPr lang="en-US" sz="2000" dirty="0" smtClean="0">
                <a:solidFill>
                  <a:schemeClr val="bg1"/>
                </a:solidFill>
              </a:rPr>
              <a:t>(form factor 3U)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 smtClean="0">
                <a:solidFill>
                  <a:schemeClr val="bg1"/>
                </a:solidFill>
              </a:rPr>
              <a:t>U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supply</a:t>
            </a:r>
            <a:r>
              <a:rPr lang="en-US" sz="2000" dirty="0" smtClean="0">
                <a:solidFill>
                  <a:schemeClr val="bg1"/>
                </a:solidFill>
              </a:rPr>
              <a:t> = 220 V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Power dissipation </a:t>
            </a:r>
            <a:r>
              <a:rPr lang="en-US" sz="2000" dirty="0" smtClean="0">
                <a:solidFill>
                  <a:schemeClr val="bg1"/>
                </a:solidFill>
              </a:rPr>
              <a:t>up to </a:t>
            </a:r>
            <a:r>
              <a:rPr lang="en-US" sz="2000" dirty="0" smtClean="0">
                <a:solidFill>
                  <a:schemeClr val="bg1"/>
                </a:solidFill>
              </a:rPr>
              <a:t>1 kW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*F — 11 ÷ 22 MHz </a:t>
            </a:r>
          </a:p>
          <a:p>
            <a:r>
              <a:rPr lang="en-US" sz="2000" dirty="0">
                <a:solidFill>
                  <a:schemeClr val="bg1"/>
                </a:solidFill>
              </a:rPr>
              <a:t>HF gain by  power  </a:t>
            </a:r>
            <a:r>
              <a:rPr lang="en-US" sz="2000" dirty="0" smtClean="0">
                <a:solidFill>
                  <a:schemeClr val="bg1"/>
                </a:solidFill>
              </a:rPr>
              <a:t>≥ 60 dB</a:t>
            </a:r>
          </a:p>
          <a:p>
            <a:r>
              <a:rPr lang="en-US" sz="2000" dirty="0">
                <a:solidFill>
                  <a:schemeClr val="bg1"/>
                </a:solidFill>
              </a:rPr>
              <a:t>HF output power  </a:t>
            </a:r>
            <a:r>
              <a:rPr lang="en-US" sz="2000" dirty="0">
                <a:solidFill>
                  <a:schemeClr val="bg1"/>
                </a:solidFill>
              </a:rPr>
              <a:t>up to </a:t>
            </a:r>
            <a:r>
              <a:rPr lang="en-US" sz="2000" dirty="0" smtClean="0">
                <a:solidFill>
                  <a:schemeClr val="bg1"/>
                </a:solidFill>
              </a:rPr>
              <a:t>0,5 kW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1017" y="6457890"/>
            <a:ext cx="6088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* it is determined by the parameters of the internal filter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49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3"/>
          <a:stretch/>
        </p:blipFill>
        <p:spPr>
          <a:xfrm>
            <a:off x="10786596" y="0"/>
            <a:ext cx="1405404" cy="10202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lum bright="1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88" b="12606"/>
          <a:stretch/>
        </p:blipFill>
        <p:spPr>
          <a:xfrm>
            <a:off x="1584842" y="614706"/>
            <a:ext cx="9144000" cy="4156364"/>
          </a:xfrm>
          <a:prstGeom prst="rect">
            <a:avLst/>
          </a:prstGeom>
          <a:effectLst>
            <a:glow rad="1066800">
              <a:srgbClr val="7030A0">
                <a:alpha val="40000"/>
              </a:srgb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1626296" y="48474"/>
            <a:ext cx="8899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</a:t>
            </a:r>
            <a:r>
              <a:rPr lang="en-US" sz="2400" dirty="0" smtClean="0">
                <a:solidFill>
                  <a:schemeClr val="bg1"/>
                </a:solidFill>
              </a:rPr>
              <a:t>readboard </a:t>
            </a:r>
            <a:r>
              <a:rPr lang="en-US" sz="2400" dirty="0">
                <a:solidFill>
                  <a:schemeClr val="bg1"/>
                </a:solidFill>
              </a:rPr>
              <a:t>of a </a:t>
            </a:r>
            <a:r>
              <a:rPr lang="en-US" sz="2400" dirty="0" smtClean="0">
                <a:solidFill>
                  <a:schemeClr val="bg1"/>
                </a:solidFill>
              </a:rPr>
              <a:t>new</a:t>
            </a:r>
            <a:r>
              <a:rPr lang="ru-RU" sz="2400" dirty="0" smtClean="0">
                <a:solidFill>
                  <a:schemeClr val="bg1"/>
                </a:solidFill>
              </a:rPr>
              <a:t> 1 </a:t>
            </a:r>
            <a:r>
              <a:rPr lang="en-US" sz="2400" dirty="0" smtClean="0">
                <a:solidFill>
                  <a:schemeClr val="bg1"/>
                </a:solidFill>
              </a:rPr>
              <a:t>kW </a:t>
            </a:r>
            <a:r>
              <a:rPr lang="en-US" sz="2400" dirty="0">
                <a:solidFill>
                  <a:schemeClr val="bg1"/>
                </a:solidFill>
              </a:rPr>
              <a:t>semiconductor </a:t>
            </a:r>
            <a:r>
              <a:rPr lang="en-US" sz="2400" dirty="0" smtClean="0">
                <a:solidFill>
                  <a:schemeClr val="bg1"/>
                </a:solidFill>
              </a:rPr>
              <a:t>water-cooled HF amplifier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0672" y="933650"/>
            <a:ext cx="3455470" cy="2021305"/>
          </a:xfrm>
          <a:prstGeom prst="roundRect">
            <a:avLst/>
          </a:prstGeom>
          <a:noFill/>
          <a:ln w="47625">
            <a:solidFill>
              <a:srgbClr val="FF57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00298" y="933650"/>
            <a:ext cx="5054867" cy="3060835"/>
          </a:xfrm>
          <a:prstGeom prst="roundRect">
            <a:avLst>
              <a:gd name="adj" fmla="val 5346"/>
            </a:avLst>
          </a:prstGeom>
          <a:noFill/>
          <a:ln w="47625">
            <a:solidFill>
              <a:srgbClr val="FF57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584842" y="4904855"/>
            <a:ext cx="2880212" cy="1754326"/>
          </a:xfrm>
          <a:prstGeom prst="rect">
            <a:avLst/>
          </a:prstGeom>
          <a:solidFill>
            <a:srgbClr val="92D050"/>
          </a:solidFill>
          <a:effectLst>
            <a:glow rad="228600">
              <a:schemeClr val="accent2">
                <a:lumMod val="60000"/>
                <a:lumOff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Preamplifier</a:t>
            </a:r>
            <a:r>
              <a:rPr lang="ru-RU" dirty="0">
                <a:solidFill>
                  <a:schemeClr val="bg1"/>
                </a:solidFill>
              </a:rPr>
              <a:t>: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U</a:t>
            </a:r>
            <a:r>
              <a:rPr lang="en-US" baseline="-25000" dirty="0" err="1" smtClean="0">
                <a:solidFill>
                  <a:schemeClr val="bg1"/>
                </a:solidFill>
              </a:rPr>
              <a:t>supply</a:t>
            </a:r>
            <a:r>
              <a:rPr lang="en-US" dirty="0" smtClean="0">
                <a:solidFill>
                  <a:schemeClr val="bg1"/>
                </a:solidFill>
              </a:rPr>
              <a:t> = 24 V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Power dissipation up to </a:t>
            </a:r>
            <a:r>
              <a:rPr lang="ru-RU" dirty="0" smtClean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0W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 — 5,5 ÷ 32 MHz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HF gain by power ≥ </a:t>
            </a:r>
            <a:r>
              <a:rPr lang="en-US" dirty="0" smtClean="0">
                <a:solidFill>
                  <a:schemeClr val="bg1"/>
                </a:solidFill>
              </a:rPr>
              <a:t>40 dB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HF </a:t>
            </a:r>
            <a:r>
              <a:rPr lang="en-US" dirty="0" smtClean="0">
                <a:solidFill>
                  <a:schemeClr val="bg1"/>
                </a:solidFill>
              </a:rPr>
              <a:t>output power </a:t>
            </a:r>
            <a:r>
              <a:rPr lang="en-US" dirty="0" smtClean="0">
                <a:solidFill>
                  <a:schemeClr val="bg1"/>
                </a:solidFill>
              </a:rPr>
              <a:t>up to </a:t>
            </a:r>
            <a:r>
              <a:rPr lang="ru-RU" dirty="0" smtClean="0">
                <a:solidFill>
                  <a:schemeClr val="bg1"/>
                </a:solidFill>
              </a:rPr>
              <a:t>30</a:t>
            </a:r>
            <a:r>
              <a:rPr lang="en-US" dirty="0" smtClean="0">
                <a:solidFill>
                  <a:schemeClr val="bg1"/>
                </a:solidFill>
              </a:rPr>
              <a:t>W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9078" y="4904855"/>
            <a:ext cx="3153043" cy="1754326"/>
          </a:xfrm>
          <a:prstGeom prst="rect">
            <a:avLst/>
          </a:prstGeom>
          <a:solidFill>
            <a:srgbClr val="92D050"/>
          </a:solidFill>
          <a:effectLst>
            <a:glow rad="228600">
              <a:schemeClr val="accent2">
                <a:lumMod val="60000"/>
                <a:lumOff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Powerful cascade</a:t>
            </a:r>
            <a:r>
              <a:rPr lang="ru-RU" dirty="0" smtClean="0">
                <a:solidFill>
                  <a:schemeClr val="bg1"/>
                </a:solidFill>
              </a:rPr>
              <a:t>: 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U</a:t>
            </a:r>
            <a:r>
              <a:rPr lang="en-US" baseline="-25000" dirty="0" err="1" smtClean="0">
                <a:solidFill>
                  <a:schemeClr val="bg1"/>
                </a:solidFill>
              </a:rPr>
              <a:t>supply</a:t>
            </a:r>
            <a:r>
              <a:rPr lang="en-US" dirty="0" smtClean="0">
                <a:solidFill>
                  <a:schemeClr val="bg1"/>
                </a:solidFill>
              </a:rPr>
              <a:t> = 48 V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Power dissipation up to 2,5 kW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 — 5,5 ÷ 32 MHz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HF </a:t>
            </a:r>
            <a:r>
              <a:rPr lang="en-US" dirty="0" smtClean="0">
                <a:solidFill>
                  <a:schemeClr val="bg1"/>
                </a:solidFill>
              </a:rPr>
              <a:t>gain by power </a:t>
            </a:r>
            <a:r>
              <a:rPr lang="en-US" dirty="0" smtClean="0">
                <a:solidFill>
                  <a:schemeClr val="bg1"/>
                </a:solidFill>
              </a:rPr>
              <a:t>≥ 27 dB</a:t>
            </a:r>
          </a:p>
          <a:p>
            <a:r>
              <a:rPr lang="en-US" dirty="0">
                <a:solidFill>
                  <a:schemeClr val="bg1"/>
                </a:solidFill>
              </a:rPr>
              <a:t>HF </a:t>
            </a:r>
            <a:r>
              <a:rPr lang="en-US" dirty="0" smtClean="0">
                <a:solidFill>
                  <a:schemeClr val="bg1"/>
                </a:solidFill>
              </a:rPr>
              <a:t>output power </a:t>
            </a:r>
            <a:r>
              <a:rPr lang="en-US" dirty="0">
                <a:solidFill>
                  <a:schemeClr val="bg1"/>
                </a:solidFill>
              </a:rPr>
              <a:t>up to </a:t>
            </a:r>
            <a:r>
              <a:rPr lang="en-US" dirty="0" smtClean="0">
                <a:solidFill>
                  <a:schemeClr val="bg1"/>
                </a:solidFill>
              </a:rPr>
              <a:t>1,25 kW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41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3"/>
          <a:stretch/>
        </p:blipFill>
        <p:spPr>
          <a:xfrm>
            <a:off x="10786596" y="0"/>
            <a:ext cx="1405404" cy="10202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1" r="4982"/>
          <a:stretch/>
        </p:blipFill>
        <p:spPr>
          <a:xfrm rot="5400000">
            <a:off x="90316" y="1194755"/>
            <a:ext cx="5669283" cy="5143500"/>
          </a:xfrm>
          <a:prstGeom prst="rect">
            <a:avLst/>
          </a:prstGeom>
          <a:effectLst>
            <a:glow rad="596900">
              <a:schemeClr val="accent1">
                <a:alpha val="90000"/>
              </a:schemeClr>
            </a:glow>
          </a:effectLst>
        </p:spPr>
      </p:pic>
      <p:grpSp>
        <p:nvGrpSpPr>
          <p:cNvPr id="10" name="Группа 9"/>
          <p:cNvGrpSpPr/>
          <p:nvPr/>
        </p:nvGrpSpPr>
        <p:grpSpPr>
          <a:xfrm>
            <a:off x="6737684" y="2359431"/>
            <a:ext cx="4420606" cy="2328072"/>
            <a:chOff x="6737684" y="2359431"/>
            <a:chExt cx="4420606" cy="232807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36447" y="2611102"/>
              <a:ext cx="3850149" cy="2076401"/>
            </a:xfrm>
            <a:prstGeom prst="rect">
              <a:avLst/>
            </a:prstGeom>
            <a:effectLst>
              <a:glow rad="812800">
                <a:schemeClr val="accent4">
                  <a:lumMod val="40000"/>
                  <a:lumOff val="60000"/>
                </a:schemeClr>
              </a:glo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9853095" y="3947686"/>
              <a:ext cx="625492" cy="369332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50 </a:t>
              </a:r>
              <a:r>
                <a:rPr lang="el-GR" dirty="0" smtClean="0"/>
                <a:t>Ω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37684" y="2359431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Input</a:t>
              </a:r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301965" y="2359431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Output</a:t>
              </a:r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198326" y="67378"/>
            <a:ext cx="2369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HF filter-duplexer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6705" y="5212775"/>
            <a:ext cx="50182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Filter parameters: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Bandwidth</a:t>
            </a:r>
            <a:r>
              <a:rPr lang="ru-RU" dirty="0" smtClean="0">
                <a:solidFill>
                  <a:schemeClr val="bg1"/>
                </a:solidFill>
              </a:rPr>
              <a:t> 11 ÷ </a:t>
            </a:r>
            <a:r>
              <a:rPr lang="en-US" dirty="0" smtClean="0">
                <a:solidFill>
                  <a:schemeClr val="bg1"/>
                </a:solidFill>
              </a:rPr>
              <a:t>22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MHz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Power dissipation of </a:t>
            </a:r>
            <a:r>
              <a:rPr lang="en-US" dirty="0">
                <a:solidFill>
                  <a:schemeClr val="bg1"/>
                </a:solidFill>
              </a:rPr>
              <a:t>the absorbing </a:t>
            </a:r>
            <a:r>
              <a:rPr lang="en-US" dirty="0" smtClean="0">
                <a:solidFill>
                  <a:schemeClr val="bg1"/>
                </a:solidFill>
              </a:rPr>
              <a:t>resistor</a:t>
            </a:r>
            <a:r>
              <a:rPr lang="ru-RU" dirty="0" smtClean="0">
                <a:solidFill>
                  <a:schemeClr val="bg1"/>
                </a:solidFill>
              </a:rPr>
              <a:t> = </a:t>
            </a:r>
            <a:r>
              <a:rPr lang="en-US" dirty="0" smtClean="0">
                <a:solidFill>
                  <a:schemeClr val="bg1"/>
                </a:solidFill>
              </a:rPr>
              <a:t>150 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77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380</Words>
  <Application>Microsoft Office PowerPoint</Application>
  <PresentationFormat>Широкоэкранный</PresentationFormat>
  <Paragraphs>80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Dmitriy</dc:creator>
  <cp:lastModifiedBy>Dmitriy</cp:lastModifiedBy>
  <cp:revision>51</cp:revision>
  <dcterms:created xsi:type="dcterms:W3CDTF">2024-05-05T09:38:21Z</dcterms:created>
  <dcterms:modified xsi:type="dcterms:W3CDTF">2024-06-05T11:42:56Z</dcterms:modified>
</cp:coreProperties>
</file>