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6" r:id="rId3"/>
    <p:sldId id="259" r:id="rId4"/>
    <p:sldId id="257" r:id="rId5"/>
    <p:sldId id="258"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F3"/>
    <a:srgbClr val="FFECD9"/>
    <a:srgbClr val="EDF1F9"/>
    <a:srgbClr val="D6E0F2"/>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914"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405-DC68-40DA-99FD-972F7059F8BA}" type="datetimeFigureOut">
              <a:rPr lang="ru-RU" smtClean="0"/>
              <a:t>05.06.2024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33F5A-FBF2-4253-98A0-E32BA798D489}" type="slidenum">
              <a:rPr lang="ru-RU" smtClean="0"/>
              <a:t>‹#›</a:t>
            </a:fld>
            <a:endParaRPr lang="ru-RU"/>
          </a:p>
        </p:txBody>
      </p:sp>
    </p:spTree>
    <p:extLst>
      <p:ext uri="{BB962C8B-B14F-4D97-AF65-F5344CB8AC3E}">
        <p14:creationId xmlns:p14="http://schemas.microsoft.com/office/powerpoint/2010/main" val="154303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2C33F5A-FBF2-4253-98A0-E32BA798D489}" type="slidenum">
              <a:rPr lang="ru-RU" smtClean="0"/>
              <a:t>5</a:t>
            </a:fld>
            <a:endParaRPr lang="ru-RU"/>
          </a:p>
        </p:txBody>
      </p:sp>
    </p:spTree>
    <p:extLst>
      <p:ext uri="{BB962C8B-B14F-4D97-AF65-F5344CB8AC3E}">
        <p14:creationId xmlns:p14="http://schemas.microsoft.com/office/powerpoint/2010/main" val="268103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D57AB0-B942-40B0-B275-60BC5DDBAEF1}" type="datetimeFigureOut">
              <a:rPr lang="ru-RU" smtClean="0"/>
              <a:t>05.06.2024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256706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D57AB0-B942-40B0-B275-60BC5DDBAEF1}" type="datetimeFigureOut">
              <a:rPr lang="ru-RU" smtClean="0"/>
              <a:t>05.06.2024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247248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D57AB0-B942-40B0-B275-60BC5DDBAEF1}" type="datetimeFigureOut">
              <a:rPr lang="ru-RU" smtClean="0"/>
              <a:t>05.06.2024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10241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D57AB0-B942-40B0-B275-60BC5DDBAEF1}" type="datetimeFigureOut">
              <a:rPr lang="ru-RU" smtClean="0"/>
              <a:t>05.06.2024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40629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D57AB0-B942-40B0-B275-60BC5DDBAEF1}" type="datetimeFigureOut">
              <a:rPr lang="ru-RU" smtClean="0"/>
              <a:t>05.06.2024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13433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D57AB0-B942-40B0-B275-60BC5DDBAEF1}" type="datetimeFigureOut">
              <a:rPr lang="ru-RU" smtClean="0"/>
              <a:t>05.06.2024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124995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D57AB0-B942-40B0-B275-60BC5DDBAEF1}" type="datetimeFigureOut">
              <a:rPr lang="ru-RU" smtClean="0"/>
              <a:t>05.06.2024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185358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D57AB0-B942-40B0-B275-60BC5DDBAEF1}" type="datetimeFigureOut">
              <a:rPr lang="ru-RU" smtClean="0"/>
              <a:t>05.06.2024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169304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D57AB0-B942-40B0-B275-60BC5DDBAEF1}" type="datetimeFigureOut">
              <a:rPr lang="ru-RU" smtClean="0"/>
              <a:t>05.06.2024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319257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D57AB0-B942-40B0-B275-60BC5DDBAEF1}" type="datetimeFigureOut">
              <a:rPr lang="ru-RU" smtClean="0"/>
              <a:t>05.06.2024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406935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D57AB0-B942-40B0-B275-60BC5DDBAEF1}" type="datetimeFigureOut">
              <a:rPr lang="ru-RU" smtClean="0"/>
              <a:t>05.06.2024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B638D-3AA1-42F1-B140-3FCE7B196D06}" type="slidenum">
              <a:rPr lang="ru-RU" smtClean="0"/>
              <a:t>‹#›</a:t>
            </a:fld>
            <a:endParaRPr lang="ru-RU"/>
          </a:p>
        </p:txBody>
      </p:sp>
    </p:spTree>
    <p:extLst>
      <p:ext uri="{BB962C8B-B14F-4D97-AF65-F5344CB8AC3E}">
        <p14:creationId xmlns:p14="http://schemas.microsoft.com/office/powerpoint/2010/main" val="119243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57AB0-B942-40B0-B275-60BC5DDBAEF1}" type="datetimeFigureOut">
              <a:rPr lang="ru-RU" smtClean="0"/>
              <a:t>05.06.2024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B638D-3AA1-42F1-B140-3FCE7B196D06}" type="slidenum">
              <a:rPr lang="ru-RU" smtClean="0"/>
              <a:t>‹#›</a:t>
            </a:fld>
            <a:endParaRPr lang="ru-RU"/>
          </a:p>
        </p:txBody>
      </p:sp>
    </p:spTree>
    <p:extLst>
      <p:ext uri="{BB962C8B-B14F-4D97-AF65-F5344CB8AC3E}">
        <p14:creationId xmlns:p14="http://schemas.microsoft.com/office/powerpoint/2010/main" val="81921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71600"/>
            <a:ext cx="9144000" cy="2991217"/>
          </a:xfrm>
        </p:spPr>
        <p:txBody>
          <a:bodyPr>
            <a:noAutofit/>
          </a:bodyPr>
          <a:lstStyle/>
          <a:p>
            <a:r>
              <a:rPr lang="en-US" sz="4800" b="1" dirty="0">
                <a:latin typeface="Times New Roman" panose="02020603050405020304" pitchFamily="18" charset="0"/>
                <a:cs typeface="Times New Roman" panose="02020603050405020304" pitchFamily="18" charset="0"/>
              </a:rPr>
              <a:t>Development of GABAergic Inhibition Associated with Entorhinal Input in Granular Cells of the Dentate Gyrus</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551608"/>
            <a:ext cx="9144000" cy="1655762"/>
          </a:xfrm>
        </p:spPr>
        <p:txBody>
          <a:bodyPr>
            <a:normAutofit/>
          </a:bodyPr>
          <a:lstStyle/>
          <a:p>
            <a:r>
              <a:rPr lang="en-US" sz="2000" b="1" u="sng" dirty="0">
                <a:latin typeface="Times New Roman" panose="02020603050405020304" pitchFamily="18" charset="0"/>
                <a:cs typeface="Times New Roman" panose="02020603050405020304" pitchFamily="18" charset="0"/>
              </a:rPr>
              <a:t>A. </a:t>
            </a:r>
            <a:r>
              <a:rPr lang="en-US" sz="2000" b="1" u="sng" dirty="0" smtClean="0">
                <a:latin typeface="Times New Roman" panose="02020603050405020304" pitchFamily="18" charset="0"/>
                <a:cs typeface="Times New Roman" panose="02020603050405020304" pitchFamily="18" charset="0"/>
              </a:rPr>
              <a:t>Frolova,</a:t>
            </a:r>
            <a:r>
              <a:rPr lang="en-US" sz="2000" u="sng"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a:t>
            </a:r>
            <a:r>
              <a:rPr lang="en-US" sz="2000" dirty="0" smtClean="0">
                <a:latin typeface="Times New Roman" panose="02020603050405020304" pitchFamily="18" charset="0"/>
                <a:cs typeface="Times New Roman" panose="02020603050405020304" pitchFamily="18" charset="0"/>
              </a:rPr>
              <a:t>Gainutdinov, </a:t>
            </a:r>
            <a:r>
              <a:rPr lang="en-US" sz="2000" dirty="0">
                <a:latin typeface="Times New Roman" panose="02020603050405020304" pitchFamily="18" charset="0"/>
                <a:cs typeface="Times New Roman" panose="02020603050405020304" pitchFamily="18" charset="0"/>
              </a:rPr>
              <a:t>E. </a:t>
            </a:r>
            <a:r>
              <a:rPr lang="en-US" sz="2000" dirty="0" smtClean="0">
                <a:latin typeface="Times New Roman" panose="02020603050405020304" pitchFamily="18" charset="0"/>
                <a:cs typeface="Times New Roman" panose="02020603050405020304" pitchFamily="18" charset="0"/>
              </a:rPr>
              <a:t>Juzekaeva, </a:t>
            </a:r>
            <a:r>
              <a:rPr lang="en-US" sz="2000" dirty="0">
                <a:latin typeface="Times New Roman" panose="02020603050405020304" pitchFamily="18" charset="0"/>
                <a:cs typeface="Times New Roman" panose="02020603050405020304" pitchFamily="18" charset="0"/>
              </a:rPr>
              <a:t>L. </a:t>
            </a:r>
            <a:r>
              <a:rPr lang="en-US" sz="2000" dirty="0" smtClean="0">
                <a:latin typeface="Times New Roman" panose="02020603050405020304" pitchFamily="18" charset="0"/>
                <a:cs typeface="Times New Roman" panose="02020603050405020304" pitchFamily="18" charset="0"/>
              </a:rPr>
              <a:t>Safeeva, </a:t>
            </a:r>
            <a:r>
              <a:rPr lang="en-US" sz="2000" dirty="0">
                <a:latin typeface="Times New Roman" panose="02020603050405020304" pitchFamily="18" charset="0"/>
                <a:cs typeface="Times New Roman" panose="02020603050405020304" pitchFamily="18" charset="0"/>
              </a:rPr>
              <a:t>G. </a:t>
            </a:r>
            <a:r>
              <a:rPr lang="en-US" sz="2000" dirty="0" smtClean="0">
                <a:latin typeface="Times New Roman" panose="02020603050405020304" pitchFamily="18" charset="0"/>
                <a:cs typeface="Times New Roman" panose="02020603050405020304" pitchFamily="18" charset="0"/>
              </a:rPr>
              <a:t>Valeeva, </a:t>
            </a:r>
            <a:r>
              <a:rPr lang="en-US" sz="2000" dirty="0">
                <a:latin typeface="Times New Roman" panose="02020603050405020304" pitchFamily="18" charset="0"/>
                <a:cs typeface="Times New Roman" panose="02020603050405020304" pitchFamily="18" charset="0"/>
              </a:rPr>
              <a:t>and R. </a:t>
            </a:r>
            <a:r>
              <a:rPr lang="en-US" sz="2000" dirty="0" smtClean="0">
                <a:latin typeface="Times New Roman" panose="02020603050405020304" pitchFamily="18" charset="0"/>
                <a:cs typeface="Times New Roman" panose="02020603050405020304" pitchFamily="18" charset="0"/>
              </a:rPr>
              <a:t>Khazipov,</a:t>
            </a:r>
            <a:endParaRPr lang="en-US" sz="20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Laboratory </a:t>
            </a:r>
            <a:r>
              <a:rPr lang="en-US" sz="1800" dirty="0">
                <a:latin typeface="Times New Roman" panose="02020603050405020304" pitchFamily="18" charset="0"/>
                <a:cs typeface="Times New Roman" panose="02020603050405020304" pitchFamily="18" charset="0"/>
              </a:rPr>
              <a:t>of Neurobiology, Kazan Federal University, Kazan, </a:t>
            </a:r>
            <a:r>
              <a:rPr lang="en-US" sz="1800" dirty="0" smtClean="0">
                <a:latin typeface="Times New Roman" panose="02020603050405020304" pitchFamily="18" charset="0"/>
                <a:cs typeface="Times New Roman" panose="02020603050405020304" pitchFamily="18" charset="0"/>
              </a:rPr>
              <a:t>Russia*</a:t>
            </a:r>
            <a:endParaRPr lang="en-US" sz="18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1617" y="-105878"/>
            <a:ext cx="2620383" cy="1184354"/>
          </a:xfrm>
          <a:prstGeom prst="rect">
            <a:avLst/>
          </a:prstGeom>
        </p:spPr>
      </p:pic>
      <p:sp>
        <p:nvSpPr>
          <p:cNvPr id="9" name="TextBox 8"/>
          <p:cNvSpPr txBox="1"/>
          <p:nvPr/>
        </p:nvSpPr>
        <p:spPr>
          <a:xfrm>
            <a:off x="11492171" y="6322965"/>
            <a:ext cx="52618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1</a:t>
            </a:r>
            <a:endParaRPr lang="ru-RU" b="1"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860" y="3402900"/>
            <a:ext cx="74280" cy="52200"/>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860" y="3402900"/>
            <a:ext cx="74280" cy="52200"/>
          </a:xfrm>
          <a:prstGeom prst="rect">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860" y="3402900"/>
            <a:ext cx="74280" cy="52200"/>
          </a:xfrm>
          <a:prstGeom prst="rect">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860" y="3402900"/>
            <a:ext cx="74280" cy="52200"/>
          </a:xfrm>
          <a:prstGeom prst="rect">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860" y="3402900"/>
            <a:ext cx="74280" cy="52200"/>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860" y="3402900"/>
            <a:ext cx="74280" cy="52200"/>
          </a:xfrm>
          <a:prstGeom prst="rect">
            <a:avLst/>
          </a:prstGeom>
        </p:spPr>
      </p:pic>
      <p:pic>
        <p:nvPicPr>
          <p:cNvPr id="22" name="Рисунок 21"/>
          <p:cNvPicPr>
            <a:picLocks noChangeAspect="1"/>
          </p:cNvPicPr>
          <p:nvPr/>
        </p:nvPicPr>
        <p:blipFill>
          <a:blip r:embed="rId5"/>
          <a:stretch>
            <a:fillRect/>
          </a:stretch>
        </p:blipFill>
        <p:spPr>
          <a:xfrm>
            <a:off x="10622032" y="852889"/>
            <a:ext cx="1396320" cy="1331511"/>
          </a:xfrm>
          <a:prstGeom prst="rect">
            <a:avLst/>
          </a:prstGeom>
        </p:spPr>
      </p:pic>
    </p:spTree>
    <p:extLst>
      <p:ext uri="{BB962C8B-B14F-4D97-AF65-F5344CB8AC3E}">
        <p14:creationId xmlns:p14="http://schemas.microsoft.com/office/powerpoint/2010/main" val="350399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55813" y="1675513"/>
            <a:ext cx="10739718" cy="4438417"/>
          </a:xfrm>
          <a:prstGeom prst="rect">
            <a:avLst/>
          </a:prstGeom>
        </p:spPr>
      </p:pic>
      <p:sp>
        <p:nvSpPr>
          <p:cNvPr id="4" name="Прямоугольник 3"/>
          <p:cNvSpPr/>
          <p:nvPr/>
        </p:nvSpPr>
        <p:spPr>
          <a:xfrm>
            <a:off x="555813" y="731665"/>
            <a:ext cx="3695700" cy="943848"/>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EPSC</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 excitatory postsynaptic currents</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IPSC</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 inhibitory </a:t>
            </a:r>
            <a:r>
              <a:rPr lang="en-US" sz="1400" dirty="0">
                <a:latin typeface="Times New Roman" panose="02020603050405020304" pitchFamily="18" charset="0"/>
                <a:ea typeface="Calibri" panose="020F0502020204030204" pitchFamily="34" charset="0"/>
                <a:cs typeface="Times New Roman" panose="02020603050405020304" pitchFamily="18" charset="0"/>
              </a:rPr>
              <a:t>postsynaptic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currents</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GABA</a:t>
            </a:r>
            <a:r>
              <a:rPr lang="en-US" sz="1400" dirty="0">
                <a:latin typeface="Times New Roman" panose="02020603050405020304" pitchFamily="18" charset="0"/>
                <a:ea typeface="Calibri" panose="020F0502020204030204" pitchFamily="34" charset="0"/>
                <a:cs typeface="Times New Roman" panose="02020603050405020304" pitchFamily="18" charset="0"/>
              </a:rPr>
              <a:t> — </a:t>
            </a:r>
            <a:r>
              <a:rPr lang="el-GR" sz="1400" dirty="0" smtClean="0">
                <a:latin typeface="Times New Roman" panose="02020603050405020304" pitchFamily="18" charset="0"/>
                <a:ea typeface="Calibri" panose="020F0502020204030204" pitchFamily="34" charset="0"/>
                <a:cs typeface="Times New Roman" panose="02020603050405020304" pitchFamily="18" charset="0"/>
              </a:rPr>
              <a:t>γ-</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aminobutyric </a:t>
            </a:r>
            <a:r>
              <a:rPr lang="en-US" sz="1400" dirty="0">
                <a:latin typeface="Times New Roman" panose="02020603050405020304" pitchFamily="18" charset="0"/>
                <a:ea typeface="Calibri" panose="020F0502020204030204" pitchFamily="34" charset="0"/>
                <a:cs typeface="Times New Roman" panose="02020603050405020304" pitchFamily="18" charset="0"/>
              </a:rPr>
              <a:t>acid</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492171" y="6322965"/>
            <a:ext cx="52618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dirty="0">
                <a:latin typeface="Times New Roman" panose="02020603050405020304" pitchFamily="18" charset="0"/>
                <a:cs typeface="Times New Roman" panose="02020603050405020304" pitchFamily="18" charset="0"/>
              </a:rPr>
              <a:t>2</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876" y="0"/>
            <a:ext cx="2620383" cy="1184354"/>
          </a:xfrm>
          <a:prstGeom prst="rect">
            <a:avLst/>
          </a:prstGeom>
        </p:spPr>
      </p:pic>
      <p:pic>
        <p:nvPicPr>
          <p:cNvPr id="8" name="Рисунок 7"/>
          <p:cNvPicPr>
            <a:picLocks noChangeAspect="1"/>
          </p:cNvPicPr>
          <p:nvPr/>
        </p:nvPicPr>
        <p:blipFill>
          <a:blip r:embed="rId4"/>
          <a:stretch>
            <a:fillRect/>
          </a:stretch>
        </p:blipFill>
        <p:spPr>
          <a:xfrm>
            <a:off x="10622032" y="852889"/>
            <a:ext cx="1396320" cy="1331511"/>
          </a:xfrm>
          <a:prstGeom prst="rect">
            <a:avLst/>
          </a:prstGeom>
        </p:spPr>
      </p:pic>
    </p:spTree>
    <p:extLst>
      <p:ext uri="{BB962C8B-B14F-4D97-AF65-F5344CB8AC3E}">
        <p14:creationId xmlns:p14="http://schemas.microsoft.com/office/powerpoint/2010/main" val="226875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57BL/6J mouse (JAX™) | Animal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70" y="1047092"/>
            <a:ext cx="2296122" cy="15283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6270" y="400761"/>
            <a:ext cx="2296122" cy="646331"/>
          </a:xfrm>
          <a:prstGeom prst="rect">
            <a:avLst/>
          </a:prstGeom>
        </p:spPr>
        <p:txBody>
          <a:bodyPr wrap="square">
            <a:spAutoFit/>
          </a:bodyPr>
          <a:lstStyle/>
          <a:p>
            <a:pPr algn="ctr"/>
            <a:r>
              <a:rPr lang="ru-RU" sz="1200" dirty="0">
                <a:latin typeface="Times New Roman" panose="02020603050405020304" pitchFamily="18" charset="0"/>
                <a:cs typeface="Times New Roman" panose="02020603050405020304" pitchFamily="18" charset="0"/>
              </a:rPr>
              <a:t>C57BL/6 </a:t>
            </a:r>
            <a:r>
              <a:rPr lang="ru-RU" sz="1200" dirty="0" err="1">
                <a:latin typeface="Times New Roman" panose="02020603050405020304" pitchFamily="18" charset="0"/>
                <a:cs typeface="Times New Roman" panose="02020603050405020304" pitchFamily="18" charset="0"/>
              </a:rPr>
              <a:t>mice</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of</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both</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sexes</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aged</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from</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postnatal</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days</a:t>
            </a:r>
            <a:r>
              <a:rPr lang="ru-RU" sz="1200" dirty="0">
                <a:latin typeface="Times New Roman" panose="02020603050405020304" pitchFamily="18" charset="0"/>
                <a:cs typeface="Times New Roman" panose="02020603050405020304" pitchFamily="18" charset="0"/>
              </a:rPr>
              <a:t> [P] 2 </a:t>
            </a:r>
            <a:r>
              <a:rPr lang="ru-RU" sz="1200" dirty="0" err="1">
                <a:latin typeface="Times New Roman" panose="02020603050405020304" pitchFamily="18" charset="0"/>
                <a:cs typeface="Times New Roman" panose="02020603050405020304" pitchFamily="18" charset="0"/>
              </a:rPr>
              <a:t>to</a:t>
            </a:r>
            <a:r>
              <a:rPr lang="ru-RU" sz="1200" dirty="0">
                <a:latin typeface="Times New Roman" panose="02020603050405020304" pitchFamily="18" charset="0"/>
                <a:cs typeface="Times New Roman" panose="02020603050405020304" pitchFamily="18" charset="0"/>
              </a:rPr>
              <a:t> 62 were </a:t>
            </a:r>
            <a:r>
              <a:rPr lang="ru-RU" sz="1200" dirty="0" err="1" smtClean="0">
                <a:latin typeface="Times New Roman" panose="02020603050405020304" pitchFamily="18" charset="0"/>
                <a:cs typeface="Times New Roman" panose="02020603050405020304" pitchFamily="18" charset="0"/>
              </a:rPr>
              <a:t>used</a:t>
            </a:r>
            <a:endParaRPr lang="ru-RU" sz="1200" dirty="0">
              <a:latin typeface="Times New Roman" panose="02020603050405020304" pitchFamily="18" charset="0"/>
              <a:cs typeface="Times New Roman" panose="02020603050405020304" pitchFamily="18" charset="0"/>
            </a:endParaRPr>
          </a:p>
        </p:txBody>
      </p:sp>
      <p:pic>
        <p:nvPicPr>
          <p:cNvPr id="1028" name="Picture 4" descr="PELCO easiSli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392" y="550862"/>
            <a:ext cx="1800301" cy="16322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8483" y="2240791"/>
            <a:ext cx="2028119" cy="276999"/>
          </a:xfrm>
          <a:prstGeom prst="rect">
            <a:avLst/>
          </a:prstGeom>
        </p:spPr>
        <p:txBody>
          <a:bodyPr wrap="none">
            <a:spAutoFit/>
          </a:bodyPr>
          <a:lstStyle/>
          <a:p>
            <a:pPr algn="just"/>
            <a:r>
              <a:rPr lang="en-US" sz="1200" dirty="0">
                <a:latin typeface="Times New Roman" panose="02020603050405020304" pitchFamily="18" charset="0"/>
                <a:ea typeface="Calibri" panose="020F0502020204030204" pitchFamily="34" charset="0"/>
              </a:rPr>
              <a:t>PELCO easi-Slicer vibratome</a:t>
            </a:r>
            <a:endParaRPr lang="ru-RU" sz="1200" dirty="0"/>
          </a:p>
        </p:txBody>
      </p:sp>
      <p:sp>
        <p:nvSpPr>
          <p:cNvPr id="5" name="TextBox 4"/>
          <p:cNvSpPr txBox="1"/>
          <p:nvPr/>
        </p:nvSpPr>
        <p:spPr>
          <a:xfrm>
            <a:off x="4787504" y="486465"/>
            <a:ext cx="2154226" cy="1938992"/>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C</a:t>
            </a:r>
            <a:r>
              <a:rPr lang="ru-RU" sz="1200" b="1" dirty="0" err="1">
                <a:latin typeface="Times New Roman" panose="02020603050405020304" pitchFamily="18" charset="0"/>
                <a:cs typeface="Times New Roman" panose="02020603050405020304" pitchFamily="18" charset="0"/>
              </a:rPr>
              <a:t>omposition</a:t>
            </a:r>
            <a:r>
              <a:rPr lang="ru-RU"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of </a:t>
            </a:r>
            <a:r>
              <a:rPr lang="ru-RU" sz="1200" b="1" dirty="0" err="1">
                <a:latin typeface="Times New Roman" panose="02020603050405020304" pitchFamily="18" charset="0"/>
                <a:cs typeface="Times New Roman" panose="02020603050405020304" pitchFamily="18" charset="0"/>
              </a:rPr>
              <a:t>cerebrospinal</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fluid</a:t>
            </a:r>
            <a:r>
              <a:rPr lang="ru-RU" sz="1200" b="1" dirty="0">
                <a:latin typeface="Times New Roman" panose="02020603050405020304" pitchFamily="18" charset="0"/>
                <a:cs typeface="Times New Roman" panose="02020603050405020304" pitchFamily="18" charset="0"/>
              </a:rPr>
              <a:t> (ACSF) (in mM):</a:t>
            </a:r>
            <a:r>
              <a:rPr lang="ru-RU" sz="1200" dirty="0">
                <a:latin typeface="Times New Roman" panose="02020603050405020304" pitchFamily="18" charset="0"/>
                <a:cs typeface="Times New Roman" panose="02020603050405020304" pitchFamily="18" charset="0"/>
              </a:rPr>
              <a:t> NaCl 126, KCl 3.5, CaCl2 2,</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MgCl2 1.3, NaHCO3 25, NaH2PO4 1.2 and </a:t>
            </a:r>
            <a:r>
              <a:rPr lang="ru-RU" sz="1200" dirty="0" err="1">
                <a:latin typeface="Times New Roman" panose="02020603050405020304" pitchFamily="18" charset="0"/>
                <a:cs typeface="Times New Roman" panose="02020603050405020304" pitchFamily="18" charset="0"/>
              </a:rPr>
              <a:t>glucose</a:t>
            </a:r>
            <a:r>
              <a:rPr lang="ru-RU" sz="1200" dirty="0">
                <a:latin typeface="Times New Roman" panose="02020603050405020304" pitchFamily="18" charset="0"/>
                <a:cs typeface="Times New Roman" panose="02020603050405020304" pitchFamily="18" charset="0"/>
              </a:rPr>
              <a:t> 11 (</a:t>
            </a:r>
            <a:r>
              <a:rPr lang="ru-RU" sz="1200" dirty="0" err="1">
                <a:latin typeface="Times New Roman" panose="02020603050405020304" pitchFamily="18" charset="0"/>
                <a:cs typeface="Times New Roman" panose="02020603050405020304" pitchFamily="18" charset="0"/>
              </a:rPr>
              <a:t>pH</a:t>
            </a:r>
            <a:r>
              <a:rPr lang="ru-RU" sz="1200" dirty="0">
                <a:latin typeface="Times New Roman" panose="02020603050405020304" pitchFamily="18" charset="0"/>
                <a:cs typeface="Times New Roman" panose="02020603050405020304" pitchFamily="18" charset="0"/>
              </a:rPr>
              <a:t> 7.4)</a:t>
            </a:r>
          </a:p>
          <a:p>
            <a:pPr algn="ctr"/>
            <a:endParaRPr lang="en-US" sz="1200"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Composition of pipette </a:t>
            </a:r>
            <a:r>
              <a:rPr lang="en-US" sz="1200" b="1" dirty="0">
                <a:latin typeface="Times New Roman" panose="02020603050405020304" pitchFamily="18" charset="0"/>
                <a:cs typeface="Times New Roman" panose="02020603050405020304" pitchFamily="18" charset="0"/>
              </a:rPr>
              <a:t>solution </a:t>
            </a:r>
            <a:r>
              <a:rPr lang="en-US" sz="1200" b="1" dirty="0" smtClean="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in mM):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CsGluconate</a:t>
            </a:r>
            <a:r>
              <a:rPr lang="en-US" sz="1200" dirty="0">
                <a:latin typeface="Times New Roman" panose="02020603050405020304" pitchFamily="18" charset="0"/>
                <a:cs typeface="Times New Roman" panose="02020603050405020304" pitchFamily="18" charset="0"/>
              </a:rPr>
              <a:t> 135, </a:t>
            </a:r>
            <a:r>
              <a:rPr lang="en-US" sz="1200" dirty="0" smtClean="0">
                <a:latin typeface="Times New Roman" panose="02020603050405020304" pitchFamily="18" charset="0"/>
                <a:cs typeface="Times New Roman" panose="02020603050405020304" pitchFamily="18" charset="0"/>
              </a:rPr>
              <a:t>gCl2 </a:t>
            </a:r>
            <a:r>
              <a:rPr lang="en-US" sz="1200" dirty="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CaCl2 </a:t>
            </a:r>
            <a:r>
              <a:rPr lang="en-US" sz="1200" dirty="0">
                <a:latin typeface="Times New Roman" panose="02020603050405020304" pitchFamily="18" charset="0"/>
                <a:cs typeface="Times New Roman" panose="02020603050405020304" pitchFamily="18" charset="0"/>
              </a:rPr>
              <a:t>2, EGTA 1, and HEPES 10 (pH 7.26</a:t>
            </a:r>
            <a:r>
              <a:rPr lang="en-US" sz="1200"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a:off x="4642484" y="6901"/>
            <a:ext cx="2725615"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Materials and methods</a:t>
            </a:r>
            <a:endParaRPr lang="ru-RU" sz="2000" b="1" dirty="0">
              <a:latin typeface="Times New Roman" panose="02020603050405020304" pitchFamily="18" charset="0"/>
              <a:cs typeface="Times New Roman" panose="02020603050405020304" pitchFamily="18" charset="0"/>
            </a:endParaRPr>
          </a:p>
        </p:txBody>
      </p:sp>
      <p:pic>
        <p:nvPicPr>
          <p:cNvPr id="10" name="Picture 2" descr="LabHacks: Tips for improving your electrophysiology experi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9" y="2487320"/>
            <a:ext cx="7008248" cy="4361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pette, Pasteur, Disposable, Borosilicate Glass -Envm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6570" y="400761"/>
            <a:ext cx="2234711" cy="22347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nitoring Synaptic Exocytosis Using a Whole-Cell Patch Clamp Technique |  SpringerL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8777" y="3261060"/>
            <a:ext cx="3859823" cy="29638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18996" y="2609482"/>
            <a:ext cx="201938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Whole-cell patch</a:t>
            </a:r>
            <a:endParaRPr lang="ru-RU"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492171" y="6322965"/>
            <a:ext cx="52618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3</a:t>
            </a:r>
            <a:endParaRPr lang="ru-RU" b="1" dirty="0">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4876" y="0"/>
            <a:ext cx="2620383" cy="1184354"/>
          </a:xfrm>
          <a:prstGeom prst="rect">
            <a:avLst/>
          </a:prstGeom>
        </p:spPr>
      </p:pic>
      <p:pic>
        <p:nvPicPr>
          <p:cNvPr id="17" name="Рисунок 16"/>
          <p:cNvPicPr>
            <a:picLocks noChangeAspect="1"/>
          </p:cNvPicPr>
          <p:nvPr/>
        </p:nvPicPr>
        <p:blipFill>
          <a:blip r:embed="rId8"/>
          <a:stretch>
            <a:fillRect/>
          </a:stretch>
        </p:blipFill>
        <p:spPr>
          <a:xfrm>
            <a:off x="10622032" y="852889"/>
            <a:ext cx="1396320" cy="1331511"/>
          </a:xfrm>
          <a:prstGeom prst="rect">
            <a:avLst/>
          </a:prstGeom>
        </p:spPr>
      </p:pic>
    </p:spTree>
    <p:extLst>
      <p:ext uri="{BB962C8B-B14F-4D97-AF65-F5344CB8AC3E}">
        <p14:creationId xmlns:p14="http://schemas.microsoft.com/office/powerpoint/2010/main" val="126323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462346" y="2859744"/>
            <a:ext cx="5729654" cy="3549848"/>
          </a:xfrm>
          <a:prstGeom prst="rect">
            <a:avLst/>
          </a:prstGeom>
        </p:spPr>
        <p:txBody>
          <a:bodyPr wrap="square">
            <a:spAutoFit/>
          </a:bodyPr>
          <a:lstStyle/>
          <a:p>
            <a:pPr algn="just"/>
            <a:r>
              <a:rPr lang="en-US" sz="1400" b="1" dirty="0" smtClean="0">
                <a:latin typeface="Times New Roman" panose="02020603050405020304" pitchFamily="18" charset="0"/>
                <a:ea typeface="Calibri" panose="020F0502020204030204" pitchFamily="34" charset="0"/>
              </a:rPr>
              <a:t>Fig</a:t>
            </a:r>
            <a:r>
              <a:rPr lang="en-US" sz="1400" b="1" dirty="0">
                <a:latin typeface="Times New Roman" panose="02020603050405020304" pitchFamily="18" charset="0"/>
                <a:ea typeface="Calibri" panose="020F0502020204030204" pitchFamily="34" charset="0"/>
              </a:rPr>
              <a:t>. 1. Perforant path stimulation-evoked EPSCs and IPSCs in GCs at different postnatal ages.</a:t>
            </a:r>
            <a:r>
              <a:rPr lang="en-US" sz="1400" dirty="0">
                <a:latin typeface="Times New Roman" panose="02020603050405020304" pitchFamily="18" charset="0"/>
                <a:ea typeface="Calibri" panose="020F0502020204030204" pitchFamily="34" charset="0"/>
              </a:rPr>
              <a:t> </a:t>
            </a:r>
            <a:r>
              <a:rPr lang="en-US" sz="1400" b="1" dirty="0">
                <a:latin typeface="Times New Roman" panose="02020603050405020304" pitchFamily="18" charset="0"/>
                <a:ea typeface="Calibri" panose="020F0502020204030204" pitchFamily="34" charset="0"/>
              </a:rPr>
              <a:t>(a) </a:t>
            </a:r>
            <a:r>
              <a:rPr lang="en-US" sz="1400" dirty="0">
                <a:latin typeface="Times New Roman" panose="02020603050405020304" pitchFamily="18" charset="0"/>
                <a:ea typeface="Calibri" panose="020F0502020204030204" pitchFamily="34" charset="0"/>
              </a:rPr>
              <a:t>Example traces of </a:t>
            </a:r>
            <a:r>
              <a:rPr lang="en-US" sz="1400" dirty="0" smtClean="0">
                <a:latin typeface="Times New Roman" panose="02020603050405020304" pitchFamily="18" charset="0"/>
                <a:ea typeface="Calibri" panose="020F0502020204030204" pitchFamily="34" charset="0"/>
              </a:rPr>
              <a:t>PP-evoked </a:t>
            </a:r>
            <a:r>
              <a:rPr lang="en-US" sz="1400" dirty="0">
                <a:latin typeface="Times New Roman" panose="02020603050405020304" pitchFamily="18" charset="0"/>
                <a:ea typeface="Calibri" panose="020F0502020204030204" pitchFamily="34" charset="0"/>
              </a:rPr>
              <a:t>IPSCs and EPSCs in a GC from the postnatal day P4 mouse dentate gyrus. IPSCs were recorded at holding potential of 0 mV, which is a reversal potential of EPSCs, and EPSCs, vice versa, were recorded at holding potential of –75 mV, which is a reversal potential of IPSCs. Ten individual responses </a:t>
            </a:r>
            <a:r>
              <a:rPr lang="en-US" sz="1400" dirty="0">
                <a:solidFill>
                  <a:schemeClr val="bg1">
                    <a:lumMod val="50000"/>
                  </a:schemeClr>
                </a:solidFill>
                <a:latin typeface="Times New Roman" panose="02020603050405020304" pitchFamily="18" charset="0"/>
                <a:ea typeface="Calibri" panose="020F0502020204030204" pitchFamily="34" charset="0"/>
              </a:rPr>
              <a:t>(grey traces)</a:t>
            </a:r>
            <a:r>
              <a:rPr lang="en-US" sz="1400" dirty="0">
                <a:latin typeface="Times New Roman" panose="02020603050405020304" pitchFamily="18" charset="0"/>
                <a:ea typeface="Calibri" panose="020F0502020204030204" pitchFamily="34" charset="0"/>
              </a:rPr>
              <a:t> are superimposed, overlaid by average IPSC </a:t>
            </a:r>
            <a:r>
              <a:rPr lang="en-US" sz="1400" dirty="0">
                <a:solidFill>
                  <a:schemeClr val="accent5">
                    <a:lumMod val="50000"/>
                  </a:schemeClr>
                </a:solidFill>
                <a:latin typeface="Times New Roman" panose="02020603050405020304" pitchFamily="18" charset="0"/>
                <a:ea typeface="Calibri" panose="020F0502020204030204" pitchFamily="34" charset="0"/>
              </a:rPr>
              <a:t>(blue trace)</a:t>
            </a:r>
            <a:r>
              <a:rPr lang="en-US" sz="1400" dirty="0">
                <a:latin typeface="Times New Roman" panose="02020603050405020304" pitchFamily="18" charset="0"/>
                <a:ea typeface="Calibri" panose="020F0502020204030204" pitchFamily="34" charset="0"/>
              </a:rPr>
              <a:t> and average EPSC </a:t>
            </a:r>
            <a:r>
              <a:rPr lang="en-US" sz="1400" dirty="0">
                <a:solidFill>
                  <a:srgbClr val="FF0000"/>
                </a:solidFill>
                <a:latin typeface="Times New Roman" panose="02020603050405020304" pitchFamily="18" charset="0"/>
                <a:ea typeface="Calibri" panose="020F0502020204030204" pitchFamily="34" charset="0"/>
              </a:rPr>
              <a:t>(red trace)</a:t>
            </a:r>
            <a:r>
              <a:rPr lang="en-US" sz="1400" dirty="0">
                <a:latin typeface="Times New Roman" panose="02020603050405020304" pitchFamily="18" charset="0"/>
                <a:ea typeface="Calibri" panose="020F0502020204030204" pitchFamily="34" charset="0"/>
              </a:rPr>
              <a:t>. </a:t>
            </a:r>
            <a:r>
              <a:rPr lang="en-US" sz="1400" b="1" dirty="0">
                <a:latin typeface="Times New Roman" panose="02020603050405020304" pitchFamily="18" charset="0"/>
                <a:ea typeface="Calibri" panose="020F0502020204030204" pitchFamily="34" charset="0"/>
              </a:rPr>
              <a:t>(b) </a:t>
            </a:r>
            <a:r>
              <a:rPr lang="en-US" sz="1400" dirty="0">
                <a:latin typeface="Times New Roman" panose="02020603050405020304" pitchFamily="18" charset="0"/>
                <a:ea typeface="Calibri" panose="020F0502020204030204" pitchFamily="34" charset="0"/>
              </a:rPr>
              <a:t>Early response fragments outlined in yellow box on panel </a:t>
            </a:r>
            <a:r>
              <a:rPr lang="en-US" sz="1400" b="1" dirty="0">
                <a:latin typeface="Times New Roman" panose="02020603050405020304" pitchFamily="18" charset="0"/>
                <a:ea typeface="Calibri" panose="020F0502020204030204" pitchFamily="34" charset="0"/>
              </a:rPr>
              <a:t>(a)</a:t>
            </a:r>
            <a:r>
              <a:rPr lang="en-US" sz="1400" dirty="0">
                <a:latin typeface="Times New Roman" panose="02020603050405020304" pitchFamily="18" charset="0"/>
                <a:ea typeface="Calibri" panose="020F0502020204030204" pitchFamily="34" charset="0"/>
              </a:rPr>
              <a:t> are shown at expanded time scale. Seven randomly selected individual IPSCs (top traces) and EPSCs (bottom traces), circles indicate PSC onset. Violin plots show the probability density distribution of the delays of PSCs onsets from the PP stimulus. Hereafter, violin histograms are smoothed by a kernel density estimator, white dot indicates median, dark area indicates Q1–Q3 interquartile range, each dark dot corresponds to an individual PSC. </a:t>
            </a:r>
            <a:r>
              <a:rPr lang="en-US" sz="1400" b="1" dirty="0">
                <a:latin typeface="Times New Roman" panose="02020603050405020304" pitchFamily="18" charset="0"/>
                <a:ea typeface="Calibri" panose="020F0502020204030204" pitchFamily="34" charset="0"/>
              </a:rPr>
              <a:t>(c–d)</a:t>
            </a:r>
            <a:r>
              <a:rPr lang="en-US" sz="1400" dirty="0">
                <a:latin typeface="Times New Roman" panose="02020603050405020304" pitchFamily="18" charset="0"/>
                <a:ea typeface="Calibri" panose="020F0502020204030204" pitchFamily="34" charset="0"/>
              </a:rPr>
              <a:t> and </a:t>
            </a:r>
            <a:r>
              <a:rPr lang="en-US" sz="1400" b="1" dirty="0">
                <a:latin typeface="Times New Roman" panose="02020603050405020304" pitchFamily="18" charset="0"/>
                <a:ea typeface="Calibri" panose="020F0502020204030204" pitchFamily="34" charset="0"/>
              </a:rPr>
              <a:t>(e–f)</a:t>
            </a:r>
            <a:r>
              <a:rPr lang="en-US" sz="1400" dirty="0">
                <a:latin typeface="Times New Roman" panose="02020603050405020304" pitchFamily="18" charset="0"/>
                <a:ea typeface="Calibri" panose="020F0502020204030204" pitchFamily="34" charset="0"/>
              </a:rPr>
              <a:t> show similar examples of IPSC and EPSC recordings from GCs in P14 </a:t>
            </a:r>
            <a:r>
              <a:rPr lang="en-US" sz="1400" b="1" dirty="0">
                <a:latin typeface="Times New Roman" panose="02020603050405020304" pitchFamily="18" charset="0"/>
                <a:ea typeface="Calibri" panose="020F0502020204030204" pitchFamily="34" charset="0"/>
              </a:rPr>
              <a:t>(c–d)</a:t>
            </a:r>
            <a:r>
              <a:rPr lang="en-US" sz="1400" dirty="0">
                <a:latin typeface="Times New Roman" panose="02020603050405020304" pitchFamily="18" charset="0"/>
                <a:ea typeface="Calibri" panose="020F0502020204030204" pitchFamily="34" charset="0"/>
              </a:rPr>
              <a:t> and P60 </a:t>
            </a:r>
            <a:r>
              <a:rPr lang="en-US" sz="1400" b="1" dirty="0">
                <a:latin typeface="Times New Roman" panose="02020603050405020304" pitchFamily="18" charset="0"/>
                <a:ea typeface="Calibri" panose="020F0502020204030204" pitchFamily="34" charset="0"/>
              </a:rPr>
              <a:t>(e–f)</a:t>
            </a:r>
            <a:r>
              <a:rPr lang="en-US" sz="1400" dirty="0">
                <a:latin typeface="Times New Roman" panose="02020603050405020304" pitchFamily="18" charset="0"/>
                <a:ea typeface="Calibri" panose="020F0502020204030204" pitchFamily="34" charset="0"/>
              </a:rPr>
              <a:t> mice.</a:t>
            </a:r>
            <a:endParaRPr lang="ru-RU" sz="1400" dirty="0"/>
          </a:p>
        </p:txBody>
      </p:sp>
      <p:pic>
        <p:nvPicPr>
          <p:cNvPr id="11" name="Рисунок 10"/>
          <p:cNvPicPr>
            <a:picLocks noChangeAspect="1"/>
          </p:cNvPicPr>
          <p:nvPr/>
        </p:nvPicPr>
        <p:blipFill>
          <a:blip r:embed="rId2"/>
          <a:stretch>
            <a:fillRect/>
          </a:stretch>
        </p:blipFill>
        <p:spPr>
          <a:xfrm>
            <a:off x="73739" y="12058"/>
            <a:ext cx="6388607" cy="6845941"/>
          </a:xfrm>
          <a:prstGeom prst="rect">
            <a:avLst/>
          </a:prstGeom>
        </p:spPr>
      </p:pic>
      <p:sp>
        <p:nvSpPr>
          <p:cNvPr id="15" name="Прямоугольник 14"/>
          <p:cNvSpPr/>
          <p:nvPr/>
        </p:nvSpPr>
        <p:spPr>
          <a:xfrm>
            <a:off x="6462346" y="1279824"/>
            <a:ext cx="3695700" cy="1579920"/>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PP</a:t>
            </a:r>
            <a:r>
              <a:rPr lang="en-US" sz="1400" dirty="0">
                <a:latin typeface="Times New Roman" panose="02020603050405020304" pitchFamily="18" charset="0"/>
                <a:ea typeface="Calibri" panose="020F0502020204030204" pitchFamily="34" charset="0"/>
                <a:cs typeface="Times New Roman" panose="02020603050405020304" pitchFamily="18" charset="0"/>
              </a:rPr>
              <a:t> — perforant-path</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GC</a:t>
            </a:r>
            <a:r>
              <a:rPr lang="en-US" sz="1400" dirty="0">
                <a:latin typeface="Times New Roman" panose="02020603050405020304" pitchFamily="18" charset="0"/>
                <a:ea typeface="Calibri" panose="020F0502020204030204" pitchFamily="34" charset="0"/>
                <a:cs typeface="Times New Roman" panose="02020603050405020304" pitchFamily="18" charset="0"/>
              </a:rPr>
              <a:t> — granular cells</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latin typeface="Times New Roman" panose="02020603050405020304" pitchFamily="18" charset="0"/>
                <a:ea typeface="Calibri" panose="020F0502020204030204" pitchFamily="34" charset="0"/>
                <a:cs typeface="Times New Roman" panose="02020603050405020304" pitchFamily="18" charset="0"/>
              </a:rPr>
              <a:t> — postnatal day</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EPSC</a:t>
            </a:r>
            <a:r>
              <a:rPr lang="en-US" sz="1400" dirty="0">
                <a:latin typeface="Times New Roman" panose="02020603050405020304" pitchFamily="18" charset="0"/>
                <a:ea typeface="Calibri" panose="020F0502020204030204" pitchFamily="34" charset="0"/>
                <a:cs typeface="Times New Roman" panose="02020603050405020304" pitchFamily="18" charset="0"/>
              </a:rPr>
              <a:t> — excitatory postsynaptic currents</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IPSC</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 inhibitory postsynaptic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currents</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11492171" y="6322965"/>
            <a:ext cx="52618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4</a:t>
            </a:r>
            <a:endParaRPr lang="ru-RU" b="1"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876" y="0"/>
            <a:ext cx="2620383" cy="1184354"/>
          </a:xfrm>
          <a:prstGeom prst="rect">
            <a:avLst/>
          </a:prstGeom>
        </p:spPr>
      </p:pic>
      <p:pic>
        <p:nvPicPr>
          <p:cNvPr id="18" name="Рисунок 17"/>
          <p:cNvPicPr>
            <a:picLocks noChangeAspect="1"/>
          </p:cNvPicPr>
          <p:nvPr/>
        </p:nvPicPr>
        <p:blipFill>
          <a:blip r:embed="rId4"/>
          <a:stretch>
            <a:fillRect/>
          </a:stretch>
        </p:blipFill>
        <p:spPr>
          <a:xfrm>
            <a:off x="10622032" y="852889"/>
            <a:ext cx="1396320" cy="1331511"/>
          </a:xfrm>
          <a:prstGeom prst="rect">
            <a:avLst/>
          </a:prstGeom>
        </p:spPr>
      </p:pic>
    </p:spTree>
    <p:extLst>
      <p:ext uri="{BB962C8B-B14F-4D97-AF65-F5344CB8AC3E}">
        <p14:creationId xmlns:p14="http://schemas.microsoft.com/office/powerpoint/2010/main" val="310024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0" y="0"/>
            <a:ext cx="4364182" cy="6858000"/>
          </a:xfrm>
          <a:prstGeom prst="rect">
            <a:avLst/>
          </a:prstGeom>
        </p:spPr>
      </p:pic>
      <p:sp>
        <p:nvSpPr>
          <p:cNvPr id="5" name="Прямоугольник 4"/>
          <p:cNvSpPr/>
          <p:nvPr/>
        </p:nvSpPr>
        <p:spPr>
          <a:xfrm>
            <a:off x="4364182" y="4659922"/>
            <a:ext cx="7827818" cy="1815882"/>
          </a:xfrm>
          <a:prstGeom prst="rect">
            <a:avLst/>
          </a:prstGeom>
        </p:spPr>
        <p:txBody>
          <a:bodyPr wrap="square">
            <a:spAutoFit/>
          </a:bodyPr>
          <a:lstStyle/>
          <a:p>
            <a:pPr algn="just"/>
            <a:r>
              <a:rPr lang="en-US" sz="1400" b="1" dirty="0" smtClean="0">
                <a:latin typeface="Times New Roman" panose="02020603050405020304" pitchFamily="18" charset="0"/>
                <a:ea typeface="Calibri" panose="020F0502020204030204" pitchFamily="34" charset="0"/>
              </a:rPr>
              <a:t>Fig</a:t>
            </a:r>
            <a:r>
              <a:rPr lang="en-US" sz="1400" b="1" dirty="0">
                <a:latin typeface="Times New Roman" panose="02020603050405020304" pitchFamily="18" charset="0"/>
                <a:ea typeface="Calibri" panose="020F0502020204030204" pitchFamily="34" charset="0"/>
              </a:rPr>
              <a:t>. 2. </a:t>
            </a:r>
            <a:r>
              <a:rPr lang="en-US" sz="1400" b="1" dirty="0" smtClean="0">
                <a:latin typeface="Times New Roman" panose="02020603050405020304" pitchFamily="18" charset="0"/>
                <a:ea typeface="Calibri" panose="020F0502020204030204" pitchFamily="34" charset="0"/>
              </a:rPr>
              <a:t>Age-dependence </a:t>
            </a:r>
            <a:r>
              <a:rPr lang="en-US" sz="1400" b="1" dirty="0">
                <a:latin typeface="Times New Roman" panose="02020603050405020304" pitchFamily="18" charset="0"/>
                <a:ea typeface="Calibri" panose="020F0502020204030204" pitchFamily="34" charset="0"/>
              </a:rPr>
              <a:t>of the </a:t>
            </a:r>
            <a:r>
              <a:rPr lang="en-US" sz="1400" b="1" dirty="0" smtClean="0">
                <a:latin typeface="Times New Roman" panose="02020603050405020304" pitchFamily="18" charset="0"/>
                <a:ea typeface="Calibri" panose="020F0502020204030204" pitchFamily="34" charset="0"/>
              </a:rPr>
              <a:t>PP-evoked </a:t>
            </a:r>
            <a:r>
              <a:rPr lang="en-US" sz="1400" b="1" dirty="0">
                <a:latin typeface="Times New Roman" panose="02020603050405020304" pitchFamily="18" charset="0"/>
                <a:ea typeface="Calibri" panose="020F0502020204030204" pitchFamily="34" charset="0"/>
              </a:rPr>
              <a:t>EPSCs and IPCSs delays in GCs. (a) </a:t>
            </a:r>
            <a:r>
              <a:rPr lang="en-US" sz="1400" dirty="0">
                <a:latin typeface="Times New Roman" panose="02020603050405020304" pitchFamily="18" charset="0"/>
                <a:ea typeface="Calibri" panose="020F0502020204030204" pitchFamily="34" charset="0"/>
              </a:rPr>
              <a:t>EPSCs and IPSCs delay medians in GCs as a function of animal age. Each dot corresponds to the median value in an individual GC. Right violin plots show the probability density distribution of the delays of EPSC and IPSC onsets from the PP stimulus in GCs pooled in three age groups: P27, </a:t>
            </a:r>
            <a:r>
              <a:rPr lang="en-US" sz="1400" dirty="0" smtClean="0">
                <a:latin typeface="Times New Roman" panose="02020603050405020304" pitchFamily="18" charset="0"/>
                <a:ea typeface="Calibri" panose="020F0502020204030204" pitchFamily="34" charset="0"/>
              </a:rPr>
              <a:t>P8-14 </a:t>
            </a:r>
            <a:r>
              <a:rPr lang="en-US" sz="1400" dirty="0">
                <a:latin typeface="Times New Roman" panose="02020603050405020304" pitchFamily="18" charset="0"/>
                <a:ea typeface="Calibri" panose="020F0502020204030204" pitchFamily="34" charset="0"/>
              </a:rPr>
              <a:t>and </a:t>
            </a:r>
            <a:r>
              <a:rPr lang="en-US" sz="1400" dirty="0" smtClean="0">
                <a:latin typeface="Times New Roman" panose="02020603050405020304" pitchFamily="18" charset="0"/>
                <a:ea typeface="Calibri" panose="020F0502020204030204" pitchFamily="34" charset="0"/>
              </a:rPr>
              <a:t>P27-62</a:t>
            </a:r>
            <a:r>
              <a:rPr lang="en-US" sz="1400" dirty="0">
                <a:latin typeface="Times New Roman" panose="02020603050405020304" pitchFamily="18" charset="0"/>
                <a:ea typeface="Calibri" panose="020F0502020204030204" pitchFamily="34" charset="0"/>
              </a:rPr>
              <a:t>. EPSC delays were not significantly different between the three age groups. </a:t>
            </a:r>
            <a:r>
              <a:rPr lang="en-US" sz="1400" b="1" dirty="0">
                <a:latin typeface="Times New Roman" panose="02020603050405020304" pitchFamily="18" charset="0"/>
                <a:ea typeface="Calibri" panose="020F0502020204030204" pitchFamily="34" charset="0"/>
              </a:rPr>
              <a:t>(b, c)</a:t>
            </a:r>
            <a:r>
              <a:rPr lang="en-US" sz="1400" dirty="0">
                <a:latin typeface="Times New Roman" panose="02020603050405020304" pitchFamily="18" charset="0"/>
                <a:ea typeface="Calibri" panose="020F0502020204030204" pitchFamily="34" charset="0"/>
              </a:rPr>
              <a:t> Similar group data analysis for the time jitter of the </a:t>
            </a:r>
            <a:r>
              <a:rPr lang="en-US" sz="1400" dirty="0" smtClean="0">
                <a:latin typeface="Times New Roman" panose="02020603050405020304" pitchFamily="18" charset="0"/>
                <a:ea typeface="Calibri" panose="020F0502020204030204" pitchFamily="34" charset="0"/>
              </a:rPr>
              <a:t>PP-evoked </a:t>
            </a:r>
            <a:r>
              <a:rPr lang="en-US" sz="1400" dirty="0">
                <a:latin typeface="Times New Roman" panose="02020603050405020304" pitchFamily="18" charset="0"/>
                <a:ea typeface="Calibri" panose="020F0502020204030204" pitchFamily="34" charset="0"/>
              </a:rPr>
              <a:t>IPSCs and EPSCs delays, presented as a Q1–Q3 interquartile range </a:t>
            </a:r>
            <a:r>
              <a:rPr lang="en-US" sz="1400" b="1" dirty="0">
                <a:latin typeface="Times New Roman" panose="02020603050405020304" pitchFamily="18" charset="0"/>
                <a:ea typeface="Calibri" panose="020F0502020204030204" pitchFamily="34" charset="0"/>
              </a:rPr>
              <a:t>(b)</a:t>
            </a:r>
            <a:r>
              <a:rPr lang="en-US" sz="1400" dirty="0">
                <a:latin typeface="Times New Roman" panose="02020603050405020304" pitchFamily="18" charset="0"/>
                <a:ea typeface="Calibri" panose="020F0502020204030204" pitchFamily="34" charset="0"/>
              </a:rPr>
              <a:t>, and for the </a:t>
            </a:r>
            <a:r>
              <a:rPr lang="en-US" sz="1400" dirty="0" smtClean="0">
                <a:latin typeface="Times New Roman" panose="02020603050405020304" pitchFamily="18" charset="0"/>
                <a:ea typeface="Calibri" panose="020F0502020204030204" pitchFamily="34" charset="0"/>
              </a:rPr>
              <a:t>temporal </a:t>
            </a:r>
            <a:r>
              <a:rPr lang="en-US" sz="1400" dirty="0">
                <a:latin typeface="Times New Roman" panose="02020603050405020304" pitchFamily="18" charset="0"/>
                <a:ea typeface="Calibri" panose="020F0502020204030204" pitchFamily="34" charset="0"/>
              </a:rPr>
              <a:t>integration window, calculated as a delay of the </a:t>
            </a:r>
            <a:r>
              <a:rPr lang="en-US" sz="1400" dirty="0" smtClean="0">
                <a:latin typeface="Times New Roman" panose="02020603050405020304" pitchFamily="18" charset="0"/>
                <a:ea typeface="Calibri" panose="020F0502020204030204" pitchFamily="34" charset="0"/>
              </a:rPr>
              <a:t>PP-evoked </a:t>
            </a:r>
            <a:r>
              <a:rPr lang="en-US" sz="1400" dirty="0">
                <a:latin typeface="Times New Roman" panose="02020603050405020304" pitchFamily="18" charset="0"/>
                <a:ea typeface="Calibri" panose="020F0502020204030204" pitchFamily="34" charset="0"/>
              </a:rPr>
              <a:t>IPSCs from EPSCs </a:t>
            </a:r>
            <a:r>
              <a:rPr lang="en-US" sz="1400" b="1" dirty="0">
                <a:latin typeface="Times New Roman" panose="02020603050405020304" pitchFamily="18" charset="0"/>
                <a:ea typeface="Calibri" panose="020F0502020204030204" pitchFamily="34" charset="0"/>
              </a:rPr>
              <a:t>(c)</a:t>
            </a:r>
            <a:r>
              <a:rPr lang="en-US" sz="1400" dirty="0">
                <a:latin typeface="Times New Roman" panose="02020603050405020304" pitchFamily="18" charset="0"/>
                <a:ea typeface="Calibri" panose="020F0502020204030204" pitchFamily="34" charset="0"/>
              </a:rPr>
              <a:t>. </a:t>
            </a:r>
            <a:r>
              <a:rPr lang="en-US" sz="1400" b="1" dirty="0">
                <a:latin typeface="Times New Roman" panose="02020603050405020304" pitchFamily="18" charset="0"/>
                <a:ea typeface="Calibri" panose="020F0502020204030204" pitchFamily="34" charset="0"/>
              </a:rPr>
              <a:t>(a–c)</a:t>
            </a:r>
            <a:r>
              <a:rPr lang="en-US" sz="1400" dirty="0">
                <a:latin typeface="Times New Roman" panose="02020603050405020304" pitchFamily="18" charset="0"/>
                <a:ea typeface="Calibri" panose="020F0502020204030204" pitchFamily="34" charset="0"/>
              </a:rPr>
              <a:t>: Pooled data from 45 granular cells (n = 15 cells in each age group).</a:t>
            </a:r>
            <a:endParaRPr lang="ru-RU" sz="1400" dirty="0"/>
          </a:p>
        </p:txBody>
      </p:sp>
      <p:sp>
        <p:nvSpPr>
          <p:cNvPr id="7" name="Прямоугольник 6"/>
          <p:cNvSpPr/>
          <p:nvPr/>
        </p:nvSpPr>
        <p:spPr>
          <a:xfrm>
            <a:off x="4364182" y="3080002"/>
            <a:ext cx="3695700" cy="1579920"/>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PP</a:t>
            </a:r>
            <a:r>
              <a:rPr lang="en-US" sz="1400" dirty="0">
                <a:latin typeface="Times New Roman" panose="02020603050405020304" pitchFamily="18" charset="0"/>
                <a:ea typeface="Calibri" panose="020F0502020204030204" pitchFamily="34" charset="0"/>
                <a:cs typeface="Times New Roman" panose="02020603050405020304" pitchFamily="18" charset="0"/>
              </a:rPr>
              <a:t> — perforant-path</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GC</a:t>
            </a:r>
            <a:r>
              <a:rPr lang="en-US" sz="1400" dirty="0">
                <a:latin typeface="Times New Roman" panose="02020603050405020304" pitchFamily="18" charset="0"/>
                <a:ea typeface="Calibri" panose="020F0502020204030204" pitchFamily="34" charset="0"/>
                <a:cs typeface="Times New Roman" panose="02020603050405020304" pitchFamily="18" charset="0"/>
              </a:rPr>
              <a:t> — granular cells</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latin typeface="Times New Roman" panose="02020603050405020304" pitchFamily="18" charset="0"/>
                <a:ea typeface="Calibri" panose="020F0502020204030204" pitchFamily="34" charset="0"/>
                <a:cs typeface="Times New Roman" panose="02020603050405020304" pitchFamily="18" charset="0"/>
              </a:rPr>
              <a:t> — postnatal day</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EPSC</a:t>
            </a:r>
            <a:r>
              <a:rPr lang="en-US" sz="1400" dirty="0">
                <a:latin typeface="Times New Roman" panose="02020603050405020304" pitchFamily="18" charset="0"/>
                <a:ea typeface="Calibri" panose="020F0502020204030204" pitchFamily="34" charset="0"/>
                <a:cs typeface="Times New Roman" panose="02020603050405020304" pitchFamily="18" charset="0"/>
              </a:rPr>
              <a:t> — excitatory postsynaptic currents</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IPSC</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 inhibitory postsynaptic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currents</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1492171" y="6322965"/>
            <a:ext cx="52618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5</a:t>
            </a:r>
            <a:endParaRPr lang="ru-RU"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4876" y="0"/>
            <a:ext cx="2620383" cy="1184354"/>
          </a:xfrm>
          <a:prstGeom prst="rect">
            <a:avLst/>
          </a:prstGeom>
        </p:spPr>
      </p:pic>
      <p:pic>
        <p:nvPicPr>
          <p:cNvPr id="10" name="Рисунок 9"/>
          <p:cNvPicPr>
            <a:picLocks noChangeAspect="1"/>
          </p:cNvPicPr>
          <p:nvPr/>
        </p:nvPicPr>
        <p:blipFill>
          <a:blip r:embed="rId5"/>
          <a:stretch>
            <a:fillRect/>
          </a:stretch>
        </p:blipFill>
        <p:spPr>
          <a:xfrm>
            <a:off x="10622032" y="852889"/>
            <a:ext cx="1396320" cy="1331511"/>
          </a:xfrm>
          <a:prstGeom prst="rect">
            <a:avLst/>
          </a:prstGeom>
        </p:spPr>
      </p:pic>
    </p:spTree>
    <p:extLst>
      <p:ext uri="{BB962C8B-B14F-4D97-AF65-F5344CB8AC3E}">
        <p14:creationId xmlns:p14="http://schemas.microsoft.com/office/powerpoint/2010/main" val="1190664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590</Words>
  <Application>Microsoft Office PowerPoint</Application>
  <PresentationFormat>Широкоэкранный</PresentationFormat>
  <Paragraphs>31</Paragraphs>
  <Slides>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Development of GABAergic Inhibition Associated with Entorhinal Input in Granular Cells of the Dentate Gyrus</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Work</dc:creator>
  <cp:lastModifiedBy>Work</cp:lastModifiedBy>
  <cp:revision>20</cp:revision>
  <dcterms:created xsi:type="dcterms:W3CDTF">2024-06-04T07:13:27Z</dcterms:created>
  <dcterms:modified xsi:type="dcterms:W3CDTF">2024-06-05T09:35:21Z</dcterms:modified>
</cp:coreProperties>
</file>